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2.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7"/>
  </p:notesMasterIdLst>
  <p:handoutMasterIdLst>
    <p:handoutMasterId r:id="rId178"/>
  </p:handoutMasterIdLst>
  <p:sldIdLst>
    <p:sldId id="489" r:id="rId2"/>
    <p:sldId id="583" r:id="rId3"/>
    <p:sldId id="1499" r:id="rId4"/>
    <p:sldId id="1500" r:id="rId5"/>
    <p:sldId id="1501" r:id="rId6"/>
    <p:sldId id="1331" r:id="rId7"/>
    <p:sldId id="1332" r:id="rId8"/>
    <p:sldId id="612" r:id="rId9"/>
    <p:sldId id="613" r:id="rId10"/>
    <p:sldId id="614" r:id="rId11"/>
    <p:sldId id="615" r:id="rId12"/>
    <p:sldId id="616" r:id="rId13"/>
    <p:sldId id="617" r:id="rId14"/>
    <p:sldId id="618" r:id="rId15"/>
    <p:sldId id="619" r:id="rId16"/>
    <p:sldId id="620" r:id="rId17"/>
    <p:sldId id="622" r:id="rId18"/>
    <p:sldId id="621" r:id="rId19"/>
    <p:sldId id="1362" r:id="rId20"/>
    <p:sldId id="1363" r:id="rId21"/>
    <p:sldId id="1364" r:id="rId22"/>
    <p:sldId id="1365" r:id="rId23"/>
    <p:sldId id="1366" r:id="rId24"/>
    <p:sldId id="1367" r:id="rId25"/>
    <p:sldId id="1637" r:id="rId26"/>
    <p:sldId id="1368" r:id="rId27"/>
    <p:sldId id="1395" r:id="rId28"/>
    <p:sldId id="1369" r:id="rId29"/>
    <p:sldId id="1370" r:id="rId30"/>
    <p:sldId id="1371" r:id="rId31"/>
    <p:sldId id="1372" r:id="rId32"/>
    <p:sldId id="1373" r:id="rId33"/>
    <p:sldId id="1374" r:id="rId34"/>
    <p:sldId id="1396" r:id="rId35"/>
    <p:sldId id="1375" r:id="rId36"/>
    <p:sldId id="623" r:id="rId37"/>
    <p:sldId id="624" r:id="rId38"/>
    <p:sldId id="625" r:id="rId39"/>
    <p:sldId id="1330" r:id="rId40"/>
    <p:sldId id="1638" r:id="rId41"/>
    <p:sldId id="1639" r:id="rId42"/>
    <p:sldId id="1640" r:id="rId43"/>
    <p:sldId id="1641" r:id="rId44"/>
    <p:sldId id="1642" r:id="rId45"/>
    <p:sldId id="1643" r:id="rId46"/>
    <p:sldId id="1644" r:id="rId47"/>
    <p:sldId id="1645" r:id="rId48"/>
    <p:sldId id="1646" r:id="rId49"/>
    <p:sldId id="1647" r:id="rId50"/>
    <p:sldId id="1648" r:id="rId51"/>
    <p:sldId id="1649" r:id="rId52"/>
    <p:sldId id="1650" r:id="rId53"/>
    <p:sldId id="1651" r:id="rId54"/>
    <p:sldId id="1652" r:id="rId55"/>
    <p:sldId id="1653" r:id="rId56"/>
    <p:sldId id="1654" r:id="rId57"/>
    <p:sldId id="1655" r:id="rId58"/>
    <p:sldId id="1656" r:id="rId59"/>
    <p:sldId id="1657" r:id="rId60"/>
    <p:sldId id="1658" r:id="rId61"/>
    <p:sldId id="1659" r:id="rId62"/>
    <p:sldId id="1660" r:id="rId63"/>
    <p:sldId id="1661" r:id="rId64"/>
    <p:sldId id="1662" r:id="rId65"/>
    <p:sldId id="1503" r:id="rId66"/>
    <p:sldId id="1504" r:id="rId67"/>
    <p:sldId id="1505" r:id="rId68"/>
    <p:sldId id="1506" r:id="rId69"/>
    <p:sldId id="1507" r:id="rId70"/>
    <p:sldId id="1509" r:id="rId71"/>
    <p:sldId id="1510" r:id="rId72"/>
    <p:sldId id="1511" r:id="rId73"/>
    <p:sldId id="1512" r:id="rId74"/>
    <p:sldId id="1513" r:id="rId75"/>
    <p:sldId id="1514" r:id="rId76"/>
    <p:sldId id="1515" r:id="rId77"/>
    <p:sldId id="1516" r:id="rId78"/>
    <p:sldId id="1517" r:id="rId79"/>
    <p:sldId id="1520" r:id="rId80"/>
    <p:sldId id="1518" r:id="rId81"/>
    <p:sldId id="1519" r:id="rId82"/>
    <p:sldId id="1521" r:id="rId83"/>
    <p:sldId id="1334" r:id="rId84"/>
    <p:sldId id="1425" r:id="rId85"/>
    <p:sldId id="1426" r:id="rId86"/>
    <p:sldId id="1427" r:id="rId87"/>
    <p:sldId id="1428" r:id="rId88"/>
    <p:sldId id="1429" r:id="rId89"/>
    <p:sldId id="1430" r:id="rId90"/>
    <p:sldId id="1431" r:id="rId91"/>
    <p:sldId id="1432" r:id="rId92"/>
    <p:sldId id="1433" r:id="rId93"/>
    <p:sldId id="1434" r:id="rId94"/>
    <p:sldId id="1435" r:id="rId95"/>
    <p:sldId id="1439" r:id="rId96"/>
    <p:sldId id="1436" r:id="rId97"/>
    <p:sldId id="1450" r:id="rId98"/>
    <p:sldId id="1451" r:id="rId99"/>
    <p:sldId id="1452" r:id="rId100"/>
    <p:sldId id="1453" r:id="rId101"/>
    <p:sldId id="1454" r:id="rId102"/>
    <p:sldId id="1455" r:id="rId103"/>
    <p:sldId id="1456" r:id="rId104"/>
    <p:sldId id="1457" r:id="rId105"/>
    <p:sldId id="1458" r:id="rId106"/>
    <p:sldId id="1459" r:id="rId107"/>
    <p:sldId id="1460" r:id="rId108"/>
    <p:sldId id="1461" r:id="rId109"/>
    <p:sldId id="1462" r:id="rId110"/>
    <p:sldId id="1463" r:id="rId111"/>
    <p:sldId id="1464" r:id="rId112"/>
    <p:sldId id="1465" r:id="rId113"/>
    <p:sldId id="1467" r:id="rId114"/>
    <p:sldId id="1468" r:id="rId115"/>
    <p:sldId id="1469" r:id="rId116"/>
    <p:sldId id="1470" r:id="rId117"/>
    <p:sldId id="1471" r:id="rId118"/>
    <p:sldId id="1473" r:id="rId119"/>
    <p:sldId id="1472" r:id="rId120"/>
    <p:sldId id="1474" r:id="rId121"/>
    <p:sldId id="1475" r:id="rId122"/>
    <p:sldId id="1476" r:id="rId123"/>
    <p:sldId id="1477" r:id="rId124"/>
    <p:sldId id="1478" r:id="rId125"/>
    <p:sldId id="1479" r:id="rId126"/>
    <p:sldId id="1480" r:id="rId127"/>
    <p:sldId id="1481" r:id="rId128"/>
    <p:sldId id="1482" r:id="rId129"/>
    <p:sldId id="1483" r:id="rId130"/>
    <p:sldId id="1493" r:id="rId131"/>
    <p:sldId id="1494" r:id="rId132"/>
    <p:sldId id="1495" r:id="rId133"/>
    <p:sldId id="1485" r:id="rId134"/>
    <p:sldId id="1486" r:id="rId135"/>
    <p:sldId id="1487" r:id="rId136"/>
    <p:sldId id="1488" r:id="rId137"/>
    <p:sldId id="1489" r:id="rId138"/>
    <p:sldId id="1490" r:id="rId139"/>
    <p:sldId id="1491" r:id="rId140"/>
    <p:sldId id="1492" r:id="rId141"/>
    <p:sldId id="1440" r:id="rId142"/>
    <p:sldId id="1441" r:id="rId143"/>
    <p:sldId id="1442" r:id="rId144"/>
    <p:sldId id="1443" r:id="rId145"/>
    <p:sldId id="1444" r:id="rId146"/>
    <p:sldId id="1445" r:id="rId147"/>
    <p:sldId id="1378" r:id="rId148"/>
    <p:sldId id="1379" r:id="rId149"/>
    <p:sldId id="1380" r:id="rId150"/>
    <p:sldId id="1381" r:id="rId151"/>
    <p:sldId id="1382" r:id="rId152"/>
    <p:sldId id="1383" r:id="rId153"/>
    <p:sldId id="1384" r:id="rId154"/>
    <p:sldId id="1385" r:id="rId155"/>
    <p:sldId id="1386" r:id="rId156"/>
    <p:sldId id="1387" r:id="rId157"/>
    <p:sldId id="1388" r:id="rId158"/>
    <p:sldId id="1389" r:id="rId159"/>
    <p:sldId id="1390" r:id="rId160"/>
    <p:sldId id="1496" r:id="rId161"/>
    <p:sldId id="1391" r:id="rId162"/>
    <p:sldId id="1497" r:id="rId163"/>
    <p:sldId id="1392" r:id="rId164"/>
    <p:sldId id="1393" r:id="rId165"/>
    <p:sldId id="1498" r:id="rId166"/>
    <p:sldId id="1663" r:id="rId167"/>
    <p:sldId id="1664" r:id="rId168"/>
    <p:sldId id="1665" r:id="rId169"/>
    <p:sldId id="1666" r:id="rId170"/>
    <p:sldId id="1667" r:id="rId171"/>
    <p:sldId id="1668" r:id="rId172"/>
    <p:sldId id="1669" r:id="rId173"/>
    <p:sldId id="1670" r:id="rId174"/>
    <p:sldId id="1671" r:id="rId175"/>
    <p:sldId id="1672" r:id="rId176"/>
  </p:sldIdLst>
  <p:sldSz cx="12192000" cy="6858000"/>
  <p:notesSz cx="6858000" cy="9144000"/>
  <p:custDataLst>
    <p:tags r:id="rId17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6">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A5068D"/>
    <a:srgbClr val="3333FF"/>
    <a:srgbClr val="CC6600"/>
    <a:srgbClr val="00CC00"/>
    <a:srgbClr val="000000"/>
    <a:srgbClr val="FF9900"/>
    <a:srgbClr val="5C0000"/>
    <a:srgbClr val="AA71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8811" autoAdjust="0"/>
  </p:normalViewPr>
  <p:slideViewPr>
    <p:cSldViewPr snapToGrid="0">
      <p:cViewPr varScale="1">
        <p:scale>
          <a:sx n="38" d="100"/>
          <a:sy n="38" d="100"/>
        </p:scale>
        <p:origin x="2314" y="53"/>
      </p:cViewPr>
      <p:guideLst>
        <p:guide orient="horz" pos="214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tags" Target="tags/tag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2025/01/03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80AAFC-4F47-4F8A-90D6-2FD82DDD35D2}" type="datetimeFigureOut">
              <a:rPr lang="zh-CN" altLang="en-US" smtClean="0"/>
              <a:t>2025/01/03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640531-6BEC-4F7A-8336-A2EE8D9C3E4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www.baidu.com/link?url=xiaDbM5pZPdgR-lkBuDbJzbD9vGoOO_8AXZzT4zc07I5mF3zUAzCubGbs73hTE6UjsjHuPMVWLG-t7WgriT7zyZ5cW4BOQccrzD9Yh0e_nC"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www.baidu.com/link?url=xiaDbM5pZPdgR-lkBuDbJzbD9vGoOO_8AXZzT4zc07I5mF3zUAzCubGbs73hTE6UjsjHuPMVWLG-t7WgriT7zyZ5cW4BOQccrzD9Yh0e_nC"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www.baidu.com/link?url=xiaDbM5pZPdgR-lkBuDbJzbD9vGoOO_8AXZzT4zc07I5mF3zUAzCubGbs73hTE6UjsjHuPMVWLG-t7WgriT7zyZ5cW4BOQccrzD9Yh0e_nC"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www.baidu.com/link?url=xiaDbM5pZPdgR-lkBuDbJzbD9vGoOO_8AXZzT4zc07I5mF3zUAzCubGbs73hTE6UjsjHuPMVWLG-t7WgriT7zyZ5cW4BOQccrzD9Yh0e_nC"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www.baidu.com/link?url=xiaDbM5pZPdgR-lkBuDbJzbD9vGoOO_8AXZzT4zc07I5mF3zUAzCubGbs73hTE6UjsjHuPMVWLG-t7WgriT7zyZ5cW4BOQccrzD9Yh0e_nC"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www.baidu.com/link?url=xiaDbM5pZPdgR-lkBuDbJzbD9vGoOO_8AXZzT4zc07I5mF3zUAzCubGbs73hTE6UjsjHuPMVWLG-t7WgriT7zyZ5cW4BOQccrzD9Yh0e_nC"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www.baidu.com/link?url=xiaDbM5pZPdgR-lkBuDbJzbD9vGoOO_8AXZzT4zc07I5mF3zUAzCubGbs73hTE6UjsjHuPMVWLG-t7WgriT7zyZ5cW4BOQccrzD9Yh0e_nC"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www.baidu.com/link?url=xiaDbM5pZPdgR-lkBuDbJzbD9vGoOO_8AXZzT4zc07I5mF3zUAzCubGbs73hTE6UjsjHuPMVWLG-t7WgriT7zyZ5cW4BOQccrzD9Yh0e_nC"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www.baidu.com/link?url=xiaDbM5pZPdgR-lkBuDbJzbD9vGoOO_8AXZzT4zc07I5mF3zUAzCubGbs73hTE6UjsjHuPMVWLG-t7WgriT7zyZ5cW4BOQccrzD9Yh0e_nC"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www.baidu.com/link?url=xiaDbM5pZPdgR-lkBuDbJzbD9vGoOO_8AXZzT4zc07I5mF3zUAzCubGbs73hTE6UjsjHuPMVWLG-t7WgriT7zyZ5cW4BOQccrzD9Yh0e_nC"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www.baidu.com/link?url=xiaDbM5pZPdgR-lkBuDbJzbD9vGoOO_8AXZzT4zc07I5mF3zUAzCubGbs73hTE6UjsjHuPMVWLG-t7WgriT7zyZ5cW4BOQccrzD9Yh0e_nC"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www.baidu.com/link?url=xiaDbM5pZPdgR-lkBuDbJzbD9vGoOO_8AXZzT4zc07I5mF3zUAzCubGbs73hTE6UjsjHuPMVWLG-t7WgriT7zyZ5cW4BOQccrzD9Yh0e_nC"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3" Type="http://schemas.openxmlformats.org/officeDocument/2006/relationships/hyperlink" Target="http://www.baidu.com/link?url=xiaDbM5pZPdgR-lkBuDbJzbD9vGoOO_8AXZzT4zc07I5mF3zUAzCubGbs73hTE6UjsjHuPMVWLG-t7WgriT7zyZ5cW4BOQccrzD9Yh0e_nC"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www.baidu.com/link?url=xiaDbM5pZPdgR-lkBuDbJzbD9vGoOO_8AXZzT4zc07I5mF3zUAzCubGbs73hTE6UjsjHuPMVWLG-t7WgriT7zyZ5cW4BOQccrzD9Yh0e_nC"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理论源自实践并指导实践的发展</a:t>
            </a:r>
            <a:endParaRPr lang="en-US" altLang="zh-CN" dirty="0"/>
          </a:p>
          <a:p>
            <a:r>
              <a:rPr lang="zh-CN" altLang="en-US" dirty="0"/>
              <a:t>只有保密法律理论建设取得了长足的进展</a:t>
            </a:r>
            <a:endParaRPr lang="en-US" altLang="zh-CN" dirty="0"/>
          </a:p>
          <a:p>
            <a:r>
              <a:rPr lang="zh-CN" altLang="en-US" dirty="0"/>
              <a:t>才能从根本上推动保密法律规范的建设</a:t>
            </a:r>
            <a:endParaRPr lang="en-US" altLang="zh-CN" dirty="0"/>
          </a:p>
          <a:p>
            <a:r>
              <a:rPr lang="zh-CN" altLang="en-US" dirty="0"/>
              <a:t>进而对保密实践产生有益的指导</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什么是</a:t>
            </a:r>
            <a:r>
              <a:rPr lang="en-US" altLang="zh-CN" dirty="0"/>
              <a:t>(</a:t>
            </a:r>
            <a:r>
              <a:rPr lang="zh-CN" altLang="en-US" dirty="0"/>
              <a:t>保密</a:t>
            </a:r>
            <a:r>
              <a:rPr lang="en-US" altLang="zh-CN" dirty="0"/>
              <a:t>)</a:t>
            </a:r>
            <a:r>
              <a:rPr lang="zh-CN" altLang="en-US" dirty="0"/>
              <a:t>司法，有何地位？</a:t>
            </a:r>
            <a:endParaRPr lang="en-US" altLang="zh-CN" dirty="0"/>
          </a:p>
          <a:p>
            <a:endParaRPr lang="en-US" altLang="zh-CN" dirty="0"/>
          </a:p>
          <a:p>
            <a:r>
              <a:rPr lang="zh-CN" altLang="en-US" dirty="0"/>
              <a:t>司法有何原则？</a:t>
            </a:r>
            <a:endParaRPr lang="en-US" altLang="zh-CN" dirty="0"/>
          </a:p>
          <a:p>
            <a:endParaRPr lang="en-US" altLang="zh-CN" dirty="0"/>
          </a:p>
          <a:p>
            <a:r>
              <a:rPr lang="zh-CN" altLang="en-US" dirty="0"/>
              <a:t>有哪些构成要件？</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10</a:t>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王学军	犯	非法获取国家秘密罪</a:t>
            </a:r>
          </a:p>
          <a:p>
            <a:r>
              <a:rPr lang="zh-CN" altLang="en-US" dirty="0"/>
              <a:t>		非法出售、提供试题、答案罪</a:t>
            </a:r>
          </a:p>
          <a:p>
            <a:r>
              <a:rPr lang="zh-CN" altLang="en-US" dirty="0"/>
              <a:t>		有期徒刑5年6个月，并处罚金150万元</a:t>
            </a:r>
          </a:p>
          <a:p>
            <a:r>
              <a:rPr lang="zh-CN" altLang="en-US" dirty="0"/>
              <a:t>翁其能	犯	非法获取国家秘密罪</a:t>
            </a:r>
          </a:p>
          <a:p>
            <a:r>
              <a:rPr lang="zh-CN" altLang="en-US" dirty="0"/>
              <a:t>		非法出售、提供试题、答案罪</a:t>
            </a:r>
          </a:p>
          <a:p>
            <a:r>
              <a:rPr lang="zh-CN" altLang="en-US" dirty="0"/>
              <a:t>		有期徒刑5年3个月，并处罚金120万元</a:t>
            </a:r>
          </a:p>
          <a:p>
            <a:r>
              <a:rPr lang="zh-CN" altLang="en-US" dirty="0"/>
              <a:t>其余人员	均构成	非法出售、提供试题、答案罪</a:t>
            </a:r>
          </a:p>
          <a:p>
            <a:r>
              <a:rPr lang="zh-CN" altLang="en-US" dirty="0"/>
              <a:t>		3年3个月至8个月不等的有期徒刑</a:t>
            </a:r>
          </a:p>
          <a:p>
            <a:r>
              <a:rPr lang="zh-CN" altLang="en-US" dirty="0"/>
              <a:t>		并处适量罚金</a:t>
            </a:r>
          </a:p>
          <a:p>
            <a:r>
              <a:rPr lang="zh-CN" altLang="en-US" dirty="0"/>
              <a:t>		对刘伟、王辉、洪奕轩、洪浩、刘向阳、江莉适用缓刑</a:t>
            </a:r>
          </a:p>
          <a:p>
            <a:r>
              <a:rPr lang="zh-CN" altLang="en-US" dirty="0"/>
              <a:t>没收各人退出的违法所得并上缴国库</a:t>
            </a:r>
          </a:p>
          <a:p>
            <a:r>
              <a:rPr lang="zh-CN" altLang="en-US" dirty="0"/>
              <a:t>对各人作出禁业限制的规定</a:t>
            </a:r>
          </a:p>
          <a:p>
            <a:endParaRPr lang="zh-CN" altLang="en-US" dirty="0"/>
          </a:p>
          <a:p>
            <a:r>
              <a:rPr lang="zh-CN" altLang="en-US" dirty="0"/>
              <a:t>一审判决后，各均未上诉，公诉机关未抗诉，判决已生效</a:t>
            </a:r>
          </a:p>
          <a:p>
            <a:endParaRPr lang="zh-CN" altLang="en-US" dirty="0"/>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对被告人王学军、翁其能、许智勇、杨伟全依法宣告职业禁止，</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对被告人刘伟、刘向阳、江莉依法宣告禁止令</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100</a:t>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王学军	犯	非法获取国家秘密罪</a:t>
            </a:r>
          </a:p>
          <a:p>
            <a:r>
              <a:rPr lang="zh-CN" altLang="en-US" dirty="0"/>
              <a:t>		非法出售、提供试题、答案罪</a:t>
            </a:r>
          </a:p>
          <a:p>
            <a:r>
              <a:rPr lang="zh-CN" altLang="en-US" dirty="0"/>
              <a:t>		有期徒刑5年6个月，并处罚金150万元</a:t>
            </a:r>
          </a:p>
          <a:p>
            <a:r>
              <a:rPr lang="zh-CN" altLang="en-US" dirty="0"/>
              <a:t>翁其能	犯	非法获取国家秘密罪</a:t>
            </a:r>
          </a:p>
          <a:p>
            <a:r>
              <a:rPr lang="zh-CN" altLang="en-US" dirty="0"/>
              <a:t>		非法出售、提供试题、答案罪</a:t>
            </a:r>
          </a:p>
          <a:p>
            <a:r>
              <a:rPr lang="zh-CN" altLang="en-US" dirty="0"/>
              <a:t>		有期徒刑5年3个月，并处罚金120万元</a:t>
            </a:r>
          </a:p>
          <a:p>
            <a:r>
              <a:rPr lang="zh-CN" altLang="en-US" dirty="0"/>
              <a:t>其余人员	均构成	非法出售、提供试题、答案罪</a:t>
            </a:r>
          </a:p>
          <a:p>
            <a:r>
              <a:rPr lang="zh-CN" altLang="en-US" dirty="0"/>
              <a:t>		3年3个月至8个月不等的有期徒刑</a:t>
            </a:r>
          </a:p>
          <a:p>
            <a:r>
              <a:rPr lang="zh-CN" altLang="en-US" dirty="0"/>
              <a:t>		并处适量罚金</a:t>
            </a:r>
          </a:p>
          <a:p>
            <a:r>
              <a:rPr lang="zh-CN" altLang="en-US" dirty="0"/>
              <a:t>		对刘伟、王辉、洪奕轩、洪浩、刘向阳、江莉适用缓刑</a:t>
            </a:r>
          </a:p>
          <a:p>
            <a:r>
              <a:rPr lang="zh-CN" altLang="en-US" dirty="0"/>
              <a:t>没收各人退出的违法所得并上缴国库</a:t>
            </a:r>
          </a:p>
          <a:p>
            <a:r>
              <a:rPr lang="zh-CN" altLang="en-US" dirty="0"/>
              <a:t>对各人作出禁业限制的规定</a:t>
            </a:r>
          </a:p>
          <a:p>
            <a:endParaRPr lang="zh-CN" altLang="en-US" dirty="0"/>
          </a:p>
          <a:p>
            <a:r>
              <a:rPr lang="zh-CN" altLang="en-US" dirty="0"/>
              <a:t>一审判决后，各均未上诉，公诉机关未抗诉，判决已生效</a:t>
            </a:r>
          </a:p>
          <a:p>
            <a:endParaRPr lang="zh-CN" altLang="en-US" dirty="0"/>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对被告人王学军、翁其能、许智勇、杨伟全依法宣告职业禁止，</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对被告人刘伟、刘向阳、江莉依法宣告禁止令</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101</a:t>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102</a:t>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王学军	犯	非法获取国家秘密罪</a:t>
            </a:r>
          </a:p>
          <a:p>
            <a:r>
              <a:rPr lang="zh-CN" altLang="en-US" dirty="0"/>
              <a:t>		非法出售、提供试题、答案罪</a:t>
            </a:r>
          </a:p>
          <a:p>
            <a:r>
              <a:rPr lang="zh-CN" altLang="en-US" dirty="0"/>
              <a:t>		有期徒刑5年6个月，并处罚金150万元</a:t>
            </a:r>
          </a:p>
          <a:p>
            <a:r>
              <a:rPr lang="zh-CN" altLang="en-US" dirty="0"/>
              <a:t>翁其能	犯	非法获取国家秘密罪</a:t>
            </a:r>
          </a:p>
          <a:p>
            <a:r>
              <a:rPr lang="zh-CN" altLang="en-US" dirty="0"/>
              <a:t>		非法出售、提供试题、答案罪</a:t>
            </a:r>
          </a:p>
          <a:p>
            <a:r>
              <a:rPr lang="zh-CN" altLang="en-US" dirty="0"/>
              <a:t>		有期徒刑5年3个月，并处罚金120万元</a:t>
            </a:r>
          </a:p>
          <a:p>
            <a:r>
              <a:rPr lang="zh-CN" altLang="en-US" dirty="0"/>
              <a:t>其余人员	均构成	非法出售、提供试题、答案罪</a:t>
            </a:r>
          </a:p>
          <a:p>
            <a:r>
              <a:rPr lang="zh-CN" altLang="en-US" dirty="0"/>
              <a:t>		3年3个月至8个月不等的有期徒刑</a:t>
            </a:r>
          </a:p>
          <a:p>
            <a:r>
              <a:rPr lang="zh-CN" altLang="en-US" dirty="0"/>
              <a:t>		并处适量罚金</a:t>
            </a:r>
          </a:p>
          <a:p>
            <a:r>
              <a:rPr lang="zh-CN" altLang="en-US" dirty="0"/>
              <a:t>		对刘伟、王辉、洪奕轩、洪浩、刘向阳、江莉适用缓刑</a:t>
            </a:r>
          </a:p>
          <a:p>
            <a:r>
              <a:rPr lang="zh-CN" altLang="en-US" dirty="0"/>
              <a:t>没收各人退出的违法所得并上缴国库</a:t>
            </a:r>
          </a:p>
          <a:p>
            <a:r>
              <a:rPr lang="zh-CN" altLang="en-US" dirty="0"/>
              <a:t>对各人作出禁业限制的规定</a:t>
            </a:r>
          </a:p>
          <a:p>
            <a:endParaRPr lang="zh-CN" altLang="en-US" dirty="0"/>
          </a:p>
          <a:p>
            <a:r>
              <a:rPr lang="zh-CN" altLang="en-US" dirty="0"/>
              <a:t>一审判决后，各均未上诉，公诉机关未抗诉，判决已生效</a:t>
            </a:r>
          </a:p>
          <a:p>
            <a:endParaRPr lang="zh-CN" altLang="en-US" dirty="0"/>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对被告人王学军、翁其能、许智勇、杨伟全依法宣告职业禁止，</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对被告人刘伟、刘向阳、江莉依法宣告禁止令</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103</a:t>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王学军	犯	非法获取国家秘密罪</a:t>
            </a:r>
          </a:p>
          <a:p>
            <a:r>
              <a:rPr lang="zh-CN" altLang="en-US" dirty="0"/>
              <a:t>		非法出售、提供试题、答案罪</a:t>
            </a:r>
          </a:p>
          <a:p>
            <a:r>
              <a:rPr lang="zh-CN" altLang="en-US" dirty="0"/>
              <a:t>		有期徒刑5年6个月，并处罚金150万元</a:t>
            </a:r>
          </a:p>
          <a:p>
            <a:r>
              <a:rPr lang="zh-CN" altLang="en-US" dirty="0"/>
              <a:t>翁其能	犯	非法获取国家秘密罪</a:t>
            </a:r>
          </a:p>
          <a:p>
            <a:r>
              <a:rPr lang="zh-CN" altLang="en-US" dirty="0"/>
              <a:t>		非法出售、提供试题、答案罪</a:t>
            </a:r>
          </a:p>
          <a:p>
            <a:r>
              <a:rPr lang="zh-CN" altLang="en-US" dirty="0"/>
              <a:t>		有期徒刑5年3个月，并处罚金120万元</a:t>
            </a:r>
          </a:p>
          <a:p>
            <a:r>
              <a:rPr lang="zh-CN" altLang="en-US" dirty="0"/>
              <a:t>其余人员	均构成	非法出售、提供试题、答案罪</a:t>
            </a:r>
          </a:p>
          <a:p>
            <a:r>
              <a:rPr lang="zh-CN" altLang="en-US" dirty="0"/>
              <a:t>		3年3个月至8个月不等的有期徒刑</a:t>
            </a:r>
          </a:p>
          <a:p>
            <a:r>
              <a:rPr lang="zh-CN" altLang="en-US" dirty="0"/>
              <a:t>		并处适量罚金</a:t>
            </a:r>
          </a:p>
          <a:p>
            <a:r>
              <a:rPr lang="zh-CN" altLang="en-US" dirty="0"/>
              <a:t>		对刘伟、王辉、洪奕轩、洪浩、刘向阳、江莉适用缓刑</a:t>
            </a:r>
          </a:p>
          <a:p>
            <a:r>
              <a:rPr lang="zh-CN" altLang="en-US" dirty="0"/>
              <a:t>没收各人退出的违法所得并上缴国库</a:t>
            </a:r>
          </a:p>
          <a:p>
            <a:r>
              <a:rPr lang="zh-CN" altLang="en-US" dirty="0"/>
              <a:t>对各人作出禁业限制的规定</a:t>
            </a:r>
          </a:p>
          <a:p>
            <a:endParaRPr lang="zh-CN" altLang="en-US" dirty="0"/>
          </a:p>
          <a:p>
            <a:r>
              <a:rPr lang="zh-CN" altLang="en-US" dirty="0"/>
              <a:t>一审判决后，各均未上诉，公诉机关未抗诉，判决已生效</a:t>
            </a:r>
          </a:p>
          <a:p>
            <a:endParaRPr lang="zh-CN" altLang="en-US" dirty="0"/>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对被告人王学军、翁其能、许智勇、杨伟全依法宣告职业禁止，</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对被告人刘伟、刘向阳、江莉依法宣告禁止令</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104</a:t>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王学军	犯	非法获取国家秘密罪</a:t>
            </a:r>
          </a:p>
          <a:p>
            <a:r>
              <a:rPr lang="zh-CN" altLang="en-US" dirty="0"/>
              <a:t>		非法出售、提供试题、答案罪</a:t>
            </a:r>
          </a:p>
          <a:p>
            <a:r>
              <a:rPr lang="zh-CN" altLang="en-US" dirty="0"/>
              <a:t>		有期徒刑5年6个月，并处罚金150万元</a:t>
            </a:r>
          </a:p>
          <a:p>
            <a:r>
              <a:rPr lang="zh-CN" altLang="en-US" dirty="0"/>
              <a:t>翁其能	犯	非法获取国家秘密罪</a:t>
            </a:r>
          </a:p>
          <a:p>
            <a:r>
              <a:rPr lang="zh-CN" altLang="en-US" dirty="0"/>
              <a:t>		非法出售、提供试题、答案罪</a:t>
            </a:r>
          </a:p>
          <a:p>
            <a:r>
              <a:rPr lang="zh-CN" altLang="en-US" dirty="0"/>
              <a:t>		有期徒刑5年3个月，并处罚金120万元</a:t>
            </a:r>
          </a:p>
          <a:p>
            <a:r>
              <a:rPr lang="zh-CN" altLang="en-US" dirty="0"/>
              <a:t>其余人员	均构成	非法出售、提供试题、答案罪</a:t>
            </a:r>
          </a:p>
          <a:p>
            <a:r>
              <a:rPr lang="zh-CN" altLang="en-US" dirty="0"/>
              <a:t>		3年3个月至8个月不等的有期徒刑</a:t>
            </a:r>
          </a:p>
          <a:p>
            <a:r>
              <a:rPr lang="zh-CN" altLang="en-US" dirty="0"/>
              <a:t>		并处适量罚金</a:t>
            </a:r>
          </a:p>
          <a:p>
            <a:r>
              <a:rPr lang="zh-CN" altLang="en-US" dirty="0"/>
              <a:t>		对刘伟、王辉、洪奕轩、洪浩、刘向阳、江莉适用缓刑</a:t>
            </a:r>
          </a:p>
          <a:p>
            <a:r>
              <a:rPr lang="zh-CN" altLang="en-US" dirty="0"/>
              <a:t>没收各人退出的违法所得并上缴国库</a:t>
            </a:r>
          </a:p>
          <a:p>
            <a:r>
              <a:rPr lang="zh-CN" altLang="en-US" dirty="0"/>
              <a:t>对各人作出禁业限制的规定</a:t>
            </a:r>
          </a:p>
          <a:p>
            <a:endParaRPr lang="zh-CN" altLang="en-US" dirty="0"/>
          </a:p>
          <a:p>
            <a:r>
              <a:rPr lang="zh-CN" altLang="en-US" dirty="0"/>
              <a:t>一审判决后，各均未上诉，公诉机关未抗诉，判决已生效</a:t>
            </a:r>
          </a:p>
          <a:p>
            <a:endParaRPr lang="zh-CN" altLang="en-US" dirty="0"/>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对被告人王学军、翁其能、许智勇、杨伟全依法宣告职业禁止，</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对被告人刘伟、刘向阳、江莉依法宣告禁止令</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105</a:t>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王学军	犯	非法获取国家秘密罪</a:t>
            </a:r>
          </a:p>
          <a:p>
            <a:r>
              <a:rPr lang="zh-CN" altLang="en-US" dirty="0"/>
              <a:t>		非法出售、提供试题、答案罪</a:t>
            </a:r>
          </a:p>
          <a:p>
            <a:r>
              <a:rPr lang="zh-CN" altLang="en-US" dirty="0"/>
              <a:t>		有期徒刑5年6个月，并处罚金150万元</a:t>
            </a:r>
          </a:p>
          <a:p>
            <a:r>
              <a:rPr lang="zh-CN" altLang="en-US" dirty="0"/>
              <a:t>翁其能	犯	非法获取国家秘密罪</a:t>
            </a:r>
          </a:p>
          <a:p>
            <a:r>
              <a:rPr lang="zh-CN" altLang="en-US" dirty="0"/>
              <a:t>		非法出售、提供试题、答案罪</a:t>
            </a:r>
          </a:p>
          <a:p>
            <a:r>
              <a:rPr lang="zh-CN" altLang="en-US" dirty="0"/>
              <a:t>		有期徒刑5年3个月，并处罚金120万元</a:t>
            </a:r>
          </a:p>
          <a:p>
            <a:r>
              <a:rPr lang="zh-CN" altLang="en-US" dirty="0"/>
              <a:t>其余人员	均构成	非法出售、提供试题、答案罪</a:t>
            </a:r>
          </a:p>
          <a:p>
            <a:r>
              <a:rPr lang="zh-CN" altLang="en-US" dirty="0"/>
              <a:t>		3年3个月至8个月不等的有期徒刑</a:t>
            </a:r>
          </a:p>
          <a:p>
            <a:r>
              <a:rPr lang="zh-CN" altLang="en-US" dirty="0"/>
              <a:t>		并处适量罚金</a:t>
            </a:r>
          </a:p>
          <a:p>
            <a:r>
              <a:rPr lang="zh-CN" altLang="en-US" dirty="0"/>
              <a:t>		对刘伟、王辉、洪奕轩、洪浩、刘向阳、江莉适用缓刑</a:t>
            </a:r>
          </a:p>
          <a:p>
            <a:r>
              <a:rPr lang="zh-CN" altLang="en-US" dirty="0"/>
              <a:t>没收各人退出的违法所得并上缴国库</a:t>
            </a:r>
          </a:p>
          <a:p>
            <a:r>
              <a:rPr lang="zh-CN" altLang="en-US" dirty="0"/>
              <a:t>对各人作出禁业限制的规定</a:t>
            </a:r>
          </a:p>
          <a:p>
            <a:endParaRPr lang="zh-CN" altLang="en-US" dirty="0"/>
          </a:p>
          <a:p>
            <a:r>
              <a:rPr lang="zh-CN" altLang="en-US" dirty="0"/>
              <a:t>一审判决后，各均未上诉，公诉机关未抗诉，判决已生效</a:t>
            </a:r>
          </a:p>
          <a:p>
            <a:endParaRPr lang="zh-CN" altLang="en-US" dirty="0"/>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对被告人王学军、翁其能、许智勇、杨伟全依法宣告职业禁止，</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对被告人刘伟、刘向阳、江莉依法宣告禁止令</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106</a:t>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王学军	犯	非法获取国家秘密罪</a:t>
            </a:r>
          </a:p>
          <a:p>
            <a:r>
              <a:rPr lang="zh-CN" altLang="en-US" dirty="0"/>
              <a:t>		非法出售、提供试题、答案罪</a:t>
            </a:r>
          </a:p>
          <a:p>
            <a:r>
              <a:rPr lang="zh-CN" altLang="en-US" dirty="0"/>
              <a:t>		有期徒刑5年6个月，并处罚金150万元</a:t>
            </a:r>
          </a:p>
          <a:p>
            <a:r>
              <a:rPr lang="zh-CN" altLang="en-US" dirty="0"/>
              <a:t>翁其能	犯	非法获取国家秘密罪</a:t>
            </a:r>
          </a:p>
          <a:p>
            <a:r>
              <a:rPr lang="zh-CN" altLang="en-US" dirty="0"/>
              <a:t>		非法出售、提供试题、答案罪</a:t>
            </a:r>
          </a:p>
          <a:p>
            <a:r>
              <a:rPr lang="zh-CN" altLang="en-US" dirty="0"/>
              <a:t>		有期徒刑5年3个月，并处罚金120万元</a:t>
            </a:r>
          </a:p>
          <a:p>
            <a:r>
              <a:rPr lang="zh-CN" altLang="en-US" dirty="0"/>
              <a:t>其余人员	均构成	非法出售、提供试题、答案罪</a:t>
            </a:r>
          </a:p>
          <a:p>
            <a:r>
              <a:rPr lang="zh-CN" altLang="en-US" dirty="0"/>
              <a:t>		3年3个月至8个月不等的有期徒刑</a:t>
            </a:r>
          </a:p>
          <a:p>
            <a:r>
              <a:rPr lang="zh-CN" altLang="en-US" dirty="0"/>
              <a:t>		并处适量罚金</a:t>
            </a:r>
          </a:p>
          <a:p>
            <a:r>
              <a:rPr lang="zh-CN" altLang="en-US" dirty="0"/>
              <a:t>		对刘伟、王辉、洪奕轩、洪浩、刘向阳、江莉适用缓刑</a:t>
            </a:r>
          </a:p>
          <a:p>
            <a:r>
              <a:rPr lang="zh-CN" altLang="en-US" dirty="0"/>
              <a:t>没收各人退出的违法所得并上缴国库</a:t>
            </a:r>
          </a:p>
          <a:p>
            <a:r>
              <a:rPr lang="zh-CN" altLang="en-US" dirty="0"/>
              <a:t>对各人作出禁业限制的规定</a:t>
            </a:r>
          </a:p>
          <a:p>
            <a:endParaRPr lang="zh-CN" altLang="en-US" dirty="0"/>
          </a:p>
          <a:p>
            <a:r>
              <a:rPr lang="zh-CN" altLang="en-US" dirty="0"/>
              <a:t>一审判决后，各均未上诉，公诉机关未抗诉，判决已生效</a:t>
            </a:r>
          </a:p>
          <a:p>
            <a:endParaRPr lang="zh-CN" altLang="en-US" dirty="0"/>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对被告人王学军、翁其能、许智勇、杨伟全依法宣告职业禁止，</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对被告人刘伟、刘向阳、江莉依法宣告禁止令</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107</a:t>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108</a:t>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王学军	犯	非法获取国家秘密罪</a:t>
            </a:r>
          </a:p>
          <a:p>
            <a:r>
              <a:rPr lang="zh-CN" altLang="en-US" dirty="0"/>
              <a:t>		非法出售、提供试题、答案罪</a:t>
            </a:r>
          </a:p>
          <a:p>
            <a:r>
              <a:rPr lang="zh-CN" altLang="en-US" dirty="0"/>
              <a:t>		有期徒刑5年6个月，并处罚金150万元</a:t>
            </a:r>
          </a:p>
          <a:p>
            <a:r>
              <a:rPr lang="zh-CN" altLang="en-US" dirty="0"/>
              <a:t>翁其能	犯	非法获取国家秘密罪</a:t>
            </a:r>
          </a:p>
          <a:p>
            <a:r>
              <a:rPr lang="zh-CN" altLang="en-US" dirty="0"/>
              <a:t>		非法出售、提供试题、答案罪</a:t>
            </a:r>
          </a:p>
          <a:p>
            <a:r>
              <a:rPr lang="zh-CN" altLang="en-US" dirty="0"/>
              <a:t>		有期徒刑5年3个月，并处罚金120万元</a:t>
            </a:r>
          </a:p>
          <a:p>
            <a:r>
              <a:rPr lang="zh-CN" altLang="en-US" dirty="0"/>
              <a:t>其余人员	均构成	非法出售、提供试题、答案罪</a:t>
            </a:r>
          </a:p>
          <a:p>
            <a:r>
              <a:rPr lang="zh-CN" altLang="en-US" dirty="0"/>
              <a:t>		3年3个月至8个月不等的有期徒刑</a:t>
            </a:r>
          </a:p>
          <a:p>
            <a:r>
              <a:rPr lang="zh-CN" altLang="en-US" dirty="0"/>
              <a:t>		并处适量罚金</a:t>
            </a:r>
          </a:p>
          <a:p>
            <a:r>
              <a:rPr lang="zh-CN" altLang="en-US" dirty="0"/>
              <a:t>		对刘伟、王辉、洪奕轩、洪浩、刘向阳、江莉适用缓刑</a:t>
            </a:r>
          </a:p>
          <a:p>
            <a:r>
              <a:rPr lang="zh-CN" altLang="en-US" dirty="0"/>
              <a:t>没收各人退出的违法所得并上缴国库</a:t>
            </a:r>
          </a:p>
          <a:p>
            <a:r>
              <a:rPr lang="zh-CN" altLang="en-US" dirty="0"/>
              <a:t>对各人作出禁业限制的规定</a:t>
            </a:r>
          </a:p>
          <a:p>
            <a:endParaRPr lang="zh-CN" altLang="en-US" dirty="0"/>
          </a:p>
          <a:p>
            <a:r>
              <a:rPr lang="zh-CN" altLang="en-US" dirty="0"/>
              <a:t>一审判决后，各均未上诉，公诉机关未抗诉，判决已生效</a:t>
            </a:r>
          </a:p>
          <a:p>
            <a:endParaRPr lang="zh-CN" altLang="en-US" dirty="0"/>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对被告人王学军、翁其能、许智勇、杨伟全依法宣告职业禁止，</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对被告人刘伟、刘向阳、江莉依法宣告禁止令</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109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什么是</a:t>
            </a:r>
            <a:r>
              <a:rPr lang="en-US" altLang="zh-CN" dirty="0"/>
              <a:t>(</a:t>
            </a:r>
            <a:r>
              <a:rPr lang="zh-CN" altLang="en-US" dirty="0"/>
              <a:t>保密</a:t>
            </a:r>
            <a:r>
              <a:rPr lang="en-US" altLang="zh-CN" dirty="0"/>
              <a:t>)</a:t>
            </a:r>
            <a:r>
              <a:rPr lang="zh-CN" altLang="en-US" dirty="0"/>
              <a:t>司法，有何地位？</a:t>
            </a:r>
            <a:endParaRPr lang="en-US" altLang="zh-CN" dirty="0"/>
          </a:p>
          <a:p>
            <a:endParaRPr lang="en-US" altLang="zh-CN" dirty="0"/>
          </a:p>
          <a:p>
            <a:r>
              <a:rPr lang="zh-CN" altLang="en-US" dirty="0"/>
              <a:t>司法有何原则？</a:t>
            </a:r>
            <a:endParaRPr lang="en-US" altLang="zh-CN" dirty="0"/>
          </a:p>
          <a:p>
            <a:endParaRPr lang="en-US" altLang="zh-CN" dirty="0"/>
          </a:p>
          <a:p>
            <a:r>
              <a:rPr lang="zh-CN" altLang="en-US" dirty="0"/>
              <a:t>有哪些构成要件？</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11</a:t>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王学军	犯	非法获取国家秘密罪</a:t>
            </a:r>
          </a:p>
          <a:p>
            <a:r>
              <a:rPr lang="zh-CN" altLang="en-US" dirty="0"/>
              <a:t>		非法出售、提供试题、答案罪</a:t>
            </a:r>
          </a:p>
          <a:p>
            <a:r>
              <a:rPr lang="zh-CN" altLang="en-US" dirty="0"/>
              <a:t>		有期徒刑5年6个月，并处罚金150万元</a:t>
            </a:r>
          </a:p>
          <a:p>
            <a:r>
              <a:rPr lang="zh-CN" altLang="en-US" dirty="0"/>
              <a:t>翁其能	犯	非法获取国家秘密罪</a:t>
            </a:r>
          </a:p>
          <a:p>
            <a:r>
              <a:rPr lang="zh-CN" altLang="en-US" dirty="0"/>
              <a:t>		非法出售、提供试题、答案罪</a:t>
            </a:r>
          </a:p>
          <a:p>
            <a:r>
              <a:rPr lang="zh-CN" altLang="en-US" dirty="0"/>
              <a:t>		有期徒刑5年3个月，并处罚金120万元</a:t>
            </a:r>
          </a:p>
          <a:p>
            <a:r>
              <a:rPr lang="zh-CN" altLang="en-US" dirty="0"/>
              <a:t>其余人员	均构成	非法出售、提供试题、答案罪</a:t>
            </a:r>
          </a:p>
          <a:p>
            <a:r>
              <a:rPr lang="zh-CN" altLang="en-US" dirty="0"/>
              <a:t>		3年3个月至8个月不等的有期徒刑</a:t>
            </a:r>
          </a:p>
          <a:p>
            <a:r>
              <a:rPr lang="zh-CN" altLang="en-US" dirty="0"/>
              <a:t>		并处适量罚金</a:t>
            </a:r>
          </a:p>
          <a:p>
            <a:r>
              <a:rPr lang="zh-CN" altLang="en-US" dirty="0"/>
              <a:t>		对刘伟、王辉、洪奕轩、洪浩、刘向阳、江莉适用缓刑</a:t>
            </a:r>
          </a:p>
          <a:p>
            <a:r>
              <a:rPr lang="zh-CN" altLang="en-US" dirty="0"/>
              <a:t>没收各人退出的违法所得并上缴国库</a:t>
            </a:r>
          </a:p>
          <a:p>
            <a:r>
              <a:rPr lang="zh-CN" altLang="en-US" dirty="0"/>
              <a:t>对各人作出禁业限制的规定</a:t>
            </a:r>
          </a:p>
          <a:p>
            <a:endParaRPr lang="zh-CN" altLang="en-US" dirty="0"/>
          </a:p>
          <a:p>
            <a:r>
              <a:rPr lang="zh-CN" altLang="en-US" dirty="0"/>
              <a:t>一审判决后，各均未上诉，公诉机关未抗诉，判决已生效</a:t>
            </a:r>
          </a:p>
          <a:p>
            <a:endParaRPr lang="zh-CN" altLang="en-US" dirty="0"/>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对被告人王学军、翁其能、许智勇、杨伟全依法宣告职业禁止，</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对被告人刘伟、刘向阳、江莉依法宣告禁止令</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110</a:t>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王学军	犯	非法获取国家秘密罪</a:t>
            </a:r>
          </a:p>
          <a:p>
            <a:r>
              <a:rPr lang="zh-CN" altLang="en-US" dirty="0"/>
              <a:t>		非法出售、提供试题、答案罪</a:t>
            </a:r>
          </a:p>
          <a:p>
            <a:r>
              <a:rPr lang="zh-CN" altLang="en-US" dirty="0"/>
              <a:t>		有期徒刑5年6个月，并处罚金150万元</a:t>
            </a:r>
          </a:p>
          <a:p>
            <a:r>
              <a:rPr lang="zh-CN" altLang="en-US" dirty="0"/>
              <a:t>翁其能	犯	非法获取国家秘密罪</a:t>
            </a:r>
          </a:p>
          <a:p>
            <a:r>
              <a:rPr lang="zh-CN" altLang="en-US" dirty="0"/>
              <a:t>		非法出售、提供试题、答案罪</a:t>
            </a:r>
          </a:p>
          <a:p>
            <a:r>
              <a:rPr lang="zh-CN" altLang="en-US" dirty="0"/>
              <a:t>		有期徒刑5年3个月，并处罚金120万元</a:t>
            </a:r>
          </a:p>
          <a:p>
            <a:r>
              <a:rPr lang="zh-CN" altLang="en-US" dirty="0"/>
              <a:t>其余人员	均构成	非法出售、提供试题、答案罪</a:t>
            </a:r>
          </a:p>
          <a:p>
            <a:r>
              <a:rPr lang="zh-CN" altLang="en-US" dirty="0"/>
              <a:t>		3年3个月至8个月不等的有期徒刑</a:t>
            </a:r>
          </a:p>
          <a:p>
            <a:r>
              <a:rPr lang="zh-CN" altLang="en-US" dirty="0"/>
              <a:t>		并处适量罚金</a:t>
            </a:r>
          </a:p>
          <a:p>
            <a:r>
              <a:rPr lang="zh-CN" altLang="en-US" dirty="0"/>
              <a:t>		对刘伟、王辉、洪奕轩、洪浩、刘向阳、江莉适用缓刑</a:t>
            </a:r>
          </a:p>
          <a:p>
            <a:r>
              <a:rPr lang="zh-CN" altLang="en-US" dirty="0"/>
              <a:t>没收各人退出的违法所得并上缴国库</a:t>
            </a:r>
          </a:p>
          <a:p>
            <a:r>
              <a:rPr lang="zh-CN" altLang="en-US" dirty="0"/>
              <a:t>对各人作出禁业限制的规定</a:t>
            </a:r>
          </a:p>
          <a:p>
            <a:endParaRPr lang="zh-CN" altLang="en-US" dirty="0"/>
          </a:p>
          <a:p>
            <a:r>
              <a:rPr lang="zh-CN" altLang="en-US" dirty="0"/>
              <a:t>一审判决后，各均未上诉，公诉机关未抗诉，判决已生效</a:t>
            </a:r>
          </a:p>
          <a:p>
            <a:endParaRPr lang="zh-CN" altLang="en-US" dirty="0"/>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对被告人王学军、翁其能、许智勇、杨伟全依法宣告职业禁止，</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对被告人刘伟、刘向阳、江莉依法宣告禁止令</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111</a:t>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王学军	犯	非法获取国家秘密罪</a:t>
            </a:r>
          </a:p>
          <a:p>
            <a:r>
              <a:rPr lang="zh-CN" altLang="en-US" dirty="0"/>
              <a:t>		非法出售、提供试题、答案罪</a:t>
            </a:r>
          </a:p>
          <a:p>
            <a:r>
              <a:rPr lang="zh-CN" altLang="en-US" dirty="0"/>
              <a:t>		有期徒刑5年6个月，并处罚金150万元</a:t>
            </a:r>
          </a:p>
          <a:p>
            <a:r>
              <a:rPr lang="zh-CN" altLang="en-US" dirty="0"/>
              <a:t>翁其能	犯	非法获取国家秘密罪</a:t>
            </a:r>
          </a:p>
          <a:p>
            <a:r>
              <a:rPr lang="zh-CN" altLang="en-US" dirty="0"/>
              <a:t>		非法出售、提供试题、答案罪</a:t>
            </a:r>
          </a:p>
          <a:p>
            <a:r>
              <a:rPr lang="zh-CN" altLang="en-US" dirty="0"/>
              <a:t>		有期徒刑5年3个月，并处罚金120万元</a:t>
            </a:r>
          </a:p>
          <a:p>
            <a:r>
              <a:rPr lang="zh-CN" altLang="en-US" dirty="0"/>
              <a:t>其余人员	均构成	非法出售、提供试题、答案罪</a:t>
            </a:r>
          </a:p>
          <a:p>
            <a:r>
              <a:rPr lang="zh-CN" altLang="en-US" dirty="0"/>
              <a:t>		3年3个月至8个月不等的有期徒刑</a:t>
            </a:r>
          </a:p>
          <a:p>
            <a:r>
              <a:rPr lang="zh-CN" altLang="en-US" dirty="0"/>
              <a:t>		并处适量罚金</a:t>
            </a:r>
          </a:p>
          <a:p>
            <a:r>
              <a:rPr lang="zh-CN" altLang="en-US" dirty="0"/>
              <a:t>		对刘伟、王辉、洪奕轩、洪浩、刘向阳、江莉适用缓刑</a:t>
            </a:r>
          </a:p>
          <a:p>
            <a:r>
              <a:rPr lang="zh-CN" altLang="en-US" dirty="0"/>
              <a:t>没收各人退出的违法所得并上缴国库</a:t>
            </a:r>
          </a:p>
          <a:p>
            <a:r>
              <a:rPr lang="zh-CN" altLang="en-US" dirty="0"/>
              <a:t>对各人作出禁业限制的规定</a:t>
            </a:r>
          </a:p>
          <a:p>
            <a:endParaRPr lang="zh-CN" altLang="en-US" dirty="0"/>
          </a:p>
          <a:p>
            <a:r>
              <a:rPr lang="zh-CN" altLang="en-US" dirty="0"/>
              <a:t>一审判决后，各均未上诉，公诉机关未抗诉，判决已生效</a:t>
            </a:r>
          </a:p>
          <a:p>
            <a:endParaRPr lang="zh-CN" altLang="en-US" dirty="0"/>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对被告人王学军、翁其能、许智勇、杨伟全依法宣告职业禁止，</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对被告人刘伟、刘向阳、江莉依法宣告禁止令</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112</a:t>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113</a:t>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王学军	犯	非法获取国家秘密罪</a:t>
            </a:r>
          </a:p>
          <a:p>
            <a:r>
              <a:rPr lang="zh-CN" altLang="en-US" dirty="0"/>
              <a:t>		非法出售、提供试题、答案罪</a:t>
            </a:r>
          </a:p>
          <a:p>
            <a:r>
              <a:rPr lang="zh-CN" altLang="en-US" dirty="0"/>
              <a:t>		有期徒刑5年6个月，并处罚金150万元</a:t>
            </a:r>
          </a:p>
          <a:p>
            <a:r>
              <a:rPr lang="zh-CN" altLang="en-US" dirty="0"/>
              <a:t>翁其能	犯	非法获取国家秘密罪</a:t>
            </a:r>
          </a:p>
          <a:p>
            <a:r>
              <a:rPr lang="zh-CN" altLang="en-US" dirty="0"/>
              <a:t>		非法出售、提供试题、答案罪</a:t>
            </a:r>
          </a:p>
          <a:p>
            <a:r>
              <a:rPr lang="zh-CN" altLang="en-US" dirty="0"/>
              <a:t>		有期徒刑5年3个月，并处罚金120万元</a:t>
            </a:r>
          </a:p>
          <a:p>
            <a:r>
              <a:rPr lang="zh-CN" altLang="en-US" dirty="0"/>
              <a:t>其余人员	均构成	非法出售、提供试题、答案罪</a:t>
            </a:r>
          </a:p>
          <a:p>
            <a:r>
              <a:rPr lang="zh-CN" altLang="en-US" dirty="0"/>
              <a:t>		3年3个月至8个月不等的有期徒刑</a:t>
            </a:r>
          </a:p>
          <a:p>
            <a:r>
              <a:rPr lang="zh-CN" altLang="en-US" dirty="0"/>
              <a:t>		并处适量罚金</a:t>
            </a:r>
          </a:p>
          <a:p>
            <a:r>
              <a:rPr lang="zh-CN" altLang="en-US" dirty="0"/>
              <a:t>		对刘伟、王辉、洪奕轩、洪浩、刘向阳、江莉适用缓刑</a:t>
            </a:r>
          </a:p>
          <a:p>
            <a:r>
              <a:rPr lang="zh-CN" altLang="en-US" dirty="0"/>
              <a:t>没收各人退出的违法所得并上缴国库</a:t>
            </a:r>
          </a:p>
          <a:p>
            <a:r>
              <a:rPr lang="zh-CN" altLang="en-US" dirty="0"/>
              <a:t>对各人作出禁业限制的规定</a:t>
            </a:r>
          </a:p>
          <a:p>
            <a:endParaRPr lang="zh-CN" altLang="en-US" dirty="0"/>
          </a:p>
          <a:p>
            <a:r>
              <a:rPr lang="zh-CN" altLang="en-US" dirty="0"/>
              <a:t>一审判决后，各均未上诉，公诉机关未抗诉，判决已生效</a:t>
            </a:r>
          </a:p>
          <a:p>
            <a:endParaRPr lang="zh-CN" altLang="en-US" dirty="0"/>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对被告人王学军、翁其能、许智勇、杨伟全依法宣告职业禁止，</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对被告人刘伟、刘向阳、江莉依法宣告禁止令</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114</a:t>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王学军	犯	非法获取国家秘密罪</a:t>
            </a:r>
          </a:p>
          <a:p>
            <a:r>
              <a:rPr lang="zh-CN" altLang="en-US" dirty="0"/>
              <a:t>		非法出售、提供试题、答案罪</a:t>
            </a:r>
          </a:p>
          <a:p>
            <a:r>
              <a:rPr lang="zh-CN" altLang="en-US" dirty="0"/>
              <a:t>		有期徒刑5年6个月，并处罚金150万元</a:t>
            </a:r>
          </a:p>
          <a:p>
            <a:r>
              <a:rPr lang="zh-CN" altLang="en-US" dirty="0"/>
              <a:t>翁其能	犯	非法获取国家秘密罪</a:t>
            </a:r>
          </a:p>
          <a:p>
            <a:r>
              <a:rPr lang="zh-CN" altLang="en-US" dirty="0"/>
              <a:t>		非法出售、提供试题、答案罪</a:t>
            </a:r>
          </a:p>
          <a:p>
            <a:r>
              <a:rPr lang="zh-CN" altLang="en-US" dirty="0"/>
              <a:t>		有期徒刑5年3个月，并处罚金120万元</a:t>
            </a:r>
          </a:p>
          <a:p>
            <a:r>
              <a:rPr lang="zh-CN" altLang="en-US" dirty="0"/>
              <a:t>其余人员	均构成	非法出售、提供试题、答案罪</a:t>
            </a:r>
          </a:p>
          <a:p>
            <a:r>
              <a:rPr lang="zh-CN" altLang="en-US" dirty="0"/>
              <a:t>		3年3个月至8个月不等的有期徒刑</a:t>
            </a:r>
          </a:p>
          <a:p>
            <a:r>
              <a:rPr lang="zh-CN" altLang="en-US" dirty="0"/>
              <a:t>		并处适量罚金</a:t>
            </a:r>
          </a:p>
          <a:p>
            <a:r>
              <a:rPr lang="zh-CN" altLang="en-US" dirty="0"/>
              <a:t>		对刘伟、王辉、洪奕轩、洪浩、刘向阳、江莉适用缓刑</a:t>
            </a:r>
          </a:p>
          <a:p>
            <a:r>
              <a:rPr lang="zh-CN" altLang="en-US" dirty="0"/>
              <a:t>没收各人退出的违法所得并上缴国库</a:t>
            </a:r>
          </a:p>
          <a:p>
            <a:r>
              <a:rPr lang="zh-CN" altLang="en-US" dirty="0"/>
              <a:t>对各人作出禁业限制的规定</a:t>
            </a:r>
          </a:p>
          <a:p>
            <a:endParaRPr lang="zh-CN" altLang="en-US" dirty="0"/>
          </a:p>
          <a:p>
            <a:r>
              <a:rPr lang="zh-CN" altLang="en-US" dirty="0"/>
              <a:t>一审判决后，各均未上诉，公诉机关未抗诉，判决已生效</a:t>
            </a:r>
          </a:p>
          <a:p>
            <a:endParaRPr lang="zh-CN" altLang="en-US" dirty="0"/>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对被告人王学军、翁其能、许智勇、杨伟全依法宣告职业禁止，</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对被告人刘伟、刘向阳、江莉依法宣告禁止令</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115</a:t>
            </a:fld>
            <a:endParaRPr lang="zh-CN"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王学军	犯	非法获取国家秘密罪</a:t>
            </a:r>
          </a:p>
          <a:p>
            <a:r>
              <a:rPr lang="zh-CN" altLang="en-US" dirty="0"/>
              <a:t>		非法出售、提供试题、答案罪</a:t>
            </a:r>
          </a:p>
          <a:p>
            <a:r>
              <a:rPr lang="zh-CN" altLang="en-US" dirty="0"/>
              <a:t>		有期徒刑5年6个月，并处罚金150万元</a:t>
            </a:r>
          </a:p>
          <a:p>
            <a:r>
              <a:rPr lang="zh-CN" altLang="en-US" dirty="0"/>
              <a:t>翁其能	犯	非法获取国家秘密罪</a:t>
            </a:r>
          </a:p>
          <a:p>
            <a:r>
              <a:rPr lang="zh-CN" altLang="en-US" dirty="0"/>
              <a:t>		非法出售、提供试题、答案罪</a:t>
            </a:r>
          </a:p>
          <a:p>
            <a:r>
              <a:rPr lang="zh-CN" altLang="en-US" dirty="0"/>
              <a:t>		有期徒刑5年3个月，并处罚金120万元</a:t>
            </a:r>
          </a:p>
          <a:p>
            <a:r>
              <a:rPr lang="zh-CN" altLang="en-US" dirty="0"/>
              <a:t>其余人员	均构成	非法出售、提供试题、答案罪</a:t>
            </a:r>
          </a:p>
          <a:p>
            <a:r>
              <a:rPr lang="zh-CN" altLang="en-US" dirty="0"/>
              <a:t>		3年3个月至8个月不等的有期徒刑</a:t>
            </a:r>
          </a:p>
          <a:p>
            <a:r>
              <a:rPr lang="zh-CN" altLang="en-US" dirty="0"/>
              <a:t>		并处适量罚金</a:t>
            </a:r>
          </a:p>
          <a:p>
            <a:r>
              <a:rPr lang="zh-CN" altLang="en-US" dirty="0"/>
              <a:t>		对刘伟、王辉、洪奕轩、洪浩、刘向阳、江莉适用缓刑</a:t>
            </a:r>
          </a:p>
          <a:p>
            <a:r>
              <a:rPr lang="zh-CN" altLang="en-US" dirty="0"/>
              <a:t>没收各人退出的违法所得并上缴国库</a:t>
            </a:r>
          </a:p>
          <a:p>
            <a:r>
              <a:rPr lang="zh-CN" altLang="en-US" dirty="0"/>
              <a:t>对各人作出禁业限制的规定</a:t>
            </a:r>
          </a:p>
          <a:p>
            <a:endParaRPr lang="zh-CN" altLang="en-US" dirty="0"/>
          </a:p>
          <a:p>
            <a:r>
              <a:rPr lang="zh-CN" altLang="en-US" dirty="0"/>
              <a:t>一审判决后，各均未上诉，公诉机关未抗诉，判决已生效</a:t>
            </a:r>
          </a:p>
          <a:p>
            <a:endParaRPr lang="zh-CN" altLang="en-US" dirty="0"/>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对被告人王学军、翁其能、许智勇、杨伟全依法宣告职业禁止，</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对被告人刘伟、刘向阳、江莉依法宣告禁止令</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116</a:t>
            </a:fld>
            <a:endParaRPr lang="zh-CN"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王学军	犯	非法获取国家秘密罪</a:t>
            </a:r>
          </a:p>
          <a:p>
            <a:r>
              <a:rPr lang="zh-CN" altLang="en-US" dirty="0"/>
              <a:t>		非法出售、提供试题、答案罪</a:t>
            </a:r>
          </a:p>
          <a:p>
            <a:r>
              <a:rPr lang="zh-CN" altLang="en-US" dirty="0"/>
              <a:t>		有期徒刑5年6个月，并处罚金150万元</a:t>
            </a:r>
          </a:p>
          <a:p>
            <a:r>
              <a:rPr lang="zh-CN" altLang="en-US" dirty="0"/>
              <a:t>翁其能	犯	非法获取国家秘密罪</a:t>
            </a:r>
          </a:p>
          <a:p>
            <a:r>
              <a:rPr lang="zh-CN" altLang="en-US" dirty="0"/>
              <a:t>		非法出售、提供试题、答案罪</a:t>
            </a:r>
          </a:p>
          <a:p>
            <a:r>
              <a:rPr lang="zh-CN" altLang="en-US" dirty="0"/>
              <a:t>		有期徒刑5年3个月，并处罚金120万元</a:t>
            </a:r>
          </a:p>
          <a:p>
            <a:r>
              <a:rPr lang="zh-CN" altLang="en-US" dirty="0"/>
              <a:t>其余人员	均构成	非法出售、提供试题、答案罪</a:t>
            </a:r>
          </a:p>
          <a:p>
            <a:r>
              <a:rPr lang="zh-CN" altLang="en-US" dirty="0"/>
              <a:t>		3年3个月至8个月不等的有期徒刑</a:t>
            </a:r>
          </a:p>
          <a:p>
            <a:r>
              <a:rPr lang="zh-CN" altLang="en-US" dirty="0"/>
              <a:t>		并处适量罚金</a:t>
            </a:r>
          </a:p>
          <a:p>
            <a:r>
              <a:rPr lang="zh-CN" altLang="en-US" dirty="0"/>
              <a:t>		对刘伟、王辉、洪奕轩、洪浩、刘向阳、江莉适用缓刑</a:t>
            </a:r>
          </a:p>
          <a:p>
            <a:r>
              <a:rPr lang="zh-CN" altLang="en-US" dirty="0"/>
              <a:t>没收各人退出的违法所得并上缴国库</a:t>
            </a:r>
          </a:p>
          <a:p>
            <a:r>
              <a:rPr lang="zh-CN" altLang="en-US" dirty="0"/>
              <a:t>对各人作出禁业限制的规定</a:t>
            </a:r>
          </a:p>
          <a:p>
            <a:endParaRPr lang="zh-CN" altLang="en-US" dirty="0"/>
          </a:p>
          <a:p>
            <a:r>
              <a:rPr lang="zh-CN" altLang="en-US" dirty="0"/>
              <a:t>一审判决后，各均未上诉，公诉机关未抗诉，判决已生效</a:t>
            </a:r>
          </a:p>
          <a:p>
            <a:endParaRPr lang="zh-CN" altLang="en-US" dirty="0"/>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对被告人王学军、翁其能、许智勇、杨伟全依法宣告职业禁止，</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对被告人刘伟、刘向阳、江莉依法宣告禁止令</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117</a:t>
            </a:fld>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王学军	犯	非法获取国家秘密罪</a:t>
            </a:r>
          </a:p>
          <a:p>
            <a:r>
              <a:rPr lang="zh-CN" altLang="en-US" dirty="0"/>
              <a:t>		非法出售、提供试题、答案罪</a:t>
            </a:r>
          </a:p>
          <a:p>
            <a:r>
              <a:rPr lang="zh-CN" altLang="en-US" dirty="0"/>
              <a:t>		有期徒刑5年6个月，并处罚金150万元</a:t>
            </a:r>
          </a:p>
          <a:p>
            <a:r>
              <a:rPr lang="zh-CN" altLang="en-US" dirty="0"/>
              <a:t>翁其能	犯	非法获取国家秘密罪</a:t>
            </a:r>
          </a:p>
          <a:p>
            <a:r>
              <a:rPr lang="zh-CN" altLang="en-US" dirty="0"/>
              <a:t>		非法出售、提供试题、答案罪</a:t>
            </a:r>
          </a:p>
          <a:p>
            <a:r>
              <a:rPr lang="zh-CN" altLang="en-US" dirty="0"/>
              <a:t>		有期徒刑5年3个月，并处罚金120万元</a:t>
            </a:r>
          </a:p>
          <a:p>
            <a:r>
              <a:rPr lang="zh-CN" altLang="en-US" dirty="0"/>
              <a:t>其余人员	均构成	非法出售、提供试题、答案罪</a:t>
            </a:r>
          </a:p>
          <a:p>
            <a:r>
              <a:rPr lang="zh-CN" altLang="en-US" dirty="0"/>
              <a:t>		3年3个月至8个月不等的有期徒刑</a:t>
            </a:r>
          </a:p>
          <a:p>
            <a:r>
              <a:rPr lang="zh-CN" altLang="en-US" dirty="0"/>
              <a:t>		并处适量罚金</a:t>
            </a:r>
          </a:p>
          <a:p>
            <a:r>
              <a:rPr lang="zh-CN" altLang="en-US" dirty="0"/>
              <a:t>		对刘伟、王辉、洪奕轩、洪浩、刘向阳、江莉适用缓刑</a:t>
            </a:r>
          </a:p>
          <a:p>
            <a:r>
              <a:rPr lang="zh-CN" altLang="en-US" dirty="0"/>
              <a:t>没收各人退出的违法所得并上缴国库</a:t>
            </a:r>
          </a:p>
          <a:p>
            <a:r>
              <a:rPr lang="zh-CN" altLang="en-US" dirty="0"/>
              <a:t>对各人作出禁业限制的规定</a:t>
            </a:r>
          </a:p>
          <a:p>
            <a:endParaRPr lang="zh-CN" altLang="en-US" dirty="0"/>
          </a:p>
          <a:p>
            <a:r>
              <a:rPr lang="zh-CN" altLang="en-US" dirty="0"/>
              <a:t>一审判决后，各均未上诉，公诉机关未抗诉，判决已生效</a:t>
            </a:r>
          </a:p>
          <a:p>
            <a:endParaRPr lang="zh-CN" altLang="en-US" dirty="0"/>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对被告人王学军、翁其能、许智勇、杨伟全依法宣告职业禁止，</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对被告人刘伟、刘向阳、江莉依法宣告禁止令</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118</a:t>
            </a:fld>
            <a:endParaRPr lang="zh-CN"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王学军	犯	非法获取国家秘密罪</a:t>
            </a:r>
          </a:p>
          <a:p>
            <a:r>
              <a:rPr lang="zh-CN" altLang="en-US" dirty="0"/>
              <a:t>		非法出售、提供试题、答案罪</a:t>
            </a:r>
          </a:p>
          <a:p>
            <a:r>
              <a:rPr lang="zh-CN" altLang="en-US" dirty="0"/>
              <a:t>		有期徒刑5年6个月，并处罚金150万元</a:t>
            </a:r>
          </a:p>
          <a:p>
            <a:r>
              <a:rPr lang="zh-CN" altLang="en-US" dirty="0"/>
              <a:t>翁其能	犯	非法获取国家秘密罪</a:t>
            </a:r>
          </a:p>
          <a:p>
            <a:r>
              <a:rPr lang="zh-CN" altLang="en-US" dirty="0"/>
              <a:t>		非法出售、提供试题、答案罪</a:t>
            </a:r>
          </a:p>
          <a:p>
            <a:r>
              <a:rPr lang="zh-CN" altLang="en-US" dirty="0"/>
              <a:t>		有期徒刑5年3个月，并处罚金120万元</a:t>
            </a:r>
          </a:p>
          <a:p>
            <a:r>
              <a:rPr lang="zh-CN" altLang="en-US" dirty="0"/>
              <a:t>其余人员	均构成	非法出售、提供试题、答案罪</a:t>
            </a:r>
          </a:p>
          <a:p>
            <a:r>
              <a:rPr lang="zh-CN" altLang="en-US" dirty="0"/>
              <a:t>		3年3个月至8个月不等的有期徒刑</a:t>
            </a:r>
          </a:p>
          <a:p>
            <a:r>
              <a:rPr lang="zh-CN" altLang="en-US" dirty="0"/>
              <a:t>		并处适量罚金</a:t>
            </a:r>
          </a:p>
          <a:p>
            <a:r>
              <a:rPr lang="zh-CN" altLang="en-US" dirty="0"/>
              <a:t>		对刘伟、王辉、洪奕轩、洪浩、刘向阳、江莉适用缓刑</a:t>
            </a:r>
          </a:p>
          <a:p>
            <a:r>
              <a:rPr lang="zh-CN" altLang="en-US" dirty="0"/>
              <a:t>没收各人退出的违法所得并上缴国库</a:t>
            </a:r>
          </a:p>
          <a:p>
            <a:r>
              <a:rPr lang="zh-CN" altLang="en-US" dirty="0"/>
              <a:t>对各人作出禁业限制的规定</a:t>
            </a:r>
          </a:p>
          <a:p>
            <a:endParaRPr lang="zh-CN" altLang="en-US" dirty="0"/>
          </a:p>
          <a:p>
            <a:r>
              <a:rPr lang="zh-CN" altLang="en-US" dirty="0"/>
              <a:t>一审判决后，各均未上诉，公诉机关未抗诉，判决已生效</a:t>
            </a:r>
          </a:p>
          <a:p>
            <a:endParaRPr lang="zh-CN" altLang="en-US" dirty="0"/>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对被告人王学军、翁其能、许智勇、杨伟全依法宣告职业禁止，</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对被告人刘伟、刘向阳、江莉依法宣告禁止令</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119</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什么是</a:t>
            </a:r>
            <a:r>
              <a:rPr lang="en-US" altLang="zh-CN" dirty="0"/>
              <a:t>(</a:t>
            </a:r>
            <a:r>
              <a:rPr lang="zh-CN" altLang="en-US" dirty="0"/>
              <a:t>保密</a:t>
            </a:r>
            <a:r>
              <a:rPr lang="en-US" altLang="zh-CN" dirty="0"/>
              <a:t>)</a:t>
            </a:r>
            <a:r>
              <a:rPr lang="zh-CN" altLang="en-US" dirty="0"/>
              <a:t>司法，有何地位？</a:t>
            </a:r>
            <a:endParaRPr lang="en-US" altLang="zh-CN" dirty="0"/>
          </a:p>
          <a:p>
            <a:endParaRPr lang="en-US" altLang="zh-CN" dirty="0"/>
          </a:p>
          <a:p>
            <a:r>
              <a:rPr lang="zh-CN" altLang="en-US" dirty="0"/>
              <a:t>司法有何原则？</a:t>
            </a:r>
            <a:endParaRPr lang="en-US" altLang="zh-CN" dirty="0"/>
          </a:p>
          <a:p>
            <a:endParaRPr lang="en-US" altLang="zh-CN" dirty="0"/>
          </a:p>
          <a:p>
            <a:r>
              <a:rPr lang="zh-CN" altLang="en-US" dirty="0"/>
              <a:t>有哪些构成要件？</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12</a:t>
            </a:fld>
            <a:endParaRPr lang="zh-CN"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王学军	犯	非法获取国家秘密罪</a:t>
            </a:r>
          </a:p>
          <a:p>
            <a:r>
              <a:rPr lang="zh-CN" altLang="en-US" dirty="0"/>
              <a:t>		非法出售、提供试题、答案罪</a:t>
            </a:r>
          </a:p>
          <a:p>
            <a:r>
              <a:rPr lang="zh-CN" altLang="en-US" dirty="0"/>
              <a:t>		有期徒刑5年6个月，并处罚金150万元</a:t>
            </a:r>
          </a:p>
          <a:p>
            <a:r>
              <a:rPr lang="zh-CN" altLang="en-US" dirty="0"/>
              <a:t>翁其能	犯	非法获取国家秘密罪</a:t>
            </a:r>
          </a:p>
          <a:p>
            <a:r>
              <a:rPr lang="zh-CN" altLang="en-US" dirty="0"/>
              <a:t>		非法出售、提供试题、答案罪</a:t>
            </a:r>
          </a:p>
          <a:p>
            <a:r>
              <a:rPr lang="zh-CN" altLang="en-US" dirty="0"/>
              <a:t>		有期徒刑5年3个月，并处罚金120万元</a:t>
            </a:r>
          </a:p>
          <a:p>
            <a:r>
              <a:rPr lang="zh-CN" altLang="en-US" dirty="0"/>
              <a:t>其余人员	均构成	非法出售、提供试题、答案罪</a:t>
            </a:r>
          </a:p>
          <a:p>
            <a:r>
              <a:rPr lang="zh-CN" altLang="en-US" dirty="0"/>
              <a:t>		3年3个月至8个月不等的有期徒刑</a:t>
            </a:r>
          </a:p>
          <a:p>
            <a:r>
              <a:rPr lang="zh-CN" altLang="en-US" dirty="0"/>
              <a:t>		并处适量罚金</a:t>
            </a:r>
          </a:p>
          <a:p>
            <a:r>
              <a:rPr lang="zh-CN" altLang="en-US" dirty="0"/>
              <a:t>		对刘伟、王辉、洪奕轩、洪浩、刘向阳、江莉适用缓刑</a:t>
            </a:r>
          </a:p>
          <a:p>
            <a:r>
              <a:rPr lang="zh-CN" altLang="en-US" dirty="0"/>
              <a:t>没收各人退出的违法所得并上缴国库</a:t>
            </a:r>
          </a:p>
          <a:p>
            <a:r>
              <a:rPr lang="zh-CN" altLang="en-US" dirty="0"/>
              <a:t>对各人作出禁业限制的规定</a:t>
            </a:r>
          </a:p>
          <a:p>
            <a:endParaRPr lang="zh-CN" altLang="en-US" dirty="0"/>
          </a:p>
          <a:p>
            <a:r>
              <a:rPr lang="zh-CN" altLang="en-US" dirty="0"/>
              <a:t>一审判决后，各均未上诉，公诉机关未抗诉，判决已生效</a:t>
            </a:r>
          </a:p>
          <a:p>
            <a:endParaRPr lang="zh-CN" altLang="en-US" dirty="0"/>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对被告人王学军、翁其能、许智勇、杨伟全依法宣告职业禁止，</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对被告人刘伟、刘向阳、江莉依法宣告禁止令</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120</a:t>
            </a:fld>
            <a:endParaRPr lang="zh-CN" alt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王学军	犯	非法获取国家秘密罪</a:t>
            </a:r>
          </a:p>
          <a:p>
            <a:r>
              <a:rPr lang="zh-CN" altLang="en-US" dirty="0"/>
              <a:t>		非法出售、提供试题、答案罪</a:t>
            </a:r>
          </a:p>
          <a:p>
            <a:r>
              <a:rPr lang="zh-CN" altLang="en-US" dirty="0"/>
              <a:t>		有期徒刑5年6个月，并处罚金150万元</a:t>
            </a:r>
          </a:p>
          <a:p>
            <a:r>
              <a:rPr lang="zh-CN" altLang="en-US" dirty="0"/>
              <a:t>翁其能	犯	非法获取国家秘密罪</a:t>
            </a:r>
          </a:p>
          <a:p>
            <a:r>
              <a:rPr lang="zh-CN" altLang="en-US" dirty="0"/>
              <a:t>		非法出售、提供试题、答案罪</a:t>
            </a:r>
          </a:p>
          <a:p>
            <a:r>
              <a:rPr lang="zh-CN" altLang="en-US" dirty="0"/>
              <a:t>		有期徒刑5年3个月，并处罚金120万元</a:t>
            </a:r>
          </a:p>
          <a:p>
            <a:r>
              <a:rPr lang="zh-CN" altLang="en-US" dirty="0"/>
              <a:t>其余人员	均构成	非法出售、提供试题、答案罪</a:t>
            </a:r>
          </a:p>
          <a:p>
            <a:r>
              <a:rPr lang="zh-CN" altLang="en-US" dirty="0"/>
              <a:t>		3年3个月至8个月不等的有期徒刑</a:t>
            </a:r>
          </a:p>
          <a:p>
            <a:r>
              <a:rPr lang="zh-CN" altLang="en-US" dirty="0"/>
              <a:t>		并处适量罚金</a:t>
            </a:r>
          </a:p>
          <a:p>
            <a:r>
              <a:rPr lang="zh-CN" altLang="en-US" dirty="0"/>
              <a:t>		对刘伟、王辉、洪奕轩、洪浩、刘向阳、江莉适用缓刑</a:t>
            </a:r>
          </a:p>
          <a:p>
            <a:r>
              <a:rPr lang="zh-CN" altLang="en-US" dirty="0"/>
              <a:t>没收各人退出的违法所得并上缴国库</a:t>
            </a:r>
          </a:p>
          <a:p>
            <a:r>
              <a:rPr lang="zh-CN" altLang="en-US" dirty="0"/>
              <a:t>对各人作出禁业限制的规定</a:t>
            </a:r>
          </a:p>
          <a:p>
            <a:endParaRPr lang="zh-CN" altLang="en-US" dirty="0"/>
          </a:p>
          <a:p>
            <a:r>
              <a:rPr lang="zh-CN" altLang="en-US" dirty="0"/>
              <a:t>一审判决后，各均未上诉，公诉机关未抗诉，判决已生效</a:t>
            </a:r>
          </a:p>
          <a:p>
            <a:endParaRPr lang="zh-CN" altLang="en-US" dirty="0"/>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对被告人王学军、翁其能、许智勇、杨伟全依法宣告职业禁止，</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对被告人刘伟、刘向阳、江莉依法宣告禁止令</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121</a:t>
            </a:fld>
            <a:endParaRPr lang="zh-CN" alt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王学军	犯	非法获取国家秘密罪</a:t>
            </a:r>
          </a:p>
          <a:p>
            <a:r>
              <a:rPr lang="zh-CN" altLang="en-US" dirty="0"/>
              <a:t>		非法出售、提供试题、答案罪</a:t>
            </a:r>
          </a:p>
          <a:p>
            <a:r>
              <a:rPr lang="zh-CN" altLang="en-US" dirty="0"/>
              <a:t>		有期徒刑5年6个月，并处罚金150万元</a:t>
            </a:r>
          </a:p>
          <a:p>
            <a:r>
              <a:rPr lang="zh-CN" altLang="en-US" dirty="0"/>
              <a:t>翁其能	犯	非法获取国家秘密罪</a:t>
            </a:r>
          </a:p>
          <a:p>
            <a:r>
              <a:rPr lang="zh-CN" altLang="en-US" dirty="0"/>
              <a:t>		非法出售、提供试题、答案罪</a:t>
            </a:r>
          </a:p>
          <a:p>
            <a:r>
              <a:rPr lang="zh-CN" altLang="en-US" dirty="0"/>
              <a:t>		有期徒刑5年3个月，并处罚金120万元</a:t>
            </a:r>
          </a:p>
          <a:p>
            <a:r>
              <a:rPr lang="zh-CN" altLang="en-US" dirty="0"/>
              <a:t>其余人员	均构成	非法出售、提供试题、答案罪</a:t>
            </a:r>
          </a:p>
          <a:p>
            <a:r>
              <a:rPr lang="zh-CN" altLang="en-US" dirty="0"/>
              <a:t>		3年3个月至8个月不等的有期徒刑</a:t>
            </a:r>
          </a:p>
          <a:p>
            <a:r>
              <a:rPr lang="zh-CN" altLang="en-US" dirty="0"/>
              <a:t>		并处适量罚金</a:t>
            </a:r>
          </a:p>
          <a:p>
            <a:r>
              <a:rPr lang="zh-CN" altLang="en-US" dirty="0"/>
              <a:t>		对刘伟、王辉、洪奕轩、洪浩、刘向阳、江莉适用缓刑</a:t>
            </a:r>
          </a:p>
          <a:p>
            <a:r>
              <a:rPr lang="zh-CN" altLang="en-US" dirty="0"/>
              <a:t>没收各人退出的违法所得并上缴国库</a:t>
            </a:r>
          </a:p>
          <a:p>
            <a:r>
              <a:rPr lang="zh-CN" altLang="en-US" dirty="0"/>
              <a:t>对各人作出禁业限制的规定</a:t>
            </a:r>
          </a:p>
          <a:p>
            <a:endParaRPr lang="zh-CN" altLang="en-US" dirty="0"/>
          </a:p>
          <a:p>
            <a:r>
              <a:rPr lang="zh-CN" altLang="en-US" dirty="0"/>
              <a:t>一审判决后，各均未上诉，公诉机关未抗诉，判决已生效</a:t>
            </a:r>
          </a:p>
          <a:p>
            <a:endParaRPr lang="zh-CN" altLang="en-US" dirty="0"/>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对被告人王学军、翁其能、许智勇、杨伟全依法宣告职业禁止，</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对被告人刘伟、刘向阳、江莉依法宣告禁止令</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122</a:t>
            </a:fld>
            <a:endParaRPr lang="zh-CN" alt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王学军	犯	非法获取国家秘密罪</a:t>
            </a:r>
          </a:p>
          <a:p>
            <a:r>
              <a:rPr lang="zh-CN" altLang="en-US" dirty="0"/>
              <a:t>		非法出售、提供试题、答案罪</a:t>
            </a:r>
          </a:p>
          <a:p>
            <a:r>
              <a:rPr lang="zh-CN" altLang="en-US" dirty="0"/>
              <a:t>		有期徒刑5年6个月，并处罚金150万元</a:t>
            </a:r>
          </a:p>
          <a:p>
            <a:r>
              <a:rPr lang="zh-CN" altLang="en-US" dirty="0"/>
              <a:t>翁其能	犯	非法获取国家秘密罪</a:t>
            </a:r>
          </a:p>
          <a:p>
            <a:r>
              <a:rPr lang="zh-CN" altLang="en-US" dirty="0"/>
              <a:t>		非法出售、提供试题、答案罪</a:t>
            </a:r>
          </a:p>
          <a:p>
            <a:r>
              <a:rPr lang="zh-CN" altLang="en-US" dirty="0"/>
              <a:t>		有期徒刑5年3个月，并处罚金120万元</a:t>
            </a:r>
          </a:p>
          <a:p>
            <a:r>
              <a:rPr lang="zh-CN" altLang="en-US" dirty="0"/>
              <a:t>其余人员	均构成	非法出售、提供试题、答案罪</a:t>
            </a:r>
          </a:p>
          <a:p>
            <a:r>
              <a:rPr lang="zh-CN" altLang="en-US" dirty="0"/>
              <a:t>		3年3个月至8个月不等的有期徒刑</a:t>
            </a:r>
          </a:p>
          <a:p>
            <a:r>
              <a:rPr lang="zh-CN" altLang="en-US" dirty="0"/>
              <a:t>		并处适量罚金</a:t>
            </a:r>
          </a:p>
          <a:p>
            <a:r>
              <a:rPr lang="zh-CN" altLang="en-US" dirty="0"/>
              <a:t>		对刘伟、王辉、洪奕轩、洪浩、刘向阳、江莉适用缓刑</a:t>
            </a:r>
          </a:p>
          <a:p>
            <a:r>
              <a:rPr lang="zh-CN" altLang="en-US" dirty="0"/>
              <a:t>没收各人退出的违法所得并上缴国库</a:t>
            </a:r>
          </a:p>
          <a:p>
            <a:r>
              <a:rPr lang="zh-CN" altLang="en-US" dirty="0"/>
              <a:t>对各人作出禁业限制的规定</a:t>
            </a:r>
          </a:p>
          <a:p>
            <a:endParaRPr lang="zh-CN" altLang="en-US" dirty="0"/>
          </a:p>
          <a:p>
            <a:r>
              <a:rPr lang="zh-CN" altLang="en-US" dirty="0"/>
              <a:t>一审判决后，各均未上诉，公诉机关未抗诉，判决已生效</a:t>
            </a:r>
          </a:p>
          <a:p>
            <a:endParaRPr lang="zh-CN" altLang="en-US" dirty="0"/>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对被告人王学军、翁其能、许智勇、杨伟全依法宣告职业禁止，</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对被告人刘伟、刘向阳、江莉依法宣告禁止令</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123</a:t>
            </a:fld>
            <a:endParaRPr lang="zh-CN" alt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124</a:t>
            </a:fld>
            <a:endParaRPr lang="zh-CN" alt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王学军	犯	非法获取国家秘密罪</a:t>
            </a:r>
          </a:p>
          <a:p>
            <a:r>
              <a:rPr lang="zh-CN" altLang="en-US" dirty="0"/>
              <a:t>		非法出售、提供试题、答案罪</a:t>
            </a:r>
          </a:p>
          <a:p>
            <a:r>
              <a:rPr lang="zh-CN" altLang="en-US" dirty="0"/>
              <a:t>		有期徒刑5年6个月，并处罚金150万元</a:t>
            </a:r>
          </a:p>
          <a:p>
            <a:r>
              <a:rPr lang="zh-CN" altLang="en-US" dirty="0"/>
              <a:t>翁其能	犯	非法获取国家秘密罪</a:t>
            </a:r>
          </a:p>
          <a:p>
            <a:r>
              <a:rPr lang="zh-CN" altLang="en-US" dirty="0"/>
              <a:t>		非法出售、提供试题、答案罪</a:t>
            </a:r>
          </a:p>
          <a:p>
            <a:r>
              <a:rPr lang="zh-CN" altLang="en-US" dirty="0"/>
              <a:t>		有期徒刑5年3个月，并处罚金120万元</a:t>
            </a:r>
          </a:p>
          <a:p>
            <a:r>
              <a:rPr lang="zh-CN" altLang="en-US" dirty="0"/>
              <a:t>其余人员	均构成	非法出售、提供试题、答案罪</a:t>
            </a:r>
          </a:p>
          <a:p>
            <a:r>
              <a:rPr lang="zh-CN" altLang="en-US" dirty="0"/>
              <a:t>		3年3个月至8个月不等的有期徒刑</a:t>
            </a:r>
          </a:p>
          <a:p>
            <a:r>
              <a:rPr lang="zh-CN" altLang="en-US" dirty="0"/>
              <a:t>		并处适量罚金</a:t>
            </a:r>
          </a:p>
          <a:p>
            <a:r>
              <a:rPr lang="zh-CN" altLang="en-US" dirty="0"/>
              <a:t>		对刘伟、王辉、洪奕轩、洪浩、刘向阳、江莉适用缓刑</a:t>
            </a:r>
          </a:p>
          <a:p>
            <a:r>
              <a:rPr lang="zh-CN" altLang="en-US" dirty="0"/>
              <a:t>没收各人退出的违法所得并上缴国库</a:t>
            </a:r>
          </a:p>
          <a:p>
            <a:r>
              <a:rPr lang="zh-CN" altLang="en-US" dirty="0"/>
              <a:t>对各人作出禁业限制的规定</a:t>
            </a:r>
          </a:p>
          <a:p>
            <a:endParaRPr lang="zh-CN" altLang="en-US" dirty="0"/>
          </a:p>
          <a:p>
            <a:r>
              <a:rPr lang="zh-CN" altLang="en-US" dirty="0"/>
              <a:t>一审判决后，各均未上诉，公诉机关未抗诉，判决已生效</a:t>
            </a:r>
          </a:p>
          <a:p>
            <a:endParaRPr lang="zh-CN" altLang="en-US" dirty="0"/>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对被告人王学军、翁其能、许智勇、杨伟全依法宣告职业禁止，</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对被告人刘伟、刘向阳、江莉依法宣告禁止令</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125</a:t>
            </a:fld>
            <a:endParaRPr lang="zh-CN" alt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王学军	犯	非法获取国家秘密罪</a:t>
            </a:r>
          </a:p>
          <a:p>
            <a:r>
              <a:rPr lang="zh-CN" altLang="en-US" dirty="0"/>
              <a:t>		非法出售、提供试题、答案罪</a:t>
            </a:r>
          </a:p>
          <a:p>
            <a:r>
              <a:rPr lang="zh-CN" altLang="en-US" dirty="0"/>
              <a:t>		有期徒刑5年6个月，并处罚金150万元</a:t>
            </a:r>
          </a:p>
          <a:p>
            <a:r>
              <a:rPr lang="zh-CN" altLang="en-US" dirty="0"/>
              <a:t>翁其能	犯	非法获取国家秘密罪</a:t>
            </a:r>
          </a:p>
          <a:p>
            <a:r>
              <a:rPr lang="zh-CN" altLang="en-US" dirty="0"/>
              <a:t>		非法出售、提供试题、答案罪</a:t>
            </a:r>
          </a:p>
          <a:p>
            <a:r>
              <a:rPr lang="zh-CN" altLang="en-US" dirty="0"/>
              <a:t>		有期徒刑5年3个月，并处罚金120万元</a:t>
            </a:r>
          </a:p>
          <a:p>
            <a:r>
              <a:rPr lang="zh-CN" altLang="en-US" dirty="0"/>
              <a:t>其余人员	均构成	非法出售、提供试题、答案罪</a:t>
            </a:r>
          </a:p>
          <a:p>
            <a:r>
              <a:rPr lang="zh-CN" altLang="en-US" dirty="0"/>
              <a:t>		3年3个月至8个月不等的有期徒刑</a:t>
            </a:r>
          </a:p>
          <a:p>
            <a:r>
              <a:rPr lang="zh-CN" altLang="en-US" dirty="0"/>
              <a:t>		并处适量罚金</a:t>
            </a:r>
          </a:p>
          <a:p>
            <a:r>
              <a:rPr lang="zh-CN" altLang="en-US" dirty="0"/>
              <a:t>		对刘伟、王辉、洪奕轩、洪浩、刘向阳、江莉适用缓刑</a:t>
            </a:r>
          </a:p>
          <a:p>
            <a:r>
              <a:rPr lang="zh-CN" altLang="en-US" dirty="0"/>
              <a:t>没收各人退出的违法所得并上缴国库</a:t>
            </a:r>
          </a:p>
          <a:p>
            <a:r>
              <a:rPr lang="zh-CN" altLang="en-US" dirty="0"/>
              <a:t>对各人作出禁业限制的规定</a:t>
            </a:r>
          </a:p>
          <a:p>
            <a:endParaRPr lang="zh-CN" altLang="en-US" dirty="0"/>
          </a:p>
          <a:p>
            <a:r>
              <a:rPr lang="zh-CN" altLang="en-US" dirty="0"/>
              <a:t>一审判决后，各均未上诉，公诉机关未抗诉，判决已生效</a:t>
            </a:r>
          </a:p>
          <a:p>
            <a:endParaRPr lang="zh-CN" altLang="en-US" dirty="0"/>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对被告人王学军、翁其能、许智勇、杨伟全依法宣告职业禁止，</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对被告人刘伟、刘向阳、江莉依法宣告禁止令</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126</a:t>
            </a:fld>
            <a:endParaRPr lang="zh-CN" alt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王学军	犯	非法获取国家秘密罪</a:t>
            </a:r>
          </a:p>
          <a:p>
            <a:r>
              <a:rPr lang="zh-CN" altLang="en-US" dirty="0"/>
              <a:t>		非法出售、提供试题、答案罪</a:t>
            </a:r>
          </a:p>
          <a:p>
            <a:r>
              <a:rPr lang="zh-CN" altLang="en-US" dirty="0"/>
              <a:t>		有期徒刑5年6个月，并处罚金150万元</a:t>
            </a:r>
          </a:p>
          <a:p>
            <a:r>
              <a:rPr lang="zh-CN" altLang="en-US" dirty="0"/>
              <a:t>翁其能	犯	非法获取国家秘密罪</a:t>
            </a:r>
          </a:p>
          <a:p>
            <a:r>
              <a:rPr lang="zh-CN" altLang="en-US" dirty="0"/>
              <a:t>		非法出售、提供试题、答案罪</a:t>
            </a:r>
          </a:p>
          <a:p>
            <a:r>
              <a:rPr lang="zh-CN" altLang="en-US" dirty="0"/>
              <a:t>		有期徒刑5年3个月，并处罚金120万元</a:t>
            </a:r>
          </a:p>
          <a:p>
            <a:r>
              <a:rPr lang="zh-CN" altLang="en-US" dirty="0"/>
              <a:t>其余人员	均构成	非法出售、提供试题、答案罪</a:t>
            </a:r>
          </a:p>
          <a:p>
            <a:r>
              <a:rPr lang="zh-CN" altLang="en-US" dirty="0"/>
              <a:t>		3年3个月至8个月不等的有期徒刑</a:t>
            </a:r>
          </a:p>
          <a:p>
            <a:r>
              <a:rPr lang="zh-CN" altLang="en-US" dirty="0"/>
              <a:t>		并处适量罚金</a:t>
            </a:r>
          </a:p>
          <a:p>
            <a:r>
              <a:rPr lang="zh-CN" altLang="en-US" dirty="0"/>
              <a:t>		对刘伟、王辉、洪奕轩、洪浩、刘向阳、江莉适用缓刑</a:t>
            </a:r>
          </a:p>
          <a:p>
            <a:r>
              <a:rPr lang="zh-CN" altLang="en-US" dirty="0"/>
              <a:t>没收各人退出的违法所得并上缴国库</a:t>
            </a:r>
          </a:p>
          <a:p>
            <a:r>
              <a:rPr lang="zh-CN" altLang="en-US" dirty="0"/>
              <a:t>对各人作出禁业限制的规定</a:t>
            </a:r>
          </a:p>
          <a:p>
            <a:endParaRPr lang="zh-CN" altLang="en-US" dirty="0"/>
          </a:p>
          <a:p>
            <a:r>
              <a:rPr lang="zh-CN" altLang="en-US" dirty="0"/>
              <a:t>一审判决后，各均未上诉，公诉机关未抗诉，判决已生效</a:t>
            </a:r>
          </a:p>
          <a:p>
            <a:endParaRPr lang="zh-CN" altLang="en-US" dirty="0"/>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对被告人王学军、翁其能、许智勇、杨伟全依法宣告职业禁止，</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对被告人刘伟、刘向阳、江莉依法宣告禁止令</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127</a:t>
            </a:fld>
            <a:endParaRPr lang="zh-CN" alt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王学军	犯	非法获取国家秘密罪</a:t>
            </a:r>
          </a:p>
          <a:p>
            <a:r>
              <a:rPr lang="zh-CN" altLang="en-US" dirty="0"/>
              <a:t>		非法出售、提供试题、答案罪</a:t>
            </a:r>
          </a:p>
          <a:p>
            <a:r>
              <a:rPr lang="zh-CN" altLang="en-US" dirty="0"/>
              <a:t>		有期徒刑5年6个月，并处罚金150万元</a:t>
            </a:r>
          </a:p>
          <a:p>
            <a:r>
              <a:rPr lang="zh-CN" altLang="en-US" dirty="0"/>
              <a:t>翁其能	犯	非法获取国家秘密罪</a:t>
            </a:r>
          </a:p>
          <a:p>
            <a:r>
              <a:rPr lang="zh-CN" altLang="en-US" dirty="0"/>
              <a:t>		非法出售、提供试题、答案罪</a:t>
            </a:r>
          </a:p>
          <a:p>
            <a:r>
              <a:rPr lang="zh-CN" altLang="en-US" dirty="0"/>
              <a:t>		有期徒刑5年3个月，并处罚金120万元</a:t>
            </a:r>
          </a:p>
          <a:p>
            <a:r>
              <a:rPr lang="zh-CN" altLang="en-US" dirty="0"/>
              <a:t>其余人员	均构成	非法出售、提供试题、答案罪</a:t>
            </a:r>
          </a:p>
          <a:p>
            <a:r>
              <a:rPr lang="zh-CN" altLang="en-US" dirty="0"/>
              <a:t>		3年3个月至8个月不等的有期徒刑</a:t>
            </a:r>
          </a:p>
          <a:p>
            <a:r>
              <a:rPr lang="zh-CN" altLang="en-US" dirty="0"/>
              <a:t>		并处适量罚金</a:t>
            </a:r>
          </a:p>
          <a:p>
            <a:r>
              <a:rPr lang="zh-CN" altLang="en-US" dirty="0"/>
              <a:t>		对刘伟、王辉、洪奕轩、洪浩、刘向阳、江莉适用缓刑</a:t>
            </a:r>
          </a:p>
          <a:p>
            <a:r>
              <a:rPr lang="zh-CN" altLang="en-US" dirty="0"/>
              <a:t>没收各人退出的违法所得并上缴国库</a:t>
            </a:r>
          </a:p>
          <a:p>
            <a:r>
              <a:rPr lang="zh-CN" altLang="en-US" dirty="0"/>
              <a:t>对各人作出禁业限制的规定</a:t>
            </a:r>
          </a:p>
          <a:p>
            <a:endParaRPr lang="zh-CN" altLang="en-US" dirty="0"/>
          </a:p>
          <a:p>
            <a:r>
              <a:rPr lang="zh-CN" altLang="en-US" dirty="0"/>
              <a:t>一审判决后，各均未上诉，公诉机关未抗诉，判决已生效</a:t>
            </a:r>
          </a:p>
          <a:p>
            <a:endParaRPr lang="zh-CN" altLang="en-US" dirty="0"/>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对被告人王学军、翁其能、许智勇、杨伟全依法宣告职业禁止，</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对被告人刘伟、刘向阳、江莉依法宣告禁止令</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128</a:t>
            </a:fld>
            <a:endParaRPr lang="zh-CN" alt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129</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什么是</a:t>
            </a:r>
            <a:r>
              <a:rPr lang="en-US" altLang="zh-CN" dirty="0"/>
              <a:t>(</a:t>
            </a:r>
            <a:r>
              <a:rPr lang="zh-CN" altLang="en-US" dirty="0"/>
              <a:t>保密</a:t>
            </a:r>
            <a:r>
              <a:rPr lang="en-US" altLang="zh-CN" dirty="0"/>
              <a:t>)</a:t>
            </a:r>
            <a:r>
              <a:rPr lang="zh-CN" altLang="en-US" dirty="0"/>
              <a:t>司法，有何地位？</a:t>
            </a:r>
            <a:endParaRPr lang="en-US" altLang="zh-CN" dirty="0"/>
          </a:p>
          <a:p>
            <a:endParaRPr lang="en-US" altLang="zh-CN" dirty="0"/>
          </a:p>
          <a:p>
            <a:r>
              <a:rPr lang="zh-CN" altLang="en-US" dirty="0"/>
              <a:t>司法有何原则？</a:t>
            </a:r>
            <a:endParaRPr lang="en-US" altLang="zh-CN" dirty="0"/>
          </a:p>
          <a:p>
            <a:endParaRPr lang="en-US" altLang="zh-CN" dirty="0"/>
          </a:p>
          <a:p>
            <a:r>
              <a:rPr lang="zh-CN" altLang="en-US" dirty="0"/>
              <a:t>有哪些构成要件？</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13</a:t>
            </a:fld>
            <a:endParaRPr lang="zh-CN"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适用法律：《中华人民共和国刑法（2017修正）》 第六十九条第一款 判决宣告以前一人犯数罪的，除判处死刑和无期徒刑的以外，应当在总和刑期以下、数刑中最高刑期以上，酌情决定执行的刑期，但是管制最高不能超过三年，拘役最高不能超过一年，有期徒刑总和刑期不满三十五年的，最高不能超过二十年，总和刑期在三十五年以上的，最高不能超过二十五年。 第二百八十四条之一第三款 为实施考试作弊行为，向他人非法出售或者提供第一款规定的考试的试题、答案的，依照第一款的规定处罚。</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130</a:t>
            </a:fld>
            <a:endParaRPr lang="zh-CN" alt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适用法律：《中华人民共和国刑法（2017修正）》 第六十九条第一款 判决宣告以前一人犯数罪的，除判处死刑和无期徒刑的以外，应当在总和刑期以下、数刑中最高刑期以上，酌情决定执行的刑期，但是管制最高不能超过三年，拘役最高不能超过一年，有期徒刑总和刑期不满三十五年的，最高不能超过二十年，总和刑期在三十五年以上的，最高不能超过二十五年。 第二百八十四条之一第三款 为实施考试作弊行为，向他人非法出售或者提供第一款规定的考试的试题、答案的，依照第一款的规定处罚。</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131</a:t>
            </a:fld>
            <a:endParaRPr lang="zh-CN" alt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适用法律：《中华人民共和国刑法（2017修正）》 第六十九条第一款 判决宣告以前一人犯数罪的，除判处死刑和无期徒刑的以外，应当在总和刑期以下、数刑中最高刑期以上，酌情决定执行的刑期，但是管制最高不能超过三年，拘役最高不能超过一年，有期徒刑总和刑期不满三十五年的，最高不能超过二十年，总和刑期在三十五年以上的，最高不能超过二十五年。 第二百八十四条之一第三款 为实施考试作弊行为，向他人非法出售或者提供第一款规定的考试的试题、答案的，依照第一款的规定处罚。</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132</a:t>
            </a:fld>
            <a:endParaRPr lang="zh-CN" alt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王学军	犯	非法获取国家秘密罪</a:t>
            </a:r>
          </a:p>
          <a:p>
            <a:r>
              <a:rPr lang="zh-CN" altLang="en-US" dirty="0"/>
              <a:t>		非法出售、提供试题、答案罪</a:t>
            </a:r>
          </a:p>
          <a:p>
            <a:r>
              <a:rPr lang="zh-CN" altLang="en-US" dirty="0"/>
              <a:t>		有期徒刑5年6个月，并处罚金150万元</a:t>
            </a:r>
          </a:p>
          <a:p>
            <a:r>
              <a:rPr lang="zh-CN" altLang="en-US" dirty="0"/>
              <a:t>翁其能	犯	非法获取国家秘密罪</a:t>
            </a:r>
          </a:p>
          <a:p>
            <a:r>
              <a:rPr lang="zh-CN" altLang="en-US" dirty="0"/>
              <a:t>		非法出售、提供试题、答案罪</a:t>
            </a:r>
          </a:p>
          <a:p>
            <a:r>
              <a:rPr lang="zh-CN" altLang="en-US" dirty="0"/>
              <a:t>		有期徒刑5年3个月，并处罚金120万元</a:t>
            </a:r>
          </a:p>
          <a:p>
            <a:r>
              <a:rPr lang="zh-CN" altLang="en-US" dirty="0"/>
              <a:t>其余人员	均构成	非法出售、提供试题、答案罪</a:t>
            </a:r>
          </a:p>
          <a:p>
            <a:r>
              <a:rPr lang="zh-CN" altLang="en-US" dirty="0"/>
              <a:t>		3年3个月至8个月不等的有期徒刑</a:t>
            </a:r>
          </a:p>
          <a:p>
            <a:r>
              <a:rPr lang="zh-CN" altLang="en-US" dirty="0"/>
              <a:t>		并处适量罚金</a:t>
            </a:r>
          </a:p>
          <a:p>
            <a:r>
              <a:rPr lang="zh-CN" altLang="en-US" dirty="0"/>
              <a:t>		对刘伟、王辉、洪奕轩、洪浩、刘向阳、江莉适用缓刑</a:t>
            </a:r>
          </a:p>
          <a:p>
            <a:r>
              <a:rPr lang="zh-CN" altLang="en-US" dirty="0"/>
              <a:t>没收各人退出的违法所得并上缴国库</a:t>
            </a:r>
          </a:p>
          <a:p>
            <a:r>
              <a:rPr lang="zh-CN" altLang="en-US" dirty="0"/>
              <a:t>对各人作出禁业限制的规定</a:t>
            </a:r>
          </a:p>
          <a:p>
            <a:endParaRPr lang="zh-CN" altLang="en-US" dirty="0"/>
          </a:p>
          <a:p>
            <a:r>
              <a:rPr lang="zh-CN" altLang="en-US" dirty="0"/>
              <a:t>一审判决后，各均未上诉，公诉机关未抗诉，判决已生效</a:t>
            </a:r>
          </a:p>
          <a:p>
            <a:endParaRPr lang="zh-CN" altLang="en-US" dirty="0"/>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对被告人王学军、翁其能、许智勇、杨伟全依法宣告职业禁止，</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对被告人刘伟、刘向阳、江莉依法宣告禁止令</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133</a:t>
            </a:fld>
            <a:endParaRPr lang="zh-CN" alt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王学军	犯	非法获取国家秘密罪</a:t>
            </a:r>
          </a:p>
          <a:p>
            <a:r>
              <a:rPr lang="zh-CN" altLang="en-US" dirty="0"/>
              <a:t>		非法出售、提供试题、答案罪</a:t>
            </a:r>
          </a:p>
          <a:p>
            <a:r>
              <a:rPr lang="zh-CN" altLang="en-US" dirty="0"/>
              <a:t>		有期徒刑5年6个月，并处罚金150万元</a:t>
            </a:r>
          </a:p>
          <a:p>
            <a:r>
              <a:rPr lang="zh-CN" altLang="en-US" dirty="0"/>
              <a:t>翁其能	犯	非法获取国家秘密罪</a:t>
            </a:r>
          </a:p>
          <a:p>
            <a:r>
              <a:rPr lang="zh-CN" altLang="en-US" dirty="0"/>
              <a:t>		非法出售、提供试题、答案罪</a:t>
            </a:r>
          </a:p>
          <a:p>
            <a:r>
              <a:rPr lang="zh-CN" altLang="en-US" dirty="0"/>
              <a:t>		有期徒刑5年3个月，并处罚金120万元</a:t>
            </a:r>
          </a:p>
          <a:p>
            <a:r>
              <a:rPr lang="zh-CN" altLang="en-US" dirty="0"/>
              <a:t>其余人员	均构成	非法出售、提供试题、答案罪</a:t>
            </a:r>
          </a:p>
          <a:p>
            <a:r>
              <a:rPr lang="zh-CN" altLang="en-US" dirty="0"/>
              <a:t>		3年3个月至8个月不等的有期徒刑</a:t>
            </a:r>
          </a:p>
          <a:p>
            <a:r>
              <a:rPr lang="zh-CN" altLang="en-US" dirty="0"/>
              <a:t>		并处适量罚金</a:t>
            </a:r>
          </a:p>
          <a:p>
            <a:r>
              <a:rPr lang="zh-CN" altLang="en-US" dirty="0"/>
              <a:t>		对刘伟、王辉、洪奕轩、洪浩、刘向阳、江莉适用缓刑</a:t>
            </a:r>
          </a:p>
          <a:p>
            <a:r>
              <a:rPr lang="zh-CN" altLang="en-US" dirty="0"/>
              <a:t>没收各人退出的违法所得并上缴国库</a:t>
            </a:r>
          </a:p>
          <a:p>
            <a:r>
              <a:rPr lang="zh-CN" altLang="en-US" dirty="0"/>
              <a:t>对各人作出禁业限制的规定</a:t>
            </a:r>
          </a:p>
          <a:p>
            <a:endParaRPr lang="zh-CN" altLang="en-US" dirty="0"/>
          </a:p>
          <a:p>
            <a:r>
              <a:rPr lang="zh-CN" altLang="en-US" dirty="0"/>
              <a:t>一审判决后，各均未上诉，公诉机关未抗诉，判决已生效</a:t>
            </a:r>
          </a:p>
          <a:p>
            <a:endParaRPr lang="zh-CN" altLang="en-US" dirty="0"/>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对被告人王学军、翁其能、许智勇、杨伟全依法宣告职业禁止，</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对被告人刘伟、刘向阳、江莉依法宣告禁止令</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134</a:t>
            </a:fld>
            <a:endParaRPr lang="zh-CN" alt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王学军	犯	非法获取国家秘密罪</a:t>
            </a:r>
          </a:p>
          <a:p>
            <a:r>
              <a:rPr lang="zh-CN" altLang="en-US" dirty="0"/>
              <a:t>		非法出售、提供试题、答案罪</a:t>
            </a:r>
          </a:p>
          <a:p>
            <a:r>
              <a:rPr lang="zh-CN" altLang="en-US" dirty="0"/>
              <a:t>		有期徒刑5年6个月，并处罚金150万元</a:t>
            </a:r>
          </a:p>
          <a:p>
            <a:r>
              <a:rPr lang="zh-CN" altLang="en-US" dirty="0"/>
              <a:t>翁其能	犯	非法获取国家秘密罪</a:t>
            </a:r>
          </a:p>
          <a:p>
            <a:r>
              <a:rPr lang="zh-CN" altLang="en-US" dirty="0"/>
              <a:t>		非法出售、提供试题、答案罪</a:t>
            </a:r>
          </a:p>
          <a:p>
            <a:r>
              <a:rPr lang="zh-CN" altLang="en-US" dirty="0"/>
              <a:t>		有期徒刑5年3个月，并处罚金120万元</a:t>
            </a:r>
          </a:p>
          <a:p>
            <a:r>
              <a:rPr lang="zh-CN" altLang="en-US" dirty="0"/>
              <a:t>其余人员	均构成	非法出售、提供试题、答案罪</a:t>
            </a:r>
          </a:p>
          <a:p>
            <a:r>
              <a:rPr lang="zh-CN" altLang="en-US" dirty="0"/>
              <a:t>		3年3个月至8个月不等的有期徒刑</a:t>
            </a:r>
          </a:p>
          <a:p>
            <a:r>
              <a:rPr lang="zh-CN" altLang="en-US" dirty="0"/>
              <a:t>		并处适量罚金</a:t>
            </a:r>
          </a:p>
          <a:p>
            <a:r>
              <a:rPr lang="zh-CN" altLang="en-US" dirty="0"/>
              <a:t>		对刘伟、王辉、洪奕轩、洪浩、刘向阳、江莉适用缓刑</a:t>
            </a:r>
          </a:p>
          <a:p>
            <a:r>
              <a:rPr lang="zh-CN" altLang="en-US" dirty="0"/>
              <a:t>没收各人退出的违法所得并上缴国库</a:t>
            </a:r>
          </a:p>
          <a:p>
            <a:r>
              <a:rPr lang="zh-CN" altLang="en-US" dirty="0"/>
              <a:t>对各人作出禁业限制的规定</a:t>
            </a:r>
          </a:p>
          <a:p>
            <a:endParaRPr lang="zh-CN" altLang="en-US" dirty="0"/>
          </a:p>
          <a:p>
            <a:r>
              <a:rPr lang="zh-CN" altLang="en-US" dirty="0"/>
              <a:t>一审判决后，各均未上诉，公诉机关未抗诉，判决已生效</a:t>
            </a:r>
          </a:p>
          <a:p>
            <a:endParaRPr lang="zh-CN" altLang="en-US" dirty="0"/>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对被告人王学军、翁其能、许智勇、杨伟全依法宣告职业禁止，</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对被告人刘伟、刘向阳、江莉依法宣告禁止令</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135</a:t>
            </a:fld>
            <a:endParaRPr lang="zh-CN" alt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王学军	犯	非法获取国家秘密罪</a:t>
            </a:r>
          </a:p>
          <a:p>
            <a:r>
              <a:rPr lang="zh-CN" altLang="en-US" dirty="0"/>
              <a:t>		非法出售、提供试题、答案罪</a:t>
            </a:r>
          </a:p>
          <a:p>
            <a:r>
              <a:rPr lang="zh-CN" altLang="en-US" dirty="0"/>
              <a:t>		有期徒刑5年6个月，并处罚金150万元</a:t>
            </a:r>
          </a:p>
          <a:p>
            <a:r>
              <a:rPr lang="zh-CN" altLang="en-US" dirty="0"/>
              <a:t>翁其能	犯	非法获取国家秘密罪</a:t>
            </a:r>
          </a:p>
          <a:p>
            <a:r>
              <a:rPr lang="zh-CN" altLang="en-US" dirty="0"/>
              <a:t>		非法出售、提供试题、答案罪</a:t>
            </a:r>
          </a:p>
          <a:p>
            <a:r>
              <a:rPr lang="zh-CN" altLang="en-US" dirty="0"/>
              <a:t>		有期徒刑5年3个月，并处罚金120万元</a:t>
            </a:r>
          </a:p>
          <a:p>
            <a:r>
              <a:rPr lang="zh-CN" altLang="en-US" dirty="0"/>
              <a:t>其余人员	均构成	非法出售、提供试题、答案罪</a:t>
            </a:r>
          </a:p>
          <a:p>
            <a:r>
              <a:rPr lang="zh-CN" altLang="en-US" dirty="0"/>
              <a:t>		3年3个月至8个月不等的有期徒刑</a:t>
            </a:r>
          </a:p>
          <a:p>
            <a:r>
              <a:rPr lang="zh-CN" altLang="en-US" dirty="0"/>
              <a:t>		并处适量罚金</a:t>
            </a:r>
          </a:p>
          <a:p>
            <a:r>
              <a:rPr lang="zh-CN" altLang="en-US" dirty="0"/>
              <a:t>		对刘伟、王辉、洪奕轩、洪浩、刘向阳、江莉适用缓刑</a:t>
            </a:r>
          </a:p>
          <a:p>
            <a:r>
              <a:rPr lang="zh-CN" altLang="en-US" dirty="0"/>
              <a:t>没收各人退出的违法所得并上缴国库</a:t>
            </a:r>
          </a:p>
          <a:p>
            <a:r>
              <a:rPr lang="zh-CN" altLang="en-US" dirty="0"/>
              <a:t>对各人作出禁业限制的规定</a:t>
            </a:r>
          </a:p>
          <a:p>
            <a:endParaRPr lang="zh-CN" altLang="en-US" dirty="0"/>
          </a:p>
          <a:p>
            <a:r>
              <a:rPr lang="zh-CN" altLang="en-US" dirty="0"/>
              <a:t>一审判决后，各均未上诉，公诉机关未抗诉，判决已生效</a:t>
            </a:r>
          </a:p>
          <a:p>
            <a:endParaRPr lang="zh-CN" altLang="en-US" dirty="0"/>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对被告人王学军、翁其能、许智勇、杨伟全依法宣告职业禁止，</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对被告人刘伟、刘向阳、江莉依法宣告禁止令</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136</a:t>
            </a:fld>
            <a:endParaRPr lang="zh-CN" alt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王学军	犯	非法获取国家秘密罪</a:t>
            </a:r>
          </a:p>
          <a:p>
            <a:r>
              <a:rPr lang="zh-CN" altLang="en-US" dirty="0"/>
              <a:t>		非法出售、提供试题、答案罪</a:t>
            </a:r>
          </a:p>
          <a:p>
            <a:r>
              <a:rPr lang="zh-CN" altLang="en-US" dirty="0"/>
              <a:t>		有期徒刑5年6个月，并处罚金150万元</a:t>
            </a:r>
          </a:p>
          <a:p>
            <a:r>
              <a:rPr lang="zh-CN" altLang="en-US" dirty="0"/>
              <a:t>翁其能	犯	非法获取国家秘密罪</a:t>
            </a:r>
          </a:p>
          <a:p>
            <a:r>
              <a:rPr lang="zh-CN" altLang="en-US" dirty="0"/>
              <a:t>		非法出售、提供试题、答案罪</a:t>
            </a:r>
          </a:p>
          <a:p>
            <a:r>
              <a:rPr lang="zh-CN" altLang="en-US" dirty="0"/>
              <a:t>		有期徒刑5年3个月，并处罚金120万元</a:t>
            </a:r>
          </a:p>
          <a:p>
            <a:r>
              <a:rPr lang="zh-CN" altLang="en-US" dirty="0"/>
              <a:t>其余人员	均构成	非法出售、提供试题、答案罪</a:t>
            </a:r>
          </a:p>
          <a:p>
            <a:r>
              <a:rPr lang="zh-CN" altLang="en-US" dirty="0"/>
              <a:t>		3年3个月至8个月不等的有期徒刑</a:t>
            </a:r>
          </a:p>
          <a:p>
            <a:r>
              <a:rPr lang="zh-CN" altLang="en-US" dirty="0"/>
              <a:t>		并处适量罚金</a:t>
            </a:r>
          </a:p>
          <a:p>
            <a:r>
              <a:rPr lang="zh-CN" altLang="en-US" dirty="0"/>
              <a:t>		对刘伟、王辉、洪奕轩、洪浩、刘向阳、江莉适用缓刑</a:t>
            </a:r>
          </a:p>
          <a:p>
            <a:r>
              <a:rPr lang="zh-CN" altLang="en-US" dirty="0"/>
              <a:t>没收各人退出的违法所得并上缴国库</a:t>
            </a:r>
          </a:p>
          <a:p>
            <a:r>
              <a:rPr lang="zh-CN" altLang="en-US" dirty="0"/>
              <a:t>对各人作出禁业限制的规定</a:t>
            </a:r>
          </a:p>
          <a:p>
            <a:endParaRPr lang="zh-CN" altLang="en-US" dirty="0"/>
          </a:p>
          <a:p>
            <a:r>
              <a:rPr lang="zh-CN" altLang="en-US" dirty="0"/>
              <a:t>一审判决后，各均未上诉，公诉机关未抗诉，判决已生效</a:t>
            </a:r>
          </a:p>
          <a:p>
            <a:endParaRPr lang="zh-CN" altLang="en-US" dirty="0"/>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对被告人王学军、翁其能、许智勇、杨伟全依法宣告职业禁止，</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对被告人刘伟、刘向阳、江莉依法宣告禁止令</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137</a:t>
            </a:fld>
            <a:endParaRPr lang="zh-CN" alt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王学军	犯	非法获取国家秘密罪</a:t>
            </a:r>
          </a:p>
          <a:p>
            <a:r>
              <a:rPr lang="zh-CN" altLang="en-US" dirty="0"/>
              <a:t>		非法出售、提供试题、答案罪</a:t>
            </a:r>
          </a:p>
          <a:p>
            <a:r>
              <a:rPr lang="zh-CN" altLang="en-US" dirty="0"/>
              <a:t>		有期徒刑5年6个月，并处罚金150万元</a:t>
            </a:r>
          </a:p>
          <a:p>
            <a:r>
              <a:rPr lang="zh-CN" altLang="en-US" dirty="0"/>
              <a:t>翁其能	犯	非法获取国家秘密罪</a:t>
            </a:r>
          </a:p>
          <a:p>
            <a:r>
              <a:rPr lang="zh-CN" altLang="en-US" dirty="0"/>
              <a:t>		非法出售、提供试题、答案罪</a:t>
            </a:r>
          </a:p>
          <a:p>
            <a:r>
              <a:rPr lang="zh-CN" altLang="en-US" dirty="0"/>
              <a:t>		有期徒刑5年3个月，并处罚金120万元</a:t>
            </a:r>
          </a:p>
          <a:p>
            <a:r>
              <a:rPr lang="zh-CN" altLang="en-US" dirty="0"/>
              <a:t>其余人员	均构成	非法出售、提供试题、答案罪</a:t>
            </a:r>
          </a:p>
          <a:p>
            <a:r>
              <a:rPr lang="zh-CN" altLang="en-US" dirty="0"/>
              <a:t>		3年3个月至8个月不等的有期徒刑</a:t>
            </a:r>
          </a:p>
          <a:p>
            <a:r>
              <a:rPr lang="zh-CN" altLang="en-US" dirty="0"/>
              <a:t>		并处适量罚金</a:t>
            </a:r>
          </a:p>
          <a:p>
            <a:r>
              <a:rPr lang="zh-CN" altLang="en-US" dirty="0"/>
              <a:t>		对刘伟、王辉、洪奕轩、洪浩、刘向阳、江莉适用缓刑</a:t>
            </a:r>
          </a:p>
          <a:p>
            <a:r>
              <a:rPr lang="zh-CN" altLang="en-US" dirty="0"/>
              <a:t>没收各人退出的违法所得并上缴国库</a:t>
            </a:r>
          </a:p>
          <a:p>
            <a:r>
              <a:rPr lang="zh-CN" altLang="en-US" dirty="0"/>
              <a:t>对各人作出禁业限制的规定</a:t>
            </a:r>
          </a:p>
          <a:p>
            <a:endParaRPr lang="zh-CN" altLang="en-US" dirty="0"/>
          </a:p>
          <a:p>
            <a:r>
              <a:rPr lang="zh-CN" altLang="en-US" dirty="0"/>
              <a:t>一审判决后，各均未上诉，公诉机关未抗诉，判决已生效</a:t>
            </a:r>
          </a:p>
          <a:p>
            <a:endParaRPr lang="zh-CN" altLang="en-US" dirty="0"/>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对被告人王学军、翁其能、许智勇、杨伟全依法宣告职业禁止，</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对被告人刘伟、刘向阳、江莉依法宣告禁止令</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138</a:t>
            </a:fld>
            <a:endParaRPr lang="zh-CN" alt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王学军	犯	非法获取国家秘密罪</a:t>
            </a:r>
          </a:p>
          <a:p>
            <a:r>
              <a:rPr lang="zh-CN" altLang="en-US" dirty="0"/>
              <a:t>		非法出售、提供试题、答案罪</a:t>
            </a:r>
          </a:p>
          <a:p>
            <a:r>
              <a:rPr lang="zh-CN" altLang="en-US" dirty="0"/>
              <a:t>		有期徒刑5年6个月，并处罚金150万元</a:t>
            </a:r>
          </a:p>
          <a:p>
            <a:r>
              <a:rPr lang="zh-CN" altLang="en-US" dirty="0"/>
              <a:t>翁其能	犯	非法获取国家秘密罪</a:t>
            </a:r>
          </a:p>
          <a:p>
            <a:r>
              <a:rPr lang="zh-CN" altLang="en-US" dirty="0"/>
              <a:t>		非法出售、提供试题、答案罪</a:t>
            </a:r>
          </a:p>
          <a:p>
            <a:r>
              <a:rPr lang="zh-CN" altLang="en-US" dirty="0"/>
              <a:t>		有期徒刑5年3个月，并处罚金120万元</a:t>
            </a:r>
          </a:p>
          <a:p>
            <a:r>
              <a:rPr lang="zh-CN" altLang="en-US" dirty="0"/>
              <a:t>其余人员	均构成	非法出售、提供试题、答案罪</a:t>
            </a:r>
          </a:p>
          <a:p>
            <a:r>
              <a:rPr lang="zh-CN" altLang="en-US" dirty="0"/>
              <a:t>		3年3个月至8个月不等的有期徒刑</a:t>
            </a:r>
          </a:p>
          <a:p>
            <a:r>
              <a:rPr lang="zh-CN" altLang="en-US" dirty="0"/>
              <a:t>		并处适量罚金</a:t>
            </a:r>
          </a:p>
          <a:p>
            <a:r>
              <a:rPr lang="zh-CN" altLang="en-US" dirty="0"/>
              <a:t>		对刘伟、王辉、洪奕轩、洪浩、刘向阳、江莉适用缓刑</a:t>
            </a:r>
          </a:p>
          <a:p>
            <a:r>
              <a:rPr lang="zh-CN" altLang="en-US" dirty="0"/>
              <a:t>没收各人退出的违法所得并上缴国库</a:t>
            </a:r>
          </a:p>
          <a:p>
            <a:r>
              <a:rPr lang="zh-CN" altLang="en-US" dirty="0"/>
              <a:t>对各人作出禁业限制的规定</a:t>
            </a:r>
          </a:p>
          <a:p>
            <a:endParaRPr lang="zh-CN" altLang="en-US" dirty="0"/>
          </a:p>
          <a:p>
            <a:r>
              <a:rPr lang="zh-CN" altLang="en-US" dirty="0"/>
              <a:t>一审判决后，各均未上诉，公诉机关未抗诉，判决已生效</a:t>
            </a:r>
          </a:p>
          <a:p>
            <a:endParaRPr lang="zh-CN" altLang="en-US" dirty="0"/>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对被告人王学军、翁其能、许智勇、杨伟全依法宣告职业禁止，</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对被告人刘伟、刘向阳、江莉依法宣告禁止令</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139</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什么是</a:t>
            </a:r>
            <a:r>
              <a:rPr lang="en-US" altLang="zh-CN" dirty="0"/>
              <a:t>(</a:t>
            </a:r>
            <a:r>
              <a:rPr lang="zh-CN" altLang="en-US" dirty="0"/>
              <a:t>保密</a:t>
            </a:r>
            <a:r>
              <a:rPr lang="en-US" altLang="zh-CN" dirty="0"/>
              <a:t>)</a:t>
            </a:r>
            <a:r>
              <a:rPr lang="zh-CN" altLang="en-US" dirty="0"/>
              <a:t>司法，有何地位？</a:t>
            </a:r>
            <a:endParaRPr lang="en-US" altLang="zh-CN" dirty="0"/>
          </a:p>
          <a:p>
            <a:endParaRPr lang="en-US" altLang="zh-CN" dirty="0"/>
          </a:p>
          <a:p>
            <a:r>
              <a:rPr lang="zh-CN" altLang="en-US" dirty="0"/>
              <a:t>司法有何原则？</a:t>
            </a:r>
            <a:endParaRPr lang="en-US" altLang="zh-CN" dirty="0"/>
          </a:p>
          <a:p>
            <a:endParaRPr lang="en-US" altLang="zh-CN" dirty="0"/>
          </a:p>
          <a:p>
            <a:r>
              <a:rPr lang="zh-CN" altLang="en-US" dirty="0"/>
              <a:t>有哪些构成要件？</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14</a:t>
            </a:fld>
            <a:endParaRPr lang="zh-CN" alt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王学军	犯	非法获取国家秘密罪</a:t>
            </a:r>
          </a:p>
          <a:p>
            <a:r>
              <a:rPr lang="zh-CN" altLang="en-US" dirty="0"/>
              <a:t>		非法出售、提供试题、答案罪</a:t>
            </a:r>
          </a:p>
          <a:p>
            <a:r>
              <a:rPr lang="zh-CN" altLang="en-US" dirty="0"/>
              <a:t>		有期徒刑5年6个月，并处罚金150万元</a:t>
            </a:r>
          </a:p>
          <a:p>
            <a:r>
              <a:rPr lang="zh-CN" altLang="en-US" dirty="0"/>
              <a:t>翁其能	犯	非法获取国家秘密罪</a:t>
            </a:r>
          </a:p>
          <a:p>
            <a:r>
              <a:rPr lang="zh-CN" altLang="en-US" dirty="0"/>
              <a:t>		非法出售、提供试题、答案罪</a:t>
            </a:r>
          </a:p>
          <a:p>
            <a:r>
              <a:rPr lang="zh-CN" altLang="en-US" dirty="0"/>
              <a:t>		有期徒刑5年3个月，并处罚金120万元</a:t>
            </a:r>
          </a:p>
          <a:p>
            <a:r>
              <a:rPr lang="zh-CN" altLang="en-US" dirty="0"/>
              <a:t>其余人员	均构成	非法出售、提供试题、答案罪</a:t>
            </a:r>
          </a:p>
          <a:p>
            <a:r>
              <a:rPr lang="zh-CN" altLang="en-US" dirty="0"/>
              <a:t>		3年3个月至8个月不等的有期徒刑</a:t>
            </a:r>
          </a:p>
          <a:p>
            <a:r>
              <a:rPr lang="zh-CN" altLang="en-US" dirty="0"/>
              <a:t>		并处适量罚金</a:t>
            </a:r>
          </a:p>
          <a:p>
            <a:r>
              <a:rPr lang="zh-CN" altLang="en-US" dirty="0"/>
              <a:t>		对刘伟、王辉、洪奕轩、洪浩、刘向阳、江莉适用缓刑</a:t>
            </a:r>
          </a:p>
          <a:p>
            <a:r>
              <a:rPr lang="zh-CN" altLang="en-US" dirty="0"/>
              <a:t>没收各人退出的违法所得并上缴国库</a:t>
            </a:r>
          </a:p>
          <a:p>
            <a:r>
              <a:rPr lang="zh-CN" altLang="en-US" dirty="0"/>
              <a:t>对各人作出禁业限制的规定</a:t>
            </a:r>
          </a:p>
          <a:p>
            <a:endParaRPr lang="zh-CN" altLang="en-US" dirty="0"/>
          </a:p>
          <a:p>
            <a:r>
              <a:rPr lang="zh-CN" altLang="en-US" dirty="0"/>
              <a:t>一审判决后，各均未上诉，公诉机关未抗诉，判决已生效</a:t>
            </a:r>
          </a:p>
          <a:p>
            <a:endParaRPr lang="zh-CN" altLang="en-US" dirty="0"/>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对被告人王学军、翁其能、许智勇、杨伟全依法宣告职业禁止，</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对被告人刘伟、刘向阳、江莉依法宣告禁止令</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140</a:t>
            </a:fld>
            <a:endParaRPr lang="zh-CN" alt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800" b="0" i="0" u="none" strike="noStrike" baseline="0" dirty="0">
                <a:latin typeface="宋体" panose="02010600030101010101" pitchFamily="2" charset="-122"/>
                <a:ea typeface="宋体" panose="02010600030101010101" pitchFamily="2" charset="-122"/>
              </a:rPr>
              <a:t>被告人程昕明是一位摄影爱好者。</a:t>
            </a:r>
            <a:r>
              <a:rPr lang="en-US" altLang="zh-CN" sz="1800" b="0" i="0" u="none" strike="noStrike" baseline="0" dirty="0">
                <a:latin typeface="DejaVuSans"/>
                <a:ea typeface="宋体" panose="02010600030101010101" pitchFamily="2" charset="-122"/>
              </a:rPr>
              <a:t>2020</a:t>
            </a:r>
            <a:r>
              <a:rPr lang="zh-CN" altLang="en-US" sz="1800" b="0" i="0" u="none" strike="noStrike" baseline="0" dirty="0">
                <a:latin typeface="宋体" panose="02010600030101010101" pitchFamily="2" charset="-122"/>
                <a:ea typeface="宋体" panose="02010600030101010101" pitchFamily="2" charset="-122"/>
              </a:rPr>
              <a:t>年</a:t>
            </a:r>
            <a:r>
              <a:rPr lang="en-US" altLang="zh-CN" sz="1800" b="0" i="0" u="none" strike="noStrike" baseline="0" dirty="0">
                <a:latin typeface="DejaVuSans"/>
                <a:ea typeface="宋体" panose="02010600030101010101" pitchFamily="2" charset="-122"/>
              </a:rPr>
              <a:t>6</a:t>
            </a:r>
            <a:r>
              <a:rPr lang="zh-CN" altLang="en-US" sz="1800" b="0" i="0" u="none" strike="noStrike" baseline="0" dirty="0">
                <a:latin typeface="宋体" panose="02010600030101010101" pitchFamily="2" charset="-122"/>
                <a:ea typeface="宋体" panose="02010600030101010101" pitchFamily="2" charset="-122"/>
              </a:rPr>
              <a:t>月</a:t>
            </a:r>
            <a:r>
              <a:rPr lang="en-US" altLang="zh-CN" sz="1800" b="0" i="0" u="none" strike="noStrike" baseline="0" dirty="0">
                <a:latin typeface="DejaVuSans"/>
                <a:ea typeface="宋体" panose="02010600030101010101" pitchFamily="2" charset="-122"/>
              </a:rPr>
              <a:t>6</a:t>
            </a:r>
            <a:r>
              <a:rPr lang="zh-CN" altLang="en-US" sz="1800" b="0" i="0" u="none" strike="noStrike" baseline="0" dirty="0">
                <a:latin typeface="宋体" panose="02010600030101010101" pitchFamily="2" charset="-122"/>
                <a:ea typeface="宋体" panose="02010600030101010101" pitchFamily="2" charset="-122"/>
              </a:rPr>
              <a:t>日</a:t>
            </a:r>
            <a:r>
              <a:rPr lang="en-US" altLang="zh-CN" sz="1800" b="0" i="0" u="none" strike="noStrike" baseline="0" dirty="0">
                <a:latin typeface="DejaVuSans"/>
                <a:ea typeface="宋体" panose="02010600030101010101" pitchFamily="2" charset="-122"/>
              </a:rPr>
              <a:t>14</a:t>
            </a:r>
            <a:r>
              <a:rPr lang="zh-CN" altLang="en-US" sz="1800" b="0" i="0" u="none" strike="noStrike" baseline="0" dirty="0">
                <a:latin typeface="宋体" panose="02010600030101010101" pitchFamily="2" charset="-122"/>
                <a:ea typeface="宋体" panose="02010600030101010101" pitchFamily="2" charset="-122"/>
              </a:rPr>
              <a:t>时许</a:t>
            </a:r>
            <a:r>
              <a:rPr lang="zh-CN" altLang="en-US" sz="1800" b="0" i="0" u="none" strike="noStrike" baseline="0" dirty="0">
                <a:latin typeface="DejaVuSans"/>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被告人程昕明骑电动车至南昌县景观</a:t>
            </a:r>
            <a:r>
              <a:rPr lang="zh-CN" altLang="en-US" sz="1800" b="0" i="0" u="none" strike="noStrike" baseline="0" dirty="0">
                <a:latin typeface="DejaVuSans"/>
                <a:ea typeface="宋体" panose="02010600030101010101" pitchFamily="2" charset="-122"/>
              </a:rPr>
              <a:t>，</a:t>
            </a:r>
            <a:endParaRPr lang="en-US" altLang="zh-CN" sz="1800" b="0" i="0" u="none" strike="noStrike" baseline="0" dirty="0">
              <a:latin typeface="DejaVuSans"/>
              <a:ea typeface="宋体" panose="02010600030101010101" pitchFamily="2" charset="-122"/>
            </a:endParaRPr>
          </a:p>
          <a:p>
            <a:pPr algn="l"/>
            <a:r>
              <a:rPr lang="zh-CN" altLang="en-US" sz="1800" b="0" i="0" u="none" strike="noStrike" baseline="0" dirty="0">
                <a:latin typeface="宋体" panose="02010600030101010101" pitchFamily="2" charset="-122"/>
                <a:ea typeface="宋体" panose="02010600030101010101" pitchFamily="2" charset="-122"/>
              </a:rPr>
              <a:t>途经南昌县交叉处时</a:t>
            </a:r>
            <a:r>
              <a:rPr lang="zh-CN" altLang="en-US" sz="1800" b="0" i="0" u="none" strike="noStrike" baseline="0" dirty="0">
                <a:latin typeface="DejaVuSans"/>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看到附近有疑似导弹车</a:t>
            </a:r>
            <a:r>
              <a:rPr lang="zh-CN" altLang="en-US" sz="1800" b="0" i="0" u="none" strike="noStrike" baseline="0" dirty="0">
                <a:latin typeface="DejaVuSans"/>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程昕明立即用自带的无人机升空拍摄</a:t>
            </a:r>
            <a:r>
              <a:rPr lang="zh-CN" altLang="en-US" sz="1800" b="0" i="0" u="none" strike="noStrike" baseline="0" dirty="0">
                <a:latin typeface="DejaVuSans"/>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在拍摄完三张地导</a:t>
            </a:r>
          </a:p>
          <a:p>
            <a:pPr algn="l"/>
            <a:r>
              <a:rPr lang="en-US" altLang="zh-CN" sz="1800" b="0" i="0" u="none" strike="noStrike" baseline="0" dirty="0">
                <a:latin typeface="DejaVuSans"/>
                <a:ea typeface="宋体" panose="02010600030101010101" pitchFamily="2" charset="-122"/>
              </a:rPr>
              <a:t>4</a:t>
            </a:r>
            <a:r>
              <a:rPr lang="zh-CN" altLang="en-US" sz="1800" b="0" i="0" u="none" strike="noStrike" baseline="0" dirty="0">
                <a:latin typeface="宋体" panose="02010600030101010101" pitchFamily="2" charset="-122"/>
                <a:ea typeface="宋体" panose="02010600030101010101" pitchFamily="2" charset="-122"/>
              </a:rPr>
              <a:t>旅</a:t>
            </a:r>
            <a:r>
              <a:rPr lang="en-US" altLang="zh-CN" sz="1800" b="0" i="0" u="none" strike="noStrike" baseline="0" dirty="0">
                <a:latin typeface="DejaVuSans"/>
                <a:ea typeface="宋体" panose="02010600030101010101" pitchFamily="2" charset="-122"/>
              </a:rPr>
              <a:t>73</a:t>
            </a:r>
            <a:r>
              <a:rPr lang="zh-CN" altLang="en-US" sz="1800" b="0" i="0" u="none" strike="noStrike" baseline="0" dirty="0">
                <a:latin typeface="宋体" panose="02010600030101010101" pitchFamily="2" charset="-122"/>
                <a:ea typeface="宋体" panose="02010600030101010101" pitchFamily="2" charset="-122"/>
              </a:rPr>
              <a:t>营野外驻训部署相片之后离开现场。后经过</a:t>
            </a:r>
            <a:r>
              <a:rPr lang="en-US" altLang="zh-CN" sz="1800" b="0" i="0" u="none" strike="noStrike" baseline="0" dirty="0">
                <a:latin typeface="DejaVuSans"/>
                <a:ea typeface="宋体" panose="02010600030101010101" pitchFamily="2" charset="-122"/>
              </a:rPr>
              <a:t>105</a:t>
            </a:r>
            <a:r>
              <a:rPr lang="zh-CN" altLang="en-US" sz="1800" b="0" i="0" u="none" strike="noStrike" baseline="0" dirty="0">
                <a:latin typeface="宋体" panose="02010600030101010101" pitchFamily="2" charset="-122"/>
                <a:ea typeface="宋体" panose="02010600030101010101" pitchFamily="2" charset="-122"/>
              </a:rPr>
              <a:t>国道向塘机场段时</a:t>
            </a:r>
            <a:r>
              <a:rPr lang="zh-CN" altLang="en-US" sz="1800" b="0" i="0" u="none" strike="noStrike" baseline="0" dirty="0">
                <a:latin typeface="DejaVuSans"/>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其又使用手机拍摄了三张战</a:t>
            </a:r>
          </a:p>
          <a:p>
            <a:pPr algn="l"/>
            <a:r>
              <a:rPr lang="zh-CN" altLang="en-US" sz="1800" b="0" i="0" u="none" strike="noStrike" baseline="0" dirty="0">
                <a:latin typeface="宋体" panose="02010600030101010101" pitchFamily="2" charset="-122"/>
                <a:ea typeface="宋体" panose="02010600030101010101" pitchFamily="2" charset="-122"/>
              </a:rPr>
              <a:t>斗机照片和一段有关战斗机的微信小视频发至一无人机微信群中。程昕明当天下午返回家中后又将无</a:t>
            </a:r>
          </a:p>
          <a:p>
            <a:pPr algn="l"/>
            <a:r>
              <a:rPr lang="zh-CN" altLang="en-US" sz="1800" b="0" i="0" u="none" strike="noStrike" baseline="0" dirty="0">
                <a:latin typeface="宋体" panose="02010600030101010101" pitchFamily="2" charset="-122"/>
                <a:ea typeface="宋体" panose="02010600030101010101" pitchFamily="2" charset="-122"/>
              </a:rPr>
              <a:t>人机中的三张地导部队野训照片通过蓝牙导入手机中</a:t>
            </a:r>
            <a:r>
              <a:rPr lang="zh-CN" altLang="en-US" sz="1800" b="0" i="0" u="none" strike="noStrike" baseline="0" dirty="0">
                <a:latin typeface="DejaVuSans"/>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并将其中一张地导部队野训照片发到上述无人机</a:t>
            </a:r>
          </a:p>
          <a:p>
            <a:pPr algn="l"/>
            <a:r>
              <a:rPr lang="zh-CN" altLang="en-US" sz="1800" b="0" i="0" u="none" strike="noStrike" baseline="0" dirty="0">
                <a:latin typeface="宋体" panose="02010600030101010101" pitchFamily="2" charset="-122"/>
                <a:ea typeface="宋体" panose="02010600030101010101" pitchFamily="2" charset="-122"/>
              </a:rPr>
              <a:t>微信群。</a:t>
            </a:r>
            <a:r>
              <a:rPr lang="en-US" altLang="zh-CN" sz="1800" b="0" i="0" u="none" strike="noStrike" baseline="0" dirty="0">
                <a:latin typeface="DejaVuSans"/>
                <a:ea typeface="宋体" panose="02010600030101010101" pitchFamily="2" charset="-122"/>
              </a:rPr>
              <a:t>2020</a:t>
            </a:r>
            <a:r>
              <a:rPr lang="zh-CN" altLang="en-US" sz="1800" b="0" i="0" u="none" strike="noStrike" baseline="0" dirty="0">
                <a:latin typeface="宋体" panose="02010600030101010101" pitchFamily="2" charset="-122"/>
                <a:ea typeface="宋体" panose="02010600030101010101" pitchFamily="2" charset="-122"/>
              </a:rPr>
              <a:t>年</a:t>
            </a:r>
            <a:r>
              <a:rPr lang="en-US" altLang="zh-CN" sz="1800" b="0" i="0" u="none" strike="noStrike" baseline="0" dirty="0">
                <a:latin typeface="DejaVuSans"/>
                <a:ea typeface="宋体" panose="02010600030101010101" pitchFamily="2" charset="-122"/>
              </a:rPr>
              <a:t>8</a:t>
            </a:r>
            <a:r>
              <a:rPr lang="zh-CN" altLang="en-US" sz="1800" b="0" i="0" u="none" strike="noStrike" baseline="0" dirty="0">
                <a:latin typeface="宋体" panose="02010600030101010101" pitchFamily="2" charset="-122"/>
                <a:ea typeface="宋体" panose="02010600030101010101" pitchFamily="2" charset="-122"/>
              </a:rPr>
              <a:t>月</a:t>
            </a:r>
            <a:r>
              <a:rPr lang="en-US" altLang="zh-CN" sz="1800" b="0" i="0" u="none" strike="noStrike" baseline="0" dirty="0">
                <a:latin typeface="DejaVuSans"/>
                <a:ea typeface="宋体" panose="02010600030101010101" pitchFamily="2" charset="-122"/>
              </a:rPr>
              <a:t>18</a:t>
            </a:r>
            <a:r>
              <a:rPr lang="zh-CN" altLang="en-US" sz="1800" b="0" i="0" u="none" strike="noStrike" baseline="0" dirty="0">
                <a:latin typeface="宋体" panose="02010600030101010101" pitchFamily="2" charset="-122"/>
                <a:ea typeface="宋体" panose="02010600030101010101" pitchFamily="2" charset="-122"/>
              </a:rPr>
              <a:t>日经中国人民解放军</a:t>
            </a:r>
            <a:r>
              <a:rPr lang="en-US" altLang="zh-CN" sz="1800" b="0" i="0" u="none" strike="noStrike" baseline="0" dirty="0">
                <a:latin typeface="DejaVuSans"/>
                <a:ea typeface="宋体" panose="02010600030101010101" pitchFamily="2" charset="-122"/>
              </a:rPr>
              <a:t>94816</a:t>
            </a:r>
            <a:r>
              <a:rPr lang="zh-CN" altLang="en-US" sz="1800" b="0" i="0" u="none" strike="noStrike" baseline="0" dirty="0">
                <a:latin typeface="宋体" panose="02010600030101010101" pitchFamily="2" charset="-122"/>
                <a:ea typeface="宋体" panose="02010600030101010101" pitchFamily="2" charset="-122"/>
              </a:rPr>
              <a:t>部队保密委员会进行密级和危害评估</a:t>
            </a:r>
            <a:r>
              <a:rPr lang="zh-CN" altLang="en-US" sz="1800" b="0" i="0" u="none" strike="noStrike" baseline="0" dirty="0">
                <a:latin typeface="DejaVuSans"/>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空</a:t>
            </a:r>
            <a:r>
              <a:rPr lang="en-US" altLang="zh-CN" sz="1800" b="0" i="0" u="none" strike="noStrike" baseline="0" dirty="0">
                <a:latin typeface="DejaVuSans"/>
                <a:ea typeface="宋体" panose="02010600030101010101" pitchFamily="2" charset="-122"/>
              </a:rPr>
              <a:t>40</a:t>
            </a:r>
            <a:r>
              <a:rPr lang="zh-CN" altLang="en-US" sz="1800" b="0" i="0" u="none" strike="noStrike" baseline="0" dirty="0">
                <a:latin typeface="宋体" panose="02010600030101010101" pitchFamily="2" charset="-122"/>
                <a:ea typeface="宋体" panose="02010600030101010101" pitchFamily="2" charset="-122"/>
              </a:rPr>
              <a:t>旅歼</a:t>
            </a:r>
            <a:r>
              <a:rPr lang="en-US" altLang="zh-CN" sz="1800" b="0" i="0" u="none" strike="noStrike" baseline="0" dirty="0">
                <a:latin typeface="DejaVuSans"/>
                <a:ea typeface="宋体" panose="02010600030101010101" pitchFamily="2" charset="-122"/>
              </a:rPr>
              <a:t>-1</a:t>
            </a:r>
          </a:p>
          <a:p>
            <a:pPr algn="l"/>
            <a:r>
              <a:rPr lang="en-US" altLang="zh-CN" sz="1800" b="0" i="0" u="none" strike="noStrike" baseline="0" dirty="0">
                <a:latin typeface="DejaVuSans"/>
                <a:ea typeface="宋体" panose="02010600030101010101" pitchFamily="2" charset="-122"/>
              </a:rPr>
              <a:t>6</a:t>
            </a:r>
            <a:r>
              <a:rPr lang="zh-CN" altLang="en-US" sz="1800" b="0" i="0" u="none" strike="noStrike" baseline="0" dirty="0">
                <a:latin typeface="宋体" panose="02010600030101010101" pitchFamily="2" charset="-122"/>
                <a:ea typeface="宋体" panose="02010600030101010101" pitchFamily="2" charset="-122"/>
              </a:rPr>
              <a:t>飞机部署属于机密、地导</a:t>
            </a:r>
            <a:r>
              <a:rPr lang="en-US" altLang="zh-CN" sz="1800" b="0" i="0" u="none" strike="noStrike" baseline="0" dirty="0">
                <a:latin typeface="DejaVuSans"/>
                <a:ea typeface="宋体" panose="02010600030101010101" pitchFamily="2" charset="-122"/>
              </a:rPr>
              <a:t>4</a:t>
            </a:r>
            <a:r>
              <a:rPr lang="zh-CN" altLang="en-US" sz="1800" b="0" i="0" u="none" strike="noStrike" baseline="0" dirty="0">
                <a:latin typeface="宋体" panose="02010600030101010101" pitchFamily="2" charset="-122"/>
                <a:ea typeface="宋体" panose="02010600030101010101" pitchFamily="2" charset="-122"/>
              </a:rPr>
              <a:t>旅</a:t>
            </a:r>
            <a:r>
              <a:rPr lang="en-US" altLang="zh-CN" sz="1800" b="0" i="0" u="none" strike="noStrike" baseline="0" dirty="0">
                <a:latin typeface="DejaVuSans"/>
                <a:ea typeface="宋体" panose="02010600030101010101" pitchFamily="2" charset="-122"/>
              </a:rPr>
              <a:t>73</a:t>
            </a:r>
            <a:r>
              <a:rPr lang="zh-CN" altLang="en-US" sz="1800" b="0" i="0" u="none" strike="noStrike" baseline="0" dirty="0">
                <a:latin typeface="宋体" panose="02010600030101010101" pitchFamily="2" charset="-122"/>
                <a:ea typeface="宋体" panose="02010600030101010101" pitchFamily="2" charset="-122"/>
              </a:rPr>
              <a:t>营野外驻训部署属于秘密</a:t>
            </a:r>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141</a:t>
            </a:fld>
            <a:endParaRPr lang="zh-CN" alt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800" b="0" i="0" u="none" strike="noStrike" baseline="0" dirty="0">
                <a:latin typeface="宋体" panose="02010600030101010101" pitchFamily="2" charset="-122"/>
                <a:ea typeface="宋体" panose="02010600030101010101" pitchFamily="2" charset="-122"/>
              </a:rPr>
              <a:t>被告人程昕明是一位摄影爱好者。</a:t>
            </a:r>
            <a:r>
              <a:rPr lang="en-US" altLang="zh-CN" sz="1800" b="0" i="0" u="none" strike="noStrike" baseline="0" dirty="0">
                <a:latin typeface="DejaVuSans"/>
                <a:ea typeface="宋体" panose="02010600030101010101" pitchFamily="2" charset="-122"/>
              </a:rPr>
              <a:t>2020</a:t>
            </a:r>
            <a:r>
              <a:rPr lang="zh-CN" altLang="en-US" sz="1800" b="0" i="0" u="none" strike="noStrike" baseline="0" dirty="0">
                <a:latin typeface="宋体" panose="02010600030101010101" pitchFamily="2" charset="-122"/>
                <a:ea typeface="宋体" panose="02010600030101010101" pitchFamily="2" charset="-122"/>
              </a:rPr>
              <a:t>年</a:t>
            </a:r>
            <a:r>
              <a:rPr lang="en-US" altLang="zh-CN" sz="1800" b="0" i="0" u="none" strike="noStrike" baseline="0" dirty="0">
                <a:latin typeface="DejaVuSans"/>
                <a:ea typeface="宋体" panose="02010600030101010101" pitchFamily="2" charset="-122"/>
              </a:rPr>
              <a:t>6</a:t>
            </a:r>
            <a:r>
              <a:rPr lang="zh-CN" altLang="en-US" sz="1800" b="0" i="0" u="none" strike="noStrike" baseline="0" dirty="0">
                <a:latin typeface="宋体" panose="02010600030101010101" pitchFamily="2" charset="-122"/>
                <a:ea typeface="宋体" panose="02010600030101010101" pitchFamily="2" charset="-122"/>
              </a:rPr>
              <a:t>月</a:t>
            </a:r>
            <a:r>
              <a:rPr lang="en-US" altLang="zh-CN" sz="1800" b="0" i="0" u="none" strike="noStrike" baseline="0" dirty="0">
                <a:latin typeface="DejaVuSans"/>
                <a:ea typeface="宋体" panose="02010600030101010101" pitchFamily="2" charset="-122"/>
              </a:rPr>
              <a:t>6</a:t>
            </a:r>
            <a:r>
              <a:rPr lang="zh-CN" altLang="en-US" sz="1800" b="0" i="0" u="none" strike="noStrike" baseline="0" dirty="0">
                <a:latin typeface="宋体" panose="02010600030101010101" pitchFamily="2" charset="-122"/>
                <a:ea typeface="宋体" panose="02010600030101010101" pitchFamily="2" charset="-122"/>
              </a:rPr>
              <a:t>日</a:t>
            </a:r>
            <a:r>
              <a:rPr lang="en-US" altLang="zh-CN" sz="1800" b="0" i="0" u="none" strike="noStrike" baseline="0" dirty="0">
                <a:latin typeface="DejaVuSans"/>
                <a:ea typeface="宋体" panose="02010600030101010101" pitchFamily="2" charset="-122"/>
              </a:rPr>
              <a:t>14</a:t>
            </a:r>
            <a:r>
              <a:rPr lang="zh-CN" altLang="en-US" sz="1800" b="0" i="0" u="none" strike="noStrike" baseline="0" dirty="0">
                <a:latin typeface="宋体" panose="02010600030101010101" pitchFamily="2" charset="-122"/>
                <a:ea typeface="宋体" panose="02010600030101010101" pitchFamily="2" charset="-122"/>
              </a:rPr>
              <a:t>时许</a:t>
            </a:r>
            <a:r>
              <a:rPr lang="zh-CN" altLang="en-US" sz="1800" b="0" i="0" u="none" strike="noStrike" baseline="0" dirty="0">
                <a:latin typeface="DejaVuSans"/>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被告人程昕明骑电动车至南昌县景观</a:t>
            </a:r>
            <a:r>
              <a:rPr lang="zh-CN" altLang="en-US" sz="1800" b="0" i="0" u="none" strike="noStrike" baseline="0" dirty="0">
                <a:latin typeface="DejaVuSans"/>
                <a:ea typeface="宋体" panose="02010600030101010101" pitchFamily="2" charset="-122"/>
              </a:rPr>
              <a:t>，</a:t>
            </a:r>
            <a:endParaRPr lang="en-US" altLang="zh-CN" sz="1800" b="0" i="0" u="none" strike="noStrike" baseline="0" dirty="0">
              <a:latin typeface="DejaVuSans"/>
              <a:ea typeface="宋体" panose="02010600030101010101" pitchFamily="2" charset="-122"/>
            </a:endParaRPr>
          </a:p>
          <a:p>
            <a:pPr algn="l"/>
            <a:r>
              <a:rPr lang="zh-CN" altLang="en-US" sz="1800" b="0" i="0" u="none" strike="noStrike" baseline="0" dirty="0">
                <a:latin typeface="宋体" panose="02010600030101010101" pitchFamily="2" charset="-122"/>
                <a:ea typeface="宋体" panose="02010600030101010101" pitchFamily="2" charset="-122"/>
              </a:rPr>
              <a:t>途经南昌县交叉处时</a:t>
            </a:r>
            <a:r>
              <a:rPr lang="zh-CN" altLang="en-US" sz="1800" b="0" i="0" u="none" strike="noStrike" baseline="0" dirty="0">
                <a:latin typeface="DejaVuSans"/>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看到附近有疑似导弹车</a:t>
            </a:r>
            <a:r>
              <a:rPr lang="zh-CN" altLang="en-US" sz="1800" b="0" i="0" u="none" strike="noStrike" baseline="0" dirty="0">
                <a:latin typeface="DejaVuSans"/>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程昕明立即用自带的无人机升空拍摄</a:t>
            </a:r>
            <a:r>
              <a:rPr lang="zh-CN" altLang="en-US" sz="1800" b="0" i="0" u="none" strike="noStrike" baseline="0" dirty="0">
                <a:latin typeface="DejaVuSans"/>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在拍摄完三张地导</a:t>
            </a:r>
          </a:p>
          <a:p>
            <a:pPr algn="l"/>
            <a:r>
              <a:rPr lang="en-US" altLang="zh-CN" sz="1800" b="0" i="0" u="none" strike="noStrike" baseline="0" dirty="0">
                <a:latin typeface="DejaVuSans"/>
                <a:ea typeface="宋体" panose="02010600030101010101" pitchFamily="2" charset="-122"/>
              </a:rPr>
              <a:t>4</a:t>
            </a:r>
            <a:r>
              <a:rPr lang="zh-CN" altLang="en-US" sz="1800" b="0" i="0" u="none" strike="noStrike" baseline="0" dirty="0">
                <a:latin typeface="宋体" panose="02010600030101010101" pitchFamily="2" charset="-122"/>
                <a:ea typeface="宋体" panose="02010600030101010101" pitchFamily="2" charset="-122"/>
              </a:rPr>
              <a:t>旅</a:t>
            </a:r>
            <a:r>
              <a:rPr lang="en-US" altLang="zh-CN" sz="1800" b="0" i="0" u="none" strike="noStrike" baseline="0" dirty="0">
                <a:latin typeface="DejaVuSans"/>
                <a:ea typeface="宋体" panose="02010600030101010101" pitchFamily="2" charset="-122"/>
              </a:rPr>
              <a:t>73</a:t>
            </a:r>
            <a:r>
              <a:rPr lang="zh-CN" altLang="en-US" sz="1800" b="0" i="0" u="none" strike="noStrike" baseline="0" dirty="0">
                <a:latin typeface="宋体" panose="02010600030101010101" pitchFamily="2" charset="-122"/>
                <a:ea typeface="宋体" panose="02010600030101010101" pitchFamily="2" charset="-122"/>
              </a:rPr>
              <a:t>营野外驻训部署相片之后离开现场。后经过</a:t>
            </a:r>
            <a:r>
              <a:rPr lang="en-US" altLang="zh-CN" sz="1800" b="0" i="0" u="none" strike="noStrike" baseline="0" dirty="0">
                <a:latin typeface="DejaVuSans"/>
                <a:ea typeface="宋体" panose="02010600030101010101" pitchFamily="2" charset="-122"/>
              </a:rPr>
              <a:t>105</a:t>
            </a:r>
            <a:r>
              <a:rPr lang="zh-CN" altLang="en-US" sz="1800" b="0" i="0" u="none" strike="noStrike" baseline="0" dirty="0">
                <a:latin typeface="宋体" panose="02010600030101010101" pitchFamily="2" charset="-122"/>
                <a:ea typeface="宋体" panose="02010600030101010101" pitchFamily="2" charset="-122"/>
              </a:rPr>
              <a:t>国道向塘机场段时</a:t>
            </a:r>
            <a:r>
              <a:rPr lang="zh-CN" altLang="en-US" sz="1800" b="0" i="0" u="none" strike="noStrike" baseline="0" dirty="0">
                <a:latin typeface="DejaVuSans"/>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其又使用手机拍摄了三张战</a:t>
            </a:r>
          </a:p>
          <a:p>
            <a:pPr algn="l"/>
            <a:r>
              <a:rPr lang="zh-CN" altLang="en-US" sz="1800" b="0" i="0" u="none" strike="noStrike" baseline="0" dirty="0">
                <a:latin typeface="宋体" panose="02010600030101010101" pitchFamily="2" charset="-122"/>
                <a:ea typeface="宋体" panose="02010600030101010101" pitchFamily="2" charset="-122"/>
              </a:rPr>
              <a:t>斗机照片和一段有关战斗机的微信小视频发至一无人机微信群中。程昕明当天下午返回家中后又将无</a:t>
            </a:r>
          </a:p>
          <a:p>
            <a:pPr algn="l"/>
            <a:r>
              <a:rPr lang="zh-CN" altLang="en-US" sz="1800" b="0" i="0" u="none" strike="noStrike" baseline="0" dirty="0">
                <a:latin typeface="宋体" panose="02010600030101010101" pitchFamily="2" charset="-122"/>
                <a:ea typeface="宋体" panose="02010600030101010101" pitchFamily="2" charset="-122"/>
              </a:rPr>
              <a:t>人机中的三张地导部队野训照片通过蓝牙导入手机中</a:t>
            </a:r>
            <a:r>
              <a:rPr lang="zh-CN" altLang="en-US" sz="1800" b="0" i="0" u="none" strike="noStrike" baseline="0" dirty="0">
                <a:latin typeface="DejaVuSans"/>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并将其中一张地导部队野训照片发到上述无人机</a:t>
            </a:r>
          </a:p>
          <a:p>
            <a:pPr algn="l"/>
            <a:r>
              <a:rPr lang="zh-CN" altLang="en-US" sz="1800" b="0" i="0" u="none" strike="noStrike" baseline="0" dirty="0">
                <a:latin typeface="宋体" panose="02010600030101010101" pitchFamily="2" charset="-122"/>
                <a:ea typeface="宋体" panose="02010600030101010101" pitchFamily="2" charset="-122"/>
              </a:rPr>
              <a:t>微信群。</a:t>
            </a:r>
            <a:r>
              <a:rPr lang="en-US" altLang="zh-CN" sz="1800" b="0" i="0" u="none" strike="noStrike" baseline="0" dirty="0">
                <a:latin typeface="DejaVuSans"/>
                <a:ea typeface="宋体" panose="02010600030101010101" pitchFamily="2" charset="-122"/>
              </a:rPr>
              <a:t>2020</a:t>
            </a:r>
            <a:r>
              <a:rPr lang="zh-CN" altLang="en-US" sz="1800" b="0" i="0" u="none" strike="noStrike" baseline="0" dirty="0">
                <a:latin typeface="宋体" panose="02010600030101010101" pitchFamily="2" charset="-122"/>
                <a:ea typeface="宋体" panose="02010600030101010101" pitchFamily="2" charset="-122"/>
              </a:rPr>
              <a:t>年</a:t>
            </a:r>
            <a:r>
              <a:rPr lang="en-US" altLang="zh-CN" sz="1800" b="0" i="0" u="none" strike="noStrike" baseline="0" dirty="0">
                <a:latin typeface="DejaVuSans"/>
                <a:ea typeface="宋体" panose="02010600030101010101" pitchFamily="2" charset="-122"/>
              </a:rPr>
              <a:t>8</a:t>
            </a:r>
            <a:r>
              <a:rPr lang="zh-CN" altLang="en-US" sz="1800" b="0" i="0" u="none" strike="noStrike" baseline="0" dirty="0">
                <a:latin typeface="宋体" panose="02010600030101010101" pitchFamily="2" charset="-122"/>
                <a:ea typeface="宋体" panose="02010600030101010101" pitchFamily="2" charset="-122"/>
              </a:rPr>
              <a:t>月</a:t>
            </a:r>
            <a:r>
              <a:rPr lang="en-US" altLang="zh-CN" sz="1800" b="0" i="0" u="none" strike="noStrike" baseline="0" dirty="0">
                <a:latin typeface="DejaVuSans"/>
                <a:ea typeface="宋体" panose="02010600030101010101" pitchFamily="2" charset="-122"/>
              </a:rPr>
              <a:t>18</a:t>
            </a:r>
            <a:r>
              <a:rPr lang="zh-CN" altLang="en-US" sz="1800" b="0" i="0" u="none" strike="noStrike" baseline="0" dirty="0">
                <a:latin typeface="宋体" panose="02010600030101010101" pitchFamily="2" charset="-122"/>
                <a:ea typeface="宋体" panose="02010600030101010101" pitchFamily="2" charset="-122"/>
              </a:rPr>
              <a:t>日经中国人民解放军</a:t>
            </a:r>
            <a:r>
              <a:rPr lang="en-US" altLang="zh-CN" sz="1800" b="0" i="0" u="none" strike="noStrike" baseline="0" dirty="0">
                <a:latin typeface="DejaVuSans"/>
                <a:ea typeface="宋体" panose="02010600030101010101" pitchFamily="2" charset="-122"/>
              </a:rPr>
              <a:t>94816</a:t>
            </a:r>
            <a:r>
              <a:rPr lang="zh-CN" altLang="en-US" sz="1800" b="0" i="0" u="none" strike="noStrike" baseline="0" dirty="0">
                <a:latin typeface="宋体" panose="02010600030101010101" pitchFamily="2" charset="-122"/>
                <a:ea typeface="宋体" panose="02010600030101010101" pitchFamily="2" charset="-122"/>
              </a:rPr>
              <a:t>部队保密委员会进行密级和危害评估</a:t>
            </a:r>
            <a:r>
              <a:rPr lang="zh-CN" altLang="en-US" sz="1800" b="0" i="0" u="none" strike="noStrike" baseline="0" dirty="0">
                <a:latin typeface="DejaVuSans"/>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空</a:t>
            </a:r>
            <a:r>
              <a:rPr lang="en-US" altLang="zh-CN" sz="1800" b="0" i="0" u="none" strike="noStrike" baseline="0" dirty="0">
                <a:latin typeface="DejaVuSans"/>
                <a:ea typeface="宋体" panose="02010600030101010101" pitchFamily="2" charset="-122"/>
              </a:rPr>
              <a:t>40</a:t>
            </a:r>
            <a:r>
              <a:rPr lang="zh-CN" altLang="en-US" sz="1800" b="0" i="0" u="none" strike="noStrike" baseline="0" dirty="0">
                <a:latin typeface="宋体" panose="02010600030101010101" pitchFamily="2" charset="-122"/>
                <a:ea typeface="宋体" panose="02010600030101010101" pitchFamily="2" charset="-122"/>
              </a:rPr>
              <a:t>旅歼</a:t>
            </a:r>
            <a:r>
              <a:rPr lang="en-US" altLang="zh-CN" sz="1800" b="0" i="0" u="none" strike="noStrike" baseline="0" dirty="0">
                <a:latin typeface="DejaVuSans"/>
                <a:ea typeface="宋体" panose="02010600030101010101" pitchFamily="2" charset="-122"/>
              </a:rPr>
              <a:t>-1</a:t>
            </a:r>
          </a:p>
          <a:p>
            <a:pPr algn="l"/>
            <a:r>
              <a:rPr lang="en-US" altLang="zh-CN" sz="1800" b="0" i="0" u="none" strike="noStrike" baseline="0" dirty="0">
                <a:latin typeface="DejaVuSans"/>
                <a:ea typeface="宋体" panose="02010600030101010101" pitchFamily="2" charset="-122"/>
              </a:rPr>
              <a:t>6</a:t>
            </a:r>
            <a:r>
              <a:rPr lang="zh-CN" altLang="en-US" sz="1800" b="0" i="0" u="none" strike="noStrike" baseline="0" dirty="0">
                <a:latin typeface="宋体" panose="02010600030101010101" pitchFamily="2" charset="-122"/>
                <a:ea typeface="宋体" panose="02010600030101010101" pitchFamily="2" charset="-122"/>
              </a:rPr>
              <a:t>飞机部署属于机密、地导</a:t>
            </a:r>
            <a:r>
              <a:rPr lang="en-US" altLang="zh-CN" sz="1800" b="0" i="0" u="none" strike="noStrike" baseline="0" dirty="0">
                <a:latin typeface="DejaVuSans"/>
                <a:ea typeface="宋体" panose="02010600030101010101" pitchFamily="2" charset="-122"/>
              </a:rPr>
              <a:t>4</a:t>
            </a:r>
            <a:r>
              <a:rPr lang="zh-CN" altLang="en-US" sz="1800" b="0" i="0" u="none" strike="noStrike" baseline="0" dirty="0">
                <a:latin typeface="宋体" panose="02010600030101010101" pitchFamily="2" charset="-122"/>
                <a:ea typeface="宋体" panose="02010600030101010101" pitchFamily="2" charset="-122"/>
              </a:rPr>
              <a:t>旅</a:t>
            </a:r>
            <a:r>
              <a:rPr lang="en-US" altLang="zh-CN" sz="1800" b="0" i="0" u="none" strike="noStrike" baseline="0" dirty="0">
                <a:latin typeface="DejaVuSans"/>
                <a:ea typeface="宋体" panose="02010600030101010101" pitchFamily="2" charset="-122"/>
              </a:rPr>
              <a:t>73</a:t>
            </a:r>
            <a:r>
              <a:rPr lang="zh-CN" altLang="en-US" sz="1800" b="0" i="0" u="none" strike="noStrike" baseline="0" dirty="0">
                <a:latin typeface="宋体" panose="02010600030101010101" pitchFamily="2" charset="-122"/>
                <a:ea typeface="宋体" panose="02010600030101010101" pitchFamily="2" charset="-122"/>
              </a:rPr>
              <a:t>营野外驻训部署属于秘密</a:t>
            </a:r>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142</a:t>
            </a:fld>
            <a:endParaRPr lang="zh-CN" alt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为境外的机构、组织、人员窃取、刺探、收买、非法提供国家秘密罪</a:t>
            </a:r>
          </a:p>
          <a:p>
            <a:r>
              <a:rPr lang="zh-CN" altLang="en-US" dirty="0"/>
              <a:t>根据刑法第一百一十一条的规定，该罪是指为境外的机构、组织、人员窃取刺探、收买、非法提供国家秘密或者情报的行为。本罪是选择性罪名，行为人只要实施了上述行为中的一种，就构成本罪。行为人实施上述四种行为，也仅定一罪。该罪的构成特征可以从以下几个方面把握</a:t>
            </a:r>
            <a:r>
              <a:rPr lang="en-US" altLang="zh-CN" dirty="0"/>
              <a:t>:</a:t>
            </a:r>
          </a:p>
          <a:p>
            <a:r>
              <a:rPr lang="zh-CN" altLang="en-US" dirty="0"/>
              <a:t>第一，犯罪客体。本罪是危害国家安全罪中的一个具体罪名，所侵犯的客体主要是国家安全和利益，同时侵犯了国家秘密、情报正常管理秩序和管理制度。</a:t>
            </a:r>
          </a:p>
          <a:p>
            <a:r>
              <a:rPr lang="zh-CN" altLang="en-US" dirty="0"/>
              <a:t>第二，犯罪客观方面。这主要表现为，为境外的机构、组织、人员窃取、刺探、收买、非法提供国家秘密或者情报。</a:t>
            </a:r>
          </a:p>
          <a:p>
            <a:r>
              <a:rPr lang="zh-CN" altLang="en-US" dirty="0"/>
              <a:t>本罪的犯罪对象包括国家秘密和情报。国家秘密的定义比较明确，关键在于理解本罪中的“情报”。一般认为，情报，是指除国家秘密以外的一切有关国家的政治、经济、军事、外交和科技等不应被境外机构、组组、人员知悉的资料、情况和消息。</a:t>
            </a:r>
            <a:r>
              <a:rPr lang="en-US" altLang="zh-CN" dirty="0"/>
              <a:t>《</a:t>
            </a:r>
            <a:r>
              <a:rPr lang="zh-CN" altLang="en-US" dirty="0"/>
              <a:t>最高人民法院关于审理为境外窃取、刺探、收买、非法提供国家秘密、情报案件具体应用法律若干问题的解释</a:t>
            </a:r>
            <a:r>
              <a:rPr lang="en-US" altLang="zh-CN" dirty="0"/>
              <a:t>》</a:t>
            </a:r>
            <a:r>
              <a:rPr lang="zh-CN" altLang="en-US" dirty="0"/>
              <a:t>第一条第二款规定，“情报”是指关系国家安全和利益、尚未公开或者依照有关规定不应公开的事项。“情报”具有以下几个特征</a:t>
            </a:r>
            <a:r>
              <a:rPr lang="en-US" altLang="zh-CN" dirty="0"/>
              <a:t>:</a:t>
            </a:r>
            <a:r>
              <a:rPr lang="zh-CN" altLang="en-US" dirty="0"/>
              <a:t>其一，情报是国家秘密以外的事项，在属性上与国家秘密并列</a:t>
            </a:r>
            <a:r>
              <a:rPr lang="en-US" altLang="zh-CN" dirty="0"/>
              <a:t>;</a:t>
            </a:r>
            <a:r>
              <a:rPr lang="zh-CN" altLang="en-US" dirty="0"/>
              <a:t>其二，情报是关系国家安全和利益的事项，情报被泄露或者被利用可能导致危害国家安全和利益；其三，情报是对境外机构、组织、人员具有利用价值的信息。国家秘密是经法定程序而确定的，情报则是通过其价值而确定的。</a:t>
            </a:r>
            <a:r>
              <a:rPr lang="en-US" altLang="zh-CN" dirty="0"/>
              <a:t>1 </a:t>
            </a:r>
            <a:r>
              <a:rPr lang="zh-CN" altLang="en-US" dirty="0"/>
              <a:t>因此，情报的外延往往具有一定的模糊，需要在实际案件中进行具体判断。		</a:t>
            </a:r>
          </a:p>
          <a:p>
            <a:r>
              <a:rPr lang="zh-CN" altLang="en-US" dirty="0"/>
              <a:t>法律上对境外的机构、组织、人员的性质没有明确进行限定。一般认为，境外机构，是指中华人民共和国边境以外的国家和地区的官方机构。例如政府机构、军队机构以及其他国家机关设置的机构，也包括在中国境内的分支或代表机构，如外国驻我国的大使馆、领事馆及办事处等。境外组织，是指中华人民共和国边境以外的国家或地区的政党、社会团体、经贸组织、科研机构、宗教组织、企业等，也包括这些组织在中国境内的分支组织。境外人员，是指不隶属任何境外机构，组织的外国公民或无国籍人。根据</a:t>
            </a:r>
            <a:r>
              <a:rPr lang="en-US" altLang="zh-CN" dirty="0"/>
              <a:t>《</a:t>
            </a:r>
            <a:r>
              <a:rPr lang="zh-CN" altLang="en-US" dirty="0"/>
              <a:t>国家安全法实施细则</a:t>
            </a:r>
            <a:r>
              <a:rPr lang="en-US" altLang="zh-CN" dirty="0"/>
              <a:t>》</a:t>
            </a:r>
            <a:r>
              <a:rPr lang="zh-CN" altLang="en-US" dirty="0"/>
              <a:t>，境外人员也包括居住在我国境内不具有我国国籍的人。</a:t>
            </a:r>
          </a:p>
          <a:p>
            <a:r>
              <a:rPr lang="zh-CN" altLang="en-US" dirty="0"/>
              <a:t>本罪中的境外的机构、组织、人员并不明确限于非间谍性质的机构、组织和人员，也包括间谍性质的机构、组织和个人。在罪名认定上，应当特别考虑行为人的主观认识。如果行为人明知对方是间谍组织或间谍组织的代理人，明知接受的是间谍组织及其代理人的任务，而为间谍组织窃取、刺探、收买、非法提供国家秘密、情报，一般定间谍罪。如果行为人不知境外的机构、组织、人员是间谍组织或其代理人，而为事实上的间谍组织或其代理人窃取、刺探、收买、非法提供国家秘密、情报，则构成本罪，而不构成间谍罪。</a:t>
            </a:r>
          </a:p>
          <a:p>
            <a:r>
              <a:rPr lang="zh-CN" altLang="en-US" dirty="0"/>
              <a:t>本罪的犯罪方式主要包括窃取、刺探、收买和非法提供。其中，窃取、刺探、收买属于非法获取行为，与非法提供相并列。窃取，是指采取秘密手段非法占有国家秘密、情报的行为。具体而言，窃取是行为人采取隐蔽的、自认为不被国家秘密和情报的保管人员所知悉的手段，获得对国家秘密、情报的非法控制和支配。窃取行为具有主观性和针对性。窃取的表现形式多种多样，包括采取一般盗窃手段，翻墙入室、撬门扭锁盗窃国家秘密、情报文件资料，也包括采取技术手段，使用窃听窃照设备对国家秘密和情报进行窃听、拍照，使用黑客技术侵入计算机系统下载复制国家秘密、情报。刺探，是指对接触、知悉国家秘密的人员，采取各种手段探听、侦察、了解国家秘密的行为。刺探的方式主要包括</a:t>
            </a:r>
            <a:r>
              <a:rPr lang="en-US" altLang="zh-CN" dirty="0"/>
              <a:t>:</a:t>
            </a:r>
            <a:r>
              <a:rPr lang="zh-CN" altLang="en-US" dirty="0"/>
              <a:t>利用与知密者的特殊身份关系向知密者探询国家秘密</a:t>
            </a:r>
            <a:r>
              <a:rPr lang="en-US" altLang="zh-CN" dirty="0"/>
              <a:t>;</a:t>
            </a:r>
            <a:r>
              <a:rPr lang="zh-CN" altLang="en-US" dirty="0"/>
              <a:t>利用社交手段打通关系，向知密者探问国家秘密</a:t>
            </a:r>
            <a:r>
              <a:rPr lang="en-US" altLang="zh-CN" dirty="0"/>
              <a:t>;</a:t>
            </a:r>
            <a:r>
              <a:rPr lang="zh-CN" altLang="en-US" dirty="0"/>
              <a:t>利用公开合法形式，如贸易洽谈会、学术交流会等探听国家秘密。刺探方式与窃取方式的不同在于，它并不是采取秘密手段获取国家秘密、情报，而是通过调查、询向等方式获取国家秘密、情报的信息。收买，是指用金钱、物质、色情以及其他物质利益，向接触、知悉国家秘密的人员交换国家秘密的行为。收买的形式有采用小恩小惠、低价收买的，也有采用重金收买、高价拉拢的。非法提供，是指违反保密法律法规，将国家秘密、情报提供给境外机构、组织、人员的行为。非法提供国家秘密、情报的方式多种多样，既包括直接递送、邮寄、托人捎带等，也可以通过无线电讯、计算机网络等方式将国家秘密、情报传递给境外机构、组织、人员。非法提供国家秘密、情报可以是有偿的，也可以是无偿的。</a:t>
            </a:r>
          </a:p>
          <a:p>
            <a:r>
              <a:rPr lang="zh-CN" altLang="en-US" dirty="0"/>
              <a:t>第三，犯罪主体。中国公民以及非中国公民均可以成为本罪的主体。</a:t>
            </a:r>
          </a:p>
          <a:p>
            <a:r>
              <a:rPr lang="zh-CN" altLang="en-US" dirty="0"/>
              <a:t>第四，犯罪主观方面。表现为故意，即行为人明知是国家秘密或情报，明知对方是境外机构、组织、个人，而故意向其非法提供或实施窃取、刺探、收买行为，希望或放任危害国家安全的结果发生。</a:t>
            </a:r>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143</a:t>
            </a:fld>
            <a:endParaRPr lang="zh-CN" alt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为境外的机构、组织、人员窃取、刺探、收买、非法提供国家秘密罪</a:t>
            </a:r>
          </a:p>
          <a:p>
            <a:r>
              <a:rPr lang="zh-CN" altLang="en-US" dirty="0"/>
              <a:t>根据刑法第一百一十一条的规定，该罪是指为境外的机构、组织、人员窃取刺探、收买、非法提供国家秘密或者情报的行为。本罪是选择性罪名，行为人只要实施了上述行为中的一种，就构成本罪。行为人实施上述四种行为，也仅定一罪。</a:t>
            </a:r>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144</a:t>
            </a:fld>
            <a:endParaRPr lang="zh-CN" altLang="en-US"/>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该罪的构成特征可以从以下几个方面把握</a:t>
            </a:r>
            <a:r>
              <a:rPr lang="en-US" altLang="zh-CN" dirty="0"/>
              <a:t>:</a:t>
            </a:r>
          </a:p>
          <a:p>
            <a:r>
              <a:rPr lang="zh-CN" altLang="en-US" dirty="0"/>
              <a:t>第一，犯罪客体。本罪是危害国家安全罪中的一个具体罪名，所侵犯的客体主要是国家安全和利益，同时侵犯了国家秘密、情报正常管理秩序和管理制度。</a:t>
            </a:r>
          </a:p>
          <a:p>
            <a:r>
              <a:rPr lang="zh-CN" altLang="en-US" dirty="0"/>
              <a:t>第二，犯罪客观方面。这主要表现为，为境外的机构、组织、人员窃取、刺探、收买、非法提供国家秘密或者情报。</a:t>
            </a:r>
          </a:p>
          <a:p>
            <a:r>
              <a:rPr lang="zh-CN" altLang="en-US" dirty="0"/>
              <a:t>本罪的犯罪对象包括国家秘密和情报。国家秘密的定义比较明确，关键在于理解本罪中的“情报”。一般认为，情报，是指除国家秘密以外的一切有关国家的政治、经济、军事、外交和科技等不应被境外机构、组组、人员知悉的资料、情况和消息。</a:t>
            </a:r>
            <a:r>
              <a:rPr lang="en-US" altLang="zh-CN" dirty="0"/>
              <a:t>《</a:t>
            </a:r>
            <a:r>
              <a:rPr lang="zh-CN" altLang="en-US" dirty="0"/>
              <a:t>最高人民法院关于审理为境外窃取、刺探、收买、非法提供国家秘密、情报案件具体应用法律若干问题的解释</a:t>
            </a:r>
            <a:r>
              <a:rPr lang="en-US" altLang="zh-CN" dirty="0"/>
              <a:t>》</a:t>
            </a:r>
            <a:r>
              <a:rPr lang="zh-CN" altLang="en-US" dirty="0"/>
              <a:t>第一条第二款规定，“情报”是指关系国家安全和利益、尚未公开或者依照有关规定不应公开的事项。“情报”具有以下几个特征</a:t>
            </a:r>
            <a:r>
              <a:rPr lang="en-US" altLang="zh-CN" dirty="0"/>
              <a:t>:</a:t>
            </a:r>
            <a:r>
              <a:rPr lang="zh-CN" altLang="en-US" dirty="0"/>
              <a:t>其一，情报是国家秘密以外的事项，在属性上与国家秘密并列</a:t>
            </a:r>
            <a:r>
              <a:rPr lang="en-US" altLang="zh-CN" dirty="0"/>
              <a:t>;</a:t>
            </a:r>
            <a:r>
              <a:rPr lang="zh-CN" altLang="en-US" dirty="0"/>
              <a:t>其二，情报是关系国家安全和利益的事项，情报被泄露或者被利用可能导致危害国家安全和利益；其三，情报是对境外机构、组织、人员具有利用价值的信息。国家秘密是经法定程序而确定的，情报则是通过其价值而确定的。</a:t>
            </a:r>
            <a:r>
              <a:rPr lang="en-US" altLang="zh-CN" dirty="0"/>
              <a:t>1 </a:t>
            </a:r>
            <a:r>
              <a:rPr lang="zh-CN" altLang="en-US" dirty="0"/>
              <a:t>因此，情报的外延往往具有一定的模糊，需要在实际案件中进行具体判断。		</a:t>
            </a:r>
          </a:p>
          <a:p>
            <a:r>
              <a:rPr lang="zh-CN" altLang="en-US" dirty="0"/>
              <a:t>法律上对境外的机构、组织、人员的性质没有明确进行限定。一般认为，境外机构，是指中华人民共和国边境以外的国家和地区的官方机构。例如政府机构、军队机构以及其他国家机关设置的机构，也包括在中国境内的分支或代表机构，如外国驻我国的大使馆、领事馆及办事处等。境外组织，是指中华人民共和国边境以外的国家或地区的政党、社会团体、经贸组织、科研机构、宗教组织、企业等，也包括这些组织在中国境内的分支组织。境外人员，是指不隶属任何境外机构，组织的外国公民或无国籍人。根据</a:t>
            </a:r>
            <a:r>
              <a:rPr lang="en-US" altLang="zh-CN" dirty="0"/>
              <a:t>《</a:t>
            </a:r>
            <a:r>
              <a:rPr lang="zh-CN" altLang="en-US" dirty="0"/>
              <a:t>国家安全法实施细则</a:t>
            </a:r>
            <a:r>
              <a:rPr lang="en-US" altLang="zh-CN" dirty="0"/>
              <a:t>》</a:t>
            </a:r>
            <a:r>
              <a:rPr lang="zh-CN" altLang="en-US" dirty="0"/>
              <a:t>，境外人员也包括居住在我国境内不具有我国国籍的人。</a:t>
            </a:r>
          </a:p>
          <a:p>
            <a:r>
              <a:rPr lang="zh-CN" altLang="en-US" dirty="0"/>
              <a:t>本罪中的境外的机构、组织、人员并不明确限于非间谍性质的机构、组织和人员，也包括间谍性质的机构、组织和个人。在罪名认定上，应当特别考虑行为人的主观认识。如果行为人明知对方是间谍组织或间谍组织的代理人，明知接受的是间谍组织及其代理人的任务，而为间谍组织窃取、刺探、收买、非法提供国家秘密、情报，一般定间谍罪。如果行为人不知境外的机构、组织、人员是间谍组织或其代理人，而为事实上的间谍组织或其代理人窃取、刺探、收买、非法提供国家秘密、情报，则构成本罪，而不构成间谍罪。</a:t>
            </a:r>
          </a:p>
          <a:p>
            <a:r>
              <a:rPr lang="zh-CN" altLang="en-US" dirty="0"/>
              <a:t>本罪的犯罪方式主要包括窃取、刺探、收买和非法提供。其中，窃取、刺探、收买属于非法获取行为，与非法提供相并列。窃取，是指采取秘密手段非法占有国家秘密、情报的行为。具体而言，窃取是行为人采取隐蔽的、自认为不被国家秘密和情报的保管人员所知悉的手段，获得对国家秘密、情报的非法控制和支配。窃取行为具有主观性和针对性。窃取的表现形式多种多样，包括采取一般盗窃手段，翻墙入室、撬门扭锁盗窃国家秘密、情报文件资料，也包括采取技术手段，使用窃听窃照设备对国家秘密和情报进行窃听、拍照，使用黑客技术侵入计算机系统下载复制国家秘密、情报。刺探，是指对接触、知悉国家秘密的人员，采取各种手段探听、侦察、了解国家秘密的行为。刺探的方式主要包括</a:t>
            </a:r>
            <a:r>
              <a:rPr lang="en-US" altLang="zh-CN" dirty="0"/>
              <a:t>:</a:t>
            </a:r>
            <a:r>
              <a:rPr lang="zh-CN" altLang="en-US" dirty="0"/>
              <a:t>利用与知密者的特殊身份关系向知密者探询国家秘密</a:t>
            </a:r>
            <a:r>
              <a:rPr lang="en-US" altLang="zh-CN" dirty="0"/>
              <a:t>;</a:t>
            </a:r>
            <a:r>
              <a:rPr lang="zh-CN" altLang="en-US" dirty="0"/>
              <a:t>利用社交手段打通关系，向知密者探问国家秘密</a:t>
            </a:r>
            <a:r>
              <a:rPr lang="en-US" altLang="zh-CN" dirty="0"/>
              <a:t>;</a:t>
            </a:r>
            <a:r>
              <a:rPr lang="zh-CN" altLang="en-US" dirty="0"/>
              <a:t>利用公开合法形式，如贸易洽谈会、学术交流会等探听国家秘密。刺探方式与窃取方式的不同在于，它并不是采取秘密手段获取国家秘密、情报，而是通过调查、询向等方式获取国家秘密、情报的信息。收买，是指用金钱、物质、色情以及其他物质利益，向接触、知悉国家秘密的人员交换国家秘密的行为。收买的形式有采用小恩小惠、低价收买的，也有采用重金收买、高价拉拢的。非法提供，是指违反保密法律法规，将国家秘密、情报提供给境外机构、组织、人员的行为。非法提供国家秘密、情报的方式多种多样，既包括直接递送、邮寄、托人捎带等，也可以通过无线电讯、计算机网络等方式将国家秘密、情报传递给境外机构、组织、人员。非法提供国家秘密、情报可以是有偿的，也可以是无偿的。</a:t>
            </a:r>
          </a:p>
          <a:p>
            <a:r>
              <a:rPr lang="zh-CN" altLang="en-US" dirty="0"/>
              <a:t>第三，犯罪主体。中国公民以及非中国公民均可以成为本罪的主体。</a:t>
            </a:r>
          </a:p>
          <a:p>
            <a:r>
              <a:rPr lang="zh-CN" altLang="en-US" dirty="0"/>
              <a:t>第四，犯罪主观方面。表现为故意，即行为人明知是国家秘密或情报，明知对方是境外机构、组织、个人，而故意向其非法提供或实施窃取、刺探、收买行为，希望或放任危害国家安全的结果发生。</a:t>
            </a:r>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145</a:t>
            </a:fld>
            <a:endParaRPr lang="zh-CN" alt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该罪的构成特征可以从以下几个方面把握</a:t>
            </a:r>
            <a:r>
              <a:rPr lang="en-US" altLang="zh-CN" dirty="0"/>
              <a:t>:</a:t>
            </a:r>
          </a:p>
          <a:p>
            <a:r>
              <a:rPr lang="zh-CN" altLang="en-US" dirty="0"/>
              <a:t>第一，犯罪客体。本罪是危害国家安全罪中的一个具体罪名，所侵犯的客体主要是国家安全和利益，同时侵犯了国家秘密、情报正常管理秩序和管理制度。</a:t>
            </a:r>
          </a:p>
          <a:p>
            <a:r>
              <a:rPr lang="zh-CN" altLang="en-US" dirty="0"/>
              <a:t>第二，犯罪客观方面。这主要表现为，为境外的机构、组织、人员窃取、刺探、收买、非法提供国家秘密或者情报。</a:t>
            </a:r>
          </a:p>
          <a:p>
            <a:r>
              <a:rPr lang="zh-CN" altLang="en-US" dirty="0"/>
              <a:t>本罪的犯罪对象包括国家秘密和情报。国家秘密的定义比较明确，关键在于理解本罪中的“情报”。一般认为，情报，是指除国家秘密以外的一切有关国家的政治、经济、军事、外交和科技等不应被境外机构、组组、人员知悉的资料、情况和消息。</a:t>
            </a:r>
            <a:r>
              <a:rPr lang="en-US" altLang="zh-CN" dirty="0"/>
              <a:t>《</a:t>
            </a:r>
            <a:r>
              <a:rPr lang="zh-CN" altLang="en-US" dirty="0"/>
              <a:t>最高人民法院关于审理为境外窃取、刺探、收买、非法提供国家秘密、情报案件具体应用法律若干问题的解释</a:t>
            </a:r>
            <a:r>
              <a:rPr lang="en-US" altLang="zh-CN" dirty="0"/>
              <a:t>》</a:t>
            </a:r>
            <a:r>
              <a:rPr lang="zh-CN" altLang="en-US" dirty="0"/>
              <a:t>第一条第二款规定，“情报”是指关系国家安全和利益、尚未公开或者依照有关规定不应公开的事项。“情报”具有以下几个特征</a:t>
            </a:r>
            <a:r>
              <a:rPr lang="en-US" altLang="zh-CN" dirty="0"/>
              <a:t>:</a:t>
            </a:r>
            <a:r>
              <a:rPr lang="zh-CN" altLang="en-US" dirty="0"/>
              <a:t>其一，情报是国家秘密以外的事项，在属性上与国家秘密并列</a:t>
            </a:r>
            <a:r>
              <a:rPr lang="en-US" altLang="zh-CN" dirty="0"/>
              <a:t>;</a:t>
            </a:r>
            <a:r>
              <a:rPr lang="zh-CN" altLang="en-US" dirty="0"/>
              <a:t>其二，情报是关系国家安全和利益的事项，情报被泄露或者被利用可能导致危害国家安全和利益；其三，情报是对境外机构、组织、人员具有利用价值的信息。国家秘密是经法定程序而确定的，情报则是通过其价值而确定的。</a:t>
            </a:r>
            <a:r>
              <a:rPr lang="en-US" altLang="zh-CN" dirty="0"/>
              <a:t>1 </a:t>
            </a:r>
            <a:r>
              <a:rPr lang="zh-CN" altLang="en-US" dirty="0"/>
              <a:t>因此，情报的外延往往具有一定的模糊，需要在实际案件中进行具体判断。		</a:t>
            </a:r>
          </a:p>
          <a:p>
            <a:r>
              <a:rPr lang="zh-CN" altLang="en-US" dirty="0"/>
              <a:t>法律上对境外的机构、组织、人员的性质没有明确进行限定。一般认为，境外机构，是指中华人民共和国边境以外的国家和地区的官方机构。例如政府机构、军队机构以及其他国家机关设置的机构，也包括在中国境内的分支或代表机构，如外国驻我国的大使馆、领事馆及办事处等。境外组织，是指中华人民共和国边境以外的国家或地区的政党、社会团体、经贸组织、科研机构、宗教组织、企业等，也包括这些组织在中国境内的分支组织。境外人员，是指不隶属任何境外机构，组织的外国公民或无国籍人。根据</a:t>
            </a:r>
            <a:r>
              <a:rPr lang="en-US" altLang="zh-CN" dirty="0"/>
              <a:t>《</a:t>
            </a:r>
            <a:r>
              <a:rPr lang="zh-CN" altLang="en-US" dirty="0"/>
              <a:t>国家安全法实施细则</a:t>
            </a:r>
            <a:r>
              <a:rPr lang="en-US" altLang="zh-CN" dirty="0"/>
              <a:t>》</a:t>
            </a:r>
            <a:r>
              <a:rPr lang="zh-CN" altLang="en-US" dirty="0"/>
              <a:t>，境外人员也包括居住在我国境内不具有我国国籍的人。</a:t>
            </a:r>
          </a:p>
          <a:p>
            <a:r>
              <a:rPr lang="zh-CN" altLang="en-US" dirty="0"/>
              <a:t>本罪中的境外的机构、组织、人员并不明确限于非间谍性质的机构、组织和人员，也包括间谍性质的机构、组织和个人。在罪名认定上，应当特别考虑行为人的主观认识。如果行为人明知对方是间谍组织或间谍组织的代理人，明知接受的是间谍组织及其代理人的任务，而为间谍组织窃取、刺探、收买、非法提供国家秘密、情报，一般定间谍罪。如果行为人不知境外的机构、组织、人员是间谍组织或其代理人，而为事实上的间谍组织或其代理人窃取、刺探、收买、非法提供国家秘密、情报，则构成本罪，而不构成间谍罪。</a:t>
            </a:r>
          </a:p>
          <a:p>
            <a:r>
              <a:rPr lang="zh-CN" altLang="en-US" dirty="0"/>
              <a:t>本罪的犯罪方式主要包括窃取、刺探、收买和非法提供。其中，窃取、刺探、收买属于非法获取行为，与非法提供相并列。窃取，是指采取秘密手段非法占有国家秘密、情报的行为。具体而言，窃取是行为人采取隐蔽的、自认为不被国家秘密和情报的保管人员所知悉的手段，获得对国家秘密、情报的非法控制和支配。窃取行为具有主观性和针对性。窃取的表现形式多种多样，包括采取一般盗窃手段，翻墙入室、撬门扭锁盗窃国家秘密、情报文件资料，也包括采取技术手段，使用窃听窃照设备对国家秘密和情报进行窃听、拍照，使用黑客技术侵入计算机系统下载复制国家秘密、情报。刺探，是指对接触、知悉国家秘密的人员，采取各种手段探听、侦察、了解国家秘密的行为。刺探的方式主要包括</a:t>
            </a:r>
            <a:r>
              <a:rPr lang="en-US" altLang="zh-CN" dirty="0"/>
              <a:t>:</a:t>
            </a:r>
            <a:r>
              <a:rPr lang="zh-CN" altLang="en-US" dirty="0"/>
              <a:t>利用与知密者的特殊身份关系向知密者探询国家秘密</a:t>
            </a:r>
            <a:r>
              <a:rPr lang="en-US" altLang="zh-CN" dirty="0"/>
              <a:t>;</a:t>
            </a:r>
            <a:r>
              <a:rPr lang="zh-CN" altLang="en-US" dirty="0"/>
              <a:t>利用社交手段打通关系，向知密者探问国家秘密</a:t>
            </a:r>
            <a:r>
              <a:rPr lang="en-US" altLang="zh-CN" dirty="0"/>
              <a:t>;</a:t>
            </a:r>
            <a:r>
              <a:rPr lang="zh-CN" altLang="en-US" dirty="0"/>
              <a:t>利用公开合法形式，如贸易洽谈会、学术交流会等探听国家秘密。刺探方式与窃取方式的不同在于，它并不是采取秘密手段获取国家秘密、情报，而是通过调查、询向等方式获取国家秘密、情报的信息。收买，是指用金钱、物质、色情以及其他物质利益，向接触、知悉国家秘密的人员交换国家秘密的行为。收买的形式有采用小恩小惠、低价收买的，也有采用重金收买、高价拉拢的。非法提供，是指违反保密法律法规，将国家秘密、情报提供给境外机构、组织、人员的行为。非法提供国家秘密、情报的方式多种多样，既包括直接递送、邮寄、托人捎带等，也可以通过无线电讯、计算机网络等方式将国家秘密、情报传递给境外机构、组织、人员。非法提供国家秘密、情报可以是有偿的，也可以是无偿的。</a:t>
            </a:r>
          </a:p>
          <a:p>
            <a:r>
              <a:rPr lang="zh-CN" altLang="en-US" dirty="0"/>
              <a:t>第三，犯罪主体。中国公民以及非中国公民均可以成为本罪的主体。</a:t>
            </a:r>
          </a:p>
          <a:p>
            <a:r>
              <a:rPr lang="zh-CN" altLang="en-US" dirty="0"/>
              <a:t>第四，犯罪主观方面。表现为故意，即行为人明知是国家秘密或情报，明知对方是境外机构、组织、个人，而故意向其非法提供或实施窃取、刺探、收买行为，希望或放任危害国家安全的结果发生。</a:t>
            </a:r>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146</a:t>
            </a:fld>
            <a:endParaRPr lang="zh-CN" alt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罪的犯罪对象包括国家秘密和情报。国家秘密的定义比较明确，关键在于理解本罪中的“情报”。一般认为，情报，是指除国家秘密以外的一切有关国家的政治、经济、军事、外交和科技等不应被境外机构、组组、人员知悉的资料、情况和消息。</a:t>
            </a:r>
            <a:r>
              <a:rPr lang="en-US" altLang="zh-CN" dirty="0"/>
              <a:t>《</a:t>
            </a:r>
            <a:r>
              <a:rPr lang="zh-CN" altLang="en-US" dirty="0"/>
              <a:t>最高人民法院关于审理为境外窃取、刺探、收买、非法提供国家秘密、情报案件具体应用法律若干问题的解释</a:t>
            </a:r>
            <a:r>
              <a:rPr lang="en-US" altLang="zh-CN" dirty="0"/>
              <a:t>》</a:t>
            </a:r>
            <a:r>
              <a:rPr lang="zh-CN" altLang="en-US" dirty="0"/>
              <a:t>第一条第二款规定，“情报”是指关系国家安全和利益、尚未公开或者依照有关规定不应公开的事项。“情报”具有以下几个特征</a:t>
            </a:r>
            <a:r>
              <a:rPr lang="en-US" altLang="zh-CN" dirty="0"/>
              <a:t>:</a:t>
            </a:r>
            <a:r>
              <a:rPr lang="zh-CN" altLang="en-US" dirty="0"/>
              <a:t>其一，情报是国家秘密以外的事项，在属性上与国家秘密并列</a:t>
            </a:r>
            <a:r>
              <a:rPr lang="en-US" altLang="zh-CN" dirty="0"/>
              <a:t>;</a:t>
            </a:r>
            <a:r>
              <a:rPr lang="zh-CN" altLang="en-US" dirty="0"/>
              <a:t>其二，情报是关系国家安全和利益的事项，情报被泄露或者被利用可能导致危害国家安全和利益；其三，情报是对境外机构、组织、人员具有利用价值的信息。国家秘密是经法定程序而确定的，情报则是通过其价值而确定的。</a:t>
            </a:r>
            <a:r>
              <a:rPr lang="en-US" altLang="zh-CN" dirty="0"/>
              <a:t>1 </a:t>
            </a:r>
            <a:r>
              <a:rPr lang="zh-CN" altLang="en-US" dirty="0"/>
              <a:t>因此，情报的外延往往具有一定的模糊，需要在实际案件中进行具体判断。</a:t>
            </a:r>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147</a:t>
            </a:fld>
            <a:endParaRPr lang="zh-CN" altLang="en-US"/>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罪的犯罪对象包括国家秘密和情报。国家秘密的定义比较明确，关键在于理解本罪中的“情报”。一般认为，情报，是指除国家秘密以外的一切有关国家的政治、经济、军事、外交和科技等不应被境外机构、组组、人员知悉的资料、情况和消息。</a:t>
            </a:r>
            <a:r>
              <a:rPr lang="en-US" altLang="zh-CN" dirty="0"/>
              <a:t>《</a:t>
            </a:r>
            <a:r>
              <a:rPr lang="zh-CN" altLang="en-US" dirty="0"/>
              <a:t>最高人民法院关于审理为境外窃取、刺探、收买、非法提供国家秘密、情报案件具体应用法律若干问题的解释</a:t>
            </a:r>
            <a:r>
              <a:rPr lang="en-US" altLang="zh-CN" dirty="0"/>
              <a:t>》</a:t>
            </a:r>
            <a:r>
              <a:rPr lang="zh-CN" altLang="en-US" dirty="0"/>
              <a:t>第一条第二款规定，“情报”是指关系国家安全和利益、尚未公开或者依照有关规定不应公开的事项。“情报”具有以下几个特征</a:t>
            </a:r>
            <a:r>
              <a:rPr lang="en-US" altLang="zh-CN" dirty="0"/>
              <a:t>:</a:t>
            </a:r>
            <a:r>
              <a:rPr lang="zh-CN" altLang="en-US" dirty="0"/>
              <a:t>其一，情报是国家秘密以外的事项，在属性上与国家秘密并列</a:t>
            </a:r>
            <a:r>
              <a:rPr lang="en-US" altLang="zh-CN" dirty="0"/>
              <a:t>;</a:t>
            </a:r>
            <a:r>
              <a:rPr lang="zh-CN" altLang="en-US" dirty="0"/>
              <a:t>其二，情报是关系国家安全和利益的事项，情报被泄露或者被利用可能导致危害国家安全和利益；其三，情报是对境外机构、组织、人员具有利用价值的信息。国家秘密是经法定程序而确定的，情报则是通过其价值而确定的。</a:t>
            </a:r>
            <a:r>
              <a:rPr lang="en-US" altLang="zh-CN" dirty="0"/>
              <a:t>1 </a:t>
            </a:r>
            <a:r>
              <a:rPr lang="zh-CN" altLang="en-US" dirty="0"/>
              <a:t>因此，情报的外延往往具有一定的模糊，需要在实际案件中进行具体判断。</a:t>
            </a:r>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148</a:t>
            </a:fld>
            <a:endParaRPr lang="zh-CN" altLang="en-US"/>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罪的犯罪对象包括国家秘密和情报。国家秘密的定义比较明确，关键在于理解本罪中的“情报”。一般认为，情报，是指除国家秘密以外的一切有关国家的政治、经济、军事、外交和科技等不应被境外机构、组组、人员知悉的资料、情况和消息。</a:t>
            </a:r>
            <a:r>
              <a:rPr lang="en-US" altLang="zh-CN" dirty="0"/>
              <a:t>《</a:t>
            </a:r>
            <a:r>
              <a:rPr lang="zh-CN" altLang="en-US" dirty="0"/>
              <a:t>最高人民法院关于审理为境外窃取、刺探、收买、非法提供国家秘密、情报案件具体应用法律若干问题的解释</a:t>
            </a:r>
            <a:r>
              <a:rPr lang="en-US" altLang="zh-CN" dirty="0"/>
              <a:t>》</a:t>
            </a:r>
            <a:r>
              <a:rPr lang="zh-CN" altLang="en-US" dirty="0"/>
              <a:t>第一条第二款规定，“情报”是指关系国家安全和利益、尚未公开或者依照有关规定不应公开的事项。“情报”具有以下几个特征</a:t>
            </a:r>
            <a:r>
              <a:rPr lang="en-US" altLang="zh-CN" dirty="0"/>
              <a:t>:</a:t>
            </a:r>
            <a:r>
              <a:rPr lang="zh-CN" altLang="en-US" dirty="0"/>
              <a:t>其一，情报是国家秘密以外的事项，在属性上与国家秘密并列</a:t>
            </a:r>
            <a:r>
              <a:rPr lang="en-US" altLang="zh-CN" dirty="0"/>
              <a:t>;</a:t>
            </a:r>
            <a:r>
              <a:rPr lang="zh-CN" altLang="en-US" dirty="0"/>
              <a:t>其二，情报是关系国家安全和利益的事项，情报被泄露或者被利用可能导致危害国家安全和利益；其三，情报是对境外机构、组织、人员具有利用价值的信息。国家秘密是经法定程序而确定的，情报则是通过其价值而确定的。</a:t>
            </a:r>
            <a:r>
              <a:rPr lang="en-US" altLang="zh-CN" dirty="0"/>
              <a:t>1 </a:t>
            </a:r>
            <a:r>
              <a:rPr lang="zh-CN" altLang="en-US" dirty="0"/>
              <a:t>因此，情报的外延往往具有一定的模糊，需要在实际案件中进行具体判断。</a:t>
            </a:r>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149</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什么是</a:t>
            </a:r>
            <a:r>
              <a:rPr lang="en-US" altLang="zh-CN" dirty="0"/>
              <a:t>(</a:t>
            </a:r>
            <a:r>
              <a:rPr lang="zh-CN" altLang="en-US" dirty="0"/>
              <a:t>保密</a:t>
            </a:r>
            <a:r>
              <a:rPr lang="en-US" altLang="zh-CN" dirty="0"/>
              <a:t>)</a:t>
            </a:r>
            <a:r>
              <a:rPr lang="zh-CN" altLang="en-US" dirty="0"/>
              <a:t>司法，有何地位？</a:t>
            </a:r>
            <a:endParaRPr lang="en-US" altLang="zh-CN" dirty="0"/>
          </a:p>
          <a:p>
            <a:endParaRPr lang="en-US" altLang="zh-CN" dirty="0"/>
          </a:p>
          <a:p>
            <a:r>
              <a:rPr lang="zh-CN" altLang="en-US" dirty="0"/>
              <a:t>司法有何原则？</a:t>
            </a:r>
            <a:endParaRPr lang="en-US" altLang="zh-CN" dirty="0"/>
          </a:p>
          <a:p>
            <a:endParaRPr lang="en-US" altLang="zh-CN" dirty="0"/>
          </a:p>
          <a:p>
            <a:r>
              <a:rPr lang="zh-CN" altLang="en-US" dirty="0"/>
              <a:t>有哪些构成要件？</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15</a:t>
            </a:fld>
            <a:endParaRPr lang="zh-CN" altLang="en-US"/>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罪的犯罪对象包括国家秘密和情报。国家秘密的定义比较明确，关键在于理解本罪中的“情报”。一般认为，情报，是指除国家秘密以外的一切有关国家的政治、经济、军事、外交和科技等不应被境外机构、组组、人员知悉的资料、情况和消息。</a:t>
            </a:r>
            <a:r>
              <a:rPr lang="en-US" altLang="zh-CN" dirty="0"/>
              <a:t>《</a:t>
            </a:r>
            <a:r>
              <a:rPr lang="zh-CN" altLang="en-US" dirty="0"/>
              <a:t>最高人民法院关于审理为境外窃取、刺探、收买、非法提供国家秘密、情报案件具体应用法律若干问题的解释</a:t>
            </a:r>
            <a:r>
              <a:rPr lang="en-US" altLang="zh-CN" dirty="0"/>
              <a:t>》</a:t>
            </a:r>
            <a:r>
              <a:rPr lang="zh-CN" altLang="en-US" dirty="0"/>
              <a:t>第一条第二款规定，“情报”是指关系国家安全和利益、尚未公开或者依照有关规定不应公开的事项。“情报”具有以下几个特征</a:t>
            </a:r>
            <a:r>
              <a:rPr lang="en-US" altLang="zh-CN" dirty="0"/>
              <a:t>:</a:t>
            </a:r>
            <a:r>
              <a:rPr lang="zh-CN" altLang="en-US" dirty="0"/>
              <a:t>其一，情报是国家秘密以外的事项，在属性上与国家秘密并列</a:t>
            </a:r>
            <a:r>
              <a:rPr lang="en-US" altLang="zh-CN" dirty="0"/>
              <a:t>;</a:t>
            </a:r>
            <a:r>
              <a:rPr lang="zh-CN" altLang="en-US" dirty="0"/>
              <a:t>其二，情报是关系国家安全和利益的事项，情报被泄露或者被利用可能导致危害国家安全和利益；其三，情报是对境外机构、组织、人员具有利用价值的信息。国家秘密是经法定程序而确定的，情报则是通过其价值而确定的。</a:t>
            </a:r>
            <a:r>
              <a:rPr lang="en-US" altLang="zh-CN" dirty="0"/>
              <a:t>1 </a:t>
            </a:r>
            <a:r>
              <a:rPr lang="zh-CN" altLang="en-US" dirty="0"/>
              <a:t>因此，情报的外延往往具有一定的模糊，需要在实际案件中进行具体判断。</a:t>
            </a:r>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150</a:t>
            </a:fld>
            <a:endParaRPr lang="zh-CN" altLang="en-US"/>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法律上对境外的机构、组织、人员的性质没有明确进行限定。一般认为，境外机构，是指中华人民共和国边境以外的国家和地区的官方机构。例如政府机构、军队机构以及其他国家机关设置的机构，也包括在中国境内的分支或代表机构，如外国驻我国的大使馆、领事馆及办事处等。境外组织，是指中华人民共和国边境以外的国家或地区的政党、社会团体、经贸组织、科研机构、宗教组织、企业等，也包括这些组织在中国境内的分支组织。境外人员，是指不隶属任何境外机构，组织的外国公民或无国籍人。根据</a:t>
            </a:r>
            <a:r>
              <a:rPr lang="en-US" altLang="zh-CN" dirty="0"/>
              <a:t>《</a:t>
            </a:r>
            <a:r>
              <a:rPr lang="zh-CN" altLang="en-US" dirty="0"/>
              <a:t>国家安全法实施细则</a:t>
            </a:r>
            <a:r>
              <a:rPr lang="en-US" altLang="zh-CN" dirty="0"/>
              <a:t>》</a:t>
            </a:r>
            <a:r>
              <a:rPr lang="zh-CN" altLang="en-US" dirty="0"/>
              <a:t>，境外人员也包括居住在我国境内不具有我国国籍的人。</a:t>
            </a:r>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151</a:t>
            </a:fld>
            <a:endParaRPr lang="zh-CN" altLang="en-US"/>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法律上对境外的机构、组织、人员的性质没有明确进行限定。一般认为，境外机构，是指中华人民共和国边境以外的国家和地区的官方机构。例如政府机构、军队机构以及其他国家机关设置的机构，也包括在中国境内的分支或代表机构，如外国驻我国的大使馆、领事馆及办事处等。境外组织，是指中华人民共和国边境以外的国家或地区的政党、社会团体、经贸组织、科研机构、宗教组织、企业等，也包括这些组织在中国境内的分支组织。境外人员，是指不隶属任何境外机构，组织的外国公民或无国籍人。根据</a:t>
            </a:r>
            <a:r>
              <a:rPr lang="en-US" altLang="zh-CN" dirty="0"/>
              <a:t>《</a:t>
            </a:r>
            <a:r>
              <a:rPr lang="zh-CN" altLang="en-US" dirty="0"/>
              <a:t>国家安全法实施细则</a:t>
            </a:r>
            <a:r>
              <a:rPr lang="en-US" altLang="zh-CN" dirty="0"/>
              <a:t>》</a:t>
            </a:r>
            <a:r>
              <a:rPr lang="zh-CN" altLang="en-US" dirty="0"/>
              <a:t>，境外人员也包括居住在我国境内不具有我国国籍的人。</a:t>
            </a:r>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152</a:t>
            </a:fld>
            <a:endParaRPr lang="zh-CN" altLang="en-US"/>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罪中的境外的机构、组织、人员并不明确限于非间谍性质的机构、组织和人员，也包括间谍性质的机构、组织和个人。在罪名认定上，应当特别考虑行为人的主观认识。如果行为人明知对方是间谍组织或间谍组织的代理人，明知接受的是间谍组织及其代理人的任务，而为间谍组织窃取、刺探、收买、非法提供国家秘密、情报，一般定间谍罪。如果行为人不知境外的机构、组织、人员是间谍组织或其代理人，而为事实上的间谍组织或其代理人窃取、刺探、收买、非法提供国家秘密、情报，则构成本罪，而不构成间谍罪。</a:t>
            </a:r>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153</a:t>
            </a:fld>
            <a:endParaRPr lang="zh-CN" altLang="en-US"/>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罪中的境外的机构、组织、人员并不明确限于非间谍性质的机构、组织和人员，也包括间谍性质的机构、组织和个人。在罪名认定上，应当特别考虑行为人的主观认识。如果行为人明知对方是间谍组织或间谍组织的代理人，明知接受的是间谍组织及其代理人的任务，而为间谍组织窃取、刺探、收买、非法提供国家秘密、情报，一般定间谍罪。如果行为人不知境外的机构、组织、人员是间谍组织或其代理人，而为事实上的间谍组织或其代理人窃取、刺探、收买、非法提供国家秘密、情报，则构成本罪，而不构成间谍罪。</a:t>
            </a:r>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154</a:t>
            </a:fld>
            <a:endParaRPr lang="zh-CN" altLang="en-US"/>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罪的犯罪方式主要包括窃取、刺探、收买和非法提供。其中，窃取、刺探、收买属于非法获取行为，与非法提供相并列。窃取，是指采取秘密手段非法占有国家秘密、情报的行为。具体而言，窃取是行为人采取隐蔽的、自认为不被国家秘密和情报的保管人员所知悉的手段，获得对国家秘密、情报的非法控制和支配。窃取行为具有主观性和针对性。窃取的表现形式多种多样，包括采取一般盗窃手段，翻墙入室、撬门扭锁盗窃国家秘密、情报文件资料，也包括采取技术手段，使用窃听窃照设备对国家秘密和情报进行窃听、拍照，使用黑客技术侵入计算机系统下载复制国家秘密、情报。</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155</a:t>
            </a:fld>
            <a:endParaRPr lang="zh-CN" altLang="en-US"/>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罪的犯罪方式主要包括窃取、刺探、收买和非法提供。其中，窃取、刺探、收买属于非法获取行为，与非法提供相并列。窃取，是指采取秘密手段非法占有国家秘密、情报的行为。具体而言，窃取是行为人采取隐蔽的、自认为不被国家秘密和情报的保管人员所知悉的手段，获得对国家秘密、情报的非法控制和支配。窃取行为具有主观性和针对性。窃取的表现形式多种多样，包括采取一般盗窃手段，翻墙入室、撬门扭锁盗窃国家秘密、情报文件资料，也包括采取技术手段，使用窃听窃照设备对国家秘密和情报进行窃听、拍照，使用黑客技术侵入计算机系统下载复制国家秘密、情报。</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156</a:t>
            </a:fld>
            <a:endParaRPr lang="zh-CN" altLang="en-US"/>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刺探，是指对接触、知悉国家秘密的人员，采取各种手段探听、侦察、了解国家秘密的行为。刺探的方式主要包括</a:t>
            </a:r>
            <a:r>
              <a:rPr lang="en-US" altLang="zh-CN" dirty="0"/>
              <a:t>:</a:t>
            </a:r>
            <a:r>
              <a:rPr lang="zh-CN" altLang="en-US" dirty="0"/>
              <a:t>利用与知密者的特殊身份关系向知密者探询国家秘密</a:t>
            </a:r>
            <a:r>
              <a:rPr lang="en-US" altLang="zh-CN" dirty="0"/>
              <a:t>;</a:t>
            </a:r>
            <a:r>
              <a:rPr lang="zh-CN" altLang="en-US" dirty="0"/>
              <a:t>利用社交手段打通关系，向知密者探问国家秘密</a:t>
            </a:r>
            <a:r>
              <a:rPr lang="en-US" altLang="zh-CN" dirty="0"/>
              <a:t>;</a:t>
            </a:r>
            <a:r>
              <a:rPr lang="zh-CN" altLang="en-US" dirty="0"/>
              <a:t>利用公开合法形式，如贸易洽谈会、学术交流会等探听国家秘密。刺探方式与窃取方式的不同在于，它并不是采取秘密手段获取国家秘密、情报，而是通过调查、询问等方式获取国家秘密、情报的信息。</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157</a:t>
            </a:fld>
            <a:endParaRPr lang="zh-CN" altLang="en-US"/>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收买，是指用金钱、物质、色情以及其他物质利益，向接触、知悉国家秘密的人员交换国家秘密的行为。</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158</a:t>
            </a:fld>
            <a:endParaRPr lang="zh-CN" altLang="en-US"/>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收买，是指用金钱、物质、色情以及其他物质利益，向接触、知悉国家秘密的人员交换国家秘密的行为。收买的形式有采用小恩小惠、低价收买的，也有采用重金收买、高价拉拢的。非法提供，是指违反保密法律法规，将国家秘密、情报提供给境外机构、组织、人员的行为。非法提供国家秘密、情报的方式多种多样，既包括直接递送、邮寄、托人捎带等，也可以通过无线电讯、计算机网络等方式将国家秘密、情报传递给境外机构、组织、人员。非法提供国家秘密、情报可以是有偿的，也可以是无偿的。</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159</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什么是</a:t>
            </a:r>
            <a:r>
              <a:rPr lang="en-US" altLang="zh-CN" dirty="0"/>
              <a:t>(</a:t>
            </a:r>
            <a:r>
              <a:rPr lang="zh-CN" altLang="en-US" dirty="0"/>
              <a:t>保密</a:t>
            </a:r>
            <a:r>
              <a:rPr lang="en-US" altLang="zh-CN" dirty="0"/>
              <a:t>)</a:t>
            </a:r>
            <a:r>
              <a:rPr lang="zh-CN" altLang="en-US" dirty="0"/>
              <a:t>司法，有何地位？</a:t>
            </a:r>
            <a:endParaRPr lang="en-US" altLang="zh-CN" dirty="0"/>
          </a:p>
          <a:p>
            <a:endParaRPr lang="en-US" altLang="zh-CN" dirty="0"/>
          </a:p>
          <a:p>
            <a:r>
              <a:rPr lang="zh-CN" altLang="en-US" dirty="0"/>
              <a:t>司法有何原则？</a:t>
            </a:r>
            <a:endParaRPr lang="en-US" altLang="zh-CN" dirty="0"/>
          </a:p>
          <a:p>
            <a:endParaRPr lang="en-US" altLang="zh-CN" dirty="0"/>
          </a:p>
          <a:p>
            <a:r>
              <a:rPr lang="zh-CN" altLang="en-US" dirty="0"/>
              <a:t>有哪些构成要件？</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16</a:t>
            </a:fld>
            <a:endParaRPr lang="zh-CN" altLang="en-US"/>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为境外的机构、组织、人员窃取、刺探、收买、非法提供国家秘密罪</a:t>
            </a:r>
          </a:p>
          <a:p>
            <a:r>
              <a:rPr lang="zh-CN" altLang="en-US" dirty="0"/>
              <a:t>根据刑法第一百一十一条的规定，该罪是指为境外的机构、组织、人员窃取刺探、收买、非法提供国家秘密或者情报的行为。本罪是选择性罪名，行为人只要实施了上述行为中的一种，就构成本罪。行为人实施上述四种行为，也仅定一罪。该罪的构成特征可以从以下几个方面把握</a:t>
            </a:r>
            <a:r>
              <a:rPr lang="en-US" altLang="zh-CN" dirty="0"/>
              <a:t>:</a:t>
            </a:r>
          </a:p>
          <a:p>
            <a:r>
              <a:rPr lang="zh-CN" altLang="en-US" dirty="0"/>
              <a:t>第一，犯罪客体。本罪是危害国家安全罪中的一个具体罪名，所侵犯的客体主要是国家安全和利益，同时侵犯了国家秘密、情报正常管理秩序和管理制度。</a:t>
            </a:r>
          </a:p>
          <a:p>
            <a:r>
              <a:rPr lang="zh-CN" altLang="en-US" dirty="0"/>
              <a:t>第二，犯罪客观方面。这主要表现为，为境外的机构、组织、人员窃取、刺探、收买、非法提供国家秘密或者情报。</a:t>
            </a:r>
          </a:p>
          <a:p>
            <a:r>
              <a:rPr lang="zh-CN" altLang="en-US" dirty="0"/>
              <a:t>本罪的犯罪对象包括国家秘密和情报。国家秘密的定义比较明确，关键在于理解本罪中的“情报”。一般认为，情报，是指除国家秘密以外的一切有关国家的政治、经济、军事、外交和科技等不应被境外机构、组组、人员知悉的资料、情况和消息。</a:t>
            </a:r>
            <a:r>
              <a:rPr lang="en-US" altLang="zh-CN" dirty="0"/>
              <a:t>《</a:t>
            </a:r>
            <a:r>
              <a:rPr lang="zh-CN" altLang="en-US" dirty="0"/>
              <a:t>最高人民法院关于审理为境外窃取、刺探、收买、非法提供国家秘密、情报案件具体应用法律若干问题的解释</a:t>
            </a:r>
            <a:r>
              <a:rPr lang="en-US" altLang="zh-CN" dirty="0"/>
              <a:t>》</a:t>
            </a:r>
            <a:r>
              <a:rPr lang="zh-CN" altLang="en-US" dirty="0"/>
              <a:t>第一条第二款规定，“情报”是指关系国家安全和利益、尚未公开或者依照有关规定不应公开的事项。“情报”具有以下几个特征</a:t>
            </a:r>
            <a:r>
              <a:rPr lang="en-US" altLang="zh-CN" dirty="0"/>
              <a:t>:</a:t>
            </a:r>
            <a:r>
              <a:rPr lang="zh-CN" altLang="en-US" dirty="0"/>
              <a:t>其一，情报是国家秘密以外的事项，在属性上与国家秘密并列</a:t>
            </a:r>
            <a:r>
              <a:rPr lang="en-US" altLang="zh-CN" dirty="0"/>
              <a:t>;</a:t>
            </a:r>
            <a:r>
              <a:rPr lang="zh-CN" altLang="en-US" dirty="0"/>
              <a:t>其二，情报是关系国家安全和利益的事项，情报被泄露或者被利用可能导致危害国家安全和利益；其三，情报是对境外机构、组织、人员具有利用价值的信息。国家秘密是经法定程序而确定的，情报则是通过其价值而确定的。</a:t>
            </a:r>
            <a:r>
              <a:rPr lang="en-US" altLang="zh-CN" dirty="0"/>
              <a:t>1 </a:t>
            </a:r>
            <a:r>
              <a:rPr lang="zh-CN" altLang="en-US" dirty="0"/>
              <a:t>因此，情报的外延往往具有一定的模糊，需要在实际案件中进行具体判断。		</a:t>
            </a:r>
          </a:p>
          <a:p>
            <a:r>
              <a:rPr lang="zh-CN" altLang="en-US" dirty="0"/>
              <a:t>法律上对境外的机构、组织、人员的性质没有明确进行限定。一般认为，境外机构，是指中华人民共和国边境以外的国家和地区的官方机构。例如政府机构、军队机构以及其他国家机关设置的机构，也包括在中国境内的分支或代表机构，如外国驻我国的大使馆、领事馆及办事处等。境外组织，是指中华人民共和国边境以外的国家或地区的政党、社会团体、经贸组织、科研机构、宗教组织、企业等，也包括这些组织在中国境内的分支组织。境外人员，是指不隶属任何境外机构，组织的外国公民或无国籍人。根据</a:t>
            </a:r>
            <a:r>
              <a:rPr lang="en-US" altLang="zh-CN" dirty="0"/>
              <a:t>《</a:t>
            </a:r>
            <a:r>
              <a:rPr lang="zh-CN" altLang="en-US" dirty="0"/>
              <a:t>国家安全法实施细则</a:t>
            </a:r>
            <a:r>
              <a:rPr lang="en-US" altLang="zh-CN" dirty="0"/>
              <a:t>》</a:t>
            </a:r>
            <a:r>
              <a:rPr lang="zh-CN" altLang="en-US" dirty="0"/>
              <a:t>，境外人员也包括居住在我国境内不具有我国国籍的人。</a:t>
            </a:r>
          </a:p>
          <a:p>
            <a:r>
              <a:rPr lang="zh-CN" altLang="en-US" dirty="0"/>
              <a:t>本罪中的境外的机构、组织、人员并不明确限于非间谍性质的机构、组织和人员，也包括间谍性质的机构、组织和个人。在罪名认定上，应当特别考虑行为人的主观认识。如果行为人明知对方是间谍组织或间谍组织的代理人，明知接受的是间谍组织及其代理人的任务，而为间谍组织窃取、刺探、收买、非法提供国家秘密、情报，一般定间谍罪。如果行为人不知境外的机构、组织、人员是间谍组织或其代理人，而为事实上的间谍组织或其代理人窃取、刺探、收买、非法提供国家秘密、情报，则构成本罪，而不构成间谍罪。</a:t>
            </a:r>
          </a:p>
          <a:p>
            <a:r>
              <a:rPr lang="zh-CN" altLang="en-US" dirty="0"/>
              <a:t>本罪的犯罪方式主要包括窃取、刺探、收买和非法提供。其中，窃取、刺探、收买属于非法获取行为，与非法提供相并列。窃取，是指采取秘密手段非法占有国家秘密、情报的行为。具体而言，窃取是行为人采取隐蔽的、自认为不被国家秘密和情报的保管人员所知悉的手段，获得对国家秘密、情报的非法控制和支配。窃取行为具有主观性和针对性。窃取的表现形式多种多样，包括采取一般盗窃手段，翻墙入室、撬门扭锁盗窃国家秘密、情报文件资料，也包括采取技术手段，使用窃听窃照设备对国家秘密和情报进行窃听、拍照，使用黑客技术侵入计算机系统下载复制国家秘密、情报。刺探，是指对接触、知悉国家秘密的人员，采取各种手段探听、侦察、了解国家秘密的行为。刺探的方式主要包括</a:t>
            </a:r>
            <a:r>
              <a:rPr lang="en-US" altLang="zh-CN" dirty="0"/>
              <a:t>:</a:t>
            </a:r>
            <a:r>
              <a:rPr lang="zh-CN" altLang="en-US" dirty="0"/>
              <a:t>利用与知密者的特殊身份关系向知密者探询国家秘密</a:t>
            </a:r>
            <a:r>
              <a:rPr lang="en-US" altLang="zh-CN" dirty="0"/>
              <a:t>;</a:t>
            </a:r>
            <a:r>
              <a:rPr lang="zh-CN" altLang="en-US" dirty="0"/>
              <a:t>利用社交手段打通关系，向知密者探问国家秘密</a:t>
            </a:r>
            <a:r>
              <a:rPr lang="en-US" altLang="zh-CN" dirty="0"/>
              <a:t>;</a:t>
            </a:r>
            <a:r>
              <a:rPr lang="zh-CN" altLang="en-US" dirty="0"/>
              <a:t>利用公开合法形式，如贸易洽谈会、学术交流会等探听国家秘密。刺探方式与窃取方式的不同在于，它并不是采取秘密手段获取国家秘密、情报，而是通过调查、询向等方式获取国家秘密、情报的信息。收买，是指用金钱、物质、色情以及其他物质利益，向接触、知悉国家秘密的人员交换国家秘密的行为。收买的形式有采用小恩小惠、低价收买的，也有采用重金收买、高价拉拢的。非法提供，是指违反保密法律法规，将国家秘密、情报提供给境外机构、组织、人员的行为。非法提供国家秘密、情报的方式多种多样，既包括直接递送、邮寄、托人捎带等，也可以通过无线电讯、计算机网络等方式将国家秘密、情报传递给境外机构、组织、人员。非法提供国家秘密、情报可以是有偿的，也可以是无偿的。</a:t>
            </a:r>
          </a:p>
          <a:p>
            <a:r>
              <a:rPr lang="zh-CN" altLang="en-US" dirty="0"/>
              <a:t>第三，犯罪主体。中国公民以及非中国公民均可以成为本罪的主体。</a:t>
            </a:r>
          </a:p>
          <a:p>
            <a:r>
              <a:rPr lang="zh-CN" altLang="en-US" dirty="0"/>
              <a:t>第四，犯罪主观方面。表现为故意，即行为人明知是国家秘密或情报，明知对方是境外机构、组织、个人，而故意向其非法提供或实施窃取、刺探、收买行为，希望或放任危害国家安全的结果发生。</a:t>
            </a:r>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160</a:t>
            </a:fld>
            <a:endParaRPr lang="zh-CN" altLang="en-US"/>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a:lnSpc>
                <a:spcPct val="150000"/>
              </a:lnSpc>
              <a:spcBef>
                <a:spcPts val="0"/>
              </a:spcBef>
              <a:buNone/>
            </a:pPr>
            <a:r>
              <a:rPr lang="zh-CN" altLang="en-US" sz="1200" b="1" dirty="0">
                <a:latin typeface="黑体" panose="02010609060101010101" pitchFamily="49" charset="-122"/>
                <a:ea typeface="黑体" panose="02010609060101010101" pitchFamily="49" charset="-122"/>
                <a:cs typeface="Times New Roman" panose="02020603050405020304" pitchFamily="18" charset="0"/>
              </a:rPr>
              <a:t>对危害国家秘密犯罪的刑罚设定会根据刑事政策的需要来设定，从国外一些国家的立法规定看，主要有两个特点</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一是对作为危害国家安全犯罪范畴的危害国家秘密犯罪，处罚比较严厉。这种情况下，由于犯罪人主观上有比较明确的危害国家安全的意图，泄密对象或提供秘密的对象多指向外国人、外国团体或外国势力，因此，刑罚设定较重。比如，荷兰刑法规定故意披露或提供涉密信息或载体最高可判处</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15</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年监禁；罗马尼亚刑法规定，泄露国家秘密罪可判处</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15</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年至</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20</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年监禁并处剥脱特定权利</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意大利刑法规定最为严厉，以政治或军事间谍目的泄露国家秘密的，处以无期徒刑</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4</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。相较而言，对作为危害国家管理秩序范畴的危害国家秘密犯罪，处罚则相对轻缓，如，巴西法典规定，侵犯职务秘密罪判处</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6</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个月至</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2</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年的拘役。二是对危害国家秘密的故意犯罪处罚较重，对过失犯罪则处罚较轻。故意犯罪一般都作为重罪处理，多判处监禁刑，过失犯罪则设定了罚金刑或短期自由刑。以过失泄露国家秘密为例，德国刑法规定，可判处罚金刑或</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5</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年以下自由刑，且这类犯罪只有联邦政府授权才允许追诉。波兰刑法规定，过失泄密可判处罚金、限制自由或剥夺不超过</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1</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年的自由刑。</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1</a:t>
            </a:r>
          </a:p>
          <a:p>
            <a:pPr marL="0">
              <a:lnSpc>
                <a:spcPct val="150000"/>
              </a:lnSpc>
              <a:spcBef>
                <a:spcPts val="0"/>
              </a:spcBef>
              <a:buNone/>
            </a:pPr>
            <a:r>
              <a:rPr lang="zh-CN" altLang="en-US" sz="1200" b="1" dirty="0">
                <a:latin typeface="黑体" panose="02010609060101010101" pitchFamily="49" charset="-122"/>
                <a:ea typeface="黑体" panose="02010609060101010101" pitchFamily="49" charset="-122"/>
                <a:cs typeface="Times New Roman" panose="02020603050405020304" pitchFamily="18" charset="0"/>
              </a:rPr>
              <a:t>从刑种适用上看，排除了死刑的适用，以剥夺自由刑和财产刑为主。对自由型适用，各国情况不一，一般情节犯罪，</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1</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至</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5</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年监禁较为常见；情节特别严重的，如泄密等级较高、造成严重危害后果、战时泄密或者向外国人泄密的，则规定了更长期限的监禁。对财产刑的适用，主要针对过失犯罪，可以对犯罪人单处或并处执行罚金刑，如瑞士、丹麦、芬兰、西班牙等一些国家规定的罚金刑。</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2 </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此外，有的国家还规定了资格刑，比如，俄罗斯、西班牙刑法都规定，对泄露国家秘密罪可并处一定期限的剥夺担任公职或从事某种活动的权利。比较特殊的是阿根廷刑法的规定，对于泄露国家秘密的，判处</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1</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至</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6</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年的劳役。</a:t>
            </a:r>
            <a:endParaRPr lang="en-US" altLang="zh-CN" sz="1200" b="1" dirty="0">
              <a:latin typeface="黑体" panose="02010609060101010101" pitchFamily="49" charset="-122"/>
              <a:ea typeface="黑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C1640531-6BEC-4F7A-8336-A2EE8D9C3E42}" type="slidenum">
              <a:rPr lang="zh-CN" altLang="en-US" smtClean="0"/>
              <a:t>161</a:t>
            </a:fld>
            <a:endParaRPr lang="zh-CN" altLang="en-US"/>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a:lnSpc>
                <a:spcPct val="150000"/>
              </a:lnSpc>
              <a:spcBef>
                <a:spcPts val="0"/>
              </a:spcBef>
              <a:buNone/>
            </a:pPr>
            <a:r>
              <a:rPr lang="zh-CN" altLang="en-US" sz="1200" b="1" dirty="0">
                <a:latin typeface="黑体" panose="02010609060101010101" pitchFamily="49" charset="-122"/>
                <a:ea typeface="黑体" panose="02010609060101010101" pitchFamily="49" charset="-122"/>
                <a:cs typeface="Times New Roman" panose="02020603050405020304" pitchFamily="18" charset="0"/>
              </a:rPr>
              <a:t>对危害国家秘密犯罪的刑罚设定会根据刑事政策的需要来设定，从国外一些国家的立法规定看，主要有两个特点</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一是对作为危害国家安全犯罪范畴的危害国家秘密犯罪，处罚比较严厉。这种情况下，由于犯罪人主观上有比较明确的危害国家安全的意图，泄密对象或提供秘密的对象多指向外国人、外国团体或外国势力，因此，刑罚设定较重。比如，荷兰刑法规定故意披露或提供涉密信息或载体最高可判处</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15</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年监禁；罗马尼亚刑法规定，泄露国家秘密罪可判处</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15</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年至</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20</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年监禁并处剥脱特定权利</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意大利刑法规定最为严厉，以政治或军事间谍目的泄露国家秘密的，处以无期徒刑</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4</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。相较而言，对作为危害国家管理秩序范畴的危害国家秘密犯罪，处罚则相对轻缓，如，巴西法典规定，侵犯职务秘密罪判处</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6</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个月至</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2</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年的拘役。二是对危害国家秘密的故意犯罪处罚较重，对过失犯罪则处罚较轻。故意犯罪一般都作为重罪处理，多判处监禁刑，过失犯罪则设定了罚金刑或短期自由刑。以过失泄露国家秘密为例，德国刑法规定，可判处罚金刑或</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5</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年以下自由刑，且这类犯罪只有联邦政府授权才允许追诉。波兰刑法规定，过失泄密可判处罚金、限制自由或剥夺不超过</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1</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年的自由刑。</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1</a:t>
            </a:r>
          </a:p>
          <a:p>
            <a:pPr marL="0">
              <a:lnSpc>
                <a:spcPct val="150000"/>
              </a:lnSpc>
              <a:spcBef>
                <a:spcPts val="0"/>
              </a:spcBef>
              <a:buNone/>
            </a:pPr>
            <a:r>
              <a:rPr lang="zh-CN" altLang="en-US" sz="1200" b="1" dirty="0">
                <a:latin typeface="黑体" panose="02010609060101010101" pitchFamily="49" charset="-122"/>
                <a:ea typeface="黑体" panose="02010609060101010101" pitchFamily="49" charset="-122"/>
                <a:cs typeface="Times New Roman" panose="02020603050405020304" pitchFamily="18" charset="0"/>
              </a:rPr>
              <a:t>从刑种适用上看，排除了死刑的适用，以剥夺自由刑和财产刑为主。对自由型适用，各国情况不一，一般情节犯罪，</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1</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至</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5</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年监禁较为常见；情节特别严重的，如泄密等级较高、造成严重危害后果、战时泄密或者向外国人泄密的，则规定了更长期限的监禁。对财产刑的适用，主要针对过失犯罪，可以对犯罪人单处或并处执行罚金刑，如瑞士、丹麦、芬兰、西班牙等一些国家规定的罚金刑。</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2 </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此外，有的国家还规定了资格刑，比如，俄罗斯、西班牙刑法都规定，对泄露国家秘密罪可并处一定期限的剥夺担任公职或从事某种活动的权利。比较特殊的是阿根廷刑法的规定，对于泄露国家秘密的，判处</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1</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至</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6</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年的劳役。</a:t>
            </a:r>
            <a:endParaRPr lang="en-US" altLang="zh-CN" sz="1200" b="1" dirty="0">
              <a:latin typeface="黑体" panose="02010609060101010101" pitchFamily="49" charset="-122"/>
              <a:ea typeface="黑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C1640531-6BEC-4F7A-8336-A2EE8D9C3E42}" type="slidenum">
              <a:rPr lang="zh-CN" altLang="en-US" smtClean="0"/>
              <a:t>162</a:t>
            </a:fld>
            <a:endParaRPr lang="zh-CN" altLang="en-US"/>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a:lnSpc>
                <a:spcPct val="150000"/>
              </a:lnSpc>
              <a:spcBef>
                <a:spcPts val="0"/>
              </a:spcBef>
              <a:buNone/>
            </a:pPr>
            <a:r>
              <a:rPr lang="zh-CN" altLang="en-US" sz="1200" b="1" dirty="0">
                <a:latin typeface="黑体" panose="02010609060101010101" pitchFamily="49" charset="-122"/>
                <a:ea typeface="黑体" panose="02010609060101010101" pitchFamily="49" charset="-122"/>
                <a:cs typeface="Times New Roman" panose="02020603050405020304" pitchFamily="18" charset="0"/>
              </a:rPr>
              <a:t>对危害国家秘密犯罪的刑罚设定会根据刑事政策的需要来设定，从国外一些国家的立法规定看，主要有两个特点</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一是对作为危害国家安全犯罪范畴的危害国家秘密犯罪，处罚比较严厉。这种情况下，由于犯罪人主观上有比较明确的危害国家安全的意图，泄密对象或提供秘密的对象多指向外国人、外国团体或外国势力，因此，刑罚设定较重。比如，荷兰刑法规定故意披露或提供涉密信息或载体最高可判处</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15</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年监禁；罗马尼亚刑法规定，泄露国家秘密罪可判处</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15</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年至</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20</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年监禁并处剥脱特定权利</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意大利刑法规定最为严厉，以政治或军事间谍目的泄露国家秘密的，处以无期徒刑</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4</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。相较而言，对作为危害国家管理秩序范畴的危害国家秘密犯罪，处罚则相对轻缓，如，巴西法典规定，侵犯职务秘密罪判处</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6</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个月至</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2</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年的拘役。二是对危害国家秘密的故意犯罪处罚较重，对过失犯罪则处罚较轻。故意犯罪一般都作为重罪处理，多判处监禁刑，过失犯罪则设定了罚金刑或短期自由刑。以过失泄露国家秘密为例，德国刑法规定，可判处罚金刑或</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5</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年以下自由刑，且这类犯罪只有联邦政府授权才允许追诉。波兰刑法规定，过失泄密可判处罚金、限制自由或剥夺不超过</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1</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年的自由刑。</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1</a:t>
            </a:r>
          </a:p>
          <a:p>
            <a:pPr marL="0">
              <a:lnSpc>
                <a:spcPct val="150000"/>
              </a:lnSpc>
              <a:spcBef>
                <a:spcPts val="0"/>
              </a:spcBef>
              <a:buNone/>
            </a:pPr>
            <a:r>
              <a:rPr lang="zh-CN" altLang="en-US" sz="1200" b="1" dirty="0">
                <a:latin typeface="黑体" panose="02010609060101010101" pitchFamily="49" charset="-122"/>
                <a:ea typeface="黑体" panose="02010609060101010101" pitchFamily="49" charset="-122"/>
                <a:cs typeface="Times New Roman" panose="02020603050405020304" pitchFamily="18" charset="0"/>
              </a:rPr>
              <a:t>从刑种适用上看，排除了死刑的适用，以剥夺自由刑和财产刑为主。对自由型适用，各国情况不一，一般情节犯罪，</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1</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至</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5</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年监禁较为常见；情节特别严重的，如泄密等级较高、造成严重危害后果、战时泄密或者向外国人泄密的，则规定了更长期限的监禁。对财产刑的适用，主要针对过失犯罪，可以对犯罪人单处或并处执行罚金刑，如瑞士、丹麦、芬兰、西班牙等一些国家规定的罚金刑。</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2 </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此外，有的国家还规定了资格刑，比如，俄罗斯、西班牙刑法都规定，对泄露国家秘密罪可并处一定期限的剥夺担任公职或从事某种活动的权利。比较特殊的是阿根廷刑法的规定，对于泄露国家秘密的，判处</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1</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至</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6</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年的劳役。</a:t>
            </a:r>
            <a:endParaRPr lang="en-US" altLang="zh-CN" sz="1200" b="1" dirty="0">
              <a:latin typeface="黑体" panose="02010609060101010101" pitchFamily="49" charset="-122"/>
              <a:ea typeface="黑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C1640531-6BEC-4F7A-8336-A2EE8D9C3E42}" type="slidenum">
              <a:rPr lang="zh-CN" altLang="en-US" smtClean="0"/>
              <a:t>163</a:t>
            </a:fld>
            <a:endParaRPr lang="zh-CN" altLang="en-US"/>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a:lnSpc>
                <a:spcPct val="150000"/>
              </a:lnSpc>
              <a:spcBef>
                <a:spcPts val="0"/>
              </a:spcBef>
              <a:buNone/>
            </a:pPr>
            <a:r>
              <a:rPr lang="zh-CN" altLang="en-US" sz="1200" b="1" dirty="0">
                <a:latin typeface="黑体" panose="02010609060101010101" pitchFamily="49" charset="-122"/>
                <a:ea typeface="黑体" panose="02010609060101010101" pitchFamily="49" charset="-122"/>
                <a:cs typeface="Times New Roman" panose="02020603050405020304" pitchFamily="18" charset="0"/>
              </a:rPr>
              <a:t>对危害国家秘密犯罪的刑罚设定会根据刑事政策的需要来设定，从国外一些国家的立法规定看，主要有两个特点</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一是对作为危害国家安全犯罪范畴的危害国家秘密犯罪，处罚比较严厉。这种情况下，由于犯罪人主观上有比较明确的危害国家安全的意图，泄密对象或提供秘密的对象多指向外国人、外国团体或外国势力，因此，刑罚设定较重。比如，荷兰刑法规定故意披露或提供涉密信息或载体最高可判处</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15</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年监禁；罗马尼亚刑法规定，泄露国家秘密罪可判处</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15</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年至</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20</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年监禁并处剥脱特定权利</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意大利刑法规定最为严厉，以政治或军事间谍目的泄露国家秘密的，处以无期徒刑</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4</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。相较而言，对作为危害国家管理秩序范畴的危害国家秘密犯罪，处罚则相对轻缓，如，巴西法典规定，侵犯职务秘密罪判处</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6</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个月至</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2</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年的拘役。二是对危害国家秘密的故意犯罪处罚较重，对过失犯罪则处罚较轻。故意犯罪一般都作为重罪处理，多判处监禁刑，过失犯罪则设定了罚金刑或短期自由刑。以过失泄露国家秘密为例，德国刑法规定，可判处罚金刑或</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5</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年以下自由刑，且这类犯罪只有联邦政府授权才允许追诉。波兰刑法规定，过失泄密可判处罚金、限制自由或剥夺不超过</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1</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年的自由刑。</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1</a:t>
            </a:r>
          </a:p>
          <a:p>
            <a:pPr marL="0">
              <a:lnSpc>
                <a:spcPct val="150000"/>
              </a:lnSpc>
              <a:spcBef>
                <a:spcPts val="0"/>
              </a:spcBef>
              <a:buNone/>
            </a:pPr>
            <a:r>
              <a:rPr lang="zh-CN" altLang="en-US" sz="1200" b="1" dirty="0">
                <a:latin typeface="黑体" panose="02010609060101010101" pitchFamily="49" charset="-122"/>
                <a:ea typeface="黑体" panose="02010609060101010101" pitchFamily="49" charset="-122"/>
                <a:cs typeface="Times New Roman" panose="02020603050405020304" pitchFamily="18" charset="0"/>
              </a:rPr>
              <a:t>从刑种适用上看，排除了死刑的适用，以剥夺自由刑和财产刑为主。对自由型适用，各国情况不一，一般情节犯罪，</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1</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至</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5</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年监禁较为常见；情节特别严重的，如泄密等级较高、造成严重危害后果、战时泄密或者向外国人泄密的，则规定了更长期限的监禁。对财产刑的适用，主要针对过失犯罪，可以对犯罪人单处或并处执行罚金刑，如瑞士、丹麦、芬兰、西班牙等一些国家规定的罚金刑。</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2 </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此外，有的国家还规定了资格刑，比如，俄罗斯、西班牙刑法都规定，对泄露国家秘密罪可并处一定期限的剥夺担任公职或从事某种活动的权利。比较特殊的是阿根廷刑法的规定，对于泄露国家秘密的，判处</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1</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至</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6</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年的劳役。</a:t>
            </a:r>
            <a:endParaRPr lang="en-US" altLang="zh-CN" sz="1200" b="1" dirty="0">
              <a:latin typeface="黑体" panose="02010609060101010101" pitchFamily="49" charset="-122"/>
              <a:ea typeface="黑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C1640531-6BEC-4F7A-8336-A2EE8D9C3E42}" type="slidenum">
              <a:rPr lang="zh-CN" altLang="en-US" smtClean="0"/>
              <a:t>164</a:t>
            </a:fld>
            <a:endParaRPr lang="zh-CN" altLang="en-US"/>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a:lnSpc>
                <a:spcPct val="150000"/>
              </a:lnSpc>
              <a:spcBef>
                <a:spcPts val="0"/>
              </a:spcBef>
              <a:buNone/>
            </a:pPr>
            <a:r>
              <a:rPr lang="zh-CN" altLang="en-US" sz="1200" b="1" dirty="0">
                <a:latin typeface="黑体" panose="02010609060101010101" pitchFamily="49" charset="-122"/>
                <a:ea typeface="黑体" panose="02010609060101010101" pitchFamily="49" charset="-122"/>
                <a:cs typeface="Times New Roman" panose="02020603050405020304" pitchFamily="18" charset="0"/>
              </a:rPr>
              <a:t>对危害国家秘密犯罪的刑罚设定会根据刑事政策的需要来设定，从国外一些国家的立法规定看，主要有两个特点</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一是对作为危害国家安全犯罪范畴的危害国家秘密犯罪，处罚比较严厉。这种情况下，由于犯罪人主观上有比较明确的危害国家安全的意图，泄密对象或提供秘密的对象多指向外国人、外国团体或外国势力，因此，刑罚设定较重。比如，荷兰刑法规定故意披露或提供涉密信息或载体最高可判处</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15</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年监禁；罗马尼亚刑法规定，泄露国家秘密罪可判处</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15</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年至</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20</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年监禁并处剥脱特定权利</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意大利刑法规定最为严厉，以政治或军事间谍目的泄露国家秘密的，处以无期徒刑</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4</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。相较而言，对作为危害国家管理秩序范畴的危害国家秘密犯罪，处罚则相对轻缓，如，巴西法典规定，侵犯职务秘密罪判处</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6</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个月至</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2</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年的拘役。二是对危害国家秘密的故意犯罪处罚较重，对过失犯罪则处罚较轻。故意犯罪一般都作为重罪处理，多判处监禁刑，过失犯罪则设定了罚金刑或短期自由刑。以过失泄露国家秘密为例，德国刑法规定，可判处罚金刑或</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5</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年以下自由刑，且这类犯罪只有联邦政府授权才允许追诉。波兰刑法规定，过失泄密可判处罚金、限制自由或剥夺不超过</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1</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年的自由刑。</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1</a:t>
            </a:r>
          </a:p>
          <a:p>
            <a:pPr marL="0">
              <a:lnSpc>
                <a:spcPct val="150000"/>
              </a:lnSpc>
              <a:spcBef>
                <a:spcPts val="0"/>
              </a:spcBef>
              <a:buNone/>
            </a:pPr>
            <a:r>
              <a:rPr lang="zh-CN" altLang="en-US" sz="1200" b="1" dirty="0">
                <a:latin typeface="黑体" panose="02010609060101010101" pitchFamily="49" charset="-122"/>
                <a:ea typeface="黑体" panose="02010609060101010101" pitchFamily="49" charset="-122"/>
                <a:cs typeface="Times New Roman" panose="02020603050405020304" pitchFamily="18" charset="0"/>
              </a:rPr>
              <a:t>从刑种适用上看，排除了死刑的适用，以剥夺自由刑和财产刑为主。对自由型适用，各国情况不一，一般情节犯罪，</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1</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至</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5</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年监禁较为常见；情节特别严重的，如泄密等级较高、造成严重危害后果、战时泄密或者向外国人泄密的，则规定了更长期限的监禁。对财产刑的适用，主要针对过失犯罪，可以对犯罪人单处或并处执行罚金刑，如瑞士、丹麦、芬兰、西班牙等一些国家规定的罚金刑。</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2 </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此外，有的国家还规定了资格刑，比如，俄罗斯、西班牙刑法都规定，对泄露国家秘密罪可并处一定期限的剥夺担任公职或从事某种活动的权利。比较特殊的是阿根廷刑法的规定，对于泄露国家秘密的，判处</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1</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至</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6</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年的劳役。</a:t>
            </a:r>
            <a:endParaRPr lang="en-US" altLang="zh-CN" sz="1200" b="1" dirty="0">
              <a:latin typeface="黑体" panose="02010609060101010101" pitchFamily="49" charset="-122"/>
              <a:ea typeface="黑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C1640531-6BEC-4F7A-8336-A2EE8D9C3E42}" type="slidenum">
              <a:rPr lang="zh-CN" altLang="en-US" smtClean="0"/>
              <a:t>165</a:t>
            </a:fld>
            <a:endParaRPr lang="zh-CN" altLang="en-US"/>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b="0" i="0" u="none" strike="noStrike" baseline="0" dirty="0">
                <a:solidFill>
                  <a:srgbClr val="4D4D4D"/>
                </a:solidFill>
                <a:latin typeface="AdobeHeitiStd-Regular"/>
              </a:rPr>
              <a:t>《</a:t>
            </a:r>
            <a:r>
              <a:rPr lang="zh-CN" altLang="en-US" sz="1800" b="0" i="0" u="none" strike="noStrike" baseline="0" dirty="0">
                <a:solidFill>
                  <a:srgbClr val="4D4D4D"/>
                </a:solidFill>
                <a:latin typeface="AdobeHeitiStd-Regular"/>
              </a:rPr>
              <a:t>保密工作</a:t>
            </a:r>
            <a:r>
              <a:rPr lang="en-US" altLang="zh-CN" sz="1800" b="0" i="0" u="none" strike="noStrike" baseline="0" dirty="0">
                <a:solidFill>
                  <a:srgbClr val="4D4D4D"/>
                </a:solidFill>
                <a:latin typeface="AdobeHeitiStd-Regular"/>
              </a:rPr>
              <a:t>》2024 </a:t>
            </a:r>
            <a:r>
              <a:rPr lang="zh-CN" altLang="en-US" sz="1800" b="0" i="0" u="none" strike="noStrike" baseline="0" dirty="0">
                <a:solidFill>
                  <a:srgbClr val="4D4D4D"/>
                </a:solidFill>
                <a:latin typeface="AdobeHeitiStd-Regular"/>
              </a:rPr>
              <a:t>年</a:t>
            </a:r>
            <a:r>
              <a:rPr lang="en-US" altLang="zh-CN" sz="1800" b="0" i="0" u="none" strike="noStrike" baseline="0" dirty="0">
                <a:solidFill>
                  <a:srgbClr val="4D4D4D"/>
                </a:solidFill>
                <a:latin typeface="AdobeHeitiStd-Regular"/>
              </a:rPr>
              <a:t>6 </a:t>
            </a:r>
            <a:r>
              <a:rPr lang="zh-CN" altLang="en-US" sz="1800" b="0" i="0" u="none" strike="noStrike" baseline="0" dirty="0">
                <a:solidFill>
                  <a:srgbClr val="4D4D4D"/>
                </a:solidFill>
                <a:latin typeface="AdobeHeitiStd-Regular"/>
              </a:rPr>
              <a:t>期“</a:t>
            </a:r>
            <a:r>
              <a:rPr lang="zh-CN" altLang="en-US" sz="1800" b="0" i="0" u="none" strike="noStrike" baseline="0" dirty="0">
                <a:solidFill>
                  <a:srgbClr val="334DDA"/>
                </a:solidFill>
                <a:latin typeface="AdobeHeitiStd-Regular"/>
              </a:rPr>
              <a:t>生成式</a:t>
            </a:r>
            <a:r>
              <a:rPr lang="en-US" altLang="zh-CN" sz="1800" b="0" i="0" u="none" strike="noStrike" baseline="0" dirty="0">
                <a:solidFill>
                  <a:srgbClr val="334DDA"/>
                </a:solidFill>
                <a:latin typeface="AdobeHeitiStd-Regular"/>
              </a:rPr>
              <a:t>AI </a:t>
            </a:r>
            <a:r>
              <a:rPr lang="zh-CN" altLang="en-US" sz="1800" b="0" i="0" u="none" strike="noStrike" baseline="0" dirty="0">
                <a:solidFill>
                  <a:srgbClr val="334DDA"/>
                </a:solidFill>
                <a:latin typeface="AdobeHeitiStd-Regular"/>
              </a:rPr>
              <a:t>来了，安全保密如何应对</a:t>
            </a:r>
            <a:r>
              <a:rPr lang="zh-CN" altLang="en-US" sz="1800" b="0" i="0" u="none" strike="noStrike" baseline="0" dirty="0">
                <a:solidFill>
                  <a:srgbClr val="4D4D4D"/>
                </a:solidFill>
                <a:latin typeface="AdobeHeitiStd-Regular"/>
              </a:rPr>
              <a:t>”</a:t>
            </a:r>
            <a:endParaRPr lang="en-US" altLang="zh-CN" sz="1800" b="0" i="0" u="none" strike="noStrike" baseline="0" dirty="0">
              <a:solidFill>
                <a:srgbClr val="4D4D4D"/>
              </a:solidFill>
              <a:latin typeface="AdobeHeitiStd-Regular"/>
            </a:endParaRPr>
          </a:p>
          <a:p>
            <a:endParaRPr lang="en-US" altLang="zh-CN" sz="1800" b="0" i="0" u="none" strike="noStrike" baseline="0" dirty="0">
              <a:solidFill>
                <a:srgbClr val="4D4D4D"/>
              </a:solidFill>
              <a:latin typeface="AdobeHeitiStd-Regular"/>
            </a:endParaRPr>
          </a:p>
          <a:p>
            <a:endParaRPr lang="en-US" altLang="zh-CN" sz="1800" b="0" i="0" u="none" strike="noStrike" baseline="0" dirty="0">
              <a:solidFill>
                <a:srgbClr val="4D4D4D"/>
              </a:solidFill>
              <a:latin typeface="AdobeHeitiStd-Regular"/>
            </a:endParaRPr>
          </a:p>
          <a:p>
            <a:pPr algn="l"/>
            <a:r>
              <a:rPr lang="zh-CN" altLang="en-US" sz="1800" b="0" i="0" u="none" strike="noStrike" baseline="0" dirty="0">
                <a:latin typeface="AdobeHeitiStd-Regular"/>
              </a:rPr>
              <a:t>今年</a:t>
            </a:r>
            <a:r>
              <a:rPr lang="en-US" altLang="zh-CN" sz="1800" b="0" i="0" u="none" strike="noStrike" baseline="0" dirty="0">
                <a:latin typeface="AdobeHeitiStd-Regular"/>
              </a:rPr>
              <a:t>1 </a:t>
            </a:r>
            <a:r>
              <a:rPr lang="zh-CN" altLang="en-US" sz="1800" b="0" i="0" u="none" strike="noStrike" baseline="0" dirty="0">
                <a:latin typeface="AdobeHeitiStd-Regular"/>
              </a:rPr>
              <a:t>月，意大利数据保护局就严肃表示，</a:t>
            </a:r>
            <a:r>
              <a:rPr lang="en-US" altLang="zh-CN" sz="1800" b="0" i="0" u="none" strike="noStrike" baseline="0" dirty="0">
                <a:latin typeface="AdobeHeitiStd-Regular"/>
              </a:rPr>
              <a:t>ChatGPT </a:t>
            </a:r>
            <a:r>
              <a:rPr lang="zh-CN" altLang="en-US" sz="1800" b="0" i="0" u="none" strike="noStrike" baseline="0" dirty="0">
                <a:latin typeface="AdobeHeitiStd-Regular"/>
              </a:rPr>
              <a:t>和其用于收集用户数据的技术违反了该国隐私法，并出台相关限制措施，意大利也因此成为第一个限制</a:t>
            </a:r>
            <a:r>
              <a:rPr lang="en-US" altLang="zh-CN" sz="1800" b="0" i="0" u="none" strike="noStrike" baseline="0" dirty="0">
                <a:latin typeface="AdobeHeitiStd-Regular"/>
              </a:rPr>
              <a:t>ChatGPT</a:t>
            </a:r>
            <a:r>
              <a:rPr lang="zh-CN" altLang="en-US" sz="1800" b="0" i="0" u="none" strike="noStrike" baseline="0" dirty="0">
                <a:latin typeface="AdobeHeitiStd-Regular"/>
              </a:rPr>
              <a:t>的西欧国家。</a:t>
            </a:r>
            <a:endParaRPr lang="en-US" altLang="zh-CN" sz="1800" b="0" i="0" u="none" strike="noStrike" baseline="0" dirty="0">
              <a:latin typeface="AdobeHeitiStd-Regular"/>
            </a:endParaRPr>
          </a:p>
          <a:p>
            <a:pPr algn="l"/>
            <a:endParaRPr lang="en-US" altLang="zh-CN" sz="1800" b="0" i="0" u="none" strike="noStrike" baseline="0" dirty="0">
              <a:latin typeface="AdobeHeitiStd-Regular"/>
            </a:endParaRPr>
          </a:p>
          <a:p>
            <a:pPr algn="l"/>
            <a:r>
              <a:rPr lang="zh-CN" altLang="en-US" sz="1800" b="0" i="0" u="none" strike="noStrike" baseline="0" dirty="0">
                <a:latin typeface="AdobeHeitiStd-Regular"/>
              </a:rPr>
              <a:t>如果对其进行别有用心的误导，大语言模型也能够不费吹灰之力地生成大量看似可靠实则没有任何依据的内容，大大降低了谣言制造的成本，并提升查证难度。</a:t>
            </a:r>
            <a:endParaRPr lang="en-US" altLang="zh-CN" sz="1800" b="0" i="0" u="none" strike="noStrike" baseline="0" dirty="0">
              <a:latin typeface="AdobeHeitiStd-Regular"/>
            </a:endParaRPr>
          </a:p>
          <a:p>
            <a:pPr algn="l"/>
            <a:endParaRPr lang="en-US" altLang="zh-CN" dirty="0"/>
          </a:p>
          <a:p>
            <a:pPr algn="l"/>
            <a:r>
              <a:rPr lang="zh-CN" altLang="en-US" sz="1800" b="0" i="0" u="none" strike="noStrike" baseline="0" dirty="0">
                <a:latin typeface="AdobeHeitiStd-Regular"/>
              </a:rPr>
              <a:t>生成式</a:t>
            </a:r>
            <a:r>
              <a:rPr lang="en-US" altLang="zh-CN" sz="1800" b="0" i="0" u="none" strike="noStrike" baseline="0" dirty="0">
                <a:latin typeface="AdobeHeitiStd-Regular"/>
              </a:rPr>
              <a:t>AI </a:t>
            </a:r>
            <a:r>
              <a:rPr lang="zh-CN" altLang="en-US" sz="1800" b="0" i="0" u="none" strike="noStrike" baseline="0" dirty="0">
                <a:latin typeface="AdobeHeitiStd-Regular"/>
              </a:rPr>
              <a:t>的代码编译功能，极大地降低了犯罪分子的技术门槛，使得恶意软件愈加泛滥。</a:t>
            </a:r>
            <a:endParaRPr lang="en-US" altLang="zh-CN" sz="1800" b="0" i="0" u="none" strike="noStrike" baseline="0" dirty="0">
              <a:latin typeface="AdobeHeitiStd-Regular"/>
            </a:endParaRPr>
          </a:p>
          <a:p>
            <a:pPr algn="l"/>
            <a:endParaRPr lang="en-US" altLang="zh-CN" sz="1800" b="0" i="0" u="none" strike="noStrike" baseline="0" dirty="0">
              <a:latin typeface="AdobeHeitiStd-Regular"/>
            </a:endParaRPr>
          </a:p>
          <a:p>
            <a:pPr algn="l"/>
            <a:endParaRPr lang="en-US" altLang="zh-CN" sz="1800" b="0" i="0" u="none" strike="noStrike" baseline="0" dirty="0">
              <a:latin typeface="AdobeHeitiStd-Regular"/>
            </a:endParaRPr>
          </a:p>
          <a:p>
            <a:pPr algn="l"/>
            <a:endParaRPr lang="en-US" altLang="zh-CN" sz="1800" b="0" i="0" u="none" strike="noStrike" baseline="0" dirty="0">
              <a:latin typeface="AdobeHeitiStd-Regular"/>
            </a:endParaRPr>
          </a:p>
          <a:p>
            <a:pPr algn="l"/>
            <a:endParaRPr lang="en-US" altLang="zh-CN" sz="1800" b="0" i="0" u="none" strike="noStrike" baseline="0" dirty="0">
              <a:latin typeface="AdobeHeitiStd-Regular"/>
            </a:endParaRPr>
          </a:p>
          <a:p>
            <a:pPr algn="l"/>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171</a:t>
            </a:fld>
            <a:endParaRPr lang="zh-CN" altLang="en-US"/>
          </a:p>
        </p:txBody>
      </p:sp>
    </p:spTree>
    <p:extLst>
      <p:ext uri="{BB962C8B-B14F-4D97-AF65-F5344CB8AC3E}">
        <p14:creationId xmlns:p14="http://schemas.microsoft.com/office/powerpoint/2010/main" val="2975299252"/>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172</a:t>
            </a:fld>
            <a:endParaRPr lang="zh-CN" altLang="en-US"/>
          </a:p>
        </p:txBody>
      </p:sp>
    </p:spTree>
    <p:extLst>
      <p:ext uri="{BB962C8B-B14F-4D97-AF65-F5344CB8AC3E}">
        <p14:creationId xmlns:p14="http://schemas.microsoft.com/office/powerpoint/2010/main" val="3533931462"/>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200" b="0" i="0" u="none" strike="noStrike" baseline="0" dirty="0">
                <a:latin typeface="AdobeHeitiStd-Regular"/>
              </a:rPr>
              <a:t>在提示下智能生成多种形式的保密宣教内容，如文字、图片、音频等</a:t>
            </a:r>
            <a:endParaRPr lang="en-US" altLang="zh-CN" sz="1200" b="0" i="0" u="none" strike="noStrike" baseline="0" dirty="0">
              <a:latin typeface="AdobeHeitiStd-Regular"/>
            </a:endParaRPr>
          </a:p>
          <a:p>
            <a:pPr algn="l"/>
            <a:r>
              <a:rPr lang="zh-CN" altLang="en-US" sz="1200" b="0" i="0" u="none" strike="noStrike" baseline="0" dirty="0">
                <a:latin typeface="AdobeHeitiStd-Regular"/>
              </a:rPr>
              <a:t>一方面加快了知识产出效率，丰富了保密宣教形态，</a:t>
            </a:r>
            <a:endParaRPr lang="en-US" altLang="zh-CN" sz="1200" b="0" i="0" u="none" strike="noStrike" baseline="0" dirty="0">
              <a:latin typeface="AdobeHeitiStd-Regular"/>
            </a:endParaRPr>
          </a:p>
          <a:p>
            <a:pPr algn="l"/>
            <a:r>
              <a:rPr lang="zh-CN" altLang="en-US" sz="1200" b="0" i="0" u="none" strike="noStrike" baseline="0" dirty="0">
                <a:latin typeface="AdobeHeitiStd-Regular"/>
              </a:rPr>
              <a:t>另一方面在无形中拓宽了保密宣教渠道，节约了宣教成本，能辅助各级各部门开展全方位、多角度、多层次的保密宣教活动。</a:t>
            </a:r>
            <a:endParaRPr lang="en-US" altLang="zh-CN" sz="1200" b="0" i="0" u="none" strike="noStrike" baseline="0" dirty="0">
              <a:latin typeface="AdobeHeitiStd-Regular"/>
            </a:endParaRPr>
          </a:p>
          <a:p>
            <a:pPr algn="l"/>
            <a:endParaRPr lang="en-US" altLang="zh-CN" sz="1200" b="0" i="0" u="none" strike="noStrike" baseline="0" dirty="0">
              <a:latin typeface="AdobeHeitiStd-Regular"/>
            </a:endParaRPr>
          </a:p>
          <a:p>
            <a:pPr algn="l"/>
            <a:r>
              <a:rPr lang="zh-CN" altLang="en-US" sz="1800" b="0" i="0" u="none" strike="noStrike" baseline="0" dirty="0">
                <a:latin typeface="AdobeHeitiStd-Regular"/>
              </a:rPr>
              <a:t>在国家秘密的保管、信息资源的利用，以及网络安全态势的感知等方面提供有效的智能支撑。</a:t>
            </a:r>
            <a:endParaRPr lang="en-US" altLang="zh-CN" sz="1800" b="0" i="0" u="none" strike="noStrike" baseline="0" dirty="0">
              <a:latin typeface="AdobeHeitiStd-Regular"/>
            </a:endParaRPr>
          </a:p>
          <a:p>
            <a:pPr algn="l"/>
            <a:r>
              <a:rPr lang="zh-CN" altLang="en-US" sz="1800" b="0" i="0" u="none" strike="noStrike" baseline="0" dirty="0">
                <a:latin typeface="AdobeHeitiStd-Regular"/>
              </a:rPr>
              <a:t>例如，在日常工作中，大语言模型可</a:t>
            </a:r>
            <a:endParaRPr lang="en-US" altLang="zh-CN" sz="1800" b="0" i="0" u="none" strike="noStrike" baseline="0" dirty="0">
              <a:latin typeface="AdobeHeitiStd-Regular"/>
            </a:endParaRPr>
          </a:p>
          <a:p>
            <a:pPr algn="l"/>
            <a:r>
              <a:rPr lang="zh-CN" altLang="en-US" sz="1800" b="0" i="0" u="none" strike="noStrike" baseline="0" dirty="0">
                <a:latin typeface="AdobeHeitiStd-Regular"/>
              </a:rPr>
              <a:t>辅助分析各类数据，及时预测、防范可能发生的安全风险，搭建起智能高效的安全屏障；</a:t>
            </a:r>
            <a:endParaRPr lang="en-US" altLang="zh-CN" sz="1800" b="0" i="0" u="none" strike="noStrike" baseline="0" dirty="0">
              <a:latin typeface="AdobeHeitiStd-Regular"/>
            </a:endParaRPr>
          </a:p>
          <a:p>
            <a:pPr algn="l"/>
            <a:r>
              <a:rPr lang="zh-CN" altLang="en-US" sz="1800" b="0" i="0" u="none" strike="noStrike" baseline="0" dirty="0">
                <a:latin typeface="AdobeHeitiStd-Regular"/>
              </a:rPr>
              <a:t>在数据分析过程中，大语言模型能够</a:t>
            </a:r>
            <a:endParaRPr lang="en-US" altLang="zh-CN" sz="1800" b="0" i="0" u="none" strike="noStrike" baseline="0" dirty="0">
              <a:latin typeface="AdobeHeitiStd-Regular"/>
            </a:endParaRPr>
          </a:p>
          <a:p>
            <a:pPr algn="l"/>
            <a:r>
              <a:rPr lang="zh-CN" altLang="en-US" sz="1800" b="0" i="0" u="none" strike="noStrike" baseline="0" dirty="0">
                <a:latin typeface="AdobeHeitiStd-Regular"/>
              </a:rPr>
              <a:t>有效提升文本、图像等处理效率；</a:t>
            </a:r>
            <a:endParaRPr lang="en-US" altLang="zh-CN" sz="1800" b="0" i="0" u="none" strike="noStrike" baseline="0" dirty="0">
              <a:latin typeface="AdobeHeitiStd-Regular"/>
            </a:endParaRPr>
          </a:p>
          <a:p>
            <a:pPr algn="l"/>
            <a:r>
              <a:rPr lang="zh-CN" altLang="en-US" sz="1800" b="0" i="0" u="none" strike="noStrike" baseline="0" dirty="0">
                <a:latin typeface="AdobeHeitiStd-Regular"/>
              </a:rPr>
              <a:t>而在技术升级环节，生成式</a:t>
            </a:r>
            <a:r>
              <a:rPr lang="en-US" altLang="zh-CN" sz="1800" b="0" i="0" u="none" strike="noStrike" baseline="0" dirty="0">
                <a:latin typeface="AdobeHeitiStd-Regular"/>
              </a:rPr>
              <a:t>AI </a:t>
            </a:r>
            <a:r>
              <a:rPr lang="zh-CN" altLang="en-US" sz="1800" b="0" i="0" u="none" strike="noStrike" baseline="0" dirty="0">
                <a:latin typeface="AdobeHeitiStd-Regular"/>
              </a:rPr>
              <a:t>还可以</a:t>
            </a:r>
          </a:p>
          <a:p>
            <a:pPr algn="l"/>
            <a:r>
              <a:rPr lang="zh-CN" altLang="en-US" sz="1800" b="0" i="0" u="none" strike="noStrike" baseline="0" dirty="0">
                <a:latin typeface="AdobeHeitiStd-Regular"/>
              </a:rPr>
              <a:t>提供前沿技术信息，辅助编译代码等功能，推进安全防护技术的研发进程。</a:t>
            </a:r>
            <a:endParaRPr lang="en-US" altLang="zh-CN" sz="1800" b="0" i="0" u="none" strike="noStrike" baseline="0" dirty="0">
              <a:latin typeface="AdobeHeitiStd-Regular"/>
            </a:endParaRPr>
          </a:p>
          <a:p>
            <a:pPr algn="l"/>
            <a:endParaRPr lang="en-US" altLang="zh-CN" sz="1800" b="0" i="0" u="none" strike="noStrike" baseline="0" dirty="0">
              <a:latin typeface="AdobeHeitiStd-Regular"/>
            </a:endParaRPr>
          </a:p>
          <a:p>
            <a:pPr algn="l"/>
            <a:r>
              <a:rPr lang="zh-CN" altLang="en-US" sz="1800" b="0" i="0" u="none" strike="noStrike" baseline="0" dirty="0">
                <a:latin typeface="AdobeHeitiStd-Regular"/>
              </a:rPr>
              <a:t>生成式</a:t>
            </a:r>
            <a:r>
              <a:rPr lang="en-US" altLang="zh-CN" sz="1800" b="0" i="0" u="none" strike="noStrike" baseline="0" dirty="0">
                <a:latin typeface="AdobeHeitiStd-Regular"/>
              </a:rPr>
              <a:t>AI </a:t>
            </a:r>
            <a:r>
              <a:rPr lang="zh-CN" altLang="en-US" sz="1800" b="0" i="0" u="none" strike="noStrike" baseline="0" dirty="0">
                <a:latin typeface="AdobeHeitiStd-Regular"/>
              </a:rPr>
              <a:t>可以综合分析海量数据集，</a:t>
            </a:r>
            <a:endParaRPr lang="en-US" altLang="zh-CN" sz="1800" b="0" i="0" u="none" strike="noStrike" baseline="0" dirty="0">
              <a:latin typeface="AdobeHeitiStd-Regular"/>
            </a:endParaRPr>
          </a:p>
          <a:p>
            <a:pPr algn="l"/>
            <a:r>
              <a:rPr lang="zh-CN" altLang="en-US" sz="1800" b="0" i="0" u="none" strike="noStrike" baseline="0" dirty="0">
                <a:latin typeface="AdobeHeitiStd-Regular"/>
              </a:rPr>
              <a:t>通过分布式计算功能和分析演绎能力，有效提升案件查办工作的智能化水平，</a:t>
            </a:r>
            <a:endParaRPr lang="en-US" altLang="zh-CN" sz="1800" b="0" i="0" u="none" strike="noStrike" baseline="0" dirty="0">
              <a:latin typeface="AdobeHeitiStd-Regular"/>
            </a:endParaRPr>
          </a:p>
          <a:p>
            <a:pPr algn="l"/>
            <a:r>
              <a:rPr lang="zh-CN" altLang="en-US" sz="1800" b="0" i="0" u="none" strike="noStrike" baseline="0" dirty="0">
                <a:latin typeface="AdobeHeitiStd-Regular"/>
              </a:rPr>
              <a:t>从而降低信息泄露带来的雪球效应，尽早采取补救措施、减少损失。</a:t>
            </a:r>
            <a:endParaRPr lang="en-US" altLang="zh-CN" sz="1800" b="0" i="0" u="none" strike="noStrike" baseline="0" dirty="0">
              <a:latin typeface="AdobeHeitiStd-Regular"/>
            </a:endParaRPr>
          </a:p>
          <a:p>
            <a:pPr algn="l"/>
            <a:r>
              <a:rPr lang="zh-CN" altLang="en-US" sz="1800" b="0" i="0" u="none" strike="noStrike" baseline="0" dirty="0">
                <a:latin typeface="AdobeHeitiStd-Regular"/>
              </a:rPr>
              <a:t>此外，大语言模型也可</a:t>
            </a:r>
            <a:endParaRPr lang="en-US" altLang="zh-CN" sz="1800" b="0" i="0" u="none" strike="noStrike" baseline="0" dirty="0">
              <a:latin typeface="AdobeHeitiStd-Regular"/>
            </a:endParaRPr>
          </a:p>
          <a:p>
            <a:pPr algn="l"/>
            <a:r>
              <a:rPr lang="zh-CN" altLang="en-US" sz="1800" b="0" i="0" u="none" strike="noStrike" baseline="0" dirty="0">
                <a:latin typeface="AdobeHeitiStd-Regular"/>
              </a:rPr>
              <a:t>帮助搭建失泄密案例资源库，</a:t>
            </a:r>
            <a:endParaRPr lang="en-US" altLang="zh-CN" sz="1800" b="0" i="0" u="none" strike="noStrike" baseline="0" dirty="0">
              <a:latin typeface="AdobeHeitiStd-Regular"/>
            </a:endParaRPr>
          </a:p>
          <a:p>
            <a:pPr algn="l"/>
            <a:r>
              <a:rPr lang="zh-CN" altLang="en-US" sz="1800" b="0" i="0" u="none" strike="noStrike" baseline="0" dirty="0">
                <a:latin typeface="AdobeHeitiStd-Regular"/>
              </a:rPr>
              <a:t>对信息资源进行科学分类、规范存储，</a:t>
            </a:r>
            <a:endParaRPr lang="en-US" altLang="zh-CN" sz="1800" b="0" i="0" u="none" strike="noStrike" baseline="0" dirty="0">
              <a:latin typeface="AdobeHeitiStd-Regular"/>
            </a:endParaRPr>
          </a:p>
          <a:p>
            <a:pPr algn="l"/>
            <a:r>
              <a:rPr lang="zh-CN" altLang="en-US" sz="1800" b="0" i="0" u="none" strike="noStrike" baseline="0" dirty="0">
                <a:latin typeface="AdobeHeitiStd-Regular"/>
              </a:rPr>
              <a:t>让失泄密案例库的建设更加体系化、科学化，</a:t>
            </a:r>
            <a:endParaRPr lang="en-US" altLang="zh-CN" sz="1800" b="0" i="0" u="none" strike="noStrike" baseline="0" dirty="0">
              <a:latin typeface="AdobeHeitiStd-Regular"/>
            </a:endParaRPr>
          </a:p>
          <a:p>
            <a:pPr algn="l"/>
            <a:r>
              <a:rPr lang="zh-CN" altLang="en-US" sz="1800" b="0" i="0" u="none" strike="noStrike" baseline="0" dirty="0">
                <a:latin typeface="AdobeHeitiStd-Regular"/>
              </a:rPr>
              <a:t>也为日后案件查办、宣传教育工作提供丰富、易查的参考资料。</a:t>
            </a:r>
            <a:endParaRPr lang="zh-CN" altLang="en-US"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但由于其自身的复杂性和伦理上的缺陷性，在使用过程中极易引发数据滥用、隐私泄露等问题，甚至被不法分子用来生成虚假信息、发动网络攻击等，给安全保密工作带来严峻挑战。</a:t>
            </a:r>
          </a:p>
          <a:p>
            <a:endParaRPr lang="zh-CN" altLang="en-US" dirty="0"/>
          </a:p>
          <a:p>
            <a:r>
              <a:rPr lang="zh-CN" altLang="en-US" dirty="0"/>
              <a:t>智能办公泄露信息</a:t>
            </a:r>
          </a:p>
          <a:p>
            <a:r>
              <a:rPr lang="zh-CN" altLang="en-US" dirty="0"/>
              <a:t>语言翻译、绘图创作、智能客服等</a:t>
            </a:r>
          </a:p>
          <a:p>
            <a:r>
              <a:rPr lang="zh-CN" altLang="en-US" dirty="0"/>
              <a:t>提升工作效率</a:t>
            </a:r>
          </a:p>
          <a:p>
            <a:r>
              <a:rPr lang="zh-CN" altLang="en-US" dirty="0"/>
              <a:t>这些敏感信息、内部资料会被作为大语言模型的训练参考资料，暴露公司业务内容</a:t>
            </a:r>
          </a:p>
          <a:p>
            <a:r>
              <a:rPr lang="zh-CN" altLang="en-US" dirty="0"/>
              <a:t>由于生成式</a:t>
            </a:r>
            <a:r>
              <a:rPr lang="en-US" altLang="zh-CN" dirty="0"/>
              <a:t>AI </a:t>
            </a:r>
            <a:r>
              <a:rPr lang="zh-CN" altLang="en-US" dirty="0"/>
              <a:t>具备在海量数据中进行多步推理的能力，</a:t>
            </a:r>
          </a:p>
          <a:p>
            <a:r>
              <a:rPr lang="zh-CN" altLang="en-US" dirty="0"/>
              <a:t>因此一旦大语言模型掌握了足够多的信息，</a:t>
            </a:r>
          </a:p>
          <a:p>
            <a:r>
              <a:rPr lang="zh-CN" altLang="en-US" dirty="0"/>
              <a:t>就能通过数据挖掘分析，</a:t>
            </a:r>
          </a:p>
          <a:p>
            <a:r>
              <a:rPr lang="zh-CN" altLang="en-US" dirty="0"/>
              <a:t>对这些信息进行细粒度的演绎，</a:t>
            </a:r>
          </a:p>
          <a:p>
            <a:r>
              <a:rPr lang="zh-CN" altLang="en-US" dirty="0"/>
              <a:t>从而掌握信息间的关联，</a:t>
            </a:r>
          </a:p>
          <a:p>
            <a:r>
              <a:rPr lang="zh-CN" altLang="en-US" dirty="0"/>
              <a:t>推演出更多敏感内容，</a:t>
            </a:r>
          </a:p>
          <a:p>
            <a:r>
              <a:rPr lang="zh-CN" altLang="en-US" dirty="0"/>
              <a:t>甚至可能在之后的模型应用场景导致敏感信息外泄，</a:t>
            </a:r>
          </a:p>
          <a:p>
            <a:r>
              <a:rPr lang="zh-CN" altLang="en-US" dirty="0"/>
              <a:t>造成不可挽回的影响和损失。</a:t>
            </a:r>
          </a:p>
          <a:p>
            <a:endParaRPr lang="zh-CN" altLang="en-US" dirty="0"/>
          </a:p>
          <a:p>
            <a:endParaRPr lang="zh-CN" altLang="en-US" dirty="0"/>
          </a:p>
          <a:p>
            <a:r>
              <a:rPr lang="en-US" altLang="zh-CN" dirty="0"/>
              <a:t>1. </a:t>
            </a:r>
            <a:r>
              <a:rPr lang="zh-CN" altLang="en-US" dirty="0"/>
              <a:t>智能办公泄露信息，暗箭难防。</a:t>
            </a:r>
          </a:p>
          <a:p>
            <a:r>
              <a:rPr lang="en-US" altLang="zh-CN" dirty="0"/>
              <a:t>2. </a:t>
            </a:r>
            <a:r>
              <a:rPr lang="zh-CN" altLang="en-US" dirty="0"/>
              <a:t>个人隐私遭遇窥探，“裸奔”加剧。</a:t>
            </a:r>
          </a:p>
          <a:p>
            <a:r>
              <a:rPr lang="en-US" altLang="zh-CN" dirty="0"/>
              <a:t>3. </a:t>
            </a:r>
            <a:r>
              <a:rPr lang="zh-CN" altLang="en-US" dirty="0"/>
              <a:t>虚假信息愈发泛滥，真伪难辨。</a:t>
            </a:r>
          </a:p>
          <a:p>
            <a:r>
              <a:rPr lang="en-US" altLang="zh-CN" dirty="0"/>
              <a:t>4. </a:t>
            </a:r>
            <a:r>
              <a:rPr lang="zh-CN" altLang="en-US" dirty="0"/>
              <a:t>网络攻击威胁提升，对抗升级。</a:t>
            </a:r>
          </a:p>
          <a:p>
            <a:endParaRPr lang="zh-CN" altLang="en-US" dirty="0"/>
          </a:p>
          <a:p>
            <a:endParaRPr lang="zh-CN" altLang="en-US" dirty="0"/>
          </a:p>
          <a:p>
            <a:r>
              <a:rPr lang="en-US" altLang="zh-CN" dirty="0"/>
              <a:t>1. </a:t>
            </a:r>
            <a:r>
              <a:rPr lang="zh-CN" altLang="en-US" dirty="0"/>
              <a:t>协助生成多模态内容，提升保密宣教质效。</a:t>
            </a:r>
          </a:p>
          <a:p>
            <a:r>
              <a:rPr lang="en-US" altLang="zh-CN" dirty="0"/>
              <a:t>2. </a:t>
            </a:r>
            <a:r>
              <a:rPr lang="zh-CN" altLang="en-US" dirty="0"/>
              <a:t>挖掘分析海量数据，加速工作智能化转型。</a:t>
            </a:r>
          </a:p>
          <a:p>
            <a:r>
              <a:rPr lang="en-US" altLang="zh-CN" dirty="0"/>
              <a:t>3. </a:t>
            </a:r>
            <a:r>
              <a:rPr lang="zh-CN" altLang="en-US" dirty="0"/>
              <a:t>辅助案件追查，及时搭建形成案例库。</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173</a:t>
            </a:fld>
            <a:endParaRPr lang="zh-CN" altLang="en-US"/>
          </a:p>
        </p:txBody>
      </p:sp>
    </p:spTree>
    <p:extLst>
      <p:ext uri="{BB962C8B-B14F-4D97-AF65-F5344CB8AC3E}">
        <p14:creationId xmlns:p14="http://schemas.microsoft.com/office/powerpoint/2010/main" val="612598163"/>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30F581-DB4F-AB51-49FF-CC4A0AC758C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CE4833B-5E64-FCE5-4DE6-9A59DC0261F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55423DA-A518-42DC-EB33-12230F755E68}"/>
              </a:ext>
            </a:extLst>
          </p:cNvPr>
          <p:cNvSpPr>
            <a:spLocks noGrp="1"/>
          </p:cNvSpPr>
          <p:nvPr>
            <p:ph type="body" idx="1"/>
          </p:nvPr>
        </p:nvSpPr>
        <p:spPr/>
        <p:txBody>
          <a:bodyPr/>
          <a:lstStyle/>
          <a:p>
            <a:pPr algn="l"/>
            <a:r>
              <a:rPr lang="zh-CN" altLang="en-US" sz="1200" b="0" i="0" u="none" strike="noStrike" baseline="0" dirty="0">
                <a:latin typeface="AdobeHeitiStd-Regular"/>
              </a:rPr>
              <a:t>在提示下智能生成多种形式的保密宣教内容，如文字、图片、音频等</a:t>
            </a:r>
            <a:endParaRPr lang="en-US" altLang="zh-CN" sz="1200" b="0" i="0" u="none" strike="noStrike" baseline="0" dirty="0">
              <a:latin typeface="AdobeHeitiStd-Regular"/>
            </a:endParaRPr>
          </a:p>
          <a:p>
            <a:pPr algn="l"/>
            <a:r>
              <a:rPr lang="zh-CN" altLang="en-US" sz="1200" b="0" i="0" u="none" strike="noStrike" baseline="0" dirty="0">
                <a:latin typeface="AdobeHeitiStd-Regular"/>
              </a:rPr>
              <a:t>一方面加快了知识产出效率，丰富了保密宣教形态，</a:t>
            </a:r>
            <a:endParaRPr lang="en-US" altLang="zh-CN" sz="1200" b="0" i="0" u="none" strike="noStrike" baseline="0" dirty="0">
              <a:latin typeface="AdobeHeitiStd-Regular"/>
            </a:endParaRPr>
          </a:p>
          <a:p>
            <a:pPr algn="l"/>
            <a:r>
              <a:rPr lang="zh-CN" altLang="en-US" sz="1200" b="0" i="0" u="none" strike="noStrike" baseline="0" dirty="0">
                <a:latin typeface="AdobeHeitiStd-Regular"/>
              </a:rPr>
              <a:t>另一方面在无形中拓宽了保密宣教渠道，节约了宣教成本，能辅助各级各部门开展全方位、多角度、多层次的保密宣教活动。</a:t>
            </a:r>
            <a:endParaRPr lang="en-US" altLang="zh-CN" sz="1200" b="0" i="0" u="none" strike="noStrike" baseline="0" dirty="0">
              <a:latin typeface="AdobeHeitiStd-Regular"/>
            </a:endParaRPr>
          </a:p>
          <a:p>
            <a:pPr algn="l"/>
            <a:endParaRPr lang="en-US" altLang="zh-CN" sz="1200" b="0" i="0" u="none" strike="noStrike" baseline="0" dirty="0">
              <a:latin typeface="AdobeHeitiStd-Regular"/>
            </a:endParaRPr>
          </a:p>
          <a:p>
            <a:pPr algn="l"/>
            <a:r>
              <a:rPr lang="zh-CN" altLang="en-US" sz="1800" b="0" i="0" u="none" strike="noStrike" baseline="0" dirty="0">
                <a:latin typeface="AdobeHeitiStd-Regular"/>
              </a:rPr>
              <a:t>在国家秘密的保管、信息资源的利用，以及网络安全态势的感知等方面提供有效的智能支撑。</a:t>
            </a:r>
            <a:endParaRPr lang="en-US" altLang="zh-CN" sz="1800" b="0" i="0" u="none" strike="noStrike" baseline="0" dirty="0">
              <a:latin typeface="AdobeHeitiStd-Regular"/>
            </a:endParaRPr>
          </a:p>
          <a:p>
            <a:pPr algn="l"/>
            <a:r>
              <a:rPr lang="zh-CN" altLang="en-US" sz="1800" b="0" i="0" u="none" strike="noStrike" baseline="0" dirty="0">
                <a:latin typeface="AdobeHeitiStd-Regular"/>
              </a:rPr>
              <a:t>例如，在日常工作中，大语言模型可</a:t>
            </a:r>
            <a:endParaRPr lang="en-US" altLang="zh-CN" sz="1800" b="0" i="0" u="none" strike="noStrike" baseline="0" dirty="0">
              <a:latin typeface="AdobeHeitiStd-Regular"/>
            </a:endParaRPr>
          </a:p>
          <a:p>
            <a:pPr algn="l"/>
            <a:r>
              <a:rPr lang="zh-CN" altLang="en-US" sz="1800" b="0" i="0" u="none" strike="noStrike" baseline="0" dirty="0">
                <a:latin typeface="AdobeHeitiStd-Regular"/>
              </a:rPr>
              <a:t>辅助分析各类数据，及时预测、防范可能发生的安全风险，搭建起智能高效的安全屏障；</a:t>
            </a:r>
            <a:endParaRPr lang="en-US" altLang="zh-CN" sz="1800" b="0" i="0" u="none" strike="noStrike" baseline="0" dirty="0">
              <a:latin typeface="AdobeHeitiStd-Regular"/>
            </a:endParaRPr>
          </a:p>
          <a:p>
            <a:pPr algn="l"/>
            <a:r>
              <a:rPr lang="zh-CN" altLang="en-US" sz="1800" b="0" i="0" u="none" strike="noStrike" baseline="0" dirty="0">
                <a:latin typeface="AdobeHeitiStd-Regular"/>
              </a:rPr>
              <a:t>在数据分析过程中，大语言模型能够</a:t>
            </a:r>
            <a:endParaRPr lang="en-US" altLang="zh-CN" sz="1800" b="0" i="0" u="none" strike="noStrike" baseline="0" dirty="0">
              <a:latin typeface="AdobeHeitiStd-Regular"/>
            </a:endParaRPr>
          </a:p>
          <a:p>
            <a:pPr algn="l"/>
            <a:r>
              <a:rPr lang="zh-CN" altLang="en-US" sz="1800" b="0" i="0" u="none" strike="noStrike" baseline="0" dirty="0">
                <a:latin typeface="AdobeHeitiStd-Regular"/>
              </a:rPr>
              <a:t>有效提升文本、图像等处理效率；</a:t>
            </a:r>
            <a:endParaRPr lang="en-US" altLang="zh-CN" sz="1800" b="0" i="0" u="none" strike="noStrike" baseline="0" dirty="0">
              <a:latin typeface="AdobeHeitiStd-Regular"/>
            </a:endParaRPr>
          </a:p>
          <a:p>
            <a:pPr algn="l"/>
            <a:r>
              <a:rPr lang="zh-CN" altLang="en-US" sz="1800" b="0" i="0" u="none" strike="noStrike" baseline="0" dirty="0">
                <a:latin typeface="AdobeHeitiStd-Regular"/>
              </a:rPr>
              <a:t>而在技术升级环节，生成式</a:t>
            </a:r>
            <a:r>
              <a:rPr lang="en-US" altLang="zh-CN" sz="1800" b="0" i="0" u="none" strike="noStrike" baseline="0" dirty="0">
                <a:latin typeface="AdobeHeitiStd-Regular"/>
              </a:rPr>
              <a:t>AI </a:t>
            </a:r>
            <a:r>
              <a:rPr lang="zh-CN" altLang="en-US" sz="1800" b="0" i="0" u="none" strike="noStrike" baseline="0" dirty="0">
                <a:latin typeface="AdobeHeitiStd-Regular"/>
              </a:rPr>
              <a:t>还可以</a:t>
            </a:r>
          </a:p>
          <a:p>
            <a:pPr algn="l"/>
            <a:r>
              <a:rPr lang="zh-CN" altLang="en-US" sz="1800" b="0" i="0" u="none" strike="noStrike" baseline="0" dirty="0">
                <a:latin typeface="AdobeHeitiStd-Regular"/>
              </a:rPr>
              <a:t>提供前沿技术信息，辅助编译代码等功能，推进安全防护技术的研发进程。</a:t>
            </a:r>
            <a:endParaRPr lang="en-US" altLang="zh-CN" sz="1800" b="0" i="0" u="none" strike="noStrike" baseline="0" dirty="0">
              <a:latin typeface="AdobeHeitiStd-Regular"/>
            </a:endParaRPr>
          </a:p>
          <a:p>
            <a:pPr algn="l"/>
            <a:endParaRPr lang="en-US" altLang="zh-CN" sz="1800" b="0" i="0" u="none" strike="noStrike" baseline="0" dirty="0">
              <a:latin typeface="AdobeHeitiStd-Regular"/>
            </a:endParaRPr>
          </a:p>
          <a:p>
            <a:pPr algn="l"/>
            <a:r>
              <a:rPr lang="zh-CN" altLang="en-US" sz="1800" b="0" i="0" u="none" strike="noStrike" baseline="0" dirty="0">
                <a:latin typeface="AdobeHeitiStd-Regular"/>
              </a:rPr>
              <a:t>生成式</a:t>
            </a:r>
            <a:r>
              <a:rPr lang="en-US" altLang="zh-CN" sz="1800" b="0" i="0" u="none" strike="noStrike" baseline="0" dirty="0">
                <a:latin typeface="AdobeHeitiStd-Regular"/>
              </a:rPr>
              <a:t>AI </a:t>
            </a:r>
            <a:r>
              <a:rPr lang="zh-CN" altLang="en-US" sz="1800" b="0" i="0" u="none" strike="noStrike" baseline="0" dirty="0">
                <a:latin typeface="AdobeHeitiStd-Regular"/>
              </a:rPr>
              <a:t>可以综合分析海量数据集，</a:t>
            </a:r>
            <a:endParaRPr lang="en-US" altLang="zh-CN" sz="1800" b="0" i="0" u="none" strike="noStrike" baseline="0" dirty="0">
              <a:latin typeface="AdobeHeitiStd-Regular"/>
            </a:endParaRPr>
          </a:p>
          <a:p>
            <a:pPr algn="l"/>
            <a:r>
              <a:rPr lang="zh-CN" altLang="en-US" sz="1800" b="0" i="0" u="none" strike="noStrike" baseline="0" dirty="0">
                <a:latin typeface="AdobeHeitiStd-Regular"/>
              </a:rPr>
              <a:t>通过分布式计算功能和分析演绎能力，有效提升案件查办工作的智能化水平，</a:t>
            </a:r>
            <a:endParaRPr lang="en-US" altLang="zh-CN" sz="1800" b="0" i="0" u="none" strike="noStrike" baseline="0" dirty="0">
              <a:latin typeface="AdobeHeitiStd-Regular"/>
            </a:endParaRPr>
          </a:p>
          <a:p>
            <a:pPr algn="l"/>
            <a:r>
              <a:rPr lang="zh-CN" altLang="en-US" sz="1800" b="0" i="0" u="none" strike="noStrike" baseline="0" dirty="0">
                <a:latin typeface="AdobeHeitiStd-Regular"/>
              </a:rPr>
              <a:t>从而降低信息泄露带来的雪球效应，尽早采取补救措施、减少损失。</a:t>
            </a:r>
            <a:endParaRPr lang="en-US" altLang="zh-CN" sz="1800" b="0" i="0" u="none" strike="noStrike" baseline="0" dirty="0">
              <a:latin typeface="AdobeHeitiStd-Regular"/>
            </a:endParaRPr>
          </a:p>
          <a:p>
            <a:pPr algn="l"/>
            <a:r>
              <a:rPr lang="zh-CN" altLang="en-US" sz="1800" b="0" i="0" u="none" strike="noStrike" baseline="0" dirty="0">
                <a:latin typeface="AdobeHeitiStd-Regular"/>
              </a:rPr>
              <a:t>此外，大语言模型也可</a:t>
            </a:r>
            <a:endParaRPr lang="en-US" altLang="zh-CN" sz="1800" b="0" i="0" u="none" strike="noStrike" baseline="0" dirty="0">
              <a:latin typeface="AdobeHeitiStd-Regular"/>
            </a:endParaRPr>
          </a:p>
          <a:p>
            <a:pPr algn="l"/>
            <a:r>
              <a:rPr lang="zh-CN" altLang="en-US" sz="1800" b="0" i="0" u="none" strike="noStrike" baseline="0" dirty="0">
                <a:latin typeface="AdobeHeitiStd-Regular"/>
              </a:rPr>
              <a:t>帮助搭建失泄密案例资源库，</a:t>
            </a:r>
            <a:endParaRPr lang="en-US" altLang="zh-CN" sz="1800" b="0" i="0" u="none" strike="noStrike" baseline="0" dirty="0">
              <a:latin typeface="AdobeHeitiStd-Regular"/>
            </a:endParaRPr>
          </a:p>
          <a:p>
            <a:pPr algn="l"/>
            <a:r>
              <a:rPr lang="zh-CN" altLang="en-US" sz="1800" b="0" i="0" u="none" strike="noStrike" baseline="0" dirty="0">
                <a:latin typeface="AdobeHeitiStd-Regular"/>
              </a:rPr>
              <a:t>对信息资源进行科学分类、规范存储，</a:t>
            </a:r>
            <a:endParaRPr lang="en-US" altLang="zh-CN" sz="1800" b="0" i="0" u="none" strike="noStrike" baseline="0" dirty="0">
              <a:latin typeface="AdobeHeitiStd-Regular"/>
            </a:endParaRPr>
          </a:p>
          <a:p>
            <a:pPr algn="l"/>
            <a:r>
              <a:rPr lang="zh-CN" altLang="en-US" sz="1800" b="0" i="0" u="none" strike="noStrike" baseline="0" dirty="0">
                <a:latin typeface="AdobeHeitiStd-Regular"/>
              </a:rPr>
              <a:t>让失泄密案例库的建设更加体系化、科学化，</a:t>
            </a:r>
            <a:endParaRPr lang="en-US" altLang="zh-CN" sz="1800" b="0" i="0" u="none" strike="noStrike" baseline="0" dirty="0">
              <a:latin typeface="AdobeHeitiStd-Regular"/>
            </a:endParaRPr>
          </a:p>
          <a:p>
            <a:pPr algn="l"/>
            <a:r>
              <a:rPr lang="zh-CN" altLang="en-US" sz="1800" b="0" i="0" u="none" strike="noStrike" baseline="0" dirty="0">
                <a:latin typeface="AdobeHeitiStd-Regular"/>
              </a:rPr>
              <a:t>也为日后案件查办、宣传教育工作提供丰富、易查的参考资料。</a:t>
            </a:r>
            <a:endParaRPr lang="zh-CN" altLang="en-US"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但由于其自身的复杂性和伦理上的缺陷性，在使用过程中极易引发数据滥用、隐私泄露等问题，甚至被不法分子用来生成虚假信息、发动网络攻击等，给安全保密工作带来严峻挑战。</a:t>
            </a:r>
          </a:p>
          <a:p>
            <a:endParaRPr lang="zh-CN" altLang="en-US" dirty="0"/>
          </a:p>
          <a:p>
            <a:r>
              <a:rPr lang="zh-CN" altLang="en-US" dirty="0"/>
              <a:t>智能办公泄露信息</a:t>
            </a:r>
          </a:p>
          <a:p>
            <a:r>
              <a:rPr lang="zh-CN" altLang="en-US" dirty="0"/>
              <a:t>语言翻译、绘图创作、智能客服等</a:t>
            </a:r>
          </a:p>
          <a:p>
            <a:r>
              <a:rPr lang="zh-CN" altLang="en-US" dirty="0"/>
              <a:t>提升工作效率</a:t>
            </a:r>
          </a:p>
          <a:p>
            <a:r>
              <a:rPr lang="zh-CN" altLang="en-US" dirty="0"/>
              <a:t>这些敏感信息、内部资料会被作为大语言模型的训练参考资料，暴露公司业务内容</a:t>
            </a:r>
          </a:p>
          <a:p>
            <a:r>
              <a:rPr lang="zh-CN" altLang="en-US" dirty="0"/>
              <a:t>由于生成式</a:t>
            </a:r>
            <a:r>
              <a:rPr lang="en-US" altLang="zh-CN" dirty="0"/>
              <a:t>AI </a:t>
            </a:r>
            <a:r>
              <a:rPr lang="zh-CN" altLang="en-US" dirty="0"/>
              <a:t>具备在海量数据中进行多步推理的能力，</a:t>
            </a:r>
          </a:p>
          <a:p>
            <a:r>
              <a:rPr lang="zh-CN" altLang="en-US" dirty="0"/>
              <a:t>因此一旦大语言模型掌握了足够多的信息，</a:t>
            </a:r>
          </a:p>
          <a:p>
            <a:r>
              <a:rPr lang="zh-CN" altLang="en-US" dirty="0"/>
              <a:t>就能通过数据挖掘分析，</a:t>
            </a:r>
          </a:p>
          <a:p>
            <a:r>
              <a:rPr lang="zh-CN" altLang="en-US" dirty="0"/>
              <a:t>对这些信息进行细粒度的演绎，</a:t>
            </a:r>
          </a:p>
          <a:p>
            <a:r>
              <a:rPr lang="zh-CN" altLang="en-US" dirty="0"/>
              <a:t>从而掌握信息间的关联，</a:t>
            </a:r>
          </a:p>
          <a:p>
            <a:r>
              <a:rPr lang="zh-CN" altLang="en-US" dirty="0"/>
              <a:t>推演出更多敏感内容，</a:t>
            </a:r>
          </a:p>
          <a:p>
            <a:r>
              <a:rPr lang="zh-CN" altLang="en-US" dirty="0"/>
              <a:t>甚至可能在之后的模型应用场景导致敏感信息外泄，</a:t>
            </a:r>
          </a:p>
          <a:p>
            <a:r>
              <a:rPr lang="zh-CN" altLang="en-US" dirty="0"/>
              <a:t>造成不可挽回的影响和损失。</a:t>
            </a:r>
          </a:p>
          <a:p>
            <a:endParaRPr lang="zh-CN" altLang="en-US" dirty="0"/>
          </a:p>
          <a:p>
            <a:endParaRPr lang="zh-CN" altLang="en-US" dirty="0"/>
          </a:p>
          <a:p>
            <a:r>
              <a:rPr lang="en-US" altLang="zh-CN" dirty="0"/>
              <a:t>1. </a:t>
            </a:r>
            <a:r>
              <a:rPr lang="zh-CN" altLang="en-US" dirty="0"/>
              <a:t>智能办公泄露信息，暗箭难防。</a:t>
            </a:r>
          </a:p>
          <a:p>
            <a:r>
              <a:rPr lang="en-US" altLang="zh-CN" dirty="0"/>
              <a:t>2. </a:t>
            </a:r>
            <a:r>
              <a:rPr lang="zh-CN" altLang="en-US" dirty="0"/>
              <a:t>个人隐私遭遇窥探，“裸奔”加剧。</a:t>
            </a:r>
          </a:p>
          <a:p>
            <a:r>
              <a:rPr lang="en-US" altLang="zh-CN" dirty="0"/>
              <a:t>3. </a:t>
            </a:r>
            <a:r>
              <a:rPr lang="zh-CN" altLang="en-US" dirty="0"/>
              <a:t>虚假信息愈发泛滥，真伪难辨。</a:t>
            </a:r>
          </a:p>
          <a:p>
            <a:r>
              <a:rPr lang="en-US" altLang="zh-CN" dirty="0"/>
              <a:t>4. </a:t>
            </a:r>
            <a:r>
              <a:rPr lang="zh-CN" altLang="en-US" dirty="0"/>
              <a:t>网络攻击威胁提升，对抗升级。</a:t>
            </a:r>
          </a:p>
          <a:p>
            <a:endParaRPr lang="zh-CN" altLang="en-US" dirty="0"/>
          </a:p>
          <a:p>
            <a:endParaRPr lang="zh-CN" altLang="en-US" dirty="0"/>
          </a:p>
          <a:p>
            <a:r>
              <a:rPr lang="en-US" altLang="zh-CN" dirty="0"/>
              <a:t>1. </a:t>
            </a:r>
            <a:r>
              <a:rPr lang="zh-CN" altLang="en-US" dirty="0"/>
              <a:t>协助生成多模态内容，提升保密宣教质效。</a:t>
            </a:r>
          </a:p>
          <a:p>
            <a:r>
              <a:rPr lang="en-US" altLang="zh-CN" dirty="0"/>
              <a:t>2. </a:t>
            </a:r>
            <a:r>
              <a:rPr lang="zh-CN" altLang="en-US" dirty="0"/>
              <a:t>挖掘分析海量数据，加速工作智能化转型。</a:t>
            </a:r>
          </a:p>
          <a:p>
            <a:r>
              <a:rPr lang="en-US" altLang="zh-CN" dirty="0"/>
              <a:t>3. </a:t>
            </a:r>
            <a:r>
              <a:rPr lang="zh-CN" altLang="en-US" dirty="0"/>
              <a:t>辅助案件追查，及时搭建形成案例库。</a:t>
            </a:r>
          </a:p>
        </p:txBody>
      </p:sp>
      <p:sp>
        <p:nvSpPr>
          <p:cNvPr id="4" name="灯片编号占位符 3">
            <a:extLst>
              <a:ext uri="{FF2B5EF4-FFF2-40B4-BE49-F238E27FC236}">
                <a16:creationId xmlns:a16="http://schemas.microsoft.com/office/drawing/2014/main" id="{D80FDDA7-BE4C-5DA6-7AED-233193C44AEE}"/>
              </a:ext>
            </a:extLst>
          </p:cNvPr>
          <p:cNvSpPr>
            <a:spLocks noGrp="1"/>
          </p:cNvSpPr>
          <p:nvPr>
            <p:ph type="sldNum" sz="quarter" idx="5"/>
          </p:nvPr>
        </p:nvSpPr>
        <p:spPr/>
        <p:txBody>
          <a:bodyPr/>
          <a:lstStyle/>
          <a:p>
            <a:fld id="{C1640531-6BEC-4F7A-8336-A2EE8D9C3E42}" type="slidenum">
              <a:rPr lang="zh-CN" altLang="en-US" smtClean="0"/>
              <a:t>174</a:t>
            </a:fld>
            <a:endParaRPr lang="zh-CN" altLang="en-US"/>
          </a:p>
        </p:txBody>
      </p:sp>
    </p:spTree>
    <p:extLst>
      <p:ext uri="{BB962C8B-B14F-4D97-AF65-F5344CB8AC3E}">
        <p14:creationId xmlns:p14="http://schemas.microsoft.com/office/powerpoint/2010/main" val="2040927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保密司法的审查对象是保密违法行为。广义的保密违法行为，是指所有违反国家现行保密法律规定，危害国家秘密安全或给国家秘密安全造成威胁的行为。保密违法行为可以分为保密民事违法行为、保密行政违法行为和保密犯罪行为。目前，我国保密法中关于保密行政违法行为的救济途径缺失行政复议和行政诉讼的设置，只在有关信息公开的部分行政案例中有涉及国家秘密的司法审查。因此，这里讲的保密司法审查的对象是狭义的保密违法行为，主要包括以下几种：</a:t>
            </a:r>
          </a:p>
          <a:p>
            <a:r>
              <a:rPr lang="en-US" altLang="zh-CN" dirty="0"/>
              <a:t>(1)</a:t>
            </a:r>
            <a:r>
              <a:rPr lang="zh-CN" altLang="en-US" dirty="0"/>
              <a:t>与国家秘密相关的违反民事法律的违法行为。此类违法行为只是和国家秘密相关，不包括涉及国家秘密存在与否、国家秘密的性质判定、国家秘密的安全与否等实质性问题。如不同社会主体之间基于某一国家秘密的使用而产生的合同纠纷。此类违法行为适用民事诉讼程序。</a:t>
            </a:r>
          </a:p>
          <a:p>
            <a:r>
              <a:rPr lang="en-US" altLang="zh-CN" dirty="0"/>
              <a:t>(2)</a:t>
            </a:r>
            <a:r>
              <a:rPr lang="zh-CN" altLang="en-US" dirty="0"/>
              <a:t>据</a:t>
            </a:r>
            <a:r>
              <a:rPr lang="en-US" altLang="zh-CN" dirty="0"/>
              <a:t>《</a:t>
            </a:r>
            <a:r>
              <a:rPr lang="zh-CN" altLang="en-US" dirty="0"/>
              <a:t>最高人民法院关于审理政府信息公开行政案件若干问题的规定</a:t>
            </a:r>
            <a:r>
              <a:rPr lang="en-US" altLang="zh-CN" dirty="0"/>
              <a:t>》(2010 </a:t>
            </a:r>
            <a:r>
              <a:rPr lang="zh-CN" altLang="en-US" dirty="0"/>
              <a:t>年</a:t>
            </a:r>
            <a:r>
              <a:rPr lang="en-US" altLang="zh-CN" dirty="0"/>
              <a:t>12</a:t>
            </a:r>
            <a:r>
              <a:rPr lang="zh-CN" altLang="en-US" dirty="0"/>
              <a:t>月</a:t>
            </a:r>
            <a:r>
              <a:rPr lang="en-US" altLang="zh-CN" dirty="0"/>
              <a:t>13</a:t>
            </a:r>
            <a:r>
              <a:rPr lang="zh-CN" altLang="en-US" dirty="0"/>
              <a:t>日最高人民法院审判委员会第</a:t>
            </a:r>
            <a:r>
              <a:rPr lang="en-US" altLang="zh-CN" dirty="0"/>
              <a:t>1505</a:t>
            </a:r>
            <a:r>
              <a:rPr lang="zh-CN" altLang="en-US" dirty="0"/>
              <a:t>次会议通过</a:t>
            </a:r>
            <a:r>
              <a:rPr lang="en-US" altLang="zh-CN" dirty="0"/>
              <a:t>)</a:t>
            </a:r>
            <a:r>
              <a:rPr lang="zh-CN" altLang="en-US" dirty="0"/>
              <a:t>第一条第一款的规定，公民、法人或者其他组织向行政机关申请获取政府信息，行政机关柜绝提供或者逾期不予答复，公民、法人或者其他组织认为这一具体行政行为侵犯其合法权益，依法提起行政诉讼的，人民法院应当受理。此类行为中，行政机关拒绝提供的理由包括信息涉及国家秘密的情况，属于保密行政违法行为，此类违法行为适用行政诉讼程序。	</a:t>
            </a:r>
          </a:p>
          <a:p>
            <a:r>
              <a:rPr lang="en-US" altLang="zh-CN" dirty="0"/>
              <a:t>(3)</a:t>
            </a:r>
            <a:r>
              <a:rPr lang="zh-CN" altLang="en-US" dirty="0"/>
              <a:t>保密犯罪行为，主要是指违反保密法严重，应依法追究刑事责任的行为。目前，我国</a:t>
            </a:r>
            <a:r>
              <a:rPr lang="en-US" altLang="zh-CN" dirty="0"/>
              <a:t>《</a:t>
            </a:r>
            <a:r>
              <a:rPr lang="zh-CN" altLang="en-US" dirty="0"/>
              <a:t>刑法</a:t>
            </a:r>
            <a:r>
              <a:rPr lang="en-US" altLang="zh-CN" dirty="0"/>
              <a:t>》</a:t>
            </a:r>
            <a:r>
              <a:rPr lang="zh-CN" altLang="en-US" dirty="0"/>
              <a:t>规定的窃密泄密犯罪主要包括</a:t>
            </a:r>
            <a:r>
              <a:rPr lang="en-US" altLang="zh-CN" dirty="0"/>
              <a:t>:</a:t>
            </a:r>
            <a:r>
              <a:rPr lang="zh-CN" altLang="en-US" dirty="0"/>
              <a:t>第一百一十一条规定的为境外机构、组织、人员窃取、刺探、收买、非法提供国家秘密罪，第二百八十二条规定的非法获取国家秘密罪和非法持有国家绝密、机密文件、资料、物品罪，第三百九十八条规定的故意或过失泄露国家秘密罪等。 此外，还包括有关军事秘密的条款。</a:t>
            </a:r>
            <a:r>
              <a:rPr lang="en-US" altLang="zh-CN" dirty="0"/>
              <a:t>1 </a:t>
            </a:r>
            <a:r>
              <a:rPr lang="zh-CN" altLang="en-US" dirty="0"/>
              <a:t>此类违法行为适用刑事诉讼程序。</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17</a:t>
            </a:fld>
            <a:endParaRPr lang="zh-CN" altLang="en-US"/>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56D693-17C4-A59B-6970-621B89B4C08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F8D3E1F-E49B-9069-8A14-E378609D76E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69BBB90-554A-6FDD-03E4-7035193B2DCE}"/>
              </a:ext>
            </a:extLst>
          </p:cNvPr>
          <p:cNvSpPr>
            <a:spLocks noGrp="1"/>
          </p:cNvSpPr>
          <p:nvPr>
            <p:ph type="body" idx="1"/>
          </p:nvPr>
        </p:nvSpPr>
        <p:spPr/>
        <p:txBody>
          <a:bodyPr/>
          <a:lstStyle/>
          <a:p>
            <a:pPr algn="l"/>
            <a:r>
              <a:rPr lang="zh-CN" altLang="en-US" sz="1200" b="0" i="0" u="none" strike="noStrike" baseline="0" dirty="0">
                <a:latin typeface="AdobeHeitiStd-Regular"/>
              </a:rPr>
              <a:t>在提示下智能生成多种形式的保密宣教内容，如文字、图片、音频等</a:t>
            </a:r>
            <a:endParaRPr lang="en-US" altLang="zh-CN" sz="1200" b="0" i="0" u="none" strike="noStrike" baseline="0" dirty="0">
              <a:latin typeface="AdobeHeitiStd-Regular"/>
            </a:endParaRPr>
          </a:p>
          <a:p>
            <a:pPr algn="l"/>
            <a:r>
              <a:rPr lang="zh-CN" altLang="en-US" sz="1200" b="0" i="0" u="none" strike="noStrike" baseline="0" dirty="0">
                <a:latin typeface="AdobeHeitiStd-Regular"/>
              </a:rPr>
              <a:t>一方面加快了知识产出效率，丰富了保密宣教形态，</a:t>
            </a:r>
            <a:endParaRPr lang="en-US" altLang="zh-CN" sz="1200" b="0" i="0" u="none" strike="noStrike" baseline="0" dirty="0">
              <a:latin typeface="AdobeHeitiStd-Regular"/>
            </a:endParaRPr>
          </a:p>
          <a:p>
            <a:pPr algn="l"/>
            <a:r>
              <a:rPr lang="zh-CN" altLang="en-US" sz="1200" b="0" i="0" u="none" strike="noStrike" baseline="0" dirty="0">
                <a:latin typeface="AdobeHeitiStd-Regular"/>
              </a:rPr>
              <a:t>另一方面在无形中拓宽了保密宣教渠道，节约了宣教成本，能辅助各级各部门开展全方位、多角度、多层次的保密宣教活动。</a:t>
            </a:r>
            <a:endParaRPr lang="en-US" altLang="zh-CN" sz="1200" b="0" i="0" u="none" strike="noStrike" baseline="0" dirty="0">
              <a:latin typeface="AdobeHeitiStd-Regular"/>
            </a:endParaRPr>
          </a:p>
          <a:p>
            <a:pPr algn="l"/>
            <a:endParaRPr lang="en-US" altLang="zh-CN" sz="1200" b="0" i="0" u="none" strike="noStrike" baseline="0" dirty="0">
              <a:latin typeface="AdobeHeitiStd-Regular"/>
            </a:endParaRPr>
          </a:p>
          <a:p>
            <a:pPr algn="l"/>
            <a:r>
              <a:rPr lang="zh-CN" altLang="en-US" sz="1800" b="0" i="0" u="none" strike="noStrike" baseline="0" dirty="0">
                <a:latin typeface="AdobeHeitiStd-Regular"/>
              </a:rPr>
              <a:t>在国家秘密的保管、信息资源的利用，以及网络安全态势的感知等方面提供有效的智能支撑。</a:t>
            </a:r>
            <a:endParaRPr lang="en-US" altLang="zh-CN" sz="1800" b="0" i="0" u="none" strike="noStrike" baseline="0" dirty="0">
              <a:latin typeface="AdobeHeitiStd-Regular"/>
            </a:endParaRPr>
          </a:p>
          <a:p>
            <a:pPr algn="l"/>
            <a:r>
              <a:rPr lang="zh-CN" altLang="en-US" sz="1800" b="0" i="0" u="none" strike="noStrike" baseline="0" dirty="0">
                <a:latin typeface="AdobeHeitiStd-Regular"/>
              </a:rPr>
              <a:t>例如，在日常工作中，大语言模型可</a:t>
            </a:r>
            <a:endParaRPr lang="en-US" altLang="zh-CN" sz="1800" b="0" i="0" u="none" strike="noStrike" baseline="0" dirty="0">
              <a:latin typeface="AdobeHeitiStd-Regular"/>
            </a:endParaRPr>
          </a:p>
          <a:p>
            <a:pPr algn="l"/>
            <a:r>
              <a:rPr lang="zh-CN" altLang="en-US" sz="1800" b="0" i="0" u="none" strike="noStrike" baseline="0" dirty="0">
                <a:latin typeface="AdobeHeitiStd-Regular"/>
              </a:rPr>
              <a:t>辅助分析各类数据，及时预测、防范可能发生的安全风险，搭建起智能高效的安全屏障；</a:t>
            </a:r>
            <a:endParaRPr lang="en-US" altLang="zh-CN" sz="1800" b="0" i="0" u="none" strike="noStrike" baseline="0" dirty="0">
              <a:latin typeface="AdobeHeitiStd-Regular"/>
            </a:endParaRPr>
          </a:p>
          <a:p>
            <a:pPr algn="l"/>
            <a:r>
              <a:rPr lang="zh-CN" altLang="en-US" sz="1800" b="0" i="0" u="none" strike="noStrike" baseline="0" dirty="0">
                <a:latin typeface="AdobeHeitiStd-Regular"/>
              </a:rPr>
              <a:t>在数据分析过程中，大语言模型能够</a:t>
            </a:r>
            <a:endParaRPr lang="en-US" altLang="zh-CN" sz="1800" b="0" i="0" u="none" strike="noStrike" baseline="0" dirty="0">
              <a:latin typeface="AdobeHeitiStd-Regular"/>
            </a:endParaRPr>
          </a:p>
          <a:p>
            <a:pPr algn="l"/>
            <a:r>
              <a:rPr lang="zh-CN" altLang="en-US" sz="1800" b="0" i="0" u="none" strike="noStrike" baseline="0" dirty="0">
                <a:latin typeface="AdobeHeitiStd-Regular"/>
              </a:rPr>
              <a:t>有效提升文本、图像等处理效率；</a:t>
            </a:r>
            <a:endParaRPr lang="en-US" altLang="zh-CN" sz="1800" b="0" i="0" u="none" strike="noStrike" baseline="0" dirty="0">
              <a:latin typeface="AdobeHeitiStd-Regular"/>
            </a:endParaRPr>
          </a:p>
          <a:p>
            <a:pPr algn="l"/>
            <a:r>
              <a:rPr lang="zh-CN" altLang="en-US" sz="1800" b="0" i="0" u="none" strike="noStrike" baseline="0" dirty="0">
                <a:latin typeface="AdobeHeitiStd-Regular"/>
              </a:rPr>
              <a:t>而在技术升级环节，生成式</a:t>
            </a:r>
            <a:r>
              <a:rPr lang="en-US" altLang="zh-CN" sz="1800" b="0" i="0" u="none" strike="noStrike" baseline="0" dirty="0">
                <a:latin typeface="AdobeHeitiStd-Regular"/>
              </a:rPr>
              <a:t>AI </a:t>
            </a:r>
            <a:r>
              <a:rPr lang="zh-CN" altLang="en-US" sz="1800" b="0" i="0" u="none" strike="noStrike" baseline="0" dirty="0">
                <a:latin typeface="AdobeHeitiStd-Regular"/>
              </a:rPr>
              <a:t>还可以</a:t>
            </a:r>
          </a:p>
          <a:p>
            <a:pPr algn="l"/>
            <a:r>
              <a:rPr lang="zh-CN" altLang="en-US" sz="1800" b="0" i="0" u="none" strike="noStrike" baseline="0" dirty="0">
                <a:latin typeface="AdobeHeitiStd-Regular"/>
              </a:rPr>
              <a:t>提供前沿技术信息，辅助编译代码等功能，推进安全防护技术的研发进程。</a:t>
            </a:r>
            <a:endParaRPr lang="en-US" altLang="zh-CN" sz="1800" b="0" i="0" u="none" strike="noStrike" baseline="0" dirty="0">
              <a:latin typeface="AdobeHeitiStd-Regular"/>
            </a:endParaRPr>
          </a:p>
          <a:p>
            <a:pPr algn="l"/>
            <a:endParaRPr lang="en-US" altLang="zh-CN" sz="1800" b="0" i="0" u="none" strike="noStrike" baseline="0" dirty="0">
              <a:latin typeface="AdobeHeitiStd-Regular"/>
            </a:endParaRPr>
          </a:p>
          <a:p>
            <a:pPr algn="l"/>
            <a:r>
              <a:rPr lang="zh-CN" altLang="en-US" sz="1800" b="0" i="0" u="none" strike="noStrike" baseline="0" dirty="0">
                <a:latin typeface="AdobeHeitiStd-Regular"/>
              </a:rPr>
              <a:t>生成式</a:t>
            </a:r>
            <a:r>
              <a:rPr lang="en-US" altLang="zh-CN" sz="1800" b="0" i="0" u="none" strike="noStrike" baseline="0" dirty="0">
                <a:latin typeface="AdobeHeitiStd-Regular"/>
              </a:rPr>
              <a:t>AI </a:t>
            </a:r>
            <a:r>
              <a:rPr lang="zh-CN" altLang="en-US" sz="1800" b="0" i="0" u="none" strike="noStrike" baseline="0" dirty="0">
                <a:latin typeface="AdobeHeitiStd-Regular"/>
              </a:rPr>
              <a:t>可以综合分析海量数据集，</a:t>
            </a:r>
            <a:endParaRPr lang="en-US" altLang="zh-CN" sz="1800" b="0" i="0" u="none" strike="noStrike" baseline="0" dirty="0">
              <a:latin typeface="AdobeHeitiStd-Regular"/>
            </a:endParaRPr>
          </a:p>
          <a:p>
            <a:pPr algn="l"/>
            <a:r>
              <a:rPr lang="zh-CN" altLang="en-US" sz="1800" b="0" i="0" u="none" strike="noStrike" baseline="0" dirty="0">
                <a:latin typeface="AdobeHeitiStd-Regular"/>
              </a:rPr>
              <a:t>通过分布式计算功能和分析演绎能力，有效提升案件查办工作的智能化水平，</a:t>
            </a:r>
            <a:endParaRPr lang="en-US" altLang="zh-CN" sz="1800" b="0" i="0" u="none" strike="noStrike" baseline="0" dirty="0">
              <a:latin typeface="AdobeHeitiStd-Regular"/>
            </a:endParaRPr>
          </a:p>
          <a:p>
            <a:pPr algn="l"/>
            <a:r>
              <a:rPr lang="zh-CN" altLang="en-US" sz="1800" b="0" i="0" u="none" strike="noStrike" baseline="0" dirty="0">
                <a:latin typeface="AdobeHeitiStd-Regular"/>
              </a:rPr>
              <a:t>从而降低信息泄露带来的雪球效应，尽早采取补救措施、减少损失。</a:t>
            </a:r>
            <a:endParaRPr lang="en-US" altLang="zh-CN" sz="1800" b="0" i="0" u="none" strike="noStrike" baseline="0" dirty="0">
              <a:latin typeface="AdobeHeitiStd-Regular"/>
            </a:endParaRPr>
          </a:p>
          <a:p>
            <a:pPr algn="l"/>
            <a:r>
              <a:rPr lang="zh-CN" altLang="en-US" sz="1800" b="0" i="0" u="none" strike="noStrike" baseline="0" dirty="0">
                <a:latin typeface="AdobeHeitiStd-Regular"/>
              </a:rPr>
              <a:t>此外，大语言模型也可</a:t>
            </a:r>
            <a:endParaRPr lang="en-US" altLang="zh-CN" sz="1800" b="0" i="0" u="none" strike="noStrike" baseline="0" dirty="0">
              <a:latin typeface="AdobeHeitiStd-Regular"/>
            </a:endParaRPr>
          </a:p>
          <a:p>
            <a:pPr algn="l"/>
            <a:r>
              <a:rPr lang="zh-CN" altLang="en-US" sz="1800" b="0" i="0" u="none" strike="noStrike" baseline="0" dirty="0">
                <a:latin typeface="AdobeHeitiStd-Regular"/>
              </a:rPr>
              <a:t>帮助搭建失泄密案例资源库，</a:t>
            </a:r>
            <a:endParaRPr lang="en-US" altLang="zh-CN" sz="1800" b="0" i="0" u="none" strike="noStrike" baseline="0" dirty="0">
              <a:latin typeface="AdobeHeitiStd-Regular"/>
            </a:endParaRPr>
          </a:p>
          <a:p>
            <a:pPr algn="l"/>
            <a:r>
              <a:rPr lang="zh-CN" altLang="en-US" sz="1800" b="0" i="0" u="none" strike="noStrike" baseline="0" dirty="0">
                <a:latin typeface="AdobeHeitiStd-Regular"/>
              </a:rPr>
              <a:t>对信息资源进行科学分类、规范存储，</a:t>
            </a:r>
            <a:endParaRPr lang="en-US" altLang="zh-CN" sz="1800" b="0" i="0" u="none" strike="noStrike" baseline="0" dirty="0">
              <a:latin typeface="AdobeHeitiStd-Regular"/>
            </a:endParaRPr>
          </a:p>
          <a:p>
            <a:pPr algn="l"/>
            <a:r>
              <a:rPr lang="zh-CN" altLang="en-US" sz="1800" b="0" i="0" u="none" strike="noStrike" baseline="0" dirty="0">
                <a:latin typeface="AdobeHeitiStd-Regular"/>
              </a:rPr>
              <a:t>让失泄密案例库的建设更加体系化、科学化，</a:t>
            </a:r>
            <a:endParaRPr lang="en-US" altLang="zh-CN" sz="1800" b="0" i="0" u="none" strike="noStrike" baseline="0" dirty="0">
              <a:latin typeface="AdobeHeitiStd-Regular"/>
            </a:endParaRPr>
          </a:p>
          <a:p>
            <a:pPr algn="l"/>
            <a:r>
              <a:rPr lang="zh-CN" altLang="en-US" sz="1800" b="0" i="0" u="none" strike="noStrike" baseline="0" dirty="0">
                <a:latin typeface="AdobeHeitiStd-Regular"/>
              </a:rPr>
              <a:t>也为日后案件查办、宣传教育工作提供丰富、易查的参考资料。</a:t>
            </a:r>
            <a:endParaRPr lang="zh-CN" altLang="en-US"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但由于其自身的复杂性和伦理上的缺陷性，在使用过程中极易引发数据滥用、隐私泄露等问题，甚至被不法分子用来生成虚假信息、发动网络攻击等，给安全保密工作带来严峻挑战。</a:t>
            </a:r>
          </a:p>
          <a:p>
            <a:endParaRPr lang="zh-CN" altLang="en-US" dirty="0"/>
          </a:p>
          <a:p>
            <a:r>
              <a:rPr lang="zh-CN" altLang="en-US" dirty="0"/>
              <a:t>智能办公泄露信息</a:t>
            </a:r>
          </a:p>
          <a:p>
            <a:r>
              <a:rPr lang="zh-CN" altLang="en-US" dirty="0"/>
              <a:t>语言翻译、绘图创作、智能客服等</a:t>
            </a:r>
          </a:p>
          <a:p>
            <a:r>
              <a:rPr lang="zh-CN" altLang="en-US" dirty="0"/>
              <a:t>提升工作效率</a:t>
            </a:r>
          </a:p>
          <a:p>
            <a:r>
              <a:rPr lang="zh-CN" altLang="en-US" dirty="0"/>
              <a:t>这些敏感信息、内部资料会被作为大语言模型的训练参考资料，暴露公司业务内容</a:t>
            </a:r>
          </a:p>
          <a:p>
            <a:r>
              <a:rPr lang="zh-CN" altLang="en-US" dirty="0"/>
              <a:t>由于生成式</a:t>
            </a:r>
            <a:r>
              <a:rPr lang="en-US" altLang="zh-CN" dirty="0"/>
              <a:t>AI </a:t>
            </a:r>
            <a:r>
              <a:rPr lang="zh-CN" altLang="en-US" dirty="0"/>
              <a:t>具备在海量数据中进行多步推理的能力，</a:t>
            </a:r>
          </a:p>
          <a:p>
            <a:r>
              <a:rPr lang="zh-CN" altLang="en-US" dirty="0"/>
              <a:t>因此一旦大语言模型掌握了足够多的信息，</a:t>
            </a:r>
          </a:p>
          <a:p>
            <a:r>
              <a:rPr lang="zh-CN" altLang="en-US" dirty="0"/>
              <a:t>就能通过数据挖掘分析，</a:t>
            </a:r>
          </a:p>
          <a:p>
            <a:r>
              <a:rPr lang="zh-CN" altLang="en-US" dirty="0"/>
              <a:t>对这些信息进行细粒度的演绎，</a:t>
            </a:r>
          </a:p>
          <a:p>
            <a:r>
              <a:rPr lang="zh-CN" altLang="en-US" dirty="0"/>
              <a:t>从而掌握信息间的关联，</a:t>
            </a:r>
          </a:p>
          <a:p>
            <a:r>
              <a:rPr lang="zh-CN" altLang="en-US" dirty="0"/>
              <a:t>推演出更多敏感内容，</a:t>
            </a:r>
          </a:p>
          <a:p>
            <a:r>
              <a:rPr lang="zh-CN" altLang="en-US" dirty="0"/>
              <a:t>甚至可能在之后的模型应用场景导致敏感信息外泄，</a:t>
            </a:r>
          </a:p>
          <a:p>
            <a:r>
              <a:rPr lang="zh-CN" altLang="en-US" dirty="0"/>
              <a:t>造成不可挽回的影响和损失。</a:t>
            </a:r>
          </a:p>
          <a:p>
            <a:endParaRPr lang="zh-CN" altLang="en-US" dirty="0"/>
          </a:p>
          <a:p>
            <a:endParaRPr lang="zh-CN" altLang="en-US" dirty="0"/>
          </a:p>
          <a:p>
            <a:r>
              <a:rPr lang="en-US" altLang="zh-CN" dirty="0"/>
              <a:t>1. </a:t>
            </a:r>
            <a:r>
              <a:rPr lang="zh-CN" altLang="en-US" dirty="0"/>
              <a:t>智能办公泄露信息，暗箭难防。</a:t>
            </a:r>
          </a:p>
          <a:p>
            <a:r>
              <a:rPr lang="en-US" altLang="zh-CN" dirty="0"/>
              <a:t>2. </a:t>
            </a:r>
            <a:r>
              <a:rPr lang="zh-CN" altLang="en-US" dirty="0"/>
              <a:t>个人隐私遭遇窥探，“裸奔”加剧。</a:t>
            </a:r>
          </a:p>
          <a:p>
            <a:r>
              <a:rPr lang="en-US" altLang="zh-CN" dirty="0"/>
              <a:t>3. </a:t>
            </a:r>
            <a:r>
              <a:rPr lang="zh-CN" altLang="en-US" dirty="0"/>
              <a:t>虚假信息愈发泛滥，真伪难辨。</a:t>
            </a:r>
          </a:p>
          <a:p>
            <a:r>
              <a:rPr lang="en-US" altLang="zh-CN" dirty="0"/>
              <a:t>4. </a:t>
            </a:r>
            <a:r>
              <a:rPr lang="zh-CN" altLang="en-US" dirty="0"/>
              <a:t>网络攻击威胁提升，对抗升级。</a:t>
            </a:r>
          </a:p>
          <a:p>
            <a:endParaRPr lang="zh-CN" altLang="en-US" dirty="0"/>
          </a:p>
          <a:p>
            <a:endParaRPr lang="zh-CN" altLang="en-US" dirty="0"/>
          </a:p>
          <a:p>
            <a:r>
              <a:rPr lang="en-US" altLang="zh-CN" dirty="0"/>
              <a:t>1. </a:t>
            </a:r>
            <a:r>
              <a:rPr lang="zh-CN" altLang="en-US" dirty="0"/>
              <a:t>协助生成多模态内容，提升保密宣教质效。</a:t>
            </a:r>
          </a:p>
          <a:p>
            <a:r>
              <a:rPr lang="en-US" altLang="zh-CN" dirty="0"/>
              <a:t>2. </a:t>
            </a:r>
            <a:r>
              <a:rPr lang="zh-CN" altLang="en-US" dirty="0"/>
              <a:t>挖掘分析海量数据，加速工作智能化转型。</a:t>
            </a:r>
          </a:p>
          <a:p>
            <a:r>
              <a:rPr lang="en-US" altLang="zh-CN" dirty="0"/>
              <a:t>3. </a:t>
            </a:r>
            <a:r>
              <a:rPr lang="zh-CN" altLang="en-US" dirty="0"/>
              <a:t>辅助案件追查，及时搭建形成案例库。</a:t>
            </a:r>
          </a:p>
        </p:txBody>
      </p:sp>
      <p:sp>
        <p:nvSpPr>
          <p:cNvPr id="4" name="灯片编号占位符 3">
            <a:extLst>
              <a:ext uri="{FF2B5EF4-FFF2-40B4-BE49-F238E27FC236}">
                <a16:creationId xmlns:a16="http://schemas.microsoft.com/office/drawing/2014/main" id="{3F233EFE-3D44-3FF9-BE19-EEB7D55346F8}"/>
              </a:ext>
            </a:extLst>
          </p:cNvPr>
          <p:cNvSpPr>
            <a:spLocks noGrp="1"/>
          </p:cNvSpPr>
          <p:nvPr>
            <p:ph type="sldNum" sz="quarter" idx="5"/>
          </p:nvPr>
        </p:nvSpPr>
        <p:spPr/>
        <p:txBody>
          <a:bodyPr/>
          <a:lstStyle/>
          <a:p>
            <a:fld id="{C1640531-6BEC-4F7A-8336-A2EE8D9C3E42}" type="slidenum">
              <a:rPr lang="zh-CN" altLang="en-US" smtClean="0"/>
              <a:t>175</a:t>
            </a:fld>
            <a:endParaRPr lang="zh-CN" altLang="en-US"/>
          </a:p>
        </p:txBody>
      </p:sp>
    </p:spTree>
    <p:extLst>
      <p:ext uri="{BB962C8B-B14F-4D97-AF65-F5344CB8AC3E}">
        <p14:creationId xmlns:p14="http://schemas.microsoft.com/office/powerpoint/2010/main" val="34921640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保密司法的审查对象是保密违法行为。广义的保密违法行为，是指所有违反国家现行保密法律规定，危害国家秘密安全或给国家秘密安全造成威胁的行为。保密违法行为可以分为保密民事违法行为、保密行政违法行为和保密犯罪行为。目前，我国保密法中关于保密行政违法行为的救济途径缺失行政复议和行政诉讼的设置，只在有关信息公开的部分行政案例中有涉及国家秘密的司法审查。因此，这里讲的保密司法审查的对象是狭义的保密违法行为，主要包括以下几种：</a:t>
            </a:r>
          </a:p>
          <a:p>
            <a:r>
              <a:rPr lang="en-US" altLang="zh-CN" dirty="0"/>
              <a:t>(1)</a:t>
            </a:r>
            <a:r>
              <a:rPr lang="zh-CN" altLang="en-US" dirty="0"/>
              <a:t>与国家秘密相关的违反民事法律的违法行为。此类违法行为只是和国家秘密相关，不包括涉及国家秘密存在与否、国家秘密的性质判定、国家秘密的安全与否等实质性问题。如不同社会主体之间基于某一国家秘密的使用而产生的合同纠纷。此类违法行为适用民事诉讼程序。</a:t>
            </a:r>
          </a:p>
          <a:p>
            <a:r>
              <a:rPr lang="en-US" altLang="zh-CN" dirty="0"/>
              <a:t>(2)</a:t>
            </a:r>
            <a:r>
              <a:rPr lang="zh-CN" altLang="en-US" dirty="0"/>
              <a:t>据</a:t>
            </a:r>
            <a:r>
              <a:rPr lang="en-US" altLang="zh-CN" dirty="0"/>
              <a:t>《</a:t>
            </a:r>
            <a:r>
              <a:rPr lang="zh-CN" altLang="en-US" dirty="0"/>
              <a:t>最高人民法院关于审理政府信息公开行政案件若干问题的规定</a:t>
            </a:r>
            <a:r>
              <a:rPr lang="en-US" altLang="zh-CN" dirty="0"/>
              <a:t>》(2010 </a:t>
            </a:r>
            <a:r>
              <a:rPr lang="zh-CN" altLang="en-US" dirty="0"/>
              <a:t>年</a:t>
            </a:r>
            <a:r>
              <a:rPr lang="en-US" altLang="zh-CN" dirty="0"/>
              <a:t>12</a:t>
            </a:r>
            <a:r>
              <a:rPr lang="zh-CN" altLang="en-US" dirty="0"/>
              <a:t>月</a:t>
            </a:r>
            <a:r>
              <a:rPr lang="en-US" altLang="zh-CN" dirty="0"/>
              <a:t>13</a:t>
            </a:r>
            <a:r>
              <a:rPr lang="zh-CN" altLang="en-US" dirty="0"/>
              <a:t>日最高人民法院审判委员会第</a:t>
            </a:r>
            <a:r>
              <a:rPr lang="en-US" altLang="zh-CN" dirty="0"/>
              <a:t>1505</a:t>
            </a:r>
            <a:r>
              <a:rPr lang="zh-CN" altLang="en-US" dirty="0"/>
              <a:t>次会议通过</a:t>
            </a:r>
            <a:r>
              <a:rPr lang="en-US" altLang="zh-CN" dirty="0"/>
              <a:t>)</a:t>
            </a:r>
            <a:r>
              <a:rPr lang="zh-CN" altLang="en-US" dirty="0"/>
              <a:t>第一条第一款的规定，公民、法人或者其他组织向行政机关申请获取政府信息，行政机关柜绝提供或者逾期不予答复，公民、法人或者其他组织认为这一具体行政行为侵犯其合法权益，依法提起行政诉讼的，人民法院应当受理。此类行为中，行政机关拒绝提供的理由包括信息涉及国家秘密的情况，属于保密行政违法行为，此类违法行为适用行政诉讼程序。	</a:t>
            </a:r>
          </a:p>
          <a:p>
            <a:r>
              <a:rPr lang="en-US" altLang="zh-CN" dirty="0"/>
              <a:t>(3)</a:t>
            </a:r>
            <a:r>
              <a:rPr lang="zh-CN" altLang="en-US" dirty="0"/>
              <a:t>保密犯罪行为，主要是指违反保密法严重，应依法追究刑事责任的行为。目前，我国</a:t>
            </a:r>
            <a:r>
              <a:rPr lang="en-US" altLang="zh-CN" dirty="0"/>
              <a:t>《</a:t>
            </a:r>
            <a:r>
              <a:rPr lang="zh-CN" altLang="en-US" dirty="0"/>
              <a:t>刑法</a:t>
            </a:r>
            <a:r>
              <a:rPr lang="en-US" altLang="zh-CN" dirty="0"/>
              <a:t>》</a:t>
            </a:r>
            <a:r>
              <a:rPr lang="zh-CN" altLang="en-US" dirty="0"/>
              <a:t>规定的窃密泄密犯罪主要包括</a:t>
            </a:r>
            <a:r>
              <a:rPr lang="en-US" altLang="zh-CN" dirty="0"/>
              <a:t>:</a:t>
            </a:r>
            <a:r>
              <a:rPr lang="zh-CN" altLang="en-US" dirty="0"/>
              <a:t>第一百一十一条规定的为境外机构、组织、人员窃取、刺探、收买、非法提供国家秘密罪，第二百八十二条规定的非法获取国家秘密罪和非法持有国家绝密、机密文件、资料、物品罪，第三百九十八条规定的故意或过失泄露国家秘密罪等。 此外，还包括有关军事秘密的条款。</a:t>
            </a:r>
            <a:r>
              <a:rPr lang="en-US" altLang="zh-CN" dirty="0"/>
              <a:t>1 </a:t>
            </a:r>
            <a:r>
              <a:rPr lang="zh-CN" altLang="en-US" dirty="0"/>
              <a:t>此类违法行为适用刑事诉讼程序。</a:t>
            </a:r>
          </a:p>
          <a:p>
            <a:endParaRPr lang="zh-CN" altLang="en-US" dirty="0"/>
          </a:p>
          <a:p>
            <a:pPr marL="0" indent="0">
              <a:buNone/>
            </a:pPr>
            <a:r>
              <a:rPr lang="zh-CN" altLang="en-US" b="1" dirty="0">
                <a:latin typeface="黑体" panose="02010609060101010101" pitchFamily="49" charset="-122"/>
                <a:ea typeface="黑体" panose="02010609060101010101" pitchFamily="49" charset="-122"/>
                <a:sym typeface="+mn-ea"/>
              </a:rPr>
              <a:t>我国保密法中，关于保密行政违法行为的</a:t>
            </a:r>
            <a:endParaRPr lang="en-US" altLang="zh-CN" b="1" dirty="0">
              <a:latin typeface="黑体" panose="02010609060101010101" pitchFamily="49" charset="-122"/>
              <a:ea typeface="黑体" panose="02010609060101010101" pitchFamily="49" charset="-122"/>
            </a:endParaRPr>
          </a:p>
          <a:p>
            <a:pPr marL="0" indent="0">
              <a:buNone/>
            </a:pPr>
            <a:r>
              <a:rPr lang="zh-CN" altLang="en-US" b="1" dirty="0">
                <a:latin typeface="黑体" panose="02010609060101010101" pitchFamily="49" charset="-122"/>
                <a:ea typeface="黑体" panose="02010609060101010101" pitchFamily="49" charset="-122"/>
                <a:sym typeface="+mn-ea"/>
              </a:rPr>
              <a:t>    </a:t>
            </a:r>
            <a:r>
              <a:rPr lang="en-US" altLang="zh-CN"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sym typeface="+mn-ea"/>
              </a:rPr>
              <a:t>救济途径缺失行政复议和行政诉讼的设置</a:t>
            </a:r>
            <a:endParaRPr lang="en-US" altLang="zh-CN" b="1" dirty="0">
              <a:latin typeface="黑体" panose="02010609060101010101" pitchFamily="49" charset="-122"/>
              <a:ea typeface="黑体" panose="02010609060101010101" pitchFamily="49" charset="-122"/>
            </a:endParaRPr>
          </a:p>
          <a:p>
            <a:pPr marL="0" indent="0">
              <a:buNone/>
            </a:pPr>
            <a:r>
              <a:rPr lang="zh-CN" altLang="en-US" b="1" dirty="0">
                <a:latin typeface="黑体" panose="02010609060101010101" pitchFamily="49" charset="-122"/>
                <a:ea typeface="黑体" panose="02010609060101010101" pitchFamily="49" charset="-122"/>
                <a:sym typeface="+mn-ea"/>
              </a:rPr>
              <a:t>    </a:t>
            </a:r>
            <a:r>
              <a:rPr lang="en-US" altLang="zh-CN"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sym typeface="+mn-ea"/>
              </a:rPr>
              <a:t>只在有关信息公开的部分行政案例中</a:t>
            </a:r>
            <a:endParaRPr lang="en-US" altLang="zh-CN" b="1" dirty="0">
              <a:latin typeface="黑体" panose="02010609060101010101" pitchFamily="49" charset="-122"/>
              <a:ea typeface="黑体" panose="02010609060101010101" pitchFamily="49" charset="-122"/>
            </a:endParaRPr>
          </a:p>
          <a:p>
            <a:pPr marL="0" indent="0">
              <a:buNone/>
            </a:pPr>
            <a:r>
              <a:rPr lang="zh-CN" altLang="en-US" b="1" dirty="0">
                <a:latin typeface="黑体" panose="02010609060101010101" pitchFamily="49" charset="-122"/>
                <a:ea typeface="黑体" panose="02010609060101010101" pitchFamily="49" charset="-122"/>
                <a:sym typeface="+mn-ea"/>
              </a:rPr>
              <a:t>    </a:t>
            </a:r>
            <a:r>
              <a:rPr lang="en-US" altLang="zh-CN"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sym typeface="+mn-ea"/>
              </a:rPr>
              <a:t>有涉及国家秘密的司法审查</a:t>
            </a:r>
            <a:endParaRPr lang="en-US" altLang="zh-CN" b="1" dirty="0">
              <a:latin typeface="黑体" panose="02010609060101010101" pitchFamily="49" charset="-122"/>
              <a:ea typeface="黑体" panose="02010609060101010101" pitchFamily="49" charset="-122"/>
            </a:endParaRPr>
          </a:p>
          <a:p>
            <a:endParaRPr lang="en-US" altLang="zh-CN" dirty="0"/>
          </a:p>
          <a:p>
            <a:endParaRPr lang="en-US" altLang="zh-CN" dirty="0"/>
          </a:p>
          <a:p>
            <a:endParaRPr lang="en-US" altLang="zh-CN" dirty="0"/>
          </a:p>
          <a:p>
            <a:r>
              <a:rPr lang="zh-CN" altLang="en-US" dirty="0"/>
              <a:t>现代法院审理案件，可以借助测谎仪、</a:t>
            </a:r>
            <a:r>
              <a:rPr lang="en-US" altLang="zh-CN" dirty="0"/>
              <a:t>DNA </a:t>
            </a:r>
            <a:r>
              <a:rPr lang="zh-CN" altLang="en-US" dirty="0"/>
              <a:t>鉴定、指纹识别、笔迹鉴定等先进的技术和手段，在夏商周时期，司法机关不可能有这些仪器和技术，那又是如何审案的呢</a:t>
            </a:r>
            <a:r>
              <a:rPr lang="en-US" altLang="zh-CN" dirty="0"/>
              <a:t>?</a:t>
            </a:r>
          </a:p>
          <a:p>
            <a:r>
              <a:rPr lang="zh-CN" altLang="en-US" dirty="0"/>
              <a:t>西周的司法制度比较健全</a:t>
            </a:r>
            <a:r>
              <a:rPr lang="en-US" altLang="zh-CN" dirty="0"/>
              <a:t>...</a:t>
            </a:r>
          </a:p>
          <a:p>
            <a:r>
              <a:rPr lang="zh-CN" altLang="en-US" dirty="0"/>
              <a:t>在审判制度上，采取“五听”审案法，即</a:t>
            </a:r>
            <a:r>
              <a:rPr lang="en-US" altLang="zh-CN" dirty="0"/>
              <a:t>:</a:t>
            </a:r>
          </a:p>
          <a:p>
            <a:r>
              <a:rPr lang="zh-CN" altLang="en-US" dirty="0"/>
              <a:t>辞听，听当事人的陈述，如果理屈的话就言语错乱</a:t>
            </a:r>
            <a:r>
              <a:rPr lang="en-US" altLang="zh-CN" dirty="0"/>
              <a:t>;</a:t>
            </a:r>
          </a:p>
          <a:p>
            <a:r>
              <a:rPr lang="zh-CN" altLang="en-US" dirty="0"/>
              <a:t>色听，观察当事人的表情如理亏就会面红耳赤</a:t>
            </a:r>
            <a:r>
              <a:rPr lang="en-US" altLang="zh-CN" dirty="0"/>
              <a:t>;</a:t>
            </a:r>
          </a:p>
          <a:p>
            <a:r>
              <a:rPr lang="zh-CN" altLang="en-US" dirty="0"/>
              <a:t>气听，听当事人陈述时的呼吸，如无理就会紧张得喘息</a:t>
            </a:r>
            <a:r>
              <a:rPr lang="en-US" altLang="zh-CN" dirty="0"/>
              <a:t>;</a:t>
            </a:r>
          </a:p>
          <a:p>
            <a:r>
              <a:rPr lang="zh-CN" altLang="en-US" dirty="0"/>
              <a:t>耳听，审查当事人的听觉反应，如无理就会因紧张而听不清话</a:t>
            </a:r>
            <a:r>
              <a:rPr lang="en-US" altLang="zh-CN" dirty="0"/>
              <a:t>;</a:t>
            </a:r>
          </a:p>
          <a:p>
            <a:r>
              <a:rPr lang="zh-CN" altLang="en-US" dirty="0"/>
              <a:t>目听，观察当事人的眼睛，无理就会双目失神。</a:t>
            </a:r>
          </a:p>
          <a:p>
            <a:r>
              <a:rPr lang="zh-CN" altLang="en-US" dirty="0"/>
              <a:t>在现代人看来，五听流于主观臆断，极不科学，但这种察言观色的方法流传久远，也不失为审判经验的总结，是有一定的生理学和心理学依据的。</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第四节 组织保密违法案件查处</a:t>
            </a:r>
          </a:p>
          <a:p>
            <a:endParaRPr lang="zh-CN" altLang="en-US" dirty="0"/>
          </a:p>
          <a:p>
            <a:r>
              <a:rPr lang="zh-CN" altLang="en-US" dirty="0"/>
              <a:t>依法组织查处保密违法案件是保密工作的重要内容，也是党的纪检工作、国家司法工作和政府监察工作的组成部分。严肃依法依纪查处保密违法案件，是维护国家秘密安全的基本保障。</a:t>
            </a:r>
          </a:p>
          <a:p>
            <a:endParaRPr lang="zh-CN" altLang="en-US" dirty="0"/>
          </a:p>
          <a:p>
            <a:r>
              <a:rPr lang="zh-CN" altLang="en-US" dirty="0"/>
              <a:t>一、把握保密违法案件类型</a:t>
            </a:r>
          </a:p>
          <a:p>
            <a:r>
              <a:rPr lang="zh-CN" altLang="en-US" dirty="0"/>
              <a:t>1.保密违法行为概念</a:t>
            </a:r>
          </a:p>
          <a:p>
            <a:r>
              <a:rPr lang="zh-CN" altLang="en-US" dirty="0"/>
              <a:t>保密违法行为，是指机关、单位或个人违反保密法律法规的规定，实施的可能导致国家秘密泄露或严重威胁国家秘密安全以及导致保密措施失效或保密防护体系受到破坏的，尚不构成犯罪的违法行为。</a:t>
            </a:r>
          </a:p>
          <a:p>
            <a:r>
              <a:rPr lang="zh-CN" altLang="en-US" dirty="0"/>
              <a:t>2.保密违法案件类型</a:t>
            </a:r>
          </a:p>
          <a:p>
            <a:r>
              <a:rPr lang="zh-CN" altLang="en-US" dirty="0"/>
              <a:t>保密违法案件按照违法行为性质和实施后果，大致分为三种类型。</a:t>
            </a:r>
          </a:p>
          <a:p>
            <a:r>
              <a:rPr lang="zh-CN" altLang="en-US" dirty="0"/>
              <a:t>(1)严重违规案件。是指机关、单位或个人违反保密</a:t>
            </a:r>
          </a:p>
          <a:p>
            <a:endParaRPr lang="zh-CN" altLang="en-US" dirty="0"/>
          </a:p>
          <a:p>
            <a:r>
              <a:rPr lang="zh-CN" altLang="en-US" dirty="0"/>
              <a:t>284\</a:t>
            </a:r>
          </a:p>
          <a:p>
            <a:endParaRPr lang="zh-CN" altLang="en-US" dirty="0"/>
          </a:p>
          <a:p>
            <a:endParaRPr lang="zh-CN" altLang="en-US" dirty="0"/>
          </a:p>
          <a:p>
            <a:r>
              <a:rPr lang="zh-CN" altLang="en-US" dirty="0"/>
              <a:t>法律法规规定，实施可能导致国家秘密泄露或严重危害国家秘密安全，以及导致保密措施失效或保密防护体系受到破坏，但尚未导致国家秘密泄露或尚不能确定国家秘密是否泄露的案件。</a:t>
            </a:r>
          </a:p>
          <a:p>
            <a:r>
              <a:rPr lang="zh-CN" altLang="en-US" dirty="0"/>
              <a:t>(2)泄密违法案件。是指机关、单位或个人违反保密法律法规规定，实施导致国家秘密泄露，但尚构不成泄密犯罪的案件。</a:t>
            </a:r>
          </a:p>
          <a:p>
            <a:r>
              <a:rPr lang="zh-CN" altLang="en-US" dirty="0"/>
              <a:t>(3)泄密犯罪案件。是指机关、单位和个人违反保密法律法规规定，实施导致国家秘密泄露且情节严重，已构成刑事犯罪的案件。</a:t>
            </a:r>
          </a:p>
          <a:p>
            <a:r>
              <a:rPr lang="zh-CN" altLang="en-US" dirty="0"/>
              <a:t>3.保密违法行为种类</a:t>
            </a:r>
          </a:p>
          <a:p>
            <a:r>
              <a:rPr lang="zh-CN" altLang="en-US" dirty="0"/>
              <a:t>保密法及其配套法规、规章和刑法所规定的保密违法行为主要有以下种类</a:t>
            </a:r>
          </a:p>
          <a:p>
            <a:r>
              <a:rPr lang="zh-CN" altLang="en-US" dirty="0"/>
              <a:t>(1)个人违反保密法律法规行为。保密法第四十八条列举了 12 种最常见、最典型的保密违法行为。</a:t>
            </a:r>
          </a:p>
          <a:p>
            <a:r>
              <a:rPr lang="zh-CN" altLang="en-US" dirty="0"/>
              <a:t>①非法获取、持有国家秘密载体的;</a:t>
            </a:r>
          </a:p>
          <a:p>
            <a:r>
              <a:rPr lang="zh-CN" altLang="en-US" dirty="0"/>
              <a:t>②买卖、转送或者私自销毁国家秘密载体的;</a:t>
            </a:r>
          </a:p>
          <a:p>
            <a:r>
              <a:rPr lang="zh-CN" altLang="en-US" dirty="0"/>
              <a:t>③通过普通邮政、快递等无保密措施的渠道传递国家秘密载体的;</a:t>
            </a:r>
          </a:p>
          <a:p>
            <a:r>
              <a:rPr lang="zh-CN" altLang="en-US" dirty="0"/>
              <a:t>④ 邮寄、托运国家秘密载体出境，或者未经有关主管部门批准，携带、传递国家秘密载体出境的;</a:t>
            </a:r>
          </a:p>
          <a:p>
            <a:r>
              <a:rPr lang="zh-CN" altLang="en-US" dirty="0"/>
              <a:t>⑤ 非法复制、记录、存储国家秘密的;</a:t>
            </a:r>
          </a:p>
          <a:p>
            <a:endParaRPr lang="zh-CN" altLang="en-US" dirty="0"/>
          </a:p>
          <a:p>
            <a:r>
              <a:rPr lang="zh-CN" altLang="en-US" dirty="0"/>
              <a:t>/285</a:t>
            </a:r>
          </a:p>
          <a:p>
            <a:endParaRPr lang="zh-CN" altLang="en-US" dirty="0"/>
          </a:p>
          <a:p>
            <a:endParaRPr lang="zh-CN" altLang="en-US" dirty="0"/>
          </a:p>
          <a:p>
            <a:r>
              <a:rPr lang="zh-CN" altLang="en-US" dirty="0"/>
              <a:t>⑥在私人交往和通信中涉及国家秘密的;</a:t>
            </a:r>
          </a:p>
          <a:p>
            <a:r>
              <a:rPr lang="zh-CN" altLang="en-US" dirty="0"/>
              <a:t>⑦在互联网及其他公共信息网络或者未采取保密措施的有线和无线通信中传递国家秘密的;</a:t>
            </a:r>
          </a:p>
          <a:p>
            <a:r>
              <a:rPr lang="zh-CN" altLang="en-US" dirty="0"/>
              <a:t>⑧将涉密计算机、涉密存储设备接入互联网及其他公共信息网络的;</a:t>
            </a:r>
          </a:p>
          <a:p>
            <a:r>
              <a:rPr lang="zh-CN" altLang="en-US" dirty="0"/>
              <a:t>在未采取防护措施的情况下，在涉密信息系统与互联网及其他公共信息网络之间进行信息交换的;</a:t>
            </a:r>
          </a:p>
          <a:p>
            <a:r>
              <a:rPr lang="zh-CN" altLang="en-US" dirty="0"/>
              <a:t>⑩使用非涉密计算机、非涉密存储设备存储、处理国家秘密信息的;</a:t>
            </a:r>
          </a:p>
          <a:p>
            <a:r>
              <a:rPr lang="zh-CN" altLang="en-US" dirty="0"/>
              <a:t>⑪擅自卸载、修改涉密信息系统的安全技术程序、管理程序的;</a:t>
            </a:r>
          </a:p>
          <a:p>
            <a:r>
              <a:rPr lang="zh-CN" altLang="en-US" dirty="0"/>
              <a:t>12将未经安全技术处理的退出使用的涉密计算机、涉密存储设备赠送、出售、丢弃或者改作其他用途的。</a:t>
            </a:r>
          </a:p>
          <a:p>
            <a:r>
              <a:rPr lang="zh-CN" altLang="en-US" dirty="0"/>
              <a:t>(2)机关、单位违反保密法律法规行为。保密法及其配套法规和规章、政府信息公开条例规定的机关、单位违反保密法律法规行为主要有15种</a:t>
            </a:r>
          </a:p>
          <a:p>
            <a:r>
              <a:rPr lang="zh-CN" altLang="en-US" dirty="0"/>
              <a:t>①机关、单位违反保密法律法规规定，发生重大泄密案件的;</a:t>
            </a:r>
          </a:p>
          <a:p>
            <a:r>
              <a:rPr lang="zh-CN" altLang="en-US" dirty="0"/>
              <a:t>② 机关、单位违反保密法律法规规定，对应当定密的事项不定密，或者对不应当定密的事项定密，造成严重后果的;</a:t>
            </a:r>
          </a:p>
          <a:p>
            <a:r>
              <a:rPr lang="zh-CN" altLang="en-US" dirty="0"/>
              <a:t>③机关、单位发生泄露国家秘密案件不按照规定报告或者未采取补救措施的;</a:t>
            </a:r>
          </a:p>
          <a:p>
            <a:endParaRPr lang="zh-CN" altLang="en-US" dirty="0"/>
          </a:p>
          <a:p>
            <a:r>
              <a:rPr lang="zh-CN" altLang="en-US" dirty="0"/>
              <a:t>286\</a:t>
            </a:r>
          </a:p>
          <a:p>
            <a:endParaRPr lang="zh-CN" altLang="en-US" dirty="0"/>
          </a:p>
          <a:p>
            <a:endParaRPr lang="zh-CN" altLang="en-US" dirty="0"/>
          </a:p>
          <a:p>
            <a:r>
              <a:rPr lang="zh-CN" altLang="en-US" dirty="0"/>
              <a:t>④ 在保密检查或者泄露国家秘密案件查处中，有关机关、单位及其工作人员拒不配合，弄虚作假，隐匿、销毁证据，或者以其他方式逃避、妨碍保密检查或者泄露国家秘密案件查处的;</a:t>
            </a:r>
          </a:p>
          <a:p>
            <a:r>
              <a:rPr lang="zh-CN" altLang="en-US" dirty="0"/>
              <a:t>⑤企事业单位及其工作人员协助机关、单位逃避、妨碍保密检查或者泄露国家秘密案件查处的;</a:t>
            </a:r>
          </a:p>
          <a:p>
            <a:r>
              <a:rPr lang="zh-CN" altLang="en-US" dirty="0"/>
              <a:t>⑥经保密审查合格的企事业单位违反保密管理规定的;</a:t>
            </a:r>
          </a:p>
          <a:p>
            <a:r>
              <a:rPr lang="zh-CN" altLang="en-US" dirty="0"/>
              <a:t>⑦涉密信息系统未按照规定进行检测评估和审查而投入使用的;</a:t>
            </a:r>
          </a:p>
          <a:p>
            <a:r>
              <a:rPr lang="zh-CN" altLang="en-US" dirty="0"/>
              <a:t>⑧机关、单位委托未经保密审查的单位从事涉密业务的;</a:t>
            </a:r>
          </a:p>
          <a:p>
            <a:r>
              <a:rPr lang="zh-CN" altLang="en-US" dirty="0"/>
              <a:t>⑨未经保密审查的单位从事涉密业务的;</a:t>
            </a:r>
          </a:p>
          <a:p>
            <a:r>
              <a:rPr lang="zh-CN" altLang="en-US" dirty="0"/>
              <a:t>⑩互联网及其他公共信息网络运营商、服务商违反规定，拒不配合有关机关泄密案件调查，拒不履行停止传输涉及泄露国家秘密信息、向有关部门报告、删除涉及泄露国家秘密的信息义务的;</a:t>
            </a:r>
          </a:p>
          <a:p>
            <a:r>
              <a:rPr lang="zh-CN" altLang="en-US" dirty="0"/>
              <a:t>11未经审查批准，擅自携带、传递国家秘密载体出境的;</a:t>
            </a:r>
          </a:p>
          <a:p>
            <a:r>
              <a:rPr lang="zh-CN" altLang="en-US" dirty="0"/>
              <a:t>12未经审查批准，擅自对外提供涉密资料，或者擅自扩大对外提供涉密资料范围的;</a:t>
            </a:r>
          </a:p>
          <a:p>
            <a:r>
              <a:rPr lang="zh-CN" altLang="en-US" dirty="0"/>
              <a:t>13行政机关违反信息公开条例的规定，未建立健全政府信息公开保密审查制度、机制的;</a:t>
            </a:r>
          </a:p>
          <a:p>
            <a:r>
              <a:rPr lang="zh-CN" altLang="en-US" dirty="0"/>
              <a:t>⑭行政机关违反信息公开条例的规定，公开属于国家</a:t>
            </a:r>
          </a:p>
          <a:p>
            <a:endParaRPr lang="zh-CN" altLang="en-US" dirty="0"/>
          </a:p>
          <a:p>
            <a:r>
              <a:rPr lang="zh-CN" altLang="en-US" dirty="0"/>
              <a:t>/287</a:t>
            </a:r>
          </a:p>
          <a:p>
            <a:endParaRPr lang="zh-CN" altLang="en-US" dirty="0"/>
          </a:p>
          <a:p>
            <a:endParaRPr lang="zh-CN" altLang="en-US" dirty="0"/>
          </a:p>
          <a:p>
            <a:r>
              <a:rPr lang="zh-CN" altLang="en-US" dirty="0"/>
              <a:t>秘密信息的;</a:t>
            </a:r>
          </a:p>
          <a:p>
            <a:r>
              <a:rPr lang="zh-CN" altLang="en-US" dirty="0"/>
              <a:t>⑮保密行政管理部门未依法履行职责，或者滥职权玩忽职守、徇私舞弊的。</a:t>
            </a:r>
          </a:p>
          <a:p>
            <a:r>
              <a:rPr lang="zh-CN" altLang="en-US" dirty="0"/>
              <a:t>(3)泄密犯罪行为。《最高人民法院关于执行&lt;中华人民共和国刑法&gt;确定罪名的规定》中，以“危害国家秘密的安全”作为主罪名的有9个罪名。</a:t>
            </a:r>
          </a:p>
          <a:p>
            <a:r>
              <a:rPr lang="zh-CN" altLang="en-US" dirty="0"/>
              <a:t>① 为境外窃取、刺探、收买、非法提供国家秘密或者情报的;</a:t>
            </a:r>
          </a:p>
          <a:p>
            <a:r>
              <a:rPr lang="zh-CN" altLang="en-US" dirty="0"/>
              <a:t>② 以窃取、刺探、收买方法，非法获取国家秘密的:</a:t>
            </a:r>
          </a:p>
          <a:p>
            <a:r>
              <a:rPr lang="zh-CN" altLang="en-US" dirty="0"/>
              <a:t>③非法持有属于国家绝密、机密的文件、资料或者其他物品，拒不说明来源与用途的;</a:t>
            </a:r>
          </a:p>
          <a:p>
            <a:r>
              <a:rPr lang="zh-CN" altLang="en-US" dirty="0"/>
              <a:t>④国家机关工作人员违反保密法的规定，故意泄露国家秘密，情节严重的;</a:t>
            </a:r>
          </a:p>
          <a:p>
            <a:r>
              <a:rPr lang="zh-CN" altLang="en-US" dirty="0"/>
              <a:t>⑤国家机关工作人员违反保密法的规定，过失泄露国家秘密，情节严重的:</a:t>
            </a:r>
          </a:p>
          <a:p>
            <a:r>
              <a:rPr lang="zh-CN" altLang="en-US" dirty="0"/>
              <a:t>⑥以窃取、刺探、收买方法，非法获取军事秘密的;</a:t>
            </a:r>
          </a:p>
          <a:p>
            <a:r>
              <a:rPr lang="zh-CN" altLang="en-US" dirty="0"/>
              <a:t>⑦为境外的机构、组织、人员窃取、刺探、收买、非法提供军事秘密的;</a:t>
            </a:r>
          </a:p>
          <a:p>
            <a:r>
              <a:rPr lang="zh-CN" altLang="en-US" dirty="0"/>
              <a:t>⑧违反保守国家秘密法规，故意泄露军事秘密，情节严重的;</a:t>
            </a:r>
          </a:p>
          <a:p>
            <a:r>
              <a:rPr lang="zh-CN" altLang="en-US" dirty="0"/>
              <a:t>⑨违反保守国家秘密法规，过失泄露军事秘密，情节严重的。</a:t>
            </a:r>
          </a:p>
          <a:p>
            <a:endParaRPr lang="zh-CN" altLang="en-US" dirty="0"/>
          </a:p>
          <a:p>
            <a:r>
              <a:rPr lang="zh-CN" altLang="en-US" dirty="0"/>
              <a:t>288\</a:t>
            </a:r>
          </a:p>
          <a:p>
            <a:endParaRPr lang="zh-CN" altLang="en-US" dirty="0"/>
          </a:p>
          <a:p>
            <a:endParaRPr lang="zh-CN" altLang="en-US" dirty="0"/>
          </a:p>
          <a:p>
            <a:r>
              <a:rPr lang="zh-CN" altLang="en-US" dirty="0"/>
              <a:t>4.保密违法行为区分界限</a:t>
            </a:r>
          </a:p>
          <a:p>
            <a:r>
              <a:rPr lang="zh-CN" altLang="en-US" dirty="0"/>
              <a:t>保密违法行为不同类型的划分界限，是案件定性的基本依据。</a:t>
            </a:r>
          </a:p>
          <a:p>
            <a:r>
              <a:rPr lang="zh-CN" altLang="en-US" dirty="0"/>
              <a:t>(1)严重违规与泄密违法。严重违规行为与泄密违法行为划分的界限，就是国家秘密是否泄露。实施了违反保密法律法规的行为，但没有导致国家秘密泄露或者没有证据表明国家秘密已经被泄露的行为，属于严重违规行为。违反保密法律法规的行为，一旦导致国家秘密泄露，这种行为就发生了质的变化，构成泄密违法行为。</a:t>
            </a:r>
          </a:p>
          <a:p>
            <a:r>
              <a:rPr lang="zh-CN" altLang="en-US" dirty="0"/>
              <a:t>(2)泄密违法行为与泄密犯罪行为。泄密违法行为与泄密犯罪行为的共同点都是泄密，两者的区别就在于泄密的严重程度或危害程度不同。泄密违法行为是行政违法类型，属于行政法调整范畴，然而泄密违法情节一旦达到一定严重程度，其性质就发生了质的变化，构成刑事违法类型，属于刑法调整范畴。两者的分界线，就是最高人民检察院有关立案标准的规定。2005 年，最高人民检察院出台了《关于渎职侵权犯罪案件立案标准的规定》，其中对故意或过失泄露国家秘密的行为是否构成犯罪作了如下明确规定。</a:t>
            </a:r>
          </a:p>
          <a:p>
            <a:r>
              <a:rPr lang="zh-CN" altLang="en-US" dirty="0"/>
              <a:t>故意泄露国家秘密罪是指国家机关工作人员或者非国家机关工作人员违反保守国家秘密法，故意使国家秘密被不应知悉者知悉，或者故意使国家秘密超出了限定的接触范围，情节严重的行为。</a:t>
            </a:r>
          </a:p>
          <a:p>
            <a:r>
              <a:rPr lang="zh-CN" altLang="en-US" dirty="0"/>
              <a:t>\289</a:t>
            </a:r>
          </a:p>
          <a:p>
            <a:endParaRPr lang="zh-CN" altLang="en-US" dirty="0"/>
          </a:p>
          <a:p>
            <a:endParaRPr lang="zh-CN" altLang="en-US" dirty="0"/>
          </a:p>
          <a:p>
            <a:r>
              <a:rPr lang="zh-CN" altLang="en-US" dirty="0"/>
              <a:t>涉嫌下列情形之一的，应予立案:</a:t>
            </a:r>
          </a:p>
          <a:p>
            <a:r>
              <a:rPr lang="zh-CN" altLang="en-US" dirty="0"/>
              <a:t>①泄露绝密级国家秘密1项(件)以上的;</a:t>
            </a:r>
          </a:p>
          <a:p>
            <a:r>
              <a:rPr lang="zh-CN" altLang="en-US" dirty="0"/>
              <a:t>②泄露机密级国家秘密2项(件)以上的;</a:t>
            </a:r>
          </a:p>
          <a:p>
            <a:r>
              <a:rPr lang="zh-CN" altLang="en-US" dirty="0"/>
              <a:t>③泄露秘密级国家秘密3项(件)以上的;</a:t>
            </a:r>
          </a:p>
          <a:p>
            <a:r>
              <a:rPr lang="zh-CN" altLang="en-US" dirty="0"/>
              <a:t>④向非境外机构、组织、人员泄露国家秘密,造成或者可能造成危害社会稳定、经济发展、国防安全或者其他严重危害后果的;</a:t>
            </a:r>
          </a:p>
          <a:p>
            <a:r>
              <a:rPr lang="zh-CN" altLang="en-US" dirty="0"/>
              <a:t>⑤通过口头、书面或者网络等方式向公众散布、传播国家秘密的;</a:t>
            </a:r>
          </a:p>
          <a:p>
            <a:r>
              <a:rPr lang="zh-CN" altLang="en-US" dirty="0"/>
              <a:t>⑥利用职权指使或者强迫他人违反国家保守秘密法的规定泄露国家秘密的;</a:t>
            </a:r>
          </a:p>
          <a:p>
            <a:r>
              <a:rPr lang="zh-CN" altLang="en-US" dirty="0"/>
              <a:t>⑦以牟取私利为目的泄露国家秘密的;</a:t>
            </a:r>
          </a:p>
          <a:p>
            <a:r>
              <a:rPr lang="zh-CN" altLang="en-US" dirty="0"/>
              <a:t>⑧其他情节严重的情形。</a:t>
            </a:r>
          </a:p>
          <a:p>
            <a:r>
              <a:rPr lang="zh-CN" altLang="en-US" dirty="0"/>
              <a:t>过失泄露国家秘密罪是指国家机关工作人员或者非国家机关工作人员违反保守国家秘密法，过失泄露国家秘密，或者遗失国家秘密载体，致使国家秘密被不应知悉者知悉或者超出了限定的接触范围，情节严重的行为。</a:t>
            </a:r>
          </a:p>
          <a:p>
            <a:r>
              <a:rPr lang="zh-CN" altLang="en-US" dirty="0"/>
              <a:t>涉嫌下列情形之一的，应予立案:</a:t>
            </a:r>
          </a:p>
          <a:p>
            <a:r>
              <a:rPr lang="zh-CN" altLang="en-US" dirty="0"/>
              <a:t>①泄露绝密级国家秘密1项(件)以上的;</a:t>
            </a:r>
          </a:p>
          <a:p>
            <a:r>
              <a:rPr lang="zh-CN" altLang="en-US" dirty="0"/>
              <a:t>②泄露机密级国家秘密3项(件)以上的;</a:t>
            </a:r>
          </a:p>
          <a:p>
            <a:r>
              <a:rPr lang="zh-CN" altLang="en-US" dirty="0"/>
              <a:t>③泄露秘密级国家秘密4项(件)以上的;</a:t>
            </a:r>
          </a:p>
          <a:p>
            <a:r>
              <a:rPr lang="zh-CN" altLang="en-US" dirty="0"/>
              <a:t>④违反保密规定，将涉及国家秘密的计算机或者计算</a:t>
            </a:r>
          </a:p>
          <a:p>
            <a:endParaRPr lang="zh-CN" altLang="en-US" dirty="0"/>
          </a:p>
          <a:p>
            <a:r>
              <a:rPr lang="zh-CN" altLang="en-US" dirty="0"/>
              <a:t>290\</a:t>
            </a:r>
          </a:p>
          <a:p>
            <a:endParaRPr lang="zh-CN" altLang="en-US" dirty="0"/>
          </a:p>
          <a:p>
            <a:endParaRPr lang="zh-CN" altLang="en-US" dirty="0"/>
          </a:p>
          <a:p>
            <a:r>
              <a:rPr lang="zh-CN" altLang="en-US" dirty="0"/>
              <a:t>机信息系统与互联网相连接，泄露国家秘密的;</a:t>
            </a:r>
          </a:p>
          <a:p>
            <a:r>
              <a:rPr lang="zh-CN" altLang="en-US" dirty="0"/>
              <a:t>⑤泄露国家秘密或者遗失国家秘密载体，隐瞒不报、不如实提供有关情况或者不采取补救措施的;</a:t>
            </a:r>
          </a:p>
          <a:p>
            <a:r>
              <a:rPr lang="zh-CN" altLang="en-US" dirty="0"/>
              <a:t>⑥其他情节严重的情形。</a:t>
            </a:r>
          </a:p>
          <a:p>
            <a:endParaRPr lang="zh-CN" altLang="en-US" dirty="0"/>
          </a:p>
          <a:p>
            <a:r>
              <a:rPr lang="zh-CN" altLang="en-US" dirty="0"/>
              <a:t>二、把握保密违法案件立案主体</a:t>
            </a:r>
          </a:p>
          <a:p>
            <a:r>
              <a:rPr lang="zh-CN" altLang="en-US" dirty="0"/>
              <a:t>保密违法案件查处的首要环节是立案，立案的首要环节是明确立案主体，决定立案主体的根本因素是保密违法案件性质和案件管辖权。</a:t>
            </a:r>
          </a:p>
          <a:p>
            <a:r>
              <a:rPr lang="zh-CN" altLang="en-US" dirty="0"/>
              <a:t>1.保密行政管理部门</a:t>
            </a:r>
          </a:p>
          <a:p>
            <a:r>
              <a:rPr lang="zh-CN" altLang="en-US" dirty="0"/>
              <a:t>各级保密行政管理部门是保密违法案件查处的主管部门，依照保密法及有关法律法规规定的职责范围，负责本行政区域保密违法案件查处工作，具有本辖区内保密违法案件的管辖权，是本辖区所发生的保密违法行政案件的立案主体。</a:t>
            </a:r>
          </a:p>
          <a:p>
            <a:r>
              <a:rPr lang="zh-CN" altLang="en-US" dirty="0"/>
              <a:t>(1)国家保密行政管理部门。国家保密行政管理部门主管全国保密违法案件的查处工作，依法调查或者组织、督促中央和国家机关发生的、涉及多个省(自治区、直辖市)、全国范围内重大复杂保密违法案件的查处工作。</a:t>
            </a:r>
          </a:p>
          <a:p>
            <a:r>
              <a:rPr lang="zh-CN" altLang="en-US" dirty="0"/>
              <a:t>(2)省级保密行政管理部门。省、自治区、直辖市保密行政管理部门主管本行政区域保密违法案件的查处工作，依法调查或者组织、督促省级机关及省(自治区、直辖市)</a:t>
            </a:r>
          </a:p>
          <a:p>
            <a:endParaRPr lang="zh-CN" altLang="en-US" dirty="0"/>
          </a:p>
          <a:p>
            <a:r>
              <a:rPr lang="zh-CN" altLang="en-US" dirty="0"/>
              <a:t>\291</a:t>
            </a:r>
          </a:p>
          <a:p>
            <a:endParaRPr lang="zh-CN" altLang="en-US" dirty="0"/>
          </a:p>
          <a:p>
            <a:endParaRPr lang="zh-CN" altLang="en-US" dirty="0"/>
          </a:p>
          <a:p>
            <a:r>
              <a:rPr lang="zh-CN" altLang="en-US" dirty="0"/>
              <a:t>直属机关发生的、涉及本行政区域内多个市(地、州、盟)或者部门的、中央和国家机关设在省(自治区、直辖市)的直属机构发生的保密违法案件的查处工作。</a:t>
            </a:r>
          </a:p>
          <a:p>
            <a:r>
              <a:rPr lang="zh-CN" altLang="en-US" dirty="0"/>
              <a:t>(3)县级以上地方保密行政管理部门。县级以上地方保密行政管理部门主管本行政区域保密违法案件的查处工作，依法调查或者组织、督促本辖区发生的保密违法案件的查处工作。</a:t>
            </a:r>
          </a:p>
          <a:p>
            <a:r>
              <a:rPr lang="zh-CN" altLang="en-US" dirty="0"/>
              <a:t>2.机关、单位</a:t>
            </a:r>
          </a:p>
          <a:p>
            <a:r>
              <a:rPr lang="zh-CN" altLang="en-US" dirty="0"/>
              <a:t>各级党政机关和涉密企事业单位是本机关、本单位保密工作的管理主体，负责本机关、本单位以及直属下级机关、单位发生的保密违法案件查处工作，是职责范围内所发生的保密违法行政案件的立案主体。机关、单位保密工作机构是本机关、本单位保密工作的管理机构，在保密违法案件查处上代行本机关、本单位立案查处权</a:t>
            </a:r>
          </a:p>
          <a:p>
            <a:r>
              <a:rPr lang="zh-CN" altLang="en-US" dirty="0"/>
              <a:t>(1)中央和国家机关保密工作机构。中央和国家机关的保密工作机构，代行本机关立案查处权，负责本机关保密违法案件的立案查处工作，组织或参与直属下级机关、单位保密违法案件的查处工作。</a:t>
            </a:r>
          </a:p>
          <a:p>
            <a:r>
              <a:rPr lang="zh-CN" altLang="en-US" dirty="0"/>
              <a:t>(2)中央管理的企事业单位保密工作机构。中央管理的企事业单位保密工作机构，代行本单位立案查处权，负责本机关、本单位保密违法案件立案查处工作，组织或参与查处下属单位保密违法案件的查处工作。</a:t>
            </a:r>
          </a:p>
          <a:p>
            <a:endParaRPr lang="zh-CN" altLang="en-US" dirty="0"/>
          </a:p>
          <a:p>
            <a:r>
              <a:rPr lang="zh-CN" altLang="en-US" dirty="0"/>
              <a:t>292\</a:t>
            </a:r>
          </a:p>
          <a:p>
            <a:endParaRPr lang="zh-CN" altLang="en-US" dirty="0"/>
          </a:p>
          <a:p>
            <a:endParaRPr lang="zh-CN" altLang="en-US" dirty="0"/>
          </a:p>
          <a:p>
            <a:r>
              <a:rPr lang="zh-CN" altLang="en-US" dirty="0"/>
              <a:t>(3)各级机关、单位保密工作机构。各级机关、单位保密工作机构，代行本机关、本单位立案查处权，负责本机关、本单位保密违法案件的立案查处工作，组织或者参与直属下级机关、单位保密违法案件的查处工作。</a:t>
            </a:r>
          </a:p>
          <a:p>
            <a:r>
              <a:rPr lang="zh-CN" altLang="en-US" dirty="0"/>
              <a:t>3.纪检、监察机关</a:t>
            </a:r>
          </a:p>
          <a:p>
            <a:r>
              <a:rPr lang="zh-CN" altLang="en-US" dirty="0"/>
              <a:t>各级党的纪检机关和政府监察机关，担负党的保密纪律和政务保密纪律检查、监察职责，负责处分权限内党员干部、行政干部保密违法案件的查处工作，是其职责权限内保密违法案件的立案主体。</a:t>
            </a:r>
          </a:p>
          <a:p>
            <a:r>
              <a:rPr lang="zh-CN" altLang="en-US" dirty="0"/>
              <a:t>4.公安机关</a:t>
            </a:r>
          </a:p>
          <a:p>
            <a:r>
              <a:rPr lang="zh-CN" altLang="en-US" dirty="0"/>
              <a:t>各级公安机关是机关、单位之外的公民、法人和其他组织侵犯国家秘密犯罪行为的行政执法主体，是公民、法人和其他组织保密违法案件的立案主体。</a:t>
            </a:r>
          </a:p>
          <a:p>
            <a:r>
              <a:rPr lang="zh-CN" altLang="en-US" dirty="0"/>
              <a:t>5.国家安全机关</a:t>
            </a:r>
          </a:p>
          <a:p>
            <a:r>
              <a:rPr lang="zh-CN" altLang="en-US" dirty="0"/>
              <a:t>各级国家安全机关是境外组织、机构和人员窃密犯罪行为和境内人员为境外组织、机构和人员窃取、刺探、收买、非法提供国家秘密犯罪行为的行政执法主体，同时也是此类保密违法案件的立案主体。</a:t>
            </a:r>
          </a:p>
          <a:p>
            <a:r>
              <a:rPr lang="zh-CN" altLang="en-US" dirty="0"/>
              <a:t>6.检察机关</a:t>
            </a:r>
          </a:p>
          <a:p>
            <a:r>
              <a:rPr lang="zh-CN" altLang="en-US" dirty="0"/>
              <a:t>各级检察机关是国家机关工作人员以及非国家机关工作人员泄密犯罪案件的立案主体，除了移送案件外，可以对重大泄密案件和特别重大泄密案件直接进行立案调查。</a:t>
            </a:r>
          </a:p>
          <a:p>
            <a:endParaRPr lang="zh-CN" altLang="en-US" dirty="0"/>
          </a:p>
          <a:p>
            <a:r>
              <a:rPr lang="zh-CN" altLang="en-US" dirty="0"/>
              <a:t>/293</a:t>
            </a:r>
          </a:p>
          <a:p>
            <a:endParaRPr lang="zh-CN" altLang="en-US" dirty="0"/>
          </a:p>
          <a:p>
            <a:endParaRPr lang="zh-CN" altLang="en-US" dirty="0"/>
          </a:p>
          <a:p>
            <a:r>
              <a:rPr lang="zh-CN" altLang="en-US" dirty="0"/>
              <a:t>三、把握保密违法案件查处环节</a:t>
            </a:r>
          </a:p>
          <a:p>
            <a:r>
              <a:rPr lang="zh-CN" altLang="en-US" dirty="0"/>
              <a:t>保密违法案件查处有广义和狭义之分。广义的保密违法案件查处包括保密违法行政案件和保密违法刑事案件的查处;狭义的保密违法案件查处仅指保密违法行政案件的查处。这里主要讲述的是狭义的保密违法案件查处，包括严重违规案件和泄密违法案件的查处。保密违法案件查处应着重把握好以下环节。</a:t>
            </a:r>
          </a:p>
          <a:p>
            <a:r>
              <a:rPr lang="zh-CN" altLang="en-US" dirty="0"/>
              <a:t>1.保密违法案件的报告</a:t>
            </a:r>
          </a:p>
          <a:p>
            <a:r>
              <a:rPr lang="zh-CN" altLang="en-US" dirty="0"/>
              <a:t>保密法第四十条规定:“国家工作人员或者其他公民发现国家秘密已经泄露或者可能泄露时，应当立即采取补救措施并及时报告有关机关、单位。机关、单位接到报告后，应当立即作出处理，并及时向保密行政管理部门报告。”</a:t>
            </a:r>
          </a:p>
          <a:p>
            <a:r>
              <a:rPr lang="zh-CN" altLang="en-US" dirty="0"/>
              <a:t>(1)报告类型。保密违法案件报告的类型有5种:①发现保密违法案件的人员向有关机关、单位报告;②发生保密违法案件的人员主动向有关机关、单位报告;③发生保密违法案件的机关、单位接到报告后，立即向同级保密行政管理部门报告;④发生违法案件的机关、单位接到报告后，在向同级保密行政管理部门报告的同时，向管辖其的上级机关报告;⑤下级保密行政管理部门接到报告后，按照报告时限规定向上级保密行政管理部门报告。</a:t>
            </a:r>
          </a:p>
          <a:p>
            <a:r>
              <a:rPr lang="zh-CN" altLang="en-US" dirty="0"/>
              <a:t>(2)报告形式。①举报，主要是指个人报告，可以是</a:t>
            </a:r>
          </a:p>
          <a:p>
            <a:endParaRPr lang="zh-CN" altLang="en-US" dirty="0"/>
          </a:p>
          <a:p>
            <a:r>
              <a:rPr lang="zh-CN" altLang="en-US" dirty="0"/>
              <a:t>294\</a:t>
            </a:r>
          </a:p>
          <a:p>
            <a:endParaRPr lang="zh-CN" altLang="en-US" dirty="0"/>
          </a:p>
          <a:p>
            <a:endParaRPr lang="zh-CN" altLang="en-US" dirty="0"/>
          </a:p>
          <a:p>
            <a:r>
              <a:rPr lang="zh-CN" altLang="en-US" dirty="0"/>
              <a:t>口头、信访、文字、电话、网络等多种方式。② 自首，主要是指违法当事人的主动报告。③ 报告，主要是指责任单位向同级保密行政管理部门和上级机关的报告，一般是正式书面报告，紧急情况下可先口头报告，随后再正式报告。④上报，主要指下级保密行政管理部门向上级保密行政管理部门报告。</a:t>
            </a:r>
          </a:p>
          <a:p>
            <a:r>
              <a:rPr lang="zh-CN" altLang="en-US" dirty="0"/>
              <a:t>(3)报告程序。保密违法案件应当按照以下程序报告:①中央和国家机关各部门发生保密违法案件，向国家保密行政管理部门报告。②中央和国家机关各部门的直属单位发生保密违法案件，向其上级主管部门的保密工作机构报告;单位在京外的，同时向其所在地的县或市(地)、省(区、市)保密行政管理部门报告。③地方机关、单位发生保密违法案件，按隶属关系向所在地的县或市(地)、省(区、市)保密行政管理部门报告。④各级机关、单位发生重大保密违法案件，在向其主管部门报告的同时，应直接向国家保密行政管理部门报告。情况紧急时，可先口头报告简要情况，然后再以书面方式作出正式报告。</a:t>
            </a:r>
          </a:p>
          <a:p>
            <a:r>
              <a:rPr lang="zh-CN" altLang="en-US" dirty="0"/>
              <a:t>(4)报告内容。报告保密违法案件应当包括以下内容:①被泄露或可能被泄露国家秘密事项的内容、密级、数量及其载体形式;②保密违法案件发现的经过;③保密违法责任人基本情况;④保密违法案件发生的时间、地点及经过;⑤保密违法案件造成或可能造成的危害;已采取或</a:t>
            </a:r>
          </a:p>
          <a:p>
            <a:endParaRPr lang="zh-CN" altLang="en-US" dirty="0"/>
          </a:p>
          <a:p>
            <a:r>
              <a:rPr lang="zh-CN" altLang="en-US" dirty="0"/>
              <a:t>\295</a:t>
            </a:r>
          </a:p>
          <a:p>
            <a:endParaRPr lang="zh-CN" altLang="en-US" dirty="0"/>
          </a:p>
          <a:p>
            <a:endParaRPr lang="zh-CN" altLang="en-US" dirty="0"/>
          </a:p>
          <a:p>
            <a:r>
              <a:rPr lang="zh-CN" altLang="en-US" dirty="0"/>
              <a:t>拟采取的补救措施。</a:t>
            </a:r>
          </a:p>
          <a:p>
            <a:r>
              <a:rPr lang="zh-CN" altLang="en-US" dirty="0"/>
              <a:t>(5)报告受理。机关、单位和保密行政管理部门受理保密违法案件报告应遵循以下程序:①接报。任何部门机关或单位接到泄密事件报告或举报，不论是否属于自己的管辖范围，都要及时受理，绝不允许推诿。接报后要详细登记和记录报告情况。②处理。对案件进行初步调查，确认报告情况基本属实;经初步调查所报告内容不属实的，应终止报告;经审查不属于自己管辖范围的，应立即移交有关机关、单位。③报告。案件发生单位在初步调查核实后向保密行政管理部门和其上级机关报告;保密行政管理部门在规定时间内逐级上报。④撤报。保密违法案件调查中发现所报告的违法案件缺乏事实根据的，应当立即撤销立案，并及时按规定程序报告。</a:t>
            </a:r>
          </a:p>
          <a:p>
            <a:r>
              <a:rPr lang="zh-CN" altLang="en-US" dirty="0"/>
              <a:t>(6)报告时限。机关、单位在接到保密违法案件报告或者发现保密违法案件后，要于24小时内书面报告同级保密行政管理部门和上级主管机关保密工作机构。各级保密行政管理部门和保密工作机构，每年要将发生保密违法案件查处情况、结案情况综合分析后，逐级上报国家保密行政管理部门。</a:t>
            </a:r>
          </a:p>
          <a:p>
            <a:r>
              <a:rPr lang="zh-CN" altLang="en-US" dirty="0"/>
              <a:t>(7)报告责任。机关、单位未按规定程序、内容和时限要求报告保密违法案件的，保密行政管理部门和保密工作机构应当对有关机关、单位及其责任人进行通报批评。机</a:t>
            </a:r>
          </a:p>
          <a:p>
            <a:endParaRPr lang="zh-CN" altLang="en-US" dirty="0"/>
          </a:p>
          <a:p>
            <a:r>
              <a:rPr lang="zh-CN" altLang="en-US" dirty="0"/>
              <a:t>296\</a:t>
            </a:r>
          </a:p>
          <a:p>
            <a:endParaRPr lang="zh-CN" altLang="en-US" dirty="0"/>
          </a:p>
          <a:p>
            <a:endParaRPr lang="zh-CN" altLang="en-US" dirty="0"/>
          </a:p>
          <a:p>
            <a:r>
              <a:rPr lang="zh-CN" altLang="en-US" dirty="0"/>
              <a:t>关、单位发生泄露国家秘密案件不按照规定报告或者未采取补救措施的，对直接负责的主管人员和其他直接责任人员依法给予处分。</a:t>
            </a:r>
          </a:p>
          <a:p>
            <a:r>
              <a:rPr lang="zh-CN" altLang="en-US" dirty="0"/>
              <a:t>2、保密违法案件的立案</a:t>
            </a:r>
          </a:p>
          <a:p>
            <a:r>
              <a:rPr lang="zh-CN" altLang="en-US" dirty="0"/>
              <a:t>(1)立案的概念。保密违法案件立案，是指具有案件管辖权的保密行政管理部门对有关领导同志批办，保密检查发现和机关、单位报告，公民举报，有关部门移送的涉嫌违反保密法律法规的线索和案件进行审核，对符合一定条件的，列为案件进行调查和处理的行政行为。</a:t>
            </a:r>
          </a:p>
          <a:p>
            <a:r>
              <a:rPr lang="zh-CN" altLang="en-US" dirty="0"/>
              <a:t>(2)立案的条件。决定立案应当符合下列条件:①属于本部门管辖范围:②经初步甄别核实，确有泄露国家秘密或严重违规事实:③确属违反保密法律法规和规章规定，应当追究法律责任的。</a:t>
            </a:r>
          </a:p>
          <a:p>
            <a:r>
              <a:rPr lang="zh-CN" altLang="en-US" dirty="0"/>
              <a:t>严重违规案件的认定条件为:具有保密法律法规规定的禁止性行为之一的，并且有明确证据证明所涉及国家秘密没有被不应知悉者知悉的。但在互联网及其他公共网络传输国家秘密的除外。</a:t>
            </a:r>
          </a:p>
          <a:p>
            <a:r>
              <a:rPr lang="zh-CN" altLang="en-US" dirty="0"/>
              <a:t>泄密违法案件的认定条件为具有保密法律法规规定的禁止性行为，导致出现下属情形之一的:使国家秘密被不应知悉者知悉的;使国家秘密超出了限定的接触范围，而不能证明未被不应知悉者知悉的;使用连接互联网或者其他公共信息网络的计算机移动存储介质等信息设备存储、处理国家</a:t>
            </a:r>
          </a:p>
          <a:p>
            <a:endParaRPr lang="zh-CN" altLang="en-US" dirty="0"/>
          </a:p>
          <a:p>
            <a:r>
              <a:rPr lang="zh-CN" altLang="en-US" dirty="0"/>
              <a:t>\297</a:t>
            </a:r>
          </a:p>
          <a:p>
            <a:endParaRPr lang="zh-CN" altLang="en-US" dirty="0"/>
          </a:p>
          <a:p>
            <a:endParaRPr lang="zh-CN" altLang="en-US" dirty="0"/>
          </a:p>
          <a:p>
            <a:r>
              <a:rPr lang="zh-CN" altLang="en-US" dirty="0"/>
              <a:t>秘密，且该信息设备被远程控制的;属于国家秘密的文件资料或者其他物品丢失或者下落不明，自发现之日起，绝密级10日内，机密级、秘密级60日内查无下落的。</a:t>
            </a:r>
          </a:p>
          <a:p>
            <a:r>
              <a:rPr lang="zh-CN" altLang="en-US" dirty="0"/>
              <a:t>(3)立案的程序。立案的程序包括以下内容:1立案调查。立案是一项法律程序，并非接到案件线索就立案，而是先进行立案初步调查，确有保密违法事实的才能立案，做到事实不清的不立案，情节特别轻微的不立案，不存在违法问题的不立案。立案初查的时限为2个月，必要时可延长1个月。重大、复杂的案件线索，在延长期仍不能初查完毕的，经保密行政管理部门负责人批准后可以延长。②立案登记。经初步审查符合立案条件的案件，办案人员应当填写立案表，进行立案登记，并附案件线索材料、初查情况报告，报请保密行政管理部门负责人审批。保密行政管理部门在立案后，应当制作立案通知书，通知有关机关、单位。立案登记是法律手续，一经立案登记，就正式进入查处阶段原则上就要有结果。③案件撤销。已立案的案件，在调查中发现事实与立案调查结果有出人入，不属于违法案件的，应当及时撤销，并向有关机关、单位及当事人解释清楚。</a:t>
            </a:r>
          </a:p>
          <a:p>
            <a:r>
              <a:rPr lang="zh-CN" altLang="en-US" dirty="0"/>
              <a:t>3.保密违法案件的调查</a:t>
            </a:r>
          </a:p>
          <a:p>
            <a:r>
              <a:rPr lang="zh-CN" altLang="en-US" dirty="0"/>
              <a:t>保密行政管理部门对登记立案的案件可以直接调查，也可以组织、督促、指导有关机关、单位进行调查。调查内容主要包括:案件当事人基本情况;案件当事人是否实施违</a:t>
            </a:r>
          </a:p>
          <a:p>
            <a:endParaRPr lang="zh-CN" altLang="en-US" dirty="0"/>
          </a:p>
          <a:p>
            <a:r>
              <a:rPr lang="zh-CN" altLang="en-US" dirty="0"/>
              <a:t>298\</a:t>
            </a:r>
          </a:p>
          <a:p>
            <a:endParaRPr lang="zh-CN" altLang="en-US" dirty="0"/>
          </a:p>
          <a:p>
            <a:endParaRPr lang="zh-CN" altLang="en-US" dirty="0"/>
          </a:p>
          <a:p>
            <a:r>
              <a:rPr lang="zh-CN" altLang="en-US" dirty="0"/>
              <a:t>反保密法律法规行为;实施违反保密法律法规行为的时间、地点、手段、后果及其他情节;有无法定从重、从轻、减轻或者免于处理的情形;与案件有关的其他事实。案件调查过程要注意以下环节。</a:t>
            </a:r>
          </a:p>
          <a:p>
            <a:r>
              <a:rPr lang="zh-CN" altLang="en-US" dirty="0"/>
              <a:t>(1)查明泄密或违规过程和事实。通过采取有关调查手段，查明泄密或违规经过、具体环节、直接责任人、负有监管责任人员、负有领导责任人员的基本情况及态度，分清相关责任。调查中，可以要求被调查机关、单位及其内设机构和人员作出说明，调阅有关文件、资料，对有关当事人进行询问，暂扣、封存涉密载体和相关设备工具，进行现场查验和检查，责令有关机关、单位及其内设机构和人员停止违法行为。调查环节可以采取技术核查取证、询问谈话、情况核实等措施进行了解和取证。</a:t>
            </a:r>
          </a:p>
          <a:p>
            <a:r>
              <a:rPr lang="zh-CN" altLang="en-US" dirty="0"/>
              <a:t>(2)进行密级鉴定。在保密违法案件调查中，对泄露或可能泄露的国家秘密事项定密事实清楚、所定密级准确的应当予以确认;需要对所泄露事项的密级进行确认的，由产生该事项的机关、单位按照有关保密事项范围予以确认并提供鉴定结果;对泄露或可能泄露的国家秘密事项是否属于国家秘密和属于何种密级拿不准的，应按规定报请省级以上保密行政管理部门进行密级鉴定;对是否属于国家秘密和属于何种密级不明确或者有争议的事项，应报请省级以上保密行政管理部门确定。</a:t>
            </a:r>
          </a:p>
          <a:p>
            <a:endParaRPr lang="zh-CN" altLang="en-US" dirty="0"/>
          </a:p>
          <a:p>
            <a:r>
              <a:rPr lang="zh-CN" altLang="en-US" dirty="0"/>
              <a:t>/299</a:t>
            </a:r>
          </a:p>
          <a:p>
            <a:endParaRPr lang="zh-CN" altLang="en-US" dirty="0"/>
          </a:p>
          <a:p>
            <a:endParaRPr lang="zh-CN" altLang="en-US" dirty="0"/>
          </a:p>
          <a:p>
            <a:r>
              <a:rPr lang="zh-CN" altLang="en-US" dirty="0"/>
              <a:t>(3)进行危害评估。查明已经或可能造成的危害及程度，必要时组织专业机构进行危害评估。危害评估是对案件情节处理轻重定性、定量的重要依据。</a:t>
            </a:r>
          </a:p>
          <a:p>
            <a:r>
              <a:rPr lang="zh-CN" altLang="en-US" dirty="0"/>
              <a:t>(4)采取补救措施。保密违法案件补救应当根据不同的违法情况和后果采取相应的措施方法。在实际工作中常见的主要有以下方法。</a:t>
            </a:r>
          </a:p>
          <a:p>
            <a:r>
              <a:rPr lang="zh-CN" altLang="en-US" dirty="0"/>
              <a:t>①采取有力措施控制知悉范围进一步扩大。丢失国家秘密载体，应立即组织人员多方查找，尽可能缩短失控时间;国家秘密载体被抢、被盗，应立即向公安机关报警，立案侦查，全力侦破;发现国家秘密信息在互联网上披露，应要求有关网络管理部门配合立即进行技术删除;发现国家秘密在报刊、出版物中刊载，应要求新闻出版部门予以配合采取查封、追缴等方式，使刊载涉密信息的媒体得到有效控制和销毁，等等。</a:t>
            </a:r>
          </a:p>
          <a:p>
            <a:r>
              <a:rPr lang="zh-CN" altLang="en-US" dirty="0"/>
              <a:t>②对接触到国家秘密的知悉范围以外的人员进行保密教育。对无意接触和知悉被泄露的国家秘密的人员，应当及时进行保密教育，使其认识到保密的重要性，并申明明知是国家秘密仍然使其扩散的法律后果，要求其自觉承担保密义务，对自己的行为负责。对具有某种泄密故意动机的人员，触犯刑律的应依法严惩，未触犯刑律的，应当由有关部门予以治安训诫，强制其履行保密义务。</a:t>
            </a:r>
          </a:p>
          <a:p>
            <a:r>
              <a:rPr lang="zh-CN" altLang="en-US" dirty="0"/>
              <a:t>③积极采取控制和消除影响的对策。当国家秘密已经</a:t>
            </a:r>
          </a:p>
          <a:p>
            <a:endParaRPr lang="zh-CN" altLang="en-US" dirty="0"/>
          </a:p>
          <a:p>
            <a:r>
              <a:rPr lang="zh-CN" altLang="en-US" dirty="0"/>
              <a:t>300\</a:t>
            </a:r>
          </a:p>
          <a:p>
            <a:endParaRPr lang="zh-CN" altLang="en-US" dirty="0"/>
          </a:p>
          <a:p>
            <a:endParaRPr lang="zh-CN" altLang="en-US" dirty="0"/>
          </a:p>
          <a:p>
            <a:r>
              <a:rPr lang="zh-CN" altLang="en-US" dirty="0"/>
              <a:t>扩散并已很难控制时，应当把补救措施的重点放在如何消除由此带来的社会影响上。当国家秘密已经或可能泄露到境外时，有关部门应当积极研究对策，针对国家秘密的内容和可能造成的影响，及时采取恰当的措施，尽可能将不利影响降到最低限度。</a:t>
            </a:r>
          </a:p>
          <a:p>
            <a:r>
              <a:rPr lang="zh-CN" altLang="en-US" dirty="0"/>
              <a:t>④ 及时调整和变更国家秘密事项的内容。国家秘密事项泄露后，继续实施将会造成更为不利影响的，应当及时对实施时间、内容、方法等作出调整、变更、变化、改进、掩护、伪装等保护措施，降低泄密危害，或者将被泄露的国家秘密事项废弃，使之不能继续造成危害。如高考试卷泄密后，直接启用备用试卷;重要秘密活动的警卫方案泄露后，可临时变更方案或启用备用方案，或者改变活动时间、地点，以达到保证重要目标安全的目的。</a:t>
            </a:r>
          </a:p>
          <a:p>
            <a:r>
              <a:rPr lang="zh-CN" altLang="en-US" dirty="0"/>
              <a:t>⑤解密后有利于控制和减轻损害的应当及时解密。对已经扩散并不可控制的国家秘密事项，如果继续采取保密的方法将使事态更难控制，或者解密后通过公开宣传能够有效控制和减轻危害继续扩大的，有关部门应当及时解密。如某种作为国家秘密控制的疫情信息被泄露并扩散后，会造成人心慌乱，影响社会稳定，但在保密状态下，不可能通过公开宣传来稳定人心，这时就可以采取解密方法，运用公开的手段来解除人们的担心和疑惑。</a:t>
            </a:r>
          </a:p>
          <a:p>
            <a:r>
              <a:rPr lang="zh-CN" altLang="en-US" dirty="0"/>
              <a:t>(5)保密违法案件的撤销。保密违法案件调查过程中、</a:t>
            </a:r>
          </a:p>
          <a:p>
            <a:endParaRPr lang="zh-CN" altLang="en-US" dirty="0"/>
          </a:p>
          <a:p>
            <a:r>
              <a:rPr lang="zh-CN" altLang="en-US" dirty="0"/>
              <a:t>/301</a:t>
            </a:r>
          </a:p>
          <a:p>
            <a:endParaRPr lang="zh-CN" altLang="en-US" dirty="0"/>
          </a:p>
          <a:p>
            <a:endParaRPr lang="zh-CN" altLang="en-US" dirty="0"/>
          </a:p>
          <a:p>
            <a:r>
              <a:rPr lang="zh-CN" altLang="en-US" dirty="0"/>
              <a:t>案件终结前，发现不存在违反保密法律法规事实，或者虽有违反保密法律法规的事实，但依照法律法规规定可以免于追究法律责任的，应当终止调查，撤销案件。如果发现案件所涉及行为虽然不构成违反保密法律法规的行为，但属于其他违反行政管理秩序的行为，案件查处部门或机构可以将案件及时移交其他行政主管部门或机构。如果发现案件所涉及行为涉嫌构成刑事犯罪，应当终止调查，将案件移送有管辖权的司法机关。</a:t>
            </a:r>
          </a:p>
          <a:p>
            <a:r>
              <a:rPr lang="zh-CN" altLang="en-US" dirty="0"/>
              <a:t>4.保密违法案件的处理</a:t>
            </a:r>
          </a:p>
          <a:p>
            <a:r>
              <a:rPr lang="zh-CN" altLang="en-US" dirty="0"/>
              <a:t>保密违法案件的处理，是指在查清违反保密法律法规事实的基础上，根据违法行为的性质和情节，对责任人进行处理，对发生保密违法案件的机关、单位采取改进和加强保密工作的措施。</a:t>
            </a:r>
          </a:p>
          <a:p>
            <a:r>
              <a:rPr lang="zh-CN" altLang="en-US" dirty="0"/>
              <a:t>(1)涉嫌泄密犯罪人员的处理。在涉嫌犯罪人员的处理方面要把握以下几种情况:①属于向境外提供国家秘密的，移交国家安全部门查处;②属于社会人员泄密或非法获取、持有国家秘密犯罪的，移交公安机关处理;③构成渎职犯罪的，移交检察机关处理。</a:t>
            </a:r>
          </a:p>
          <a:p>
            <a:r>
              <a:rPr lang="zh-CN" altLang="en-US" dirty="0"/>
              <a:t>(2)受到刑事处罚人员的党纪政纪处理。国家机关人员和其他适用党纪政纪处分的人员，因泄密犯罪被依法追究刑事责任的，有关机关、单位应当按照党纪处分条例和公务员处分条例规定的处分原则和处分权限，作出党纪政纪处分</a:t>
            </a:r>
          </a:p>
          <a:p>
            <a:endParaRPr lang="zh-CN" altLang="en-US" dirty="0"/>
          </a:p>
          <a:p>
            <a:r>
              <a:rPr lang="zh-CN" altLang="en-US" dirty="0"/>
              <a:t>302\</a:t>
            </a:r>
          </a:p>
          <a:p>
            <a:endParaRPr lang="zh-CN" altLang="en-US" dirty="0"/>
          </a:p>
          <a:p>
            <a:endParaRPr lang="zh-CN" altLang="en-US" dirty="0"/>
          </a:p>
          <a:p>
            <a:r>
              <a:rPr lang="zh-CN" altLang="en-US" dirty="0"/>
              <a:t>决定。</a:t>
            </a:r>
          </a:p>
          <a:p>
            <a:r>
              <a:rPr lang="zh-CN" altLang="en-US" dirty="0"/>
              <a:t>(3)对不构成犯罪人员的处理。对不构成犯罪但需要追究党纪政纪责任的，由任免机关、单位作出处理。在处理中要注意把握以下原则:①机关、单位在处理中，有关责任人是中共党员的，可以选择党纪、政纪处分单处，也可以选择党政纪处分并处;但党纪处分条例明确规定受到行政处分必须给予党纪处分的应当依据党纪处分条例执行;②对于不适用处分的非公职人员可以根据企事业单位章程或聘用合同实施经济类处罚;③在追究直接责任人员责任的同时，还应当追究负有监管责任人员和负有领导责任人员责任，发生重大泄密案件或泄密犯罪案件的，还要追究其他相关领导人员的责任;④保密部门对处理结果依法实施监督，包括提出处理意见、预先审查处理结论、纠正处理不当行为，对处理方面不作为的可以提请其上级机关或纪检监察机关直接追究领导责任和直接责任人员的责任。</a:t>
            </a:r>
          </a:p>
          <a:p>
            <a:r>
              <a:rPr lang="zh-CN" altLang="en-US" dirty="0"/>
              <a:t>(4)机关、单位整改。保密行政管理部门在案件调查中发现涉案单位存在违反保密法律法规事实或严重泄密隐患，应当列出详细整改清单和完成时限，对暴露的问题和漏洞提出针对性的解决方案，可以采取下达整改通知书、约谈负责人、直接派人现场监督方式，要求涉案单位立即采取整改措施，并且做好整改验收，对验收不合格的采取必要的行政措施，保证整改措施落实到位。</a:t>
            </a:r>
          </a:p>
          <a:p>
            <a:endParaRPr lang="zh-CN" altLang="en-US" dirty="0"/>
          </a:p>
          <a:p>
            <a:r>
              <a:rPr lang="zh-CN" altLang="en-US" dirty="0"/>
              <a:t>\303</a:t>
            </a:r>
          </a:p>
          <a:p>
            <a:endParaRPr lang="zh-CN" altLang="en-US" dirty="0"/>
          </a:p>
          <a:p>
            <a:endParaRPr lang="zh-CN" altLang="en-US" dirty="0"/>
          </a:p>
          <a:p>
            <a:r>
              <a:rPr lang="zh-CN" altLang="en-US" dirty="0"/>
              <a:t>5.保密违法案件的结案</a:t>
            </a:r>
          </a:p>
          <a:p>
            <a:r>
              <a:rPr lang="zh-CN" altLang="en-US" dirty="0"/>
              <a:t>结案是案件查处的最后一个环节。保密行政管理部门在案件调查和处理终结后，应当依法结束案件，按照有关规定建立案件档案，并写出书面查处情况报告，报上级部门或主管负责同志审批。保密行政管理部门可根据需要，在一定范围内对案件情况进行通报，充分发挥案件警示教育作用。</a:t>
            </a:r>
          </a:p>
          <a:p>
            <a:r>
              <a:rPr lang="zh-CN" altLang="en-US" dirty="0"/>
              <a:t>(1)结案的条件。查结保密违法案件应当具备三个条件:①已经查明保密违法事实和责任人，掌握相关证据;②已经采取了补救和整改措施;③已经依法追究有关人员责任，或者已经将案件移送司法机关。</a:t>
            </a:r>
          </a:p>
          <a:p>
            <a:r>
              <a:rPr lang="zh-CN" altLang="en-US" dirty="0"/>
              <a:t>(2)结案的时限。根据泄密案件报告和查处有关规定案件查处工作终结期限一般为3个月，自立案起3个月未能查结的，经查处泄密案件的保密行政管理部门负责人批准可延长1个月。在延长期内仍不能查结的，查处案件的保密行政管理部门应当向上一级保密行政管理部门说明原因，并接受上级保密行政管理部门检查、督促。</a:t>
            </a:r>
          </a:p>
          <a:p>
            <a:r>
              <a:rPr lang="zh-CN" altLang="en-US" dirty="0"/>
              <a:t>四、把握保密违法案件查处要素</a:t>
            </a:r>
          </a:p>
          <a:p>
            <a:r>
              <a:rPr lang="zh-CN" altLang="en-US" dirty="0"/>
              <a:t>保密违法案件的查处，不仅要掌握案件查处的基本内容、程序和方法，而且要掌握案件查处过程中一些基本问题的处理原则和方式方法，多一些方法技能，就会少走一些弯路。</a:t>
            </a:r>
          </a:p>
          <a:p>
            <a:endParaRPr lang="zh-CN" altLang="en-US" dirty="0"/>
          </a:p>
          <a:p>
            <a:r>
              <a:rPr lang="zh-CN" altLang="en-US" dirty="0"/>
              <a:t>304\</a:t>
            </a:r>
          </a:p>
          <a:p>
            <a:endParaRPr lang="zh-CN" altLang="en-US" dirty="0"/>
          </a:p>
          <a:p>
            <a:endParaRPr lang="zh-CN" altLang="en-US" dirty="0"/>
          </a:p>
          <a:p>
            <a:r>
              <a:rPr lang="zh-CN" altLang="en-US" dirty="0"/>
              <a:t>1.密级鉴定与密级确认</a:t>
            </a:r>
          </a:p>
          <a:p>
            <a:r>
              <a:rPr lang="zh-CN" altLang="en-US" dirty="0"/>
              <a:t>保密违法案件中涉及是否属于国家秘密和属于何种密级的甄别共有以下3种形式。</a:t>
            </a:r>
          </a:p>
          <a:p>
            <a:r>
              <a:rPr lang="zh-CN" altLang="en-US" dirty="0"/>
              <a:t>(1)司法案件的密级鉴定。与司法相关的密级鉴定也可以称作准司法鉴定，主要指省级以上保密行政管理部门应司法机关请求，对涉嫌泄密的刑事案件所做的是否属于国家秘密和属于何种密级或者是否属于情报的鉴定。司法意义上的密级鉴定，由负责泄密案件侦查、公诉和审理的司法机关提出，由省级以上保密行政管理部门按照保密法规定权限作出。提起司法鉴定的只能是司法机关。</a:t>
            </a:r>
          </a:p>
          <a:p>
            <a:r>
              <a:rPr lang="zh-CN" altLang="en-US" dirty="0"/>
              <a:t>(2)行政案件的密级鉴定。保密违法行政案件的密级鉴定，是指立案查处保密违法案件的保密行政管理部门或者有关机关、单位，对案件所泄露或可能泄露的文件资料和有关信息是否属于国家秘密和属于何种密级不能确认的，按照有关保密规定报请省级以上保密行政管理部门进行密级鉴定。这种鉴定属于行政确认行为，不同于司法鉴定。</a:t>
            </a:r>
          </a:p>
          <a:p>
            <a:r>
              <a:rPr lang="zh-CN" altLang="en-US" dirty="0"/>
              <a:t>(3)行政案件的密级确认。保密违法行政案件密级确认，是一种办案过程中的密级甄别行为，主要是指立案部门依据有关保密法律法规和保密事项范围，对泄露或可能泄露的国家秘密进行的确认行为。密级确认有以下几种情况:①定密事实清楚，密级标识完整、无定密不当问题的，立案部门可以直接予以确认。②立案部门对密级标识完整、但对</a:t>
            </a:r>
          </a:p>
          <a:p>
            <a:endParaRPr lang="zh-CN" altLang="en-US" dirty="0"/>
          </a:p>
          <a:p>
            <a:r>
              <a:rPr lang="zh-CN" altLang="en-US" dirty="0"/>
              <a:t>/305</a:t>
            </a:r>
          </a:p>
          <a:p>
            <a:endParaRPr lang="zh-CN" altLang="en-US" dirty="0"/>
          </a:p>
          <a:p>
            <a:endParaRPr lang="zh-CN" altLang="en-US" dirty="0"/>
          </a:p>
          <a:p>
            <a:r>
              <a:rPr lang="zh-CN" altLang="en-US" dirty="0"/>
              <a:t>定密结果存疑的，应当提请原定密机关、单位予以确认并出具确认书。③立案部门对符合保密事项范围规定，机关单位应当定密而未定密的事项，可以直接判定的，原则上不能对案件的直接责任人按泄密行为查处，而主要应当追究有关机关、单位定密不当责任;但案件直接责任人行为属于为境外非法提供的，可以按情报对待。④保密期限已满、定密单位无延长通知的，视为自行解密，不应按泄密处理。5对是否属于国家秘密以及属于何种密级不明确或有争议事项，可以提请省以上保密行政管理部门确定，但此行为不属于密级鉴定范畴，而属于密级争端行政裁决范畴。</a:t>
            </a:r>
          </a:p>
          <a:p>
            <a:r>
              <a:rPr lang="zh-CN" altLang="en-US" dirty="0"/>
              <a:t>2.泄密补救与问题整改</a:t>
            </a:r>
          </a:p>
          <a:p>
            <a:r>
              <a:rPr lang="zh-CN" altLang="en-US" dirty="0"/>
              <a:t>泄密补救是指针对国家秘密已经泄露的情况所采取的阻止扩散传播、减轻泄密危害、降低影响后果的行为，考虑越全面、补救越及时，危害程度就越低。</a:t>
            </a:r>
          </a:p>
          <a:p>
            <a:r>
              <a:rPr lang="zh-CN" altLang="en-US" dirty="0"/>
              <a:t>问题整改是指针对保密违法案件所暴露出来的泄密漏洞和隐患，从根源上查找原因、采取措施，消除泄密隐患，堵塞泄密漏洞，加强和完善保密防护的行为。</a:t>
            </a:r>
          </a:p>
          <a:p>
            <a:r>
              <a:rPr lang="zh-CN" altLang="en-US" dirty="0"/>
              <a:t>在保密违法案件查处中，既不能以补救措施代替整改措施，也不能以整改措施取代补救措施，而是两项工作都要慎重对待、严密组织、分别落实。</a:t>
            </a:r>
          </a:p>
          <a:p>
            <a:r>
              <a:rPr lang="zh-CN" altLang="en-US" dirty="0"/>
              <a:t>3.案件移交与案件协查</a:t>
            </a:r>
          </a:p>
          <a:p>
            <a:r>
              <a:rPr lang="zh-CN" altLang="en-US" dirty="0"/>
              <a:t>案件移交，是指原定案件管辖权发生了变化，原立案</a:t>
            </a:r>
          </a:p>
          <a:p>
            <a:endParaRPr lang="zh-CN" altLang="en-US" dirty="0"/>
          </a:p>
          <a:p>
            <a:r>
              <a:rPr lang="zh-CN" altLang="en-US" dirty="0"/>
              <a:t>306\</a:t>
            </a:r>
          </a:p>
          <a:p>
            <a:endParaRPr lang="zh-CN" altLang="en-US" dirty="0"/>
          </a:p>
          <a:p>
            <a:endParaRPr lang="zh-CN" altLang="en-US" dirty="0"/>
          </a:p>
          <a:p>
            <a:r>
              <a:rPr lang="zh-CN" altLang="en-US" dirty="0"/>
              <a:t>部门向有相应管辖权的部门进行案件移交。保密违法案件经过初查或者在案件调查中发现有以下情况的应当及时终止调查，并于10日内将案件移送函、涉案物品清单、密级鉴定书等有关案件材料移交至有关司法部门:①涉嫌以窃取、刺探、收买方法非法获取国家秘密犯罪的，非国家机关工作人员涉嫌故意或过失泄密犯罪的，社会主体涉嫌买卖涉密载体的，移送公安机关处理;② 涉嫌为境外组织、机构和个人获取、刺探、收买、非法提供国家秘密犯罪的，移送国家安全机关处理;③国家机关工作人员以及其他公职人员涉嫌泄密犯罪的，移送检察机关处理。</a:t>
            </a:r>
          </a:p>
          <a:p>
            <a:r>
              <a:rPr lang="zh-CN" altLang="en-US" dirty="0"/>
              <a:t>案件协查，是指原定案件的管辖权没有发生变化，但是案件查处的部分职责立案部门不具备，需要具有相关职责的部门协助查处。对于重大、复杂案件，保密行政管理部门可以组织相关部门成立专案组，开展案件调查。如，保密部门和有关机关、单位立案查处的网络泄密案件，必要时提请具有网络信息监管、网络安全监管、互联网企业监管等相关职能部门协助调查;涉密载体在公共场所丢失，擅自携带涉密载体出境案件，可以提请公安、国家安全机关协助查询或者实行出境管制;社会主体非法获取、持有国家秘密载体的，可以提请公安机关协助收缴;保密违法责任人处分权限超出了本机关、本单位处分权限的，可以报请纪检监察机关予以处理。</a:t>
            </a:r>
          </a:p>
          <a:p>
            <a:endParaRPr lang="zh-CN" altLang="en-US" dirty="0"/>
          </a:p>
          <a:p>
            <a:r>
              <a:rPr lang="zh-CN" altLang="en-US" dirty="0"/>
              <a:t>\307</a:t>
            </a:r>
          </a:p>
          <a:p>
            <a:endParaRPr lang="zh-CN" altLang="en-US" dirty="0"/>
          </a:p>
          <a:p>
            <a:endParaRPr lang="zh-CN" altLang="en-US" dirty="0"/>
          </a:p>
          <a:p>
            <a:r>
              <a:rPr lang="zh-CN" altLang="en-US" dirty="0"/>
              <a:t>4.人工取证与技术取证</a:t>
            </a:r>
          </a:p>
          <a:p>
            <a:r>
              <a:rPr lang="zh-CN" altLang="en-US" dirty="0"/>
              <a:t>案件调查的根本在于取证，人工取证和技术取证同样重要。人工取证包括询问笔录、当事人说明、知情人旁证、单位就有关问题的说明、密级确认证明、登记记录以及实物照片、录音、录像等人证和物证。</a:t>
            </a:r>
          </a:p>
          <a:p>
            <a:r>
              <a:rPr lang="zh-CN" altLang="en-US" dirty="0"/>
              <a:t>技术取证分为保密技术核查和保密技术取证两方面内容。技术取证主要是针对电子设备进行。取证内容主要为:上网痕迹、上网路径、上网操作行为、存储内容、处理内容、传输内容、传输地址、复制内容、相关设备非法链接使用、上网计算机是否被远程控制、移动存储介质是否有摆渡木马等情况。必要时，技术取证的一些关键性证据，需要请第三方机构出具检测证明。</a:t>
            </a:r>
          </a:p>
          <a:p>
            <a:r>
              <a:rPr lang="zh-CN" altLang="en-US" dirty="0"/>
              <a:t>无论是人工取证还是技术取证，所取得的证据都必须是具有法律效力的证据。具体应符合以下要求:①物证应当是原物，物证不便搬运、不宜保存、依法应由有关机关、单位保管、处理或者依法应当返还的，可以拍摄或者制作真实物证照片、录像作为证据;②书证应当是原件，确定原件确有困难时，可以使用副本或复印件;③电子数据应当为原始载体，原始载体收集困难的，可以拷贝复制或者进行镜像备份;④非原物、原件的证据，应当作出原物、原件存放处的文字说明;⑤询问笔录、检查笔录、案件当事人陈述、证人证言材料、案件关系人书面材料、检查笔录、勘</a:t>
            </a:r>
          </a:p>
          <a:p>
            <a:endParaRPr lang="zh-CN" altLang="en-US" dirty="0"/>
          </a:p>
          <a:p>
            <a:r>
              <a:rPr lang="zh-CN" altLang="en-US" dirty="0"/>
              <a:t>308\</a:t>
            </a:r>
          </a:p>
          <a:p>
            <a:endParaRPr lang="zh-CN" altLang="en-US" dirty="0"/>
          </a:p>
          <a:p>
            <a:endParaRPr lang="zh-CN" altLang="en-US" dirty="0"/>
          </a:p>
          <a:p>
            <a:r>
              <a:rPr lang="zh-CN" altLang="en-US" dirty="0"/>
              <a:t>验笔录、有关载体和设施设备登记保存清单等书面证据，应当有办案人员、见证人、当事人等有关人员签名;⑥涉及计算机、移动存储介质等信息设备，可以组织或者委托具有技术核查取证职能的部门或者单位进行技术核查取证。</a:t>
            </a:r>
          </a:p>
          <a:p>
            <a:r>
              <a:rPr lang="zh-CN" altLang="en-US" dirty="0"/>
              <a:t>5.刑事处罚与纪律处分</a:t>
            </a:r>
          </a:p>
          <a:p>
            <a:r>
              <a:rPr lang="zh-CN" altLang="en-US" dirty="0"/>
              <a:t>根据党纪处分条例和公务员处分条例，党员、国家机关工作人员因泄密犯罪受到刑事处罚的，必须给予党纪、政纪处分</a:t>
            </a:r>
          </a:p>
          <a:p>
            <a:r>
              <a:rPr lang="zh-CN" altLang="en-US" dirty="0"/>
              <a:t>党员受到刑事处罚给予党纪处分有以下几种情况。</a:t>
            </a:r>
          </a:p>
          <a:p>
            <a:r>
              <a:rPr lang="zh-CN" altLang="en-US" dirty="0"/>
              <a:t>(1)党员犯罪情节轻微，人民检察院依法作出不起诉决定的，或者人民法院依法作出有罪判决并免予刑事处罚的，应当给予撤销党内职务、留党察看或者开除党籍处分。党员犯罪，被单处罚金的，依照前款规定处理。</a:t>
            </a:r>
          </a:p>
          <a:p>
            <a:r>
              <a:rPr lang="zh-CN" altLang="en-US" dirty="0"/>
              <a:t>(2)党员犯罪，有下列情形之一的，应当给予开除党籍处分:①因故意犯罪被依法判处刑法规定的主刑(含宣告缓刑)的;②被单处或者附加剥夺政治权利的;③ 因过失犯罪，被依法判处三年以上(不含三年)有期徒刑的。</a:t>
            </a:r>
          </a:p>
          <a:p>
            <a:r>
              <a:rPr lang="zh-CN" altLang="en-US" dirty="0"/>
              <a:t>(3)因过失犯罪被判处三年以下(含三年)有期徒刑或者被判处管制、拘役的，一般应当开除党籍。对于个别可以不开除党籍的，应当对照处分党员批准权限的规定，报请再上一级党组织批准。</a:t>
            </a:r>
          </a:p>
          <a:p>
            <a:r>
              <a:rPr lang="zh-CN" altLang="en-US" dirty="0"/>
              <a:t>(4)公职人员的党员依法受到刑事责任追究的，由监</a:t>
            </a:r>
          </a:p>
          <a:p>
            <a:endParaRPr lang="zh-CN" altLang="en-US" dirty="0"/>
          </a:p>
          <a:p>
            <a:r>
              <a:rPr lang="zh-CN" altLang="en-US" dirty="0"/>
              <a:t>/309</a:t>
            </a:r>
          </a:p>
          <a:p>
            <a:endParaRPr lang="zh-CN" altLang="en-US" dirty="0"/>
          </a:p>
          <a:p>
            <a:endParaRPr lang="zh-CN" altLang="en-US" dirty="0"/>
          </a:p>
          <a:p>
            <a:r>
              <a:rPr lang="zh-CN" altLang="en-US" dirty="0"/>
              <a:t>察机关给予相应政务处分。</a:t>
            </a:r>
          </a:p>
          <a:p>
            <a:r>
              <a:rPr lang="zh-CN" altLang="en-US" dirty="0"/>
              <a:t>(5)行政机关公务员依法被判处刑罚的，给予开除处分。</a:t>
            </a:r>
          </a:p>
          <a:p>
            <a:r>
              <a:rPr lang="zh-CN" altLang="en-US" dirty="0"/>
              <a:t>6.人员处理与处理监督</a:t>
            </a:r>
          </a:p>
          <a:p>
            <a:r>
              <a:rPr lang="zh-CN" altLang="en-US" dirty="0"/>
              <a:t>保密违法案件处理环节中，保密行政管理部门只有对单位整改的处置权，没有对人员的处置权。在对人员的处理上，一般采用事前监督的方式。保密行政管理部门立案查处、参与查处或者督导查处的案件，在案件结束后，应当向有关机关、单位提出保密违法责任人员处分建议，督促机关、单位执行。机关、单位立案查处的案件，在对保密违法责任人员作出处理前，应当将初步处理意见报同级保密行政管理部门审查。保密行政管理部门要在充分协商论证的基础上，提出具体的处理意见。原则上，机关、单位对保密行政管理部门提出的有关保密违法责任人员的处理意见，没有确切理由否定的，应当采纳执行。保密行政管理部门对该处理不处理或者故意从轻处理的，应根据具体情况行使建议权，监督纠正。保密法第四十七条规定:“机关、单位对违反保密规定的人员不依法给予处分的，保密行政管理部门应当建议纠正，对拒不纠正的，提请其上一级机关或者监察机关对该机关、单位负有责任的领导人员和直接责任人员依法予以处理。”</a:t>
            </a:r>
          </a:p>
          <a:p>
            <a:r>
              <a:rPr lang="zh-CN" altLang="en-US" dirty="0"/>
              <a:t>7.案件管辖与案件查处</a:t>
            </a:r>
          </a:p>
          <a:p>
            <a:r>
              <a:rPr lang="zh-CN" altLang="en-US" dirty="0"/>
              <a:t>案件管辖，是指保密违法案件由违法行为发生地县级</a:t>
            </a:r>
          </a:p>
          <a:p>
            <a:endParaRPr lang="zh-CN" altLang="en-US" dirty="0"/>
          </a:p>
          <a:p>
            <a:r>
              <a:rPr lang="zh-CN" altLang="en-US" dirty="0"/>
              <a:t>310\</a:t>
            </a:r>
          </a:p>
          <a:p>
            <a:endParaRPr lang="zh-CN" altLang="en-US" dirty="0"/>
          </a:p>
          <a:p>
            <a:endParaRPr lang="zh-CN" altLang="en-US" dirty="0"/>
          </a:p>
          <a:p>
            <a:r>
              <a:rPr lang="zh-CN" altLang="en-US" dirty="0"/>
              <a:t>以上保密行政管理部门管辖。发生保密违法案件的机关、单位所在地或者案件当事人居住地不在案件发生地的，但由所在地保密行政管理部门管辖更便于开展工作的，可以由机关、单位所在地或者案件当事人居住地的保密行政管理部门管辖。重大复杂的保密违法案件，上级保密行政管理部门可以指定管辖。</a:t>
            </a:r>
          </a:p>
          <a:p>
            <a:r>
              <a:rPr lang="zh-CN" altLang="en-US" dirty="0"/>
              <a:t>案件查处，是指保密违法案件的立案主体对立案案件的调查和处理工作。案件管辖权并不排斥发生保密违法案件的机关、单位及其上级机关、单位对案件的立案查处职责。保密行政管理部门的案件管辖权体现在对所管辖的保密违法案件可以直接立案查处、派人督促有关机关单位立案查处指导监督有关机关单位立案查处。对于涉及机关、单位保密违法案件、涉及机关单位领导人员的保密违法案件或者涉及</a:t>
            </a:r>
          </a:p>
          <a:p>
            <a:r>
              <a:rPr lang="zh-CN" altLang="en-US" dirty="0"/>
              <a:t>保密违法案件当事人任免权限在上级机关等特殊情况，发生保密违法案件的机关、单位不便查处的，保密行政管理部门可以督促其上级机关、单位立案查处。具有保密违法案件管辖权的保密行政管理部门和发生保密违法案件的机关、单位及其上级机关、单位，在保密违法案件的立案查处上，同属立案查处主体，担负保密违法案件查处的共同责任，所不同的只是两者之间存在监督和被监督关系。</a:t>
            </a:r>
          </a:p>
          <a:p>
            <a:endParaRPr lang="zh-CN" altLang="en-US" dirty="0"/>
          </a:p>
          <a:p>
            <a:r>
              <a:rPr lang="zh-CN" altLang="en-US" dirty="0"/>
              <a:t>\311</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史记</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中写西汉法官张释之的内容里，记载了这样一段极其讽刺的故事。说某次出游，汉文帝的车架被一平民碰撞。汉文帝大怒，当即就下令斩杀该平民。</a:t>
            </a:r>
          </a:p>
          <a:p>
            <a:r>
              <a:rPr lang="zh-CN" altLang="en-US" sz="1200" b="0" i="0" kern="1200" dirty="0">
                <a:solidFill>
                  <a:schemeClr val="tx1"/>
                </a:solidFill>
                <a:effectLst/>
                <a:latin typeface="+mn-lt"/>
                <a:ea typeface="+mn-ea"/>
                <a:cs typeface="+mn-cs"/>
              </a:rPr>
              <a:t>这是何其残暴，何其愚昧。</a:t>
            </a:r>
          </a:p>
          <a:p>
            <a:r>
              <a:rPr lang="zh-CN" altLang="en-US" sz="1200" b="0" i="0" kern="1200" dirty="0">
                <a:solidFill>
                  <a:schemeClr val="tx1"/>
                </a:solidFill>
                <a:effectLst/>
                <a:latin typeface="+mn-lt"/>
                <a:ea typeface="+mn-ea"/>
                <a:cs typeface="+mn-cs"/>
              </a:rPr>
              <a:t>好在当时执掌法律的廷尉张释之不忍，帮其求情，说老百姓只是无意冒犯，即便有罪，也罪不至死。即原文中的“陛下虽令斩之，臣不能奉诏。”</a:t>
            </a:r>
          </a:p>
          <a:p>
            <a:r>
              <a:rPr lang="zh-CN" altLang="en-US" sz="1200" b="0" i="0" kern="1200" dirty="0">
                <a:solidFill>
                  <a:schemeClr val="tx1"/>
                </a:solidFill>
                <a:effectLst/>
                <a:latin typeface="+mn-lt"/>
                <a:ea typeface="+mn-ea"/>
                <a:cs typeface="+mn-cs"/>
              </a:rPr>
              <a:t>汉文帝当时就要连张释之一块儿“办了”，好在其他人继续劝说，这么干，只会让天下百姓口口相传你的暴行，你确定吗？最终，砍头改成了“杖刑”，但汉文帝依旧被后世讽刺为暴君。</a:t>
            </a:r>
          </a:p>
          <a:p>
            <a:r>
              <a:rPr lang="zh-CN" altLang="en-US" sz="1200" b="0" i="0" kern="1200" dirty="0">
                <a:solidFill>
                  <a:schemeClr val="tx1"/>
                </a:solidFill>
                <a:effectLst/>
                <a:latin typeface="+mn-lt"/>
                <a:ea typeface="+mn-ea"/>
                <a:cs typeface="+mn-cs"/>
              </a:rPr>
              <a:t>可见一个正直且能为公平公正、为老百姓说话的法官是何等的重要。亦反映了一次不公正的执法，哪怕最终被劝阻，亦会遗臭万年被后世所诟病。</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保密司法的审查依据，是指司法机关处理具体的保密案件时所适用的保密法律法规。根据保密立法、保密执法、保密司法三者之间的关系，保密司法的审查依据就是保密立法成果，即我国保密法律的渊源，在具体适用中以各法律测源的效力等级作为适用规则，包括</a:t>
            </a:r>
            <a:r>
              <a:rPr lang="en-US" altLang="zh-CN" dirty="0"/>
              <a:t>《</a:t>
            </a:r>
            <a:r>
              <a:rPr lang="zh-CN" altLang="en-US" dirty="0"/>
              <a:t>宪法</a:t>
            </a:r>
            <a:r>
              <a:rPr lang="en-US" altLang="zh-CN" dirty="0"/>
              <a:t>》</a:t>
            </a:r>
            <a:r>
              <a:rPr lang="zh-CN" altLang="en-US" dirty="0"/>
              <a:t>、保密基本法律、保密行法规、保密地方性法规以及保密规章等。</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保密司法的审查结果，是指司法机关严格依据保密法律的规定追究保密违法行为主体的保密法律责任。保密法律责任，是实施保密违法行为的主体依照法律应承担的否定性的法律后果。建立完善的保密法律责任体系，对于依法严肃惩治危害国家秘密安全的行为，保障保密法律的有效实施，具有极为重要的意义</a:t>
            </a:r>
          </a:p>
          <a:p>
            <a:r>
              <a:rPr lang="zh-CN" altLang="en-US" dirty="0"/>
              <a:t>评价保密法律责任体系是否完善，要看法律责任的设定能否与保密违法行为无缝对接，以及保密法律责任的落实情况。目前，我国的保密法律主要根据保密违法行为主体的不同规定了四类承担法律责任的情形，具体包括严重违反保密规定行为的法律责任</a:t>
            </a:r>
            <a:r>
              <a:rPr lang="en-US" altLang="zh-CN" dirty="0"/>
              <a:t>(《</a:t>
            </a:r>
            <a:r>
              <a:rPr lang="zh-CN" altLang="en-US" dirty="0"/>
              <a:t>保密法</a:t>
            </a:r>
            <a:r>
              <a:rPr lang="en-US" altLang="zh-CN" dirty="0"/>
              <a:t>》</a:t>
            </a:r>
            <a:r>
              <a:rPr lang="zh-CN" altLang="en-US" dirty="0"/>
              <a:t>第四十八条</a:t>
            </a:r>
            <a:r>
              <a:rPr lang="en-US" altLang="zh-CN" dirty="0"/>
              <a:t>)</a:t>
            </a:r>
            <a:r>
              <a:rPr lang="zh-CN" altLang="en-US" dirty="0"/>
              <a:t>，机关、单位发生重大泄密案件或者定密不当的法律责任</a:t>
            </a:r>
            <a:r>
              <a:rPr lang="en-US" altLang="zh-CN" dirty="0"/>
              <a:t>(《</a:t>
            </a:r>
            <a:r>
              <a:rPr lang="zh-CN" altLang="en-US" dirty="0"/>
              <a:t>保密法</a:t>
            </a:r>
            <a:r>
              <a:rPr lang="en-US" altLang="zh-CN" dirty="0"/>
              <a:t>》</a:t>
            </a:r>
            <a:r>
              <a:rPr lang="zh-CN" altLang="en-US" dirty="0"/>
              <a:t>第四十九条</a:t>
            </a:r>
            <a:r>
              <a:rPr lang="en-US" altLang="zh-CN" dirty="0"/>
              <a:t>)</a:t>
            </a:r>
            <a:r>
              <a:rPr lang="zh-CN" altLang="en-US" dirty="0"/>
              <a:t>，互联网及其他公共信息网络运营商、服务商的法律责任</a:t>
            </a:r>
            <a:r>
              <a:rPr lang="en-US" altLang="zh-CN" dirty="0"/>
              <a:t>(《</a:t>
            </a:r>
            <a:r>
              <a:rPr lang="zh-CN" altLang="en-US" dirty="0"/>
              <a:t>保密法</a:t>
            </a:r>
            <a:r>
              <a:rPr lang="en-US" altLang="zh-CN" dirty="0"/>
              <a:t>》</a:t>
            </a:r>
            <a:r>
              <a:rPr lang="zh-CN" altLang="en-US" dirty="0"/>
              <a:t>第五十条</a:t>
            </a:r>
            <a:r>
              <a:rPr lang="en-US" altLang="zh-CN" dirty="0"/>
              <a:t>)</a:t>
            </a:r>
            <a:r>
              <a:rPr lang="zh-CN" altLang="en-US" dirty="0"/>
              <a:t>，保密行政管理部门工作人员的法律责任</a:t>
            </a:r>
            <a:r>
              <a:rPr lang="en-US" altLang="zh-CN" dirty="0"/>
              <a:t>(《</a:t>
            </a:r>
            <a:r>
              <a:rPr lang="zh-CN" altLang="en-US" dirty="0"/>
              <a:t>保密法</a:t>
            </a:r>
            <a:r>
              <a:rPr lang="en-US" altLang="zh-CN" dirty="0"/>
              <a:t>》</a:t>
            </a:r>
            <a:r>
              <a:rPr lang="zh-CN" altLang="en-US" dirty="0"/>
              <a:t>第五十一条</a:t>
            </a:r>
            <a:r>
              <a:rPr lang="en-US" altLang="zh-CN" dirty="0"/>
              <a:t>)</a:t>
            </a:r>
            <a:r>
              <a:rPr lang="zh-CN" altLang="en-US" dirty="0"/>
              <a:t>。在形式上根据责任的性质规定了行政责任和刑事责任两种保密法律责任。同时，通过落实保密工作责任制、设定行为违法的追责原则以及国家保密行政管理机关的处分监督权等，严格责任追究，提高保密法律责任的适用效能。针对狭义的保密违法行为，这里的保密司法审查结果主要是指刑事责任的承担和一部分不包括行政处分在内的行政法律责任的承担。</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秦朝法律规定，身高是判断人是否成年和承担完全刑事责任的标准，</a:t>
            </a:r>
          </a:p>
          <a:p>
            <a:r>
              <a:rPr lang="zh-CN" altLang="en-US" dirty="0"/>
              <a:t>如果身高超过六尺，就意味着一个人成年了，有能力承担刑事责任。</a:t>
            </a:r>
            <a:endParaRPr lang="en-US" altLang="zh-CN" dirty="0"/>
          </a:p>
          <a:p>
            <a:endParaRPr lang="en-US" altLang="zh-CN" dirty="0"/>
          </a:p>
          <a:p>
            <a:endParaRPr lang="en-US" altLang="zh-CN" dirty="0"/>
          </a:p>
          <a:p>
            <a:r>
              <a:rPr lang="zh-CN" altLang="en-US" dirty="0"/>
              <a:t>保密司法的审查结果，是指司法机关严格依据保密法律的规定追究保密违法行为主体的保密法律责任。保密法律责任，是实施保密违法行为的主体依照法律应承担的否定性的法律后果。建立完善的保密法律责任体系，对于依法严肃惩治危害国家秘密安全的行为，保障保密法律的有效实施，具有极为重要的意义</a:t>
            </a:r>
          </a:p>
          <a:p>
            <a:r>
              <a:rPr lang="zh-CN" altLang="en-US" dirty="0"/>
              <a:t>评价保密法律责任体系是否完善，要看法律责任的设定能否与保密违法行为无缝对接，以及保密法律责任的落实情况。目前，我国的保密法律主要根据保密违法行为主体的不同规定了四类承担法律责任的情形，具体包括严重违反保密规定行为的法律责任</a:t>
            </a:r>
            <a:r>
              <a:rPr lang="en-US" altLang="zh-CN" dirty="0"/>
              <a:t>(《</a:t>
            </a:r>
            <a:r>
              <a:rPr lang="zh-CN" altLang="en-US" dirty="0"/>
              <a:t>保密法</a:t>
            </a:r>
            <a:r>
              <a:rPr lang="en-US" altLang="zh-CN" dirty="0"/>
              <a:t>》</a:t>
            </a:r>
            <a:r>
              <a:rPr lang="zh-CN" altLang="en-US" dirty="0"/>
              <a:t>第四十八条</a:t>
            </a:r>
            <a:r>
              <a:rPr lang="en-US" altLang="zh-CN" dirty="0"/>
              <a:t>)</a:t>
            </a:r>
            <a:r>
              <a:rPr lang="zh-CN" altLang="en-US" dirty="0"/>
              <a:t>，机关、单位发生重大泄密案件或者定密不当的法律责任</a:t>
            </a:r>
            <a:r>
              <a:rPr lang="en-US" altLang="zh-CN" dirty="0"/>
              <a:t>(《</a:t>
            </a:r>
            <a:r>
              <a:rPr lang="zh-CN" altLang="en-US" dirty="0"/>
              <a:t>保密法</a:t>
            </a:r>
            <a:r>
              <a:rPr lang="en-US" altLang="zh-CN" dirty="0"/>
              <a:t>》</a:t>
            </a:r>
            <a:r>
              <a:rPr lang="zh-CN" altLang="en-US" dirty="0"/>
              <a:t>第四十九条</a:t>
            </a:r>
            <a:r>
              <a:rPr lang="en-US" altLang="zh-CN" dirty="0"/>
              <a:t>)</a:t>
            </a:r>
            <a:r>
              <a:rPr lang="zh-CN" altLang="en-US" dirty="0"/>
              <a:t>，互联网及其他公共信息网络运营商、服务商的法律责任</a:t>
            </a:r>
            <a:r>
              <a:rPr lang="en-US" altLang="zh-CN" dirty="0"/>
              <a:t>(《</a:t>
            </a:r>
            <a:r>
              <a:rPr lang="zh-CN" altLang="en-US" dirty="0"/>
              <a:t>保密法</a:t>
            </a:r>
            <a:r>
              <a:rPr lang="en-US" altLang="zh-CN" dirty="0"/>
              <a:t>》</a:t>
            </a:r>
            <a:r>
              <a:rPr lang="zh-CN" altLang="en-US" dirty="0"/>
              <a:t>第五十条</a:t>
            </a:r>
            <a:r>
              <a:rPr lang="en-US" altLang="zh-CN" dirty="0"/>
              <a:t>)</a:t>
            </a:r>
            <a:r>
              <a:rPr lang="zh-CN" altLang="en-US" dirty="0"/>
              <a:t>，保密行政管理部门工作人员的法律责任</a:t>
            </a:r>
            <a:r>
              <a:rPr lang="en-US" altLang="zh-CN" dirty="0"/>
              <a:t>(《</a:t>
            </a:r>
            <a:r>
              <a:rPr lang="zh-CN" altLang="en-US" dirty="0"/>
              <a:t>保密法</a:t>
            </a:r>
            <a:r>
              <a:rPr lang="en-US" altLang="zh-CN" dirty="0"/>
              <a:t>》</a:t>
            </a:r>
            <a:r>
              <a:rPr lang="zh-CN" altLang="en-US" dirty="0"/>
              <a:t>第五十一条</a:t>
            </a:r>
            <a:r>
              <a:rPr lang="en-US" altLang="zh-CN" dirty="0"/>
              <a:t>)</a:t>
            </a:r>
            <a:r>
              <a:rPr lang="zh-CN" altLang="en-US" dirty="0"/>
              <a:t>。在形式上根据责任的性质规定了行政责任和刑事责任两种保密法律责任。同时，通过落实保密工作责任制、设定行为违法的追责原则以及国家保密行政管理机关的处分监督权等，严格责任追究，提高保密法律责任的适用效能。针对狭义的保密违法行为，这里的保密司法审查结果主要是指刑事责任的承担和一部分不包括行政处分在内的行政法律责任的承担。</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u="none" strike="noStrike" kern="1200" dirty="0">
                <a:solidFill>
                  <a:schemeClr val="tx1"/>
                </a:solidFill>
                <a:effectLst/>
                <a:latin typeface="+mn-lt"/>
                <a:ea typeface="+mn-ea"/>
                <a:cs typeface="+mn-cs"/>
              </a:rPr>
              <a:t>犯罪类型</a:t>
            </a:r>
            <a:r>
              <a:rPr lang="zh-CN" altLang="en-US" dirty="0"/>
              <a:t> </a:t>
            </a:r>
            <a:r>
              <a:rPr lang="zh-CN" altLang="en-US" sz="1200" b="1" i="0" u="none" strike="noStrike" kern="1200" dirty="0">
                <a:solidFill>
                  <a:schemeClr val="tx1"/>
                </a:solidFill>
                <a:effectLst/>
                <a:latin typeface="+mn-lt"/>
                <a:ea typeface="+mn-ea"/>
                <a:cs typeface="+mn-cs"/>
              </a:rPr>
              <a:t>刑法条款</a:t>
            </a:r>
            <a:r>
              <a:rPr lang="zh-CN" altLang="en-US" dirty="0"/>
              <a:t> </a:t>
            </a:r>
            <a:r>
              <a:rPr lang="zh-CN" altLang="en-US" sz="1200" b="1" i="0" u="none" strike="noStrike" kern="1200" dirty="0">
                <a:solidFill>
                  <a:schemeClr val="tx1"/>
                </a:solidFill>
                <a:effectLst/>
                <a:latin typeface="+mn-lt"/>
                <a:ea typeface="+mn-ea"/>
                <a:cs typeface="+mn-cs"/>
              </a:rPr>
              <a:t>罪名</a:t>
            </a:r>
            <a:r>
              <a:rPr lang="zh-CN" altLang="en-US" dirty="0"/>
              <a:t> </a:t>
            </a:r>
            <a:r>
              <a:rPr lang="zh-CN" altLang="en-US" sz="1200" b="1" i="0" u="none" strike="noStrike" kern="1200" dirty="0">
                <a:solidFill>
                  <a:schemeClr val="tx1"/>
                </a:solidFill>
                <a:effectLst/>
                <a:latin typeface="+mn-lt"/>
                <a:ea typeface="+mn-ea"/>
                <a:cs typeface="+mn-cs"/>
              </a:rPr>
              <a:t>刑罚内容</a:t>
            </a:r>
            <a:r>
              <a:rPr lang="zh-CN" altLang="en-US" dirty="0"/>
              <a:t> </a:t>
            </a:r>
            <a:r>
              <a:rPr lang="zh-CN" altLang="en-US" sz="1200" b="1" i="0" u="none" strike="noStrike" kern="1200" dirty="0">
                <a:solidFill>
                  <a:schemeClr val="tx1"/>
                </a:solidFill>
                <a:effectLst/>
                <a:latin typeface="+mn-lt"/>
                <a:ea typeface="+mn-ea"/>
                <a:cs typeface="+mn-cs"/>
              </a:rPr>
              <a:t>情节较轻的</a:t>
            </a:r>
            <a:r>
              <a:rPr lang="zh-CN" altLang="en-US" dirty="0"/>
              <a:t> </a:t>
            </a:r>
            <a:r>
              <a:rPr lang="zh-CN" altLang="en-US" sz="1200" b="1" i="0" u="none" strike="noStrike" kern="1200" dirty="0">
                <a:solidFill>
                  <a:schemeClr val="tx1"/>
                </a:solidFill>
                <a:effectLst/>
                <a:latin typeface="+mn-lt"/>
                <a:ea typeface="+mn-ea"/>
                <a:cs typeface="+mn-cs"/>
              </a:rPr>
              <a:t>一般的处罚</a:t>
            </a:r>
            <a:r>
              <a:rPr lang="zh-CN" altLang="en-US" dirty="0"/>
              <a:t> </a:t>
            </a:r>
            <a:r>
              <a:rPr lang="zh-CN" altLang="en-US" sz="1200" b="1" i="0" u="none" strike="noStrike" kern="1200" dirty="0">
                <a:solidFill>
                  <a:schemeClr val="tx1"/>
                </a:solidFill>
                <a:effectLst/>
                <a:latin typeface="+mn-lt"/>
                <a:ea typeface="+mn-ea"/>
                <a:cs typeface="+mn-cs"/>
              </a:rPr>
              <a:t>情节特别严重的</a:t>
            </a:r>
            <a:r>
              <a:rPr lang="zh-CN" altLang="en-US" dirty="0"/>
              <a:t> </a:t>
            </a:r>
            <a:r>
              <a:rPr lang="zh-CN" altLang="en-US" sz="1200" b="1" i="0" u="none" strike="noStrike" kern="1200" dirty="0">
                <a:solidFill>
                  <a:schemeClr val="tx1"/>
                </a:solidFill>
                <a:effectLst/>
                <a:latin typeface="+mn-lt"/>
                <a:ea typeface="+mn-ea"/>
                <a:cs typeface="+mn-cs"/>
              </a:rPr>
              <a:t>危害国家安全罪</a:t>
            </a:r>
            <a:br>
              <a:rPr lang="zh-CN" altLang="en-US" sz="1200" b="1" i="0" u="none" strike="noStrike" kern="1200" dirty="0">
                <a:solidFill>
                  <a:schemeClr val="tx1"/>
                </a:solidFill>
                <a:effectLst/>
                <a:latin typeface="+mn-lt"/>
                <a:ea typeface="+mn-ea"/>
                <a:cs typeface="+mn-cs"/>
              </a:rPr>
            </a:br>
            <a:r>
              <a:rPr lang="zh-CN" altLang="en-US" sz="1200" b="1" i="0" u="none" strike="noStrike" kern="1200" dirty="0">
                <a:solidFill>
                  <a:schemeClr val="tx1"/>
                </a:solidFill>
                <a:effectLst/>
                <a:latin typeface="+mn-lt"/>
                <a:ea typeface="+mn-ea"/>
                <a:cs typeface="+mn-cs"/>
              </a:rPr>
              <a:t>（第二编分则第一章）</a:t>
            </a:r>
            <a:r>
              <a:rPr lang="zh-CN" altLang="en-US" dirty="0"/>
              <a:t> </a:t>
            </a:r>
            <a:r>
              <a:rPr lang="zh-CN" altLang="en-US" sz="1200" b="1" i="0" u="none" strike="noStrike" kern="1200" dirty="0">
                <a:solidFill>
                  <a:schemeClr val="tx1"/>
                </a:solidFill>
                <a:effectLst/>
                <a:latin typeface="+mn-lt"/>
                <a:ea typeface="+mn-ea"/>
                <a:cs typeface="+mn-cs"/>
              </a:rPr>
              <a:t>第一百一十一条</a:t>
            </a:r>
            <a:r>
              <a:rPr lang="zh-CN" altLang="en-US" dirty="0"/>
              <a:t> </a:t>
            </a:r>
            <a:r>
              <a:rPr lang="zh-CN" altLang="en-US" sz="1200" b="1" i="0" u="none" strike="noStrike" kern="1200" dirty="0">
                <a:solidFill>
                  <a:schemeClr val="tx1"/>
                </a:solidFill>
                <a:effectLst/>
                <a:latin typeface="+mn-lt"/>
                <a:ea typeface="+mn-ea"/>
                <a:cs typeface="+mn-cs"/>
              </a:rPr>
              <a:t>为境外窃取、刺探、收买、非法提供国家秘密、情报罪</a:t>
            </a:r>
            <a:r>
              <a:rPr lang="zh-CN" altLang="en-US" dirty="0"/>
              <a:t> </a:t>
            </a:r>
            <a:r>
              <a:rPr lang="zh-CN" altLang="en-US" sz="1200" b="1" i="0" u="none" strike="noStrike" kern="1200" dirty="0">
                <a:solidFill>
                  <a:schemeClr val="tx1"/>
                </a:solidFill>
                <a:effectLst/>
                <a:latin typeface="+mn-lt"/>
                <a:ea typeface="+mn-ea"/>
                <a:cs typeface="+mn-cs"/>
              </a:rPr>
              <a:t>为境外的机构、组织、人员窃取、刺探、收买、非法提供国家秘密或者情报的，处五年以上十年以下有期徒刑；情节特别严重的，处十年以上有期徒刑或者无期徒刑；情节较轻的，处五年以下有期徒刑、拘役、管制或者剥夺政治权利。</a:t>
            </a:r>
            <a:r>
              <a:rPr lang="zh-CN" altLang="en-US" dirty="0"/>
              <a:t> </a:t>
            </a:r>
            <a:r>
              <a:rPr lang="zh-CN" altLang="en-US" sz="1200" b="1" i="0" u="none" strike="noStrike" kern="1200" dirty="0">
                <a:solidFill>
                  <a:schemeClr val="tx1"/>
                </a:solidFill>
                <a:effectLst/>
                <a:latin typeface="+mn-lt"/>
                <a:ea typeface="+mn-ea"/>
                <a:cs typeface="+mn-cs"/>
              </a:rPr>
              <a:t>处五年以下有期徒刑、拘役、管制或者剥夺政治权利</a:t>
            </a:r>
            <a:r>
              <a:rPr lang="zh-CN" altLang="en-US" dirty="0"/>
              <a:t> </a:t>
            </a:r>
            <a:r>
              <a:rPr lang="zh-CN" altLang="en-US" sz="1200" b="1" i="0" u="none" strike="noStrike" kern="1200" dirty="0">
                <a:solidFill>
                  <a:schemeClr val="tx1"/>
                </a:solidFill>
                <a:effectLst/>
                <a:latin typeface="+mn-lt"/>
                <a:ea typeface="+mn-ea"/>
                <a:cs typeface="+mn-cs"/>
              </a:rPr>
              <a:t>处五年以上十年以下有期徒刑</a:t>
            </a:r>
            <a:r>
              <a:rPr lang="zh-CN" altLang="en-US" dirty="0"/>
              <a:t> </a:t>
            </a:r>
            <a:r>
              <a:rPr lang="zh-CN" altLang="en-US" sz="1200" b="1" i="0" u="none" strike="noStrike" kern="1200" dirty="0">
                <a:solidFill>
                  <a:schemeClr val="tx1"/>
                </a:solidFill>
                <a:effectLst/>
                <a:latin typeface="+mn-lt"/>
                <a:ea typeface="+mn-ea"/>
                <a:cs typeface="+mn-cs"/>
              </a:rPr>
              <a:t>处十年以上有期徒刑或者无期徒刑</a:t>
            </a:r>
            <a:r>
              <a:rPr lang="zh-CN" altLang="en-US" dirty="0"/>
              <a:t> </a:t>
            </a:r>
            <a:r>
              <a:rPr lang="zh-CN" altLang="en-US" sz="1200" b="1" i="0" u="none" strike="noStrike" kern="1200" dirty="0">
                <a:solidFill>
                  <a:schemeClr val="tx1"/>
                </a:solidFill>
                <a:effectLst/>
                <a:latin typeface="+mn-lt"/>
                <a:ea typeface="+mn-ea"/>
                <a:cs typeface="+mn-cs"/>
              </a:rPr>
              <a:t>妨害社会管理秩序罪</a:t>
            </a:r>
            <a:br>
              <a:rPr lang="zh-CN" altLang="en-US" sz="1200" b="1" i="0" u="none" strike="noStrike" kern="1200" dirty="0">
                <a:solidFill>
                  <a:schemeClr val="tx1"/>
                </a:solidFill>
                <a:effectLst/>
                <a:latin typeface="+mn-lt"/>
                <a:ea typeface="+mn-ea"/>
                <a:cs typeface="+mn-cs"/>
              </a:rPr>
            </a:br>
            <a:r>
              <a:rPr lang="zh-CN" altLang="en-US" sz="1200" b="1" i="0" u="none" strike="noStrike" kern="1200" dirty="0">
                <a:solidFill>
                  <a:schemeClr val="tx1"/>
                </a:solidFill>
                <a:effectLst/>
                <a:latin typeface="+mn-lt"/>
                <a:ea typeface="+mn-ea"/>
                <a:cs typeface="+mn-cs"/>
              </a:rPr>
              <a:t>（第二编分则第六章）</a:t>
            </a:r>
            <a:br>
              <a:rPr lang="zh-CN" altLang="en-US" sz="1200" b="1" i="0" u="none" strike="noStrike" kern="1200" dirty="0">
                <a:solidFill>
                  <a:schemeClr val="tx1"/>
                </a:solidFill>
                <a:effectLst/>
                <a:latin typeface="+mn-lt"/>
                <a:ea typeface="+mn-ea"/>
                <a:cs typeface="+mn-cs"/>
              </a:rPr>
            </a:br>
            <a:r>
              <a:rPr lang="zh-CN" altLang="en-US" sz="1200" b="1" i="0" u="none" strike="noStrike" kern="1200" dirty="0">
                <a:solidFill>
                  <a:schemeClr val="tx1"/>
                </a:solidFill>
                <a:effectLst/>
                <a:latin typeface="+mn-lt"/>
                <a:ea typeface="+mn-ea"/>
                <a:cs typeface="+mn-cs"/>
              </a:rPr>
              <a:t>第一节 扰乱公共秩序罪</a:t>
            </a:r>
            <a:r>
              <a:rPr lang="zh-CN" altLang="en-US" dirty="0"/>
              <a:t> </a:t>
            </a:r>
            <a:r>
              <a:rPr lang="zh-CN" altLang="en-US" sz="1200" b="1" i="0" u="none" strike="noStrike" kern="1200" dirty="0">
                <a:solidFill>
                  <a:schemeClr val="tx1"/>
                </a:solidFill>
                <a:effectLst/>
                <a:latin typeface="+mn-lt"/>
                <a:ea typeface="+mn-ea"/>
                <a:cs typeface="+mn-cs"/>
              </a:rPr>
              <a:t>第二百八十二条</a:t>
            </a:r>
            <a:br>
              <a:rPr lang="zh-CN" altLang="en-US" sz="1200" b="1" i="0" u="none" strike="noStrike" kern="1200" dirty="0">
                <a:solidFill>
                  <a:schemeClr val="tx1"/>
                </a:solidFill>
                <a:effectLst/>
                <a:latin typeface="+mn-lt"/>
                <a:ea typeface="+mn-ea"/>
                <a:cs typeface="+mn-cs"/>
              </a:rPr>
            </a:br>
            <a:r>
              <a:rPr lang="zh-CN" altLang="en-US" sz="1200" b="1" i="0" u="none" strike="noStrike" kern="1200" dirty="0">
                <a:solidFill>
                  <a:schemeClr val="tx1"/>
                </a:solidFill>
                <a:effectLst/>
                <a:latin typeface="+mn-lt"/>
                <a:ea typeface="+mn-ea"/>
                <a:cs typeface="+mn-cs"/>
              </a:rPr>
              <a:t>第一款　</a:t>
            </a:r>
            <a:r>
              <a:rPr lang="zh-CN" altLang="en-US" dirty="0"/>
              <a:t> </a:t>
            </a:r>
            <a:r>
              <a:rPr lang="zh-CN" altLang="en-US" sz="1200" b="1" i="0" u="none" strike="noStrike" kern="1200" dirty="0">
                <a:solidFill>
                  <a:schemeClr val="tx1"/>
                </a:solidFill>
                <a:effectLst/>
                <a:latin typeface="+mn-lt"/>
                <a:ea typeface="+mn-ea"/>
                <a:cs typeface="+mn-cs"/>
              </a:rPr>
              <a:t>非法获取国家秘密罪</a:t>
            </a:r>
            <a:r>
              <a:rPr lang="zh-CN" altLang="en-US" dirty="0"/>
              <a:t> </a:t>
            </a:r>
            <a:r>
              <a:rPr lang="zh-CN" altLang="en-US" sz="1200" b="1" i="0" u="none" strike="noStrike" kern="1200" dirty="0">
                <a:solidFill>
                  <a:schemeClr val="tx1"/>
                </a:solidFill>
                <a:effectLst/>
                <a:latin typeface="+mn-lt"/>
                <a:ea typeface="+mn-ea"/>
                <a:cs typeface="+mn-cs"/>
              </a:rPr>
              <a:t>以窃取、刺探、收买方法，非法获取国家秘密的，处三年以下有期徒刑、拘役、管制或者剥夺政治权利；情节严重的，处三年以上七年以下有期徒刑。</a:t>
            </a:r>
            <a:r>
              <a:rPr lang="zh-CN" altLang="en-US" dirty="0"/>
              <a:t> </a:t>
            </a:r>
            <a:r>
              <a:rPr lang="zh-CN" altLang="en-US" sz="1200" b="1" i="0" u="none" strike="noStrike" kern="1200" dirty="0">
                <a:solidFill>
                  <a:schemeClr val="tx1"/>
                </a:solidFill>
                <a:effectLst/>
                <a:latin typeface="+mn-lt"/>
                <a:ea typeface="+mn-ea"/>
                <a:cs typeface="+mn-cs"/>
              </a:rPr>
              <a:t>三年以下有期徒刑、拘役、管制或者剥夺政治权利</a:t>
            </a:r>
            <a:r>
              <a:rPr lang="zh-CN" altLang="en-US" dirty="0"/>
              <a:t> </a:t>
            </a:r>
            <a:r>
              <a:rPr lang="zh-CN" altLang="en-US" sz="1200" b="1" i="0" u="none" strike="noStrike" kern="1200" dirty="0">
                <a:solidFill>
                  <a:schemeClr val="tx1"/>
                </a:solidFill>
                <a:effectLst/>
                <a:latin typeface="+mn-lt"/>
                <a:ea typeface="+mn-ea"/>
                <a:cs typeface="+mn-cs"/>
              </a:rPr>
              <a:t>处三年以上七年以下有期徒刑</a:t>
            </a:r>
            <a:r>
              <a:rPr lang="zh-CN" altLang="en-US" dirty="0"/>
              <a:t> </a:t>
            </a:r>
            <a:r>
              <a:rPr lang="zh-CN" altLang="en-US" sz="1200" b="1" i="0" u="none" strike="noStrike" kern="1200" dirty="0">
                <a:solidFill>
                  <a:schemeClr val="tx1"/>
                </a:solidFill>
                <a:effectLst/>
                <a:latin typeface="+mn-lt"/>
                <a:ea typeface="+mn-ea"/>
                <a:cs typeface="+mn-cs"/>
              </a:rPr>
              <a:t>第二百八十二条</a:t>
            </a:r>
            <a:br>
              <a:rPr lang="zh-CN" altLang="en-US" sz="1200" b="1" i="0" u="none" strike="noStrike" kern="1200" dirty="0">
                <a:solidFill>
                  <a:schemeClr val="tx1"/>
                </a:solidFill>
                <a:effectLst/>
                <a:latin typeface="+mn-lt"/>
                <a:ea typeface="+mn-ea"/>
                <a:cs typeface="+mn-cs"/>
              </a:rPr>
            </a:br>
            <a:r>
              <a:rPr lang="zh-CN" altLang="en-US" sz="1200" b="1" i="0" u="none" strike="noStrike" kern="1200" dirty="0">
                <a:solidFill>
                  <a:schemeClr val="tx1"/>
                </a:solidFill>
                <a:effectLst/>
                <a:latin typeface="+mn-lt"/>
                <a:ea typeface="+mn-ea"/>
                <a:cs typeface="+mn-cs"/>
              </a:rPr>
              <a:t>第二款　</a:t>
            </a:r>
            <a:r>
              <a:rPr lang="zh-CN" altLang="en-US" dirty="0"/>
              <a:t> </a:t>
            </a:r>
            <a:r>
              <a:rPr lang="zh-CN" altLang="en-US" sz="1200" b="1" i="0" u="none" strike="noStrike" kern="1200" dirty="0">
                <a:solidFill>
                  <a:schemeClr val="tx1"/>
                </a:solidFill>
                <a:effectLst/>
                <a:latin typeface="+mn-lt"/>
                <a:ea typeface="+mn-ea"/>
                <a:cs typeface="+mn-cs"/>
              </a:rPr>
              <a:t>非法持有国家绝密、机密文件、资料、物品罪</a:t>
            </a:r>
            <a:r>
              <a:rPr lang="zh-CN" altLang="en-US" dirty="0"/>
              <a:t> </a:t>
            </a:r>
            <a:r>
              <a:rPr lang="zh-CN" altLang="en-US" sz="1200" b="1" i="0" u="none" strike="noStrike" kern="1200" dirty="0">
                <a:solidFill>
                  <a:schemeClr val="tx1"/>
                </a:solidFill>
                <a:effectLst/>
                <a:latin typeface="+mn-lt"/>
                <a:ea typeface="+mn-ea"/>
                <a:cs typeface="+mn-cs"/>
              </a:rPr>
              <a:t>非法持有属于国家绝密、机密的文件、资料或者其他物品，拒不说明来源与用途的，处三年以下有期徒刑、拘役或者管制。</a:t>
            </a:r>
            <a:r>
              <a:rPr lang="zh-CN" altLang="en-US" dirty="0"/>
              <a:t> </a:t>
            </a:r>
            <a:r>
              <a:rPr lang="zh-CN" altLang="en-US" sz="1200" b="1" i="0" u="none" strike="noStrike" kern="1200" dirty="0">
                <a:solidFill>
                  <a:schemeClr val="tx1"/>
                </a:solidFill>
                <a:effectLst/>
                <a:latin typeface="+mn-lt"/>
                <a:ea typeface="+mn-ea"/>
                <a:cs typeface="+mn-cs"/>
              </a:rPr>
              <a:t>拒不说明来源与用途的，处三年以下有期徒刑、拘役或者管制</a:t>
            </a:r>
            <a:r>
              <a:rPr lang="zh-CN" altLang="en-US" dirty="0"/>
              <a:t> </a:t>
            </a:r>
            <a:r>
              <a:rPr lang="zh-CN" altLang="en-US" sz="1200" b="1" i="0" u="none" strike="noStrike" kern="1200" dirty="0">
                <a:solidFill>
                  <a:schemeClr val="tx1"/>
                </a:solidFill>
                <a:effectLst/>
                <a:latin typeface="+mn-lt"/>
                <a:ea typeface="+mn-ea"/>
                <a:cs typeface="+mn-cs"/>
              </a:rPr>
              <a:t>渎职罪</a:t>
            </a:r>
            <a:br>
              <a:rPr lang="zh-CN" altLang="en-US" sz="1200" b="1" i="0" u="none" strike="noStrike" kern="1200" dirty="0">
                <a:solidFill>
                  <a:schemeClr val="tx1"/>
                </a:solidFill>
                <a:effectLst/>
                <a:latin typeface="+mn-lt"/>
                <a:ea typeface="+mn-ea"/>
                <a:cs typeface="+mn-cs"/>
              </a:rPr>
            </a:br>
            <a:r>
              <a:rPr lang="zh-CN" altLang="en-US" sz="1200" b="1" i="0" u="none" strike="noStrike" kern="1200" dirty="0">
                <a:solidFill>
                  <a:schemeClr val="tx1"/>
                </a:solidFill>
                <a:effectLst/>
                <a:latin typeface="+mn-lt"/>
                <a:ea typeface="+mn-ea"/>
                <a:cs typeface="+mn-cs"/>
              </a:rPr>
              <a:t>（第二编分则第九章）</a:t>
            </a:r>
            <a:r>
              <a:rPr lang="zh-CN" altLang="en-US" dirty="0"/>
              <a:t> </a:t>
            </a:r>
            <a:r>
              <a:rPr lang="zh-CN" altLang="en-US" sz="1200" b="1" i="0" u="none" strike="noStrike" kern="1200" dirty="0">
                <a:solidFill>
                  <a:schemeClr val="tx1"/>
                </a:solidFill>
                <a:effectLst/>
                <a:latin typeface="+mn-lt"/>
                <a:ea typeface="+mn-ea"/>
                <a:cs typeface="+mn-cs"/>
              </a:rPr>
              <a:t>第三百九十八条</a:t>
            </a:r>
            <a:r>
              <a:rPr lang="zh-CN" altLang="en-US" dirty="0"/>
              <a:t> </a:t>
            </a:r>
            <a:r>
              <a:rPr lang="zh-CN" altLang="en-US" sz="1200" b="1" i="0" u="none" strike="noStrike" kern="1200" dirty="0">
                <a:solidFill>
                  <a:schemeClr val="tx1"/>
                </a:solidFill>
                <a:effectLst/>
                <a:latin typeface="+mn-lt"/>
                <a:ea typeface="+mn-ea"/>
                <a:cs typeface="+mn-cs"/>
              </a:rPr>
              <a:t>故意泄露国家秘密罪</a:t>
            </a:r>
            <a:r>
              <a:rPr lang="zh-CN" altLang="en-US" dirty="0"/>
              <a:t> </a:t>
            </a:r>
            <a:r>
              <a:rPr lang="zh-CN" altLang="en-US" sz="1200" b="1" i="0" u="none" strike="noStrike" kern="1200" dirty="0">
                <a:solidFill>
                  <a:schemeClr val="tx1"/>
                </a:solidFill>
                <a:effectLst/>
                <a:latin typeface="+mn-lt"/>
                <a:ea typeface="+mn-ea"/>
                <a:cs typeface="+mn-cs"/>
              </a:rPr>
              <a:t>国家机关工作人员违反保守国家秘密法的规定，故意或者过失泄露国家秘密，情节严重的，处三年以下有期徒刑或者拘役；情节特别严重的，处三年以上七年以下有期徒刑。</a:t>
            </a:r>
            <a:br>
              <a:rPr lang="zh-CN" altLang="en-US" sz="1200" b="1" i="0" u="none" strike="noStrike" kern="1200" dirty="0">
                <a:solidFill>
                  <a:schemeClr val="tx1"/>
                </a:solidFill>
                <a:effectLst/>
                <a:latin typeface="+mn-lt"/>
                <a:ea typeface="+mn-ea"/>
                <a:cs typeface="+mn-cs"/>
              </a:rPr>
            </a:br>
            <a:r>
              <a:rPr lang="zh-CN" altLang="en-US" sz="1200" b="1" i="0" u="none" strike="noStrike" kern="1200" dirty="0">
                <a:solidFill>
                  <a:schemeClr val="tx1"/>
                </a:solidFill>
                <a:effectLst/>
                <a:latin typeface="+mn-lt"/>
                <a:ea typeface="+mn-ea"/>
                <a:cs typeface="+mn-cs"/>
              </a:rPr>
              <a:t>非国家机关工作人员犯前款罪的，依照前款的规定酌情处罚。</a:t>
            </a:r>
            <a:r>
              <a:rPr lang="zh-CN" altLang="en-US" dirty="0"/>
              <a:t> </a:t>
            </a:r>
            <a:r>
              <a:rPr lang="zh-CN" altLang="en-US" sz="1200" b="1" i="0" u="none" strike="noStrike" kern="1200" dirty="0">
                <a:solidFill>
                  <a:schemeClr val="tx1"/>
                </a:solidFill>
                <a:effectLst/>
                <a:latin typeface="+mn-lt"/>
                <a:ea typeface="+mn-ea"/>
                <a:cs typeface="+mn-cs"/>
              </a:rPr>
              <a:t>情节严重的，处三年以下有期徒刑或者拘役</a:t>
            </a:r>
            <a:r>
              <a:rPr lang="zh-CN" altLang="en-US" dirty="0"/>
              <a:t> </a:t>
            </a:r>
            <a:r>
              <a:rPr lang="zh-CN" altLang="en-US" sz="1200" b="1" i="0" u="none" strike="noStrike" kern="1200" dirty="0">
                <a:solidFill>
                  <a:schemeClr val="tx1"/>
                </a:solidFill>
                <a:effectLst/>
                <a:latin typeface="+mn-lt"/>
                <a:ea typeface="+mn-ea"/>
                <a:cs typeface="+mn-cs"/>
              </a:rPr>
              <a:t>处三年以上七年以下有期徒刑</a:t>
            </a:r>
            <a:r>
              <a:rPr lang="zh-CN" altLang="en-US" dirty="0"/>
              <a:t> </a:t>
            </a:r>
            <a:r>
              <a:rPr lang="zh-CN" altLang="en-US" sz="1200" b="1" i="0" u="none" strike="noStrike" kern="1200" dirty="0">
                <a:solidFill>
                  <a:schemeClr val="tx1"/>
                </a:solidFill>
                <a:effectLst/>
                <a:latin typeface="+mn-lt"/>
                <a:ea typeface="+mn-ea"/>
                <a:cs typeface="+mn-cs"/>
              </a:rPr>
              <a:t>过失泄露国家秘密罪</a:t>
            </a:r>
            <a:r>
              <a:rPr lang="zh-CN" altLang="en-US" dirty="0"/>
              <a:t> </a:t>
            </a:r>
            <a:r>
              <a:rPr lang="zh-CN" altLang="en-US" sz="1200" b="1" i="0" u="none" strike="noStrike" kern="1200" dirty="0">
                <a:solidFill>
                  <a:schemeClr val="tx1"/>
                </a:solidFill>
                <a:effectLst/>
                <a:latin typeface="+mn-lt"/>
                <a:ea typeface="+mn-ea"/>
                <a:cs typeface="+mn-cs"/>
              </a:rPr>
              <a:t>军人违反职责罪</a:t>
            </a:r>
            <a:br>
              <a:rPr lang="zh-CN" altLang="en-US" sz="1200" b="1" i="0" u="none" strike="noStrike" kern="1200" dirty="0">
                <a:solidFill>
                  <a:schemeClr val="tx1"/>
                </a:solidFill>
                <a:effectLst/>
                <a:latin typeface="+mn-lt"/>
                <a:ea typeface="+mn-ea"/>
                <a:cs typeface="+mn-cs"/>
              </a:rPr>
            </a:br>
            <a:r>
              <a:rPr lang="zh-CN" altLang="en-US" sz="1200" b="1" i="0" u="none" strike="noStrike" kern="1200" dirty="0">
                <a:solidFill>
                  <a:schemeClr val="tx1"/>
                </a:solidFill>
                <a:effectLst/>
                <a:latin typeface="+mn-lt"/>
                <a:ea typeface="+mn-ea"/>
                <a:cs typeface="+mn-cs"/>
              </a:rPr>
              <a:t>（第二编分则第十章）</a:t>
            </a:r>
            <a:r>
              <a:rPr lang="zh-CN" altLang="en-US" dirty="0"/>
              <a:t> </a:t>
            </a:r>
            <a:r>
              <a:rPr lang="zh-CN" altLang="en-US" sz="1200" b="1" i="0" u="none" strike="noStrike" kern="1200" dirty="0">
                <a:solidFill>
                  <a:schemeClr val="tx1"/>
                </a:solidFill>
                <a:effectLst/>
                <a:latin typeface="+mn-lt"/>
                <a:ea typeface="+mn-ea"/>
                <a:cs typeface="+mn-cs"/>
              </a:rPr>
              <a:t>第四百三十一条</a:t>
            </a:r>
            <a:br>
              <a:rPr lang="zh-CN" altLang="en-US" sz="1200" b="1" i="0" u="none" strike="noStrike" kern="1200" dirty="0">
                <a:solidFill>
                  <a:schemeClr val="tx1"/>
                </a:solidFill>
                <a:effectLst/>
                <a:latin typeface="+mn-lt"/>
                <a:ea typeface="+mn-ea"/>
                <a:cs typeface="+mn-cs"/>
              </a:rPr>
            </a:br>
            <a:r>
              <a:rPr lang="zh-CN" altLang="en-US" sz="1200" b="1" i="0" u="none" strike="noStrike" kern="1200" dirty="0">
                <a:solidFill>
                  <a:schemeClr val="tx1"/>
                </a:solidFill>
                <a:effectLst/>
                <a:latin typeface="+mn-lt"/>
                <a:ea typeface="+mn-ea"/>
                <a:cs typeface="+mn-cs"/>
              </a:rPr>
              <a:t>第一款</a:t>
            </a:r>
            <a:r>
              <a:rPr lang="zh-CN" altLang="en-US" dirty="0"/>
              <a:t> </a:t>
            </a:r>
            <a:r>
              <a:rPr lang="zh-CN" altLang="en-US" sz="1200" b="1" i="0" u="none" strike="noStrike" kern="1200" dirty="0">
                <a:solidFill>
                  <a:schemeClr val="tx1"/>
                </a:solidFill>
                <a:effectLst/>
                <a:latin typeface="+mn-lt"/>
                <a:ea typeface="+mn-ea"/>
                <a:cs typeface="+mn-cs"/>
              </a:rPr>
              <a:t>非法获取军事秘密罪</a:t>
            </a:r>
            <a:r>
              <a:rPr lang="zh-CN" altLang="en-US" dirty="0"/>
              <a:t> </a:t>
            </a:r>
            <a:r>
              <a:rPr lang="zh-CN" altLang="en-US" sz="1200" b="1" i="0" u="none" strike="noStrike" kern="1200" dirty="0">
                <a:solidFill>
                  <a:schemeClr val="tx1"/>
                </a:solidFill>
                <a:effectLst/>
                <a:latin typeface="+mn-lt"/>
                <a:ea typeface="+mn-ea"/>
                <a:cs typeface="+mn-cs"/>
              </a:rPr>
              <a:t>以窃取、刺探、收买方法，非法获取军事秘密的，处五年以下有期徒刑；情节严重的，处五年以上十年以下有期徒刑；情节特别严重的，处十年以上有期徒刑。</a:t>
            </a:r>
            <a:r>
              <a:rPr lang="zh-CN" altLang="en-US" dirty="0"/>
              <a:t> </a:t>
            </a:r>
            <a:r>
              <a:rPr lang="zh-CN" altLang="en-US" sz="1200" b="1" i="0" u="none" strike="noStrike" kern="1200" dirty="0">
                <a:solidFill>
                  <a:schemeClr val="tx1"/>
                </a:solidFill>
                <a:effectLst/>
                <a:latin typeface="+mn-lt"/>
                <a:ea typeface="+mn-ea"/>
                <a:cs typeface="+mn-cs"/>
              </a:rPr>
              <a:t>处五年以下有期徒刑</a:t>
            </a:r>
            <a:r>
              <a:rPr lang="zh-CN" altLang="en-US" dirty="0"/>
              <a:t> </a:t>
            </a:r>
            <a:r>
              <a:rPr lang="zh-CN" altLang="en-US" sz="1200" b="1" i="0" u="none" strike="noStrike" kern="1200" dirty="0">
                <a:solidFill>
                  <a:schemeClr val="tx1"/>
                </a:solidFill>
                <a:effectLst/>
                <a:latin typeface="+mn-lt"/>
                <a:ea typeface="+mn-ea"/>
                <a:cs typeface="+mn-cs"/>
              </a:rPr>
              <a:t>情节严重的，处五年以上十年以下有期徒刑</a:t>
            </a:r>
            <a:r>
              <a:rPr lang="zh-CN" altLang="en-US" dirty="0"/>
              <a:t> </a:t>
            </a:r>
            <a:r>
              <a:rPr lang="zh-CN" altLang="en-US" sz="1200" b="1" i="0" u="none" strike="noStrike" kern="1200" dirty="0">
                <a:solidFill>
                  <a:schemeClr val="tx1"/>
                </a:solidFill>
                <a:effectLst/>
                <a:latin typeface="+mn-lt"/>
                <a:ea typeface="+mn-ea"/>
                <a:cs typeface="+mn-cs"/>
              </a:rPr>
              <a:t>处十年以上有期徒刑</a:t>
            </a:r>
            <a:r>
              <a:rPr lang="zh-CN" altLang="en-US" dirty="0"/>
              <a:t> </a:t>
            </a:r>
            <a:r>
              <a:rPr lang="zh-CN" altLang="en-US" sz="1200" b="1" i="0" u="none" strike="noStrike" kern="1200" dirty="0">
                <a:solidFill>
                  <a:schemeClr val="tx1"/>
                </a:solidFill>
                <a:effectLst/>
                <a:latin typeface="+mn-lt"/>
                <a:ea typeface="+mn-ea"/>
                <a:cs typeface="+mn-cs"/>
              </a:rPr>
              <a:t>第四百三十一条</a:t>
            </a:r>
            <a:br>
              <a:rPr lang="zh-CN" altLang="en-US" sz="1200" b="1" i="0" u="none" strike="noStrike" kern="1200" dirty="0">
                <a:solidFill>
                  <a:schemeClr val="tx1"/>
                </a:solidFill>
                <a:effectLst/>
                <a:latin typeface="+mn-lt"/>
                <a:ea typeface="+mn-ea"/>
                <a:cs typeface="+mn-cs"/>
              </a:rPr>
            </a:br>
            <a:r>
              <a:rPr lang="zh-CN" altLang="en-US" sz="1200" b="1" i="0" u="none" strike="noStrike" kern="1200" dirty="0">
                <a:solidFill>
                  <a:schemeClr val="tx1"/>
                </a:solidFill>
                <a:effectLst/>
                <a:latin typeface="+mn-lt"/>
                <a:ea typeface="+mn-ea"/>
                <a:cs typeface="+mn-cs"/>
              </a:rPr>
              <a:t>第二款</a:t>
            </a:r>
            <a:r>
              <a:rPr lang="zh-CN" altLang="en-US" dirty="0"/>
              <a:t> </a:t>
            </a:r>
            <a:r>
              <a:rPr lang="zh-CN" altLang="en-US" sz="1200" b="1" i="0" u="none" strike="noStrike" kern="1200" dirty="0">
                <a:solidFill>
                  <a:schemeClr val="tx1"/>
                </a:solidFill>
                <a:effectLst/>
                <a:latin typeface="+mn-lt"/>
                <a:ea typeface="+mn-ea"/>
                <a:cs typeface="+mn-cs"/>
              </a:rPr>
              <a:t>为境外窃取、刺探、收买、非法提供军事秘密罪</a:t>
            </a:r>
            <a:r>
              <a:rPr lang="zh-CN" altLang="en-US" dirty="0"/>
              <a:t> </a:t>
            </a:r>
            <a:r>
              <a:rPr lang="zh-CN" altLang="en-US" sz="1200" b="1" i="0" u="none" strike="noStrike" kern="1200" dirty="0">
                <a:solidFill>
                  <a:schemeClr val="tx1"/>
                </a:solidFill>
                <a:effectLst/>
                <a:latin typeface="+mn-lt"/>
                <a:ea typeface="+mn-ea"/>
                <a:cs typeface="+mn-cs"/>
              </a:rPr>
              <a:t>为境外的机构、组织、人员窃取、刺探、收买、非法提供军事秘密的，处五年以上十年以下有期徒刑；情节严重的，处十年以上有期徒刑、无期徒刑或者死刑。</a:t>
            </a:r>
            <a:r>
              <a:rPr lang="zh-CN" altLang="en-US" dirty="0"/>
              <a:t> </a:t>
            </a:r>
            <a:r>
              <a:rPr lang="zh-CN" altLang="en-US" sz="1200" b="1" i="0" u="none" strike="noStrike" kern="1200" dirty="0">
                <a:solidFill>
                  <a:schemeClr val="tx1"/>
                </a:solidFill>
                <a:effectLst/>
                <a:latin typeface="+mn-lt"/>
                <a:ea typeface="+mn-ea"/>
                <a:cs typeface="+mn-cs"/>
              </a:rPr>
              <a:t>处五年以上十年以下有期徒刑</a:t>
            </a:r>
            <a:r>
              <a:rPr lang="zh-CN" altLang="en-US" dirty="0"/>
              <a:t> </a:t>
            </a:r>
            <a:r>
              <a:rPr lang="zh-CN" altLang="en-US" sz="1200" b="1" i="0" u="none" strike="noStrike" kern="1200" dirty="0">
                <a:solidFill>
                  <a:schemeClr val="tx1"/>
                </a:solidFill>
                <a:effectLst/>
                <a:latin typeface="+mn-lt"/>
                <a:ea typeface="+mn-ea"/>
                <a:cs typeface="+mn-cs"/>
              </a:rPr>
              <a:t>情节严重的，处十年以上有期徒刑、无期徒刑或者死刑</a:t>
            </a:r>
            <a:r>
              <a:rPr lang="zh-CN" altLang="en-US" dirty="0"/>
              <a:t> </a:t>
            </a:r>
            <a:r>
              <a:rPr lang="zh-CN" altLang="en-US" sz="1200" b="1" i="0" u="none" strike="noStrike" kern="1200" dirty="0">
                <a:solidFill>
                  <a:schemeClr val="tx1"/>
                </a:solidFill>
                <a:effectLst/>
                <a:latin typeface="+mn-lt"/>
                <a:ea typeface="+mn-ea"/>
                <a:cs typeface="+mn-cs"/>
              </a:rPr>
              <a:t>第四百三十二条</a:t>
            </a:r>
            <a:r>
              <a:rPr lang="zh-CN" altLang="en-US" dirty="0"/>
              <a:t> </a:t>
            </a:r>
            <a:r>
              <a:rPr lang="zh-CN" altLang="en-US" sz="1200" b="1" i="0" u="none" strike="noStrike" kern="1200" dirty="0">
                <a:solidFill>
                  <a:schemeClr val="tx1"/>
                </a:solidFill>
                <a:effectLst/>
                <a:latin typeface="+mn-lt"/>
                <a:ea typeface="+mn-ea"/>
                <a:cs typeface="+mn-cs"/>
              </a:rPr>
              <a:t>故意泄露军事秘密罪</a:t>
            </a:r>
            <a:r>
              <a:rPr lang="zh-CN" altLang="en-US" dirty="0"/>
              <a:t> </a:t>
            </a:r>
            <a:r>
              <a:rPr lang="zh-CN" altLang="en-US" sz="1200" b="1" i="0" u="none" strike="noStrike" kern="1200" dirty="0">
                <a:solidFill>
                  <a:schemeClr val="tx1"/>
                </a:solidFill>
                <a:effectLst/>
                <a:latin typeface="+mn-lt"/>
                <a:ea typeface="+mn-ea"/>
                <a:cs typeface="+mn-cs"/>
              </a:rPr>
              <a:t>违反保守国家秘密法规，故意或者过失泄露军事秘密，情节严重的，处五年以下有期徒刑或者拘役；情节特别严重的，处五年以上十年以下有期徒刑。</a:t>
            </a:r>
            <a:br>
              <a:rPr lang="zh-CN" altLang="en-US" sz="1200" b="1" i="0" u="none" strike="noStrike" kern="1200" dirty="0">
                <a:solidFill>
                  <a:schemeClr val="tx1"/>
                </a:solidFill>
                <a:effectLst/>
                <a:latin typeface="+mn-lt"/>
                <a:ea typeface="+mn-ea"/>
                <a:cs typeface="+mn-cs"/>
              </a:rPr>
            </a:br>
            <a:r>
              <a:rPr lang="zh-CN" altLang="en-US" sz="1200" b="1" i="0" u="none" strike="noStrike" kern="1200" dirty="0">
                <a:solidFill>
                  <a:schemeClr val="tx1"/>
                </a:solidFill>
                <a:effectLst/>
                <a:latin typeface="+mn-lt"/>
                <a:ea typeface="+mn-ea"/>
                <a:cs typeface="+mn-cs"/>
              </a:rPr>
              <a:t>战时犯前款罪的，处五年以上十年以下有期徒刑；情节特别严重的，处十年以上有期徒刑或者无期徒刑。</a:t>
            </a:r>
            <a:r>
              <a:rPr lang="zh-CN" altLang="en-US" dirty="0"/>
              <a:t> </a:t>
            </a:r>
            <a:r>
              <a:rPr lang="zh-CN" altLang="en-US" sz="1200" b="1" i="0" u="none" strike="noStrike" kern="1200" dirty="0">
                <a:solidFill>
                  <a:schemeClr val="tx1"/>
                </a:solidFill>
                <a:effectLst/>
                <a:latin typeface="+mn-lt"/>
                <a:ea typeface="+mn-ea"/>
                <a:cs typeface="+mn-cs"/>
              </a:rPr>
              <a:t>情节严重的，处五年以下有期徒刑或者拘役</a:t>
            </a:r>
            <a:br>
              <a:rPr lang="zh-CN" altLang="en-US" sz="1200" b="1" i="0" u="none" strike="noStrike" kern="1200" dirty="0">
                <a:solidFill>
                  <a:schemeClr val="tx1"/>
                </a:solidFill>
                <a:effectLst/>
                <a:latin typeface="+mn-lt"/>
                <a:ea typeface="+mn-ea"/>
                <a:cs typeface="+mn-cs"/>
              </a:rPr>
            </a:br>
            <a:r>
              <a:rPr lang="zh-CN" altLang="en-US" sz="1200" b="1" i="0" u="none" strike="noStrike" kern="1200" dirty="0">
                <a:solidFill>
                  <a:schemeClr val="tx1"/>
                </a:solidFill>
                <a:effectLst/>
                <a:latin typeface="+mn-lt"/>
                <a:ea typeface="+mn-ea"/>
                <a:cs typeface="+mn-cs"/>
              </a:rPr>
              <a:t>（战时处五年以上十年以下有期徒刑）</a:t>
            </a:r>
            <a:r>
              <a:rPr lang="zh-CN" altLang="en-US" dirty="0"/>
              <a:t> </a:t>
            </a:r>
            <a:r>
              <a:rPr lang="zh-CN" altLang="en-US" sz="1200" b="1" i="0" u="none" strike="noStrike" kern="1200" dirty="0">
                <a:solidFill>
                  <a:schemeClr val="tx1"/>
                </a:solidFill>
                <a:effectLst/>
                <a:latin typeface="+mn-lt"/>
                <a:ea typeface="+mn-ea"/>
                <a:cs typeface="+mn-cs"/>
              </a:rPr>
              <a:t>处五年以上十年以下有期徒刑</a:t>
            </a:r>
            <a:br>
              <a:rPr lang="zh-CN" altLang="en-US" sz="1200" b="1" i="0" u="none" strike="noStrike" kern="1200" dirty="0">
                <a:solidFill>
                  <a:schemeClr val="tx1"/>
                </a:solidFill>
                <a:effectLst/>
                <a:latin typeface="+mn-lt"/>
                <a:ea typeface="+mn-ea"/>
                <a:cs typeface="+mn-cs"/>
              </a:rPr>
            </a:br>
            <a:r>
              <a:rPr lang="zh-CN" altLang="en-US" sz="1200" b="1" i="0" u="none" strike="noStrike" kern="1200" dirty="0">
                <a:solidFill>
                  <a:schemeClr val="tx1"/>
                </a:solidFill>
                <a:effectLst/>
                <a:latin typeface="+mn-lt"/>
                <a:ea typeface="+mn-ea"/>
                <a:cs typeface="+mn-cs"/>
              </a:rPr>
              <a:t>（战时处十年以上有期徒刑或者无期徒刑）</a:t>
            </a:r>
            <a:r>
              <a:rPr lang="zh-CN" altLang="en-US" dirty="0"/>
              <a:t> </a:t>
            </a:r>
            <a:r>
              <a:rPr lang="zh-CN" altLang="en-US" sz="1200" b="1" i="0" u="none" strike="noStrike" kern="1200" dirty="0">
                <a:solidFill>
                  <a:schemeClr val="tx1"/>
                </a:solidFill>
                <a:effectLst/>
                <a:latin typeface="+mn-lt"/>
                <a:ea typeface="+mn-ea"/>
                <a:cs typeface="+mn-cs"/>
              </a:rPr>
              <a:t>过失泄露军事秘密罪</a:t>
            </a:r>
            <a:r>
              <a:rPr lang="zh-CN" altLang="en-US" dirty="0"/>
              <a:t> </a:t>
            </a:r>
            <a:r>
              <a:rPr lang="zh-CN" altLang="en-US" sz="1200" b="1" i="0" u="none" strike="noStrike" kern="1200" dirty="0">
                <a:solidFill>
                  <a:schemeClr val="tx1"/>
                </a:solidFill>
                <a:effectLst/>
                <a:latin typeface="+mn-lt"/>
                <a:ea typeface="+mn-ea"/>
                <a:cs typeface="+mn-cs"/>
              </a:rPr>
              <a:t>实践中，叛逃罪和间谍罪也有可能涉及国家秘密的问题，但其犯罪对象并非直接指向国家秘密，不如以上</a:t>
            </a:r>
            <a:r>
              <a:rPr lang="en-US" altLang="zh-CN" sz="1200" b="1" i="0" u="none" strike="noStrike" kern="1200" dirty="0">
                <a:solidFill>
                  <a:schemeClr val="tx1"/>
                </a:solidFill>
                <a:effectLst/>
                <a:latin typeface="+mn-lt"/>
                <a:ea typeface="+mn-ea"/>
                <a:cs typeface="+mn-cs"/>
              </a:rPr>
              <a:t>9</a:t>
            </a:r>
            <a:r>
              <a:rPr lang="zh-CN" altLang="en-US" sz="1200" b="1" i="0" u="none" strike="noStrike" kern="1200" dirty="0">
                <a:solidFill>
                  <a:schemeClr val="tx1"/>
                </a:solidFill>
                <a:effectLst/>
                <a:latin typeface="+mn-lt"/>
                <a:ea typeface="+mn-ea"/>
                <a:cs typeface="+mn-cs"/>
              </a:rPr>
              <a:t>个罪名那么明确。</a:t>
            </a:r>
            <a:r>
              <a:rPr lang="zh-CN" altLang="en-US" dirty="0"/>
              <a:t> </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mosaic</a:t>
            </a:r>
            <a:r>
              <a:rPr lang="zh-CN" altLang="en-US" sz="1200" b="0" i="0" kern="1200" dirty="0">
                <a:solidFill>
                  <a:schemeClr val="tx1"/>
                </a:solidFill>
                <a:effectLst/>
                <a:latin typeface="+mn-lt"/>
                <a:ea typeface="+mn-ea"/>
                <a:cs typeface="+mn-cs"/>
              </a:rPr>
              <a:t>英</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məʊˈzeɪɪk</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美</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moʊˈzeɪɪk</a:t>
            </a:r>
            <a:r>
              <a:rPr lang="en-US" altLang="zh-CN" sz="1200" b="0" i="0" kern="1200" dirty="0">
                <a:solidFill>
                  <a:schemeClr val="tx1"/>
                </a:solidFill>
                <a:effectLst/>
                <a:latin typeface="+mn-lt"/>
                <a:ea typeface="+mn-ea"/>
                <a:cs typeface="+mn-cs"/>
              </a:rPr>
              <a:t>]</a:t>
            </a:r>
          </a:p>
          <a:p>
            <a:pPr latinLnBrk="0"/>
            <a:r>
              <a:rPr lang="en-US" altLang="zh-CN"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马赛克</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镶嵌图案</a:t>
            </a:r>
            <a:r>
              <a:rPr lang="en-US" altLang="zh-CN" sz="1200" kern="1200" dirty="0">
                <a:solidFill>
                  <a:schemeClr val="tx1"/>
                </a:solidFill>
                <a:effectLst/>
                <a:latin typeface="+mn-lt"/>
                <a:ea typeface="+mn-ea"/>
                <a:cs typeface="+mn-cs"/>
              </a:rPr>
              <a:t>;adj.</a:t>
            </a:r>
            <a:r>
              <a:rPr lang="zh-CN" altLang="en-US" sz="1200" kern="1200" dirty="0">
                <a:solidFill>
                  <a:schemeClr val="tx1"/>
                </a:solidFill>
                <a:effectLst/>
                <a:latin typeface="+mn-lt"/>
                <a:ea typeface="+mn-ea"/>
                <a:cs typeface="+mn-cs"/>
              </a:rPr>
              <a:t>用拼花方式制成的；摩西 的</a:t>
            </a:r>
            <a:r>
              <a:rPr lang="en-US" altLang="zh-CN" sz="1200" kern="1200" dirty="0">
                <a:solidFill>
                  <a:schemeClr val="tx1"/>
                </a:solidFill>
                <a:effectLst/>
                <a:latin typeface="+mn-lt"/>
                <a:ea typeface="+mn-ea"/>
                <a:cs typeface="+mn-cs"/>
              </a:rPr>
              <a:t>;v.</a:t>
            </a:r>
            <a:r>
              <a:rPr lang="zh-CN" altLang="en-US" sz="1200" kern="1200" dirty="0">
                <a:solidFill>
                  <a:schemeClr val="tx1"/>
                </a:solidFill>
                <a:effectLst/>
                <a:latin typeface="+mn-lt"/>
                <a:ea typeface="+mn-ea"/>
                <a:cs typeface="+mn-cs"/>
              </a:rPr>
              <a:t>用拼花图案装饰</a:t>
            </a:r>
            <a:r>
              <a:rPr lang="en-US" altLang="zh-CN" sz="120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例句</a:t>
            </a:r>
            <a:r>
              <a:rPr lang="en-US" altLang="zh-CN" sz="1200" b="0" i="0" kern="1200" dirty="0">
                <a:solidFill>
                  <a:schemeClr val="tx1"/>
                </a:solidFill>
                <a:effectLst/>
                <a:latin typeface="+mn-lt"/>
                <a:ea typeface="+mn-ea"/>
                <a:cs typeface="+mn-cs"/>
              </a:rPr>
              <a:t>]They use computers to design mosaics nowadays.</a:t>
            </a:r>
          </a:p>
          <a:p>
            <a:pPr latinLnBrk="0"/>
            <a:r>
              <a:rPr lang="zh-CN" altLang="en-US" sz="1200" b="0" i="0" kern="1200" dirty="0">
                <a:solidFill>
                  <a:schemeClr val="tx1"/>
                </a:solidFill>
                <a:effectLst/>
                <a:latin typeface="+mn-lt"/>
                <a:ea typeface="+mn-ea"/>
                <a:cs typeface="+mn-cs"/>
              </a:rPr>
              <a:t>现在人们都用电脑设计镶嵌图案。</a:t>
            </a:r>
          </a:p>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其他</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复数：</a:t>
            </a:r>
            <a:r>
              <a:rPr lang="en-US" altLang="zh-CN" sz="1200" u="none" strike="noStrike" kern="1200" dirty="0">
                <a:solidFill>
                  <a:schemeClr val="tx1"/>
                </a:solidFill>
                <a:effectLst/>
                <a:latin typeface="+mn-lt"/>
                <a:ea typeface="+mn-ea"/>
                <a:cs typeface="+mn-cs"/>
                <a:hlinkClick r:id="rId3"/>
              </a:rPr>
              <a:t>mosaics</a:t>
            </a:r>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r>
              <a:rPr lang="zh-CN" altLang="en-US" dirty="0"/>
              <a:t>镶嵌理论</a:t>
            </a:r>
            <a:br>
              <a:rPr lang="en-US" altLang="zh-CN" dirty="0"/>
            </a:br>
            <a:endParaRPr lang="en-US" altLang="zh-CN" dirty="0"/>
          </a:p>
          <a:p>
            <a:r>
              <a:rPr lang="zh-CN" altLang="en-US" dirty="0"/>
              <a:t>马赛克理论</a:t>
            </a:r>
            <a:r>
              <a:rPr lang="en-US" altLang="zh-CN" dirty="0"/>
              <a:t>(mosaic theory</a:t>
            </a:r>
            <a:r>
              <a:rPr lang="zh-CN" altLang="en-US" dirty="0"/>
              <a:t>，又称拼合理论，</a:t>
            </a:r>
            <a:r>
              <a:rPr lang="en-US" altLang="zh-CN" dirty="0"/>
              <a:t>compilation theory)</a:t>
            </a:r>
            <a:r>
              <a:rPr lang="zh-CN" altLang="en-US" dirty="0"/>
              <a:t>。马赛克理论自</a:t>
            </a:r>
            <a:r>
              <a:rPr lang="en-US" altLang="zh-CN" dirty="0"/>
              <a:t>19</a:t>
            </a:r>
            <a:r>
              <a:rPr lang="zh-CN" altLang="en-US" dirty="0"/>
              <a:t>世纪末问世以来，就一直处在争议之中。明镜周刊案的判决是一个分水岭，此后该理论获得较大范围肯定。马赛克理论的核心观点是，哪怕是最琐碎最无价值的内部信息，如果被敌人情报机构掌握，再与其他已知信息综合在一起，就可能整理、推断出极有价值的信息从而危及国家安全，因此这些看似不重要的琐碎信息也要保密。</a:t>
            </a:r>
            <a:r>
              <a:rPr lang="en-US" altLang="zh-CN" dirty="0"/>
              <a:t>[1]</a:t>
            </a:r>
            <a:r>
              <a:rPr lang="zh-CN" altLang="en-US" dirty="0"/>
              <a:t>马赛克理论是由法院实务发展出来的一种理论。最早见于</a:t>
            </a:r>
            <a:r>
              <a:rPr lang="en-US" altLang="zh-CN" dirty="0"/>
              <a:t>1893</a:t>
            </a:r>
            <a:r>
              <a:rPr lang="zh-CN" altLang="en-US" dirty="0"/>
              <a:t>年德国法院判例，</a:t>
            </a:r>
            <a:r>
              <a:rPr lang="en-US" altLang="zh-CN" dirty="0"/>
              <a:t>1924</a:t>
            </a:r>
            <a:r>
              <a:rPr lang="zh-CN" altLang="en-US" dirty="0"/>
              <a:t>年为德国帝国法院接受。德国联邦法院在一则判例中指出，就一些拼凑出桥梁结构、弹药库建筑以及交通路径指标的照相图片，加以报道，问题并不出在报道行为事项本身，而是在于这些报道的意义，是否为一般读者所认识</a:t>
            </a:r>
            <a:r>
              <a:rPr lang="en-US" altLang="zh-CN" dirty="0"/>
              <a:t>?</a:t>
            </a:r>
            <a:r>
              <a:rPr lang="zh-CN" altLang="en-US" dirty="0"/>
              <a:t>或者，这些报道的背后是否别有用意，要以巧妙的手法，超越通常观察的方式，去引起特别意义的注意</a:t>
            </a:r>
            <a:r>
              <a:rPr lang="en-US" altLang="zh-CN" dirty="0"/>
              <a:t>?</a:t>
            </a:r>
            <a:r>
              <a:rPr lang="zh-CN" altLang="en-US" dirty="0"/>
              <a:t>后来更有判例指出，这种经过精细综合加工的报道，如果有别于一般在外面流通的其他个别材料，形成一种新的情报知识，而且就其内涵意义，对于国防利益具有重要性者，将被认为是一种国家机密。瑞士、法国、荷兰、意大利等国家均在不同程度上采纳该理论。</a:t>
            </a:r>
            <a:r>
              <a:rPr lang="en-US" altLang="zh-CN" dirty="0"/>
              <a:t>[2]</a:t>
            </a:r>
          </a:p>
          <a:p>
            <a:r>
              <a:rPr lang="zh-CN" altLang="en-US" dirty="0"/>
              <a:t>与大部分西方国家不同，美国法院起初对马赛克理论持否定态度。第二次世界大战期间，一名德国人接受德国政府委托，从报章杂志、新闻专业手册、统计数据及通讯数据中，搜集美国汽车及航空工业生产资料，从而相当准确地推测出当时美国军备工业状况。美国法院判决无罪，主要理由是就一般容易可得到的信息来源，从事阐释的过程加以处罚，并非法律意旨。</a:t>
            </a:r>
            <a:r>
              <a:rPr lang="en-US" altLang="zh-CN" dirty="0"/>
              <a:t>[3]</a:t>
            </a:r>
          </a:p>
          <a:p>
            <a:endParaRPr lang="en-US" altLang="zh-CN" dirty="0"/>
          </a:p>
          <a:p>
            <a:r>
              <a:rPr lang="en-US" altLang="zh-CN" dirty="0"/>
              <a:t>[1] CIA v. Sims</a:t>
            </a:r>
            <a:r>
              <a:rPr lang="zh-CN" altLang="en-US" dirty="0"/>
              <a:t>，</a:t>
            </a:r>
            <a:r>
              <a:rPr lang="en-US" altLang="zh-CN" dirty="0"/>
              <a:t>471U.S. at 178(“Foreign intelligence services have both the capacity to gather and analyze any information that is in the public domain and the substantial expertise in deducing the identities of intelligence sources from seemingly unimportant details.) The Department of Navy</a:t>
            </a:r>
            <a:r>
              <a:rPr lang="zh-CN" altLang="en-US" dirty="0"/>
              <a:t>，</a:t>
            </a:r>
            <a:r>
              <a:rPr lang="en-US" altLang="zh-CN" dirty="0"/>
              <a:t> in its Freedom of Information Act(FOIA) regulations </a:t>
            </a:r>
            <a:r>
              <a:rPr lang="zh-CN" altLang="en-US" dirty="0"/>
              <a:t>，</a:t>
            </a:r>
            <a:r>
              <a:rPr lang="en-US" altLang="zh-CN" dirty="0"/>
              <a:t>defines the theory </a:t>
            </a:r>
            <a:r>
              <a:rPr lang="en-US" altLang="zh-CN" dirty="0" err="1"/>
              <a:t>as“the</a:t>
            </a:r>
            <a:r>
              <a:rPr lang="en-US" altLang="zh-CN" dirty="0"/>
              <a:t> concept that apparently harmless pieces of information when assembled together could reveal a damaging picture." 32 C.F.R§701.31(2005)</a:t>
            </a:r>
          </a:p>
          <a:p>
            <a:r>
              <a:rPr lang="en-US" altLang="zh-CN" dirty="0"/>
              <a:t>[2] </a:t>
            </a:r>
            <a:r>
              <a:rPr lang="zh-CN" altLang="en-US" dirty="0"/>
              <a:t>苏俊雄</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175-176</a:t>
            </a:r>
            <a:r>
              <a:rPr lang="zh-CN" altLang="en-US" dirty="0"/>
              <a:t>页。</a:t>
            </a:r>
          </a:p>
          <a:p>
            <a:r>
              <a:rPr lang="en-US" altLang="zh-CN" dirty="0"/>
              <a:t>[3]Circuit Court of Appeals New York</a:t>
            </a:r>
            <a:r>
              <a:rPr lang="zh-CN" altLang="en-US" dirty="0"/>
              <a:t>，</a:t>
            </a:r>
            <a:r>
              <a:rPr lang="en-US" altLang="zh-CN" dirty="0"/>
              <a:t>US v. Heine</a:t>
            </a:r>
            <a:r>
              <a:rPr lang="zh-CN" altLang="en-US" dirty="0"/>
              <a:t>，</a:t>
            </a:r>
            <a:r>
              <a:rPr lang="en-US" altLang="zh-CN" dirty="0"/>
              <a:t>1945</a:t>
            </a:r>
            <a:r>
              <a:rPr lang="zh-CN" altLang="en-US" dirty="0"/>
              <a:t>，</a:t>
            </a:r>
            <a:r>
              <a:rPr lang="en-US" altLang="zh-CN" dirty="0"/>
              <a:t>151 f2d 813. Supreme Court</a:t>
            </a:r>
            <a:r>
              <a:rPr lang="zh-CN" altLang="en-US" dirty="0"/>
              <a:t>，</a:t>
            </a:r>
            <a:r>
              <a:rPr lang="en-US" altLang="zh-CN" dirty="0"/>
              <a:t> </a:t>
            </a:r>
            <a:r>
              <a:rPr lang="en-US" altLang="zh-CN" dirty="0" err="1"/>
              <a:t>Gorin</a:t>
            </a:r>
            <a:r>
              <a:rPr lang="en-US" altLang="zh-CN" dirty="0"/>
              <a:t>  v. US.312 US 19.</a:t>
            </a:r>
            <a:r>
              <a:rPr lang="zh-CN" altLang="en-US" dirty="0"/>
              <a:t>转引自苏俊雄 </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总第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177</a:t>
            </a:r>
            <a:r>
              <a:rPr lang="zh-CN" altLang="en-US" dirty="0"/>
              <a:t>页。</a:t>
            </a:r>
          </a:p>
          <a:p>
            <a:endParaRPr lang="zh-CN" altLang="en-US" dirty="0"/>
          </a:p>
          <a:p>
            <a:r>
              <a:rPr lang="zh-CN" altLang="en-US" dirty="0"/>
              <a:t>冷战初期，这一立场也并未改变，美国总统杜鲁门和艾森豪威尔甚至先后在行政命令中明确禁止采用这一理论作为定密依据。</a:t>
            </a:r>
            <a:r>
              <a:rPr lang="en-US" altLang="zh-CN" dirty="0"/>
              <a:t>......1982</a:t>
            </a:r>
            <a:r>
              <a:rPr lang="zh-CN" altLang="en-US" dirty="0"/>
              <a:t>年，美国总统里根第一次在行政命令中规定，马赛克理论也可以作为定密依据。这极大地推动了马赛克理论的司法适用。</a:t>
            </a:r>
          </a:p>
          <a:p>
            <a:endParaRPr lang="zh-CN" altLang="en-US" dirty="0"/>
          </a:p>
          <a:p>
            <a:r>
              <a:rPr lang="zh-CN" altLang="en-US" dirty="0"/>
              <a:t>目前西方法学界比较一致的意见是，该理论可以适用，但要接受司法的严格审查，不得逾越必要要限度，危及新闻自由价值。</a:t>
            </a:r>
          </a:p>
          <a:p>
            <a:endParaRPr lang="zh-CN" altLang="en-US" dirty="0"/>
          </a:p>
          <a:p>
            <a:endParaRPr lang="zh-CN" altLang="en-US" dirty="0"/>
          </a:p>
          <a:p>
            <a:endParaRPr lang="zh-CN" altLang="en-US" dirty="0"/>
          </a:p>
          <a:p>
            <a:r>
              <a:rPr lang="en-US" altLang="zh-CN" dirty="0"/>
              <a:t>Foreign intelligence services have both the capacity to gather and analyze any information that is in the public domain and the substantial expertise in deducing the identities of intelligence sources from seemingly unimportant details.</a:t>
            </a:r>
          </a:p>
          <a:p>
            <a:endParaRPr lang="en-US" altLang="zh-CN" dirty="0"/>
          </a:p>
          <a:p>
            <a:r>
              <a:rPr lang="en-US" altLang="zh-CN" dirty="0"/>
              <a:t>defines the theory </a:t>
            </a:r>
            <a:r>
              <a:rPr lang="en-US" altLang="zh-CN" dirty="0" err="1"/>
              <a:t>as“the</a:t>
            </a:r>
            <a:r>
              <a:rPr lang="en-US" altLang="zh-CN" dirty="0"/>
              <a:t> concept that apparently harmless pieces of information when assembled together could reveal a damaging picture."</a:t>
            </a:r>
          </a:p>
          <a:p>
            <a:endParaRPr lang="en-US" altLang="zh-CN" dirty="0"/>
          </a:p>
          <a:p>
            <a:r>
              <a:rPr lang="en-US" altLang="zh-CN" dirty="0"/>
              <a:t>each individual piece of intelligence information</a:t>
            </a:r>
            <a:r>
              <a:rPr lang="zh-CN" altLang="en-US" dirty="0"/>
              <a:t>，</a:t>
            </a:r>
            <a:r>
              <a:rPr lang="en-US" altLang="zh-CN" dirty="0"/>
              <a:t> much like a piece of jigsaw puzzle</a:t>
            </a:r>
            <a:r>
              <a:rPr lang="zh-CN" altLang="en-US" dirty="0"/>
              <a:t>，</a:t>
            </a:r>
            <a:r>
              <a:rPr lang="en-US" altLang="zh-CN" dirty="0"/>
              <a:t>may aid in piecing together other bits of information even when the individual piece is not of obvious importance in itself.</a:t>
            </a:r>
          </a:p>
          <a:p>
            <a:endParaRPr lang="en-US" altLang="zh-CN" dirty="0"/>
          </a:p>
          <a:p>
            <a:endParaRPr lang="en-US" altLang="zh-CN" dirty="0"/>
          </a:p>
          <a:p>
            <a:endParaRPr lang="en-US" altLang="zh-CN" dirty="0"/>
          </a:p>
          <a:p>
            <a:r>
              <a:rPr lang="zh-CN" altLang="en-US" dirty="0"/>
              <a:t>按照马赛克</a:t>
            </a:r>
            <a:r>
              <a:rPr lang="en-US" altLang="zh-CN" dirty="0"/>
              <a:t>(mosaic</a:t>
            </a:r>
            <a:r>
              <a:rPr lang="zh-CN" altLang="en-US" dirty="0"/>
              <a:t>，花样拼图</a:t>
            </a:r>
            <a:r>
              <a:rPr lang="en-US" altLang="zh-CN" dirty="0"/>
              <a:t>)</a:t>
            </a:r>
            <a:r>
              <a:rPr lang="zh-CN" altLang="en-US" dirty="0"/>
              <a:t>理论，将零碎的资料数据经过整理之后加以拼凑组合，有可能推理出机密情报的总体形象或意义，也有构成机密侵害的可能，应纳入法益保护范围。</a:t>
            </a:r>
          </a:p>
          <a:p>
            <a:endParaRPr lang="zh-CN" altLang="en-US" dirty="0"/>
          </a:p>
          <a:p>
            <a:endParaRPr lang="zh-CN" altLang="en-US" dirty="0"/>
          </a:p>
          <a:p>
            <a:endParaRPr lang="zh-CN" altLang="en-US" dirty="0"/>
          </a:p>
          <a:p>
            <a:r>
              <a:rPr lang="zh-CN" altLang="en-US" dirty="0"/>
              <a:t>邓小平应该不了解该理论，但却说过很有针对性的两句话，颇有启示性。</a:t>
            </a:r>
          </a:p>
          <a:p>
            <a:endParaRPr lang="zh-CN" altLang="en-US" dirty="0"/>
          </a:p>
          <a:p>
            <a:r>
              <a:rPr lang="zh-CN" altLang="en-US" dirty="0"/>
              <a:t>“有些事我们认为无关紧要，但被敌人知道后就有用，如我们的财经数字，工业建设计划等，被敌人知道了，就可以估计我们的力量，了解我们的重点，从而进行破坏”。</a:t>
            </a:r>
            <a:r>
              <a:rPr lang="en-US" altLang="zh-CN" dirty="0"/>
              <a:t>(</a:t>
            </a:r>
            <a:r>
              <a:rPr lang="zh-CN" altLang="en-US" dirty="0"/>
              <a:t>邓小平 </a:t>
            </a:r>
            <a:r>
              <a:rPr lang="en-US" altLang="zh-CN" dirty="0"/>
              <a:t>:《</a:t>
            </a:r>
            <a:r>
              <a:rPr lang="zh-CN" altLang="en-US" dirty="0"/>
              <a:t>要重视保守国家机密</a:t>
            </a:r>
            <a:r>
              <a:rPr lang="en-US" altLang="zh-CN" dirty="0"/>
              <a:t>(1950</a:t>
            </a:r>
            <a:r>
              <a:rPr lang="zh-CN" altLang="en-US" dirty="0"/>
              <a:t>年</a:t>
            </a:r>
            <a:r>
              <a:rPr lang="en-US" altLang="zh-CN" dirty="0"/>
              <a:t>10</a:t>
            </a:r>
            <a:r>
              <a:rPr lang="zh-CN" altLang="en-US" dirty="0"/>
              <a:t>月</a:t>
            </a:r>
            <a:r>
              <a:rPr lang="en-US" altLang="zh-CN" dirty="0"/>
              <a:t>18</a:t>
            </a:r>
            <a:r>
              <a:rPr lang="zh-CN" altLang="en-US" dirty="0"/>
              <a:t>日</a:t>
            </a:r>
            <a:r>
              <a:rPr lang="en-US" altLang="zh-CN" dirty="0"/>
              <a:t>》《</a:t>
            </a:r>
            <a:r>
              <a:rPr lang="zh-CN" altLang="en-US" dirty="0"/>
              <a:t>邓小平西南工作文集</a:t>
            </a:r>
            <a:r>
              <a:rPr lang="en-US" altLang="zh-CN" dirty="0"/>
              <a:t>》</a:t>
            </a:r>
            <a:r>
              <a:rPr lang="zh-CN" altLang="en-US" dirty="0"/>
              <a:t>，重庆出版社 </a:t>
            </a:r>
            <a:r>
              <a:rPr lang="en-US" altLang="zh-CN" dirty="0"/>
              <a:t>2006 </a:t>
            </a:r>
            <a:r>
              <a:rPr lang="zh-CN" altLang="en-US" dirty="0"/>
              <a:t>年版，第 </a:t>
            </a:r>
            <a:r>
              <a:rPr lang="en-US" altLang="zh-CN" dirty="0"/>
              <a:t>257 </a:t>
            </a:r>
            <a:r>
              <a:rPr lang="zh-CN" altLang="en-US" dirty="0"/>
              <a:t>页</a:t>
            </a:r>
            <a:r>
              <a:rPr lang="en-US" altLang="zh-CN" dirty="0"/>
              <a:t>)</a:t>
            </a:r>
          </a:p>
          <a:p>
            <a:endParaRPr lang="en-US" altLang="zh-CN" dirty="0"/>
          </a:p>
          <a:p>
            <a:r>
              <a:rPr lang="en-US" altLang="zh-CN" dirty="0"/>
              <a:t>“</a:t>
            </a:r>
            <a:r>
              <a:rPr lang="zh-CN" altLang="en-US" dirty="0"/>
              <a:t>在报纸上公开揭露自己的错误，进行严肃的自我批评，要想完全不被敌人利用是不可能的，如果因为怕被敌人利用而把自己的手脚捆起来，那就会实际上走到抛弃批评和自我批评的道路，这正是那些惧怕批评的人们拒绝批评的一种借口。”</a:t>
            </a:r>
            <a:r>
              <a:rPr lang="en-US" altLang="zh-CN" dirty="0"/>
              <a:t>(《</a:t>
            </a:r>
            <a:r>
              <a:rPr lang="zh-CN" altLang="en-US" dirty="0"/>
              <a:t>邓小平文集</a:t>
            </a:r>
            <a:r>
              <a:rPr lang="en-US" altLang="zh-CN" dirty="0"/>
              <a:t>(1949-1974)</a:t>
            </a:r>
            <a:r>
              <a:rPr lang="zh-CN" altLang="en-US" dirty="0"/>
              <a:t>，中央文献出版社</a:t>
            </a:r>
            <a:r>
              <a:rPr lang="en-US" altLang="zh-CN" dirty="0"/>
              <a:t>2014</a:t>
            </a:r>
            <a:r>
              <a:rPr lang="zh-CN" altLang="en-US" dirty="0"/>
              <a:t>年版，第</a:t>
            </a:r>
            <a:r>
              <a:rPr lang="en-US" altLang="zh-CN" dirty="0"/>
              <a:t>172</a:t>
            </a:r>
            <a:r>
              <a:rPr lang="zh-CN" altLang="en-US" dirty="0"/>
              <a:t>页。</a:t>
            </a:r>
            <a:r>
              <a:rPr lang="en-US" altLang="zh-CN" dirty="0"/>
              <a:t>)</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mosaic</a:t>
            </a:r>
            <a:r>
              <a:rPr lang="zh-CN" altLang="en-US" sz="1200" b="0" i="0" kern="1200" dirty="0">
                <a:solidFill>
                  <a:schemeClr val="tx1"/>
                </a:solidFill>
                <a:effectLst/>
                <a:latin typeface="+mn-lt"/>
                <a:ea typeface="+mn-ea"/>
                <a:cs typeface="+mn-cs"/>
              </a:rPr>
              <a:t>英</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məʊˈzeɪɪk</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美</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moʊˈzeɪɪk</a:t>
            </a:r>
            <a:r>
              <a:rPr lang="en-US" altLang="zh-CN" sz="1200" b="0" i="0" kern="1200" dirty="0">
                <a:solidFill>
                  <a:schemeClr val="tx1"/>
                </a:solidFill>
                <a:effectLst/>
                <a:latin typeface="+mn-lt"/>
                <a:ea typeface="+mn-ea"/>
                <a:cs typeface="+mn-cs"/>
              </a:rPr>
              <a:t>]      </a:t>
            </a:r>
          </a:p>
          <a:p>
            <a:pPr latinLnBrk="0"/>
            <a:r>
              <a:rPr lang="en-US" altLang="zh-CN"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马赛克</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镶嵌图案</a:t>
            </a:r>
            <a:r>
              <a:rPr lang="en-US" altLang="zh-CN" sz="1200" kern="1200" dirty="0">
                <a:solidFill>
                  <a:schemeClr val="tx1"/>
                </a:solidFill>
                <a:effectLst/>
                <a:latin typeface="+mn-lt"/>
                <a:ea typeface="+mn-ea"/>
                <a:cs typeface="+mn-cs"/>
              </a:rPr>
              <a:t>;adj.</a:t>
            </a:r>
            <a:r>
              <a:rPr lang="zh-CN" altLang="en-US" sz="1200" kern="1200" dirty="0">
                <a:solidFill>
                  <a:schemeClr val="tx1"/>
                </a:solidFill>
                <a:effectLst/>
                <a:latin typeface="+mn-lt"/>
                <a:ea typeface="+mn-ea"/>
                <a:cs typeface="+mn-cs"/>
              </a:rPr>
              <a:t>用拼花方式制成的；摩西 的</a:t>
            </a:r>
            <a:r>
              <a:rPr lang="en-US" altLang="zh-CN" sz="1200" kern="1200" dirty="0">
                <a:solidFill>
                  <a:schemeClr val="tx1"/>
                </a:solidFill>
                <a:effectLst/>
                <a:latin typeface="+mn-lt"/>
                <a:ea typeface="+mn-ea"/>
                <a:cs typeface="+mn-cs"/>
              </a:rPr>
              <a:t>;v.</a:t>
            </a:r>
            <a:r>
              <a:rPr lang="zh-CN" altLang="en-US" sz="1200" kern="1200" dirty="0">
                <a:solidFill>
                  <a:schemeClr val="tx1"/>
                </a:solidFill>
                <a:effectLst/>
                <a:latin typeface="+mn-lt"/>
                <a:ea typeface="+mn-ea"/>
                <a:cs typeface="+mn-cs"/>
              </a:rPr>
              <a:t>用拼花图案装饰</a:t>
            </a:r>
            <a:r>
              <a:rPr lang="en-US" altLang="zh-CN" sz="120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例句</a:t>
            </a:r>
            <a:r>
              <a:rPr lang="en-US" altLang="zh-CN" sz="1200" b="0" i="0" kern="1200" dirty="0">
                <a:solidFill>
                  <a:schemeClr val="tx1"/>
                </a:solidFill>
                <a:effectLst/>
                <a:latin typeface="+mn-lt"/>
                <a:ea typeface="+mn-ea"/>
                <a:cs typeface="+mn-cs"/>
              </a:rPr>
              <a:t>]They use computers to design mosaics nowadays.</a:t>
            </a:r>
          </a:p>
          <a:p>
            <a:pPr latinLnBrk="0"/>
            <a:r>
              <a:rPr lang="zh-CN" altLang="en-US" sz="1200" b="0" i="0" kern="1200" dirty="0">
                <a:solidFill>
                  <a:schemeClr val="tx1"/>
                </a:solidFill>
                <a:effectLst/>
                <a:latin typeface="+mn-lt"/>
                <a:ea typeface="+mn-ea"/>
                <a:cs typeface="+mn-cs"/>
              </a:rPr>
              <a:t>现在人们都用电脑设计镶嵌图案。</a:t>
            </a:r>
          </a:p>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其他</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复数：</a:t>
            </a:r>
            <a:r>
              <a:rPr lang="en-US" altLang="zh-CN" sz="1200" u="none" strike="noStrike" kern="1200" dirty="0">
                <a:solidFill>
                  <a:schemeClr val="tx1"/>
                </a:solidFill>
                <a:effectLst/>
                <a:latin typeface="+mn-lt"/>
                <a:ea typeface="+mn-ea"/>
                <a:cs typeface="+mn-cs"/>
                <a:hlinkClick r:id="rId3"/>
              </a:rPr>
              <a:t>mosaics</a:t>
            </a:r>
            <a:endParaRPr lang="en-US" altLang="zh-CN" sz="1200" u="none" strike="noStrike"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compilation</a:t>
            </a:r>
            <a:r>
              <a:rPr lang="zh-CN" altLang="en-US" sz="1200" kern="1200" dirty="0">
                <a:solidFill>
                  <a:schemeClr val="tx1"/>
                </a:solidFill>
                <a:effectLst/>
                <a:latin typeface="+mn-lt"/>
                <a:ea typeface="+mn-ea"/>
                <a:cs typeface="+mn-cs"/>
              </a:rPr>
              <a:t>英</a:t>
            </a:r>
            <a:r>
              <a:rPr lang="en-US" altLang="zh-CN" sz="1200" kern="1200" dirty="0">
                <a:solidFill>
                  <a:schemeClr val="tx1"/>
                </a:solidFill>
                <a:effectLst/>
                <a:latin typeface="+mn-lt"/>
                <a:ea typeface="+mn-ea"/>
                <a:cs typeface="+mn-cs"/>
              </a:rPr>
              <a:t>[ˌ</a:t>
            </a:r>
            <a:r>
              <a:rPr lang="en-US" altLang="zh-CN" sz="1200" kern="1200" dirty="0" err="1">
                <a:solidFill>
                  <a:schemeClr val="tx1"/>
                </a:solidFill>
                <a:effectLst/>
                <a:latin typeface="+mn-lt"/>
                <a:ea typeface="+mn-ea"/>
                <a:cs typeface="+mn-cs"/>
              </a:rPr>
              <a:t>kɒmpɪˈleɪʃn</a:t>
            </a:r>
            <a:r>
              <a:rPr lang="en-US" altLang="zh-CN" sz="120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美</a:t>
            </a:r>
            <a:r>
              <a:rPr lang="en-US" altLang="zh-CN" sz="1200" b="0" kern="1200" dirty="0">
                <a:solidFill>
                  <a:schemeClr val="tx1"/>
                </a:solidFill>
                <a:effectLst/>
                <a:latin typeface="+mn-lt"/>
                <a:ea typeface="+mn-ea"/>
                <a:cs typeface="+mn-cs"/>
              </a:rPr>
              <a:t>[ˌ</a:t>
            </a:r>
            <a:r>
              <a:rPr lang="en-US" altLang="zh-CN" sz="1200" b="0" kern="1200" dirty="0" err="1">
                <a:solidFill>
                  <a:schemeClr val="tx1"/>
                </a:solidFill>
                <a:effectLst/>
                <a:latin typeface="+mn-lt"/>
                <a:ea typeface="+mn-ea"/>
                <a:cs typeface="+mn-cs"/>
              </a:rPr>
              <a:t>kɑːmpɪˈleɪʃn</a:t>
            </a:r>
            <a:r>
              <a:rPr lang="en-US" altLang="zh-CN" sz="1200" b="0" kern="1200" dirty="0">
                <a:solidFill>
                  <a:schemeClr val="tx1"/>
                </a:solidFill>
                <a:effectLst/>
                <a:latin typeface="+mn-lt"/>
                <a:ea typeface="+mn-ea"/>
                <a:cs typeface="+mn-cs"/>
              </a:rPr>
              <a:t>]</a:t>
            </a:r>
            <a:br>
              <a:rPr lang="en-US" altLang="zh-CN" sz="1200" b="0" i="0" kern="1200" dirty="0">
                <a:solidFill>
                  <a:schemeClr val="tx1"/>
                </a:solidFill>
                <a:effectLst/>
                <a:latin typeface="+mn-lt"/>
                <a:ea typeface="+mn-ea"/>
                <a:cs typeface="+mn-cs"/>
              </a:rPr>
            </a:br>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r>
              <a:rPr lang="zh-CN" altLang="en-US" dirty="0"/>
              <a:t>镶嵌理论</a:t>
            </a:r>
            <a:br>
              <a:rPr lang="en-US" altLang="zh-CN" dirty="0"/>
            </a:br>
            <a:endParaRPr lang="en-US" altLang="zh-CN" dirty="0"/>
          </a:p>
          <a:p>
            <a:r>
              <a:rPr lang="zh-CN" altLang="en-US" dirty="0"/>
              <a:t>马赛克理论</a:t>
            </a:r>
            <a:r>
              <a:rPr lang="en-US" altLang="zh-CN" dirty="0"/>
              <a:t>(mosaic theory</a:t>
            </a:r>
            <a:r>
              <a:rPr lang="zh-CN" altLang="en-US" dirty="0"/>
              <a:t>，又称拼合理论，</a:t>
            </a:r>
            <a:r>
              <a:rPr lang="en-US" altLang="zh-CN" dirty="0"/>
              <a:t>compilation theory)</a:t>
            </a:r>
            <a:r>
              <a:rPr lang="zh-CN" altLang="en-US" dirty="0"/>
              <a:t>。马赛克理论自</a:t>
            </a:r>
            <a:r>
              <a:rPr lang="en-US" altLang="zh-CN" dirty="0"/>
              <a:t>19</a:t>
            </a:r>
            <a:r>
              <a:rPr lang="zh-CN" altLang="en-US" dirty="0"/>
              <a:t>世纪末问世以来，就一直处在争议之中。明镜周刊案的判决是一个分水岭，此后该理论获得较大范围肯定。马赛克理论的核心观点是，哪怕是最琐碎最无价值的内部信息，如果被敌人情报机构掌握，再与其他已知信息综合在一起，就可能整理、推断出极有价值的信息从而危及国家安全，因此这些看似不重要的琐碎信息也要保密。</a:t>
            </a:r>
            <a:r>
              <a:rPr lang="en-US" altLang="zh-CN" dirty="0"/>
              <a:t>[1]</a:t>
            </a:r>
            <a:r>
              <a:rPr lang="zh-CN" altLang="en-US" dirty="0"/>
              <a:t>马赛克理论是由法院实务发展出来的一种理论。最早见于</a:t>
            </a:r>
            <a:r>
              <a:rPr lang="en-US" altLang="zh-CN" dirty="0"/>
              <a:t>1893</a:t>
            </a:r>
            <a:r>
              <a:rPr lang="zh-CN" altLang="en-US" dirty="0"/>
              <a:t>年德国法院判例，</a:t>
            </a:r>
            <a:r>
              <a:rPr lang="en-US" altLang="zh-CN" dirty="0"/>
              <a:t>1924</a:t>
            </a:r>
            <a:r>
              <a:rPr lang="zh-CN" altLang="en-US" dirty="0"/>
              <a:t>年为德国帝国法院接受。德国联邦法院在一则判例中指出，就一些拼凑出桥梁结构、弹药库建筑以及交通路径指标的照相图片，加以报道，问题并不出在报道行为事项本身，而是在于这些报道的意义，是否为一般读者所认识</a:t>
            </a:r>
            <a:r>
              <a:rPr lang="en-US" altLang="zh-CN" dirty="0"/>
              <a:t>?</a:t>
            </a:r>
            <a:r>
              <a:rPr lang="zh-CN" altLang="en-US" dirty="0"/>
              <a:t>或者，这些报道的背后是否别有用意，要以巧妙的手法，超越通常观察的方式，去引起特别意义的注意</a:t>
            </a:r>
            <a:r>
              <a:rPr lang="en-US" altLang="zh-CN" dirty="0"/>
              <a:t>?</a:t>
            </a:r>
            <a:r>
              <a:rPr lang="zh-CN" altLang="en-US" dirty="0"/>
              <a:t>后来更有判例指出，这种经过精细综合加工的报道，如果有别于一般在外面流通的其他个别材料，形成一种新的情报知识，而且就其内涵意义，对于国防利益具有重要性者，将被认为是一种国家机密。瑞士、法国、荷兰、意大利等国家均在不同程度上采纳该理论。</a:t>
            </a:r>
            <a:r>
              <a:rPr lang="en-US" altLang="zh-CN" dirty="0"/>
              <a:t>[2]</a:t>
            </a:r>
          </a:p>
          <a:p>
            <a:r>
              <a:rPr lang="zh-CN" altLang="en-US" dirty="0"/>
              <a:t>与大部分西方国家不同，美国法院起初对马赛克理论持否定态度。第二次世界大战期间，一名德国人接受德国政府委托，从报章杂志、新闻专业手册、统计数据及通讯数据中，搜集美国汽车及航空工业生产资料，从而相当准确地推测出当时美国军备工业状况。美国法院判决无罪，主要理由是就一般容易可得到的信息来源，从事阐释的过程加以处罚，并非法律意旨。</a:t>
            </a:r>
            <a:r>
              <a:rPr lang="en-US" altLang="zh-CN" dirty="0"/>
              <a:t>[3]</a:t>
            </a:r>
          </a:p>
          <a:p>
            <a:endParaRPr lang="en-US" altLang="zh-CN" dirty="0"/>
          </a:p>
          <a:p>
            <a:r>
              <a:rPr lang="en-US" altLang="zh-CN" dirty="0"/>
              <a:t>[1] CIA v. Sims</a:t>
            </a:r>
            <a:r>
              <a:rPr lang="zh-CN" altLang="en-US" dirty="0"/>
              <a:t>，</a:t>
            </a:r>
            <a:r>
              <a:rPr lang="en-US" altLang="zh-CN" dirty="0"/>
              <a:t>471U.S. at 178(“Foreign intelligence services have both the capacity to gather and analyze any information that is in the public domain and the substantial expertise in deducing the identities of intelligence sources from seemingly unimportant details.) The Department of Navy</a:t>
            </a:r>
            <a:r>
              <a:rPr lang="zh-CN" altLang="en-US" dirty="0"/>
              <a:t>，</a:t>
            </a:r>
            <a:r>
              <a:rPr lang="en-US" altLang="zh-CN" dirty="0"/>
              <a:t> in its Freedom of Information Act(FOIA) regulations </a:t>
            </a:r>
            <a:r>
              <a:rPr lang="zh-CN" altLang="en-US" dirty="0"/>
              <a:t>，</a:t>
            </a:r>
            <a:r>
              <a:rPr lang="en-US" altLang="zh-CN" dirty="0"/>
              <a:t>defines the theory </a:t>
            </a:r>
            <a:r>
              <a:rPr lang="en-US" altLang="zh-CN" dirty="0" err="1"/>
              <a:t>as“the</a:t>
            </a:r>
            <a:r>
              <a:rPr lang="en-US" altLang="zh-CN" dirty="0"/>
              <a:t> concept that apparently harmless pieces of information when assembled together could reveal a damaging picture." 32 C.F.R§701.31(2005)</a:t>
            </a:r>
          </a:p>
          <a:p>
            <a:r>
              <a:rPr lang="en-US" altLang="zh-CN" dirty="0"/>
              <a:t>[2] </a:t>
            </a:r>
            <a:r>
              <a:rPr lang="zh-CN" altLang="en-US" dirty="0"/>
              <a:t>苏俊雄</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175-176</a:t>
            </a:r>
            <a:r>
              <a:rPr lang="zh-CN" altLang="en-US" dirty="0"/>
              <a:t>页。</a:t>
            </a:r>
          </a:p>
          <a:p>
            <a:r>
              <a:rPr lang="en-US" altLang="zh-CN" dirty="0"/>
              <a:t>[3]Circuit Court of Appeals New York</a:t>
            </a:r>
            <a:r>
              <a:rPr lang="zh-CN" altLang="en-US" dirty="0"/>
              <a:t>，</a:t>
            </a:r>
            <a:r>
              <a:rPr lang="en-US" altLang="zh-CN" dirty="0"/>
              <a:t>US v. Heine</a:t>
            </a:r>
            <a:r>
              <a:rPr lang="zh-CN" altLang="en-US" dirty="0"/>
              <a:t>，</a:t>
            </a:r>
            <a:r>
              <a:rPr lang="en-US" altLang="zh-CN" dirty="0"/>
              <a:t>1945</a:t>
            </a:r>
            <a:r>
              <a:rPr lang="zh-CN" altLang="en-US" dirty="0"/>
              <a:t>，</a:t>
            </a:r>
            <a:r>
              <a:rPr lang="en-US" altLang="zh-CN" dirty="0"/>
              <a:t>151 f2d 813. Supreme Court</a:t>
            </a:r>
            <a:r>
              <a:rPr lang="zh-CN" altLang="en-US" dirty="0"/>
              <a:t>，</a:t>
            </a:r>
            <a:r>
              <a:rPr lang="en-US" altLang="zh-CN" dirty="0"/>
              <a:t> </a:t>
            </a:r>
            <a:r>
              <a:rPr lang="en-US" altLang="zh-CN" dirty="0" err="1"/>
              <a:t>Gorin</a:t>
            </a:r>
            <a:r>
              <a:rPr lang="en-US" altLang="zh-CN" dirty="0"/>
              <a:t>  v. US.312 US 19.</a:t>
            </a:r>
            <a:r>
              <a:rPr lang="zh-CN" altLang="en-US" dirty="0"/>
              <a:t>转引自苏俊雄 </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总第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177</a:t>
            </a:r>
            <a:r>
              <a:rPr lang="zh-CN" altLang="en-US" dirty="0"/>
              <a:t>页。</a:t>
            </a:r>
          </a:p>
          <a:p>
            <a:endParaRPr lang="zh-CN" altLang="en-US" dirty="0"/>
          </a:p>
          <a:p>
            <a:r>
              <a:rPr lang="zh-CN" altLang="en-US" dirty="0"/>
              <a:t>冷战初期，这一立场也并未改变，美国总统杜鲁门和艾森豪威尔甚至先后在行政命令中明确禁止采用这一理论作为定密依据。</a:t>
            </a:r>
            <a:r>
              <a:rPr lang="en-US" altLang="zh-CN" dirty="0"/>
              <a:t>......1982</a:t>
            </a:r>
            <a:r>
              <a:rPr lang="zh-CN" altLang="en-US" dirty="0"/>
              <a:t>年，美国总统里根第一次在行政命令中规定，马赛克理论也可以作为定密依据。这极大地推动了马赛克理论的司法适用。</a:t>
            </a:r>
          </a:p>
          <a:p>
            <a:endParaRPr lang="zh-CN" altLang="en-US" dirty="0"/>
          </a:p>
          <a:p>
            <a:r>
              <a:rPr lang="zh-CN" altLang="en-US" dirty="0"/>
              <a:t>目前西方法学界比较一致的意见是，该理论可以适用，但要接受司法的严格审查，不得逾越必要要限度，危及新闻自由价值。</a:t>
            </a:r>
          </a:p>
          <a:p>
            <a:endParaRPr lang="zh-CN" altLang="en-US" dirty="0"/>
          </a:p>
          <a:p>
            <a:endParaRPr lang="zh-CN" altLang="en-US" dirty="0"/>
          </a:p>
          <a:p>
            <a:endParaRPr lang="zh-CN" altLang="en-US" dirty="0"/>
          </a:p>
          <a:p>
            <a:r>
              <a:rPr lang="en-US" altLang="zh-CN" dirty="0"/>
              <a:t>Foreign intelligence services have both the capacity to gather and analyze any information that is in the public domain and the substantial expertise in deducing the identities of intelligence sources from seemingly unimportant details.</a:t>
            </a:r>
          </a:p>
          <a:p>
            <a:endParaRPr lang="en-US" altLang="zh-CN" dirty="0"/>
          </a:p>
          <a:p>
            <a:r>
              <a:rPr lang="en-US" altLang="zh-CN" dirty="0"/>
              <a:t>defines the theory </a:t>
            </a:r>
            <a:r>
              <a:rPr lang="en-US" altLang="zh-CN" dirty="0" err="1"/>
              <a:t>as“the</a:t>
            </a:r>
            <a:r>
              <a:rPr lang="en-US" altLang="zh-CN" dirty="0"/>
              <a:t> concept that apparently harmless pieces of information when assembled together could reveal a damaging picture."</a:t>
            </a:r>
          </a:p>
          <a:p>
            <a:endParaRPr lang="en-US" altLang="zh-CN" dirty="0"/>
          </a:p>
          <a:p>
            <a:r>
              <a:rPr lang="en-US" altLang="zh-CN" dirty="0"/>
              <a:t>each individual piece of intelligence information</a:t>
            </a:r>
            <a:r>
              <a:rPr lang="zh-CN" altLang="en-US" dirty="0"/>
              <a:t>，</a:t>
            </a:r>
            <a:r>
              <a:rPr lang="en-US" altLang="zh-CN" dirty="0"/>
              <a:t> much like a piece of jigsaw puzzle</a:t>
            </a:r>
            <a:r>
              <a:rPr lang="zh-CN" altLang="en-US" dirty="0"/>
              <a:t>，</a:t>
            </a:r>
            <a:r>
              <a:rPr lang="en-US" altLang="zh-CN" dirty="0"/>
              <a:t>may aid in piecing together other bits of information even when the individual piece is not of obvious importance in itself.</a:t>
            </a:r>
          </a:p>
          <a:p>
            <a:endParaRPr lang="en-US" altLang="zh-CN" dirty="0"/>
          </a:p>
          <a:p>
            <a:endParaRPr lang="en-US" altLang="zh-CN" dirty="0"/>
          </a:p>
          <a:p>
            <a:endParaRPr lang="en-US" altLang="zh-CN" dirty="0"/>
          </a:p>
          <a:p>
            <a:r>
              <a:rPr lang="zh-CN" altLang="en-US" dirty="0"/>
              <a:t>按照马赛克</a:t>
            </a:r>
            <a:r>
              <a:rPr lang="en-US" altLang="zh-CN" dirty="0"/>
              <a:t>(mosaic</a:t>
            </a:r>
            <a:r>
              <a:rPr lang="zh-CN" altLang="en-US" dirty="0"/>
              <a:t>，花样拼图</a:t>
            </a:r>
            <a:r>
              <a:rPr lang="en-US" altLang="zh-CN" dirty="0"/>
              <a:t>)</a:t>
            </a:r>
            <a:r>
              <a:rPr lang="zh-CN" altLang="en-US" dirty="0"/>
              <a:t>理论，将零碎的资料数据经过整理之后加以拼凑组合，有可能推理出机密情报的总体形象或意义，也有构成机密侵害的可能，应纳入法益保护范围。</a:t>
            </a:r>
          </a:p>
          <a:p>
            <a:endParaRPr lang="zh-CN" altLang="en-US" dirty="0"/>
          </a:p>
          <a:p>
            <a:endParaRPr lang="zh-CN" altLang="en-US" dirty="0"/>
          </a:p>
          <a:p>
            <a:endParaRPr lang="zh-CN" altLang="en-US" dirty="0"/>
          </a:p>
          <a:p>
            <a:r>
              <a:rPr lang="zh-CN" altLang="en-US" dirty="0"/>
              <a:t>邓小平应该不了解该理论，但却说过很有针对性的两句话，颇有启示性。</a:t>
            </a:r>
          </a:p>
          <a:p>
            <a:endParaRPr lang="zh-CN" altLang="en-US" dirty="0"/>
          </a:p>
          <a:p>
            <a:r>
              <a:rPr lang="zh-CN" altLang="en-US" dirty="0"/>
              <a:t>“有些事我们认为无关紧要，但被敌人知道后就有用，如我们的财经数字，工业建设计划等，被敌人知道了，就可以估计我们的力量，了解我们的重点，从而进行破坏”。</a:t>
            </a:r>
            <a:r>
              <a:rPr lang="en-US" altLang="zh-CN" dirty="0"/>
              <a:t>(</a:t>
            </a:r>
            <a:r>
              <a:rPr lang="zh-CN" altLang="en-US" dirty="0"/>
              <a:t>邓小平 </a:t>
            </a:r>
            <a:r>
              <a:rPr lang="en-US" altLang="zh-CN" dirty="0"/>
              <a:t>:《</a:t>
            </a:r>
            <a:r>
              <a:rPr lang="zh-CN" altLang="en-US" dirty="0"/>
              <a:t>要重视保守国家机密</a:t>
            </a:r>
            <a:r>
              <a:rPr lang="en-US" altLang="zh-CN" dirty="0"/>
              <a:t>(1950</a:t>
            </a:r>
            <a:r>
              <a:rPr lang="zh-CN" altLang="en-US" dirty="0"/>
              <a:t>年</a:t>
            </a:r>
            <a:r>
              <a:rPr lang="en-US" altLang="zh-CN" dirty="0"/>
              <a:t>10</a:t>
            </a:r>
            <a:r>
              <a:rPr lang="zh-CN" altLang="en-US" dirty="0"/>
              <a:t>月</a:t>
            </a:r>
            <a:r>
              <a:rPr lang="en-US" altLang="zh-CN" dirty="0"/>
              <a:t>18</a:t>
            </a:r>
            <a:r>
              <a:rPr lang="zh-CN" altLang="en-US" dirty="0"/>
              <a:t>日</a:t>
            </a:r>
            <a:r>
              <a:rPr lang="en-US" altLang="zh-CN" dirty="0"/>
              <a:t>》《</a:t>
            </a:r>
            <a:r>
              <a:rPr lang="zh-CN" altLang="en-US" dirty="0"/>
              <a:t>邓小平西南工作文集</a:t>
            </a:r>
            <a:r>
              <a:rPr lang="en-US" altLang="zh-CN" dirty="0"/>
              <a:t>》</a:t>
            </a:r>
            <a:r>
              <a:rPr lang="zh-CN" altLang="en-US" dirty="0"/>
              <a:t>，重庆出版社 </a:t>
            </a:r>
            <a:r>
              <a:rPr lang="en-US" altLang="zh-CN" dirty="0"/>
              <a:t>2006 </a:t>
            </a:r>
            <a:r>
              <a:rPr lang="zh-CN" altLang="en-US" dirty="0"/>
              <a:t>年版，第 </a:t>
            </a:r>
            <a:r>
              <a:rPr lang="en-US" altLang="zh-CN" dirty="0"/>
              <a:t>257 </a:t>
            </a:r>
            <a:r>
              <a:rPr lang="zh-CN" altLang="en-US" dirty="0"/>
              <a:t>页</a:t>
            </a:r>
            <a:r>
              <a:rPr lang="en-US" altLang="zh-CN" dirty="0"/>
              <a:t>)</a:t>
            </a:r>
          </a:p>
          <a:p>
            <a:endParaRPr lang="en-US" altLang="zh-CN" dirty="0"/>
          </a:p>
          <a:p>
            <a:r>
              <a:rPr lang="en-US" altLang="zh-CN" dirty="0"/>
              <a:t>“</a:t>
            </a:r>
            <a:r>
              <a:rPr lang="zh-CN" altLang="en-US" dirty="0"/>
              <a:t>在报纸上公开揭露自己的错误，进行严肃的自我批评，要想完全不被敌人利用是不可能的，如果因为怕被敌人利用而把自己的手脚捆起来，那就会实际上走到抛弃批评和自我批评的道路，这正是那些惧怕批评的人们拒绝批评的一种借口。”</a:t>
            </a:r>
            <a:r>
              <a:rPr lang="en-US" altLang="zh-CN" dirty="0"/>
              <a:t>(《</a:t>
            </a:r>
            <a:r>
              <a:rPr lang="zh-CN" altLang="en-US" dirty="0"/>
              <a:t>邓小平文集</a:t>
            </a:r>
            <a:r>
              <a:rPr lang="en-US" altLang="zh-CN" dirty="0"/>
              <a:t>(1949-1974)</a:t>
            </a:r>
            <a:r>
              <a:rPr lang="zh-CN" altLang="en-US" dirty="0"/>
              <a:t>，中央文献出版社</a:t>
            </a:r>
            <a:r>
              <a:rPr lang="en-US" altLang="zh-CN" dirty="0"/>
              <a:t>2014</a:t>
            </a:r>
            <a:r>
              <a:rPr lang="zh-CN" altLang="en-US" dirty="0"/>
              <a:t>年版，第</a:t>
            </a:r>
            <a:r>
              <a:rPr lang="en-US" altLang="zh-CN" dirty="0"/>
              <a:t>172</a:t>
            </a:r>
            <a:r>
              <a:rPr lang="zh-CN" altLang="en-US" dirty="0"/>
              <a:t>页。</a:t>
            </a:r>
            <a:r>
              <a:rPr lang="en-US" altLang="zh-CN" dirty="0"/>
              <a:t>)</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mosaic</a:t>
            </a:r>
            <a:r>
              <a:rPr lang="zh-CN" altLang="en-US" sz="1200" b="0" i="0" kern="1200" dirty="0">
                <a:solidFill>
                  <a:schemeClr val="tx1"/>
                </a:solidFill>
                <a:effectLst/>
                <a:latin typeface="+mn-lt"/>
                <a:ea typeface="+mn-ea"/>
                <a:cs typeface="+mn-cs"/>
              </a:rPr>
              <a:t>英</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məʊˈzeɪɪk</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美</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moʊˈzeɪɪk</a:t>
            </a:r>
            <a:r>
              <a:rPr lang="en-US" altLang="zh-CN" sz="1200" b="0" i="0" kern="1200" dirty="0">
                <a:solidFill>
                  <a:schemeClr val="tx1"/>
                </a:solidFill>
                <a:effectLst/>
                <a:latin typeface="+mn-lt"/>
                <a:ea typeface="+mn-ea"/>
                <a:cs typeface="+mn-cs"/>
              </a:rPr>
              <a:t>]</a:t>
            </a:r>
          </a:p>
          <a:p>
            <a:pPr latinLnBrk="0"/>
            <a:r>
              <a:rPr lang="en-US" altLang="zh-CN"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马赛克</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镶嵌图案</a:t>
            </a:r>
            <a:r>
              <a:rPr lang="en-US" altLang="zh-CN" sz="1200" kern="1200" dirty="0">
                <a:solidFill>
                  <a:schemeClr val="tx1"/>
                </a:solidFill>
                <a:effectLst/>
                <a:latin typeface="+mn-lt"/>
                <a:ea typeface="+mn-ea"/>
                <a:cs typeface="+mn-cs"/>
              </a:rPr>
              <a:t>;adj.</a:t>
            </a:r>
            <a:r>
              <a:rPr lang="zh-CN" altLang="en-US" sz="1200" kern="1200" dirty="0">
                <a:solidFill>
                  <a:schemeClr val="tx1"/>
                </a:solidFill>
                <a:effectLst/>
                <a:latin typeface="+mn-lt"/>
                <a:ea typeface="+mn-ea"/>
                <a:cs typeface="+mn-cs"/>
              </a:rPr>
              <a:t>用拼花方式制成的；摩西 的</a:t>
            </a:r>
            <a:r>
              <a:rPr lang="en-US" altLang="zh-CN" sz="1200" kern="1200" dirty="0">
                <a:solidFill>
                  <a:schemeClr val="tx1"/>
                </a:solidFill>
                <a:effectLst/>
                <a:latin typeface="+mn-lt"/>
                <a:ea typeface="+mn-ea"/>
                <a:cs typeface="+mn-cs"/>
              </a:rPr>
              <a:t>;v.</a:t>
            </a:r>
            <a:r>
              <a:rPr lang="zh-CN" altLang="en-US" sz="1200" kern="1200" dirty="0">
                <a:solidFill>
                  <a:schemeClr val="tx1"/>
                </a:solidFill>
                <a:effectLst/>
                <a:latin typeface="+mn-lt"/>
                <a:ea typeface="+mn-ea"/>
                <a:cs typeface="+mn-cs"/>
              </a:rPr>
              <a:t>用拼花图案装饰</a:t>
            </a:r>
            <a:r>
              <a:rPr lang="en-US" altLang="zh-CN" sz="120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例句</a:t>
            </a:r>
            <a:r>
              <a:rPr lang="en-US" altLang="zh-CN" sz="1200" b="0" i="0" kern="1200" dirty="0">
                <a:solidFill>
                  <a:schemeClr val="tx1"/>
                </a:solidFill>
                <a:effectLst/>
                <a:latin typeface="+mn-lt"/>
                <a:ea typeface="+mn-ea"/>
                <a:cs typeface="+mn-cs"/>
              </a:rPr>
              <a:t>]They use computers to design mosaics nowadays.</a:t>
            </a:r>
          </a:p>
          <a:p>
            <a:pPr latinLnBrk="0"/>
            <a:r>
              <a:rPr lang="zh-CN" altLang="en-US" sz="1200" b="0" i="0" kern="1200" dirty="0">
                <a:solidFill>
                  <a:schemeClr val="tx1"/>
                </a:solidFill>
                <a:effectLst/>
                <a:latin typeface="+mn-lt"/>
                <a:ea typeface="+mn-ea"/>
                <a:cs typeface="+mn-cs"/>
              </a:rPr>
              <a:t>现在人们都用电脑设计镶嵌图案。</a:t>
            </a:r>
          </a:p>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其他</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复数：</a:t>
            </a:r>
            <a:r>
              <a:rPr lang="en-US" altLang="zh-CN" sz="1200" u="none" strike="noStrike" kern="1200" dirty="0">
                <a:solidFill>
                  <a:schemeClr val="tx1"/>
                </a:solidFill>
                <a:effectLst/>
                <a:latin typeface="+mn-lt"/>
                <a:ea typeface="+mn-ea"/>
                <a:cs typeface="+mn-cs"/>
                <a:hlinkClick r:id="rId3"/>
              </a:rPr>
              <a:t>mosaics</a:t>
            </a:r>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r>
              <a:rPr lang="zh-CN" altLang="en-US" dirty="0"/>
              <a:t>镶嵌理论</a:t>
            </a:r>
            <a:br>
              <a:rPr lang="en-US" altLang="zh-CN" dirty="0"/>
            </a:br>
            <a:endParaRPr lang="en-US" altLang="zh-CN" dirty="0"/>
          </a:p>
          <a:p>
            <a:r>
              <a:rPr lang="zh-CN" altLang="en-US" dirty="0"/>
              <a:t>马赛克理论</a:t>
            </a:r>
            <a:r>
              <a:rPr lang="en-US" altLang="zh-CN" dirty="0"/>
              <a:t>(mosaic theory</a:t>
            </a:r>
            <a:r>
              <a:rPr lang="zh-CN" altLang="en-US" dirty="0"/>
              <a:t>，又称拼合理论，</a:t>
            </a:r>
            <a:r>
              <a:rPr lang="en-US" altLang="zh-CN" dirty="0"/>
              <a:t>compilation theory)</a:t>
            </a:r>
            <a:r>
              <a:rPr lang="zh-CN" altLang="en-US" dirty="0"/>
              <a:t>。马赛克理论自</a:t>
            </a:r>
            <a:r>
              <a:rPr lang="en-US" altLang="zh-CN" dirty="0"/>
              <a:t>19</a:t>
            </a:r>
            <a:r>
              <a:rPr lang="zh-CN" altLang="en-US" dirty="0"/>
              <a:t>世纪末问世以来，就一直处在争议之中。明镜周刊案的判决是一个分水岭，此后该理论获得较大范围肯定。马赛克理论的核心观点是，哪怕是最琐碎最无价值的内部信息，如果被敌人情报机构掌握，再与其他已知信息综合在一起，就可能整理、推断出极有价值的信息从而危及国家安全，因此这些看似不重要的琐碎信息也要保密。</a:t>
            </a:r>
            <a:r>
              <a:rPr lang="en-US" altLang="zh-CN" dirty="0"/>
              <a:t>[1]</a:t>
            </a:r>
            <a:r>
              <a:rPr lang="zh-CN" altLang="en-US" dirty="0"/>
              <a:t>马赛克理论是由法院实务发展出来的一种理论。最早见于</a:t>
            </a:r>
            <a:r>
              <a:rPr lang="en-US" altLang="zh-CN" dirty="0"/>
              <a:t>1893</a:t>
            </a:r>
            <a:r>
              <a:rPr lang="zh-CN" altLang="en-US" dirty="0"/>
              <a:t>年德国法院判例，</a:t>
            </a:r>
            <a:r>
              <a:rPr lang="en-US" altLang="zh-CN" dirty="0"/>
              <a:t>1924</a:t>
            </a:r>
            <a:r>
              <a:rPr lang="zh-CN" altLang="en-US" dirty="0"/>
              <a:t>年为德国帝国法院接受。德国联邦法院在一则判例中指出，就一些拼凑出桥梁结构、弹药库建筑以及交通路径指标的照相图片，加以报道，问题并不出在报道行为事项本身，而是在于这些报道的意义，是否为一般读者所认识</a:t>
            </a:r>
            <a:r>
              <a:rPr lang="en-US" altLang="zh-CN" dirty="0"/>
              <a:t>?</a:t>
            </a:r>
            <a:r>
              <a:rPr lang="zh-CN" altLang="en-US" dirty="0"/>
              <a:t>或者，这些报道的背后是否别有用意，要以巧妙的手法，超越通常观察的方式，去引起特别意义的注意</a:t>
            </a:r>
            <a:r>
              <a:rPr lang="en-US" altLang="zh-CN" dirty="0"/>
              <a:t>?</a:t>
            </a:r>
            <a:r>
              <a:rPr lang="zh-CN" altLang="en-US" dirty="0"/>
              <a:t>后来更有判例指出，这种经过精细综合加工的报道，如果有别于一般在外面流通的其他个别材料，形成一种新的情报知识，而且就其内涵意义，对于国防利益具有重要性者，将被认为是一种国家机密。瑞士、法国、荷兰、意大利等国家均在不同程度上采纳该理论。</a:t>
            </a:r>
            <a:r>
              <a:rPr lang="en-US" altLang="zh-CN" dirty="0"/>
              <a:t>[2]</a:t>
            </a:r>
          </a:p>
          <a:p>
            <a:r>
              <a:rPr lang="zh-CN" altLang="en-US" dirty="0"/>
              <a:t>与大部分西方国家不同，美国法院起初对马赛克理论持否定态度。第二次世界大战期间，一名德国人接受德国政府委托，从报章杂志、新闻专业手册、统计数据及通讯数据中，搜集美国汽车及航空工业生产资料，从而相当准确地推测出当时美国军备工业状况。美国法院判决无罪，主要理由是就一般容易可得到的信息来源，从事阐释的过程加以处罚，并非法律意旨。</a:t>
            </a:r>
            <a:r>
              <a:rPr lang="en-US" altLang="zh-CN" dirty="0"/>
              <a:t>[3]</a:t>
            </a:r>
          </a:p>
          <a:p>
            <a:endParaRPr lang="en-US" altLang="zh-CN" dirty="0"/>
          </a:p>
          <a:p>
            <a:r>
              <a:rPr lang="en-US" altLang="zh-CN" dirty="0"/>
              <a:t>[1] CIA v. Sims</a:t>
            </a:r>
            <a:r>
              <a:rPr lang="zh-CN" altLang="en-US" dirty="0"/>
              <a:t>，</a:t>
            </a:r>
            <a:r>
              <a:rPr lang="en-US" altLang="zh-CN" dirty="0"/>
              <a:t>471U.S. at 178(“Foreign intelligence services have both the capacity to gather and analyze any information that is in the public domain and the substantial expertise in deducing the identities of intelligence sources from seemingly unimportant details.) The Department of Navy</a:t>
            </a:r>
            <a:r>
              <a:rPr lang="zh-CN" altLang="en-US" dirty="0"/>
              <a:t>，</a:t>
            </a:r>
            <a:r>
              <a:rPr lang="en-US" altLang="zh-CN" dirty="0"/>
              <a:t> in its Freedom of Information Act(FOIA) regulations </a:t>
            </a:r>
            <a:r>
              <a:rPr lang="zh-CN" altLang="en-US" dirty="0"/>
              <a:t>，</a:t>
            </a:r>
            <a:r>
              <a:rPr lang="en-US" altLang="zh-CN" dirty="0"/>
              <a:t>defines the theory </a:t>
            </a:r>
            <a:r>
              <a:rPr lang="en-US" altLang="zh-CN" dirty="0" err="1"/>
              <a:t>as“the</a:t>
            </a:r>
            <a:r>
              <a:rPr lang="en-US" altLang="zh-CN" dirty="0"/>
              <a:t> concept that apparently harmless pieces of information when assembled together could reveal a damaging picture." 32 C.F.R§701.31(2005)</a:t>
            </a:r>
          </a:p>
          <a:p>
            <a:r>
              <a:rPr lang="en-US" altLang="zh-CN" dirty="0"/>
              <a:t>[2] </a:t>
            </a:r>
            <a:r>
              <a:rPr lang="zh-CN" altLang="en-US" dirty="0"/>
              <a:t>苏俊雄</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175-176</a:t>
            </a:r>
            <a:r>
              <a:rPr lang="zh-CN" altLang="en-US" dirty="0"/>
              <a:t>页。</a:t>
            </a:r>
          </a:p>
          <a:p>
            <a:r>
              <a:rPr lang="en-US" altLang="zh-CN" dirty="0"/>
              <a:t>[3]Circuit Court of Appeals New York</a:t>
            </a:r>
            <a:r>
              <a:rPr lang="zh-CN" altLang="en-US" dirty="0"/>
              <a:t>，</a:t>
            </a:r>
            <a:r>
              <a:rPr lang="en-US" altLang="zh-CN" dirty="0"/>
              <a:t>US v. Heine</a:t>
            </a:r>
            <a:r>
              <a:rPr lang="zh-CN" altLang="en-US" dirty="0"/>
              <a:t>，</a:t>
            </a:r>
            <a:r>
              <a:rPr lang="en-US" altLang="zh-CN" dirty="0"/>
              <a:t>1945</a:t>
            </a:r>
            <a:r>
              <a:rPr lang="zh-CN" altLang="en-US" dirty="0"/>
              <a:t>，</a:t>
            </a:r>
            <a:r>
              <a:rPr lang="en-US" altLang="zh-CN" dirty="0"/>
              <a:t>151 f2d 813. Supreme Court</a:t>
            </a:r>
            <a:r>
              <a:rPr lang="zh-CN" altLang="en-US" dirty="0"/>
              <a:t>，</a:t>
            </a:r>
            <a:r>
              <a:rPr lang="en-US" altLang="zh-CN" dirty="0"/>
              <a:t> </a:t>
            </a:r>
            <a:r>
              <a:rPr lang="en-US" altLang="zh-CN" dirty="0" err="1"/>
              <a:t>Gorin</a:t>
            </a:r>
            <a:r>
              <a:rPr lang="en-US" altLang="zh-CN" dirty="0"/>
              <a:t>  v. US.312 US 19.</a:t>
            </a:r>
            <a:r>
              <a:rPr lang="zh-CN" altLang="en-US" dirty="0"/>
              <a:t>转引自苏俊雄 </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总第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177</a:t>
            </a:r>
            <a:r>
              <a:rPr lang="zh-CN" altLang="en-US" dirty="0"/>
              <a:t>页。</a:t>
            </a:r>
          </a:p>
          <a:p>
            <a:endParaRPr lang="zh-CN" altLang="en-US" dirty="0"/>
          </a:p>
          <a:p>
            <a:r>
              <a:rPr lang="zh-CN" altLang="en-US" dirty="0"/>
              <a:t>冷战初期，这一立场也并未改变，美国总统杜鲁门和艾森豪威尔甚至先后在行政命令中明确禁止采用这一理论作为定密依据。</a:t>
            </a:r>
            <a:r>
              <a:rPr lang="en-US" altLang="zh-CN" dirty="0"/>
              <a:t>......1982</a:t>
            </a:r>
            <a:r>
              <a:rPr lang="zh-CN" altLang="en-US" dirty="0"/>
              <a:t>年，美国总统里根第一次在行政命令中规定，马赛克理论也可以作为定密依据。这极大地推动了马赛克理论的司法适用。</a:t>
            </a:r>
          </a:p>
          <a:p>
            <a:endParaRPr lang="zh-CN" altLang="en-US" dirty="0"/>
          </a:p>
          <a:p>
            <a:r>
              <a:rPr lang="zh-CN" altLang="en-US" dirty="0"/>
              <a:t>目前西方法学界比较一致的意见是，该理论可以适用，但要接受司法的严格审查，不得逾越必要要限度，危及新闻自由价值。</a:t>
            </a:r>
          </a:p>
          <a:p>
            <a:endParaRPr lang="zh-CN" altLang="en-US" dirty="0"/>
          </a:p>
          <a:p>
            <a:endParaRPr lang="zh-CN" altLang="en-US" dirty="0"/>
          </a:p>
          <a:p>
            <a:endParaRPr lang="zh-CN" altLang="en-US" dirty="0"/>
          </a:p>
          <a:p>
            <a:r>
              <a:rPr lang="en-US" altLang="zh-CN" dirty="0"/>
              <a:t>Foreign intelligence services have both the capacity to gather and analyze any information that is in the public domain and the substantial expertise in deducing the identities of intelligence sources from seemingly unimportant details.</a:t>
            </a:r>
          </a:p>
          <a:p>
            <a:endParaRPr lang="en-US" altLang="zh-CN" dirty="0"/>
          </a:p>
          <a:p>
            <a:r>
              <a:rPr lang="en-US" altLang="zh-CN" dirty="0"/>
              <a:t>defines the theory </a:t>
            </a:r>
            <a:r>
              <a:rPr lang="en-US" altLang="zh-CN" dirty="0" err="1"/>
              <a:t>as“the</a:t>
            </a:r>
            <a:r>
              <a:rPr lang="en-US" altLang="zh-CN" dirty="0"/>
              <a:t> concept that apparently harmless pieces of information when assembled together could reveal a damaging picture."</a:t>
            </a:r>
          </a:p>
          <a:p>
            <a:endParaRPr lang="en-US" altLang="zh-CN" dirty="0"/>
          </a:p>
          <a:p>
            <a:r>
              <a:rPr lang="en-US" altLang="zh-CN" dirty="0"/>
              <a:t>each individual piece of intelligence information</a:t>
            </a:r>
            <a:r>
              <a:rPr lang="zh-CN" altLang="en-US" dirty="0"/>
              <a:t>，</a:t>
            </a:r>
            <a:r>
              <a:rPr lang="en-US" altLang="zh-CN" dirty="0"/>
              <a:t> much like a piece of jigsaw puzzle</a:t>
            </a:r>
            <a:r>
              <a:rPr lang="zh-CN" altLang="en-US" dirty="0"/>
              <a:t>，</a:t>
            </a:r>
            <a:r>
              <a:rPr lang="en-US" altLang="zh-CN" dirty="0"/>
              <a:t>may aid in piecing together other bits of information even when the individual piece is not of obvious importance in itself.</a:t>
            </a:r>
          </a:p>
          <a:p>
            <a:endParaRPr lang="en-US" altLang="zh-CN" dirty="0"/>
          </a:p>
          <a:p>
            <a:endParaRPr lang="en-US" altLang="zh-CN" dirty="0"/>
          </a:p>
          <a:p>
            <a:endParaRPr lang="en-US" altLang="zh-CN" dirty="0"/>
          </a:p>
          <a:p>
            <a:r>
              <a:rPr lang="zh-CN" altLang="en-US" dirty="0"/>
              <a:t>按照马赛克</a:t>
            </a:r>
            <a:r>
              <a:rPr lang="en-US" altLang="zh-CN" dirty="0"/>
              <a:t>(mosaic</a:t>
            </a:r>
            <a:r>
              <a:rPr lang="zh-CN" altLang="en-US" dirty="0"/>
              <a:t>，花样拼图</a:t>
            </a:r>
            <a:r>
              <a:rPr lang="en-US" altLang="zh-CN" dirty="0"/>
              <a:t>)</a:t>
            </a:r>
            <a:r>
              <a:rPr lang="zh-CN" altLang="en-US" dirty="0"/>
              <a:t>理论，将零碎的资料数据经过整理之后加以拼凑组合，有可能推理出机密情报的总体形象或意义，也有构成机密侵害的可能，应纳入法益保护范围。</a:t>
            </a:r>
          </a:p>
          <a:p>
            <a:endParaRPr lang="zh-CN" altLang="en-US" dirty="0"/>
          </a:p>
          <a:p>
            <a:endParaRPr lang="zh-CN" altLang="en-US" dirty="0"/>
          </a:p>
          <a:p>
            <a:endParaRPr lang="zh-CN" altLang="en-US" dirty="0"/>
          </a:p>
          <a:p>
            <a:r>
              <a:rPr lang="zh-CN" altLang="en-US" dirty="0"/>
              <a:t>邓小平应该不了解该理论，但却说过很有针对性的两句话，颇有启示性。</a:t>
            </a:r>
          </a:p>
          <a:p>
            <a:endParaRPr lang="zh-CN" altLang="en-US" dirty="0"/>
          </a:p>
          <a:p>
            <a:r>
              <a:rPr lang="zh-CN" altLang="en-US" dirty="0"/>
              <a:t>“有些事我们认为无关紧要，但被敌人知道后就有用，如我们的财经数字，工业建设计划等，被敌人知道了，就可以估计我们的力量，了解我们的重点，从而进行破坏”。</a:t>
            </a:r>
            <a:r>
              <a:rPr lang="en-US" altLang="zh-CN" dirty="0"/>
              <a:t>(</a:t>
            </a:r>
            <a:r>
              <a:rPr lang="zh-CN" altLang="en-US" dirty="0"/>
              <a:t>邓小平 </a:t>
            </a:r>
            <a:r>
              <a:rPr lang="en-US" altLang="zh-CN" dirty="0"/>
              <a:t>:《</a:t>
            </a:r>
            <a:r>
              <a:rPr lang="zh-CN" altLang="en-US" dirty="0"/>
              <a:t>要重视保守国家机密</a:t>
            </a:r>
            <a:r>
              <a:rPr lang="en-US" altLang="zh-CN" dirty="0"/>
              <a:t>(1950</a:t>
            </a:r>
            <a:r>
              <a:rPr lang="zh-CN" altLang="en-US" dirty="0"/>
              <a:t>年</a:t>
            </a:r>
            <a:r>
              <a:rPr lang="en-US" altLang="zh-CN" dirty="0"/>
              <a:t>10</a:t>
            </a:r>
            <a:r>
              <a:rPr lang="zh-CN" altLang="en-US" dirty="0"/>
              <a:t>月</a:t>
            </a:r>
            <a:r>
              <a:rPr lang="en-US" altLang="zh-CN" dirty="0"/>
              <a:t>18</a:t>
            </a:r>
            <a:r>
              <a:rPr lang="zh-CN" altLang="en-US" dirty="0"/>
              <a:t>日</a:t>
            </a:r>
            <a:r>
              <a:rPr lang="en-US" altLang="zh-CN" dirty="0"/>
              <a:t>》《</a:t>
            </a:r>
            <a:r>
              <a:rPr lang="zh-CN" altLang="en-US" dirty="0"/>
              <a:t>邓小平西南工作文集</a:t>
            </a:r>
            <a:r>
              <a:rPr lang="en-US" altLang="zh-CN" dirty="0"/>
              <a:t>》</a:t>
            </a:r>
            <a:r>
              <a:rPr lang="zh-CN" altLang="en-US" dirty="0"/>
              <a:t>，重庆出版社 </a:t>
            </a:r>
            <a:r>
              <a:rPr lang="en-US" altLang="zh-CN" dirty="0"/>
              <a:t>2006 </a:t>
            </a:r>
            <a:r>
              <a:rPr lang="zh-CN" altLang="en-US" dirty="0"/>
              <a:t>年版，第 </a:t>
            </a:r>
            <a:r>
              <a:rPr lang="en-US" altLang="zh-CN" dirty="0"/>
              <a:t>257 </a:t>
            </a:r>
            <a:r>
              <a:rPr lang="zh-CN" altLang="en-US" dirty="0"/>
              <a:t>页</a:t>
            </a:r>
            <a:r>
              <a:rPr lang="en-US" altLang="zh-CN" dirty="0"/>
              <a:t>)</a:t>
            </a:r>
          </a:p>
          <a:p>
            <a:endParaRPr lang="en-US" altLang="zh-CN" dirty="0"/>
          </a:p>
          <a:p>
            <a:r>
              <a:rPr lang="en-US" altLang="zh-CN" dirty="0"/>
              <a:t>“</a:t>
            </a:r>
            <a:r>
              <a:rPr lang="zh-CN" altLang="en-US" dirty="0"/>
              <a:t>在报纸上公开揭露自己的错误，进行严肃的自我批评，要想完全不被敌人利用是不可能的，如果因为怕被敌人利用而把自己的手脚捆起来，那就会实际上走到抛弃批评和自我批评的道路，这正是那些惧怕批评的人们拒绝批评的一种借口。”</a:t>
            </a:r>
            <a:r>
              <a:rPr lang="en-US" altLang="zh-CN" dirty="0"/>
              <a:t>(《</a:t>
            </a:r>
            <a:r>
              <a:rPr lang="zh-CN" altLang="en-US" dirty="0"/>
              <a:t>邓小平文集</a:t>
            </a:r>
            <a:r>
              <a:rPr lang="en-US" altLang="zh-CN" dirty="0"/>
              <a:t>(1949-1974)</a:t>
            </a:r>
            <a:r>
              <a:rPr lang="zh-CN" altLang="en-US" dirty="0"/>
              <a:t>，中央文献出版社</a:t>
            </a:r>
            <a:r>
              <a:rPr lang="en-US" altLang="zh-CN" dirty="0"/>
              <a:t>2014</a:t>
            </a:r>
            <a:r>
              <a:rPr lang="zh-CN" altLang="en-US" dirty="0"/>
              <a:t>年版，第</a:t>
            </a:r>
            <a:r>
              <a:rPr lang="en-US" altLang="zh-CN" dirty="0"/>
              <a:t>172</a:t>
            </a:r>
            <a:r>
              <a:rPr lang="zh-CN" altLang="en-US" dirty="0"/>
              <a:t>页。</a:t>
            </a:r>
            <a:r>
              <a:rPr lang="en-US" altLang="zh-CN" dirty="0"/>
              <a:t>)</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Times New Roman" panose="02020603050405020304" pitchFamily="18" charset="0"/>
                <a:ea typeface="黑体" panose="02010609060101010101" pitchFamily="49" charset="-122"/>
                <a:cs typeface="Times New Roman" panose="02020603050405020304" pitchFamily="18" charset="0"/>
                <a:sym typeface="+mn-ea"/>
              </a:rPr>
              <a:t>jigsaw puzzle</a:t>
            </a:r>
            <a:r>
              <a:rPr lang="zh-CN" altLang="en-US" sz="1200" b="0" i="0" kern="1200" dirty="0">
                <a:solidFill>
                  <a:schemeClr val="tx1"/>
                </a:solidFill>
                <a:effectLst/>
                <a:latin typeface="+mn-lt"/>
                <a:ea typeface="+mn-ea"/>
                <a:cs typeface="+mn-cs"/>
              </a:rPr>
              <a:t>拼图游戏</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玩具</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益智分合板    </a:t>
            </a:r>
            <a:r>
              <a:rPr lang="zh-CN" altLang="en-US" sz="1200" kern="1200" dirty="0">
                <a:solidFill>
                  <a:schemeClr val="tx1"/>
                </a:solidFill>
                <a:effectLst/>
                <a:latin typeface="+mn-lt"/>
                <a:ea typeface="+mn-ea"/>
                <a:cs typeface="+mn-cs"/>
              </a:rPr>
              <a:t>英</a:t>
            </a:r>
            <a:r>
              <a:rPr lang="en-US" altLang="zh-CN" sz="1200" kern="1200" dirty="0">
                <a:solidFill>
                  <a:schemeClr val="tx1"/>
                </a:solidFill>
                <a:effectLst/>
                <a:latin typeface="+mn-lt"/>
                <a:ea typeface="+mn-ea"/>
                <a:cs typeface="+mn-cs"/>
              </a:rPr>
              <a:t>[ˈ</a:t>
            </a:r>
            <a:r>
              <a:rPr lang="en-US" altLang="zh-CN" sz="1200" kern="1200" dirty="0" err="1">
                <a:solidFill>
                  <a:schemeClr val="tx1"/>
                </a:solidFill>
                <a:effectLst/>
                <a:latin typeface="+mn-lt"/>
                <a:ea typeface="+mn-ea"/>
                <a:cs typeface="+mn-cs"/>
              </a:rPr>
              <a:t>dʒɪɡsɔ</a:t>
            </a:r>
            <a:r>
              <a:rPr lang="en-US" altLang="zh-CN" sz="1200" kern="1200" dirty="0">
                <a:solidFill>
                  <a:schemeClr val="tx1"/>
                </a:solidFill>
                <a:effectLst/>
                <a:latin typeface="+mn-lt"/>
                <a:ea typeface="+mn-ea"/>
                <a:cs typeface="+mn-cs"/>
              </a:rPr>
              <a:t>ː ˈ</a:t>
            </a:r>
            <a:r>
              <a:rPr lang="en-US" altLang="zh-CN" sz="1200" kern="1200" dirty="0" err="1">
                <a:solidFill>
                  <a:schemeClr val="tx1"/>
                </a:solidFill>
                <a:effectLst/>
                <a:latin typeface="+mn-lt"/>
                <a:ea typeface="+mn-ea"/>
                <a:cs typeface="+mn-cs"/>
              </a:rPr>
              <a:t>pʌzl</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美</a:t>
            </a:r>
            <a:r>
              <a:rPr lang="en-US" altLang="zh-CN" sz="1200" kern="1200" dirty="0">
                <a:solidFill>
                  <a:schemeClr val="tx1"/>
                </a:solidFill>
                <a:effectLst/>
                <a:latin typeface="+mn-lt"/>
                <a:ea typeface="+mn-ea"/>
                <a:cs typeface="+mn-cs"/>
              </a:rPr>
              <a:t>[ˈ</a:t>
            </a:r>
            <a:r>
              <a:rPr lang="en-US" altLang="zh-CN" sz="1200" kern="1200" dirty="0" err="1">
                <a:solidFill>
                  <a:schemeClr val="tx1"/>
                </a:solidFill>
                <a:effectLst/>
                <a:latin typeface="+mn-lt"/>
                <a:ea typeface="+mn-ea"/>
                <a:cs typeface="+mn-cs"/>
              </a:rPr>
              <a:t>dʒɪɡsɔ</a:t>
            </a:r>
            <a:r>
              <a:rPr lang="en-US" altLang="zh-CN" sz="1200" kern="1200" dirty="0">
                <a:solidFill>
                  <a:schemeClr val="tx1"/>
                </a:solidFill>
                <a:effectLst/>
                <a:latin typeface="+mn-lt"/>
                <a:ea typeface="+mn-ea"/>
                <a:cs typeface="+mn-cs"/>
              </a:rPr>
              <a:t>ː ˈ</a:t>
            </a:r>
            <a:r>
              <a:rPr lang="en-US" altLang="zh-CN" sz="1200" kern="1200" dirty="0" err="1">
                <a:solidFill>
                  <a:schemeClr val="tx1"/>
                </a:solidFill>
                <a:effectLst/>
                <a:latin typeface="+mn-lt"/>
                <a:ea typeface="+mn-ea"/>
                <a:cs typeface="+mn-cs"/>
              </a:rPr>
              <a:t>pʌzl</a:t>
            </a:r>
            <a:r>
              <a:rPr lang="en-US" altLang="zh-CN" sz="1200" kern="1200" dirty="0">
                <a:solidFill>
                  <a:schemeClr val="tx1"/>
                </a:solidFill>
                <a:effectLst/>
                <a:latin typeface="+mn-lt"/>
                <a:ea typeface="+mn-ea"/>
                <a:cs typeface="+mn-cs"/>
              </a:rPr>
              <a:t>]</a:t>
            </a:r>
            <a:br>
              <a:rPr lang="en-US" altLang="zh-CN" dirty="0"/>
            </a:br>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r>
              <a:rPr lang="zh-CN" altLang="en-US" dirty="0"/>
              <a:t>镶嵌理论</a:t>
            </a:r>
            <a:br>
              <a:rPr lang="en-US" altLang="zh-CN" dirty="0"/>
            </a:br>
            <a:endParaRPr lang="en-US" altLang="zh-CN" dirty="0"/>
          </a:p>
          <a:p>
            <a:r>
              <a:rPr lang="zh-CN" altLang="en-US" dirty="0"/>
              <a:t>马赛克理论</a:t>
            </a:r>
            <a:r>
              <a:rPr lang="en-US" altLang="zh-CN" dirty="0"/>
              <a:t>(mosaic theory</a:t>
            </a:r>
            <a:r>
              <a:rPr lang="zh-CN" altLang="en-US" dirty="0"/>
              <a:t>，又称拼合理论，</a:t>
            </a:r>
            <a:r>
              <a:rPr lang="en-US" altLang="zh-CN" dirty="0"/>
              <a:t>compilation theory)</a:t>
            </a:r>
            <a:r>
              <a:rPr lang="zh-CN" altLang="en-US" dirty="0"/>
              <a:t>。马赛克理论自</a:t>
            </a:r>
            <a:r>
              <a:rPr lang="en-US" altLang="zh-CN" dirty="0"/>
              <a:t>19</a:t>
            </a:r>
            <a:r>
              <a:rPr lang="zh-CN" altLang="en-US" dirty="0"/>
              <a:t>世纪末问世以来，就一直处在争议之中。明镜周刊案的判决是一个分水岭，此后该理论获得较大范围肯定。马赛克理论的核心观点是，哪怕是最琐碎最无价值的内部信息，如果被敌人情报机构掌握，再与其他已知信息综合在一起，就可能整理、推断出极有价值的信息从而危及国家安全，因此这些看似不重要的琐碎信息也要保密。</a:t>
            </a:r>
            <a:r>
              <a:rPr lang="en-US" altLang="zh-CN" dirty="0"/>
              <a:t>[1]</a:t>
            </a:r>
            <a:r>
              <a:rPr lang="zh-CN" altLang="en-US" dirty="0"/>
              <a:t>马赛克理论是由法院实务发展出来的一种理论。最早见于</a:t>
            </a:r>
            <a:r>
              <a:rPr lang="en-US" altLang="zh-CN" dirty="0"/>
              <a:t>1893</a:t>
            </a:r>
            <a:r>
              <a:rPr lang="zh-CN" altLang="en-US" dirty="0"/>
              <a:t>年德国法院判例，</a:t>
            </a:r>
            <a:r>
              <a:rPr lang="en-US" altLang="zh-CN" dirty="0"/>
              <a:t>1924</a:t>
            </a:r>
            <a:r>
              <a:rPr lang="zh-CN" altLang="en-US" dirty="0"/>
              <a:t>年为德国帝国法院接受。德国联邦法院在一则判例中指出，就一些拼凑出桥梁结构、弹药库建筑以及交通路径指标的照相图片，加以报道，问题并不出在报道行为事项本身，而是在于这些报道的意义，是否为一般读者所认识</a:t>
            </a:r>
            <a:r>
              <a:rPr lang="en-US" altLang="zh-CN" dirty="0"/>
              <a:t>?</a:t>
            </a:r>
            <a:r>
              <a:rPr lang="zh-CN" altLang="en-US" dirty="0"/>
              <a:t>或者，这些报道的背后是否别有用意，要以巧妙的手法，超越通常观察的方式，去引起特别意义的注意</a:t>
            </a:r>
            <a:r>
              <a:rPr lang="en-US" altLang="zh-CN" dirty="0"/>
              <a:t>?</a:t>
            </a:r>
            <a:r>
              <a:rPr lang="zh-CN" altLang="en-US" dirty="0"/>
              <a:t>后来更有判例指出，这种经过精细综合加工的报道，如果有别于一般在外面流通的其他个别材料，形成一种新的情报知识，而且就其内涵意义，对于国防利益具有重要性者，将被认为是一种国家机密。瑞士、法国、荷兰、意大利等国家均在不同程度上采纳该理论。</a:t>
            </a:r>
            <a:r>
              <a:rPr lang="en-US" altLang="zh-CN" dirty="0"/>
              <a:t>[2]</a:t>
            </a:r>
          </a:p>
          <a:p>
            <a:r>
              <a:rPr lang="zh-CN" altLang="en-US" dirty="0"/>
              <a:t>与大部分西方国家不同，美国法院起初对马赛克理论持否定态度。第二次世界大战期间，一名德国人接受德国政府委托，从报章杂志、新闻专业手册、统计数据及通讯数据中，搜集美国汽车及航空工业生产资料，从而相当准确地推测出当时美国军备工业状况。美国法院判决无罪，主要理由是就一般容易可得到的信息来源，从事阐释的过程加以处罚，并非法律意旨。</a:t>
            </a:r>
            <a:r>
              <a:rPr lang="en-US" altLang="zh-CN" dirty="0"/>
              <a:t>[3]</a:t>
            </a:r>
          </a:p>
          <a:p>
            <a:endParaRPr lang="en-US" altLang="zh-CN" dirty="0"/>
          </a:p>
          <a:p>
            <a:r>
              <a:rPr lang="en-US" altLang="zh-CN" dirty="0"/>
              <a:t>[1] CIA v. Sims</a:t>
            </a:r>
            <a:r>
              <a:rPr lang="zh-CN" altLang="en-US" dirty="0"/>
              <a:t>，</a:t>
            </a:r>
            <a:r>
              <a:rPr lang="en-US" altLang="zh-CN" dirty="0"/>
              <a:t>471U.S. at 178(“Foreign intelligence services have both the capacity to gather and analyze any information that is in the public domain and the substantial expertise in deducing the identities of intelligence sources from seemingly unimportant details.) The Department of Navy</a:t>
            </a:r>
            <a:r>
              <a:rPr lang="zh-CN" altLang="en-US" dirty="0"/>
              <a:t>，</a:t>
            </a:r>
            <a:r>
              <a:rPr lang="en-US" altLang="zh-CN" dirty="0"/>
              <a:t> in its Freedom of Information Act(FOIA) regulations </a:t>
            </a:r>
            <a:r>
              <a:rPr lang="zh-CN" altLang="en-US" dirty="0"/>
              <a:t>，</a:t>
            </a:r>
            <a:r>
              <a:rPr lang="en-US" altLang="zh-CN" dirty="0"/>
              <a:t>defines the theory </a:t>
            </a:r>
            <a:r>
              <a:rPr lang="en-US" altLang="zh-CN" dirty="0" err="1"/>
              <a:t>as“the</a:t>
            </a:r>
            <a:r>
              <a:rPr lang="en-US" altLang="zh-CN" dirty="0"/>
              <a:t> concept that apparently harmless pieces of information when assembled together could reveal a damaging picture." 32 C.F.R§701.31(2005)</a:t>
            </a:r>
          </a:p>
          <a:p>
            <a:r>
              <a:rPr lang="en-US" altLang="zh-CN" dirty="0"/>
              <a:t>[2] </a:t>
            </a:r>
            <a:r>
              <a:rPr lang="zh-CN" altLang="en-US" dirty="0"/>
              <a:t>苏俊雄</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175-176</a:t>
            </a:r>
            <a:r>
              <a:rPr lang="zh-CN" altLang="en-US" dirty="0"/>
              <a:t>页。</a:t>
            </a:r>
          </a:p>
          <a:p>
            <a:r>
              <a:rPr lang="en-US" altLang="zh-CN" dirty="0"/>
              <a:t>[3]Circuit Court of Appeals New York</a:t>
            </a:r>
            <a:r>
              <a:rPr lang="zh-CN" altLang="en-US" dirty="0"/>
              <a:t>，</a:t>
            </a:r>
            <a:r>
              <a:rPr lang="en-US" altLang="zh-CN" dirty="0"/>
              <a:t>US v. Heine</a:t>
            </a:r>
            <a:r>
              <a:rPr lang="zh-CN" altLang="en-US" dirty="0"/>
              <a:t>，</a:t>
            </a:r>
            <a:r>
              <a:rPr lang="en-US" altLang="zh-CN" dirty="0"/>
              <a:t>1945</a:t>
            </a:r>
            <a:r>
              <a:rPr lang="zh-CN" altLang="en-US" dirty="0"/>
              <a:t>，</a:t>
            </a:r>
            <a:r>
              <a:rPr lang="en-US" altLang="zh-CN" dirty="0"/>
              <a:t>151 f2d 813. Supreme Court</a:t>
            </a:r>
            <a:r>
              <a:rPr lang="zh-CN" altLang="en-US" dirty="0"/>
              <a:t>，</a:t>
            </a:r>
            <a:r>
              <a:rPr lang="en-US" altLang="zh-CN" dirty="0"/>
              <a:t> </a:t>
            </a:r>
            <a:r>
              <a:rPr lang="en-US" altLang="zh-CN" dirty="0" err="1"/>
              <a:t>Gorin</a:t>
            </a:r>
            <a:r>
              <a:rPr lang="en-US" altLang="zh-CN" dirty="0"/>
              <a:t>  v. US.312 US 19.</a:t>
            </a:r>
            <a:r>
              <a:rPr lang="zh-CN" altLang="en-US" dirty="0"/>
              <a:t>转引自苏俊雄 </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总第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177</a:t>
            </a:r>
            <a:r>
              <a:rPr lang="zh-CN" altLang="en-US" dirty="0"/>
              <a:t>页。</a:t>
            </a:r>
          </a:p>
          <a:p>
            <a:endParaRPr lang="zh-CN" altLang="en-US" dirty="0"/>
          </a:p>
          <a:p>
            <a:r>
              <a:rPr lang="zh-CN" altLang="en-US" dirty="0"/>
              <a:t>冷战初期，这一立场也并未改变，美国总统杜鲁门和艾森豪威尔甚至先后在行政命令中明确禁止采用这一理论作为定密依据。</a:t>
            </a:r>
            <a:r>
              <a:rPr lang="en-US" altLang="zh-CN" dirty="0"/>
              <a:t>......1982</a:t>
            </a:r>
            <a:r>
              <a:rPr lang="zh-CN" altLang="en-US" dirty="0"/>
              <a:t>年，美国总统里根第一次在行政命令中规定，马赛克理论也可以作为定密依据。这极大地推动了马赛克理论的司法适用。</a:t>
            </a:r>
          </a:p>
          <a:p>
            <a:endParaRPr lang="zh-CN" altLang="en-US" dirty="0"/>
          </a:p>
          <a:p>
            <a:r>
              <a:rPr lang="zh-CN" altLang="en-US" dirty="0"/>
              <a:t>目前西方法学界比较一致的意见是，该理论可以适用，但要接受司法的严格审查，不得逾越必要要限度，危及新闻自由价值。</a:t>
            </a:r>
          </a:p>
          <a:p>
            <a:endParaRPr lang="zh-CN" altLang="en-US" dirty="0"/>
          </a:p>
          <a:p>
            <a:endParaRPr lang="zh-CN" altLang="en-US" dirty="0"/>
          </a:p>
          <a:p>
            <a:endParaRPr lang="zh-CN" altLang="en-US" dirty="0"/>
          </a:p>
          <a:p>
            <a:r>
              <a:rPr lang="en-US" altLang="zh-CN" dirty="0"/>
              <a:t>Foreign intelligence services have both the capacity to gather and analyze any information that is in the public domain and the substantial expertise in deducing the identities of intelligence sources from seemingly unimportant details.</a:t>
            </a:r>
          </a:p>
          <a:p>
            <a:endParaRPr lang="en-US" altLang="zh-CN" dirty="0"/>
          </a:p>
          <a:p>
            <a:r>
              <a:rPr lang="en-US" altLang="zh-CN" dirty="0"/>
              <a:t>defines the theory </a:t>
            </a:r>
            <a:r>
              <a:rPr lang="en-US" altLang="zh-CN" dirty="0" err="1"/>
              <a:t>as“the</a:t>
            </a:r>
            <a:r>
              <a:rPr lang="en-US" altLang="zh-CN" dirty="0"/>
              <a:t> concept that apparently harmless pieces of information when assembled together could reveal a damaging picture."</a:t>
            </a:r>
          </a:p>
          <a:p>
            <a:endParaRPr lang="en-US" altLang="zh-CN" dirty="0"/>
          </a:p>
          <a:p>
            <a:r>
              <a:rPr lang="en-US" altLang="zh-CN" dirty="0"/>
              <a:t>each individual piece of intelligence information</a:t>
            </a:r>
            <a:r>
              <a:rPr lang="zh-CN" altLang="en-US" dirty="0"/>
              <a:t>，</a:t>
            </a:r>
            <a:r>
              <a:rPr lang="en-US" altLang="zh-CN" dirty="0"/>
              <a:t> much like a piece of jigsaw puzzle</a:t>
            </a:r>
            <a:r>
              <a:rPr lang="zh-CN" altLang="en-US" dirty="0"/>
              <a:t>，</a:t>
            </a:r>
            <a:r>
              <a:rPr lang="en-US" altLang="zh-CN" dirty="0"/>
              <a:t>may aid in piecing together other bits of information even when the individual piece is not of obvious importance in itself.</a:t>
            </a:r>
          </a:p>
          <a:p>
            <a:endParaRPr lang="en-US" altLang="zh-CN" dirty="0"/>
          </a:p>
          <a:p>
            <a:endParaRPr lang="en-US" altLang="zh-CN" dirty="0"/>
          </a:p>
          <a:p>
            <a:endParaRPr lang="en-US" altLang="zh-CN" dirty="0"/>
          </a:p>
          <a:p>
            <a:r>
              <a:rPr lang="zh-CN" altLang="en-US" dirty="0"/>
              <a:t>按照马赛克</a:t>
            </a:r>
            <a:r>
              <a:rPr lang="en-US" altLang="zh-CN" dirty="0"/>
              <a:t>(mosaic</a:t>
            </a:r>
            <a:r>
              <a:rPr lang="zh-CN" altLang="en-US" dirty="0"/>
              <a:t>，花样拼图</a:t>
            </a:r>
            <a:r>
              <a:rPr lang="en-US" altLang="zh-CN" dirty="0"/>
              <a:t>)</a:t>
            </a:r>
            <a:r>
              <a:rPr lang="zh-CN" altLang="en-US" dirty="0"/>
              <a:t>理论，将零碎的资料数据经过整理之后加以拼凑组合，有可能推理出机密情报的总体形象或意义，也有构成机密侵害的可能，应纳入法益保护范围。</a:t>
            </a:r>
          </a:p>
          <a:p>
            <a:endParaRPr lang="zh-CN" altLang="en-US" dirty="0"/>
          </a:p>
          <a:p>
            <a:endParaRPr lang="zh-CN" altLang="en-US" dirty="0"/>
          </a:p>
          <a:p>
            <a:endParaRPr lang="zh-CN" altLang="en-US" dirty="0"/>
          </a:p>
          <a:p>
            <a:r>
              <a:rPr lang="zh-CN" altLang="en-US" dirty="0"/>
              <a:t>邓小平应该不了解该理论，但却说过很有针对性的两句话，颇有启示性。</a:t>
            </a:r>
          </a:p>
          <a:p>
            <a:endParaRPr lang="zh-CN" altLang="en-US" dirty="0"/>
          </a:p>
          <a:p>
            <a:r>
              <a:rPr lang="zh-CN" altLang="en-US" dirty="0"/>
              <a:t>“有些事我们认为无关紧要，但被敌人知道后就有用，如我们的财经数字，工业建设计划等，被敌人知道了，就可以估计我们的力量，了解我们的重点，从而进行破坏”。</a:t>
            </a:r>
            <a:r>
              <a:rPr lang="en-US" altLang="zh-CN" dirty="0"/>
              <a:t>(</a:t>
            </a:r>
            <a:r>
              <a:rPr lang="zh-CN" altLang="en-US" dirty="0"/>
              <a:t>邓小平 </a:t>
            </a:r>
            <a:r>
              <a:rPr lang="en-US" altLang="zh-CN" dirty="0"/>
              <a:t>:《</a:t>
            </a:r>
            <a:r>
              <a:rPr lang="zh-CN" altLang="en-US" dirty="0"/>
              <a:t>要重视保守国家机密</a:t>
            </a:r>
            <a:r>
              <a:rPr lang="en-US" altLang="zh-CN" dirty="0"/>
              <a:t>(1950</a:t>
            </a:r>
            <a:r>
              <a:rPr lang="zh-CN" altLang="en-US" dirty="0"/>
              <a:t>年</a:t>
            </a:r>
            <a:r>
              <a:rPr lang="en-US" altLang="zh-CN" dirty="0"/>
              <a:t>10</a:t>
            </a:r>
            <a:r>
              <a:rPr lang="zh-CN" altLang="en-US" dirty="0"/>
              <a:t>月</a:t>
            </a:r>
            <a:r>
              <a:rPr lang="en-US" altLang="zh-CN" dirty="0"/>
              <a:t>18</a:t>
            </a:r>
            <a:r>
              <a:rPr lang="zh-CN" altLang="en-US" dirty="0"/>
              <a:t>日</a:t>
            </a:r>
            <a:r>
              <a:rPr lang="en-US" altLang="zh-CN" dirty="0"/>
              <a:t>》《</a:t>
            </a:r>
            <a:r>
              <a:rPr lang="zh-CN" altLang="en-US" dirty="0"/>
              <a:t>邓小平西南工作文集</a:t>
            </a:r>
            <a:r>
              <a:rPr lang="en-US" altLang="zh-CN" dirty="0"/>
              <a:t>》</a:t>
            </a:r>
            <a:r>
              <a:rPr lang="zh-CN" altLang="en-US" dirty="0"/>
              <a:t>，重庆出版社 </a:t>
            </a:r>
            <a:r>
              <a:rPr lang="en-US" altLang="zh-CN" dirty="0"/>
              <a:t>2006 </a:t>
            </a:r>
            <a:r>
              <a:rPr lang="zh-CN" altLang="en-US" dirty="0"/>
              <a:t>年版，第 </a:t>
            </a:r>
            <a:r>
              <a:rPr lang="en-US" altLang="zh-CN" dirty="0"/>
              <a:t>257 </a:t>
            </a:r>
            <a:r>
              <a:rPr lang="zh-CN" altLang="en-US" dirty="0"/>
              <a:t>页</a:t>
            </a:r>
            <a:r>
              <a:rPr lang="en-US" altLang="zh-CN" dirty="0"/>
              <a:t>)</a:t>
            </a:r>
          </a:p>
          <a:p>
            <a:endParaRPr lang="en-US" altLang="zh-CN" dirty="0"/>
          </a:p>
          <a:p>
            <a:r>
              <a:rPr lang="en-US" altLang="zh-CN" dirty="0"/>
              <a:t>“</a:t>
            </a:r>
            <a:r>
              <a:rPr lang="zh-CN" altLang="en-US" dirty="0"/>
              <a:t>在报纸上公开揭露自己的错误，进行严肃的自我批评，要想完全不被敌人利用是不可能的，如果因为怕被敌人利用而把自己的手脚捆起来，那就会实际上走到抛弃批评和自我批评的道路，这正是那些惧怕批评的人们拒绝批评的一种借口。”</a:t>
            </a:r>
            <a:r>
              <a:rPr lang="en-US" altLang="zh-CN" dirty="0"/>
              <a:t>(《</a:t>
            </a:r>
            <a:r>
              <a:rPr lang="zh-CN" altLang="en-US" dirty="0"/>
              <a:t>邓小平文集</a:t>
            </a:r>
            <a:r>
              <a:rPr lang="en-US" altLang="zh-CN" dirty="0"/>
              <a:t>(1949-1974)</a:t>
            </a:r>
            <a:r>
              <a:rPr lang="zh-CN" altLang="en-US" dirty="0"/>
              <a:t>，中央文献出版社</a:t>
            </a:r>
            <a:r>
              <a:rPr lang="en-US" altLang="zh-CN" dirty="0"/>
              <a:t>2014</a:t>
            </a:r>
            <a:r>
              <a:rPr lang="zh-CN" altLang="en-US" dirty="0"/>
              <a:t>年版，第</a:t>
            </a:r>
            <a:r>
              <a:rPr lang="en-US" altLang="zh-CN" dirty="0"/>
              <a:t>172</a:t>
            </a:r>
            <a:r>
              <a:rPr lang="zh-CN" altLang="en-US" dirty="0"/>
              <a:t>页。</a:t>
            </a:r>
            <a:r>
              <a:rPr lang="en-US" altLang="zh-CN" dirty="0"/>
              <a:t>)</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mosaic</a:t>
            </a:r>
            <a:r>
              <a:rPr lang="zh-CN" altLang="en-US" sz="1200" b="0" i="0" kern="1200" dirty="0">
                <a:solidFill>
                  <a:schemeClr val="tx1"/>
                </a:solidFill>
                <a:effectLst/>
                <a:latin typeface="+mn-lt"/>
                <a:ea typeface="+mn-ea"/>
                <a:cs typeface="+mn-cs"/>
              </a:rPr>
              <a:t>英</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məʊˈzeɪɪk</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美</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moʊˈzeɪɪk</a:t>
            </a:r>
            <a:r>
              <a:rPr lang="en-US" altLang="zh-CN" sz="1200" b="0" i="0" kern="1200" dirty="0">
                <a:solidFill>
                  <a:schemeClr val="tx1"/>
                </a:solidFill>
                <a:effectLst/>
                <a:latin typeface="+mn-lt"/>
                <a:ea typeface="+mn-ea"/>
                <a:cs typeface="+mn-cs"/>
              </a:rPr>
              <a:t>]</a:t>
            </a:r>
          </a:p>
          <a:p>
            <a:pPr latinLnBrk="0"/>
            <a:r>
              <a:rPr lang="en-US" altLang="zh-CN"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马赛克</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镶嵌图案</a:t>
            </a:r>
            <a:r>
              <a:rPr lang="en-US" altLang="zh-CN" sz="1200" kern="1200" dirty="0">
                <a:solidFill>
                  <a:schemeClr val="tx1"/>
                </a:solidFill>
                <a:effectLst/>
                <a:latin typeface="+mn-lt"/>
                <a:ea typeface="+mn-ea"/>
                <a:cs typeface="+mn-cs"/>
              </a:rPr>
              <a:t>;adj.</a:t>
            </a:r>
            <a:r>
              <a:rPr lang="zh-CN" altLang="en-US" sz="1200" kern="1200" dirty="0">
                <a:solidFill>
                  <a:schemeClr val="tx1"/>
                </a:solidFill>
                <a:effectLst/>
                <a:latin typeface="+mn-lt"/>
                <a:ea typeface="+mn-ea"/>
                <a:cs typeface="+mn-cs"/>
              </a:rPr>
              <a:t>用拼花方式制成的；摩西 的</a:t>
            </a:r>
            <a:r>
              <a:rPr lang="en-US" altLang="zh-CN" sz="1200" kern="1200" dirty="0">
                <a:solidFill>
                  <a:schemeClr val="tx1"/>
                </a:solidFill>
                <a:effectLst/>
                <a:latin typeface="+mn-lt"/>
                <a:ea typeface="+mn-ea"/>
                <a:cs typeface="+mn-cs"/>
              </a:rPr>
              <a:t>;v.</a:t>
            </a:r>
            <a:r>
              <a:rPr lang="zh-CN" altLang="en-US" sz="1200" kern="1200" dirty="0">
                <a:solidFill>
                  <a:schemeClr val="tx1"/>
                </a:solidFill>
                <a:effectLst/>
                <a:latin typeface="+mn-lt"/>
                <a:ea typeface="+mn-ea"/>
                <a:cs typeface="+mn-cs"/>
              </a:rPr>
              <a:t>用拼花图案装饰</a:t>
            </a:r>
            <a:r>
              <a:rPr lang="en-US" altLang="zh-CN" sz="120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例句</a:t>
            </a:r>
            <a:r>
              <a:rPr lang="en-US" altLang="zh-CN" sz="1200" b="0" i="0" kern="1200" dirty="0">
                <a:solidFill>
                  <a:schemeClr val="tx1"/>
                </a:solidFill>
                <a:effectLst/>
                <a:latin typeface="+mn-lt"/>
                <a:ea typeface="+mn-ea"/>
                <a:cs typeface="+mn-cs"/>
              </a:rPr>
              <a:t>]They use computers to design mosaics nowadays.</a:t>
            </a:r>
          </a:p>
          <a:p>
            <a:pPr latinLnBrk="0"/>
            <a:r>
              <a:rPr lang="zh-CN" altLang="en-US" sz="1200" b="0" i="0" kern="1200" dirty="0">
                <a:solidFill>
                  <a:schemeClr val="tx1"/>
                </a:solidFill>
                <a:effectLst/>
                <a:latin typeface="+mn-lt"/>
                <a:ea typeface="+mn-ea"/>
                <a:cs typeface="+mn-cs"/>
              </a:rPr>
              <a:t>现在人们都用电脑设计镶嵌图案。</a:t>
            </a:r>
          </a:p>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其他</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复数：</a:t>
            </a:r>
            <a:r>
              <a:rPr lang="en-US" altLang="zh-CN" sz="1200" u="none" strike="noStrike" kern="1200" dirty="0">
                <a:solidFill>
                  <a:schemeClr val="tx1"/>
                </a:solidFill>
                <a:effectLst/>
                <a:latin typeface="+mn-lt"/>
                <a:ea typeface="+mn-ea"/>
                <a:cs typeface="+mn-cs"/>
                <a:hlinkClick r:id="rId3"/>
              </a:rPr>
              <a:t>mosaics</a:t>
            </a:r>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r>
              <a:rPr lang="zh-CN" altLang="en-US" dirty="0"/>
              <a:t>镶嵌理论</a:t>
            </a:r>
            <a:br>
              <a:rPr lang="en-US" altLang="zh-CN" dirty="0"/>
            </a:br>
            <a:endParaRPr lang="en-US" altLang="zh-CN" dirty="0"/>
          </a:p>
          <a:p>
            <a:r>
              <a:rPr lang="zh-CN" altLang="en-US" dirty="0"/>
              <a:t>马赛克理论</a:t>
            </a:r>
            <a:r>
              <a:rPr lang="en-US" altLang="zh-CN" dirty="0"/>
              <a:t>(mosaic theory</a:t>
            </a:r>
            <a:r>
              <a:rPr lang="zh-CN" altLang="en-US" dirty="0"/>
              <a:t>，又称拼合理论，</a:t>
            </a:r>
            <a:r>
              <a:rPr lang="en-US" altLang="zh-CN" dirty="0"/>
              <a:t>compilation theory)</a:t>
            </a:r>
            <a:r>
              <a:rPr lang="zh-CN" altLang="en-US" dirty="0"/>
              <a:t>。马赛克理论自</a:t>
            </a:r>
            <a:r>
              <a:rPr lang="en-US" altLang="zh-CN" dirty="0"/>
              <a:t>19</a:t>
            </a:r>
            <a:r>
              <a:rPr lang="zh-CN" altLang="en-US" dirty="0"/>
              <a:t>世纪末问世以来，就一直处在争议之中。明镜周刊案的判决是一个分水岭，此后该理论获得较大范围肯定。马赛克理论的核心观点是，哪怕是最琐碎最无价值的内部信息，如果被敌人情报机构掌握，再与其他已知信息综合在一起，就可能整理、推断出极有价值的信息从而危及国家安全，因此这些看似不重要的琐碎信息也要保密。</a:t>
            </a:r>
            <a:r>
              <a:rPr lang="en-US" altLang="zh-CN" dirty="0"/>
              <a:t>[1]</a:t>
            </a:r>
            <a:r>
              <a:rPr lang="zh-CN" altLang="en-US" dirty="0"/>
              <a:t>马赛克理论是由法院实务发展出来的一种理论。最早见于</a:t>
            </a:r>
            <a:r>
              <a:rPr lang="en-US" altLang="zh-CN" dirty="0"/>
              <a:t>1893</a:t>
            </a:r>
            <a:r>
              <a:rPr lang="zh-CN" altLang="en-US" dirty="0"/>
              <a:t>年德国法院判例，</a:t>
            </a:r>
            <a:r>
              <a:rPr lang="en-US" altLang="zh-CN" dirty="0"/>
              <a:t>1924</a:t>
            </a:r>
            <a:r>
              <a:rPr lang="zh-CN" altLang="en-US" dirty="0"/>
              <a:t>年为德国帝国法院接受。德国联邦法院在一则判例中指出，就一些拼凑出桥梁结构、弹药库建筑以及交通路径指标的照相图片，加以报道，问题并不出在报道行为事项本身，而是在于这些报道的意义，是否为一般读者所认识</a:t>
            </a:r>
            <a:r>
              <a:rPr lang="en-US" altLang="zh-CN" dirty="0"/>
              <a:t>?</a:t>
            </a:r>
            <a:r>
              <a:rPr lang="zh-CN" altLang="en-US" dirty="0"/>
              <a:t>或者，这些报道的背后是否别有用意，要以巧妙的手法，超越通常观察的方式，去引起特别意义的注意</a:t>
            </a:r>
            <a:r>
              <a:rPr lang="en-US" altLang="zh-CN" dirty="0"/>
              <a:t>?</a:t>
            </a:r>
            <a:r>
              <a:rPr lang="zh-CN" altLang="en-US" dirty="0"/>
              <a:t>后来更有判例指出，这种经过精细综合加工的报道，如果有别于一般在外面流通的其他个别材料，形成一种新的情报知识，而且就其内涵意义，对于国防利益具有重要性者，将被认为是一种国家机密。瑞士、法国、荷兰、意大利等国家均在不同程度上采纳该理论。</a:t>
            </a:r>
            <a:r>
              <a:rPr lang="en-US" altLang="zh-CN" dirty="0"/>
              <a:t>[2]</a:t>
            </a:r>
          </a:p>
          <a:p>
            <a:r>
              <a:rPr lang="zh-CN" altLang="en-US" dirty="0"/>
              <a:t>与大部分西方国家不同，美国法院起初对马赛克理论持否定态度。第二次世界大战期间，一名德国人接受德国政府委托，从报章杂志、新闻专业手册、统计数据及通讯数据中，搜集美国汽车及航空工业生产资料，从而相当准确地推测出当时美国军备工业状况。美国法院判决无罪，主要理由是就一般容易可得到的信息来源，从事阐释的过程加以处罚，并非法律意旨。</a:t>
            </a:r>
            <a:r>
              <a:rPr lang="en-US" altLang="zh-CN" dirty="0"/>
              <a:t>[3]</a:t>
            </a:r>
          </a:p>
          <a:p>
            <a:endParaRPr lang="en-US" altLang="zh-CN" dirty="0"/>
          </a:p>
          <a:p>
            <a:r>
              <a:rPr lang="en-US" altLang="zh-CN" dirty="0"/>
              <a:t>[1] CIA v. Sims</a:t>
            </a:r>
            <a:r>
              <a:rPr lang="zh-CN" altLang="en-US" dirty="0"/>
              <a:t>，</a:t>
            </a:r>
            <a:r>
              <a:rPr lang="en-US" altLang="zh-CN" dirty="0"/>
              <a:t>471U.S. at 178(“Foreign intelligence services have both the capacity to gather and analyze any information that is in the public domain and the substantial expertise in deducing the identities of intelligence sources from seemingly unimportant details.) The Department of Navy</a:t>
            </a:r>
            <a:r>
              <a:rPr lang="zh-CN" altLang="en-US" dirty="0"/>
              <a:t>，</a:t>
            </a:r>
            <a:r>
              <a:rPr lang="en-US" altLang="zh-CN" dirty="0"/>
              <a:t> in its Freedom of Information Act(FOIA) regulations </a:t>
            </a:r>
            <a:r>
              <a:rPr lang="zh-CN" altLang="en-US" dirty="0"/>
              <a:t>，</a:t>
            </a:r>
            <a:r>
              <a:rPr lang="en-US" altLang="zh-CN" dirty="0"/>
              <a:t>defines the theory </a:t>
            </a:r>
            <a:r>
              <a:rPr lang="en-US" altLang="zh-CN" dirty="0" err="1"/>
              <a:t>as“the</a:t>
            </a:r>
            <a:r>
              <a:rPr lang="en-US" altLang="zh-CN" dirty="0"/>
              <a:t> concept that apparently harmless pieces of information when assembled together could reveal a damaging picture." 32 C.F.R§701.31(2005)</a:t>
            </a:r>
          </a:p>
          <a:p>
            <a:r>
              <a:rPr lang="en-US" altLang="zh-CN" dirty="0"/>
              <a:t>[2] </a:t>
            </a:r>
            <a:r>
              <a:rPr lang="zh-CN" altLang="en-US" dirty="0"/>
              <a:t>苏俊雄</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175-176</a:t>
            </a:r>
            <a:r>
              <a:rPr lang="zh-CN" altLang="en-US" dirty="0"/>
              <a:t>页。</a:t>
            </a:r>
          </a:p>
          <a:p>
            <a:r>
              <a:rPr lang="en-US" altLang="zh-CN" dirty="0"/>
              <a:t>[3]Circuit Court of Appeals New York</a:t>
            </a:r>
            <a:r>
              <a:rPr lang="zh-CN" altLang="en-US" dirty="0"/>
              <a:t>，</a:t>
            </a:r>
            <a:r>
              <a:rPr lang="en-US" altLang="zh-CN" dirty="0"/>
              <a:t>US v. Heine</a:t>
            </a:r>
            <a:r>
              <a:rPr lang="zh-CN" altLang="en-US" dirty="0"/>
              <a:t>，</a:t>
            </a:r>
            <a:r>
              <a:rPr lang="en-US" altLang="zh-CN" dirty="0"/>
              <a:t>1945</a:t>
            </a:r>
            <a:r>
              <a:rPr lang="zh-CN" altLang="en-US" dirty="0"/>
              <a:t>，</a:t>
            </a:r>
            <a:r>
              <a:rPr lang="en-US" altLang="zh-CN" dirty="0"/>
              <a:t>151 f2d 813. Supreme Court</a:t>
            </a:r>
            <a:r>
              <a:rPr lang="zh-CN" altLang="en-US" dirty="0"/>
              <a:t>，</a:t>
            </a:r>
            <a:r>
              <a:rPr lang="en-US" altLang="zh-CN" dirty="0"/>
              <a:t> </a:t>
            </a:r>
            <a:r>
              <a:rPr lang="en-US" altLang="zh-CN" dirty="0" err="1"/>
              <a:t>Gorin</a:t>
            </a:r>
            <a:r>
              <a:rPr lang="en-US" altLang="zh-CN" dirty="0"/>
              <a:t>  v. US.312 US 19.</a:t>
            </a:r>
            <a:r>
              <a:rPr lang="zh-CN" altLang="en-US" dirty="0"/>
              <a:t>转引自苏俊雄 </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总第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177</a:t>
            </a:r>
            <a:r>
              <a:rPr lang="zh-CN" altLang="en-US" dirty="0"/>
              <a:t>页。</a:t>
            </a:r>
          </a:p>
          <a:p>
            <a:endParaRPr lang="zh-CN" altLang="en-US" dirty="0"/>
          </a:p>
          <a:p>
            <a:r>
              <a:rPr lang="zh-CN" altLang="en-US" dirty="0"/>
              <a:t>冷战初期，这一立场也并未改变，美国总统杜鲁门和艾森豪威尔甚至先后在行政命令中明确禁止采用这一理论作为定密依据。</a:t>
            </a:r>
            <a:r>
              <a:rPr lang="en-US" altLang="zh-CN" dirty="0"/>
              <a:t>......1982</a:t>
            </a:r>
            <a:r>
              <a:rPr lang="zh-CN" altLang="en-US" dirty="0"/>
              <a:t>年，美国总统里根第一次在行政命令中规定，马赛克理论也可以作为定密依据。这极大地推动了马赛克理论的司法适用。</a:t>
            </a:r>
          </a:p>
          <a:p>
            <a:endParaRPr lang="zh-CN" altLang="en-US" dirty="0"/>
          </a:p>
          <a:p>
            <a:r>
              <a:rPr lang="zh-CN" altLang="en-US" dirty="0"/>
              <a:t>目前西方法学界比较一致的意见是，该理论可以适用，但要接受司法的严格审查，不得逾越必要要限度，危及新闻自由价值。</a:t>
            </a:r>
          </a:p>
          <a:p>
            <a:endParaRPr lang="zh-CN" altLang="en-US" dirty="0"/>
          </a:p>
          <a:p>
            <a:endParaRPr lang="zh-CN" altLang="en-US" dirty="0"/>
          </a:p>
          <a:p>
            <a:endParaRPr lang="zh-CN" altLang="en-US" dirty="0"/>
          </a:p>
          <a:p>
            <a:r>
              <a:rPr lang="en-US" altLang="zh-CN" dirty="0"/>
              <a:t>Foreign intelligence services have both the capacity to gather and analyze any information that is in the public domain and the substantial expertise in deducing the identities of intelligence sources from seemingly unimportant details.</a:t>
            </a:r>
          </a:p>
          <a:p>
            <a:endParaRPr lang="en-US" altLang="zh-CN" dirty="0"/>
          </a:p>
          <a:p>
            <a:r>
              <a:rPr lang="en-US" altLang="zh-CN" dirty="0"/>
              <a:t>defines the theory </a:t>
            </a:r>
            <a:r>
              <a:rPr lang="en-US" altLang="zh-CN" dirty="0" err="1"/>
              <a:t>as“the</a:t>
            </a:r>
            <a:r>
              <a:rPr lang="en-US" altLang="zh-CN" dirty="0"/>
              <a:t> concept that apparently harmless pieces of information when assembled together could reveal a damaging picture."</a:t>
            </a:r>
          </a:p>
          <a:p>
            <a:endParaRPr lang="en-US" altLang="zh-CN" dirty="0"/>
          </a:p>
          <a:p>
            <a:r>
              <a:rPr lang="en-US" altLang="zh-CN" dirty="0"/>
              <a:t>each individual piece of intelligence information</a:t>
            </a:r>
            <a:r>
              <a:rPr lang="zh-CN" altLang="en-US" dirty="0"/>
              <a:t>，</a:t>
            </a:r>
            <a:r>
              <a:rPr lang="en-US" altLang="zh-CN" dirty="0"/>
              <a:t> much like a piece of jigsaw puzzle</a:t>
            </a:r>
            <a:r>
              <a:rPr lang="zh-CN" altLang="en-US" dirty="0"/>
              <a:t>，</a:t>
            </a:r>
            <a:r>
              <a:rPr lang="en-US" altLang="zh-CN" dirty="0"/>
              <a:t>may aid in piecing together other bits of information even when the individual piece is not of obvious importance in itself.</a:t>
            </a:r>
          </a:p>
          <a:p>
            <a:endParaRPr lang="en-US" altLang="zh-CN" dirty="0"/>
          </a:p>
          <a:p>
            <a:endParaRPr lang="en-US" altLang="zh-CN" dirty="0"/>
          </a:p>
          <a:p>
            <a:endParaRPr lang="en-US" altLang="zh-CN" dirty="0"/>
          </a:p>
          <a:p>
            <a:r>
              <a:rPr lang="zh-CN" altLang="en-US" dirty="0"/>
              <a:t>按照马赛克</a:t>
            </a:r>
            <a:r>
              <a:rPr lang="en-US" altLang="zh-CN" dirty="0"/>
              <a:t>(mosaic</a:t>
            </a:r>
            <a:r>
              <a:rPr lang="zh-CN" altLang="en-US" dirty="0"/>
              <a:t>，花样拼图</a:t>
            </a:r>
            <a:r>
              <a:rPr lang="en-US" altLang="zh-CN" dirty="0"/>
              <a:t>)</a:t>
            </a:r>
            <a:r>
              <a:rPr lang="zh-CN" altLang="en-US" dirty="0"/>
              <a:t>理论，将零碎的资料数据经过整理之后加以拼凑组合，有可能推理出机密情报的总体形象或意义，也有构成机密侵害的可能，应纳入法益保护范围。</a:t>
            </a:r>
          </a:p>
          <a:p>
            <a:endParaRPr lang="zh-CN" altLang="en-US" dirty="0"/>
          </a:p>
          <a:p>
            <a:endParaRPr lang="zh-CN" altLang="en-US" dirty="0"/>
          </a:p>
          <a:p>
            <a:endParaRPr lang="zh-CN" altLang="en-US" dirty="0"/>
          </a:p>
          <a:p>
            <a:r>
              <a:rPr lang="zh-CN" altLang="en-US" dirty="0"/>
              <a:t>邓小平应该不了解该理论，但却说过很有针对性的两句话，颇有启示性。</a:t>
            </a:r>
          </a:p>
          <a:p>
            <a:endParaRPr lang="zh-CN" altLang="en-US" dirty="0"/>
          </a:p>
          <a:p>
            <a:r>
              <a:rPr lang="zh-CN" altLang="en-US" dirty="0"/>
              <a:t>“有些事我们认为无关紧要，但被敌人知道后就有用，如我们的财经数字，工业建设计划等，被敌人知道了，就可以估计我们的力量，了解我们的重点，从而进行破坏”。</a:t>
            </a:r>
            <a:r>
              <a:rPr lang="en-US" altLang="zh-CN" dirty="0"/>
              <a:t>(</a:t>
            </a:r>
            <a:r>
              <a:rPr lang="zh-CN" altLang="en-US" dirty="0"/>
              <a:t>邓小平 </a:t>
            </a:r>
            <a:r>
              <a:rPr lang="en-US" altLang="zh-CN" dirty="0"/>
              <a:t>:《</a:t>
            </a:r>
            <a:r>
              <a:rPr lang="zh-CN" altLang="en-US" dirty="0"/>
              <a:t>要重视保守国家机密</a:t>
            </a:r>
            <a:r>
              <a:rPr lang="en-US" altLang="zh-CN" dirty="0"/>
              <a:t>(1950</a:t>
            </a:r>
            <a:r>
              <a:rPr lang="zh-CN" altLang="en-US" dirty="0"/>
              <a:t>年</a:t>
            </a:r>
            <a:r>
              <a:rPr lang="en-US" altLang="zh-CN" dirty="0"/>
              <a:t>10</a:t>
            </a:r>
            <a:r>
              <a:rPr lang="zh-CN" altLang="en-US" dirty="0"/>
              <a:t>月</a:t>
            </a:r>
            <a:r>
              <a:rPr lang="en-US" altLang="zh-CN" dirty="0"/>
              <a:t>18</a:t>
            </a:r>
            <a:r>
              <a:rPr lang="zh-CN" altLang="en-US" dirty="0"/>
              <a:t>日</a:t>
            </a:r>
            <a:r>
              <a:rPr lang="en-US" altLang="zh-CN" dirty="0"/>
              <a:t>》《</a:t>
            </a:r>
            <a:r>
              <a:rPr lang="zh-CN" altLang="en-US" dirty="0"/>
              <a:t>邓小平西南工作文集</a:t>
            </a:r>
            <a:r>
              <a:rPr lang="en-US" altLang="zh-CN" dirty="0"/>
              <a:t>》</a:t>
            </a:r>
            <a:r>
              <a:rPr lang="zh-CN" altLang="en-US" dirty="0"/>
              <a:t>，重庆出版社 </a:t>
            </a:r>
            <a:r>
              <a:rPr lang="en-US" altLang="zh-CN" dirty="0"/>
              <a:t>2006 </a:t>
            </a:r>
            <a:r>
              <a:rPr lang="zh-CN" altLang="en-US" dirty="0"/>
              <a:t>年版，第 </a:t>
            </a:r>
            <a:r>
              <a:rPr lang="en-US" altLang="zh-CN" dirty="0"/>
              <a:t>257 </a:t>
            </a:r>
            <a:r>
              <a:rPr lang="zh-CN" altLang="en-US" dirty="0"/>
              <a:t>页</a:t>
            </a:r>
            <a:r>
              <a:rPr lang="en-US" altLang="zh-CN" dirty="0"/>
              <a:t>)</a:t>
            </a:r>
          </a:p>
          <a:p>
            <a:endParaRPr lang="en-US" altLang="zh-CN" dirty="0"/>
          </a:p>
          <a:p>
            <a:r>
              <a:rPr lang="en-US" altLang="zh-CN" dirty="0"/>
              <a:t>“</a:t>
            </a:r>
            <a:r>
              <a:rPr lang="zh-CN" altLang="en-US" dirty="0"/>
              <a:t>在报纸上公开揭露自己的错误，进行严肃的自我批评，要想完全不被敌人利用是不可能的，如果因为怕被敌人利用而把自己的手脚捆起来，那就会实际上走到抛弃批评和自我批评的道路，这正是那些惧怕批评的人们拒绝批评的一种借口。”</a:t>
            </a:r>
            <a:r>
              <a:rPr lang="en-US" altLang="zh-CN" dirty="0"/>
              <a:t>(《</a:t>
            </a:r>
            <a:r>
              <a:rPr lang="zh-CN" altLang="en-US" dirty="0"/>
              <a:t>邓小平文集</a:t>
            </a:r>
            <a:r>
              <a:rPr lang="en-US" altLang="zh-CN" dirty="0"/>
              <a:t>(1949-1974)</a:t>
            </a:r>
            <a:r>
              <a:rPr lang="zh-CN" altLang="en-US" dirty="0"/>
              <a:t>，中央文献出版社</a:t>
            </a:r>
            <a:r>
              <a:rPr lang="en-US" altLang="zh-CN" dirty="0"/>
              <a:t>2014</a:t>
            </a:r>
            <a:r>
              <a:rPr lang="zh-CN" altLang="en-US" dirty="0"/>
              <a:t>年版，第</a:t>
            </a:r>
            <a:r>
              <a:rPr lang="en-US" altLang="zh-CN" dirty="0"/>
              <a:t>172</a:t>
            </a:r>
            <a:r>
              <a:rPr lang="zh-CN" altLang="en-US" dirty="0"/>
              <a:t>页。</a:t>
            </a:r>
            <a:r>
              <a:rPr lang="en-US" altLang="zh-CN" dirty="0"/>
              <a:t>)</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mosaic</a:t>
            </a:r>
            <a:r>
              <a:rPr lang="zh-CN" altLang="en-US" sz="1200" b="0" i="0" kern="1200" dirty="0">
                <a:solidFill>
                  <a:schemeClr val="tx1"/>
                </a:solidFill>
                <a:effectLst/>
                <a:latin typeface="+mn-lt"/>
                <a:ea typeface="+mn-ea"/>
                <a:cs typeface="+mn-cs"/>
              </a:rPr>
              <a:t>英</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məʊˈzeɪɪk</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美</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moʊˈzeɪɪk</a:t>
            </a:r>
            <a:r>
              <a:rPr lang="en-US" altLang="zh-CN" sz="1200" b="0" i="0" kern="1200" dirty="0">
                <a:solidFill>
                  <a:schemeClr val="tx1"/>
                </a:solidFill>
                <a:effectLst/>
                <a:latin typeface="+mn-lt"/>
                <a:ea typeface="+mn-ea"/>
                <a:cs typeface="+mn-cs"/>
              </a:rPr>
              <a:t>]</a:t>
            </a:r>
          </a:p>
          <a:p>
            <a:pPr latinLnBrk="0"/>
            <a:r>
              <a:rPr lang="en-US" altLang="zh-CN"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马赛克</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镶嵌图案</a:t>
            </a:r>
            <a:r>
              <a:rPr lang="en-US" altLang="zh-CN" sz="1200" kern="1200" dirty="0">
                <a:solidFill>
                  <a:schemeClr val="tx1"/>
                </a:solidFill>
                <a:effectLst/>
                <a:latin typeface="+mn-lt"/>
                <a:ea typeface="+mn-ea"/>
                <a:cs typeface="+mn-cs"/>
              </a:rPr>
              <a:t>;adj.</a:t>
            </a:r>
            <a:r>
              <a:rPr lang="zh-CN" altLang="en-US" sz="1200" kern="1200" dirty="0">
                <a:solidFill>
                  <a:schemeClr val="tx1"/>
                </a:solidFill>
                <a:effectLst/>
                <a:latin typeface="+mn-lt"/>
                <a:ea typeface="+mn-ea"/>
                <a:cs typeface="+mn-cs"/>
              </a:rPr>
              <a:t>用拼花方式制成的；摩西 的</a:t>
            </a:r>
            <a:r>
              <a:rPr lang="en-US" altLang="zh-CN" sz="1200" kern="1200" dirty="0">
                <a:solidFill>
                  <a:schemeClr val="tx1"/>
                </a:solidFill>
                <a:effectLst/>
                <a:latin typeface="+mn-lt"/>
                <a:ea typeface="+mn-ea"/>
                <a:cs typeface="+mn-cs"/>
              </a:rPr>
              <a:t>;v.</a:t>
            </a:r>
            <a:r>
              <a:rPr lang="zh-CN" altLang="en-US" sz="1200" kern="1200" dirty="0">
                <a:solidFill>
                  <a:schemeClr val="tx1"/>
                </a:solidFill>
                <a:effectLst/>
                <a:latin typeface="+mn-lt"/>
                <a:ea typeface="+mn-ea"/>
                <a:cs typeface="+mn-cs"/>
              </a:rPr>
              <a:t>用拼花图案装饰</a:t>
            </a:r>
            <a:r>
              <a:rPr lang="en-US" altLang="zh-CN" sz="120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例句</a:t>
            </a:r>
            <a:r>
              <a:rPr lang="en-US" altLang="zh-CN" sz="1200" b="0" i="0" kern="1200" dirty="0">
                <a:solidFill>
                  <a:schemeClr val="tx1"/>
                </a:solidFill>
                <a:effectLst/>
                <a:latin typeface="+mn-lt"/>
                <a:ea typeface="+mn-ea"/>
                <a:cs typeface="+mn-cs"/>
              </a:rPr>
              <a:t>]They use computers to design mosaics nowadays.</a:t>
            </a:r>
          </a:p>
          <a:p>
            <a:pPr latinLnBrk="0"/>
            <a:r>
              <a:rPr lang="zh-CN" altLang="en-US" sz="1200" b="0" i="0" kern="1200" dirty="0">
                <a:solidFill>
                  <a:schemeClr val="tx1"/>
                </a:solidFill>
                <a:effectLst/>
                <a:latin typeface="+mn-lt"/>
                <a:ea typeface="+mn-ea"/>
                <a:cs typeface="+mn-cs"/>
              </a:rPr>
              <a:t>现在人们都用电脑设计镶嵌图案。</a:t>
            </a:r>
          </a:p>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其他</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复数：</a:t>
            </a:r>
            <a:r>
              <a:rPr lang="en-US" altLang="zh-CN" sz="1200" u="none" strike="noStrike" kern="1200" dirty="0">
                <a:solidFill>
                  <a:schemeClr val="tx1"/>
                </a:solidFill>
                <a:effectLst/>
                <a:latin typeface="+mn-lt"/>
                <a:ea typeface="+mn-ea"/>
                <a:cs typeface="+mn-cs"/>
                <a:hlinkClick r:id="rId3"/>
              </a:rPr>
              <a:t>mosaics</a:t>
            </a:r>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尴尬了，美国间谍入侵西北工业大学网络，由于是</a:t>
            </a:r>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天八小时规律入侵，被发现了。</a:t>
            </a:r>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r>
              <a:rPr lang="zh-CN" altLang="en-US" dirty="0"/>
              <a:t>镶嵌理论</a:t>
            </a:r>
            <a:br>
              <a:rPr lang="en-US" altLang="zh-CN" dirty="0"/>
            </a:br>
            <a:endParaRPr lang="en-US" altLang="zh-CN" dirty="0"/>
          </a:p>
          <a:p>
            <a:r>
              <a:rPr lang="zh-CN" altLang="en-US" dirty="0"/>
              <a:t>马赛克理论</a:t>
            </a:r>
            <a:r>
              <a:rPr lang="en-US" altLang="zh-CN" dirty="0"/>
              <a:t>(mosaic theory</a:t>
            </a:r>
            <a:r>
              <a:rPr lang="zh-CN" altLang="en-US" dirty="0"/>
              <a:t>，又称拼合理论，</a:t>
            </a:r>
            <a:r>
              <a:rPr lang="en-US" altLang="zh-CN" dirty="0"/>
              <a:t>compilation theory)</a:t>
            </a:r>
            <a:r>
              <a:rPr lang="zh-CN" altLang="en-US" dirty="0"/>
              <a:t>。马赛克理论自</a:t>
            </a:r>
            <a:r>
              <a:rPr lang="en-US" altLang="zh-CN" dirty="0"/>
              <a:t>19</a:t>
            </a:r>
            <a:r>
              <a:rPr lang="zh-CN" altLang="en-US" dirty="0"/>
              <a:t>世纪末问世以来，就一直处在争议之中。明镜周刊案的判决是一个分水岭，此后该理论获得较大范围肯定。马赛克理论的核心观点是，哪怕是最琐碎最无价值的内部信息，如果被敌人情报机构掌握，再与其他已知信息综合在一起，就可能整理、推断出极有价值的信息从而危及国家安全，因此这些看似不重要的琐碎信息也要保密。</a:t>
            </a:r>
            <a:r>
              <a:rPr lang="en-US" altLang="zh-CN" dirty="0"/>
              <a:t>[1]</a:t>
            </a:r>
            <a:r>
              <a:rPr lang="zh-CN" altLang="en-US" dirty="0"/>
              <a:t>马赛克理论是由法院实务发展出来的一种理论。最早见于</a:t>
            </a:r>
            <a:r>
              <a:rPr lang="en-US" altLang="zh-CN" dirty="0"/>
              <a:t>1893</a:t>
            </a:r>
            <a:r>
              <a:rPr lang="zh-CN" altLang="en-US" dirty="0"/>
              <a:t>年德国法院判例，</a:t>
            </a:r>
            <a:r>
              <a:rPr lang="en-US" altLang="zh-CN" dirty="0"/>
              <a:t>1924</a:t>
            </a:r>
            <a:r>
              <a:rPr lang="zh-CN" altLang="en-US" dirty="0"/>
              <a:t>年为德国帝国法院接受。德国联邦法院在一则判例中指出，就一些拼凑出桥梁结构、弹药库建筑以及交通路径指标的照相图片，加以报道，问题并不出在报道行为事项本身，而是在于这些报道的意义，是否为一般读者所认识</a:t>
            </a:r>
            <a:r>
              <a:rPr lang="en-US" altLang="zh-CN" dirty="0"/>
              <a:t>?</a:t>
            </a:r>
            <a:r>
              <a:rPr lang="zh-CN" altLang="en-US" dirty="0"/>
              <a:t>或者，这些报道的背后是否别有用意，要以巧妙的手法，超越通常观察的方式，去引起特别意义的注意</a:t>
            </a:r>
            <a:r>
              <a:rPr lang="en-US" altLang="zh-CN" dirty="0"/>
              <a:t>?</a:t>
            </a:r>
            <a:r>
              <a:rPr lang="zh-CN" altLang="en-US" dirty="0"/>
              <a:t>后来更有判例指出，这种经过精细综合加工的报道，如果有别于一般在外面流通的其他个别材料，形成一种新的情报知识，而且就其内涵意义，对于国防利益具有重要性者，将被认为是一种国家机密。瑞士、法国、荷兰、意大利等国家均在不同程度上采纳该理论。</a:t>
            </a:r>
            <a:r>
              <a:rPr lang="en-US" altLang="zh-CN" dirty="0"/>
              <a:t>[2]</a:t>
            </a:r>
          </a:p>
          <a:p>
            <a:r>
              <a:rPr lang="zh-CN" altLang="en-US" dirty="0"/>
              <a:t>与大部分西方国家不同，美国法院起初对马赛克理论持否定态度。第二次世界大战期间，一名德国人接受德国政府委托，从报章杂志、新闻专业手册、统计数据及通讯数据中，搜集美国汽车及航空工业生产资料，从而相当准确地推测出当时美国军备工业状况。美国法院判决无罪，主要理由是就一般容易可得到的信息来源，从事阐释的过程加以处罚，并非法律意旨。</a:t>
            </a:r>
            <a:r>
              <a:rPr lang="en-US" altLang="zh-CN" dirty="0"/>
              <a:t>[3]</a:t>
            </a:r>
          </a:p>
          <a:p>
            <a:endParaRPr lang="en-US" altLang="zh-CN" dirty="0"/>
          </a:p>
          <a:p>
            <a:r>
              <a:rPr lang="en-US" altLang="zh-CN" dirty="0"/>
              <a:t>[1] CIA v. Sims</a:t>
            </a:r>
            <a:r>
              <a:rPr lang="zh-CN" altLang="en-US" dirty="0"/>
              <a:t>，</a:t>
            </a:r>
            <a:r>
              <a:rPr lang="en-US" altLang="zh-CN" dirty="0"/>
              <a:t>471U.S. at 178(“Foreign intelligence services have both the capacity to gather and analyze any information that is in the public domain and the substantial expertise in deducing the identities of intelligence sources from seemingly unimportant details.) The Department of Navy</a:t>
            </a:r>
            <a:r>
              <a:rPr lang="zh-CN" altLang="en-US" dirty="0"/>
              <a:t>，</a:t>
            </a:r>
            <a:r>
              <a:rPr lang="en-US" altLang="zh-CN" dirty="0"/>
              <a:t> in its Freedom of Information Act(FOIA) regulations </a:t>
            </a:r>
            <a:r>
              <a:rPr lang="zh-CN" altLang="en-US" dirty="0"/>
              <a:t>，</a:t>
            </a:r>
            <a:r>
              <a:rPr lang="en-US" altLang="zh-CN" dirty="0"/>
              <a:t>defines the theory </a:t>
            </a:r>
            <a:r>
              <a:rPr lang="en-US" altLang="zh-CN" dirty="0" err="1"/>
              <a:t>as“the</a:t>
            </a:r>
            <a:r>
              <a:rPr lang="en-US" altLang="zh-CN" dirty="0"/>
              <a:t> concept that apparently harmless pieces of information when assembled together could reveal a damaging picture." 32 C.F.R§701.31(2005)</a:t>
            </a:r>
          </a:p>
          <a:p>
            <a:r>
              <a:rPr lang="en-US" altLang="zh-CN" dirty="0"/>
              <a:t>[2] </a:t>
            </a:r>
            <a:r>
              <a:rPr lang="zh-CN" altLang="en-US" dirty="0"/>
              <a:t>苏俊雄</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175-176</a:t>
            </a:r>
            <a:r>
              <a:rPr lang="zh-CN" altLang="en-US" dirty="0"/>
              <a:t>页。</a:t>
            </a:r>
          </a:p>
          <a:p>
            <a:r>
              <a:rPr lang="en-US" altLang="zh-CN" dirty="0"/>
              <a:t>[3]Circuit Court of Appeals New York</a:t>
            </a:r>
            <a:r>
              <a:rPr lang="zh-CN" altLang="en-US" dirty="0"/>
              <a:t>，</a:t>
            </a:r>
            <a:r>
              <a:rPr lang="en-US" altLang="zh-CN" dirty="0"/>
              <a:t>US v. Heine</a:t>
            </a:r>
            <a:r>
              <a:rPr lang="zh-CN" altLang="en-US" dirty="0"/>
              <a:t>，</a:t>
            </a:r>
            <a:r>
              <a:rPr lang="en-US" altLang="zh-CN" dirty="0"/>
              <a:t>1945</a:t>
            </a:r>
            <a:r>
              <a:rPr lang="zh-CN" altLang="en-US" dirty="0"/>
              <a:t>，</a:t>
            </a:r>
            <a:r>
              <a:rPr lang="en-US" altLang="zh-CN" dirty="0"/>
              <a:t>151 f2d 813. Supreme Court</a:t>
            </a:r>
            <a:r>
              <a:rPr lang="zh-CN" altLang="en-US" dirty="0"/>
              <a:t>，</a:t>
            </a:r>
            <a:r>
              <a:rPr lang="en-US" altLang="zh-CN" dirty="0"/>
              <a:t> </a:t>
            </a:r>
            <a:r>
              <a:rPr lang="en-US" altLang="zh-CN" dirty="0" err="1"/>
              <a:t>Gorin</a:t>
            </a:r>
            <a:r>
              <a:rPr lang="en-US" altLang="zh-CN" dirty="0"/>
              <a:t>  v. US.312 US 19.</a:t>
            </a:r>
            <a:r>
              <a:rPr lang="zh-CN" altLang="en-US" dirty="0"/>
              <a:t>转引自苏俊雄 </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总第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177</a:t>
            </a:r>
            <a:r>
              <a:rPr lang="zh-CN" altLang="en-US" dirty="0"/>
              <a:t>页。</a:t>
            </a:r>
          </a:p>
          <a:p>
            <a:endParaRPr lang="zh-CN" altLang="en-US" dirty="0"/>
          </a:p>
          <a:p>
            <a:r>
              <a:rPr lang="zh-CN" altLang="en-US" dirty="0"/>
              <a:t>冷战初期，这一立场也并未改变，美国总统杜鲁门和艾森豪威尔甚至先后在行政命令中明确禁止采用这一理论作为定密依据。</a:t>
            </a:r>
            <a:r>
              <a:rPr lang="en-US" altLang="zh-CN" dirty="0"/>
              <a:t>......1982</a:t>
            </a:r>
            <a:r>
              <a:rPr lang="zh-CN" altLang="en-US" dirty="0"/>
              <a:t>年，美国总统里根第一次在行政命令中规定，马赛克理论也可以作为定密依据。这极大地推动了马赛克理论的司法适用。</a:t>
            </a:r>
          </a:p>
          <a:p>
            <a:endParaRPr lang="zh-CN" altLang="en-US" dirty="0"/>
          </a:p>
          <a:p>
            <a:r>
              <a:rPr lang="zh-CN" altLang="en-US" dirty="0"/>
              <a:t>目前西方法学界比较一致的意见是，该理论可以适用，但要接受司法的严格审查，不得逾越必要要限度，危及新闻自由价值。</a:t>
            </a:r>
          </a:p>
          <a:p>
            <a:endParaRPr lang="zh-CN" altLang="en-US" dirty="0"/>
          </a:p>
          <a:p>
            <a:endParaRPr lang="zh-CN" altLang="en-US" dirty="0"/>
          </a:p>
          <a:p>
            <a:endParaRPr lang="zh-CN" altLang="en-US" dirty="0"/>
          </a:p>
          <a:p>
            <a:r>
              <a:rPr lang="en-US" altLang="zh-CN" dirty="0"/>
              <a:t>Foreign intelligence services have both the capacity to gather and analyze any information that is in the public domain and the substantial expertise in deducing the identities of intelligence sources from seemingly unimportant details.</a:t>
            </a:r>
          </a:p>
          <a:p>
            <a:endParaRPr lang="en-US" altLang="zh-CN" dirty="0"/>
          </a:p>
          <a:p>
            <a:r>
              <a:rPr lang="en-US" altLang="zh-CN" dirty="0"/>
              <a:t>defines the theory </a:t>
            </a:r>
            <a:r>
              <a:rPr lang="en-US" altLang="zh-CN" dirty="0" err="1"/>
              <a:t>as“the</a:t>
            </a:r>
            <a:r>
              <a:rPr lang="en-US" altLang="zh-CN" dirty="0"/>
              <a:t> concept that apparently harmless pieces of information when assembled together could reveal a damaging picture."</a:t>
            </a:r>
          </a:p>
          <a:p>
            <a:endParaRPr lang="en-US" altLang="zh-CN" dirty="0"/>
          </a:p>
          <a:p>
            <a:r>
              <a:rPr lang="en-US" altLang="zh-CN" dirty="0"/>
              <a:t>each individual piece of intelligence information</a:t>
            </a:r>
            <a:r>
              <a:rPr lang="zh-CN" altLang="en-US" dirty="0"/>
              <a:t>，</a:t>
            </a:r>
            <a:r>
              <a:rPr lang="en-US" altLang="zh-CN" dirty="0"/>
              <a:t> much like a piece of jigsaw puzzle</a:t>
            </a:r>
            <a:r>
              <a:rPr lang="zh-CN" altLang="en-US" dirty="0"/>
              <a:t>，</a:t>
            </a:r>
            <a:r>
              <a:rPr lang="en-US" altLang="zh-CN" dirty="0"/>
              <a:t>may aid in piecing together other bits of information even when the individual piece is not of obvious importance in itself.</a:t>
            </a:r>
          </a:p>
          <a:p>
            <a:endParaRPr lang="en-US" altLang="zh-CN" dirty="0"/>
          </a:p>
          <a:p>
            <a:endParaRPr lang="en-US" altLang="zh-CN" dirty="0"/>
          </a:p>
          <a:p>
            <a:endParaRPr lang="en-US" altLang="zh-CN" dirty="0"/>
          </a:p>
          <a:p>
            <a:r>
              <a:rPr lang="zh-CN" altLang="en-US" dirty="0"/>
              <a:t>按照马赛克</a:t>
            </a:r>
            <a:r>
              <a:rPr lang="en-US" altLang="zh-CN" dirty="0"/>
              <a:t>(mosaic</a:t>
            </a:r>
            <a:r>
              <a:rPr lang="zh-CN" altLang="en-US" dirty="0"/>
              <a:t>，花样拼图</a:t>
            </a:r>
            <a:r>
              <a:rPr lang="en-US" altLang="zh-CN" dirty="0"/>
              <a:t>)</a:t>
            </a:r>
            <a:r>
              <a:rPr lang="zh-CN" altLang="en-US" dirty="0"/>
              <a:t>理论，将零碎的资料数据经过整理之后加以拼凑组合，有可能推理出机密情报的总体形象或意义，也有构成机密侵害的可能，应纳入法益保护范围。</a:t>
            </a:r>
          </a:p>
          <a:p>
            <a:endParaRPr lang="zh-CN" altLang="en-US" dirty="0"/>
          </a:p>
          <a:p>
            <a:endParaRPr lang="zh-CN" altLang="en-US" dirty="0"/>
          </a:p>
          <a:p>
            <a:endParaRPr lang="zh-CN" altLang="en-US" dirty="0"/>
          </a:p>
          <a:p>
            <a:r>
              <a:rPr lang="zh-CN" altLang="en-US" dirty="0"/>
              <a:t>邓小平应该不了解该理论，但却说过很有针对性的两句话，颇有启示性。</a:t>
            </a:r>
          </a:p>
          <a:p>
            <a:endParaRPr lang="zh-CN" altLang="en-US" dirty="0"/>
          </a:p>
          <a:p>
            <a:r>
              <a:rPr lang="zh-CN" altLang="en-US" dirty="0"/>
              <a:t>“有些事我们认为无关紧要，但被敌人知道后就有用，如我们的财经数字，工业建设计划等，被敌人知道了，就可以估计我们的力量，了解我们的重点，从而进行破坏”。</a:t>
            </a:r>
            <a:r>
              <a:rPr lang="en-US" altLang="zh-CN" dirty="0"/>
              <a:t>(</a:t>
            </a:r>
            <a:r>
              <a:rPr lang="zh-CN" altLang="en-US" dirty="0"/>
              <a:t>邓小平 </a:t>
            </a:r>
            <a:r>
              <a:rPr lang="en-US" altLang="zh-CN" dirty="0"/>
              <a:t>:《</a:t>
            </a:r>
            <a:r>
              <a:rPr lang="zh-CN" altLang="en-US" dirty="0"/>
              <a:t>要重视保守国家机密</a:t>
            </a:r>
            <a:r>
              <a:rPr lang="en-US" altLang="zh-CN" dirty="0"/>
              <a:t>(1950</a:t>
            </a:r>
            <a:r>
              <a:rPr lang="zh-CN" altLang="en-US" dirty="0"/>
              <a:t>年</a:t>
            </a:r>
            <a:r>
              <a:rPr lang="en-US" altLang="zh-CN" dirty="0"/>
              <a:t>10</a:t>
            </a:r>
            <a:r>
              <a:rPr lang="zh-CN" altLang="en-US" dirty="0"/>
              <a:t>月</a:t>
            </a:r>
            <a:r>
              <a:rPr lang="en-US" altLang="zh-CN" dirty="0"/>
              <a:t>18</a:t>
            </a:r>
            <a:r>
              <a:rPr lang="zh-CN" altLang="en-US" dirty="0"/>
              <a:t>日</a:t>
            </a:r>
            <a:r>
              <a:rPr lang="en-US" altLang="zh-CN" dirty="0"/>
              <a:t>》《</a:t>
            </a:r>
            <a:r>
              <a:rPr lang="zh-CN" altLang="en-US" dirty="0"/>
              <a:t>邓小平西南工作文集</a:t>
            </a:r>
            <a:r>
              <a:rPr lang="en-US" altLang="zh-CN" dirty="0"/>
              <a:t>》</a:t>
            </a:r>
            <a:r>
              <a:rPr lang="zh-CN" altLang="en-US" dirty="0"/>
              <a:t>，重庆出版社 </a:t>
            </a:r>
            <a:r>
              <a:rPr lang="en-US" altLang="zh-CN" dirty="0"/>
              <a:t>2006 </a:t>
            </a:r>
            <a:r>
              <a:rPr lang="zh-CN" altLang="en-US" dirty="0"/>
              <a:t>年版，第 </a:t>
            </a:r>
            <a:r>
              <a:rPr lang="en-US" altLang="zh-CN" dirty="0"/>
              <a:t>257 </a:t>
            </a:r>
            <a:r>
              <a:rPr lang="zh-CN" altLang="en-US" dirty="0"/>
              <a:t>页</a:t>
            </a:r>
            <a:r>
              <a:rPr lang="en-US" altLang="zh-CN" dirty="0"/>
              <a:t>)</a:t>
            </a:r>
          </a:p>
          <a:p>
            <a:endParaRPr lang="en-US" altLang="zh-CN" dirty="0"/>
          </a:p>
          <a:p>
            <a:r>
              <a:rPr lang="en-US" altLang="zh-CN" dirty="0"/>
              <a:t>“</a:t>
            </a:r>
            <a:r>
              <a:rPr lang="zh-CN" altLang="en-US" dirty="0"/>
              <a:t>在报纸上公开揭露自己的错误，进行严肃的自我批评，要想完全不被敌人利用是不可能的，如果因为怕被敌人利用而把自己的手脚捆起来，那就会实际上走到抛弃批评和自我批评的道路，这正是那些惧怕批评的人们拒绝批评的一种借口。”</a:t>
            </a:r>
            <a:r>
              <a:rPr lang="en-US" altLang="zh-CN" dirty="0"/>
              <a:t>(《</a:t>
            </a:r>
            <a:r>
              <a:rPr lang="zh-CN" altLang="en-US" dirty="0"/>
              <a:t>邓小平文集</a:t>
            </a:r>
            <a:r>
              <a:rPr lang="en-US" altLang="zh-CN" dirty="0"/>
              <a:t>(1949-1974)</a:t>
            </a:r>
            <a:r>
              <a:rPr lang="zh-CN" altLang="en-US" dirty="0"/>
              <a:t>，中央文献出版社</a:t>
            </a:r>
            <a:r>
              <a:rPr lang="en-US" altLang="zh-CN" dirty="0"/>
              <a:t>2014</a:t>
            </a:r>
            <a:r>
              <a:rPr lang="zh-CN" altLang="en-US" dirty="0"/>
              <a:t>年版，第</a:t>
            </a:r>
            <a:r>
              <a:rPr lang="en-US" altLang="zh-CN" dirty="0"/>
              <a:t>172</a:t>
            </a:r>
            <a:r>
              <a:rPr lang="zh-CN" altLang="en-US" dirty="0"/>
              <a:t>页。</a:t>
            </a:r>
            <a:r>
              <a:rPr lang="en-US" altLang="zh-CN" dirty="0"/>
              <a:t>)</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mosaic</a:t>
            </a:r>
            <a:r>
              <a:rPr lang="zh-CN" altLang="en-US" sz="1200" b="0" i="0" kern="1200" dirty="0">
                <a:solidFill>
                  <a:schemeClr val="tx1"/>
                </a:solidFill>
                <a:effectLst/>
                <a:latin typeface="+mn-lt"/>
                <a:ea typeface="+mn-ea"/>
                <a:cs typeface="+mn-cs"/>
              </a:rPr>
              <a:t>英</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məʊˈzeɪɪk</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美</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moʊˈzeɪɪk</a:t>
            </a:r>
            <a:r>
              <a:rPr lang="en-US" altLang="zh-CN" sz="1200" b="0" i="0" kern="1200" dirty="0">
                <a:solidFill>
                  <a:schemeClr val="tx1"/>
                </a:solidFill>
                <a:effectLst/>
                <a:latin typeface="+mn-lt"/>
                <a:ea typeface="+mn-ea"/>
                <a:cs typeface="+mn-cs"/>
              </a:rPr>
              <a:t>]</a:t>
            </a:r>
          </a:p>
          <a:p>
            <a:pPr latinLnBrk="0"/>
            <a:r>
              <a:rPr lang="en-US" altLang="zh-CN"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马赛克</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镶嵌图案</a:t>
            </a:r>
            <a:r>
              <a:rPr lang="en-US" altLang="zh-CN" sz="1200" kern="1200" dirty="0">
                <a:solidFill>
                  <a:schemeClr val="tx1"/>
                </a:solidFill>
                <a:effectLst/>
                <a:latin typeface="+mn-lt"/>
                <a:ea typeface="+mn-ea"/>
                <a:cs typeface="+mn-cs"/>
              </a:rPr>
              <a:t>;adj.</a:t>
            </a:r>
            <a:r>
              <a:rPr lang="zh-CN" altLang="en-US" sz="1200" kern="1200" dirty="0">
                <a:solidFill>
                  <a:schemeClr val="tx1"/>
                </a:solidFill>
                <a:effectLst/>
                <a:latin typeface="+mn-lt"/>
                <a:ea typeface="+mn-ea"/>
                <a:cs typeface="+mn-cs"/>
              </a:rPr>
              <a:t>用拼花方式制成的；摩西 的</a:t>
            </a:r>
            <a:r>
              <a:rPr lang="en-US" altLang="zh-CN" sz="1200" kern="1200" dirty="0">
                <a:solidFill>
                  <a:schemeClr val="tx1"/>
                </a:solidFill>
                <a:effectLst/>
                <a:latin typeface="+mn-lt"/>
                <a:ea typeface="+mn-ea"/>
                <a:cs typeface="+mn-cs"/>
              </a:rPr>
              <a:t>;v.</a:t>
            </a:r>
            <a:r>
              <a:rPr lang="zh-CN" altLang="en-US" sz="1200" kern="1200" dirty="0">
                <a:solidFill>
                  <a:schemeClr val="tx1"/>
                </a:solidFill>
                <a:effectLst/>
                <a:latin typeface="+mn-lt"/>
                <a:ea typeface="+mn-ea"/>
                <a:cs typeface="+mn-cs"/>
              </a:rPr>
              <a:t>用拼花图案装饰</a:t>
            </a:r>
            <a:r>
              <a:rPr lang="en-US" altLang="zh-CN" sz="120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例句</a:t>
            </a:r>
            <a:r>
              <a:rPr lang="en-US" altLang="zh-CN" sz="1200" b="0" i="0" kern="1200" dirty="0">
                <a:solidFill>
                  <a:schemeClr val="tx1"/>
                </a:solidFill>
                <a:effectLst/>
                <a:latin typeface="+mn-lt"/>
                <a:ea typeface="+mn-ea"/>
                <a:cs typeface="+mn-cs"/>
              </a:rPr>
              <a:t>]They use computers to design mosaics nowadays.</a:t>
            </a:r>
          </a:p>
          <a:p>
            <a:pPr latinLnBrk="0"/>
            <a:r>
              <a:rPr lang="zh-CN" altLang="en-US" sz="1200" b="0" i="0" kern="1200" dirty="0">
                <a:solidFill>
                  <a:schemeClr val="tx1"/>
                </a:solidFill>
                <a:effectLst/>
                <a:latin typeface="+mn-lt"/>
                <a:ea typeface="+mn-ea"/>
                <a:cs typeface="+mn-cs"/>
              </a:rPr>
              <a:t>现在人们都用电脑设计镶嵌图案。</a:t>
            </a:r>
          </a:p>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其他</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复数：</a:t>
            </a:r>
            <a:r>
              <a:rPr lang="en-US" altLang="zh-CN" sz="1200" u="none" strike="noStrike" kern="1200" dirty="0">
                <a:solidFill>
                  <a:schemeClr val="tx1"/>
                </a:solidFill>
                <a:effectLst/>
                <a:latin typeface="+mn-lt"/>
                <a:ea typeface="+mn-ea"/>
                <a:cs typeface="+mn-cs"/>
                <a:hlinkClick r:id="rId3"/>
              </a:rPr>
              <a:t>mosaics</a:t>
            </a:r>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r>
              <a:rPr lang="zh-CN" altLang="en-US" dirty="0"/>
              <a:t>镶嵌理论</a:t>
            </a:r>
            <a:br>
              <a:rPr lang="en-US" altLang="zh-CN" dirty="0"/>
            </a:br>
            <a:endParaRPr lang="en-US" altLang="zh-CN" dirty="0"/>
          </a:p>
          <a:p>
            <a:r>
              <a:rPr lang="zh-CN" altLang="en-US" dirty="0"/>
              <a:t>马赛克理论</a:t>
            </a:r>
            <a:r>
              <a:rPr lang="en-US" altLang="zh-CN" dirty="0"/>
              <a:t>(mosaic theory</a:t>
            </a:r>
            <a:r>
              <a:rPr lang="zh-CN" altLang="en-US" dirty="0"/>
              <a:t>，又称拼合理论，</a:t>
            </a:r>
            <a:r>
              <a:rPr lang="en-US" altLang="zh-CN" dirty="0"/>
              <a:t>compilation theory)</a:t>
            </a:r>
            <a:r>
              <a:rPr lang="zh-CN" altLang="en-US" dirty="0"/>
              <a:t>。马赛克理论自</a:t>
            </a:r>
            <a:r>
              <a:rPr lang="en-US" altLang="zh-CN" dirty="0"/>
              <a:t>19</a:t>
            </a:r>
            <a:r>
              <a:rPr lang="zh-CN" altLang="en-US" dirty="0"/>
              <a:t>世纪末问世以来，就一直处在争议之中。明镜周刊案的判决是一个分水岭，此后该理论获得较大范围肯定。马赛克理论的核心观点是，哪怕是最琐碎最无价值的内部信息，如果被敌人情报机构掌握，再与其他已知信息综合在一起，就可能整理、推断出极有价值的信息从而危及国家安全，因此这些看似不重要的琐碎信息也要保密。</a:t>
            </a:r>
            <a:r>
              <a:rPr lang="en-US" altLang="zh-CN" dirty="0"/>
              <a:t>[1]</a:t>
            </a:r>
            <a:r>
              <a:rPr lang="zh-CN" altLang="en-US" dirty="0"/>
              <a:t>马赛克理论是由法院实务发展出来的一种理论。最早见于</a:t>
            </a:r>
            <a:r>
              <a:rPr lang="en-US" altLang="zh-CN" dirty="0"/>
              <a:t>1893</a:t>
            </a:r>
            <a:r>
              <a:rPr lang="zh-CN" altLang="en-US" dirty="0"/>
              <a:t>年德国法院判例，</a:t>
            </a:r>
            <a:r>
              <a:rPr lang="en-US" altLang="zh-CN" dirty="0"/>
              <a:t>1924</a:t>
            </a:r>
            <a:r>
              <a:rPr lang="zh-CN" altLang="en-US" dirty="0"/>
              <a:t>年为德国帝国法院接受。德国联邦法院在一则判例中指出，就一些拼凑出桥梁结构、弹药库建筑以及交通路径指标的照相图片，加以报道，问题并不出在报道行为事项本身，而是在于这些报道的意义，是否为一般读者所认识</a:t>
            </a:r>
            <a:r>
              <a:rPr lang="en-US" altLang="zh-CN" dirty="0"/>
              <a:t>?</a:t>
            </a:r>
            <a:r>
              <a:rPr lang="zh-CN" altLang="en-US" dirty="0"/>
              <a:t>或者，这些报道的背后是否别有用意，要以巧妙的手法，超越通常观察的方式，去引起特别意义的注意</a:t>
            </a:r>
            <a:r>
              <a:rPr lang="en-US" altLang="zh-CN" dirty="0"/>
              <a:t>?</a:t>
            </a:r>
            <a:r>
              <a:rPr lang="zh-CN" altLang="en-US" dirty="0"/>
              <a:t>后来更有判例指出，这种经过精细综合加工的报道，如果有别于一般在外面流通的其他个别材料，形成一种新的情报知识，而且就其内涵意义，对于国防利益具有重要性者，将被认为是一种国家机密。瑞士、法国、荷兰、意大利等国家均在不同程度上采纳该理论。</a:t>
            </a:r>
            <a:r>
              <a:rPr lang="en-US" altLang="zh-CN" dirty="0"/>
              <a:t>[2]</a:t>
            </a:r>
          </a:p>
          <a:p>
            <a:r>
              <a:rPr lang="zh-CN" altLang="en-US" dirty="0"/>
              <a:t>与大部分西方国家不同，美国法院起初对马赛克理论持否定态度。第二次世界大战期间，一名德国人接受德国政府委托，从报章杂志、新闻专业手册、统计数据及通讯数据中，搜集美国汽车及航空工业生产资料，从而相当准确地推测出当时美国军备工业状况。美国法院判决无罪，主要理由是就一般容易可得到的信息来源，从事阐释的过程加以处罚，并非法律意旨。</a:t>
            </a:r>
            <a:r>
              <a:rPr lang="en-US" altLang="zh-CN" dirty="0"/>
              <a:t>[3]</a:t>
            </a:r>
          </a:p>
          <a:p>
            <a:endParaRPr lang="en-US" altLang="zh-CN" dirty="0"/>
          </a:p>
          <a:p>
            <a:r>
              <a:rPr lang="en-US" altLang="zh-CN" dirty="0"/>
              <a:t>[1] CIA v. Sims</a:t>
            </a:r>
            <a:r>
              <a:rPr lang="zh-CN" altLang="en-US" dirty="0"/>
              <a:t>，</a:t>
            </a:r>
            <a:r>
              <a:rPr lang="en-US" altLang="zh-CN" dirty="0"/>
              <a:t>471U.S. at 178(“Foreign intelligence services have both the capacity to gather and analyze any information that is in the public domain and the substantial expertise in deducing the identities of intelligence sources from seemingly unimportant details.) The Department of Navy</a:t>
            </a:r>
            <a:r>
              <a:rPr lang="zh-CN" altLang="en-US" dirty="0"/>
              <a:t>，</a:t>
            </a:r>
            <a:r>
              <a:rPr lang="en-US" altLang="zh-CN" dirty="0"/>
              <a:t> in its Freedom of Information Act(FOIA) regulations </a:t>
            </a:r>
            <a:r>
              <a:rPr lang="zh-CN" altLang="en-US" dirty="0"/>
              <a:t>，</a:t>
            </a:r>
            <a:r>
              <a:rPr lang="en-US" altLang="zh-CN" dirty="0"/>
              <a:t>defines the theory </a:t>
            </a:r>
            <a:r>
              <a:rPr lang="en-US" altLang="zh-CN" dirty="0" err="1"/>
              <a:t>as“the</a:t>
            </a:r>
            <a:r>
              <a:rPr lang="en-US" altLang="zh-CN" dirty="0"/>
              <a:t> concept that apparently harmless pieces of information when assembled together could reveal a damaging picture." 32 C.F.R§701.31(2005)</a:t>
            </a:r>
          </a:p>
          <a:p>
            <a:r>
              <a:rPr lang="en-US" altLang="zh-CN" dirty="0"/>
              <a:t>[2] </a:t>
            </a:r>
            <a:r>
              <a:rPr lang="zh-CN" altLang="en-US" dirty="0"/>
              <a:t>苏俊雄</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175-176</a:t>
            </a:r>
            <a:r>
              <a:rPr lang="zh-CN" altLang="en-US" dirty="0"/>
              <a:t>页。</a:t>
            </a:r>
          </a:p>
          <a:p>
            <a:r>
              <a:rPr lang="en-US" altLang="zh-CN" dirty="0"/>
              <a:t>[3]Circuit Court of Appeals New York</a:t>
            </a:r>
            <a:r>
              <a:rPr lang="zh-CN" altLang="en-US" dirty="0"/>
              <a:t>，</a:t>
            </a:r>
            <a:r>
              <a:rPr lang="en-US" altLang="zh-CN" dirty="0"/>
              <a:t>US v. Heine</a:t>
            </a:r>
            <a:r>
              <a:rPr lang="zh-CN" altLang="en-US" dirty="0"/>
              <a:t>，</a:t>
            </a:r>
            <a:r>
              <a:rPr lang="en-US" altLang="zh-CN" dirty="0"/>
              <a:t>1945</a:t>
            </a:r>
            <a:r>
              <a:rPr lang="zh-CN" altLang="en-US" dirty="0"/>
              <a:t>，</a:t>
            </a:r>
            <a:r>
              <a:rPr lang="en-US" altLang="zh-CN" dirty="0"/>
              <a:t>151 f2d 813. Supreme Court</a:t>
            </a:r>
            <a:r>
              <a:rPr lang="zh-CN" altLang="en-US" dirty="0"/>
              <a:t>，</a:t>
            </a:r>
            <a:r>
              <a:rPr lang="en-US" altLang="zh-CN" dirty="0"/>
              <a:t> </a:t>
            </a:r>
            <a:r>
              <a:rPr lang="en-US" altLang="zh-CN" dirty="0" err="1"/>
              <a:t>Gorin</a:t>
            </a:r>
            <a:r>
              <a:rPr lang="en-US" altLang="zh-CN" dirty="0"/>
              <a:t>  v. US.312 US 19.</a:t>
            </a:r>
            <a:r>
              <a:rPr lang="zh-CN" altLang="en-US" dirty="0"/>
              <a:t>转引自苏俊雄 </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总第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177</a:t>
            </a:r>
            <a:r>
              <a:rPr lang="zh-CN" altLang="en-US" dirty="0"/>
              <a:t>页。</a:t>
            </a:r>
          </a:p>
          <a:p>
            <a:endParaRPr lang="zh-CN" altLang="en-US" dirty="0"/>
          </a:p>
          <a:p>
            <a:r>
              <a:rPr lang="zh-CN" altLang="en-US" dirty="0"/>
              <a:t>冷战初期，这一立场也并未改变，美国总统杜鲁门和艾森豪威尔甚至先后在行政命令中明确禁止采用这一理论作为定密依据。</a:t>
            </a:r>
            <a:r>
              <a:rPr lang="en-US" altLang="zh-CN" dirty="0"/>
              <a:t>......1982</a:t>
            </a:r>
            <a:r>
              <a:rPr lang="zh-CN" altLang="en-US" dirty="0"/>
              <a:t>年，美国总统里根第一次在行政命令中规定，马赛克理论也可以作为定密依据。这极大地推动了马赛克理论的司法适用。</a:t>
            </a:r>
          </a:p>
          <a:p>
            <a:endParaRPr lang="zh-CN" altLang="en-US" dirty="0"/>
          </a:p>
          <a:p>
            <a:r>
              <a:rPr lang="zh-CN" altLang="en-US" dirty="0"/>
              <a:t>目前西方法学界比较一致的意见是，该理论可以适用，但要接受司法的严格审查，不得逾越必要要限度，危及新闻自由价值。</a:t>
            </a:r>
          </a:p>
          <a:p>
            <a:endParaRPr lang="zh-CN" altLang="en-US" dirty="0"/>
          </a:p>
          <a:p>
            <a:endParaRPr lang="zh-CN" altLang="en-US" dirty="0"/>
          </a:p>
          <a:p>
            <a:endParaRPr lang="zh-CN" altLang="en-US" dirty="0"/>
          </a:p>
          <a:p>
            <a:r>
              <a:rPr lang="en-US" altLang="zh-CN" dirty="0"/>
              <a:t>Foreign intelligence services have both the capacity to gather and analyze any information that is in the public domain and the substantial expertise in deducing the identities of intelligence sources from seemingly unimportant details.</a:t>
            </a:r>
          </a:p>
          <a:p>
            <a:endParaRPr lang="en-US" altLang="zh-CN" dirty="0"/>
          </a:p>
          <a:p>
            <a:r>
              <a:rPr lang="en-US" altLang="zh-CN" dirty="0"/>
              <a:t>defines the theory </a:t>
            </a:r>
            <a:r>
              <a:rPr lang="en-US" altLang="zh-CN" dirty="0" err="1"/>
              <a:t>as“the</a:t>
            </a:r>
            <a:r>
              <a:rPr lang="en-US" altLang="zh-CN" dirty="0"/>
              <a:t> concept that apparently harmless pieces of information when assembled together could reveal a damaging picture."</a:t>
            </a:r>
          </a:p>
          <a:p>
            <a:endParaRPr lang="en-US" altLang="zh-CN" dirty="0"/>
          </a:p>
          <a:p>
            <a:r>
              <a:rPr lang="en-US" altLang="zh-CN" dirty="0"/>
              <a:t>each individual piece of intelligence information</a:t>
            </a:r>
            <a:r>
              <a:rPr lang="zh-CN" altLang="en-US" dirty="0"/>
              <a:t>，</a:t>
            </a:r>
            <a:r>
              <a:rPr lang="en-US" altLang="zh-CN" dirty="0"/>
              <a:t> much like a piece of jigsaw puzzle</a:t>
            </a:r>
            <a:r>
              <a:rPr lang="zh-CN" altLang="en-US" dirty="0"/>
              <a:t>，</a:t>
            </a:r>
            <a:r>
              <a:rPr lang="en-US" altLang="zh-CN" dirty="0"/>
              <a:t>may aid in piecing together other bits of information even when the individual piece is not of obvious importance in itself.</a:t>
            </a:r>
          </a:p>
          <a:p>
            <a:endParaRPr lang="en-US" altLang="zh-CN" dirty="0"/>
          </a:p>
          <a:p>
            <a:endParaRPr lang="en-US" altLang="zh-CN" dirty="0"/>
          </a:p>
          <a:p>
            <a:endParaRPr lang="en-US" altLang="zh-CN" dirty="0"/>
          </a:p>
          <a:p>
            <a:r>
              <a:rPr lang="zh-CN" altLang="en-US" dirty="0"/>
              <a:t>按照马赛克</a:t>
            </a:r>
            <a:r>
              <a:rPr lang="en-US" altLang="zh-CN" dirty="0"/>
              <a:t>(mosaic</a:t>
            </a:r>
            <a:r>
              <a:rPr lang="zh-CN" altLang="en-US" dirty="0"/>
              <a:t>，花样拼图</a:t>
            </a:r>
            <a:r>
              <a:rPr lang="en-US" altLang="zh-CN" dirty="0"/>
              <a:t>)</a:t>
            </a:r>
            <a:r>
              <a:rPr lang="zh-CN" altLang="en-US" dirty="0"/>
              <a:t>理论，将零碎的资料数据经过整理之后加以拼凑组合，有可能推理出机密情报的总体形象或意义，也有构成机密侵害的可能，应纳入法益保护范围。</a:t>
            </a:r>
          </a:p>
          <a:p>
            <a:endParaRPr lang="zh-CN" altLang="en-US" dirty="0"/>
          </a:p>
          <a:p>
            <a:endParaRPr lang="zh-CN" altLang="en-US" dirty="0"/>
          </a:p>
          <a:p>
            <a:endParaRPr lang="zh-CN" altLang="en-US" dirty="0"/>
          </a:p>
          <a:p>
            <a:r>
              <a:rPr lang="zh-CN" altLang="en-US" dirty="0"/>
              <a:t>邓小平应该不了解该理论，但却说过很有针对性的两句话，颇有启示性。</a:t>
            </a:r>
          </a:p>
          <a:p>
            <a:endParaRPr lang="zh-CN" altLang="en-US" dirty="0"/>
          </a:p>
          <a:p>
            <a:r>
              <a:rPr lang="zh-CN" altLang="en-US" dirty="0"/>
              <a:t>“有些事我们认为无关紧要，但被敌人知道后就有用，如我们的财经数字，工业建设计划等，被敌人知道了，就可以估计我们的力量，了解我们的重点，从而进行破坏”。</a:t>
            </a:r>
            <a:r>
              <a:rPr lang="en-US" altLang="zh-CN" dirty="0"/>
              <a:t>(</a:t>
            </a:r>
            <a:r>
              <a:rPr lang="zh-CN" altLang="en-US" dirty="0"/>
              <a:t>邓小平 </a:t>
            </a:r>
            <a:r>
              <a:rPr lang="en-US" altLang="zh-CN" dirty="0"/>
              <a:t>:《</a:t>
            </a:r>
            <a:r>
              <a:rPr lang="zh-CN" altLang="en-US" dirty="0"/>
              <a:t>要重视保守国家机密</a:t>
            </a:r>
            <a:r>
              <a:rPr lang="en-US" altLang="zh-CN" dirty="0"/>
              <a:t>(1950</a:t>
            </a:r>
            <a:r>
              <a:rPr lang="zh-CN" altLang="en-US" dirty="0"/>
              <a:t>年</a:t>
            </a:r>
            <a:r>
              <a:rPr lang="en-US" altLang="zh-CN" dirty="0"/>
              <a:t>10</a:t>
            </a:r>
            <a:r>
              <a:rPr lang="zh-CN" altLang="en-US" dirty="0"/>
              <a:t>月</a:t>
            </a:r>
            <a:r>
              <a:rPr lang="en-US" altLang="zh-CN" dirty="0"/>
              <a:t>18</a:t>
            </a:r>
            <a:r>
              <a:rPr lang="zh-CN" altLang="en-US" dirty="0"/>
              <a:t>日</a:t>
            </a:r>
            <a:r>
              <a:rPr lang="en-US" altLang="zh-CN" dirty="0"/>
              <a:t>》《</a:t>
            </a:r>
            <a:r>
              <a:rPr lang="zh-CN" altLang="en-US" dirty="0"/>
              <a:t>邓小平西南工作文集</a:t>
            </a:r>
            <a:r>
              <a:rPr lang="en-US" altLang="zh-CN" dirty="0"/>
              <a:t>》</a:t>
            </a:r>
            <a:r>
              <a:rPr lang="zh-CN" altLang="en-US" dirty="0"/>
              <a:t>，重庆出版社 </a:t>
            </a:r>
            <a:r>
              <a:rPr lang="en-US" altLang="zh-CN" dirty="0"/>
              <a:t>2006 </a:t>
            </a:r>
            <a:r>
              <a:rPr lang="zh-CN" altLang="en-US" dirty="0"/>
              <a:t>年版，第 </a:t>
            </a:r>
            <a:r>
              <a:rPr lang="en-US" altLang="zh-CN" dirty="0"/>
              <a:t>257 </a:t>
            </a:r>
            <a:r>
              <a:rPr lang="zh-CN" altLang="en-US" dirty="0"/>
              <a:t>页</a:t>
            </a:r>
            <a:r>
              <a:rPr lang="en-US" altLang="zh-CN" dirty="0"/>
              <a:t>)</a:t>
            </a:r>
          </a:p>
          <a:p>
            <a:endParaRPr lang="en-US" altLang="zh-CN" dirty="0"/>
          </a:p>
          <a:p>
            <a:r>
              <a:rPr lang="en-US" altLang="zh-CN" dirty="0"/>
              <a:t>“</a:t>
            </a:r>
            <a:r>
              <a:rPr lang="zh-CN" altLang="en-US" dirty="0"/>
              <a:t>在报纸上公开揭露自己的错误，进行严肃的自我批评，要想完全不被敌人利用是不可能的，如果因为怕被敌人利用而把自己的手脚捆起来，那就会实际上走到抛弃批评和自我批评的道路，这正是那些惧怕批评的人们拒绝批评的一种借口。”</a:t>
            </a:r>
            <a:r>
              <a:rPr lang="en-US" altLang="zh-CN" dirty="0"/>
              <a:t>(《</a:t>
            </a:r>
            <a:r>
              <a:rPr lang="zh-CN" altLang="en-US" dirty="0"/>
              <a:t>邓小平文集</a:t>
            </a:r>
            <a:r>
              <a:rPr lang="en-US" altLang="zh-CN" dirty="0"/>
              <a:t>(1949-1974)</a:t>
            </a:r>
            <a:r>
              <a:rPr lang="zh-CN" altLang="en-US" dirty="0"/>
              <a:t>，中央文献出版社</a:t>
            </a:r>
            <a:r>
              <a:rPr lang="en-US" altLang="zh-CN" dirty="0"/>
              <a:t>2014</a:t>
            </a:r>
            <a:r>
              <a:rPr lang="zh-CN" altLang="en-US" dirty="0"/>
              <a:t>年版，第</a:t>
            </a:r>
            <a:r>
              <a:rPr lang="en-US" altLang="zh-CN" dirty="0"/>
              <a:t>172</a:t>
            </a:r>
            <a:r>
              <a:rPr lang="zh-CN" altLang="en-US" dirty="0"/>
              <a:t>页。</a:t>
            </a:r>
            <a:r>
              <a:rPr lang="en-US" altLang="zh-CN" dirty="0"/>
              <a:t>)</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mosaic</a:t>
            </a:r>
            <a:r>
              <a:rPr lang="zh-CN" altLang="en-US" sz="1200" b="0" i="0" kern="1200" dirty="0">
                <a:solidFill>
                  <a:schemeClr val="tx1"/>
                </a:solidFill>
                <a:effectLst/>
                <a:latin typeface="+mn-lt"/>
                <a:ea typeface="+mn-ea"/>
                <a:cs typeface="+mn-cs"/>
              </a:rPr>
              <a:t>英</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məʊˈzeɪɪk</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美</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moʊˈzeɪɪk</a:t>
            </a:r>
            <a:r>
              <a:rPr lang="en-US" altLang="zh-CN" sz="1200" b="0" i="0" kern="1200" dirty="0">
                <a:solidFill>
                  <a:schemeClr val="tx1"/>
                </a:solidFill>
                <a:effectLst/>
                <a:latin typeface="+mn-lt"/>
                <a:ea typeface="+mn-ea"/>
                <a:cs typeface="+mn-cs"/>
              </a:rPr>
              <a:t>]</a:t>
            </a:r>
          </a:p>
          <a:p>
            <a:pPr latinLnBrk="0"/>
            <a:r>
              <a:rPr lang="en-US" altLang="zh-CN"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马赛克</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镶嵌图案</a:t>
            </a:r>
            <a:r>
              <a:rPr lang="en-US" altLang="zh-CN" sz="1200" kern="1200" dirty="0">
                <a:solidFill>
                  <a:schemeClr val="tx1"/>
                </a:solidFill>
                <a:effectLst/>
                <a:latin typeface="+mn-lt"/>
                <a:ea typeface="+mn-ea"/>
                <a:cs typeface="+mn-cs"/>
              </a:rPr>
              <a:t>;adj.</a:t>
            </a:r>
            <a:r>
              <a:rPr lang="zh-CN" altLang="en-US" sz="1200" kern="1200" dirty="0">
                <a:solidFill>
                  <a:schemeClr val="tx1"/>
                </a:solidFill>
                <a:effectLst/>
                <a:latin typeface="+mn-lt"/>
                <a:ea typeface="+mn-ea"/>
                <a:cs typeface="+mn-cs"/>
              </a:rPr>
              <a:t>用拼花方式制成的；摩西 的</a:t>
            </a:r>
            <a:r>
              <a:rPr lang="en-US" altLang="zh-CN" sz="1200" kern="1200" dirty="0">
                <a:solidFill>
                  <a:schemeClr val="tx1"/>
                </a:solidFill>
                <a:effectLst/>
                <a:latin typeface="+mn-lt"/>
                <a:ea typeface="+mn-ea"/>
                <a:cs typeface="+mn-cs"/>
              </a:rPr>
              <a:t>;v.</a:t>
            </a:r>
            <a:r>
              <a:rPr lang="zh-CN" altLang="en-US" sz="1200" kern="1200" dirty="0">
                <a:solidFill>
                  <a:schemeClr val="tx1"/>
                </a:solidFill>
                <a:effectLst/>
                <a:latin typeface="+mn-lt"/>
                <a:ea typeface="+mn-ea"/>
                <a:cs typeface="+mn-cs"/>
              </a:rPr>
              <a:t>用拼花图案装饰</a:t>
            </a:r>
            <a:r>
              <a:rPr lang="en-US" altLang="zh-CN" sz="120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例句</a:t>
            </a:r>
            <a:r>
              <a:rPr lang="en-US" altLang="zh-CN" sz="1200" b="0" i="0" kern="1200" dirty="0">
                <a:solidFill>
                  <a:schemeClr val="tx1"/>
                </a:solidFill>
                <a:effectLst/>
                <a:latin typeface="+mn-lt"/>
                <a:ea typeface="+mn-ea"/>
                <a:cs typeface="+mn-cs"/>
              </a:rPr>
              <a:t>]They use computers to design mosaics nowadays.</a:t>
            </a:r>
          </a:p>
          <a:p>
            <a:pPr latinLnBrk="0"/>
            <a:r>
              <a:rPr lang="zh-CN" altLang="en-US" sz="1200" b="0" i="0" kern="1200" dirty="0">
                <a:solidFill>
                  <a:schemeClr val="tx1"/>
                </a:solidFill>
                <a:effectLst/>
                <a:latin typeface="+mn-lt"/>
                <a:ea typeface="+mn-ea"/>
                <a:cs typeface="+mn-cs"/>
              </a:rPr>
              <a:t>现在人们都用电脑设计镶嵌图案。</a:t>
            </a:r>
          </a:p>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其他</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复数：</a:t>
            </a:r>
            <a:r>
              <a:rPr lang="en-US" altLang="zh-CN" sz="1200" u="none" strike="noStrike" kern="1200" dirty="0">
                <a:solidFill>
                  <a:schemeClr val="tx1"/>
                </a:solidFill>
                <a:effectLst/>
                <a:latin typeface="+mn-lt"/>
                <a:ea typeface="+mn-ea"/>
                <a:cs typeface="+mn-cs"/>
                <a:hlinkClick r:id="rId3"/>
              </a:rPr>
              <a:t>mosaics</a:t>
            </a:r>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r>
              <a:rPr lang="zh-CN" altLang="en-US" dirty="0"/>
              <a:t>镶嵌理论</a:t>
            </a:r>
            <a:br>
              <a:rPr lang="en-US" altLang="zh-CN" dirty="0"/>
            </a:br>
            <a:endParaRPr lang="en-US" altLang="zh-CN" dirty="0"/>
          </a:p>
          <a:p>
            <a:r>
              <a:rPr lang="zh-CN" altLang="en-US" dirty="0"/>
              <a:t>马赛克理论</a:t>
            </a:r>
            <a:r>
              <a:rPr lang="en-US" altLang="zh-CN" dirty="0"/>
              <a:t>(mosaic theory</a:t>
            </a:r>
            <a:r>
              <a:rPr lang="zh-CN" altLang="en-US" dirty="0"/>
              <a:t>，又称拼合理论，</a:t>
            </a:r>
            <a:r>
              <a:rPr lang="en-US" altLang="zh-CN" dirty="0"/>
              <a:t>compilation theory)</a:t>
            </a:r>
            <a:r>
              <a:rPr lang="zh-CN" altLang="en-US" dirty="0"/>
              <a:t>。马赛克理论自</a:t>
            </a:r>
            <a:r>
              <a:rPr lang="en-US" altLang="zh-CN" dirty="0"/>
              <a:t>19</a:t>
            </a:r>
            <a:r>
              <a:rPr lang="zh-CN" altLang="en-US" dirty="0"/>
              <a:t>世纪末问世以来，就一直处在争议之中。明镜周刊案的判决是一个分水岭，此后该理论获得较大范围肯定。马赛克理论的核心观点是，哪怕是最琐碎最无价值的内部信息，如果被敌人情报机构掌握，再与其他已知信息综合在一起，就可能整理、推断出极有价值的信息从而危及国家安全，因此这些看似不重要的琐碎信息也要保密。</a:t>
            </a:r>
            <a:r>
              <a:rPr lang="en-US" altLang="zh-CN" dirty="0"/>
              <a:t>[1]</a:t>
            </a:r>
            <a:r>
              <a:rPr lang="zh-CN" altLang="en-US" dirty="0"/>
              <a:t>马赛克理论是由法院实务发展出来的一种理论。最早见于</a:t>
            </a:r>
            <a:r>
              <a:rPr lang="en-US" altLang="zh-CN" dirty="0"/>
              <a:t>1893</a:t>
            </a:r>
            <a:r>
              <a:rPr lang="zh-CN" altLang="en-US" dirty="0"/>
              <a:t>年德国法院判例，</a:t>
            </a:r>
            <a:r>
              <a:rPr lang="en-US" altLang="zh-CN" dirty="0"/>
              <a:t>1924</a:t>
            </a:r>
            <a:r>
              <a:rPr lang="zh-CN" altLang="en-US" dirty="0"/>
              <a:t>年为德国帝国法院接受。德国联邦法院在一则判例中指出，就一些拼凑出桥梁结构、弹药库建筑以及交通路径指标的照相图片，加以报道，问题并不出在报道行为事项本身，而是在于这些报道的意义，是否为一般读者所认识</a:t>
            </a:r>
            <a:r>
              <a:rPr lang="en-US" altLang="zh-CN" dirty="0"/>
              <a:t>?</a:t>
            </a:r>
            <a:r>
              <a:rPr lang="zh-CN" altLang="en-US" dirty="0"/>
              <a:t>或者，这些报道的背后是否别有用意，要以巧妙的手法，超越通常观察的方式，去引起特别意义的注意</a:t>
            </a:r>
            <a:r>
              <a:rPr lang="en-US" altLang="zh-CN" dirty="0"/>
              <a:t>?</a:t>
            </a:r>
            <a:r>
              <a:rPr lang="zh-CN" altLang="en-US" dirty="0"/>
              <a:t>后来更有判例指出，这种经过精细综合加工的报道，如果有别于一般在外面流通的其他个别材料，形成一种新的情报知识，而且就其内涵意义，对于国防利益具有重要性者，将被认为是一种国家机密。瑞士、法国、荷兰、意大利等国家均在不同程度上采纳该理论。</a:t>
            </a:r>
            <a:r>
              <a:rPr lang="en-US" altLang="zh-CN" dirty="0"/>
              <a:t>[2]</a:t>
            </a:r>
          </a:p>
          <a:p>
            <a:r>
              <a:rPr lang="zh-CN" altLang="en-US" dirty="0"/>
              <a:t>与大部分西方国家不同，美国法院起初对马赛克理论持否定态度。第二次世界大战期间，一名德国人接受德国政府委托，从报章杂志、新闻专业手册、统计数据及通讯数据中，搜集美国汽车及航空工业生产资料，从而相当准确地推测出当时美国军备工业状况。美国法院判决无罪，主要理由是就一般容易可得到的信息来源，从事阐释的过程加以处罚，并非法律意旨。</a:t>
            </a:r>
            <a:r>
              <a:rPr lang="en-US" altLang="zh-CN" dirty="0"/>
              <a:t>[3]</a:t>
            </a:r>
          </a:p>
          <a:p>
            <a:endParaRPr lang="en-US" altLang="zh-CN" dirty="0"/>
          </a:p>
          <a:p>
            <a:r>
              <a:rPr lang="en-US" altLang="zh-CN" dirty="0"/>
              <a:t>[1] CIA v. Sims</a:t>
            </a:r>
            <a:r>
              <a:rPr lang="zh-CN" altLang="en-US" dirty="0"/>
              <a:t>，</a:t>
            </a:r>
            <a:r>
              <a:rPr lang="en-US" altLang="zh-CN" dirty="0"/>
              <a:t>471U.S. at 178(“Foreign intelligence services have both the capacity to gather and analyze any information that is in the public domain and the substantial expertise in deducing the identities of intelligence sources from seemingly unimportant details.) The Department of Navy</a:t>
            </a:r>
            <a:r>
              <a:rPr lang="zh-CN" altLang="en-US" dirty="0"/>
              <a:t>，</a:t>
            </a:r>
            <a:r>
              <a:rPr lang="en-US" altLang="zh-CN" dirty="0"/>
              <a:t> in its Freedom of Information Act(FOIA) regulations </a:t>
            </a:r>
            <a:r>
              <a:rPr lang="zh-CN" altLang="en-US" dirty="0"/>
              <a:t>，</a:t>
            </a:r>
            <a:r>
              <a:rPr lang="en-US" altLang="zh-CN" dirty="0"/>
              <a:t>defines the theory </a:t>
            </a:r>
            <a:r>
              <a:rPr lang="en-US" altLang="zh-CN" dirty="0" err="1"/>
              <a:t>as“the</a:t>
            </a:r>
            <a:r>
              <a:rPr lang="en-US" altLang="zh-CN" dirty="0"/>
              <a:t> concept that apparently harmless pieces of information when assembled together could reveal a damaging picture." 32 C.F.R§701.31(2005)</a:t>
            </a:r>
          </a:p>
          <a:p>
            <a:r>
              <a:rPr lang="en-US" altLang="zh-CN" dirty="0"/>
              <a:t>[2] </a:t>
            </a:r>
            <a:r>
              <a:rPr lang="zh-CN" altLang="en-US" dirty="0"/>
              <a:t>苏俊雄</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175-176</a:t>
            </a:r>
            <a:r>
              <a:rPr lang="zh-CN" altLang="en-US" dirty="0"/>
              <a:t>页。</a:t>
            </a:r>
          </a:p>
          <a:p>
            <a:r>
              <a:rPr lang="en-US" altLang="zh-CN" dirty="0"/>
              <a:t>[3]Circuit Court of Appeals New York</a:t>
            </a:r>
            <a:r>
              <a:rPr lang="zh-CN" altLang="en-US" dirty="0"/>
              <a:t>，</a:t>
            </a:r>
            <a:r>
              <a:rPr lang="en-US" altLang="zh-CN" dirty="0"/>
              <a:t>US v. Heine</a:t>
            </a:r>
            <a:r>
              <a:rPr lang="zh-CN" altLang="en-US" dirty="0"/>
              <a:t>，</a:t>
            </a:r>
            <a:r>
              <a:rPr lang="en-US" altLang="zh-CN" dirty="0"/>
              <a:t>1945</a:t>
            </a:r>
            <a:r>
              <a:rPr lang="zh-CN" altLang="en-US" dirty="0"/>
              <a:t>，</a:t>
            </a:r>
            <a:r>
              <a:rPr lang="en-US" altLang="zh-CN" dirty="0"/>
              <a:t>151 f2d 813. Supreme Court</a:t>
            </a:r>
            <a:r>
              <a:rPr lang="zh-CN" altLang="en-US" dirty="0"/>
              <a:t>，</a:t>
            </a:r>
            <a:r>
              <a:rPr lang="en-US" altLang="zh-CN" dirty="0"/>
              <a:t> </a:t>
            </a:r>
            <a:r>
              <a:rPr lang="en-US" altLang="zh-CN" dirty="0" err="1"/>
              <a:t>Gorin</a:t>
            </a:r>
            <a:r>
              <a:rPr lang="en-US" altLang="zh-CN" dirty="0"/>
              <a:t>  v. US.312 US 19.</a:t>
            </a:r>
            <a:r>
              <a:rPr lang="zh-CN" altLang="en-US" dirty="0"/>
              <a:t>转引自苏俊雄 </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总第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177</a:t>
            </a:r>
            <a:r>
              <a:rPr lang="zh-CN" altLang="en-US" dirty="0"/>
              <a:t>页。</a:t>
            </a:r>
          </a:p>
          <a:p>
            <a:endParaRPr lang="zh-CN" altLang="en-US" dirty="0"/>
          </a:p>
          <a:p>
            <a:r>
              <a:rPr lang="zh-CN" altLang="en-US" dirty="0"/>
              <a:t>冷战初期，这一立场也并未改变，美国总统杜鲁门和艾森豪威尔甚至先后在行政命令中明确禁止采用这一理论作为定密依据。</a:t>
            </a:r>
            <a:r>
              <a:rPr lang="en-US" altLang="zh-CN" dirty="0"/>
              <a:t>......1982</a:t>
            </a:r>
            <a:r>
              <a:rPr lang="zh-CN" altLang="en-US" dirty="0"/>
              <a:t>年，美国总统里根第一次在行政命令中规定，马赛克理论也可以作为定密依据。这极大地推动了马赛克理论的司法适用。</a:t>
            </a:r>
          </a:p>
          <a:p>
            <a:endParaRPr lang="zh-CN" altLang="en-US" dirty="0"/>
          </a:p>
          <a:p>
            <a:r>
              <a:rPr lang="zh-CN" altLang="en-US" dirty="0"/>
              <a:t>目前西方法学界比较一致的意见是，该理论可以适用，但要接受司法的严格审查，不得逾越必要要限度，危及新闻自由价值。</a:t>
            </a:r>
          </a:p>
          <a:p>
            <a:endParaRPr lang="zh-CN" altLang="en-US" dirty="0"/>
          </a:p>
          <a:p>
            <a:endParaRPr lang="zh-CN" altLang="en-US" dirty="0"/>
          </a:p>
          <a:p>
            <a:endParaRPr lang="zh-CN" altLang="en-US" dirty="0"/>
          </a:p>
          <a:p>
            <a:r>
              <a:rPr lang="en-US" altLang="zh-CN" dirty="0"/>
              <a:t>Foreign intelligence services have both the capacity to gather and analyze any information that is in the public domain and the substantial expertise in deducing the identities of intelligence sources from seemingly unimportant details.</a:t>
            </a:r>
          </a:p>
          <a:p>
            <a:endParaRPr lang="en-US" altLang="zh-CN" dirty="0"/>
          </a:p>
          <a:p>
            <a:r>
              <a:rPr lang="en-US" altLang="zh-CN" dirty="0"/>
              <a:t>defines the theory </a:t>
            </a:r>
            <a:r>
              <a:rPr lang="en-US" altLang="zh-CN" dirty="0" err="1"/>
              <a:t>as“the</a:t>
            </a:r>
            <a:r>
              <a:rPr lang="en-US" altLang="zh-CN" dirty="0"/>
              <a:t> concept that apparently harmless pieces of information when assembled together could reveal a damaging picture."</a:t>
            </a:r>
          </a:p>
          <a:p>
            <a:endParaRPr lang="en-US" altLang="zh-CN" dirty="0"/>
          </a:p>
          <a:p>
            <a:r>
              <a:rPr lang="en-US" altLang="zh-CN" dirty="0"/>
              <a:t>each individual piece of intelligence information</a:t>
            </a:r>
            <a:r>
              <a:rPr lang="zh-CN" altLang="en-US" dirty="0"/>
              <a:t>，</a:t>
            </a:r>
            <a:r>
              <a:rPr lang="en-US" altLang="zh-CN" dirty="0"/>
              <a:t> much like a piece of jigsaw puzzle</a:t>
            </a:r>
            <a:r>
              <a:rPr lang="zh-CN" altLang="en-US" dirty="0"/>
              <a:t>，</a:t>
            </a:r>
            <a:r>
              <a:rPr lang="en-US" altLang="zh-CN" dirty="0"/>
              <a:t>may aid in piecing together other bits of information even when the individual piece is not of obvious importance in itself.</a:t>
            </a:r>
          </a:p>
          <a:p>
            <a:endParaRPr lang="en-US" altLang="zh-CN" dirty="0"/>
          </a:p>
          <a:p>
            <a:endParaRPr lang="en-US" altLang="zh-CN" dirty="0"/>
          </a:p>
          <a:p>
            <a:endParaRPr lang="en-US" altLang="zh-CN" dirty="0"/>
          </a:p>
          <a:p>
            <a:r>
              <a:rPr lang="zh-CN" altLang="en-US" dirty="0"/>
              <a:t>按照马赛克</a:t>
            </a:r>
            <a:r>
              <a:rPr lang="en-US" altLang="zh-CN" dirty="0"/>
              <a:t>(mosaic</a:t>
            </a:r>
            <a:r>
              <a:rPr lang="zh-CN" altLang="en-US" dirty="0"/>
              <a:t>，花样拼图</a:t>
            </a:r>
            <a:r>
              <a:rPr lang="en-US" altLang="zh-CN" dirty="0"/>
              <a:t>)</a:t>
            </a:r>
            <a:r>
              <a:rPr lang="zh-CN" altLang="en-US" dirty="0"/>
              <a:t>理论，将零碎的资料数据经过整理之后加以拼凑组合，有可能推理出机密情报的总体形象或意义，也有构成机密侵害的可能，应纳入法益保护范围。</a:t>
            </a:r>
          </a:p>
          <a:p>
            <a:endParaRPr lang="zh-CN" altLang="en-US" dirty="0"/>
          </a:p>
          <a:p>
            <a:endParaRPr lang="zh-CN" altLang="en-US" dirty="0"/>
          </a:p>
          <a:p>
            <a:endParaRPr lang="zh-CN" altLang="en-US" dirty="0"/>
          </a:p>
          <a:p>
            <a:r>
              <a:rPr lang="zh-CN" altLang="en-US" dirty="0"/>
              <a:t>邓小平应该不了解该理论，但却说过很有针对性的两句话，颇有启示性。</a:t>
            </a:r>
          </a:p>
          <a:p>
            <a:endParaRPr lang="zh-CN" altLang="en-US" dirty="0"/>
          </a:p>
          <a:p>
            <a:r>
              <a:rPr lang="zh-CN" altLang="en-US" dirty="0"/>
              <a:t>“有些事我们认为无关紧要，但被敌人知道后就有用，如我们的财经数字，工业建设计划等，被敌人知道了，就可以估计我们的力量，了解我们的重点，从而进行破坏”。</a:t>
            </a:r>
            <a:r>
              <a:rPr lang="en-US" altLang="zh-CN" dirty="0"/>
              <a:t>(</a:t>
            </a:r>
            <a:r>
              <a:rPr lang="zh-CN" altLang="en-US" dirty="0"/>
              <a:t>邓小平 </a:t>
            </a:r>
            <a:r>
              <a:rPr lang="en-US" altLang="zh-CN" dirty="0"/>
              <a:t>:《</a:t>
            </a:r>
            <a:r>
              <a:rPr lang="zh-CN" altLang="en-US" dirty="0"/>
              <a:t>要重视保守国家机密</a:t>
            </a:r>
            <a:r>
              <a:rPr lang="en-US" altLang="zh-CN" dirty="0"/>
              <a:t>(1950</a:t>
            </a:r>
            <a:r>
              <a:rPr lang="zh-CN" altLang="en-US" dirty="0"/>
              <a:t>年</a:t>
            </a:r>
            <a:r>
              <a:rPr lang="en-US" altLang="zh-CN" dirty="0"/>
              <a:t>10</a:t>
            </a:r>
            <a:r>
              <a:rPr lang="zh-CN" altLang="en-US" dirty="0"/>
              <a:t>月</a:t>
            </a:r>
            <a:r>
              <a:rPr lang="en-US" altLang="zh-CN" dirty="0"/>
              <a:t>18</a:t>
            </a:r>
            <a:r>
              <a:rPr lang="zh-CN" altLang="en-US" dirty="0"/>
              <a:t>日</a:t>
            </a:r>
            <a:r>
              <a:rPr lang="en-US" altLang="zh-CN" dirty="0"/>
              <a:t>》《</a:t>
            </a:r>
            <a:r>
              <a:rPr lang="zh-CN" altLang="en-US" dirty="0"/>
              <a:t>邓小平西南工作文集</a:t>
            </a:r>
            <a:r>
              <a:rPr lang="en-US" altLang="zh-CN" dirty="0"/>
              <a:t>》</a:t>
            </a:r>
            <a:r>
              <a:rPr lang="zh-CN" altLang="en-US" dirty="0"/>
              <a:t>，重庆出版社 </a:t>
            </a:r>
            <a:r>
              <a:rPr lang="en-US" altLang="zh-CN" dirty="0"/>
              <a:t>2006 </a:t>
            </a:r>
            <a:r>
              <a:rPr lang="zh-CN" altLang="en-US" dirty="0"/>
              <a:t>年版，第 </a:t>
            </a:r>
            <a:r>
              <a:rPr lang="en-US" altLang="zh-CN" dirty="0"/>
              <a:t>257 </a:t>
            </a:r>
            <a:r>
              <a:rPr lang="zh-CN" altLang="en-US" dirty="0"/>
              <a:t>页</a:t>
            </a:r>
            <a:r>
              <a:rPr lang="en-US" altLang="zh-CN" dirty="0"/>
              <a:t>)</a:t>
            </a:r>
          </a:p>
          <a:p>
            <a:endParaRPr lang="en-US" altLang="zh-CN" dirty="0"/>
          </a:p>
          <a:p>
            <a:r>
              <a:rPr lang="en-US" altLang="zh-CN" dirty="0"/>
              <a:t>“</a:t>
            </a:r>
            <a:r>
              <a:rPr lang="zh-CN" altLang="en-US" dirty="0"/>
              <a:t>在报纸上公开揭露自己的错误，进行严肃的自我批评，要想完全不被敌人利用是不可能的，如果因为怕被敌人利用而把自己的手脚捆起来，那就会实际上走到抛弃批评和自我批评的道路，这正是那些惧怕批评的人们拒绝批评的一种借口。”</a:t>
            </a:r>
            <a:r>
              <a:rPr lang="en-US" altLang="zh-CN" dirty="0"/>
              <a:t>(《</a:t>
            </a:r>
            <a:r>
              <a:rPr lang="zh-CN" altLang="en-US" dirty="0"/>
              <a:t>邓小平文集</a:t>
            </a:r>
            <a:r>
              <a:rPr lang="en-US" altLang="zh-CN" dirty="0"/>
              <a:t>(1949-1974)</a:t>
            </a:r>
            <a:r>
              <a:rPr lang="zh-CN" altLang="en-US" dirty="0"/>
              <a:t>，中央文献出版社</a:t>
            </a:r>
            <a:r>
              <a:rPr lang="en-US" altLang="zh-CN" dirty="0"/>
              <a:t>2014</a:t>
            </a:r>
            <a:r>
              <a:rPr lang="zh-CN" altLang="en-US" dirty="0"/>
              <a:t>年版，第</a:t>
            </a:r>
            <a:r>
              <a:rPr lang="en-US" altLang="zh-CN" dirty="0"/>
              <a:t>172</a:t>
            </a:r>
            <a:r>
              <a:rPr lang="zh-CN" altLang="en-US" dirty="0"/>
              <a:t>页。</a:t>
            </a:r>
            <a:r>
              <a:rPr lang="en-US" altLang="zh-CN" dirty="0"/>
              <a:t>)</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mosaic</a:t>
            </a:r>
            <a:r>
              <a:rPr lang="zh-CN" altLang="en-US" sz="1200" b="0" i="0" kern="1200" dirty="0">
                <a:solidFill>
                  <a:schemeClr val="tx1"/>
                </a:solidFill>
                <a:effectLst/>
                <a:latin typeface="+mn-lt"/>
                <a:ea typeface="+mn-ea"/>
                <a:cs typeface="+mn-cs"/>
              </a:rPr>
              <a:t>英</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məʊˈzeɪɪk</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美</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moʊˈzeɪɪk</a:t>
            </a:r>
            <a:r>
              <a:rPr lang="en-US" altLang="zh-CN" sz="1200" b="0" i="0" kern="1200" dirty="0">
                <a:solidFill>
                  <a:schemeClr val="tx1"/>
                </a:solidFill>
                <a:effectLst/>
                <a:latin typeface="+mn-lt"/>
                <a:ea typeface="+mn-ea"/>
                <a:cs typeface="+mn-cs"/>
              </a:rPr>
              <a:t>]</a:t>
            </a:r>
          </a:p>
          <a:p>
            <a:pPr latinLnBrk="0"/>
            <a:r>
              <a:rPr lang="en-US" altLang="zh-CN"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马赛克</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镶嵌图案</a:t>
            </a:r>
            <a:r>
              <a:rPr lang="en-US" altLang="zh-CN" sz="1200" kern="1200" dirty="0">
                <a:solidFill>
                  <a:schemeClr val="tx1"/>
                </a:solidFill>
                <a:effectLst/>
                <a:latin typeface="+mn-lt"/>
                <a:ea typeface="+mn-ea"/>
                <a:cs typeface="+mn-cs"/>
              </a:rPr>
              <a:t>;adj.</a:t>
            </a:r>
            <a:r>
              <a:rPr lang="zh-CN" altLang="en-US" sz="1200" kern="1200" dirty="0">
                <a:solidFill>
                  <a:schemeClr val="tx1"/>
                </a:solidFill>
                <a:effectLst/>
                <a:latin typeface="+mn-lt"/>
                <a:ea typeface="+mn-ea"/>
                <a:cs typeface="+mn-cs"/>
              </a:rPr>
              <a:t>用拼花方式制成的；摩西 的</a:t>
            </a:r>
            <a:r>
              <a:rPr lang="en-US" altLang="zh-CN" sz="1200" kern="1200" dirty="0">
                <a:solidFill>
                  <a:schemeClr val="tx1"/>
                </a:solidFill>
                <a:effectLst/>
                <a:latin typeface="+mn-lt"/>
                <a:ea typeface="+mn-ea"/>
                <a:cs typeface="+mn-cs"/>
              </a:rPr>
              <a:t>;v.</a:t>
            </a:r>
            <a:r>
              <a:rPr lang="zh-CN" altLang="en-US" sz="1200" kern="1200" dirty="0">
                <a:solidFill>
                  <a:schemeClr val="tx1"/>
                </a:solidFill>
                <a:effectLst/>
                <a:latin typeface="+mn-lt"/>
                <a:ea typeface="+mn-ea"/>
                <a:cs typeface="+mn-cs"/>
              </a:rPr>
              <a:t>用拼花图案装饰</a:t>
            </a:r>
            <a:r>
              <a:rPr lang="en-US" altLang="zh-CN" sz="120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例句</a:t>
            </a:r>
            <a:r>
              <a:rPr lang="en-US" altLang="zh-CN" sz="1200" b="0" i="0" kern="1200" dirty="0">
                <a:solidFill>
                  <a:schemeClr val="tx1"/>
                </a:solidFill>
                <a:effectLst/>
                <a:latin typeface="+mn-lt"/>
                <a:ea typeface="+mn-ea"/>
                <a:cs typeface="+mn-cs"/>
              </a:rPr>
              <a:t>]They use computers to design mosaics nowadays.</a:t>
            </a:r>
          </a:p>
          <a:p>
            <a:pPr latinLnBrk="0"/>
            <a:r>
              <a:rPr lang="zh-CN" altLang="en-US" sz="1200" b="0" i="0" kern="1200" dirty="0">
                <a:solidFill>
                  <a:schemeClr val="tx1"/>
                </a:solidFill>
                <a:effectLst/>
                <a:latin typeface="+mn-lt"/>
                <a:ea typeface="+mn-ea"/>
                <a:cs typeface="+mn-cs"/>
              </a:rPr>
              <a:t>现在人们都用电脑设计镶嵌图案。</a:t>
            </a:r>
          </a:p>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其他</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复数：</a:t>
            </a:r>
            <a:r>
              <a:rPr lang="en-US" altLang="zh-CN" sz="1200" u="none" strike="noStrike" kern="1200" dirty="0">
                <a:solidFill>
                  <a:schemeClr val="tx1"/>
                </a:solidFill>
                <a:effectLst/>
                <a:latin typeface="+mn-lt"/>
                <a:ea typeface="+mn-ea"/>
                <a:cs typeface="+mn-cs"/>
                <a:hlinkClick r:id="rId3"/>
              </a:rPr>
              <a:t>mosaics</a:t>
            </a:r>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r>
              <a:rPr lang="zh-CN" altLang="en-US" dirty="0"/>
              <a:t>镶嵌理论</a:t>
            </a:r>
            <a:br>
              <a:rPr lang="en-US" altLang="zh-CN" dirty="0"/>
            </a:br>
            <a:endParaRPr lang="en-US" altLang="zh-CN" dirty="0"/>
          </a:p>
          <a:p>
            <a:r>
              <a:rPr lang="zh-CN" altLang="en-US" dirty="0"/>
              <a:t>马赛克理论</a:t>
            </a:r>
            <a:r>
              <a:rPr lang="en-US" altLang="zh-CN" dirty="0"/>
              <a:t>(mosaic theory</a:t>
            </a:r>
            <a:r>
              <a:rPr lang="zh-CN" altLang="en-US" dirty="0"/>
              <a:t>，又称拼合理论，</a:t>
            </a:r>
            <a:r>
              <a:rPr lang="en-US" altLang="zh-CN" dirty="0"/>
              <a:t>compilation theory)</a:t>
            </a:r>
            <a:r>
              <a:rPr lang="zh-CN" altLang="en-US" dirty="0"/>
              <a:t>。马赛克理论自</a:t>
            </a:r>
            <a:r>
              <a:rPr lang="en-US" altLang="zh-CN" dirty="0"/>
              <a:t>19</a:t>
            </a:r>
            <a:r>
              <a:rPr lang="zh-CN" altLang="en-US" dirty="0"/>
              <a:t>世纪末问世以来，就一直处在争议之中。明镜周刊案的判决是一个分水岭，此后该理论获得较大范围肯定。马赛克理论的核心观点是，哪怕是最琐碎最无价值的内部信息，如果被敌人情报机构掌握，再与其他已知信息综合在一起，就可能整理、推断出极有价值的信息从而危及国家安全，因此这些看似不重要的琐碎信息也要保密。</a:t>
            </a:r>
            <a:r>
              <a:rPr lang="en-US" altLang="zh-CN" dirty="0"/>
              <a:t>[1]</a:t>
            </a:r>
            <a:r>
              <a:rPr lang="zh-CN" altLang="en-US" dirty="0"/>
              <a:t>马赛克理论是由法院实务发展出来的一种理论。最早见于</a:t>
            </a:r>
            <a:r>
              <a:rPr lang="en-US" altLang="zh-CN" dirty="0"/>
              <a:t>1893</a:t>
            </a:r>
            <a:r>
              <a:rPr lang="zh-CN" altLang="en-US" dirty="0"/>
              <a:t>年德国法院判例，</a:t>
            </a:r>
            <a:r>
              <a:rPr lang="en-US" altLang="zh-CN" dirty="0"/>
              <a:t>1924</a:t>
            </a:r>
            <a:r>
              <a:rPr lang="zh-CN" altLang="en-US" dirty="0"/>
              <a:t>年为德国帝国法院接受。德国联邦法院在一则判例中指出，就一些拼凑出桥梁结构、弹药库建筑以及交通路径指标的照相图片，加以报道，问题并不出在报道行为事项本身，而是在于这些报道的意义，是否为一般读者所认识</a:t>
            </a:r>
            <a:r>
              <a:rPr lang="en-US" altLang="zh-CN" dirty="0"/>
              <a:t>?</a:t>
            </a:r>
            <a:r>
              <a:rPr lang="zh-CN" altLang="en-US" dirty="0"/>
              <a:t>或者，这些报道的背后是否别有用意，要以巧妙的手法，超越通常观察的方式，去引起特别意义的注意</a:t>
            </a:r>
            <a:r>
              <a:rPr lang="en-US" altLang="zh-CN" dirty="0"/>
              <a:t>?</a:t>
            </a:r>
            <a:r>
              <a:rPr lang="zh-CN" altLang="en-US" dirty="0"/>
              <a:t>后来更有判例指出，这种经过精细综合加工的报道，如果有别于一般在外面流通的其他个别材料，形成一种新的情报知识，而且就其内涵意义，对于国防利益具有重要性者，将被认为是一种国家机密。瑞士、法国、荷兰、意大利等国家均在不同程度上采纳该理论。</a:t>
            </a:r>
            <a:r>
              <a:rPr lang="en-US" altLang="zh-CN" dirty="0"/>
              <a:t>[2]</a:t>
            </a:r>
          </a:p>
          <a:p>
            <a:r>
              <a:rPr lang="zh-CN" altLang="en-US" dirty="0"/>
              <a:t>与大部分西方国家不同，美国法院起初对马赛克理论持否定态度。第二次世界大战期间，一名德国人接受德国政府委托，从报章杂志、新闻专业手册、统计数据及通讯数据中，搜集美国汽车及航空工业生产资料，从而相当准确地推测出当时美国军备工业状况。美国法院判决无罪，主要理由是就一般容易可得到的信息来源，从事阐释的过程加以处罚，并非法律意旨。</a:t>
            </a:r>
            <a:r>
              <a:rPr lang="en-US" altLang="zh-CN" dirty="0"/>
              <a:t>[3]</a:t>
            </a:r>
          </a:p>
          <a:p>
            <a:endParaRPr lang="en-US" altLang="zh-CN" dirty="0"/>
          </a:p>
          <a:p>
            <a:r>
              <a:rPr lang="en-US" altLang="zh-CN" dirty="0"/>
              <a:t>[1] CIA v. Sims</a:t>
            </a:r>
            <a:r>
              <a:rPr lang="zh-CN" altLang="en-US" dirty="0"/>
              <a:t>，</a:t>
            </a:r>
            <a:r>
              <a:rPr lang="en-US" altLang="zh-CN" dirty="0"/>
              <a:t>471U.S. at 178(“Foreign intelligence services have both the capacity to gather and analyze any information that is in the public domain and the substantial expertise in deducing the identities of intelligence sources from seemingly unimportant details.) The Department of Navy</a:t>
            </a:r>
            <a:r>
              <a:rPr lang="zh-CN" altLang="en-US" dirty="0"/>
              <a:t>，</a:t>
            </a:r>
            <a:r>
              <a:rPr lang="en-US" altLang="zh-CN" dirty="0"/>
              <a:t> in its Freedom of Information Act(FOIA) regulations </a:t>
            </a:r>
            <a:r>
              <a:rPr lang="zh-CN" altLang="en-US" dirty="0"/>
              <a:t>，</a:t>
            </a:r>
            <a:r>
              <a:rPr lang="en-US" altLang="zh-CN" dirty="0"/>
              <a:t>defines the theory </a:t>
            </a:r>
            <a:r>
              <a:rPr lang="en-US" altLang="zh-CN" dirty="0" err="1"/>
              <a:t>as“the</a:t>
            </a:r>
            <a:r>
              <a:rPr lang="en-US" altLang="zh-CN" dirty="0"/>
              <a:t> concept that apparently harmless pieces of information when assembled together could reveal a damaging picture." 32 C.F.R§701.31(2005)</a:t>
            </a:r>
          </a:p>
          <a:p>
            <a:r>
              <a:rPr lang="en-US" altLang="zh-CN" dirty="0"/>
              <a:t>[2] </a:t>
            </a:r>
            <a:r>
              <a:rPr lang="zh-CN" altLang="en-US" dirty="0"/>
              <a:t>苏俊雄</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175-176</a:t>
            </a:r>
            <a:r>
              <a:rPr lang="zh-CN" altLang="en-US" dirty="0"/>
              <a:t>页。</a:t>
            </a:r>
          </a:p>
          <a:p>
            <a:r>
              <a:rPr lang="en-US" altLang="zh-CN" dirty="0"/>
              <a:t>[3]Circuit Court of Appeals New York</a:t>
            </a:r>
            <a:r>
              <a:rPr lang="zh-CN" altLang="en-US" dirty="0"/>
              <a:t>，</a:t>
            </a:r>
            <a:r>
              <a:rPr lang="en-US" altLang="zh-CN" dirty="0"/>
              <a:t>US v. Heine</a:t>
            </a:r>
            <a:r>
              <a:rPr lang="zh-CN" altLang="en-US" dirty="0"/>
              <a:t>，</a:t>
            </a:r>
            <a:r>
              <a:rPr lang="en-US" altLang="zh-CN" dirty="0"/>
              <a:t>1945</a:t>
            </a:r>
            <a:r>
              <a:rPr lang="zh-CN" altLang="en-US" dirty="0"/>
              <a:t>，</a:t>
            </a:r>
            <a:r>
              <a:rPr lang="en-US" altLang="zh-CN" dirty="0"/>
              <a:t>151 f2d 813. Supreme Court</a:t>
            </a:r>
            <a:r>
              <a:rPr lang="zh-CN" altLang="en-US" dirty="0"/>
              <a:t>，</a:t>
            </a:r>
            <a:r>
              <a:rPr lang="en-US" altLang="zh-CN" dirty="0"/>
              <a:t> </a:t>
            </a:r>
            <a:r>
              <a:rPr lang="en-US" altLang="zh-CN" dirty="0" err="1"/>
              <a:t>Gorin</a:t>
            </a:r>
            <a:r>
              <a:rPr lang="en-US" altLang="zh-CN" dirty="0"/>
              <a:t>  v. US.312 US 19.</a:t>
            </a:r>
            <a:r>
              <a:rPr lang="zh-CN" altLang="en-US" dirty="0"/>
              <a:t>转引自苏俊雄 </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总第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177</a:t>
            </a:r>
            <a:r>
              <a:rPr lang="zh-CN" altLang="en-US" dirty="0"/>
              <a:t>页。</a:t>
            </a:r>
          </a:p>
          <a:p>
            <a:endParaRPr lang="zh-CN" altLang="en-US" dirty="0"/>
          </a:p>
          <a:p>
            <a:r>
              <a:rPr lang="zh-CN" altLang="en-US" dirty="0"/>
              <a:t>冷战初期，这一立场也并未改变，美国总统杜鲁门和艾森豪威尔甚至先后在行政命令中明确禁止采用这一理论作为定密依据。</a:t>
            </a:r>
            <a:r>
              <a:rPr lang="en-US" altLang="zh-CN" dirty="0"/>
              <a:t>......1982</a:t>
            </a:r>
            <a:r>
              <a:rPr lang="zh-CN" altLang="en-US" dirty="0"/>
              <a:t>年，美国总统里根第一次在行政命令中规定，马赛克理论也可以作为定密依据。这极大地推动了马赛克理论的司法适用。</a:t>
            </a:r>
          </a:p>
          <a:p>
            <a:endParaRPr lang="zh-CN" altLang="en-US" dirty="0"/>
          </a:p>
          <a:p>
            <a:r>
              <a:rPr lang="zh-CN" altLang="en-US" dirty="0"/>
              <a:t>目前西方法学界比较一致的意见是，该理论可以适用，但要接受司法的严格审查，不得逾越必要要限度，危及新闻自由价值。</a:t>
            </a:r>
          </a:p>
          <a:p>
            <a:endParaRPr lang="zh-CN" altLang="en-US" dirty="0"/>
          </a:p>
          <a:p>
            <a:endParaRPr lang="zh-CN" altLang="en-US" dirty="0"/>
          </a:p>
          <a:p>
            <a:endParaRPr lang="zh-CN" altLang="en-US" dirty="0"/>
          </a:p>
          <a:p>
            <a:r>
              <a:rPr lang="en-US" altLang="zh-CN" dirty="0"/>
              <a:t>Foreign intelligence services have both the capacity to gather and analyze any information that is in the public domain and the substantial expertise in deducing the identities of intelligence sources from seemingly unimportant details.</a:t>
            </a:r>
          </a:p>
          <a:p>
            <a:endParaRPr lang="en-US" altLang="zh-CN" dirty="0"/>
          </a:p>
          <a:p>
            <a:r>
              <a:rPr lang="en-US" altLang="zh-CN" dirty="0"/>
              <a:t>defines the theory </a:t>
            </a:r>
            <a:r>
              <a:rPr lang="en-US" altLang="zh-CN" dirty="0" err="1"/>
              <a:t>as“the</a:t>
            </a:r>
            <a:r>
              <a:rPr lang="en-US" altLang="zh-CN" dirty="0"/>
              <a:t> concept that apparently harmless pieces of information when assembled together could reveal a damaging picture."</a:t>
            </a:r>
          </a:p>
          <a:p>
            <a:endParaRPr lang="en-US" altLang="zh-CN" dirty="0"/>
          </a:p>
          <a:p>
            <a:r>
              <a:rPr lang="en-US" altLang="zh-CN" dirty="0"/>
              <a:t>each individual piece of intelligence information</a:t>
            </a:r>
            <a:r>
              <a:rPr lang="zh-CN" altLang="en-US" dirty="0"/>
              <a:t>，</a:t>
            </a:r>
            <a:r>
              <a:rPr lang="en-US" altLang="zh-CN" dirty="0"/>
              <a:t> much like a piece of jigsaw puzzle</a:t>
            </a:r>
            <a:r>
              <a:rPr lang="zh-CN" altLang="en-US" dirty="0"/>
              <a:t>，</a:t>
            </a:r>
            <a:r>
              <a:rPr lang="en-US" altLang="zh-CN" dirty="0"/>
              <a:t>may aid in piecing together other bits of information even when the individual piece is not of obvious importance in itself.</a:t>
            </a:r>
          </a:p>
          <a:p>
            <a:endParaRPr lang="en-US" altLang="zh-CN" dirty="0"/>
          </a:p>
          <a:p>
            <a:endParaRPr lang="en-US" altLang="zh-CN" dirty="0"/>
          </a:p>
          <a:p>
            <a:endParaRPr lang="en-US" altLang="zh-CN" dirty="0"/>
          </a:p>
          <a:p>
            <a:r>
              <a:rPr lang="zh-CN" altLang="en-US" dirty="0"/>
              <a:t>按照马赛克</a:t>
            </a:r>
            <a:r>
              <a:rPr lang="en-US" altLang="zh-CN" dirty="0"/>
              <a:t>(mosaic</a:t>
            </a:r>
            <a:r>
              <a:rPr lang="zh-CN" altLang="en-US" dirty="0"/>
              <a:t>，花样拼图</a:t>
            </a:r>
            <a:r>
              <a:rPr lang="en-US" altLang="zh-CN" dirty="0"/>
              <a:t>)</a:t>
            </a:r>
            <a:r>
              <a:rPr lang="zh-CN" altLang="en-US" dirty="0"/>
              <a:t>理论，将零碎的资料数据经过整理之后加以拼凑组合，有可能推理出机密情报的总体形象或意义，也有构成机密侵害的可能，应纳入法益保护范围。</a:t>
            </a:r>
          </a:p>
          <a:p>
            <a:endParaRPr lang="zh-CN" altLang="en-US" dirty="0"/>
          </a:p>
          <a:p>
            <a:endParaRPr lang="zh-CN" altLang="en-US" dirty="0"/>
          </a:p>
          <a:p>
            <a:endParaRPr lang="zh-CN" altLang="en-US" dirty="0"/>
          </a:p>
          <a:p>
            <a:r>
              <a:rPr lang="zh-CN" altLang="en-US" dirty="0"/>
              <a:t>邓小平应该不了解该理论，但却说过很有针对性的两句话，颇有启示性。</a:t>
            </a:r>
          </a:p>
          <a:p>
            <a:endParaRPr lang="zh-CN" altLang="en-US" dirty="0"/>
          </a:p>
          <a:p>
            <a:r>
              <a:rPr lang="zh-CN" altLang="en-US" dirty="0"/>
              <a:t>“有些事我们认为无关紧要，但被敌人知道后就有用，如我们的财经数字，工业建设计划等，被敌人知道了，就可以估计我们的力量，了解我们的重点，从而进行破坏”。</a:t>
            </a:r>
            <a:r>
              <a:rPr lang="en-US" altLang="zh-CN" dirty="0"/>
              <a:t>(</a:t>
            </a:r>
            <a:r>
              <a:rPr lang="zh-CN" altLang="en-US" dirty="0"/>
              <a:t>邓小平 </a:t>
            </a:r>
            <a:r>
              <a:rPr lang="en-US" altLang="zh-CN" dirty="0"/>
              <a:t>:《</a:t>
            </a:r>
            <a:r>
              <a:rPr lang="zh-CN" altLang="en-US" dirty="0"/>
              <a:t>要重视保守国家机密</a:t>
            </a:r>
            <a:r>
              <a:rPr lang="en-US" altLang="zh-CN" dirty="0"/>
              <a:t>(1950</a:t>
            </a:r>
            <a:r>
              <a:rPr lang="zh-CN" altLang="en-US" dirty="0"/>
              <a:t>年</a:t>
            </a:r>
            <a:r>
              <a:rPr lang="en-US" altLang="zh-CN" dirty="0"/>
              <a:t>10</a:t>
            </a:r>
            <a:r>
              <a:rPr lang="zh-CN" altLang="en-US" dirty="0"/>
              <a:t>月</a:t>
            </a:r>
            <a:r>
              <a:rPr lang="en-US" altLang="zh-CN" dirty="0"/>
              <a:t>18</a:t>
            </a:r>
            <a:r>
              <a:rPr lang="zh-CN" altLang="en-US" dirty="0"/>
              <a:t>日</a:t>
            </a:r>
            <a:r>
              <a:rPr lang="en-US" altLang="zh-CN" dirty="0"/>
              <a:t>》《</a:t>
            </a:r>
            <a:r>
              <a:rPr lang="zh-CN" altLang="en-US" dirty="0"/>
              <a:t>邓小平西南工作文集</a:t>
            </a:r>
            <a:r>
              <a:rPr lang="en-US" altLang="zh-CN" dirty="0"/>
              <a:t>》</a:t>
            </a:r>
            <a:r>
              <a:rPr lang="zh-CN" altLang="en-US" dirty="0"/>
              <a:t>，重庆出版社 </a:t>
            </a:r>
            <a:r>
              <a:rPr lang="en-US" altLang="zh-CN" dirty="0"/>
              <a:t>2006 </a:t>
            </a:r>
            <a:r>
              <a:rPr lang="zh-CN" altLang="en-US" dirty="0"/>
              <a:t>年版，第 </a:t>
            </a:r>
            <a:r>
              <a:rPr lang="en-US" altLang="zh-CN" dirty="0"/>
              <a:t>257 </a:t>
            </a:r>
            <a:r>
              <a:rPr lang="zh-CN" altLang="en-US" dirty="0"/>
              <a:t>页</a:t>
            </a:r>
            <a:r>
              <a:rPr lang="en-US" altLang="zh-CN" dirty="0"/>
              <a:t>)</a:t>
            </a:r>
          </a:p>
          <a:p>
            <a:endParaRPr lang="en-US" altLang="zh-CN" dirty="0"/>
          </a:p>
          <a:p>
            <a:r>
              <a:rPr lang="en-US" altLang="zh-CN" dirty="0"/>
              <a:t>“</a:t>
            </a:r>
            <a:r>
              <a:rPr lang="zh-CN" altLang="en-US" dirty="0"/>
              <a:t>在报纸上公开揭露自己的错误，进行严肃的自我批评，要想完全不被敌人利用是不可能的，如果因为怕被敌人利用而把自己的手脚捆起来，那就会实际上走到抛弃批评和自我批评的道路，这正是那些惧怕批评的人们拒绝批评的一种借口。”</a:t>
            </a:r>
            <a:r>
              <a:rPr lang="en-US" altLang="zh-CN" dirty="0"/>
              <a:t>(《</a:t>
            </a:r>
            <a:r>
              <a:rPr lang="zh-CN" altLang="en-US" dirty="0"/>
              <a:t>邓小平文集</a:t>
            </a:r>
            <a:r>
              <a:rPr lang="en-US" altLang="zh-CN" dirty="0"/>
              <a:t>(1949-1974)</a:t>
            </a:r>
            <a:r>
              <a:rPr lang="zh-CN" altLang="en-US" dirty="0"/>
              <a:t>，中央文献出版社</a:t>
            </a:r>
            <a:r>
              <a:rPr lang="en-US" altLang="zh-CN" dirty="0"/>
              <a:t>2014</a:t>
            </a:r>
            <a:r>
              <a:rPr lang="zh-CN" altLang="en-US" dirty="0"/>
              <a:t>年版，第</a:t>
            </a:r>
            <a:r>
              <a:rPr lang="en-US" altLang="zh-CN" dirty="0"/>
              <a:t>172</a:t>
            </a:r>
            <a:r>
              <a:rPr lang="zh-CN" altLang="en-US" dirty="0"/>
              <a:t>页。</a:t>
            </a:r>
            <a:r>
              <a:rPr lang="en-US" altLang="zh-CN" dirty="0"/>
              <a:t>)</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mosaic</a:t>
            </a:r>
            <a:r>
              <a:rPr lang="zh-CN" altLang="en-US" sz="1200" b="0" i="0" kern="1200" dirty="0">
                <a:solidFill>
                  <a:schemeClr val="tx1"/>
                </a:solidFill>
                <a:effectLst/>
                <a:latin typeface="+mn-lt"/>
                <a:ea typeface="+mn-ea"/>
                <a:cs typeface="+mn-cs"/>
              </a:rPr>
              <a:t>英</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məʊˈzeɪɪk</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美</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moʊˈzeɪɪk</a:t>
            </a:r>
            <a:r>
              <a:rPr lang="en-US" altLang="zh-CN" sz="1200" b="0" i="0" kern="1200" dirty="0">
                <a:solidFill>
                  <a:schemeClr val="tx1"/>
                </a:solidFill>
                <a:effectLst/>
                <a:latin typeface="+mn-lt"/>
                <a:ea typeface="+mn-ea"/>
                <a:cs typeface="+mn-cs"/>
              </a:rPr>
              <a:t>]</a:t>
            </a:r>
          </a:p>
          <a:p>
            <a:pPr latinLnBrk="0"/>
            <a:r>
              <a:rPr lang="en-US" altLang="zh-CN"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马赛克</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镶嵌图案</a:t>
            </a:r>
            <a:r>
              <a:rPr lang="en-US" altLang="zh-CN" sz="1200" kern="1200" dirty="0">
                <a:solidFill>
                  <a:schemeClr val="tx1"/>
                </a:solidFill>
                <a:effectLst/>
                <a:latin typeface="+mn-lt"/>
                <a:ea typeface="+mn-ea"/>
                <a:cs typeface="+mn-cs"/>
              </a:rPr>
              <a:t>;adj.</a:t>
            </a:r>
            <a:r>
              <a:rPr lang="zh-CN" altLang="en-US" sz="1200" kern="1200" dirty="0">
                <a:solidFill>
                  <a:schemeClr val="tx1"/>
                </a:solidFill>
                <a:effectLst/>
                <a:latin typeface="+mn-lt"/>
                <a:ea typeface="+mn-ea"/>
                <a:cs typeface="+mn-cs"/>
              </a:rPr>
              <a:t>用拼花方式制成的；摩西 的</a:t>
            </a:r>
            <a:r>
              <a:rPr lang="en-US" altLang="zh-CN" sz="1200" kern="1200" dirty="0">
                <a:solidFill>
                  <a:schemeClr val="tx1"/>
                </a:solidFill>
                <a:effectLst/>
                <a:latin typeface="+mn-lt"/>
                <a:ea typeface="+mn-ea"/>
                <a:cs typeface="+mn-cs"/>
              </a:rPr>
              <a:t>;v.</a:t>
            </a:r>
            <a:r>
              <a:rPr lang="zh-CN" altLang="en-US" sz="1200" kern="1200" dirty="0">
                <a:solidFill>
                  <a:schemeClr val="tx1"/>
                </a:solidFill>
                <a:effectLst/>
                <a:latin typeface="+mn-lt"/>
                <a:ea typeface="+mn-ea"/>
                <a:cs typeface="+mn-cs"/>
              </a:rPr>
              <a:t>用拼花图案装饰</a:t>
            </a:r>
            <a:r>
              <a:rPr lang="en-US" altLang="zh-CN" sz="120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例句</a:t>
            </a:r>
            <a:r>
              <a:rPr lang="en-US" altLang="zh-CN" sz="1200" b="0" i="0" kern="1200" dirty="0">
                <a:solidFill>
                  <a:schemeClr val="tx1"/>
                </a:solidFill>
                <a:effectLst/>
                <a:latin typeface="+mn-lt"/>
                <a:ea typeface="+mn-ea"/>
                <a:cs typeface="+mn-cs"/>
              </a:rPr>
              <a:t>]They use computers to design mosaics nowadays.</a:t>
            </a:r>
          </a:p>
          <a:p>
            <a:pPr latinLnBrk="0"/>
            <a:r>
              <a:rPr lang="zh-CN" altLang="en-US" sz="1200" b="0" i="0" kern="1200" dirty="0">
                <a:solidFill>
                  <a:schemeClr val="tx1"/>
                </a:solidFill>
                <a:effectLst/>
                <a:latin typeface="+mn-lt"/>
                <a:ea typeface="+mn-ea"/>
                <a:cs typeface="+mn-cs"/>
              </a:rPr>
              <a:t>现在人们都用电脑设计镶嵌图案。</a:t>
            </a:r>
          </a:p>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其他</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复数：</a:t>
            </a:r>
            <a:r>
              <a:rPr lang="en-US" altLang="zh-CN" sz="1200" u="none" strike="noStrike" kern="1200" dirty="0">
                <a:solidFill>
                  <a:schemeClr val="tx1"/>
                </a:solidFill>
                <a:effectLst/>
                <a:latin typeface="+mn-lt"/>
                <a:ea typeface="+mn-ea"/>
                <a:cs typeface="+mn-cs"/>
                <a:hlinkClick r:id="rId3"/>
              </a:rPr>
              <a:t>mosaics</a:t>
            </a:r>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r>
              <a:rPr lang="zh-CN" altLang="en-US" dirty="0"/>
              <a:t>镶嵌理论</a:t>
            </a:r>
            <a:br>
              <a:rPr lang="en-US" altLang="zh-CN" dirty="0"/>
            </a:br>
            <a:endParaRPr lang="en-US" altLang="zh-CN" dirty="0"/>
          </a:p>
          <a:p>
            <a:r>
              <a:rPr lang="zh-CN" altLang="en-US" dirty="0"/>
              <a:t>马赛克理论</a:t>
            </a:r>
            <a:r>
              <a:rPr lang="en-US" altLang="zh-CN" dirty="0"/>
              <a:t>(mosaic theory</a:t>
            </a:r>
            <a:r>
              <a:rPr lang="zh-CN" altLang="en-US" dirty="0"/>
              <a:t>，又称拼合理论，</a:t>
            </a:r>
            <a:r>
              <a:rPr lang="en-US" altLang="zh-CN" dirty="0"/>
              <a:t>compilation theory)</a:t>
            </a:r>
            <a:r>
              <a:rPr lang="zh-CN" altLang="en-US" dirty="0"/>
              <a:t>。马赛克理论自</a:t>
            </a:r>
            <a:r>
              <a:rPr lang="en-US" altLang="zh-CN" dirty="0"/>
              <a:t>19</a:t>
            </a:r>
            <a:r>
              <a:rPr lang="zh-CN" altLang="en-US" dirty="0"/>
              <a:t>世纪末问世以来，就一直处在争议之中。明镜周刊案的判决是一个分水岭，此后该理论获得较大范围肯定。马赛克理论的核心观点是，哪怕是最琐碎最无价值的内部信息，如果被敌人情报机构掌握，再与其他已知信息综合在一起，就可能整理、推断出极有价值的信息从而危及国家安全，因此这些看似不重要的琐碎信息也要保密。</a:t>
            </a:r>
            <a:r>
              <a:rPr lang="en-US" altLang="zh-CN" dirty="0"/>
              <a:t>[1]</a:t>
            </a:r>
            <a:r>
              <a:rPr lang="zh-CN" altLang="en-US" dirty="0"/>
              <a:t>马赛克理论是由法院实务发展出来的一种理论。最早见于</a:t>
            </a:r>
            <a:r>
              <a:rPr lang="en-US" altLang="zh-CN" dirty="0"/>
              <a:t>1893</a:t>
            </a:r>
            <a:r>
              <a:rPr lang="zh-CN" altLang="en-US" dirty="0"/>
              <a:t>年德国法院判例，</a:t>
            </a:r>
            <a:r>
              <a:rPr lang="en-US" altLang="zh-CN" dirty="0"/>
              <a:t>1924</a:t>
            </a:r>
            <a:r>
              <a:rPr lang="zh-CN" altLang="en-US" dirty="0"/>
              <a:t>年为德国帝国法院接受。德国联邦法院在一则判例中指出，就一些拼凑出桥梁结构、弹药库建筑以及交通路径指标的照相图片，加以报道，问题并不出在报道行为事项本身，而是在于这些报道的意义，是否为一般读者所认识</a:t>
            </a:r>
            <a:r>
              <a:rPr lang="en-US" altLang="zh-CN" dirty="0"/>
              <a:t>?</a:t>
            </a:r>
            <a:r>
              <a:rPr lang="zh-CN" altLang="en-US" dirty="0"/>
              <a:t>或者，这些报道的背后是否别有用意，要以巧妙的手法，超越通常观察的方式，去引起特别意义的注意</a:t>
            </a:r>
            <a:r>
              <a:rPr lang="en-US" altLang="zh-CN" dirty="0"/>
              <a:t>?</a:t>
            </a:r>
            <a:r>
              <a:rPr lang="zh-CN" altLang="en-US" dirty="0"/>
              <a:t>后来更有判例指出，这种经过精细综合加工的报道，如果有别于一般在外面流通的其他个别材料，形成一种新的情报知识，而且就其内涵意义，对于国防利益具有重要性者，将被认为是一种国家机密。瑞士、法国、荷兰、意大利等国家均在不同程度上采纳该理论。</a:t>
            </a:r>
            <a:r>
              <a:rPr lang="en-US" altLang="zh-CN" dirty="0"/>
              <a:t>[2]</a:t>
            </a:r>
          </a:p>
          <a:p>
            <a:r>
              <a:rPr lang="zh-CN" altLang="en-US" dirty="0"/>
              <a:t>与大部分西方国家不同，美国法院起初对马赛克理论持否定态度。第二次世界大战期间，一名德国人接受德国政府委托，从报章杂志、新闻专业手册、统计数据及通讯数据中，搜集美国汽车及航空工业生产资料，从而相当准确地推测出当时美国军备工业状况。美国法院判决无罪，主要理由是就一般容易可得到的信息来源，从事阐释的过程加以处罚，并非法律意旨。</a:t>
            </a:r>
            <a:r>
              <a:rPr lang="en-US" altLang="zh-CN" dirty="0"/>
              <a:t>[3]</a:t>
            </a:r>
          </a:p>
          <a:p>
            <a:endParaRPr lang="en-US" altLang="zh-CN" dirty="0"/>
          </a:p>
          <a:p>
            <a:r>
              <a:rPr lang="en-US" altLang="zh-CN" dirty="0"/>
              <a:t>[1] CIA v. Sims</a:t>
            </a:r>
            <a:r>
              <a:rPr lang="zh-CN" altLang="en-US" dirty="0"/>
              <a:t>，</a:t>
            </a:r>
            <a:r>
              <a:rPr lang="en-US" altLang="zh-CN" dirty="0"/>
              <a:t>471U.S. at 178(“Foreign intelligence services have both the capacity to gather and analyze any information that is in the public domain and the substantial expertise in deducing the identities of intelligence sources from seemingly unimportant details.) The Department of Navy</a:t>
            </a:r>
            <a:r>
              <a:rPr lang="zh-CN" altLang="en-US" dirty="0"/>
              <a:t>，</a:t>
            </a:r>
            <a:r>
              <a:rPr lang="en-US" altLang="zh-CN" dirty="0"/>
              <a:t> in its Freedom of Information Act(FOIA) regulations </a:t>
            </a:r>
            <a:r>
              <a:rPr lang="zh-CN" altLang="en-US" dirty="0"/>
              <a:t>，</a:t>
            </a:r>
            <a:r>
              <a:rPr lang="en-US" altLang="zh-CN" dirty="0"/>
              <a:t>defines the theory </a:t>
            </a:r>
            <a:r>
              <a:rPr lang="en-US" altLang="zh-CN" dirty="0" err="1"/>
              <a:t>as“the</a:t>
            </a:r>
            <a:r>
              <a:rPr lang="en-US" altLang="zh-CN" dirty="0"/>
              <a:t> concept that apparently harmless pieces of information when assembled together could reveal a damaging picture." 32 C.F.R§701.31(2005)</a:t>
            </a:r>
          </a:p>
          <a:p>
            <a:r>
              <a:rPr lang="en-US" altLang="zh-CN" dirty="0"/>
              <a:t>[2] </a:t>
            </a:r>
            <a:r>
              <a:rPr lang="zh-CN" altLang="en-US" dirty="0"/>
              <a:t>苏俊雄</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175-176</a:t>
            </a:r>
            <a:r>
              <a:rPr lang="zh-CN" altLang="en-US" dirty="0"/>
              <a:t>页。</a:t>
            </a:r>
          </a:p>
          <a:p>
            <a:r>
              <a:rPr lang="en-US" altLang="zh-CN" dirty="0"/>
              <a:t>[3]Circuit Court of Appeals New York</a:t>
            </a:r>
            <a:r>
              <a:rPr lang="zh-CN" altLang="en-US" dirty="0"/>
              <a:t>，</a:t>
            </a:r>
            <a:r>
              <a:rPr lang="en-US" altLang="zh-CN" dirty="0"/>
              <a:t>US v. Heine</a:t>
            </a:r>
            <a:r>
              <a:rPr lang="zh-CN" altLang="en-US" dirty="0"/>
              <a:t>，</a:t>
            </a:r>
            <a:r>
              <a:rPr lang="en-US" altLang="zh-CN" dirty="0"/>
              <a:t>1945</a:t>
            </a:r>
            <a:r>
              <a:rPr lang="zh-CN" altLang="en-US" dirty="0"/>
              <a:t>，</a:t>
            </a:r>
            <a:r>
              <a:rPr lang="en-US" altLang="zh-CN" dirty="0"/>
              <a:t>151 f2d 813. Supreme Court</a:t>
            </a:r>
            <a:r>
              <a:rPr lang="zh-CN" altLang="en-US" dirty="0"/>
              <a:t>，</a:t>
            </a:r>
            <a:r>
              <a:rPr lang="en-US" altLang="zh-CN" dirty="0"/>
              <a:t> </a:t>
            </a:r>
            <a:r>
              <a:rPr lang="en-US" altLang="zh-CN" dirty="0" err="1"/>
              <a:t>Gorin</a:t>
            </a:r>
            <a:r>
              <a:rPr lang="en-US" altLang="zh-CN" dirty="0"/>
              <a:t>  v. US.312 US 19.</a:t>
            </a:r>
            <a:r>
              <a:rPr lang="zh-CN" altLang="en-US" dirty="0"/>
              <a:t>转引自苏俊雄 </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总第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177</a:t>
            </a:r>
            <a:r>
              <a:rPr lang="zh-CN" altLang="en-US" dirty="0"/>
              <a:t>页。</a:t>
            </a:r>
          </a:p>
          <a:p>
            <a:endParaRPr lang="zh-CN" altLang="en-US" dirty="0"/>
          </a:p>
          <a:p>
            <a:r>
              <a:rPr lang="zh-CN" altLang="en-US" dirty="0"/>
              <a:t>冷战初期，这一立场也并未改变，美国总统杜鲁门和艾森豪威尔甚至先后在行政命令中明确禁止采用这一理论作为定密依据。</a:t>
            </a:r>
            <a:r>
              <a:rPr lang="en-US" altLang="zh-CN" dirty="0"/>
              <a:t>......1982</a:t>
            </a:r>
            <a:r>
              <a:rPr lang="zh-CN" altLang="en-US" dirty="0"/>
              <a:t>年，美国总统里根第一次在行政命令中规定，马赛克理论也可以作为定密依据。这极大地推动了马赛克理论的司法适用。</a:t>
            </a:r>
          </a:p>
          <a:p>
            <a:endParaRPr lang="zh-CN" altLang="en-US" dirty="0"/>
          </a:p>
          <a:p>
            <a:r>
              <a:rPr lang="zh-CN" altLang="en-US" dirty="0"/>
              <a:t>目前西方法学界比较一致的意见是，该理论可以适用，但要接受司法的严格审查，不得逾越必要要限度，危及新闻自由价值。</a:t>
            </a:r>
          </a:p>
          <a:p>
            <a:endParaRPr lang="zh-CN" altLang="en-US" dirty="0"/>
          </a:p>
          <a:p>
            <a:endParaRPr lang="zh-CN" altLang="en-US" dirty="0"/>
          </a:p>
          <a:p>
            <a:endParaRPr lang="zh-CN" altLang="en-US" dirty="0"/>
          </a:p>
          <a:p>
            <a:r>
              <a:rPr lang="en-US" altLang="zh-CN" dirty="0"/>
              <a:t>Foreign intelligence services have both the capacity to gather and analyze any information that is in the public domain and the substantial expertise in deducing the identities of intelligence sources from seemingly unimportant details.</a:t>
            </a:r>
          </a:p>
          <a:p>
            <a:endParaRPr lang="en-US" altLang="zh-CN" dirty="0"/>
          </a:p>
          <a:p>
            <a:r>
              <a:rPr lang="en-US" altLang="zh-CN" dirty="0"/>
              <a:t>defines the theory </a:t>
            </a:r>
            <a:r>
              <a:rPr lang="en-US" altLang="zh-CN" dirty="0" err="1"/>
              <a:t>as“the</a:t>
            </a:r>
            <a:r>
              <a:rPr lang="en-US" altLang="zh-CN" dirty="0"/>
              <a:t> concept that apparently harmless pieces of information when assembled together could reveal a damaging picture."</a:t>
            </a:r>
          </a:p>
          <a:p>
            <a:endParaRPr lang="en-US" altLang="zh-CN" dirty="0"/>
          </a:p>
          <a:p>
            <a:r>
              <a:rPr lang="en-US" altLang="zh-CN" dirty="0"/>
              <a:t>each individual piece of intelligence information</a:t>
            </a:r>
            <a:r>
              <a:rPr lang="zh-CN" altLang="en-US" dirty="0"/>
              <a:t>，</a:t>
            </a:r>
            <a:r>
              <a:rPr lang="en-US" altLang="zh-CN" dirty="0"/>
              <a:t> much like a piece of jigsaw puzzle</a:t>
            </a:r>
            <a:r>
              <a:rPr lang="zh-CN" altLang="en-US" dirty="0"/>
              <a:t>，</a:t>
            </a:r>
            <a:r>
              <a:rPr lang="en-US" altLang="zh-CN" dirty="0"/>
              <a:t>may aid in piecing together other bits of information even when the individual piece is not of obvious importance in itself.</a:t>
            </a:r>
          </a:p>
          <a:p>
            <a:endParaRPr lang="en-US" altLang="zh-CN" dirty="0"/>
          </a:p>
          <a:p>
            <a:endParaRPr lang="en-US" altLang="zh-CN" dirty="0"/>
          </a:p>
          <a:p>
            <a:endParaRPr lang="en-US" altLang="zh-CN" dirty="0"/>
          </a:p>
          <a:p>
            <a:r>
              <a:rPr lang="zh-CN" altLang="en-US" dirty="0"/>
              <a:t>按照马赛克</a:t>
            </a:r>
            <a:r>
              <a:rPr lang="en-US" altLang="zh-CN" dirty="0"/>
              <a:t>(mosaic</a:t>
            </a:r>
            <a:r>
              <a:rPr lang="zh-CN" altLang="en-US" dirty="0"/>
              <a:t>，花样拼图</a:t>
            </a:r>
            <a:r>
              <a:rPr lang="en-US" altLang="zh-CN" dirty="0"/>
              <a:t>)</a:t>
            </a:r>
            <a:r>
              <a:rPr lang="zh-CN" altLang="en-US" dirty="0"/>
              <a:t>理论，将零碎的资料数据经过整理之后加以拼凑组合，有可能推理出机密情报的总体形象或意义，也有构成机密侵害的可能，应纳入法益保护范围。</a:t>
            </a:r>
          </a:p>
          <a:p>
            <a:endParaRPr lang="zh-CN" altLang="en-US" dirty="0"/>
          </a:p>
          <a:p>
            <a:endParaRPr lang="zh-CN" altLang="en-US" dirty="0"/>
          </a:p>
          <a:p>
            <a:endParaRPr lang="zh-CN" altLang="en-US" dirty="0"/>
          </a:p>
          <a:p>
            <a:r>
              <a:rPr lang="zh-CN" altLang="en-US" dirty="0"/>
              <a:t>邓小平应该不了解该理论，但却说过很有针对性的两句话，颇有启示性。</a:t>
            </a:r>
          </a:p>
          <a:p>
            <a:endParaRPr lang="zh-CN" altLang="en-US" dirty="0"/>
          </a:p>
          <a:p>
            <a:r>
              <a:rPr lang="zh-CN" altLang="en-US" dirty="0"/>
              <a:t>“有些事我们认为无关紧要，但被敌人知道后就有用，如我们的财经数字，工业建设计划等，被敌人知道了，就可以估计我们的力量，了解我们的重点，从而进行破坏”。</a:t>
            </a:r>
            <a:r>
              <a:rPr lang="en-US" altLang="zh-CN" dirty="0"/>
              <a:t>(</a:t>
            </a:r>
            <a:r>
              <a:rPr lang="zh-CN" altLang="en-US" dirty="0"/>
              <a:t>邓小平 </a:t>
            </a:r>
            <a:r>
              <a:rPr lang="en-US" altLang="zh-CN" dirty="0"/>
              <a:t>:《</a:t>
            </a:r>
            <a:r>
              <a:rPr lang="zh-CN" altLang="en-US" dirty="0"/>
              <a:t>要重视保守国家机密</a:t>
            </a:r>
            <a:r>
              <a:rPr lang="en-US" altLang="zh-CN" dirty="0"/>
              <a:t>(1950</a:t>
            </a:r>
            <a:r>
              <a:rPr lang="zh-CN" altLang="en-US" dirty="0"/>
              <a:t>年</a:t>
            </a:r>
            <a:r>
              <a:rPr lang="en-US" altLang="zh-CN" dirty="0"/>
              <a:t>10</a:t>
            </a:r>
            <a:r>
              <a:rPr lang="zh-CN" altLang="en-US" dirty="0"/>
              <a:t>月</a:t>
            </a:r>
            <a:r>
              <a:rPr lang="en-US" altLang="zh-CN" dirty="0"/>
              <a:t>18</a:t>
            </a:r>
            <a:r>
              <a:rPr lang="zh-CN" altLang="en-US" dirty="0"/>
              <a:t>日</a:t>
            </a:r>
            <a:r>
              <a:rPr lang="en-US" altLang="zh-CN" dirty="0"/>
              <a:t>》《</a:t>
            </a:r>
            <a:r>
              <a:rPr lang="zh-CN" altLang="en-US" dirty="0"/>
              <a:t>邓小平西南工作文集</a:t>
            </a:r>
            <a:r>
              <a:rPr lang="en-US" altLang="zh-CN" dirty="0"/>
              <a:t>》</a:t>
            </a:r>
            <a:r>
              <a:rPr lang="zh-CN" altLang="en-US" dirty="0"/>
              <a:t>，重庆出版社 </a:t>
            </a:r>
            <a:r>
              <a:rPr lang="en-US" altLang="zh-CN" dirty="0"/>
              <a:t>2006 </a:t>
            </a:r>
            <a:r>
              <a:rPr lang="zh-CN" altLang="en-US" dirty="0"/>
              <a:t>年版，第 </a:t>
            </a:r>
            <a:r>
              <a:rPr lang="en-US" altLang="zh-CN" dirty="0"/>
              <a:t>257 </a:t>
            </a:r>
            <a:r>
              <a:rPr lang="zh-CN" altLang="en-US" dirty="0"/>
              <a:t>页</a:t>
            </a:r>
            <a:r>
              <a:rPr lang="en-US" altLang="zh-CN" dirty="0"/>
              <a:t>)</a:t>
            </a:r>
          </a:p>
          <a:p>
            <a:endParaRPr lang="en-US" altLang="zh-CN" dirty="0"/>
          </a:p>
          <a:p>
            <a:r>
              <a:rPr lang="en-US" altLang="zh-CN" dirty="0"/>
              <a:t>“</a:t>
            </a:r>
            <a:r>
              <a:rPr lang="zh-CN" altLang="en-US" dirty="0"/>
              <a:t>在报纸上公开揭露自己的错误，进行严肃的自我批评，要想完全不被敌人利用是不可能的，如果因为怕被敌人利用而把自己的手脚捆起来，那就会实际上走到抛弃批评和自我批评的道路，这正是那些惧怕批评的人们拒绝批评的一种借口。”</a:t>
            </a:r>
            <a:r>
              <a:rPr lang="en-US" altLang="zh-CN" dirty="0"/>
              <a:t>(《</a:t>
            </a:r>
            <a:r>
              <a:rPr lang="zh-CN" altLang="en-US" dirty="0"/>
              <a:t>邓小平文集</a:t>
            </a:r>
            <a:r>
              <a:rPr lang="en-US" altLang="zh-CN" dirty="0"/>
              <a:t>(1949-1974)</a:t>
            </a:r>
            <a:r>
              <a:rPr lang="zh-CN" altLang="en-US" dirty="0"/>
              <a:t>，中央文献出版社</a:t>
            </a:r>
            <a:r>
              <a:rPr lang="en-US" altLang="zh-CN" dirty="0"/>
              <a:t>2014</a:t>
            </a:r>
            <a:r>
              <a:rPr lang="zh-CN" altLang="en-US" dirty="0"/>
              <a:t>年版，第</a:t>
            </a:r>
            <a:r>
              <a:rPr lang="en-US" altLang="zh-CN" dirty="0"/>
              <a:t>172</a:t>
            </a:r>
            <a:r>
              <a:rPr lang="zh-CN" altLang="en-US" dirty="0"/>
              <a:t>页。</a:t>
            </a:r>
            <a:r>
              <a:rPr lang="en-US" altLang="zh-CN" dirty="0"/>
              <a:t>)</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史记</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中写西汉法官张释之的内容里，记载了这样一段极其讽刺的故事。说某次出游，汉文帝的车架被一平民碰撞。汉文帝大怒，当即就下令斩杀该平民。</a:t>
            </a:r>
          </a:p>
          <a:p>
            <a:r>
              <a:rPr lang="zh-CN" altLang="en-US" sz="1200" b="0" i="0" kern="1200" dirty="0">
                <a:solidFill>
                  <a:schemeClr val="tx1"/>
                </a:solidFill>
                <a:effectLst/>
                <a:latin typeface="+mn-lt"/>
                <a:ea typeface="+mn-ea"/>
                <a:cs typeface="+mn-cs"/>
              </a:rPr>
              <a:t>这是何其残暴，何其愚昧。</a:t>
            </a:r>
          </a:p>
          <a:p>
            <a:r>
              <a:rPr lang="zh-CN" altLang="en-US" sz="1200" b="0" i="0" kern="1200" dirty="0">
                <a:solidFill>
                  <a:schemeClr val="tx1"/>
                </a:solidFill>
                <a:effectLst/>
                <a:latin typeface="+mn-lt"/>
                <a:ea typeface="+mn-ea"/>
                <a:cs typeface="+mn-cs"/>
              </a:rPr>
              <a:t>好在当时执掌法律的廷尉张释之不忍，帮其求情，说老百姓只是无意冒犯，即便有罪，也罪不至死。即原文中的“陛下虽令斩之，臣不能奉诏。”</a:t>
            </a:r>
          </a:p>
          <a:p>
            <a:r>
              <a:rPr lang="zh-CN" altLang="en-US" sz="1200" b="0" i="0" kern="1200" dirty="0">
                <a:solidFill>
                  <a:schemeClr val="tx1"/>
                </a:solidFill>
                <a:effectLst/>
                <a:latin typeface="+mn-lt"/>
                <a:ea typeface="+mn-ea"/>
                <a:cs typeface="+mn-cs"/>
              </a:rPr>
              <a:t>汉文帝当时就要连张释之一块儿“办了”，好在其他人继续劝说，这么干，只会让天下百姓口口相传你的暴行，你确定吗？最终，砍头改成了“杖刑”，但汉文帝依旧被后世讽刺为暴君。</a:t>
            </a:r>
          </a:p>
          <a:p>
            <a:r>
              <a:rPr lang="zh-CN" altLang="en-US" sz="1200" b="0" i="0" kern="1200" dirty="0">
                <a:solidFill>
                  <a:schemeClr val="tx1"/>
                </a:solidFill>
                <a:effectLst/>
                <a:latin typeface="+mn-lt"/>
                <a:ea typeface="+mn-ea"/>
                <a:cs typeface="+mn-cs"/>
              </a:rPr>
              <a:t>可见一个正直且能为公平公正、为老百姓说话的法官是何等的重要。亦反映了一次不公正的执法，哪怕最终被劝阻，亦会遗臭万年被后世所诟病。</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mosaic</a:t>
            </a:r>
            <a:r>
              <a:rPr lang="zh-CN" altLang="en-US" sz="1200" b="0" i="0" kern="1200" dirty="0">
                <a:solidFill>
                  <a:schemeClr val="tx1"/>
                </a:solidFill>
                <a:effectLst/>
                <a:latin typeface="+mn-lt"/>
                <a:ea typeface="+mn-ea"/>
                <a:cs typeface="+mn-cs"/>
              </a:rPr>
              <a:t>英</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məʊˈzeɪɪk</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美</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moʊˈzeɪɪk</a:t>
            </a:r>
            <a:r>
              <a:rPr lang="en-US" altLang="zh-CN" sz="1200" b="0" i="0" kern="1200" dirty="0">
                <a:solidFill>
                  <a:schemeClr val="tx1"/>
                </a:solidFill>
                <a:effectLst/>
                <a:latin typeface="+mn-lt"/>
                <a:ea typeface="+mn-ea"/>
                <a:cs typeface="+mn-cs"/>
              </a:rPr>
              <a:t>]</a:t>
            </a:r>
          </a:p>
          <a:p>
            <a:pPr latinLnBrk="0"/>
            <a:r>
              <a:rPr lang="en-US" altLang="zh-CN"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马赛克</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镶嵌图案</a:t>
            </a:r>
            <a:r>
              <a:rPr lang="en-US" altLang="zh-CN" sz="1200" kern="1200" dirty="0">
                <a:solidFill>
                  <a:schemeClr val="tx1"/>
                </a:solidFill>
                <a:effectLst/>
                <a:latin typeface="+mn-lt"/>
                <a:ea typeface="+mn-ea"/>
                <a:cs typeface="+mn-cs"/>
              </a:rPr>
              <a:t>;adj.</a:t>
            </a:r>
            <a:r>
              <a:rPr lang="zh-CN" altLang="en-US" sz="1200" kern="1200" dirty="0">
                <a:solidFill>
                  <a:schemeClr val="tx1"/>
                </a:solidFill>
                <a:effectLst/>
                <a:latin typeface="+mn-lt"/>
                <a:ea typeface="+mn-ea"/>
                <a:cs typeface="+mn-cs"/>
              </a:rPr>
              <a:t>用拼花方式制成的；摩西 的</a:t>
            </a:r>
            <a:r>
              <a:rPr lang="en-US" altLang="zh-CN" sz="1200" kern="1200" dirty="0">
                <a:solidFill>
                  <a:schemeClr val="tx1"/>
                </a:solidFill>
                <a:effectLst/>
                <a:latin typeface="+mn-lt"/>
                <a:ea typeface="+mn-ea"/>
                <a:cs typeface="+mn-cs"/>
              </a:rPr>
              <a:t>;v.</a:t>
            </a:r>
            <a:r>
              <a:rPr lang="zh-CN" altLang="en-US" sz="1200" kern="1200" dirty="0">
                <a:solidFill>
                  <a:schemeClr val="tx1"/>
                </a:solidFill>
                <a:effectLst/>
                <a:latin typeface="+mn-lt"/>
                <a:ea typeface="+mn-ea"/>
                <a:cs typeface="+mn-cs"/>
              </a:rPr>
              <a:t>用拼花图案装饰</a:t>
            </a:r>
            <a:r>
              <a:rPr lang="en-US" altLang="zh-CN" sz="120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例句</a:t>
            </a:r>
            <a:r>
              <a:rPr lang="en-US" altLang="zh-CN" sz="1200" b="0" i="0" kern="1200" dirty="0">
                <a:solidFill>
                  <a:schemeClr val="tx1"/>
                </a:solidFill>
                <a:effectLst/>
                <a:latin typeface="+mn-lt"/>
                <a:ea typeface="+mn-ea"/>
                <a:cs typeface="+mn-cs"/>
              </a:rPr>
              <a:t>]They use computers to design mosaics nowadays.</a:t>
            </a:r>
          </a:p>
          <a:p>
            <a:pPr latinLnBrk="0"/>
            <a:r>
              <a:rPr lang="zh-CN" altLang="en-US" sz="1200" b="0" i="0" kern="1200" dirty="0">
                <a:solidFill>
                  <a:schemeClr val="tx1"/>
                </a:solidFill>
                <a:effectLst/>
                <a:latin typeface="+mn-lt"/>
                <a:ea typeface="+mn-ea"/>
                <a:cs typeface="+mn-cs"/>
              </a:rPr>
              <a:t>现在人们都用电脑设计镶嵌图案。</a:t>
            </a:r>
          </a:p>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其他</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复数：</a:t>
            </a:r>
            <a:r>
              <a:rPr lang="en-US" altLang="zh-CN" sz="1200" u="none" strike="noStrike" kern="1200" dirty="0">
                <a:solidFill>
                  <a:schemeClr val="tx1"/>
                </a:solidFill>
                <a:effectLst/>
                <a:latin typeface="+mn-lt"/>
                <a:ea typeface="+mn-ea"/>
                <a:cs typeface="+mn-cs"/>
                <a:hlinkClick r:id="rId3"/>
              </a:rPr>
              <a:t>mosaics</a:t>
            </a:r>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r>
              <a:rPr lang="zh-CN" altLang="en-US" dirty="0"/>
              <a:t>镶嵌理论</a:t>
            </a:r>
            <a:br>
              <a:rPr lang="en-US" altLang="zh-CN" dirty="0"/>
            </a:br>
            <a:endParaRPr lang="en-US" altLang="zh-CN" dirty="0"/>
          </a:p>
          <a:p>
            <a:r>
              <a:rPr lang="zh-CN" altLang="en-US" dirty="0"/>
              <a:t>马赛克理论</a:t>
            </a:r>
            <a:r>
              <a:rPr lang="en-US" altLang="zh-CN" dirty="0"/>
              <a:t>(mosaic theory</a:t>
            </a:r>
            <a:r>
              <a:rPr lang="zh-CN" altLang="en-US" dirty="0"/>
              <a:t>，又称拼合理论，</a:t>
            </a:r>
            <a:r>
              <a:rPr lang="en-US" altLang="zh-CN" dirty="0"/>
              <a:t>compilation theory)</a:t>
            </a:r>
            <a:r>
              <a:rPr lang="zh-CN" altLang="en-US" dirty="0"/>
              <a:t>。马赛克理论自</a:t>
            </a:r>
            <a:r>
              <a:rPr lang="en-US" altLang="zh-CN" dirty="0"/>
              <a:t>19</a:t>
            </a:r>
            <a:r>
              <a:rPr lang="zh-CN" altLang="en-US" dirty="0"/>
              <a:t>世纪末问世以来，就一直处在争议之中。明镜周刊案的判决是一个分水岭，此后该理论获得较大范围肯定。马赛克理论的核心观点是，哪怕是最琐碎最无价值的内部信息，如果被敌人情报机构掌握，再与其他已知信息综合在一起，就可能整理、推断出极有价值的信息从而危及国家安全，因此这些看似不重要的琐碎信息也要保密。</a:t>
            </a:r>
            <a:r>
              <a:rPr lang="en-US" altLang="zh-CN" dirty="0"/>
              <a:t>[1]</a:t>
            </a:r>
            <a:r>
              <a:rPr lang="zh-CN" altLang="en-US" dirty="0"/>
              <a:t>马赛克理论是由法院实务发展出来的一种理论。最早见于</a:t>
            </a:r>
            <a:r>
              <a:rPr lang="en-US" altLang="zh-CN" dirty="0"/>
              <a:t>1893</a:t>
            </a:r>
            <a:r>
              <a:rPr lang="zh-CN" altLang="en-US" dirty="0"/>
              <a:t>年德国法院判例，</a:t>
            </a:r>
            <a:r>
              <a:rPr lang="en-US" altLang="zh-CN" dirty="0"/>
              <a:t>1924</a:t>
            </a:r>
            <a:r>
              <a:rPr lang="zh-CN" altLang="en-US" dirty="0"/>
              <a:t>年为德国帝国法院接受。德国联邦法院在一则判例中指出，就一些拼凑出桥梁结构、弹药库建筑以及交通路径指标的照相图片，加以报道，问题并不出在报道行为事项本身，而是在于这些报道的意义，是否为一般读者所认识</a:t>
            </a:r>
            <a:r>
              <a:rPr lang="en-US" altLang="zh-CN" dirty="0"/>
              <a:t>?</a:t>
            </a:r>
            <a:r>
              <a:rPr lang="zh-CN" altLang="en-US" dirty="0"/>
              <a:t>或者，这些报道的背后是否别有用意，要以巧妙的手法，超越通常观察的方式，去引起特别意义的注意</a:t>
            </a:r>
            <a:r>
              <a:rPr lang="en-US" altLang="zh-CN" dirty="0"/>
              <a:t>?</a:t>
            </a:r>
            <a:r>
              <a:rPr lang="zh-CN" altLang="en-US" dirty="0"/>
              <a:t>后来更有判例指出，这种经过精细综合加工的报道，如果有别于一般在外面流通的其他个别材料，形成一种新的情报知识，而且就其内涵意义，对于国防利益具有重要性者，将被认为是一种国家机密。瑞士、法国、荷兰、意大利等国家均在不同程度上采纳该理论。</a:t>
            </a:r>
            <a:r>
              <a:rPr lang="en-US" altLang="zh-CN" dirty="0"/>
              <a:t>[2]</a:t>
            </a:r>
          </a:p>
          <a:p>
            <a:r>
              <a:rPr lang="zh-CN" altLang="en-US" dirty="0"/>
              <a:t>与大部分西方国家不同，美国法院起初对马赛克理论持否定态度。第二次世界大战期间，一名德国人接受德国政府委托，从报章杂志、新闻专业手册、统计数据及通讯数据中，搜集美国汽车及航空工业生产资料，从而相当准确地推测出当时美国军备工业状况。美国法院判决无罪，主要理由是就一般容易可得到的信息来源，从事阐释的过程加以处罚，并非法律意旨。</a:t>
            </a:r>
            <a:r>
              <a:rPr lang="en-US" altLang="zh-CN" dirty="0"/>
              <a:t>[3]</a:t>
            </a:r>
          </a:p>
          <a:p>
            <a:endParaRPr lang="en-US" altLang="zh-CN" dirty="0"/>
          </a:p>
          <a:p>
            <a:r>
              <a:rPr lang="en-US" altLang="zh-CN" dirty="0"/>
              <a:t>[1] CIA v. Sims</a:t>
            </a:r>
            <a:r>
              <a:rPr lang="zh-CN" altLang="en-US" dirty="0"/>
              <a:t>，</a:t>
            </a:r>
            <a:r>
              <a:rPr lang="en-US" altLang="zh-CN" dirty="0"/>
              <a:t>471U.S. at 178(“Foreign intelligence services have both the capacity to gather and analyze any information that is in the public domain and the substantial expertise in deducing the identities of intelligence sources from seemingly unimportant details.) The Department of Navy</a:t>
            </a:r>
            <a:r>
              <a:rPr lang="zh-CN" altLang="en-US" dirty="0"/>
              <a:t>，</a:t>
            </a:r>
            <a:r>
              <a:rPr lang="en-US" altLang="zh-CN" dirty="0"/>
              <a:t> in its Freedom of Information Act(FOIA) regulations </a:t>
            </a:r>
            <a:r>
              <a:rPr lang="zh-CN" altLang="en-US" dirty="0"/>
              <a:t>，</a:t>
            </a:r>
            <a:r>
              <a:rPr lang="en-US" altLang="zh-CN" dirty="0"/>
              <a:t>defines the theory </a:t>
            </a:r>
            <a:r>
              <a:rPr lang="en-US" altLang="zh-CN" dirty="0" err="1"/>
              <a:t>as“the</a:t>
            </a:r>
            <a:r>
              <a:rPr lang="en-US" altLang="zh-CN" dirty="0"/>
              <a:t> concept that apparently harmless pieces of information when assembled together could reveal a damaging picture." 32 C.F.R§701.31(2005)</a:t>
            </a:r>
          </a:p>
          <a:p>
            <a:r>
              <a:rPr lang="en-US" altLang="zh-CN" dirty="0"/>
              <a:t>[2] </a:t>
            </a:r>
            <a:r>
              <a:rPr lang="zh-CN" altLang="en-US" dirty="0"/>
              <a:t>苏俊雄</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175-176</a:t>
            </a:r>
            <a:r>
              <a:rPr lang="zh-CN" altLang="en-US" dirty="0"/>
              <a:t>页。</a:t>
            </a:r>
          </a:p>
          <a:p>
            <a:r>
              <a:rPr lang="en-US" altLang="zh-CN" dirty="0"/>
              <a:t>[3]Circuit Court of Appeals New York</a:t>
            </a:r>
            <a:r>
              <a:rPr lang="zh-CN" altLang="en-US" dirty="0"/>
              <a:t>，</a:t>
            </a:r>
            <a:r>
              <a:rPr lang="en-US" altLang="zh-CN" dirty="0"/>
              <a:t>US v. Heine</a:t>
            </a:r>
            <a:r>
              <a:rPr lang="zh-CN" altLang="en-US" dirty="0"/>
              <a:t>，</a:t>
            </a:r>
            <a:r>
              <a:rPr lang="en-US" altLang="zh-CN" dirty="0"/>
              <a:t>1945</a:t>
            </a:r>
            <a:r>
              <a:rPr lang="zh-CN" altLang="en-US" dirty="0"/>
              <a:t>，</a:t>
            </a:r>
            <a:r>
              <a:rPr lang="en-US" altLang="zh-CN" dirty="0"/>
              <a:t>151 f2d 813. Supreme Court</a:t>
            </a:r>
            <a:r>
              <a:rPr lang="zh-CN" altLang="en-US" dirty="0"/>
              <a:t>，</a:t>
            </a:r>
            <a:r>
              <a:rPr lang="en-US" altLang="zh-CN" dirty="0"/>
              <a:t> </a:t>
            </a:r>
            <a:r>
              <a:rPr lang="en-US" altLang="zh-CN" dirty="0" err="1"/>
              <a:t>Gorin</a:t>
            </a:r>
            <a:r>
              <a:rPr lang="en-US" altLang="zh-CN" dirty="0"/>
              <a:t>  v. US.312 US 19.</a:t>
            </a:r>
            <a:r>
              <a:rPr lang="zh-CN" altLang="en-US" dirty="0"/>
              <a:t>转引自苏俊雄 </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总第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177</a:t>
            </a:r>
            <a:r>
              <a:rPr lang="zh-CN" altLang="en-US" dirty="0"/>
              <a:t>页。</a:t>
            </a:r>
          </a:p>
          <a:p>
            <a:endParaRPr lang="zh-CN" altLang="en-US" dirty="0"/>
          </a:p>
          <a:p>
            <a:r>
              <a:rPr lang="zh-CN" altLang="en-US" dirty="0"/>
              <a:t>冷战初期，这一立场也并未改变，美国总统杜鲁门和艾森豪威尔甚至先后在行政命令中明确禁止采用这一理论作为定密依据。</a:t>
            </a:r>
            <a:r>
              <a:rPr lang="en-US" altLang="zh-CN" dirty="0"/>
              <a:t>......1982</a:t>
            </a:r>
            <a:r>
              <a:rPr lang="zh-CN" altLang="en-US" dirty="0"/>
              <a:t>年，美国总统里根第一次在行政命令中规定，马赛克理论也可以作为定密依据。这极大地推动了马赛克理论的司法适用。</a:t>
            </a:r>
          </a:p>
          <a:p>
            <a:endParaRPr lang="zh-CN" altLang="en-US" dirty="0"/>
          </a:p>
          <a:p>
            <a:r>
              <a:rPr lang="zh-CN" altLang="en-US" dirty="0"/>
              <a:t>目前西方法学界比较一致的意见是，该理论可以适用，但要接受司法的严格审查，不得逾越必要要限度，危及新闻自由价值。</a:t>
            </a:r>
          </a:p>
          <a:p>
            <a:endParaRPr lang="zh-CN" altLang="en-US" dirty="0"/>
          </a:p>
          <a:p>
            <a:endParaRPr lang="zh-CN" altLang="en-US" dirty="0"/>
          </a:p>
          <a:p>
            <a:endParaRPr lang="zh-CN" altLang="en-US" dirty="0"/>
          </a:p>
          <a:p>
            <a:r>
              <a:rPr lang="en-US" altLang="zh-CN" dirty="0"/>
              <a:t>Foreign intelligence services have both the capacity to gather and analyze any information that is in the public domain and the substantial expertise in deducing the identities of intelligence sources from seemingly unimportant details.</a:t>
            </a:r>
          </a:p>
          <a:p>
            <a:endParaRPr lang="en-US" altLang="zh-CN" dirty="0"/>
          </a:p>
          <a:p>
            <a:r>
              <a:rPr lang="en-US" altLang="zh-CN" dirty="0"/>
              <a:t>defines the theory </a:t>
            </a:r>
            <a:r>
              <a:rPr lang="en-US" altLang="zh-CN" dirty="0" err="1"/>
              <a:t>as“the</a:t>
            </a:r>
            <a:r>
              <a:rPr lang="en-US" altLang="zh-CN" dirty="0"/>
              <a:t> concept that apparently harmless pieces of information when assembled together could reveal a damaging picture."</a:t>
            </a:r>
          </a:p>
          <a:p>
            <a:endParaRPr lang="en-US" altLang="zh-CN" dirty="0"/>
          </a:p>
          <a:p>
            <a:r>
              <a:rPr lang="en-US" altLang="zh-CN" dirty="0"/>
              <a:t>each individual piece of intelligence information</a:t>
            </a:r>
            <a:r>
              <a:rPr lang="zh-CN" altLang="en-US" dirty="0"/>
              <a:t>，</a:t>
            </a:r>
            <a:r>
              <a:rPr lang="en-US" altLang="zh-CN" dirty="0"/>
              <a:t> much like a piece of jigsaw puzzle</a:t>
            </a:r>
            <a:r>
              <a:rPr lang="zh-CN" altLang="en-US" dirty="0"/>
              <a:t>，</a:t>
            </a:r>
            <a:r>
              <a:rPr lang="en-US" altLang="zh-CN" dirty="0"/>
              <a:t>may aid in piecing together other bits of information even when the individual piece is not of obvious importance in itself.</a:t>
            </a:r>
          </a:p>
          <a:p>
            <a:endParaRPr lang="en-US" altLang="zh-CN" dirty="0"/>
          </a:p>
          <a:p>
            <a:endParaRPr lang="en-US" altLang="zh-CN" dirty="0"/>
          </a:p>
          <a:p>
            <a:endParaRPr lang="en-US" altLang="zh-CN" dirty="0"/>
          </a:p>
          <a:p>
            <a:r>
              <a:rPr lang="zh-CN" altLang="en-US" dirty="0"/>
              <a:t>按照马赛克</a:t>
            </a:r>
            <a:r>
              <a:rPr lang="en-US" altLang="zh-CN" dirty="0"/>
              <a:t>(mosaic</a:t>
            </a:r>
            <a:r>
              <a:rPr lang="zh-CN" altLang="en-US" dirty="0"/>
              <a:t>，花样拼图</a:t>
            </a:r>
            <a:r>
              <a:rPr lang="en-US" altLang="zh-CN" dirty="0"/>
              <a:t>)</a:t>
            </a:r>
            <a:r>
              <a:rPr lang="zh-CN" altLang="en-US" dirty="0"/>
              <a:t>理论，将零碎的资料数据经过整理之后加以拼凑组合，有可能推理出机密情报的总体形象或意义，也有构成机密侵害的可能，应纳入法益保护范围。</a:t>
            </a:r>
          </a:p>
          <a:p>
            <a:endParaRPr lang="zh-CN" altLang="en-US" dirty="0"/>
          </a:p>
          <a:p>
            <a:endParaRPr lang="zh-CN" altLang="en-US" dirty="0"/>
          </a:p>
          <a:p>
            <a:endParaRPr lang="zh-CN" altLang="en-US" dirty="0"/>
          </a:p>
          <a:p>
            <a:r>
              <a:rPr lang="zh-CN" altLang="en-US" dirty="0"/>
              <a:t>邓小平应该不了解该理论，但却说过很有针对性的两句话，颇有启示性。</a:t>
            </a:r>
          </a:p>
          <a:p>
            <a:endParaRPr lang="zh-CN" altLang="en-US" dirty="0"/>
          </a:p>
          <a:p>
            <a:r>
              <a:rPr lang="zh-CN" altLang="en-US" dirty="0"/>
              <a:t>“有些事我们认为无关紧要，但被敌人知道后就有用，如我们的财经数字，工业建设计划等，被敌人知道了，就可以估计我们的力量，了解我们的重点，从而进行破坏”。</a:t>
            </a:r>
            <a:r>
              <a:rPr lang="en-US" altLang="zh-CN" dirty="0"/>
              <a:t>(</a:t>
            </a:r>
            <a:r>
              <a:rPr lang="zh-CN" altLang="en-US" dirty="0"/>
              <a:t>邓小平 </a:t>
            </a:r>
            <a:r>
              <a:rPr lang="en-US" altLang="zh-CN" dirty="0"/>
              <a:t>:《</a:t>
            </a:r>
            <a:r>
              <a:rPr lang="zh-CN" altLang="en-US" dirty="0"/>
              <a:t>要重视保守国家机密</a:t>
            </a:r>
            <a:r>
              <a:rPr lang="en-US" altLang="zh-CN" dirty="0"/>
              <a:t>(1950</a:t>
            </a:r>
            <a:r>
              <a:rPr lang="zh-CN" altLang="en-US" dirty="0"/>
              <a:t>年</a:t>
            </a:r>
            <a:r>
              <a:rPr lang="en-US" altLang="zh-CN" dirty="0"/>
              <a:t>10</a:t>
            </a:r>
            <a:r>
              <a:rPr lang="zh-CN" altLang="en-US" dirty="0"/>
              <a:t>月</a:t>
            </a:r>
            <a:r>
              <a:rPr lang="en-US" altLang="zh-CN" dirty="0"/>
              <a:t>18</a:t>
            </a:r>
            <a:r>
              <a:rPr lang="zh-CN" altLang="en-US" dirty="0"/>
              <a:t>日</a:t>
            </a:r>
            <a:r>
              <a:rPr lang="en-US" altLang="zh-CN" dirty="0"/>
              <a:t>》《</a:t>
            </a:r>
            <a:r>
              <a:rPr lang="zh-CN" altLang="en-US" dirty="0"/>
              <a:t>邓小平西南工作文集</a:t>
            </a:r>
            <a:r>
              <a:rPr lang="en-US" altLang="zh-CN" dirty="0"/>
              <a:t>》</a:t>
            </a:r>
            <a:r>
              <a:rPr lang="zh-CN" altLang="en-US" dirty="0"/>
              <a:t>，重庆出版社 </a:t>
            </a:r>
            <a:r>
              <a:rPr lang="en-US" altLang="zh-CN" dirty="0"/>
              <a:t>2006 </a:t>
            </a:r>
            <a:r>
              <a:rPr lang="zh-CN" altLang="en-US" dirty="0"/>
              <a:t>年版，第 </a:t>
            </a:r>
            <a:r>
              <a:rPr lang="en-US" altLang="zh-CN" dirty="0"/>
              <a:t>257 </a:t>
            </a:r>
            <a:r>
              <a:rPr lang="zh-CN" altLang="en-US" dirty="0"/>
              <a:t>页</a:t>
            </a:r>
            <a:r>
              <a:rPr lang="en-US" altLang="zh-CN" dirty="0"/>
              <a:t>)</a:t>
            </a:r>
          </a:p>
          <a:p>
            <a:endParaRPr lang="en-US" altLang="zh-CN" dirty="0"/>
          </a:p>
          <a:p>
            <a:r>
              <a:rPr lang="en-US" altLang="zh-CN" dirty="0"/>
              <a:t>“</a:t>
            </a:r>
            <a:r>
              <a:rPr lang="zh-CN" altLang="en-US" dirty="0"/>
              <a:t>在报纸上公开揭露自己的错误，进行严肃的自我批评，要想完全不被敌人利用是不可能的，如果因为怕被敌人利用而把自己的手脚捆起来，那就会实际上走到抛弃批评和自我批评的道路，这正是那些惧怕批评的人们拒绝批评的一种借口。”</a:t>
            </a:r>
            <a:r>
              <a:rPr lang="en-US" altLang="zh-CN" dirty="0"/>
              <a:t>(《</a:t>
            </a:r>
            <a:r>
              <a:rPr lang="zh-CN" altLang="en-US" dirty="0"/>
              <a:t>邓小平文集</a:t>
            </a:r>
            <a:r>
              <a:rPr lang="en-US" altLang="zh-CN" dirty="0"/>
              <a:t>(1949-1974)</a:t>
            </a:r>
            <a:r>
              <a:rPr lang="zh-CN" altLang="en-US" dirty="0"/>
              <a:t>，中央文献出版社</a:t>
            </a:r>
            <a:r>
              <a:rPr lang="en-US" altLang="zh-CN" dirty="0"/>
              <a:t>2014</a:t>
            </a:r>
            <a:r>
              <a:rPr lang="zh-CN" altLang="en-US" dirty="0"/>
              <a:t>年版，第</a:t>
            </a:r>
            <a:r>
              <a:rPr lang="en-US" altLang="zh-CN" dirty="0"/>
              <a:t>172</a:t>
            </a:r>
            <a:r>
              <a:rPr lang="zh-CN" altLang="en-US" dirty="0"/>
              <a:t>页。</a:t>
            </a:r>
            <a:r>
              <a:rPr lang="en-US" altLang="zh-CN" dirty="0"/>
              <a:t>)</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mosaic</a:t>
            </a:r>
            <a:r>
              <a:rPr lang="zh-CN" altLang="en-US" sz="1200" b="0" i="0" kern="1200" dirty="0">
                <a:solidFill>
                  <a:schemeClr val="tx1"/>
                </a:solidFill>
                <a:effectLst/>
                <a:latin typeface="+mn-lt"/>
                <a:ea typeface="+mn-ea"/>
                <a:cs typeface="+mn-cs"/>
              </a:rPr>
              <a:t>英</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məʊˈzeɪɪk</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美</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moʊˈzeɪɪk</a:t>
            </a:r>
            <a:r>
              <a:rPr lang="en-US" altLang="zh-CN" sz="1200" b="0" i="0" kern="1200" dirty="0">
                <a:solidFill>
                  <a:schemeClr val="tx1"/>
                </a:solidFill>
                <a:effectLst/>
                <a:latin typeface="+mn-lt"/>
                <a:ea typeface="+mn-ea"/>
                <a:cs typeface="+mn-cs"/>
              </a:rPr>
              <a:t>]</a:t>
            </a:r>
          </a:p>
          <a:p>
            <a:pPr latinLnBrk="0"/>
            <a:r>
              <a:rPr lang="en-US" altLang="zh-CN"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马赛克</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镶嵌图案</a:t>
            </a:r>
            <a:r>
              <a:rPr lang="en-US" altLang="zh-CN" sz="1200" kern="1200" dirty="0">
                <a:solidFill>
                  <a:schemeClr val="tx1"/>
                </a:solidFill>
                <a:effectLst/>
                <a:latin typeface="+mn-lt"/>
                <a:ea typeface="+mn-ea"/>
                <a:cs typeface="+mn-cs"/>
              </a:rPr>
              <a:t>;adj.</a:t>
            </a:r>
            <a:r>
              <a:rPr lang="zh-CN" altLang="en-US" sz="1200" kern="1200" dirty="0">
                <a:solidFill>
                  <a:schemeClr val="tx1"/>
                </a:solidFill>
                <a:effectLst/>
                <a:latin typeface="+mn-lt"/>
                <a:ea typeface="+mn-ea"/>
                <a:cs typeface="+mn-cs"/>
              </a:rPr>
              <a:t>用拼花方式制成的；摩西 的</a:t>
            </a:r>
            <a:r>
              <a:rPr lang="en-US" altLang="zh-CN" sz="1200" kern="1200" dirty="0">
                <a:solidFill>
                  <a:schemeClr val="tx1"/>
                </a:solidFill>
                <a:effectLst/>
                <a:latin typeface="+mn-lt"/>
                <a:ea typeface="+mn-ea"/>
                <a:cs typeface="+mn-cs"/>
              </a:rPr>
              <a:t>;v.</a:t>
            </a:r>
            <a:r>
              <a:rPr lang="zh-CN" altLang="en-US" sz="1200" kern="1200" dirty="0">
                <a:solidFill>
                  <a:schemeClr val="tx1"/>
                </a:solidFill>
                <a:effectLst/>
                <a:latin typeface="+mn-lt"/>
                <a:ea typeface="+mn-ea"/>
                <a:cs typeface="+mn-cs"/>
              </a:rPr>
              <a:t>用拼花图案装饰</a:t>
            </a:r>
            <a:r>
              <a:rPr lang="en-US" altLang="zh-CN" sz="120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例句</a:t>
            </a:r>
            <a:r>
              <a:rPr lang="en-US" altLang="zh-CN" sz="1200" b="0" i="0" kern="1200" dirty="0">
                <a:solidFill>
                  <a:schemeClr val="tx1"/>
                </a:solidFill>
                <a:effectLst/>
                <a:latin typeface="+mn-lt"/>
                <a:ea typeface="+mn-ea"/>
                <a:cs typeface="+mn-cs"/>
              </a:rPr>
              <a:t>]They use computers to design mosaics nowadays.</a:t>
            </a:r>
          </a:p>
          <a:p>
            <a:pPr latinLnBrk="0"/>
            <a:r>
              <a:rPr lang="zh-CN" altLang="en-US" sz="1200" b="0" i="0" kern="1200" dirty="0">
                <a:solidFill>
                  <a:schemeClr val="tx1"/>
                </a:solidFill>
                <a:effectLst/>
                <a:latin typeface="+mn-lt"/>
                <a:ea typeface="+mn-ea"/>
                <a:cs typeface="+mn-cs"/>
              </a:rPr>
              <a:t>现在人们都用电脑设计镶嵌图案。</a:t>
            </a:r>
          </a:p>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其他</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复数：</a:t>
            </a:r>
            <a:r>
              <a:rPr lang="en-US" altLang="zh-CN" sz="1200" u="none" strike="noStrike" kern="1200" dirty="0">
                <a:solidFill>
                  <a:schemeClr val="tx1"/>
                </a:solidFill>
                <a:effectLst/>
                <a:latin typeface="+mn-lt"/>
                <a:ea typeface="+mn-ea"/>
                <a:cs typeface="+mn-cs"/>
                <a:hlinkClick r:id="rId3"/>
              </a:rPr>
              <a:t>mosaics</a:t>
            </a:r>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r>
              <a:rPr lang="zh-CN" altLang="en-US" dirty="0"/>
              <a:t>镶嵌理论</a:t>
            </a:r>
            <a:br>
              <a:rPr lang="en-US" altLang="zh-CN" dirty="0"/>
            </a:br>
            <a:endParaRPr lang="en-US" altLang="zh-CN" dirty="0"/>
          </a:p>
          <a:p>
            <a:r>
              <a:rPr lang="zh-CN" altLang="en-US" dirty="0"/>
              <a:t>马赛克理论</a:t>
            </a:r>
            <a:r>
              <a:rPr lang="en-US" altLang="zh-CN" dirty="0"/>
              <a:t>(mosaic theory</a:t>
            </a:r>
            <a:r>
              <a:rPr lang="zh-CN" altLang="en-US" dirty="0"/>
              <a:t>，又称拼合理论，</a:t>
            </a:r>
            <a:r>
              <a:rPr lang="en-US" altLang="zh-CN" dirty="0"/>
              <a:t>compilation theory)</a:t>
            </a:r>
            <a:r>
              <a:rPr lang="zh-CN" altLang="en-US" dirty="0"/>
              <a:t>。马赛克理论自</a:t>
            </a:r>
            <a:r>
              <a:rPr lang="en-US" altLang="zh-CN" dirty="0"/>
              <a:t>19</a:t>
            </a:r>
            <a:r>
              <a:rPr lang="zh-CN" altLang="en-US" dirty="0"/>
              <a:t>世纪末问世以来，就一直处在争议之中。明镜周刊案的判决是一个分水岭，此后该理论获得较大范围肯定。马赛克理论的核心观点是，哪怕是最琐碎最无价值的内部信息，如果被敌人情报机构掌握，再与其他已知信息综合在一起，就可能整理、推断出极有价值的信息从而危及国家安全，因此这些看似不重要的琐碎信息也要保密。</a:t>
            </a:r>
            <a:r>
              <a:rPr lang="en-US" altLang="zh-CN" dirty="0"/>
              <a:t>[1]</a:t>
            </a:r>
            <a:r>
              <a:rPr lang="zh-CN" altLang="en-US" dirty="0"/>
              <a:t>马赛克理论是由法院实务发展出来的一种理论。最早见于</a:t>
            </a:r>
            <a:r>
              <a:rPr lang="en-US" altLang="zh-CN" dirty="0"/>
              <a:t>1893</a:t>
            </a:r>
            <a:r>
              <a:rPr lang="zh-CN" altLang="en-US" dirty="0"/>
              <a:t>年德国法院判例，</a:t>
            </a:r>
            <a:r>
              <a:rPr lang="en-US" altLang="zh-CN" dirty="0"/>
              <a:t>1924</a:t>
            </a:r>
            <a:r>
              <a:rPr lang="zh-CN" altLang="en-US" dirty="0"/>
              <a:t>年为德国帝国法院接受。德国联邦法院在一则判例中指出，就一些拼凑出桥梁结构、弹药库建筑以及交通路径指标的照相图片，加以报道，问题并不出在报道行为事项本身，而是在于这些报道的意义，是否为一般读者所认识</a:t>
            </a:r>
            <a:r>
              <a:rPr lang="en-US" altLang="zh-CN" dirty="0"/>
              <a:t>?</a:t>
            </a:r>
            <a:r>
              <a:rPr lang="zh-CN" altLang="en-US" dirty="0"/>
              <a:t>或者，这些报道的背后是否别有用意，要以巧妙的手法，超越通常观察的方式，去引起特别意义的注意</a:t>
            </a:r>
            <a:r>
              <a:rPr lang="en-US" altLang="zh-CN" dirty="0"/>
              <a:t>?</a:t>
            </a:r>
            <a:r>
              <a:rPr lang="zh-CN" altLang="en-US" dirty="0"/>
              <a:t>后来更有判例指出，这种经过精细综合加工的报道，如果有别于一般在外面流通的其他个别材料，形成一种新的情报知识，而且就其内涵意义，对于国防利益具有重要性者，将被认为是一种国家机密。瑞士、法国、荷兰、意大利等国家均在不同程度上采纳该理论。</a:t>
            </a:r>
            <a:r>
              <a:rPr lang="en-US" altLang="zh-CN" dirty="0"/>
              <a:t>[2]</a:t>
            </a:r>
          </a:p>
          <a:p>
            <a:r>
              <a:rPr lang="zh-CN" altLang="en-US" dirty="0"/>
              <a:t>与大部分西方国家不同，美国法院起初对马赛克理论持否定态度。第二次世界大战期间，一名德国人接受德国政府委托，从报章杂志、新闻专业手册、统计数据及通讯数据中，搜集美国汽车及航空工业生产资料，从而相当准确地推测出当时美国军备工业状况。美国法院判决无罪，主要理由是就一般容易可得到的信息来源，从事阐释的过程加以处罚，并非法律意旨。</a:t>
            </a:r>
            <a:r>
              <a:rPr lang="en-US" altLang="zh-CN" dirty="0"/>
              <a:t>[3]</a:t>
            </a:r>
          </a:p>
          <a:p>
            <a:endParaRPr lang="en-US" altLang="zh-CN" dirty="0"/>
          </a:p>
          <a:p>
            <a:r>
              <a:rPr lang="en-US" altLang="zh-CN" dirty="0"/>
              <a:t>[1] CIA v. Sims</a:t>
            </a:r>
            <a:r>
              <a:rPr lang="zh-CN" altLang="en-US" dirty="0"/>
              <a:t>，</a:t>
            </a:r>
            <a:r>
              <a:rPr lang="en-US" altLang="zh-CN" dirty="0"/>
              <a:t>471U.S. at 178(“Foreign intelligence services have both the capacity to gather and analyze any information that is in the public domain and the substantial expertise in deducing the identities of intelligence sources from seemingly unimportant details.) The Department of Navy</a:t>
            </a:r>
            <a:r>
              <a:rPr lang="zh-CN" altLang="en-US" dirty="0"/>
              <a:t>，</a:t>
            </a:r>
            <a:r>
              <a:rPr lang="en-US" altLang="zh-CN" dirty="0"/>
              <a:t> in its Freedom of Information Act(FOIA) regulations </a:t>
            </a:r>
            <a:r>
              <a:rPr lang="zh-CN" altLang="en-US" dirty="0"/>
              <a:t>，</a:t>
            </a:r>
            <a:r>
              <a:rPr lang="en-US" altLang="zh-CN" dirty="0"/>
              <a:t>defines the theory </a:t>
            </a:r>
            <a:r>
              <a:rPr lang="en-US" altLang="zh-CN" dirty="0" err="1"/>
              <a:t>as“the</a:t>
            </a:r>
            <a:r>
              <a:rPr lang="en-US" altLang="zh-CN" dirty="0"/>
              <a:t> concept that apparently harmless pieces of information when assembled together could reveal a damaging picture." 32 C.F.R§701.31(2005)</a:t>
            </a:r>
          </a:p>
          <a:p>
            <a:r>
              <a:rPr lang="en-US" altLang="zh-CN" dirty="0"/>
              <a:t>[2] </a:t>
            </a:r>
            <a:r>
              <a:rPr lang="zh-CN" altLang="en-US" dirty="0"/>
              <a:t>苏俊雄</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175-176</a:t>
            </a:r>
            <a:r>
              <a:rPr lang="zh-CN" altLang="en-US" dirty="0"/>
              <a:t>页。</a:t>
            </a:r>
          </a:p>
          <a:p>
            <a:r>
              <a:rPr lang="en-US" altLang="zh-CN" dirty="0"/>
              <a:t>[3]Circuit Court of Appeals New York</a:t>
            </a:r>
            <a:r>
              <a:rPr lang="zh-CN" altLang="en-US" dirty="0"/>
              <a:t>，</a:t>
            </a:r>
            <a:r>
              <a:rPr lang="en-US" altLang="zh-CN" dirty="0"/>
              <a:t>US v. Heine</a:t>
            </a:r>
            <a:r>
              <a:rPr lang="zh-CN" altLang="en-US" dirty="0"/>
              <a:t>，</a:t>
            </a:r>
            <a:r>
              <a:rPr lang="en-US" altLang="zh-CN" dirty="0"/>
              <a:t>1945</a:t>
            </a:r>
            <a:r>
              <a:rPr lang="zh-CN" altLang="en-US" dirty="0"/>
              <a:t>，</a:t>
            </a:r>
            <a:r>
              <a:rPr lang="en-US" altLang="zh-CN" dirty="0"/>
              <a:t>151 f2d 813. Supreme Court</a:t>
            </a:r>
            <a:r>
              <a:rPr lang="zh-CN" altLang="en-US" dirty="0"/>
              <a:t>，</a:t>
            </a:r>
            <a:r>
              <a:rPr lang="en-US" altLang="zh-CN" dirty="0"/>
              <a:t> </a:t>
            </a:r>
            <a:r>
              <a:rPr lang="en-US" altLang="zh-CN" dirty="0" err="1"/>
              <a:t>Gorin</a:t>
            </a:r>
            <a:r>
              <a:rPr lang="en-US" altLang="zh-CN" dirty="0"/>
              <a:t>  v. US.312 US 19.</a:t>
            </a:r>
            <a:r>
              <a:rPr lang="zh-CN" altLang="en-US" dirty="0"/>
              <a:t>转引自苏俊雄 </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总第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177</a:t>
            </a:r>
            <a:r>
              <a:rPr lang="zh-CN" altLang="en-US" dirty="0"/>
              <a:t>页。</a:t>
            </a:r>
          </a:p>
          <a:p>
            <a:endParaRPr lang="zh-CN" altLang="en-US" dirty="0"/>
          </a:p>
          <a:p>
            <a:r>
              <a:rPr lang="zh-CN" altLang="en-US" dirty="0"/>
              <a:t>冷战初期，这一立场也并未改变，美国总统杜鲁门和艾森豪威尔甚至先后在行政命令中明确禁止采用这一理论作为定密依据。</a:t>
            </a:r>
            <a:r>
              <a:rPr lang="en-US" altLang="zh-CN" dirty="0"/>
              <a:t>......1982</a:t>
            </a:r>
            <a:r>
              <a:rPr lang="zh-CN" altLang="en-US" dirty="0"/>
              <a:t>年，美国总统里根第一次在行政命令中规定，马赛克理论也可以作为定密依据。这极大地推动了马赛克理论的司法适用。</a:t>
            </a:r>
          </a:p>
          <a:p>
            <a:endParaRPr lang="zh-CN" altLang="en-US" dirty="0"/>
          </a:p>
          <a:p>
            <a:r>
              <a:rPr lang="zh-CN" altLang="en-US" dirty="0"/>
              <a:t>目前西方法学界比较一致的意见是，该理论可以适用，但要接受司法的严格审查，不得逾越必要要限度，危及新闻自由价值。</a:t>
            </a:r>
          </a:p>
          <a:p>
            <a:endParaRPr lang="zh-CN" altLang="en-US" dirty="0"/>
          </a:p>
          <a:p>
            <a:endParaRPr lang="zh-CN" altLang="en-US" dirty="0"/>
          </a:p>
          <a:p>
            <a:endParaRPr lang="zh-CN" altLang="en-US" dirty="0"/>
          </a:p>
          <a:p>
            <a:r>
              <a:rPr lang="en-US" altLang="zh-CN" dirty="0"/>
              <a:t>Foreign intelligence services have both the capacity to gather and analyze any information that is in the public domain and the substantial expertise in deducing the identities of intelligence sources from seemingly unimportant details.</a:t>
            </a:r>
          </a:p>
          <a:p>
            <a:endParaRPr lang="en-US" altLang="zh-CN" dirty="0"/>
          </a:p>
          <a:p>
            <a:r>
              <a:rPr lang="en-US" altLang="zh-CN" dirty="0"/>
              <a:t>defines the theory </a:t>
            </a:r>
            <a:r>
              <a:rPr lang="en-US" altLang="zh-CN" dirty="0" err="1"/>
              <a:t>as“the</a:t>
            </a:r>
            <a:r>
              <a:rPr lang="en-US" altLang="zh-CN" dirty="0"/>
              <a:t> concept that apparently harmless pieces of information when assembled together could reveal a damaging picture."</a:t>
            </a:r>
          </a:p>
          <a:p>
            <a:endParaRPr lang="en-US" altLang="zh-CN" dirty="0"/>
          </a:p>
          <a:p>
            <a:r>
              <a:rPr lang="en-US" altLang="zh-CN" dirty="0"/>
              <a:t>each individual piece of intelligence information</a:t>
            </a:r>
            <a:r>
              <a:rPr lang="zh-CN" altLang="en-US" dirty="0"/>
              <a:t>，</a:t>
            </a:r>
            <a:r>
              <a:rPr lang="en-US" altLang="zh-CN" dirty="0"/>
              <a:t> much like a piece of jigsaw puzzle</a:t>
            </a:r>
            <a:r>
              <a:rPr lang="zh-CN" altLang="en-US" dirty="0"/>
              <a:t>，</a:t>
            </a:r>
            <a:r>
              <a:rPr lang="en-US" altLang="zh-CN" dirty="0"/>
              <a:t>may aid in piecing together other bits of information even when the individual piece is not of obvious importance in itself.</a:t>
            </a:r>
          </a:p>
          <a:p>
            <a:endParaRPr lang="en-US" altLang="zh-CN" dirty="0"/>
          </a:p>
          <a:p>
            <a:endParaRPr lang="en-US" altLang="zh-CN" dirty="0"/>
          </a:p>
          <a:p>
            <a:endParaRPr lang="en-US" altLang="zh-CN" dirty="0"/>
          </a:p>
          <a:p>
            <a:r>
              <a:rPr lang="zh-CN" altLang="en-US" dirty="0"/>
              <a:t>按照马赛克</a:t>
            </a:r>
            <a:r>
              <a:rPr lang="en-US" altLang="zh-CN" dirty="0"/>
              <a:t>(mosaic</a:t>
            </a:r>
            <a:r>
              <a:rPr lang="zh-CN" altLang="en-US" dirty="0"/>
              <a:t>，花样拼图</a:t>
            </a:r>
            <a:r>
              <a:rPr lang="en-US" altLang="zh-CN" dirty="0"/>
              <a:t>)</a:t>
            </a:r>
            <a:r>
              <a:rPr lang="zh-CN" altLang="en-US" dirty="0"/>
              <a:t>理论，将零碎的资料数据经过整理之后加以拼凑组合，有可能推理出机密情报的总体形象或意义，也有构成机密侵害的可能，应纳入法益保护范围。</a:t>
            </a:r>
          </a:p>
          <a:p>
            <a:endParaRPr lang="zh-CN" altLang="en-US" dirty="0"/>
          </a:p>
          <a:p>
            <a:endParaRPr lang="zh-CN" altLang="en-US" dirty="0"/>
          </a:p>
          <a:p>
            <a:endParaRPr lang="zh-CN" altLang="en-US" dirty="0"/>
          </a:p>
          <a:p>
            <a:r>
              <a:rPr lang="zh-CN" altLang="en-US" dirty="0"/>
              <a:t>邓小平应该不了解该理论，但却说过很有针对性的两句话，颇有启示性。</a:t>
            </a:r>
          </a:p>
          <a:p>
            <a:endParaRPr lang="zh-CN" altLang="en-US" dirty="0"/>
          </a:p>
          <a:p>
            <a:r>
              <a:rPr lang="zh-CN" altLang="en-US" dirty="0"/>
              <a:t>“有些事我们认为无关紧要，但被敌人知道后就有用，如我们的财经数字，工业建设计划等，被敌人知道了，就可以估计我们的力量，了解我们的重点，从而进行破坏”。</a:t>
            </a:r>
            <a:r>
              <a:rPr lang="en-US" altLang="zh-CN" dirty="0"/>
              <a:t>(</a:t>
            </a:r>
            <a:r>
              <a:rPr lang="zh-CN" altLang="en-US" dirty="0"/>
              <a:t>邓小平 </a:t>
            </a:r>
            <a:r>
              <a:rPr lang="en-US" altLang="zh-CN" dirty="0"/>
              <a:t>:《</a:t>
            </a:r>
            <a:r>
              <a:rPr lang="zh-CN" altLang="en-US" dirty="0"/>
              <a:t>要重视保守国家机密</a:t>
            </a:r>
            <a:r>
              <a:rPr lang="en-US" altLang="zh-CN" dirty="0"/>
              <a:t>(1950</a:t>
            </a:r>
            <a:r>
              <a:rPr lang="zh-CN" altLang="en-US" dirty="0"/>
              <a:t>年</a:t>
            </a:r>
            <a:r>
              <a:rPr lang="en-US" altLang="zh-CN" dirty="0"/>
              <a:t>10</a:t>
            </a:r>
            <a:r>
              <a:rPr lang="zh-CN" altLang="en-US" dirty="0"/>
              <a:t>月</a:t>
            </a:r>
            <a:r>
              <a:rPr lang="en-US" altLang="zh-CN" dirty="0"/>
              <a:t>18</a:t>
            </a:r>
            <a:r>
              <a:rPr lang="zh-CN" altLang="en-US" dirty="0"/>
              <a:t>日</a:t>
            </a:r>
            <a:r>
              <a:rPr lang="en-US" altLang="zh-CN" dirty="0"/>
              <a:t>》《</a:t>
            </a:r>
            <a:r>
              <a:rPr lang="zh-CN" altLang="en-US" dirty="0"/>
              <a:t>邓小平西南工作文集</a:t>
            </a:r>
            <a:r>
              <a:rPr lang="en-US" altLang="zh-CN" dirty="0"/>
              <a:t>》</a:t>
            </a:r>
            <a:r>
              <a:rPr lang="zh-CN" altLang="en-US" dirty="0"/>
              <a:t>，重庆出版社 </a:t>
            </a:r>
            <a:r>
              <a:rPr lang="en-US" altLang="zh-CN" dirty="0"/>
              <a:t>2006 </a:t>
            </a:r>
            <a:r>
              <a:rPr lang="zh-CN" altLang="en-US" dirty="0"/>
              <a:t>年版，第 </a:t>
            </a:r>
            <a:r>
              <a:rPr lang="en-US" altLang="zh-CN" dirty="0"/>
              <a:t>257 </a:t>
            </a:r>
            <a:r>
              <a:rPr lang="zh-CN" altLang="en-US" dirty="0"/>
              <a:t>页</a:t>
            </a:r>
            <a:r>
              <a:rPr lang="en-US" altLang="zh-CN" dirty="0"/>
              <a:t>)</a:t>
            </a:r>
          </a:p>
          <a:p>
            <a:endParaRPr lang="en-US" altLang="zh-CN" dirty="0"/>
          </a:p>
          <a:p>
            <a:r>
              <a:rPr lang="en-US" altLang="zh-CN" dirty="0"/>
              <a:t>“</a:t>
            </a:r>
            <a:r>
              <a:rPr lang="zh-CN" altLang="en-US" dirty="0"/>
              <a:t>在报纸上公开揭露自己的错误，进行严肃的自我批评，要想完全不被敌人利用是不可能的，如果因为怕被敌人利用而把自己的手脚捆起来，那就会实际上走到抛弃批评和自我批评的道路，这正是那些惧怕批评的人们拒绝批评的一种借口。”</a:t>
            </a:r>
            <a:r>
              <a:rPr lang="en-US" altLang="zh-CN" dirty="0"/>
              <a:t>(《</a:t>
            </a:r>
            <a:r>
              <a:rPr lang="zh-CN" altLang="en-US" dirty="0"/>
              <a:t>邓小平文集</a:t>
            </a:r>
            <a:r>
              <a:rPr lang="en-US" altLang="zh-CN" dirty="0"/>
              <a:t>(1949-1974)</a:t>
            </a:r>
            <a:r>
              <a:rPr lang="zh-CN" altLang="en-US" dirty="0"/>
              <a:t>，中央文献出版社</a:t>
            </a:r>
            <a:r>
              <a:rPr lang="en-US" altLang="zh-CN" dirty="0"/>
              <a:t>2014</a:t>
            </a:r>
            <a:r>
              <a:rPr lang="zh-CN" altLang="en-US" dirty="0"/>
              <a:t>年版，第</a:t>
            </a:r>
            <a:r>
              <a:rPr lang="en-US" altLang="zh-CN" dirty="0"/>
              <a:t>172</a:t>
            </a:r>
            <a:r>
              <a:rPr lang="zh-CN" altLang="en-US" dirty="0"/>
              <a:t>页。</a:t>
            </a:r>
            <a:r>
              <a:rPr lang="en-US" altLang="zh-CN" dirty="0"/>
              <a:t>)</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mosaic</a:t>
            </a:r>
            <a:r>
              <a:rPr lang="zh-CN" altLang="en-US" sz="1200" b="0" i="0" kern="1200" dirty="0">
                <a:solidFill>
                  <a:schemeClr val="tx1"/>
                </a:solidFill>
                <a:effectLst/>
                <a:latin typeface="+mn-lt"/>
                <a:ea typeface="+mn-ea"/>
                <a:cs typeface="+mn-cs"/>
              </a:rPr>
              <a:t>英</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məʊˈzeɪɪk</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美</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moʊˈzeɪɪk</a:t>
            </a:r>
            <a:r>
              <a:rPr lang="en-US" altLang="zh-CN" sz="1200" b="0" i="0" kern="1200" dirty="0">
                <a:solidFill>
                  <a:schemeClr val="tx1"/>
                </a:solidFill>
                <a:effectLst/>
                <a:latin typeface="+mn-lt"/>
                <a:ea typeface="+mn-ea"/>
                <a:cs typeface="+mn-cs"/>
              </a:rPr>
              <a:t>]</a:t>
            </a:r>
          </a:p>
          <a:p>
            <a:pPr latinLnBrk="0"/>
            <a:r>
              <a:rPr lang="en-US" altLang="zh-CN"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马赛克</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镶嵌图案</a:t>
            </a:r>
            <a:r>
              <a:rPr lang="en-US" altLang="zh-CN" sz="1200" kern="1200" dirty="0">
                <a:solidFill>
                  <a:schemeClr val="tx1"/>
                </a:solidFill>
                <a:effectLst/>
                <a:latin typeface="+mn-lt"/>
                <a:ea typeface="+mn-ea"/>
                <a:cs typeface="+mn-cs"/>
              </a:rPr>
              <a:t>;adj.</a:t>
            </a:r>
            <a:r>
              <a:rPr lang="zh-CN" altLang="en-US" sz="1200" kern="1200" dirty="0">
                <a:solidFill>
                  <a:schemeClr val="tx1"/>
                </a:solidFill>
                <a:effectLst/>
                <a:latin typeface="+mn-lt"/>
                <a:ea typeface="+mn-ea"/>
                <a:cs typeface="+mn-cs"/>
              </a:rPr>
              <a:t>用拼花方式制成的；摩西 的</a:t>
            </a:r>
            <a:r>
              <a:rPr lang="en-US" altLang="zh-CN" sz="1200" kern="1200" dirty="0">
                <a:solidFill>
                  <a:schemeClr val="tx1"/>
                </a:solidFill>
                <a:effectLst/>
                <a:latin typeface="+mn-lt"/>
                <a:ea typeface="+mn-ea"/>
                <a:cs typeface="+mn-cs"/>
              </a:rPr>
              <a:t>;v.</a:t>
            </a:r>
            <a:r>
              <a:rPr lang="zh-CN" altLang="en-US" sz="1200" kern="1200" dirty="0">
                <a:solidFill>
                  <a:schemeClr val="tx1"/>
                </a:solidFill>
                <a:effectLst/>
                <a:latin typeface="+mn-lt"/>
                <a:ea typeface="+mn-ea"/>
                <a:cs typeface="+mn-cs"/>
              </a:rPr>
              <a:t>用拼花图案装饰</a:t>
            </a:r>
            <a:r>
              <a:rPr lang="en-US" altLang="zh-CN" sz="120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例句</a:t>
            </a:r>
            <a:r>
              <a:rPr lang="en-US" altLang="zh-CN" sz="1200" b="0" i="0" kern="1200" dirty="0">
                <a:solidFill>
                  <a:schemeClr val="tx1"/>
                </a:solidFill>
                <a:effectLst/>
                <a:latin typeface="+mn-lt"/>
                <a:ea typeface="+mn-ea"/>
                <a:cs typeface="+mn-cs"/>
              </a:rPr>
              <a:t>]They use computers to design mosaics nowadays.</a:t>
            </a:r>
          </a:p>
          <a:p>
            <a:pPr latinLnBrk="0"/>
            <a:r>
              <a:rPr lang="zh-CN" altLang="en-US" sz="1200" b="0" i="0" kern="1200" dirty="0">
                <a:solidFill>
                  <a:schemeClr val="tx1"/>
                </a:solidFill>
                <a:effectLst/>
                <a:latin typeface="+mn-lt"/>
                <a:ea typeface="+mn-ea"/>
                <a:cs typeface="+mn-cs"/>
              </a:rPr>
              <a:t>现在人们都用电脑设计镶嵌图案。</a:t>
            </a:r>
          </a:p>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其他</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复数：</a:t>
            </a:r>
            <a:r>
              <a:rPr lang="en-US" altLang="zh-CN" sz="1200" u="none" strike="noStrike" kern="1200" dirty="0">
                <a:solidFill>
                  <a:schemeClr val="tx1"/>
                </a:solidFill>
                <a:effectLst/>
                <a:latin typeface="+mn-lt"/>
                <a:ea typeface="+mn-ea"/>
                <a:cs typeface="+mn-cs"/>
                <a:hlinkClick r:id="rId3"/>
              </a:rPr>
              <a:t>mosaics</a:t>
            </a:r>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r>
              <a:rPr lang="zh-CN" altLang="en-US" dirty="0"/>
              <a:t>镶嵌理论</a:t>
            </a:r>
            <a:br>
              <a:rPr lang="en-US" altLang="zh-CN" dirty="0"/>
            </a:br>
            <a:endParaRPr lang="en-US" altLang="zh-CN" dirty="0"/>
          </a:p>
          <a:p>
            <a:r>
              <a:rPr lang="zh-CN" altLang="en-US" dirty="0"/>
              <a:t>马赛克理论</a:t>
            </a:r>
            <a:r>
              <a:rPr lang="en-US" altLang="zh-CN" dirty="0"/>
              <a:t>(mosaic theory</a:t>
            </a:r>
            <a:r>
              <a:rPr lang="zh-CN" altLang="en-US" dirty="0"/>
              <a:t>，又称拼合理论，</a:t>
            </a:r>
            <a:r>
              <a:rPr lang="en-US" altLang="zh-CN" dirty="0"/>
              <a:t>compilation theory)</a:t>
            </a:r>
            <a:r>
              <a:rPr lang="zh-CN" altLang="en-US" dirty="0"/>
              <a:t>。马赛克理论自</a:t>
            </a:r>
            <a:r>
              <a:rPr lang="en-US" altLang="zh-CN" dirty="0"/>
              <a:t>19</a:t>
            </a:r>
            <a:r>
              <a:rPr lang="zh-CN" altLang="en-US" dirty="0"/>
              <a:t>世纪末问世以来，就一直处在争议之中。明镜周刊案的判决是一个分水岭，此后该理论获得较大范围肯定。马赛克理论的核心观点是，哪怕是最琐碎最无价值的内部信息，如果被敌人情报机构掌握，再与其他已知信息综合在一起，就可能整理、推断出极有价值的信息从而危及国家安全，因此这些看似不重要的琐碎信息也要保密。</a:t>
            </a:r>
            <a:r>
              <a:rPr lang="en-US" altLang="zh-CN" dirty="0"/>
              <a:t>[1]</a:t>
            </a:r>
            <a:r>
              <a:rPr lang="zh-CN" altLang="en-US" dirty="0"/>
              <a:t>马赛克理论是由法院实务发展出来的一种理论。最早见于</a:t>
            </a:r>
            <a:r>
              <a:rPr lang="en-US" altLang="zh-CN" dirty="0"/>
              <a:t>1893</a:t>
            </a:r>
            <a:r>
              <a:rPr lang="zh-CN" altLang="en-US" dirty="0"/>
              <a:t>年德国法院判例，</a:t>
            </a:r>
            <a:r>
              <a:rPr lang="en-US" altLang="zh-CN" dirty="0"/>
              <a:t>1924</a:t>
            </a:r>
            <a:r>
              <a:rPr lang="zh-CN" altLang="en-US" dirty="0"/>
              <a:t>年为德国帝国法院接受。德国联邦法院在一则判例中指出，就一些拼凑出桥梁结构、弹药库建筑以及交通路径指标的照相图片，加以报道，问题并不出在报道行为事项本身，而是在于这些报道的意义，是否为一般读者所认识</a:t>
            </a:r>
            <a:r>
              <a:rPr lang="en-US" altLang="zh-CN" dirty="0"/>
              <a:t>?</a:t>
            </a:r>
            <a:r>
              <a:rPr lang="zh-CN" altLang="en-US" dirty="0"/>
              <a:t>或者，这些报道的背后是否别有用意，要以巧妙的手法，超越通常观察的方式，去引起特别意义的注意</a:t>
            </a:r>
            <a:r>
              <a:rPr lang="en-US" altLang="zh-CN" dirty="0"/>
              <a:t>?</a:t>
            </a:r>
            <a:r>
              <a:rPr lang="zh-CN" altLang="en-US" dirty="0"/>
              <a:t>后来更有判例指出，这种经过精细综合加工的报道，如果有别于一般在外面流通的其他个别材料，形成一种新的情报知识，而且就其内涵意义，对于国防利益具有重要性者，将被认为是一种国家机密。瑞士、法国、荷兰、意大利等国家均在不同程度上采纳该理论。</a:t>
            </a:r>
            <a:r>
              <a:rPr lang="en-US" altLang="zh-CN" dirty="0"/>
              <a:t>[2]</a:t>
            </a:r>
          </a:p>
          <a:p>
            <a:r>
              <a:rPr lang="zh-CN" altLang="en-US" dirty="0"/>
              <a:t>与大部分西方国家不同，美国法院起初对马赛克理论持否定态度。第二次世界大战期间，一名德国人接受德国政府委托，从报章杂志、新闻专业手册、统计数据及通讯数据中，搜集美国汽车及航空工业生产资料，从而相当准确地推测出当时美国军备工业状况。美国法院判决无罪，主要理由是就一般容易可得到的信息来源，从事阐释的过程加以处罚，并非法律意旨。</a:t>
            </a:r>
            <a:r>
              <a:rPr lang="en-US" altLang="zh-CN" dirty="0"/>
              <a:t>[3]</a:t>
            </a:r>
          </a:p>
          <a:p>
            <a:endParaRPr lang="en-US" altLang="zh-CN" dirty="0"/>
          </a:p>
          <a:p>
            <a:r>
              <a:rPr lang="en-US" altLang="zh-CN" dirty="0"/>
              <a:t>[1] CIA v. Sims</a:t>
            </a:r>
            <a:r>
              <a:rPr lang="zh-CN" altLang="en-US" dirty="0"/>
              <a:t>，</a:t>
            </a:r>
            <a:r>
              <a:rPr lang="en-US" altLang="zh-CN" dirty="0"/>
              <a:t>471U.S. at 178(“Foreign intelligence services have both the capacity to gather and analyze any information that is in the public domain and the substantial expertise in deducing the identities of intelligence sources from seemingly unimportant details.) The Department of Navy</a:t>
            </a:r>
            <a:r>
              <a:rPr lang="zh-CN" altLang="en-US" dirty="0"/>
              <a:t>，</a:t>
            </a:r>
            <a:r>
              <a:rPr lang="en-US" altLang="zh-CN" dirty="0"/>
              <a:t> in its Freedom of Information Act(FOIA) regulations </a:t>
            </a:r>
            <a:r>
              <a:rPr lang="zh-CN" altLang="en-US" dirty="0"/>
              <a:t>，</a:t>
            </a:r>
            <a:r>
              <a:rPr lang="en-US" altLang="zh-CN" dirty="0"/>
              <a:t>defines the theory </a:t>
            </a:r>
            <a:r>
              <a:rPr lang="en-US" altLang="zh-CN" dirty="0" err="1"/>
              <a:t>as“the</a:t>
            </a:r>
            <a:r>
              <a:rPr lang="en-US" altLang="zh-CN" dirty="0"/>
              <a:t> concept that apparently harmless pieces of information when assembled together could reveal a damaging picture." 32 C.F.R§701.31(2005)</a:t>
            </a:r>
          </a:p>
          <a:p>
            <a:r>
              <a:rPr lang="en-US" altLang="zh-CN" dirty="0"/>
              <a:t>[2] </a:t>
            </a:r>
            <a:r>
              <a:rPr lang="zh-CN" altLang="en-US" dirty="0"/>
              <a:t>苏俊雄</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175-176</a:t>
            </a:r>
            <a:r>
              <a:rPr lang="zh-CN" altLang="en-US" dirty="0"/>
              <a:t>页。</a:t>
            </a:r>
          </a:p>
          <a:p>
            <a:r>
              <a:rPr lang="en-US" altLang="zh-CN" dirty="0"/>
              <a:t>[3]Circuit Court of Appeals New York</a:t>
            </a:r>
            <a:r>
              <a:rPr lang="zh-CN" altLang="en-US" dirty="0"/>
              <a:t>，</a:t>
            </a:r>
            <a:r>
              <a:rPr lang="en-US" altLang="zh-CN" dirty="0"/>
              <a:t>US v. Heine</a:t>
            </a:r>
            <a:r>
              <a:rPr lang="zh-CN" altLang="en-US" dirty="0"/>
              <a:t>，</a:t>
            </a:r>
            <a:r>
              <a:rPr lang="en-US" altLang="zh-CN" dirty="0"/>
              <a:t>1945</a:t>
            </a:r>
            <a:r>
              <a:rPr lang="zh-CN" altLang="en-US" dirty="0"/>
              <a:t>，</a:t>
            </a:r>
            <a:r>
              <a:rPr lang="en-US" altLang="zh-CN" dirty="0"/>
              <a:t>151 f2d 813. Supreme Court</a:t>
            </a:r>
            <a:r>
              <a:rPr lang="zh-CN" altLang="en-US" dirty="0"/>
              <a:t>，</a:t>
            </a:r>
            <a:r>
              <a:rPr lang="en-US" altLang="zh-CN" dirty="0"/>
              <a:t> </a:t>
            </a:r>
            <a:r>
              <a:rPr lang="en-US" altLang="zh-CN" dirty="0" err="1"/>
              <a:t>Gorin</a:t>
            </a:r>
            <a:r>
              <a:rPr lang="en-US" altLang="zh-CN" dirty="0"/>
              <a:t>  v. US.312 US 19.</a:t>
            </a:r>
            <a:r>
              <a:rPr lang="zh-CN" altLang="en-US" dirty="0"/>
              <a:t>转引自苏俊雄 </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总第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177</a:t>
            </a:r>
            <a:r>
              <a:rPr lang="zh-CN" altLang="en-US" dirty="0"/>
              <a:t>页。</a:t>
            </a:r>
          </a:p>
          <a:p>
            <a:endParaRPr lang="zh-CN" altLang="en-US" dirty="0"/>
          </a:p>
          <a:p>
            <a:r>
              <a:rPr lang="zh-CN" altLang="en-US" dirty="0"/>
              <a:t>冷战初期，这一立场也并未改变，美国总统杜鲁门和艾森豪威尔甚至先后在行政命令中明确禁止采用这一理论作为定密依据。</a:t>
            </a:r>
            <a:r>
              <a:rPr lang="en-US" altLang="zh-CN" dirty="0"/>
              <a:t>......1982</a:t>
            </a:r>
            <a:r>
              <a:rPr lang="zh-CN" altLang="en-US" dirty="0"/>
              <a:t>年，美国总统里根第一次在行政命令中规定，马赛克理论也可以作为定密依据。这极大地推动了马赛克理论的司法适用。</a:t>
            </a:r>
          </a:p>
          <a:p>
            <a:endParaRPr lang="zh-CN" altLang="en-US" dirty="0"/>
          </a:p>
          <a:p>
            <a:r>
              <a:rPr lang="zh-CN" altLang="en-US" dirty="0"/>
              <a:t>目前西方法学界比较一致的意见是，该理论可以适用，但要接受司法的严格审查，不得逾越必要要限度，危及新闻自由价值。</a:t>
            </a:r>
          </a:p>
          <a:p>
            <a:endParaRPr lang="zh-CN" altLang="en-US" dirty="0"/>
          </a:p>
          <a:p>
            <a:endParaRPr lang="zh-CN" altLang="en-US" dirty="0"/>
          </a:p>
          <a:p>
            <a:endParaRPr lang="zh-CN" altLang="en-US" dirty="0"/>
          </a:p>
          <a:p>
            <a:r>
              <a:rPr lang="en-US" altLang="zh-CN" dirty="0"/>
              <a:t>Foreign intelligence services have both the capacity to gather and analyze any information that is in the public domain and the substantial expertise in deducing the identities of intelligence sources from seemingly unimportant details.</a:t>
            </a:r>
          </a:p>
          <a:p>
            <a:endParaRPr lang="en-US" altLang="zh-CN" dirty="0"/>
          </a:p>
          <a:p>
            <a:r>
              <a:rPr lang="en-US" altLang="zh-CN" dirty="0"/>
              <a:t>defines the theory </a:t>
            </a:r>
            <a:r>
              <a:rPr lang="en-US" altLang="zh-CN" dirty="0" err="1"/>
              <a:t>as“the</a:t>
            </a:r>
            <a:r>
              <a:rPr lang="en-US" altLang="zh-CN" dirty="0"/>
              <a:t> concept that apparently harmless pieces of information when assembled together could reveal a damaging picture."</a:t>
            </a:r>
          </a:p>
          <a:p>
            <a:endParaRPr lang="en-US" altLang="zh-CN" dirty="0"/>
          </a:p>
          <a:p>
            <a:r>
              <a:rPr lang="en-US" altLang="zh-CN" dirty="0"/>
              <a:t>each individual piece of intelligence information</a:t>
            </a:r>
            <a:r>
              <a:rPr lang="zh-CN" altLang="en-US" dirty="0"/>
              <a:t>，</a:t>
            </a:r>
            <a:r>
              <a:rPr lang="en-US" altLang="zh-CN" dirty="0"/>
              <a:t> much like a piece of jigsaw puzzle</a:t>
            </a:r>
            <a:r>
              <a:rPr lang="zh-CN" altLang="en-US" dirty="0"/>
              <a:t>，</a:t>
            </a:r>
            <a:r>
              <a:rPr lang="en-US" altLang="zh-CN" dirty="0"/>
              <a:t>may aid in piecing together other bits of information even when the individual piece is not of obvious importance in itself.</a:t>
            </a:r>
          </a:p>
          <a:p>
            <a:endParaRPr lang="en-US" altLang="zh-CN" dirty="0"/>
          </a:p>
          <a:p>
            <a:endParaRPr lang="en-US" altLang="zh-CN" dirty="0"/>
          </a:p>
          <a:p>
            <a:endParaRPr lang="en-US" altLang="zh-CN" dirty="0"/>
          </a:p>
          <a:p>
            <a:r>
              <a:rPr lang="zh-CN" altLang="en-US" dirty="0"/>
              <a:t>按照马赛克</a:t>
            </a:r>
            <a:r>
              <a:rPr lang="en-US" altLang="zh-CN" dirty="0"/>
              <a:t>(mosaic</a:t>
            </a:r>
            <a:r>
              <a:rPr lang="zh-CN" altLang="en-US" dirty="0"/>
              <a:t>，花样拼图</a:t>
            </a:r>
            <a:r>
              <a:rPr lang="en-US" altLang="zh-CN" dirty="0"/>
              <a:t>)</a:t>
            </a:r>
            <a:r>
              <a:rPr lang="zh-CN" altLang="en-US" dirty="0"/>
              <a:t>理论，将零碎的资料数据经过整理之后加以拼凑组合，有可能推理出机密情报的总体形象或意义，也有构成机密侵害的可能，应纳入法益保护范围。</a:t>
            </a:r>
          </a:p>
          <a:p>
            <a:endParaRPr lang="zh-CN" altLang="en-US" dirty="0"/>
          </a:p>
          <a:p>
            <a:endParaRPr lang="zh-CN" altLang="en-US" dirty="0"/>
          </a:p>
          <a:p>
            <a:endParaRPr lang="zh-CN" altLang="en-US" dirty="0"/>
          </a:p>
          <a:p>
            <a:r>
              <a:rPr lang="zh-CN" altLang="en-US" dirty="0"/>
              <a:t>邓小平应该不了解该理论，但却说过很有针对性的两句话，颇有启示性。</a:t>
            </a:r>
          </a:p>
          <a:p>
            <a:endParaRPr lang="zh-CN" altLang="en-US" dirty="0"/>
          </a:p>
          <a:p>
            <a:r>
              <a:rPr lang="zh-CN" altLang="en-US" dirty="0"/>
              <a:t>“有些事我们认为无关紧要，但被敌人知道后就有用，如我们的财经数字，工业建设计划等，被敌人知道了，就可以估计我们的力量，了解我们的重点，从而进行破坏”。</a:t>
            </a:r>
            <a:r>
              <a:rPr lang="en-US" altLang="zh-CN" dirty="0"/>
              <a:t>(</a:t>
            </a:r>
            <a:r>
              <a:rPr lang="zh-CN" altLang="en-US" dirty="0"/>
              <a:t>邓小平 </a:t>
            </a:r>
            <a:r>
              <a:rPr lang="en-US" altLang="zh-CN" dirty="0"/>
              <a:t>:《</a:t>
            </a:r>
            <a:r>
              <a:rPr lang="zh-CN" altLang="en-US" dirty="0"/>
              <a:t>要重视保守国家机密</a:t>
            </a:r>
            <a:r>
              <a:rPr lang="en-US" altLang="zh-CN" dirty="0"/>
              <a:t>(1950</a:t>
            </a:r>
            <a:r>
              <a:rPr lang="zh-CN" altLang="en-US" dirty="0"/>
              <a:t>年</a:t>
            </a:r>
            <a:r>
              <a:rPr lang="en-US" altLang="zh-CN" dirty="0"/>
              <a:t>10</a:t>
            </a:r>
            <a:r>
              <a:rPr lang="zh-CN" altLang="en-US" dirty="0"/>
              <a:t>月</a:t>
            </a:r>
            <a:r>
              <a:rPr lang="en-US" altLang="zh-CN" dirty="0"/>
              <a:t>18</a:t>
            </a:r>
            <a:r>
              <a:rPr lang="zh-CN" altLang="en-US" dirty="0"/>
              <a:t>日</a:t>
            </a:r>
            <a:r>
              <a:rPr lang="en-US" altLang="zh-CN" dirty="0"/>
              <a:t>》《</a:t>
            </a:r>
            <a:r>
              <a:rPr lang="zh-CN" altLang="en-US" dirty="0"/>
              <a:t>邓小平西南工作文集</a:t>
            </a:r>
            <a:r>
              <a:rPr lang="en-US" altLang="zh-CN" dirty="0"/>
              <a:t>》</a:t>
            </a:r>
            <a:r>
              <a:rPr lang="zh-CN" altLang="en-US" dirty="0"/>
              <a:t>，重庆出版社 </a:t>
            </a:r>
            <a:r>
              <a:rPr lang="en-US" altLang="zh-CN" dirty="0"/>
              <a:t>2006 </a:t>
            </a:r>
            <a:r>
              <a:rPr lang="zh-CN" altLang="en-US" dirty="0"/>
              <a:t>年版，第 </a:t>
            </a:r>
            <a:r>
              <a:rPr lang="en-US" altLang="zh-CN" dirty="0"/>
              <a:t>257 </a:t>
            </a:r>
            <a:r>
              <a:rPr lang="zh-CN" altLang="en-US" dirty="0"/>
              <a:t>页</a:t>
            </a:r>
            <a:r>
              <a:rPr lang="en-US" altLang="zh-CN" dirty="0"/>
              <a:t>)</a:t>
            </a:r>
          </a:p>
          <a:p>
            <a:endParaRPr lang="en-US" altLang="zh-CN" dirty="0"/>
          </a:p>
          <a:p>
            <a:r>
              <a:rPr lang="en-US" altLang="zh-CN" dirty="0"/>
              <a:t>“</a:t>
            </a:r>
            <a:r>
              <a:rPr lang="zh-CN" altLang="en-US" dirty="0"/>
              <a:t>在报纸上公开揭露自己的错误，进行严肃的自我批评，要想完全不被敌人利用是不可能的，如果因为怕被敌人利用而把自己的手脚捆起来，那就会实际上走到抛弃批评和自我批评的道路，这正是那些惧怕批评的人们拒绝批评的一种借口。”</a:t>
            </a:r>
            <a:r>
              <a:rPr lang="en-US" altLang="zh-CN" dirty="0"/>
              <a:t>(《</a:t>
            </a:r>
            <a:r>
              <a:rPr lang="zh-CN" altLang="en-US" dirty="0"/>
              <a:t>邓小平文集</a:t>
            </a:r>
            <a:r>
              <a:rPr lang="en-US" altLang="zh-CN" dirty="0"/>
              <a:t>(1949-1974)</a:t>
            </a:r>
            <a:r>
              <a:rPr lang="zh-CN" altLang="en-US" dirty="0"/>
              <a:t>，中央文献出版社</a:t>
            </a:r>
            <a:r>
              <a:rPr lang="en-US" altLang="zh-CN" dirty="0"/>
              <a:t>2014</a:t>
            </a:r>
            <a:r>
              <a:rPr lang="zh-CN" altLang="en-US" dirty="0"/>
              <a:t>年版，第</a:t>
            </a:r>
            <a:r>
              <a:rPr lang="en-US" altLang="zh-CN" dirty="0"/>
              <a:t>172</a:t>
            </a:r>
            <a:r>
              <a:rPr lang="zh-CN" altLang="en-US" dirty="0"/>
              <a:t>页。</a:t>
            </a:r>
            <a:r>
              <a:rPr lang="en-US" altLang="zh-CN" dirty="0"/>
              <a:t>)</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mosaic</a:t>
            </a:r>
            <a:r>
              <a:rPr lang="zh-CN" altLang="en-US" sz="1200" b="0" i="0" kern="1200" dirty="0">
                <a:solidFill>
                  <a:schemeClr val="tx1"/>
                </a:solidFill>
                <a:effectLst/>
                <a:latin typeface="+mn-lt"/>
                <a:ea typeface="+mn-ea"/>
                <a:cs typeface="+mn-cs"/>
              </a:rPr>
              <a:t>英</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məʊˈzeɪɪk</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美</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moʊˈzeɪɪk</a:t>
            </a:r>
            <a:r>
              <a:rPr lang="en-US" altLang="zh-CN" sz="1200" b="0" i="0" kern="1200" dirty="0">
                <a:solidFill>
                  <a:schemeClr val="tx1"/>
                </a:solidFill>
                <a:effectLst/>
                <a:latin typeface="+mn-lt"/>
                <a:ea typeface="+mn-ea"/>
                <a:cs typeface="+mn-cs"/>
              </a:rPr>
              <a:t>]</a:t>
            </a:r>
          </a:p>
          <a:p>
            <a:pPr latinLnBrk="0"/>
            <a:r>
              <a:rPr lang="en-US" altLang="zh-CN"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马赛克</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镶嵌图案</a:t>
            </a:r>
            <a:r>
              <a:rPr lang="en-US" altLang="zh-CN" sz="1200" kern="1200" dirty="0">
                <a:solidFill>
                  <a:schemeClr val="tx1"/>
                </a:solidFill>
                <a:effectLst/>
                <a:latin typeface="+mn-lt"/>
                <a:ea typeface="+mn-ea"/>
                <a:cs typeface="+mn-cs"/>
              </a:rPr>
              <a:t>;adj.</a:t>
            </a:r>
            <a:r>
              <a:rPr lang="zh-CN" altLang="en-US" sz="1200" kern="1200" dirty="0">
                <a:solidFill>
                  <a:schemeClr val="tx1"/>
                </a:solidFill>
                <a:effectLst/>
                <a:latin typeface="+mn-lt"/>
                <a:ea typeface="+mn-ea"/>
                <a:cs typeface="+mn-cs"/>
              </a:rPr>
              <a:t>用拼花方式制成的；摩西 的</a:t>
            </a:r>
            <a:r>
              <a:rPr lang="en-US" altLang="zh-CN" sz="1200" kern="1200" dirty="0">
                <a:solidFill>
                  <a:schemeClr val="tx1"/>
                </a:solidFill>
                <a:effectLst/>
                <a:latin typeface="+mn-lt"/>
                <a:ea typeface="+mn-ea"/>
                <a:cs typeface="+mn-cs"/>
              </a:rPr>
              <a:t>;v.</a:t>
            </a:r>
            <a:r>
              <a:rPr lang="zh-CN" altLang="en-US" sz="1200" kern="1200" dirty="0">
                <a:solidFill>
                  <a:schemeClr val="tx1"/>
                </a:solidFill>
                <a:effectLst/>
                <a:latin typeface="+mn-lt"/>
                <a:ea typeface="+mn-ea"/>
                <a:cs typeface="+mn-cs"/>
              </a:rPr>
              <a:t>用拼花图案装饰</a:t>
            </a:r>
            <a:r>
              <a:rPr lang="en-US" altLang="zh-CN" sz="120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例句</a:t>
            </a:r>
            <a:r>
              <a:rPr lang="en-US" altLang="zh-CN" sz="1200" b="0" i="0" kern="1200" dirty="0">
                <a:solidFill>
                  <a:schemeClr val="tx1"/>
                </a:solidFill>
                <a:effectLst/>
                <a:latin typeface="+mn-lt"/>
                <a:ea typeface="+mn-ea"/>
                <a:cs typeface="+mn-cs"/>
              </a:rPr>
              <a:t>]They use computers to design mosaics nowadays.</a:t>
            </a:r>
          </a:p>
          <a:p>
            <a:pPr latinLnBrk="0"/>
            <a:r>
              <a:rPr lang="zh-CN" altLang="en-US" sz="1200" b="0" i="0" kern="1200" dirty="0">
                <a:solidFill>
                  <a:schemeClr val="tx1"/>
                </a:solidFill>
                <a:effectLst/>
                <a:latin typeface="+mn-lt"/>
                <a:ea typeface="+mn-ea"/>
                <a:cs typeface="+mn-cs"/>
              </a:rPr>
              <a:t>现在人们都用电脑设计镶嵌图案。</a:t>
            </a:r>
          </a:p>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其他</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复数：</a:t>
            </a:r>
            <a:r>
              <a:rPr lang="en-US" altLang="zh-CN" sz="1200" u="none" strike="noStrike" kern="1200" dirty="0">
                <a:solidFill>
                  <a:schemeClr val="tx1"/>
                </a:solidFill>
                <a:effectLst/>
                <a:latin typeface="+mn-lt"/>
                <a:ea typeface="+mn-ea"/>
                <a:cs typeface="+mn-cs"/>
                <a:hlinkClick r:id="rId3"/>
              </a:rPr>
              <a:t>mosaics</a:t>
            </a:r>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r>
              <a:rPr lang="zh-CN" altLang="en-US" dirty="0"/>
              <a:t>镶嵌理论</a:t>
            </a:r>
            <a:br>
              <a:rPr lang="en-US" altLang="zh-CN" dirty="0"/>
            </a:br>
            <a:endParaRPr lang="en-US" altLang="zh-CN" dirty="0"/>
          </a:p>
          <a:p>
            <a:r>
              <a:rPr lang="zh-CN" altLang="en-US" dirty="0"/>
              <a:t>马赛克理论</a:t>
            </a:r>
            <a:r>
              <a:rPr lang="en-US" altLang="zh-CN" dirty="0"/>
              <a:t>(mosaic theory</a:t>
            </a:r>
            <a:r>
              <a:rPr lang="zh-CN" altLang="en-US" dirty="0"/>
              <a:t>，又称拼合理论，</a:t>
            </a:r>
            <a:r>
              <a:rPr lang="en-US" altLang="zh-CN" dirty="0"/>
              <a:t>compilation theory)</a:t>
            </a:r>
            <a:r>
              <a:rPr lang="zh-CN" altLang="en-US" dirty="0"/>
              <a:t>。马赛克理论自</a:t>
            </a:r>
            <a:r>
              <a:rPr lang="en-US" altLang="zh-CN" dirty="0"/>
              <a:t>19</a:t>
            </a:r>
            <a:r>
              <a:rPr lang="zh-CN" altLang="en-US" dirty="0"/>
              <a:t>世纪末问世以来，就一直处在争议之中。明镜周刊案的判决是一个分水岭，此后该理论获得较大范围肯定。马赛克理论的核心观点是，哪怕是最琐碎最无价值的内部信息，如果被敌人情报机构掌握，再与其他已知信息综合在一起，就可能整理、推断出极有价值的信息从而危及国家安全，因此这些看似不重要的琐碎信息也要保密。</a:t>
            </a:r>
            <a:r>
              <a:rPr lang="en-US" altLang="zh-CN" dirty="0"/>
              <a:t>[1]</a:t>
            </a:r>
            <a:r>
              <a:rPr lang="zh-CN" altLang="en-US" dirty="0"/>
              <a:t>马赛克理论是由法院实务发展出来的一种理论。最早见于</a:t>
            </a:r>
            <a:r>
              <a:rPr lang="en-US" altLang="zh-CN" dirty="0"/>
              <a:t>1893</a:t>
            </a:r>
            <a:r>
              <a:rPr lang="zh-CN" altLang="en-US" dirty="0"/>
              <a:t>年德国法院判例，</a:t>
            </a:r>
            <a:r>
              <a:rPr lang="en-US" altLang="zh-CN" dirty="0"/>
              <a:t>1924</a:t>
            </a:r>
            <a:r>
              <a:rPr lang="zh-CN" altLang="en-US" dirty="0"/>
              <a:t>年为德国帝国法院接受。德国联邦法院在一则判例中指出，就一些拼凑出桥梁结构、弹药库建筑以及交通路径指标的照相图片，加以报道，问题并不出在报道行为事项本身，而是在于这些报道的意义，是否为一般读者所认识</a:t>
            </a:r>
            <a:r>
              <a:rPr lang="en-US" altLang="zh-CN" dirty="0"/>
              <a:t>?</a:t>
            </a:r>
            <a:r>
              <a:rPr lang="zh-CN" altLang="en-US" dirty="0"/>
              <a:t>或者，这些报道的背后是否别有用意，要以巧妙的手法，超越通常观察的方式，去引起特别意义的注意</a:t>
            </a:r>
            <a:r>
              <a:rPr lang="en-US" altLang="zh-CN" dirty="0"/>
              <a:t>?</a:t>
            </a:r>
            <a:r>
              <a:rPr lang="zh-CN" altLang="en-US" dirty="0"/>
              <a:t>后来更有判例指出，这种经过精细综合加工的报道，如果有别于一般在外面流通的其他个别材料，形成一种新的情报知识，而且就其内涵意义，对于国防利益具有重要性者，将被认为是一种国家机密。瑞士、法国、荷兰、意大利等国家均在不同程度上采纳该理论。</a:t>
            </a:r>
            <a:r>
              <a:rPr lang="en-US" altLang="zh-CN" dirty="0"/>
              <a:t>[2]</a:t>
            </a:r>
          </a:p>
          <a:p>
            <a:r>
              <a:rPr lang="zh-CN" altLang="en-US" dirty="0"/>
              <a:t>与大部分西方国家不同，美国法院起初对马赛克理论持否定态度。第二次世界大战期间，一名德国人接受德国政府委托，从报章杂志、新闻专业手册、统计数据及通讯数据中，搜集美国汽车及航空工业生产资料，从而相当准确地推测出当时美国军备工业状况。美国法院判决无罪，主要理由是就一般容易可得到的信息来源，从事阐释的过程加以处罚，并非法律意旨。</a:t>
            </a:r>
            <a:r>
              <a:rPr lang="en-US" altLang="zh-CN" dirty="0"/>
              <a:t>[3]</a:t>
            </a:r>
          </a:p>
          <a:p>
            <a:endParaRPr lang="en-US" altLang="zh-CN" dirty="0"/>
          </a:p>
          <a:p>
            <a:r>
              <a:rPr lang="en-US" altLang="zh-CN" dirty="0"/>
              <a:t>[1] CIA v. Sims</a:t>
            </a:r>
            <a:r>
              <a:rPr lang="zh-CN" altLang="en-US" dirty="0"/>
              <a:t>，</a:t>
            </a:r>
            <a:r>
              <a:rPr lang="en-US" altLang="zh-CN" dirty="0"/>
              <a:t>471U.S. at 178(“Foreign intelligence services have both the capacity to gather and analyze any information that is in the public domain and the substantial expertise in deducing the identities of intelligence sources from seemingly unimportant details.) The Department of Navy</a:t>
            </a:r>
            <a:r>
              <a:rPr lang="zh-CN" altLang="en-US" dirty="0"/>
              <a:t>，</a:t>
            </a:r>
            <a:r>
              <a:rPr lang="en-US" altLang="zh-CN" dirty="0"/>
              <a:t> in its Freedom of Information Act(FOIA) regulations </a:t>
            </a:r>
            <a:r>
              <a:rPr lang="zh-CN" altLang="en-US" dirty="0"/>
              <a:t>，</a:t>
            </a:r>
            <a:r>
              <a:rPr lang="en-US" altLang="zh-CN" dirty="0"/>
              <a:t>defines the theory </a:t>
            </a:r>
            <a:r>
              <a:rPr lang="en-US" altLang="zh-CN" dirty="0" err="1"/>
              <a:t>as“the</a:t>
            </a:r>
            <a:r>
              <a:rPr lang="en-US" altLang="zh-CN" dirty="0"/>
              <a:t> concept that apparently harmless pieces of information when assembled together could reveal a damaging picture." 32 C.F.R§701.31(2005)</a:t>
            </a:r>
          </a:p>
          <a:p>
            <a:r>
              <a:rPr lang="en-US" altLang="zh-CN" dirty="0"/>
              <a:t>[2] </a:t>
            </a:r>
            <a:r>
              <a:rPr lang="zh-CN" altLang="en-US" dirty="0"/>
              <a:t>苏俊雄</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175-176</a:t>
            </a:r>
            <a:r>
              <a:rPr lang="zh-CN" altLang="en-US" dirty="0"/>
              <a:t>页。</a:t>
            </a:r>
          </a:p>
          <a:p>
            <a:r>
              <a:rPr lang="en-US" altLang="zh-CN" dirty="0"/>
              <a:t>[3]Circuit Court of Appeals New York</a:t>
            </a:r>
            <a:r>
              <a:rPr lang="zh-CN" altLang="en-US" dirty="0"/>
              <a:t>，</a:t>
            </a:r>
            <a:r>
              <a:rPr lang="en-US" altLang="zh-CN" dirty="0"/>
              <a:t>US v. Heine</a:t>
            </a:r>
            <a:r>
              <a:rPr lang="zh-CN" altLang="en-US" dirty="0"/>
              <a:t>，</a:t>
            </a:r>
            <a:r>
              <a:rPr lang="en-US" altLang="zh-CN" dirty="0"/>
              <a:t>1945</a:t>
            </a:r>
            <a:r>
              <a:rPr lang="zh-CN" altLang="en-US" dirty="0"/>
              <a:t>，</a:t>
            </a:r>
            <a:r>
              <a:rPr lang="en-US" altLang="zh-CN" dirty="0"/>
              <a:t>151 f2d 813. Supreme Court</a:t>
            </a:r>
            <a:r>
              <a:rPr lang="zh-CN" altLang="en-US" dirty="0"/>
              <a:t>，</a:t>
            </a:r>
            <a:r>
              <a:rPr lang="en-US" altLang="zh-CN" dirty="0"/>
              <a:t> </a:t>
            </a:r>
            <a:r>
              <a:rPr lang="en-US" altLang="zh-CN" dirty="0" err="1"/>
              <a:t>Gorin</a:t>
            </a:r>
            <a:r>
              <a:rPr lang="en-US" altLang="zh-CN" dirty="0"/>
              <a:t>  v. US.312 US 19.</a:t>
            </a:r>
            <a:r>
              <a:rPr lang="zh-CN" altLang="en-US" dirty="0"/>
              <a:t>转引自苏俊雄 </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总第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177</a:t>
            </a:r>
            <a:r>
              <a:rPr lang="zh-CN" altLang="en-US" dirty="0"/>
              <a:t>页。</a:t>
            </a:r>
          </a:p>
          <a:p>
            <a:endParaRPr lang="zh-CN" altLang="en-US" dirty="0"/>
          </a:p>
          <a:p>
            <a:r>
              <a:rPr lang="zh-CN" altLang="en-US" dirty="0"/>
              <a:t>冷战初期，这一立场也并未改变，美国总统杜鲁门和艾森豪威尔甚至先后在行政命令中明确禁止采用这一理论作为定密依据。</a:t>
            </a:r>
            <a:r>
              <a:rPr lang="en-US" altLang="zh-CN" dirty="0"/>
              <a:t>......1982</a:t>
            </a:r>
            <a:r>
              <a:rPr lang="zh-CN" altLang="en-US" dirty="0"/>
              <a:t>年，美国总统里根第一次在行政命令中规定，马赛克理论也可以作为定密依据。这极大地推动了马赛克理论的司法适用。</a:t>
            </a:r>
          </a:p>
          <a:p>
            <a:endParaRPr lang="zh-CN" altLang="en-US" dirty="0"/>
          </a:p>
          <a:p>
            <a:r>
              <a:rPr lang="zh-CN" altLang="en-US" dirty="0"/>
              <a:t>目前西方法学界比较一致的意见是，该理论可以适用，但要接受司法的严格审查，不得逾越必要要限度，危及新闻自由价值。</a:t>
            </a:r>
          </a:p>
          <a:p>
            <a:endParaRPr lang="zh-CN" altLang="en-US" dirty="0"/>
          </a:p>
          <a:p>
            <a:endParaRPr lang="zh-CN" altLang="en-US" dirty="0"/>
          </a:p>
          <a:p>
            <a:endParaRPr lang="zh-CN" altLang="en-US" dirty="0"/>
          </a:p>
          <a:p>
            <a:r>
              <a:rPr lang="en-US" altLang="zh-CN" dirty="0"/>
              <a:t>Foreign intelligence services have both the capacity to gather and analyze any information that is in the public domain and the substantial expertise in deducing the identities of intelligence sources from seemingly unimportant details.</a:t>
            </a:r>
          </a:p>
          <a:p>
            <a:endParaRPr lang="en-US" altLang="zh-CN" dirty="0"/>
          </a:p>
          <a:p>
            <a:r>
              <a:rPr lang="en-US" altLang="zh-CN" dirty="0"/>
              <a:t>defines the theory </a:t>
            </a:r>
            <a:r>
              <a:rPr lang="en-US" altLang="zh-CN" dirty="0" err="1"/>
              <a:t>as“the</a:t>
            </a:r>
            <a:r>
              <a:rPr lang="en-US" altLang="zh-CN" dirty="0"/>
              <a:t> concept that apparently harmless pieces of information when assembled together could reveal a damaging picture."</a:t>
            </a:r>
          </a:p>
          <a:p>
            <a:endParaRPr lang="en-US" altLang="zh-CN" dirty="0"/>
          </a:p>
          <a:p>
            <a:r>
              <a:rPr lang="en-US" altLang="zh-CN" dirty="0"/>
              <a:t>each individual piece of intelligence information</a:t>
            </a:r>
            <a:r>
              <a:rPr lang="zh-CN" altLang="en-US" dirty="0"/>
              <a:t>，</a:t>
            </a:r>
            <a:r>
              <a:rPr lang="en-US" altLang="zh-CN" dirty="0"/>
              <a:t> much like a piece of jigsaw puzzle</a:t>
            </a:r>
            <a:r>
              <a:rPr lang="zh-CN" altLang="en-US" dirty="0"/>
              <a:t>，</a:t>
            </a:r>
            <a:r>
              <a:rPr lang="en-US" altLang="zh-CN" dirty="0"/>
              <a:t>may aid in piecing together other bits of information even when the individual piece is not of obvious importance in itself.</a:t>
            </a:r>
          </a:p>
          <a:p>
            <a:endParaRPr lang="en-US" altLang="zh-CN" dirty="0"/>
          </a:p>
          <a:p>
            <a:endParaRPr lang="en-US" altLang="zh-CN" dirty="0"/>
          </a:p>
          <a:p>
            <a:endParaRPr lang="en-US" altLang="zh-CN" dirty="0"/>
          </a:p>
          <a:p>
            <a:r>
              <a:rPr lang="zh-CN" altLang="en-US" dirty="0"/>
              <a:t>按照马赛克</a:t>
            </a:r>
            <a:r>
              <a:rPr lang="en-US" altLang="zh-CN" dirty="0"/>
              <a:t>(mosaic</a:t>
            </a:r>
            <a:r>
              <a:rPr lang="zh-CN" altLang="en-US" dirty="0"/>
              <a:t>，花样拼图</a:t>
            </a:r>
            <a:r>
              <a:rPr lang="en-US" altLang="zh-CN" dirty="0"/>
              <a:t>)</a:t>
            </a:r>
            <a:r>
              <a:rPr lang="zh-CN" altLang="en-US" dirty="0"/>
              <a:t>理论，将零碎的资料数据经过整理之后加以拼凑组合，有可能推理出机密情报的总体形象或意义，也有构成机密侵害的可能，应纳入法益保护范围。</a:t>
            </a:r>
          </a:p>
          <a:p>
            <a:endParaRPr lang="zh-CN" altLang="en-US" dirty="0"/>
          </a:p>
          <a:p>
            <a:endParaRPr lang="zh-CN" altLang="en-US" dirty="0"/>
          </a:p>
          <a:p>
            <a:endParaRPr lang="zh-CN" altLang="en-US" dirty="0"/>
          </a:p>
          <a:p>
            <a:r>
              <a:rPr lang="zh-CN" altLang="en-US" dirty="0"/>
              <a:t>邓小平应该不了解该理论，但却说过很有针对性的两句话，颇有启示性。</a:t>
            </a:r>
          </a:p>
          <a:p>
            <a:endParaRPr lang="zh-CN" altLang="en-US" dirty="0"/>
          </a:p>
          <a:p>
            <a:r>
              <a:rPr lang="zh-CN" altLang="en-US" dirty="0"/>
              <a:t>“有些事我们认为无关紧要，但被敌人知道后就有用，如我们的财经数字，工业建设计划等，被敌人知道了，就可以估计我们的力量，了解我们的重点，从而进行破坏”。</a:t>
            </a:r>
            <a:r>
              <a:rPr lang="en-US" altLang="zh-CN" dirty="0"/>
              <a:t>(</a:t>
            </a:r>
            <a:r>
              <a:rPr lang="zh-CN" altLang="en-US" dirty="0"/>
              <a:t>邓小平 </a:t>
            </a:r>
            <a:r>
              <a:rPr lang="en-US" altLang="zh-CN" dirty="0"/>
              <a:t>:《</a:t>
            </a:r>
            <a:r>
              <a:rPr lang="zh-CN" altLang="en-US" dirty="0"/>
              <a:t>要重视保守国家机密</a:t>
            </a:r>
            <a:r>
              <a:rPr lang="en-US" altLang="zh-CN" dirty="0"/>
              <a:t>(1950</a:t>
            </a:r>
            <a:r>
              <a:rPr lang="zh-CN" altLang="en-US" dirty="0"/>
              <a:t>年</a:t>
            </a:r>
            <a:r>
              <a:rPr lang="en-US" altLang="zh-CN" dirty="0"/>
              <a:t>10</a:t>
            </a:r>
            <a:r>
              <a:rPr lang="zh-CN" altLang="en-US" dirty="0"/>
              <a:t>月</a:t>
            </a:r>
            <a:r>
              <a:rPr lang="en-US" altLang="zh-CN" dirty="0"/>
              <a:t>18</a:t>
            </a:r>
            <a:r>
              <a:rPr lang="zh-CN" altLang="en-US" dirty="0"/>
              <a:t>日</a:t>
            </a:r>
            <a:r>
              <a:rPr lang="en-US" altLang="zh-CN" dirty="0"/>
              <a:t>》《</a:t>
            </a:r>
            <a:r>
              <a:rPr lang="zh-CN" altLang="en-US" dirty="0"/>
              <a:t>邓小平西南工作文集</a:t>
            </a:r>
            <a:r>
              <a:rPr lang="en-US" altLang="zh-CN" dirty="0"/>
              <a:t>》</a:t>
            </a:r>
            <a:r>
              <a:rPr lang="zh-CN" altLang="en-US" dirty="0"/>
              <a:t>，重庆出版社 </a:t>
            </a:r>
            <a:r>
              <a:rPr lang="en-US" altLang="zh-CN" dirty="0"/>
              <a:t>2006 </a:t>
            </a:r>
            <a:r>
              <a:rPr lang="zh-CN" altLang="en-US" dirty="0"/>
              <a:t>年版，第 </a:t>
            </a:r>
            <a:r>
              <a:rPr lang="en-US" altLang="zh-CN" dirty="0"/>
              <a:t>257 </a:t>
            </a:r>
            <a:r>
              <a:rPr lang="zh-CN" altLang="en-US" dirty="0"/>
              <a:t>页</a:t>
            </a:r>
            <a:r>
              <a:rPr lang="en-US" altLang="zh-CN" dirty="0"/>
              <a:t>)</a:t>
            </a:r>
          </a:p>
          <a:p>
            <a:endParaRPr lang="en-US" altLang="zh-CN" dirty="0"/>
          </a:p>
          <a:p>
            <a:r>
              <a:rPr lang="en-US" altLang="zh-CN" dirty="0"/>
              <a:t>“</a:t>
            </a:r>
            <a:r>
              <a:rPr lang="zh-CN" altLang="en-US" dirty="0"/>
              <a:t>在报纸上公开揭露自己的错误，进行严肃的自我批评，要想完全不被敌人利用是不可能的，如果因为怕被敌人利用而把自己的手脚捆起来，那就会实际上走到抛弃批评和自我批评的道路，这正是那些惧怕批评的人们拒绝批评的一种借口。”</a:t>
            </a:r>
            <a:r>
              <a:rPr lang="en-US" altLang="zh-CN" dirty="0"/>
              <a:t>(《</a:t>
            </a:r>
            <a:r>
              <a:rPr lang="zh-CN" altLang="en-US" dirty="0"/>
              <a:t>邓小平文集</a:t>
            </a:r>
            <a:r>
              <a:rPr lang="en-US" altLang="zh-CN" dirty="0"/>
              <a:t>(1949-1974)</a:t>
            </a:r>
            <a:r>
              <a:rPr lang="zh-CN" altLang="en-US" dirty="0"/>
              <a:t>，中央文献出版社</a:t>
            </a:r>
            <a:r>
              <a:rPr lang="en-US" altLang="zh-CN" dirty="0"/>
              <a:t>2014</a:t>
            </a:r>
            <a:r>
              <a:rPr lang="zh-CN" altLang="en-US" dirty="0"/>
              <a:t>年版，第</a:t>
            </a:r>
            <a:r>
              <a:rPr lang="en-US" altLang="zh-CN" dirty="0"/>
              <a:t>172</a:t>
            </a:r>
            <a:r>
              <a:rPr lang="zh-CN" altLang="en-US" dirty="0"/>
              <a:t>页。</a:t>
            </a:r>
            <a:r>
              <a:rPr lang="en-US" altLang="zh-CN" dirty="0"/>
              <a:t>)</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mosaic</a:t>
            </a:r>
            <a:r>
              <a:rPr lang="zh-CN" altLang="en-US" sz="1200" b="0" i="0" kern="1200" dirty="0">
                <a:solidFill>
                  <a:schemeClr val="tx1"/>
                </a:solidFill>
                <a:effectLst/>
                <a:latin typeface="+mn-lt"/>
                <a:ea typeface="+mn-ea"/>
                <a:cs typeface="+mn-cs"/>
              </a:rPr>
              <a:t>英</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məʊˈzeɪɪk</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美</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moʊˈzeɪɪk</a:t>
            </a:r>
            <a:r>
              <a:rPr lang="en-US" altLang="zh-CN" sz="1200" b="0" i="0" kern="1200" dirty="0">
                <a:solidFill>
                  <a:schemeClr val="tx1"/>
                </a:solidFill>
                <a:effectLst/>
                <a:latin typeface="+mn-lt"/>
                <a:ea typeface="+mn-ea"/>
                <a:cs typeface="+mn-cs"/>
              </a:rPr>
              <a:t>]</a:t>
            </a:r>
          </a:p>
          <a:p>
            <a:pPr latinLnBrk="0"/>
            <a:r>
              <a:rPr lang="en-US" altLang="zh-CN"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马赛克</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镶嵌图案</a:t>
            </a:r>
            <a:r>
              <a:rPr lang="en-US" altLang="zh-CN" sz="1200" kern="1200" dirty="0">
                <a:solidFill>
                  <a:schemeClr val="tx1"/>
                </a:solidFill>
                <a:effectLst/>
                <a:latin typeface="+mn-lt"/>
                <a:ea typeface="+mn-ea"/>
                <a:cs typeface="+mn-cs"/>
              </a:rPr>
              <a:t>;adj.</a:t>
            </a:r>
            <a:r>
              <a:rPr lang="zh-CN" altLang="en-US" sz="1200" kern="1200" dirty="0">
                <a:solidFill>
                  <a:schemeClr val="tx1"/>
                </a:solidFill>
                <a:effectLst/>
                <a:latin typeface="+mn-lt"/>
                <a:ea typeface="+mn-ea"/>
                <a:cs typeface="+mn-cs"/>
              </a:rPr>
              <a:t>用拼花方式制成的；摩西 的</a:t>
            </a:r>
            <a:r>
              <a:rPr lang="en-US" altLang="zh-CN" sz="1200" kern="1200" dirty="0">
                <a:solidFill>
                  <a:schemeClr val="tx1"/>
                </a:solidFill>
                <a:effectLst/>
                <a:latin typeface="+mn-lt"/>
                <a:ea typeface="+mn-ea"/>
                <a:cs typeface="+mn-cs"/>
              </a:rPr>
              <a:t>;v.</a:t>
            </a:r>
            <a:r>
              <a:rPr lang="zh-CN" altLang="en-US" sz="1200" kern="1200" dirty="0">
                <a:solidFill>
                  <a:schemeClr val="tx1"/>
                </a:solidFill>
                <a:effectLst/>
                <a:latin typeface="+mn-lt"/>
                <a:ea typeface="+mn-ea"/>
                <a:cs typeface="+mn-cs"/>
              </a:rPr>
              <a:t>用拼花图案装饰</a:t>
            </a:r>
            <a:r>
              <a:rPr lang="en-US" altLang="zh-CN" sz="120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例句</a:t>
            </a:r>
            <a:r>
              <a:rPr lang="en-US" altLang="zh-CN" sz="1200" b="0" i="0" kern="1200" dirty="0">
                <a:solidFill>
                  <a:schemeClr val="tx1"/>
                </a:solidFill>
                <a:effectLst/>
                <a:latin typeface="+mn-lt"/>
                <a:ea typeface="+mn-ea"/>
                <a:cs typeface="+mn-cs"/>
              </a:rPr>
              <a:t>]They use computers to design mosaics nowadays.</a:t>
            </a:r>
          </a:p>
          <a:p>
            <a:pPr latinLnBrk="0"/>
            <a:r>
              <a:rPr lang="zh-CN" altLang="en-US" sz="1200" b="0" i="0" kern="1200" dirty="0">
                <a:solidFill>
                  <a:schemeClr val="tx1"/>
                </a:solidFill>
                <a:effectLst/>
                <a:latin typeface="+mn-lt"/>
                <a:ea typeface="+mn-ea"/>
                <a:cs typeface="+mn-cs"/>
              </a:rPr>
              <a:t>现在人们都用电脑设计镶嵌图案。</a:t>
            </a:r>
          </a:p>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其他</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复数：</a:t>
            </a:r>
            <a:r>
              <a:rPr lang="en-US" altLang="zh-CN" sz="1200" u="none" strike="noStrike" kern="1200" dirty="0">
                <a:solidFill>
                  <a:schemeClr val="tx1"/>
                </a:solidFill>
                <a:effectLst/>
                <a:latin typeface="+mn-lt"/>
                <a:ea typeface="+mn-ea"/>
                <a:cs typeface="+mn-cs"/>
                <a:hlinkClick r:id="rId3"/>
              </a:rPr>
              <a:t>mosaics</a:t>
            </a:r>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r>
              <a:rPr lang="zh-CN" altLang="en-US" dirty="0"/>
              <a:t>镶嵌理论</a:t>
            </a:r>
            <a:br>
              <a:rPr lang="en-US" altLang="zh-CN" dirty="0"/>
            </a:br>
            <a:endParaRPr lang="en-US" altLang="zh-CN" dirty="0"/>
          </a:p>
          <a:p>
            <a:r>
              <a:rPr lang="zh-CN" altLang="en-US" dirty="0"/>
              <a:t>马赛克理论</a:t>
            </a:r>
            <a:r>
              <a:rPr lang="en-US" altLang="zh-CN" dirty="0"/>
              <a:t>(mosaic theory</a:t>
            </a:r>
            <a:r>
              <a:rPr lang="zh-CN" altLang="en-US" dirty="0"/>
              <a:t>，又称拼合理论，</a:t>
            </a:r>
            <a:r>
              <a:rPr lang="en-US" altLang="zh-CN" dirty="0"/>
              <a:t>compilation theory)</a:t>
            </a:r>
            <a:r>
              <a:rPr lang="zh-CN" altLang="en-US" dirty="0"/>
              <a:t>。马赛克理论自</a:t>
            </a:r>
            <a:r>
              <a:rPr lang="en-US" altLang="zh-CN" dirty="0"/>
              <a:t>19</a:t>
            </a:r>
            <a:r>
              <a:rPr lang="zh-CN" altLang="en-US" dirty="0"/>
              <a:t>世纪末问世以来，就一直处在争议之中。明镜周刊案的判决是一个分水岭，此后该理论获得较大范围肯定。马赛克理论的核心观点是，哪怕是最琐碎最无价值的内部信息，如果被敌人情报机构掌握，再与其他已知信息综合在一起，就可能整理、推断出极有价值的信息从而危及国家安全，因此这些看似不重要的琐碎信息也要保密。</a:t>
            </a:r>
            <a:r>
              <a:rPr lang="en-US" altLang="zh-CN" dirty="0"/>
              <a:t>[1]</a:t>
            </a:r>
            <a:r>
              <a:rPr lang="zh-CN" altLang="en-US" dirty="0"/>
              <a:t>马赛克理论是由法院实务发展出来的一种理论。最早见于</a:t>
            </a:r>
            <a:r>
              <a:rPr lang="en-US" altLang="zh-CN" dirty="0"/>
              <a:t>1893</a:t>
            </a:r>
            <a:r>
              <a:rPr lang="zh-CN" altLang="en-US" dirty="0"/>
              <a:t>年德国法院判例，</a:t>
            </a:r>
            <a:r>
              <a:rPr lang="en-US" altLang="zh-CN" dirty="0"/>
              <a:t>1924</a:t>
            </a:r>
            <a:r>
              <a:rPr lang="zh-CN" altLang="en-US" dirty="0"/>
              <a:t>年为德国帝国法院接受。德国联邦法院在一则判例中指出，就一些拼凑出桥梁结构、弹药库建筑以及交通路径指标的照相图片，加以报道，问题并不出在报道行为事项本身，而是在于这些报道的意义，是否为一般读者所认识</a:t>
            </a:r>
            <a:r>
              <a:rPr lang="en-US" altLang="zh-CN" dirty="0"/>
              <a:t>?</a:t>
            </a:r>
            <a:r>
              <a:rPr lang="zh-CN" altLang="en-US" dirty="0"/>
              <a:t>或者，这些报道的背后是否别有用意，要以巧妙的手法，超越通常观察的方式，去引起特别意义的注意</a:t>
            </a:r>
            <a:r>
              <a:rPr lang="en-US" altLang="zh-CN" dirty="0"/>
              <a:t>?</a:t>
            </a:r>
            <a:r>
              <a:rPr lang="zh-CN" altLang="en-US" dirty="0"/>
              <a:t>后来更有判例指出，这种经过精细综合加工的报道，如果有别于一般在外面流通的其他个别材料，形成一种新的情报知识，而且就其内涵意义，对于国防利益具有重要性者，将被认为是一种国家机密。瑞士、法国、荷兰、意大利等国家均在不同程度上采纳该理论。</a:t>
            </a:r>
            <a:r>
              <a:rPr lang="en-US" altLang="zh-CN" dirty="0"/>
              <a:t>[2]</a:t>
            </a:r>
          </a:p>
          <a:p>
            <a:r>
              <a:rPr lang="zh-CN" altLang="en-US" dirty="0"/>
              <a:t>与大部分西方国家不同，美国法院起初对马赛克理论持否定态度。第二次世界大战期间，一名德国人接受德国政府委托，从报章杂志、新闻专业手册、统计数据及通讯数据中，搜集美国汽车及航空工业生产资料，从而相当准确地推测出当时美国军备工业状况。美国法院判决无罪，主要理由是就一般容易可得到的信息来源，从事阐释的过程加以处罚，并非法律意旨。</a:t>
            </a:r>
            <a:r>
              <a:rPr lang="en-US" altLang="zh-CN" dirty="0"/>
              <a:t>[3]</a:t>
            </a:r>
          </a:p>
          <a:p>
            <a:endParaRPr lang="en-US" altLang="zh-CN" dirty="0"/>
          </a:p>
          <a:p>
            <a:r>
              <a:rPr lang="en-US" altLang="zh-CN" dirty="0"/>
              <a:t>[1] CIA v. Sims</a:t>
            </a:r>
            <a:r>
              <a:rPr lang="zh-CN" altLang="en-US" dirty="0"/>
              <a:t>，</a:t>
            </a:r>
            <a:r>
              <a:rPr lang="en-US" altLang="zh-CN" dirty="0"/>
              <a:t>471U.S. at 178(“Foreign intelligence services have both the capacity to gather and analyze any information that is in the public domain and the substantial expertise in deducing the identities of intelligence sources from seemingly unimportant details.) The Department of Navy</a:t>
            </a:r>
            <a:r>
              <a:rPr lang="zh-CN" altLang="en-US" dirty="0"/>
              <a:t>，</a:t>
            </a:r>
            <a:r>
              <a:rPr lang="en-US" altLang="zh-CN" dirty="0"/>
              <a:t> in its Freedom of Information Act(FOIA) regulations </a:t>
            </a:r>
            <a:r>
              <a:rPr lang="zh-CN" altLang="en-US" dirty="0"/>
              <a:t>，</a:t>
            </a:r>
            <a:r>
              <a:rPr lang="en-US" altLang="zh-CN" dirty="0"/>
              <a:t>defines the theory </a:t>
            </a:r>
            <a:r>
              <a:rPr lang="en-US" altLang="zh-CN" dirty="0" err="1"/>
              <a:t>as“the</a:t>
            </a:r>
            <a:r>
              <a:rPr lang="en-US" altLang="zh-CN" dirty="0"/>
              <a:t> concept that apparently harmless pieces of information when assembled together could reveal a damaging picture." 32 C.F.R§701.31(2005)</a:t>
            </a:r>
          </a:p>
          <a:p>
            <a:r>
              <a:rPr lang="en-US" altLang="zh-CN" dirty="0"/>
              <a:t>[2] </a:t>
            </a:r>
            <a:r>
              <a:rPr lang="zh-CN" altLang="en-US" dirty="0"/>
              <a:t>苏俊雄</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175-176</a:t>
            </a:r>
            <a:r>
              <a:rPr lang="zh-CN" altLang="en-US" dirty="0"/>
              <a:t>页。</a:t>
            </a:r>
          </a:p>
          <a:p>
            <a:r>
              <a:rPr lang="en-US" altLang="zh-CN" dirty="0"/>
              <a:t>[3]Circuit Court of Appeals New York</a:t>
            </a:r>
            <a:r>
              <a:rPr lang="zh-CN" altLang="en-US" dirty="0"/>
              <a:t>，</a:t>
            </a:r>
            <a:r>
              <a:rPr lang="en-US" altLang="zh-CN" dirty="0"/>
              <a:t>US v. Heine</a:t>
            </a:r>
            <a:r>
              <a:rPr lang="zh-CN" altLang="en-US" dirty="0"/>
              <a:t>，</a:t>
            </a:r>
            <a:r>
              <a:rPr lang="en-US" altLang="zh-CN" dirty="0"/>
              <a:t>1945</a:t>
            </a:r>
            <a:r>
              <a:rPr lang="zh-CN" altLang="en-US" dirty="0"/>
              <a:t>，</a:t>
            </a:r>
            <a:r>
              <a:rPr lang="en-US" altLang="zh-CN" dirty="0"/>
              <a:t>151 f2d 813. Supreme Court</a:t>
            </a:r>
            <a:r>
              <a:rPr lang="zh-CN" altLang="en-US" dirty="0"/>
              <a:t>，</a:t>
            </a:r>
            <a:r>
              <a:rPr lang="en-US" altLang="zh-CN" dirty="0"/>
              <a:t> </a:t>
            </a:r>
            <a:r>
              <a:rPr lang="en-US" altLang="zh-CN" dirty="0" err="1"/>
              <a:t>Gorin</a:t>
            </a:r>
            <a:r>
              <a:rPr lang="en-US" altLang="zh-CN" dirty="0"/>
              <a:t>  v. US.312 US 19.</a:t>
            </a:r>
            <a:r>
              <a:rPr lang="zh-CN" altLang="en-US" dirty="0"/>
              <a:t>转引自苏俊雄 </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总第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177</a:t>
            </a:r>
            <a:r>
              <a:rPr lang="zh-CN" altLang="en-US" dirty="0"/>
              <a:t>页。</a:t>
            </a:r>
          </a:p>
          <a:p>
            <a:endParaRPr lang="zh-CN" altLang="en-US" dirty="0"/>
          </a:p>
          <a:p>
            <a:r>
              <a:rPr lang="zh-CN" altLang="en-US" dirty="0"/>
              <a:t>冷战初期，这一立场也并未改变，美国总统杜鲁门和艾森豪威尔甚至先后在行政命令中明确禁止采用这一理论作为定密依据。</a:t>
            </a:r>
            <a:r>
              <a:rPr lang="en-US" altLang="zh-CN" dirty="0"/>
              <a:t>......1982</a:t>
            </a:r>
            <a:r>
              <a:rPr lang="zh-CN" altLang="en-US" dirty="0"/>
              <a:t>年，美国总统里根第一次在行政命令中规定，马赛克理论也可以作为定密依据。这极大地推动了马赛克理论的司法适用。</a:t>
            </a:r>
          </a:p>
          <a:p>
            <a:endParaRPr lang="zh-CN" altLang="en-US" dirty="0"/>
          </a:p>
          <a:p>
            <a:r>
              <a:rPr lang="zh-CN" altLang="en-US" dirty="0"/>
              <a:t>目前西方法学界比较一致的意见是，该理论可以适用，但要接受司法的严格审查，不得逾越必要要限度，危及新闻自由价值。</a:t>
            </a:r>
          </a:p>
          <a:p>
            <a:endParaRPr lang="zh-CN" altLang="en-US" dirty="0"/>
          </a:p>
          <a:p>
            <a:endParaRPr lang="zh-CN" altLang="en-US" dirty="0"/>
          </a:p>
          <a:p>
            <a:endParaRPr lang="zh-CN" altLang="en-US" dirty="0"/>
          </a:p>
          <a:p>
            <a:r>
              <a:rPr lang="en-US" altLang="zh-CN" dirty="0"/>
              <a:t>Foreign intelligence services have both the capacity to gather and analyze any information that is in the public domain and the substantial expertise in deducing the identities of intelligence sources from seemingly unimportant details.</a:t>
            </a:r>
          </a:p>
          <a:p>
            <a:endParaRPr lang="en-US" altLang="zh-CN" dirty="0"/>
          </a:p>
          <a:p>
            <a:r>
              <a:rPr lang="en-US" altLang="zh-CN" dirty="0"/>
              <a:t>defines the theory </a:t>
            </a:r>
            <a:r>
              <a:rPr lang="en-US" altLang="zh-CN" dirty="0" err="1"/>
              <a:t>as“the</a:t>
            </a:r>
            <a:r>
              <a:rPr lang="en-US" altLang="zh-CN" dirty="0"/>
              <a:t> concept that apparently harmless pieces of information when assembled together could reveal a damaging picture."</a:t>
            </a:r>
          </a:p>
          <a:p>
            <a:endParaRPr lang="en-US" altLang="zh-CN" dirty="0"/>
          </a:p>
          <a:p>
            <a:r>
              <a:rPr lang="en-US" altLang="zh-CN" dirty="0"/>
              <a:t>each individual piece of intelligence information</a:t>
            </a:r>
            <a:r>
              <a:rPr lang="zh-CN" altLang="en-US" dirty="0"/>
              <a:t>，</a:t>
            </a:r>
            <a:r>
              <a:rPr lang="en-US" altLang="zh-CN" dirty="0"/>
              <a:t> much like a piece of jigsaw puzzle</a:t>
            </a:r>
            <a:r>
              <a:rPr lang="zh-CN" altLang="en-US" dirty="0"/>
              <a:t>，</a:t>
            </a:r>
            <a:r>
              <a:rPr lang="en-US" altLang="zh-CN" dirty="0"/>
              <a:t>may aid in piecing together other bits of information even when the individual piece is not of obvious importance in itself.</a:t>
            </a:r>
          </a:p>
          <a:p>
            <a:endParaRPr lang="en-US" altLang="zh-CN" dirty="0"/>
          </a:p>
          <a:p>
            <a:endParaRPr lang="en-US" altLang="zh-CN" dirty="0"/>
          </a:p>
          <a:p>
            <a:endParaRPr lang="en-US" altLang="zh-CN" dirty="0"/>
          </a:p>
          <a:p>
            <a:r>
              <a:rPr lang="zh-CN" altLang="en-US" dirty="0"/>
              <a:t>按照马赛克</a:t>
            </a:r>
            <a:r>
              <a:rPr lang="en-US" altLang="zh-CN" dirty="0"/>
              <a:t>(mosaic</a:t>
            </a:r>
            <a:r>
              <a:rPr lang="zh-CN" altLang="en-US" dirty="0"/>
              <a:t>，花样拼图</a:t>
            </a:r>
            <a:r>
              <a:rPr lang="en-US" altLang="zh-CN" dirty="0"/>
              <a:t>)</a:t>
            </a:r>
            <a:r>
              <a:rPr lang="zh-CN" altLang="en-US" dirty="0"/>
              <a:t>理论，将零碎的资料数据经过整理之后加以拼凑组合，有可能推理出机密情报的总体形象或意义，也有构成机密侵害的可能，应纳入法益保护范围。</a:t>
            </a:r>
          </a:p>
          <a:p>
            <a:endParaRPr lang="zh-CN" altLang="en-US" dirty="0"/>
          </a:p>
          <a:p>
            <a:endParaRPr lang="zh-CN" altLang="en-US" dirty="0"/>
          </a:p>
          <a:p>
            <a:endParaRPr lang="zh-CN" altLang="en-US" dirty="0"/>
          </a:p>
          <a:p>
            <a:r>
              <a:rPr lang="zh-CN" altLang="en-US" dirty="0"/>
              <a:t>邓小平应该不了解该理论，但却说过很有针对性的两句话，颇有启示性。</a:t>
            </a:r>
          </a:p>
          <a:p>
            <a:endParaRPr lang="zh-CN" altLang="en-US" dirty="0"/>
          </a:p>
          <a:p>
            <a:r>
              <a:rPr lang="zh-CN" altLang="en-US" dirty="0"/>
              <a:t>“有些事我们认为无关紧要，但被敌人知道后就有用，如我们的财经数字，工业建设计划等，被敌人知道了，就可以估计我们的力量，了解我们的重点，从而进行破坏”。</a:t>
            </a:r>
            <a:r>
              <a:rPr lang="en-US" altLang="zh-CN" dirty="0"/>
              <a:t>(</a:t>
            </a:r>
            <a:r>
              <a:rPr lang="zh-CN" altLang="en-US" dirty="0"/>
              <a:t>邓小平 </a:t>
            </a:r>
            <a:r>
              <a:rPr lang="en-US" altLang="zh-CN" dirty="0"/>
              <a:t>:《</a:t>
            </a:r>
            <a:r>
              <a:rPr lang="zh-CN" altLang="en-US" dirty="0"/>
              <a:t>要重视保守国家机密</a:t>
            </a:r>
            <a:r>
              <a:rPr lang="en-US" altLang="zh-CN" dirty="0"/>
              <a:t>(1950</a:t>
            </a:r>
            <a:r>
              <a:rPr lang="zh-CN" altLang="en-US" dirty="0"/>
              <a:t>年</a:t>
            </a:r>
            <a:r>
              <a:rPr lang="en-US" altLang="zh-CN" dirty="0"/>
              <a:t>10</a:t>
            </a:r>
            <a:r>
              <a:rPr lang="zh-CN" altLang="en-US" dirty="0"/>
              <a:t>月</a:t>
            </a:r>
            <a:r>
              <a:rPr lang="en-US" altLang="zh-CN" dirty="0"/>
              <a:t>18</a:t>
            </a:r>
            <a:r>
              <a:rPr lang="zh-CN" altLang="en-US" dirty="0"/>
              <a:t>日</a:t>
            </a:r>
            <a:r>
              <a:rPr lang="en-US" altLang="zh-CN" dirty="0"/>
              <a:t>》《</a:t>
            </a:r>
            <a:r>
              <a:rPr lang="zh-CN" altLang="en-US" dirty="0"/>
              <a:t>邓小平西南工作文集</a:t>
            </a:r>
            <a:r>
              <a:rPr lang="en-US" altLang="zh-CN" dirty="0"/>
              <a:t>》</a:t>
            </a:r>
            <a:r>
              <a:rPr lang="zh-CN" altLang="en-US" dirty="0"/>
              <a:t>，重庆出版社 </a:t>
            </a:r>
            <a:r>
              <a:rPr lang="en-US" altLang="zh-CN" dirty="0"/>
              <a:t>2006 </a:t>
            </a:r>
            <a:r>
              <a:rPr lang="zh-CN" altLang="en-US" dirty="0"/>
              <a:t>年版，第 </a:t>
            </a:r>
            <a:r>
              <a:rPr lang="en-US" altLang="zh-CN" dirty="0"/>
              <a:t>257 </a:t>
            </a:r>
            <a:r>
              <a:rPr lang="zh-CN" altLang="en-US" dirty="0"/>
              <a:t>页</a:t>
            </a:r>
            <a:r>
              <a:rPr lang="en-US" altLang="zh-CN" dirty="0"/>
              <a:t>)</a:t>
            </a:r>
          </a:p>
          <a:p>
            <a:endParaRPr lang="en-US" altLang="zh-CN" dirty="0"/>
          </a:p>
          <a:p>
            <a:r>
              <a:rPr lang="en-US" altLang="zh-CN" dirty="0"/>
              <a:t>“</a:t>
            </a:r>
            <a:r>
              <a:rPr lang="zh-CN" altLang="en-US" dirty="0"/>
              <a:t>在报纸上公开揭露自己的错误，进行严肃的自我批评，要想完全不被敌人利用是不可能的，如果因为怕被敌人利用而把自己的手脚捆起来，那就会实际上走到抛弃批评和自我批评的道路，这正是那些惧怕批评的人们拒绝批评的一种借口。”</a:t>
            </a:r>
            <a:r>
              <a:rPr lang="en-US" altLang="zh-CN" dirty="0"/>
              <a:t>(《</a:t>
            </a:r>
            <a:r>
              <a:rPr lang="zh-CN" altLang="en-US" dirty="0"/>
              <a:t>邓小平文集</a:t>
            </a:r>
            <a:r>
              <a:rPr lang="en-US" altLang="zh-CN" dirty="0"/>
              <a:t>(1949-1974)</a:t>
            </a:r>
            <a:r>
              <a:rPr lang="zh-CN" altLang="en-US" dirty="0"/>
              <a:t>，中央文献出版社</a:t>
            </a:r>
            <a:r>
              <a:rPr lang="en-US" altLang="zh-CN" dirty="0"/>
              <a:t>2014</a:t>
            </a:r>
            <a:r>
              <a:rPr lang="zh-CN" altLang="en-US" dirty="0"/>
              <a:t>年版，第</a:t>
            </a:r>
            <a:r>
              <a:rPr lang="en-US" altLang="zh-CN" dirty="0"/>
              <a:t>172</a:t>
            </a:r>
            <a:r>
              <a:rPr lang="zh-CN" altLang="en-US" dirty="0"/>
              <a:t>页。</a:t>
            </a:r>
            <a:r>
              <a:rPr lang="en-US" altLang="zh-CN" dirty="0"/>
              <a:t>)</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sym typeface="+mn-ea"/>
              </a:rPr>
              <a:t>security证券</a:t>
            </a:r>
          </a:p>
          <a:p>
            <a:r>
              <a:rPr lang="zh-CN" altLang="en-US" dirty="0">
                <a:latin typeface="Times New Roman" panose="02020603050405020304" pitchFamily="18" charset="0"/>
                <a:ea typeface="黑体" panose="02010609060101010101" pitchFamily="49" charset="-122"/>
                <a:cs typeface="Times New Roman" panose="02020603050405020304" pitchFamily="18" charset="0"/>
                <a:sym typeface="+mn-ea"/>
              </a:rPr>
              <a:t>non-material不重要/以经验为依据的</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sym typeface="+mn-ea"/>
              </a:rPr>
              <a:t>security证券</a:t>
            </a:r>
          </a:p>
          <a:p>
            <a:r>
              <a:rPr lang="en-US" altLang="zh-CN" dirty="0">
                <a:latin typeface="Times New Roman" panose="02020603050405020304" pitchFamily="18" charset="0"/>
                <a:ea typeface="黑体" panose="02010609060101010101" pitchFamily="49" charset="-122"/>
                <a:cs typeface="Times New Roman" panose="02020603050405020304" pitchFamily="18" charset="0"/>
                <a:sym typeface="+mn-ea"/>
              </a:rPr>
              <a:t>N</a:t>
            </a:r>
            <a:r>
              <a:rPr lang="zh-CN" altLang="en-US" dirty="0">
                <a:latin typeface="Times New Roman" panose="02020603050405020304" pitchFamily="18" charset="0"/>
                <a:ea typeface="黑体" panose="02010609060101010101" pitchFamily="49" charset="-122"/>
                <a:cs typeface="Times New Roman" panose="02020603050405020304" pitchFamily="18" charset="0"/>
                <a:sym typeface="+mn-ea"/>
              </a:rPr>
              <a:t>on-material不重要/以经验为依据的</a:t>
            </a:r>
            <a:endParaRPr lang="en-US" altLang="zh-CN" dirty="0">
              <a:latin typeface="Times New Roman" panose="02020603050405020304" pitchFamily="18" charset="0"/>
              <a:ea typeface="黑体" panose="02010609060101010101" pitchFamily="49" charset="-122"/>
              <a:cs typeface="Times New Roman" panose="02020603050405020304" pitchFamily="18" charset="0"/>
              <a:sym typeface="+mn-ea"/>
            </a:endParaRPr>
          </a:p>
          <a:p>
            <a:endParaRPr lang="en-US" altLang="zh-CN" dirty="0">
              <a:latin typeface="Times New Roman" panose="02020603050405020304" pitchFamily="18" charset="0"/>
              <a:ea typeface="黑体" panose="02010609060101010101" pitchFamily="49" charset="-122"/>
              <a:cs typeface="Times New Roman" panose="02020603050405020304" pitchFamily="18" charset="0"/>
              <a:sym typeface="+mn-ea"/>
            </a:endParaRPr>
          </a:p>
          <a:p>
            <a:r>
              <a:rPr lang="zh-CN" altLang="en-US" sz="1200" b="0" i="0" kern="1200" dirty="0">
                <a:solidFill>
                  <a:schemeClr val="tx1"/>
                </a:solidFill>
                <a:effectLst/>
                <a:latin typeface="+mn-lt"/>
                <a:ea typeface="+mn-ea"/>
                <a:cs typeface="+mn-cs"/>
              </a:rPr>
              <a:t>根据</a:t>
            </a:r>
            <a:r>
              <a:rPr lang="en-US" altLang="zh-CN" sz="1200" b="0" i="0" kern="1200" dirty="0">
                <a:solidFill>
                  <a:schemeClr val="tx1"/>
                </a:solidFill>
                <a:effectLst/>
                <a:latin typeface="+mn-lt"/>
                <a:ea typeface="+mn-ea"/>
                <a:cs typeface="+mn-cs"/>
              </a:rPr>
              <a:t>Oxford Dictionary</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 “takeaway”</a:t>
            </a:r>
            <a:r>
              <a:rPr lang="zh-CN" altLang="en-US" sz="1200" b="0" i="0" kern="1200" dirty="0">
                <a:solidFill>
                  <a:schemeClr val="tx1"/>
                </a:solidFill>
                <a:effectLst/>
                <a:latin typeface="+mn-lt"/>
                <a:ea typeface="+mn-ea"/>
                <a:cs typeface="+mn-cs"/>
              </a:rPr>
              <a:t>一词本意是</a:t>
            </a:r>
            <a:r>
              <a:rPr lang="zh-CN" altLang="en-US" sz="1200" b="1" i="0" kern="1200" dirty="0">
                <a:solidFill>
                  <a:schemeClr val="tx1"/>
                </a:solidFill>
                <a:effectLst/>
                <a:latin typeface="+mn-lt"/>
                <a:ea typeface="+mn-ea"/>
                <a:cs typeface="+mn-cs"/>
              </a:rPr>
              <a:t>餐厅的外卖</a:t>
            </a:r>
            <a:r>
              <a:rPr lang="zh-CN" altLang="en-US" sz="1200" b="0" i="0" kern="1200" dirty="0">
                <a:solidFill>
                  <a:schemeClr val="tx1"/>
                </a:solidFill>
                <a:effectLst/>
                <a:latin typeface="+mn-lt"/>
                <a:ea typeface="+mn-ea"/>
                <a:cs typeface="+mn-cs"/>
              </a:rPr>
              <a:t>。第二个含义：</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 key fact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 point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 or idea to be remembered</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 typically one emerging from a discussion or meeting.”</a:t>
            </a:r>
          </a:p>
          <a:p>
            <a:r>
              <a:rPr lang="zh-CN" altLang="en-US" sz="1200" b="0" i="0" kern="1200" dirty="0">
                <a:solidFill>
                  <a:schemeClr val="tx1"/>
                </a:solidFill>
                <a:effectLst/>
                <a:latin typeface="+mn-lt"/>
                <a:ea typeface="+mn-ea"/>
                <a:cs typeface="+mn-cs"/>
              </a:rPr>
              <a:t>简单地说，就是</a:t>
            </a:r>
            <a:r>
              <a:rPr lang="zh-CN" altLang="en-US" sz="1200" b="1" i="0" kern="1200" dirty="0">
                <a:solidFill>
                  <a:schemeClr val="tx1"/>
                </a:solidFill>
                <a:effectLst/>
                <a:latin typeface="+mn-lt"/>
                <a:ea typeface="+mn-ea"/>
                <a:cs typeface="+mn-cs"/>
              </a:rPr>
              <a:t>有些收获，学到了什么</a:t>
            </a:r>
            <a:r>
              <a:rPr lang="zh-CN" altLang="en-US" sz="1200" b="0" i="0" kern="1200" dirty="0">
                <a:solidFill>
                  <a:schemeClr val="tx1"/>
                </a:solidFill>
                <a:effectLst/>
                <a:latin typeface="+mn-lt"/>
                <a:ea typeface="+mn-ea"/>
                <a:cs typeface="+mn-cs"/>
              </a:rPr>
              <a:t>。经常使用的场景，就是听一个讲座，上一门课，看一本书，或者一部电影，最后有一些什么样的</a:t>
            </a:r>
            <a:r>
              <a:rPr lang="en-US" altLang="zh-CN" sz="1200" b="1" i="0" kern="1200" dirty="0">
                <a:solidFill>
                  <a:schemeClr val="tx1"/>
                </a:solidFill>
                <a:effectLst/>
                <a:latin typeface="+mn-lt"/>
                <a:ea typeface="+mn-ea"/>
                <a:cs typeface="+mn-cs"/>
              </a:rPr>
              <a:t>takeaway</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参加一个讲座或者活动，最后让你说说自己的感想时，你就可以说，</a:t>
            </a:r>
            <a:r>
              <a:rPr lang="en-US" altLang="zh-CN" sz="1200" b="0" i="0" kern="1200" dirty="0">
                <a:solidFill>
                  <a:schemeClr val="tx1"/>
                </a:solidFill>
                <a:effectLst/>
                <a:latin typeface="+mn-lt"/>
                <a:ea typeface="+mn-ea"/>
                <a:cs typeface="+mn-cs"/>
              </a:rPr>
              <a:t>"my biggest takeaway is...“</a:t>
            </a:r>
          </a:p>
          <a:p>
            <a:r>
              <a:rPr lang="en-US" altLang="zh-CN" sz="1200" b="1" i="0" kern="1200" dirty="0">
                <a:solidFill>
                  <a:schemeClr val="tx1"/>
                </a:solidFill>
                <a:effectLst/>
                <a:latin typeface="+mn-lt"/>
                <a:ea typeface="+mn-ea"/>
                <a:cs typeface="+mn-cs"/>
              </a:rPr>
              <a:t>What is your takeaway?</a:t>
            </a:r>
          </a:p>
          <a:p>
            <a:endParaRPr lang="en-US" altLang="zh-CN" sz="1200" b="1" i="0" kern="1200" dirty="0">
              <a:solidFill>
                <a:schemeClr val="tx1"/>
              </a:solidFill>
              <a:effectLst/>
              <a:latin typeface="+mn-lt"/>
              <a:ea typeface="+mn-ea"/>
              <a:cs typeface="+mn-cs"/>
            </a:endParaRPr>
          </a:p>
          <a:p>
            <a:r>
              <a:rPr lang="zh-CN" altLang="en-US" sz="1200" b="1" i="1" kern="1200" dirty="0">
                <a:solidFill>
                  <a:schemeClr val="tx1"/>
                </a:solidFill>
                <a:effectLst/>
                <a:latin typeface="+mn-lt"/>
                <a:ea typeface="+mn-ea"/>
                <a:cs typeface="+mn-cs"/>
              </a:rPr>
              <a:t>活到老，学到老。</a:t>
            </a:r>
            <a:r>
              <a:rPr lang="en-US" altLang="zh-CN" sz="1200" b="1" i="1" kern="1200" dirty="0">
                <a:solidFill>
                  <a:schemeClr val="tx1"/>
                </a:solidFill>
                <a:effectLst/>
                <a:latin typeface="+mn-lt"/>
                <a:ea typeface="+mn-ea"/>
                <a:cs typeface="+mn-cs"/>
              </a:rPr>
              <a:t>To learn is to live. To live is to learn.</a:t>
            </a:r>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每天进步一点点。</a:t>
            </a:r>
            <a:endParaRPr lang="zh-CN" altLang="en-US"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C1640531-6BEC-4F7A-8336-A2EE8D9C3E42}" type="slidenum">
              <a:rPr lang="zh-CN" altLang="en-US" smtClean="0"/>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sym typeface="+mn-ea"/>
              </a:rPr>
              <a:t>security证券</a:t>
            </a:r>
          </a:p>
          <a:p>
            <a:r>
              <a:rPr lang="zh-CN" altLang="en-US" dirty="0">
                <a:latin typeface="Times New Roman" panose="02020603050405020304" pitchFamily="18" charset="0"/>
                <a:ea typeface="黑体" panose="02010609060101010101" pitchFamily="49" charset="-122"/>
                <a:cs typeface="Times New Roman" panose="02020603050405020304" pitchFamily="18" charset="0"/>
                <a:sym typeface="+mn-ea"/>
              </a:rPr>
              <a:t>non-material不重要/以经验为依据的</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sym typeface="+mn-ea"/>
              </a:rPr>
              <a:t>security证券</a:t>
            </a:r>
          </a:p>
          <a:p>
            <a:r>
              <a:rPr lang="zh-CN" altLang="en-US" dirty="0">
                <a:latin typeface="Times New Roman" panose="02020603050405020304" pitchFamily="18" charset="0"/>
                <a:ea typeface="黑体" panose="02010609060101010101" pitchFamily="49" charset="-122"/>
                <a:cs typeface="Times New Roman" panose="02020603050405020304" pitchFamily="18" charset="0"/>
                <a:sym typeface="+mn-ea"/>
              </a:rPr>
              <a:t>non-material不重要/以经验为依据的</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sym typeface="+mn-ea"/>
              </a:rPr>
              <a:t>Scuttlebutt闲话谣言</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60</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sym typeface="+mn-ea"/>
              </a:rPr>
              <a:t>Scuttlebutt闲话谣言</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61</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sym typeface="+mn-ea"/>
              </a:rPr>
              <a:t>Scuttlebutt闲话谣言</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62</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sym typeface="+mn-ea"/>
              </a:rPr>
              <a:t>security证券</a:t>
            </a:r>
          </a:p>
          <a:p>
            <a:r>
              <a:rPr lang="zh-CN" altLang="en-US" dirty="0">
                <a:latin typeface="Times New Roman" panose="02020603050405020304" pitchFamily="18" charset="0"/>
                <a:ea typeface="黑体" panose="02010609060101010101" pitchFamily="49" charset="-122"/>
                <a:cs typeface="Times New Roman" panose="02020603050405020304" pitchFamily="18" charset="0"/>
                <a:sym typeface="+mn-ea"/>
              </a:rPr>
              <a:t>non-material不重要/以经验为依据的</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63</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fontAlgn="auto">
              <a:lnSpc>
                <a:spcPct val="150000"/>
              </a:lnSpc>
              <a:spcBef>
                <a:spcPts val="0"/>
              </a:spcBef>
              <a:buNone/>
            </a:pPr>
            <a:r>
              <a:rPr dirty="0">
                <a:latin typeface="Times New Roman" panose="02020603050405020304" pitchFamily="18" charset="0"/>
                <a:ea typeface="黑体" panose="02010609060101010101" pitchFamily="49" charset="-122"/>
                <a:cs typeface="Times New Roman" panose="02020603050405020304" pitchFamily="18" charset="0"/>
                <a:sym typeface="+mn-ea"/>
              </a:rPr>
              <a:t>a</a:t>
            </a:r>
            <a:r>
              <a:rPr lang="en-US" dirty="0">
                <a:latin typeface="Times New Roman" panose="02020603050405020304" pitchFamily="18" charset="0"/>
                <a:ea typeface="黑体" panose="02010609060101010101" pitchFamily="49" charset="-122"/>
                <a:cs typeface="Times New Roman" panose="02020603050405020304" pitchFamily="18" charset="0"/>
                <a:sym typeface="+mn-ea"/>
              </a:rPr>
              <a:t> </a:t>
            </a:r>
            <a:r>
              <a:rPr dirty="0">
                <a:latin typeface="Times New Roman" panose="02020603050405020304" pitchFamily="18" charset="0"/>
                <a:ea typeface="黑体" panose="02010609060101010101" pitchFamily="49" charset="-122"/>
                <a:cs typeface="Times New Roman" panose="02020603050405020304" pitchFamily="18" charset="0"/>
                <a:sym typeface="+mn-ea"/>
              </a:rPr>
              <a:t>theory in embryology胚胎学: each part of the protoplasm原生质 of an egg has its function in forming a special part of the embryo胚胎</a:t>
            </a:r>
          </a:p>
          <a:p>
            <a:pPr marL="0" indent="0" fontAlgn="auto">
              <a:lnSpc>
                <a:spcPct val="150000"/>
              </a:lnSpc>
              <a:spcBef>
                <a:spcPts val="0"/>
              </a:spcBef>
              <a:buNone/>
            </a:pP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64</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65</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66</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67</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68</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69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美国人经常说的一句话是“正义不但要被伸张，还要被看着伸张。”</a:t>
            </a:r>
            <a:r>
              <a:rPr lang="en-US" altLang="zh-CN" dirty="0"/>
              <a:t>(justice not only must be served, it must be seen to be served.)</a:t>
            </a:r>
          </a:p>
          <a:p>
            <a:r>
              <a:rPr lang="zh-CN" altLang="en-US" dirty="0"/>
              <a:t>审判不公开，民众不知道惩治犯罪的社会制度正在有效运行，就可能诉诸个人寻仇报复。</a:t>
            </a:r>
          </a:p>
          <a:p>
            <a:endParaRPr lang="zh-CN" altLang="en-US" dirty="0"/>
          </a:p>
          <a:p>
            <a:r>
              <a:rPr lang="zh-CN" altLang="en-US" dirty="0"/>
              <a:t>“刑人于市，与众弃之”</a:t>
            </a:r>
            <a:r>
              <a:rPr lang="en-US" altLang="zh-CN" dirty="0"/>
              <a:t>——《</a:t>
            </a:r>
            <a:r>
              <a:rPr lang="zh-CN" altLang="en-US" dirty="0"/>
              <a:t>礼记</a:t>
            </a:r>
            <a:r>
              <a:rPr lang="en-US" altLang="zh-CN" dirty="0"/>
              <a:t>.</a:t>
            </a:r>
            <a:r>
              <a:rPr lang="zh-CN" altLang="en-US" dirty="0"/>
              <a:t>王制</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DV</a:t>
            </a:r>
            <a:r>
              <a:rPr lang="zh-CN" altLang="en-US" sz="1200" b="1" i="0" kern="1200" dirty="0">
                <a:solidFill>
                  <a:schemeClr val="tx1"/>
                </a:solidFill>
                <a:effectLst/>
                <a:latin typeface="+mn-lt"/>
                <a:ea typeface="+mn-ea"/>
                <a:cs typeface="+mn-cs"/>
              </a:rPr>
              <a:t>机是一种用于拍摄数字视频的设备，通常被称为数码摄像机。</a:t>
            </a:r>
            <a:r>
              <a:rPr lang="en-US" altLang="zh-CN" sz="1200" b="0" i="0" kern="1200" dirty="0">
                <a:solidFill>
                  <a:schemeClr val="tx1"/>
                </a:solidFill>
                <a:effectLst/>
                <a:latin typeface="+mn-lt"/>
                <a:ea typeface="+mn-ea"/>
                <a:cs typeface="+mn-cs"/>
              </a:rPr>
              <a:t> DV</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Digital Video</a:t>
            </a:r>
            <a:r>
              <a:rPr lang="zh-CN" altLang="en-US" sz="1200" b="0" i="0" kern="1200" dirty="0">
                <a:solidFill>
                  <a:schemeClr val="tx1"/>
                </a:solidFill>
                <a:effectLst/>
                <a:latin typeface="+mn-lt"/>
                <a:ea typeface="+mn-ea"/>
                <a:cs typeface="+mn-cs"/>
              </a:rPr>
              <a:t>的缩写</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70</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71</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本案是一宗典型的利用网络进行犯罪的案件。本案的证据主要有韦某使用的作案工具电脑一台、</a:t>
            </a:r>
            <a:r>
              <a:rPr lang="en-US" altLang="zh-CN" dirty="0"/>
              <a:t>JVC</a:t>
            </a:r>
            <a:r>
              <a:rPr lang="zh-CN" altLang="en-US" dirty="0"/>
              <a:t>牌</a:t>
            </a:r>
            <a:r>
              <a:rPr lang="en-US" altLang="zh-CN" dirty="0"/>
              <a:t>DV</a:t>
            </a:r>
            <a:r>
              <a:rPr lang="zh-CN" altLang="en-US" dirty="0"/>
              <a:t>机一台、望远镜，以及被告人在互联网上发布的图片和文字材料、电话用户情况说明、相关帖子的</a:t>
            </a:r>
            <a:r>
              <a:rPr lang="en-US" altLang="zh-CN" dirty="0"/>
              <a:t>IP</a:t>
            </a:r>
            <a:r>
              <a:rPr lang="zh-CN" altLang="en-US" dirty="0"/>
              <a:t>地址情况资料等。电子证据和网络取证成为本案的焦点。尽管被告人如实供述了自己的犯罪事实，但根据刑事诉讼法规定，只有被告人供述是不能定罪量刑的，还需其他旁证来支持。</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72</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本案证据链存在三个环节：首先，要证明被告人的电脑中以及现场查获的</a:t>
            </a:r>
            <a:r>
              <a:rPr lang="en-US" altLang="zh-CN" dirty="0"/>
              <a:t>DV</a:t>
            </a:r>
            <a:r>
              <a:rPr lang="zh-CN" altLang="en-US" dirty="0"/>
              <a:t>机中有某护卫舰等海军装备的图片和文字材料；其次，要证明互联网上以“</a:t>
            </a:r>
            <a:r>
              <a:rPr lang="en-US" altLang="zh-CN" dirty="0" err="1"/>
              <a:t>weiqing</a:t>
            </a:r>
            <a:r>
              <a:rPr lang="en-US" altLang="zh-CN" dirty="0"/>
              <a:t>”</a:t>
            </a:r>
            <a:r>
              <a:rPr lang="zh-CN" altLang="en-US" dirty="0"/>
              <a:t>的名字发布的图片和文字材料与该被告人电脑中存储的一致；最后，要证明互联网上的“</a:t>
            </a:r>
            <a:r>
              <a:rPr lang="en-US" altLang="zh-CN" dirty="0" err="1"/>
              <a:t>weiqing</a:t>
            </a:r>
            <a:r>
              <a:rPr lang="en-US" altLang="zh-CN" dirty="0"/>
              <a:t>”</a:t>
            </a:r>
            <a:r>
              <a:rPr lang="zh-CN" altLang="en-US" dirty="0"/>
              <a:t>就是现实中的被告人。</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73</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第一、第二个环节比较容易证明。从被告人家里查获的电脑中我们发现了大量的该护卫舰图片，有些已经公开，有些尚未公开。从现场缴获的</a:t>
            </a:r>
            <a:r>
              <a:rPr lang="en-US" altLang="zh-CN" dirty="0"/>
              <a:t>DV</a:t>
            </a:r>
            <a:r>
              <a:rPr lang="zh-CN" altLang="en-US" dirty="0"/>
              <a:t>机的存储卡中，也发现了最新拍摄的护卫舰图片。然后，在互联网上，将所有以网名“</a:t>
            </a:r>
            <a:r>
              <a:rPr lang="en-US" altLang="zh-CN" dirty="0" err="1"/>
              <a:t>weiqing</a:t>
            </a:r>
            <a:r>
              <a:rPr lang="en-US" altLang="zh-CN" dirty="0"/>
              <a:t>”</a:t>
            </a:r>
            <a:r>
              <a:rPr lang="zh-CN" altLang="en-US" dirty="0"/>
              <a:t>发布的图片和资料搜索出来，与被告人家里电脑中的图片和文字材料进行比对，得出一致的结论。</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74</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第三个环节的证据是本案中最难证明的，也是目前网络取证过程中争议比较大的环节。这里面涉及到很多技术问题，必须用技术手段来解决。</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75</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首先，必须排除他人使用被告人的电脑进行犯罪的可能性。通过调查了解，该被告人目前离婚独居，无子女，很少与邻居、朋友来往，因此他的电脑只能由他自己使用。</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76</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其次，查找该被告人电脑中保留的上网记录，以证明他上过网且访问过某军事网站。通过查找</a:t>
            </a:r>
            <a:r>
              <a:rPr lang="en-US" altLang="zh-CN" dirty="0"/>
              <a:t>IE</a:t>
            </a:r>
            <a:r>
              <a:rPr lang="zh-CN" altLang="en-US" dirty="0"/>
              <a:t>浏览器中的“历史记录”、“收藏夹”、“</a:t>
            </a:r>
            <a:r>
              <a:rPr lang="en-US" altLang="zh-CN" dirty="0"/>
              <a:t>INTERNET</a:t>
            </a:r>
            <a:r>
              <a:rPr lang="zh-CN" altLang="en-US" dirty="0"/>
              <a:t>临时文件夹”的内容，发现有某军事网的网址和浏览该网页后保存在电脑硬盘中的网页内容。历史记录中的访问时间与作案时间吻合，这足以证明被告人在作案期间曾经进入某军事网站。</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77</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最后，也是最关键的，要证明以网名“</a:t>
            </a:r>
            <a:r>
              <a:rPr lang="en-US" altLang="zh-CN" dirty="0" err="1"/>
              <a:t>weiqing</a:t>
            </a:r>
            <a:r>
              <a:rPr lang="en-US" altLang="zh-CN" dirty="0"/>
              <a:t>”</a:t>
            </a:r>
            <a:r>
              <a:rPr lang="zh-CN" altLang="en-US" dirty="0"/>
              <a:t>登录到该军事网论坛的人就是从被告人的电脑上登录的。为了证实这一点，从互联网上</a:t>
            </a:r>
            <a:r>
              <a:rPr lang="en-US" altLang="zh-CN" dirty="0"/>
              <a:t>IP</a:t>
            </a:r>
            <a:r>
              <a:rPr lang="zh-CN" altLang="en-US" dirty="0"/>
              <a:t>地址的惟一性这个理论来分析。每个连上互联网的电脑都必须有一个惟一的</a:t>
            </a:r>
            <a:r>
              <a:rPr lang="en-US" altLang="zh-CN" dirty="0"/>
              <a:t>IP</a:t>
            </a:r>
            <a:r>
              <a:rPr lang="zh-CN" altLang="en-US" dirty="0"/>
              <a:t>地址，网络通过</a:t>
            </a:r>
            <a:r>
              <a:rPr lang="en-US" altLang="zh-CN" dirty="0"/>
              <a:t>IP</a:t>
            </a:r>
            <a:r>
              <a:rPr lang="zh-CN" altLang="en-US" dirty="0"/>
              <a:t>地址来相互区分和识别不同的电脑或网络设备，进而惟一确定每台电脑。因此，我们的判断依据是：被告人的电脑上网时有一个</a:t>
            </a:r>
            <a:r>
              <a:rPr lang="en-US" altLang="zh-CN" dirty="0"/>
              <a:t>IP</a:t>
            </a:r>
            <a:r>
              <a:rPr lang="zh-CN" altLang="en-US" dirty="0"/>
              <a:t>地址，用户“</a:t>
            </a:r>
            <a:r>
              <a:rPr lang="en-US" altLang="zh-CN" dirty="0" err="1"/>
              <a:t>weiqing</a:t>
            </a:r>
            <a:r>
              <a:rPr lang="en-US" altLang="zh-CN" dirty="0"/>
              <a:t>”</a:t>
            </a:r>
            <a:r>
              <a:rPr lang="zh-CN" altLang="en-US" dirty="0"/>
              <a:t>登录到网站论坛时，论坛服务器也会记录该用户登录时所用电脑的</a:t>
            </a:r>
            <a:r>
              <a:rPr lang="en-US" altLang="zh-CN" dirty="0"/>
              <a:t>IP</a:t>
            </a:r>
            <a:r>
              <a:rPr lang="zh-CN" altLang="en-US" dirty="0"/>
              <a:t>地址，如果两个</a:t>
            </a:r>
            <a:r>
              <a:rPr lang="en-US" altLang="zh-CN" dirty="0"/>
              <a:t>IP</a:t>
            </a:r>
            <a:r>
              <a:rPr lang="zh-CN" altLang="en-US" dirty="0"/>
              <a:t>地址相同，且上网时间与用户登录时间吻合，就可以说明使用网名“</a:t>
            </a:r>
            <a:r>
              <a:rPr lang="en-US" altLang="zh-CN" dirty="0" err="1"/>
              <a:t>weiqing</a:t>
            </a:r>
            <a:r>
              <a:rPr lang="en-US" altLang="zh-CN" dirty="0"/>
              <a:t>”</a:t>
            </a:r>
            <a:r>
              <a:rPr lang="zh-CN" altLang="en-US" dirty="0"/>
              <a:t>的用户是从该电脑上登录的。</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78</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79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什么是</a:t>
            </a:r>
            <a:r>
              <a:rPr lang="en-US" altLang="zh-CN" dirty="0"/>
              <a:t>(</a:t>
            </a:r>
            <a:r>
              <a:rPr lang="zh-CN" altLang="en-US" dirty="0"/>
              <a:t>保密</a:t>
            </a:r>
            <a:r>
              <a:rPr lang="en-US" altLang="zh-CN" dirty="0"/>
              <a:t>)</a:t>
            </a:r>
            <a:r>
              <a:rPr lang="zh-CN" altLang="en-US" dirty="0"/>
              <a:t>司法，有何地位？</a:t>
            </a:r>
            <a:endParaRPr lang="en-US" altLang="zh-CN" dirty="0"/>
          </a:p>
          <a:p>
            <a:endParaRPr lang="en-US" altLang="zh-CN" dirty="0"/>
          </a:p>
          <a:p>
            <a:r>
              <a:rPr lang="zh-CN" altLang="en-US" dirty="0"/>
              <a:t>司法有何原则？</a:t>
            </a:r>
            <a:endParaRPr lang="en-US" altLang="zh-CN" dirty="0"/>
          </a:p>
          <a:p>
            <a:endParaRPr lang="en-US" altLang="zh-CN" dirty="0"/>
          </a:p>
          <a:p>
            <a:r>
              <a:rPr lang="zh-CN" altLang="en-US" dirty="0"/>
              <a:t>有哪些构成要件？</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8</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第一，从互联网接入服务商（</a:t>
            </a:r>
            <a:r>
              <a:rPr lang="en-US" altLang="zh-CN" dirty="0"/>
              <a:t>ISP</a:t>
            </a:r>
            <a:r>
              <a:rPr lang="zh-CN" altLang="en-US" dirty="0"/>
              <a:t>）那里查找被告人的电脑和被告人家里电话的上网记录（被告人使用电话拨号上网）和上网后动态分配的</a:t>
            </a:r>
            <a:r>
              <a:rPr lang="en-US" altLang="zh-CN" dirty="0"/>
              <a:t>IP</a:t>
            </a:r>
            <a:r>
              <a:rPr lang="zh-CN" altLang="en-US" dirty="0"/>
              <a:t>地址。我们通过查看被告人电脑中的“拨号网络连接”，知道被告人是用电话线拨</a:t>
            </a:r>
            <a:r>
              <a:rPr lang="en-US" altLang="zh-CN" dirty="0"/>
              <a:t>96169</a:t>
            </a:r>
            <a:r>
              <a:rPr lang="zh-CN" altLang="en-US" dirty="0"/>
              <a:t>上网。</a:t>
            </a:r>
            <a:r>
              <a:rPr lang="en-US" altLang="zh-CN" dirty="0"/>
              <a:t>96169</a:t>
            </a:r>
            <a:r>
              <a:rPr lang="zh-CN" altLang="en-US" dirty="0"/>
              <a:t>是广州电信的一个公开的互联网接入号码，很显然，广州电信就是被告人互联网接入服务商。于是我们与广州电信取得联系，根据被告人家里的电话号码，从广州电信的互联网接入服务器中，查出通过被告人家里的电话拨号上网的所有记录，包括每一次拨号上网的“起始时间”，“终止时间”，“在线时间”（即上网持续时间），“动态分配的</a:t>
            </a:r>
            <a:r>
              <a:rPr lang="en-US" altLang="zh-CN" dirty="0"/>
              <a:t>IP</a:t>
            </a:r>
            <a:r>
              <a:rPr lang="zh-CN" altLang="en-US" dirty="0"/>
              <a:t>地址”等。需要特别提醒侦查人员注意的是，即使被告人使用的是电话拨号上网，</a:t>
            </a:r>
            <a:r>
              <a:rPr lang="en-US" altLang="zh-CN" dirty="0"/>
              <a:t>ISP</a:t>
            </a:r>
            <a:r>
              <a:rPr lang="zh-CN" altLang="en-US" dirty="0"/>
              <a:t>的接入服务器中也肯定会有每次上网的</a:t>
            </a:r>
            <a:r>
              <a:rPr lang="en-US" altLang="zh-CN" dirty="0"/>
              <a:t>IP</a:t>
            </a:r>
            <a:r>
              <a:rPr lang="zh-CN" altLang="en-US" dirty="0"/>
              <a:t>地址、上网时间等详细的日志记录，而不是像有些人说的，只有</a:t>
            </a:r>
            <a:r>
              <a:rPr lang="en-US" altLang="zh-CN" dirty="0"/>
              <a:t>ADSL</a:t>
            </a:r>
            <a:r>
              <a:rPr lang="zh-CN" altLang="en-US" dirty="0"/>
              <a:t>宽带上网用户才有记录。</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80</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第二，从互联网内容提供商（</a:t>
            </a:r>
            <a:r>
              <a:rPr lang="en-US" altLang="zh-CN" dirty="0"/>
              <a:t>ICP</a:t>
            </a:r>
            <a:r>
              <a:rPr lang="zh-CN" altLang="en-US" dirty="0"/>
              <a:t>）那里查找“</a:t>
            </a:r>
            <a:r>
              <a:rPr lang="en-US" altLang="zh-CN" dirty="0" err="1"/>
              <a:t>weiqing</a:t>
            </a:r>
            <a:r>
              <a:rPr lang="en-US" altLang="zh-CN" dirty="0"/>
              <a:t>”</a:t>
            </a:r>
            <a:r>
              <a:rPr lang="zh-CN" altLang="en-US" dirty="0"/>
              <a:t>用户的登录时间和登录</a:t>
            </a:r>
            <a:r>
              <a:rPr lang="en-US" altLang="zh-CN" dirty="0"/>
              <a:t>IP</a:t>
            </a:r>
            <a:r>
              <a:rPr lang="zh-CN" altLang="en-US" dirty="0"/>
              <a:t>地址。通过与网站的管理维护人员取得联系，我们从该网站的服务器上查出“</a:t>
            </a:r>
            <a:r>
              <a:rPr lang="en-US" altLang="zh-CN" dirty="0" err="1"/>
              <a:t>weiqing</a:t>
            </a:r>
            <a:r>
              <a:rPr lang="en-US" altLang="zh-CN" dirty="0"/>
              <a:t>”</a:t>
            </a:r>
            <a:r>
              <a:rPr lang="zh-CN" altLang="en-US" dirty="0"/>
              <a:t>用户登录的所有记录，包括每次登录的“起始时间”，“终止时间”，“在线时间（即上网持续时间），”登录时的“</a:t>
            </a:r>
            <a:r>
              <a:rPr lang="en-US" altLang="zh-CN" dirty="0"/>
              <a:t>IP</a:t>
            </a:r>
            <a:r>
              <a:rPr lang="zh-CN" altLang="en-US" dirty="0"/>
              <a:t>地址”等。</a:t>
            </a:r>
          </a:p>
          <a:p>
            <a:r>
              <a:rPr lang="zh-CN" altLang="en-US" dirty="0"/>
              <a:t>最后，我们将</a:t>
            </a:r>
            <a:r>
              <a:rPr lang="en-US" altLang="zh-CN" dirty="0"/>
              <a:t>ISP</a:t>
            </a:r>
            <a:r>
              <a:rPr lang="zh-CN" altLang="en-US" dirty="0"/>
              <a:t>和</a:t>
            </a:r>
            <a:r>
              <a:rPr lang="en-US" altLang="zh-CN" dirty="0"/>
              <a:t>ICP</a:t>
            </a:r>
            <a:r>
              <a:rPr lang="zh-CN" altLang="en-US" dirty="0"/>
              <a:t>的记录打印出来进行比较，结果</a:t>
            </a:r>
            <a:r>
              <a:rPr lang="en-US" altLang="zh-CN" dirty="0"/>
              <a:t>IP</a:t>
            </a:r>
            <a:r>
              <a:rPr lang="zh-CN" altLang="en-US" dirty="0"/>
              <a:t>地址完全一致，上网时间和登录时间（包括“起始时间”，“终止时间”，“在线时间”）相吻合，足以证明以网名“</a:t>
            </a:r>
            <a:r>
              <a:rPr lang="en-US" altLang="zh-CN" dirty="0" err="1"/>
              <a:t>weiqing</a:t>
            </a:r>
            <a:r>
              <a:rPr lang="en-US" altLang="zh-CN" dirty="0"/>
              <a:t>”</a:t>
            </a:r>
            <a:r>
              <a:rPr lang="zh-CN" altLang="en-US" dirty="0"/>
              <a:t>登录到某军事网论坛的人就是从被告人的电脑上登录的。至此，我们完全可以从旁证证明，就是被告人在作案期间，以网名“</a:t>
            </a:r>
            <a:r>
              <a:rPr lang="en-US" altLang="zh-CN" dirty="0" err="1"/>
              <a:t>weiqing</a:t>
            </a:r>
            <a:r>
              <a:rPr lang="en-US" altLang="zh-CN" dirty="0"/>
              <a:t>”</a:t>
            </a:r>
            <a:r>
              <a:rPr lang="zh-CN" altLang="en-US" dirty="0"/>
              <a:t>登录到某军事网论坛，发布其非法获取的、属于国家秘密的图片和文字资料。</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81</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三、关于网络取证的思考</a:t>
            </a:r>
          </a:p>
          <a:p>
            <a:r>
              <a:rPr lang="zh-CN" altLang="en-US" dirty="0"/>
              <a:t>通过这个案件，我们对办理网络犯罪案在网络取证方面的做法进行了反思，希望能给侦查人员和起诉人员提供一些帮助。</a:t>
            </a:r>
          </a:p>
          <a:p>
            <a:r>
              <a:rPr lang="zh-CN" altLang="en-US" dirty="0"/>
              <a:t>首先，网络犯罪属目前新出现的高科技犯罪，在侦查取证时涉及到很多技术问题，必须请专业技术人员协助。</a:t>
            </a:r>
          </a:p>
          <a:p>
            <a:r>
              <a:rPr lang="zh-CN" altLang="en-US" dirty="0"/>
              <a:t>其次，网络取证应该及时，特别是犯罪嫌疑人使用的作案工具</a:t>
            </a:r>
            <a:r>
              <a:rPr lang="en-US" altLang="zh-CN" dirty="0"/>
              <a:t>——</a:t>
            </a:r>
            <a:r>
              <a:rPr lang="zh-CN" altLang="en-US" dirty="0"/>
              <a:t>电脑要及时封存，以防其清除上网痕迹和历史记录。</a:t>
            </a:r>
          </a:p>
          <a:p>
            <a:r>
              <a:rPr lang="zh-CN" altLang="en-US" dirty="0"/>
              <a:t>最后，要通过多种技术手段，将网上虚拟的人物或名字与现实中的真人进行惟一性锁定。这也是最关键的一点，目前法律尚没有这方面的规定，只能从技术上进行说明。</a:t>
            </a:r>
          </a:p>
          <a:p>
            <a:r>
              <a:rPr lang="zh-CN" altLang="en-US" dirty="0"/>
              <a:t>但需要明确的是，如何从技术角度，如</a:t>
            </a:r>
            <a:r>
              <a:rPr lang="en-US" altLang="zh-CN" dirty="0"/>
              <a:t>IP</a:t>
            </a:r>
            <a:r>
              <a:rPr lang="zh-CN" altLang="en-US" dirty="0"/>
              <a:t>地址来确定现实中的某个人，目前还存在很多争议。本案中，我们除了</a:t>
            </a:r>
            <a:r>
              <a:rPr lang="en-US" altLang="zh-CN" dirty="0"/>
              <a:t>IP</a:t>
            </a:r>
            <a:r>
              <a:rPr lang="zh-CN" altLang="en-US" dirty="0"/>
              <a:t>地址比对，还通过被告人上网时间和网名“</a:t>
            </a:r>
            <a:r>
              <a:rPr lang="en-US" altLang="zh-CN" dirty="0" err="1"/>
              <a:t>weiqing</a:t>
            </a:r>
            <a:r>
              <a:rPr lang="en-US" altLang="zh-CN" dirty="0"/>
              <a:t>”</a:t>
            </a:r>
            <a:r>
              <a:rPr lang="zh-CN" altLang="en-US" dirty="0"/>
              <a:t>登录时间的比对，以及排除他人使用电脑的可能性等方面进行证明，对现实中的被告人与网名“</a:t>
            </a:r>
            <a:r>
              <a:rPr lang="en-US" altLang="zh-CN" dirty="0" err="1"/>
              <a:t>weiqing</a:t>
            </a:r>
            <a:r>
              <a:rPr lang="en-US" altLang="zh-CN" dirty="0"/>
              <a:t>”</a:t>
            </a:r>
            <a:r>
              <a:rPr lang="zh-CN" altLang="en-US" dirty="0"/>
              <a:t>作出惟一认定。如果仅靠</a:t>
            </a:r>
            <a:r>
              <a:rPr lang="en-US" altLang="zh-CN" dirty="0"/>
              <a:t>IP</a:t>
            </a:r>
            <a:r>
              <a:rPr lang="zh-CN" altLang="en-US" dirty="0"/>
              <a:t>地址，技术上很难作出这样的认定。因为</a:t>
            </a:r>
            <a:r>
              <a:rPr lang="en-US" altLang="zh-CN" dirty="0"/>
              <a:t>IP</a:t>
            </a:r>
            <a:r>
              <a:rPr lang="zh-CN" altLang="en-US" dirty="0"/>
              <a:t>地址是可以修改、伪装、隐藏的，甚至网卡的物理地址（</a:t>
            </a:r>
            <a:r>
              <a:rPr lang="en-US" altLang="zh-CN" dirty="0"/>
              <a:t>MAC</a:t>
            </a:r>
            <a:r>
              <a:rPr lang="zh-CN" altLang="en-US" dirty="0"/>
              <a:t>地址）也是可以被修改、伪装或隐藏的，互联网上这种免费工具很多，随手可得，这就是目前普遍存在的</a:t>
            </a:r>
            <a:r>
              <a:rPr lang="en-US" altLang="zh-CN" dirty="0"/>
              <a:t>IP</a:t>
            </a:r>
            <a:r>
              <a:rPr lang="zh-CN" altLang="en-US" dirty="0"/>
              <a:t>地址、甚至</a:t>
            </a:r>
            <a:r>
              <a:rPr lang="en-US" altLang="zh-CN" dirty="0"/>
              <a:t>MAC</a:t>
            </a:r>
            <a:r>
              <a:rPr lang="zh-CN" altLang="en-US" dirty="0"/>
              <a:t>地址欺诈现象，也是目前技术界对利用</a:t>
            </a:r>
            <a:r>
              <a:rPr lang="en-US" altLang="zh-CN" dirty="0"/>
              <a:t>IP</a:t>
            </a:r>
            <a:r>
              <a:rPr lang="zh-CN" altLang="en-US" dirty="0"/>
              <a:t>地址来确定现实中的某个人争议的焦点。这个问题最终还需通过立法来解决。</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82</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83</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84</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7月8日至16日</a:t>
            </a:r>
          </a:p>
          <a:p>
            <a:r>
              <a:rPr lang="zh-CN" altLang="en-US" dirty="0"/>
              <a:t>王学军利用参加命题的便利</a:t>
            </a:r>
          </a:p>
          <a:p>
            <a:r>
              <a:rPr lang="zh-CN" altLang="en-US" dirty="0"/>
              <a:t>在命题现场通过浏览打字员电脑中市政等专业的考卷的方式</a:t>
            </a:r>
          </a:p>
          <a:p>
            <a:r>
              <a:rPr lang="zh-CN" altLang="en-US" dirty="0"/>
              <a:t>对关键词、知识点等进行记忆</a:t>
            </a:r>
          </a:p>
          <a:p>
            <a:r>
              <a:rPr lang="zh-CN" altLang="en-US" dirty="0"/>
              <a:t>于休息时间通过回忆</a:t>
            </a:r>
          </a:p>
          <a:p>
            <a:r>
              <a:rPr lang="zh-CN" altLang="en-US" dirty="0"/>
              <a:t>结合自己的专业知识和出题经验</a:t>
            </a:r>
          </a:p>
          <a:p>
            <a:r>
              <a:rPr lang="zh-CN" altLang="en-US" dirty="0"/>
              <a:t>将所获取的市政等专业的考卷内容整理在随身携带的笔记本电脑上</a:t>
            </a:r>
          </a:p>
          <a:p>
            <a:r>
              <a:rPr lang="zh-CN" altLang="en-US" dirty="0"/>
              <a:t>后在教材上对照电脑中整理的内容进行勾划、标注</a:t>
            </a:r>
          </a:p>
          <a:p>
            <a:r>
              <a:rPr lang="zh-CN" altLang="en-US" dirty="0"/>
              <a:t>对超出考试大纲范围的“冒浆的处置”“跑模的原因”等知识点列明答题要点</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85</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7月8日至16日</a:t>
            </a:r>
          </a:p>
          <a:p>
            <a:r>
              <a:rPr lang="zh-CN" altLang="en-US" dirty="0"/>
              <a:t>王学军利用参加命题的便利</a:t>
            </a:r>
          </a:p>
          <a:p>
            <a:r>
              <a:rPr lang="zh-CN" altLang="en-US" dirty="0"/>
              <a:t>在命题现场通过浏览打字员电脑中市政等专业的考卷的方式</a:t>
            </a:r>
          </a:p>
          <a:p>
            <a:r>
              <a:rPr lang="zh-CN" altLang="en-US" dirty="0"/>
              <a:t>对关键词、知识点等进行记忆</a:t>
            </a:r>
          </a:p>
          <a:p>
            <a:r>
              <a:rPr lang="zh-CN" altLang="en-US" dirty="0"/>
              <a:t>于休息时间通过回忆</a:t>
            </a:r>
          </a:p>
          <a:p>
            <a:r>
              <a:rPr lang="zh-CN" altLang="en-US" dirty="0"/>
              <a:t>结合自己的专业知识和出题经验</a:t>
            </a:r>
          </a:p>
          <a:p>
            <a:r>
              <a:rPr lang="zh-CN" altLang="en-US" dirty="0"/>
              <a:t>将所获取的市政等专业的考卷内容整理在随身携带的笔记本电脑上</a:t>
            </a:r>
          </a:p>
          <a:p>
            <a:r>
              <a:rPr lang="zh-CN" altLang="en-US" dirty="0"/>
              <a:t>后在教材上对照电脑中整理的内容进行勾划、标注</a:t>
            </a:r>
          </a:p>
          <a:p>
            <a:r>
              <a:rPr lang="zh-CN" altLang="en-US" dirty="0"/>
              <a:t>对超出考试大纲范围的“冒浆的处置”“跑模的原因”等知识点列明答题要点</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86</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87</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88</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89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什么是</a:t>
            </a:r>
            <a:r>
              <a:rPr lang="en-US" altLang="zh-CN" dirty="0"/>
              <a:t>(</a:t>
            </a:r>
            <a:r>
              <a:rPr lang="zh-CN" altLang="en-US" dirty="0"/>
              <a:t>保密</a:t>
            </a:r>
            <a:r>
              <a:rPr lang="en-US" altLang="zh-CN" dirty="0"/>
              <a:t>)</a:t>
            </a:r>
            <a:r>
              <a:rPr lang="zh-CN" altLang="en-US" dirty="0"/>
              <a:t>司法，有何地位？</a:t>
            </a:r>
            <a:endParaRPr lang="en-US" altLang="zh-CN" dirty="0"/>
          </a:p>
          <a:p>
            <a:endParaRPr lang="en-US" altLang="zh-CN" dirty="0"/>
          </a:p>
          <a:p>
            <a:r>
              <a:rPr lang="zh-CN" altLang="en-US" dirty="0"/>
              <a:t>司法有何原则？</a:t>
            </a:r>
            <a:endParaRPr lang="en-US" altLang="zh-CN" dirty="0"/>
          </a:p>
          <a:p>
            <a:endParaRPr lang="en-US" altLang="zh-CN" dirty="0"/>
          </a:p>
          <a:p>
            <a:r>
              <a:rPr lang="zh-CN" altLang="en-US" dirty="0"/>
              <a:t>有哪些构成要件？</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9</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90</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91</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92</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93</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王学军	犯	非法获取国家秘密罪</a:t>
            </a:r>
          </a:p>
          <a:p>
            <a:r>
              <a:rPr lang="zh-CN" altLang="en-US" dirty="0"/>
              <a:t>		非法出售、提供试题、答案罪</a:t>
            </a:r>
          </a:p>
          <a:p>
            <a:r>
              <a:rPr lang="zh-CN" altLang="en-US" dirty="0"/>
              <a:t>		有期徒刑5年6个月，并处罚金150万元</a:t>
            </a:r>
          </a:p>
          <a:p>
            <a:r>
              <a:rPr lang="zh-CN" altLang="en-US" dirty="0"/>
              <a:t>翁其能	犯	非法获取国家秘密罪</a:t>
            </a:r>
          </a:p>
          <a:p>
            <a:r>
              <a:rPr lang="zh-CN" altLang="en-US" dirty="0"/>
              <a:t>		非法出售、提供试题、答案罪</a:t>
            </a:r>
          </a:p>
          <a:p>
            <a:r>
              <a:rPr lang="zh-CN" altLang="en-US" dirty="0"/>
              <a:t>		有期徒刑5年3个月，并处罚金120万元</a:t>
            </a:r>
          </a:p>
          <a:p>
            <a:r>
              <a:rPr lang="zh-CN" altLang="en-US" dirty="0"/>
              <a:t>其余人员	均构成	非法出售、提供试题、答案罪</a:t>
            </a:r>
          </a:p>
          <a:p>
            <a:r>
              <a:rPr lang="zh-CN" altLang="en-US" dirty="0"/>
              <a:t>		3年3个月至8个月不等的有期徒刑</a:t>
            </a:r>
          </a:p>
          <a:p>
            <a:r>
              <a:rPr lang="zh-CN" altLang="en-US" dirty="0"/>
              <a:t>		并处适量罚金</a:t>
            </a:r>
          </a:p>
          <a:p>
            <a:r>
              <a:rPr lang="zh-CN" altLang="en-US" dirty="0"/>
              <a:t>		对刘伟、王辉、洪奕轩、洪浩、刘向阳、江莉适用缓刑</a:t>
            </a:r>
          </a:p>
          <a:p>
            <a:r>
              <a:rPr lang="zh-CN" altLang="en-US" dirty="0"/>
              <a:t>没收各人退出的违法所得并上缴国库</a:t>
            </a:r>
          </a:p>
          <a:p>
            <a:r>
              <a:rPr lang="zh-CN" altLang="en-US" dirty="0"/>
              <a:t>对各人作出禁业限制的规定</a:t>
            </a:r>
          </a:p>
          <a:p>
            <a:endParaRPr lang="zh-CN" altLang="en-US" dirty="0"/>
          </a:p>
          <a:p>
            <a:r>
              <a:rPr lang="zh-CN" altLang="en-US" dirty="0"/>
              <a:t>一审判决后，各均未上诉，公诉机关未抗诉，判决已生效</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94</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800" b="0" i="0" u="none" strike="noStrike" baseline="0" dirty="0">
                <a:latin typeface="宋体" panose="02010600030101010101" pitchFamily="2" charset="-122"/>
                <a:ea typeface="宋体" panose="02010600030101010101" pitchFamily="2" charset="-122"/>
              </a:rPr>
              <a:t>第二百八十二条以窃取、刺探、收买方法，非法获取国家秘密的，处三年以下有期徒刑、拘役、管制</a:t>
            </a:r>
          </a:p>
          <a:p>
            <a:pPr algn="l"/>
            <a:r>
              <a:rPr lang="zh-CN" altLang="en-US" sz="1800" b="0" i="0" u="none" strike="noStrike" baseline="0" dirty="0">
                <a:latin typeface="宋体" panose="02010600030101010101" pitchFamily="2" charset="-122"/>
                <a:ea typeface="宋体" panose="02010600030101010101" pitchFamily="2" charset="-122"/>
              </a:rPr>
              <a:t>或者剥夺政治权利；情节严重的，处三年以上七年以下有期徒刑。</a:t>
            </a:r>
          </a:p>
          <a:p>
            <a:pPr algn="l"/>
            <a:r>
              <a:rPr lang="zh-CN" altLang="en-US" sz="1800" b="0" i="0" u="none" strike="noStrike" baseline="0" dirty="0">
                <a:latin typeface="宋体" panose="02010600030101010101" pitchFamily="2" charset="-122"/>
                <a:ea typeface="宋体" panose="02010600030101010101" pitchFamily="2" charset="-122"/>
              </a:rPr>
              <a:t>非法持有属于国家绝密、机密的文件、资料或者其他物品，拒不说明来源与用途的，处三年以下有期</a:t>
            </a:r>
          </a:p>
          <a:p>
            <a:pPr algn="l"/>
            <a:r>
              <a:rPr lang="zh-CN" altLang="en-US" sz="1800" b="0" i="0" u="none" strike="noStrike" baseline="0" dirty="0">
                <a:latin typeface="宋体" panose="02010600030101010101" pitchFamily="2" charset="-122"/>
                <a:ea typeface="宋体" panose="02010600030101010101" pitchFamily="2" charset="-122"/>
              </a:rPr>
              <a:t>徒刑、拘役或者管制。</a:t>
            </a:r>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95</a:t>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王学军	犯	非法获取国家秘密罪</a:t>
            </a:r>
          </a:p>
          <a:p>
            <a:r>
              <a:rPr lang="zh-CN" altLang="en-US" dirty="0"/>
              <a:t>		非法出售、提供试题、答案罪</a:t>
            </a:r>
          </a:p>
          <a:p>
            <a:r>
              <a:rPr lang="zh-CN" altLang="en-US" dirty="0"/>
              <a:t>		有期徒刑5年6个月，并处罚金150万元</a:t>
            </a:r>
          </a:p>
          <a:p>
            <a:r>
              <a:rPr lang="zh-CN" altLang="en-US" dirty="0"/>
              <a:t>翁其能	犯	非法获取国家秘密罪</a:t>
            </a:r>
          </a:p>
          <a:p>
            <a:r>
              <a:rPr lang="zh-CN" altLang="en-US" dirty="0"/>
              <a:t>		非法出售、提供试题、答案罪</a:t>
            </a:r>
          </a:p>
          <a:p>
            <a:r>
              <a:rPr lang="zh-CN" altLang="en-US" dirty="0"/>
              <a:t>		有期徒刑5年3个月，并处罚金120万元</a:t>
            </a:r>
          </a:p>
          <a:p>
            <a:r>
              <a:rPr lang="zh-CN" altLang="en-US" dirty="0"/>
              <a:t>其余人员	均构成	非法出售、提供试题、答案罪</a:t>
            </a:r>
          </a:p>
          <a:p>
            <a:r>
              <a:rPr lang="zh-CN" altLang="en-US" dirty="0"/>
              <a:t>		3年3个月至8个月不等的有期徒刑</a:t>
            </a:r>
          </a:p>
          <a:p>
            <a:r>
              <a:rPr lang="zh-CN" altLang="en-US" dirty="0"/>
              <a:t>		并处适量罚金</a:t>
            </a:r>
          </a:p>
          <a:p>
            <a:r>
              <a:rPr lang="zh-CN" altLang="en-US" dirty="0"/>
              <a:t>		对刘伟、王辉、洪奕轩、洪浩、刘向阳、江莉适用缓刑</a:t>
            </a:r>
          </a:p>
          <a:p>
            <a:r>
              <a:rPr lang="zh-CN" altLang="en-US" dirty="0"/>
              <a:t>没收各人退出的违法所得并上缴国库</a:t>
            </a:r>
          </a:p>
          <a:p>
            <a:r>
              <a:rPr lang="zh-CN" altLang="en-US" dirty="0"/>
              <a:t>对各人作出禁业限制的规定</a:t>
            </a:r>
          </a:p>
          <a:p>
            <a:endParaRPr lang="zh-CN" altLang="en-US" dirty="0"/>
          </a:p>
          <a:p>
            <a:r>
              <a:rPr lang="zh-CN" altLang="en-US" dirty="0"/>
              <a:t>一审判决后，各均未上诉，公诉机关未抗诉，判决已生效</a:t>
            </a:r>
          </a:p>
          <a:p>
            <a:endParaRPr lang="zh-CN" altLang="en-US" dirty="0"/>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对被告人王学军、翁其能、许智勇、杨伟全依法宣告职业禁止，</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对被告人刘伟、刘向阳、江莉依法宣告禁止令</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96</a:t>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97</a:t>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王学军	犯	非法获取国家秘密罪</a:t>
            </a:r>
          </a:p>
          <a:p>
            <a:r>
              <a:rPr lang="zh-CN" altLang="en-US" dirty="0"/>
              <a:t>		非法出售、提供试题、答案罪</a:t>
            </a:r>
          </a:p>
          <a:p>
            <a:r>
              <a:rPr lang="zh-CN" altLang="en-US" dirty="0"/>
              <a:t>		有期徒刑5年6个月，并处罚金150万元</a:t>
            </a:r>
          </a:p>
          <a:p>
            <a:r>
              <a:rPr lang="zh-CN" altLang="en-US" dirty="0"/>
              <a:t>翁其能	犯	非法获取国家秘密罪</a:t>
            </a:r>
          </a:p>
          <a:p>
            <a:r>
              <a:rPr lang="zh-CN" altLang="en-US" dirty="0"/>
              <a:t>		非法出售、提供试题、答案罪</a:t>
            </a:r>
          </a:p>
          <a:p>
            <a:r>
              <a:rPr lang="zh-CN" altLang="en-US" dirty="0"/>
              <a:t>		有期徒刑5年3个月，并处罚金120万元</a:t>
            </a:r>
          </a:p>
          <a:p>
            <a:r>
              <a:rPr lang="zh-CN" altLang="en-US" dirty="0"/>
              <a:t>其余人员	均构成	非法出售、提供试题、答案罪</a:t>
            </a:r>
          </a:p>
          <a:p>
            <a:r>
              <a:rPr lang="zh-CN" altLang="en-US" dirty="0"/>
              <a:t>		3年3个月至8个月不等的有期徒刑</a:t>
            </a:r>
          </a:p>
          <a:p>
            <a:r>
              <a:rPr lang="zh-CN" altLang="en-US" dirty="0"/>
              <a:t>		并处适量罚金</a:t>
            </a:r>
          </a:p>
          <a:p>
            <a:r>
              <a:rPr lang="zh-CN" altLang="en-US" dirty="0"/>
              <a:t>		对刘伟、王辉、洪奕轩、洪浩、刘向阳、江莉适用缓刑</a:t>
            </a:r>
          </a:p>
          <a:p>
            <a:r>
              <a:rPr lang="zh-CN" altLang="en-US" dirty="0"/>
              <a:t>没收各人退出的违法所得并上缴国库</a:t>
            </a:r>
          </a:p>
          <a:p>
            <a:r>
              <a:rPr lang="zh-CN" altLang="en-US" dirty="0"/>
              <a:t>对各人作出禁业限制的规定</a:t>
            </a:r>
          </a:p>
          <a:p>
            <a:endParaRPr lang="zh-CN" altLang="en-US" dirty="0"/>
          </a:p>
          <a:p>
            <a:r>
              <a:rPr lang="zh-CN" altLang="en-US" dirty="0"/>
              <a:t>一审判决后，各均未上诉，公诉机关未抗诉，判决已生效</a:t>
            </a:r>
          </a:p>
          <a:p>
            <a:endParaRPr lang="zh-CN" altLang="en-US" dirty="0"/>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对被告人王学军、翁其能、许智勇、杨伟全依法宣告职业禁止，</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对被告人刘伟、刘向阳、江莉依法宣告禁止令</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98</a:t>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王学军	犯	非法获取国家秘密罪</a:t>
            </a:r>
          </a:p>
          <a:p>
            <a:r>
              <a:rPr lang="zh-CN" altLang="en-US" dirty="0"/>
              <a:t>		非法出售、提供试题、答案罪</a:t>
            </a:r>
          </a:p>
          <a:p>
            <a:r>
              <a:rPr lang="zh-CN" altLang="en-US" dirty="0"/>
              <a:t>		有期徒刑5年6个月，并处罚金150万元</a:t>
            </a:r>
          </a:p>
          <a:p>
            <a:r>
              <a:rPr lang="zh-CN" altLang="en-US" dirty="0"/>
              <a:t>翁其能	犯	非法获取国家秘密罪</a:t>
            </a:r>
          </a:p>
          <a:p>
            <a:r>
              <a:rPr lang="zh-CN" altLang="en-US" dirty="0"/>
              <a:t>		非法出售、提供试题、答案罪</a:t>
            </a:r>
          </a:p>
          <a:p>
            <a:r>
              <a:rPr lang="zh-CN" altLang="en-US" dirty="0"/>
              <a:t>		有期徒刑5年3个月，并处罚金120万元</a:t>
            </a:r>
          </a:p>
          <a:p>
            <a:r>
              <a:rPr lang="zh-CN" altLang="en-US" dirty="0"/>
              <a:t>其余人员	均构成	非法出售、提供试题、答案罪</a:t>
            </a:r>
          </a:p>
          <a:p>
            <a:r>
              <a:rPr lang="zh-CN" altLang="en-US" dirty="0"/>
              <a:t>		3年3个月至8个月不等的有期徒刑</a:t>
            </a:r>
          </a:p>
          <a:p>
            <a:r>
              <a:rPr lang="zh-CN" altLang="en-US" dirty="0"/>
              <a:t>		并处适量罚金</a:t>
            </a:r>
          </a:p>
          <a:p>
            <a:r>
              <a:rPr lang="zh-CN" altLang="en-US" dirty="0"/>
              <a:t>		对刘伟、王辉、洪奕轩、洪浩、刘向阳、江莉适用缓刑</a:t>
            </a:r>
          </a:p>
          <a:p>
            <a:r>
              <a:rPr lang="zh-CN" altLang="en-US" dirty="0"/>
              <a:t>没收各人退出的违法所得并上缴国库</a:t>
            </a:r>
          </a:p>
          <a:p>
            <a:r>
              <a:rPr lang="zh-CN" altLang="en-US" dirty="0"/>
              <a:t>对各人作出禁业限制的规定</a:t>
            </a:r>
          </a:p>
          <a:p>
            <a:endParaRPr lang="zh-CN" altLang="en-US" dirty="0"/>
          </a:p>
          <a:p>
            <a:r>
              <a:rPr lang="zh-CN" altLang="en-US" dirty="0"/>
              <a:t>一审判决后，各均未上诉，公诉机关未抗诉，判决已生效</a:t>
            </a:r>
          </a:p>
          <a:p>
            <a:endParaRPr lang="zh-CN" altLang="en-US" dirty="0"/>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对被告人王学军、翁其能、许智勇、杨伟全依法宣告职业禁止，</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对被告人刘伟、刘向阳、江莉依法宣告禁止令</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99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D13FD18-31C0-42EB-AE66-843308CCD309}" type="datetimeFigureOut">
              <a:rPr lang="zh-CN" altLang="en-US" smtClean="0"/>
              <a:t>2025/01/03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13FD18-31C0-42EB-AE66-843308CCD309}" type="datetimeFigureOut">
              <a:rPr lang="zh-CN" altLang="en-US" smtClean="0"/>
              <a:t>2025/01/03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13FD18-31C0-42EB-AE66-843308CCD309}" type="datetimeFigureOut">
              <a:rPr lang="zh-CN" altLang="en-US" smtClean="0"/>
              <a:t>2025/01/03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13FD18-31C0-42EB-AE66-843308CCD309}" type="datetimeFigureOut">
              <a:rPr lang="zh-CN" altLang="en-US" smtClean="0"/>
              <a:t>2025/01/03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D13FD18-31C0-42EB-AE66-843308CCD309}" type="datetimeFigureOut">
              <a:rPr lang="zh-CN" altLang="en-US" smtClean="0"/>
              <a:t>2025/01/03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D13FD18-31C0-42EB-AE66-843308CCD309}" type="datetimeFigureOut">
              <a:rPr lang="zh-CN" altLang="en-US" smtClean="0"/>
              <a:t>2025/01/03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D13FD18-31C0-42EB-AE66-843308CCD309}" type="datetimeFigureOut">
              <a:rPr lang="zh-CN" altLang="en-US" smtClean="0"/>
              <a:t>2025/01/03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D13FD18-31C0-42EB-AE66-843308CCD309}" type="datetimeFigureOut">
              <a:rPr lang="zh-CN" altLang="en-US" smtClean="0"/>
              <a:t>2025/01/03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13FD18-31C0-42EB-AE66-843308CCD309}" type="datetimeFigureOut">
              <a:rPr lang="zh-CN" altLang="en-US" smtClean="0"/>
              <a:t>2025/01/03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D13FD18-31C0-42EB-AE66-843308CCD309}" type="datetimeFigureOut">
              <a:rPr lang="zh-CN" altLang="en-US" smtClean="0"/>
              <a:t>2025/01/03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D13FD18-31C0-42EB-AE66-843308CCD309}" type="datetimeFigureOut">
              <a:rPr lang="zh-CN" altLang="en-US" smtClean="0"/>
              <a:t>2025/01/03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13FD18-31C0-42EB-AE66-843308CCD309}" type="datetimeFigureOut">
              <a:rPr lang="zh-CN" altLang="en-US" smtClean="0"/>
              <a:t>2025/01/03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29181D-D20A-4075-BB2B-6DB3CECEBE7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3.png"/><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848167"/>
            <a:ext cx="10515600" cy="1325563"/>
          </a:xfrm>
        </p:spPr>
        <p:txBody>
          <a:bodyPr>
            <a:normAutofit/>
          </a:bodyPr>
          <a:lstStyle/>
          <a:p>
            <a:pPr algn="ctr"/>
            <a:r>
              <a:rPr lang="zh-CN" altLang="en-US" sz="8000" b="1" dirty="0">
                <a:solidFill>
                  <a:srgbClr val="FF0000"/>
                </a:solidFill>
                <a:latin typeface="黑体" panose="02010609060101010101" pitchFamily="49" charset="-122"/>
                <a:ea typeface="黑体" panose="02010609060101010101" pitchFamily="49" charset="-122"/>
              </a:rPr>
              <a:t>保密法学理论与实践</a:t>
            </a:r>
          </a:p>
        </p:txBody>
      </p:sp>
      <p:sp>
        <p:nvSpPr>
          <p:cNvPr id="3" name="内容占位符 2"/>
          <p:cNvSpPr>
            <a:spLocks noGrp="1"/>
          </p:cNvSpPr>
          <p:nvPr>
            <p:ph idx="1"/>
          </p:nvPr>
        </p:nvSpPr>
        <p:spPr>
          <a:xfrm>
            <a:off x="822960" y="4019550"/>
            <a:ext cx="10515600" cy="2015490"/>
          </a:xfrm>
        </p:spPr>
        <p:txBody>
          <a:bodyPr>
            <a:normAutofit/>
          </a:bodyPr>
          <a:lstStyle/>
          <a:p>
            <a:pPr marL="0" indent="0" algn="ctr">
              <a:lnSpc>
                <a:spcPct val="150000"/>
              </a:lnSpc>
              <a:spcBef>
                <a:spcPts val="0"/>
              </a:spcBef>
              <a:buNone/>
            </a:pPr>
            <a:r>
              <a:rPr lang="zh-CN" altLang="en-US" sz="4000" b="1" dirty="0">
                <a:solidFill>
                  <a:srgbClr val="006600"/>
                </a:solidFill>
                <a:latin typeface="楷体" panose="02010609060101010101" pitchFamily="49" charset="-122"/>
                <a:ea typeface="楷体" panose="02010609060101010101" pitchFamily="49" charset="-122"/>
              </a:rPr>
              <a:t>中山大学国家保密学院</a:t>
            </a:r>
            <a:endParaRPr lang="en-US" altLang="zh-CN" sz="4000" b="1" dirty="0">
              <a:solidFill>
                <a:srgbClr val="006600"/>
              </a:solidFill>
              <a:latin typeface="楷体" panose="02010609060101010101" pitchFamily="49" charset="-122"/>
              <a:ea typeface="楷体" panose="02010609060101010101" pitchFamily="49" charset="-122"/>
            </a:endParaRPr>
          </a:p>
          <a:p>
            <a:pPr marL="0" indent="0" algn="ctr">
              <a:lnSpc>
                <a:spcPct val="150000"/>
              </a:lnSpc>
              <a:spcBef>
                <a:spcPts val="0"/>
              </a:spcBef>
              <a:buNone/>
            </a:pPr>
            <a:r>
              <a:rPr lang="zh-CN" altLang="en-US" sz="4000" b="1" dirty="0">
                <a:solidFill>
                  <a:srgbClr val="0070C0"/>
                </a:solidFill>
                <a:latin typeface="楷体" panose="02010609060101010101" pitchFamily="49" charset="-122"/>
                <a:ea typeface="楷体" panose="02010609060101010101" pitchFamily="49" charset="-122"/>
              </a:rPr>
              <a:t>韦宝典</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司  法</a:t>
            </a:r>
          </a:p>
        </p:txBody>
      </p:sp>
      <p:sp>
        <p:nvSpPr>
          <p:cNvPr id="3" name="内容占位符 2"/>
          <p:cNvSpPr>
            <a:spLocks noGrp="1"/>
          </p:cNvSpPr>
          <p:nvPr>
            <p:ph idx="1"/>
          </p:nvPr>
        </p:nvSpPr>
        <p:spPr>
          <a:xfrm>
            <a:off x="293914" y="1690688"/>
            <a:ext cx="12279086" cy="5167312"/>
          </a:xfrm>
        </p:spPr>
        <p:txBody>
          <a:bodyPr>
            <a:normAutofit/>
          </a:bodyPr>
          <a:lstStyle/>
          <a:p>
            <a:pPr marL="0" indent="0">
              <a:lnSpc>
                <a:spcPct val="150000"/>
              </a:lnSpc>
              <a:spcBef>
                <a:spcPts val="0"/>
              </a:spcBef>
              <a:buNone/>
            </a:pPr>
            <a:r>
              <a:rPr lang="zh-CN" altLang="en-US" b="1" dirty="0">
                <a:solidFill>
                  <a:srgbClr val="FF0000"/>
                </a:solidFill>
                <a:latin typeface="黑体" panose="02010609060101010101" pitchFamily="49" charset="-122"/>
                <a:ea typeface="黑体" panose="02010609060101010101" pitchFamily="49" charset="-122"/>
              </a:rPr>
              <a:t>保密司法</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保密法律的适用 </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是指国家司法机关及司法人员</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依</a:t>
            </a:r>
            <a:r>
              <a:rPr lang="zh-CN" altLang="en-US" b="1" dirty="0">
                <a:solidFill>
                  <a:srgbClr val="3333FF"/>
                </a:solidFill>
                <a:latin typeface="黑体" panose="02010609060101010101" pitchFamily="49" charset="-122"/>
                <a:ea typeface="黑体" panose="02010609060101010101" pitchFamily="49" charset="-122"/>
              </a:rPr>
              <a:t>法定职权</a:t>
            </a:r>
            <a:r>
              <a:rPr lang="zh-CN" altLang="en-US" b="1" dirty="0">
                <a:latin typeface="黑体" panose="02010609060101010101" pitchFamily="49" charset="-122"/>
                <a:ea typeface="黑体" panose="02010609060101010101" pitchFamily="49" charset="-122"/>
              </a:rPr>
              <a:t>和</a:t>
            </a:r>
            <a:r>
              <a:rPr lang="zh-CN" altLang="en-US" b="1" dirty="0">
                <a:solidFill>
                  <a:srgbClr val="3333FF"/>
                </a:solidFill>
                <a:latin typeface="黑体" panose="02010609060101010101" pitchFamily="49" charset="-122"/>
                <a:ea typeface="黑体" panose="02010609060101010101" pitchFamily="49" charset="-122"/>
              </a:rPr>
              <a:t>程序</a:t>
            </a:r>
            <a:r>
              <a:rPr lang="zh-CN" altLang="en-US" b="1" dirty="0">
                <a:latin typeface="黑体" panose="02010609060101010101" pitchFamily="49" charset="-122"/>
                <a:ea typeface="黑体" panose="02010609060101010101" pitchFamily="49" charset="-122"/>
              </a:rPr>
              <a:t>行使司法权</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具体应用保密法律处理</a:t>
            </a:r>
            <a:r>
              <a:rPr lang="zh-CN" altLang="en-US" b="1" dirty="0">
                <a:solidFill>
                  <a:srgbClr val="A5068D"/>
                </a:solidFill>
                <a:latin typeface="黑体" panose="02010609060101010101" pitchFamily="49" charset="-122"/>
                <a:ea typeface="黑体" panose="02010609060101010101" pitchFamily="49" charset="-122"/>
              </a:rPr>
              <a:t>案件</a:t>
            </a:r>
            <a:r>
              <a:rPr lang="zh-CN" altLang="en-US" b="1" dirty="0">
                <a:latin typeface="黑体" panose="02010609060101010101" pitchFamily="49" charset="-122"/>
                <a:ea typeface="黑体" panose="02010609060101010101" pitchFamily="49" charset="-122"/>
              </a:rPr>
              <a:t>的专门活动</a:t>
            </a: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在形式上，表现为司法机关运用诉讼程序</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解决与国家秘密相关的</a:t>
            </a:r>
            <a:r>
              <a:rPr lang="zh-CN" altLang="en-US" b="1" dirty="0">
                <a:solidFill>
                  <a:srgbClr val="006600"/>
                </a:solidFill>
                <a:latin typeface="黑体" panose="02010609060101010101" pitchFamily="49" charset="-122"/>
                <a:ea typeface="黑体" panose="02010609060101010101" pitchFamily="49" charset="-122"/>
              </a:rPr>
              <a:t>法律纠纷和争议</a:t>
            </a:r>
            <a:r>
              <a:rPr lang="zh-CN" altLang="en-US" b="1" dirty="0">
                <a:latin typeface="黑体" panose="02010609060101010101" pitchFamily="49" charset="-122"/>
                <a:ea typeface="黑体" panose="02010609060101010101" pitchFamily="49" charset="-122"/>
              </a:rPr>
              <a:t>的行为</a:t>
            </a: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在本质上，是针对保密违法行为给保密法律关系主体造成的权利侵害</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所设计的一种</a:t>
            </a:r>
            <a:r>
              <a:rPr lang="zh-CN" altLang="en-US" b="1" dirty="0">
                <a:solidFill>
                  <a:srgbClr val="006600"/>
                </a:solidFill>
                <a:latin typeface="黑体" panose="02010609060101010101" pitchFamily="49" charset="-122"/>
                <a:ea typeface="黑体" panose="02010609060101010101" pitchFamily="49" charset="-122"/>
              </a:rPr>
              <a:t>救济手段</a:t>
            </a:r>
            <a:r>
              <a:rPr lang="zh-CN" altLang="en-US" b="1" dirty="0">
                <a:latin typeface="黑体" panose="02010609060101010101" pitchFamily="49" charset="-122"/>
                <a:ea typeface="黑体" panose="02010609060101010101" pitchFamily="49" charset="-122"/>
              </a:rPr>
              <a:t>，体现了“</a:t>
            </a:r>
            <a:r>
              <a:rPr lang="zh-CN" altLang="en-US" b="1" dirty="0">
                <a:solidFill>
                  <a:srgbClr val="C00000"/>
                </a:solidFill>
                <a:latin typeface="黑体" panose="02010609060101010101" pitchFamily="49" charset="-122"/>
                <a:ea typeface="黑体" panose="02010609060101010101" pitchFamily="49" charset="-122"/>
              </a:rPr>
              <a:t>有权利必有救济</a:t>
            </a:r>
            <a:r>
              <a:rPr lang="zh-CN" altLang="en-US" b="1" dirty="0">
                <a:latin typeface="黑体" panose="02010609060101010101" pitchFamily="49" charset="-122"/>
                <a:ea typeface="黑体" panose="02010609060101010101" pitchFamily="49" charset="-122"/>
              </a:rPr>
              <a:t>”的法律原理</a:t>
            </a:r>
          </a:p>
          <a:p>
            <a:pPr marL="0" indent="0">
              <a:lnSpc>
                <a:spcPct val="150000"/>
              </a:lnSpc>
              <a:spcBef>
                <a:spcPts val="0"/>
              </a:spcBef>
              <a:buNone/>
            </a:pPr>
            <a:r>
              <a:rPr lang="en-US" altLang="zh-CN" sz="2600" b="1" dirty="0">
                <a:latin typeface="黑体" panose="02010609060101010101" pitchFamily="49" charset="-122"/>
                <a:ea typeface="黑体" panose="02010609060101010101" pitchFamily="49" charset="-122"/>
              </a:rPr>
              <a:t>(</a:t>
            </a:r>
            <a:r>
              <a:rPr lang="zh-CN" altLang="en-US" sz="2600" b="1" dirty="0">
                <a:latin typeface="黑体" panose="02010609060101010101" pitchFamily="49" charset="-122"/>
                <a:ea typeface="黑体" panose="02010609060101010101" pitchFamily="49" charset="-122"/>
              </a:rPr>
              <a:t>司法机关，专指国家审判机关和国家法律</a:t>
            </a:r>
            <a:r>
              <a:rPr lang="zh-CN" altLang="zh-CN" b="1" dirty="0"/>
              <a:t>监督</a:t>
            </a:r>
            <a:r>
              <a:rPr lang="zh-CN" altLang="en-US" sz="2600" b="1" dirty="0">
                <a:latin typeface="黑体" panose="02010609060101010101" pitchFamily="49" charset="-122"/>
                <a:ea typeface="黑体" panose="02010609060101010101" pitchFamily="49" charset="-122"/>
              </a:rPr>
              <a:t>机关，即人民法院和人民检察院</a:t>
            </a:r>
            <a:r>
              <a:rPr lang="en-US" altLang="zh-CN" sz="2600" b="1" dirty="0">
                <a:latin typeface="黑体" panose="02010609060101010101" pitchFamily="49" charset="-122"/>
                <a:ea typeface="黑体" panose="02010609060101010101" pitchFamily="49" charset="-122"/>
              </a:rPr>
              <a:t>)</a:t>
            </a:r>
            <a:endParaRPr lang="zh-CN" altLang="en-US" sz="2600" b="1" dirty="0">
              <a:latin typeface="黑体" panose="02010609060101010101" pitchFamily="49" charset="-122"/>
              <a:ea typeface="黑体" panose="02010609060101010101" pitchFamily="49" charset="-122"/>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5"/>
            <a:ext cx="12250874" cy="5003165"/>
          </a:xfrm>
        </p:spPr>
        <p:txBody>
          <a:bodyPr>
            <a:normAutofit/>
          </a:bodyPr>
          <a:lstStyle/>
          <a:p>
            <a:pPr marL="0" indent="0">
              <a:lnSpc>
                <a:spcPct val="150000"/>
              </a:lnSpc>
              <a:spcBef>
                <a:spcPts val="0"/>
              </a:spcBef>
              <a:buNone/>
            </a:pPr>
            <a:r>
              <a:rPr lang="zh-CN" altLang="en-US" sz="4400" b="1" dirty="0">
                <a:solidFill>
                  <a:srgbClr val="3333FF"/>
                </a:solidFill>
                <a:latin typeface="黑体" panose="02010609060101010101" pitchFamily="49" charset="-122"/>
                <a:ea typeface="黑体" panose="02010609060101010101" pitchFamily="49" charset="-122"/>
              </a:rPr>
              <a:t>法院判决</a:t>
            </a:r>
            <a:r>
              <a:rPr lang="en-US" altLang="zh-CN" sz="4400" b="1" dirty="0">
                <a:solidFill>
                  <a:srgbClr val="3333FF"/>
                </a:solidFill>
                <a:latin typeface="黑体" panose="02010609060101010101" pitchFamily="49" charset="-122"/>
                <a:ea typeface="黑体" panose="02010609060101010101" pitchFamily="49" charset="-122"/>
              </a:rPr>
              <a:t>	</a:t>
            </a:r>
            <a:endParaRPr 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b="1" dirty="0">
                <a:latin typeface="黑体" panose="02010609060101010101" pitchFamily="49" charset="-122"/>
                <a:ea typeface="黑体" panose="02010609060101010101" pitchFamily="49" charset="-122"/>
              </a:rPr>
              <a:t>数罪并罚：王学军提供考试重点</a:t>
            </a:r>
          </a:p>
          <a:p>
            <a:pPr marL="0" indent="457200">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翁其能对考试重点二次加工后再出售试题、答案</a:t>
            </a:r>
          </a:p>
          <a:p>
            <a:pPr marL="0" indent="457200">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获取考试重点和出售、提供试题、答案之间存在明显的界限，</a:t>
            </a:r>
          </a:p>
          <a:p>
            <a:pPr marL="0" indent="457200">
              <a:lnSpc>
                <a:spcPct val="150000"/>
              </a:lnSpc>
              <a:spcBef>
                <a:spcPts val="0"/>
              </a:spcBef>
              <a:buNone/>
            </a:pPr>
            <a:r>
              <a:rPr b="1" dirty="0">
                <a:latin typeface="黑体" panose="02010609060101010101" pitchFamily="49" charset="-122"/>
                <a:ea typeface="黑体" panose="02010609060101010101" pitchFamily="49" charset="-122"/>
              </a:rPr>
              <a:t> </a:t>
            </a: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系两个独立的犯罪行为，应当分别评价</a:t>
            </a:r>
          </a:p>
          <a:p>
            <a:pPr marL="0" indent="457200">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因此，对二被告人应数罪并罚</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5"/>
            <a:ext cx="12042775" cy="5003165"/>
          </a:xfrm>
        </p:spPr>
        <p:txBody>
          <a:bodyPr>
            <a:normAutofit/>
          </a:bodyPr>
          <a:lstStyle/>
          <a:p>
            <a:pPr marL="0" indent="0">
              <a:lnSpc>
                <a:spcPct val="150000"/>
              </a:lnSpc>
              <a:spcBef>
                <a:spcPts val="0"/>
              </a:spcBef>
              <a:buNone/>
            </a:pPr>
            <a:r>
              <a:rPr lang="zh-CN" altLang="en-US" sz="4400" b="1" dirty="0">
                <a:solidFill>
                  <a:srgbClr val="3333FF"/>
                </a:solidFill>
                <a:latin typeface="黑体" panose="02010609060101010101" pitchFamily="49" charset="-122"/>
                <a:ea typeface="黑体" panose="02010609060101010101" pitchFamily="49" charset="-122"/>
              </a:rPr>
              <a:t>法院判决</a:t>
            </a:r>
            <a:r>
              <a:rPr lang="en-US" altLang="zh-CN" sz="4400" b="1" dirty="0">
                <a:solidFill>
                  <a:srgbClr val="3333FF"/>
                </a:solidFill>
                <a:latin typeface="黑体" panose="02010609060101010101" pitchFamily="49" charset="-122"/>
                <a:ea typeface="黑体" panose="02010609060101010101" pitchFamily="49" charset="-122"/>
              </a:rPr>
              <a:t>	</a:t>
            </a:r>
            <a:endParaRPr 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b="1" dirty="0">
                <a:latin typeface="黑体" panose="02010609060101010101" pitchFamily="49" charset="-122"/>
                <a:ea typeface="黑体" panose="02010609060101010101" pitchFamily="49" charset="-122"/>
              </a:rPr>
              <a:t>坦</a:t>
            </a: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白：王学军、许智勇、杨伟全、刘伟、洪奕轩、洪浩</a:t>
            </a:r>
          </a:p>
          <a:p>
            <a:pPr marL="0" indent="457200">
              <a:lnSpc>
                <a:spcPct val="150000"/>
              </a:lnSpc>
              <a:spcBef>
                <a:spcPts val="0"/>
              </a:spcBef>
              <a:buNone/>
            </a:pPr>
            <a:r>
              <a:rPr b="1" dirty="0">
                <a:latin typeface="黑体" panose="02010609060101010101" pitchFamily="49" charset="-122"/>
                <a:ea typeface="黑体" panose="02010609060101010101" pitchFamily="49" charset="-122"/>
              </a:rPr>
              <a:t> </a:t>
            </a: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刘向阳、江莉如实供述自己的罪行</a:t>
            </a:r>
            <a:r>
              <a:rPr lang="zh-CN" b="1" dirty="0">
                <a:latin typeface="黑体" panose="02010609060101010101" pitchFamily="49" charset="-122"/>
                <a:ea typeface="黑体" panose="02010609060101010101" pitchFamily="49" charset="-122"/>
              </a:rPr>
              <a:t>，</a:t>
            </a:r>
            <a:r>
              <a:rPr b="1" dirty="0">
                <a:latin typeface="黑体" panose="02010609060101010101" pitchFamily="49" charset="-122"/>
                <a:ea typeface="黑体" panose="02010609060101010101" pitchFamily="49" charset="-122"/>
              </a:rPr>
              <a:t>系坦白</a:t>
            </a:r>
          </a:p>
          <a:p>
            <a:pPr marL="0" indent="457200">
              <a:lnSpc>
                <a:spcPct val="150000"/>
              </a:lnSpc>
              <a:spcBef>
                <a:spcPts val="0"/>
              </a:spcBef>
              <a:buNone/>
            </a:pPr>
            <a:r>
              <a:rPr b="1" dirty="0">
                <a:latin typeface="黑体" panose="02010609060101010101" pitchFamily="49" charset="-122"/>
                <a:ea typeface="黑体" panose="02010609060101010101" pitchFamily="49" charset="-122"/>
              </a:rPr>
              <a:t>自</a:t>
            </a: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首：王辉主动投案并如实供述，系自首</a:t>
            </a:r>
          </a:p>
          <a:p>
            <a:pPr marL="0" indent="457200">
              <a:lnSpc>
                <a:spcPct val="150000"/>
              </a:lnSpc>
              <a:spcBef>
                <a:spcPts val="0"/>
              </a:spcBef>
              <a:buNone/>
            </a:pPr>
            <a:r>
              <a:rPr b="1" dirty="0">
                <a:latin typeface="黑体" panose="02010609060101010101" pitchFamily="49" charset="-122"/>
                <a:ea typeface="黑体" panose="02010609060101010101" pitchFamily="49" charset="-122"/>
              </a:rPr>
              <a:t>从轻处罚：各被告人均已退出赃款，均可从轻处罚</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0" y="2397760"/>
            <a:ext cx="12191365" cy="1435100"/>
          </a:xfrm>
        </p:spPr>
        <p:txBody>
          <a:bodyPr>
            <a:normAutofit/>
          </a:bodyPr>
          <a:lstStyle/>
          <a:p>
            <a:pPr marL="0" indent="0" algn="ctr">
              <a:lnSpc>
                <a:spcPct val="150000"/>
              </a:lnSpc>
              <a:spcBef>
                <a:spcPts val="0"/>
              </a:spcBef>
              <a:buNone/>
            </a:pPr>
            <a:r>
              <a:rPr lang="zh-CN" altLang="en-US" sz="4400" b="1" dirty="0">
                <a:solidFill>
                  <a:srgbClr val="FF0000"/>
                </a:solidFill>
                <a:latin typeface="黑体" panose="02010609060101010101" pitchFamily="49" charset="-122"/>
                <a:ea typeface="黑体" panose="02010609060101010101" pitchFamily="49" charset="-122"/>
              </a:rPr>
              <a:t>一、翁其能是否构成非法获取国家秘密罪的</a:t>
            </a:r>
            <a:r>
              <a:rPr lang="zh-CN" altLang="en-US" sz="4400" b="1" dirty="0">
                <a:solidFill>
                  <a:srgbClr val="3333FF"/>
                </a:solidFill>
                <a:latin typeface="黑体" panose="02010609060101010101" pitchFamily="49" charset="-122"/>
                <a:ea typeface="黑体" panose="02010609060101010101" pitchFamily="49" charset="-122"/>
              </a:rPr>
              <a:t>共犯</a:t>
            </a:r>
            <a:r>
              <a:rPr lang="zh-CN" altLang="en-US" sz="4400" b="1" dirty="0">
                <a:solidFill>
                  <a:srgbClr val="FF0000"/>
                </a:solidFill>
                <a:latin typeface="黑体" panose="02010609060101010101" pitchFamily="49" charset="-122"/>
                <a:ea typeface="黑体" panose="02010609060101010101" pitchFamily="49" charset="-122"/>
              </a:rPr>
              <a:t>？</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5"/>
            <a:ext cx="12042775" cy="5003165"/>
          </a:xfrm>
        </p:spPr>
        <p:txBody>
          <a:bodyPr>
            <a:normAutofit/>
          </a:bodyPr>
          <a:lstStyle/>
          <a:p>
            <a:pPr marL="0" indent="0">
              <a:lnSpc>
                <a:spcPct val="150000"/>
              </a:lnSpc>
              <a:spcBef>
                <a:spcPts val="0"/>
              </a:spcBef>
              <a:buNone/>
            </a:pPr>
            <a:r>
              <a:rPr lang="zh-CN" altLang="en-US" sz="4400" b="1" dirty="0">
                <a:solidFill>
                  <a:srgbClr val="3333FF"/>
                </a:solidFill>
                <a:latin typeface="黑体" panose="02010609060101010101" pitchFamily="49" charset="-122"/>
                <a:ea typeface="黑体" panose="02010609060101010101" pitchFamily="49" charset="-122"/>
              </a:rPr>
              <a:t>辩护意见</a:t>
            </a:r>
            <a:r>
              <a:rPr lang="en-US" altLang="zh-CN" sz="4400" b="1" dirty="0">
                <a:solidFill>
                  <a:srgbClr val="3333FF"/>
                </a:solidFill>
                <a:latin typeface="黑体" panose="02010609060101010101" pitchFamily="49" charset="-122"/>
                <a:ea typeface="黑体" panose="02010609060101010101" pitchFamily="49" charset="-122"/>
              </a:rPr>
              <a:t>	</a:t>
            </a:r>
            <a:endParaRPr 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endParaRPr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翁其能只是“询问”并非“唆使”，没有获取国家秘密的故意</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5"/>
            <a:ext cx="12042775" cy="5003165"/>
          </a:xfrm>
        </p:spPr>
        <p:txBody>
          <a:bodyPr>
            <a:normAutofit/>
          </a:bodyPr>
          <a:lstStyle/>
          <a:p>
            <a:pPr marL="0" indent="0">
              <a:lnSpc>
                <a:spcPct val="150000"/>
              </a:lnSpc>
              <a:spcBef>
                <a:spcPts val="0"/>
              </a:spcBef>
              <a:buNone/>
            </a:pPr>
            <a:r>
              <a:rPr lang="zh-CN" altLang="en-US" sz="4400" b="1" dirty="0">
                <a:solidFill>
                  <a:srgbClr val="3333FF"/>
                </a:solidFill>
                <a:latin typeface="黑体" panose="02010609060101010101" pitchFamily="49" charset="-122"/>
                <a:ea typeface="黑体" panose="02010609060101010101" pitchFamily="49" charset="-122"/>
              </a:rPr>
              <a:t>判决评析</a:t>
            </a:r>
            <a:r>
              <a:rPr lang="en-US" altLang="zh-CN" sz="4400" b="1" dirty="0">
                <a:solidFill>
                  <a:srgbClr val="3333FF"/>
                </a:solidFill>
                <a:latin typeface="黑体" panose="02010609060101010101" pitchFamily="49" charset="-122"/>
                <a:ea typeface="黑体" panose="02010609060101010101" pitchFamily="49" charset="-122"/>
              </a:rPr>
              <a:t>	</a:t>
            </a:r>
            <a:endParaRPr 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b="1" dirty="0">
                <a:latin typeface="黑体" panose="02010609060101010101" pitchFamily="49" charset="-122"/>
                <a:ea typeface="黑体" panose="02010609060101010101" pitchFamily="49" charset="-122"/>
              </a:rPr>
              <a:t>首先，教育部、国家保密局《教育工作中国家秘密及其密级具体范围的规定》（以下简称《规定》）明确，全国范围内的考试，其试题、答案在启用之前属于国家绝密级事项</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5"/>
            <a:ext cx="12042775" cy="5003165"/>
          </a:xfrm>
        </p:spPr>
        <p:txBody>
          <a:bodyPr>
            <a:normAutofit/>
          </a:bodyPr>
          <a:lstStyle/>
          <a:p>
            <a:pPr marL="0" indent="0">
              <a:lnSpc>
                <a:spcPct val="150000"/>
              </a:lnSpc>
              <a:spcBef>
                <a:spcPts val="0"/>
              </a:spcBef>
              <a:buNone/>
            </a:pPr>
            <a:r>
              <a:rPr lang="zh-CN" altLang="en-US" sz="4400" b="1" dirty="0">
                <a:solidFill>
                  <a:srgbClr val="3333FF"/>
                </a:solidFill>
                <a:latin typeface="黑体" panose="02010609060101010101" pitchFamily="49" charset="-122"/>
                <a:ea typeface="黑体" panose="02010609060101010101" pitchFamily="49" charset="-122"/>
              </a:rPr>
              <a:t>判决评析</a:t>
            </a:r>
            <a:r>
              <a:rPr lang="en-US" altLang="zh-CN" sz="4400" b="1" dirty="0">
                <a:solidFill>
                  <a:srgbClr val="3333FF"/>
                </a:solidFill>
                <a:latin typeface="黑体" panose="02010609060101010101" pitchFamily="49" charset="-122"/>
                <a:ea typeface="黑体" panose="02010609060101010101" pitchFamily="49" charset="-122"/>
              </a:rPr>
              <a:t>	</a:t>
            </a:r>
            <a:endParaRPr 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b="1" dirty="0">
                <a:latin typeface="黑体" panose="02010609060101010101" pitchFamily="49" charset="-122"/>
                <a:ea typeface="黑体" panose="02010609060101010101" pitchFamily="49" charset="-122"/>
              </a:rPr>
              <a:t>其次，对于翁其能的主观犯意，应当结合其客观行为来印证</a:t>
            </a:r>
          </a:p>
          <a:p>
            <a:pPr marL="0" indent="457200">
              <a:lnSpc>
                <a:spcPct val="150000"/>
              </a:lnSpc>
              <a:spcBef>
                <a:spcPts val="0"/>
              </a:spcBef>
              <a:buNone/>
            </a:pPr>
            <a:endParaRPr sz="800"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b="1" dirty="0">
                <a:latin typeface="黑体" panose="02010609060101010101" pitchFamily="49" charset="-122"/>
                <a:ea typeface="黑体" panose="02010609060101010101" pitchFamily="49" charset="-122"/>
              </a:rPr>
              <a:t>翁其能与王学军原系师徒，后为同事，相识几十年，理应知道王学军常年从事一级建造师考试的命题工作</a:t>
            </a:r>
          </a:p>
          <a:p>
            <a:pPr marL="0" indent="457200">
              <a:lnSpc>
                <a:spcPct val="150000"/>
              </a:lnSpc>
              <a:spcBef>
                <a:spcPts val="0"/>
              </a:spcBef>
              <a:buNone/>
            </a:pPr>
            <a:r>
              <a:rPr b="1" dirty="0">
                <a:latin typeface="黑体" panose="02010609060101010101" pitchFamily="49" charset="-122"/>
                <a:ea typeface="黑体" panose="02010609060101010101" pitchFamily="49" charset="-122"/>
              </a:rPr>
              <a:t>对王学军提供的勾画重点，尤其特别标注超考试大纲内容，作为建造行业的专家学者，应当知道王学军所提供的极有可能就是真题</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5"/>
            <a:ext cx="12328525" cy="5094786"/>
          </a:xfrm>
        </p:spPr>
        <p:txBody>
          <a:bodyPr>
            <a:normAutofit/>
          </a:bodyPr>
          <a:lstStyle/>
          <a:p>
            <a:pPr marL="0" indent="0">
              <a:lnSpc>
                <a:spcPct val="150000"/>
              </a:lnSpc>
              <a:spcBef>
                <a:spcPts val="0"/>
              </a:spcBef>
              <a:buNone/>
            </a:pPr>
            <a:r>
              <a:rPr lang="zh-CN" altLang="en-US" sz="4400" b="1" dirty="0">
                <a:solidFill>
                  <a:srgbClr val="3333FF"/>
                </a:solidFill>
                <a:latin typeface="黑体" panose="02010609060101010101" pitchFamily="49" charset="-122"/>
                <a:ea typeface="黑体" panose="02010609060101010101" pitchFamily="49" charset="-122"/>
              </a:rPr>
              <a:t>判决评析</a:t>
            </a:r>
            <a:r>
              <a:rPr lang="en-US" altLang="zh-CN" sz="4400" b="1" dirty="0">
                <a:solidFill>
                  <a:srgbClr val="3333FF"/>
                </a:solidFill>
                <a:latin typeface="黑体" panose="02010609060101010101" pitchFamily="49" charset="-122"/>
                <a:ea typeface="黑体" panose="02010609060101010101" pitchFamily="49" charset="-122"/>
              </a:rPr>
              <a:t>	</a:t>
            </a:r>
            <a:endParaRPr 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b="1" dirty="0">
                <a:latin typeface="黑体" panose="02010609060101010101" pitchFamily="49" charset="-122"/>
                <a:ea typeface="黑体" panose="02010609060101010101" pitchFamily="49" charset="-122"/>
              </a:rPr>
              <a:t>其次，对于翁其能的主观犯意，应当结合其客观行为来印证</a:t>
            </a:r>
          </a:p>
          <a:p>
            <a:pPr marL="0" indent="457200">
              <a:lnSpc>
                <a:spcPct val="150000"/>
              </a:lnSpc>
              <a:spcBef>
                <a:spcPts val="0"/>
              </a:spcBef>
              <a:buNone/>
            </a:pPr>
            <a:endParaRPr sz="800"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b="1" dirty="0">
                <a:latin typeface="黑体" panose="02010609060101010101" pitchFamily="49" charset="-122"/>
                <a:ea typeface="黑体" panose="02010609060101010101" pitchFamily="49" charset="-122"/>
              </a:rPr>
              <a:t>翁其能凭借王学军提供的考试重点，联系许智勇、杨伟全、刘伟开办培训班，采取听声不见人的方式授课，要求学员穿浴袍上课、禁止携带通讯工具、课前搜身、课后收纸种种反常规定足见其对考试重点系考试试题、答案的认知</a:t>
            </a:r>
          </a:p>
          <a:p>
            <a:pPr marL="0" indent="457200">
              <a:lnSpc>
                <a:spcPct val="150000"/>
              </a:lnSpc>
              <a:spcBef>
                <a:spcPts val="0"/>
              </a:spcBef>
              <a:buNone/>
            </a:pPr>
            <a:r>
              <a:rPr b="1" dirty="0">
                <a:latin typeface="黑体" panose="02010609060101010101" pitchFamily="49" charset="-122"/>
                <a:ea typeface="黑体" panose="02010609060101010101" pitchFamily="49" charset="-122"/>
              </a:rPr>
              <a:t>事后，其与王学军分配违法所得，泄题事件后又为逃避处罚销毁作案工具</a:t>
            </a:r>
          </a:p>
          <a:p>
            <a:pPr marL="0" indent="457200">
              <a:lnSpc>
                <a:spcPct val="150000"/>
              </a:lnSpc>
              <a:spcBef>
                <a:spcPts val="0"/>
              </a:spcBef>
              <a:buNone/>
            </a:pPr>
            <a:r>
              <a:rPr b="1" dirty="0">
                <a:solidFill>
                  <a:srgbClr val="A5068D"/>
                </a:solidFill>
                <a:latin typeface="黑体" panose="02010609060101010101" pitchFamily="49" charset="-122"/>
                <a:ea typeface="黑体" panose="02010609060101010101" pitchFamily="49" charset="-122"/>
              </a:rPr>
              <a:t>结合翁以上行为，已形成完整的证据链，足以印证其获取国家秘密的犯意</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5"/>
            <a:ext cx="12042775" cy="5003165"/>
          </a:xfrm>
        </p:spPr>
        <p:txBody>
          <a:bodyPr>
            <a:normAutofit/>
          </a:bodyPr>
          <a:lstStyle/>
          <a:p>
            <a:pPr marL="0" indent="0">
              <a:lnSpc>
                <a:spcPct val="150000"/>
              </a:lnSpc>
              <a:spcBef>
                <a:spcPts val="0"/>
              </a:spcBef>
              <a:buNone/>
            </a:pPr>
            <a:r>
              <a:rPr lang="zh-CN" altLang="en-US" sz="4400" b="1" dirty="0">
                <a:solidFill>
                  <a:srgbClr val="3333FF"/>
                </a:solidFill>
                <a:latin typeface="黑体" panose="02010609060101010101" pitchFamily="49" charset="-122"/>
                <a:ea typeface="黑体" panose="02010609060101010101" pitchFamily="49" charset="-122"/>
              </a:rPr>
              <a:t>判决评析</a:t>
            </a:r>
            <a:r>
              <a:rPr lang="en-US" altLang="zh-CN" sz="4400" b="1" dirty="0">
                <a:solidFill>
                  <a:srgbClr val="3333FF"/>
                </a:solidFill>
                <a:latin typeface="黑体" panose="02010609060101010101" pitchFamily="49" charset="-122"/>
                <a:ea typeface="黑体" panose="02010609060101010101" pitchFamily="49" charset="-122"/>
              </a:rPr>
              <a:t>	</a:t>
            </a:r>
            <a:endParaRPr 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b="1" dirty="0">
                <a:latin typeface="黑体" panose="02010609060101010101" pitchFamily="49" charset="-122"/>
                <a:ea typeface="黑体" panose="02010609060101010101" pitchFamily="49" charset="-122"/>
              </a:rPr>
              <a:t>最后，在共同犯罪中，王学军与翁其能基于心照不宣的故意，由王学军窃取试题，由翁其能利用试题开办培训班牟利，事后二人共同分赃，一同销毁罪证</a:t>
            </a:r>
            <a:r>
              <a:rPr b="1" dirty="0">
                <a:latin typeface="黑体" panose="02010609060101010101" pitchFamily="49" charset="-122"/>
                <a:ea typeface="黑体" panose="02010609060101010101" pitchFamily="49" charset="-122"/>
                <a:sym typeface="+mn-ea"/>
              </a:rPr>
              <a:t>，</a:t>
            </a:r>
            <a:r>
              <a:rPr b="1" dirty="0">
                <a:latin typeface="黑体" panose="02010609060101010101" pitchFamily="49" charset="-122"/>
                <a:ea typeface="黑体" panose="02010609060101010101" pitchFamily="49" charset="-122"/>
              </a:rPr>
              <a:t>在犯罪中密切分工、作用相当，均应认定为主犯</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0" y="2397760"/>
            <a:ext cx="12191365" cy="1435100"/>
          </a:xfrm>
        </p:spPr>
        <p:txBody>
          <a:bodyPr>
            <a:normAutofit/>
          </a:bodyPr>
          <a:lstStyle/>
          <a:p>
            <a:pPr marL="0" indent="0" algn="ctr">
              <a:lnSpc>
                <a:spcPct val="150000"/>
              </a:lnSpc>
              <a:spcBef>
                <a:spcPts val="0"/>
              </a:spcBef>
              <a:buNone/>
            </a:pPr>
            <a:r>
              <a:rPr lang="zh-CN" altLang="en-US" sz="4400" b="1" dirty="0">
                <a:solidFill>
                  <a:srgbClr val="FF0000"/>
                </a:solidFill>
                <a:latin typeface="黑体" panose="02010609060101010101" pitchFamily="49" charset="-122"/>
                <a:ea typeface="黑体" panose="02010609060101010101" pitchFamily="49" charset="-122"/>
              </a:rPr>
              <a:t>二、一级建造师考试是否是法律规定的</a:t>
            </a:r>
            <a:r>
              <a:rPr lang="zh-CN" altLang="en-US" sz="4400" b="1" dirty="0">
                <a:solidFill>
                  <a:srgbClr val="3333FF"/>
                </a:solidFill>
                <a:latin typeface="黑体" panose="02010609060101010101" pitchFamily="49" charset="-122"/>
                <a:ea typeface="黑体" panose="02010609060101010101" pitchFamily="49" charset="-122"/>
              </a:rPr>
              <a:t>国家考试</a:t>
            </a:r>
            <a:r>
              <a:rPr lang="zh-CN" altLang="en-US" sz="4400" b="1" dirty="0">
                <a:solidFill>
                  <a:srgbClr val="FF0000"/>
                </a:solidFill>
                <a:latin typeface="黑体" panose="02010609060101010101" pitchFamily="49" charset="-122"/>
                <a:ea typeface="黑体" panose="02010609060101010101" pitchFamily="49" charset="-122"/>
              </a:rPr>
              <a:t>?</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5"/>
            <a:ext cx="12042775" cy="5003165"/>
          </a:xfrm>
        </p:spPr>
        <p:txBody>
          <a:bodyPr>
            <a:normAutofit/>
          </a:bodyPr>
          <a:lstStyle/>
          <a:p>
            <a:pPr marL="0" indent="0">
              <a:lnSpc>
                <a:spcPct val="150000"/>
              </a:lnSpc>
              <a:spcBef>
                <a:spcPts val="0"/>
              </a:spcBef>
              <a:buNone/>
            </a:pPr>
            <a:r>
              <a:rPr lang="zh-CN" altLang="en-US" sz="4400" b="1" dirty="0">
                <a:solidFill>
                  <a:srgbClr val="3333FF"/>
                </a:solidFill>
                <a:latin typeface="黑体" panose="02010609060101010101" pitchFamily="49" charset="-122"/>
                <a:ea typeface="黑体" panose="02010609060101010101" pitchFamily="49" charset="-122"/>
              </a:rPr>
              <a:t>辩护意见</a:t>
            </a:r>
            <a:r>
              <a:rPr lang="en-US" altLang="zh-CN" sz="4400" b="1" dirty="0">
                <a:solidFill>
                  <a:srgbClr val="3333FF"/>
                </a:solidFill>
                <a:latin typeface="黑体" panose="02010609060101010101" pitchFamily="49" charset="-122"/>
                <a:ea typeface="黑体" panose="02010609060101010101" pitchFamily="49" charset="-122"/>
              </a:rPr>
              <a:t>	</a:t>
            </a:r>
            <a:endParaRPr 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endParaRPr sz="800"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一级建造师考试不是法律规定的国家考试</a:t>
            </a:r>
          </a:p>
          <a:p>
            <a:pPr marL="0" indent="457200">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翁其能不符合非法提供、出售试题、答案罪的构成条件</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司  法</a:t>
            </a:r>
          </a:p>
        </p:txBody>
      </p:sp>
      <p:sp>
        <p:nvSpPr>
          <p:cNvPr id="3" name="内容占位符 2"/>
          <p:cNvSpPr>
            <a:spLocks noGrp="1"/>
          </p:cNvSpPr>
          <p:nvPr>
            <p:ph idx="1"/>
          </p:nvPr>
        </p:nvSpPr>
        <p:spPr>
          <a:xfrm>
            <a:off x="293914" y="1690688"/>
            <a:ext cx="11364686" cy="5167312"/>
          </a:xfrm>
        </p:spPr>
        <p:txBody>
          <a:bodyPr>
            <a:normAutofit/>
          </a:bodyPr>
          <a:lstStyle/>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保密司法</a:t>
            </a:r>
            <a:r>
              <a:rPr lang="zh-CN" altLang="en-US" b="1" dirty="0">
                <a:solidFill>
                  <a:srgbClr val="3333FF"/>
                </a:solidFill>
                <a:latin typeface="黑体" panose="02010609060101010101" pitchFamily="49" charset="-122"/>
                <a:ea typeface="黑体" panose="02010609060101010101" pitchFamily="49" charset="-122"/>
              </a:rPr>
              <a:t>特点</a:t>
            </a:r>
            <a:endParaRPr lang="en-US" altLang="zh-CN" b="1" dirty="0">
              <a:solidFill>
                <a:srgbClr val="3333FF"/>
              </a:solidFill>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司法行为</a:t>
            </a:r>
            <a:r>
              <a:rPr lang="zh-CN" altLang="en-US" b="1" dirty="0">
                <a:solidFill>
                  <a:srgbClr val="00B0F0"/>
                </a:solidFill>
                <a:latin typeface="黑体" panose="02010609060101010101" pitchFamily="49" charset="-122"/>
                <a:ea typeface="黑体" panose="02010609060101010101" pitchFamily="49" charset="-122"/>
              </a:rPr>
              <a:t>一般特点</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	</a:t>
            </a:r>
            <a:r>
              <a:rPr lang="zh-CN" altLang="en-US" b="1" dirty="0">
                <a:solidFill>
                  <a:srgbClr val="C00000"/>
                </a:solidFill>
                <a:latin typeface="黑体" panose="02010609060101010101" pitchFamily="49" charset="-122"/>
                <a:ea typeface="黑体" panose="02010609060101010101" pitchFamily="49" charset="-122"/>
              </a:rPr>
              <a:t>立场</a:t>
            </a:r>
            <a:r>
              <a:rPr lang="zh-CN" altLang="en-US" b="1" dirty="0">
                <a:latin typeface="黑体" panose="02010609060101010101" pitchFamily="49" charset="-122"/>
                <a:ea typeface="黑体" panose="02010609060101010101" pitchFamily="49" charset="-122"/>
              </a:rPr>
              <a:t>的</a:t>
            </a:r>
            <a:r>
              <a:rPr lang="zh-CN" altLang="en-US" b="1" dirty="0">
                <a:solidFill>
                  <a:srgbClr val="006600"/>
                </a:solidFill>
                <a:latin typeface="黑体" panose="02010609060101010101" pitchFamily="49" charset="-122"/>
                <a:ea typeface="黑体" panose="02010609060101010101" pitchFamily="49" charset="-122"/>
              </a:rPr>
              <a:t>中立性</a:t>
            </a: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zh-CN" altLang="en-US" b="1" dirty="0">
                <a:solidFill>
                  <a:srgbClr val="C00000"/>
                </a:solidFill>
                <a:latin typeface="黑体" panose="02010609060101010101" pitchFamily="49" charset="-122"/>
                <a:ea typeface="黑体" panose="02010609060101010101" pitchFamily="49" charset="-122"/>
              </a:rPr>
              <a:t>地位</a:t>
            </a:r>
            <a:r>
              <a:rPr lang="zh-CN" altLang="en-US" b="1" dirty="0">
                <a:latin typeface="黑体" panose="02010609060101010101" pitchFamily="49" charset="-122"/>
                <a:ea typeface="黑体" panose="02010609060101010101" pitchFamily="49" charset="-122"/>
              </a:rPr>
              <a:t>的</a:t>
            </a:r>
            <a:r>
              <a:rPr lang="zh-CN" altLang="en-US" b="1" dirty="0">
                <a:solidFill>
                  <a:srgbClr val="006600"/>
                </a:solidFill>
                <a:latin typeface="黑体" panose="02010609060101010101" pitchFamily="49" charset="-122"/>
                <a:ea typeface="黑体" panose="02010609060101010101" pitchFamily="49" charset="-122"/>
              </a:rPr>
              <a:t>独立性</a:t>
            </a:r>
            <a:endParaRPr lang="zh-CN" altLang="en-US"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solidFill>
                  <a:srgbClr val="C00000"/>
                </a:solidFill>
                <a:latin typeface="黑体" panose="02010609060101010101" pitchFamily="49" charset="-122"/>
                <a:ea typeface="黑体" panose="02010609060101010101" pitchFamily="49" charset="-122"/>
              </a:rPr>
              <a:t>裁决</a:t>
            </a:r>
            <a:r>
              <a:rPr lang="zh-CN" altLang="en-US" b="1" dirty="0">
                <a:latin typeface="黑体" panose="02010609060101010101" pitchFamily="49" charset="-122"/>
                <a:ea typeface="黑体" panose="02010609060101010101" pitchFamily="49" charset="-122"/>
              </a:rPr>
              <a:t>的</a:t>
            </a:r>
            <a:r>
              <a:rPr lang="zh-CN" altLang="en-US" b="1" dirty="0">
                <a:solidFill>
                  <a:srgbClr val="006600"/>
                </a:solidFill>
                <a:latin typeface="黑体" panose="02010609060101010101" pitchFamily="49" charset="-122"/>
                <a:ea typeface="黑体" panose="02010609060101010101" pitchFamily="49" charset="-122"/>
              </a:rPr>
              <a:t>权威性</a:t>
            </a:r>
            <a:r>
              <a:rPr lang="en-US" altLang="zh-CN" b="1" dirty="0">
                <a:latin typeface="黑体" panose="02010609060101010101" pitchFamily="49" charset="-122"/>
                <a:ea typeface="黑体" panose="02010609060101010101" pitchFamily="49" charset="-122"/>
              </a:rPr>
              <a:t>	</a:t>
            </a:r>
            <a:r>
              <a:rPr lang="zh-CN" altLang="en-US" b="1" dirty="0">
                <a:solidFill>
                  <a:srgbClr val="C00000"/>
                </a:solidFill>
                <a:latin typeface="黑体" panose="02010609060101010101" pitchFamily="49" charset="-122"/>
                <a:ea typeface="黑体" panose="02010609060101010101" pitchFamily="49" charset="-122"/>
              </a:rPr>
              <a:t>程序</a:t>
            </a:r>
            <a:r>
              <a:rPr lang="zh-CN" altLang="en-US" b="1" dirty="0">
                <a:latin typeface="黑体" panose="02010609060101010101" pitchFamily="49" charset="-122"/>
                <a:ea typeface="黑体" panose="02010609060101010101" pitchFamily="49" charset="-122"/>
              </a:rPr>
              <a:t>的</a:t>
            </a:r>
            <a:r>
              <a:rPr lang="zh-CN" altLang="en-US" b="1" dirty="0">
                <a:solidFill>
                  <a:srgbClr val="006600"/>
                </a:solidFill>
                <a:latin typeface="黑体" panose="02010609060101010101" pitchFamily="49" charset="-122"/>
                <a:ea typeface="黑体" panose="02010609060101010101" pitchFamily="49" charset="-122"/>
              </a:rPr>
              <a:t>重要性</a:t>
            </a:r>
            <a:endParaRPr lang="zh-CN" altLang="en-US"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solidFill>
                  <a:srgbClr val="C00000"/>
                </a:solidFill>
                <a:latin typeface="黑体" panose="02010609060101010101" pitchFamily="49" charset="-122"/>
                <a:ea typeface="黑体" panose="02010609060101010101" pitchFamily="49" charset="-122"/>
              </a:rPr>
              <a:t>行为</a:t>
            </a:r>
            <a:r>
              <a:rPr lang="zh-CN" altLang="en-US" b="1" dirty="0">
                <a:latin typeface="黑体" panose="02010609060101010101" pitchFamily="49" charset="-122"/>
                <a:ea typeface="黑体" panose="02010609060101010101" pitchFamily="49" charset="-122"/>
              </a:rPr>
              <a:t>的</a:t>
            </a:r>
            <a:r>
              <a:rPr lang="zh-CN" altLang="en-US" b="1" dirty="0">
                <a:solidFill>
                  <a:srgbClr val="006600"/>
                </a:solidFill>
                <a:latin typeface="黑体" panose="02010609060101010101" pitchFamily="49" charset="-122"/>
                <a:ea typeface="黑体" panose="02010609060101010101" pitchFamily="49" charset="-122"/>
              </a:rPr>
              <a:t>被动性</a:t>
            </a:r>
            <a:endParaRPr lang="zh-CN" altLang="en-US"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保密司法</a:t>
            </a:r>
            <a:r>
              <a:rPr lang="zh-CN" altLang="en-US" b="1" dirty="0">
                <a:solidFill>
                  <a:srgbClr val="00B0F0"/>
                </a:solidFill>
                <a:latin typeface="黑体" panose="02010609060101010101" pitchFamily="49" charset="-122"/>
                <a:ea typeface="黑体" panose="02010609060101010101" pitchFamily="49" charset="-122"/>
              </a:rPr>
              <a:t>独特属性</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与</a:t>
            </a:r>
            <a:r>
              <a:rPr lang="zh-CN" altLang="en-US" b="1" dirty="0">
                <a:solidFill>
                  <a:srgbClr val="FF0000"/>
                </a:solidFill>
                <a:latin typeface="黑体" panose="02010609060101010101" pitchFamily="49" charset="-122"/>
                <a:ea typeface="黑体" panose="02010609060101010101" pitchFamily="49" charset="-122"/>
              </a:rPr>
              <a:t>国家秘密</a:t>
            </a:r>
            <a:r>
              <a:rPr lang="zh-CN" altLang="en-US" b="1" dirty="0">
                <a:latin typeface="黑体" panose="02010609060101010101" pitchFamily="49" charset="-122"/>
                <a:ea typeface="黑体" panose="02010609060101010101" pitchFamily="49" charset="-122"/>
              </a:rPr>
              <a:t>相关</a:t>
            </a: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适用</a:t>
            </a:r>
            <a:r>
              <a:rPr lang="zh-CN" altLang="en-US" b="1" dirty="0">
                <a:solidFill>
                  <a:srgbClr val="A5068D"/>
                </a:solidFill>
                <a:latin typeface="黑体" panose="02010609060101010101" pitchFamily="49" charset="-122"/>
                <a:ea typeface="黑体" panose="02010609060101010101" pitchFamily="49" charset="-122"/>
              </a:rPr>
              <a:t>诉讼程序</a:t>
            </a:r>
            <a:r>
              <a:rPr lang="zh-CN" altLang="en-US" b="1" dirty="0">
                <a:latin typeface="黑体" panose="02010609060101010101" pitchFamily="49" charset="-122"/>
                <a:ea typeface="黑体" panose="02010609060101010101" pitchFamily="49" charset="-122"/>
              </a:rPr>
              <a:t>非单一性</a:t>
            </a:r>
            <a:r>
              <a:rPr lang="en-US" altLang="zh-CN" b="1" dirty="0">
                <a:latin typeface="黑体" panose="02010609060101010101" pitchFamily="49" charset="-122"/>
                <a:ea typeface="黑体" panose="02010609060101010101" pitchFamily="49" charset="-122"/>
              </a:rPr>
              <a:t>	 </a:t>
            </a:r>
            <a:r>
              <a:rPr lang="zh-CN" altLang="en-US" b="1" dirty="0">
                <a:gradFill>
                  <a:gsLst>
                    <a:gs pos="0">
                      <a:srgbClr val="7B32B2"/>
                    </a:gs>
                    <a:gs pos="100000">
                      <a:srgbClr val="401A5D"/>
                    </a:gs>
                  </a:gsLst>
                  <a:lin scaled="0"/>
                </a:gradFill>
                <a:latin typeface="黑体" panose="02010609060101010101" pitchFamily="49" charset="-122"/>
                <a:ea typeface="黑体" panose="02010609060101010101" pitchFamily="49" charset="-122"/>
              </a:rPr>
              <a:t>刑事</a:t>
            </a:r>
            <a:r>
              <a:rPr lang="zh-CN" altLang="en-US" b="1" dirty="0">
                <a:latin typeface="黑体" panose="02010609060101010101" pitchFamily="49" charset="-122"/>
                <a:ea typeface="黑体" panose="02010609060101010101" pitchFamily="49" charset="-122"/>
              </a:rPr>
              <a:t>诉讼</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gradFill>
                  <a:gsLst>
                    <a:gs pos="0">
                      <a:srgbClr val="7B32B2"/>
                    </a:gs>
                    <a:gs pos="100000">
                      <a:srgbClr val="401A5D"/>
                    </a:gs>
                  </a:gsLst>
                  <a:lin scaled="0"/>
                </a:gradFill>
                <a:latin typeface="黑体" panose="02010609060101010101" pitchFamily="49" charset="-122"/>
                <a:ea typeface="黑体" panose="02010609060101010101" pitchFamily="49" charset="-122"/>
              </a:rPr>
              <a:t>行政</a:t>
            </a:r>
            <a:r>
              <a:rPr lang="zh-CN" altLang="en-US" b="1" dirty="0">
                <a:latin typeface="黑体" panose="02010609060101010101" pitchFamily="49" charset="-122"/>
                <a:ea typeface="黑体" panose="02010609060101010101" pitchFamily="49" charset="-122"/>
              </a:rPr>
              <a:t>诉讼</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gradFill>
                  <a:gsLst>
                    <a:gs pos="0">
                      <a:srgbClr val="7B32B2"/>
                    </a:gs>
                    <a:gs pos="100000">
                      <a:srgbClr val="401A5D"/>
                    </a:gs>
                  </a:gsLst>
                  <a:lin scaled="0"/>
                </a:gradFill>
                <a:latin typeface="黑体" panose="02010609060101010101" pitchFamily="49" charset="-122"/>
                <a:ea typeface="黑体" panose="02010609060101010101" pitchFamily="49" charset="-122"/>
              </a:rPr>
              <a:t>民事</a:t>
            </a:r>
            <a:r>
              <a:rPr lang="zh-CN" altLang="en-US" b="1" dirty="0">
                <a:latin typeface="黑体" panose="02010609060101010101" pitchFamily="49" charset="-122"/>
                <a:ea typeface="黑体" panose="02010609060101010101" pitchFamily="49" charset="-122"/>
              </a:rPr>
              <a:t>诉讼</a:t>
            </a:r>
            <a:endParaRPr lang="zh-CN" altLang="en-US" sz="2600" b="1" dirty="0">
              <a:latin typeface="黑体" panose="02010609060101010101" pitchFamily="49" charset="-122"/>
              <a:ea typeface="黑体" panose="02010609060101010101" pitchFamily="49" charset="-122"/>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5"/>
            <a:ext cx="12042775" cy="5003165"/>
          </a:xfrm>
        </p:spPr>
        <p:txBody>
          <a:bodyPr>
            <a:normAutofit/>
          </a:bodyPr>
          <a:lstStyle/>
          <a:p>
            <a:pPr marL="0" indent="0">
              <a:lnSpc>
                <a:spcPct val="150000"/>
              </a:lnSpc>
              <a:spcBef>
                <a:spcPts val="0"/>
              </a:spcBef>
              <a:buNone/>
            </a:pPr>
            <a:r>
              <a:rPr lang="zh-CN" altLang="en-US" sz="4400" b="1" dirty="0">
                <a:solidFill>
                  <a:srgbClr val="3333FF"/>
                </a:solidFill>
                <a:latin typeface="黑体" panose="02010609060101010101" pitchFamily="49" charset="-122"/>
                <a:ea typeface="黑体" panose="02010609060101010101" pitchFamily="49" charset="-122"/>
              </a:rPr>
              <a:t>判决评析</a:t>
            </a:r>
            <a:r>
              <a:rPr lang="en-US" altLang="zh-CN" sz="4400" b="1" dirty="0">
                <a:solidFill>
                  <a:srgbClr val="3333FF"/>
                </a:solidFill>
                <a:latin typeface="黑体" panose="02010609060101010101" pitchFamily="49" charset="-122"/>
                <a:ea typeface="黑体" panose="02010609060101010101" pitchFamily="49" charset="-122"/>
              </a:rPr>
              <a:t>	</a:t>
            </a:r>
            <a:endParaRPr 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b="1" dirty="0">
                <a:latin typeface="黑体" panose="02010609060101010101" pitchFamily="49" charset="-122"/>
                <a:ea typeface="黑体" panose="02010609060101010101" pitchFamily="49" charset="-122"/>
              </a:rPr>
              <a:t>经查，《建筑法》第十条规定</a:t>
            </a:r>
          </a:p>
          <a:p>
            <a:pPr marL="0" indent="457200">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“从事建筑活动的专业技术人员，</a:t>
            </a:r>
          </a:p>
          <a:p>
            <a:pPr marL="0" indent="457200">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应当依法取得相应的职业资格证书，</a:t>
            </a:r>
          </a:p>
          <a:p>
            <a:pPr marL="0" indent="457200">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并在职业资格范围内从事建筑活动”</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5"/>
            <a:ext cx="12042775" cy="5003165"/>
          </a:xfrm>
        </p:spPr>
        <p:txBody>
          <a:bodyPr>
            <a:normAutofit/>
          </a:bodyPr>
          <a:lstStyle/>
          <a:p>
            <a:pPr marL="0" indent="0">
              <a:lnSpc>
                <a:spcPct val="150000"/>
              </a:lnSpc>
              <a:spcBef>
                <a:spcPts val="0"/>
              </a:spcBef>
              <a:buNone/>
            </a:pPr>
            <a:r>
              <a:rPr lang="zh-CN" altLang="en-US" sz="4400" b="1" dirty="0">
                <a:solidFill>
                  <a:srgbClr val="3333FF"/>
                </a:solidFill>
                <a:latin typeface="黑体" panose="02010609060101010101" pitchFamily="49" charset="-122"/>
                <a:ea typeface="黑体" panose="02010609060101010101" pitchFamily="49" charset="-122"/>
              </a:rPr>
              <a:t>判决评析</a:t>
            </a:r>
            <a:r>
              <a:rPr lang="en-US" altLang="zh-CN" sz="4400" b="1" dirty="0">
                <a:solidFill>
                  <a:srgbClr val="3333FF"/>
                </a:solidFill>
                <a:latin typeface="黑体" panose="02010609060101010101" pitchFamily="49" charset="-122"/>
                <a:ea typeface="黑体" panose="02010609060101010101" pitchFamily="49" charset="-122"/>
              </a:rPr>
              <a:t>	</a:t>
            </a:r>
            <a:endParaRPr 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b="1" dirty="0">
                <a:latin typeface="黑体" panose="02010609060101010101" pitchFamily="49" charset="-122"/>
                <a:ea typeface="黑体" panose="02010609060101010101" pitchFamily="49" charset="-122"/>
              </a:rPr>
              <a:t>同时，《注册建造师管理规定》第三条规定</a:t>
            </a:r>
          </a:p>
          <a:p>
            <a:pPr marL="0" indent="457200">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“本规定所称注册建筑师，是指</a:t>
            </a:r>
          </a:p>
          <a:p>
            <a:pPr marL="0" indent="457200">
              <a:lnSpc>
                <a:spcPct val="150000"/>
              </a:lnSpc>
              <a:spcBef>
                <a:spcPts val="0"/>
              </a:spcBef>
              <a:buNone/>
            </a:pPr>
            <a:r>
              <a:rPr b="1" dirty="0">
                <a:latin typeface="黑体" panose="02010609060101010101" pitchFamily="49" charset="-122"/>
                <a:ea typeface="黑体" panose="02010609060101010101" pitchFamily="49" charset="-122"/>
              </a:rPr>
              <a:t> </a:t>
            </a: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通过考核认定或考试合格取得中华人民共和国建造师资格证书，</a:t>
            </a:r>
          </a:p>
          <a:p>
            <a:pPr marL="0" indent="457200">
              <a:lnSpc>
                <a:spcPct val="150000"/>
              </a:lnSpc>
              <a:spcBef>
                <a:spcPts val="0"/>
              </a:spcBef>
              <a:buNone/>
            </a:pPr>
            <a:r>
              <a:rPr b="1" dirty="0">
                <a:latin typeface="黑体" panose="02010609060101010101" pitchFamily="49" charset="-122"/>
                <a:ea typeface="黑体" panose="02010609060101010101" pitchFamily="49" charset="-122"/>
              </a:rPr>
              <a:t> </a:t>
            </a: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并按照本规定注册，取得中华人民共和国建造师证书和执业印章，</a:t>
            </a:r>
          </a:p>
          <a:p>
            <a:pPr marL="0" indent="457200">
              <a:lnSpc>
                <a:spcPct val="150000"/>
              </a:lnSpc>
              <a:spcBef>
                <a:spcPts val="0"/>
              </a:spcBef>
              <a:buNone/>
            </a:pPr>
            <a:r>
              <a:rPr b="1" dirty="0">
                <a:latin typeface="黑体" panose="02010609060101010101" pitchFamily="49" charset="-122"/>
                <a:ea typeface="黑体" panose="02010609060101010101" pitchFamily="49" charset="-122"/>
              </a:rPr>
              <a:t> </a:t>
            </a: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担任施工单位项目负责人及从事相关活动的专业技术人员”</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5"/>
            <a:ext cx="12042775" cy="4911090"/>
          </a:xfrm>
        </p:spPr>
        <p:txBody>
          <a:bodyPr>
            <a:normAutofit/>
          </a:bodyPr>
          <a:lstStyle/>
          <a:p>
            <a:pPr marL="0" indent="0">
              <a:lnSpc>
                <a:spcPct val="150000"/>
              </a:lnSpc>
              <a:spcBef>
                <a:spcPts val="0"/>
              </a:spcBef>
              <a:buNone/>
            </a:pPr>
            <a:r>
              <a:rPr lang="zh-CN" altLang="en-US" sz="4400" b="1" dirty="0">
                <a:solidFill>
                  <a:srgbClr val="3333FF"/>
                </a:solidFill>
                <a:latin typeface="黑体" panose="02010609060101010101" pitchFamily="49" charset="-122"/>
                <a:ea typeface="黑体" panose="02010609060101010101" pitchFamily="49" charset="-122"/>
              </a:rPr>
              <a:t>判决评析</a:t>
            </a:r>
            <a:r>
              <a:rPr lang="en-US" altLang="zh-CN" sz="4400" b="1" dirty="0">
                <a:solidFill>
                  <a:srgbClr val="3333FF"/>
                </a:solidFill>
                <a:latin typeface="黑体" panose="02010609060101010101" pitchFamily="49" charset="-122"/>
                <a:ea typeface="黑体" panose="02010609060101010101" pitchFamily="49" charset="-122"/>
              </a:rPr>
              <a:t>	</a:t>
            </a:r>
            <a:endParaRPr 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《规定》关于一级建造师考试的内容是对建筑法相关规定的补充和细化</a:t>
            </a:r>
          </a:p>
          <a:p>
            <a:pPr marL="0" indent="0">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受限于</a:t>
            </a:r>
            <a:r>
              <a:rPr b="1" dirty="0">
                <a:solidFill>
                  <a:srgbClr val="A5068D"/>
                </a:solidFill>
                <a:latin typeface="黑体" panose="02010609060101010101" pitchFamily="49" charset="-122"/>
                <a:ea typeface="黑体" panose="02010609060101010101" pitchFamily="49" charset="-122"/>
              </a:rPr>
              <a:t>立法位阶</a:t>
            </a:r>
            <a:r>
              <a:rPr b="1" dirty="0">
                <a:latin typeface="黑体" panose="02010609060101010101" pitchFamily="49" charset="-122"/>
                <a:ea typeface="黑体" panose="02010609060101010101" pitchFamily="49" charset="-122"/>
              </a:rPr>
              <a:t>，</a:t>
            </a:r>
          </a:p>
          <a:p>
            <a:pPr marL="0" indent="0">
              <a:lnSpc>
                <a:spcPct val="150000"/>
              </a:lnSpc>
              <a:spcBef>
                <a:spcPts val="0"/>
              </a:spcBef>
              <a:buNone/>
            </a:pPr>
            <a:r>
              <a:rPr b="1" dirty="0">
                <a:latin typeface="黑体" panose="02010609060101010101" pitchFamily="49" charset="-122"/>
                <a:ea typeface="黑体" panose="02010609060101010101" pitchFamily="49" charset="-122"/>
              </a:rPr>
              <a:t> </a:t>
            </a:r>
            <a:r>
              <a:rPr lang="en-US" b="1" dirty="0">
                <a:latin typeface="黑体" panose="02010609060101010101" pitchFamily="49" charset="-122"/>
                <a:ea typeface="黑体" panose="02010609060101010101" pitchFamily="49" charset="-122"/>
              </a:rPr>
              <a:t>       </a:t>
            </a:r>
            <a:r>
              <a:rPr b="1" dirty="0">
                <a:solidFill>
                  <a:srgbClr val="006600"/>
                </a:solidFill>
                <a:latin typeface="黑体" panose="02010609060101010101" pitchFamily="49" charset="-122"/>
                <a:ea typeface="黑体" panose="02010609060101010101" pitchFamily="49" charset="-122"/>
              </a:rPr>
              <a:t>法律</a:t>
            </a:r>
            <a:r>
              <a:rPr b="1" dirty="0">
                <a:latin typeface="黑体" panose="02010609060101010101" pitchFamily="49" charset="-122"/>
                <a:ea typeface="黑体" panose="02010609060101010101" pitchFamily="49" charset="-122"/>
              </a:rPr>
              <a:t>往往是对领域内宏观方面的内容进行原则性的规定</a:t>
            </a:r>
          </a:p>
          <a:p>
            <a:pPr marL="0" indent="0">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具体到某一细节的内容，可由</a:t>
            </a:r>
            <a:r>
              <a:rPr b="1" dirty="0">
                <a:solidFill>
                  <a:srgbClr val="006600"/>
                </a:solidFill>
                <a:latin typeface="黑体" panose="02010609060101010101" pitchFamily="49" charset="-122"/>
                <a:ea typeface="黑体" panose="02010609060101010101" pitchFamily="49" charset="-122"/>
              </a:rPr>
              <a:t>下位法</a:t>
            </a:r>
            <a:r>
              <a:rPr b="1" dirty="0">
                <a:latin typeface="黑体" panose="02010609060101010101" pitchFamily="49" charset="-122"/>
                <a:ea typeface="黑体" panose="02010609060101010101" pitchFamily="49" charset="-122"/>
              </a:rPr>
              <a:t>在授权范围内予以进一步明确</a:t>
            </a:r>
          </a:p>
          <a:p>
            <a:pPr marL="0" indent="0">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因而，一级建造师考试是基于</a:t>
            </a:r>
            <a:r>
              <a:rPr b="1" dirty="0">
                <a:solidFill>
                  <a:srgbClr val="0070C0"/>
                </a:solidFill>
                <a:latin typeface="黑体" panose="02010609060101010101" pitchFamily="49" charset="-122"/>
                <a:ea typeface="黑体" panose="02010609060101010101" pitchFamily="49" charset="-122"/>
              </a:rPr>
              <a:t>法律授权</a:t>
            </a:r>
            <a:r>
              <a:rPr b="1" dirty="0">
                <a:latin typeface="黑体" panose="02010609060101010101" pitchFamily="49" charset="-122"/>
                <a:ea typeface="黑体" panose="02010609060101010101" pitchFamily="49" charset="-122"/>
              </a:rPr>
              <a:t>、</a:t>
            </a:r>
            <a:r>
              <a:rPr b="1" dirty="0">
                <a:solidFill>
                  <a:srgbClr val="0070C0"/>
                </a:solidFill>
                <a:latin typeface="黑体" panose="02010609060101010101" pitchFamily="49" charset="-122"/>
                <a:ea typeface="黑体" panose="02010609060101010101" pitchFamily="49" charset="-122"/>
              </a:rPr>
              <a:t>部门规章</a:t>
            </a:r>
            <a:r>
              <a:rPr b="1" dirty="0">
                <a:latin typeface="黑体" panose="02010609060101010101" pitchFamily="49" charset="-122"/>
                <a:ea typeface="黑体" panose="02010609060101010101" pitchFamily="49" charset="-122"/>
              </a:rPr>
              <a:t>进行的国家考试</a:t>
            </a:r>
          </a:p>
          <a:p>
            <a:pPr marL="0" indent="0">
              <a:lnSpc>
                <a:spcPct val="150000"/>
              </a:lnSpc>
              <a:spcBef>
                <a:spcPts val="0"/>
              </a:spcBef>
              <a:buNone/>
            </a:pPr>
            <a:r>
              <a:rPr b="1" dirty="0">
                <a:latin typeface="黑体" panose="02010609060101010101" pitchFamily="49" charset="-122"/>
                <a:ea typeface="黑体" panose="02010609060101010101" pitchFamily="49" charset="-122"/>
              </a:rPr>
              <a:t> </a:t>
            </a: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应纳入法律规定的国家考试的范畴</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0" y="2397760"/>
            <a:ext cx="12191365" cy="2153285"/>
          </a:xfrm>
        </p:spPr>
        <p:txBody>
          <a:bodyPr>
            <a:noAutofit/>
          </a:bodyPr>
          <a:lstStyle/>
          <a:p>
            <a:pPr marL="0" indent="0" algn="l">
              <a:lnSpc>
                <a:spcPct val="150000"/>
              </a:lnSpc>
              <a:spcBef>
                <a:spcPts val="0"/>
              </a:spcBef>
              <a:buNone/>
            </a:pPr>
            <a:r>
              <a:rPr lang="zh-CN" altLang="en-US" sz="4300" b="1" dirty="0">
                <a:solidFill>
                  <a:srgbClr val="FF0000"/>
                </a:solidFill>
                <a:latin typeface="黑体" panose="02010609060101010101" pitchFamily="49" charset="-122"/>
                <a:ea typeface="黑体" panose="02010609060101010101" pitchFamily="49" charset="-122"/>
              </a:rPr>
              <a:t>三、对是否具有明知是试题、答案而提供、出售</a:t>
            </a:r>
          </a:p>
          <a:p>
            <a:pPr marL="0" indent="0" algn="l">
              <a:lnSpc>
                <a:spcPct val="150000"/>
              </a:lnSpc>
              <a:spcBef>
                <a:spcPts val="0"/>
              </a:spcBef>
              <a:buNone/>
            </a:pPr>
            <a:r>
              <a:rPr lang="zh-CN" altLang="en-US" sz="4300" b="1" dirty="0">
                <a:solidFill>
                  <a:srgbClr val="FF0000"/>
                </a:solidFill>
                <a:latin typeface="黑体" panose="02010609060101010101" pitchFamily="49" charset="-122"/>
                <a:ea typeface="黑体" panose="02010609060101010101" pitchFamily="49" charset="-122"/>
              </a:rPr>
              <a:t> </a:t>
            </a:r>
            <a:r>
              <a:rPr lang="en-US" altLang="zh-CN" sz="4300" b="1" dirty="0">
                <a:solidFill>
                  <a:srgbClr val="FF0000"/>
                </a:solidFill>
                <a:latin typeface="黑体" panose="02010609060101010101" pitchFamily="49" charset="-122"/>
                <a:ea typeface="黑体" panose="02010609060101010101" pitchFamily="49" charset="-122"/>
              </a:rPr>
              <a:t>   </a:t>
            </a:r>
            <a:r>
              <a:rPr lang="zh-CN" altLang="en-US" sz="4300" b="1" dirty="0">
                <a:solidFill>
                  <a:srgbClr val="FF0000"/>
                </a:solidFill>
                <a:latin typeface="黑体" panose="02010609060101010101" pitchFamily="49" charset="-122"/>
                <a:ea typeface="黑体" panose="02010609060101010101" pitchFamily="49" charset="-122"/>
              </a:rPr>
              <a:t>的</a:t>
            </a:r>
            <a:r>
              <a:rPr lang="zh-CN" altLang="en-US" sz="4300" b="1" dirty="0">
                <a:solidFill>
                  <a:srgbClr val="3333FF"/>
                </a:solidFill>
                <a:latin typeface="黑体" panose="02010609060101010101" pitchFamily="49" charset="-122"/>
                <a:ea typeface="黑体" panose="02010609060101010101" pitchFamily="49" charset="-122"/>
              </a:rPr>
              <a:t>故意</a:t>
            </a:r>
            <a:r>
              <a:rPr lang="zh-CN" altLang="en-US" sz="4300" b="1" dirty="0">
                <a:solidFill>
                  <a:srgbClr val="FF0000"/>
                </a:solidFill>
                <a:latin typeface="黑体" panose="02010609060101010101" pitchFamily="49" charset="-122"/>
                <a:ea typeface="黑体" panose="02010609060101010101" pitchFamily="49" charset="-122"/>
              </a:rPr>
              <a:t>的认定？</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5"/>
            <a:ext cx="12042775" cy="5003165"/>
          </a:xfrm>
        </p:spPr>
        <p:txBody>
          <a:bodyPr>
            <a:normAutofit/>
          </a:bodyPr>
          <a:lstStyle/>
          <a:p>
            <a:pPr marL="0" indent="0">
              <a:lnSpc>
                <a:spcPct val="150000"/>
              </a:lnSpc>
              <a:spcBef>
                <a:spcPts val="0"/>
              </a:spcBef>
              <a:buNone/>
            </a:pPr>
            <a:r>
              <a:rPr lang="zh-CN" altLang="en-US" sz="4400" b="1" dirty="0">
                <a:solidFill>
                  <a:srgbClr val="3333FF"/>
                </a:solidFill>
                <a:latin typeface="黑体" panose="02010609060101010101" pitchFamily="49" charset="-122"/>
                <a:ea typeface="黑体" panose="02010609060101010101" pitchFamily="49" charset="-122"/>
              </a:rPr>
              <a:t>辩护意见</a:t>
            </a:r>
            <a:r>
              <a:rPr lang="en-US" altLang="zh-CN" sz="4400" b="1" dirty="0">
                <a:solidFill>
                  <a:srgbClr val="3333FF"/>
                </a:solidFill>
                <a:latin typeface="黑体" panose="02010609060101010101" pitchFamily="49" charset="-122"/>
                <a:ea typeface="黑体" panose="02010609060101010101" pitchFamily="49" charset="-122"/>
              </a:rPr>
              <a:t>	</a:t>
            </a:r>
            <a:endParaRPr 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endParaRPr sz="800"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不知道提供的考试重点是最后考试试题、答案</a:t>
            </a:r>
          </a:p>
          <a:p>
            <a:pPr marL="0" indent="457200">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因而不具备非法出售、提供试题、答案的故意</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5"/>
            <a:ext cx="12042775" cy="5003165"/>
          </a:xfrm>
        </p:spPr>
        <p:txBody>
          <a:bodyPr>
            <a:normAutofit/>
          </a:bodyPr>
          <a:lstStyle/>
          <a:p>
            <a:pPr marL="0" indent="0">
              <a:lnSpc>
                <a:spcPct val="150000"/>
              </a:lnSpc>
              <a:spcBef>
                <a:spcPts val="0"/>
              </a:spcBef>
              <a:buNone/>
            </a:pPr>
            <a:r>
              <a:rPr lang="zh-CN" altLang="en-US" sz="4400" b="1" dirty="0">
                <a:solidFill>
                  <a:srgbClr val="3333FF"/>
                </a:solidFill>
                <a:latin typeface="黑体" panose="02010609060101010101" pitchFamily="49" charset="-122"/>
                <a:ea typeface="黑体" panose="02010609060101010101" pitchFamily="49" charset="-122"/>
              </a:rPr>
              <a:t>判决评析</a:t>
            </a:r>
            <a:r>
              <a:rPr lang="en-US" altLang="zh-CN" sz="4400" b="1" dirty="0">
                <a:solidFill>
                  <a:srgbClr val="3333FF"/>
                </a:solidFill>
                <a:latin typeface="黑体" panose="02010609060101010101" pitchFamily="49" charset="-122"/>
                <a:ea typeface="黑体" panose="02010609060101010101" pitchFamily="49" charset="-122"/>
              </a:rPr>
              <a:t>	</a:t>
            </a:r>
            <a:endParaRPr 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b="1" dirty="0">
                <a:latin typeface="黑体" panose="02010609060101010101" pitchFamily="49" charset="-122"/>
                <a:ea typeface="黑体" panose="02010609060101010101" pitchFamily="49" charset="-122"/>
              </a:rPr>
              <a:t>无论是考试重点还是培训资料，都是考试的知识点</a:t>
            </a:r>
          </a:p>
          <a:p>
            <a:pPr marL="0" indent="457200">
              <a:lnSpc>
                <a:spcPct val="150000"/>
              </a:lnSpc>
              <a:spcBef>
                <a:spcPts val="0"/>
              </a:spcBef>
              <a:buNone/>
            </a:pPr>
            <a:r>
              <a:rPr b="1" dirty="0">
                <a:latin typeface="黑体" panose="02010609060101010101" pitchFamily="49" charset="-122"/>
                <a:ea typeface="黑体" panose="02010609060101010101" pitchFamily="49" charset="-122"/>
              </a:rPr>
              <a:t>知识点是考试试题本源，考试试题是知识点表现形式，二者是本末关系</a:t>
            </a:r>
          </a:p>
          <a:p>
            <a:pPr marL="0" indent="457200">
              <a:lnSpc>
                <a:spcPct val="150000"/>
              </a:lnSpc>
              <a:spcBef>
                <a:spcPts val="0"/>
              </a:spcBef>
              <a:buNone/>
            </a:pPr>
            <a:r>
              <a:rPr b="1" dirty="0">
                <a:latin typeface="黑体" panose="02010609060101010101" pitchFamily="49" charset="-122"/>
                <a:ea typeface="黑体" panose="02010609060101010101" pitchFamily="49" charset="-122"/>
              </a:rPr>
              <a:t>任何改头换面的考题都要围绕其背后的知识点</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5"/>
            <a:ext cx="12042775" cy="5003165"/>
          </a:xfrm>
        </p:spPr>
        <p:txBody>
          <a:bodyPr>
            <a:normAutofit/>
          </a:bodyPr>
          <a:lstStyle/>
          <a:p>
            <a:pPr marL="0" indent="0">
              <a:lnSpc>
                <a:spcPct val="150000"/>
              </a:lnSpc>
              <a:spcBef>
                <a:spcPts val="0"/>
              </a:spcBef>
              <a:buNone/>
            </a:pPr>
            <a:r>
              <a:rPr lang="zh-CN" altLang="en-US" sz="4400" b="1" dirty="0">
                <a:solidFill>
                  <a:srgbClr val="3333FF"/>
                </a:solidFill>
                <a:latin typeface="黑体" panose="02010609060101010101" pitchFamily="49" charset="-122"/>
                <a:ea typeface="黑体" panose="02010609060101010101" pitchFamily="49" charset="-122"/>
              </a:rPr>
              <a:t>判决评析</a:t>
            </a:r>
            <a:r>
              <a:rPr lang="en-US" altLang="zh-CN" sz="4400" b="1" dirty="0">
                <a:solidFill>
                  <a:srgbClr val="3333FF"/>
                </a:solidFill>
                <a:latin typeface="黑体" panose="02010609060101010101" pitchFamily="49" charset="-122"/>
                <a:ea typeface="黑体" panose="02010609060101010101" pitchFamily="49" charset="-122"/>
              </a:rPr>
              <a:t>	</a:t>
            </a:r>
            <a:endParaRPr 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王学军常年从事一级建造师考试的命题工作</a:t>
            </a:r>
          </a:p>
          <a:p>
            <a:pPr marL="0" indent="457200">
              <a:lnSpc>
                <a:spcPct val="150000"/>
              </a:lnSpc>
              <a:spcBef>
                <a:spcPts val="0"/>
              </a:spcBef>
              <a:buNone/>
            </a:pPr>
            <a:r>
              <a:rPr lang="en-US" b="1" dirty="0">
                <a:latin typeface="黑体" panose="02010609060101010101" pitchFamily="49" charset="-122"/>
                <a:ea typeface="黑体" panose="02010609060101010101" pitchFamily="49" charset="-122"/>
                <a:sym typeface="+mn-ea"/>
              </a:rPr>
              <a:t>    </a:t>
            </a:r>
            <a:r>
              <a:rPr b="1" dirty="0">
                <a:latin typeface="黑体" panose="02010609060101010101" pitchFamily="49" charset="-122"/>
                <a:ea typeface="黑体" panose="02010609060101010101" pitchFamily="49" charset="-122"/>
              </a:rPr>
              <a:t>翁其能常年从事一级建造师考试的培训工作</a:t>
            </a:r>
          </a:p>
          <a:p>
            <a:pPr marL="0" indent="457200">
              <a:lnSpc>
                <a:spcPct val="150000"/>
              </a:lnSpc>
              <a:spcBef>
                <a:spcPts val="0"/>
              </a:spcBef>
              <a:buNone/>
            </a:pPr>
            <a:r>
              <a:rPr lang="en-US" b="1" dirty="0">
                <a:latin typeface="黑体" panose="02010609060101010101" pitchFamily="49" charset="-122"/>
                <a:ea typeface="黑体" panose="02010609060101010101" pitchFamily="49" charset="-122"/>
                <a:sym typeface="+mn-ea"/>
              </a:rPr>
              <a:t>    </a:t>
            </a:r>
            <a:r>
              <a:rPr b="1" dirty="0">
                <a:latin typeface="黑体" panose="02010609060101010101" pitchFamily="49" charset="-122"/>
                <a:ea typeface="黑体" panose="02010609060101010101" pitchFamily="49" charset="-122"/>
              </a:rPr>
              <a:t>二人对一级建造师考试均有相当程度的了解</a:t>
            </a:r>
          </a:p>
          <a:p>
            <a:pPr marL="0" indent="457200">
              <a:lnSpc>
                <a:spcPct val="150000"/>
              </a:lnSpc>
              <a:spcBef>
                <a:spcPts val="0"/>
              </a:spcBef>
              <a:buNone/>
            </a:pPr>
            <a:r>
              <a:rPr lang="en-US" b="1" dirty="0">
                <a:latin typeface="黑体" panose="02010609060101010101" pitchFamily="49" charset="-122"/>
                <a:ea typeface="黑体" panose="02010609060101010101" pitchFamily="49" charset="-122"/>
                <a:sym typeface="+mn-ea"/>
              </a:rPr>
              <a:t>    </a:t>
            </a:r>
            <a:r>
              <a:rPr b="1" dirty="0">
                <a:latin typeface="黑体" panose="02010609060101010101" pitchFamily="49" charset="-122"/>
                <a:ea typeface="黑体" panose="02010609060101010101" pitchFamily="49" charset="-122"/>
              </a:rPr>
              <a:t>依据王学军所提供的考试重点</a:t>
            </a:r>
          </a:p>
          <a:p>
            <a:pPr marL="0" indent="457200">
              <a:lnSpc>
                <a:spcPct val="150000"/>
              </a:lnSpc>
              <a:spcBef>
                <a:spcPts val="0"/>
              </a:spcBef>
              <a:buNone/>
            </a:pPr>
            <a:r>
              <a:rPr lang="en-US" b="1" dirty="0">
                <a:latin typeface="黑体" panose="02010609060101010101" pitchFamily="49" charset="-122"/>
                <a:ea typeface="黑体" panose="02010609060101010101" pitchFamily="49" charset="-122"/>
                <a:sym typeface="+mn-ea"/>
              </a:rPr>
              <a:t>    </a:t>
            </a:r>
            <a:r>
              <a:rPr b="1" dirty="0">
                <a:latin typeface="黑体" panose="02010609060101010101" pitchFamily="49" charset="-122"/>
                <a:ea typeface="黑体" panose="02010609060101010101" pitchFamily="49" charset="-122"/>
              </a:rPr>
              <a:t>以翁其能业务能力和实践经验</a:t>
            </a:r>
          </a:p>
          <a:p>
            <a:pPr marL="0" indent="457200">
              <a:lnSpc>
                <a:spcPct val="150000"/>
              </a:lnSpc>
              <a:spcBef>
                <a:spcPts val="0"/>
              </a:spcBef>
              <a:buNone/>
            </a:pPr>
            <a:r>
              <a:rPr lang="en-US" b="1" dirty="0">
                <a:latin typeface="黑体" panose="02010609060101010101" pitchFamily="49" charset="-122"/>
                <a:ea typeface="黑体" panose="02010609060101010101" pitchFamily="49" charset="-122"/>
                <a:sym typeface="+mn-ea"/>
              </a:rPr>
              <a:t>    </a:t>
            </a:r>
            <a:r>
              <a:rPr b="1" dirty="0">
                <a:latin typeface="黑体" panose="02010609060101010101" pitchFamily="49" charset="-122"/>
                <a:ea typeface="黑体" panose="02010609060101010101" pitchFamily="49" charset="-122"/>
              </a:rPr>
              <a:t>足以设计出各种考题</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5"/>
            <a:ext cx="12042775" cy="5003165"/>
          </a:xfrm>
        </p:spPr>
        <p:txBody>
          <a:bodyPr>
            <a:normAutofit/>
          </a:bodyPr>
          <a:lstStyle/>
          <a:p>
            <a:pPr marL="0" indent="0">
              <a:lnSpc>
                <a:spcPct val="150000"/>
              </a:lnSpc>
              <a:spcBef>
                <a:spcPts val="0"/>
              </a:spcBef>
              <a:buNone/>
            </a:pPr>
            <a:r>
              <a:rPr lang="zh-CN" altLang="en-US" sz="4400" b="1" dirty="0">
                <a:solidFill>
                  <a:srgbClr val="3333FF"/>
                </a:solidFill>
                <a:latin typeface="黑体" panose="02010609060101010101" pitchFamily="49" charset="-122"/>
                <a:ea typeface="黑体" panose="02010609060101010101" pitchFamily="49" charset="-122"/>
              </a:rPr>
              <a:t>判决评析</a:t>
            </a:r>
            <a:r>
              <a:rPr lang="en-US" altLang="zh-CN" sz="4400" b="1" dirty="0">
                <a:solidFill>
                  <a:srgbClr val="3333FF"/>
                </a:solidFill>
                <a:latin typeface="黑体" panose="02010609060101010101" pitchFamily="49" charset="-122"/>
                <a:ea typeface="黑体" panose="02010609060101010101" pitchFamily="49" charset="-122"/>
              </a:rPr>
              <a:t>	</a:t>
            </a:r>
            <a:endParaRPr 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en-US" b="1" dirty="0">
                <a:latin typeface="黑体" panose="02010609060101010101" pitchFamily="49" charset="-122"/>
                <a:ea typeface="黑体" panose="02010609060101010101" pitchFamily="49" charset="-122"/>
                <a:sym typeface="+mn-ea"/>
              </a:rPr>
              <a:t>    </a:t>
            </a:r>
            <a:r>
              <a:rPr b="1" dirty="0">
                <a:latin typeface="黑体" panose="02010609060101010101" pitchFamily="49" charset="-122"/>
                <a:ea typeface="黑体" panose="02010609060101010101" pitchFamily="49" charset="-122"/>
              </a:rPr>
              <a:t>鉴于命题现场严密防范</a:t>
            </a:r>
          </a:p>
          <a:p>
            <a:pPr marL="0" indent="457200">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王学军只能通过浏览加强行记忆的方式窃题</a:t>
            </a:r>
          </a:p>
          <a:p>
            <a:pPr marL="0" indent="457200">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其不提供试题、答案是客观不能</a:t>
            </a:r>
          </a:p>
          <a:p>
            <a:pPr marL="0" indent="457200">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不是主观不愿</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5"/>
            <a:ext cx="12042775" cy="5003165"/>
          </a:xfrm>
        </p:spPr>
        <p:txBody>
          <a:bodyPr>
            <a:normAutofit/>
          </a:bodyPr>
          <a:lstStyle/>
          <a:p>
            <a:pPr marL="0" indent="0">
              <a:lnSpc>
                <a:spcPct val="150000"/>
              </a:lnSpc>
              <a:spcBef>
                <a:spcPts val="0"/>
              </a:spcBef>
              <a:buNone/>
            </a:pPr>
            <a:r>
              <a:rPr lang="zh-CN" altLang="en-US" sz="4400" b="1" dirty="0">
                <a:solidFill>
                  <a:srgbClr val="3333FF"/>
                </a:solidFill>
                <a:latin typeface="黑体" panose="02010609060101010101" pitchFamily="49" charset="-122"/>
                <a:ea typeface="黑体" panose="02010609060101010101" pitchFamily="49" charset="-122"/>
              </a:rPr>
              <a:t>判决评析</a:t>
            </a:r>
            <a:r>
              <a:rPr lang="en-US" altLang="zh-CN" sz="4400" b="1" dirty="0">
                <a:solidFill>
                  <a:srgbClr val="3333FF"/>
                </a:solidFill>
                <a:latin typeface="黑体" panose="02010609060101010101" pitchFamily="49" charset="-122"/>
                <a:ea typeface="黑体" panose="02010609060101010101" pitchFamily="49" charset="-122"/>
              </a:rPr>
              <a:t>	</a:t>
            </a:r>
            <a:endParaRPr 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endParaRPr sz="800"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b="1" dirty="0">
                <a:latin typeface="黑体" panose="02010609060101010101" pitchFamily="49" charset="-122"/>
                <a:ea typeface="黑体" panose="02010609060101010101" pitchFamily="49" charset="-122"/>
              </a:rPr>
              <a:t>翁其能依据提供的知识点，设计了单选、多选、案例等多种题型</a:t>
            </a:r>
          </a:p>
          <a:p>
            <a:pPr marL="0" indent="457200">
              <a:lnSpc>
                <a:spcPct val="150000"/>
              </a:lnSpc>
              <a:spcBef>
                <a:spcPts val="0"/>
              </a:spcBef>
              <a:buNone/>
            </a:pPr>
            <a:r>
              <a:rPr b="1" dirty="0">
                <a:latin typeface="黑体" panose="02010609060101010101" pitchFamily="49" charset="-122"/>
                <a:ea typeface="黑体" panose="02010609060101010101" pitchFamily="49" charset="-122"/>
              </a:rPr>
              <a:t>住房和城乡建设部也证明，泄露的复习资料与考试内容高度重合</a:t>
            </a:r>
          </a:p>
          <a:p>
            <a:pPr marL="0" indent="457200">
              <a:lnSpc>
                <a:spcPct val="150000"/>
              </a:lnSpc>
              <a:spcBef>
                <a:spcPts val="0"/>
              </a:spcBef>
              <a:buNone/>
            </a:pPr>
            <a:r>
              <a:rPr b="1" dirty="0">
                <a:latin typeface="黑体" panose="02010609060101010101" pitchFamily="49" charset="-122"/>
                <a:ea typeface="黑体" panose="02010609060101010101" pitchFamily="49" charset="-122"/>
              </a:rPr>
              <a:t>这也印证了王学军、翁其能非法出售、提供试题、答案的故意</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5"/>
            <a:ext cx="12042775" cy="5003165"/>
          </a:xfrm>
        </p:spPr>
        <p:txBody>
          <a:bodyPr>
            <a:normAutofit/>
          </a:bodyPr>
          <a:lstStyle/>
          <a:p>
            <a:pPr marL="0" indent="0">
              <a:lnSpc>
                <a:spcPct val="150000"/>
              </a:lnSpc>
              <a:spcBef>
                <a:spcPts val="0"/>
              </a:spcBef>
              <a:buNone/>
            </a:pPr>
            <a:r>
              <a:rPr lang="zh-CN" altLang="en-US" sz="4400" b="1" dirty="0">
                <a:solidFill>
                  <a:srgbClr val="3333FF"/>
                </a:solidFill>
                <a:latin typeface="黑体" panose="02010609060101010101" pitchFamily="49" charset="-122"/>
                <a:ea typeface="黑体" panose="02010609060101010101" pitchFamily="49" charset="-122"/>
              </a:rPr>
              <a:t>判决评析</a:t>
            </a:r>
            <a:r>
              <a:rPr lang="en-US" altLang="zh-CN" sz="4400" b="1" dirty="0">
                <a:solidFill>
                  <a:srgbClr val="3333FF"/>
                </a:solidFill>
                <a:latin typeface="黑体" panose="02010609060101010101" pitchFamily="49" charset="-122"/>
                <a:ea typeface="黑体" panose="02010609060101010101" pitchFamily="49" charset="-122"/>
              </a:rPr>
              <a:t>	</a:t>
            </a:r>
            <a:endParaRPr 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endParaRPr sz="800"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b="1" dirty="0">
                <a:latin typeface="黑体" panose="02010609060101010101" pitchFamily="49" charset="-122"/>
                <a:ea typeface="黑体" panose="02010609060101010101" pitchFamily="49" charset="-122"/>
              </a:rPr>
              <a:t>虽然王学军未实施出售、提供试题、答案的行为</a:t>
            </a:r>
          </a:p>
          <a:p>
            <a:pPr marL="0" indent="457200">
              <a:lnSpc>
                <a:spcPct val="150000"/>
              </a:lnSpc>
              <a:spcBef>
                <a:spcPts val="0"/>
              </a:spcBef>
              <a:buNone/>
            </a:pPr>
            <a:r>
              <a:rPr b="1" dirty="0">
                <a:latin typeface="黑体" panose="02010609060101010101" pitchFamily="49" charset="-122"/>
                <a:ea typeface="黑体" panose="02010609060101010101" pitchFamily="49" charset="-122"/>
              </a:rPr>
              <a:t>但其提供考试重点后，就基于概括的故意参与到翁其能的犯罪活动中</a:t>
            </a:r>
          </a:p>
          <a:p>
            <a:pPr marL="0" indent="457200">
              <a:lnSpc>
                <a:spcPct val="150000"/>
              </a:lnSpc>
              <a:spcBef>
                <a:spcPts val="0"/>
              </a:spcBef>
              <a:buNone/>
            </a:pPr>
            <a:endParaRPr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b="1" dirty="0">
                <a:latin typeface="黑体" panose="02010609060101010101" pitchFamily="49" charset="-122"/>
                <a:ea typeface="黑体" panose="02010609060101010101" pitchFamily="49" charset="-122"/>
              </a:rPr>
              <a:t>因而，根据以上事实，足以认定</a:t>
            </a:r>
          </a:p>
          <a:p>
            <a:pPr marL="0" indent="457200">
              <a:lnSpc>
                <a:spcPct val="150000"/>
              </a:lnSpc>
              <a:spcBef>
                <a:spcPts val="0"/>
              </a:spcBef>
              <a:buNone/>
            </a:pPr>
            <a:r>
              <a:rPr b="1" dirty="0">
                <a:latin typeface="黑体" panose="02010609060101010101" pitchFamily="49" charset="-122"/>
                <a:ea typeface="黑体" panose="02010609060101010101" pitchFamily="49" charset="-122"/>
              </a:rPr>
              <a:t>王学军、翁其能具备出售、提供试题、答案的共同故意</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司  法</a:t>
            </a:r>
          </a:p>
        </p:txBody>
      </p:sp>
      <p:sp>
        <p:nvSpPr>
          <p:cNvPr id="3" name="内容占位符 2"/>
          <p:cNvSpPr>
            <a:spLocks noGrp="1"/>
          </p:cNvSpPr>
          <p:nvPr>
            <p:ph idx="1"/>
          </p:nvPr>
        </p:nvSpPr>
        <p:spPr>
          <a:xfrm>
            <a:off x="293913" y="1690688"/>
            <a:ext cx="12039601" cy="5167312"/>
          </a:xfrm>
        </p:spPr>
        <p:txBody>
          <a:bodyPr>
            <a:normAutofit/>
          </a:bodyPr>
          <a:lstStyle/>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保密司法</a:t>
            </a:r>
            <a:r>
              <a:rPr lang="zh-CN" altLang="en-US" b="1" dirty="0">
                <a:solidFill>
                  <a:srgbClr val="3333FF"/>
                </a:solidFill>
                <a:latin typeface="黑体" panose="02010609060101010101" pitchFamily="49" charset="-122"/>
                <a:ea typeface="黑体" panose="02010609060101010101" pitchFamily="49" charset="-122"/>
              </a:rPr>
              <a:t>地位</a:t>
            </a:r>
            <a:endParaRPr lang="en-US" altLang="zh-CN" b="1" dirty="0">
              <a:solidFill>
                <a:srgbClr val="3333FF"/>
              </a:solidFill>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体现在：保密司法在整个保密法制体系中的作用</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保密</a:t>
            </a:r>
            <a:r>
              <a:rPr lang="zh-CN" altLang="en-US" b="1" dirty="0">
                <a:solidFill>
                  <a:srgbClr val="C00000"/>
                </a:solidFill>
                <a:latin typeface="黑体" panose="02010609060101010101" pitchFamily="49" charset="-122"/>
                <a:ea typeface="黑体" panose="02010609060101010101" pitchFamily="49" charset="-122"/>
              </a:rPr>
              <a:t>司法</a:t>
            </a:r>
            <a:r>
              <a:rPr lang="zh-CN" altLang="en-US" b="1" dirty="0">
                <a:latin typeface="黑体" panose="02010609060101010101" pitchFamily="49" charset="-122"/>
                <a:ea typeface="黑体" panose="02010609060101010101" pitchFamily="49" charset="-122"/>
              </a:rPr>
              <a:t>与保密</a:t>
            </a:r>
            <a:r>
              <a:rPr lang="zh-CN" altLang="en-US" b="1" dirty="0">
                <a:solidFill>
                  <a:srgbClr val="C00000"/>
                </a:solidFill>
                <a:latin typeface="黑体" panose="02010609060101010101" pitchFamily="49" charset="-122"/>
                <a:ea typeface="黑体" panose="02010609060101010101" pitchFamily="49" charset="-122"/>
              </a:rPr>
              <a:t>立法</a:t>
            </a:r>
            <a:r>
              <a:rPr lang="zh-CN" altLang="en-US" b="1" dirty="0">
                <a:latin typeface="黑体" panose="02010609060101010101" pitchFamily="49" charset="-122"/>
                <a:ea typeface="黑体" panose="02010609060101010101" pitchFamily="49" charset="-122"/>
              </a:rPr>
              <a:t>、保密</a:t>
            </a:r>
            <a:r>
              <a:rPr lang="zh-CN" altLang="en-US" b="1" dirty="0">
                <a:solidFill>
                  <a:srgbClr val="C00000"/>
                </a:solidFill>
                <a:latin typeface="黑体" panose="02010609060101010101" pitchFamily="49" charset="-122"/>
                <a:ea typeface="黑体" panose="02010609060101010101" pitchFamily="49" charset="-122"/>
              </a:rPr>
              <a:t>执法</a:t>
            </a:r>
            <a:r>
              <a:rPr lang="zh-CN" altLang="en-US" b="1" dirty="0">
                <a:latin typeface="黑体" panose="02010609060101010101" pitchFamily="49" charset="-122"/>
                <a:ea typeface="黑体" panose="02010609060101010101" pitchFamily="49" charset="-122"/>
              </a:rPr>
              <a:t>的关系</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sz="2600" b="1" dirty="0">
                <a:latin typeface="黑体" panose="02010609060101010101" pitchFamily="49" charset="-122"/>
                <a:ea typeface="黑体" panose="02010609060101010101" pitchFamily="49" charset="-122"/>
              </a:rPr>
              <a:t>	(1)</a:t>
            </a:r>
            <a:r>
              <a:rPr lang="zh-CN" altLang="en-US" sz="2600" b="1" dirty="0">
                <a:latin typeface="黑体" panose="02010609060101010101" pitchFamily="49" charset="-122"/>
                <a:ea typeface="黑体" panose="02010609060101010101" pitchFamily="49" charset="-122"/>
              </a:rPr>
              <a:t>保密司法以保密</a:t>
            </a:r>
            <a:r>
              <a:rPr lang="zh-CN" altLang="en-US" sz="2600" b="1" dirty="0">
                <a:solidFill>
                  <a:srgbClr val="A5068D"/>
                </a:solidFill>
                <a:latin typeface="黑体" panose="02010609060101010101" pitchFamily="49" charset="-122"/>
                <a:ea typeface="黑体" panose="02010609060101010101" pitchFamily="49" charset="-122"/>
              </a:rPr>
              <a:t>立法</a:t>
            </a:r>
            <a:r>
              <a:rPr lang="zh-CN" altLang="en-US" sz="2600" b="1" dirty="0">
                <a:latin typeface="黑体" panose="02010609060101010101" pitchFamily="49" charset="-122"/>
                <a:ea typeface="黑体" panose="02010609060101010101" pitchFamily="49" charset="-122"/>
              </a:rPr>
              <a:t>为依据，是保密法律实施的途径之一</a:t>
            </a:r>
          </a:p>
          <a:p>
            <a:pPr marL="0" indent="0">
              <a:lnSpc>
                <a:spcPct val="150000"/>
              </a:lnSpc>
              <a:spcBef>
                <a:spcPts val="0"/>
              </a:spcBef>
              <a:buNone/>
            </a:pPr>
            <a:r>
              <a:rPr lang="en-US" altLang="zh-CN" sz="2600" b="1" dirty="0">
                <a:latin typeface="黑体" panose="02010609060101010101" pitchFamily="49" charset="-122"/>
                <a:ea typeface="黑体" panose="02010609060101010101" pitchFamily="49" charset="-122"/>
              </a:rPr>
              <a:t>	(2)</a:t>
            </a:r>
            <a:r>
              <a:rPr lang="zh-CN" altLang="en-US" sz="2600" b="1" dirty="0">
                <a:latin typeface="黑体" panose="02010609060101010101" pitchFamily="49" charset="-122"/>
                <a:ea typeface="黑体" panose="02010609060101010101" pitchFamily="49" charset="-122"/>
              </a:rPr>
              <a:t>保密司法和部分保密执法构成了我国现行的保密违法行为</a:t>
            </a:r>
            <a:r>
              <a:rPr lang="zh-CN" altLang="en-US" sz="2600" b="1" dirty="0">
                <a:solidFill>
                  <a:srgbClr val="A5068D"/>
                </a:solidFill>
                <a:latin typeface="黑体" panose="02010609060101010101" pitchFamily="49" charset="-122"/>
                <a:ea typeface="黑体" panose="02010609060101010101" pitchFamily="49" charset="-122"/>
              </a:rPr>
              <a:t>追责体系</a:t>
            </a:r>
          </a:p>
          <a:p>
            <a:pPr marL="0" indent="0">
              <a:lnSpc>
                <a:spcPct val="150000"/>
              </a:lnSpc>
              <a:spcBef>
                <a:spcPts val="0"/>
              </a:spcBef>
              <a:buNone/>
            </a:pPr>
            <a:r>
              <a:rPr lang="en-US" altLang="zh-CN" sz="2600" b="1" dirty="0">
                <a:latin typeface="黑体" panose="02010609060101010101" pitchFamily="49" charset="-122"/>
                <a:ea typeface="黑体" panose="02010609060101010101" pitchFamily="49" charset="-122"/>
              </a:rPr>
              <a:t>	(3)</a:t>
            </a:r>
            <a:r>
              <a:rPr lang="zh-CN" altLang="en-US" sz="2600" b="1" dirty="0">
                <a:latin typeface="黑体" panose="02010609060101010101" pitchFamily="49" charset="-122"/>
                <a:ea typeface="黑体" panose="02010609060101010101" pitchFamily="49" charset="-122"/>
              </a:rPr>
              <a:t>保密司法是保密法制体系中的</a:t>
            </a:r>
            <a:r>
              <a:rPr lang="zh-CN" altLang="en-US" sz="2600" b="1" dirty="0">
                <a:solidFill>
                  <a:srgbClr val="A5068D"/>
                </a:solidFill>
                <a:latin typeface="黑体" panose="02010609060101010101" pitchFamily="49" charset="-122"/>
                <a:ea typeface="黑体" panose="02010609060101010101" pitchFamily="49" charset="-122"/>
              </a:rPr>
              <a:t>事后调整</a:t>
            </a:r>
            <a:r>
              <a:rPr lang="zh-CN" altLang="en-US" sz="2600" b="1" dirty="0">
                <a:latin typeface="黑体" panose="02010609060101010101" pitchFamily="49" charset="-122"/>
                <a:ea typeface="黑体" panose="02010609060101010101" pitchFamily="49" charset="-122"/>
              </a:rPr>
              <a:t>方式</a:t>
            </a:r>
            <a:endParaRPr lang="en-US" altLang="zh-CN" sz="2600"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sz="2600" b="1" dirty="0">
                <a:latin typeface="黑体" panose="02010609060101010101" pitchFamily="49" charset="-122"/>
                <a:ea typeface="黑体" panose="02010609060101010101" pitchFamily="49" charset="-122"/>
              </a:rPr>
              <a:t>         </a:t>
            </a:r>
            <a:r>
              <a:rPr lang="zh-CN" altLang="en-US" sz="2600" b="1" dirty="0">
                <a:latin typeface="黑体" panose="02010609060101010101" pitchFamily="49" charset="-122"/>
                <a:ea typeface="黑体" panose="02010609060101010101" pitchFamily="49" charset="-122"/>
              </a:rPr>
              <a:t>是</a:t>
            </a:r>
            <a:r>
              <a:rPr lang="zh-CN" altLang="en-US" sz="2600" b="1" dirty="0">
                <a:solidFill>
                  <a:srgbClr val="00B0F0"/>
                </a:solidFill>
                <a:latin typeface="黑体" panose="02010609060101010101" pitchFamily="49" charset="-122"/>
                <a:ea typeface="黑体" panose="02010609060101010101" pitchFamily="49" charset="-122"/>
              </a:rPr>
              <a:t>国家安全和利益</a:t>
            </a:r>
            <a:r>
              <a:rPr lang="zh-CN" altLang="en-US" sz="2600" b="1" dirty="0">
                <a:latin typeface="黑体" panose="02010609060101010101" pitchFamily="49" charset="-122"/>
                <a:ea typeface="黑体" panose="02010609060101010101" pitchFamily="49" charset="-122"/>
              </a:rPr>
              <a:t>、</a:t>
            </a:r>
            <a:r>
              <a:rPr lang="zh-CN" altLang="en-US" sz="2600" b="1" dirty="0">
                <a:solidFill>
                  <a:srgbClr val="00B0F0"/>
                </a:solidFill>
                <a:latin typeface="黑体" panose="02010609060101010101" pitchFamily="49" charset="-122"/>
                <a:ea typeface="黑体" panose="02010609060101010101" pitchFamily="49" charset="-122"/>
              </a:rPr>
              <a:t>公民基本权益</a:t>
            </a:r>
            <a:r>
              <a:rPr lang="zh-CN" altLang="en-US" sz="2600" b="1" dirty="0">
                <a:latin typeface="黑体" panose="02010609060101010101" pitchFamily="49" charset="-122"/>
                <a:ea typeface="黑体" panose="02010609060101010101" pitchFamily="49" charset="-122"/>
              </a:rPr>
              <a:t>的</a:t>
            </a:r>
            <a:r>
              <a:rPr lang="zh-CN" altLang="en-US" sz="2600" b="1" dirty="0">
                <a:solidFill>
                  <a:srgbClr val="3333FF"/>
                </a:solidFill>
                <a:latin typeface="黑体" panose="02010609060101010101" pitchFamily="49" charset="-122"/>
                <a:ea typeface="黑体" panose="02010609060101010101" pitchFamily="49" charset="-122"/>
              </a:rPr>
              <a:t>最后保护屏障</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5"/>
            <a:ext cx="12042775" cy="5003165"/>
          </a:xfrm>
        </p:spPr>
        <p:txBody>
          <a:bodyPr>
            <a:normAutofit/>
          </a:bodyPr>
          <a:lstStyle/>
          <a:p>
            <a:pPr marL="0" indent="0">
              <a:lnSpc>
                <a:spcPct val="150000"/>
              </a:lnSpc>
              <a:spcBef>
                <a:spcPts val="0"/>
              </a:spcBef>
              <a:buNone/>
            </a:pPr>
            <a:r>
              <a:rPr lang="zh-CN" altLang="en-US" sz="4400" b="1" dirty="0">
                <a:solidFill>
                  <a:srgbClr val="3333FF"/>
                </a:solidFill>
                <a:latin typeface="黑体" panose="02010609060101010101" pitchFamily="49" charset="-122"/>
                <a:ea typeface="黑体" panose="02010609060101010101" pitchFamily="49" charset="-122"/>
              </a:rPr>
              <a:t>判决评析</a:t>
            </a:r>
            <a:r>
              <a:rPr lang="en-US" altLang="zh-CN" sz="4400" b="1" dirty="0">
                <a:solidFill>
                  <a:srgbClr val="3333FF"/>
                </a:solidFill>
                <a:latin typeface="黑体" panose="02010609060101010101" pitchFamily="49" charset="-122"/>
                <a:ea typeface="黑体" panose="02010609060101010101" pitchFamily="49" charset="-122"/>
              </a:rPr>
              <a:t>	</a:t>
            </a:r>
            <a:endParaRPr 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endParaRPr sz="800"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b="1" dirty="0">
                <a:latin typeface="黑体" panose="02010609060101010101" pitchFamily="49" charset="-122"/>
                <a:ea typeface="黑体" panose="02010609060101010101" pitchFamily="49" charset="-122"/>
              </a:rPr>
              <a:t>翁其能明确告知许智勇</a:t>
            </a:r>
            <a:r>
              <a:rPr lang="en-US" b="1" dirty="0">
                <a:latin typeface="黑体" panose="02010609060101010101" pitchFamily="49" charset="-122"/>
                <a:ea typeface="黑体" panose="02010609060101010101" pitchFamily="49" charset="-122"/>
              </a:rPr>
              <a:t>/</a:t>
            </a:r>
            <a:r>
              <a:rPr b="1" dirty="0">
                <a:latin typeface="黑体" panose="02010609060101010101" pitchFamily="49" charset="-122"/>
                <a:ea typeface="黑体" panose="02010609060101010101" pitchFamily="49" charset="-122"/>
              </a:rPr>
              <a:t>杨伟全</a:t>
            </a:r>
            <a:r>
              <a:rPr lang="en-US" b="1" dirty="0">
                <a:latin typeface="黑体" panose="02010609060101010101" pitchFamily="49" charset="-122"/>
                <a:ea typeface="黑体" panose="02010609060101010101" pitchFamily="49" charset="-122"/>
              </a:rPr>
              <a:t>/</a:t>
            </a:r>
            <a:r>
              <a:rPr b="1" dirty="0">
                <a:latin typeface="黑体" panose="02010609060101010101" pitchFamily="49" charset="-122"/>
                <a:ea typeface="黑体" panose="02010609060101010101" pitchFamily="49" charset="-122"/>
              </a:rPr>
              <a:t>刘伟培训内容含金量高，收取高昂学费</a:t>
            </a:r>
          </a:p>
          <a:p>
            <a:pPr marL="0" indent="457200">
              <a:lnSpc>
                <a:spcPct val="150000"/>
              </a:lnSpc>
              <a:spcBef>
                <a:spcPts val="0"/>
              </a:spcBef>
              <a:buNone/>
            </a:pPr>
            <a:r>
              <a:rPr b="1" dirty="0">
                <a:latin typeface="黑体" panose="02010609060101010101" pitchFamily="49" charset="-122"/>
                <a:ea typeface="黑体" panose="02010609060101010101" pitchFamily="49" charset="-122"/>
              </a:rPr>
              <a:t>听声不见人</a:t>
            </a:r>
            <a:r>
              <a:rPr lang="en-US" b="1" dirty="0">
                <a:latin typeface="黑体" panose="02010609060101010101" pitchFamily="49" charset="-122"/>
                <a:ea typeface="黑体" panose="02010609060101010101" pitchFamily="49" charset="-122"/>
              </a:rPr>
              <a:t>/</a:t>
            </a:r>
            <a:r>
              <a:rPr b="1" dirty="0">
                <a:latin typeface="黑体" panose="02010609060101010101" pitchFamily="49" charset="-122"/>
                <a:ea typeface="黑体" panose="02010609060101010101" pitchFamily="49" charset="-122"/>
              </a:rPr>
              <a:t>穿浴袍上课</a:t>
            </a:r>
            <a:r>
              <a:rPr lang="en-US" b="1" dirty="0">
                <a:latin typeface="黑体" panose="02010609060101010101" pitchFamily="49" charset="-122"/>
                <a:ea typeface="黑体" panose="02010609060101010101" pitchFamily="49" charset="-122"/>
              </a:rPr>
              <a:t>/</a:t>
            </a:r>
            <a:r>
              <a:rPr b="1" dirty="0">
                <a:latin typeface="黑体" panose="02010609060101010101" pitchFamily="49" charset="-122"/>
                <a:ea typeface="黑体" panose="02010609060101010101" pitchFamily="49" charset="-122"/>
              </a:rPr>
              <a:t>课前搜身</a:t>
            </a:r>
            <a:r>
              <a:rPr lang="en-US" b="1" dirty="0">
                <a:latin typeface="黑体" panose="02010609060101010101" pitchFamily="49" charset="-122"/>
                <a:ea typeface="黑体" panose="02010609060101010101" pitchFamily="49" charset="-122"/>
              </a:rPr>
              <a:t>/</a:t>
            </a:r>
            <a:r>
              <a:rPr b="1" dirty="0">
                <a:latin typeface="黑体" panose="02010609060101010101" pitchFamily="49" charset="-122"/>
                <a:ea typeface="黑体" panose="02010609060101010101" pitchFamily="49" charset="-122"/>
              </a:rPr>
              <a:t>课后收纸</a:t>
            </a:r>
            <a:r>
              <a:rPr lang="en-US" b="1" dirty="0">
                <a:latin typeface="黑体" panose="02010609060101010101" pitchFamily="49" charset="-122"/>
                <a:ea typeface="黑体" panose="02010609060101010101" pitchFamily="49" charset="-122"/>
              </a:rPr>
              <a:t>/</a:t>
            </a:r>
            <a:r>
              <a:rPr b="1" dirty="0">
                <a:latin typeface="黑体" panose="02010609060101010101" pitchFamily="49" charset="-122"/>
                <a:ea typeface="黑体" panose="02010609060101010101" pitchFamily="49" charset="-122"/>
              </a:rPr>
              <a:t>禁带通讯工具等特殊规定</a:t>
            </a:r>
          </a:p>
          <a:p>
            <a:pPr marL="0" indent="457200">
              <a:lnSpc>
                <a:spcPct val="150000"/>
              </a:lnSpc>
              <a:spcBef>
                <a:spcPts val="0"/>
              </a:spcBef>
              <a:buNone/>
            </a:pPr>
            <a:r>
              <a:rPr b="1" dirty="0">
                <a:latin typeface="黑体" panose="02010609060101010101" pitchFamily="49" charset="-122"/>
                <a:ea typeface="黑体" panose="02010609060101010101" pitchFamily="49" charset="-122"/>
              </a:rPr>
              <a:t>三人均应预见到翁其能所提供的极有可能是考试试题、答案</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5"/>
            <a:ext cx="12042775" cy="5003165"/>
          </a:xfrm>
        </p:spPr>
        <p:txBody>
          <a:bodyPr>
            <a:normAutofit/>
          </a:bodyPr>
          <a:lstStyle/>
          <a:p>
            <a:pPr marL="0" indent="0">
              <a:lnSpc>
                <a:spcPct val="150000"/>
              </a:lnSpc>
              <a:spcBef>
                <a:spcPts val="0"/>
              </a:spcBef>
              <a:buNone/>
            </a:pPr>
            <a:r>
              <a:rPr lang="zh-CN" altLang="en-US" sz="4400" b="1" dirty="0">
                <a:solidFill>
                  <a:srgbClr val="3333FF"/>
                </a:solidFill>
                <a:latin typeface="黑体" panose="02010609060101010101" pitchFamily="49" charset="-122"/>
                <a:ea typeface="黑体" panose="02010609060101010101" pitchFamily="49" charset="-122"/>
              </a:rPr>
              <a:t>判决评析</a:t>
            </a:r>
            <a:r>
              <a:rPr lang="en-US" altLang="zh-CN" sz="4400" b="1" dirty="0">
                <a:solidFill>
                  <a:srgbClr val="3333FF"/>
                </a:solidFill>
                <a:latin typeface="黑体" panose="02010609060101010101" pitchFamily="49" charset="-122"/>
                <a:ea typeface="黑体" panose="02010609060101010101" pitchFamily="49" charset="-122"/>
              </a:rPr>
              <a:t>	</a:t>
            </a:r>
            <a:endParaRPr 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endParaRPr sz="800"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b="1" dirty="0">
                <a:latin typeface="黑体" panose="02010609060101010101" pitchFamily="49" charset="-122"/>
                <a:ea typeface="黑体" panose="02010609060101010101" pitchFamily="49" charset="-122"/>
              </a:rPr>
              <a:t>王辉在新梦想培训时，基于特殊的培训规定，已经怀疑上课内容就是</a:t>
            </a:r>
          </a:p>
          <a:p>
            <a:pPr marL="0" indent="457200">
              <a:lnSpc>
                <a:spcPct val="150000"/>
              </a:lnSpc>
              <a:spcBef>
                <a:spcPts val="0"/>
              </a:spcBef>
              <a:buNone/>
            </a:pPr>
            <a:r>
              <a:rPr b="1" dirty="0">
                <a:latin typeface="黑体" panose="02010609060101010101" pitchFamily="49" charset="-122"/>
                <a:ea typeface="黑体" panose="02010609060101010101" pitchFamily="49" charset="-122"/>
              </a:rPr>
              <a:t>考试真题，并将此事告知洪奕轩，洪奕轩告知洪浩</a:t>
            </a:r>
          </a:p>
          <a:p>
            <a:pPr marL="0" indent="457200">
              <a:lnSpc>
                <a:spcPct val="150000"/>
              </a:lnSpc>
              <a:spcBef>
                <a:spcPts val="0"/>
              </a:spcBef>
              <a:buNone/>
            </a:pPr>
            <a:r>
              <a:rPr b="1" dirty="0">
                <a:latin typeface="黑体" panose="02010609060101010101" pitchFamily="49" charset="-122"/>
                <a:ea typeface="黑体" panose="02010609060101010101" pitchFamily="49" charset="-122"/>
              </a:rPr>
              <a:t>对此三人供述均稳定一致，足以认定三人明知考试重点极有可能就是</a:t>
            </a:r>
          </a:p>
          <a:p>
            <a:pPr marL="0" indent="457200">
              <a:lnSpc>
                <a:spcPct val="150000"/>
              </a:lnSpc>
              <a:spcBef>
                <a:spcPts val="0"/>
              </a:spcBef>
              <a:buNone/>
            </a:pPr>
            <a:r>
              <a:rPr b="1" dirty="0">
                <a:latin typeface="黑体" panose="02010609060101010101" pitchFamily="49" charset="-122"/>
                <a:ea typeface="黑体" panose="02010609060101010101" pitchFamily="49" charset="-122"/>
              </a:rPr>
              <a:t>考试试题、答案</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5"/>
            <a:ext cx="12042775" cy="5003165"/>
          </a:xfrm>
        </p:spPr>
        <p:txBody>
          <a:bodyPr>
            <a:normAutofit lnSpcReduction="10000"/>
          </a:bodyPr>
          <a:lstStyle/>
          <a:p>
            <a:pPr marL="0" indent="0">
              <a:lnSpc>
                <a:spcPct val="150000"/>
              </a:lnSpc>
              <a:spcBef>
                <a:spcPts val="0"/>
              </a:spcBef>
              <a:buNone/>
            </a:pPr>
            <a:r>
              <a:rPr lang="zh-CN" altLang="en-US" sz="4400" b="1" dirty="0">
                <a:solidFill>
                  <a:srgbClr val="3333FF"/>
                </a:solidFill>
                <a:latin typeface="黑体" panose="02010609060101010101" pitchFamily="49" charset="-122"/>
                <a:ea typeface="黑体" panose="02010609060101010101" pitchFamily="49" charset="-122"/>
              </a:rPr>
              <a:t>判决评析</a:t>
            </a:r>
            <a:r>
              <a:rPr lang="en-US" altLang="zh-CN" sz="4400" b="1" dirty="0">
                <a:solidFill>
                  <a:srgbClr val="3333FF"/>
                </a:solidFill>
                <a:latin typeface="黑体" panose="02010609060101010101" pitchFamily="49" charset="-122"/>
                <a:ea typeface="黑体" panose="02010609060101010101" pitchFamily="49" charset="-122"/>
              </a:rPr>
              <a:t>	</a:t>
            </a:r>
            <a:endParaRPr 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endParaRPr sz="800"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b="1" dirty="0">
                <a:latin typeface="黑体" panose="02010609060101010101" pitchFamily="49" charset="-122"/>
                <a:ea typeface="黑体" panose="02010609060101010101" pitchFamily="49" charset="-122"/>
              </a:rPr>
              <a:t>刘向阳</a:t>
            </a:r>
            <a:r>
              <a:rPr lang="en-US" b="1" dirty="0">
                <a:latin typeface="黑体" panose="02010609060101010101" pitchFamily="49" charset="-122"/>
                <a:ea typeface="黑体" panose="02010609060101010101" pitchFamily="49" charset="-122"/>
              </a:rPr>
              <a:t>/</a:t>
            </a:r>
            <a:r>
              <a:rPr b="1" dirty="0">
                <a:latin typeface="黑体" panose="02010609060101010101" pitchFamily="49" charset="-122"/>
                <a:ea typeface="黑体" panose="02010609060101010101" pitchFamily="49" charset="-122"/>
              </a:rPr>
              <a:t>江莉系一级建造师考试培训人员，对考试资料有一定程度的熟悉</a:t>
            </a:r>
          </a:p>
          <a:p>
            <a:pPr marL="0" indent="457200">
              <a:lnSpc>
                <a:spcPct val="150000"/>
              </a:lnSpc>
              <a:spcBef>
                <a:spcPts val="0"/>
              </a:spcBef>
              <a:buNone/>
            </a:pPr>
            <a:r>
              <a:rPr b="1" dirty="0">
                <a:latin typeface="黑体" panose="02010609060101010101" pitchFamily="49" charset="-122"/>
                <a:ea typeface="黑体" panose="02010609060101010101" pitchFamily="49" charset="-122"/>
              </a:rPr>
              <a:t>洪浩以远高于以往的价格向刘向阳售卖资料，并承诺内容不准就退钱</a:t>
            </a:r>
          </a:p>
          <a:p>
            <a:pPr marL="0" indent="457200">
              <a:lnSpc>
                <a:spcPct val="150000"/>
              </a:lnSpc>
              <a:spcBef>
                <a:spcPts val="0"/>
              </a:spcBef>
              <a:buNone/>
            </a:pPr>
            <a:r>
              <a:rPr b="1" dirty="0">
                <a:latin typeface="黑体" panose="02010609060101010101" pitchFamily="49" charset="-122"/>
                <a:ea typeface="黑体" panose="02010609060101010101" pitchFamily="49" charset="-122"/>
              </a:rPr>
              <a:t>刘向阳怀疑所售资料可能系考试试题、答案</a:t>
            </a:r>
          </a:p>
          <a:p>
            <a:pPr marL="0" indent="457200">
              <a:lnSpc>
                <a:spcPct val="150000"/>
              </a:lnSpc>
              <a:spcBef>
                <a:spcPts val="0"/>
              </a:spcBef>
              <a:buNone/>
            </a:pPr>
            <a:r>
              <a:rPr b="1" dirty="0">
                <a:latin typeface="黑体" panose="02010609060101010101" pitchFamily="49" charset="-122"/>
                <a:ea typeface="黑体" panose="02010609060101010101" pitchFamily="49" charset="-122"/>
              </a:rPr>
              <a:t>并与江莉合作购买资料后出售</a:t>
            </a:r>
          </a:p>
          <a:p>
            <a:pPr marL="0" indent="457200">
              <a:lnSpc>
                <a:spcPct val="150000"/>
              </a:lnSpc>
              <a:spcBef>
                <a:spcPts val="0"/>
              </a:spcBef>
              <a:buNone/>
            </a:pPr>
            <a:r>
              <a:rPr b="1" dirty="0">
                <a:latin typeface="黑体" panose="02010609060101010101" pitchFamily="49" charset="-122"/>
                <a:ea typeface="黑体" panose="02010609060101010101" pitchFamily="49" charset="-122"/>
              </a:rPr>
              <a:t>二人对培训资料标注水印、对原始资料绿色喷底标注</a:t>
            </a:r>
          </a:p>
          <a:p>
            <a:pPr marL="0" indent="457200">
              <a:lnSpc>
                <a:spcPct val="150000"/>
              </a:lnSpc>
              <a:spcBef>
                <a:spcPts val="0"/>
              </a:spcBef>
              <a:buNone/>
            </a:pPr>
            <a:r>
              <a:rPr b="1" dirty="0">
                <a:latin typeface="黑体" panose="02010609060101010101" pitchFamily="49" charset="-122"/>
                <a:ea typeface="黑体" panose="02010609060101010101" pitchFamily="49" charset="-122"/>
              </a:rPr>
              <a:t>都能印证二人明知考试重点极有可能是考试试题、答案</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5"/>
            <a:ext cx="12042775" cy="5003165"/>
          </a:xfrm>
        </p:spPr>
        <p:txBody>
          <a:bodyPr>
            <a:normAutofit/>
          </a:bodyPr>
          <a:lstStyle/>
          <a:p>
            <a:pPr marL="0" indent="0">
              <a:lnSpc>
                <a:spcPct val="150000"/>
              </a:lnSpc>
              <a:spcBef>
                <a:spcPts val="0"/>
              </a:spcBef>
              <a:buNone/>
            </a:pPr>
            <a:r>
              <a:rPr lang="zh-CN" altLang="en-US" sz="4400" b="1" dirty="0">
                <a:solidFill>
                  <a:srgbClr val="3333FF"/>
                </a:solidFill>
                <a:latin typeface="黑体" panose="02010609060101010101" pitchFamily="49" charset="-122"/>
                <a:ea typeface="黑体" panose="02010609060101010101" pitchFamily="49" charset="-122"/>
              </a:rPr>
              <a:t>判决评析</a:t>
            </a:r>
            <a:r>
              <a:rPr lang="en-US" altLang="zh-CN" sz="4400" b="1" dirty="0">
                <a:solidFill>
                  <a:srgbClr val="3333FF"/>
                </a:solidFill>
                <a:latin typeface="黑体" panose="02010609060101010101" pitchFamily="49" charset="-122"/>
                <a:ea typeface="黑体" panose="02010609060101010101" pitchFamily="49" charset="-122"/>
              </a:rPr>
              <a:t>	</a:t>
            </a:r>
            <a:endParaRPr 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endParaRPr sz="800"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b="1" dirty="0">
                <a:latin typeface="黑体" panose="02010609060101010101" pitchFamily="49" charset="-122"/>
                <a:ea typeface="黑体" panose="02010609060101010101" pitchFamily="49" charset="-122"/>
              </a:rPr>
              <a:t>因此，依据现有证据，足以证实</a:t>
            </a:r>
          </a:p>
          <a:p>
            <a:pPr marL="0" indent="457200">
              <a:lnSpc>
                <a:spcPct val="150000"/>
              </a:lnSpc>
              <a:spcBef>
                <a:spcPts val="0"/>
              </a:spcBef>
              <a:buNone/>
            </a:pPr>
            <a:r>
              <a:rPr b="1" dirty="0">
                <a:latin typeface="黑体" panose="02010609060101010101" pitchFamily="49" charset="-122"/>
                <a:ea typeface="黑体" panose="02010609060101010101" pitchFamily="49" charset="-122"/>
              </a:rPr>
              <a:t>各人均明知考试重点极有可能系考试试题、答案</a:t>
            </a:r>
          </a:p>
          <a:p>
            <a:pPr marL="0" indent="457200">
              <a:lnSpc>
                <a:spcPct val="150000"/>
              </a:lnSpc>
              <a:spcBef>
                <a:spcPts val="0"/>
              </a:spcBef>
              <a:buNone/>
            </a:pPr>
            <a:r>
              <a:rPr b="1" dirty="0">
                <a:latin typeface="黑体" panose="02010609060101010101" pitchFamily="49" charset="-122"/>
                <a:ea typeface="黑体" panose="02010609060101010101" pitchFamily="49" charset="-122"/>
              </a:rPr>
              <a:t>仍将培训资料出售、提供给他人</a:t>
            </a:r>
          </a:p>
          <a:p>
            <a:pPr marL="0" indent="457200">
              <a:lnSpc>
                <a:spcPct val="150000"/>
              </a:lnSpc>
              <a:spcBef>
                <a:spcPts val="0"/>
              </a:spcBef>
              <a:buNone/>
            </a:pPr>
            <a:r>
              <a:rPr b="1" dirty="0">
                <a:latin typeface="黑体" panose="02010609060101010101" pitchFamily="49" charset="-122"/>
                <a:ea typeface="黑体" panose="02010609060101010101" pitchFamily="49" charset="-122"/>
              </a:rPr>
              <a:t>足以认定各人均有非法出售、提供试题、答案的故意</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0" y="2397760"/>
            <a:ext cx="12191365" cy="2112010"/>
          </a:xfrm>
        </p:spPr>
        <p:txBody>
          <a:bodyPr>
            <a:noAutofit/>
          </a:bodyPr>
          <a:lstStyle/>
          <a:p>
            <a:pPr marL="0" indent="0" algn="l">
              <a:lnSpc>
                <a:spcPct val="150000"/>
              </a:lnSpc>
              <a:spcBef>
                <a:spcPts val="0"/>
              </a:spcBef>
              <a:buNone/>
            </a:pPr>
            <a:r>
              <a:rPr lang="zh-CN" altLang="en-US" sz="4300" b="1" dirty="0">
                <a:solidFill>
                  <a:srgbClr val="FF0000"/>
                </a:solidFill>
                <a:latin typeface="黑体" panose="02010609060101010101" pitchFamily="49" charset="-122"/>
                <a:ea typeface="黑体" panose="02010609060101010101" pitchFamily="49" charset="-122"/>
              </a:rPr>
              <a:t>四、非法获取国家秘密罪</a:t>
            </a:r>
            <a:r>
              <a:rPr lang="en-US" altLang="zh-CN" sz="4300" b="1" dirty="0">
                <a:solidFill>
                  <a:srgbClr val="FF0000"/>
                </a:solidFill>
                <a:latin typeface="黑体" panose="02010609060101010101" pitchFamily="49" charset="-122"/>
                <a:ea typeface="黑体" panose="02010609060101010101" pitchFamily="49" charset="-122"/>
              </a:rPr>
              <a:t>/</a:t>
            </a:r>
            <a:r>
              <a:rPr lang="zh-CN" altLang="en-US" sz="4300" b="1" dirty="0">
                <a:solidFill>
                  <a:srgbClr val="FF0000"/>
                </a:solidFill>
                <a:latin typeface="黑体" panose="02010609060101010101" pitchFamily="49" charset="-122"/>
                <a:ea typeface="黑体" panose="02010609060101010101" pitchFamily="49" charset="-122"/>
              </a:rPr>
              <a:t>非法出售、提供试题、</a:t>
            </a:r>
          </a:p>
          <a:p>
            <a:pPr marL="0" indent="0" algn="l">
              <a:lnSpc>
                <a:spcPct val="150000"/>
              </a:lnSpc>
              <a:spcBef>
                <a:spcPts val="0"/>
              </a:spcBef>
              <a:buNone/>
            </a:pPr>
            <a:r>
              <a:rPr lang="zh-CN" altLang="en-US" sz="4300" b="1" dirty="0">
                <a:solidFill>
                  <a:srgbClr val="FF0000"/>
                </a:solidFill>
                <a:latin typeface="黑体" panose="02010609060101010101" pitchFamily="49" charset="-122"/>
                <a:ea typeface="黑体" panose="02010609060101010101" pitchFamily="49" charset="-122"/>
              </a:rPr>
              <a:t> </a:t>
            </a:r>
            <a:r>
              <a:rPr lang="en-US" altLang="zh-CN" sz="4300" b="1" dirty="0">
                <a:solidFill>
                  <a:srgbClr val="FF0000"/>
                </a:solidFill>
                <a:latin typeface="黑体" panose="02010609060101010101" pitchFamily="49" charset="-122"/>
                <a:ea typeface="黑体" panose="02010609060101010101" pitchFamily="49" charset="-122"/>
              </a:rPr>
              <a:t>   </a:t>
            </a:r>
            <a:r>
              <a:rPr lang="zh-CN" altLang="en-US" sz="4300" b="1" dirty="0">
                <a:solidFill>
                  <a:srgbClr val="FF0000"/>
                </a:solidFill>
                <a:latin typeface="黑体" panose="02010609060101010101" pitchFamily="49" charset="-122"/>
                <a:ea typeface="黑体" panose="02010609060101010101" pitchFamily="49" charset="-122"/>
              </a:rPr>
              <a:t>答案罪，</a:t>
            </a:r>
            <a:r>
              <a:rPr lang="zh-CN" altLang="en-US" sz="4300" b="1" dirty="0">
                <a:solidFill>
                  <a:srgbClr val="3333FF"/>
                </a:solidFill>
                <a:latin typeface="黑体" panose="02010609060101010101" pitchFamily="49" charset="-122"/>
                <a:ea typeface="黑体" panose="02010609060101010101" pitchFamily="49" charset="-122"/>
              </a:rPr>
              <a:t>数罪并罚</a:t>
            </a:r>
            <a:r>
              <a:rPr lang="zh-CN" altLang="en-US" sz="4300" b="1" dirty="0">
                <a:solidFill>
                  <a:srgbClr val="FF0000"/>
                </a:solidFill>
                <a:latin typeface="黑体" panose="02010609060101010101" pitchFamily="49" charset="-122"/>
                <a:ea typeface="黑体" panose="02010609060101010101" pitchFamily="49" charset="-122"/>
              </a:rPr>
              <a:t>？</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5"/>
            <a:ext cx="12042775" cy="5003165"/>
          </a:xfrm>
        </p:spPr>
        <p:txBody>
          <a:bodyPr>
            <a:normAutofit/>
          </a:bodyPr>
          <a:lstStyle/>
          <a:p>
            <a:pPr marL="0" indent="0">
              <a:lnSpc>
                <a:spcPct val="150000"/>
              </a:lnSpc>
              <a:spcBef>
                <a:spcPts val="0"/>
              </a:spcBef>
              <a:buNone/>
            </a:pPr>
            <a:r>
              <a:rPr lang="zh-CN" altLang="en-US" sz="4400" b="1" dirty="0">
                <a:solidFill>
                  <a:srgbClr val="3333FF"/>
                </a:solidFill>
                <a:latin typeface="黑体" panose="02010609060101010101" pitchFamily="49" charset="-122"/>
                <a:ea typeface="黑体" panose="02010609060101010101" pitchFamily="49" charset="-122"/>
              </a:rPr>
              <a:t>辩护意见</a:t>
            </a:r>
            <a:r>
              <a:rPr lang="en-US" altLang="zh-CN" sz="4400" b="1" dirty="0">
                <a:solidFill>
                  <a:srgbClr val="3333FF"/>
                </a:solidFill>
                <a:latin typeface="黑体" panose="02010609060101010101" pitchFamily="49" charset="-122"/>
                <a:ea typeface="黑体" panose="02010609060101010101" pitchFamily="49" charset="-122"/>
              </a:rPr>
              <a:t>	</a:t>
            </a:r>
            <a:endParaRPr 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endParaRPr sz="800"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非法获取国家秘密与</a:t>
            </a:r>
          </a:p>
          <a:p>
            <a:pPr marL="0" indent="457200">
              <a:lnSpc>
                <a:spcPct val="150000"/>
              </a:lnSpc>
              <a:spcBef>
                <a:spcPts val="0"/>
              </a:spcBef>
              <a:buNone/>
            </a:pPr>
            <a:r>
              <a:rPr b="1" dirty="0">
                <a:latin typeface="黑体" panose="02010609060101010101" pitchFamily="49" charset="-122"/>
                <a:ea typeface="黑体" panose="02010609060101010101" pitchFamily="49" charset="-122"/>
              </a:rPr>
              <a:t> </a:t>
            </a: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非法出售、提供试题、答案</a:t>
            </a:r>
          </a:p>
          <a:p>
            <a:pPr marL="0" indent="457200">
              <a:lnSpc>
                <a:spcPct val="150000"/>
              </a:lnSpc>
              <a:spcBef>
                <a:spcPts val="0"/>
              </a:spcBef>
              <a:buNone/>
            </a:pPr>
            <a:r>
              <a:rPr b="1" dirty="0">
                <a:latin typeface="黑体" panose="02010609060101010101" pitchFamily="49" charset="-122"/>
                <a:ea typeface="黑体" panose="02010609060101010101" pitchFamily="49" charset="-122"/>
              </a:rPr>
              <a:t> </a:t>
            </a: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系手段与目的的关系</a:t>
            </a:r>
          </a:p>
          <a:p>
            <a:pPr marL="0" indent="457200">
              <a:lnSpc>
                <a:spcPct val="150000"/>
              </a:lnSpc>
              <a:spcBef>
                <a:spcPts val="0"/>
              </a:spcBef>
              <a:buNone/>
            </a:pPr>
            <a:r>
              <a:rPr b="1" dirty="0">
                <a:latin typeface="黑体" panose="02010609060101010101" pitchFamily="49" charset="-122"/>
                <a:ea typeface="黑体" panose="02010609060101010101" pitchFamily="49" charset="-122"/>
              </a:rPr>
              <a:t> </a:t>
            </a: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属牵连犯，应择一重罪处罚</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5"/>
            <a:ext cx="12042775" cy="5003165"/>
          </a:xfrm>
        </p:spPr>
        <p:txBody>
          <a:bodyPr>
            <a:normAutofit/>
          </a:bodyPr>
          <a:lstStyle/>
          <a:p>
            <a:pPr marL="0" indent="0">
              <a:lnSpc>
                <a:spcPct val="150000"/>
              </a:lnSpc>
              <a:spcBef>
                <a:spcPts val="0"/>
              </a:spcBef>
              <a:buNone/>
            </a:pPr>
            <a:r>
              <a:rPr lang="zh-CN" altLang="en-US" sz="4400" b="1" dirty="0">
                <a:solidFill>
                  <a:srgbClr val="3333FF"/>
                </a:solidFill>
                <a:latin typeface="黑体" panose="02010609060101010101" pitchFamily="49" charset="-122"/>
                <a:ea typeface="黑体" panose="02010609060101010101" pitchFamily="49" charset="-122"/>
              </a:rPr>
              <a:t>判决评析</a:t>
            </a:r>
            <a:r>
              <a:rPr lang="en-US" altLang="zh-CN" sz="4400" b="1" dirty="0">
                <a:solidFill>
                  <a:srgbClr val="3333FF"/>
                </a:solidFill>
                <a:latin typeface="黑体" panose="02010609060101010101" pitchFamily="49" charset="-122"/>
                <a:ea typeface="黑体" panose="02010609060101010101" pitchFamily="49" charset="-122"/>
              </a:rPr>
              <a:t>	</a:t>
            </a:r>
            <a:endParaRPr 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b="1" dirty="0">
                <a:latin typeface="黑体" panose="02010609060101010101" pitchFamily="49" charset="-122"/>
                <a:ea typeface="黑体" panose="02010609060101010101" pitchFamily="49" charset="-122"/>
              </a:rPr>
              <a:t>教育部、国家保密局《教育工作中国家秘密及其密级具体范围的</a:t>
            </a:r>
          </a:p>
          <a:p>
            <a:pPr marL="0" indent="457200">
              <a:lnSpc>
                <a:spcPct val="150000"/>
              </a:lnSpc>
              <a:spcBef>
                <a:spcPts val="0"/>
              </a:spcBef>
              <a:buNone/>
            </a:pPr>
            <a:r>
              <a:rPr b="1" dirty="0">
                <a:latin typeface="黑体" panose="02010609060101010101" pitchFamily="49" charset="-122"/>
                <a:ea typeface="黑体" panose="02010609060101010101" pitchFamily="49" charset="-122"/>
                <a:sym typeface="+mn-ea"/>
              </a:rPr>
              <a:t>规定》</a:t>
            </a:r>
            <a:r>
              <a:rPr b="1" dirty="0">
                <a:latin typeface="黑体" panose="02010609060101010101" pitchFamily="49" charset="-122"/>
                <a:ea typeface="黑体" panose="02010609060101010101" pitchFamily="49" charset="-122"/>
              </a:rPr>
              <a:t>明确规定，国家考试的试题在启用之前属国家绝密级事项</a:t>
            </a:r>
          </a:p>
          <a:p>
            <a:pPr marL="0" indent="457200">
              <a:lnSpc>
                <a:spcPct val="150000"/>
              </a:lnSpc>
              <a:spcBef>
                <a:spcPts val="0"/>
              </a:spcBef>
              <a:buNone/>
            </a:pPr>
            <a:r>
              <a:rPr b="1" dirty="0">
                <a:latin typeface="黑体" panose="02010609060101010101" pitchFamily="49" charset="-122"/>
                <a:ea typeface="黑体" panose="02010609060101010101" pitchFamily="49" charset="-122"/>
              </a:rPr>
              <a:t>因而</a:t>
            </a:r>
            <a:r>
              <a:rPr lang="zh-CN" b="1" dirty="0">
                <a:latin typeface="黑体" panose="02010609060101010101" pitchFamily="49" charset="-122"/>
                <a:ea typeface="黑体" panose="02010609060101010101" pitchFamily="49" charset="-122"/>
              </a:rPr>
              <a:t>，</a:t>
            </a:r>
            <a:r>
              <a:rPr b="1" dirty="0">
                <a:latin typeface="黑体" panose="02010609060101010101" pitchFamily="49" charset="-122"/>
                <a:ea typeface="黑体" panose="02010609060101010101" pitchFamily="49" charset="-122"/>
              </a:rPr>
              <a:t>窃取、刺探、收买一级建造师考试内容</a:t>
            </a:r>
          </a:p>
          <a:p>
            <a:pPr marL="0" indent="457200">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sym typeface="+mn-ea"/>
              </a:rPr>
              <a:t>的行为</a:t>
            </a:r>
            <a:r>
              <a:rPr b="1" dirty="0">
                <a:latin typeface="黑体" panose="02010609060101010101" pitchFamily="49" charset="-122"/>
                <a:ea typeface="黑体" panose="02010609060101010101" pitchFamily="49" charset="-122"/>
              </a:rPr>
              <a:t>可以认定为非法获取国家秘密罪</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5"/>
            <a:ext cx="12042775" cy="5003165"/>
          </a:xfrm>
        </p:spPr>
        <p:txBody>
          <a:bodyPr>
            <a:normAutofit/>
          </a:bodyPr>
          <a:lstStyle/>
          <a:p>
            <a:pPr marL="0" indent="0">
              <a:lnSpc>
                <a:spcPct val="150000"/>
              </a:lnSpc>
              <a:spcBef>
                <a:spcPts val="0"/>
              </a:spcBef>
              <a:buNone/>
            </a:pPr>
            <a:r>
              <a:rPr lang="zh-CN" altLang="en-US" sz="4400" b="1" dirty="0">
                <a:solidFill>
                  <a:srgbClr val="3333FF"/>
                </a:solidFill>
                <a:latin typeface="黑体" panose="02010609060101010101" pitchFamily="49" charset="-122"/>
                <a:ea typeface="黑体" panose="02010609060101010101" pitchFamily="49" charset="-122"/>
              </a:rPr>
              <a:t>判决评析</a:t>
            </a:r>
            <a:r>
              <a:rPr lang="en-US" altLang="zh-CN" sz="4400" b="1" dirty="0">
                <a:solidFill>
                  <a:srgbClr val="3333FF"/>
                </a:solidFill>
                <a:latin typeface="黑体" panose="02010609060101010101" pitchFamily="49" charset="-122"/>
                <a:ea typeface="黑体" panose="02010609060101010101" pitchFamily="49" charset="-122"/>
              </a:rPr>
              <a:t>	</a:t>
            </a:r>
            <a:endParaRPr 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b="1" dirty="0">
                <a:latin typeface="黑体" panose="02010609060101010101" pitchFamily="49" charset="-122"/>
                <a:ea typeface="黑体" panose="02010609060101010101" pitchFamily="49" charset="-122"/>
              </a:rPr>
              <a:t>刑法修正案（九）将非法出售、提供试题、答案罪单独列罪</a:t>
            </a:r>
          </a:p>
          <a:p>
            <a:pPr marL="0" indent="457200">
              <a:lnSpc>
                <a:spcPct val="150000"/>
              </a:lnSpc>
              <a:spcBef>
                <a:spcPts val="0"/>
              </a:spcBef>
              <a:buNone/>
            </a:pPr>
            <a:r>
              <a:rPr b="1" dirty="0">
                <a:latin typeface="黑体" panose="02010609060101010101" pitchFamily="49" charset="-122"/>
                <a:ea typeface="黑体" panose="02010609060101010101" pitchFamily="49" charset="-122"/>
              </a:rPr>
              <a:t>事实上，非法出售、提供试题、答案本身就暗含获取国家秘密的意思</a:t>
            </a:r>
          </a:p>
          <a:p>
            <a:pPr marL="0" indent="457200">
              <a:lnSpc>
                <a:spcPct val="150000"/>
              </a:lnSpc>
              <a:spcBef>
                <a:spcPts val="0"/>
              </a:spcBef>
              <a:buNone/>
            </a:pPr>
            <a:r>
              <a:rPr b="1" dirty="0">
                <a:latin typeface="黑体" panose="02010609060101010101" pitchFamily="49" charset="-122"/>
                <a:ea typeface="黑体" panose="02010609060101010101" pitchFamily="49" charset="-122"/>
              </a:rPr>
              <a:t>因此，在两罪发生竞合时，非法获取国家秘密和非法出售、提供试题</a:t>
            </a:r>
          </a:p>
          <a:p>
            <a:pPr marL="0" indent="457200">
              <a:lnSpc>
                <a:spcPct val="150000"/>
              </a:lnSpc>
              <a:spcBef>
                <a:spcPts val="0"/>
              </a:spcBef>
              <a:buNone/>
            </a:pPr>
            <a:r>
              <a:rPr b="1" dirty="0">
                <a:latin typeface="黑体" panose="02010609060101010101" pitchFamily="49" charset="-122"/>
                <a:ea typeface="黑体" panose="02010609060101010101" pitchFamily="49" charset="-122"/>
              </a:rPr>
              <a:t> </a:t>
            </a: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答案应当是手段和目的的关系，构成牵连犯</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5"/>
            <a:ext cx="12042775" cy="5003165"/>
          </a:xfrm>
        </p:spPr>
        <p:txBody>
          <a:bodyPr>
            <a:normAutofit/>
          </a:bodyPr>
          <a:lstStyle/>
          <a:p>
            <a:pPr marL="0" indent="0">
              <a:lnSpc>
                <a:spcPct val="150000"/>
              </a:lnSpc>
              <a:spcBef>
                <a:spcPts val="0"/>
              </a:spcBef>
              <a:buNone/>
            </a:pPr>
            <a:r>
              <a:rPr lang="zh-CN" altLang="en-US" sz="4400" b="1" dirty="0">
                <a:solidFill>
                  <a:srgbClr val="3333FF"/>
                </a:solidFill>
                <a:latin typeface="黑体" panose="02010609060101010101" pitchFamily="49" charset="-122"/>
                <a:ea typeface="黑体" panose="02010609060101010101" pitchFamily="49" charset="-122"/>
              </a:rPr>
              <a:t>判决评析</a:t>
            </a:r>
            <a:r>
              <a:rPr lang="en-US" altLang="zh-CN" sz="4400" b="1" dirty="0">
                <a:solidFill>
                  <a:srgbClr val="3333FF"/>
                </a:solidFill>
                <a:latin typeface="黑体" panose="02010609060101010101" pitchFamily="49" charset="-122"/>
                <a:ea typeface="黑体" panose="02010609060101010101" pitchFamily="49" charset="-122"/>
              </a:rPr>
              <a:t>	</a:t>
            </a:r>
            <a:endParaRPr 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b="1" dirty="0">
                <a:latin typeface="黑体" panose="02010609060101010101" pitchFamily="49" charset="-122"/>
                <a:ea typeface="黑体" panose="02010609060101010101" pitchFamily="49" charset="-122"/>
              </a:rPr>
              <a:t>但在本案中，王学军所提供的仅仅是考试重点，远非试题、答案本身</a:t>
            </a:r>
          </a:p>
          <a:p>
            <a:pPr marL="0" indent="457200">
              <a:lnSpc>
                <a:spcPct val="150000"/>
              </a:lnSpc>
              <a:spcBef>
                <a:spcPts val="0"/>
              </a:spcBef>
              <a:buNone/>
            </a:pPr>
            <a:r>
              <a:rPr b="1" dirty="0">
                <a:latin typeface="黑体" panose="02010609060101010101" pitchFamily="49" charset="-122"/>
                <a:ea typeface="黑体" panose="02010609060101010101" pitchFamily="49" charset="-122"/>
              </a:rPr>
              <a:t>翁其能获取考试重点之后，依据其学术功底和培训经验，对考试重点</a:t>
            </a:r>
          </a:p>
          <a:p>
            <a:pPr marL="0" indent="457200">
              <a:lnSpc>
                <a:spcPct val="150000"/>
              </a:lnSpc>
              <a:spcBef>
                <a:spcPts val="0"/>
              </a:spcBef>
              <a:buNone/>
            </a:pPr>
            <a:r>
              <a:rPr b="1" dirty="0">
                <a:latin typeface="黑体" panose="02010609060101010101" pitchFamily="49" charset="-122"/>
                <a:ea typeface="黑体" panose="02010609060101010101" pitchFamily="49" charset="-122"/>
              </a:rPr>
              <a:t>再加工，从而设计出与考试真题高度重合的培训资料</a:t>
            </a:r>
          </a:p>
          <a:p>
            <a:pPr marL="0" indent="457200">
              <a:lnSpc>
                <a:spcPct val="150000"/>
              </a:lnSpc>
              <a:spcBef>
                <a:spcPts val="0"/>
              </a:spcBef>
              <a:buNone/>
            </a:pPr>
            <a:r>
              <a:rPr b="1" dirty="0">
                <a:latin typeface="黑体" panose="02010609060101010101" pitchFamily="49" charset="-122"/>
                <a:ea typeface="黑体" panose="02010609060101010101" pitchFamily="49" charset="-122"/>
              </a:rPr>
              <a:t>王学军窃取考试重点和翁其能二次加工后出售、提供试题、答案两个</a:t>
            </a:r>
          </a:p>
          <a:p>
            <a:pPr marL="0" indent="457200">
              <a:lnSpc>
                <a:spcPct val="150000"/>
              </a:lnSpc>
              <a:spcBef>
                <a:spcPts val="0"/>
              </a:spcBef>
              <a:buNone/>
            </a:pPr>
            <a:r>
              <a:rPr b="1" dirty="0">
                <a:latin typeface="黑体" panose="02010609060101010101" pitchFamily="49" charset="-122"/>
                <a:ea typeface="黑体" panose="02010609060101010101" pitchFamily="49" charset="-122"/>
              </a:rPr>
              <a:t>行为之间，存在明显的界限，属于两个独立的行为，应当分别予以刑</a:t>
            </a:r>
          </a:p>
          <a:p>
            <a:pPr marL="0" indent="457200">
              <a:lnSpc>
                <a:spcPct val="150000"/>
              </a:lnSpc>
              <a:spcBef>
                <a:spcPts val="0"/>
              </a:spcBef>
              <a:buNone/>
            </a:pPr>
            <a:r>
              <a:rPr b="1" dirty="0">
                <a:latin typeface="黑体" panose="02010609060101010101" pitchFamily="49" charset="-122"/>
                <a:ea typeface="黑体" panose="02010609060101010101" pitchFamily="49" charset="-122"/>
              </a:rPr>
              <a:t>事评价，依法数罪并罚</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0" y="2397760"/>
            <a:ext cx="12525829" cy="1435100"/>
          </a:xfrm>
        </p:spPr>
        <p:txBody>
          <a:bodyPr>
            <a:noAutofit/>
          </a:bodyPr>
          <a:lstStyle/>
          <a:p>
            <a:pPr marL="0" indent="0" algn="l">
              <a:lnSpc>
                <a:spcPct val="150000"/>
              </a:lnSpc>
              <a:spcBef>
                <a:spcPts val="0"/>
              </a:spcBef>
              <a:buNone/>
            </a:pPr>
            <a:r>
              <a:rPr sz="4400" b="1" dirty="0">
                <a:solidFill>
                  <a:srgbClr val="FF0000"/>
                </a:solidFill>
                <a:latin typeface="黑体" panose="02010609060101010101" pitchFamily="49" charset="-122"/>
                <a:ea typeface="黑体" panose="02010609060101010101" pitchFamily="49" charset="-122"/>
              </a:rPr>
              <a:t>五、非法获取国家秘密罪和非法出售、提供试题、</a:t>
            </a:r>
          </a:p>
          <a:p>
            <a:pPr marL="0" indent="0" algn="l">
              <a:lnSpc>
                <a:spcPct val="150000"/>
              </a:lnSpc>
              <a:spcBef>
                <a:spcPts val="0"/>
              </a:spcBef>
              <a:buNone/>
            </a:pPr>
            <a:r>
              <a:rPr sz="4400" b="1" dirty="0">
                <a:solidFill>
                  <a:srgbClr val="FF0000"/>
                </a:solidFill>
                <a:latin typeface="黑体" panose="02010609060101010101" pitchFamily="49" charset="-122"/>
                <a:ea typeface="黑体" panose="02010609060101010101" pitchFamily="49" charset="-122"/>
              </a:rPr>
              <a:t> </a:t>
            </a:r>
            <a:r>
              <a:rPr lang="en-US" sz="4400" b="1" dirty="0">
                <a:solidFill>
                  <a:srgbClr val="FF0000"/>
                </a:solidFill>
                <a:latin typeface="黑体" panose="02010609060101010101" pitchFamily="49" charset="-122"/>
                <a:ea typeface="黑体" panose="02010609060101010101" pitchFamily="49" charset="-122"/>
              </a:rPr>
              <a:t>   </a:t>
            </a:r>
            <a:r>
              <a:rPr sz="4400" b="1" dirty="0">
                <a:solidFill>
                  <a:srgbClr val="FF0000"/>
                </a:solidFill>
                <a:latin typeface="黑体" panose="02010609060101010101" pitchFamily="49" charset="-122"/>
                <a:ea typeface="黑体" panose="02010609060101010101" pitchFamily="49" charset="-122"/>
              </a:rPr>
              <a:t>答案罪中的</a:t>
            </a:r>
            <a:r>
              <a:rPr sz="4400" b="1" dirty="0">
                <a:solidFill>
                  <a:srgbClr val="3333FF"/>
                </a:solidFill>
                <a:latin typeface="黑体" panose="02010609060101010101" pitchFamily="49" charset="-122"/>
                <a:ea typeface="黑体" panose="02010609060101010101" pitchFamily="49" charset="-122"/>
              </a:rPr>
              <a:t>情节严重</a:t>
            </a:r>
            <a:r>
              <a:rPr sz="4400" b="1" dirty="0">
                <a:solidFill>
                  <a:srgbClr val="FF0000"/>
                </a:solidFill>
                <a:latin typeface="黑体" panose="02010609060101010101" pitchFamily="49" charset="-122"/>
                <a:ea typeface="黑体" panose="02010609060101010101" pitchFamily="49" charset="-122"/>
              </a:rPr>
              <a:t>标准？</a:t>
            </a:r>
            <a:endParaRPr lang="zh-CN" altLang="en-US" sz="2600" b="1" dirty="0">
              <a:solidFill>
                <a:srgbClr val="FF0000"/>
              </a:solidFill>
              <a:latin typeface="黑体" panose="02010609060101010101" pitchFamily="49" charset="-122"/>
              <a:ea typeface="黑体" panose="02010609060101010101"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司  法</a:t>
            </a:r>
          </a:p>
        </p:txBody>
      </p:sp>
      <p:sp>
        <p:nvSpPr>
          <p:cNvPr id="3" name="内容占位符 2"/>
          <p:cNvSpPr>
            <a:spLocks noGrp="1"/>
          </p:cNvSpPr>
          <p:nvPr>
            <p:ph idx="1"/>
          </p:nvPr>
        </p:nvSpPr>
        <p:spPr>
          <a:xfrm>
            <a:off x="4564380" y="2271349"/>
            <a:ext cx="3694611" cy="2315301"/>
          </a:xfrm>
        </p:spPr>
        <p:txBody>
          <a:bodyPr/>
          <a:lstStyle/>
          <a:p>
            <a:pPr marL="0" indent="0">
              <a:lnSpc>
                <a:spcPct val="150000"/>
              </a:lnSpc>
              <a:buNone/>
            </a:pPr>
            <a:r>
              <a:rPr lang="zh-CN" altLang="en-US" b="1" dirty="0">
                <a:latin typeface="黑体" panose="02010609060101010101" pitchFamily="49" charset="-122"/>
                <a:ea typeface="黑体" panose="02010609060101010101" pitchFamily="49" charset="-122"/>
              </a:rPr>
              <a:t>一、保密司法概念</a:t>
            </a:r>
            <a:endParaRPr lang="en-US" altLang="zh-CN" b="1" dirty="0">
              <a:latin typeface="黑体" panose="02010609060101010101" pitchFamily="49" charset="-122"/>
              <a:ea typeface="黑体" panose="02010609060101010101" pitchFamily="49" charset="-122"/>
            </a:endParaRPr>
          </a:p>
          <a:p>
            <a:pPr marL="0" indent="0">
              <a:lnSpc>
                <a:spcPct val="150000"/>
              </a:lnSpc>
              <a:buNone/>
            </a:pPr>
            <a:r>
              <a:rPr lang="zh-CN" altLang="en-US" b="1" dirty="0">
                <a:highlight>
                  <a:srgbClr val="FFFF00"/>
                </a:highlight>
                <a:latin typeface="黑体" panose="02010609060101010101" pitchFamily="49" charset="-122"/>
                <a:ea typeface="黑体" panose="02010609060101010101" pitchFamily="49" charset="-122"/>
              </a:rPr>
              <a:t>二、保密司法原则</a:t>
            </a:r>
            <a:endParaRPr lang="en-US" altLang="zh-CN" b="1" dirty="0">
              <a:highlight>
                <a:srgbClr val="FFFF00"/>
              </a:highlight>
              <a:latin typeface="黑体" panose="02010609060101010101" pitchFamily="49" charset="-122"/>
              <a:ea typeface="黑体" panose="02010609060101010101" pitchFamily="49" charset="-122"/>
            </a:endParaRPr>
          </a:p>
          <a:p>
            <a:pPr marL="0" indent="0">
              <a:lnSpc>
                <a:spcPct val="150000"/>
              </a:lnSpc>
              <a:buNone/>
            </a:pPr>
            <a:r>
              <a:rPr lang="zh-CN" altLang="en-US" b="1" dirty="0">
                <a:latin typeface="黑体" panose="02010609060101010101" pitchFamily="49" charset="-122"/>
                <a:ea typeface="黑体" panose="02010609060101010101" pitchFamily="49" charset="-122"/>
              </a:rPr>
              <a:t>三、保密司法要件</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914" y="1581829"/>
            <a:ext cx="11898086" cy="4393670"/>
          </a:xfrm>
        </p:spPr>
        <p:txBody>
          <a:bodyPr>
            <a:normAutofit/>
          </a:bodyPr>
          <a:lstStyle/>
          <a:p>
            <a:pPr marL="0" indent="0">
              <a:lnSpc>
                <a:spcPct val="150000"/>
              </a:lnSpc>
              <a:spcBef>
                <a:spcPts val="0"/>
              </a:spcBef>
              <a:buNone/>
            </a:pPr>
            <a:r>
              <a:rPr lang="zh-CN" altLang="zh-CN" sz="3600" b="1" dirty="0">
                <a:latin typeface="黑体" panose="02010609060101010101" pitchFamily="49" charset="-122"/>
                <a:ea typeface="黑体" panose="02010609060101010101" pitchFamily="49" charset="-122"/>
              </a:rPr>
              <a:t>适用法律《中华人民共和国刑法》 </a:t>
            </a:r>
            <a:endParaRPr lang="en-US" altLang="zh-CN" sz="3600" b="1" dirty="0">
              <a:latin typeface="黑体" panose="02010609060101010101" pitchFamily="49" charset="-122"/>
              <a:ea typeface="黑体" panose="02010609060101010101" pitchFamily="49" charset="-122"/>
            </a:endParaRPr>
          </a:p>
          <a:p>
            <a:pPr marL="0" lvl="0" indent="0">
              <a:lnSpc>
                <a:spcPct val="150000"/>
              </a:lnSpc>
              <a:spcBef>
                <a:spcPts val="0"/>
              </a:spcBef>
              <a:buNone/>
              <a:defRPr/>
            </a:pPr>
            <a:r>
              <a:rPr lang="zh-CN" altLang="en-US" b="1" dirty="0">
                <a:latin typeface="黑体" panose="02010609060101010101" pitchFamily="49" charset="-122"/>
                <a:ea typeface="黑体" panose="02010609060101010101" pitchFamily="49" charset="-122"/>
              </a:rPr>
              <a:t>第二百八十二条</a:t>
            </a:r>
            <a:r>
              <a:rPr lang="en-US" altLang="zh-CN" b="1" dirty="0">
                <a:latin typeface="黑体" panose="02010609060101010101" pitchFamily="49" charset="-122"/>
                <a:ea typeface="黑体" panose="02010609060101010101" pitchFamily="49" charset="-122"/>
              </a:rPr>
              <a:t>【</a:t>
            </a:r>
            <a:r>
              <a:rPr lang="zh-CN" altLang="en-US" b="1" dirty="0">
                <a:solidFill>
                  <a:srgbClr val="FF0000"/>
                </a:solidFill>
                <a:latin typeface="黑体" panose="02010609060101010101" pitchFamily="49" charset="-122"/>
                <a:ea typeface="黑体" panose="02010609060101010101" pitchFamily="49" charset="-122"/>
              </a:rPr>
              <a:t>非法获取国家秘密罪</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以窃取、 刺探、 收买方法， 非法获取国家秘密的， 处</a:t>
            </a:r>
            <a:r>
              <a:rPr lang="zh-CN" altLang="en-US" b="1" dirty="0">
                <a:solidFill>
                  <a:srgbClr val="3333FF"/>
                </a:solidFill>
                <a:latin typeface="黑体" panose="02010609060101010101" pitchFamily="49" charset="-122"/>
                <a:ea typeface="黑体" panose="02010609060101010101" pitchFamily="49" charset="-122"/>
              </a:rPr>
              <a:t>三年以下</a:t>
            </a:r>
            <a:r>
              <a:rPr lang="zh-CN" altLang="en-US" b="1" dirty="0">
                <a:latin typeface="黑体" panose="02010609060101010101" pitchFamily="49" charset="-122"/>
                <a:ea typeface="黑体" panose="02010609060101010101" pitchFamily="49" charset="-122"/>
              </a:rPr>
              <a:t>有期徒刑、 拘役、 管制或者剥夺政治权利； 情节严重的， 处</a:t>
            </a:r>
            <a:r>
              <a:rPr lang="zh-CN" altLang="en-US" b="1" dirty="0">
                <a:solidFill>
                  <a:srgbClr val="3333FF"/>
                </a:solidFill>
                <a:latin typeface="黑体" panose="02010609060101010101" pitchFamily="49" charset="-122"/>
                <a:ea typeface="黑体" panose="02010609060101010101" pitchFamily="49" charset="-122"/>
              </a:rPr>
              <a:t>三年以上七年以下</a:t>
            </a:r>
            <a:r>
              <a:rPr lang="zh-CN" altLang="en-US" b="1" dirty="0">
                <a:latin typeface="黑体" panose="02010609060101010101" pitchFamily="49" charset="-122"/>
                <a:ea typeface="黑体" panose="02010609060101010101" pitchFamily="49" charset="-122"/>
              </a:rPr>
              <a:t>有期徒刑。 </a:t>
            </a:r>
            <a:br>
              <a:rPr lang="zh-CN" altLang="en-US" b="1" dirty="0">
                <a:latin typeface="黑体" panose="02010609060101010101" pitchFamily="49" charset="-122"/>
                <a:ea typeface="黑体" panose="02010609060101010101" pitchFamily="49" charset="-122"/>
              </a:rPr>
            </a:br>
            <a:endParaRPr lang="en-US" altLang="zh-CN" b="1" dirty="0">
              <a:latin typeface="黑体" panose="02010609060101010101" pitchFamily="49" charset="-122"/>
              <a:ea typeface="黑体" panose="02010609060101010101" pitchFamily="49" charset="-122"/>
            </a:endParaRPr>
          </a:p>
        </p:txBody>
      </p:sp>
      <p:sp>
        <p:nvSpPr>
          <p:cNvPr id="5" name="标题 4"/>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914" y="1581828"/>
            <a:ext cx="11898086" cy="5733371"/>
          </a:xfrm>
        </p:spPr>
        <p:txBody>
          <a:bodyPr>
            <a:normAutofit/>
          </a:bodyPr>
          <a:lstStyle/>
          <a:p>
            <a:pPr marL="0" indent="0">
              <a:lnSpc>
                <a:spcPct val="150000"/>
              </a:lnSpc>
              <a:spcBef>
                <a:spcPts val="0"/>
              </a:spcBef>
              <a:buNone/>
            </a:pPr>
            <a:r>
              <a:rPr lang="zh-CN" altLang="zh-CN" sz="3600" b="1" dirty="0">
                <a:latin typeface="黑体" panose="02010609060101010101" pitchFamily="49" charset="-122"/>
                <a:ea typeface="黑体" panose="02010609060101010101" pitchFamily="49" charset="-122"/>
              </a:rPr>
              <a:t>适用法律《中华人民共和国刑法》 </a:t>
            </a:r>
            <a:endParaRPr lang="en-US" altLang="zh-CN" sz="3600" b="1" dirty="0">
              <a:latin typeface="黑体" panose="02010609060101010101" pitchFamily="49" charset="-122"/>
              <a:ea typeface="黑体" panose="02010609060101010101" pitchFamily="49" charset="-122"/>
            </a:endParaRPr>
          </a:p>
          <a:p>
            <a:pPr marL="0" lvl="0" indent="0">
              <a:lnSpc>
                <a:spcPct val="150000"/>
              </a:lnSpc>
              <a:spcBef>
                <a:spcPts val="0"/>
              </a:spcBef>
              <a:buNone/>
              <a:defRPr/>
            </a:pPr>
            <a:r>
              <a:rPr lang="zh-CN" altLang="en-US" b="1" dirty="0">
                <a:latin typeface="黑体" panose="02010609060101010101" pitchFamily="49" charset="-122"/>
                <a:ea typeface="黑体" panose="02010609060101010101" pitchFamily="49" charset="-122"/>
              </a:rPr>
              <a:t>第二百八十四条之一</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组织考试作弊罪</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在法律规定的国家考试中，组织作弊的，处</a:t>
            </a:r>
            <a:r>
              <a:rPr lang="zh-CN" altLang="en-US" b="1" dirty="0">
                <a:solidFill>
                  <a:srgbClr val="A5068D"/>
                </a:solidFill>
                <a:latin typeface="黑体" panose="02010609060101010101" pitchFamily="49" charset="-122"/>
                <a:ea typeface="黑体" panose="02010609060101010101" pitchFamily="49" charset="-122"/>
              </a:rPr>
              <a:t>三年以下</a:t>
            </a:r>
            <a:r>
              <a:rPr lang="zh-CN" altLang="en-US" b="1" dirty="0">
                <a:latin typeface="黑体" panose="02010609060101010101" pitchFamily="49" charset="-122"/>
                <a:ea typeface="黑体" panose="02010609060101010101" pitchFamily="49" charset="-122"/>
              </a:rPr>
              <a:t>有期徒刑或者拘役，并处或者单处罚金；情节严重的，处</a:t>
            </a:r>
            <a:r>
              <a:rPr lang="zh-CN" altLang="en-US" b="1" dirty="0">
                <a:solidFill>
                  <a:srgbClr val="A5068D"/>
                </a:solidFill>
                <a:latin typeface="黑体" panose="02010609060101010101" pitchFamily="49" charset="-122"/>
                <a:ea typeface="黑体" panose="02010609060101010101" pitchFamily="49" charset="-122"/>
              </a:rPr>
              <a:t>三年以上七年以下</a:t>
            </a:r>
            <a:r>
              <a:rPr lang="zh-CN" altLang="en-US" b="1" dirty="0">
                <a:latin typeface="黑体" panose="02010609060101010101" pitchFamily="49" charset="-122"/>
                <a:ea typeface="黑体" panose="02010609060101010101" pitchFamily="49" charset="-122"/>
              </a:rPr>
              <a:t>有期徒刑，并处罚金。</a:t>
            </a:r>
            <a:endParaRPr lang="en-US" altLang="zh-CN" b="1" dirty="0">
              <a:latin typeface="黑体" panose="02010609060101010101" pitchFamily="49" charset="-122"/>
              <a:ea typeface="黑体" panose="02010609060101010101" pitchFamily="49" charset="-122"/>
            </a:endParaRPr>
          </a:p>
          <a:p>
            <a:pPr marL="0" lvl="0" indent="0">
              <a:lnSpc>
                <a:spcPct val="150000"/>
              </a:lnSpc>
              <a:spcBef>
                <a:spcPts val="0"/>
              </a:spcBef>
              <a:buNone/>
              <a:defRPr/>
            </a:pPr>
            <a:r>
              <a:rPr lang="zh-CN" altLang="en-US" b="1" dirty="0">
                <a:latin typeface="黑体" panose="02010609060101010101" pitchFamily="49" charset="-122"/>
                <a:ea typeface="黑体" panose="02010609060101010101" pitchFamily="49" charset="-122"/>
              </a:rPr>
              <a:t>为他人实施前款犯罪提供作弊器材或者其他帮助的，依照前款的规定处罚。</a:t>
            </a:r>
          </a:p>
          <a:p>
            <a:pPr marL="0" indent="0">
              <a:lnSpc>
                <a:spcPct val="150000"/>
              </a:lnSpc>
              <a:buNone/>
            </a:pPr>
            <a:r>
              <a:rPr lang="en-US" altLang="zh-CN" b="1" dirty="0">
                <a:latin typeface="黑体" panose="02010609060101010101" pitchFamily="49" charset="-122"/>
                <a:ea typeface="黑体" panose="02010609060101010101" pitchFamily="49" charset="-122"/>
              </a:rPr>
              <a:t>【</a:t>
            </a:r>
            <a:r>
              <a:rPr lang="zh-CN" altLang="en-US" b="1" dirty="0">
                <a:solidFill>
                  <a:srgbClr val="FF0000"/>
                </a:solidFill>
                <a:latin typeface="黑体" panose="02010609060101010101" pitchFamily="49" charset="-122"/>
                <a:ea typeface="黑体" panose="02010609060101010101" pitchFamily="49" charset="-122"/>
              </a:rPr>
              <a:t>非法出售、提供试题、答案罪</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为实施考试作弊行为，向他人非法出售或者提供第一款规定的考试的试题、答案的，依照第一款的规定处罚。</a:t>
            </a:r>
            <a:endParaRPr lang="zh-CN"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endParaRPr lang="en-US" altLang="zh-CN" b="1" dirty="0">
              <a:latin typeface="黑体" panose="02010609060101010101" pitchFamily="49" charset="-122"/>
              <a:ea typeface="黑体" panose="02010609060101010101" pitchFamily="49" charset="-122"/>
            </a:endParaRPr>
          </a:p>
        </p:txBody>
      </p:sp>
      <p:sp>
        <p:nvSpPr>
          <p:cNvPr id="5" name="标题 4"/>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914" y="1581827"/>
            <a:ext cx="11699612" cy="5116685"/>
          </a:xfrm>
        </p:spPr>
        <p:txBody>
          <a:bodyPr>
            <a:normAutofit/>
          </a:bodyPr>
          <a:lstStyle/>
          <a:p>
            <a:pPr marL="0" indent="0">
              <a:lnSpc>
                <a:spcPct val="150000"/>
              </a:lnSpc>
              <a:spcBef>
                <a:spcPts val="0"/>
              </a:spcBef>
              <a:buNone/>
            </a:pPr>
            <a:r>
              <a:rPr lang="zh-CN" altLang="zh-CN" sz="3600" b="1" dirty="0">
                <a:latin typeface="黑体" panose="02010609060101010101" pitchFamily="49" charset="-122"/>
                <a:ea typeface="黑体" panose="02010609060101010101" pitchFamily="49" charset="-122"/>
              </a:rPr>
              <a:t>适用法律《中华人民共和国刑法》 </a:t>
            </a:r>
            <a:endParaRPr lang="en-US" altLang="zh-CN" sz="3600" b="1" dirty="0">
              <a:latin typeface="黑体" panose="02010609060101010101" pitchFamily="49" charset="-122"/>
              <a:ea typeface="黑体" panose="02010609060101010101" pitchFamily="49" charset="-122"/>
            </a:endParaRPr>
          </a:p>
          <a:p>
            <a:pPr marL="0" lvl="0" indent="0">
              <a:lnSpc>
                <a:spcPct val="150000"/>
              </a:lnSpc>
              <a:spcBef>
                <a:spcPts val="0"/>
              </a:spcBef>
              <a:buNone/>
              <a:defRPr/>
            </a:pPr>
            <a:r>
              <a:rPr lang="zh-CN" altLang="zh-CN" b="1" dirty="0">
                <a:latin typeface="黑体" panose="02010609060101010101" pitchFamily="49" charset="-122"/>
                <a:ea typeface="黑体" panose="02010609060101010101" pitchFamily="49" charset="-122"/>
              </a:rPr>
              <a:t>第六十九条第一款</a:t>
            </a:r>
            <a:endParaRPr lang="en-US" altLang="zh-CN" b="1" dirty="0">
              <a:latin typeface="黑体" panose="02010609060101010101" pitchFamily="49" charset="-122"/>
              <a:ea typeface="黑体" panose="02010609060101010101" pitchFamily="49" charset="-122"/>
            </a:endParaRPr>
          </a:p>
          <a:p>
            <a:pPr marL="0" lvl="0" indent="0">
              <a:lnSpc>
                <a:spcPct val="150000"/>
              </a:lnSpc>
              <a:spcBef>
                <a:spcPts val="0"/>
              </a:spcBef>
              <a:buNone/>
              <a:defRPr/>
            </a:pPr>
            <a:r>
              <a:rPr lang="zh-CN" altLang="zh-CN" b="1" dirty="0">
                <a:latin typeface="黑体" panose="02010609060101010101" pitchFamily="49" charset="-122"/>
                <a:ea typeface="黑体" panose="02010609060101010101" pitchFamily="49" charset="-122"/>
              </a:rPr>
              <a:t>判决宣告之前</a:t>
            </a:r>
            <a:r>
              <a:rPr lang="zh-CN" altLang="zh-CN" b="1" dirty="0">
                <a:solidFill>
                  <a:srgbClr val="FF0000"/>
                </a:solidFill>
                <a:latin typeface="黑体" panose="02010609060101010101" pitchFamily="49" charset="-122"/>
                <a:ea typeface="黑体" panose="02010609060101010101" pitchFamily="49" charset="-122"/>
              </a:rPr>
              <a:t>一人犯数罪的</a:t>
            </a:r>
            <a:r>
              <a:rPr lang="zh-CN" altLang="zh-CN" b="1" dirty="0">
                <a:latin typeface="黑体" panose="02010609060101010101" pitchFamily="49" charset="-122"/>
                <a:ea typeface="黑体" panose="02010609060101010101" pitchFamily="49" charset="-122"/>
              </a:rPr>
              <a:t>，除判处死刑和无期徒刑的以外，</a:t>
            </a:r>
            <a:endParaRPr lang="en-US" altLang="zh-CN" b="1" dirty="0">
              <a:latin typeface="黑体" panose="02010609060101010101" pitchFamily="49" charset="-122"/>
              <a:ea typeface="黑体" panose="02010609060101010101" pitchFamily="49" charset="-122"/>
            </a:endParaRPr>
          </a:p>
          <a:p>
            <a:pPr marL="0" lvl="0" indent="0">
              <a:lnSpc>
                <a:spcPct val="150000"/>
              </a:lnSpc>
              <a:spcBef>
                <a:spcPts val="0"/>
              </a:spcBef>
              <a:buNone/>
              <a:defRPr/>
            </a:pPr>
            <a:r>
              <a:rPr lang="zh-CN" altLang="zh-CN" b="1" dirty="0">
                <a:latin typeface="黑体" panose="02010609060101010101" pitchFamily="49" charset="-122"/>
                <a:ea typeface="黑体" panose="02010609060101010101" pitchFamily="49" charset="-122"/>
              </a:rPr>
              <a:t>应当在总和刑期以下、数刑中最高刑期以上，酌情决定执行的刑期，</a:t>
            </a:r>
            <a:endParaRPr lang="en-US" altLang="zh-CN" b="1" dirty="0">
              <a:latin typeface="黑体" panose="02010609060101010101" pitchFamily="49" charset="-122"/>
              <a:ea typeface="黑体" panose="02010609060101010101" pitchFamily="49" charset="-122"/>
            </a:endParaRPr>
          </a:p>
          <a:p>
            <a:pPr marL="0" lvl="0" indent="0">
              <a:lnSpc>
                <a:spcPct val="150000"/>
              </a:lnSpc>
              <a:spcBef>
                <a:spcPts val="0"/>
              </a:spcBef>
              <a:buNone/>
              <a:defRPr/>
            </a:pPr>
            <a:r>
              <a:rPr lang="zh-CN" altLang="zh-CN" b="1" dirty="0">
                <a:latin typeface="黑体" panose="02010609060101010101" pitchFamily="49" charset="-122"/>
                <a:ea typeface="黑体" panose="02010609060101010101" pitchFamily="49" charset="-122"/>
              </a:rPr>
              <a:t>但是管制最高不能超过三年，拘役最高不能超过一年，</a:t>
            </a:r>
            <a:endParaRPr lang="en-US" altLang="zh-CN" b="1" dirty="0">
              <a:latin typeface="黑体" panose="02010609060101010101" pitchFamily="49" charset="-122"/>
              <a:ea typeface="黑体" panose="02010609060101010101" pitchFamily="49" charset="-122"/>
            </a:endParaRPr>
          </a:p>
          <a:p>
            <a:pPr marL="0" lvl="0" indent="0">
              <a:lnSpc>
                <a:spcPct val="150000"/>
              </a:lnSpc>
              <a:spcBef>
                <a:spcPts val="0"/>
              </a:spcBef>
              <a:buNone/>
              <a:defRPr/>
            </a:pPr>
            <a:r>
              <a:rPr lang="zh-CN" altLang="zh-CN" b="1" dirty="0">
                <a:latin typeface="黑体" panose="02010609060101010101" pitchFamily="49" charset="-122"/>
                <a:ea typeface="黑体" panose="02010609060101010101" pitchFamily="49" charset="-122"/>
              </a:rPr>
              <a:t>有期徒刑总和刑期不满三十五年的，最高不能超过二十年，</a:t>
            </a:r>
            <a:endParaRPr lang="en-US" altLang="zh-CN" b="1" dirty="0">
              <a:latin typeface="黑体" panose="02010609060101010101" pitchFamily="49" charset="-122"/>
              <a:ea typeface="黑体" panose="02010609060101010101" pitchFamily="49" charset="-122"/>
            </a:endParaRPr>
          </a:p>
          <a:p>
            <a:pPr marL="0" lvl="0" indent="0">
              <a:lnSpc>
                <a:spcPct val="150000"/>
              </a:lnSpc>
              <a:spcBef>
                <a:spcPts val="0"/>
              </a:spcBef>
              <a:buNone/>
              <a:defRPr/>
            </a:pPr>
            <a:r>
              <a:rPr lang="zh-CN" altLang="zh-CN" b="1" dirty="0">
                <a:latin typeface="黑体" panose="02010609060101010101" pitchFamily="49" charset="-122"/>
                <a:ea typeface="黑体" panose="02010609060101010101" pitchFamily="49" charset="-122"/>
              </a:rPr>
              <a:t>总和刑期在三十五年以上的，最高不能超过二十五年</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p:txBody>
      </p:sp>
      <p:sp>
        <p:nvSpPr>
          <p:cNvPr id="5" name="标题 4"/>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5"/>
            <a:ext cx="12042775" cy="5003165"/>
          </a:xfrm>
        </p:spPr>
        <p:txBody>
          <a:bodyPr>
            <a:normAutofit/>
          </a:bodyPr>
          <a:lstStyle/>
          <a:p>
            <a:pPr marL="0" indent="0">
              <a:lnSpc>
                <a:spcPct val="150000"/>
              </a:lnSpc>
              <a:spcBef>
                <a:spcPts val="0"/>
              </a:spcBef>
              <a:buNone/>
            </a:pPr>
            <a:r>
              <a:rPr lang="zh-CN" altLang="en-US" sz="4400" b="1" dirty="0">
                <a:solidFill>
                  <a:srgbClr val="3333FF"/>
                </a:solidFill>
                <a:latin typeface="黑体" panose="02010609060101010101" pitchFamily="49" charset="-122"/>
                <a:ea typeface="黑体" panose="02010609060101010101" pitchFamily="49" charset="-122"/>
              </a:rPr>
              <a:t>判决评析</a:t>
            </a:r>
            <a:r>
              <a:rPr lang="en-US" altLang="zh-CN" sz="4400" b="1" dirty="0">
                <a:solidFill>
                  <a:srgbClr val="3333FF"/>
                </a:solidFill>
                <a:latin typeface="黑体" panose="02010609060101010101" pitchFamily="49" charset="-122"/>
                <a:ea typeface="黑体" panose="02010609060101010101" pitchFamily="49" charset="-122"/>
              </a:rPr>
              <a:t>	</a:t>
            </a:r>
            <a:endParaRPr 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b="1" dirty="0">
                <a:latin typeface="黑体" panose="02010609060101010101" pitchFamily="49" charset="-122"/>
                <a:ea typeface="黑体" panose="02010609060101010101" pitchFamily="49" charset="-122"/>
              </a:rPr>
              <a:t>非法获取国家秘密罪和</a:t>
            </a:r>
          </a:p>
          <a:p>
            <a:pPr marL="0" indent="457200">
              <a:lnSpc>
                <a:spcPct val="150000"/>
              </a:lnSpc>
              <a:spcBef>
                <a:spcPts val="0"/>
              </a:spcBef>
              <a:buNone/>
            </a:pPr>
            <a:r>
              <a:rPr b="1" dirty="0">
                <a:latin typeface="黑体" panose="02010609060101010101" pitchFamily="49" charset="-122"/>
                <a:ea typeface="黑体" panose="02010609060101010101" pitchFamily="49" charset="-122"/>
              </a:rPr>
              <a:t>非法出售、提供试题、答案罪</a:t>
            </a:r>
          </a:p>
          <a:p>
            <a:pPr marL="0" indent="457200">
              <a:lnSpc>
                <a:spcPct val="150000"/>
              </a:lnSpc>
              <a:spcBef>
                <a:spcPts val="0"/>
              </a:spcBef>
              <a:buNone/>
            </a:pPr>
            <a:r>
              <a:rPr b="1" dirty="0">
                <a:latin typeface="黑体" panose="02010609060101010101" pitchFamily="49" charset="-122"/>
                <a:ea typeface="黑体" panose="02010609060101010101" pitchFamily="49" charset="-122"/>
              </a:rPr>
              <a:t>都规定了</a:t>
            </a:r>
            <a:r>
              <a:rPr b="1" dirty="0">
                <a:solidFill>
                  <a:srgbClr val="FF0000"/>
                </a:solidFill>
                <a:latin typeface="黑体" panose="02010609060101010101" pitchFamily="49" charset="-122"/>
                <a:ea typeface="黑体" panose="02010609060101010101" pitchFamily="49" charset="-122"/>
              </a:rPr>
              <a:t>情节严重</a:t>
            </a:r>
            <a:r>
              <a:rPr b="1" dirty="0">
                <a:latin typeface="黑体" panose="02010609060101010101" pitchFamily="49" charset="-122"/>
                <a:ea typeface="黑体" panose="02010609060101010101" pitchFamily="49" charset="-122"/>
              </a:rPr>
              <a:t>作为加重处罚的条件</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5"/>
            <a:ext cx="12042775" cy="5003165"/>
          </a:xfrm>
        </p:spPr>
        <p:txBody>
          <a:bodyPr>
            <a:normAutofit/>
          </a:bodyPr>
          <a:lstStyle/>
          <a:p>
            <a:pPr marL="0" indent="0">
              <a:lnSpc>
                <a:spcPct val="150000"/>
              </a:lnSpc>
              <a:spcBef>
                <a:spcPts val="0"/>
              </a:spcBef>
              <a:buNone/>
            </a:pPr>
            <a:r>
              <a:rPr lang="zh-CN" altLang="en-US" sz="4400" b="1" dirty="0">
                <a:solidFill>
                  <a:srgbClr val="3333FF"/>
                </a:solidFill>
                <a:latin typeface="黑体" panose="02010609060101010101" pitchFamily="49" charset="-122"/>
                <a:ea typeface="黑体" panose="02010609060101010101" pitchFamily="49" charset="-122"/>
              </a:rPr>
              <a:t>判决评析</a:t>
            </a:r>
            <a:r>
              <a:rPr lang="en-US" altLang="zh-CN" sz="4400" b="1" dirty="0">
                <a:solidFill>
                  <a:srgbClr val="3333FF"/>
                </a:solidFill>
                <a:latin typeface="黑体" panose="02010609060101010101" pitchFamily="49" charset="-122"/>
                <a:ea typeface="黑体" panose="02010609060101010101" pitchFamily="49" charset="-122"/>
              </a:rPr>
              <a:t>	</a:t>
            </a:r>
            <a:endParaRPr 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a:t>
            </a:r>
            <a:r>
              <a:rPr b="1" dirty="0">
                <a:latin typeface="黑体" panose="02010609060101010101" pitchFamily="49" charset="-122"/>
                <a:ea typeface="黑体" panose="02010609060101010101" pitchFamily="49" charset="-122"/>
              </a:rPr>
              <a:t>非法获取国家秘密罪目前尚无司法解释对情节严重予以厘清</a:t>
            </a:r>
          </a:p>
          <a:p>
            <a:pPr marL="0" indent="457200">
              <a:lnSpc>
                <a:spcPct val="150000"/>
              </a:lnSpc>
              <a:spcBef>
                <a:spcPts val="0"/>
              </a:spcBef>
              <a:buNone/>
            </a:pPr>
            <a:r>
              <a:rPr b="1" dirty="0">
                <a:latin typeface="黑体" panose="02010609060101010101" pitchFamily="49" charset="-122"/>
                <a:ea typeface="黑体" panose="02010609060101010101" pitchFamily="49" charset="-122"/>
              </a:rPr>
              <a:t>认定情节严重</a:t>
            </a:r>
            <a:r>
              <a:rPr lang="zh-CN" b="1" dirty="0">
                <a:latin typeface="黑体" panose="02010609060101010101" pitchFamily="49" charset="-122"/>
                <a:ea typeface="黑体" panose="02010609060101010101" pitchFamily="49" charset="-122"/>
              </a:rPr>
              <a:t>主</a:t>
            </a:r>
            <a:r>
              <a:rPr b="1" dirty="0">
                <a:latin typeface="黑体" panose="02010609060101010101" pitchFamily="49" charset="-122"/>
                <a:ea typeface="黑体" panose="02010609060101010101" pitchFamily="49" charset="-122"/>
              </a:rPr>
              <a:t>要考虑：1</a:t>
            </a:r>
            <a:r>
              <a:rPr lang="en-US" b="1" dirty="0">
                <a:latin typeface="黑体" panose="02010609060101010101" pitchFamily="49" charset="-122"/>
                <a:ea typeface="黑体" panose="02010609060101010101" pitchFamily="49" charset="-122"/>
              </a:rPr>
              <a:t>)</a:t>
            </a:r>
            <a:r>
              <a:rPr b="1" dirty="0">
                <a:latin typeface="黑体" panose="02010609060101010101" pitchFamily="49" charset="-122"/>
                <a:ea typeface="黑体" panose="02010609060101010101" pitchFamily="49" charset="-122"/>
              </a:rPr>
              <a:t>.国家秘密的等级</a:t>
            </a:r>
          </a:p>
          <a:p>
            <a:pPr marL="0" indent="457200">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2</a:t>
            </a:r>
            <a:r>
              <a:rPr lang="en-US" b="1" dirty="0">
                <a:latin typeface="黑体" panose="02010609060101010101" pitchFamily="49" charset="-122"/>
                <a:ea typeface="黑体" panose="02010609060101010101" pitchFamily="49" charset="-122"/>
              </a:rPr>
              <a:t>)</a:t>
            </a:r>
            <a:r>
              <a:rPr b="1" dirty="0">
                <a:latin typeface="黑体" panose="02010609060101010101" pitchFamily="49" charset="-122"/>
                <a:ea typeface="黑体" panose="02010609060101010101" pitchFamily="49" charset="-122"/>
              </a:rPr>
              <a:t>.非法获取国家秘密的次数、数量</a:t>
            </a:r>
          </a:p>
          <a:p>
            <a:pPr marL="0" indent="457200">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3</a:t>
            </a:r>
            <a:r>
              <a:rPr lang="en-US" b="1" dirty="0">
                <a:latin typeface="黑体" panose="02010609060101010101" pitchFamily="49" charset="-122"/>
                <a:ea typeface="黑体" panose="02010609060101010101" pitchFamily="49" charset="-122"/>
              </a:rPr>
              <a:t>)</a:t>
            </a:r>
            <a:r>
              <a:rPr b="1" dirty="0">
                <a:latin typeface="黑体" panose="02010609060101010101" pitchFamily="49" charset="-122"/>
                <a:ea typeface="黑体" panose="02010609060101010101" pitchFamily="49" charset="-122"/>
              </a:rPr>
              <a:t>.获取国家秘密的手段</a:t>
            </a:r>
          </a:p>
          <a:p>
            <a:pPr marL="0" indent="457200">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4</a:t>
            </a:r>
            <a:r>
              <a:rPr lang="en-US" b="1" dirty="0">
                <a:latin typeface="黑体" panose="02010609060101010101" pitchFamily="49" charset="-122"/>
                <a:ea typeface="黑体" panose="02010609060101010101" pitchFamily="49" charset="-122"/>
              </a:rPr>
              <a:t>)</a:t>
            </a:r>
            <a:r>
              <a:rPr b="1" dirty="0">
                <a:latin typeface="黑体" panose="02010609060101010101" pitchFamily="49" charset="-122"/>
                <a:ea typeface="黑体" panose="02010609060101010101" pitchFamily="49" charset="-122"/>
              </a:rPr>
              <a:t>.有无造成严重后果，如国家、集</a:t>
            </a:r>
          </a:p>
          <a:p>
            <a:pPr marL="0" indent="457200">
              <a:lnSpc>
                <a:spcPct val="150000"/>
              </a:lnSpc>
              <a:spcBef>
                <a:spcPts val="0"/>
              </a:spcBef>
              <a:buNone/>
            </a:pPr>
            <a:r>
              <a:rPr b="1" dirty="0">
                <a:latin typeface="黑体" panose="02010609060101010101" pitchFamily="49" charset="-122"/>
                <a:ea typeface="黑体" panose="02010609060101010101" pitchFamily="49" charset="-122"/>
              </a:rPr>
              <a:t> </a:t>
            </a:r>
            <a:r>
              <a:rPr lang="en-US"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体、</a:t>
            </a:r>
            <a:r>
              <a:rPr b="1" dirty="0">
                <a:latin typeface="黑体" panose="02010609060101010101" pitchFamily="49" charset="-122"/>
                <a:ea typeface="黑体" panose="02010609060101010101" pitchFamily="49" charset="-122"/>
              </a:rPr>
              <a:t>人民群众的损失</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5"/>
            <a:ext cx="12042775" cy="5003165"/>
          </a:xfrm>
        </p:spPr>
        <p:txBody>
          <a:bodyPr>
            <a:normAutofit/>
          </a:bodyPr>
          <a:lstStyle/>
          <a:p>
            <a:pPr marL="0" indent="0">
              <a:lnSpc>
                <a:spcPct val="150000"/>
              </a:lnSpc>
              <a:spcBef>
                <a:spcPts val="0"/>
              </a:spcBef>
              <a:buNone/>
            </a:pPr>
            <a:r>
              <a:rPr lang="zh-CN" altLang="en-US" sz="4400" b="1" dirty="0">
                <a:solidFill>
                  <a:srgbClr val="3333FF"/>
                </a:solidFill>
                <a:latin typeface="黑体" panose="02010609060101010101" pitchFamily="49" charset="-122"/>
                <a:ea typeface="黑体" panose="02010609060101010101" pitchFamily="49" charset="-122"/>
              </a:rPr>
              <a:t>判决评析</a:t>
            </a:r>
          </a:p>
          <a:p>
            <a:pPr marL="0" algn="l">
              <a:lnSpc>
                <a:spcPct val="150000"/>
              </a:lnSpc>
              <a:spcBef>
                <a:spcPts val="0"/>
              </a:spcBef>
              <a:buClrTx/>
              <a:buSzTx/>
              <a:buNone/>
            </a:pPr>
            <a:r>
              <a:rPr sz="2800" b="1" dirty="0">
                <a:solidFill>
                  <a:srgbClr val="A5068D"/>
                </a:solidFill>
                <a:latin typeface="黑体" panose="02010609060101010101" pitchFamily="49" charset="-122"/>
                <a:ea typeface="黑体" panose="02010609060101010101" pitchFamily="49" charset="-122"/>
                <a:sym typeface="+mn-ea"/>
              </a:rPr>
              <a:t>1、非法获取国家秘密罪目前尚无司法解释对情节严重予以厘清</a:t>
            </a:r>
            <a:endParaRPr sz="2800" b="1" dirty="0">
              <a:solidFill>
                <a:srgbClr val="A5068D"/>
              </a:solidFill>
              <a:latin typeface="黑体" panose="02010609060101010101" pitchFamily="49" charset="-122"/>
              <a:ea typeface="黑体" panose="02010609060101010101" pitchFamily="49" charset="-122"/>
            </a:endParaRPr>
          </a:p>
          <a:p>
            <a:pPr marL="0" indent="0">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在本案中，虽然一级建造师考试是国家绝密级事项，考虑到王学军仅仅利用使用电脑的机会偷看试题、强行记忆，翁其能利用王学军记忆所得的考试重点二次加工后形成培训内容，二被告人的主观恶性和社会危害性相对较小，在尚无明文规范情节严重的情形下，从谦抑性原则出发，不宜认定为情节严重</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5"/>
            <a:ext cx="12042775" cy="5003165"/>
          </a:xfrm>
        </p:spPr>
        <p:txBody>
          <a:bodyPr>
            <a:normAutofit/>
          </a:bodyPr>
          <a:lstStyle/>
          <a:p>
            <a:pPr marL="0" indent="0">
              <a:lnSpc>
                <a:spcPct val="150000"/>
              </a:lnSpc>
              <a:spcBef>
                <a:spcPts val="0"/>
              </a:spcBef>
              <a:buNone/>
            </a:pPr>
            <a:r>
              <a:rPr lang="zh-CN" altLang="en-US" sz="4400" b="1" dirty="0">
                <a:solidFill>
                  <a:srgbClr val="3333FF"/>
                </a:solidFill>
                <a:latin typeface="黑体" panose="02010609060101010101" pitchFamily="49" charset="-122"/>
                <a:ea typeface="黑体" panose="02010609060101010101" pitchFamily="49" charset="-122"/>
              </a:rPr>
              <a:t>判决评析</a:t>
            </a:r>
            <a:r>
              <a:rPr lang="en-US" altLang="zh-CN" sz="4400" b="1" dirty="0">
                <a:solidFill>
                  <a:srgbClr val="3333FF"/>
                </a:solidFill>
                <a:latin typeface="黑体" panose="02010609060101010101" pitchFamily="49" charset="-122"/>
                <a:ea typeface="黑体" panose="02010609060101010101" pitchFamily="49" charset="-122"/>
              </a:rPr>
              <a:t>	</a:t>
            </a:r>
            <a:endParaRPr b="1" dirty="0">
              <a:latin typeface="黑体" panose="02010609060101010101" pitchFamily="49" charset="-122"/>
              <a:ea typeface="黑体" panose="02010609060101010101" pitchFamily="49" charset="-122"/>
            </a:endParaRPr>
          </a:p>
          <a:p>
            <a:pPr marL="0" algn="l">
              <a:lnSpc>
                <a:spcPct val="150000"/>
              </a:lnSpc>
              <a:spcBef>
                <a:spcPts val="0"/>
              </a:spcBef>
              <a:buClrTx/>
              <a:buSzTx/>
              <a:buNone/>
            </a:pPr>
            <a:r>
              <a:rPr b="1" dirty="0">
                <a:solidFill>
                  <a:srgbClr val="A5068D"/>
                </a:solidFill>
                <a:latin typeface="黑体" panose="02010609060101010101" pitchFamily="49" charset="-122"/>
                <a:ea typeface="黑体" panose="02010609060101010101" pitchFamily="49" charset="-122"/>
                <a:sym typeface="+mn-ea"/>
              </a:rPr>
              <a:t>1、非法获取国家秘密罪目前尚无司法解释对情节严重予以厘清</a:t>
            </a:r>
            <a:endParaRPr b="1" dirty="0">
              <a:solidFill>
                <a:srgbClr val="A5068D"/>
              </a:solidFill>
              <a:latin typeface="黑体" panose="02010609060101010101" pitchFamily="49" charset="-122"/>
              <a:ea typeface="黑体" panose="02010609060101010101" pitchFamily="49" charset="-122"/>
            </a:endParaRPr>
          </a:p>
          <a:p>
            <a:pPr marL="0" indent="0">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本案判决的作出是在最高人民法院、最高人民检察院《关于办理组织考试作弊等刑事案件适用法律若干问题的解释》作出之前</a:t>
            </a:r>
          </a:p>
          <a:p>
            <a:pPr marL="0" indent="457200">
              <a:lnSpc>
                <a:spcPct val="150000"/>
              </a:lnSpc>
              <a:spcBef>
                <a:spcPts val="0"/>
              </a:spcBef>
              <a:buNone/>
            </a:pPr>
            <a:r>
              <a:rPr b="1" dirty="0">
                <a:latin typeface="黑体" panose="02010609060101010101" pitchFamily="49" charset="-122"/>
                <a:ea typeface="黑体" panose="02010609060101010101" pitchFamily="49" charset="-122"/>
              </a:rPr>
              <a:t>因此，对如何理解非法出售、提供试题、答案罪中的情节严重，没有可以参考的适用规范，司法实践中也鲜有可参考案例</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5"/>
            <a:ext cx="12042775" cy="5003165"/>
          </a:xfrm>
        </p:spPr>
        <p:txBody>
          <a:bodyPr>
            <a:normAutofit/>
          </a:bodyPr>
          <a:lstStyle/>
          <a:p>
            <a:pPr marL="0" indent="0">
              <a:lnSpc>
                <a:spcPct val="150000"/>
              </a:lnSpc>
              <a:spcBef>
                <a:spcPts val="0"/>
              </a:spcBef>
              <a:buNone/>
            </a:pPr>
            <a:r>
              <a:rPr lang="zh-CN" altLang="en-US" sz="4400" b="1" dirty="0">
                <a:solidFill>
                  <a:srgbClr val="3333FF"/>
                </a:solidFill>
                <a:latin typeface="黑体" panose="02010609060101010101" pitchFamily="49" charset="-122"/>
                <a:ea typeface="黑体" panose="02010609060101010101" pitchFamily="49" charset="-122"/>
              </a:rPr>
              <a:t>判决评析</a:t>
            </a:r>
            <a:r>
              <a:rPr lang="en-US" altLang="zh-CN" sz="4400" b="1" dirty="0">
                <a:solidFill>
                  <a:srgbClr val="3333FF"/>
                </a:solidFill>
                <a:latin typeface="黑体" panose="02010609060101010101" pitchFamily="49" charset="-122"/>
                <a:ea typeface="黑体" panose="02010609060101010101" pitchFamily="49" charset="-122"/>
              </a:rPr>
              <a:t>	</a:t>
            </a:r>
            <a:endParaRPr lang="zh-CN" b="1" dirty="0">
              <a:latin typeface="黑体" panose="02010609060101010101" pitchFamily="49" charset="-122"/>
              <a:ea typeface="黑体" panose="02010609060101010101" pitchFamily="49" charset="-122"/>
            </a:endParaRPr>
          </a:p>
          <a:p>
            <a:pPr marL="0" algn="l">
              <a:lnSpc>
                <a:spcPct val="150000"/>
              </a:lnSpc>
              <a:spcBef>
                <a:spcPts val="0"/>
              </a:spcBef>
              <a:buClrTx/>
              <a:buSzTx/>
              <a:buNone/>
            </a:pPr>
            <a:r>
              <a:rPr b="1" dirty="0">
                <a:solidFill>
                  <a:srgbClr val="A5068D"/>
                </a:solidFill>
                <a:latin typeface="黑体" panose="02010609060101010101" pitchFamily="49" charset="-122"/>
                <a:ea typeface="黑体" panose="02010609060101010101" pitchFamily="49" charset="-122"/>
              </a:rPr>
              <a:t>2、对非法出售、提供试题、答案罪中情节严重的认定</a:t>
            </a:r>
          </a:p>
          <a:p>
            <a:pPr marL="0" indent="0">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法院主要考虑以下几点：</a:t>
            </a: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1</a:t>
            </a:r>
            <a:r>
              <a:rPr lang="en-US" b="1" dirty="0">
                <a:latin typeface="黑体" panose="02010609060101010101" pitchFamily="49" charset="-122"/>
                <a:ea typeface="黑体" panose="02010609060101010101" pitchFamily="49" charset="-122"/>
              </a:rPr>
              <a:t>)</a:t>
            </a:r>
            <a:r>
              <a:rPr b="1" dirty="0">
                <a:latin typeface="黑体" panose="02010609060101010101" pitchFamily="49" charset="-122"/>
                <a:ea typeface="黑体" panose="02010609060101010101" pitchFamily="49" charset="-122"/>
              </a:rPr>
              <a:t>.违法所得的金额</a:t>
            </a:r>
          </a:p>
          <a:p>
            <a:pPr marL="0" indent="457200">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2</a:t>
            </a:r>
            <a:r>
              <a:rPr lang="en-US" b="1" dirty="0">
                <a:latin typeface="黑体" panose="02010609060101010101" pitchFamily="49" charset="-122"/>
                <a:ea typeface="黑体" panose="02010609060101010101" pitchFamily="49" charset="-122"/>
              </a:rPr>
              <a:t>)</a:t>
            </a:r>
            <a:r>
              <a:rPr b="1" dirty="0">
                <a:latin typeface="黑体" panose="02010609060101010101" pitchFamily="49" charset="-122"/>
                <a:ea typeface="黑体" panose="02010609060101010101" pitchFamily="49" charset="-122"/>
              </a:rPr>
              <a:t>.出售、提供试题、答案的人数</a:t>
            </a:r>
          </a:p>
          <a:p>
            <a:pPr marL="0" indent="0">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3</a:t>
            </a:r>
            <a:r>
              <a:rPr lang="en-US" b="1" dirty="0">
                <a:latin typeface="黑体" panose="02010609060101010101" pitchFamily="49" charset="-122"/>
                <a:ea typeface="黑体" panose="02010609060101010101" pitchFamily="49" charset="-122"/>
              </a:rPr>
              <a:t>)</a:t>
            </a:r>
            <a:r>
              <a:rPr b="1" dirty="0">
                <a:latin typeface="黑体" panose="02010609060101010101" pitchFamily="49" charset="-122"/>
                <a:ea typeface="黑体" panose="02010609060101010101" pitchFamily="49" charset="-122"/>
              </a:rPr>
              <a:t>.国家考试的层级</a:t>
            </a:r>
          </a:p>
          <a:p>
            <a:pPr marL="0" indent="0">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4</a:t>
            </a:r>
            <a:r>
              <a:rPr lang="en-US" b="1" dirty="0">
                <a:latin typeface="黑体" panose="02010609060101010101" pitchFamily="49" charset="-122"/>
                <a:ea typeface="黑体" panose="02010609060101010101" pitchFamily="49" charset="-122"/>
              </a:rPr>
              <a:t>)</a:t>
            </a:r>
            <a:r>
              <a:rPr b="1" dirty="0">
                <a:latin typeface="黑体" panose="02010609060101010101" pitchFamily="49" charset="-122"/>
                <a:ea typeface="黑体" panose="02010609060101010101" pitchFamily="49" charset="-122"/>
              </a:rPr>
              <a:t>.有无国家工作人员参与</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5"/>
            <a:ext cx="12042775" cy="5341620"/>
          </a:xfrm>
        </p:spPr>
        <p:txBody>
          <a:bodyPr>
            <a:normAutofit/>
          </a:bodyPr>
          <a:lstStyle/>
          <a:p>
            <a:pPr marL="0" indent="0">
              <a:lnSpc>
                <a:spcPct val="150000"/>
              </a:lnSpc>
              <a:spcBef>
                <a:spcPts val="0"/>
              </a:spcBef>
              <a:buNone/>
            </a:pPr>
            <a:r>
              <a:rPr lang="zh-CN" altLang="en-US" sz="4400" b="1" dirty="0">
                <a:solidFill>
                  <a:srgbClr val="3333FF"/>
                </a:solidFill>
                <a:latin typeface="黑体" panose="02010609060101010101" pitchFamily="49" charset="-122"/>
                <a:ea typeface="黑体" panose="02010609060101010101" pitchFamily="49" charset="-122"/>
              </a:rPr>
              <a:t>判决评析</a:t>
            </a:r>
            <a:r>
              <a:rPr lang="en-US" altLang="zh-CN" sz="4400" b="1" dirty="0">
                <a:solidFill>
                  <a:srgbClr val="3333FF"/>
                </a:solidFill>
                <a:latin typeface="黑体" panose="02010609060101010101" pitchFamily="49" charset="-122"/>
                <a:ea typeface="黑体" panose="02010609060101010101" pitchFamily="49" charset="-122"/>
              </a:rPr>
              <a:t>	</a:t>
            </a:r>
            <a:endParaRPr lang="zh-CN" b="1" dirty="0">
              <a:latin typeface="黑体" panose="02010609060101010101" pitchFamily="49" charset="-122"/>
              <a:ea typeface="黑体" panose="02010609060101010101" pitchFamily="49" charset="-122"/>
            </a:endParaRPr>
          </a:p>
          <a:p>
            <a:pPr marL="0" algn="l">
              <a:lnSpc>
                <a:spcPct val="150000"/>
              </a:lnSpc>
              <a:spcBef>
                <a:spcPts val="0"/>
              </a:spcBef>
              <a:buClrTx/>
              <a:buSzTx/>
              <a:buNone/>
            </a:pPr>
            <a:r>
              <a:rPr b="1" dirty="0">
                <a:solidFill>
                  <a:srgbClr val="A5068D"/>
                </a:solidFill>
                <a:latin typeface="黑体" panose="02010609060101010101" pitchFamily="49" charset="-122"/>
                <a:ea typeface="黑体" panose="02010609060101010101" pitchFamily="49" charset="-122"/>
              </a:rPr>
              <a:t>2、对非法出售、提供试题、答案罪中情节严重的认定</a:t>
            </a:r>
          </a:p>
          <a:p>
            <a:pPr marL="0" indent="0">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本案系共同犯罪</a:t>
            </a:r>
          </a:p>
          <a:p>
            <a:pPr marL="0" indent="0">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王学军、翁其能共同参与的违法所得为160万元</a:t>
            </a:r>
            <a:r>
              <a:rPr lang="en-US" b="1" dirty="0">
                <a:latin typeface="黑体" panose="02010609060101010101" pitchFamily="49" charset="-122"/>
                <a:ea typeface="黑体" panose="02010609060101010101" pitchFamily="49" charset="-122"/>
              </a:rPr>
              <a:t>/</a:t>
            </a:r>
            <a:r>
              <a:rPr b="1" dirty="0">
                <a:latin typeface="黑体" panose="02010609060101010101" pitchFamily="49" charset="-122"/>
                <a:ea typeface="黑体" panose="02010609060101010101" pitchFamily="49" charset="-122"/>
              </a:rPr>
              <a:t>翁40万元</a:t>
            </a:r>
            <a:r>
              <a:rPr lang="en-US" b="1" dirty="0">
                <a:latin typeface="黑体" panose="02010609060101010101" pitchFamily="49" charset="-122"/>
                <a:ea typeface="黑体" panose="02010609060101010101" pitchFamily="49" charset="-122"/>
              </a:rPr>
              <a:t>/</a:t>
            </a:r>
            <a:r>
              <a:rPr b="1" dirty="0">
                <a:latin typeface="黑体" panose="02010609060101010101" pitchFamily="49" charset="-122"/>
                <a:ea typeface="黑体" panose="02010609060101010101" pitchFamily="49" charset="-122"/>
              </a:rPr>
              <a:t>王120万元</a:t>
            </a:r>
          </a:p>
          <a:p>
            <a:pPr marL="0" indent="0">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且二人系一级建造师考试泄题的源头，在全国范围内产生恶劣影响</a:t>
            </a:r>
          </a:p>
          <a:p>
            <a:pPr marL="0" indent="0">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因此，无论从违法所得还是犯罪范围，</a:t>
            </a:r>
          </a:p>
          <a:p>
            <a:pPr marL="0" indent="0">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均应认定二人构成情节严重</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5"/>
            <a:ext cx="12042775" cy="5341620"/>
          </a:xfrm>
        </p:spPr>
        <p:txBody>
          <a:bodyPr>
            <a:normAutofit/>
          </a:bodyPr>
          <a:lstStyle/>
          <a:p>
            <a:pPr marL="0" indent="0">
              <a:lnSpc>
                <a:spcPct val="150000"/>
              </a:lnSpc>
              <a:spcBef>
                <a:spcPts val="0"/>
              </a:spcBef>
              <a:buNone/>
            </a:pPr>
            <a:r>
              <a:rPr lang="zh-CN" altLang="en-US" sz="4400" b="1" dirty="0">
                <a:solidFill>
                  <a:srgbClr val="3333FF"/>
                </a:solidFill>
                <a:latin typeface="黑体" panose="02010609060101010101" pitchFamily="49" charset="-122"/>
                <a:ea typeface="黑体" panose="02010609060101010101" pitchFamily="49" charset="-122"/>
              </a:rPr>
              <a:t>判决评析</a:t>
            </a:r>
            <a:r>
              <a:rPr lang="en-US" altLang="zh-CN" sz="4400" b="1" dirty="0">
                <a:solidFill>
                  <a:srgbClr val="3333FF"/>
                </a:solidFill>
                <a:latin typeface="黑体" panose="02010609060101010101" pitchFamily="49" charset="-122"/>
                <a:ea typeface="黑体" panose="02010609060101010101" pitchFamily="49" charset="-122"/>
              </a:rPr>
              <a:t>	</a:t>
            </a:r>
            <a:endParaRPr lang="zh-CN" b="1" dirty="0">
              <a:latin typeface="黑体" panose="02010609060101010101" pitchFamily="49" charset="-122"/>
              <a:ea typeface="黑体" panose="02010609060101010101" pitchFamily="49" charset="-122"/>
            </a:endParaRPr>
          </a:p>
          <a:p>
            <a:pPr marL="0" algn="l">
              <a:lnSpc>
                <a:spcPct val="150000"/>
              </a:lnSpc>
              <a:spcBef>
                <a:spcPts val="0"/>
              </a:spcBef>
              <a:buClrTx/>
              <a:buSzTx/>
              <a:buNone/>
            </a:pPr>
            <a:r>
              <a:rPr b="1" dirty="0">
                <a:solidFill>
                  <a:srgbClr val="A5068D"/>
                </a:solidFill>
                <a:latin typeface="黑体" panose="02010609060101010101" pitchFamily="49" charset="-122"/>
                <a:ea typeface="黑体" panose="02010609060101010101" pitchFamily="49" charset="-122"/>
              </a:rPr>
              <a:t>2、对非法出售、提供试题、答案罪中情节严重的认定</a:t>
            </a:r>
          </a:p>
          <a:p>
            <a:pPr marL="0" indent="0">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翁学荣、许智勇、杨伟全、刘伟虽然获利较少</a:t>
            </a:r>
          </a:p>
          <a:p>
            <a:pPr marL="0" indent="0">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但参与到王学军、翁其能的共同犯罪中</a:t>
            </a:r>
          </a:p>
          <a:p>
            <a:pPr marL="0" indent="0">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利用培训机构向社会不特定公众出售、提供试题、答案</a:t>
            </a:r>
          </a:p>
          <a:p>
            <a:pPr marL="0" indent="0">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具有一定的组织性，客观上推动了考题的大面积外泄</a:t>
            </a:r>
          </a:p>
          <a:p>
            <a:pPr marL="0" indent="0">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均应认定其情节严重</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司  法</a:t>
            </a:r>
          </a:p>
        </p:txBody>
      </p:sp>
      <p:sp>
        <p:nvSpPr>
          <p:cNvPr id="3" name="内容占位符 2"/>
          <p:cNvSpPr>
            <a:spLocks noGrp="1"/>
          </p:cNvSpPr>
          <p:nvPr>
            <p:ph idx="1"/>
          </p:nvPr>
        </p:nvSpPr>
        <p:spPr>
          <a:xfrm>
            <a:off x="293913" y="1690688"/>
            <a:ext cx="12039601" cy="4906055"/>
          </a:xfrm>
        </p:spPr>
        <p:txBody>
          <a:bodyPr>
            <a:normAutofit/>
          </a:bodyPr>
          <a:lstStyle/>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保密司法</a:t>
            </a:r>
            <a:r>
              <a:rPr lang="zh-CN" altLang="en-US" b="1" dirty="0">
                <a:solidFill>
                  <a:srgbClr val="3333FF"/>
                </a:solidFill>
                <a:latin typeface="黑体" panose="02010609060101010101" pitchFamily="49" charset="-122"/>
                <a:ea typeface="黑体" panose="02010609060101010101" pitchFamily="49" charset="-122"/>
              </a:rPr>
              <a:t>原则</a:t>
            </a:r>
            <a:endParaRPr lang="en-US" altLang="zh-CN" b="1" dirty="0">
              <a:solidFill>
                <a:srgbClr val="3333FF"/>
              </a:solidFill>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一般原则</a:t>
            </a:r>
            <a:r>
              <a:rPr lang="zh-CN" altLang="en-US" b="1" dirty="0">
                <a:latin typeface="黑体" panose="02010609060101010101" pitchFamily="49" charset="-122"/>
                <a:ea typeface="黑体" panose="02010609060101010101" pitchFamily="49" charset="-122"/>
              </a:rPr>
              <a:t>：学界公认的司法行为统一适用基本原则</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solidFill>
                  <a:srgbClr val="006600"/>
                </a:solidFill>
                <a:latin typeface="黑体" panose="02010609060101010101" pitchFamily="49" charset="-122"/>
                <a:ea typeface="黑体" panose="02010609060101010101" pitchFamily="49" charset="-122"/>
              </a:rPr>
              <a:t>法治</a:t>
            </a:r>
            <a:r>
              <a:rPr lang="zh-CN" altLang="en-US" b="1" dirty="0">
                <a:latin typeface="黑体" panose="02010609060101010101" pitchFamily="49" charset="-122"/>
                <a:ea typeface="黑体" panose="02010609060101010101" pitchFamily="49" charset="-122"/>
              </a:rPr>
              <a:t>原则、</a:t>
            </a:r>
            <a:r>
              <a:rPr lang="zh-CN" altLang="en-US" b="1" dirty="0">
                <a:solidFill>
                  <a:srgbClr val="006600"/>
                </a:solidFill>
                <a:latin typeface="黑体" panose="02010609060101010101" pitchFamily="49" charset="-122"/>
                <a:ea typeface="黑体" panose="02010609060101010101" pitchFamily="49" charset="-122"/>
              </a:rPr>
              <a:t>公正</a:t>
            </a:r>
            <a:r>
              <a:rPr lang="zh-CN" altLang="en-US" b="1" dirty="0">
                <a:latin typeface="黑体" panose="02010609060101010101" pitchFamily="49" charset="-122"/>
                <a:ea typeface="黑体" panose="02010609060101010101" pitchFamily="49" charset="-122"/>
              </a:rPr>
              <a:t>原则、</a:t>
            </a:r>
            <a:r>
              <a:rPr lang="zh-CN" altLang="en-US" b="1" dirty="0">
                <a:solidFill>
                  <a:srgbClr val="006600"/>
                </a:solidFill>
                <a:latin typeface="黑体" panose="02010609060101010101" pitchFamily="49" charset="-122"/>
                <a:ea typeface="黑体" panose="02010609060101010101" pitchFamily="49" charset="-122"/>
              </a:rPr>
              <a:t>独立</a:t>
            </a:r>
            <a:r>
              <a:rPr lang="zh-CN" altLang="en-US" b="1" dirty="0">
                <a:latin typeface="黑体" panose="02010609060101010101" pitchFamily="49" charset="-122"/>
                <a:ea typeface="黑体" panose="02010609060101010101" pitchFamily="49" charset="-122"/>
              </a:rPr>
              <a:t>原则、</a:t>
            </a:r>
            <a:r>
              <a:rPr lang="zh-CN" altLang="en-US" b="1" dirty="0">
                <a:solidFill>
                  <a:srgbClr val="006600"/>
                </a:solidFill>
                <a:latin typeface="黑体" panose="02010609060101010101" pitchFamily="49" charset="-122"/>
                <a:ea typeface="黑体" panose="02010609060101010101" pitchFamily="49" charset="-122"/>
              </a:rPr>
              <a:t>平等</a:t>
            </a:r>
            <a:r>
              <a:rPr lang="zh-CN" altLang="en-US" b="1" dirty="0">
                <a:latin typeface="黑体" panose="02010609060101010101" pitchFamily="49" charset="-122"/>
                <a:ea typeface="黑体" panose="02010609060101010101" pitchFamily="49" charset="-122"/>
              </a:rPr>
              <a:t>原则、</a:t>
            </a:r>
            <a:r>
              <a:rPr lang="zh-CN" altLang="en-US" b="1" dirty="0">
                <a:solidFill>
                  <a:srgbClr val="006600"/>
                </a:solidFill>
                <a:latin typeface="黑体" panose="02010609060101010101" pitchFamily="49" charset="-122"/>
                <a:ea typeface="黑体" panose="02010609060101010101" pitchFamily="49" charset="-122"/>
              </a:rPr>
              <a:t>责任</a:t>
            </a:r>
            <a:r>
              <a:rPr lang="zh-CN" altLang="en-US" b="1" dirty="0">
                <a:latin typeface="黑体" panose="02010609060101010101" pitchFamily="49" charset="-122"/>
                <a:ea typeface="黑体" panose="02010609060101010101" pitchFamily="49" charset="-122"/>
              </a:rPr>
              <a:t>原则</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en-US" b="1" dirty="0">
                <a:solidFill>
                  <a:srgbClr val="FF0000"/>
                </a:solidFill>
                <a:latin typeface="黑体" panose="02010609060101010101" pitchFamily="49" charset="-122"/>
                <a:ea typeface="黑体" panose="02010609060101010101" pitchFamily="49" charset="-122"/>
              </a:rPr>
              <a:t>特殊原则</a:t>
            </a:r>
            <a:r>
              <a:rPr lang="zh-CN" altLang="en-US" b="1" dirty="0">
                <a:latin typeface="黑体" panose="02010609060101010101" pitchFamily="49" charset="-122"/>
                <a:ea typeface="黑体" panose="02010609060101010101" pitchFamily="49" charset="-122"/>
              </a:rPr>
              <a:t>：保密司法不同于其他司法行为特殊适用原则</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solidFill>
                  <a:srgbClr val="A5068D"/>
                </a:solidFill>
                <a:latin typeface="黑体" panose="02010609060101010101" pitchFamily="49" charset="-122"/>
                <a:ea typeface="黑体" panose="02010609060101010101" pitchFamily="49" charset="-122"/>
              </a:rPr>
              <a:t>不公开审理</a:t>
            </a:r>
            <a:r>
              <a:rPr lang="zh-CN" altLang="en-US" b="1" dirty="0">
                <a:latin typeface="黑体" panose="02010609060101010101" pitchFamily="49" charset="-122"/>
                <a:ea typeface="黑体" panose="02010609060101010101" pitchFamily="49" charset="-122"/>
              </a:rPr>
              <a:t>原则、</a:t>
            </a:r>
            <a:r>
              <a:rPr lang="zh-CN" altLang="en-US" b="1" dirty="0">
                <a:solidFill>
                  <a:srgbClr val="A5068D"/>
                </a:solidFill>
                <a:latin typeface="黑体" panose="02010609060101010101" pitchFamily="49" charset="-122"/>
                <a:ea typeface="黑体" panose="02010609060101010101" pitchFamily="49" charset="-122"/>
              </a:rPr>
              <a:t>准确化</a:t>
            </a:r>
            <a:r>
              <a:rPr lang="zh-CN" altLang="en-US" b="1" dirty="0">
                <a:latin typeface="黑体" panose="02010609060101010101" pitchFamily="49" charset="-122"/>
                <a:ea typeface="黑体" panose="02010609060101010101" pitchFamily="49" charset="-122"/>
              </a:rPr>
              <a:t>原则、</a:t>
            </a:r>
            <a:r>
              <a:rPr lang="zh-CN" altLang="en-US" b="1" dirty="0">
                <a:solidFill>
                  <a:srgbClr val="A5068D"/>
                </a:solidFill>
                <a:latin typeface="黑体" panose="02010609060101010101" pitchFamily="49" charset="-122"/>
                <a:ea typeface="黑体" panose="02010609060101010101" pitchFamily="49" charset="-122"/>
              </a:rPr>
              <a:t>零容忍</a:t>
            </a:r>
            <a:r>
              <a:rPr lang="zh-CN" altLang="en-US" b="1" dirty="0">
                <a:latin typeface="黑体" panose="02010609060101010101" pitchFamily="49" charset="-122"/>
                <a:ea typeface="黑体" panose="02010609060101010101" pitchFamily="49" charset="-122"/>
              </a:rPr>
              <a:t>原则</a:t>
            </a:r>
            <a:endParaRPr lang="en-US" altLang="zh-CN" b="1" dirty="0">
              <a:latin typeface="黑体" panose="02010609060101010101" pitchFamily="49" charset="-122"/>
              <a:ea typeface="黑体" panose="02010609060101010101" pitchFamily="49" charset="-122"/>
            </a:endParaRPr>
          </a:p>
        </p:txBody>
      </p:sp>
      <p:pic>
        <p:nvPicPr>
          <p:cNvPr id="5" name="图片 4">
            <a:extLst>
              <a:ext uri="{FF2B5EF4-FFF2-40B4-BE49-F238E27FC236}">
                <a16:creationId xmlns:a16="http://schemas.microsoft.com/office/drawing/2014/main" id="{FA0C3F5C-4F69-7887-D078-689176704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9972" y="3618436"/>
            <a:ext cx="6096000" cy="3162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5"/>
            <a:ext cx="12042775" cy="5341620"/>
          </a:xfrm>
        </p:spPr>
        <p:txBody>
          <a:bodyPr>
            <a:normAutofit/>
          </a:bodyPr>
          <a:lstStyle/>
          <a:p>
            <a:pPr marL="0" indent="0">
              <a:lnSpc>
                <a:spcPct val="150000"/>
              </a:lnSpc>
              <a:spcBef>
                <a:spcPts val="0"/>
              </a:spcBef>
              <a:buNone/>
            </a:pPr>
            <a:r>
              <a:rPr lang="zh-CN" altLang="en-US" sz="4400" b="1" dirty="0">
                <a:solidFill>
                  <a:srgbClr val="3333FF"/>
                </a:solidFill>
                <a:latin typeface="黑体" panose="02010609060101010101" pitchFamily="49" charset="-122"/>
                <a:ea typeface="黑体" panose="02010609060101010101" pitchFamily="49" charset="-122"/>
              </a:rPr>
              <a:t>判决评析</a:t>
            </a:r>
            <a:r>
              <a:rPr lang="en-US" altLang="zh-CN" sz="4400" b="1" dirty="0">
                <a:solidFill>
                  <a:srgbClr val="3333FF"/>
                </a:solidFill>
                <a:latin typeface="黑体" panose="02010609060101010101" pitchFamily="49" charset="-122"/>
                <a:ea typeface="黑体" panose="02010609060101010101" pitchFamily="49" charset="-122"/>
              </a:rPr>
              <a:t>	</a:t>
            </a:r>
            <a:endParaRPr lang="zh-CN" b="1" dirty="0">
              <a:latin typeface="黑体" panose="02010609060101010101" pitchFamily="49" charset="-122"/>
              <a:ea typeface="黑体" panose="02010609060101010101" pitchFamily="49" charset="-122"/>
            </a:endParaRPr>
          </a:p>
          <a:p>
            <a:pPr marL="0" algn="l">
              <a:lnSpc>
                <a:spcPct val="150000"/>
              </a:lnSpc>
              <a:spcBef>
                <a:spcPts val="0"/>
              </a:spcBef>
              <a:buClrTx/>
              <a:buSzTx/>
              <a:buNone/>
            </a:pPr>
            <a:r>
              <a:rPr b="1" dirty="0">
                <a:solidFill>
                  <a:srgbClr val="A5068D"/>
                </a:solidFill>
                <a:latin typeface="黑体" panose="02010609060101010101" pitchFamily="49" charset="-122"/>
                <a:ea typeface="黑体" panose="02010609060101010101" pitchFamily="49" charset="-122"/>
              </a:rPr>
              <a:t>2、对非法出售、提供试题、答案罪中情节严重的认定</a:t>
            </a:r>
          </a:p>
          <a:p>
            <a:pPr marL="0" indent="0">
              <a:lnSpc>
                <a:spcPct val="150000"/>
              </a:lnSpc>
              <a:spcBef>
                <a:spcPts val="0"/>
              </a:spcBef>
              <a:buNone/>
            </a:pPr>
            <a:r>
              <a:rPr lang="en-US" sz="800" b="1" dirty="0">
                <a:latin typeface="黑体" panose="02010609060101010101" pitchFamily="49" charset="-122"/>
                <a:ea typeface="黑体" panose="02010609060101010101" pitchFamily="49" charset="-122"/>
              </a:rPr>
              <a:t>   </a:t>
            </a:r>
          </a:p>
          <a:p>
            <a:pPr marL="0" indent="0">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王辉、洪奕轩、洪浩、刘向阳、江莉违法所得较少</a:t>
            </a:r>
          </a:p>
          <a:p>
            <a:pPr marL="0" indent="0">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出售、提供试题、答案的范围有限，可不认定为情节严重</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1600" y="1020480"/>
            <a:ext cx="12496799" cy="6475339"/>
          </a:xfrm>
        </p:spPr>
        <p:txBody>
          <a:bodyPr>
            <a:normAutofit/>
          </a:bodyPr>
          <a:lstStyle/>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程昕明是一位摄影爱好者。</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2020</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月</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日</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14</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时许，骑电动车至南昌县景观，途经南昌县交叉处时，看到附近有疑似导弹车，立即用自带的无人机升空拍摄，在拍摄完三张地导</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旅</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73</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营野外驻训部署相片之后离开现场。</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后经过</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105</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国道向塘机场段时，又使用手机拍摄了三张战斗机照片和一段有关战斗机的微信小视频，发至一无人机微信群中。</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当天下午返回家中后，又将无人机中的三张地导部队野训照片通过蓝牙导入手机中，并将其中一张地导部队野训照片发到上述无人机微信群。</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2020</a:t>
            </a:r>
            <a:r>
              <a:rPr lang="zh-CN" altLang="en-US"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月</a:t>
            </a:r>
            <a:r>
              <a:rPr lang="en-US" altLang="zh-CN"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18</a:t>
            </a:r>
            <a:r>
              <a:rPr lang="zh-CN" altLang="en-US"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日，经中国人民解放军</a:t>
            </a:r>
            <a:r>
              <a:rPr lang="en-US" altLang="zh-CN"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94816</a:t>
            </a:r>
            <a:r>
              <a:rPr lang="zh-CN" altLang="en-US"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部队保密委员会进行密级和危害评估，空</a:t>
            </a:r>
            <a:r>
              <a:rPr lang="en-US" altLang="zh-CN"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40</a:t>
            </a:r>
            <a:r>
              <a:rPr lang="zh-CN" altLang="en-US"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旅歼</a:t>
            </a:r>
            <a:r>
              <a:rPr lang="en-US" altLang="zh-CN"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-16</a:t>
            </a:r>
            <a:r>
              <a:rPr lang="zh-CN" altLang="en-US"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飞机部署属于机密、地导</a:t>
            </a:r>
            <a:r>
              <a:rPr lang="en-US" altLang="zh-CN"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旅</a:t>
            </a:r>
            <a:r>
              <a:rPr lang="en-US" altLang="zh-CN"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73</a:t>
            </a:r>
            <a:r>
              <a:rPr lang="zh-CN" altLang="en-US"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营野外驻训部署属于秘密。</a:t>
            </a:r>
            <a:endParaRPr lang="en-US" altLang="zh-CN"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标题 1"/>
          <p:cNvSpPr>
            <a:spLocks noGrp="1"/>
          </p:cNvSpPr>
          <p:nvPr>
            <p:ph type="title"/>
          </p:nvPr>
        </p:nvSpPr>
        <p:spPr>
          <a:xfrm>
            <a:off x="838200" y="0"/>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程昕明非法获取国家秘密案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04697" y="2263703"/>
            <a:ext cx="7324725" cy="1530806"/>
          </a:xfrm>
        </p:spPr>
        <p:txBody>
          <a:bodyPr>
            <a:normAutofit/>
          </a:bodyPr>
          <a:lstStyle/>
          <a:p>
            <a:pPr marL="0">
              <a:lnSpc>
                <a:spcPct val="150000"/>
              </a:lnSpc>
              <a:spcBef>
                <a:spcPts val="0"/>
              </a:spcBef>
              <a:buNone/>
            </a:pP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程昕明以非法手段获取国家秘密，其行为已构成非法获取国家秘密，判处有期徒刑七个月。</a:t>
            </a:r>
            <a:endPar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标题 1"/>
          <p:cNvSpPr>
            <a:spLocks noGrp="1"/>
          </p:cNvSpPr>
          <p:nvPr>
            <p:ph type="title"/>
          </p:nvPr>
        </p:nvSpPr>
        <p:spPr>
          <a:xfrm>
            <a:off x="838200" y="0"/>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程昕明非法获取国家秘密案</a:t>
            </a:r>
          </a:p>
        </p:txBody>
      </p:sp>
      <p:sp>
        <p:nvSpPr>
          <p:cNvPr id="4" name="文本框 3"/>
          <p:cNvSpPr txBox="1"/>
          <p:nvPr/>
        </p:nvSpPr>
        <p:spPr>
          <a:xfrm>
            <a:off x="2564424" y="4594297"/>
            <a:ext cx="7205819" cy="369332"/>
          </a:xfrm>
          <a:prstGeom prst="rect">
            <a:avLst/>
          </a:prstGeom>
          <a:noFill/>
        </p:spPr>
        <p:txBody>
          <a:bodyPr wrap="none" rtlCol="0">
            <a:spAutoFit/>
          </a:bodyPr>
          <a:lstStyle/>
          <a:p>
            <a:r>
              <a:rPr lang="zh-CN" altLang="en-US"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程昕明非法获取国家秘密一审刑事判决书</a:t>
            </a:r>
            <a:r>
              <a:rPr lang="en-US" altLang="zh-CN"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(FBM-CLI.C.120063058).pdf</a:t>
            </a:r>
            <a:endParaRPr lang="zh-CN" altLang="en-US"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9464" y="2345051"/>
            <a:ext cx="11793071" cy="3363423"/>
          </a:xfrm>
        </p:spPr>
        <p:txBody>
          <a:bodyPr>
            <a:normAutofit/>
          </a:bodyPr>
          <a:lstStyle/>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为境外的机构、组织、人员</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窃取、刺探、收买、非法提供国家秘密或者情报的</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处五年以上十年以下有期徒刑</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情节特别严重的，处十年以上有期徒刑或者无期徒刑</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情节较轻的，处五年以下有期徒刑、拘役、管制或者剥夺政治权利</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7" name="标题 1"/>
          <p:cNvSpPr>
            <a:spLocks noGrp="1"/>
          </p:cNvSpPr>
          <p:nvPr>
            <p:ph type="title"/>
          </p:nvPr>
        </p:nvSpPr>
        <p:spPr>
          <a:xfrm>
            <a:off x="838200" y="551329"/>
            <a:ext cx="10515600" cy="1325563"/>
          </a:xfrm>
        </p:spPr>
        <p:txBody>
          <a:bodyPr>
            <a:normAutofit/>
          </a:bodyPr>
          <a:lstStyle/>
          <a:p>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刑法</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第一百一十一条：为境外窃取、刺</a:t>
            </a:r>
            <a:br>
              <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rPr>
            </a:b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探、收买、非法提供国家秘密、情报罪</a:t>
            </a:r>
            <a:endParaRPr lang="zh-CN" altLang="en-US"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9464" y="2345051"/>
            <a:ext cx="11793071" cy="3363423"/>
          </a:xfrm>
        </p:spPr>
        <p:txBody>
          <a:bodyPr>
            <a:normAutofit/>
          </a:bodyPr>
          <a:lstStyle/>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本罪是</a:t>
            </a:r>
            <a:r>
              <a:rPr lang="zh-CN" altLang="en-US"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选择性</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罪名</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行为人只要实施了上述行为中的一种，就构成本罪</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行为人实施上述四种行为，也仅定一罪</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7" name="标题 1"/>
          <p:cNvSpPr>
            <a:spLocks noGrp="1"/>
          </p:cNvSpPr>
          <p:nvPr>
            <p:ph type="title"/>
          </p:nvPr>
        </p:nvSpPr>
        <p:spPr>
          <a:xfrm>
            <a:off x="838200" y="551329"/>
            <a:ext cx="10515600" cy="1325563"/>
          </a:xfrm>
        </p:spPr>
        <p:txBody>
          <a:bodyPr>
            <a:normAutofit/>
          </a:bodyPr>
          <a:lstStyle/>
          <a:p>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刑法</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第一百一十一条：为境外窃取、刺</a:t>
            </a:r>
            <a:br>
              <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rPr>
            </a:b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探、收买、非法提供国家秘密、情报罪</a:t>
            </a:r>
            <a:endParaRPr lang="zh-CN" altLang="en-US"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9464" y="2345051"/>
            <a:ext cx="11992536" cy="4512949"/>
          </a:xfrm>
        </p:spPr>
        <p:txBody>
          <a:bodyPr>
            <a:normAutofit/>
          </a:bodyPr>
          <a:lstStyle/>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本罪的</a:t>
            </a:r>
            <a:r>
              <a:rPr lang="zh-CN" altLang="en-US"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构成特征</a:t>
            </a:r>
            <a:endParaRPr lang="en-US" altLang="zh-CN"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第一，犯罪</a:t>
            </a:r>
            <a:r>
              <a:rPr lang="zh-CN" altLang="en-US"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客体</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本罪是危害国家安全罪中的一个具体罪名</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所侵犯的客体主要是</a:t>
            </a:r>
            <a:r>
              <a:rPr lang="zh-CN" altLang="en-US" sz="2400"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国家安全和利益</a:t>
            </a:r>
            <a:endParaRPr lang="en-US" altLang="zh-CN" sz="2400"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同时侵犯了</a:t>
            </a:r>
            <a:r>
              <a:rPr lang="zh-CN" altLang="en-US" sz="2400"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国家秘密、情报正常管理秩序和管理制度</a:t>
            </a:r>
            <a:endParaRPr lang="en-US" altLang="zh-CN" sz="2400"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第二，犯罪</a:t>
            </a:r>
            <a:r>
              <a:rPr lang="zh-CN" altLang="en-US" b="1" dirty="0">
                <a:solidFill>
                  <a:srgbClr val="A5068D"/>
                </a:solidFill>
                <a:latin typeface="微软雅黑" panose="020B0503020204020204" pitchFamily="34" charset="-122"/>
                <a:ea typeface="微软雅黑" panose="020B0503020204020204" pitchFamily="34" charset="-122"/>
                <a:cs typeface="Times New Roman" panose="02020603050405020304" pitchFamily="18" charset="0"/>
              </a:rPr>
              <a:t>客观</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方面</a:t>
            </a: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主要表现为：</a:t>
            </a:r>
            <a:r>
              <a:rPr lang="zh-CN" altLang="en-US" sz="2400" b="1" dirty="0">
                <a:solidFill>
                  <a:srgbClr val="006600"/>
                </a:solidFill>
                <a:latin typeface="微软雅黑" panose="020B0503020204020204" pitchFamily="34" charset="-122"/>
                <a:ea typeface="微软雅黑" panose="020B0503020204020204" pitchFamily="34" charset="-122"/>
                <a:cs typeface="Times New Roman" panose="02020603050405020304" pitchFamily="18" charset="0"/>
              </a:rPr>
              <a:t>为境外</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的机构、组织、人员</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dirty="0">
                <a:solidFill>
                  <a:srgbClr val="006600"/>
                </a:solidFill>
                <a:latin typeface="微软雅黑" panose="020B0503020204020204" pitchFamily="34" charset="-122"/>
                <a:ea typeface="微软雅黑" panose="020B0503020204020204" pitchFamily="34" charset="-122"/>
                <a:cs typeface="Times New Roman" panose="02020603050405020304" pitchFamily="18" charset="0"/>
              </a:rPr>
              <a:t>窃取</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solidFill>
                  <a:srgbClr val="006600"/>
                </a:solidFill>
                <a:latin typeface="微软雅黑" panose="020B0503020204020204" pitchFamily="34" charset="-122"/>
                <a:ea typeface="微软雅黑" panose="020B0503020204020204" pitchFamily="34" charset="-122"/>
                <a:cs typeface="Times New Roman" panose="02020603050405020304" pitchFamily="18" charset="0"/>
              </a:rPr>
              <a:t>刺探</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solidFill>
                  <a:srgbClr val="006600"/>
                </a:solidFill>
                <a:latin typeface="微软雅黑" panose="020B0503020204020204" pitchFamily="34" charset="-122"/>
                <a:ea typeface="微软雅黑" panose="020B0503020204020204" pitchFamily="34" charset="-122"/>
                <a:cs typeface="Times New Roman" panose="02020603050405020304" pitchFamily="18" charset="0"/>
              </a:rPr>
              <a:t>收买</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solidFill>
                  <a:srgbClr val="006600"/>
                </a:solidFill>
                <a:latin typeface="微软雅黑" panose="020B0503020204020204" pitchFamily="34" charset="-122"/>
                <a:ea typeface="微软雅黑" panose="020B0503020204020204" pitchFamily="34" charset="-122"/>
                <a:cs typeface="Times New Roman" panose="02020603050405020304" pitchFamily="18" charset="0"/>
              </a:rPr>
              <a:t>非法提供</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国家秘密或者情报</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7" name="标题 1"/>
          <p:cNvSpPr>
            <a:spLocks noGrp="1"/>
          </p:cNvSpPr>
          <p:nvPr>
            <p:ph type="title"/>
          </p:nvPr>
        </p:nvSpPr>
        <p:spPr>
          <a:xfrm>
            <a:off x="838200" y="551329"/>
            <a:ext cx="10515600" cy="1325563"/>
          </a:xfrm>
        </p:spPr>
        <p:txBody>
          <a:bodyPr>
            <a:normAutofit/>
          </a:bodyPr>
          <a:lstStyle/>
          <a:p>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刑法</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第一百一十一条：为境外窃取、刺</a:t>
            </a:r>
            <a:br>
              <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rPr>
            </a:b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探、收买、非法提供国家秘密、情报罪</a:t>
            </a:r>
            <a:endParaRPr lang="zh-CN" altLang="en-US"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9464" y="2345052"/>
            <a:ext cx="11793071" cy="3961620"/>
          </a:xfrm>
        </p:spPr>
        <p:txBody>
          <a:bodyPr>
            <a:normAutofit/>
          </a:bodyPr>
          <a:lstStyle/>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本罪的</a:t>
            </a:r>
            <a:r>
              <a:rPr lang="zh-CN" altLang="en-US"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构成特征</a:t>
            </a:r>
            <a:endParaRPr lang="en-US" altLang="zh-CN"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第三，犯罪</a:t>
            </a:r>
            <a:r>
              <a:rPr lang="zh-CN" altLang="en-US"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主体</a:t>
            </a: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中国公民</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非中国公民</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均可以成为本罪的主体</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第四，犯罪</a:t>
            </a:r>
            <a:r>
              <a:rPr lang="zh-CN" altLang="en-US" b="1" dirty="0">
                <a:solidFill>
                  <a:srgbClr val="A5068D"/>
                </a:solidFill>
                <a:latin typeface="微软雅黑" panose="020B0503020204020204" pitchFamily="34" charset="-122"/>
                <a:ea typeface="微软雅黑" panose="020B0503020204020204" pitchFamily="34" charset="-122"/>
                <a:cs typeface="Times New Roman" panose="02020603050405020304" pitchFamily="18" charset="0"/>
              </a:rPr>
              <a:t>主观</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方面</a:t>
            </a: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表现为</a:t>
            </a:r>
            <a:r>
              <a:rPr lang="zh-CN" altLang="en-US" sz="2400" b="1" dirty="0">
                <a:solidFill>
                  <a:srgbClr val="006600"/>
                </a:solidFill>
                <a:latin typeface="微软雅黑" panose="020B0503020204020204" pitchFamily="34" charset="-122"/>
                <a:ea typeface="微软雅黑" panose="020B0503020204020204" pitchFamily="34" charset="-122"/>
                <a:cs typeface="Times New Roman" panose="02020603050405020304" pitchFamily="18" charset="0"/>
              </a:rPr>
              <a:t>故意</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，即行为人明知是国家秘密或情报</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明知对方是境外机构、组织、个人，而故意向</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其非法提供或实施窃取、刺探、收买行为，希</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望或放任危害国家安全的结果发生</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标题 1"/>
          <p:cNvSpPr>
            <a:spLocks noGrp="1"/>
          </p:cNvSpPr>
          <p:nvPr>
            <p:ph type="title"/>
          </p:nvPr>
        </p:nvSpPr>
        <p:spPr>
          <a:xfrm>
            <a:off x="838200" y="551329"/>
            <a:ext cx="10515600" cy="1325563"/>
          </a:xfrm>
        </p:spPr>
        <p:txBody>
          <a:bodyPr>
            <a:normAutofit/>
          </a:bodyPr>
          <a:lstStyle/>
          <a:p>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刑法</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第一百一十一条：为境外窃取、刺</a:t>
            </a:r>
            <a:br>
              <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rPr>
            </a:b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探、收买、非法提供国家秘密、情报罪</a:t>
            </a:r>
            <a:endParaRPr lang="zh-CN" altLang="en-US"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9464" y="2345051"/>
            <a:ext cx="11992536" cy="3571656"/>
          </a:xfrm>
        </p:spPr>
        <p:txBody>
          <a:bodyPr>
            <a:normAutofit/>
          </a:bodyPr>
          <a:lstStyle/>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本罪的</a:t>
            </a:r>
            <a:r>
              <a:rPr lang="zh-CN" altLang="en-US"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构成特征  </a:t>
            </a:r>
            <a:r>
              <a:rPr lang="zh-CN" altLang="en-US" b="1" dirty="0">
                <a:solidFill>
                  <a:srgbClr val="A5068D"/>
                </a:solidFill>
                <a:latin typeface="微软雅黑" panose="020B0503020204020204" pitchFamily="34" charset="-122"/>
                <a:ea typeface="微软雅黑" panose="020B0503020204020204" pitchFamily="34" charset="-122"/>
                <a:cs typeface="Times New Roman" panose="02020603050405020304" pitchFamily="18" charset="0"/>
              </a:rPr>
              <a:t>犯罪客观方面</a:t>
            </a:r>
            <a:endParaRPr lang="en-US" altLang="zh-CN" b="1" dirty="0">
              <a:solidFill>
                <a:srgbClr val="A5068D"/>
              </a:solidFill>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本罪的</a:t>
            </a:r>
            <a:r>
              <a:rPr lang="zh-CN" altLang="en-US"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犯罪对象</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包括国家秘密和情报</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国家秘密的定义比较明确，关键在于理解本罪中的“情报”</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一般认为，情报，是指除国家秘密以外的一切有关国家的政治、经济、军事、外交和科技等不应被境外机构、组组、人员知悉的资料、情况和消息。</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标题 1"/>
          <p:cNvSpPr>
            <a:spLocks noGrp="1"/>
          </p:cNvSpPr>
          <p:nvPr>
            <p:ph type="title"/>
          </p:nvPr>
        </p:nvSpPr>
        <p:spPr>
          <a:xfrm>
            <a:off x="838200" y="551329"/>
            <a:ext cx="10515600" cy="1325563"/>
          </a:xfrm>
        </p:spPr>
        <p:txBody>
          <a:bodyPr>
            <a:normAutofit/>
          </a:bodyPr>
          <a:lstStyle/>
          <a:p>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刑法</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第一百一十一条：为境外窃取、刺</a:t>
            </a:r>
            <a:br>
              <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rPr>
            </a:b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探、收买、非法提供国家秘密、情报罪</a:t>
            </a:r>
            <a:endParaRPr lang="zh-CN" altLang="en-US"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9464" y="2345050"/>
            <a:ext cx="11992536" cy="3759915"/>
          </a:xfrm>
        </p:spPr>
        <p:txBody>
          <a:bodyPr>
            <a:normAutofit/>
          </a:bodyPr>
          <a:lstStyle/>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本罪的</a:t>
            </a:r>
            <a:r>
              <a:rPr lang="zh-CN" altLang="en-US"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构成特征  </a:t>
            </a:r>
            <a:r>
              <a:rPr lang="zh-CN" altLang="en-US" b="1" dirty="0">
                <a:solidFill>
                  <a:srgbClr val="A5068D"/>
                </a:solidFill>
                <a:latin typeface="微软雅黑" panose="020B0503020204020204" pitchFamily="34" charset="-122"/>
                <a:ea typeface="微软雅黑" panose="020B0503020204020204" pitchFamily="34" charset="-122"/>
                <a:cs typeface="Times New Roman" panose="02020603050405020304" pitchFamily="18" charset="0"/>
              </a:rPr>
              <a:t>犯罪客观方面</a:t>
            </a:r>
            <a:endParaRPr lang="en-US" altLang="zh-CN" b="1" dirty="0">
              <a:solidFill>
                <a:srgbClr val="A5068D"/>
              </a:solidFill>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本罪的</a:t>
            </a:r>
            <a:r>
              <a:rPr lang="zh-CN" altLang="en-US"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犯罪对象</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包括国家秘密和情报</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最高人民法院关于审理为境外窃取、刺探、收买、非法提供国家秘密、情报案件具体应用法律若干问题的解释</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第一条第二款规定，“情报”是指关系国家安全和利益、尚未公开或者依照有关规定不应公开的事项。</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标题 1"/>
          <p:cNvSpPr>
            <a:spLocks noGrp="1"/>
          </p:cNvSpPr>
          <p:nvPr>
            <p:ph type="title"/>
          </p:nvPr>
        </p:nvSpPr>
        <p:spPr>
          <a:xfrm>
            <a:off x="838200" y="551329"/>
            <a:ext cx="10515600" cy="1325563"/>
          </a:xfrm>
        </p:spPr>
        <p:txBody>
          <a:bodyPr>
            <a:normAutofit/>
          </a:bodyPr>
          <a:lstStyle/>
          <a:p>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刑法</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第一百一十一条：为境外窃取、刺</a:t>
            </a:r>
            <a:br>
              <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rPr>
            </a:b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探、收买、非法提供国家秘密、情报罪</a:t>
            </a:r>
            <a:endParaRPr lang="zh-CN" altLang="en-US"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9464" y="2345050"/>
            <a:ext cx="11992536" cy="3961621"/>
          </a:xfrm>
        </p:spPr>
        <p:txBody>
          <a:bodyPr>
            <a:normAutofit/>
          </a:bodyPr>
          <a:lstStyle/>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本罪的</a:t>
            </a:r>
            <a:r>
              <a:rPr lang="zh-CN" altLang="en-US"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构成特征  </a:t>
            </a:r>
            <a:r>
              <a:rPr lang="zh-CN" altLang="en-US" b="1" dirty="0">
                <a:solidFill>
                  <a:srgbClr val="A5068D"/>
                </a:solidFill>
                <a:latin typeface="微软雅黑" panose="020B0503020204020204" pitchFamily="34" charset="-122"/>
                <a:ea typeface="微软雅黑" panose="020B0503020204020204" pitchFamily="34" charset="-122"/>
                <a:cs typeface="Times New Roman" panose="02020603050405020304" pitchFamily="18" charset="0"/>
              </a:rPr>
              <a:t>犯罪客观方面</a:t>
            </a:r>
            <a:endParaRPr lang="en-US" altLang="zh-CN" b="1" dirty="0">
              <a:solidFill>
                <a:srgbClr val="A5068D"/>
              </a:solidFill>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本罪的</a:t>
            </a:r>
            <a:r>
              <a:rPr lang="zh-CN" altLang="en-US"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犯罪对象</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包括国家秘密和情报</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“情报”具有以下几个特征：</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其一，情报是国家秘密以外的事项，在属性上与国家秘密并列；</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其二，情报关系国家安全和利益，被泄露或者被利用可能导致危害国家安全和利益；</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其三，情报是对境外机构、组织、人员具有利用价值的信息。</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标题 1"/>
          <p:cNvSpPr>
            <a:spLocks noGrp="1"/>
          </p:cNvSpPr>
          <p:nvPr>
            <p:ph type="title"/>
          </p:nvPr>
        </p:nvSpPr>
        <p:spPr>
          <a:xfrm>
            <a:off x="838200" y="551329"/>
            <a:ext cx="10515600" cy="1325563"/>
          </a:xfrm>
        </p:spPr>
        <p:txBody>
          <a:bodyPr>
            <a:normAutofit/>
          </a:bodyPr>
          <a:lstStyle/>
          <a:p>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刑法</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第一百一十一条：为境外窃取、刺</a:t>
            </a:r>
            <a:br>
              <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rPr>
            </a:b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探、收买、非法提供国家秘密、情报罪</a:t>
            </a:r>
            <a:endParaRPr lang="zh-CN" altLang="en-US"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司  法</a:t>
            </a:r>
          </a:p>
        </p:txBody>
      </p:sp>
      <p:sp>
        <p:nvSpPr>
          <p:cNvPr id="3" name="内容占位符 2"/>
          <p:cNvSpPr>
            <a:spLocks noGrp="1"/>
          </p:cNvSpPr>
          <p:nvPr>
            <p:ph idx="1"/>
          </p:nvPr>
        </p:nvSpPr>
        <p:spPr>
          <a:xfrm>
            <a:off x="4564380" y="2271349"/>
            <a:ext cx="3694611" cy="2315301"/>
          </a:xfrm>
        </p:spPr>
        <p:txBody>
          <a:bodyPr/>
          <a:lstStyle/>
          <a:p>
            <a:pPr marL="0" indent="0">
              <a:lnSpc>
                <a:spcPct val="150000"/>
              </a:lnSpc>
              <a:buNone/>
            </a:pPr>
            <a:r>
              <a:rPr lang="zh-CN" altLang="en-US" b="1" dirty="0">
                <a:latin typeface="黑体" panose="02010609060101010101" pitchFamily="49" charset="-122"/>
                <a:ea typeface="黑体" panose="02010609060101010101" pitchFamily="49" charset="-122"/>
              </a:rPr>
              <a:t>一、保密司法概念</a:t>
            </a:r>
            <a:endParaRPr lang="en-US" altLang="zh-CN" b="1" dirty="0">
              <a:latin typeface="黑体" panose="02010609060101010101" pitchFamily="49" charset="-122"/>
              <a:ea typeface="黑体" panose="02010609060101010101" pitchFamily="49" charset="-122"/>
            </a:endParaRPr>
          </a:p>
          <a:p>
            <a:pPr marL="0" indent="0">
              <a:lnSpc>
                <a:spcPct val="150000"/>
              </a:lnSpc>
              <a:buNone/>
            </a:pPr>
            <a:r>
              <a:rPr lang="zh-CN" altLang="en-US" b="1" dirty="0">
                <a:latin typeface="黑体" panose="02010609060101010101" pitchFamily="49" charset="-122"/>
                <a:ea typeface="黑体" panose="02010609060101010101" pitchFamily="49" charset="-122"/>
              </a:rPr>
              <a:t>二、保密司法原则</a:t>
            </a:r>
            <a:endParaRPr lang="en-US" altLang="zh-CN" b="1" dirty="0">
              <a:latin typeface="黑体" panose="02010609060101010101" pitchFamily="49" charset="-122"/>
              <a:ea typeface="黑体" panose="02010609060101010101" pitchFamily="49" charset="-122"/>
            </a:endParaRPr>
          </a:p>
          <a:p>
            <a:pPr marL="0" indent="0">
              <a:lnSpc>
                <a:spcPct val="150000"/>
              </a:lnSpc>
              <a:buNone/>
            </a:pPr>
            <a:r>
              <a:rPr lang="zh-CN" altLang="en-US" b="1" dirty="0">
                <a:highlight>
                  <a:srgbClr val="FFFF00"/>
                </a:highlight>
                <a:latin typeface="黑体" panose="02010609060101010101" pitchFamily="49" charset="-122"/>
                <a:ea typeface="黑体" panose="02010609060101010101" pitchFamily="49" charset="-122"/>
              </a:rPr>
              <a:t>三、保密司法要件</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9464" y="2345051"/>
            <a:ext cx="11992536" cy="3423738"/>
          </a:xfrm>
        </p:spPr>
        <p:txBody>
          <a:bodyPr>
            <a:normAutofit/>
          </a:bodyPr>
          <a:lstStyle/>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本罪的</a:t>
            </a:r>
            <a:r>
              <a:rPr lang="zh-CN" altLang="en-US"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构成特征  </a:t>
            </a:r>
            <a:r>
              <a:rPr lang="zh-CN" altLang="en-US" b="1" dirty="0">
                <a:solidFill>
                  <a:srgbClr val="A5068D"/>
                </a:solidFill>
                <a:latin typeface="微软雅黑" panose="020B0503020204020204" pitchFamily="34" charset="-122"/>
                <a:ea typeface="微软雅黑" panose="020B0503020204020204" pitchFamily="34" charset="-122"/>
                <a:cs typeface="Times New Roman" panose="02020603050405020304" pitchFamily="18" charset="0"/>
              </a:rPr>
              <a:t>犯罪客观方面</a:t>
            </a:r>
            <a:endParaRPr lang="en-US" altLang="zh-CN" b="1" dirty="0">
              <a:solidFill>
                <a:srgbClr val="A5068D"/>
              </a:solidFill>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本罪的</a:t>
            </a:r>
            <a:r>
              <a:rPr lang="zh-CN" altLang="en-US"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犯罪对象</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包括国家秘密和情报</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国家秘密是经法定程序而确定的，</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情报则是通过其价值而确定的。</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因此，情报的外延往往具有一定的模糊，需要在实际案件中进行具体判断。</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标题 1"/>
          <p:cNvSpPr>
            <a:spLocks noGrp="1"/>
          </p:cNvSpPr>
          <p:nvPr>
            <p:ph type="title"/>
          </p:nvPr>
        </p:nvSpPr>
        <p:spPr>
          <a:xfrm>
            <a:off x="838200" y="551329"/>
            <a:ext cx="10515600" cy="1325563"/>
          </a:xfrm>
        </p:spPr>
        <p:txBody>
          <a:bodyPr>
            <a:normAutofit/>
          </a:bodyPr>
          <a:lstStyle/>
          <a:p>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刑法</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第一百一十一条：为境外窃取、刺</a:t>
            </a:r>
            <a:br>
              <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rPr>
            </a:b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探、收买、非法提供国家秘密、情报罪</a:t>
            </a:r>
            <a:endParaRPr lang="zh-CN" altLang="en-US"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9464" y="2345052"/>
            <a:ext cx="11992536" cy="4244008"/>
          </a:xfrm>
        </p:spPr>
        <p:txBody>
          <a:bodyPr>
            <a:normAutofit/>
          </a:bodyPr>
          <a:lstStyle/>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本罪的</a:t>
            </a:r>
            <a:r>
              <a:rPr lang="zh-CN" altLang="en-US"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构成特征  </a:t>
            </a:r>
            <a:r>
              <a:rPr lang="zh-CN" altLang="en-US" b="1" dirty="0">
                <a:solidFill>
                  <a:srgbClr val="A5068D"/>
                </a:solidFill>
                <a:latin typeface="微软雅黑" panose="020B0503020204020204" pitchFamily="34" charset="-122"/>
                <a:ea typeface="微软雅黑" panose="020B0503020204020204" pitchFamily="34" charset="-122"/>
                <a:cs typeface="Times New Roman" panose="02020603050405020304" pitchFamily="18" charset="0"/>
              </a:rPr>
              <a:t>犯罪客观方面</a:t>
            </a:r>
            <a:endParaRPr lang="en-US" altLang="zh-CN" b="1" dirty="0">
              <a:solidFill>
                <a:srgbClr val="A5068D"/>
              </a:solidFill>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法律上对</a:t>
            </a:r>
            <a:r>
              <a:rPr lang="zh-CN" altLang="en-US"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境外的机构、组织、人员的性质</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没有明确进行限定</a:t>
            </a:r>
            <a:endParaRPr lang="en-US" altLang="zh-CN" b="1" dirty="0">
              <a:solidFill>
                <a:srgbClr val="A5068D"/>
              </a:solidFill>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境外机构，中华人民共和国边境以外的国家和地区的官方机构</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政府机构、军队机构以及其他国家机关设置的机构</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在中国境内的分支或代表机构，如外国驻我国的大使馆、领事馆及办事处等</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境外组织，中华人民共和国边境以外的国家或地区的政党、社会团体、经贸组织、</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科研机构、宗教组织、企业等，也包括这些组织在中国境内的分支组织</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标题 1"/>
          <p:cNvSpPr>
            <a:spLocks noGrp="1"/>
          </p:cNvSpPr>
          <p:nvPr>
            <p:ph type="title"/>
          </p:nvPr>
        </p:nvSpPr>
        <p:spPr>
          <a:xfrm>
            <a:off x="838200" y="551329"/>
            <a:ext cx="10515600" cy="1325563"/>
          </a:xfrm>
        </p:spPr>
        <p:txBody>
          <a:bodyPr>
            <a:normAutofit/>
          </a:bodyPr>
          <a:lstStyle/>
          <a:p>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刑法</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第一百一十一条：为境外窃取、刺</a:t>
            </a:r>
            <a:br>
              <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rPr>
            </a:b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探、收买、非法提供国家秘密、情报罪</a:t>
            </a:r>
            <a:endParaRPr lang="zh-CN" altLang="en-US"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9464" y="2345051"/>
            <a:ext cx="11992536" cy="3544761"/>
          </a:xfrm>
        </p:spPr>
        <p:txBody>
          <a:bodyPr>
            <a:normAutofit/>
          </a:bodyPr>
          <a:lstStyle/>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本罪的</a:t>
            </a:r>
            <a:r>
              <a:rPr lang="zh-CN" altLang="en-US"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构成特征  </a:t>
            </a:r>
            <a:r>
              <a:rPr lang="zh-CN" altLang="en-US" b="1" dirty="0">
                <a:solidFill>
                  <a:srgbClr val="A5068D"/>
                </a:solidFill>
                <a:latin typeface="微软雅黑" panose="020B0503020204020204" pitchFamily="34" charset="-122"/>
                <a:ea typeface="微软雅黑" panose="020B0503020204020204" pitchFamily="34" charset="-122"/>
                <a:cs typeface="Times New Roman" panose="02020603050405020304" pitchFamily="18" charset="0"/>
              </a:rPr>
              <a:t>犯罪客观方面</a:t>
            </a:r>
            <a:endParaRPr lang="en-US" altLang="zh-CN" b="1" dirty="0">
              <a:solidFill>
                <a:srgbClr val="A5068D"/>
              </a:solidFill>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法律上对</a:t>
            </a:r>
            <a:r>
              <a:rPr lang="zh-CN" altLang="en-US"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境外的机构、组织、人员的性质</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没有明确进行限定</a:t>
            </a:r>
            <a:endParaRPr lang="en-US" altLang="zh-CN" b="1" dirty="0">
              <a:solidFill>
                <a:srgbClr val="A5068D"/>
              </a:solidFill>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境外人员，不隶属任何境外机构，组织的外国公民或无国籍人</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根据</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国家安全法实施细则</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，境外人员也包括</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居住在我国境内不具有我国国籍的人</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标题 1"/>
          <p:cNvSpPr>
            <a:spLocks noGrp="1"/>
          </p:cNvSpPr>
          <p:nvPr>
            <p:ph type="title"/>
          </p:nvPr>
        </p:nvSpPr>
        <p:spPr>
          <a:xfrm>
            <a:off x="838200" y="551329"/>
            <a:ext cx="10515600" cy="1325563"/>
          </a:xfrm>
        </p:spPr>
        <p:txBody>
          <a:bodyPr>
            <a:normAutofit/>
          </a:bodyPr>
          <a:lstStyle/>
          <a:p>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刑法</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第一百一十一条：为境外窃取、刺</a:t>
            </a:r>
            <a:br>
              <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rPr>
            </a:b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探、收买、非法提供国家秘密、情报罪</a:t>
            </a:r>
            <a:endParaRPr lang="zh-CN" altLang="en-US"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9464" y="2345051"/>
            <a:ext cx="11992536" cy="4633973"/>
          </a:xfrm>
        </p:spPr>
        <p:txBody>
          <a:bodyPr>
            <a:normAutofit/>
          </a:bodyPr>
          <a:lstStyle/>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本罪的</a:t>
            </a:r>
            <a:r>
              <a:rPr lang="zh-CN" altLang="en-US"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构成特征  </a:t>
            </a:r>
            <a:r>
              <a:rPr lang="zh-CN" altLang="en-US" b="1" dirty="0">
                <a:solidFill>
                  <a:srgbClr val="A5068D"/>
                </a:solidFill>
                <a:latin typeface="微软雅黑" panose="020B0503020204020204" pitchFamily="34" charset="-122"/>
                <a:ea typeface="微软雅黑" panose="020B0503020204020204" pitchFamily="34" charset="-122"/>
                <a:cs typeface="Times New Roman" panose="02020603050405020304" pitchFamily="18" charset="0"/>
              </a:rPr>
              <a:t>犯罪客观方面</a:t>
            </a:r>
            <a:endParaRPr lang="en-US" altLang="zh-CN" b="1" dirty="0">
              <a:solidFill>
                <a:srgbClr val="A5068D"/>
              </a:solidFill>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法律上对</a:t>
            </a:r>
            <a:r>
              <a:rPr lang="zh-CN" altLang="en-US"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境外的机构、组织、人员的性质</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没有明确进行限定</a:t>
            </a:r>
            <a:endParaRPr lang="en-US" altLang="zh-CN" b="1" dirty="0">
              <a:solidFill>
                <a:srgbClr val="A5068D"/>
              </a:solidFill>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并不明确限于</a:t>
            </a:r>
            <a:r>
              <a:rPr lang="zh-CN" altLang="en-US" sz="2400" b="1" dirty="0">
                <a:solidFill>
                  <a:srgbClr val="006600"/>
                </a:solidFill>
                <a:latin typeface="微软雅黑" panose="020B0503020204020204" pitchFamily="34" charset="-122"/>
                <a:ea typeface="微软雅黑" panose="020B0503020204020204" pitchFamily="34" charset="-122"/>
                <a:cs typeface="Times New Roman" panose="02020603050405020304" pitchFamily="18" charset="0"/>
              </a:rPr>
              <a:t>非间谍性质</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的机构、组织和人员，也包括</a:t>
            </a:r>
            <a:r>
              <a:rPr lang="zh-CN" altLang="en-US" sz="2400" b="1" dirty="0">
                <a:solidFill>
                  <a:srgbClr val="006600"/>
                </a:solidFill>
                <a:latin typeface="微软雅黑" panose="020B0503020204020204" pitchFamily="34" charset="-122"/>
                <a:ea typeface="微软雅黑" panose="020B0503020204020204" pitchFamily="34" charset="-122"/>
                <a:cs typeface="Times New Roman" panose="02020603050405020304" pitchFamily="18" charset="0"/>
              </a:rPr>
              <a:t>间谍性质</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的机构、组织和个人</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在罪名认定上，应当特别考虑行为人的主观认识</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如果行为人明知对方是间谍组织或间谍组织的代理人</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明知接受的是间谍组织及其代理人的任务</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而为间谍组织窃取、刺探、收买、非法提供国家秘密、情报</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一般定间谍罪</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标题 1"/>
          <p:cNvSpPr>
            <a:spLocks noGrp="1"/>
          </p:cNvSpPr>
          <p:nvPr>
            <p:ph type="title"/>
          </p:nvPr>
        </p:nvSpPr>
        <p:spPr>
          <a:xfrm>
            <a:off x="838200" y="551329"/>
            <a:ext cx="10515600" cy="1325563"/>
          </a:xfrm>
        </p:spPr>
        <p:txBody>
          <a:bodyPr>
            <a:normAutofit/>
          </a:bodyPr>
          <a:lstStyle/>
          <a:p>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刑法</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第一百一十一条：为境外窃取、刺</a:t>
            </a:r>
            <a:br>
              <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rPr>
            </a:b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探、收买、非法提供国家秘密、情报罪</a:t>
            </a:r>
            <a:endParaRPr lang="zh-CN" altLang="en-US"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9464" y="2345051"/>
            <a:ext cx="12252512" cy="4244008"/>
          </a:xfrm>
        </p:spPr>
        <p:txBody>
          <a:bodyPr>
            <a:normAutofit/>
          </a:bodyPr>
          <a:lstStyle/>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本罪的</a:t>
            </a:r>
            <a:r>
              <a:rPr lang="zh-CN" altLang="en-US"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构成特征  </a:t>
            </a:r>
            <a:r>
              <a:rPr lang="zh-CN" altLang="en-US" b="1" dirty="0">
                <a:solidFill>
                  <a:srgbClr val="A5068D"/>
                </a:solidFill>
                <a:latin typeface="微软雅黑" panose="020B0503020204020204" pitchFamily="34" charset="-122"/>
                <a:ea typeface="微软雅黑" panose="020B0503020204020204" pitchFamily="34" charset="-122"/>
                <a:cs typeface="Times New Roman" panose="02020603050405020304" pitchFamily="18" charset="0"/>
              </a:rPr>
              <a:t>犯罪客观方面</a:t>
            </a:r>
            <a:endParaRPr lang="en-US" altLang="zh-CN" b="1" dirty="0">
              <a:solidFill>
                <a:srgbClr val="A5068D"/>
              </a:solidFill>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法律上对</a:t>
            </a:r>
            <a:r>
              <a:rPr lang="zh-CN" altLang="en-US"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境外的机构、组织、人员的性质</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没有明确进行限定</a:t>
            </a:r>
            <a:endParaRPr lang="en-US" altLang="zh-CN" b="1" dirty="0">
              <a:solidFill>
                <a:srgbClr val="A5068D"/>
              </a:solidFill>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并不明确限于非间谍性质的机构、组织和人员，也包括间谍性质的机构、组织和个人</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在罪名认定上，应当特别考虑行为人的主观认识</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如果行为人不知境外的机构、组织、人员是间谍组织或其代理人</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而为事实上的间谍组织或其代理人窃取、刺探、收买、非法提供国家秘密、情报</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则构成本罪，而不构成间谍罪</a:t>
            </a:r>
          </a:p>
          <a:p>
            <a:pPr marL="0">
              <a:lnSpc>
                <a:spcPct val="150000"/>
              </a:lnSpc>
              <a:spcBef>
                <a:spcPts val="0"/>
              </a:spcBef>
              <a:buNone/>
            </a:pP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标题 1"/>
          <p:cNvSpPr>
            <a:spLocks noGrp="1"/>
          </p:cNvSpPr>
          <p:nvPr>
            <p:ph type="title"/>
          </p:nvPr>
        </p:nvSpPr>
        <p:spPr>
          <a:xfrm>
            <a:off x="838200" y="551329"/>
            <a:ext cx="10515600" cy="1325563"/>
          </a:xfrm>
        </p:spPr>
        <p:txBody>
          <a:bodyPr>
            <a:normAutofit/>
          </a:bodyPr>
          <a:lstStyle/>
          <a:p>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刑法</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第一百一十一条：为境外窃取、刺</a:t>
            </a:r>
            <a:br>
              <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rPr>
            </a:b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探、收买、非法提供国家秘密、情报罪</a:t>
            </a:r>
            <a:endParaRPr lang="zh-CN" altLang="en-US"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9464" y="2345050"/>
            <a:ext cx="12252512" cy="3733021"/>
          </a:xfrm>
        </p:spPr>
        <p:txBody>
          <a:bodyPr>
            <a:normAutofit/>
          </a:bodyPr>
          <a:lstStyle/>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本罪的</a:t>
            </a:r>
            <a:r>
              <a:rPr lang="zh-CN" altLang="en-US"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构成特征  </a:t>
            </a:r>
            <a:r>
              <a:rPr lang="zh-CN" altLang="en-US" b="1" dirty="0">
                <a:solidFill>
                  <a:srgbClr val="A5068D"/>
                </a:solidFill>
                <a:latin typeface="微软雅黑" panose="020B0503020204020204" pitchFamily="34" charset="-122"/>
                <a:ea typeface="微软雅黑" panose="020B0503020204020204" pitchFamily="34" charset="-122"/>
                <a:cs typeface="Times New Roman" panose="02020603050405020304" pitchFamily="18" charset="0"/>
              </a:rPr>
              <a:t>犯罪客观方面</a:t>
            </a:r>
            <a:endParaRPr lang="en-US" altLang="zh-CN" b="1" dirty="0">
              <a:solidFill>
                <a:srgbClr val="A5068D"/>
              </a:solidFill>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本罪的</a:t>
            </a:r>
            <a:r>
              <a:rPr lang="zh-CN" altLang="en-US"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犯罪方式</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主要包括</a:t>
            </a:r>
            <a:r>
              <a:rPr lang="zh-CN" altLang="en-US" b="1" dirty="0">
                <a:solidFill>
                  <a:srgbClr val="006600"/>
                </a:solidFill>
                <a:latin typeface="微软雅黑" panose="020B0503020204020204" pitchFamily="34" charset="-122"/>
                <a:ea typeface="微软雅黑" panose="020B0503020204020204" pitchFamily="34" charset="-122"/>
                <a:cs typeface="Times New Roman" panose="02020603050405020304" pitchFamily="18" charset="0"/>
              </a:rPr>
              <a:t>窃取、刺探、收买</a:t>
            </a:r>
            <a:r>
              <a:rPr lang="en-US" altLang="zh-CN" b="1" dirty="0">
                <a:solidFill>
                  <a:srgbClr val="CC66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dirty="0">
                <a:solidFill>
                  <a:srgbClr val="CC6600"/>
                </a:solidFill>
                <a:latin typeface="微软雅黑" panose="020B0503020204020204" pitchFamily="34" charset="-122"/>
                <a:ea typeface="微软雅黑" panose="020B0503020204020204" pitchFamily="34" charset="-122"/>
                <a:cs typeface="Times New Roman" panose="02020603050405020304" pitchFamily="18" charset="0"/>
              </a:rPr>
              <a:t>非法获取</a:t>
            </a:r>
            <a:r>
              <a:rPr lang="en-US" altLang="zh-CN" b="1" dirty="0">
                <a:solidFill>
                  <a:srgbClr val="CC66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和</a:t>
            </a:r>
            <a:r>
              <a:rPr lang="zh-CN" altLang="en-US" b="1" dirty="0">
                <a:solidFill>
                  <a:srgbClr val="006600"/>
                </a:solidFill>
                <a:latin typeface="微软雅黑" panose="020B0503020204020204" pitchFamily="34" charset="-122"/>
                <a:ea typeface="微软雅黑" panose="020B0503020204020204" pitchFamily="34" charset="-122"/>
                <a:cs typeface="Times New Roman" panose="02020603050405020304" pitchFamily="18" charset="0"/>
              </a:rPr>
              <a:t>非法提供</a:t>
            </a:r>
            <a:endParaRPr lang="en-US" altLang="zh-CN" b="1" dirty="0">
              <a:solidFill>
                <a:srgbClr val="006600"/>
              </a:solidFill>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窃取，是指采取秘密手段非法占有国家秘密、情报的行为。具体而言，</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窃取是行为人采取隐蔽的、自认为不被国家秘密和情报的保管人员所知悉的手段，</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获得对国家秘密、情报的非法控制和支配。</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窃取行为具有主观性和针对性。</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标题 1"/>
          <p:cNvSpPr>
            <a:spLocks noGrp="1"/>
          </p:cNvSpPr>
          <p:nvPr>
            <p:ph type="title"/>
          </p:nvPr>
        </p:nvSpPr>
        <p:spPr>
          <a:xfrm>
            <a:off x="838200" y="551329"/>
            <a:ext cx="10515600" cy="1325563"/>
          </a:xfrm>
        </p:spPr>
        <p:txBody>
          <a:bodyPr>
            <a:normAutofit/>
          </a:bodyPr>
          <a:lstStyle/>
          <a:p>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刑法</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第一百一十一条：为境外窃取、刺</a:t>
            </a:r>
            <a:br>
              <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rPr>
            </a:b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探、收买、非法提供国家秘密、情报罪</a:t>
            </a:r>
            <a:endParaRPr lang="zh-CN" altLang="en-US"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9464" y="2345051"/>
            <a:ext cx="12252512" cy="3827150"/>
          </a:xfrm>
        </p:spPr>
        <p:txBody>
          <a:bodyPr>
            <a:normAutofit/>
          </a:bodyPr>
          <a:lstStyle/>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本罪的</a:t>
            </a:r>
            <a:r>
              <a:rPr lang="zh-CN" altLang="en-US"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构成特征  </a:t>
            </a:r>
            <a:r>
              <a:rPr lang="zh-CN" altLang="en-US" b="1" dirty="0">
                <a:solidFill>
                  <a:srgbClr val="A5068D"/>
                </a:solidFill>
                <a:latin typeface="微软雅黑" panose="020B0503020204020204" pitchFamily="34" charset="-122"/>
                <a:ea typeface="微软雅黑" panose="020B0503020204020204" pitchFamily="34" charset="-122"/>
                <a:cs typeface="Times New Roman" panose="02020603050405020304" pitchFamily="18" charset="0"/>
              </a:rPr>
              <a:t>犯罪客观方面</a:t>
            </a:r>
            <a:endParaRPr lang="en-US" altLang="zh-CN" b="1" dirty="0">
              <a:solidFill>
                <a:srgbClr val="A5068D"/>
              </a:solidFill>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本罪的</a:t>
            </a:r>
            <a:r>
              <a:rPr lang="zh-CN" altLang="en-US"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犯罪方式</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主要包括</a:t>
            </a:r>
            <a:r>
              <a:rPr lang="zh-CN" altLang="en-US" b="1" dirty="0">
                <a:solidFill>
                  <a:srgbClr val="006600"/>
                </a:solidFill>
                <a:latin typeface="微软雅黑" panose="020B0503020204020204" pitchFamily="34" charset="-122"/>
                <a:ea typeface="微软雅黑" panose="020B0503020204020204" pitchFamily="34" charset="-122"/>
                <a:cs typeface="Times New Roman" panose="02020603050405020304" pitchFamily="18" charset="0"/>
              </a:rPr>
              <a:t>窃取、刺探、收买</a:t>
            </a:r>
            <a:r>
              <a:rPr lang="en-US" altLang="zh-CN" b="1" dirty="0">
                <a:solidFill>
                  <a:srgbClr val="CC66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dirty="0">
                <a:solidFill>
                  <a:srgbClr val="CC6600"/>
                </a:solidFill>
                <a:latin typeface="微软雅黑" panose="020B0503020204020204" pitchFamily="34" charset="-122"/>
                <a:ea typeface="微软雅黑" panose="020B0503020204020204" pitchFamily="34" charset="-122"/>
                <a:cs typeface="Times New Roman" panose="02020603050405020304" pitchFamily="18" charset="0"/>
              </a:rPr>
              <a:t>非法获取</a:t>
            </a:r>
            <a:r>
              <a:rPr lang="en-US" altLang="zh-CN" b="1" dirty="0">
                <a:solidFill>
                  <a:srgbClr val="CC66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和</a:t>
            </a:r>
            <a:r>
              <a:rPr lang="zh-CN" altLang="en-US" b="1" dirty="0">
                <a:solidFill>
                  <a:srgbClr val="006600"/>
                </a:solidFill>
                <a:latin typeface="微软雅黑" panose="020B0503020204020204" pitchFamily="34" charset="-122"/>
                <a:ea typeface="微软雅黑" panose="020B0503020204020204" pitchFamily="34" charset="-122"/>
                <a:cs typeface="Times New Roman" panose="02020603050405020304" pitchFamily="18" charset="0"/>
              </a:rPr>
              <a:t>非法提供</a:t>
            </a:r>
            <a:endParaRPr lang="en-US" altLang="zh-CN" b="1" dirty="0">
              <a:solidFill>
                <a:srgbClr val="006600"/>
              </a:solidFill>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窃取的表现形式多种多样，</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包括采取一般盗窃手段，翻墙入室、撬门扭锁盗窃国家秘密、情报文件资料，</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也包括采取技术手段，使用窃听窃照设备对国家秘密和情报进行窃听、拍照，</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使用黑客技术侵入计算机系统下载复制国家秘密、情报。</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标题 1"/>
          <p:cNvSpPr>
            <a:spLocks noGrp="1"/>
          </p:cNvSpPr>
          <p:nvPr>
            <p:ph type="title"/>
          </p:nvPr>
        </p:nvSpPr>
        <p:spPr>
          <a:xfrm>
            <a:off x="838200" y="551329"/>
            <a:ext cx="10515600" cy="1325563"/>
          </a:xfrm>
        </p:spPr>
        <p:txBody>
          <a:bodyPr>
            <a:normAutofit/>
          </a:bodyPr>
          <a:lstStyle/>
          <a:p>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刑法</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第一百一十一条：为境外窃取、刺</a:t>
            </a:r>
            <a:br>
              <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rPr>
            </a:b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探、收买、非法提供国家秘密、情报罪</a:t>
            </a:r>
            <a:endParaRPr lang="zh-CN" altLang="en-US"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9464" y="2345051"/>
            <a:ext cx="12252512" cy="4633973"/>
          </a:xfrm>
        </p:spPr>
        <p:txBody>
          <a:bodyPr>
            <a:normAutofit/>
          </a:bodyPr>
          <a:lstStyle/>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本罪的</a:t>
            </a:r>
            <a:r>
              <a:rPr lang="zh-CN" altLang="en-US"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构成特征  </a:t>
            </a:r>
            <a:r>
              <a:rPr lang="zh-CN" altLang="en-US" b="1" dirty="0">
                <a:solidFill>
                  <a:srgbClr val="A5068D"/>
                </a:solidFill>
                <a:latin typeface="微软雅黑" panose="020B0503020204020204" pitchFamily="34" charset="-122"/>
                <a:ea typeface="微软雅黑" panose="020B0503020204020204" pitchFamily="34" charset="-122"/>
                <a:cs typeface="Times New Roman" panose="02020603050405020304" pitchFamily="18" charset="0"/>
              </a:rPr>
              <a:t>犯罪客观方面</a:t>
            </a:r>
            <a:endParaRPr lang="en-US" altLang="zh-CN" b="1" dirty="0">
              <a:solidFill>
                <a:srgbClr val="A5068D"/>
              </a:solidFill>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本罪的</a:t>
            </a:r>
            <a:r>
              <a:rPr lang="zh-CN" altLang="en-US"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犯罪方式</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主要包括</a:t>
            </a:r>
            <a:r>
              <a:rPr lang="zh-CN" altLang="en-US" b="1" dirty="0">
                <a:solidFill>
                  <a:srgbClr val="006600"/>
                </a:solidFill>
                <a:latin typeface="微软雅黑" panose="020B0503020204020204" pitchFamily="34" charset="-122"/>
                <a:ea typeface="微软雅黑" panose="020B0503020204020204" pitchFamily="34" charset="-122"/>
                <a:cs typeface="Times New Roman" panose="02020603050405020304" pitchFamily="18" charset="0"/>
              </a:rPr>
              <a:t>窃取、刺探、收买</a:t>
            </a:r>
            <a:r>
              <a:rPr lang="en-US" altLang="zh-CN" b="1" dirty="0">
                <a:solidFill>
                  <a:srgbClr val="CC66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dirty="0">
                <a:solidFill>
                  <a:srgbClr val="CC6600"/>
                </a:solidFill>
                <a:latin typeface="微软雅黑" panose="020B0503020204020204" pitchFamily="34" charset="-122"/>
                <a:ea typeface="微软雅黑" panose="020B0503020204020204" pitchFamily="34" charset="-122"/>
                <a:cs typeface="Times New Roman" panose="02020603050405020304" pitchFamily="18" charset="0"/>
              </a:rPr>
              <a:t>非法获取</a:t>
            </a:r>
            <a:r>
              <a:rPr lang="en-US" altLang="zh-CN" b="1" dirty="0">
                <a:solidFill>
                  <a:srgbClr val="CC66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和</a:t>
            </a:r>
            <a:r>
              <a:rPr lang="zh-CN" altLang="en-US" b="1" dirty="0">
                <a:solidFill>
                  <a:srgbClr val="006600"/>
                </a:solidFill>
                <a:latin typeface="微软雅黑" panose="020B0503020204020204" pitchFamily="34" charset="-122"/>
                <a:ea typeface="微软雅黑" panose="020B0503020204020204" pitchFamily="34" charset="-122"/>
                <a:cs typeface="Times New Roman" panose="02020603050405020304" pitchFamily="18" charset="0"/>
              </a:rPr>
              <a:t>非法提供</a:t>
            </a:r>
            <a:endParaRPr lang="en-US" altLang="zh-CN" b="1" dirty="0">
              <a:solidFill>
                <a:srgbClr val="006600"/>
              </a:solidFill>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刺探，对接触、知悉国家秘密的人员，采取各种手段探听、侦察、了解国家秘密的行为</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方式主要包括：</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利用与知密者的特殊身份关系向知密者探询国家秘密</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利用社交手段打通关系，向知密者探问国家秘密</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利用公开合法形式，如贸易洽谈会、学术交流会等探听国家秘密</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与窃取不同在于：</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不是采取秘密手段获取国家秘密、情报</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而是通过调查、询问等方式获取国家秘密、情报的信息</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标题 1"/>
          <p:cNvSpPr>
            <a:spLocks noGrp="1"/>
          </p:cNvSpPr>
          <p:nvPr>
            <p:ph type="title"/>
          </p:nvPr>
        </p:nvSpPr>
        <p:spPr>
          <a:xfrm>
            <a:off x="838200" y="551329"/>
            <a:ext cx="10515600" cy="1325563"/>
          </a:xfrm>
        </p:spPr>
        <p:txBody>
          <a:bodyPr>
            <a:normAutofit/>
          </a:bodyPr>
          <a:lstStyle/>
          <a:p>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刑法</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第一百一十一条：为境外窃取、刺</a:t>
            </a:r>
            <a:br>
              <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rPr>
            </a:b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探、收买、非法提供国家秘密、情报罪</a:t>
            </a:r>
            <a:endParaRPr lang="zh-CN" altLang="en-US"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9464" y="2345051"/>
            <a:ext cx="12252512" cy="3961619"/>
          </a:xfrm>
        </p:spPr>
        <p:txBody>
          <a:bodyPr>
            <a:normAutofit/>
          </a:bodyPr>
          <a:lstStyle/>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本罪的</a:t>
            </a:r>
            <a:r>
              <a:rPr lang="zh-CN" altLang="en-US"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构成特征  </a:t>
            </a:r>
            <a:r>
              <a:rPr lang="zh-CN" altLang="en-US" b="1" dirty="0">
                <a:solidFill>
                  <a:srgbClr val="A5068D"/>
                </a:solidFill>
                <a:latin typeface="微软雅黑" panose="020B0503020204020204" pitchFamily="34" charset="-122"/>
                <a:ea typeface="微软雅黑" panose="020B0503020204020204" pitchFamily="34" charset="-122"/>
                <a:cs typeface="Times New Roman" panose="02020603050405020304" pitchFamily="18" charset="0"/>
              </a:rPr>
              <a:t>犯罪客观方面</a:t>
            </a:r>
            <a:endParaRPr lang="en-US" altLang="zh-CN" b="1" dirty="0">
              <a:solidFill>
                <a:srgbClr val="A5068D"/>
              </a:solidFill>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本罪的</a:t>
            </a:r>
            <a:r>
              <a:rPr lang="zh-CN" altLang="en-US"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犯罪方式</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主要包括</a:t>
            </a:r>
            <a:r>
              <a:rPr lang="zh-CN" altLang="en-US" b="1" dirty="0">
                <a:solidFill>
                  <a:srgbClr val="006600"/>
                </a:solidFill>
                <a:latin typeface="微软雅黑" panose="020B0503020204020204" pitchFamily="34" charset="-122"/>
                <a:ea typeface="微软雅黑" panose="020B0503020204020204" pitchFamily="34" charset="-122"/>
                <a:cs typeface="Times New Roman" panose="02020603050405020304" pitchFamily="18" charset="0"/>
              </a:rPr>
              <a:t>窃取、刺探、收买</a:t>
            </a:r>
            <a:r>
              <a:rPr lang="en-US" altLang="zh-CN" b="1" dirty="0">
                <a:solidFill>
                  <a:srgbClr val="CC66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dirty="0">
                <a:solidFill>
                  <a:srgbClr val="CC6600"/>
                </a:solidFill>
                <a:latin typeface="微软雅黑" panose="020B0503020204020204" pitchFamily="34" charset="-122"/>
                <a:ea typeface="微软雅黑" panose="020B0503020204020204" pitchFamily="34" charset="-122"/>
                <a:cs typeface="Times New Roman" panose="02020603050405020304" pitchFamily="18" charset="0"/>
              </a:rPr>
              <a:t>非法获取</a:t>
            </a:r>
            <a:r>
              <a:rPr lang="en-US" altLang="zh-CN" b="1" dirty="0">
                <a:solidFill>
                  <a:srgbClr val="CC66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和</a:t>
            </a:r>
            <a:r>
              <a:rPr lang="zh-CN" altLang="en-US" b="1" dirty="0">
                <a:solidFill>
                  <a:srgbClr val="006600"/>
                </a:solidFill>
                <a:latin typeface="微软雅黑" panose="020B0503020204020204" pitchFamily="34" charset="-122"/>
                <a:ea typeface="微软雅黑" panose="020B0503020204020204" pitchFamily="34" charset="-122"/>
                <a:cs typeface="Times New Roman" panose="02020603050405020304" pitchFamily="18" charset="0"/>
              </a:rPr>
              <a:t>非法提供</a:t>
            </a:r>
            <a:endParaRPr lang="en-US" altLang="zh-CN" b="1" dirty="0">
              <a:solidFill>
                <a:srgbClr val="006600"/>
              </a:solidFill>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收买，是指用金钱、物质、色情以及其他物质利益</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向接触、知悉国家秘密的人员交换国家秘密的行为</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形式，有采用小恩小惠、低价收买的</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也有采用重金收买、高价拉拢的</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标题 1"/>
          <p:cNvSpPr>
            <a:spLocks noGrp="1"/>
          </p:cNvSpPr>
          <p:nvPr>
            <p:ph type="title"/>
          </p:nvPr>
        </p:nvSpPr>
        <p:spPr>
          <a:xfrm>
            <a:off x="838200" y="551329"/>
            <a:ext cx="10515600" cy="1325563"/>
          </a:xfrm>
        </p:spPr>
        <p:txBody>
          <a:bodyPr>
            <a:normAutofit/>
          </a:bodyPr>
          <a:lstStyle/>
          <a:p>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刑法</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第一百一十一条：为境外窃取、刺</a:t>
            </a:r>
            <a:br>
              <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rPr>
            </a:b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探、收买、非法提供国家秘密、情报罪</a:t>
            </a:r>
            <a:endParaRPr lang="zh-CN" altLang="en-US"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9464" y="2345051"/>
            <a:ext cx="12252512" cy="4311243"/>
          </a:xfrm>
        </p:spPr>
        <p:txBody>
          <a:bodyPr>
            <a:normAutofit/>
          </a:bodyPr>
          <a:lstStyle/>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本罪的</a:t>
            </a:r>
            <a:r>
              <a:rPr lang="zh-CN" altLang="en-US"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构成特征  </a:t>
            </a:r>
            <a:r>
              <a:rPr lang="zh-CN" altLang="en-US" b="1" dirty="0">
                <a:solidFill>
                  <a:srgbClr val="A5068D"/>
                </a:solidFill>
                <a:latin typeface="微软雅黑" panose="020B0503020204020204" pitchFamily="34" charset="-122"/>
                <a:ea typeface="微软雅黑" panose="020B0503020204020204" pitchFamily="34" charset="-122"/>
                <a:cs typeface="Times New Roman" panose="02020603050405020304" pitchFamily="18" charset="0"/>
              </a:rPr>
              <a:t>犯罪客观方面</a:t>
            </a:r>
            <a:endParaRPr lang="en-US" altLang="zh-CN" b="1" dirty="0">
              <a:solidFill>
                <a:srgbClr val="A5068D"/>
              </a:solidFill>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本罪的</a:t>
            </a:r>
            <a:r>
              <a:rPr lang="zh-CN" altLang="en-US"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犯罪方式</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主要包括</a:t>
            </a:r>
            <a:r>
              <a:rPr lang="zh-CN" altLang="en-US" b="1" dirty="0">
                <a:solidFill>
                  <a:srgbClr val="006600"/>
                </a:solidFill>
                <a:latin typeface="微软雅黑" panose="020B0503020204020204" pitchFamily="34" charset="-122"/>
                <a:ea typeface="微软雅黑" panose="020B0503020204020204" pitchFamily="34" charset="-122"/>
                <a:cs typeface="Times New Roman" panose="02020603050405020304" pitchFamily="18" charset="0"/>
              </a:rPr>
              <a:t>窃取、刺探、收买</a:t>
            </a:r>
            <a:r>
              <a:rPr lang="en-US" altLang="zh-CN" b="1" dirty="0">
                <a:solidFill>
                  <a:srgbClr val="CC66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dirty="0">
                <a:solidFill>
                  <a:srgbClr val="CC6600"/>
                </a:solidFill>
                <a:latin typeface="微软雅黑" panose="020B0503020204020204" pitchFamily="34" charset="-122"/>
                <a:ea typeface="微软雅黑" panose="020B0503020204020204" pitchFamily="34" charset="-122"/>
                <a:cs typeface="Times New Roman" panose="02020603050405020304" pitchFamily="18" charset="0"/>
              </a:rPr>
              <a:t>非法获取</a:t>
            </a:r>
            <a:r>
              <a:rPr lang="en-US" altLang="zh-CN" b="1" dirty="0">
                <a:solidFill>
                  <a:srgbClr val="CC66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和</a:t>
            </a:r>
            <a:r>
              <a:rPr lang="zh-CN" altLang="en-US" b="1" dirty="0">
                <a:solidFill>
                  <a:srgbClr val="006600"/>
                </a:solidFill>
                <a:latin typeface="微软雅黑" panose="020B0503020204020204" pitchFamily="34" charset="-122"/>
                <a:ea typeface="微软雅黑" panose="020B0503020204020204" pitchFamily="34" charset="-122"/>
                <a:cs typeface="Times New Roman" panose="02020603050405020304" pitchFamily="18" charset="0"/>
              </a:rPr>
              <a:t>非法提供</a:t>
            </a:r>
            <a:endParaRPr lang="en-US" altLang="zh-CN" b="1" dirty="0">
              <a:solidFill>
                <a:srgbClr val="006600"/>
              </a:solidFill>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非法提供，违反保密法律法规，将国家秘密、情报提供给境外机构、组织、人员的行为</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方式多种多样</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既包括直接递送、邮寄、托人捎带等</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也可以通过无线电讯、计算机网络等方式将国家秘密、情报传递给境外机构、组织、人员非法提供国家秘密、情报可以是有偿的，也可以是无偿的</a:t>
            </a:r>
          </a:p>
          <a:p>
            <a:pPr marL="0">
              <a:lnSpc>
                <a:spcPct val="150000"/>
              </a:lnSpc>
              <a:spcBef>
                <a:spcPts val="0"/>
              </a:spcBef>
              <a:buNone/>
            </a:pP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标题 1"/>
          <p:cNvSpPr>
            <a:spLocks noGrp="1"/>
          </p:cNvSpPr>
          <p:nvPr>
            <p:ph type="title"/>
          </p:nvPr>
        </p:nvSpPr>
        <p:spPr>
          <a:xfrm>
            <a:off x="838200" y="551329"/>
            <a:ext cx="10515600" cy="1325563"/>
          </a:xfrm>
        </p:spPr>
        <p:txBody>
          <a:bodyPr>
            <a:normAutofit/>
          </a:bodyPr>
          <a:lstStyle/>
          <a:p>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刑法</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第一百一十一条：为境外窃取、刺</a:t>
            </a:r>
            <a:br>
              <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rPr>
            </a:b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探、收买、非法提供国家秘密、情报罪</a:t>
            </a:r>
            <a:endParaRPr lang="zh-CN" altLang="en-US"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司  法</a:t>
            </a:r>
          </a:p>
        </p:txBody>
      </p:sp>
      <p:sp>
        <p:nvSpPr>
          <p:cNvPr id="3" name="内容占位符 2"/>
          <p:cNvSpPr>
            <a:spLocks noGrp="1"/>
          </p:cNvSpPr>
          <p:nvPr>
            <p:ph idx="1"/>
          </p:nvPr>
        </p:nvSpPr>
        <p:spPr>
          <a:xfrm>
            <a:off x="293913" y="1690688"/>
            <a:ext cx="12039601" cy="4906055"/>
          </a:xfrm>
        </p:spPr>
        <p:txBody>
          <a:bodyPr>
            <a:normAutofit/>
          </a:bodyPr>
          <a:lstStyle/>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保密司法</a:t>
            </a:r>
            <a:r>
              <a:rPr lang="zh-CN" altLang="en-US" b="1" dirty="0">
                <a:solidFill>
                  <a:srgbClr val="3333FF"/>
                </a:solidFill>
                <a:latin typeface="黑体" panose="02010609060101010101" pitchFamily="49" charset="-122"/>
                <a:ea typeface="黑体" panose="02010609060101010101" pitchFamily="49" charset="-122"/>
              </a:rPr>
              <a:t>构成要件</a:t>
            </a:r>
            <a:r>
              <a:rPr lang="en-US" altLang="zh-CN" b="1" dirty="0">
                <a:solidFill>
                  <a:srgbClr val="3333FF"/>
                </a:solidFill>
                <a:latin typeface="黑体" panose="02010609060101010101" pitchFamily="49" charset="-122"/>
                <a:ea typeface="黑体" panose="02010609060101010101" pitchFamily="49" charset="-122"/>
              </a:rPr>
              <a:t>	</a:t>
            </a:r>
            <a:endParaRPr lang="en-US" altLang="zh-CN" b="1" dirty="0">
              <a:solidFill>
                <a:srgbClr val="C00000"/>
              </a:solidFill>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solidFill>
                  <a:srgbClr val="C00000"/>
                </a:solidFill>
                <a:latin typeface="黑体" panose="02010609060101010101" pitchFamily="49" charset="-122"/>
                <a:ea typeface="黑体" panose="02010609060101010101" pitchFamily="49" charset="-122"/>
              </a:rPr>
              <a:t>	   </a:t>
            </a:r>
            <a:r>
              <a:rPr lang="zh-CN" altLang="en-US" b="1" dirty="0">
                <a:solidFill>
                  <a:srgbClr val="C00000"/>
                </a:solidFill>
                <a:latin typeface="黑体" panose="02010609060101010101" pitchFamily="49" charset="-122"/>
                <a:ea typeface="黑体" panose="02010609060101010101" pitchFamily="49" charset="-122"/>
              </a:rPr>
              <a:t>审查</a:t>
            </a:r>
            <a:r>
              <a:rPr lang="zh-CN" altLang="en-US" b="1" u="sng" dirty="0">
                <a:solidFill>
                  <a:srgbClr val="C00000"/>
                </a:solidFill>
                <a:latin typeface="黑体" panose="02010609060101010101" pitchFamily="49" charset="-122"/>
                <a:ea typeface="黑体" panose="02010609060101010101" pitchFamily="49" charset="-122"/>
              </a:rPr>
              <a:t>对象</a:t>
            </a:r>
            <a:r>
              <a:rPr lang="zh-CN" altLang="en-US" b="1" dirty="0">
                <a:latin typeface="黑体" panose="02010609060101010101" pitchFamily="49" charset="-122"/>
                <a:ea typeface="黑体" panose="02010609060101010101" pitchFamily="49" charset="-122"/>
              </a:rPr>
              <a:t>：保密</a:t>
            </a:r>
            <a:r>
              <a:rPr lang="zh-CN" altLang="en-US" b="1" dirty="0">
                <a:solidFill>
                  <a:srgbClr val="A5068D"/>
                </a:solidFill>
                <a:latin typeface="黑体" panose="02010609060101010101" pitchFamily="49" charset="-122"/>
                <a:ea typeface="黑体" panose="02010609060101010101" pitchFamily="49" charset="-122"/>
              </a:rPr>
              <a:t>违法行为</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solidFill>
                  <a:srgbClr val="C00000"/>
                </a:solidFill>
                <a:latin typeface="黑体" panose="02010609060101010101" pitchFamily="49" charset="-122"/>
                <a:ea typeface="黑体" panose="02010609060101010101" pitchFamily="49" charset="-122"/>
              </a:rPr>
              <a:t>	   </a:t>
            </a:r>
            <a:r>
              <a:rPr lang="zh-CN" altLang="en-US" b="1" dirty="0">
                <a:solidFill>
                  <a:srgbClr val="C00000"/>
                </a:solidFill>
                <a:latin typeface="黑体" panose="02010609060101010101" pitchFamily="49" charset="-122"/>
                <a:ea typeface="黑体" panose="02010609060101010101" pitchFamily="49" charset="-122"/>
              </a:rPr>
              <a:t>审查</a:t>
            </a:r>
            <a:r>
              <a:rPr lang="zh-CN" altLang="en-US" b="1" u="sng" dirty="0">
                <a:solidFill>
                  <a:srgbClr val="C00000"/>
                </a:solidFill>
                <a:latin typeface="黑体" panose="02010609060101010101" pitchFamily="49" charset="-122"/>
                <a:ea typeface="黑体" panose="02010609060101010101" pitchFamily="49" charset="-122"/>
              </a:rPr>
              <a:t>依据</a:t>
            </a:r>
            <a:r>
              <a:rPr lang="zh-CN" altLang="en-US" b="1" dirty="0">
                <a:latin typeface="黑体" panose="02010609060101010101" pitchFamily="49" charset="-122"/>
                <a:ea typeface="黑体" panose="02010609060101010101" pitchFamily="49" charset="-122"/>
              </a:rPr>
              <a:t>：司法机关处理具体的保密案件时所适用的保密</a:t>
            </a:r>
            <a:r>
              <a:rPr lang="zh-CN" altLang="en-US" b="1" dirty="0">
                <a:solidFill>
                  <a:srgbClr val="A5068D"/>
                </a:solidFill>
                <a:latin typeface="黑体" panose="02010609060101010101" pitchFamily="49" charset="-122"/>
                <a:ea typeface="黑体" panose="02010609060101010101" pitchFamily="49" charset="-122"/>
              </a:rPr>
              <a:t>法律法规</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solidFill>
                  <a:srgbClr val="C00000"/>
                </a:solidFill>
                <a:latin typeface="黑体" panose="02010609060101010101" pitchFamily="49" charset="-122"/>
                <a:ea typeface="黑体" panose="02010609060101010101" pitchFamily="49" charset="-122"/>
              </a:rPr>
              <a:t>  	   </a:t>
            </a:r>
            <a:r>
              <a:rPr lang="zh-CN" altLang="en-US" b="1" dirty="0">
                <a:solidFill>
                  <a:srgbClr val="C00000"/>
                </a:solidFill>
                <a:latin typeface="黑体" panose="02010609060101010101" pitchFamily="49" charset="-122"/>
                <a:ea typeface="黑体" panose="02010609060101010101" pitchFamily="49" charset="-122"/>
              </a:rPr>
              <a:t>审查</a:t>
            </a:r>
            <a:r>
              <a:rPr lang="zh-CN" altLang="en-US" b="1" u="sng" dirty="0">
                <a:solidFill>
                  <a:srgbClr val="C00000"/>
                </a:solidFill>
                <a:latin typeface="黑体" panose="02010609060101010101" pitchFamily="49" charset="-122"/>
                <a:ea typeface="黑体" panose="02010609060101010101" pitchFamily="49" charset="-122"/>
              </a:rPr>
              <a:t>结果</a:t>
            </a:r>
            <a:r>
              <a:rPr lang="zh-CN" altLang="en-US" b="1" dirty="0">
                <a:latin typeface="黑体" panose="02010609060101010101" pitchFamily="49" charset="-122"/>
                <a:ea typeface="黑体" panose="02010609060101010101" pitchFamily="49" charset="-122"/>
              </a:rPr>
              <a:t>：司法机关严格依据保密法律的规定</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追究保密违法行为主体的</a:t>
            </a:r>
            <a:r>
              <a:rPr lang="zh-CN" altLang="en-US" b="1" dirty="0">
                <a:solidFill>
                  <a:srgbClr val="A5068D"/>
                </a:solidFill>
                <a:latin typeface="黑体" panose="02010609060101010101" pitchFamily="49" charset="-122"/>
                <a:ea typeface="黑体" panose="02010609060101010101" pitchFamily="49" charset="-122"/>
              </a:rPr>
              <a:t>法律责任</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9464" y="2345051"/>
            <a:ext cx="11793071" cy="3363423"/>
          </a:xfrm>
        </p:spPr>
        <p:txBody>
          <a:bodyPr>
            <a:normAutofit/>
          </a:bodyPr>
          <a:lstStyle/>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为境外的机构、组织、人员</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窃取、刺探、收买、非法提供国家秘密或者情报的</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处</a:t>
            </a: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五年以上十年以下</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有期徒刑</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情节特别严重的，处</a:t>
            </a:r>
            <a:r>
              <a:rPr lang="zh-CN" altLang="en-US"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sym typeface="+mn-ea"/>
              </a:rPr>
              <a:t>十年以上</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有期徒刑或者无期徒刑</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情节较轻的，处</a:t>
            </a:r>
            <a:r>
              <a:rPr lang="zh-CN" altLang="en-US" b="1" dirty="0">
                <a:solidFill>
                  <a:srgbClr val="00B050"/>
                </a:solidFill>
                <a:latin typeface="Times New Roman" panose="02020603050405020304" pitchFamily="18" charset="0"/>
                <a:ea typeface="微软雅黑" panose="020B0503020204020204" pitchFamily="34" charset="-122"/>
                <a:cs typeface="Times New Roman" panose="02020603050405020304" pitchFamily="18" charset="0"/>
                <a:sym typeface="+mn-ea"/>
              </a:rPr>
              <a:t>五年以下</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有期徒刑、拘役、管制或者剥夺政治权利</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7" name="标题 1"/>
          <p:cNvSpPr>
            <a:spLocks noGrp="1"/>
          </p:cNvSpPr>
          <p:nvPr>
            <p:ph type="title"/>
          </p:nvPr>
        </p:nvSpPr>
        <p:spPr>
          <a:xfrm>
            <a:off x="838200" y="551329"/>
            <a:ext cx="10515600" cy="1325563"/>
          </a:xfrm>
        </p:spPr>
        <p:txBody>
          <a:bodyPr>
            <a:normAutofit/>
          </a:bodyPr>
          <a:lstStyle/>
          <a:p>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刑法</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第一百一十一条：为境外窃取、刺</a:t>
            </a:r>
            <a:b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b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探、收买、非法提供国家秘密、情报罪</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圆角矩形 1"/>
          <p:cNvSpPr/>
          <p:nvPr/>
        </p:nvSpPr>
        <p:spPr>
          <a:xfrm>
            <a:off x="6660515" y="2613660"/>
            <a:ext cx="4667885" cy="2827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lnSpc>
                <a:spcPct val="150000"/>
              </a:lnSpc>
            </a:pPr>
            <a:r>
              <a:rPr lang="en-US" altLang="zh-CN" sz="2800" b="1">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很重？</a:t>
            </a:r>
          </a:p>
          <a:p>
            <a:pPr algn="l" fontAlgn="auto">
              <a:lnSpc>
                <a:spcPct val="150000"/>
              </a:lnSpc>
            </a:pPr>
            <a:r>
              <a:rPr lang="en-US" altLang="zh-CN" sz="2800" b="1">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侵犯人权？</a:t>
            </a:r>
          </a:p>
          <a:p>
            <a:pPr algn="l" fontAlgn="auto">
              <a:lnSpc>
                <a:spcPct val="150000"/>
              </a:lnSpc>
            </a:pPr>
            <a:r>
              <a:rPr lang="en-US" altLang="zh-CN" sz="2800" b="1">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国外？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9075" y="2044065"/>
            <a:ext cx="11753850" cy="2206625"/>
          </a:xfrm>
        </p:spPr>
        <p:txBody>
          <a:bodyPr>
            <a:normAutofit/>
          </a:bodyPr>
          <a:lstStyle/>
          <a:p>
            <a:pPr marL="0" fontAlgn="auto">
              <a:lnSpc>
                <a:spcPct val="20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对作为</a:t>
            </a: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危害国家安全犯罪范畴</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的危害国家秘密犯罪，处罚比较严厉</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fontAlgn="auto">
              <a:lnSpc>
                <a:spcPct val="20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对危害国家秘密的</a:t>
            </a: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故意犯罪</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处罚较重，对</a:t>
            </a: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过失犯罪</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则处罚较轻</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标题 1"/>
          <p:cNvSpPr>
            <a:spLocks noGrp="1"/>
          </p:cNvSpPr>
          <p:nvPr>
            <p:ph type="title"/>
          </p:nvPr>
        </p:nvSpPr>
        <p:spPr>
          <a:xfrm>
            <a:off x="838200" y="551329"/>
            <a:ext cx="10515600" cy="847165"/>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危害国家秘密犯罪的处罚</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5676" y="1497885"/>
            <a:ext cx="12252512" cy="5158409"/>
          </a:xfrm>
        </p:spPr>
        <p:txBody>
          <a:bodyPr>
            <a:normAutofit fontScale="92500" lnSpcReduction="10000"/>
          </a:bodyPr>
          <a:lstStyle/>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对作为</a:t>
            </a: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危害国家安全犯罪</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范畴的危害国家秘密犯罪，处罚比较严厉</a:t>
            </a:r>
          </a:p>
          <a:p>
            <a:pPr marL="0">
              <a:lnSpc>
                <a:spcPct val="150000"/>
              </a:lnSpc>
              <a:spcBef>
                <a:spcPts val="0"/>
              </a:spcBef>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由于犯罪人</a:t>
            </a:r>
            <a:r>
              <a:rPr lang="zh-CN" altLang="en-US" sz="2400"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sym typeface="+mn-ea"/>
              </a:rPr>
              <a:t>主观上</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有比较明确的危害国家安全的意图，</a:t>
            </a:r>
          </a:p>
          <a:p>
            <a:pPr marL="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泄密对象或提供秘密的对象多指向</a:t>
            </a:r>
            <a:r>
              <a:rPr lang="zh-CN" altLang="en-US" sz="2400"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sym typeface="+mn-ea"/>
              </a:rPr>
              <a:t>外国</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人、外国团体或外国势力，刑罚设定较重</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荷兰：规定故意披露或提供涉密信息或载体最高可判处</a:t>
            </a:r>
            <a:r>
              <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15</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年</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监禁</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罗马尼亚：泄露国家秘密罪可判处</a:t>
            </a:r>
            <a:r>
              <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15</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年至</a:t>
            </a:r>
            <a:r>
              <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20</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年</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监禁，并处剥脱特定权利</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意大利：以政治或军事间谍目的泄露国家秘密的，处以</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无期徒刑</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endParaRPr lang="en-US" altLang="zh-CN" sz="800"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相较而言，</a:t>
            </a:r>
          </a:p>
          <a:p>
            <a:pPr marL="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对作为</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危害国家</a:t>
            </a:r>
            <a:r>
              <a:rPr lang="zh-CN" altLang="en-US" sz="2400" b="1" u="sng"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管理秩序</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范畴</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的危害国家秘密犯罪，</a:t>
            </a:r>
          </a:p>
          <a:p>
            <a:pPr marL="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处罚则相对轻缓。</a:t>
            </a:r>
          </a:p>
          <a:p>
            <a:pPr marL="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巴西：侵犯职务秘密罪判处</a:t>
            </a:r>
            <a:r>
              <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个月至</a:t>
            </a:r>
            <a:r>
              <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年</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的拘役</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标题 1"/>
          <p:cNvSpPr>
            <a:spLocks noGrp="1"/>
          </p:cNvSpPr>
          <p:nvPr>
            <p:ph type="title"/>
          </p:nvPr>
        </p:nvSpPr>
        <p:spPr>
          <a:xfrm>
            <a:off x="838200" y="551329"/>
            <a:ext cx="10515600" cy="847165"/>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危害国家秘密犯罪的处罚</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5415" y="1497965"/>
            <a:ext cx="12252325" cy="4287520"/>
          </a:xfrm>
        </p:spPr>
        <p:txBody>
          <a:bodyPr>
            <a:normAutofit/>
          </a:bodyPr>
          <a:lstStyle/>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对危害国家秘密的</a:t>
            </a: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故意犯罪</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处罚较重，对</a:t>
            </a: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过失犯罪</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则处罚较轻</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endParaRPr lang="en-US" altLang="zh-CN" sz="800"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故意犯罪一般都作为重罪处理，多判处监禁刑</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过失犯罪则设定了罚金刑或短期自由刑</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以</a:t>
            </a:r>
            <a:r>
              <a:rPr lang="zh-CN" altLang="en-US" sz="2400"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过失泄露国家秘密</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为例</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德国：可判处罚金刑或</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年以下自由刑，且这类犯罪只有联邦政府授权才允许追诉</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波兰：过失泄密可判处罚金、限制自由或剥夺不超过</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年的自由刑。</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标题 1"/>
          <p:cNvSpPr>
            <a:spLocks noGrp="1"/>
          </p:cNvSpPr>
          <p:nvPr>
            <p:ph type="title"/>
          </p:nvPr>
        </p:nvSpPr>
        <p:spPr>
          <a:xfrm>
            <a:off x="838200" y="551329"/>
            <a:ext cx="10515600" cy="847165"/>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危害国家秘密犯罪的处罚</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5676" y="1497886"/>
            <a:ext cx="12252512" cy="3827150"/>
          </a:xfrm>
        </p:spPr>
        <p:txBody>
          <a:bodyPr>
            <a:normAutofit/>
          </a:bodyPr>
          <a:lstStyle/>
          <a:p>
            <a:pPr marL="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从刑种适用上看，排除了</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死刑</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的适用，以剥夺</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自由刑</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财产刑</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为主</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endParaRPr lang="en-US" altLang="zh-CN" sz="800"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对</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自由型</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适用，各国情况不一，</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一般情节犯罪，</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至</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年监禁较为常见；</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情节特别严重的，如泄密等级较高、造成严重危害后果、</a:t>
            </a:r>
          </a:p>
          <a:p>
            <a:pPr marL="0">
              <a:lnSpc>
                <a:spcPct val="150000"/>
              </a:lnSpc>
              <a:spcBef>
                <a:spcPts val="0"/>
              </a:spcBef>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战时泄密或者向外国人泄密的，则规定了更长期限的监禁。</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标题 1"/>
          <p:cNvSpPr>
            <a:spLocks noGrp="1"/>
          </p:cNvSpPr>
          <p:nvPr>
            <p:ph type="title"/>
          </p:nvPr>
        </p:nvSpPr>
        <p:spPr>
          <a:xfrm>
            <a:off x="838200" y="551329"/>
            <a:ext cx="10515600" cy="847165"/>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危害国家秘密犯罪的处罚</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5415" y="1497965"/>
            <a:ext cx="12252325" cy="5894705"/>
          </a:xfrm>
        </p:spPr>
        <p:txBody>
          <a:bodyPr>
            <a:normAutofit/>
          </a:bodyPr>
          <a:lstStyle/>
          <a:p>
            <a:pPr marL="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从刑种适用上看，排除了死刑的适用，以剥夺自由刑和财产刑为主</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endParaRPr lang="en-US" altLang="zh-CN" sz="800"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对</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财产刑</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的适用，主要针对</a:t>
            </a:r>
            <a:r>
              <a:rPr lang="zh-CN" altLang="en-US" sz="2400"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过失犯罪</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可对犯罪人单处或并处执行罚金刑，</a:t>
            </a:r>
          </a:p>
          <a:p>
            <a:pPr marL="0">
              <a:lnSpc>
                <a:spcPct val="150000"/>
              </a:lnSpc>
              <a:spcBef>
                <a:spcPts val="0"/>
              </a:spcBef>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如瑞士、丹麦、芬兰、西班牙等国家规定的罚金刑</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有的国家还规定了</a:t>
            </a:r>
            <a:r>
              <a:rPr lang="zh-CN" altLang="en-US" sz="2400"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资格刑</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如俄罗斯、西班牙刑法都规定，</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对泄露国家秘密罪可并处一定期限的剥夺担任公职或从事某种活动的权利。</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endParaRPr lang="en-US" altLang="zh-CN" sz="800"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比较</a:t>
            </a:r>
            <a:r>
              <a:rPr lang="zh-CN" altLang="en-US" sz="24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特殊</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的是阿根廷刑法的规定，对于泄露国家秘密的，判处</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至</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年的</a:t>
            </a:r>
            <a:r>
              <a:rPr lang="zh-CN" altLang="en-US" sz="24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劳役</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标题 1"/>
          <p:cNvSpPr>
            <a:spLocks noGrp="1"/>
          </p:cNvSpPr>
          <p:nvPr>
            <p:ph type="title"/>
          </p:nvPr>
        </p:nvSpPr>
        <p:spPr>
          <a:xfrm>
            <a:off x="838200" y="551329"/>
            <a:ext cx="10515600" cy="847165"/>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危害国家秘密犯罪的处罚</a:t>
            </a:r>
          </a:p>
        </p:txBody>
      </p:sp>
      <p:sp>
        <p:nvSpPr>
          <p:cNvPr id="2" name="圆角矩形 1"/>
          <p:cNvSpPr/>
          <p:nvPr/>
        </p:nvSpPr>
        <p:spPr>
          <a:xfrm>
            <a:off x="6264910" y="2377440"/>
            <a:ext cx="5908675" cy="2926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lnSpc>
                <a:spcPct val="150000"/>
              </a:lnSpc>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刑事处罚，主要是指刑法规定的刑罚处罚，主要包括</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生命刑</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自由刑</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财产刑</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资格刑</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等，通常所提到的</a:t>
            </a:r>
            <a:r>
              <a:rPr lang="zh-CN" altLang="en-US" sz="2400" b="1" dirty="0">
                <a:solidFill>
                  <a:srgbClr val="F6FC14"/>
                </a:solidFill>
                <a:latin typeface="Times New Roman" panose="02020603050405020304" pitchFamily="18" charset="0"/>
                <a:ea typeface="微软雅黑" panose="020B0503020204020204" pitchFamily="34" charset="-122"/>
                <a:cs typeface="Times New Roman" panose="02020603050405020304" pitchFamily="18" charset="0"/>
              </a:rPr>
              <a:t>死刑</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rgbClr val="F6FC14"/>
                </a:solidFill>
                <a:latin typeface="Times New Roman" panose="02020603050405020304" pitchFamily="18" charset="0"/>
                <a:ea typeface="微软雅黑" panose="020B0503020204020204" pitchFamily="34" charset="-122"/>
                <a:cs typeface="Times New Roman" panose="02020603050405020304" pitchFamily="18" charset="0"/>
              </a:rPr>
              <a:t>无期徒刑</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rgbClr val="F6FC14"/>
                </a:solidFill>
                <a:latin typeface="Times New Roman" panose="02020603050405020304" pitchFamily="18" charset="0"/>
                <a:ea typeface="微软雅黑" panose="020B0503020204020204" pitchFamily="34" charset="-122"/>
                <a:cs typeface="Times New Roman" panose="02020603050405020304" pitchFamily="18" charset="0"/>
              </a:rPr>
              <a:t>有期徒刑</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rgbClr val="F6FC14"/>
                </a:solidFill>
                <a:latin typeface="Times New Roman" panose="02020603050405020304" pitchFamily="18" charset="0"/>
                <a:ea typeface="微软雅黑" panose="020B0503020204020204" pitchFamily="34" charset="-122"/>
                <a:cs typeface="Times New Roman" panose="02020603050405020304" pitchFamily="18" charset="0"/>
              </a:rPr>
              <a:t>拘役</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rgbClr val="F6FC14"/>
                </a:solidFill>
                <a:latin typeface="Times New Roman" panose="02020603050405020304" pitchFamily="18" charset="0"/>
                <a:ea typeface="微软雅黑" panose="020B0503020204020204" pitchFamily="34" charset="-122"/>
                <a:cs typeface="Times New Roman" panose="02020603050405020304" pitchFamily="18" charset="0"/>
              </a:rPr>
              <a:t>管制</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rgbClr val="F6FC14"/>
                </a:solidFill>
                <a:latin typeface="Times New Roman" panose="02020603050405020304" pitchFamily="18" charset="0"/>
                <a:ea typeface="微软雅黑" panose="020B0503020204020204" pitchFamily="34" charset="-122"/>
                <a:cs typeface="Times New Roman" panose="02020603050405020304" pitchFamily="18" charset="0"/>
              </a:rPr>
              <a:t>罚金</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rgbClr val="F6FC14"/>
                </a:solidFill>
                <a:latin typeface="Times New Roman" panose="02020603050405020304" pitchFamily="18" charset="0"/>
                <a:ea typeface="微软雅黑" panose="020B0503020204020204" pitchFamily="34" charset="-122"/>
                <a:cs typeface="Times New Roman" panose="02020603050405020304" pitchFamily="18" charset="0"/>
              </a:rPr>
              <a:t>剥夺政治权利</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2400" b="1" dirty="0">
                <a:solidFill>
                  <a:srgbClr val="F6FC14"/>
                </a:solidFill>
                <a:latin typeface="Times New Roman" panose="02020603050405020304" pitchFamily="18" charset="0"/>
                <a:ea typeface="微软雅黑" panose="020B0503020204020204" pitchFamily="34" charset="-122"/>
                <a:cs typeface="Times New Roman" panose="02020603050405020304" pitchFamily="18" charset="0"/>
              </a:rPr>
              <a:t>没收财产</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都在这个范畴内。</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4E33C-D26B-2952-9E17-BBE8D65DDD38}"/>
              </a:ext>
            </a:extLst>
          </p:cNvPr>
          <p:cNvSpPr>
            <a:spLocks noGrp="1"/>
          </p:cNvSpPr>
          <p:nvPr>
            <p:ph type="title"/>
          </p:nvPr>
        </p:nvSpPr>
        <p:spPr>
          <a:xfrm>
            <a:off x="838200" y="0"/>
            <a:ext cx="10515600" cy="1325563"/>
          </a:xfrm>
        </p:spPr>
        <p:txBody>
          <a:bodyPr/>
          <a:lstStyle/>
          <a:p>
            <a:pPr algn="ctr"/>
            <a:r>
              <a:rPr lang="en-US" altLang="zh-CN" b="1" dirty="0">
                <a:latin typeface="微软雅黑" panose="020B0503020204020204" pitchFamily="34" charset="-122"/>
                <a:ea typeface="微软雅黑" panose="020B0503020204020204" pitchFamily="34" charset="-122"/>
              </a:rPr>
              <a:t>AI</a:t>
            </a:r>
            <a:r>
              <a:rPr lang="zh-CN" altLang="en-US" b="1" dirty="0">
                <a:latin typeface="微软雅黑" panose="020B0503020204020204" pitchFamily="34" charset="-122"/>
                <a:ea typeface="微软雅黑" panose="020B0503020204020204" pitchFamily="34" charset="-122"/>
              </a:rPr>
              <a:t>与保密司法</a:t>
            </a:r>
          </a:p>
        </p:txBody>
      </p:sp>
      <p:pic>
        <p:nvPicPr>
          <p:cNvPr id="5" name="图片 4">
            <a:extLst>
              <a:ext uri="{FF2B5EF4-FFF2-40B4-BE49-F238E27FC236}">
                <a16:creationId xmlns:a16="http://schemas.microsoft.com/office/drawing/2014/main" id="{0ACF9888-2A29-A04E-C51A-F4E14214C796}"/>
              </a:ext>
            </a:extLst>
          </p:cNvPr>
          <p:cNvPicPr>
            <a:picLocks noChangeAspect="1"/>
          </p:cNvPicPr>
          <p:nvPr/>
        </p:nvPicPr>
        <p:blipFill>
          <a:blip r:embed="rId2"/>
          <a:stretch>
            <a:fillRect/>
          </a:stretch>
        </p:blipFill>
        <p:spPr>
          <a:xfrm>
            <a:off x="978946" y="1185144"/>
            <a:ext cx="9954409" cy="5566951"/>
          </a:xfrm>
          <a:prstGeom prst="rect">
            <a:avLst/>
          </a:prstGeom>
        </p:spPr>
      </p:pic>
    </p:spTree>
    <p:extLst>
      <p:ext uri="{BB962C8B-B14F-4D97-AF65-F5344CB8AC3E}">
        <p14:creationId xmlns:p14="http://schemas.microsoft.com/office/powerpoint/2010/main" val="110529912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854E929-DDA3-52E2-A19C-4DF52B11FF06}"/>
              </a:ext>
            </a:extLst>
          </p:cNvPr>
          <p:cNvPicPr>
            <a:picLocks noChangeAspect="1"/>
          </p:cNvPicPr>
          <p:nvPr/>
        </p:nvPicPr>
        <p:blipFill>
          <a:blip r:embed="rId2"/>
          <a:stretch>
            <a:fillRect/>
          </a:stretch>
        </p:blipFill>
        <p:spPr>
          <a:xfrm>
            <a:off x="0" y="709944"/>
            <a:ext cx="12192000" cy="5438111"/>
          </a:xfrm>
          <a:prstGeom prst="rect">
            <a:avLst/>
          </a:prstGeom>
        </p:spPr>
      </p:pic>
    </p:spTree>
    <p:extLst>
      <p:ext uri="{BB962C8B-B14F-4D97-AF65-F5344CB8AC3E}">
        <p14:creationId xmlns:p14="http://schemas.microsoft.com/office/powerpoint/2010/main" val="170618966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6A1A665-9B46-0BC8-33E7-219632DE5533}"/>
              </a:ext>
            </a:extLst>
          </p:cNvPr>
          <p:cNvPicPr>
            <a:picLocks noChangeAspect="1"/>
          </p:cNvPicPr>
          <p:nvPr/>
        </p:nvPicPr>
        <p:blipFill>
          <a:blip r:embed="rId2"/>
          <a:stretch>
            <a:fillRect/>
          </a:stretch>
        </p:blipFill>
        <p:spPr>
          <a:xfrm>
            <a:off x="155287" y="0"/>
            <a:ext cx="11881426" cy="6858000"/>
          </a:xfrm>
          <a:prstGeom prst="rect">
            <a:avLst/>
          </a:prstGeom>
        </p:spPr>
      </p:pic>
    </p:spTree>
    <p:extLst>
      <p:ext uri="{BB962C8B-B14F-4D97-AF65-F5344CB8AC3E}">
        <p14:creationId xmlns:p14="http://schemas.microsoft.com/office/powerpoint/2010/main" val="361375644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FC67B59-BD1E-9501-420D-647C049DCDEE}"/>
              </a:ext>
            </a:extLst>
          </p:cNvPr>
          <p:cNvPicPr>
            <a:picLocks noChangeAspect="1"/>
          </p:cNvPicPr>
          <p:nvPr/>
        </p:nvPicPr>
        <p:blipFill>
          <a:blip r:embed="rId2"/>
          <a:stretch>
            <a:fillRect/>
          </a:stretch>
        </p:blipFill>
        <p:spPr>
          <a:xfrm>
            <a:off x="0" y="454583"/>
            <a:ext cx="6933333" cy="5647619"/>
          </a:xfrm>
          <a:prstGeom prst="rect">
            <a:avLst/>
          </a:prstGeom>
        </p:spPr>
      </p:pic>
      <p:pic>
        <p:nvPicPr>
          <p:cNvPr id="7" name="图片 6">
            <a:extLst>
              <a:ext uri="{FF2B5EF4-FFF2-40B4-BE49-F238E27FC236}">
                <a16:creationId xmlns:a16="http://schemas.microsoft.com/office/drawing/2014/main" id="{F604CF1B-3FD6-302E-EF0B-80F94C72786E}"/>
              </a:ext>
            </a:extLst>
          </p:cNvPr>
          <p:cNvPicPr>
            <a:picLocks noChangeAspect="1"/>
          </p:cNvPicPr>
          <p:nvPr/>
        </p:nvPicPr>
        <p:blipFill>
          <a:blip r:embed="rId3"/>
          <a:stretch>
            <a:fillRect/>
          </a:stretch>
        </p:blipFill>
        <p:spPr>
          <a:xfrm>
            <a:off x="6449379" y="1"/>
            <a:ext cx="5770974" cy="3550024"/>
          </a:xfrm>
          <a:prstGeom prst="rect">
            <a:avLst/>
          </a:prstGeom>
        </p:spPr>
      </p:pic>
      <p:pic>
        <p:nvPicPr>
          <p:cNvPr id="9" name="图片 8">
            <a:extLst>
              <a:ext uri="{FF2B5EF4-FFF2-40B4-BE49-F238E27FC236}">
                <a16:creationId xmlns:a16="http://schemas.microsoft.com/office/drawing/2014/main" id="{C2A72DBB-80A3-D3F4-5558-F47D26200A00}"/>
              </a:ext>
            </a:extLst>
          </p:cNvPr>
          <p:cNvPicPr>
            <a:picLocks noChangeAspect="1"/>
          </p:cNvPicPr>
          <p:nvPr/>
        </p:nvPicPr>
        <p:blipFill>
          <a:blip r:embed="rId4"/>
          <a:stretch>
            <a:fillRect/>
          </a:stretch>
        </p:blipFill>
        <p:spPr>
          <a:xfrm>
            <a:off x="6505284" y="3460560"/>
            <a:ext cx="5686716" cy="3306000"/>
          </a:xfrm>
          <a:prstGeom prst="rect">
            <a:avLst/>
          </a:prstGeom>
        </p:spPr>
      </p:pic>
      <p:pic>
        <p:nvPicPr>
          <p:cNvPr id="11" name="图片 10">
            <a:extLst>
              <a:ext uri="{FF2B5EF4-FFF2-40B4-BE49-F238E27FC236}">
                <a16:creationId xmlns:a16="http://schemas.microsoft.com/office/drawing/2014/main" id="{5D3377FB-5F62-CC95-D673-4F69BCB81854}"/>
              </a:ext>
            </a:extLst>
          </p:cNvPr>
          <p:cNvPicPr>
            <a:picLocks noChangeAspect="1"/>
          </p:cNvPicPr>
          <p:nvPr/>
        </p:nvPicPr>
        <p:blipFill>
          <a:blip r:embed="rId5"/>
          <a:stretch>
            <a:fillRect/>
          </a:stretch>
        </p:blipFill>
        <p:spPr>
          <a:xfrm>
            <a:off x="-32273" y="4600278"/>
            <a:ext cx="6580589" cy="2442580"/>
          </a:xfrm>
          <a:prstGeom prst="rect">
            <a:avLst/>
          </a:prstGeom>
        </p:spPr>
      </p:pic>
    </p:spTree>
    <p:extLst>
      <p:ext uri="{BB962C8B-B14F-4D97-AF65-F5344CB8AC3E}">
        <p14:creationId xmlns:p14="http://schemas.microsoft.com/office/powerpoint/2010/main" val="2337654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司  法</a:t>
            </a:r>
          </a:p>
        </p:txBody>
      </p:sp>
      <p:sp>
        <p:nvSpPr>
          <p:cNvPr id="3" name="内容占位符 2"/>
          <p:cNvSpPr>
            <a:spLocks noGrp="1"/>
          </p:cNvSpPr>
          <p:nvPr>
            <p:ph idx="1"/>
          </p:nvPr>
        </p:nvSpPr>
        <p:spPr>
          <a:xfrm>
            <a:off x="293913" y="1690688"/>
            <a:ext cx="12420601" cy="5482997"/>
          </a:xfrm>
        </p:spPr>
        <p:txBody>
          <a:bodyPr>
            <a:normAutofit/>
          </a:bodyPr>
          <a:lstStyle/>
          <a:p>
            <a:pPr marL="0" indent="0">
              <a:lnSpc>
                <a:spcPct val="150000"/>
              </a:lnSpc>
              <a:spcBef>
                <a:spcPts val="0"/>
              </a:spcBef>
              <a:buNone/>
            </a:pPr>
            <a:r>
              <a:rPr lang="zh-CN" altLang="en-US" b="1" dirty="0">
                <a:solidFill>
                  <a:srgbClr val="C00000"/>
                </a:solidFill>
                <a:latin typeface="黑体" panose="02010609060101010101" pitchFamily="49" charset="-122"/>
                <a:ea typeface="黑体" panose="02010609060101010101" pitchFamily="49" charset="-122"/>
              </a:rPr>
              <a:t>审查对象</a:t>
            </a:r>
            <a:r>
              <a:rPr lang="zh-CN" altLang="en-US" b="1" dirty="0">
                <a:latin typeface="黑体" panose="02010609060101010101" pitchFamily="49" charset="-122"/>
                <a:ea typeface="黑体" panose="02010609060101010101" pitchFamily="49" charset="-122"/>
              </a:rPr>
              <a:t>：保密违法行为</a:t>
            </a:r>
            <a:endParaRPr lang="en-US" altLang="zh-CN" b="1" dirty="0">
              <a:latin typeface="黑体" panose="02010609060101010101" pitchFamily="49" charset="-122"/>
              <a:ea typeface="黑体" panose="02010609060101010101" pitchFamily="49" charset="-122"/>
            </a:endParaRPr>
          </a:p>
          <a:p>
            <a:pPr marL="0" indent="0">
              <a:buNone/>
            </a:pPr>
            <a:r>
              <a:rPr lang="zh-CN" altLang="en-US" b="1" dirty="0">
                <a:solidFill>
                  <a:srgbClr val="3333FF"/>
                </a:solidFill>
                <a:latin typeface="黑体" panose="02010609060101010101" pitchFamily="49" charset="-122"/>
                <a:ea typeface="黑体" panose="02010609060101010101" pitchFamily="49" charset="-122"/>
              </a:rPr>
              <a:t>狭义</a:t>
            </a:r>
            <a:r>
              <a:rPr lang="zh-CN" altLang="en-US" b="1" dirty="0">
                <a:latin typeface="黑体" panose="02010609060101010101" pitchFamily="49" charset="-122"/>
                <a:ea typeface="黑体" panose="02010609060101010101" pitchFamily="49" charset="-122"/>
              </a:rPr>
              <a:t>保密违法行为 </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sz="2400" b="1" dirty="0">
                <a:solidFill>
                  <a:srgbClr val="7030A0"/>
                </a:solidFill>
                <a:latin typeface="黑体" panose="02010609060101010101" pitchFamily="49" charset="-122"/>
                <a:ea typeface="黑体" panose="02010609060101010101" pitchFamily="49" charset="-122"/>
              </a:rPr>
              <a:t>(1)</a:t>
            </a:r>
            <a:r>
              <a:rPr lang="zh-CN" altLang="en-US" sz="2400" b="1" dirty="0">
                <a:solidFill>
                  <a:srgbClr val="7030A0"/>
                </a:solidFill>
                <a:latin typeface="黑体" panose="02010609060101010101" pitchFamily="49" charset="-122"/>
                <a:ea typeface="黑体" panose="02010609060101010101" pitchFamily="49" charset="-122"/>
              </a:rPr>
              <a:t>保密</a:t>
            </a:r>
            <a:r>
              <a:rPr lang="zh-CN" altLang="en-US" sz="2400" b="1" dirty="0">
                <a:solidFill>
                  <a:srgbClr val="3333FF"/>
                </a:solidFill>
                <a:latin typeface="黑体" panose="02010609060101010101" pitchFamily="49" charset="-122"/>
                <a:ea typeface="黑体" panose="02010609060101010101" pitchFamily="49" charset="-122"/>
              </a:rPr>
              <a:t>民事</a:t>
            </a:r>
            <a:r>
              <a:rPr lang="zh-CN" altLang="en-US" sz="2400" b="1" dirty="0">
                <a:solidFill>
                  <a:srgbClr val="7030A0"/>
                </a:solidFill>
                <a:latin typeface="黑体" panose="02010609060101010101" pitchFamily="49" charset="-122"/>
                <a:ea typeface="黑体" panose="02010609060101010101" pitchFamily="49" charset="-122"/>
              </a:rPr>
              <a:t>违法行为 </a:t>
            </a:r>
            <a:r>
              <a:rPr lang="zh-CN" altLang="en-US" sz="2400" b="1" dirty="0">
                <a:latin typeface="黑体" panose="02010609060101010101" pitchFamily="49" charset="-122"/>
                <a:ea typeface="黑体" panose="02010609060101010101" pitchFamily="49" charset="-122"/>
              </a:rPr>
              <a:t>不同社会主体之间基于某一国家秘密的使用而产生的</a:t>
            </a:r>
            <a:r>
              <a:rPr lang="zh-CN" altLang="en-US" sz="2400" b="1" dirty="0">
                <a:solidFill>
                  <a:srgbClr val="006600"/>
                </a:solidFill>
                <a:latin typeface="黑体" panose="02010609060101010101" pitchFamily="49" charset="-122"/>
                <a:ea typeface="黑体" panose="02010609060101010101" pitchFamily="49" charset="-122"/>
              </a:rPr>
              <a:t>合同纠纷</a:t>
            </a:r>
            <a:endParaRPr lang="zh-CN" altLang="en-US" sz="2400"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sz="2400" b="1" dirty="0">
                <a:solidFill>
                  <a:srgbClr val="7030A0"/>
                </a:solidFill>
                <a:latin typeface="黑体" panose="02010609060101010101" pitchFamily="49" charset="-122"/>
                <a:ea typeface="黑体" panose="02010609060101010101" pitchFamily="49" charset="-122"/>
              </a:rPr>
              <a:t>(2)</a:t>
            </a:r>
            <a:r>
              <a:rPr lang="zh-CN" altLang="en-US" sz="2400" b="1" dirty="0">
                <a:solidFill>
                  <a:srgbClr val="7030A0"/>
                </a:solidFill>
                <a:latin typeface="黑体" panose="02010609060101010101" pitchFamily="49" charset="-122"/>
                <a:ea typeface="黑体" panose="02010609060101010101" pitchFamily="49" charset="-122"/>
              </a:rPr>
              <a:t>保密</a:t>
            </a:r>
            <a:r>
              <a:rPr lang="zh-CN" altLang="en-US" sz="2400" b="1" dirty="0">
                <a:solidFill>
                  <a:srgbClr val="3333FF"/>
                </a:solidFill>
                <a:latin typeface="黑体" panose="02010609060101010101" pitchFamily="49" charset="-122"/>
                <a:ea typeface="黑体" panose="02010609060101010101" pitchFamily="49" charset="-122"/>
              </a:rPr>
              <a:t>行政</a:t>
            </a:r>
            <a:r>
              <a:rPr lang="zh-CN" altLang="en-US" sz="2400" b="1" dirty="0">
                <a:solidFill>
                  <a:srgbClr val="7030A0"/>
                </a:solidFill>
                <a:latin typeface="黑体" panose="02010609060101010101" pitchFamily="49" charset="-122"/>
                <a:ea typeface="黑体" panose="02010609060101010101" pitchFamily="49" charset="-122"/>
              </a:rPr>
              <a:t>违法行为 </a:t>
            </a:r>
            <a:r>
              <a:rPr lang="zh-CN" altLang="en-US" sz="2400" b="1" dirty="0">
                <a:latin typeface="黑体" panose="02010609060101010101" pitchFamily="49" charset="-122"/>
                <a:ea typeface="黑体" panose="02010609060101010101" pitchFamily="49" charset="-122"/>
              </a:rPr>
              <a:t>行政机关</a:t>
            </a:r>
            <a:r>
              <a:rPr lang="zh-CN" altLang="en-US" sz="2400" b="1" dirty="0">
                <a:solidFill>
                  <a:srgbClr val="006600"/>
                </a:solidFill>
                <a:latin typeface="黑体" panose="02010609060101010101" pitchFamily="49" charset="-122"/>
                <a:ea typeface="黑体" panose="02010609060101010101" pitchFamily="49" charset="-122"/>
              </a:rPr>
              <a:t>拒绝提供</a:t>
            </a:r>
            <a:r>
              <a:rPr lang="zh-CN" altLang="en-US" sz="2400" b="1" dirty="0">
                <a:latin typeface="黑体" panose="02010609060101010101" pitchFamily="49" charset="-122"/>
                <a:ea typeface="黑体" panose="02010609060101010101" pitchFamily="49" charset="-122"/>
              </a:rPr>
              <a:t>的理由包括信息涉及国家秘密的情况</a:t>
            </a:r>
          </a:p>
          <a:p>
            <a:pPr marL="0" indent="0">
              <a:lnSpc>
                <a:spcPct val="150000"/>
              </a:lnSpc>
              <a:spcBef>
                <a:spcPts val="0"/>
              </a:spcBef>
              <a:buNone/>
            </a:pPr>
            <a:r>
              <a:rPr lang="en-US" altLang="zh-CN" sz="2400" b="1" dirty="0">
                <a:solidFill>
                  <a:srgbClr val="7030A0"/>
                </a:solidFill>
                <a:latin typeface="黑体" panose="02010609060101010101" pitchFamily="49" charset="-122"/>
                <a:ea typeface="黑体" panose="02010609060101010101" pitchFamily="49" charset="-122"/>
              </a:rPr>
              <a:t>(3)</a:t>
            </a:r>
            <a:r>
              <a:rPr lang="zh-CN" altLang="en-US" sz="2400" b="1" dirty="0">
                <a:solidFill>
                  <a:srgbClr val="7030A0"/>
                </a:solidFill>
                <a:latin typeface="黑体" panose="02010609060101010101" pitchFamily="49" charset="-122"/>
                <a:ea typeface="黑体" panose="02010609060101010101" pitchFamily="49" charset="-122"/>
              </a:rPr>
              <a:t>保</a:t>
            </a:r>
            <a:r>
              <a:rPr lang="zh-CN" altLang="en-US" sz="2000" b="1" dirty="0">
                <a:solidFill>
                  <a:srgbClr val="7030A0"/>
                </a:solidFill>
                <a:latin typeface="黑体" panose="02010609060101010101" pitchFamily="49" charset="-122"/>
                <a:ea typeface="黑体" panose="02010609060101010101" pitchFamily="49" charset="-122"/>
              </a:rPr>
              <a:t> </a:t>
            </a:r>
            <a:r>
              <a:rPr lang="zh-CN" altLang="en-US" sz="2400" b="1" dirty="0">
                <a:solidFill>
                  <a:srgbClr val="7030A0"/>
                </a:solidFill>
                <a:latin typeface="黑体" panose="02010609060101010101" pitchFamily="49" charset="-122"/>
                <a:ea typeface="黑体" panose="02010609060101010101" pitchFamily="49" charset="-122"/>
              </a:rPr>
              <a:t>密</a:t>
            </a:r>
            <a:r>
              <a:rPr lang="zh-CN" altLang="en-US" sz="2000" b="1" dirty="0">
                <a:solidFill>
                  <a:srgbClr val="7030A0"/>
                </a:solidFill>
                <a:latin typeface="黑体" panose="02010609060101010101" pitchFamily="49" charset="-122"/>
                <a:ea typeface="黑体" panose="02010609060101010101" pitchFamily="49" charset="-122"/>
              </a:rPr>
              <a:t> </a:t>
            </a:r>
            <a:r>
              <a:rPr lang="zh-CN" altLang="en-US" sz="2400" b="1" dirty="0">
                <a:solidFill>
                  <a:srgbClr val="3333FF"/>
                </a:solidFill>
                <a:latin typeface="黑体" panose="02010609060101010101" pitchFamily="49" charset="-122"/>
                <a:ea typeface="黑体" panose="02010609060101010101" pitchFamily="49" charset="-122"/>
              </a:rPr>
              <a:t>犯 罪</a:t>
            </a:r>
            <a:r>
              <a:rPr lang="zh-CN" altLang="en-US" sz="2000" b="1" dirty="0">
                <a:solidFill>
                  <a:srgbClr val="7030A0"/>
                </a:solidFill>
                <a:latin typeface="黑体" panose="02010609060101010101" pitchFamily="49" charset="-122"/>
                <a:ea typeface="黑体" panose="02010609060101010101" pitchFamily="49" charset="-122"/>
              </a:rPr>
              <a:t> </a:t>
            </a:r>
            <a:r>
              <a:rPr lang="zh-CN" altLang="en-US" sz="2400" b="1" dirty="0">
                <a:solidFill>
                  <a:srgbClr val="7030A0"/>
                </a:solidFill>
                <a:latin typeface="黑体" panose="02010609060101010101" pitchFamily="49" charset="-122"/>
                <a:ea typeface="黑体" panose="02010609060101010101" pitchFamily="49" charset="-122"/>
              </a:rPr>
              <a:t>行</a:t>
            </a:r>
            <a:r>
              <a:rPr lang="zh-CN" altLang="en-US" sz="1800" b="1" dirty="0">
                <a:solidFill>
                  <a:srgbClr val="7030A0"/>
                </a:solidFill>
                <a:latin typeface="黑体" panose="02010609060101010101" pitchFamily="49" charset="-122"/>
                <a:ea typeface="黑体" panose="02010609060101010101" pitchFamily="49" charset="-122"/>
              </a:rPr>
              <a:t> </a:t>
            </a:r>
            <a:r>
              <a:rPr lang="zh-CN" altLang="en-US" sz="2400" b="1" dirty="0">
                <a:solidFill>
                  <a:srgbClr val="7030A0"/>
                </a:solidFill>
                <a:latin typeface="黑体" panose="02010609060101010101" pitchFamily="49" charset="-122"/>
                <a:ea typeface="黑体" panose="02010609060101010101" pitchFamily="49" charset="-122"/>
              </a:rPr>
              <a:t>为 </a:t>
            </a:r>
            <a:r>
              <a:rPr lang="zh-CN" altLang="en-US" sz="2400" b="1" dirty="0">
                <a:latin typeface="黑体" panose="02010609060101010101" pitchFamily="49" charset="-122"/>
                <a:ea typeface="黑体" panose="02010609060101010101" pitchFamily="49" charset="-122"/>
              </a:rPr>
              <a:t>为境外机构</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组织</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人员窃取</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刺探</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收买</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非法提供国家秘密</a:t>
            </a:r>
            <a:r>
              <a:rPr lang="zh-CN" altLang="en-US" sz="2400" b="1" dirty="0">
                <a:solidFill>
                  <a:srgbClr val="006600"/>
                </a:solidFill>
                <a:latin typeface="黑体" panose="02010609060101010101" pitchFamily="49" charset="-122"/>
                <a:ea typeface="黑体" panose="02010609060101010101" pitchFamily="49" charset="-122"/>
              </a:rPr>
              <a:t>罪</a:t>
            </a:r>
            <a:endParaRPr lang="zh-CN" altLang="en-US" sz="2400"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en-US" sz="2400" b="1" dirty="0">
                <a:latin typeface="黑体" panose="02010609060101010101" pitchFamily="49" charset="-122"/>
                <a:ea typeface="黑体" panose="02010609060101010101" pitchFamily="49" charset="-122"/>
              </a:rPr>
              <a:t>                    非法获取国家秘密</a:t>
            </a:r>
            <a:r>
              <a:rPr lang="zh-CN" altLang="en-US" sz="2400" b="1" dirty="0">
                <a:solidFill>
                  <a:srgbClr val="006600"/>
                </a:solidFill>
                <a:latin typeface="黑体" panose="02010609060101010101" pitchFamily="49" charset="-122"/>
                <a:ea typeface="黑体" panose="02010609060101010101" pitchFamily="49" charset="-122"/>
              </a:rPr>
              <a:t>罪</a:t>
            </a:r>
            <a:endParaRPr lang="zh-CN" altLang="en-US" sz="2400"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en-US" sz="2400" b="1" dirty="0">
                <a:latin typeface="黑体" panose="02010609060101010101" pitchFamily="49" charset="-122"/>
                <a:ea typeface="黑体" panose="02010609060101010101" pitchFamily="49" charset="-122"/>
              </a:rPr>
              <a:t>                    非法持有国家绝密、机密文件、资料、物品</a:t>
            </a:r>
            <a:r>
              <a:rPr lang="zh-CN" altLang="en-US" sz="2400" b="1" dirty="0">
                <a:solidFill>
                  <a:srgbClr val="006600"/>
                </a:solidFill>
                <a:latin typeface="黑体" panose="02010609060101010101" pitchFamily="49" charset="-122"/>
                <a:ea typeface="黑体" panose="02010609060101010101" pitchFamily="49" charset="-122"/>
              </a:rPr>
              <a:t>罪</a:t>
            </a:r>
          </a:p>
          <a:p>
            <a:pPr marL="0" indent="0">
              <a:lnSpc>
                <a:spcPct val="150000"/>
              </a:lnSpc>
              <a:spcBef>
                <a:spcPts val="0"/>
              </a:spcBef>
              <a:buNone/>
            </a:pPr>
            <a:r>
              <a:rPr lang="zh-CN" altLang="en-US" sz="2400" b="1" dirty="0">
                <a:latin typeface="黑体" panose="02010609060101010101" pitchFamily="49" charset="-122"/>
                <a:ea typeface="黑体" panose="02010609060101010101" pitchFamily="49" charset="-122"/>
              </a:rPr>
              <a:t>                    故意或过失泄露国家秘密</a:t>
            </a:r>
            <a:r>
              <a:rPr lang="zh-CN" altLang="en-US" sz="2400" b="1" dirty="0">
                <a:solidFill>
                  <a:srgbClr val="006600"/>
                </a:solidFill>
                <a:latin typeface="黑体" panose="02010609060101010101" pitchFamily="49" charset="-122"/>
                <a:ea typeface="黑体" panose="02010609060101010101" pitchFamily="49" charset="-122"/>
              </a:rPr>
              <a:t>罪</a:t>
            </a:r>
          </a:p>
          <a:p>
            <a:pPr marL="0" indent="0">
              <a:lnSpc>
                <a:spcPct val="150000"/>
              </a:lnSpc>
              <a:spcBef>
                <a:spcPts val="0"/>
              </a:spcBef>
              <a:buNone/>
            </a:pPr>
            <a:r>
              <a:rPr lang="zh-CN" altLang="en-US" sz="2400" b="1" dirty="0">
                <a:latin typeface="黑体" panose="02010609060101010101" pitchFamily="49" charset="-122"/>
                <a:ea typeface="黑体" panose="02010609060101010101" pitchFamily="49" charset="-122"/>
              </a:rPr>
              <a:t>                    有关</a:t>
            </a:r>
            <a:r>
              <a:rPr lang="zh-CN" altLang="en-US" sz="2400" b="1" dirty="0">
                <a:solidFill>
                  <a:srgbClr val="006600"/>
                </a:solidFill>
                <a:latin typeface="黑体" panose="02010609060101010101" pitchFamily="49" charset="-122"/>
                <a:ea typeface="黑体" panose="02010609060101010101" pitchFamily="49" charset="-122"/>
              </a:rPr>
              <a:t>军事秘密</a:t>
            </a:r>
            <a:r>
              <a:rPr lang="zh-CN" altLang="en-US" sz="2400" b="1" dirty="0">
                <a:latin typeface="黑体" panose="02010609060101010101" pitchFamily="49" charset="-122"/>
                <a:ea typeface="黑体" panose="02010609060101010101" pitchFamily="49" charset="-122"/>
              </a:rPr>
              <a:t>的条款</a:t>
            </a:r>
            <a:endParaRPr lang="en-US" altLang="zh-CN" sz="2400" b="1" dirty="0">
              <a:latin typeface="黑体" panose="02010609060101010101" pitchFamily="49" charset="-122"/>
              <a:ea typeface="黑体" panose="02010609060101010101" pitchFamily="49" charset="-122"/>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8929D83-38E4-94B9-DC87-AD36AD789BB1}"/>
              </a:ext>
            </a:extLst>
          </p:cNvPr>
          <p:cNvPicPr>
            <a:picLocks noChangeAspect="1"/>
          </p:cNvPicPr>
          <p:nvPr/>
        </p:nvPicPr>
        <p:blipFill>
          <a:blip r:embed="rId2"/>
          <a:stretch>
            <a:fillRect/>
          </a:stretch>
        </p:blipFill>
        <p:spPr>
          <a:xfrm>
            <a:off x="0" y="984352"/>
            <a:ext cx="6457143" cy="5771429"/>
          </a:xfrm>
          <a:prstGeom prst="rect">
            <a:avLst/>
          </a:prstGeom>
        </p:spPr>
      </p:pic>
      <p:pic>
        <p:nvPicPr>
          <p:cNvPr id="7" name="图片 6">
            <a:extLst>
              <a:ext uri="{FF2B5EF4-FFF2-40B4-BE49-F238E27FC236}">
                <a16:creationId xmlns:a16="http://schemas.microsoft.com/office/drawing/2014/main" id="{E36E9A3D-E761-890C-CD26-AAF56DEDE877}"/>
              </a:ext>
            </a:extLst>
          </p:cNvPr>
          <p:cNvPicPr>
            <a:picLocks noChangeAspect="1"/>
          </p:cNvPicPr>
          <p:nvPr/>
        </p:nvPicPr>
        <p:blipFill>
          <a:blip r:embed="rId3"/>
          <a:stretch>
            <a:fillRect/>
          </a:stretch>
        </p:blipFill>
        <p:spPr>
          <a:xfrm>
            <a:off x="5853466" y="936733"/>
            <a:ext cx="6552381" cy="5819048"/>
          </a:xfrm>
          <a:prstGeom prst="rect">
            <a:avLst/>
          </a:prstGeom>
        </p:spPr>
      </p:pic>
      <p:sp>
        <p:nvSpPr>
          <p:cNvPr id="8" name="标题 1">
            <a:extLst>
              <a:ext uri="{FF2B5EF4-FFF2-40B4-BE49-F238E27FC236}">
                <a16:creationId xmlns:a16="http://schemas.microsoft.com/office/drawing/2014/main" id="{A2F27AFA-E802-4B55-1147-0516AF830878}"/>
              </a:ext>
            </a:extLst>
          </p:cNvPr>
          <p:cNvSpPr>
            <a:spLocks noGrp="1"/>
          </p:cNvSpPr>
          <p:nvPr>
            <p:ph type="title"/>
          </p:nvPr>
        </p:nvSpPr>
        <p:spPr>
          <a:xfrm>
            <a:off x="838200" y="-22154"/>
            <a:ext cx="10515600" cy="1325563"/>
          </a:xfrm>
        </p:spPr>
        <p:txBody>
          <a:bodyPr/>
          <a:lstStyle/>
          <a:p>
            <a:pPr algn="ctr"/>
            <a:r>
              <a:rPr lang="zh-CN" altLang="en-US" b="1" dirty="0">
                <a:latin typeface="微软雅黑" panose="020B0503020204020204" pitchFamily="34" charset="-122"/>
                <a:ea typeface="微软雅黑" panose="020B0503020204020204" pitchFamily="34" charset="-122"/>
              </a:rPr>
              <a:t>两次生成不完全一致</a:t>
            </a:r>
          </a:p>
        </p:txBody>
      </p:sp>
    </p:spTree>
    <p:extLst>
      <p:ext uri="{BB962C8B-B14F-4D97-AF65-F5344CB8AC3E}">
        <p14:creationId xmlns:p14="http://schemas.microsoft.com/office/powerpoint/2010/main" val="1347779623"/>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522BE18-E768-6972-BA62-12BB16D09C8E}"/>
              </a:ext>
            </a:extLst>
          </p:cNvPr>
          <p:cNvSpPr>
            <a:spLocks noGrp="1"/>
          </p:cNvSpPr>
          <p:nvPr>
            <p:ph idx="1"/>
          </p:nvPr>
        </p:nvSpPr>
        <p:spPr>
          <a:xfrm>
            <a:off x="838200" y="1825625"/>
            <a:ext cx="10515600" cy="3402591"/>
          </a:xfrm>
        </p:spPr>
        <p:txBody>
          <a:bodyPr>
            <a:normAutofit/>
          </a:bodyPr>
          <a:lstStyle/>
          <a:p>
            <a:pPr marL="0" indent="0">
              <a:lnSpc>
                <a:spcPct val="150000"/>
              </a:lnSpc>
              <a:spcBef>
                <a:spcPts val="0"/>
              </a:spcBef>
              <a:buNone/>
            </a:pPr>
            <a:r>
              <a:rPr lang="zh-CN" altLang="en-US" sz="3600" b="1" dirty="0">
                <a:latin typeface="微软雅黑" panose="020B0503020204020204" pitchFamily="34" charset="-122"/>
                <a:ea typeface="微软雅黑" panose="020B0503020204020204" pitchFamily="34" charset="-122"/>
              </a:rPr>
              <a:t>法庭模拟的生成原理</a:t>
            </a:r>
            <a:endParaRPr lang="en-US" altLang="zh-CN" sz="3600" b="1"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zh-CN" altLang="en-US" sz="3600" b="1" dirty="0">
                <a:latin typeface="微软雅黑" panose="020B0503020204020204" pitchFamily="34" charset="-122"/>
                <a:ea typeface="微软雅黑" panose="020B0503020204020204" pitchFamily="34" charset="-122"/>
              </a:rPr>
              <a:t>模拟效果如何</a:t>
            </a:r>
            <a:endParaRPr lang="en-US" altLang="zh-CN" sz="3600" b="1"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zh-CN" altLang="en-US" sz="3600" b="1" dirty="0">
                <a:latin typeface="微软雅黑" panose="020B0503020204020204" pitchFamily="34" charset="-122"/>
                <a:ea typeface="微软雅黑" panose="020B0503020204020204" pitchFamily="34" charset="-122"/>
              </a:rPr>
              <a:t>如何加以改进</a:t>
            </a:r>
            <a:endParaRPr lang="en-US" altLang="zh-CN" sz="3600" b="1"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en-US" altLang="zh-CN" sz="3600" b="1" dirty="0">
                <a:latin typeface="微软雅黑" panose="020B0503020204020204" pitchFamily="34" charset="-122"/>
                <a:ea typeface="微软雅黑" panose="020B0503020204020204" pitchFamily="34" charset="-122"/>
              </a:rPr>
              <a:t>AI</a:t>
            </a:r>
            <a:r>
              <a:rPr lang="zh-CN" altLang="en-US" sz="3600" b="1" dirty="0">
                <a:latin typeface="微软雅黑" panose="020B0503020204020204" pitchFamily="34" charset="-122"/>
                <a:ea typeface="微软雅黑" panose="020B0503020204020204" pitchFamily="34" charset="-122"/>
              </a:rPr>
              <a:t>在保密领域的其它应用？</a:t>
            </a:r>
          </a:p>
        </p:txBody>
      </p:sp>
      <p:sp>
        <p:nvSpPr>
          <p:cNvPr id="5" name="标题 4">
            <a:extLst>
              <a:ext uri="{FF2B5EF4-FFF2-40B4-BE49-F238E27FC236}">
                <a16:creationId xmlns:a16="http://schemas.microsoft.com/office/drawing/2014/main" id="{8AF551ED-F8BD-4A9C-CA24-EE95947EEE38}"/>
              </a:ext>
            </a:extLst>
          </p:cNvPr>
          <p:cNvSpPr>
            <a:spLocks noGrp="1"/>
          </p:cNvSpPr>
          <p:nvPr>
            <p:ph type="title"/>
          </p:nvPr>
        </p:nvSpPr>
        <p:spPr/>
        <p:txBody>
          <a:bodyPr/>
          <a:lstStyle/>
          <a:p>
            <a:pPr algn="ctr"/>
            <a:r>
              <a:rPr lang="zh-CN" altLang="en-US" b="1" dirty="0">
                <a:latin typeface="微软雅黑" panose="020B0503020204020204" pitchFamily="34" charset="-122"/>
                <a:ea typeface="微软雅黑" panose="020B0503020204020204" pitchFamily="34" charset="-122"/>
              </a:rPr>
              <a:t>思考</a:t>
            </a:r>
          </a:p>
        </p:txBody>
      </p:sp>
      <p:sp>
        <p:nvSpPr>
          <p:cNvPr id="6" name="内容占位符 2">
            <a:extLst>
              <a:ext uri="{FF2B5EF4-FFF2-40B4-BE49-F238E27FC236}">
                <a16:creationId xmlns:a16="http://schemas.microsoft.com/office/drawing/2014/main" id="{C864621B-2B80-BBCF-99D1-F227283D6FB9}"/>
              </a:ext>
            </a:extLst>
          </p:cNvPr>
          <p:cNvSpPr txBox="1">
            <a:spLocks/>
          </p:cNvSpPr>
          <p:nvPr/>
        </p:nvSpPr>
        <p:spPr>
          <a:xfrm>
            <a:off x="6478793" y="1822450"/>
            <a:ext cx="5713207" cy="3402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Font typeface="Arial" panose="020B0604020202020204" pitchFamily="34" charset="0"/>
              <a:buNone/>
            </a:pPr>
            <a:r>
              <a:rPr lang="zh-CN" altLang="en-US" sz="3600" b="1">
                <a:latin typeface="微软雅黑" panose="020B0503020204020204" pitchFamily="34" charset="-122"/>
                <a:ea typeface="微软雅黑" panose="020B0503020204020204" pitchFamily="34" charset="-122"/>
              </a:rPr>
              <a:t>法庭模拟的生成原理</a:t>
            </a:r>
            <a:endParaRPr lang="en-US" altLang="zh-CN" sz="3600" b="1">
              <a:latin typeface="微软雅黑" panose="020B0503020204020204" pitchFamily="34" charset="-122"/>
              <a:ea typeface="微软雅黑" panose="020B0503020204020204" pitchFamily="34" charset="-122"/>
            </a:endParaRPr>
          </a:p>
          <a:p>
            <a:pPr marL="0" indent="0">
              <a:lnSpc>
                <a:spcPct val="150000"/>
              </a:lnSpc>
              <a:spcBef>
                <a:spcPts val="0"/>
              </a:spcBef>
              <a:buFont typeface="Arial" panose="020B0604020202020204" pitchFamily="34" charset="0"/>
              <a:buNone/>
            </a:pPr>
            <a:r>
              <a:rPr lang="zh-CN" altLang="en-US" sz="3600" b="1">
                <a:latin typeface="微软雅黑" panose="020B0503020204020204" pitchFamily="34" charset="-122"/>
                <a:ea typeface="微软雅黑" panose="020B0503020204020204" pitchFamily="34" charset="-122"/>
              </a:rPr>
              <a:t>模拟效果如何</a:t>
            </a:r>
            <a:endParaRPr lang="en-US" altLang="zh-CN" sz="3600" b="1">
              <a:latin typeface="微软雅黑" panose="020B0503020204020204" pitchFamily="34" charset="-122"/>
              <a:ea typeface="微软雅黑" panose="020B0503020204020204" pitchFamily="34" charset="-122"/>
            </a:endParaRPr>
          </a:p>
          <a:p>
            <a:pPr marL="0" indent="0">
              <a:lnSpc>
                <a:spcPct val="150000"/>
              </a:lnSpc>
              <a:spcBef>
                <a:spcPts val="0"/>
              </a:spcBef>
              <a:buFont typeface="Arial" panose="020B0604020202020204" pitchFamily="34" charset="0"/>
              <a:buNone/>
            </a:pPr>
            <a:r>
              <a:rPr lang="zh-CN" altLang="en-US" sz="3600" b="1">
                <a:latin typeface="微软雅黑" panose="020B0503020204020204" pitchFamily="34" charset="-122"/>
                <a:ea typeface="微软雅黑" panose="020B0503020204020204" pitchFamily="34" charset="-122"/>
              </a:rPr>
              <a:t>如何加以改进</a:t>
            </a:r>
            <a:endParaRPr lang="en-US" altLang="zh-CN" sz="3600" b="1">
              <a:latin typeface="微软雅黑" panose="020B0503020204020204" pitchFamily="34" charset="-122"/>
              <a:ea typeface="微软雅黑" panose="020B0503020204020204" pitchFamily="34" charset="-122"/>
            </a:endParaRPr>
          </a:p>
          <a:p>
            <a:pPr marL="0" indent="0">
              <a:lnSpc>
                <a:spcPct val="150000"/>
              </a:lnSpc>
              <a:spcBef>
                <a:spcPts val="0"/>
              </a:spcBef>
              <a:buFont typeface="Arial" panose="020B0604020202020204" pitchFamily="34" charset="0"/>
              <a:buNone/>
            </a:pPr>
            <a:r>
              <a:rPr lang="en-US" altLang="zh-CN" sz="3600" b="1">
                <a:latin typeface="微软雅黑" panose="020B0503020204020204" pitchFamily="34" charset="-122"/>
                <a:ea typeface="微软雅黑" panose="020B0503020204020204" pitchFamily="34" charset="-122"/>
              </a:rPr>
              <a:t>AI</a:t>
            </a:r>
            <a:r>
              <a:rPr lang="zh-CN" altLang="en-US" sz="3600" b="1">
                <a:latin typeface="微软雅黑" panose="020B0503020204020204" pitchFamily="34" charset="-122"/>
                <a:ea typeface="微软雅黑" panose="020B0503020204020204" pitchFamily="34" charset="-122"/>
              </a:rPr>
              <a:t>在保密领域的其它应用？</a:t>
            </a:r>
            <a:endParaRPr lang="zh-CN" altLang="en-US" sz="3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8834103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89143F-6C7D-ADB9-08BA-EE79CA6F7996}"/>
              </a:ext>
            </a:extLst>
          </p:cNvPr>
          <p:cNvSpPr>
            <a:spLocks noGrp="1"/>
          </p:cNvSpPr>
          <p:nvPr>
            <p:ph type="title"/>
          </p:nvPr>
        </p:nvSpPr>
        <p:spPr/>
        <p:txBody>
          <a:bodyPr/>
          <a:lstStyle/>
          <a:p>
            <a:pPr algn="ctr"/>
            <a:r>
              <a:rPr lang="zh-CN" altLang="en-US" sz="3600" b="1" dirty="0">
                <a:latin typeface="微软雅黑" panose="020B0503020204020204" pitchFamily="34" charset="-122"/>
                <a:ea typeface="微软雅黑" panose="020B0503020204020204" pitchFamily="34" charset="-122"/>
                <a:cs typeface="+mn-cs"/>
              </a:rPr>
              <a:t>警惕“黑化”的生成式</a:t>
            </a:r>
            <a:r>
              <a:rPr lang="en-US" altLang="zh-CN" sz="3600" b="1" dirty="0">
                <a:latin typeface="微软雅黑" panose="020B0503020204020204" pitchFamily="34" charset="-122"/>
                <a:ea typeface="微软雅黑" panose="020B0503020204020204" pitchFamily="34" charset="-122"/>
                <a:cs typeface="+mn-cs"/>
              </a:rPr>
              <a:t>AI</a:t>
            </a:r>
            <a:endParaRPr lang="zh-CN" altLang="en-US" sz="3600" b="1" dirty="0">
              <a:latin typeface="微软雅黑" panose="020B0503020204020204" pitchFamily="34" charset="-122"/>
              <a:ea typeface="微软雅黑" panose="020B0503020204020204" pitchFamily="34" charset="-122"/>
              <a:cs typeface="+mn-cs"/>
            </a:endParaRPr>
          </a:p>
        </p:txBody>
      </p:sp>
      <p:sp>
        <p:nvSpPr>
          <p:cNvPr id="3" name="内容占位符 2">
            <a:extLst>
              <a:ext uri="{FF2B5EF4-FFF2-40B4-BE49-F238E27FC236}">
                <a16:creationId xmlns:a16="http://schemas.microsoft.com/office/drawing/2014/main" id="{90FA3460-BC8B-E229-5739-FE0459D04E9B}"/>
              </a:ext>
            </a:extLst>
          </p:cNvPr>
          <p:cNvSpPr>
            <a:spLocks noGrp="1"/>
          </p:cNvSpPr>
          <p:nvPr>
            <p:ph idx="1"/>
          </p:nvPr>
        </p:nvSpPr>
        <p:spPr>
          <a:xfrm>
            <a:off x="838200" y="1825625"/>
            <a:ext cx="10515600" cy="2961528"/>
          </a:xfrm>
        </p:spPr>
        <p:txBody>
          <a:bodyPr/>
          <a:lstStyle/>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rPr>
              <a:t>1. </a:t>
            </a:r>
            <a:r>
              <a:rPr lang="zh-CN" altLang="en-US" b="1" dirty="0">
                <a:latin typeface="微软雅黑" panose="020B0503020204020204" pitchFamily="34" charset="-122"/>
                <a:ea typeface="微软雅黑" panose="020B0503020204020204" pitchFamily="34" charset="-122"/>
              </a:rPr>
              <a:t>智能办公泄露信息，暗箭难防。</a:t>
            </a: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rPr>
              <a:t>2. </a:t>
            </a:r>
            <a:r>
              <a:rPr lang="zh-CN" altLang="en-US" b="1" dirty="0">
                <a:latin typeface="微软雅黑" panose="020B0503020204020204" pitchFamily="34" charset="-122"/>
                <a:ea typeface="微软雅黑" panose="020B0503020204020204" pitchFamily="34" charset="-122"/>
              </a:rPr>
              <a:t>个人隐私遭遇窥探，“裸奔”加剧。</a:t>
            </a: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rPr>
              <a:t>3. </a:t>
            </a:r>
            <a:r>
              <a:rPr lang="zh-CN" altLang="en-US" b="1" dirty="0">
                <a:latin typeface="微软雅黑" panose="020B0503020204020204" pitchFamily="34" charset="-122"/>
                <a:ea typeface="微软雅黑" panose="020B0503020204020204" pitchFamily="34" charset="-122"/>
              </a:rPr>
              <a:t>虚假信息愈发泛滥，真伪难辨。</a:t>
            </a: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rPr>
              <a:t>4. </a:t>
            </a:r>
            <a:r>
              <a:rPr lang="zh-CN" altLang="en-US" b="1" dirty="0">
                <a:latin typeface="微软雅黑" panose="020B0503020204020204" pitchFamily="34" charset="-122"/>
                <a:ea typeface="微软雅黑" panose="020B0503020204020204" pitchFamily="34" charset="-122"/>
              </a:rPr>
              <a:t>网络攻击威胁提升，对抗升级。</a:t>
            </a:r>
          </a:p>
        </p:txBody>
      </p:sp>
    </p:spTree>
    <p:extLst>
      <p:ext uri="{BB962C8B-B14F-4D97-AF65-F5344CB8AC3E}">
        <p14:creationId xmlns:p14="http://schemas.microsoft.com/office/powerpoint/2010/main" val="310720080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446D4B-9203-8C2F-C180-451DBF89CC9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1A373E0-DF0C-0B4C-7943-83E297E8BDCE}"/>
              </a:ext>
            </a:extLst>
          </p:cNvPr>
          <p:cNvSpPr>
            <a:spLocks noGrp="1"/>
          </p:cNvSpPr>
          <p:nvPr>
            <p:ph type="title"/>
          </p:nvPr>
        </p:nvSpPr>
        <p:spPr/>
        <p:txBody>
          <a:bodyPr/>
          <a:lstStyle/>
          <a:p>
            <a:pPr algn="ctr"/>
            <a:r>
              <a:rPr lang="zh-CN" altLang="en-US" sz="3600" b="1" dirty="0">
                <a:latin typeface="微软雅黑" panose="020B0503020204020204" pitchFamily="34" charset="-122"/>
                <a:ea typeface="微软雅黑" panose="020B0503020204020204" pitchFamily="34" charset="-122"/>
                <a:cs typeface="+mn-cs"/>
              </a:rPr>
              <a:t>开启智能保密新局面</a:t>
            </a:r>
          </a:p>
        </p:txBody>
      </p:sp>
      <p:sp>
        <p:nvSpPr>
          <p:cNvPr id="3" name="内容占位符 2">
            <a:extLst>
              <a:ext uri="{FF2B5EF4-FFF2-40B4-BE49-F238E27FC236}">
                <a16:creationId xmlns:a16="http://schemas.microsoft.com/office/drawing/2014/main" id="{DE6C86EC-09D4-000A-B621-F0560BD72DB1}"/>
              </a:ext>
            </a:extLst>
          </p:cNvPr>
          <p:cNvSpPr>
            <a:spLocks noGrp="1"/>
          </p:cNvSpPr>
          <p:nvPr>
            <p:ph idx="1"/>
          </p:nvPr>
        </p:nvSpPr>
        <p:spPr>
          <a:xfrm>
            <a:off x="838200" y="1825625"/>
            <a:ext cx="10515600" cy="2961528"/>
          </a:xfrm>
        </p:spPr>
        <p:txBody>
          <a:bodyPr/>
          <a:lstStyle/>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rPr>
              <a:t>1. </a:t>
            </a:r>
            <a:r>
              <a:rPr lang="zh-CN" altLang="en-US" b="1" dirty="0">
                <a:latin typeface="微软雅黑" panose="020B0503020204020204" pitchFamily="34" charset="-122"/>
                <a:ea typeface="微软雅黑" panose="020B0503020204020204" pitchFamily="34" charset="-122"/>
              </a:rPr>
              <a:t>协助生成多模态内容，提升保密宣教质效。</a:t>
            </a: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rPr>
              <a:t>2. </a:t>
            </a:r>
            <a:r>
              <a:rPr lang="zh-CN" altLang="en-US" b="1" dirty="0">
                <a:latin typeface="微软雅黑" panose="020B0503020204020204" pitchFamily="34" charset="-122"/>
                <a:ea typeface="微软雅黑" panose="020B0503020204020204" pitchFamily="34" charset="-122"/>
              </a:rPr>
              <a:t>挖掘分析海量数据，加速工作智能化转型。</a:t>
            </a: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rPr>
              <a:t>3. </a:t>
            </a:r>
            <a:r>
              <a:rPr lang="zh-CN" altLang="en-US" b="1" dirty="0">
                <a:latin typeface="微软雅黑" panose="020B0503020204020204" pitchFamily="34" charset="-122"/>
                <a:ea typeface="微软雅黑" panose="020B0503020204020204" pitchFamily="34" charset="-122"/>
              </a:rPr>
              <a:t>辅助案件追查，及时搭建形成案例库。</a:t>
            </a:r>
          </a:p>
        </p:txBody>
      </p:sp>
      <p:sp>
        <p:nvSpPr>
          <p:cNvPr id="4" name="文本框 3">
            <a:extLst>
              <a:ext uri="{FF2B5EF4-FFF2-40B4-BE49-F238E27FC236}">
                <a16:creationId xmlns:a16="http://schemas.microsoft.com/office/drawing/2014/main" id="{50088B23-EE08-AF89-9F4B-02B959931156}"/>
              </a:ext>
            </a:extLst>
          </p:cNvPr>
          <p:cNvSpPr txBox="1"/>
          <p:nvPr/>
        </p:nvSpPr>
        <p:spPr>
          <a:xfrm>
            <a:off x="873760" y="4069388"/>
            <a:ext cx="11318240" cy="1705403"/>
          </a:xfrm>
          <a:prstGeom prst="rect">
            <a:avLst/>
          </a:prstGeom>
          <a:noFill/>
        </p:spPr>
        <p:txBody>
          <a:bodyPr wrap="square" rtlCol="0">
            <a:spAutoFit/>
          </a:bodyPr>
          <a:lstStyle/>
          <a:p>
            <a:pPr algn="l">
              <a:lnSpc>
                <a:spcPct val="150000"/>
              </a:lnSpc>
            </a:pPr>
            <a:r>
              <a:rPr lang="zh-CN" altLang="en-US" sz="1800" b="1" i="0" u="none" strike="noStrike" baseline="0" dirty="0">
                <a:latin typeface="微软雅黑" panose="020B0503020204020204" pitchFamily="34" charset="-122"/>
                <a:ea typeface="微软雅黑" panose="020B0503020204020204" pitchFamily="34" charset="-122"/>
              </a:rPr>
              <a:t>在提示下智能生成多种形式的保密宣教内容，如文字、图片、音频等</a:t>
            </a:r>
            <a:endParaRPr lang="en-US" altLang="zh-CN" sz="1800" b="1" i="0" u="none" strike="noStrike" baseline="0" dirty="0">
              <a:latin typeface="微软雅黑" panose="020B0503020204020204" pitchFamily="34" charset="-122"/>
              <a:ea typeface="微软雅黑" panose="020B0503020204020204" pitchFamily="34" charset="-122"/>
            </a:endParaRPr>
          </a:p>
          <a:p>
            <a:pPr algn="l">
              <a:lnSpc>
                <a:spcPct val="150000"/>
              </a:lnSpc>
            </a:pPr>
            <a:r>
              <a:rPr lang="zh-CN" altLang="en-US" sz="1800" b="1" i="0" u="none" strike="noStrike" baseline="0" dirty="0">
                <a:latin typeface="微软雅黑" panose="020B0503020204020204" pitchFamily="34" charset="-122"/>
                <a:ea typeface="微软雅黑" panose="020B0503020204020204" pitchFamily="34" charset="-122"/>
              </a:rPr>
              <a:t>一方面加快了知识产出效率，丰富了保密宣教形态，</a:t>
            </a:r>
            <a:endParaRPr lang="en-US" altLang="zh-CN" sz="1800" b="1" i="0" u="none" strike="noStrike" baseline="0" dirty="0">
              <a:latin typeface="微软雅黑" panose="020B0503020204020204" pitchFamily="34" charset="-122"/>
              <a:ea typeface="微软雅黑" panose="020B0503020204020204" pitchFamily="34" charset="-122"/>
            </a:endParaRPr>
          </a:p>
          <a:p>
            <a:pPr algn="l">
              <a:lnSpc>
                <a:spcPct val="150000"/>
              </a:lnSpc>
            </a:pPr>
            <a:r>
              <a:rPr lang="zh-CN" altLang="en-US" sz="1800" b="1" i="0" u="none" strike="noStrike" baseline="0" dirty="0">
                <a:latin typeface="微软雅黑" panose="020B0503020204020204" pitchFamily="34" charset="-122"/>
                <a:ea typeface="微软雅黑" panose="020B0503020204020204" pitchFamily="34" charset="-122"/>
              </a:rPr>
              <a:t>另一方面在无形中拓宽了保密宣教渠道，节约了宣教成本，能辅助各级各部门开展全方位、多角度、多层次的保密宣教活动。</a:t>
            </a:r>
            <a:endParaRPr lang="en-US" altLang="zh-CN" sz="1800" b="1" i="0" u="none" strike="noStrike" baseline="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7373887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43A773-A5E3-C008-89C8-3D97B2BA217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D84414A-AE7A-15B6-55CC-EDD2EDB743C3}"/>
              </a:ext>
            </a:extLst>
          </p:cNvPr>
          <p:cNvSpPr>
            <a:spLocks noGrp="1"/>
          </p:cNvSpPr>
          <p:nvPr>
            <p:ph type="title"/>
          </p:nvPr>
        </p:nvSpPr>
        <p:spPr/>
        <p:txBody>
          <a:bodyPr/>
          <a:lstStyle/>
          <a:p>
            <a:pPr algn="ctr"/>
            <a:r>
              <a:rPr lang="zh-CN" altLang="en-US" sz="3600" b="1" dirty="0">
                <a:latin typeface="微软雅黑" panose="020B0503020204020204" pitchFamily="34" charset="-122"/>
                <a:ea typeface="微软雅黑" panose="020B0503020204020204" pitchFamily="34" charset="-122"/>
                <a:cs typeface="+mn-cs"/>
              </a:rPr>
              <a:t>开启智能保密新局面</a:t>
            </a:r>
          </a:p>
        </p:txBody>
      </p:sp>
      <p:sp>
        <p:nvSpPr>
          <p:cNvPr id="3" name="内容占位符 2">
            <a:extLst>
              <a:ext uri="{FF2B5EF4-FFF2-40B4-BE49-F238E27FC236}">
                <a16:creationId xmlns:a16="http://schemas.microsoft.com/office/drawing/2014/main" id="{DD4213C3-14EF-0211-5BCF-FDD78F6AB894}"/>
              </a:ext>
            </a:extLst>
          </p:cNvPr>
          <p:cNvSpPr>
            <a:spLocks noGrp="1"/>
          </p:cNvSpPr>
          <p:nvPr>
            <p:ph idx="1"/>
          </p:nvPr>
        </p:nvSpPr>
        <p:spPr>
          <a:xfrm>
            <a:off x="838200" y="1825625"/>
            <a:ext cx="10515600" cy="2961528"/>
          </a:xfrm>
        </p:spPr>
        <p:txBody>
          <a:bodyPr/>
          <a:lstStyle/>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rPr>
              <a:t>1. </a:t>
            </a:r>
            <a:r>
              <a:rPr lang="zh-CN" altLang="en-US" b="1" dirty="0">
                <a:latin typeface="微软雅黑" panose="020B0503020204020204" pitchFamily="34" charset="-122"/>
                <a:ea typeface="微软雅黑" panose="020B0503020204020204" pitchFamily="34" charset="-122"/>
              </a:rPr>
              <a:t>协助生成多模态内容，提升保密宣教质效。</a:t>
            </a: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rPr>
              <a:t>2. </a:t>
            </a:r>
            <a:r>
              <a:rPr lang="zh-CN" altLang="en-US" b="1" dirty="0">
                <a:latin typeface="微软雅黑" panose="020B0503020204020204" pitchFamily="34" charset="-122"/>
                <a:ea typeface="微软雅黑" panose="020B0503020204020204" pitchFamily="34" charset="-122"/>
              </a:rPr>
              <a:t>挖掘分析海量数据，加速工作智能化转型。</a:t>
            </a: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rPr>
              <a:t>3. </a:t>
            </a:r>
            <a:r>
              <a:rPr lang="zh-CN" altLang="en-US" b="1" dirty="0">
                <a:latin typeface="微软雅黑" panose="020B0503020204020204" pitchFamily="34" charset="-122"/>
                <a:ea typeface="微软雅黑" panose="020B0503020204020204" pitchFamily="34" charset="-122"/>
              </a:rPr>
              <a:t>辅助案件追查，及时搭建形成案例库。</a:t>
            </a:r>
          </a:p>
        </p:txBody>
      </p:sp>
      <p:sp>
        <p:nvSpPr>
          <p:cNvPr id="4" name="文本框 3">
            <a:extLst>
              <a:ext uri="{FF2B5EF4-FFF2-40B4-BE49-F238E27FC236}">
                <a16:creationId xmlns:a16="http://schemas.microsoft.com/office/drawing/2014/main" id="{8D51081C-A0F5-D542-C3B8-4AC8EF63F942}"/>
              </a:ext>
            </a:extLst>
          </p:cNvPr>
          <p:cNvSpPr txBox="1"/>
          <p:nvPr/>
        </p:nvSpPr>
        <p:spPr>
          <a:xfrm>
            <a:off x="838200" y="4279153"/>
            <a:ext cx="10866120" cy="1754326"/>
          </a:xfrm>
          <a:prstGeom prst="rect">
            <a:avLst/>
          </a:prstGeom>
          <a:noFill/>
        </p:spPr>
        <p:txBody>
          <a:bodyPr wrap="square" rtlCol="0">
            <a:spAutoFit/>
          </a:bodyPr>
          <a:lstStyle/>
          <a:p>
            <a:pPr algn="l"/>
            <a:r>
              <a:rPr lang="zh-CN" altLang="en-US" b="1" dirty="0">
                <a:latin typeface="微软雅黑" panose="020B0503020204020204" pitchFamily="34" charset="-122"/>
                <a:ea typeface="微软雅黑" panose="020B0503020204020204" pitchFamily="34" charset="-122"/>
              </a:rPr>
              <a:t>在日常工作中，大语言模型可</a:t>
            </a:r>
            <a:endParaRPr lang="en-US" altLang="zh-CN" b="1" dirty="0">
              <a:latin typeface="微软雅黑" panose="020B0503020204020204" pitchFamily="34" charset="-122"/>
              <a:ea typeface="微软雅黑" panose="020B0503020204020204" pitchFamily="34" charset="-122"/>
            </a:endParaRPr>
          </a:p>
          <a:p>
            <a:pPr algn="l"/>
            <a:r>
              <a:rPr lang="zh-CN" altLang="en-US" b="1" dirty="0">
                <a:latin typeface="微软雅黑" panose="020B0503020204020204" pitchFamily="34" charset="-122"/>
                <a:ea typeface="微软雅黑" panose="020B0503020204020204" pitchFamily="34" charset="-122"/>
              </a:rPr>
              <a:t>辅助分析各类数据，及时预测、防范可能发生的安全风险，搭建起智能高效的安全屏障；</a:t>
            </a:r>
            <a:endParaRPr lang="en-US" altLang="zh-CN" b="1" dirty="0">
              <a:latin typeface="微软雅黑" panose="020B0503020204020204" pitchFamily="34" charset="-122"/>
              <a:ea typeface="微软雅黑" panose="020B0503020204020204" pitchFamily="34" charset="-122"/>
            </a:endParaRPr>
          </a:p>
          <a:p>
            <a:pPr algn="l"/>
            <a:r>
              <a:rPr lang="zh-CN" altLang="en-US" b="1" dirty="0">
                <a:latin typeface="微软雅黑" panose="020B0503020204020204" pitchFamily="34" charset="-122"/>
                <a:ea typeface="微软雅黑" panose="020B0503020204020204" pitchFamily="34" charset="-122"/>
              </a:rPr>
              <a:t>在数据分析过程中，大语言模型能够</a:t>
            </a:r>
            <a:endParaRPr lang="en-US" altLang="zh-CN" b="1" dirty="0">
              <a:latin typeface="微软雅黑" panose="020B0503020204020204" pitchFamily="34" charset="-122"/>
              <a:ea typeface="微软雅黑" panose="020B0503020204020204" pitchFamily="34" charset="-122"/>
            </a:endParaRPr>
          </a:p>
          <a:p>
            <a:pPr algn="l"/>
            <a:r>
              <a:rPr lang="zh-CN" altLang="en-US" b="1" dirty="0">
                <a:latin typeface="微软雅黑" panose="020B0503020204020204" pitchFamily="34" charset="-122"/>
                <a:ea typeface="微软雅黑" panose="020B0503020204020204" pitchFamily="34" charset="-122"/>
              </a:rPr>
              <a:t>有效提升文本、图像等处理效率；</a:t>
            </a:r>
            <a:endParaRPr lang="en-US" altLang="zh-CN" b="1" dirty="0">
              <a:latin typeface="微软雅黑" panose="020B0503020204020204" pitchFamily="34" charset="-122"/>
              <a:ea typeface="微软雅黑" panose="020B0503020204020204" pitchFamily="34" charset="-122"/>
            </a:endParaRPr>
          </a:p>
          <a:p>
            <a:pPr algn="l"/>
            <a:r>
              <a:rPr lang="zh-CN" altLang="en-US" b="1" dirty="0">
                <a:latin typeface="微软雅黑" panose="020B0503020204020204" pitchFamily="34" charset="-122"/>
                <a:ea typeface="微软雅黑" panose="020B0503020204020204" pitchFamily="34" charset="-122"/>
              </a:rPr>
              <a:t>而在技术升级环节，生成式</a:t>
            </a:r>
            <a:r>
              <a:rPr lang="en-US" altLang="zh-CN" b="1" dirty="0">
                <a:latin typeface="微软雅黑" panose="020B0503020204020204" pitchFamily="34" charset="-122"/>
                <a:ea typeface="微软雅黑" panose="020B0503020204020204" pitchFamily="34" charset="-122"/>
              </a:rPr>
              <a:t>AI </a:t>
            </a:r>
            <a:r>
              <a:rPr lang="zh-CN" altLang="en-US" b="1" dirty="0">
                <a:latin typeface="微软雅黑" panose="020B0503020204020204" pitchFamily="34" charset="-122"/>
                <a:ea typeface="微软雅黑" panose="020B0503020204020204" pitchFamily="34" charset="-122"/>
              </a:rPr>
              <a:t>还可以</a:t>
            </a:r>
          </a:p>
          <a:p>
            <a:pPr algn="l"/>
            <a:r>
              <a:rPr lang="zh-CN" altLang="en-US" b="1" dirty="0">
                <a:latin typeface="微软雅黑" panose="020B0503020204020204" pitchFamily="34" charset="-122"/>
                <a:ea typeface="微软雅黑" panose="020B0503020204020204" pitchFamily="34" charset="-122"/>
              </a:rPr>
              <a:t>提供前沿技术信息，辅助编译代码等功能，推进安全防护技术的研发进程。</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0901491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BAF631-BED5-CDC3-06D8-A438B0B35FB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AAD3624-B40F-1E98-3F74-839155A49641}"/>
              </a:ext>
            </a:extLst>
          </p:cNvPr>
          <p:cNvSpPr>
            <a:spLocks noGrp="1"/>
          </p:cNvSpPr>
          <p:nvPr>
            <p:ph type="title"/>
          </p:nvPr>
        </p:nvSpPr>
        <p:spPr/>
        <p:txBody>
          <a:bodyPr/>
          <a:lstStyle/>
          <a:p>
            <a:pPr algn="ctr"/>
            <a:r>
              <a:rPr lang="zh-CN" altLang="en-US" sz="3600" b="1" dirty="0">
                <a:latin typeface="微软雅黑" panose="020B0503020204020204" pitchFamily="34" charset="-122"/>
                <a:ea typeface="微软雅黑" panose="020B0503020204020204" pitchFamily="34" charset="-122"/>
                <a:cs typeface="+mn-cs"/>
              </a:rPr>
              <a:t>开启智能保密新局面</a:t>
            </a:r>
          </a:p>
        </p:txBody>
      </p:sp>
      <p:sp>
        <p:nvSpPr>
          <p:cNvPr id="3" name="内容占位符 2">
            <a:extLst>
              <a:ext uri="{FF2B5EF4-FFF2-40B4-BE49-F238E27FC236}">
                <a16:creationId xmlns:a16="http://schemas.microsoft.com/office/drawing/2014/main" id="{2EBCE681-F21F-7FB8-BCEE-F607C16F5F93}"/>
              </a:ext>
            </a:extLst>
          </p:cNvPr>
          <p:cNvSpPr>
            <a:spLocks noGrp="1"/>
          </p:cNvSpPr>
          <p:nvPr>
            <p:ph idx="1"/>
          </p:nvPr>
        </p:nvSpPr>
        <p:spPr>
          <a:xfrm>
            <a:off x="838200" y="1825625"/>
            <a:ext cx="10515600" cy="2961528"/>
          </a:xfrm>
        </p:spPr>
        <p:txBody>
          <a:bodyPr/>
          <a:lstStyle/>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rPr>
              <a:t>1. </a:t>
            </a:r>
            <a:r>
              <a:rPr lang="zh-CN" altLang="en-US" b="1" dirty="0">
                <a:latin typeface="微软雅黑" panose="020B0503020204020204" pitchFamily="34" charset="-122"/>
                <a:ea typeface="微软雅黑" panose="020B0503020204020204" pitchFamily="34" charset="-122"/>
              </a:rPr>
              <a:t>协助生成多模态内容，提升保密宣教质效。</a:t>
            </a: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rPr>
              <a:t>2. </a:t>
            </a:r>
            <a:r>
              <a:rPr lang="zh-CN" altLang="en-US" b="1" dirty="0">
                <a:latin typeface="微软雅黑" panose="020B0503020204020204" pitchFamily="34" charset="-122"/>
                <a:ea typeface="微软雅黑" panose="020B0503020204020204" pitchFamily="34" charset="-122"/>
              </a:rPr>
              <a:t>挖掘分析海量数据，加速工作智能化转型。</a:t>
            </a: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rPr>
              <a:t>3. </a:t>
            </a:r>
            <a:r>
              <a:rPr lang="zh-CN" altLang="en-US" b="1" dirty="0">
                <a:latin typeface="微软雅黑" panose="020B0503020204020204" pitchFamily="34" charset="-122"/>
                <a:ea typeface="微软雅黑" panose="020B0503020204020204" pitchFamily="34" charset="-122"/>
              </a:rPr>
              <a:t>辅助案件追查，及时搭建形成案例库。</a:t>
            </a:r>
          </a:p>
        </p:txBody>
      </p:sp>
      <p:sp>
        <p:nvSpPr>
          <p:cNvPr id="4" name="文本框 3">
            <a:extLst>
              <a:ext uri="{FF2B5EF4-FFF2-40B4-BE49-F238E27FC236}">
                <a16:creationId xmlns:a16="http://schemas.microsoft.com/office/drawing/2014/main" id="{372A2F72-9683-1029-49D3-BDD318178DF8}"/>
              </a:ext>
            </a:extLst>
          </p:cNvPr>
          <p:cNvSpPr txBox="1"/>
          <p:nvPr/>
        </p:nvSpPr>
        <p:spPr>
          <a:xfrm>
            <a:off x="1198880" y="4184551"/>
            <a:ext cx="10515600" cy="2308324"/>
          </a:xfrm>
          <a:prstGeom prst="rect">
            <a:avLst/>
          </a:prstGeom>
          <a:noFill/>
        </p:spPr>
        <p:txBody>
          <a:bodyPr wrap="square" rtlCol="0">
            <a:spAutoFit/>
          </a:bodyPr>
          <a:lstStyle/>
          <a:p>
            <a:pPr algn="l"/>
            <a:r>
              <a:rPr lang="zh-CN" altLang="en-US" b="1" dirty="0">
                <a:latin typeface="微软雅黑" panose="020B0503020204020204" pitchFamily="34" charset="-122"/>
                <a:ea typeface="微软雅黑" panose="020B0503020204020204" pitchFamily="34" charset="-122"/>
              </a:rPr>
              <a:t>生成式</a:t>
            </a:r>
            <a:r>
              <a:rPr lang="en-US" altLang="zh-CN" b="1" dirty="0">
                <a:latin typeface="微软雅黑" panose="020B0503020204020204" pitchFamily="34" charset="-122"/>
                <a:ea typeface="微软雅黑" panose="020B0503020204020204" pitchFamily="34" charset="-122"/>
              </a:rPr>
              <a:t>AI </a:t>
            </a:r>
            <a:r>
              <a:rPr lang="zh-CN" altLang="en-US" b="1" dirty="0">
                <a:latin typeface="微软雅黑" panose="020B0503020204020204" pitchFamily="34" charset="-122"/>
                <a:ea typeface="微软雅黑" panose="020B0503020204020204" pitchFamily="34" charset="-122"/>
              </a:rPr>
              <a:t>可以综合分析海量数据集，</a:t>
            </a:r>
            <a:endParaRPr lang="en-US" altLang="zh-CN" b="1" dirty="0">
              <a:latin typeface="微软雅黑" panose="020B0503020204020204" pitchFamily="34" charset="-122"/>
              <a:ea typeface="微软雅黑" panose="020B0503020204020204" pitchFamily="34" charset="-122"/>
            </a:endParaRPr>
          </a:p>
          <a:p>
            <a:pPr algn="l"/>
            <a:r>
              <a:rPr lang="zh-CN" altLang="en-US" b="1" dirty="0">
                <a:latin typeface="微软雅黑" panose="020B0503020204020204" pitchFamily="34" charset="-122"/>
                <a:ea typeface="微软雅黑" panose="020B0503020204020204" pitchFamily="34" charset="-122"/>
              </a:rPr>
              <a:t>通过分布式计算功能和分析演绎能力，有效提升案件查办工作的智能化水平，</a:t>
            </a:r>
            <a:endParaRPr lang="en-US" altLang="zh-CN" b="1" dirty="0">
              <a:latin typeface="微软雅黑" panose="020B0503020204020204" pitchFamily="34" charset="-122"/>
              <a:ea typeface="微软雅黑" panose="020B0503020204020204" pitchFamily="34" charset="-122"/>
            </a:endParaRPr>
          </a:p>
          <a:p>
            <a:pPr algn="l"/>
            <a:r>
              <a:rPr lang="zh-CN" altLang="en-US" b="1" dirty="0">
                <a:latin typeface="微软雅黑" panose="020B0503020204020204" pitchFamily="34" charset="-122"/>
                <a:ea typeface="微软雅黑" panose="020B0503020204020204" pitchFamily="34" charset="-122"/>
              </a:rPr>
              <a:t>从而降低信息泄露带来的雪球效应，尽早采取补救措施、减少损失。</a:t>
            </a:r>
            <a:endParaRPr lang="en-US" altLang="zh-CN" b="1" dirty="0">
              <a:latin typeface="微软雅黑" panose="020B0503020204020204" pitchFamily="34" charset="-122"/>
              <a:ea typeface="微软雅黑" panose="020B0503020204020204" pitchFamily="34" charset="-122"/>
            </a:endParaRPr>
          </a:p>
          <a:p>
            <a:pPr algn="l"/>
            <a:r>
              <a:rPr lang="zh-CN" altLang="en-US" b="1" dirty="0">
                <a:latin typeface="微软雅黑" panose="020B0503020204020204" pitchFamily="34" charset="-122"/>
                <a:ea typeface="微软雅黑" panose="020B0503020204020204" pitchFamily="34" charset="-122"/>
              </a:rPr>
              <a:t>此外，大语言模型也可</a:t>
            </a:r>
            <a:endParaRPr lang="en-US" altLang="zh-CN" b="1" dirty="0">
              <a:latin typeface="微软雅黑" panose="020B0503020204020204" pitchFamily="34" charset="-122"/>
              <a:ea typeface="微软雅黑" panose="020B0503020204020204" pitchFamily="34" charset="-122"/>
            </a:endParaRPr>
          </a:p>
          <a:p>
            <a:pPr algn="l"/>
            <a:r>
              <a:rPr lang="zh-CN" altLang="en-US" b="1" dirty="0">
                <a:latin typeface="微软雅黑" panose="020B0503020204020204" pitchFamily="34" charset="-122"/>
                <a:ea typeface="微软雅黑" panose="020B0503020204020204" pitchFamily="34" charset="-122"/>
              </a:rPr>
              <a:t>帮助搭建失泄密案例资源库，</a:t>
            </a:r>
            <a:endParaRPr lang="en-US" altLang="zh-CN" b="1" dirty="0">
              <a:latin typeface="微软雅黑" panose="020B0503020204020204" pitchFamily="34" charset="-122"/>
              <a:ea typeface="微软雅黑" panose="020B0503020204020204" pitchFamily="34" charset="-122"/>
            </a:endParaRPr>
          </a:p>
          <a:p>
            <a:pPr algn="l"/>
            <a:r>
              <a:rPr lang="zh-CN" altLang="en-US" b="1" dirty="0">
                <a:latin typeface="微软雅黑" panose="020B0503020204020204" pitchFamily="34" charset="-122"/>
                <a:ea typeface="微软雅黑" panose="020B0503020204020204" pitchFamily="34" charset="-122"/>
              </a:rPr>
              <a:t>对信息资源进行科学分类、规范存储，</a:t>
            </a:r>
            <a:endParaRPr lang="en-US" altLang="zh-CN" b="1" dirty="0">
              <a:latin typeface="微软雅黑" panose="020B0503020204020204" pitchFamily="34" charset="-122"/>
              <a:ea typeface="微软雅黑" panose="020B0503020204020204" pitchFamily="34" charset="-122"/>
            </a:endParaRPr>
          </a:p>
          <a:p>
            <a:pPr algn="l"/>
            <a:r>
              <a:rPr lang="zh-CN" altLang="en-US" b="1" dirty="0">
                <a:latin typeface="微软雅黑" panose="020B0503020204020204" pitchFamily="34" charset="-122"/>
                <a:ea typeface="微软雅黑" panose="020B0503020204020204" pitchFamily="34" charset="-122"/>
              </a:rPr>
              <a:t>让失泄密案例库的建设更加体系化、科学化，</a:t>
            </a:r>
            <a:endParaRPr lang="en-US" altLang="zh-CN" b="1" dirty="0">
              <a:latin typeface="微软雅黑" panose="020B0503020204020204" pitchFamily="34" charset="-122"/>
              <a:ea typeface="微软雅黑" panose="020B0503020204020204" pitchFamily="34" charset="-122"/>
            </a:endParaRPr>
          </a:p>
          <a:p>
            <a:pPr algn="l"/>
            <a:r>
              <a:rPr lang="zh-CN" altLang="en-US" b="1" dirty="0">
                <a:latin typeface="微软雅黑" panose="020B0503020204020204" pitchFamily="34" charset="-122"/>
                <a:ea typeface="微软雅黑" panose="020B0503020204020204" pitchFamily="34" charset="-122"/>
              </a:rPr>
              <a:t>也为日后案件查办、宣传教育工作提供丰富、易查的参考资料。</a:t>
            </a:r>
          </a:p>
        </p:txBody>
      </p:sp>
    </p:spTree>
    <p:extLst>
      <p:ext uri="{BB962C8B-B14F-4D97-AF65-F5344CB8AC3E}">
        <p14:creationId xmlns:p14="http://schemas.microsoft.com/office/powerpoint/2010/main" val="2500326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司  法</a:t>
            </a:r>
          </a:p>
        </p:txBody>
      </p:sp>
      <p:sp>
        <p:nvSpPr>
          <p:cNvPr id="3" name="内容占位符 2"/>
          <p:cNvSpPr>
            <a:spLocks noGrp="1"/>
          </p:cNvSpPr>
          <p:nvPr>
            <p:ph idx="1"/>
          </p:nvPr>
        </p:nvSpPr>
        <p:spPr>
          <a:xfrm>
            <a:off x="293913" y="1690688"/>
            <a:ext cx="12039601" cy="5297941"/>
          </a:xfrm>
        </p:spPr>
        <p:txBody>
          <a:bodyPr>
            <a:normAutofit/>
          </a:bodyPr>
          <a:lstStyle/>
          <a:p>
            <a:pPr marL="0" indent="0">
              <a:lnSpc>
                <a:spcPct val="150000"/>
              </a:lnSpc>
              <a:spcBef>
                <a:spcPts val="0"/>
              </a:spcBef>
              <a:buNone/>
            </a:pPr>
            <a:r>
              <a:rPr lang="zh-CN" altLang="en-US" b="1" dirty="0">
                <a:solidFill>
                  <a:srgbClr val="C00000"/>
                </a:solidFill>
                <a:latin typeface="黑体" panose="02010609060101010101" pitchFamily="49" charset="-122"/>
                <a:ea typeface="黑体" panose="02010609060101010101" pitchFamily="49" charset="-122"/>
              </a:rPr>
              <a:t>审查对象</a:t>
            </a:r>
            <a:r>
              <a:rPr lang="zh-CN" altLang="en-US" b="1" dirty="0">
                <a:latin typeface="黑体" panose="02010609060101010101" pitchFamily="49" charset="-122"/>
                <a:ea typeface="黑体" panose="02010609060101010101" pitchFamily="49" charset="-122"/>
              </a:rPr>
              <a:t>：保密违法行为</a:t>
            </a:r>
            <a:endParaRPr lang="en-US" altLang="zh-CN" b="1" dirty="0">
              <a:latin typeface="黑体" panose="02010609060101010101" pitchFamily="49" charset="-122"/>
              <a:ea typeface="黑体" panose="02010609060101010101" pitchFamily="49" charset="-122"/>
            </a:endParaRPr>
          </a:p>
          <a:p>
            <a:pPr marL="0" indent="0">
              <a:buNone/>
            </a:pPr>
            <a:r>
              <a:rPr lang="zh-CN" altLang="en-US" b="1" dirty="0">
                <a:solidFill>
                  <a:srgbClr val="3333FF"/>
                </a:solidFill>
                <a:latin typeface="黑体" panose="02010609060101010101" pitchFamily="49" charset="-122"/>
                <a:ea typeface="黑体" panose="02010609060101010101" pitchFamily="49" charset="-122"/>
              </a:rPr>
              <a:t>广义</a:t>
            </a:r>
            <a:r>
              <a:rPr lang="zh-CN" altLang="en-US" b="1" dirty="0">
                <a:latin typeface="黑体" panose="02010609060101010101" pitchFamily="49" charset="-122"/>
                <a:ea typeface="黑体" panose="02010609060101010101" pitchFamily="49" charset="-122"/>
              </a:rPr>
              <a:t>保密违法行为：</a:t>
            </a:r>
            <a:r>
              <a:rPr lang="zh-CN" altLang="en-US" b="1" dirty="0">
                <a:solidFill>
                  <a:srgbClr val="3333FF"/>
                </a:solidFill>
                <a:latin typeface="黑体" panose="02010609060101010101" pitchFamily="49" charset="-122"/>
                <a:ea typeface="黑体" panose="02010609060101010101" pitchFamily="49" charset="-122"/>
              </a:rPr>
              <a:t>所有违反</a:t>
            </a:r>
            <a:r>
              <a:rPr lang="zh-CN" altLang="en-US" b="1" dirty="0">
                <a:latin typeface="黑体" panose="02010609060101010101" pitchFamily="49" charset="-122"/>
                <a:ea typeface="黑体" panose="02010609060101010101" pitchFamily="49" charset="-122"/>
              </a:rPr>
              <a:t>国家现行保密法律规定</a:t>
            </a:r>
            <a:endParaRPr lang="en-US" altLang="zh-CN" b="1" dirty="0">
              <a:solidFill>
                <a:srgbClr val="7030A0"/>
              </a:solidFill>
              <a:latin typeface="黑体" panose="02010609060101010101" pitchFamily="49" charset="-122"/>
              <a:ea typeface="黑体" panose="02010609060101010101" pitchFamily="49" charset="-122"/>
            </a:endParaRPr>
          </a:p>
          <a:p>
            <a:pPr marL="0" indent="0">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危害国家秘密安全或</a:t>
            </a:r>
            <a:endParaRPr lang="en-US" altLang="zh-CN" b="1" dirty="0">
              <a:solidFill>
                <a:srgbClr val="7030A0"/>
              </a:solidFill>
              <a:latin typeface="黑体" panose="02010609060101010101" pitchFamily="49" charset="-122"/>
              <a:ea typeface="黑体" panose="02010609060101010101" pitchFamily="49" charset="-122"/>
            </a:endParaRPr>
          </a:p>
          <a:p>
            <a:pPr marL="0" indent="0">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给国家秘密安全造成威胁</a:t>
            </a:r>
            <a:endParaRPr lang="en-US" altLang="zh-CN" b="1" dirty="0">
              <a:solidFill>
                <a:srgbClr val="7030A0"/>
              </a:solidFill>
              <a:latin typeface="黑体" panose="02010609060101010101" pitchFamily="49" charset="-122"/>
              <a:ea typeface="黑体" panose="02010609060101010101" pitchFamily="49" charset="-122"/>
            </a:endParaRPr>
          </a:p>
          <a:p>
            <a:pPr marL="0" indent="0">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的</a:t>
            </a:r>
            <a:r>
              <a:rPr lang="zh-CN" altLang="en-US" b="1" dirty="0">
                <a:solidFill>
                  <a:srgbClr val="3333FF"/>
                </a:solidFill>
                <a:latin typeface="黑体" panose="02010609060101010101" pitchFamily="49" charset="-122"/>
                <a:ea typeface="黑体" panose="02010609060101010101" pitchFamily="49" charset="-122"/>
              </a:rPr>
              <a:t>行为</a:t>
            </a:r>
            <a:endParaRPr lang="en-US" altLang="zh-CN" b="1" dirty="0">
              <a:latin typeface="黑体" panose="02010609060101010101" pitchFamily="49" charset="-122"/>
              <a:ea typeface="黑体" panose="02010609060101010101" pitchFamily="49" charset="-122"/>
            </a:endParaRPr>
          </a:p>
          <a:p>
            <a:pPr marL="0" indent="0">
              <a:buNone/>
            </a:pPr>
            <a:endParaRPr lang="en-US" altLang="zh-CN" sz="800" b="1" dirty="0">
              <a:latin typeface="黑体" panose="02010609060101010101" pitchFamily="49" charset="-122"/>
              <a:ea typeface="黑体" panose="02010609060101010101" pitchFamily="49" charset="-122"/>
            </a:endParaRPr>
          </a:p>
          <a:p>
            <a:pPr marL="0" indent="0">
              <a:buNone/>
            </a:pPr>
            <a:r>
              <a:rPr lang="zh-CN" altLang="en-US" sz="2000" b="1" dirty="0">
                <a:solidFill>
                  <a:srgbClr val="00CC00"/>
                </a:solidFill>
                <a:latin typeface="黑体" panose="02010609060101010101" pitchFamily="49" charset="-122"/>
                <a:ea typeface="黑体" panose="02010609060101010101" pitchFamily="49" charset="-122"/>
              </a:rPr>
              <a:t>参考：《保密干部保密管理知识》</a:t>
            </a:r>
            <a:r>
              <a:rPr lang="en-US" altLang="zh-CN" sz="2000" b="1" dirty="0">
                <a:solidFill>
                  <a:srgbClr val="00CC00"/>
                </a:solidFill>
                <a:latin typeface="黑体" panose="02010609060101010101" pitchFamily="49" charset="-122"/>
                <a:ea typeface="黑体" panose="02010609060101010101" pitchFamily="49" charset="-122"/>
              </a:rPr>
              <a:t>P284-311“</a:t>
            </a:r>
            <a:r>
              <a:rPr lang="zh-CN" altLang="en-US" sz="2000" b="1" dirty="0">
                <a:solidFill>
                  <a:srgbClr val="00CC00"/>
                </a:solidFill>
                <a:latin typeface="黑体" panose="02010609060101010101" pitchFamily="49" charset="-122"/>
                <a:ea typeface="黑体" panose="02010609060101010101" pitchFamily="49" charset="-122"/>
              </a:rPr>
              <a:t>第四节</a:t>
            </a:r>
            <a:r>
              <a:rPr lang="en-US" altLang="zh-CN" sz="2000" b="1" dirty="0">
                <a:solidFill>
                  <a:srgbClr val="00CC00"/>
                </a:solidFill>
                <a:latin typeface="黑体" panose="02010609060101010101" pitchFamily="49" charset="-122"/>
                <a:ea typeface="黑体" panose="02010609060101010101" pitchFamily="49" charset="-122"/>
              </a:rPr>
              <a:t> </a:t>
            </a:r>
            <a:r>
              <a:rPr lang="zh-CN" altLang="en-US" sz="2000" b="1" dirty="0">
                <a:solidFill>
                  <a:srgbClr val="00CC00"/>
                </a:solidFill>
                <a:latin typeface="黑体" panose="02010609060101010101" pitchFamily="49" charset="-122"/>
                <a:ea typeface="黑体" panose="02010609060101010101" pitchFamily="49" charset="-122"/>
              </a:rPr>
              <a:t>组织保密违法案件查处</a:t>
            </a:r>
            <a:r>
              <a:rPr lang="en-US" altLang="zh-CN" sz="2000" b="1" dirty="0">
                <a:solidFill>
                  <a:srgbClr val="00CC00"/>
                </a:solidFill>
                <a:latin typeface="黑体" panose="02010609060101010101" pitchFamily="49" charset="-122"/>
                <a:ea typeface="黑体" panose="02010609060101010101" pitchFamily="49" charset="-122"/>
              </a:rPr>
              <a:t>”</a:t>
            </a:r>
            <a:r>
              <a:rPr lang="zh-CN" altLang="en-US" b="1" dirty="0">
                <a:solidFill>
                  <a:srgbClr val="00CC00"/>
                </a:solidFill>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377"/>
            <a:ext cx="10515600" cy="1325563"/>
          </a:xfrm>
        </p:spPr>
        <p:txBody>
          <a:bodyPr>
            <a:normAutofit/>
          </a:bodyPr>
          <a:lstStyle/>
          <a:p>
            <a:pPr algn="ctr"/>
            <a:r>
              <a:rPr lang="zh-CN" altLang="en-US" sz="8000" b="1" dirty="0">
                <a:solidFill>
                  <a:srgbClr val="FF0000"/>
                </a:solidFill>
                <a:latin typeface="黑体" panose="02010609060101010101" pitchFamily="49" charset="-122"/>
                <a:ea typeface="黑体" panose="02010609060101010101" pitchFamily="49" charset="-122"/>
              </a:rPr>
              <a:t>保密案件查处</a:t>
            </a:r>
          </a:p>
        </p:txBody>
      </p:sp>
      <p:sp>
        <p:nvSpPr>
          <p:cNvPr id="3" name="内容占位符 2"/>
          <p:cNvSpPr>
            <a:spLocks noGrp="1"/>
          </p:cNvSpPr>
          <p:nvPr>
            <p:ph idx="1"/>
          </p:nvPr>
        </p:nvSpPr>
        <p:spPr>
          <a:xfrm>
            <a:off x="377825" y="5340985"/>
            <a:ext cx="11814175" cy="876935"/>
          </a:xfrm>
        </p:spPr>
        <p:txBody>
          <a:bodyPr>
            <a:normAutofit/>
          </a:bodyPr>
          <a:lstStyle/>
          <a:p>
            <a:pPr marL="0" indent="0" algn="ctr">
              <a:lnSpc>
                <a:spcPct val="150000"/>
              </a:lnSpc>
              <a:spcBef>
                <a:spcPts val="0"/>
              </a:spcBef>
              <a:buNone/>
            </a:pPr>
            <a:r>
              <a:rPr lang="zh-CN" altLang="en-US" b="1" dirty="0">
                <a:solidFill>
                  <a:srgbClr val="00CC00"/>
                </a:solidFill>
                <a:latin typeface="黑体" panose="02010609060101010101" pitchFamily="49" charset="-122"/>
                <a:ea typeface="黑体" panose="02010609060101010101" pitchFamily="49" charset="-122"/>
                <a:sym typeface="+mn-ea"/>
              </a:rPr>
              <a:t>《保密干部保密管理知识》</a:t>
            </a:r>
            <a:r>
              <a:rPr lang="en-US" altLang="zh-CN" b="1" dirty="0">
                <a:solidFill>
                  <a:srgbClr val="00CC00"/>
                </a:solidFill>
                <a:latin typeface="黑体" panose="02010609060101010101" pitchFamily="49" charset="-122"/>
                <a:ea typeface="黑体" panose="02010609060101010101" pitchFamily="49" charset="-122"/>
                <a:sym typeface="+mn-ea"/>
              </a:rPr>
              <a:t>P284-311“</a:t>
            </a:r>
            <a:r>
              <a:rPr lang="zh-CN" altLang="en-US" b="1" dirty="0">
                <a:solidFill>
                  <a:srgbClr val="00CC00"/>
                </a:solidFill>
                <a:latin typeface="黑体" panose="02010609060101010101" pitchFamily="49" charset="-122"/>
                <a:ea typeface="黑体" panose="02010609060101010101" pitchFamily="49" charset="-122"/>
                <a:sym typeface="+mn-ea"/>
              </a:rPr>
              <a:t>第四节</a:t>
            </a:r>
            <a:r>
              <a:rPr lang="en-US" altLang="zh-CN" b="1" dirty="0">
                <a:solidFill>
                  <a:srgbClr val="00CC00"/>
                </a:solidFill>
                <a:latin typeface="黑体" panose="02010609060101010101" pitchFamily="49" charset="-122"/>
                <a:ea typeface="黑体" panose="02010609060101010101" pitchFamily="49" charset="-122"/>
                <a:sym typeface="+mn-ea"/>
              </a:rPr>
              <a:t> </a:t>
            </a:r>
            <a:r>
              <a:rPr lang="zh-CN" altLang="en-US" b="1" dirty="0">
                <a:solidFill>
                  <a:srgbClr val="00CC00"/>
                </a:solidFill>
                <a:latin typeface="黑体" panose="02010609060101010101" pitchFamily="49" charset="-122"/>
                <a:ea typeface="黑体" panose="02010609060101010101" pitchFamily="49" charset="-122"/>
                <a:sym typeface="+mn-ea"/>
              </a:rPr>
              <a:t>组织保密违法案件查处</a:t>
            </a:r>
            <a:r>
              <a:rPr lang="en-US" altLang="zh-CN" b="1" dirty="0">
                <a:solidFill>
                  <a:srgbClr val="00CC00"/>
                </a:solidFill>
                <a:latin typeface="黑体" panose="02010609060101010101" pitchFamily="49" charset="-122"/>
                <a:ea typeface="黑体" panose="02010609060101010101" pitchFamily="49" charset="-122"/>
                <a:sym typeface="+mn-ea"/>
              </a:rPr>
              <a:t>”</a:t>
            </a:r>
            <a:endParaRPr lang="zh-CN" altLang="en-US" b="1" dirty="0">
              <a:solidFill>
                <a:srgbClr val="0070C0"/>
              </a:solidFill>
              <a:latin typeface="楷体" panose="02010609060101010101" pitchFamily="49" charset="-122"/>
              <a:ea typeface="楷体"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法  制</a:t>
            </a:r>
          </a:p>
        </p:txBody>
      </p:sp>
      <p:sp>
        <p:nvSpPr>
          <p:cNvPr id="6" name="内容占位符 2"/>
          <p:cNvSpPr>
            <a:spLocks noGrp="1"/>
          </p:cNvSpPr>
          <p:nvPr>
            <p:ph idx="1"/>
          </p:nvPr>
        </p:nvSpPr>
        <p:spPr>
          <a:xfrm>
            <a:off x="174810" y="1556684"/>
            <a:ext cx="12017190" cy="5193740"/>
          </a:xfrm>
        </p:spPr>
        <p:txBody>
          <a:bodyPr>
            <a:normAutofit/>
          </a:bodyPr>
          <a:lstStyle/>
          <a:p>
            <a:pPr marL="0" indent="0">
              <a:lnSpc>
                <a:spcPct val="135000"/>
              </a:lnSpc>
              <a:spcBef>
                <a:spcPts val="0"/>
              </a:spcBef>
              <a:buNone/>
            </a:pPr>
            <a:r>
              <a:rPr lang="zh-CN" altLang="en-US" b="1" dirty="0">
                <a:solidFill>
                  <a:srgbClr val="FF0000"/>
                </a:solidFill>
                <a:latin typeface="黑体" panose="02010609060101010101" pitchFamily="49" charset="-122"/>
                <a:ea typeface="黑体" panose="02010609060101010101" pitchFamily="49" charset="-122"/>
              </a:rPr>
              <a:t>保密法制</a:t>
            </a:r>
            <a:r>
              <a:rPr lang="en-US" altLang="zh-CN" b="1" dirty="0">
                <a:solidFill>
                  <a:srgbClr val="FF0000"/>
                </a:solidFill>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是保密管理工作的法制化，</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是把对保守国家秘密的工作及其相关事务的管理纳入法制轨道，</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实现有法可依，有法必依，执法必严，违法必究。</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内容包括</a:t>
            </a:r>
            <a:r>
              <a:rPr lang="zh-CN" altLang="en-US" b="1" dirty="0">
                <a:solidFill>
                  <a:srgbClr val="C00000"/>
                </a:solidFill>
                <a:latin typeface="黑体" panose="02010609060101010101" pitchFamily="49" charset="-122"/>
                <a:ea typeface="黑体" panose="02010609060101010101" pitchFamily="49" charset="-122"/>
              </a:rPr>
              <a:t>保密立法</a:t>
            </a:r>
            <a:r>
              <a:rPr lang="zh-CN" altLang="en-US" b="1" dirty="0">
                <a:latin typeface="黑体" panose="02010609060101010101" pitchFamily="49" charset="-122"/>
                <a:ea typeface="黑体" panose="02010609060101010101" pitchFamily="49" charset="-122"/>
              </a:rPr>
              <a:t>、</a:t>
            </a:r>
            <a:r>
              <a:rPr lang="zh-CN" altLang="en-US" b="1" dirty="0">
                <a:solidFill>
                  <a:srgbClr val="C00000"/>
                </a:solidFill>
                <a:latin typeface="黑体" panose="02010609060101010101" pitchFamily="49" charset="-122"/>
                <a:ea typeface="黑体" panose="02010609060101010101" pitchFamily="49" charset="-122"/>
              </a:rPr>
              <a:t>保密执法</a:t>
            </a:r>
            <a:r>
              <a:rPr lang="zh-CN" altLang="en-US" b="1" dirty="0">
                <a:latin typeface="黑体" panose="02010609060101010101" pitchFamily="49" charset="-122"/>
                <a:ea typeface="黑体" panose="02010609060101010101" pitchFamily="49" charset="-122"/>
              </a:rPr>
              <a:t>、</a:t>
            </a:r>
            <a:r>
              <a:rPr lang="zh-CN" altLang="en-US" b="1" dirty="0">
                <a:solidFill>
                  <a:srgbClr val="C00000"/>
                </a:solidFill>
                <a:latin typeface="黑体" panose="02010609060101010101" pitchFamily="49" charset="-122"/>
                <a:ea typeface="黑体" panose="02010609060101010101" pitchFamily="49" charset="-122"/>
              </a:rPr>
              <a:t>保密司法</a:t>
            </a:r>
            <a:r>
              <a:rPr lang="zh-CN" altLang="en-US" b="1" dirty="0">
                <a:latin typeface="黑体" panose="02010609060101010101" pitchFamily="49" charset="-122"/>
                <a:ea typeface="黑体" panose="02010609060101010101" pitchFamily="49" charset="-122"/>
              </a:rPr>
              <a:t>、</a:t>
            </a:r>
            <a:r>
              <a:rPr lang="zh-CN" altLang="en-US" b="1" dirty="0">
                <a:solidFill>
                  <a:srgbClr val="C00000"/>
                </a:solidFill>
                <a:latin typeface="黑体" panose="02010609060101010101" pitchFamily="49" charset="-122"/>
                <a:ea typeface="黑体" panose="02010609060101010101" pitchFamily="49" charset="-122"/>
              </a:rPr>
              <a:t>保密守法</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 </a:t>
            </a: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案</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件</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查</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处</a:t>
            </a:r>
          </a:p>
        </p:txBody>
      </p:sp>
      <p:sp>
        <p:nvSpPr>
          <p:cNvPr id="3" name="内容占位符 2"/>
          <p:cNvSpPr>
            <a:spLocks noGrp="1"/>
          </p:cNvSpPr>
          <p:nvPr>
            <p:ph idx="1"/>
          </p:nvPr>
        </p:nvSpPr>
        <p:spPr>
          <a:xfrm>
            <a:off x="3266440" y="1952625"/>
            <a:ext cx="6496050" cy="3977640"/>
          </a:xfrm>
        </p:spPr>
        <p:txBody>
          <a:bodyPr/>
          <a:lstStyle/>
          <a:p>
            <a:pPr marL="0" indent="0">
              <a:lnSpc>
                <a:spcPct val="150000"/>
              </a:lnSpc>
              <a:buNone/>
            </a:pPr>
            <a:r>
              <a:rPr lang="zh-CN" altLang="en-US" sz="3600" b="1" dirty="0">
                <a:latin typeface="黑体" panose="02010609060101010101" pitchFamily="49" charset="-122"/>
                <a:ea typeface="黑体" panose="02010609060101010101" pitchFamily="49" charset="-122"/>
              </a:rPr>
              <a:t>一、保密违法案件</a:t>
            </a:r>
            <a:r>
              <a:rPr lang="zh-CN" altLang="en-US" sz="3600" b="1" dirty="0">
                <a:solidFill>
                  <a:srgbClr val="3333FF"/>
                </a:solidFill>
                <a:latin typeface="黑体" panose="02010609060101010101" pitchFamily="49" charset="-122"/>
                <a:ea typeface="黑体" panose="02010609060101010101" pitchFamily="49" charset="-122"/>
              </a:rPr>
              <a:t>三种类型</a:t>
            </a:r>
            <a:endParaRPr lang="zh-CN" altLang="en-US" sz="3600" b="1" dirty="0">
              <a:latin typeface="黑体" panose="02010609060101010101" pitchFamily="49" charset="-122"/>
              <a:ea typeface="黑体" panose="02010609060101010101" pitchFamily="49" charset="-122"/>
            </a:endParaRPr>
          </a:p>
          <a:p>
            <a:pPr marL="0" indent="0">
              <a:lnSpc>
                <a:spcPct val="150000"/>
              </a:lnSpc>
              <a:buNone/>
            </a:pPr>
            <a:r>
              <a:rPr lang="zh-CN" altLang="en-US" sz="3600" b="1" dirty="0">
                <a:latin typeface="黑体" panose="02010609060101010101" pitchFamily="49" charset="-122"/>
                <a:ea typeface="黑体" panose="02010609060101010101" pitchFamily="49" charset="-122"/>
              </a:rPr>
              <a:t>二、保密违法案件</a:t>
            </a:r>
            <a:r>
              <a:rPr lang="zh-CN" altLang="en-US" sz="3600" b="1" dirty="0">
                <a:solidFill>
                  <a:srgbClr val="A5068D"/>
                </a:solidFill>
                <a:latin typeface="黑体" panose="02010609060101010101" pitchFamily="49" charset="-122"/>
                <a:ea typeface="黑体" panose="02010609060101010101" pitchFamily="49" charset="-122"/>
              </a:rPr>
              <a:t>立案主体</a:t>
            </a:r>
            <a:endParaRPr lang="zh-CN" altLang="en-US" sz="3600" b="1" dirty="0">
              <a:latin typeface="黑体" panose="02010609060101010101" pitchFamily="49" charset="-122"/>
              <a:ea typeface="黑体" panose="02010609060101010101" pitchFamily="49" charset="-122"/>
            </a:endParaRPr>
          </a:p>
          <a:p>
            <a:pPr marL="0" indent="0">
              <a:lnSpc>
                <a:spcPct val="150000"/>
              </a:lnSpc>
              <a:buNone/>
            </a:pPr>
            <a:r>
              <a:rPr lang="zh-CN" altLang="en-US" sz="3600" b="1" dirty="0">
                <a:latin typeface="黑体" panose="02010609060101010101" pitchFamily="49" charset="-122"/>
                <a:ea typeface="黑体" panose="02010609060101010101" pitchFamily="49" charset="-122"/>
              </a:rPr>
              <a:t>三、保密违法案件</a:t>
            </a:r>
            <a:r>
              <a:rPr lang="zh-CN" altLang="en-US" sz="3600" b="1" dirty="0">
                <a:solidFill>
                  <a:srgbClr val="3333FF"/>
                </a:solidFill>
                <a:latin typeface="黑体" panose="02010609060101010101" pitchFamily="49" charset="-122"/>
                <a:ea typeface="黑体" panose="02010609060101010101" pitchFamily="49" charset="-122"/>
              </a:rPr>
              <a:t>查处环节</a:t>
            </a:r>
            <a:endParaRPr lang="zh-CN" altLang="en-US" sz="3600" b="1" dirty="0">
              <a:latin typeface="黑体" panose="02010609060101010101" pitchFamily="49" charset="-122"/>
              <a:ea typeface="黑体" panose="02010609060101010101" pitchFamily="49" charset="-122"/>
            </a:endParaRPr>
          </a:p>
          <a:p>
            <a:pPr marL="0" indent="0">
              <a:lnSpc>
                <a:spcPct val="150000"/>
              </a:lnSpc>
              <a:buNone/>
            </a:pPr>
            <a:r>
              <a:rPr lang="zh-CN" altLang="en-US" sz="3600" b="1" dirty="0">
                <a:latin typeface="黑体" panose="02010609060101010101" pitchFamily="49" charset="-122"/>
                <a:ea typeface="黑体" panose="02010609060101010101" pitchFamily="49" charset="-122"/>
              </a:rPr>
              <a:t>四、保密违法案件</a:t>
            </a:r>
            <a:r>
              <a:rPr lang="zh-CN" altLang="en-US" sz="3600" b="1" dirty="0">
                <a:solidFill>
                  <a:srgbClr val="A5068D"/>
                </a:solidFill>
                <a:latin typeface="黑体" panose="02010609060101010101" pitchFamily="49" charset="-122"/>
                <a:ea typeface="黑体" panose="02010609060101010101" pitchFamily="49" charset="-122"/>
              </a:rPr>
              <a:t>查处要素</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案</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件</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查</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处</a:t>
            </a:r>
          </a:p>
        </p:txBody>
      </p:sp>
      <p:sp>
        <p:nvSpPr>
          <p:cNvPr id="3" name="内容占位符 2"/>
          <p:cNvSpPr>
            <a:spLocks noGrp="1"/>
          </p:cNvSpPr>
          <p:nvPr>
            <p:ph idx="1"/>
          </p:nvPr>
        </p:nvSpPr>
        <p:spPr>
          <a:xfrm>
            <a:off x="3266440" y="1952625"/>
            <a:ext cx="6496050" cy="3977640"/>
          </a:xfrm>
        </p:spPr>
        <p:txBody>
          <a:bodyPr/>
          <a:lstStyle/>
          <a:p>
            <a:pPr marL="0" indent="0">
              <a:lnSpc>
                <a:spcPct val="150000"/>
              </a:lnSpc>
              <a:buNone/>
            </a:pPr>
            <a:r>
              <a:rPr lang="zh-CN" altLang="en-US" sz="3600" b="1" dirty="0">
                <a:highlight>
                  <a:srgbClr val="FFFF00"/>
                </a:highlight>
                <a:latin typeface="黑体" panose="02010609060101010101" pitchFamily="49" charset="-122"/>
                <a:ea typeface="黑体" panose="02010609060101010101" pitchFamily="49" charset="-122"/>
              </a:rPr>
              <a:t>一、保密违法案件</a:t>
            </a:r>
            <a:r>
              <a:rPr lang="zh-CN" altLang="en-US" sz="3600" b="1" dirty="0">
                <a:solidFill>
                  <a:srgbClr val="3333FF"/>
                </a:solidFill>
                <a:highlight>
                  <a:srgbClr val="FFFF00"/>
                </a:highlight>
                <a:latin typeface="黑体" panose="02010609060101010101" pitchFamily="49" charset="-122"/>
                <a:ea typeface="黑体" panose="02010609060101010101" pitchFamily="49" charset="-122"/>
              </a:rPr>
              <a:t>三种类型</a:t>
            </a:r>
            <a:endParaRPr lang="zh-CN" altLang="en-US" sz="3600" b="1" dirty="0">
              <a:highlight>
                <a:srgbClr val="FFFF00"/>
              </a:highlight>
              <a:latin typeface="黑体" panose="02010609060101010101" pitchFamily="49" charset="-122"/>
              <a:ea typeface="黑体" panose="02010609060101010101" pitchFamily="49" charset="-122"/>
            </a:endParaRPr>
          </a:p>
          <a:p>
            <a:pPr marL="0" indent="0">
              <a:lnSpc>
                <a:spcPct val="150000"/>
              </a:lnSpc>
              <a:buNone/>
            </a:pPr>
            <a:r>
              <a:rPr lang="zh-CN" altLang="en-US" sz="3600" b="1" dirty="0">
                <a:latin typeface="黑体" panose="02010609060101010101" pitchFamily="49" charset="-122"/>
                <a:ea typeface="黑体" panose="02010609060101010101" pitchFamily="49" charset="-122"/>
              </a:rPr>
              <a:t>二、保密违法案件</a:t>
            </a:r>
            <a:r>
              <a:rPr lang="zh-CN" altLang="en-US" sz="3600" b="1" dirty="0">
                <a:solidFill>
                  <a:srgbClr val="A5068D"/>
                </a:solidFill>
                <a:latin typeface="黑体" panose="02010609060101010101" pitchFamily="49" charset="-122"/>
                <a:ea typeface="黑体" panose="02010609060101010101" pitchFamily="49" charset="-122"/>
              </a:rPr>
              <a:t>立案主体</a:t>
            </a:r>
            <a:endParaRPr lang="zh-CN" altLang="en-US" sz="3600" b="1" dirty="0">
              <a:latin typeface="黑体" panose="02010609060101010101" pitchFamily="49" charset="-122"/>
              <a:ea typeface="黑体" panose="02010609060101010101" pitchFamily="49" charset="-122"/>
            </a:endParaRPr>
          </a:p>
          <a:p>
            <a:pPr marL="0" indent="0">
              <a:lnSpc>
                <a:spcPct val="150000"/>
              </a:lnSpc>
              <a:buNone/>
            </a:pPr>
            <a:r>
              <a:rPr lang="zh-CN" altLang="en-US" sz="3600" b="1" dirty="0">
                <a:latin typeface="黑体" panose="02010609060101010101" pitchFamily="49" charset="-122"/>
                <a:ea typeface="黑体" panose="02010609060101010101" pitchFamily="49" charset="-122"/>
              </a:rPr>
              <a:t>三、保密违法案件</a:t>
            </a:r>
            <a:r>
              <a:rPr lang="zh-CN" altLang="en-US" sz="3600" b="1" dirty="0">
                <a:solidFill>
                  <a:srgbClr val="3333FF"/>
                </a:solidFill>
                <a:latin typeface="黑体" panose="02010609060101010101" pitchFamily="49" charset="-122"/>
                <a:ea typeface="黑体" panose="02010609060101010101" pitchFamily="49" charset="-122"/>
              </a:rPr>
              <a:t>查处环节</a:t>
            </a:r>
            <a:endParaRPr lang="zh-CN" altLang="en-US" sz="3600" b="1" dirty="0">
              <a:latin typeface="黑体" panose="02010609060101010101" pitchFamily="49" charset="-122"/>
              <a:ea typeface="黑体" panose="02010609060101010101" pitchFamily="49" charset="-122"/>
            </a:endParaRPr>
          </a:p>
          <a:p>
            <a:pPr marL="0" indent="0">
              <a:lnSpc>
                <a:spcPct val="150000"/>
              </a:lnSpc>
              <a:buNone/>
            </a:pPr>
            <a:r>
              <a:rPr lang="zh-CN" altLang="en-US" sz="3600" b="1" dirty="0">
                <a:latin typeface="黑体" panose="02010609060101010101" pitchFamily="49" charset="-122"/>
                <a:ea typeface="黑体" panose="02010609060101010101" pitchFamily="49" charset="-122"/>
              </a:rPr>
              <a:t>四、保密违法案件</a:t>
            </a:r>
            <a:r>
              <a:rPr lang="zh-CN" altLang="en-US" sz="3600" b="1" dirty="0">
                <a:solidFill>
                  <a:srgbClr val="A5068D"/>
                </a:solidFill>
                <a:latin typeface="黑体" panose="02010609060101010101" pitchFamily="49" charset="-122"/>
                <a:ea typeface="黑体" panose="02010609060101010101" pitchFamily="49" charset="-122"/>
              </a:rPr>
              <a:t>查处要素</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保密违法案件三种类型</a:t>
            </a:r>
          </a:p>
        </p:txBody>
      </p:sp>
      <p:sp>
        <p:nvSpPr>
          <p:cNvPr id="3" name="内容占位符 2"/>
          <p:cNvSpPr>
            <a:spLocks noGrp="1"/>
          </p:cNvSpPr>
          <p:nvPr>
            <p:ph idx="1"/>
          </p:nvPr>
        </p:nvSpPr>
        <p:spPr>
          <a:xfrm>
            <a:off x="293914" y="1690688"/>
            <a:ext cx="12279086" cy="5167312"/>
          </a:xfrm>
        </p:spPr>
        <p:txBody>
          <a:bodyPr>
            <a:normAutofit/>
          </a:bodyPr>
          <a:lstStyle/>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(1)严重违规案件</a:t>
            </a: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(2)泄密违法案件</a:t>
            </a: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(3)泄密犯罪案件</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保密违法案件三种类型</a:t>
            </a:r>
          </a:p>
        </p:txBody>
      </p:sp>
      <p:sp>
        <p:nvSpPr>
          <p:cNvPr id="3" name="内容占位符 2"/>
          <p:cNvSpPr>
            <a:spLocks noGrp="1"/>
          </p:cNvSpPr>
          <p:nvPr>
            <p:ph idx="1"/>
          </p:nvPr>
        </p:nvSpPr>
        <p:spPr>
          <a:xfrm>
            <a:off x="293914" y="1690688"/>
            <a:ext cx="12279086" cy="5167312"/>
          </a:xfrm>
        </p:spPr>
        <p:txBody>
          <a:bodyPr>
            <a:normAutofit/>
          </a:bodyPr>
          <a:lstStyle/>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保密违法行为种类</a:t>
            </a: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(1)个人违反保密法律法规行为</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12种</a:t>
            </a: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(2)机关、单位违反保密法律法规行为</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15种</a:t>
            </a: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(3)泄密犯罪行为</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9个罪名</a:t>
            </a:r>
            <a:r>
              <a:rPr lang="en-US" altLang="zh-CN" b="1" dirty="0">
                <a:latin typeface="黑体" panose="02010609060101010101" pitchFamily="49" charset="-122"/>
                <a:ea typeface="黑体" panose="02010609060101010101" pitchFamily="49" charset="-122"/>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保密违法案件三种类型</a:t>
            </a:r>
          </a:p>
        </p:txBody>
      </p:sp>
      <p:sp>
        <p:nvSpPr>
          <p:cNvPr id="3" name="内容占位符 2"/>
          <p:cNvSpPr>
            <a:spLocks noGrp="1"/>
          </p:cNvSpPr>
          <p:nvPr>
            <p:ph idx="1"/>
          </p:nvPr>
        </p:nvSpPr>
        <p:spPr>
          <a:xfrm>
            <a:off x="293914" y="1690688"/>
            <a:ext cx="12279086" cy="5167312"/>
          </a:xfrm>
        </p:spPr>
        <p:txBody>
          <a:bodyPr>
            <a:normAutofit/>
          </a:bodyPr>
          <a:lstStyle/>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保密违法行为区分界限</a:t>
            </a: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(1)严重违规与泄密违法</a:t>
            </a: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(2)泄密违法行为与泄密犯罪行为</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案</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件</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查</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处</a:t>
            </a:r>
          </a:p>
        </p:txBody>
      </p:sp>
      <p:sp>
        <p:nvSpPr>
          <p:cNvPr id="3" name="内容占位符 2"/>
          <p:cNvSpPr>
            <a:spLocks noGrp="1"/>
          </p:cNvSpPr>
          <p:nvPr>
            <p:ph idx="1"/>
          </p:nvPr>
        </p:nvSpPr>
        <p:spPr>
          <a:xfrm>
            <a:off x="3266440" y="1952625"/>
            <a:ext cx="6496050" cy="3977640"/>
          </a:xfrm>
        </p:spPr>
        <p:txBody>
          <a:bodyPr/>
          <a:lstStyle/>
          <a:p>
            <a:pPr marL="0" indent="0">
              <a:lnSpc>
                <a:spcPct val="150000"/>
              </a:lnSpc>
              <a:buNone/>
            </a:pPr>
            <a:r>
              <a:rPr lang="zh-CN" altLang="en-US" sz="3600" b="1" dirty="0">
                <a:latin typeface="黑体" panose="02010609060101010101" pitchFamily="49" charset="-122"/>
                <a:ea typeface="黑体" panose="02010609060101010101" pitchFamily="49" charset="-122"/>
              </a:rPr>
              <a:t>一、保密违法案件</a:t>
            </a:r>
            <a:r>
              <a:rPr lang="zh-CN" altLang="en-US" sz="3600" b="1" dirty="0">
                <a:solidFill>
                  <a:srgbClr val="3333FF"/>
                </a:solidFill>
                <a:latin typeface="黑体" panose="02010609060101010101" pitchFamily="49" charset="-122"/>
                <a:ea typeface="黑体" panose="02010609060101010101" pitchFamily="49" charset="-122"/>
              </a:rPr>
              <a:t>三种类型</a:t>
            </a:r>
            <a:endParaRPr lang="zh-CN" altLang="en-US" sz="3600" b="1" dirty="0">
              <a:latin typeface="黑体" panose="02010609060101010101" pitchFamily="49" charset="-122"/>
              <a:ea typeface="黑体" panose="02010609060101010101" pitchFamily="49" charset="-122"/>
            </a:endParaRPr>
          </a:p>
          <a:p>
            <a:pPr marL="0" algn="l">
              <a:lnSpc>
                <a:spcPct val="150000"/>
              </a:lnSpc>
              <a:buClrTx/>
              <a:buSzTx/>
              <a:buNone/>
            </a:pPr>
            <a:r>
              <a:rPr lang="zh-CN" altLang="en-US" sz="3600" b="1" dirty="0">
                <a:highlight>
                  <a:srgbClr val="FFFF00"/>
                </a:highlight>
                <a:latin typeface="黑体" panose="02010609060101010101" pitchFamily="49" charset="-122"/>
                <a:ea typeface="黑体" panose="02010609060101010101" pitchFamily="49" charset="-122"/>
              </a:rPr>
              <a:t>二、保密违法案件</a:t>
            </a:r>
            <a:r>
              <a:rPr lang="zh-CN" altLang="en-US" sz="3600" b="1" dirty="0">
                <a:solidFill>
                  <a:srgbClr val="A5068D"/>
                </a:solidFill>
                <a:highlight>
                  <a:srgbClr val="FFFF00"/>
                </a:highlight>
                <a:latin typeface="黑体" panose="02010609060101010101" pitchFamily="49" charset="-122"/>
                <a:ea typeface="黑体" panose="02010609060101010101" pitchFamily="49" charset="-122"/>
              </a:rPr>
              <a:t>立案主体</a:t>
            </a:r>
            <a:endParaRPr lang="zh-CN" altLang="en-US" sz="3600" b="1" dirty="0">
              <a:highlight>
                <a:srgbClr val="FFFF00"/>
              </a:highlight>
              <a:latin typeface="黑体" panose="02010609060101010101" pitchFamily="49" charset="-122"/>
              <a:ea typeface="黑体" panose="02010609060101010101" pitchFamily="49" charset="-122"/>
            </a:endParaRPr>
          </a:p>
          <a:p>
            <a:pPr marL="0" indent="0">
              <a:lnSpc>
                <a:spcPct val="150000"/>
              </a:lnSpc>
              <a:buNone/>
            </a:pPr>
            <a:r>
              <a:rPr lang="zh-CN" altLang="en-US" sz="3600" b="1" dirty="0">
                <a:latin typeface="黑体" panose="02010609060101010101" pitchFamily="49" charset="-122"/>
                <a:ea typeface="黑体" panose="02010609060101010101" pitchFamily="49" charset="-122"/>
              </a:rPr>
              <a:t>三、保密违法案件</a:t>
            </a:r>
            <a:r>
              <a:rPr lang="zh-CN" altLang="en-US" sz="3600" b="1" dirty="0">
                <a:solidFill>
                  <a:srgbClr val="3333FF"/>
                </a:solidFill>
                <a:latin typeface="黑体" panose="02010609060101010101" pitchFamily="49" charset="-122"/>
                <a:ea typeface="黑体" panose="02010609060101010101" pitchFamily="49" charset="-122"/>
              </a:rPr>
              <a:t>查处环节</a:t>
            </a:r>
            <a:endParaRPr lang="zh-CN" altLang="en-US" sz="3600" b="1" dirty="0">
              <a:latin typeface="黑体" panose="02010609060101010101" pitchFamily="49" charset="-122"/>
              <a:ea typeface="黑体" panose="02010609060101010101" pitchFamily="49" charset="-122"/>
            </a:endParaRPr>
          </a:p>
          <a:p>
            <a:pPr marL="0" indent="0">
              <a:lnSpc>
                <a:spcPct val="150000"/>
              </a:lnSpc>
              <a:buNone/>
            </a:pPr>
            <a:r>
              <a:rPr lang="zh-CN" altLang="en-US" sz="3600" b="1" dirty="0">
                <a:latin typeface="黑体" panose="02010609060101010101" pitchFamily="49" charset="-122"/>
                <a:ea typeface="黑体" panose="02010609060101010101" pitchFamily="49" charset="-122"/>
              </a:rPr>
              <a:t>四、保密违法案件</a:t>
            </a:r>
            <a:r>
              <a:rPr lang="zh-CN" altLang="en-US" sz="3600" b="1" dirty="0">
                <a:solidFill>
                  <a:srgbClr val="A5068D"/>
                </a:solidFill>
                <a:latin typeface="黑体" panose="02010609060101010101" pitchFamily="49" charset="-122"/>
                <a:ea typeface="黑体" panose="02010609060101010101" pitchFamily="49" charset="-122"/>
              </a:rPr>
              <a:t>查处要素</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sym typeface="+mn-ea"/>
              </a:rPr>
              <a:t>保密违法案件立案主体</a:t>
            </a:r>
            <a:endParaRPr lang="zh-CN" altLang="en-US"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293914" y="1690688"/>
            <a:ext cx="12279086" cy="5167312"/>
          </a:xfrm>
        </p:spPr>
        <p:txBody>
          <a:bodyPr>
            <a:normAutofit/>
          </a:bodyPr>
          <a:lstStyle/>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1.保密行政管理部门</a:t>
            </a: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2.机关、单位</a:t>
            </a: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3.纪检、监察机关</a:t>
            </a: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4.公安机关</a:t>
            </a: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5.国家安全机关</a:t>
            </a: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6.检察机关</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案</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件</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查</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处</a:t>
            </a:r>
          </a:p>
        </p:txBody>
      </p:sp>
      <p:sp>
        <p:nvSpPr>
          <p:cNvPr id="3" name="内容占位符 2"/>
          <p:cNvSpPr>
            <a:spLocks noGrp="1"/>
          </p:cNvSpPr>
          <p:nvPr>
            <p:ph idx="1"/>
          </p:nvPr>
        </p:nvSpPr>
        <p:spPr>
          <a:xfrm>
            <a:off x="3266440" y="1952625"/>
            <a:ext cx="6496050" cy="3977640"/>
          </a:xfrm>
        </p:spPr>
        <p:txBody>
          <a:bodyPr/>
          <a:lstStyle/>
          <a:p>
            <a:pPr marL="0" indent="0">
              <a:lnSpc>
                <a:spcPct val="150000"/>
              </a:lnSpc>
              <a:buNone/>
            </a:pPr>
            <a:r>
              <a:rPr lang="zh-CN" altLang="en-US" sz="3600" b="1" dirty="0">
                <a:latin typeface="黑体" panose="02010609060101010101" pitchFamily="49" charset="-122"/>
                <a:ea typeface="黑体" panose="02010609060101010101" pitchFamily="49" charset="-122"/>
              </a:rPr>
              <a:t>一、保密违法案件</a:t>
            </a:r>
            <a:r>
              <a:rPr lang="zh-CN" altLang="en-US" sz="3600" b="1" dirty="0">
                <a:solidFill>
                  <a:srgbClr val="3333FF"/>
                </a:solidFill>
                <a:latin typeface="黑体" panose="02010609060101010101" pitchFamily="49" charset="-122"/>
                <a:ea typeface="黑体" panose="02010609060101010101" pitchFamily="49" charset="-122"/>
              </a:rPr>
              <a:t>三种类型</a:t>
            </a:r>
            <a:endParaRPr lang="zh-CN" altLang="en-US" sz="3600" b="1" dirty="0">
              <a:latin typeface="黑体" panose="02010609060101010101" pitchFamily="49" charset="-122"/>
              <a:ea typeface="黑体" panose="02010609060101010101" pitchFamily="49" charset="-122"/>
            </a:endParaRPr>
          </a:p>
          <a:p>
            <a:pPr marL="0" indent="0">
              <a:lnSpc>
                <a:spcPct val="150000"/>
              </a:lnSpc>
              <a:buNone/>
            </a:pPr>
            <a:r>
              <a:rPr lang="zh-CN" altLang="en-US" sz="3600" b="1" dirty="0">
                <a:latin typeface="黑体" panose="02010609060101010101" pitchFamily="49" charset="-122"/>
                <a:ea typeface="黑体" panose="02010609060101010101" pitchFamily="49" charset="-122"/>
              </a:rPr>
              <a:t>二、保密违法案件</a:t>
            </a:r>
            <a:r>
              <a:rPr lang="zh-CN" altLang="en-US" sz="3600" b="1" dirty="0">
                <a:solidFill>
                  <a:srgbClr val="A5068D"/>
                </a:solidFill>
                <a:latin typeface="黑体" panose="02010609060101010101" pitchFamily="49" charset="-122"/>
                <a:ea typeface="黑体" panose="02010609060101010101" pitchFamily="49" charset="-122"/>
              </a:rPr>
              <a:t>立案主体</a:t>
            </a:r>
            <a:endParaRPr lang="zh-CN" altLang="en-US" sz="3600" b="1" dirty="0">
              <a:latin typeface="黑体" panose="02010609060101010101" pitchFamily="49" charset="-122"/>
              <a:ea typeface="黑体" panose="02010609060101010101" pitchFamily="49" charset="-122"/>
            </a:endParaRPr>
          </a:p>
          <a:p>
            <a:pPr marL="0" indent="0">
              <a:lnSpc>
                <a:spcPct val="150000"/>
              </a:lnSpc>
              <a:buNone/>
            </a:pPr>
            <a:r>
              <a:rPr lang="zh-CN" altLang="en-US" sz="3600" b="1" dirty="0">
                <a:highlight>
                  <a:srgbClr val="FFFF00"/>
                </a:highlight>
                <a:latin typeface="黑体" panose="02010609060101010101" pitchFamily="49" charset="-122"/>
                <a:ea typeface="黑体" panose="02010609060101010101" pitchFamily="49" charset="-122"/>
              </a:rPr>
              <a:t>三、保密违法案件</a:t>
            </a:r>
            <a:r>
              <a:rPr lang="zh-CN" altLang="en-US" sz="3600" b="1" dirty="0">
                <a:solidFill>
                  <a:srgbClr val="3333FF"/>
                </a:solidFill>
                <a:highlight>
                  <a:srgbClr val="FFFF00"/>
                </a:highlight>
                <a:latin typeface="黑体" panose="02010609060101010101" pitchFamily="49" charset="-122"/>
                <a:ea typeface="黑体" panose="02010609060101010101" pitchFamily="49" charset="-122"/>
              </a:rPr>
              <a:t>查处环节</a:t>
            </a:r>
            <a:endParaRPr lang="zh-CN" altLang="en-US" sz="3600" b="1" dirty="0">
              <a:highlight>
                <a:srgbClr val="FFFF00"/>
              </a:highlight>
              <a:latin typeface="黑体" panose="02010609060101010101" pitchFamily="49" charset="-122"/>
              <a:ea typeface="黑体" panose="02010609060101010101" pitchFamily="49" charset="-122"/>
            </a:endParaRPr>
          </a:p>
          <a:p>
            <a:pPr marL="0" indent="0">
              <a:lnSpc>
                <a:spcPct val="150000"/>
              </a:lnSpc>
              <a:buNone/>
            </a:pPr>
            <a:r>
              <a:rPr lang="zh-CN" altLang="en-US" sz="3600" b="1" dirty="0">
                <a:latin typeface="黑体" panose="02010609060101010101" pitchFamily="49" charset="-122"/>
                <a:ea typeface="黑体" panose="02010609060101010101" pitchFamily="49" charset="-122"/>
              </a:rPr>
              <a:t>四、保密违法案件</a:t>
            </a:r>
            <a:r>
              <a:rPr lang="zh-CN" altLang="en-US" sz="3600" b="1" dirty="0">
                <a:solidFill>
                  <a:srgbClr val="A5068D"/>
                </a:solidFill>
                <a:latin typeface="黑体" panose="02010609060101010101" pitchFamily="49" charset="-122"/>
                <a:ea typeface="黑体" panose="02010609060101010101" pitchFamily="49" charset="-122"/>
              </a:rPr>
              <a:t>查处要素</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sym typeface="+mn-ea"/>
              </a:rPr>
              <a:t>保密违法案件查处环节</a:t>
            </a:r>
            <a:endParaRPr lang="zh-CN" altLang="en-US"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293914" y="1690688"/>
            <a:ext cx="12279086" cy="5167312"/>
          </a:xfrm>
        </p:spPr>
        <p:txBody>
          <a:bodyPr>
            <a:normAutofit/>
          </a:bodyPr>
          <a:lstStyle/>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1.保密违法案件的</a:t>
            </a:r>
            <a:r>
              <a:rPr lang="zh-CN" altLang="en-US" b="1" dirty="0">
                <a:solidFill>
                  <a:srgbClr val="006600"/>
                </a:solidFill>
                <a:latin typeface="黑体" panose="02010609060101010101" pitchFamily="49" charset="-122"/>
                <a:ea typeface="黑体" panose="02010609060101010101" pitchFamily="49" charset="-122"/>
              </a:rPr>
              <a:t>报告</a:t>
            </a:r>
            <a:endParaRPr lang="zh-CN" altLang="en-US"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2.保密违法案件的</a:t>
            </a:r>
            <a:r>
              <a:rPr lang="zh-CN" altLang="en-US" b="1" dirty="0">
                <a:solidFill>
                  <a:srgbClr val="006600"/>
                </a:solidFill>
                <a:latin typeface="黑体" panose="02010609060101010101" pitchFamily="49" charset="-122"/>
                <a:ea typeface="黑体" panose="02010609060101010101" pitchFamily="49" charset="-122"/>
              </a:rPr>
              <a:t>立案</a:t>
            </a:r>
            <a:endParaRPr lang="zh-CN" altLang="en-US"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3.保密违法案件的</a:t>
            </a:r>
            <a:r>
              <a:rPr lang="zh-CN" altLang="en-US" b="1" dirty="0">
                <a:solidFill>
                  <a:srgbClr val="006600"/>
                </a:solidFill>
                <a:latin typeface="黑体" panose="02010609060101010101" pitchFamily="49" charset="-122"/>
                <a:ea typeface="黑体" panose="02010609060101010101" pitchFamily="49" charset="-122"/>
              </a:rPr>
              <a:t>调查</a:t>
            </a:r>
            <a:endParaRPr lang="zh-CN" altLang="en-US"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4.保密违法案件的</a:t>
            </a:r>
            <a:r>
              <a:rPr lang="zh-CN" altLang="en-US" b="1" dirty="0">
                <a:solidFill>
                  <a:srgbClr val="006600"/>
                </a:solidFill>
                <a:latin typeface="黑体" panose="02010609060101010101" pitchFamily="49" charset="-122"/>
                <a:ea typeface="黑体" panose="02010609060101010101" pitchFamily="49" charset="-122"/>
              </a:rPr>
              <a:t>处理</a:t>
            </a:r>
            <a:endParaRPr lang="zh-CN" altLang="en-US"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5.保密违法案件的</a:t>
            </a:r>
            <a:r>
              <a:rPr lang="zh-CN" altLang="en-US" b="1" dirty="0">
                <a:solidFill>
                  <a:srgbClr val="006600"/>
                </a:solidFill>
                <a:latin typeface="黑体" panose="02010609060101010101" pitchFamily="49" charset="-122"/>
                <a:ea typeface="黑体" panose="02010609060101010101" pitchFamily="49" charset="-122"/>
              </a:rPr>
              <a:t>结案</a:t>
            </a:r>
            <a:endParaRPr lang="zh-CN" altLang="en-US" b="1" dirty="0">
              <a:latin typeface="黑体" panose="02010609060101010101" pitchFamily="49" charset="-122"/>
              <a:ea typeface="黑体" panose="02010609060101010101"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sym typeface="+mn-ea"/>
              </a:rPr>
              <a:t>保密违法案件查处环节</a:t>
            </a:r>
            <a:endParaRPr lang="zh-CN" altLang="en-US"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293914" y="1690688"/>
            <a:ext cx="12279086" cy="5167312"/>
          </a:xfrm>
        </p:spPr>
        <p:txBody>
          <a:bodyPr>
            <a:normAutofit/>
          </a:bodyPr>
          <a:lstStyle/>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1.保密违法案件的</a:t>
            </a:r>
            <a:r>
              <a:rPr lang="zh-CN" altLang="en-US" b="1" dirty="0">
                <a:solidFill>
                  <a:srgbClr val="006600"/>
                </a:solidFill>
                <a:latin typeface="黑体" panose="02010609060101010101" pitchFamily="49" charset="-122"/>
                <a:ea typeface="黑体" panose="02010609060101010101" pitchFamily="49" charset="-122"/>
              </a:rPr>
              <a:t>报告</a:t>
            </a:r>
            <a:endParaRPr lang="zh-CN" altLang="en-US"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  (1)报告类型</a:t>
            </a: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  (2)报告形式</a:t>
            </a: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  (3)报告程序</a:t>
            </a: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  (4)报告内容</a:t>
            </a: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  </a:t>
            </a:r>
          </a:p>
        </p:txBody>
      </p:sp>
      <p:sp>
        <p:nvSpPr>
          <p:cNvPr id="4" name="内容占位符 2"/>
          <p:cNvSpPr txBox="1"/>
          <p:nvPr/>
        </p:nvSpPr>
        <p:spPr>
          <a:xfrm>
            <a:off x="4672484" y="2353041"/>
            <a:ext cx="3707241" cy="2349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Font typeface="Arial" panose="020B0604020202020204" pitchFamily="34" charset="0"/>
              <a:buNone/>
            </a:pPr>
            <a:r>
              <a:rPr lang="zh-CN" altLang="en-US" b="1" dirty="0">
                <a:latin typeface="黑体" panose="02010609060101010101" pitchFamily="49" charset="-122"/>
                <a:ea typeface="黑体" panose="02010609060101010101" pitchFamily="49" charset="-122"/>
              </a:rPr>
              <a:t>  (5)报告受理</a:t>
            </a:r>
          </a:p>
          <a:p>
            <a:pPr marL="0" indent="0">
              <a:lnSpc>
                <a:spcPct val="150000"/>
              </a:lnSpc>
              <a:spcBef>
                <a:spcPts val="0"/>
              </a:spcBef>
              <a:buFont typeface="Arial" panose="020B0604020202020204" pitchFamily="34" charset="0"/>
              <a:buNone/>
            </a:pPr>
            <a:r>
              <a:rPr lang="zh-CN" altLang="en-US" b="1" dirty="0">
                <a:latin typeface="黑体" panose="02010609060101010101" pitchFamily="49" charset="-122"/>
                <a:ea typeface="黑体" panose="02010609060101010101" pitchFamily="49" charset="-122"/>
              </a:rPr>
              <a:t>  (6)报告时限</a:t>
            </a:r>
          </a:p>
          <a:p>
            <a:pPr marL="0" indent="0">
              <a:lnSpc>
                <a:spcPct val="150000"/>
              </a:lnSpc>
              <a:spcBef>
                <a:spcPts val="0"/>
              </a:spcBef>
              <a:buFont typeface="Arial" panose="020B0604020202020204" pitchFamily="34" charset="0"/>
              <a:buNone/>
            </a:pPr>
            <a:r>
              <a:rPr lang="zh-CN" altLang="en-US" b="1" dirty="0">
                <a:latin typeface="黑体" panose="02010609060101010101" pitchFamily="49" charset="-122"/>
                <a:ea typeface="黑体" panose="02010609060101010101" pitchFamily="49" charset="-122"/>
              </a:rPr>
              <a:t>  (7)报告责任</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微软雅黑" panose="020B0503020204020204" pitchFamily="34" charset="-122"/>
                <a:ea typeface="微软雅黑" panose="020B0503020204020204" pitchFamily="34" charset="-122"/>
              </a:rPr>
              <a:t>中国古代一个例子</a:t>
            </a:r>
          </a:p>
        </p:txBody>
      </p:sp>
      <p:sp>
        <p:nvSpPr>
          <p:cNvPr id="6" name="内容占位符 2"/>
          <p:cNvSpPr>
            <a:spLocks noGrp="1"/>
          </p:cNvSpPr>
          <p:nvPr>
            <p:ph idx="1"/>
          </p:nvPr>
        </p:nvSpPr>
        <p:spPr>
          <a:xfrm>
            <a:off x="527538" y="1556684"/>
            <a:ext cx="10638693" cy="5193740"/>
          </a:xfrm>
        </p:spPr>
        <p:txBody>
          <a:bodyPr>
            <a:normAutofit/>
          </a:bodyPr>
          <a:lstStyle/>
          <a:p>
            <a:pPr marL="0" indent="0">
              <a:lnSpc>
                <a:spcPct val="135000"/>
              </a:lnSpc>
              <a:spcBef>
                <a:spcPts val="0"/>
              </a:spcBef>
              <a:buNone/>
            </a:pPr>
            <a:r>
              <a:rPr lang="zh-CN" altLang="en-US" b="1" dirty="0">
                <a:latin typeface="微软雅黑" panose="020B0503020204020204" pitchFamily="34" charset="-122"/>
                <a:ea typeface="微软雅黑" panose="020B0503020204020204" pitchFamily="34" charset="-122"/>
              </a:rPr>
              <a:t>在</a:t>
            </a:r>
            <a:r>
              <a:rPr lang="en-US" altLang="zh-CN" b="1" dirty="0">
                <a:latin typeface="微软雅黑" panose="020B0503020204020204" pitchFamily="34" charset="-122"/>
                <a:ea typeface="微软雅黑" panose="020B0503020204020204" pitchFamily="34" charset="-122"/>
              </a:rPr>
              <a:t>《</a:t>
            </a:r>
            <a:r>
              <a:rPr lang="zh-CN" altLang="en-US" b="1" dirty="0">
                <a:gradFill>
                  <a:gsLst>
                    <a:gs pos="0">
                      <a:srgbClr val="7B32B2"/>
                    </a:gs>
                    <a:gs pos="100000">
                      <a:srgbClr val="401A5D"/>
                    </a:gs>
                  </a:gsLst>
                  <a:lin scaled="0"/>
                </a:gradFill>
                <a:latin typeface="微软雅黑" panose="020B0503020204020204" pitchFamily="34" charset="-122"/>
                <a:ea typeface="微软雅黑" panose="020B0503020204020204" pitchFamily="34" charset="-122"/>
              </a:rPr>
              <a:t>史记</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中写</a:t>
            </a:r>
            <a:r>
              <a:rPr lang="zh-CN" altLang="en-US" b="1" dirty="0">
                <a:solidFill>
                  <a:srgbClr val="3333FF"/>
                </a:solidFill>
                <a:latin typeface="微软雅黑" panose="020B0503020204020204" pitchFamily="34" charset="-122"/>
                <a:ea typeface="微软雅黑" panose="020B0503020204020204" pitchFamily="34" charset="-122"/>
              </a:rPr>
              <a:t>西汉</a:t>
            </a:r>
            <a:r>
              <a:rPr lang="zh-CN" altLang="en-US" b="1" dirty="0">
                <a:solidFill>
                  <a:srgbClr val="C00000"/>
                </a:solidFill>
                <a:latin typeface="微软雅黑" panose="020B0503020204020204" pitchFamily="34" charset="-122"/>
                <a:ea typeface="微软雅黑" panose="020B0503020204020204" pitchFamily="34" charset="-122"/>
              </a:rPr>
              <a:t>法官</a:t>
            </a:r>
            <a:r>
              <a:rPr lang="zh-CN" altLang="en-US" b="1" dirty="0">
                <a:solidFill>
                  <a:srgbClr val="006600"/>
                </a:solidFill>
                <a:latin typeface="微软雅黑" panose="020B0503020204020204" pitchFamily="34" charset="-122"/>
                <a:ea typeface="微软雅黑" panose="020B0503020204020204" pitchFamily="34" charset="-122"/>
              </a:rPr>
              <a:t>张释之</a:t>
            </a:r>
            <a:r>
              <a:rPr lang="zh-CN" altLang="en-US" b="1" dirty="0">
                <a:latin typeface="微软雅黑" panose="020B0503020204020204" pitchFamily="34" charset="-122"/>
                <a:ea typeface="微软雅黑" panose="020B0503020204020204" pitchFamily="34" charset="-122"/>
              </a:rPr>
              <a:t>的内容里，</a:t>
            </a:r>
            <a:endParaRPr lang="en-US" altLang="zh-CN" b="1" dirty="0">
              <a:latin typeface="微软雅黑" panose="020B0503020204020204" pitchFamily="34" charset="-122"/>
              <a:ea typeface="微软雅黑" panose="020B0503020204020204" pitchFamily="34" charset="-122"/>
            </a:endParaRPr>
          </a:p>
          <a:p>
            <a:pPr marL="0" indent="0">
              <a:lnSpc>
                <a:spcPct val="135000"/>
              </a:lnSpc>
              <a:spcBef>
                <a:spcPts val="0"/>
              </a:spcBef>
              <a:buNone/>
            </a:pPr>
            <a:r>
              <a:rPr lang="zh-CN" altLang="en-US" b="1" dirty="0">
                <a:latin typeface="微软雅黑" panose="020B0503020204020204" pitchFamily="34" charset="-122"/>
                <a:ea typeface="微软雅黑" panose="020B0503020204020204" pitchFamily="34" charset="-122"/>
              </a:rPr>
              <a:t>记载了这样一段极其讽刺的故事。</a:t>
            </a:r>
            <a:endParaRPr lang="en-US" altLang="zh-CN" b="1" dirty="0">
              <a:latin typeface="微软雅黑" panose="020B0503020204020204" pitchFamily="34" charset="-122"/>
              <a:ea typeface="微软雅黑" panose="020B0503020204020204" pitchFamily="34" charset="-122"/>
            </a:endParaRPr>
          </a:p>
          <a:p>
            <a:pPr marL="0" indent="0">
              <a:lnSpc>
                <a:spcPct val="135000"/>
              </a:lnSpc>
              <a:spcBef>
                <a:spcPts val="0"/>
              </a:spcBef>
              <a:buNone/>
            </a:pPr>
            <a:r>
              <a:rPr lang="zh-CN" altLang="en-US" b="1" dirty="0">
                <a:latin typeface="微软雅黑" panose="020B0503020204020204" pitchFamily="34" charset="-122"/>
                <a:ea typeface="微软雅黑" panose="020B0503020204020204" pitchFamily="34" charset="-122"/>
              </a:rPr>
              <a:t>说某次出游，</a:t>
            </a:r>
            <a:endParaRPr lang="en-US" altLang="zh-CN" b="1" dirty="0">
              <a:latin typeface="微软雅黑" panose="020B0503020204020204" pitchFamily="34" charset="-122"/>
              <a:ea typeface="微软雅黑" panose="020B0503020204020204" pitchFamily="34" charset="-122"/>
            </a:endParaRPr>
          </a:p>
          <a:p>
            <a:pPr marL="0" indent="0">
              <a:lnSpc>
                <a:spcPct val="135000"/>
              </a:lnSpc>
              <a:spcBef>
                <a:spcPts val="0"/>
              </a:spcBef>
              <a:buNone/>
            </a:pPr>
            <a:r>
              <a:rPr lang="zh-CN" altLang="en-US" b="1" dirty="0">
                <a:solidFill>
                  <a:srgbClr val="3333FF"/>
                </a:solidFill>
                <a:latin typeface="微软雅黑" panose="020B0503020204020204" pitchFamily="34" charset="-122"/>
                <a:ea typeface="微软雅黑" panose="020B0503020204020204" pitchFamily="34" charset="-122"/>
              </a:rPr>
              <a:t>汉文帝</a:t>
            </a:r>
            <a:r>
              <a:rPr lang="zh-CN" altLang="en-US" b="1" dirty="0">
                <a:latin typeface="微软雅黑" panose="020B0503020204020204" pitchFamily="34" charset="-122"/>
                <a:ea typeface="微软雅黑" panose="020B0503020204020204" pitchFamily="34" charset="-122"/>
              </a:rPr>
              <a:t>的车架被一</a:t>
            </a:r>
            <a:r>
              <a:rPr lang="zh-CN" altLang="en-US" b="1" dirty="0">
                <a:solidFill>
                  <a:srgbClr val="3333FF"/>
                </a:solidFill>
                <a:latin typeface="微软雅黑" panose="020B0503020204020204" pitchFamily="34" charset="-122"/>
                <a:ea typeface="微软雅黑" panose="020B0503020204020204" pitchFamily="34" charset="-122"/>
              </a:rPr>
              <a:t>平民碰撞</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0" indent="0">
              <a:lnSpc>
                <a:spcPct val="135000"/>
              </a:lnSpc>
              <a:spcBef>
                <a:spcPts val="0"/>
              </a:spcBef>
              <a:buNone/>
            </a:pPr>
            <a:r>
              <a:rPr lang="zh-CN" altLang="en-US" b="1" dirty="0">
                <a:latin typeface="微软雅黑" panose="020B0503020204020204" pitchFamily="34" charset="-122"/>
                <a:ea typeface="微软雅黑" panose="020B0503020204020204" pitchFamily="34" charset="-122"/>
              </a:rPr>
              <a:t>汉文帝大怒，</a:t>
            </a:r>
            <a:endParaRPr lang="en-US" altLang="zh-CN" b="1" dirty="0">
              <a:latin typeface="微软雅黑" panose="020B0503020204020204" pitchFamily="34" charset="-122"/>
              <a:ea typeface="微软雅黑" panose="020B0503020204020204" pitchFamily="34" charset="-122"/>
            </a:endParaRPr>
          </a:p>
          <a:p>
            <a:pPr marL="0" indent="0">
              <a:lnSpc>
                <a:spcPct val="135000"/>
              </a:lnSpc>
              <a:spcBef>
                <a:spcPts val="0"/>
              </a:spcBef>
              <a:buNone/>
            </a:pPr>
            <a:r>
              <a:rPr lang="zh-CN" altLang="en-US" b="1" dirty="0">
                <a:latin typeface="微软雅黑" panose="020B0503020204020204" pitchFamily="34" charset="-122"/>
                <a:ea typeface="微软雅黑" panose="020B0503020204020204" pitchFamily="34" charset="-122"/>
              </a:rPr>
              <a:t>当即就下令</a:t>
            </a:r>
            <a:r>
              <a:rPr lang="zh-CN" altLang="en-US" b="1" dirty="0">
                <a:solidFill>
                  <a:srgbClr val="3333FF"/>
                </a:solidFill>
                <a:latin typeface="微软雅黑" panose="020B0503020204020204" pitchFamily="34" charset="-122"/>
                <a:ea typeface="微软雅黑" panose="020B0503020204020204" pitchFamily="34" charset="-122"/>
              </a:rPr>
              <a:t>斩杀</a:t>
            </a:r>
            <a:r>
              <a:rPr lang="zh-CN" altLang="en-US" b="1" dirty="0">
                <a:latin typeface="微软雅黑" panose="020B0503020204020204" pitchFamily="34" charset="-122"/>
                <a:ea typeface="微软雅黑" panose="020B0503020204020204" pitchFamily="34" charset="-122"/>
              </a:rPr>
              <a:t>该平民</a:t>
            </a:r>
            <a:r>
              <a:rPr lang="zh-CN" altLang="en-US" dirty="0"/>
              <a:t>。</a:t>
            </a:r>
            <a:endParaRPr lang="en-US" altLang="zh-CN" dirty="0"/>
          </a:p>
          <a:p>
            <a:pPr marL="0" indent="0">
              <a:lnSpc>
                <a:spcPct val="135000"/>
              </a:lnSpc>
              <a:spcBef>
                <a:spcPts val="0"/>
              </a:spcBef>
              <a:buNone/>
            </a:pPr>
            <a:r>
              <a:rPr lang="zh-CN" altLang="en-US" b="1" dirty="0">
                <a:latin typeface="微软雅黑" panose="020B0503020204020204" pitchFamily="34" charset="-122"/>
                <a:ea typeface="微软雅黑" panose="020B0503020204020204" pitchFamily="34" charset="-122"/>
              </a:rPr>
              <a:t>这是何其残暴，何其愚昧。</a:t>
            </a:r>
          </a:p>
          <a:p>
            <a:pPr marL="0" indent="0">
              <a:lnSpc>
                <a:spcPct val="135000"/>
              </a:lnSpc>
              <a:spcBef>
                <a:spcPts val="0"/>
              </a:spcBef>
              <a:buNone/>
            </a:pPr>
            <a:endParaRPr lang="en-US" altLang="zh-CN" sz="8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sym typeface="+mn-ea"/>
              </a:rPr>
              <a:t>保密违法案件查处环节</a:t>
            </a:r>
            <a:endParaRPr lang="zh-CN" altLang="en-US"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293914" y="1690688"/>
            <a:ext cx="12279086" cy="5167312"/>
          </a:xfrm>
        </p:spPr>
        <p:txBody>
          <a:bodyPr>
            <a:normAutofit/>
          </a:bodyPr>
          <a:lstStyle/>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2.保密违法案件的</a:t>
            </a:r>
            <a:r>
              <a:rPr lang="zh-CN" altLang="en-US" b="1" dirty="0">
                <a:solidFill>
                  <a:srgbClr val="006600"/>
                </a:solidFill>
                <a:latin typeface="黑体" panose="02010609060101010101" pitchFamily="49" charset="-122"/>
                <a:ea typeface="黑体" panose="02010609060101010101" pitchFamily="49" charset="-122"/>
              </a:rPr>
              <a:t>立案</a:t>
            </a:r>
            <a:endParaRPr lang="zh-CN" altLang="en-US"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  (1)立案的概念</a:t>
            </a: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  (2)立案的条件</a:t>
            </a: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  (3)立案的程序</a:t>
            </a: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      ①立案调查</a:t>
            </a: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      ②立案登记</a:t>
            </a: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      ③案件撤销</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sym typeface="+mn-ea"/>
              </a:rPr>
              <a:t>保密违法案件查处环节</a:t>
            </a:r>
            <a:endParaRPr lang="zh-CN" altLang="en-US"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293914" y="1690688"/>
            <a:ext cx="12279086" cy="5167312"/>
          </a:xfrm>
        </p:spPr>
        <p:txBody>
          <a:bodyPr>
            <a:normAutofit fontScale="90000"/>
          </a:bodyPr>
          <a:lstStyle/>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3.保密违法案件的</a:t>
            </a:r>
            <a:r>
              <a:rPr lang="zh-CN" altLang="en-US" b="1" dirty="0">
                <a:solidFill>
                  <a:srgbClr val="006600"/>
                </a:solidFill>
                <a:latin typeface="黑体" panose="02010609060101010101" pitchFamily="49" charset="-122"/>
                <a:ea typeface="黑体" panose="02010609060101010101" pitchFamily="49" charset="-122"/>
              </a:rPr>
              <a:t>调查</a:t>
            </a:r>
            <a:endParaRPr lang="zh-CN" altLang="en-US"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(1)查明泄密或违规过程和事实</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 (2)进行密级鉴定</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  (3)进行危害评估</a:t>
            </a: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  (4)采取补救措施</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①采取有力措施控制知悉范围进一步扩大</a:t>
            </a: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②对接触到国家秘密的知悉范围以外的人员进行保密教育</a:t>
            </a: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③积极采取控制和消除影响的对策</a:t>
            </a: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④及时调整和变更国家秘密事项的内容</a:t>
            </a: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⑤解密后有利于控制和减轻损害的应当及时解密</a:t>
            </a: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  (5)保密违法案件的撤销</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sym typeface="+mn-ea"/>
              </a:rPr>
              <a:t>保密违法案件查处环节</a:t>
            </a:r>
            <a:endParaRPr lang="zh-CN" altLang="en-US"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293914" y="1690688"/>
            <a:ext cx="12279086" cy="5167312"/>
          </a:xfrm>
        </p:spPr>
        <p:txBody>
          <a:bodyPr>
            <a:normAutofit/>
          </a:bodyPr>
          <a:lstStyle/>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4.保密违法案件的</a:t>
            </a:r>
            <a:r>
              <a:rPr lang="zh-CN" altLang="en-US" b="1" dirty="0">
                <a:solidFill>
                  <a:srgbClr val="006600"/>
                </a:solidFill>
                <a:latin typeface="黑体" panose="02010609060101010101" pitchFamily="49" charset="-122"/>
                <a:ea typeface="黑体" panose="02010609060101010101" pitchFamily="49" charset="-122"/>
              </a:rPr>
              <a:t>处理</a:t>
            </a:r>
            <a:endParaRPr lang="zh-CN" altLang="en-US"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  (1)涉嫌泄密犯罪人员的处理</a:t>
            </a: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     ①属于向境外提供国家秘密的，移交国家安全部门查处</a:t>
            </a: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     ②属于社会人员泄密或非法获取持有国家秘密犯罪的，移交公安机关</a:t>
            </a: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     ③构成渎职犯罪的，移交检察机关处理</a:t>
            </a: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  (2)受到刑事处罚人员的党纪政纪处理</a:t>
            </a: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  (3)对不构成犯罪人员的处理</a:t>
            </a: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  (4)机关、单位整改</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sym typeface="+mn-ea"/>
              </a:rPr>
              <a:t>保密违法案件查处环节</a:t>
            </a:r>
            <a:endParaRPr lang="zh-CN" altLang="en-US"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293914" y="1690688"/>
            <a:ext cx="12279086" cy="5167312"/>
          </a:xfrm>
        </p:spPr>
        <p:txBody>
          <a:bodyPr>
            <a:normAutofit/>
          </a:bodyPr>
          <a:lstStyle/>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5.保密违法案件的</a:t>
            </a:r>
            <a:r>
              <a:rPr lang="zh-CN" altLang="en-US" b="1" dirty="0">
                <a:solidFill>
                  <a:srgbClr val="006600"/>
                </a:solidFill>
                <a:latin typeface="黑体" panose="02010609060101010101" pitchFamily="49" charset="-122"/>
                <a:ea typeface="黑体" panose="02010609060101010101" pitchFamily="49" charset="-122"/>
              </a:rPr>
              <a:t>结案</a:t>
            </a:r>
            <a:endParaRPr lang="zh-CN" altLang="en-US"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  (1)结案的条件</a:t>
            </a: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  (2)结案的时限</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案</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件</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查</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处</a:t>
            </a:r>
          </a:p>
        </p:txBody>
      </p:sp>
      <p:sp>
        <p:nvSpPr>
          <p:cNvPr id="3" name="内容占位符 2"/>
          <p:cNvSpPr>
            <a:spLocks noGrp="1"/>
          </p:cNvSpPr>
          <p:nvPr>
            <p:ph idx="1"/>
          </p:nvPr>
        </p:nvSpPr>
        <p:spPr>
          <a:xfrm>
            <a:off x="3266440" y="1952625"/>
            <a:ext cx="6496050" cy="3977640"/>
          </a:xfrm>
        </p:spPr>
        <p:txBody>
          <a:bodyPr/>
          <a:lstStyle/>
          <a:p>
            <a:pPr marL="0" indent="0">
              <a:lnSpc>
                <a:spcPct val="150000"/>
              </a:lnSpc>
              <a:buNone/>
            </a:pPr>
            <a:r>
              <a:rPr lang="zh-CN" altLang="en-US" sz="3600" b="1" dirty="0">
                <a:latin typeface="黑体" panose="02010609060101010101" pitchFamily="49" charset="-122"/>
                <a:ea typeface="黑体" panose="02010609060101010101" pitchFamily="49" charset="-122"/>
              </a:rPr>
              <a:t>一、保密违法案件</a:t>
            </a:r>
            <a:r>
              <a:rPr lang="zh-CN" altLang="en-US" sz="3600" b="1" dirty="0">
                <a:solidFill>
                  <a:srgbClr val="3333FF"/>
                </a:solidFill>
                <a:latin typeface="黑体" panose="02010609060101010101" pitchFamily="49" charset="-122"/>
                <a:ea typeface="黑体" panose="02010609060101010101" pitchFamily="49" charset="-122"/>
              </a:rPr>
              <a:t>三种类型</a:t>
            </a:r>
            <a:endParaRPr lang="zh-CN" altLang="en-US" sz="3600" b="1" dirty="0">
              <a:latin typeface="黑体" panose="02010609060101010101" pitchFamily="49" charset="-122"/>
              <a:ea typeface="黑体" panose="02010609060101010101" pitchFamily="49" charset="-122"/>
            </a:endParaRPr>
          </a:p>
          <a:p>
            <a:pPr marL="0" indent="0">
              <a:lnSpc>
                <a:spcPct val="150000"/>
              </a:lnSpc>
              <a:buNone/>
            </a:pPr>
            <a:r>
              <a:rPr lang="zh-CN" altLang="en-US" sz="3600" b="1" dirty="0">
                <a:latin typeface="黑体" panose="02010609060101010101" pitchFamily="49" charset="-122"/>
                <a:ea typeface="黑体" panose="02010609060101010101" pitchFamily="49" charset="-122"/>
              </a:rPr>
              <a:t>二、保密违法案件</a:t>
            </a:r>
            <a:r>
              <a:rPr lang="zh-CN" altLang="en-US" sz="3600" b="1" dirty="0">
                <a:solidFill>
                  <a:srgbClr val="A5068D"/>
                </a:solidFill>
                <a:latin typeface="黑体" panose="02010609060101010101" pitchFamily="49" charset="-122"/>
                <a:ea typeface="黑体" panose="02010609060101010101" pitchFamily="49" charset="-122"/>
              </a:rPr>
              <a:t>立案主体</a:t>
            </a:r>
            <a:endParaRPr lang="zh-CN" altLang="en-US" sz="3600" b="1" dirty="0">
              <a:latin typeface="黑体" panose="02010609060101010101" pitchFamily="49" charset="-122"/>
              <a:ea typeface="黑体" panose="02010609060101010101" pitchFamily="49" charset="-122"/>
            </a:endParaRPr>
          </a:p>
          <a:p>
            <a:pPr marL="0" indent="0">
              <a:lnSpc>
                <a:spcPct val="150000"/>
              </a:lnSpc>
              <a:buNone/>
            </a:pPr>
            <a:r>
              <a:rPr lang="zh-CN" altLang="en-US" sz="3600" b="1" dirty="0">
                <a:latin typeface="黑体" panose="02010609060101010101" pitchFamily="49" charset="-122"/>
                <a:ea typeface="黑体" panose="02010609060101010101" pitchFamily="49" charset="-122"/>
              </a:rPr>
              <a:t>三、保密违法案件</a:t>
            </a:r>
            <a:r>
              <a:rPr lang="zh-CN" altLang="en-US" sz="3600" b="1" dirty="0">
                <a:solidFill>
                  <a:srgbClr val="3333FF"/>
                </a:solidFill>
                <a:latin typeface="黑体" panose="02010609060101010101" pitchFamily="49" charset="-122"/>
                <a:ea typeface="黑体" panose="02010609060101010101" pitchFamily="49" charset="-122"/>
              </a:rPr>
              <a:t>查处环节</a:t>
            </a:r>
            <a:endParaRPr lang="zh-CN" altLang="en-US" sz="3600" b="1" dirty="0">
              <a:latin typeface="黑体" panose="02010609060101010101" pitchFamily="49" charset="-122"/>
              <a:ea typeface="黑体" panose="02010609060101010101" pitchFamily="49" charset="-122"/>
            </a:endParaRPr>
          </a:p>
          <a:p>
            <a:pPr marL="0" indent="0">
              <a:lnSpc>
                <a:spcPct val="150000"/>
              </a:lnSpc>
              <a:buNone/>
            </a:pPr>
            <a:r>
              <a:rPr lang="zh-CN" altLang="en-US" sz="3600" b="1" dirty="0">
                <a:highlight>
                  <a:srgbClr val="FFFF00"/>
                </a:highlight>
                <a:latin typeface="黑体" panose="02010609060101010101" pitchFamily="49" charset="-122"/>
                <a:ea typeface="黑体" panose="02010609060101010101" pitchFamily="49" charset="-122"/>
              </a:rPr>
              <a:t>四、保密违法案件</a:t>
            </a:r>
            <a:r>
              <a:rPr lang="zh-CN" altLang="en-US" sz="3600" b="1" dirty="0">
                <a:solidFill>
                  <a:srgbClr val="A5068D"/>
                </a:solidFill>
                <a:highlight>
                  <a:srgbClr val="FFFF00"/>
                </a:highlight>
                <a:latin typeface="黑体" panose="02010609060101010101" pitchFamily="49" charset="-122"/>
                <a:ea typeface="黑体" panose="02010609060101010101" pitchFamily="49" charset="-122"/>
              </a:rPr>
              <a:t>查处要素</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sym typeface="+mn-ea"/>
              </a:rPr>
              <a:t>保密违法案件查处要素</a:t>
            </a:r>
            <a:endParaRPr lang="zh-CN" altLang="en-US"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293914" y="1690688"/>
            <a:ext cx="12279086" cy="5167312"/>
          </a:xfrm>
        </p:spPr>
        <p:txBody>
          <a:bodyPr>
            <a:noAutofit/>
          </a:bodyPr>
          <a:lstStyle/>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1.密级鉴定与密级确认</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(1)司法案件的密级鉴定</a:t>
            </a: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(2)行政案件的密级鉴定</a:t>
            </a: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(3)行政案件的密级确认</a:t>
            </a: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2.泄密补救与问题整改</a:t>
            </a: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3.案件移交与案件协查</a:t>
            </a: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4.人工取证与技术取证</a:t>
            </a:r>
          </a:p>
        </p:txBody>
      </p:sp>
      <p:sp>
        <p:nvSpPr>
          <p:cNvPr id="4" name="内容占位符 2"/>
          <p:cNvSpPr txBox="1"/>
          <p:nvPr/>
        </p:nvSpPr>
        <p:spPr>
          <a:xfrm>
            <a:off x="4519267" y="3685523"/>
            <a:ext cx="7231456" cy="2807352"/>
          </a:xfrm>
          <a:prstGeom prst="rect">
            <a:avLst/>
          </a:prstGeom>
        </p:spPr>
        <p:txBody>
          <a:bodyPr vert="horz" lIns="91440" tIns="45720" rIns="91440" bIns="45720" rtlCol="0">
            <a:normAutofit fontScale="97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Font typeface="Arial" panose="020B0604020202020204" pitchFamily="34" charset="0"/>
              <a:buNone/>
            </a:pPr>
            <a:r>
              <a:rPr lang="zh-CN" altLang="en-US" b="1" dirty="0">
                <a:latin typeface="黑体" panose="02010609060101010101" pitchFamily="49" charset="-122"/>
                <a:ea typeface="黑体" panose="02010609060101010101" pitchFamily="49" charset="-122"/>
              </a:rPr>
              <a:t>5.刑事处罚与纪律处分</a:t>
            </a:r>
          </a:p>
          <a:p>
            <a:pPr marL="0" indent="0">
              <a:lnSpc>
                <a:spcPct val="150000"/>
              </a:lnSpc>
              <a:spcBef>
                <a:spcPts val="0"/>
              </a:spcBef>
              <a:buFont typeface="Arial" panose="020B0604020202020204" pitchFamily="34" charset="0"/>
              <a:buNone/>
            </a:pPr>
            <a:r>
              <a:rPr lang="zh-CN" altLang="en-US" b="1" dirty="0">
                <a:latin typeface="黑体" panose="02010609060101010101" pitchFamily="49" charset="-122"/>
                <a:ea typeface="黑体" panose="02010609060101010101" pitchFamily="49" charset="-122"/>
              </a:rPr>
              <a:t>6.人员处理与处理监督</a:t>
            </a:r>
          </a:p>
          <a:p>
            <a:pPr marL="0" indent="0">
              <a:lnSpc>
                <a:spcPct val="150000"/>
              </a:lnSpc>
              <a:spcBef>
                <a:spcPts val="0"/>
              </a:spcBef>
              <a:buFont typeface="Arial" panose="020B0604020202020204" pitchFamily="34" charset="0"/>
              <a:buNone/>
            </a:pPr>
            <a:r>
              <a:rPr lang="zh-CN" altLang="en-US" b="1" dirty="0">
                <a:latin typeface="黑体" panose="02010609060101010101" pitchFamily="49" charset="-122"/>
                <a:ea typeface="黑体" panose="02010609060101010101" pitchFamily="49" charset="-122"/>
              </a:rPr>
              <a:t>7.案件管辖与案件查处</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司  法</a:t>
            </a:r>
          </a:p>
        </p:txBody>
      </p:sp>
      <p:sp>
        <p:nvSpPr>
          <p:cNvPr id="3" name="内容占位符 2"/>
          <p:cNvSpPr>
            <a:spLocks noGrp="1"/>
          </p:cNvSpPr>
          <p:nvPr>
            <p:ph idx="1"/>
          </p:nvPr>
        </p:nvSpPr>
        <p:spPr>
          <a:xfrm>
            <a:off x="293913" y="1690688"/>
            <a:ext cx="12039601" cy="5297941"/>
          </a:xfrm>
        </p:spPr>
        <p:txBody>
          <a:bodyPr>
            <a:normAutofit/>
          </a:bodyPr>
          <a:lstStyle/>
          <a:p>
            <a:pPr marL="0" indent="0">
              <a:lnSpc>
                <a:spcPct val="150000"/>
              </a:lnSpc>
              <a:spcBef>
                <a:spcPts val="0"/>
              </a:spcBef>
              <a:buNone/>
            </a:pPr>
            <a:r>
              <a:rPr lang="zh-CN" altLang="en-US" b="1" dirty="0">
                <a:solidFill>
                  <a:srgbClr val="C00000"/>
                </a:solidFill>
                <a:latin typeface="黑体" panose="02010609060101010101" pitchFamily="49" charset="-122"/>
                <a:ea typeface="黑体" panose="02010609060101010101" pitchFamily="49" charset="-122"/>
              </a:rPr>
              <a:t>审查依据</a:t>
            </a:r>
            <a:r>
              <a:rPr lang="zh-CN" altLang="en-US" b="1" dirty="0">
                <a:latin typeface="黑体" panose="02010609060101010101" pitchFamily="49" charset="-122"/>
                <a:ea typeface="黑体" panose="02010609060101010101" pitchFamily="49" charset="-122"/>
              </a:rPr>
              <a:t>：司法机关处理具体的保密案件时所适用的保密法律法规</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solidFill>
                  <a:srgbClr val="3333FF"/>
                </a:solidFill>
                <a:latin typeface="黑体" panose="02010609060101010101" pitchFamily="49" charset="-122"/>
                <a:ea typeface="黑体" panose="02010609060101010101" pitchFamily="49" charset="-122"/>
              </a:rPr>
              <a:t>宪法</a:t>
            </a:r>
            <a:r>
              <a:rPr lang="zh-CN" altLang="en-US"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保密基本法律</a:t>
            </a:r>
            <a:r>
              <a:rPr lang="zh-CN" altLang="en-US"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保密行政法规</a:t>
            </a:r>
            <a:endParaRPr lang="en-US" altLang="zh-CN" b="1" dirty="0">
              <a:solidFill>
                <a:srgbClr val="3333FF"/>
              </a:solidFill>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solidFill>
                  <a:srgbClr val="3333FF"/>
                </a:solidFill>
                <a:latin typeface="黑体" panose="02010609060101010101" pitchFamily="49" charset="-122"/>
                <a:ea typeface="黑体" panose="02010609060101010101" pitchFamily="49" charset="-122"/>
              </a:rPr>
              <a:t>保密地方性法规</a:t>
            </a:r>
            <a:r>
              <a:rPr lang="zh-CN" altLang="en-US"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保密规章</a:t>
            </a:r>
            <a:endParaRPr lang="en-US" altLang="zh-CN" b="1" dirty="0">
              <a:solidFill>
                <a:srgbClr val="3333FF"/>
              </a:solidFill>
              <a:latin typeface="黑体" panose="02010609060101010101" pitchFamily="49" charset="-122"/>
              <a:ea typeface="黑体" panose="02010609060101010101" pitchFamily="49" charset="-122"/>
            </a:endParaRPr>
          </a:p>
          <a:p>
            <a:pPr marL="0" indent="0">
              <a:lnSpc>
                <a:spcPct val="150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     具体适用中以各法律渊源的</a:t>
            </a:r>
            <a:r>
              <a:rPr lang="zh-CN" altLang="en-US" b="1" dirty="0">
                <a:solidFill>
                  <a:srgbClr val="7030A0"/>
                </a:solidFill>
                <a:latin typeface="黑体" panose="02010609060101010101" pitchFamily="49" charset="-122"/>
                <a:ea typeface="黑体" panose="02010609060101010101" pitchFamily="49" charset="-122"/>
              </a:rPr>
              <a:t>效力等级</a:t>
            </a:r>
            <a:r>
              <a:rPr lang="zh-CN" altLang="en-US" b="1" dirty="0">
                <a:latin typeface="黑体" panose="02010609060101010101" pitchFamily="49" charset="-122"/>
                <a:ea typeface="黑体" panose="02010609060101010101" pitchFamily="49" charset="-122"/>
              </a:rPr>
              <a:t>作为适用规则</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司  法</a:t>
            </a:r>
          </a:p>
        </p:txBody>
      </p:sp>
      <p:sp>
        <p:nvSpPr>
          <p:cNvPr id="3" name="内容占位符 2"/>
          <p:cNvSpPr>
            <a:spLocks noGrp="1"/>
          </p:cNvSpPr>
          <p:nvPr>
            <p:ph idx="1"/>
          </p:nvPr>
        </p:nvSpPr>
        <p:spPr>
          <a:xfrm>
            <a:off x="293913" y="1690688"/>
            <a:ext cx="12039601" cy="5167312"/>
          </a:xfrm>
        </p:spPr>
        <p:txBody>
          <a:bodyPr>
            <a:normAutofit/>
          </a:bodyPr>
          <a:lstStyle/>
          <a:p>
            <a:pPr marL="0" indent="0">
              <a:lnSpc>
                <a:spcPct val="150000"/>
              </a:lnSpc>
              <a:spcBef>
                <a:spcPts val="0"/>
              </a:spcBef>
              <a:buNone/>
            </a:pPr>
            <a:r>
              <a:rPr lang="zh-CN" altLang="en-US" b="1" dirty="0">
                <a:solidFill>
                  <a:srgbClr val="C00000"/>
                </a:solidFill>
                <a:latin typeface="黑体" panose="02010609060101010101" pitchFamily="49" charset="-122"/>
                <a:ea typeface="黑体" panose="02010609060101010101" pitchFamily="49" charset="-122"/>
              </a:rPr>
              <a:t>审查结果</a:t>
            </a:r>
            <a:r>
              <a:rPr lang="zh-CN" altLang="en-US" b="1" dirty="0">
                <a:latin typeface="黑体" panose="02010609060101010101" pitchFamily="49" charset="-122"/>
                <a:ea typeface="黑体" panose="02010609060101010101" pitchFamily="49" charset="-122"/>
              </a:rPr>
              <a:t>：司法机关依据法律规定追究保密违法行为主体的保密法律责任</a:t>
            </a:r>
            <a:endParaRPr lang="en-US" altLang="zh-CN" b="1" dirty="0">
              <a:latin typeface="黑体" panose="02010609060101010101" pitchFamily="49" charset="-122"/>
              <a:ea typeface="黑体" panose="02010609060101010101" pitchFamily="49" charset="-122"/>
            </a:endParaRPr>
          </a:p>
          <a:p>
            <a:pPr marL="0" indent="0">
              <a:lnSpc>
                <a:spcPct val="130000"/>
              </a:lnSpc>
              <a:spcBef>
                <a:spcPts val="0"/>
              </a:spcBef>
              <a:buNone/>
            </a:pPr>
            <a:r>
              <a:rPr lang="zh-CN" altLang="en-US" b="1" dirty="0">
                <a:latin typeface="黑体" panose="02010609060101010101" pitchFamily="49" charset="-122"/>
                <a:ea typeface="黑体" panose="02010609060101010101" pitchFamily="49" charset="-122"/>
              </a:rPr>
              <a:t>保密法律责任：实施保密违法行为的主体依照法律应承担的</a:t>
            </a:r>
            <a:r>
              <a:rPr lang="zh-CN" altLang="en-US" b="1" dirty="0">
                <a:solidFill>
                  <a:srgbClr val="3333FF"/>
                </a:solidFill>
                <a:latin typeface="黑体" panose="02010609060101010101" pitchFamily="49" charset="-122"/>
                <a:ea typeface="黑体" panose="02010609060101010101" pitchFamily="49" charset="-122"/>
              </a:rPr>
              <a:t>否定性法律后果</a:t>
            </a:r>
            <a:endParaRPr lang="en-US" altLang="zh-CN" b="1" dirty="0">
              <a:solidFill>
                <a:srgbClr val="3333FF"/>
              </a:solidFill>
              <a:latin typeface="黑体" panose="02010609060101010101" pitchFamily="49" charset="-122"/>
              <a:ea typeface="黑体" panose="02010609060101010101" pitchFamily="49" charset="-122"/>
            </a:endParaRPr>
          </a:p>
          <a:p>
            <a:pPr marL="0" indent="0">
              <a:lnSpc>
                <a:spcPct val="130000"/>
              </a:lnSpc>
              <a:spcBef>
                <a:spcPts val="0"/>
              </a:spcBef>
              <a:buNone/>
            </a:pPr>
            <a:r>
              <a:rPr lang="zh-CN" altLang="en-US" b="1" dirty="0">
                <a:latin typeface="黑体" panose="02010609060101010101" pitchFamily="49" charset="-122"/>
                <a:ea typeface="黑体" panose="02010609060101010101" pitchFamily="49" charset="-122"/>
              </a:rPr>
              <a:t>    建立完善的保密法律责任体系，对于</a:t>
            </a:r>
            <a:endParaRPr lang="en-US" altLang="zh-CN" b="1" dirty="0">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依法严肃惩治危害国家秘密安全的行为</a:t>
            </a:r>
            <a:endParaRPr lang="en-US" altLang="zh-CN" b="1" dirty="0">
              <a:latin typeface="黑体" panose="02010609060101010101" pitchFamily="49" charset="-122"/>
              <a:ea typeface="黑体" panose="02010609060101010101" pitchFamily="49" charset="-122"/>
            </a:endParaRPr>
          </a:p>
          <a:p>
            <a:pPr marL="0" indent="0">
              <a:lnSpc>
                <a:spcPct val="130000"/>
              </a:lnSpc>
              <a:spcBef>
                <a:spcPts val="0"/>
              </a:spcBef>
              <a:buNone/>
            </a:pPr>
            <a:r>
              <a:rPr lang="zh-CN" altLang="en-US" b="1" dirty="0">
                <a:latin typeface="黑体" panose="02010609060101010101" pitchFamily="49" charset="-122"/>
                <a:ea typeface="黑体" panose="02010609060101010101" pitchFamily="49" charset="-122"/>
              </a:rPr>
              <a:t>        保障保密法律的有效实施</a:t>
            </a:r>
            <a:endParaRPr lang="en-US" altLang="zh-CN" b="1" dirty="0">
              <a:latin typeface="黑体" panose="02010609060101010101" pitchFamily="49" charset="-122"/>
              <a:ea typeface="黑体" panose="02010609060101010101" pitchFamily="49" charset="-122"/>
            </a:endParaRPr>
          </a:p>
          <a:p>
            <a:pPr marL="0" indent="0">
              <a:lnSpc>
                <a:spcPct val="130000"/>
              </a:lnSpc>
              <a:spcBef>
                <a:spcPts val="0"/>
              </a:spcBef>
              <a:buNone/>
            </a:pPr>
            <a:r>
              <a:rPr lang="zh-CN" altLang="en-US" b="1" dirty="0">
                <a:latin typeface="黑体" panose="02010609060101010101" pitchFamily="49" charset="-122"/>
                <a:ea typeface="黑体" panose="02010609060101010101" pitchFamily="49" charset="-122"/>
              </a:rPr>
              <a:t>    具有极为重要的意义</a:t>
            </a:r>
            <a:endParaRPr lang="en-US" altLang="zh-CN" b="1" dirty="0">
              <a:latin typeface="黑体" panose="02010609060101010101" pitchFamily="49" charset="-122"/>
              <a:ea typeface="黑体" panose="02010609060101010101" pitchFamily="49" charset="-122"/>
            </a:endParaRPr>
          </a:p>
          <a:p>
            <a:pPr marL="0" indent="0">
              <a:lnSpc>
                <a:spcPct val="130000"/>
              </a:lnSpc>
              <a:spcBef>
                <a:spcPts val="0"/>
              </a:spcBef>
              <a:buNone/>
            </a:pPr>
            <a:r>
              <a:rPr lang="zh-CN" altLang="en-US" b="1" dirty="0">
                <a:latin typeface="黑体" panose="02010609060101010101" pitchFamily="49" charset="-122"/>
                <a:ea typeface="黑体" panose="02010609060101010101" pitchFamily="49" charset="-122"/>
              </a:rPr>
              <a:t>    评价保密法律责任体系是否完善，要看</a:t>
            </a:r>
            <a:endParaRPr lang="en-US" altLang="zh-CN" b="1" dirty="0">
              <a:latin typeface="黑体" panose="02010609060101010101" pitchFamily="49" charset="-122"/>
              <a:ea typeface="黑体" panose="02010609060101010101" pitchFamily="49" charset="-122"/>
            </a:endParaRPr>
          </a:p>
          <a:p>
            <a:pPr marL="0" indent="0">
              <a:lnSpc>
                <a:spcPct val="130000"/>
              </a:lnSpc>
              <a:spcBef>
                <a:spcPts val="0"/>
              </a:spcBef>
              <a:buNone/>
            </a:pPr>
            <a:r>
              <a:rPr lang="zh-CN" altLang="en-US" b="1" dirty="0">
                <a:latin typeface="黑体" panose="02010609060101010101" pitchFamily="49" charset="-122"/>
                <a:ea typeface="黑体" panose="02010609060101010101" pitchFamily="49" charset="-122"/>
              </a:rPr>
              <a:t>        </a:t>
            </a:r>
            <a:r>
              <a:rPr lang="zh-CN" altLang="en-US" b="1" dirty="0">
                <a:solidFill>
                  <a:srgbClr val="3333FF"/>
                </a:solidFill>
                <a:latin typeface="黑体" panose="02010609060101010101" pitchFamily="49" charset="-122"/>
                <a:ea typeface="黑体" panose="02010609060101010101" pitchFamily="49" charset="-122"/>
              </a:rPr>
              <a:t>法律责任的设定</a:t>
            </a:r>
            <a:r>
              <a:rPr lang="zh-CN" altLang="en-US" b="1" dirty="0">
                <a:latin typeface="黑体" panose="02010609060101010101" pitchFamily="49" charset="-122"/>
                <a:ea typeface="黑体" panose="02010609060101010101" pitchFamily="49" charset="-122"/>
              </a:rPr>
              <a:t>能否与</a:t>
            </a:r>
            <a:r>
              <a:rPr lang="zh-CN" altLang="en-US" b="1" dirty="0">
                <a:solidFill>
                  <a:srgbClr val="3333FF"/>
                </a:solidFill>
                <a:latin typeface="黑体" panose="02010609060101010101" pitchFamily="49" charset="-122"/>
                <a:ea typeface="黑体" panose="02010609060101010101" pitchFamily="49" charset="-122"/>
              </a:rPr>
              <a:t>保密违法行为</a:t>
            </a:r>
            <a:r>
              <a:rPr lang="zh-CN" altLang="en-US" b="1" dirty="0">
                <a:latin typeface="黑体" panose="02010609060101010101" pitchFamily="49" charset="-122"/>
                <a:ea typeface="黑体" panose="02010609060101010101" pitchFamily="49" charset="-122"/>
              </a:rPr>
              <a:t>无缝对接，以及</a:t>
            </a:r>
            <a:endParaRPr lang="en-US" altLang="zh-CN" b="1" dirty="0">
              <a:latin typeface="黑体" panose="02010609060101010101" pitchFamily="49" charset="-122"/>
              <a:ea typeface="黑体" panose="02010609060101010101" pitchFamily="49" charset="-122"/>
            </a:endParaRPr>
          </a:p>
          <a:p>
            <a:pPr marL="0" indent="0">
              <a:lnSpc>
                <a:spcPct val="130000"/>
              </a:lnSpc>
              <a:spcBef>
                <a:spcPts val="0"/>
              </a:spcBef>
              <a:buNone/>
            </a:pPr>
            <a:r>
              <a:rPr lang="zh-CN" altLang="en-US" b="1" dirty="0">
                <a:latin typeface="黑体" panose="02010609060101010101" pitchFamily="49" charset="-122"/>
                <a:ea typeface="黑体" panose="02010609060101010101" pitchFamily="49" charset="-122"/>
              </a:rPr>
              <a:t>        保密法律责任的落实情况</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司  法</a:t>
            </a:r>
          </a:p>
        </p:txBody>
      </p:sp>
      <p:sp>
        <p:nvSpPr>
          <p:cNvPr id="3" name="内容占位符 2"/>
          <p:cNvSpPr>
            <a:spLocks noGrp="1"/>
          </p:cNvSpPr>
          <p:nvPr>
            <p:ph idx="1"/>
          </p:nvPr>
        </p:nvSpPr>
        <p:spPr>
          <a:xfrm>
            <a:off x="293913" y="1581827"/>
            <a:ext cx="12039601" cy="5319713"/>
          </a:xfrm>
        </p:spPr>
        <p:txBody>
          <a:bodyPr>
            <a:normAutofit/>
          </a:bodyPr>
          <a:lstStyle/>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四类承担法律责任的情形：</a:t>
            </a:r>
            <a:endParaRPr lang="en-US" altLang="zh-CN" b="1" dirty="0">
              <a:latin typeface="黑体" panose="02010609060101010101" pitchFamily="49" charset="-122"/>
              <a:ea typeface="黑体" panose="02010609060101010101" pitchFamily="49" charset="-122"/>
            </a:endParaRPr>
          </a:p>
          <a:p>
            <a:pPr marL="0" algn="l">
              <a:lnSpc>
                <a:spcPct val="130000"/>
              </a:lnSpc>
              <a:spcBef>
                <a:spcPts val="0"/>
              </a:spcBef>
              <a:buClrTx/>
              <a:buSzTx/>
              <a:buNone/>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I</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   严重违反保密规定行为的法律责任</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solidFill>
                  <a:srgbClr val="3333FF"/>
                </a:solidFill>
                <a:latin typeface="Times New Roman" panose="02020603050405020304" pitchFamily="18" charset="0"/>
                <a:ea typeface="黑体" panose="02010609060101010101" pitchFamily="49" charset="-122"/>
                <a:cs typeface="Times New Roman" panose="02020603050405020304" pitchFamily="18" charset="0"/>
                <a:sym typeface="+mn-ea"/>
              </a:rPr>
              <a:t> 2024</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保密法</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第</a:t>
            </a:r>
            <a:r>
              <a:rPr lang="en-US" altLang="zh-CN" sz="2400" b="1" dirty="0">
                <a:solidFill>
                  <a:srgbClr val="3333FF"/>
                </a:solidFill>
                <a:latin typeface="Times New Roman" panose="02020603050405020304" pitchFamily="18" charset="0"/>
                <a:ea typeface="黑体" panose="02010609060101010101" pitchFamily="49" charset="-122"/>
                <a:cs typeface="Times New Roman" panose="02020603050405020304" pitchFamily="18" charset="0"/>
              </a:rPr>
              <a:t>57</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条</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a:solidFill>
                <a:srgbClr val="3333FF"/>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nSpc>
                <a:spcPct val="130000"/>
              </a:lnSpc>
              <a:spcBef>
                <a:spcPts val="0"/>
              </a:spcBef>
              <a:buNone/>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II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机关、单位发生重大泄密案件或者定密不当的法律责任</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保密法</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第</a:t>
            </a:r>
            <a:r>
              <a:rPr lang="en-US" altLang="zh-CN" sz="2400" b="1" dirty="0">
                <a:solidFill>
                  <a:srgbClr val="3333FF"/>
                </a:solidFill>
                <a:latin typeface="Times New Roman" panose="02020603050405020304" pitchFamily="18" charset="0"/>
                <a:ea typeface="黑体" panose="02010609060101010101" pitchFamily="49" charset="-122"/>
                <a:cs typeface="Times New Roman" panose="02020603050405020304" pitchFamily="18" charset="0"/>
              </a:rPr>
              <a:t>58</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条</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a:t>
            </a:r>
          </a:p>
          <a:p>
            <a:pPr marL="0" indent="0">
              <a:lnSpc>
                <a:spcPct val="130000"/>
              </a:lnSpc>
              <a:spcBef>
                <a:spcPts val="0"/>
              </a:spcBef>
              <a:buNone/>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III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互联网及其他公共信息网络运营商、服务商的法律责任</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保密法</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第</a:t>
            </a:r>
            <a:r>
              <a:rPr lang="en-US" altLang="zh-CN" sz="2400" b="1" dirty="0">
                <a:solidFill>
                  <a:srgbClr val="3333FF"/>
                </a:solidFill>
                <a:latin typeface="Times New Roman" panose="02020603050405020304" pitchFamily="18" charset="0"/>
                <a:ea typeface="黑体" panose="02010609060101010101" pitchFamily="49" charset="-122"/>
                <a:cs typeface="Times New Roman" panose="02020603050405020304" pitchFamily="18" charset="0"/>
              </a:rPr>
              <a:t>59</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条</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a:t>
            </a:r>
          </a:p>
          <a:p>
            <a:pPr marL="0" indent="0">
              <a:lnSpc>
                <a:spcPct val="130000"/>
              </a:lnSpc>
              <a:spcBef>
                <a:spcPts val="0"/>
              </a:spcBef>
              <a:buNone/>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IV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保密行政管理部门工作人员的法律责任</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保密法</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第</a:t>
            </a:r>
            <a:r>
              <a:rPr lang="en-US" altLang="zh-CN" sz="2400" b="1" dirty="0">
                <a:solidFill>
                  <a:srgbClr val="3333FF"/>
                </a:solidFill>
                <a:latin typeface="Times New Roman" panose="02020603050405020304" pitchFamily="18" charset="0"/>
                <a:ea typeface="黑体" panose="02010609060101010101" pitchFamily="49" charset="-122"/>
                <a:cs typeface="Times New Roman" panose="02020603050405020304" pitchFamily="18" charset="0"/>
              </a:rPr>
              <a:t>61</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条</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a:t>
            </a: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两种保密法律责任：</a:t>
            </a:r>
            <a:r>
              <a:rPr lang="zh-CN" altLang="en-US" b="1" dirty="0">
                <a:solidFill>
                  <a:srgbClr val="3333FF"/>
                </a:solidFill>
                <a:latin typeface="黑体" panose="02010609060101010101" pitchFamily="49" charset="-122"/>
                <a:ea typeface="黑体" panose="02010609060101010101" pitchFamily="49" charset="-122"/>
              </a:rPr>
              <a:t>行政</a:t>
            </a:r>
            <a:r>
              <a:rPr lang="zh-CN" altLang="en-US" b="1" dirty="0">
                <a:latin typeface="黑体" panose="02010609060101010101" pitchFamily="49" charset="-122"/>
                <a:ea typeface="黑体" panose="02010609060101010101" pitchFamily="49" charset="-122"/>
              </a:rPr>
              <a:t>责任、</a:t>
            </a:r>
            <a:r>
              <a:rPr lang="zh-CN" altLang="en-US" b="1" dirty="0">
                <a:solidFill>
                  <a:srgbClr val="3333FF"/>
                </a:solidFill>
                <a:latin typeface="黑体" panose="02010609060101010101" pitchFamily="49" charset="-122"/>
                <a:ea typeface="黑体" panose="02010609060101010101" pitchFamily="49" charset="-122"/>
              </a:rPr>
              <a:t>刑事</a:t>
            </a:r>
            <a:r>
              <a:rPr lang="zh-CN" altLang="en-US" b="1" dirty="0">
                <a:latin typeface="黑体" panose="02010609060101010101" pitchFamily="49" charset="-122"/>
                <a:ea typeface="黑体" panose="02010609060101010101" pitchFamily="49" charset="-122"/>
              </a:rPr>
              <a:t>责任</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落实保密工作责任制</a:t>
            </a:r>
            <a:r>
              <a:rPr lang="en-US" altLang="zh-CN" b="1" dirty="0">
                <a:latin typeface="黑体" panose="02010609060101010101" pitchFamily="49" charset="-122"/>
                <a:ea typeface="黑体" panose="02010609060101010101" pitchFamily="49" charset="-122"/>
              </a:rPr>
              <a:t>					</a:t>
            </a:r>
            <a:r>
              <a:rPr lang="zh-CN" altLang="en-US" b="1" dirty="0"/>
              <a:t>严格责任追究</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设定行为违法的追责原则</a:t>
            </a:r>
            <a:r>
              <a:rPr lang="en-US" altLang="zh-CN" b="1" dirty="0">
                <a:latin typeface="黑体" panose="02010609060101010101" pitchFamily="49" charset="-122"/>
                <a:ea typeface="黑体" panose="02010609060101010101" pitchFamily="49" charset="-122"/>
              </a:rPr>
              <a:t>				</a:t>
            </a:r>
            <a:r>
              <a:rPr lang="zh-CN" altLang="en-US" b="1" dirty="0"/>
              <a:t>提高保密法律</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设定国家保密行政管理机关的处分监督权</a:t>
            </a:r>
            <a:r>
              <a:rPr lang="en-US" altLang="zh-CN" b="1" dirty="0">
                <a:latin typeface="黑体" panose="02010609060101010101" pitchFamily="49" charset="-122"/>
                <a:ea typeface="黑体" panose="02010609060101010101" pitchFamily="49" charset="-122"/>
              </a:rPr>
              <a:t>	</a:t>
            </a:r>
            <a:r>
              <a:rPr lang="zh-CN" altLang="en-US" b="1" dirty="0"/>
              <a:t>责任适用效能</a:t>
            </a:r>
            <a:endParaRPr lang="en-US" altLang="zh-CN" b="1" dirty="0">
              <a:latin typeface="黑体" panose="02010609060101010101" pitchFamily="49" charset="-122"/>
              <a:ea typeface="黑体" panose="02010609060101010101" pitchFamily="49" charset="-122"/>
            </a:endParaRPr>
          </a:p>
        </p:txBody>
      </p:sp>
      <p:sp>
        <p:nvSpPr>
          <p:cNvPr id="4" name="右大括号 3"/>
          <p:cNvSpPr/>
          <p:nvPr/>
        </p:nvSpPr>
        <p:spPr>
          <a:xfrm>
            <a:off x="6988629" y="5072740"/>
            <a:ext cx="424543" cy="1404257"/>
          </a:xfrm>
          <a:prstGeom prst="rightBrace">
            <a:avLst/>
          </a:prstGeom>
          <a:ln w="76200">
            <a:solidFill>
              <a:srgbClr val="FF99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ln w="76200">
                <a:solidFill>
                  <a:srgbClr val="3333FF"/>
                </a:solidFill>
              </a:l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67994" y="1016019"/>
          <a:ext cx="12056012" cy="5691741"/>
        </p:xfrm>
        <a:graphic>
          <a:graphicData uri="http://schemas.openxmlformats.org/drawingml/2006/table">
            <a:tbl>
              <a:tblPr firstRow="1" bandRow="1">
                <a:tableStyleId>{5C22544A-7EE6-4342-B048-85BDC9FD1C3A}</a:tableStyleId>
              </a:tblPr>
              <a:tblGrid>
                <a:gridCol w="2319865">
                  <a:extLst>
                    <a:ext uri="{9D8B030D-6E8A-4147-A177-3AD203B41FA5}">
                      <a16:colId xmlns:a16="http://schemas.microsoft.com/office/drawing/2014/main" val="20000"/>
                    </a:ext>
                  </a:extLst>
                </a:gridCol>
                <a:gridCol w="2226344">
                  <a:extLst>
                    <a:ext uri="{9D8B030D-6E8A-4147-A177-3AD203B41FA5}">
                      <a16:colId xmlns:a16="http://schemas.microsoft.com/office/drawing/2014/main" val="20001"/>
                    </a:ext>
                  </a:extLst>
                </a:gridCol>
                <a:gridCol w="7509803">
                  <a:extLst>
                    <a:ext uri="{9D8B030D-6E8A-4147-A177-3AD203B41FA5}">
                      <a16:colId xmlns:a16="http://schemas.microsoft.com/office/drawing/2014/main" val="20002"/>
                    </a:ext>
                  </a:extLst>
                </a:gridCol>
              </a:tblGrid>
              <a:tr h="621633">
                <a:tc>
                  <a:txBody>
                    <a:bodyPr/>
                    <a:lstStyle/>
                    <a:p>
                      <a:pPr algn="ctr" fontAlgn="ctr"/>
                      <a:r>
                        <a:rPr lang="zh-CN" altLang="en-US" sz="2400" b="1" u="none" strike="noStrike" dirty="0">
                          <a:effectLst/>
                          <a:latin typeface="黑体" panose="02010609060101010101" pitchFamily="49" charset="-122"/>
                          <a:ea typeface="黑体" panose="02010609060101010101" pitchFamily="49" charset="-122"/>
                        </a:rPr>
                        <a:t>犯罪类型</a:t>
                      </a:r>
                      <a:endParaRPr lang="zh-CN" altLang="en-US" sz="2400" b="1" i="0" u="none" strike="noStrike" dirty="0">
                        <a:solidFill>
                          <a:srgbClr val="000000"/>
                        </a:solidFill>
                        <a:effectLst/>
                        <a:latin typeface="黑体" panose="02010609060101010101" pitchFamily="49" charset="-122"/>
                        <a:ea typeface="黑体" panose="02010609060101010101" pitchFamily="49" charset="-122"/>
                      </a:endParaRPr>
                    </a:p>
                  </a:txBody>
                  <a:tcPr marL="6547" marR="6547" marT="6547" marB="0" anchor="ctr"/>
                </a:tc>
                <a:tc>
                  <a:txBody>
                    <a:bodyPr/>
                    <a:lstStyle/>
                    <a:p>
                      <a:pPr algn="ctr" fontAlgn="ctr"/>
                      <a:r>
                        <a:rPr lang="zh-CN" altLang="en-US" sz="2400" b="1" u="none" strike="noStrike" dirty="0">
                          <a:effectLst/>
                          <a:latin typeface="黑体" panose="02010609060101010101" pitchFamily="49" charset="-122"/>
                          <a:ea typeface="黑体" panose="02010609060101010101" pitchFamily="49" charset="-122"/>
                        </a:rPr>
                        <a:t>刑法条款</a:t>
                      </a:r>
                      <a:endParaRPr lang="zh-CN" altLang="en-US" sz="2400" b="1" i="0" u="none" strike="noStrike" dirty="0">
                        <a:solidFill>
                          <a:srgbClr val="000000"/>
                        </a:solidFill>
                        <a:effectLst/>
                        <a:latin typeface="黑体" panose="02010609060101010101" pitchFamily="49" charset="-122"/>
                        <a:ea typeface="黑体" panose="02010609060101010101" pitchFamily="49" charset="-122"/>
                      </a:endParaRPr>
                    </a:p>
                  </a:txBody>
                  <a:tcPr marL="6547" marR="6547" marT="6547" marB="0" anchor="ctr"/>
                </a:tc>
                <a:tc>
                  <a:txBody>
                    <a:bodyPr/>
                    <a:lstStyle/>
                    <a:p>
                      <a:pPr algn="ctr" fontAlgn="ctr"/>
                      <a:r>
                        <a:rPr lang="zh-CN" altLang="en-US" sz="2400" b="1" u="none" strike="noStrike">
                          <a:effectLst/>
                          <a:latin typeface="黑体" panose="02010609060101010101" pitchFamily="49" charset="-122"/>
                          <a:ea typeface="黑体" panose="02010609060101010101" pitchFamily="49" charset="-122"/>
                        </a:rPr>
                        <a:t>罪       名</a:t>
                      </a:r>
                      <a:endParaRPr lang="zh-CN" altLang="en-US" sz="2400" b="1" i="0" u="none" strike="noStrike" dirty="0">
                        <a:solidFill>
                          <a:srgbClr val="000000"/>
                        </a:solidFill>
                        <a:effectLst/>
                        <a:latin typeface="黑体" panose="02010609060101010101" pitchFamily="49" charset="-122"/>
                        <a:ea typeface="黑体" panose="02010609060101010101" pitchFamily="49" charset="-122"/>
                      </a:endParaRPr>
                    </a:p>
                  </a:txBody>
                  <a:tcPr marL="6547" marR="6547" marT="6547" marB="0" anchor="ctr"/>
                </a:tc>
                <a:extLst>
                  <a:ext uri="{0D108BD9-81ED-4DB2-BD59-A6C34878D82A}">
                    <a16:rowId xmlns:a16="http://schemas.microsoft.com/office/drawing/2014/main" val="10000"/>
                  </a:ext>
                </a:extLst>
              </a:tr>
              <a:tr h="625906">
                <a:tc>
                  <a:txBody>
                    <a:bodyPr/>
                    <a:lstStyle/>
                    <a:p>
                      <a:pPr algn="ctr" fontAlgn="ctr"/>
                      <a:r>
                        <a:rPr lang="zh-CN" altLang="en-US" sz="2400" b="1" i="0" u="none" strike="noStrike" dirty="0">
                          <a:solidFill>
                            <a:srgbClr val="000000"/>
                          </a:solidFill>
                          <a:effectLst/>
                          <a:latin typeface="黑体" panose="02010609060101010101" pitchFamily="49" charset="-122"/>
                          <a:ea typeface="黑体" panose="02010609060101010101" pitchFamily="49" charset="-122"/>
                        </a:rPr>
                        <a:t>危害国家安全罪</a:t>
                      </a:r>
                      <a:endParaRPr lang="zh-CN" altLang="en-US" sz="2000" b="0" i="0" u="none" strike="noStrike" dirty="0">
                        <a:solidFill>
                          <a:srgbClr val="000000"/>
                        </a:solidFill>
                        <a:effectLst/>
                        <a:latin typeface="黑体" panose="02010609060101010101" pitchFamily="49" charset="-122"/>
                        <a:ea typeface="黑体" panose="02010609060101010101" pitchFamily="49" charset="-122"/>
                      </a:endParaRPr>
                    </a:p>
                  </a:txBody>
                  <a:tcPr marL="9525" marR="9525" marT="9525" marB="0" anchor="ctr"/>
                </a:tc>
                <a:tc>
                  <a:txBody>
                    <a:bodyPr/>
                    <a:lstStyle/>
                    <a:p>
                      <a:pPr algn="ctr" fontAlgn="ctr"/>
                      <a:r>
                        <a:rPr lang="zh-CN" altLang="en-US" sz="2400" b="1" i="0" u="none" strike="noStrike" dirty="0">
                          <a:solidFill>
                            <a:srgbClr val="000000"/>
                          </a:solidFill>
                          <a:effectLst/>
                          <a:latin typeface="黑体" panose="02010609060101010101" pitchFamily="49" charset="-122"/>
                          <a:ea typeface="黑体" panose="02010609060101010101" pitchFamily="49" charset="-122"/>
                        </a:rPr>
                        <a:t>第</a:t>
                      </a:r>
                      <a:r>
                        <a:rPr lang="en-US" altLang="zh-CN" sz="2400" b="1" i="0" u="none" strike="noStrike" dirty="0">
                          <a:solidFill>
                            <a:srgbClr val="000000"/>
                          </a:solidFill>
                          <a:effectLst/>
                          <a:latin typeface="黑体" panose="02010609060101010101" pitchFamily="49" charset="-122"/>
                          <a:ea typeface="黑体" panose="02010609060101010101" pitchFamily="49" charset="-122"/>
                        </a:rPr>
                        <a:t>111</a:t>
                      </a:r>
                      <a:r>
                        <a:rPr lang="zh-CN" altLang="en-US" sz="2400" b="1" i="0" u="none" strike="noStrike" dirty="0">
                          <a:solidFill>
                            <a:srgbClr val="000000"/>
                          </a:solidFill>
                          <a:effectLst/>
                          <a:latin typeface="黑体" panose="02010609060101010101" pitchFamily="49" charset="-122"/>
                          <a:ea typeface="黑体" panose="02010609060101010101" pitchFamily="49" charset="-122"/>
                        </a:rPr>
                        <a:t>条</a:t>
                      </a:r>
                    </a:p>
                  </a:txBody>
                  <a:tcPr marL="9525" marR="9525" marT="9525" marB="0" anchor="ctr"/>
                </a:tc>
                <a:tc>
                  <a:txBody>
                    <a:bodyPr/>
                    <a:lstStyle/>
                    <a:p>
                      <a:pPr algn="l" fontAlgn="ctr"/>
                      <a:r>
                        <a:rPr lang="zh-CN" altLang="en-US" sz="2400" b="1" i="0" u="none" strike="noStrike" dirty="0">
                          <a:solidFill>
                            <a:srgbClr val="FF0000"/>
                          </a:solidFill>
                          <a:effectLst/>
                          <a:latin typeface="黑体" panose="02010609060101010101" pitchFamily="49" charset="-122"/>
                          <a:ea typeface="黑体" panose="02010609060101010101" pitchFamily="49" charset="-122"/>
                        </a:rPr>
                        <a:t>为境外窃取、刺探、收买、非法提供</a:t>
                      </a:r>
                      <a:r>
                        <a:rPr lang="zh-CN" altLang="en-US" sz="2400" b="1" i="0" u="none" strike="noStrike" dirty="0">
                          <a:solidFill>
                            <a:srgbClr val="000000"/>
                          </a:solidFill>
                          <a:effectLst/>
                          <a:latin typeface="黑体" panose="02010609060101010101" pitchFamily="49" charset="-122"/>
                          <a:ea typeface="黑体" panose="02010609060101010101" pitchFamily="49" charset="-122"/>
                        </a:rPr>
                        <a:t>国家秘密、情报罪</a:t>
                      </a:r>
                    </a:p>
                  </a:txBody>
                  <a:tcPr marL="9525" marR="9525" marT="9525" marB="0" anchor="ctr"/>
                </a:tc>
                <a:extLst>
                  <a:ext uri="{0D108BD9-81ED-4DB2-BD59-A6C34878D82A}">
                    <a16:rowId xmlns:a16="http://schemas.microsoft.com/office/drawing/2014/main" val="10001"/>
                  </a:ext>
                </a:extLst>
              </a:tr>
              <a:tr h="532065">
                <a:tc rowSpan="2">
                  <a:txBody>
                    <a:bodyPr/>
                    <a:lstStyle/>
                    <a:p>
                      <a:pPr algn="ctr" fontAlgn="ctr"/>
                      <a:r>
                        <a:rPr lang="zh-CN" altLang="en-US" sz="2400" b="1" i="0" u="none" strike="noStrike" dirty="0">
                          <a:solidFill>
                            <a:srgbClr val="000000"/>
                          </a:solidFill>
                          <a:effectLst/>
                          <a:latin typeface="黑体" panose="02010609060101010101" pitchFamily="49" charset="-122"/>
                          <a:ea typeface="黑体" panose="02010609060101010101" pitchFamily="49" charset="-122"/>
                        </a:rPr>
                        <a:t>妨</a:t>
                      </a:r>
                      <a:r>
                        <a:rPr lang="zh-CN" altLang="en-US" sz="1800" b="1" i="0" u="none" strike="noStrike" dirty="0">
                          <a:solidFill>
                            <a:srgbClr val="000000"/>
                          </a:solidFill>
                          <a:effectLst/>
                          <a:latin typeface="黑体" panose="02010609060101010101" pitchFamily="49" charset="-122"/>
                          <a:ea typeface="黑体" panose="02010609060101010101" pitchFamily="49" charset="-122"/>
                        </a:rPr>
                        <a:t> </a:t>
                      </a:r>
                      <a:r>
                        <a:rPr lang="zh-CN" altLang="en-US" sz="2400" b="1" i="0" u="none" strike="noStrike" dirty="0">
                          <a:solidFill>
                            <a:srgbClr val="000000"/>
                          </a:solidFill>
                          <a:effectLst/>
                          <a:latin typeface="黑体" panose="02010609060101010101" pitchFamily="49" charset="-122"/>
                          <a:ea typeface="黑体" panose="02010609060101010101" pitchFamily="49" charset="-122"/>
                        </a:rPr>
                        <a:t>害</a:t>
                      </a:r>
                      <a:r>
                        <a:rPr lang="zh-CN" altLang="en-US" sz="1800" b="1" i="0" u="none" strike="noStrike" dirty="0">
                          <a:solidFill>
                            <a:srgbClr val="000000"/>
                          </a:solidFill>
                          <a:effectLst/>
                          <a:latin typeface="黑体" panose="02010609060101010101" pitchFamily="49" charset="-122"/>
                          <a:ea typeface="黑体" panose="02010609060101010101" pitchFamily="49" charset="-122"/>
                        </a:rPr>
                        <a:t> </a:t>
                      </a:r>
                      <a:r>
                        <a:rPr lang="zh-CN" altLang="en-US" sz="2400" b="1" i="0" u="none" strike="noStrike" dirty="0">
                          <a:solidFill>
                            <a:srgbClr val="000000"/>
                          </a:solidFill>
                          <a:effectLst/>
                          <a:latin typeface="黑体" panose="02010609060101010101" pitchFamily="49" charset="-122"/>
                          <a:ea typeface="黑体" panose="02010609060101010101" pitchFamily="49" charset="-122"/>
                        </a:rPr>
                        <a:t>社</a:t>
                      </a:r>
                      <a:r>
                        <a:rPr lang="zh-CN" altLang="en-US" sz="1800" b="1" i="0" u="none" strike="noStrike" dirty="0">
                          <a:solidFill>
                            <a:srgbClr val="000000"/>
                          </a:solidFill>
                          <a:effectLst/>
                          <a:latin typeface="黑体" panose="02010609060101010101" pitchFamily="49" charset="-122"/>
                          <a:ea typeface="黑体" panose="02010609060101010101" pitchFamily="49" charset="-122"/>
                        </a:rPr>
                        <a:t> </a:t>
                      </a:r>
                      <a:r>
                        <a:rPr lang="zh-CN" altLang="en-US" sz="2400" b="1" i="0" u="none" strike="noStrike" dirty="0">
                          <a:solidFill>
                            <a:srgbClr val="000000"/>
                          </a:solidFill>
                          <a:effectLst/>
                          <a:latin typeface="黑体" panose="02010609060101010101" pitchFamily="49" charset="-122"/>
                          <a:ea typeface="黑体" panose="02010609060101010101" pitchFamily="49" charset="-122"/>
                        </a:rPr>
                        <a:t>会</a:t>
                      </a:r>
                      <a:endParaRPr lang="en-US" altLang="zh-CN" sz="2400" b="1" i="0" u="none" strike="noStrike" dirty="0">
                        <a:solidFill>
                          <a:srgbClr val="000000"/>
                        </a:solidFill>
                        <a:effectLst/>
                        <a:latin typeface="黑体" panose="02010609060101010101" pitchFamily="49" charset="-122"/>
                        <a:ea typeface="黑体" panose="02010609060101010101" pitchFamily="49" charset="-122"/>
                      </a:endParaRPr>
                    </a:p>
                    <a:p>
                      <a:pPr algn="ctr" fontAlgn="ctr"/>
                      <a:r>
                        <a:rPr lang="zh-CN" altLang="en-US" sz="2400" b="1" i="0" u="none" strike="noStrike" dirty="0">
                          <a:solidFill>
                            <a:srgbClr val="000000"/>
                          </a:solidFill>
                          <a:effectLst/>
                          <a:latin typeface="黑体" panose="02010609060101010101" pitchFamily="49" charset="-122"/>
                          <a:ea typeface="黑体" panose="02010609060101010101" pitchFamily="49" charset="-122"/>
                        </a:rPr>
                        <a:t>管理秩序罪</a:t>
                      </a:r>
                      <a:endParaRPr lang="zh-CN" altLang="en-US" sz="2000" b="0" i="0" u="none" strike="noStrike" dirty="0">
                        <a:solidFill>
                          <a:srgbClr val="000000"/>
                        </a:solidFill>
                        <a:effectLst/>
                        <a:latin typeface="黑体" panose="02010609060101010101" pitchFamily="49" charset="-122"/>
                        <a:ea typeface="黑体" panose="02010609060101010101" pitchFamily="49" charset="-122"/>
                      </a:endParaRPr>
                    </a:p>
                  </a:txBody>
                  <a:tcPr marL="9525" marR="9525" marT="9525" marB="0" anchor="ctr"/>
                </a:tc>
                <a:tc>
                  <a:txBody>
                    <a:bodyPr/>
                    <a:lstStyle/>
                    <a:p>
                      <a:pPr algn="ctr" fontAlgn="ctr"/>
                      <a:r>
                        <a:rPr lang="zh-CN" altLang="en-US" sz="2400" b="1" i="0" u="none" strike="noStrike" dirty="0">
                          <a:solidFill>
                            <a:srgbClr val="000000"/>
                          </a:solidFill>
                          <a:effectLst/>
                          <a:latin typeface="黑体" panose="02010609060101010101" pitchFamily="49" charset="-122"/>
                          <a:ea typeface="黑体" panose="02010609060101010101" pitchFamily="49" charset="-122"/>
                        </a:rPr>
                        <a:t>第</a:t>
                      </a:r>
                      <a:r>
                        <a:rPr lang="en-US" altLang="zh-CN" sz="2400" b="1" i="0" u="none" strike="noStrike" dirty="0">
                          <a:solidFill>
                            <a:srgbClr val="000000"/>
                          </a:solidFill>
                          <a:effectLst/>
                          <a:latin typeface="黑体" panose="02010609060101010101" pitchFamily="49" charset="-122"/>
                          <a:ea typeface="黑体" panose="02010609060101010101" pitchFamily="49" charset="-122"/>
                        </a:rPr>
                        <a:t>282</a:t>
                      </a:r>
                      <a:r>
                        <a:rPr lang="zh-CN" altLang="en-US" sz="2400" b="1" i="0" u="none" strike="noStrike" dirty="0">
                          <a:solidFill>
                            <a:srgbClr val="000000"/>
                          </a:solidFill>
                          <a:effectLst/>
                          <a:latin typeface="黑体" panose="02010609060101010101" pitchFamily="49" charset="-122"/>
                          <a:ea typeface="黑体" panose="02010609060101010101" pitchFamily="49" charset="-122"/>
                        </a:rPr>
                        <a:t>条第一款　</a:t>
                      </a:r>
                    </a:p>
                  </a:txBody>
                  <a:tcPr marL="9525" marR="9525" marT="9525" marB="0" anchor="ctr"/>
                </a:tc>
                <a:tc>
                  <a:txBody>
                    <a:bodyPr/>
                    <a:lstStyle/>
                    <a:p>
                      <a:pPr algn="l" fontAlgn="ctr"/>
                      <a:r>
                        <a:rPr lang="zh-CN" altLang="en-US" sz="2400" b="1" i="0" u="none" strike="noStrike" dirty="0">
                          <a:solidFill>
                            <a:srgbClr val="7030A0"/>
                          </a:solidFill>
                          <a:effectLst/>
                          <a:latin typeface="黑体" panose="02010609060101010101" pitchFamily="49" charset="-122"/>
                          <a:ea typeface="黑体" panose="02010609060101010101" pitchFamily="49" charset="-122"/>
                        </a:rPr>
                        <a:t>非法获取</a:t>
                      </a:r>
                      <a:r>
                        <a:rPr lang="zh-CN" altLang="en-US" sz="2400" b="1" i="0" u="none" strike="noStrike" dirty="0">
                          <a:solidFill>
                            <a:srgbClr val="000000"/>
                          </a:solidFill>
                          <a:effectLst/>
                          <a:latin typeface="黑体" panose="02010609060101010101" pitchFamily="49" charset="-122"/>
                          <a:ea typeface="黑体" panose="02010609060101010101" pitchFamily="49" charset="-122"/>
                        </a:rPr>
                        <a:t>国家秘密罪</a:t>
                      </a:r>
                    </a:p>
                  </a:txBody>
                  <a:tcPr marL="9525" marR="9525" marT="9525" marB="0" anchor="ctr"/>
                </a:tc>
                <a:extLst>
                  <a:ext uri="{0D108BD9-81ED-4DB2-BD59-A6C34878D82A}">
                    <a16:rowId xmlns:a16="http://schemas.microsoft.com/office/drawing/2014/main" val="10002"/>
                  </a:ext>
                </a:extLst>
              </a:tr>
              <a:tr h="625906">
                <a:tc vMerge="1">
                  <a:txBody>
                    <a:bodyPr/>
                    <a:lstStyle/>
                    <a:p>
                      <a:endParaRPr lang="zh-CN"/>
                    </a:p>
                  </a:txBody>
                  <a:tcPr/>
                </a:tc>
                <a:tc>
                  <a:txBody>
                    <a:bodyPr/>
                    <a:lstStyle/>
                    <a:p>
                      <a:pPr algn="ctr" fontAlgn="ctr"/>
                      <a:r>
                        <a:rPr lang="zh-CN" altLang="en-US" sz="2400" b="1" i="0" u="none" strike="noStrike" dirty="0">
                          <a:solidFill>
                            <a:srgbClr val="000000"/>
                          </a:solidFill>
                          <a:effectLst/>
                          <a:latin typeface="黑体" panose="02010609060101010101" pitchFamily="49" charset="-122"/>
                          <a:ea typeface="黑体" panose="02010609060101010101" pitchFamily="49" charset="-122"/>
                        </a:rPr>
                        <a:t>第</a:t>
                      </a:r>
                      <a:r>
                        <a:rPr lang="en-US" altLang="zh-CN" sz="2400" b="1" i="0" u="none" strike="noStrike" dirty="0">
                          <a:solidFill>
                            <a:srgbClr val="000000"/>
                          </a:solidFill>
                          <a:effectLst/>
                          <a:latin typeface="黑体" panose="02010609060101010101" pitchFamily="49" charset="-122"/>
                          <a:ea typeface="黑体" panose="02010609060101010101" pitchFamily="49" charset="-122"/>
                        </a:rPr>
                        <a:t>282</a:t>
                      </a:r>
                      <a:r>
                        <a:rPr lang="zh-CN" altLang="en-US" sz="2400" b="1" i="0" u="none" strike="noStrike" dirty="0">
                          <a:solidFill>
                            <a:srgbClr val="000000"/>
                          </a:solidFill>
                          <a:effectLst/>
                          <a:latin typeface="黑体" panose="02010609060101010101" pitchFamily="49" charset="-122"/>
                          <a:ea typeface="黑体" panose="02010609060101010101" pitchFamily="49" charset="-122"/>
                        </a:rPr>
                        <a:t>条第二款　</a:t>
                      </a:r>
                    </a:p>
                  </a:txBody>
                  <a:tcPr marL="9525" marR="9525" marT="9525" marB="0" anchor="ctr"/>
                </a:tc>
                <a:tc>
                  <a:txBody>
                    <a:bodyPr/>
                    <a:lstStyle/>
                    <a:p>
                      <a:pPr algn="l" fontAlgn="ctr"/>
                      <a:r>
                        <a:rPr lang="zh-CN" altLang="en-US" sz="2400" b="1" i="0" u="none" strike="noStrike" dirty="0">
                          <a:solidFill>
                            <a:srgbClr val="FF00FF"/>
                          </a:solidFill>
                          <a:effectLst/>
                          <a:latin typeface="黑体" panose="02010609060101010101" pitchFamily="49" charset="-122"/>
                          <a:ea typeface="黑体" panose="02010609060101010101" pitchFamily="49" charset="-122"/>
                        </a:rPr>
                        <a:t>非法持有</a:t>
                      </a:r>
                      <a:r>
                        <a:rPr lang="zh-CN" altLang="en-US" sz="2400" b="1" i="0" u="none" strike="noStrike" dirty="0">
                          <a:solidFill>
                            <a:srgbClr val="000000"/>
                          </a:solidFill>
                          <a:effectLst/>
                          <a:latin typeface="黑体" panose="02010609060101010101" pitchFamily="49" charset="-122"/>
                          <a:ea typeface="黑体" panose="02010609060101010101" pitchFamily="49" charset="-122"/>
                        </a:rPr>
                        <a:t>国家绝密、机密文件、资料、物品罪</a:t>
                      </a:r>
                    </a:p>
                  </a:txBody>
                  <a:tcPr marL="9525" marR="9525" marT="9525" marB="0" anchor="ctr"/>
                </a:tc>
                <a:extLst>
                  <a:ext uri="{0D108BD9-81ED-4DB2-BD59-A6C34878D82A}">
                    <a16:rowId xmlns:a16="http://schemas.microsoft.com/office/drawing/2014/main" val="10003"/>
                  </a:ext>
                </a:extLst>
              </a:tr>
              <a:tr h="532065">
                <a:tc rowSpan="2">
                  <a:txBody>
                    <a:bodyPr/>
                    <a:lstStyle/>
                    <a:p>
                      <a:pPr algn="ctr" fontAlgn="ctr"/>
                      <a:r>
                        <a:rPr lang="zh-CN" altLang="en-US" sz="2400" b="1" i="0" u="none" strike="noStrike" dirty="0">
                          <a:solidFill>
                            <a:srgbClr val="000000"/>
                          </a:solidFill>
                          <a:effectLst/>
                          <a:latin typeface="黑体" panose="02010609060101010101" pitchFamily="49" charset="-122"/>
                          <a:ea typeface="黑体" panose="02010609060101010101" pitchFamily="49" charset="-122"/>
                        </a:rPr>
                        <a:t>渎  职  罪</a:t>
                      </a:r>
                      <a:endParaRPr lang="zh-CN" altLang="en-US" sz="2000" b="0" i="0" u="none" strike="noStrike" dirty="0">
                        <a:solidFill>
                          <a:srgbClr val="000000"/>
                        </a:solidFill>
                        <a:effectLst/>
                        <a:latin typeface="黑体" panose="02010609060101010101" pitchFamily="49" charset="-122"/>
                        <a:ea typeface="黑体" panose="02010609060101010101" pitchFamily="49" charset="-122"/>
                      </a:endParaRPr>
                    </a:p>
                  </a:txBody>
                  <a:tcPr marL="9525" marR="9525" marT="9525" marB="0" anchor="ctr"/>
                </a:tc>
                <a:tc rowSpan="2">
                  <a:txBody>
                    <a:bodyPr/>
                    <a:lstStyle/>
                    <a:p>
                      <a:pPr algn="ctr"/>
                      <a:r>
                        <a:rPr lang="zh-CN" altLang="en-US" sz="2400" b="1" dirty="0">
                          <a:latin typeface="黑体" panose="02010609060101010101" pitchFamily="49" charset="-122"/>
                          <a:ea typeface="黑体" panose="02010609060101010101" pitchFamily="49" charset="-122"/>
                        </a:rPr>
                        <a:t>第</a:t>
                      </a:r>
                      <a:r>
                        <a:rPr lang="en-US" altLang="zh-CN" sz="2400" b="1" dirty="0">
                          <a:latin typeface="黑体" panose="02010609060101010101" pitchFamily="49" charset="-122"/>
                          <a:ea typeface="黑体" panose="02010609060101010101" pitchFamily="49" charset="-122"/>
                        </a:rPr>
                        <a:t>398</a:t>
                      </a:r>
                      <a:r>
                        <a:rPr lang="zh-CN" altLang="en-US" sz="2400" b="1" dirty="0">
                          <a:latin typeface="黑体" panose="02010609060101010101" pitchFamily="49" charset="-122"/>
                          <a:ea typeface="黑体" panose="02010609060101010101" pitchFamily="49" charset="-122"/>
                        </a:rPr>
                        <a:t>条</a:t>
                      </a:r>
                    </a:p>
                  </a:txBody>
                  <a:tcPr anchor="ctr"/>
                </a:tc>
                <a:tc>
                  <a:txBody>
                    <a:bodyPr/>
                    <a:lstStyle/>
                    <a:p>
                      <a:pPr algn="l" fontAlgn="ctr"/>
                      <a:r>
                        <a:rPr lang="zh-CN" altLang="en-US" sz="2400" b="1" i="0" u="none" strike="noStrike" dirty="0">
                          <a:solidFill>
                            <a:srgbClr val="0000CC"/>
                          </a:solidFill>
                          <a:effectLst/>
                          <a:latin typeface="黑体" panose="02010609060101010101" pitchFamily="49" charset="-122"/>
                          <a:ea typeface="黑体" panose="02010609060101010101" pitchFamily="49" charset="-122"/>
                        </a:rPr>
                        <a:t>故意泄露</a:t>
                      </a:r>
                      <a:r>
                        <a:rPr lang="zh-CN" altLang="en-US" sz="2400" b="1" i="0" u="none" strike="noStrike" dirty="0">
                          <a:solidFill>
                            <a:srgbClr val="000000"/>
                          </a:solidFill>
                          <a:effectLst/>
                          <a:latin typeface="黑体" panose="02010609060101010101" pitchFamily="49" charset="-122"/>
                          <a:ea typeface="黑体" panose="02010609060101010101" pitchFamily="49" charset="-122"/>
                        </a:rPr>
                        <a:t>国家秘密罪</a:t>
                      </a:r>
                    </a:p>
                  </a:txBody>
                  <a:tcPr marL="9525" marR="9525" marT="9525" marB="0" anchor="ctr"/>
                </a:tc>
                <a:extLst>
                  <a:ext uri="{0D108BD9-81ED-4DB2-BD59-A6C34878D82A}">
                    <a16:rowId xmlns:a16="http://schemas.microsoft.com/office/drawing/2014/main" val="10004"/>
                  </a:ext>
                </a:extLst>
              </a:tr>
              <a:tr h="532065">
                <a:tc vMerge="1">
                  <a:txBody>
                    <a:bodyPr/>
                    <a:lstStyle/>
                    <a:p>
                      <a:endParaRPr lang="zh-CN"/>
                    </a:p>
                  </a:txBody>
                  <a:tcPr/>
                </a:tc>
                <a:tc vMerge="1">
                  <a:txBody>
                    <a:bodyPr/>
                    <a:lstStyle/>
                    <a:p>
                      <a:endParaRPr lang="zh-CN"/>
                    </a:p>
                  </a:txBody>
                  <a:tcPr/>
                </a:tc>
                <a:tc>
                  <a:txBody>
                    <a:bodyPr/>
                    <a:lstStyle/>
                    <a:p>
                      <a:pPr algn="l" fontAlgn="ctr"/>
                      <a:r>
                        <a:rPr lang="zh-CN" altLang="en-US" sz="2400" b="1" i="0" u="none" strike="noStrike" dirty="0">
                          <a:solidFill>
                            <a:srgbClr val="339933"/>
                          </a:solidFill>
                          <a:effectLst/>
                          <a:latin typeface="黑体" panose="02010609060101010101" pitchFamily="49" charset="-122"/>
                          <a:ea typeface="黑体" panose="02010609060101010101" pitchFamily="49" charset="-122"/>
                        </a:rPr>
                        <a:t>过失泄露</a:t>
                      </a:r>
                      <a:r>
                        <a:rPr lang="zh-CN" altLang="en-US" sz="2400" b="1" i="0" u="none" strike="noStrike" dirty="0">
                          <a:solidFill>
                            <a:srgbClr val="000000"/>
                          </a:solidFill>
                          <a:effectLst/>
                          <a:latin typeface="黑体" panose="02010609060101010101" pitchFamily="49" charset="-122"/>
                          <a:ea typeface="黑体" panose="02010609060101010101" pitchFamily="49" charset="-122"/>
                        </a:rPr>
                        <a:t>国家秘密罪</a:t>
                      </a:r>
                    </a:p>
                  </a:txBody>
                  <a:tcPr marL="9525" marR="9525" marT="9525" marB="0" anchor="ctr"/>
                </a:tc>
                <a:extLst>
                  <a:ext uri="{0D108BD9-81ED-4DB2-BD59-A6C34878D82A}">
                    <a16:rowId xmlns:a16="http://schemas.microsoft.com/office/drawing/2014/main" val="10005"/>
                  </a:ext>
                </a:extLst>
              </a:tr>
              <a:tr h="532065">
                <a:tc rowSpan="4">
                  <a:txBody>
                    <a:bodyPr/>
                    <a:lstStyle/>
                    <a:p>
                      <a:pPr algn="ctr"/>
                      <a:r>
                        <a:rPr lang="zh-CN" altLang="en-US" sz="2400" b="1" dirty="0">
                          <a:latin typeface="黑体" panose="02010609060101010101" pitchFamily="49" charset="-122"/>
                          <a:ea typeface="黑体" panose="02010609060101010101" pitchFamily="49" charset="-122"/>
                        </a:rPr>
                        <a:t>军    人</a:t>
                      </a:r>
                      <a:endParaRPr lang="en-US" altLang="zh-CN" sz="2400" b="1" dirty="0">
                        <a:latin typeface="黑体" panose="02010609060101010101" pitchFamily="49" charset="-122"/>
                        <a:ea typeface="黑体" panose="02010609060101010101" pitchFamily="49" charset="-122"/>
                      </a:endParaRPr>
                    </a:p>
                    <a:p>
                      <a:pPr algn="ctr"/>
                      <a:r>
                        <a:rPr lang="zh-CN" altLang="en-US" sz="2400" b="1" dirty="0">
                          <a:latin typeface="黑体" panose="02010609060101010101" pitchFamily="49" charset="-122"/>
                          <a:ea typeface="黑体" panose="02010609060101010101" pitchFamily="49" charset="-122"/>
                        </a:rPr>
                        <a:t>违    反</a:t>
                      </a:r>
                      <a:endParaRPr lang="en-US" altLang="zh-CN" sz="2400" b="1" dirty="0">
                        <a:latin typeface="黑体" panose="02010609060101010101" pitchFamily="49" charset="-122"/>
                        <a:ea typeface="黑体" panose="02010609060101010101" pitchFamily="49" charset="-122"/>
                      </a:endParaRPr>
                    </a:p>
                    <a:p>
                      <a:pPr algn="ctr"/>
                      <a:r>
                        <a:rPr lang="zh-CN" altLang="en-US" sz="2400" b="1" dirty="0">
                          <a:latin typeface="黑体" panose="02010609060101010101" pitchFamily="49" charset="-122"/>
                          <a:ea typeface="黑体" panose="02010609060101010101" pitchFamily="49" charset="-122"/>
                        </a:rPr>
                        <a:t>职 责 罪</a:t>
                      </a:r>
                      <a:endParaRPr lang="zh-CN" altLang="en-US" sz="2000" b="0" dirty="0">
                        <a:latin typeface="黑体" panose="02010609060101010101" pitchFamily="49" charset="-122"/>
                        <a:ea typeface="黑体" panose="02010609060101010101" pitchFamily="49" charset="-122"/>
                      </a:endParaRPr>
                    </a:p>
                  </a:txBody>
                  <a:tcPr anchor="ctr"/>
                </a:tc>
                <a:tc>
                  <a:txBody>
                    <a:bodyPr/>
                    <a:lstStyle/>
                    <a:p>
                      <a:pPr algn="ctr" fontAlgn="ctr"/>
                      <a:r>
                        <a:rPr lang="zh-CN" altLang="en-US" sz="2400" b="1" i="0" u="none" strike="noStrike" dirty="0">
                          <a:solidFill>
                            <a:srgbClr val="000000"/>
                          </a:solidFill>
                          <a:effectLst/>
                          <a:latin typeface="黑体" panose="02010609060101010101" pitchFamily="49" charset="-122"/>
                          <a:ea typeface="黑体" panose="02010609060101010101" pitchFamily="49" charset="-122"/>
                        </a:rPr>
                        <a:t>第</a:t>
                      </a:r>
                      <a:r>
                        <a:rPr lang="en-US" altLang="zh-CN" sz="2400" b="1" i="0" u="none" strike="noStrike" dirty="0">
                          <a:solidFill>
                            <a:srgbClr val="000000"/>
                          </a:solidFill>
                          <a:effectLst/>
                          <a:latin typeface="黑体" panose="02010609060101010101" pitchFamily="49" charset="-122"/>
                          <a:ea typeface="黑体" panose="02010609060101010101" pitchFamily="49" charset="-122"/>
                        </a:rPr>
                        <a:t>431</a:t>
                      </a:r>
                      <a:r>
                        <a:rPr lang="zh-CN" altLang="en-US" sz="2400" b="1" i="0" u="none" strike="noStrike" dirty="0">
                          <a:solidFill>
                            <a:srgbClr val="000000"/>
                          </a:solidFill>
                          <a:effectLst/>
                          <a:latin typeface="黑体" panose="02010609060101010101" pitchFamily="49" charset="-122"/>
                          <a:ea typeface="黑体" panose="02010609060101010101" pitchFamily="49" charset="-122"/>
                        </a:rPr>
                        <a:t>条第一款</a:t>
                      </a:r>
                    </a:p>
                  </a:txBody>
                  <a:tcPr marL="9525" marR="9525" marT="9525" marB="0" anchor="ctr"/>
                </a:tc>
                <a:tc>
                  <a:txBody>
                    <a:bodyPr/>
                    <a:lstStyle/>
                    <a:p>
                      <a:pPr algn="l" fontAlgn="ctr"/>
                      <a:r>
                        <a:rPr lang="zh-CN" altLang="en-US" sz="2400" b="1" i="0" u="none" strike="noStrike" dirty="0">
                          <a:solidFill>
                            <a:srgbClr val="7030A0"/>
                          </a:solidFill>
                          <a:effectLst/>
                          <a:latin typeface="黑体" panose="02010609060101010101" pitchFamily="49" charset="-122"/>
                          <a:ea typeface="黑体" panose="02010609060101010101" pitchFamily="49" charset="-122"/>
                        </a:rPr>
                        <a:t>非法获取</a:t>
                      </a:r>
                      <a:r>
                        <a:rPr lang="zh-CN" altLang="en-US" sz="2400" b="1" i="0" u="none" strike="noStrike" dirty="0">
                          <a:solidFill>
                            <a:srgbClr val="000000"/>
                          </a:solidFill>
                          <a:effectLst/>
                          <a:latin typeface="黑体" panose="02010609060101010101" pitchFamily="49" charset="-122"/>
                          <a:ea typeface="黑体" panose="02010609060101010101" pitchFamily="49" charset="-122"/>
                        </a:rPr>
                        <a:t>军事秘密罪</a:t>
                      </a:r>
                    </a:p>
                  </a:txBody>
                  <a:tcPr marL="9525" marR="9525" marT="9525" marB="0" anchor="ctr"/>
                </a:tc>
                <a:extLst>
                  <a:ext uri="{0D108BD9-81ED-4DB2-BD59-A6C34878D82A}">
                    <a16:rowId xmlns:a16="http://schemas.microsoft.com/office/drawing/2014/main" val="10006"/>
                  </a:ext>
                </a:extLst>
              </a:tr>
              <a:tr h="625906">
                <a:tc vMerge="1">
                  <a:txBody>
                    <a:bodyPr/>
                    <a:lstStyle/>
                    <a:p>
                      <a:endParaRPr lang="zh-CN"/>
                    </a:p>
                  </a:txBody>
                  <a:tcPr/>
                </a:tc>
                <a:tc>
                  <a:txBody>
                    <a:bodyPr/>
                    <a:lstStyle/>
                    <a:p>
                      <a:pPr algn="ctr" fontAlgn="ctr"/>
                      <a:r>
                        <a:rPr lang="zh-CN" altLang="en-US" sz="2400" b="1" i="0" u="none" strike="noStrike" dirty="0">
                          <a:solidFill>
                            <a:srgbClr val="000000"/>
                          </a:solidFill>
                          <a:effectLst/>
                          <a:latin typeface="黑体" panose="02010609060101010101" pitchFamily="49" charset="-122"/>
                          <a:ea typeface="黑体" panose="02010609060101010101" pitchFamily="49" charset="-122"/>
                        </a:rPr>
                        <a:t>第</a:t>
                      </a:r>
                      <a:r>
                        <a:rPr lang="en-US" altLang="zh-CN" sz="2400" b="1" i="0" u="none" strike="noStrike" dirty="0">
                          <a:solidFill>
                            <a:srgbClr val="000000"/>
                          </a:solidFill>
                          <a:effectLst/>
                          <a:latin typeface="黑体" panose="02010609060101010101" pitchFamily="49" charset="-122"/>
                          <a:ea typeface="黑体" panose="02010609060101010101" pitchFamily="49" charset="-122"/>
                        </a:rPr>
                        <a:t>431</a:t>
                      </a:r>
                      <a:r>
                        <a:rPr lang="zh-CN" altLang="en-US" sz="2400" b="1" i="0" u="none" strike="noStrike" dirty="0">
                          <a:solidFill>
                            <a:srgbClr val="000000"/>
                          </a:solidFill>
                          <a:effectLst/>
                          <a:latin typeface="黑体" panose="02010609060101010101" pitchFamily="49" charset="-122"/>
                          <a:ea typeface="黑体" panose="02010609060101010101" pitchFamily="49" charset="-122"/>
                        </a:rPr>
                        <a:t>条第二款</a:t>
                      </a:r>
                    </a:p>
                  </a:txBody>
                  <a:tcPr marL="9525" marR="9525" marT="9525" marB="0" anchor="ctr"/>
                </a:tc>
                <a:tc>
                  <a:txBody>
                    <a:bodyPr/>
                    <a:lstStyle/>
                    <a:p>
                      <a:pPr algn="l" fontAlgn="ctr"/>
                      <a:r>
                        <a:rPr lang="zh-CN" altLang="en-US" sz="2400" b="1" i="0" u="none" strike="noStrike" dirty="0">
                          <a:solidFill>
                            <a:srgbClr val="FF0000"/>
                          </a:solidFill>
                          <a:effectLst/>
                          <a:latin typeface="黑体" panose="02010609060101010101" pitchFamily="49" charset="-122"/>
                          <a:ea typeface="黑体" panose="02010609060101010101" pitchFamily="49" charset="-122"/>
                        </a:rPr>
                        <a:t>为境外窃取、刺探、收买、非法提供</a:t>
                      </a:r>
                      <a:r>
                        <a:rPr lang="zh-CN" altLang="en-US" sz="2400" b="1" i="0" u="none" strike="noStrike" dirty="0">
                          <a:solidFill>
                            <a:srgbClr val="000000"/>
                          </a:solidFill>
                          <a:effectLst/>
                          <a:latin typeface="黑体" panose="02010609060101010101" pitchFamily="49" charset="-122"/>
                          <a:ea typeface="黑体" panose="02010609060101010101" pitchFamily="49" charset="-122"/>
                        </a:rPr>
                        <a:t>军事秘密罪</a:t>
                      </a:r>
                    </a:p>
                  </a:txBody>
                  <a:tcPr marL="9525" marR="9525" marT="9525" marB="0" anchor="ctr"/>
                </a:tc>
                <a:extLst>
                  <a:ext uri="{0D108BD9-81ED-4DB2-BD59-A6C34878D82A}">
                    <a16:rowId xmlns:a16="http://schemas.microsoft.com/office/drawing/2014/main" val="10007"/>
                  </a:ext>
                </a:extLst>
              </a:tr>
              <a:tr h="532065">
                <a:tc vMerge="1">
                  <a:txBody>
                    <a:bodyPr/>
                    <a:lstStyle/>
                    <a:p>
                      <a:endParaRPr lang="zh-CN"/>
                    </a:p>
                  </a:txBody>
                  <a:tcPr/>
                </a:tc>
                <a:tc rowSpan="2">
                  <a:txBody>
                    <a:bodyPr/>
                    <a:lstStyle/>
                    <a:p>
                      <a:pPr algn="ctr" fontAlgn="ctr"/>
                      <a:r>
                        <a:rPr lang="zh-CN" altLang="en-US" sz="2400" b="1" i="0" u="none" strike="noStrike" dirty="0">
                          <a:solidFill>
                            <a:srgbClr val="000000"/>
                          </a:solidFill>
                          <a:effectLst/>
                          <a:latin typeface="黑体" panose="02010609060101010101" pitchFamily="49" charset="-122"/>
                          <a:ea typeface="黑体" panose="02010609060101010101" pitchFamily="49" charset="-122"/>
                        </a:rPr>
                        <a:t>第</a:t>
                      </a:r>
                      <a:r>
                        <a:rPr lang="en-US" altLang="zh-CN" sz="2400" b="1" i="0" u="none" strike="noStrike" dirty="0">
                          <a:solidFill>
                            <a:srgbClr val="000000"/>
                          </a:solidFill>
                          <a:effectLst/>
                          <a:latin typeface="黑体" panose="02010609060101010101" pitchFamily="49" charset="-122"/>
                          <a:ea typeface="黑体" panose="02010609060101010101" pitchFamily="49" charset="-122"/>
                        </a:rPr>
                        <a:t>432</a:t>
                      </a:r>
                      <a:r>
                        <a:rPr lang="zh-CN" altLang="en-US" sz="2400" b="1" i="0" u="none" strike="noStrike" dirty="0">
                          <a:solidFill>
                            <a:srgbClr val="000000"/>
                          </a:solidFill>
                          <a:effectLst/>
                          <a:latin typeface="黑体" panose="02010609060101010101" pitchFamily="49" charset="-122"/>
                          <a:ea typeface="黑体" panose="02010609060101010101" pitchFamily="49" charset="-122"/>
                        </a:rPr>
                        <a:t>条</a:t>
                      </a:r>
                    </a:p>
                  </a:txBody>
                  <a:tcPr marL="9525" marR="9525" marT="9525" marB="0" anchor="ctr"/>
                </a:tc>
                <a:tc>
                  <a:txBody>
                    <a:bodyPr/>
                    <a:lstStyle/>
                    <a:p>
                      <a:pPr algn="l" fontAlgn="ctr"/>
                      <a:r>
                        <a:rPr lang="zh-CN" altLang="en-US" sz="2400" b="1" i="0" u="none" strike="noStrike" dirty="0">
                          <a:solidFill>
                            <a:srgbClr val="0000CC"/>
                          </a:solidFill>
                          <a:effectLst/>
                          <a:latin typeface="黑体" panose="02010609060101010101" pitchFamily="49" charset="-122"/>
                          <a:ea typeface="黑体" panose="02010609060101010101" pitchFamily="49" charset="-122"/>
                        </a:rPr>
                        <a:t>故意泄露</a:t>
                      </a:r>
                      <a:r>
                        <a:rPr lang="zh-CN" altLang="en-US" sz="2400" b="1" i="0" u="none" strike="noStrike" dirty="0">
                          <a:solidFill>
                            <a:srgbClr val="000000"/>
                          </a:solidFill>
                          <a:effectLst/>
                          <a:latin typeface="黑体" panose="02010609060101010101" pitchFamily="49" charset="-122"/>
                          <a:ea typeface="黑体" panose="02010609060101010101" pitchFamily="49" charset="-122"/>
                        </a:rPr>
                        <a:t>军事秘密罪</a:t>
                      </a:r>
                    </a:p>
                  </a:txBody>
                  <a:tcPr marL="9525" marR="9525" marT="9525" marB="0" anchor="ctr"/>
                </a:tc>
                <a:extLst>
                  <a:ext uri="{0D108BD9-81ED-4DB2-BD59-A6C34878D82A}">
                    <a16:rowId xmlns:a16="http://schemas.microsoft.com/office/drawing/2014/main" val="10008"/>
                  </a:ext>
                </a:extLst>
              </a:tr>
              <a:tr h="532065">
                <a:tc vMerge="1">
                  <a:txBody>
                    <a:bodyPr/>
                    <a:lstStyle/>
                    <a:p>
                      <a:endParaRPr lang="zh-CN"/>
                    </a:p>
                  </a:txBody>
                  <a:tcPr/>
                </a:tc>
                <a:tc vMerge="1">
                  <a:txBody>
                    <a:bodyPr/>
                    <a:lstStyle/>
                    <a:p>
                      <a:endParaRPr lang="zh-CN"/>
                    </a:p>
                  </a:txBody>
                  <a:tcPr/>
                </a:tc>
                <a:tc>
                  <a:txBody>
                    <a:bodyPr/>
                    <a:lstStyle/>
                    <a:p>
                      <a:pPr algn="l" fontAlgn="ctr"/>
                      <a:r>
                        <a:rPr lang="zh-CN" altLang="en-US" sz="2400" b="1" i="0" u="none" strike="noStrike" dirty="0">
                          <a:solidFill>
                            <a:srgbClr val="339933"/>
                          </a:solidFill>
                          <a:effectLst/>
                          <a:latin typeface="黑体" panose="02010609060101010101" pitchFamily="49" charset="-122"/>
                          <a:ea typeface="黑体" panose="02010609060101010101" pitchFamily="49" charset="-122"/>
                        </a:rPr>
                        <a:t>过失泄露</a:t>
                      </a:r>
                      <a:r>
                        <a:rPr lang="zh-CN" altLang="en-US" sz="2400" b="1" i="0" u="none" strike="noStrike" dirty="0">
                          <a:solidFill>
                            <a:srgbClr val="000000"/>
                          </a:solidFill>
                          <a:effectLst/>
                          <a:latin typeface="黑体" panose="02010609060101010101" pitchFamily="49" charset="-122"/>
                          <a:ea typeface="黑体" panose="02010609060101010101" pitchFamily="49" charset="-122"/>
                        </a:rPr>
                        <a:t>军事秘密罪</a:t>
                      </a:r>
                    </a:p>
                  </a:txBody>
                  <a:tcPr marL="9525" marR="9525" marT="9525" marB="0" anchor="ctr"/>
                </a:tc>
                <a:extLst>
                  <a:ext uri="{0D108BD9-81ED-4DB2-BD59-A6C34878D82A}">
                    <a16:rowId xmlns:a16="http://schemas.microsoft.com/office/drawing/2014/main" val="10009"/>
                  </a:ext>
                </a:extLst>
              </a:tr>
            </a:tbl>
          </a:graphicData>
        </a:graphic>
      </p:graphicFrame>
      <p:sp>
        <p:nvSpPr>
          <p:cNvPr id="5" name="矩形 4"/>
          <p:cNvSpPr/>
          <p:nvPr/>
        </p:nvSpPr>
        <p:spPr>
          <a:xfrm>
            <a:off x="2035797" y="167453"/>
            <a:ext cx="8677375" cy="707886"/>
          </a:xfrm>
          <a:prstGeom prst="rect">
            <a:avLst/>
          </a:prstGeom>
        </p:spPr>
        <p:txBody>
          <a:bodyPr wrap="none">
            <a:spAutoFit/>
          </a:bodyPr>
          <a:lstStyle/>
          <a:p>
            <a:r>
              <a:rPr lang="zh-CN" altLang="en-US" sz="4000" b="1" dirty="0">
                <a:solidFill>
                  <a:srgbClr val="FF0000"/>
                </a:solidFill>
                <a:latin typeface="黑体" panose="02010609060101010101" pitchFamily="49" charset="-122"/>
                <a:ea typeface="黑体" panose="02010609060101010101" pitchFamily="49" charset="-122"/>
              </a:rPr>
              <a:t>危害国家秘密的犯罪：4类5条9个罪名</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微软雅黑" panose="020B0503020204020204" pitchFamily="34" charset="-122"/>
                <a:ea typeface="微软雅黑" panose="020B0503020204020204" pitchFamily="34" charset="-122"/>
              </a:rPr>
              <a:t>中国古代一个例子</a:t>
            </a:r>
          </a:p>
        </p:txBody>
      </p:sp>
      <p:sp>
        <p:nvSpPr>
          <p:cNvPr id="6" name="内容占位符 2"/>
          <p:cNvSpPr>
            <a:spLocks noGrp="1"/>
          </p:cNvSpPr>
          <p:nvPr>
            <p:ph idx="1"/>
          </p:nvPr>
        </p:nvSpPr>
        <p:spPr>
          <a:xfrm>
            <a:off x="527538" y="1556684"/>
            <a:ext cx="10638693" cy="5193740"/>
          </a:xfrm>
        </p:spPr>
        <p:txBody>
          <a:bodyPr>
            <a:normAutofit/>
          </a:bodyPr>
          <a:lstStyle/>
          <a:p>
            <a:pPr marL="0" indent="0">
              <a:lnSpc>
                <a:spcPct val="135000"/>
              </a:lnSpc>
              <a:spcBef>
                <a:spcPts val="0"/>
              </a:spcBef>
              <a:buNone/>
            </a:pPr>
            <a:r>
              <a:rPr lang="zh-CN" altLang="en-US" b="1" dirty="0">
                <a:latin typeface="微软雅黑" panose="020B0503020204020204" pitchFamily="34" charset="-122"/>
                <a:ea typeface="微软雅黑" panose="020B0503020204020204" pitchFamily="34" charset="-122"/>
              </a:rPr>
              <a:t>好在当时执掌法律的廷尉</a:t>
            </a:r>
            <a:r>
              <a:rPr lang="zh-CN" altLang="en-US" b="1" dirty="0">
                <a:solidFill>
                  <a:srgbClr val="006600"/>
                </a:solidFill>
                <a:latin typeface="微软雅黑" panose="020B0503020204020204" pitchFamily="34" charset="-122"/>
                <a:ea typeface="微软雅黑" panose="020B0503020204020204" pitchFamily="34" charset="-122"/>
              </a:rPr>
              <a:t>张释之</a:t>
            </a:r>
            <a:r>
              <a:rPr lang="zh-CN" altLang="en-US" b="1" dirty="0">
                <a:latin typeface="微软雅黑" panose="020B0503020204020204" pitchFamily="34" charset="-122"/>
                <a:ea typeface="微软雅黑" panose="020B0503020204020204" pitchFamily="34" charset="-122"/>
              </a:rPr>
              <a:t>不忍，帮其求情，</a:t>
            </a:r>
            <a:endParaRPr lang="en-US" altLang="zh-CN" b="1" dirty="0">
              <a:latin typeface="微软雅黑" panose="020B0503020204020204" pitchFamily="34" charset="-122"/>
              <a:ea typeface="微软雅黑" panose="020B0503020204020204" pitchFamily="34" charset="-122"/>
            </a:endParaRPr>
          </a:p>
          <a:p>
            <a:pPr marL="0" indent="0">
              <a:lnSpc>
                <a:spcPct val="135000"/>
              </a:lnSpc>
              <a:spcBef>
                <a:spcPts val="0"/>
              </a:spcBef>
              <a:buNone/>
            </a:pPr>
            <a:r>
              <a:rPr lang="zh-CN" altLang="en-US" b="1" dirty="0">
                <a:latin typeface="微软雅黑" panose="020B0503020204020204" pitchFamily="34" charset="-122"/>
                <a:ea typeface="微软雅黑" panose="020B0503020204020204" pitchFamily="34" charset="-122"/>
              </a:rPr>
              <a:t>说老百姓只是无意冒犯，即便有罪，也罪不至死。</a:t>
            </a:r>
            <a:endParaRPr lang="en-US" altLang="zh-CN" b="1" dirty="0">
              <a:latin typeface="微软雅黑" panose="020B0503020204020204" pitchFamily="34" charset="-122"/>
              <a:ea typeface="微软雅黑" panose="020B0503020204020204" pitchFamily="34" charset="-122"/>
            </a:endParaRPr>
          </a:p>
          <a:p>
            <a:pPr marL="0" indent="0">
              <a:lnSpc>
                <a:spcPct val="135000"/>
              </a:lnSpc>
              <a:spcBef>
                <a:spcPts val="0"/>
              </a:spcBef>
              <a:buNone/>
            </a:pPr>
            <a:r>
              <a:rPr lang="zh-CN" altLang="en-US" b="1" dirty="0">
                <a:latin typeface="微软雅黑" panose="020B0503020204020204" pitchFamily="34" charset="-122"/>
                <a:ea typeface="微软雅黑" panose="020B0503020204020204" pitchFamily="34" charset="-122"/>
              </a:rPr>
              <a:t>即原文中的“陛下虽令斩之，臣不能奉诏。”</a:t>
            </a:r>
            <a:endParaRPr lang="en-US" altLang="zh-CN" b="1" dirty="0">
              <a:latin typeface="微软雅黑" panose="020B0503020204020204" pitchFamily="34" charset="-122"/>
              <a:ea typeface="微软雅黑" panose="020B0503020204020204" pitchFamily="34" charset="-122"/>
            </a:endParaRPr>
          </a:p>
          <a:p>
            <a:pPr marL="0" indent="0">
              <a:lnSpc>
                <a:spcPct val="135000"/>
              </a:lnSpc>
              <a:spcBef>
                <a:spcPts val="0"/>
              </a:spcBef>
              <a:buNone/>
            </a:pPr>
            <a:r>
              <a:rPr lang="zh-CN" altLang="en-US" b="1" dirty="0">
                <a:latin typeface="微软雅黑" panose="020B0503020204020204" pitchFamily="34" charset="-122"/>
                <a:ea typeface="微软雅黑" panose="020B0503020204020204" pitchFamily="34" charset="-122"/>
              </a:rPr>
              <a:t>汉文帝当时就要连张释之</a:t>
            </a:r>
            <a:r>
              <a:rPr lang="zh-CN" altLang="en-US" b="1" dirty="0">
                <a:solidFill>
                  <a:srgbClr val="006600"/>
                </a:solidFill>
                <a:latin typeface="微软雅黑" panose="020B0503020204020204" pitchFamily="34" charset="-122"/>
                <a:ea typeface="微软雅黑" panose="020B0503020204020204" pitchFamily="34" charset="-122"/>
              </a:rPr>
              <a:t>一块儿“办了”</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0" indent="0">
              <a:lnSpc>
                <a:spcPct val="135000"/>
              </a:lnSpc>
              <a:spcBef>
                <a:spcPts val="0"/>
              </a:spcBef>
              <a:buNone/>
            </a:pPr>
            <a:r>
              <a:rPr lang="zh-CN" altLang="en-US" b="1" dirty="0">
                <a:latin typeface="微软雅黑" panose="020B0503020204020204" pitchFamily="34" charset="-122"/>
                <a:ea typeface="微软雅黑" panose="020B0503020204020204" pitchFamily="34" charset="-122"/>
              </a:rPr>
              <a:t>好在其他人继续劝说，</a:t>
            </a:r>
            <a:endParaRPr lang="en-US" altLang="zh-CN" b="1" dirty="0">
              <a:latin typeface="微软雅黑" panose="020B0503020204020204" pitchFamily="34" charset="-122"/>
              <a:ea typeface="微软雅黑" panose="020B0503020204020204" pitchFamily="34" charset="-122"/>
            </a:endParaRPr>
          </a:p>
          <a:p>
            <a:pPr marL="0" indent="0">
              <a:lnSpc>
                <a:spcPct val="135000"/>
              </a:lnSpc>
              <a:spcBef>
                <a:spcPts val="0"/>
              </a:spcBef>
              <a:buNone/>
            </a:pPr>
            <a:r>
              <a:rPr lang="zh-CN" altLang="en-US" b="1" dirty="0">
                <a:latin typeface="微软雅黑" panose="020B0503020204020204" pitchFamily="34" charset="-122"/>
                <a:ea typeface="微软雅黑" panose="020B0503020204020204" pitchFamily="34" charset="-122"/>
              </a:rPr>
              <a:t>这么干，只会让天下百姓口口相传你的</a:t>
            </a:r>
            <a:r>
              <a:rPr lang="zh-CN" altLang="en-US" b="1" dirty="0">
                <a:solidFill>
                  <a:srgbClr val="006600"/>
                </a:solidFill>
                <a:latin typeface="微软雅黑" panose="020B0503020204020204" pitchFamily="34" charset="-122"/>
                <a:ea typeface="微软雅黑" panose="020B0503020204020204" pitchFamily="34" charset="-122"/>
              </a:rPr>
              <a:t>暴行</a:t>
            </a:r>
            <a:r>
              <a:rPr lang="zh-CN" altLang="en-US" b="1" dirty="0">
                <a:latin typeface="微软雅黑" panose="020B0503020204020204" pitchFamily="34" charset="-122"/>
                <a:ea typeface="微软雅黑" panose="020B0503020204020204" pitchFamily="34" charset="-122"/>
              </a:rPr>
              <a:t>，你确定吗？</a:t>
            </a:r>
            <a:endParaRPr lang="en-US" altLang="zh-CN" b="1" dirty="0">
              <a:latin typeface="微软雅黑" panose="020B0503020204020204" pitchFamily="34" charset="-122"/>
              <a:ea typeface="微软雅黑" panose="020B0503020204020204" pitchFamily="34" charset="-122"/>
            </a:endParaRPr>
          </a:p>
          <a:p>
            <a:pPr marL="0" indent="0">
              <a:lnSpc>
                <a:spcPct val="135000"/>
              </a:lnSpc>
              <a:spcBef>
                <a:spcPts val="0"/>
              </a:spcBef>
              <a:buNone/>
            </a:pPr>
            <a:r>
              <a:rPr lang="zh-CN" altLang="en-US" b="1" dirty="0">
                <a:latin typeface="微软雅黑" panose="020B0503020204020204" pitchFamily="34" charset="-122"/>
                <a:ea typeface="微软雅黑" panose="020B0503020204020204" pitchFamily="34" charset="-122"/>
              </a:rPr>
              <a:t>最终，砍头改成了“杖刑”，</a:t>
            </a:r>
            <a:endParaRPr lang="en-US" altLang="zh-CN" b="1" dirty="0">
              <a:latin typeface="微软雅黑" panose="020B0503020204020204" pitchFamily="34" charset="-122"/>
              <a:ea typeface="微软雅黑" panose="020B0503020204020204" pitchFamily="34" charset="-122"/>
            </a:endParaRPr>
          </a:p>
          <a:p>
            <a:pPr marL="0" indent="0">
              <a:lnSpc>
                <a:spcPct val="135000"/>
              </a:lnSpc>
              <a:spcBef>
                <a:spcPts val="0"/>
              </a:spcBef>
              <a:buNone/>
            </a:pPr>
            <a:r>
              <a:rPr lang="zh-CN" altLang="en-US" b="1" dirty="0">
                <a:latin typeface="微软雅黑" panose="020B0503020204020204" pitchFamily="34" charset="-122"/>
                <a:ea typeface="微软雅黑" panose="020B0503020204020204" pitchFamily="34" charset="-122"/>
              </a:rPr>
              <a:t>但汉文帝依旧被后世讽刺为</a:t>
            </a:r>
            <a:r>
              <a:rPr lang="zh-CN" altLang="en-US" b="1" dirty="0">
                <a:solidFill>
                  <a:srgbClr val="006600"/>
                </a:solidFill>
                <a:latin typeface="微软雅黑" panose="020B0503020204020204" pitchFamily="34" charset="-122"/>
                <a:ea typeface="微软雅黑" panose="020B0503020204020204" pitchFamily="34" charset="-122"/>
              </a:rPr>
              <a:t>暴君</a:t>
            </a:r>
            <a:r>
              <a:rPr lang="zh-CN" altLang="en-US" b="1" dirty="0">
                <a:latin typeface="微软雅黑" panose="020B0503020204020204" pitchFamily="34" charset="-122"/>
                <a:ea typeface="微软雅黑" panose="020B0503020204020204" pitchFamily="34" charset="-122"/>
              </a:rPr>
              <a:t>。</a:t>
            </a:r>
            <a:endParaRPr lang="en-US" altLang="zh-CN" sz="8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790" y="25400"/>
            <a:ext cx="10515600" cy="1325563"/>
          </a:xfrm>
        </p:spPr>
        <p:txBody>
          <a:bodyPr/>
          <a:lstStyle/>
          <a:p>
            <a:pPr algn="ct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马赛克理论</a:t>
            </a:r>
          </a:p>
        </p:txBody>
      </p:sp>
      <p:sp>
        <p:nvSpPr>
          <p:cNvPr id="3" name="内容占位符 2"/>
          <p:cNvSpPr>
            <a:spLocks noGrp="1"/>
          </p:cNvSpPr>
          <p:nvPr>
            <p:ph idx="1"/>
          </p:nvPr>
        </p:nvSpPr>
        <p:spPr>
          <a:xfrm>
            <a:off x="154940" y="1350010"/>
            <a:ext cx="11781155" cy="5252085"/>
          </a:xfrm>
        </p:spPr>
        <p:txBody>
          <a:bodyPr>
            <a:normAutofit/>
          </a:bodyPr>
          <a:lstStyle/>
          <a:p>
            <a:pPr marL="0" indent="0" algn="ctr">
              <a:buNone/>
            </a:pPr>
            <a:r>
              <a:rPr lang="zh-CN" altLang="en-US" sz="4400"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sym typeface="+mn-ea"/>
              </a:rPr>
              <a:t>马赛克</a:t>
            </a:r>
            <a:endParaRPr lang="en-US" altLang="zh-CN" sz="4400"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en-US" altLang="zh-CN" b="1" dirty="0" err="1">
                <a:latin typeface="微软雅黑" panose="020B0503020204020204" pitchFamily="34" charset="-122"/>
                <a:ea typeface="微软雅黑" panose="020B0503020204020204" pitchFamily="34" charset="-122"/>
                <a:cs typeface="Times New Roman" panose="02020603050405020304" pitchFamily="18" charset="0"/>
                <a:sym typeface="+mn-ea"/>
              </a:rPr>
              <a:t>现行广为使用的一种</a:t>
            </a:r>
            <a:r>
              <a:rPr lang="en-US" altLang="zh-CN" b="1" dirty="0" err="1">
                <a:solidFill>
                  <a:srgbClr val="C00000"/>
                </a:solidFill>
                <a:latin typeface="微软雅黑" panose="020B0503020204020204" pitchFamily="34" charset="-122"/>
                <a:ea typeface="微软雅黑" panose="020B0503020204020204" pitchFamily="34" charset="-122"/>
                <a:cs typeface="Times New Roman" panose="02020603050405020304" pitchFamily="18" charset="0"/>
                <a:sym typeface="+mn-ea"/>
              </a:rPr>
              <a:t>图像（视频）处理手段</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en-US" altLang="zh-CN" b="1" dirty="0" err="1">
                <a:latin typeface="微软雅黑" panose="020B0503020204020204" pitchFamily="34" charset="-122"/>
                <a:ea typeface="微软雅黑" panose="020B0503020204020204" pitchFamily="34" charset="-122"/>
                <a:cs typeface="Times New Roman" panose="02020603050405020304" pitchFamily="18" charset="0"/>
                <a:sym typeface="+mn-ea"/>
              </a:rPr>
              <a:t>此手段将影像特定区域的色阶细节劣化并造成</a:t>
            </a:r>
            <a:r>
              <a:rPr lang="en-US" altLang="zh-CN" b="1" dirty="0" err="1">
                <a:solidFill>
                  <a:srgbClr val="C00000"/>
                </a:solidFill>
                <a:latin typeface="微软雅黑" panose="020B0503020204020204" pitchFamily="34" charset="-122"/>
                <a:ea typeface="微软雅黑" panose="020B0503020204020204" pitchFamily="34" charset="-122"/>
                <a:cs typeface="Times New Roman" panose="02020603050405020304" pitchFamily="18" charset="0"/>
                <a:sym typeface="+mn-ea"/>
              </a:rPr>
              <a:t>色块打乱</a:t>
            </a:r>
            <a:r>
              <a:rPr lang="en-US" altLang="zh-CN" b="1" dirty="0" err="1">
                <a:latin typeface="微软雅黑" panose="020B0503020204020204" pitchFamily="34" charset="-122"/>
                <a:ea typeface="微软雅黑" panose="020B0503020204020204" pitchFamily="34" charset="-122"/>
                <a:cs typeface="Times New Roman" panose="02020603050405020304" pitchFamily="18" charset="0"/>
                <a:sym typeface="+mn-ea"/>
              </a:rPr>
              <a:t>的效果</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en-US" altLang="zh-CN" b="1" dirty="0" err="1">
                <a:latin typeface="微软雅黑" panose="020B0503020204020204" pitchFamily="34" charset="-122"/>
                <a:ea typeface="微软雅黑" panose="020B0503020204020204" pitchFamily="34" charset="-122"/>
                <a:cs typeface="Times New Roman" panose="02020603050405020304" pitchFamily="18" charset="0"/>
                <a:sym typeface="+mn-ea"/>
              </a:rPr>
              <a:t>因为这种模糊看上去有一个个的小格子组成</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rPr>
              <a:t>便形象的称这种画面为马赛克。</a:t>
            </a:r>
          </a:p>
          <a:p>
            <a:pPr marL="0" indent="0">
              <a:lnSpc>
                <a:spcPct val="150000"/>
              </a:lnSpc>
              <a:spcBef>
                <a:spcPts val="0"/>
              </a:spcBef>
              <a:buNone/>
            </a:pPr>
            <a:r>
              <a:rPr lang="en-US" altLang="zh-CN" b="1" dirty="0" err="1">
                <a:latin typeface="微软雅黑" panose="020B0503020204020204" pitchFamily="34" charset="-122"/>
                <a:ea typeface="微软雅黑" panose="020B0503020204020204" pitchFamily="34" charset="-122"/>
                <a:cs typeface="Times New Roman" panose="02020603050405020304" pitchFamily="18" charset="0"/>
                <a:sym typeface="+mn-ea"/>
              </a:rPr>
              <a:t>其目的通常是使之</a:t>
            </a:r>
            <a:r>
              <a:rPr lang="en-US" altLang="zh-CN" b="1" dirty="0" err="1">
                <a:solidFill>
                  <a:srgbClr val="C00000"/>
                </a:solidFill>
                <a:latin typeface="微软雅黑" panose="020B0503020204020204" pitchFamily="34" charset="-122"/>
                <a:ea typeface="微软雅黑" panose="020B0503020204020204" pitchFamily="34" charset="-122"/>
                <a:cs typeface="Times New Roman" panose="02020603050405020304" pitchFamily="18" charset="0"/>
                <a:sym typeface="+mn-ea"/>
              </a:rPr>
              <a:t>无法辨认</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en-US" altLang="zh-CN" b="1" dirty="0" err="1">
                <a:latin typeface="微软雅黑" panose="020B0503020204020204" pitchFamily="34" charset="-122"/>
                <a:ea typeface="微软雅黑" panose="020B0503020204020204" pitchFamily="34" charset="-122"/>
                <a:cs typeface="Times New Roman" panose="02020603050405020304" pitchFamily="18" charset="0"/>
                <a:sym typeface="+mn-ea"/>
              </a:rPr>
              <a:t>通常出现在</a:t>
            </a:r>
            <a:r>
              <a:rPr lang="en-US" altLang="zh-CN" b="1" dirty="0" err="1">
                <a:solidFill>
                  <a:srgbClr val="3333FF"/>
                </a:solidFill>
                <a:latin typeface="微软雅黑" panose="020B0503020204020204" pitchFamily="34" charset="-122"/>
                <a:ea typeface="微软雅黑" panose="020B0503020204020204" pitchFamily="34" charset="-122"/>
                <a:cs typeface="Times New Roman" panose="02020603050405020304" pitchFamily="18" charset="0"/>
                <a:sym typeface="+mn-ea"/>
              </a:rPr>
              <a:t>新闻报道</a:t>
            </a:r>
            <a:r>
              <a:rPr lang="en-US" altLang="zh-CN" b="1" dirty="0" err="1">
                <a:latin typeface="微软雅黑" panose="020B0503020204020204" pitchFamily="34" charset="-122"/>
                <a:ea typeface="微软雅黑" panose="020B0503020204020204" pitchFamily="34" charset="-122"/>
                <a:cs typeface="Times New Roman" panose="02020603050405020304" pitchFamily="18" charset="0"/>
                <a:sym typeface="+mn-ea"/>
              </a:rPr>
              <a:t>里</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rPr>
              <a:t>用来</a:t>
            </a:r>
            <a:r>
              <a:rPr lang="en-US" altLang="zh-CN"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sym typeface="+mn-ea"/>
              </a:rPr>
              <a:t>遮挡</a:t>
            </a:r>
            <a:r>
              <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rPr>
              <a:t>人物面貌。</a:t>
            </a:r>
          </a:p>
        </p:txBody>
      </p:sp>
      <p:pic>
        <p:nvPicPr>
          <p:cNvPr id="4" name="图片 3"/>
          <p:cNvPicPr>
            <a:picLocks noChangeAspect="1"/>
          </p:cNvPicPr>
          <p:nvPr>
            <p:custDataLst>
              <p:tags r:id="rId1"/>
            </p:custDataLst>
          </p:nvPr>
        </p:nvPicPr>
        <p:blipFill>
          <a:blip r:embed="rId4" cstate="print"/>
          <a:stretch>
            <a:fillRect/>
          </a:stretch>
        </p:blipFill>
        <p:spPr>
          <a:xfrm>
            <a:off x="2990215" y="2393950"/>
            <a:ext cx="2038350" cy="3429000"/>
          </a:xfrm>
          <a:prstGeom prst="rect">
            <a:avLst/>
          </a:prstGeom>
        </p:spPr>
      </p:pic>
      <p:pic>
        <p:nvPicPr>
          <p:cNvPr id="5" name="图片 4"/>
          <p:cNvPicPr>
            <a:picLocks noChangeAspect="1"/>
          </p:cNvPicPr>
          <p:nvPr/>
        </p:nvPicPr>
        <p:blipFill>
          <a:blip r:embed="rId5" cstate="print"/>
          <a:stretch>
            <a:fillRect/>
          </a:stretch>
        </p:blipFill>
        <p:spPr>
          <a:xfrm>
            <a:off x="5460365" y="2361565"/>
            <a:ext cx="2044065" cy="34378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790" y="25400"/>
            <a:ext cx="10515600" cy="1325563"/>
          </a:xfrm>
        </p:spPr>
        <p:txBody>
          <a:bodyPr/>
          <a:lstStyle/>
          <a:p>
            <a:pPr algn="ct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马赛克理论</a:t>
            </a:r>
          </a:p>
        </p:txBody>
      </p:sp>
      <p:sp>
        <p:nvSpPr>
          <p:cNvPr id="6" name="内容占位符 2"/>
          <p:cNvSpPr>
            <a:spLocks noGrp="1"/>
          </p:cNvSpPr>
          <p:nvPr>
            <p:ph idx="1"/>
          </p:nvPr>
        </p:nvSpPr>
        <p:spPr>
          <a:xfrm>
            <a:off x="-79242" y="1650365"/>
            <a:ext cx="13144398" cy="5017721"/>
          </a:xfrm>
        </p:spPr>
        <p:txBody>
          <a:bodyPr/>
          <a:lstStyle/>
          <a:p>
            <a:pPr marL="0" indent="0">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马赛克理论</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Mosaic Theory</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，又称拼合理论</a:t>
            </a:r>
            <a:r>
              <a:rPr 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C</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ompilation Theory</a:t>
            </a:r>
          </a:p>
          <a:p>
            <a:pPr marL="0" indent="0">
              <a:buNone/>
            </a:pPr>
            <a:endPar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Foreign intelligence services have </a:t>
            </a:r>
          </a:p>
          <a:p>
            <a:pPr marL="0" indent="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both the capacity to </a:t>
            </a:r>
            <a:r>
              <a:rPr lang="en-US" altLang="zh-CN"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sym typeface="+mn-ea"/>
              </a:rPr>
              <a:t>gather</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and </a:t>
            </a:r>
            <a:r>
              <a:rPr lang="en-US" altLang="zh-CN"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sym typeface="+mn-ea"/>
              </a:rPr>
              <a:t>analyze</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any information </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rPr>
              <a:t>that is in the public domain </a:t>
            </a:r>
          </a:p>
          <a:p>
            <a:pPr marL="0" indent="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and the substantial expertise in </a:t>
            </a:r>
            <a:r>
              <a:rPr lang="en-US" altLang="zh-CN"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sym typeface="+mn-ea"/>
              </a:rPr>
              <a:t>deducing</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the identities of intelligence sources </a:t>
            </a:r>
          </a:p>
          <a:p>
            <a:pPr marL="0" indent="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from </a:t>
            </a:r>
            <a:r>
              <a:rPr lang="en-US" altLang="zh-CN"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sym typeface="+mn-ea"/>
              </a:rPr>
              <a:t>seemingly unimportant details</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p>
          <a:p>
            <a:pPr marL="0" indent="0">
              <a:buNone/>
            </a:pP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790" y="25400"/>
            <a:ext cx="10515600" cy="1325563"/>
          </a:xfrm>
        </p:spPr>
        <p:txBody>
          <a:bodyPr/>
          <a:lstStyle/>
          <a:p>
            <a:pPr algn="ct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马赛克理论</a:t>
            </a:r>
          </a:p>
        </p:txBody>
      </p:sp>
      <p:sp>
        <p:nvSpPr>
          <p:cNvPr id="3" name="内容占位符 2"/>
          <p:cNvSpPr>
            <a:spLocks noGrp="1"/>
          </p:cNvSpPr>
          <p:nvPr>
            <p:ph idx="1"/>
          </p:nvPr>
        </p:nvSpPr>
        <p:spPr>
          <a:xfrm>
            <a:off x="154743" y="1650365"/>
            <a:ext cx="12478044" cy="5017721"/>
          </a:xfrm>
        </p:spPr>
        <p:txBody>
          <a:bodyPr/>
          <a:lstStyle/>
          <a:p>
            <a:pPr marL="0" indent="0">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马赛克理论</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Mosaic Theory</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，又称拼合理论</a:t>
            </a:r>
            <a:r>
              <a:rPr 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C</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ompilation Theory</a:t>
            </a:r>
          </a:p>
          <a:p>
            <a:pPr marL="0" indent="0">
              <a:buNone/>
            </a:pPr>
            <a:endPar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The Department of Navy</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in its Freedom of Information Act(FOIA) regulations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defines the theory as the concept that </a:t>
            </a:r>
          </a:p>
          <a:p>
            <a:pPr marL="0" indent="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apparently </a:t>
            </a:r>
            <a:r>
              <a:rPr lang="en-US" altLang="zh-CN"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sym typeface="+mn-ea"/>
              </a:rPr>
              <a:t>harmless pieces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of information when </a:t>
            </a:r>
            <a:r>
              <a:rPr lang="en-US" altLang="zh-CN"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sym typeface="+mn-ea"/>
              </a:rPr>
              <a:t>assembled together </a:t>
            </a:r>
          </a:p>
          <a:p>
            <a:pPr marL="0" indent="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could </a:t>
            </a:r>
            <a:r>
              <a:rPr lang="en-US" altLang="zh-CN"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sym typeface="+mn-ea"/>
              </a:rPr>
              <a:t>reveal</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a damaging picture.</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790" y="25400"/>
            <a:ext cx="10515600" cy="1325563"/>
          </a:xfrm>
        </p:spPr>
        <p:txBody>
          <a:bodyPr/>
          <a:lstStyle/>
          <a:p>
            <a:pPr algn="ct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马赛克理论</a:t>
            </a:r>
          </a:p>
        </p:txBody>
      </p:sp>
      <p:sp>
        <p:nvSpPr>
          <p:cNvPr id="3" name="内容占位符 2"/>
          <p:cNvSpPr>
            <a:spLocks noGrp="1"/>
          </p:cNvSpPr>
          <p:nvPr>
            <p:ph idx="1"/>
          </p:nvPr>
        </p:nvSpPr>
        <p:spPr>
          <a:xfrm>
            <a:off x="154743" y="1650365"/>
            <a:ext cx="12478044" cy="5017721"/>
          </a:xfrm>
        </p:spPr>
        <p:txBody>
          <a:bodyPr/>
          <a:lstStyle/>
          <a:p>
            <a:pPr marL="0" indent="0">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马赛克理论</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Mosaic Theory</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，又称拼合理论</a:t>
            </a:r>
            <a:r>
              <a:rPr 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C</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ompilation Theory</a:t>
            </a:r>
          </a:p>
          <a:p>
            <a:pPr marL="0" indent="0">
              <a:buNone/>
            </a:pPr>
            <a:endParaRPr lang="en-US" altLang="zh-CN" sz="8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Each </a:t>
            </a:r>
            <a:r>
              <a:rPr lang="en-US" altLang="zh-CN"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sym typeface="+mn-ea"/>
              </a:rPr>
              <a:t>individual piece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of intelligence information</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p>
          <a:p>
            <a:pPr marL="0" indent="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much like a piece of jigsaw puzzle</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may </a:t>
            </a:r>
            <a:r>
              <a:rPr lang="en-US" altLang="zh-CN"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sym typeface="+mn-ea"/>
              </a:rPr>
              <a:t>aid</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p>
          <a:p>
            <a:pPr marL="0" indent="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in piecing together </a:t>
            </a:r>
            <a:r>
              <a:rPr lang="en-US" altLang="zh-CN"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sym typeface="+mn-ea"/>
              </a:rPr>
              <a:t>other bits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of information </a:t>
            </a:r>
          </a:p>
          <a:p>
            <a:pPr marL="0" indent="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even when the individual piece </a:t>
            </a:r>
          </a:p>
          <a:p>
            <a:pPr marL="0" indent="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is </a:t>
            </a:r>
            <a:r>
              <a:rPr lang="en-US" altLang="zh-CN"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sym typeface="+mn-ea"/>
              </a:rPr>
              <a:t>not of obvious importance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in itself.</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790" y="25400"/>
            <a:ext cx="10515600" cy="1325563"/>
          </a:xfrm>
        </p:spPr>
        <p:txBody>
          <a:bodyPr/>
          <a:lstStyle/>
          <a:p>
            <a:pPr algn="ct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马赛克理论</a:t>
            </a:r>
          </a:p>
        </p:txBody>
      </p:sp>
      <p:sp>
        <p:nvSpPr>
          <p:cNvPr id="3" name="内容占位符 2"/>
          <p:cNvSpPr>
            <a:spLocks noGrp="1"/>
          </p:cNvSpPr>
          <p:nvPr>
            <p:ph idx="1"/>
          </p:nvPr>
        </p:nvSpPr>
        <p:spPr>
          <a:xfrm>
            <a:off x="154743" y="1650365"/>
            <a:ext cx="12478044" cy="4668548"/>
          </a:xfrm>
        </p:spPr>
        <p:txBody>
          <a:bodyPr>
            <a:normAutofit/>
          </a:bodyPr>
          <a:lstStyle/>
          <a:p>
            <a:pPr marL="0" indent="0">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马赛克理论</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Mosaic Theory</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，又称拼合理论</a:t>
            </a:r>
            <a:r>
              <a:rPr 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C</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ompilation Theory</a:t>
            </a:r>
          </a:p>
          <a:p>
            <a:pPr marL="0" indent="0">
              <a:buNone/>
            </a:pPr>
            <a:endParaRPr lang="en-US" altLang="zh-CN" sz="8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核心观点</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哪怕是最琐碎最无价值的内部信息</a:t>
            </a:r>
          </a:p>
          <a:p>
            <a:pPr marL="0" indent="0">
              <a:lnSpc>
                <a:spcPct val="150000"/>
              </a:lnSpc>
              <a:spcBef>
                <a:spcPts val="0"/>
              </a:spcBef>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如果被敌人情报机构掌握</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再与其他已知信息综合在一起</a:t>
            </a:r>
          </a:p>
          <a:p>
            <a:pPr marL="0" indent="0">
              <a:lnSpc>
                <a:spcPct val="150000"/>
              </a:lnSpc>
              <a:spcBef>
                <a:spcPts val="0"/>
              </a:spcBef>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就可能整理、推断出</a:t>
            </a:r>
          </a:p>
          <a:p>
            <a:pPr marL="0" indent="0">
              <a:lnSpc>
                <a:spcPct val="150000"/>
              </a:lnSpc>
              <a:spcBef>
                <a:spcPts val="0"/>
              </a:spcBef>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极有价值的信息</a:t>
            </a:r>
          </a:p>
          <a:p>
            <a:pPr marL="0" indent="0">
              <a:lnSpc>
                <a:spcPct val="150000"/>
              </a:lnSpc>
              <a:spcBef>
                <a:spcPts val="0"/>
              </a:spcBef>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从而危及国家安全</a:t>
            </a:r>
          </a:p>
          <a:p>
            <a:pPr marL="0" indent="0">
              <a:lnSpc>
                <a:spcPct val="150000"/>
              </a:lnSpc>
              <a:spcBef>
                <a:spcPts val="0"/>
              </a:spcBef>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因此这些看似不重要的琐碎信息也要保密</a:t>
            </a: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790" y="25400"/>
            <a:ext cx="10515600" cy="1325563"/>
          </a:xfrm>
        </p:spPr>
        <p:txBody>
          <a:bodyPr/>
          <a:lstStyle/>
          <a:p>
            <a:pPr algn="ct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马赛克理论</a:t>
            </a:r>
          </a:p>
        </p:txBody>
      </p:sp>
      <p:sp>
        <p:nvSpPr>
          <p:cNvPr id="3" name="内容占位符 2"/>
          <p:cNvSpPr>
            <a:spLocks noGrp="1"/>
          </p:cNvSpPr>
          <p:nvPr>
            <p:ph idx="1"/>
          </p:nvPr>
        </p:nvSpPr>
        <p:spPr>
          <a:xfrm>
            <a:off x="154743" y="1650365"/>
            <a:ext cx="12478044" cy="4231820"/>
          </a:xfrm>
        </p:spPr>
        <p:txBody>
          <a:bodyPr>
            <a:normAutofit/>
          </a:bodyPr>
          <a:lstStyle/>
          <a:p>
            <a:pPr marL="0" indent="0">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马赛克理论</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Mosaic Theory</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，又称拼合理论</a:t>
            </a:r>
            <a:r>
              <a:rPr 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C</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ompilation Theory</a:t>
            </a:r>
          </a:p>
          <a:p>
            <a:pPr marL="0" indent="0">
              <a:buNone/>
            </a:pP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按照马赛克</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rPr>
              <a:t>(mosaic</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，花样拼图</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理论，</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将零碎的资料数据经过整理之后加以拼凑组合，</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有可能推理出机密情报的总体形象或意义，</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也有构成机密侵害的可能，</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应纳入法益保护范围。</a:t>
            </a: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文本框 3"/>
          <p:cNvSpPr txBox="1"/>
          <p:nvPr/>
        </p:nvSpPr>
        <p:spPr>
          <a:xfrm>
            <a:off x="7762875" y="2361066"/>
            <a:ext cx="4173220" cy="1200329"/>
          </a:xfrm>
          <a:prstGeom prst="rect">
            <a:avLst/>
          </a:prstGeom>
          <a:solidFill>
            <a:srgbClr val="FFFF00"/>
          </a:solidFill>
        </p:spPr>
        <p:txBody>
          <a:bodyPr wrap="square" rtlCol="0">
            <a:spAutoFit/>
          </a:bodyPr>
          <a:lstStyle/>
          <a:p>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马赛克理论示例：</a:t>
            </a:r>
            <a:r>
              <a:rPr lang="zh-CN" altLang="en-US"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中东局势紧张，五角大楼“披萨指数”爆表，它到底是什么？</a:t>
            </a:r>
          </a:p>
          <a:p>
            <a:r>
              <a:rPr lang="en-US" altLang="zh-CN"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https://baijiahao.baidu.com/s?id=1806618661792708022&amp;wfr=spider&amp;for=pc</a:t>
            </a:r>
            <a:endParaRPr lang="zh-CN" altLang="en-US"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流程图: 对照 4"/>
          <p:cNvSpPr/>
          <p:nvPr/>
        </p:nvSpPr>
        <p:spPr>
          <a:xfrm>
            <a:off x="8820430" y="3686629"/>
            <a:ext cx="2893325" cy="2698845"/>
          </a:xfrm>
          <a:prstGeom prst="flowChartCollat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7" name="图片 6"/>
          <p:cNvPicPr>
            <a:picLocks noChangeAspect="1"/>
          </p:cNvPicPr>
          <p:nvPr/>
        </p:nvPicPr>
        <p:blipFill>
          <a:blip r:embed="rId3"/>
          <a:stretch>
            <a:fillRect/>
          </a:stretch>
        </p:blipFill>
        <p:spPr>
          <a:xfrm>
            <a:off x="361622" y="-25400"/>
            <a:ext cx="5628968"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790" y="25400"/>
            <a:ext cx="10515600" cy="1325563"/>
          </a:xfrm>
        </p:spPr>
        <p:txBody>
          <a:bodyPr/>
          <a:lstStyle/>
          <a:p>
            <a:pPr algn="ct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马赛克理论</a:t>
            </a:r>
          </a:p>
        </p:txBody>
      </p:sp>
      <p:sp>
        <p:nvSpPr>
          <p:cNvPr id="3" name="内容占位符 2"/>
          <p:cNvSpPr>
            <a:spLocks noGrp="1"/>
          </p:cNvSpPr>
          <p:nvPr>
            <p:ph idx="1"/>
          </p:nvPr>
        </p:nvSpPr>
        <p:spPr>
          <a:xfrm>
            <a:off x="154743" y="1650365"/>
            <a:ext cx="12478044" cy="3876978"/>
          </a:xfrm>
        </p:spPr>
        <p:txBody>
          <a:bodyPr>
            <a:normAutofit/>
          </a:bodyPr>
          <a:lstStyle/>
          <a:p>
            <a:pPr marL="0" indent="0">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马赛克理论</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Mosaic Theory</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，又称拼合理论</a:t>
            </a:r>
            <a:r>
              <a:rPr 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C</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ompilation Theory</a:t>
            </a:r>
          </a:p>
          <a:p>
            <a:pPr marL="0" indent="0">
              <a:buNone/>
            </a:pPr>
            <a:endPar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rPr>
              <a:t>19</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世纪末问世，是由法院实务发展出来的一种理论</a:t>
            </a:r>
          </a:p>
          <a:p>
            <a:pPr marL="0" indent="0">
              <a:lnSpc>
                <a:spcPct val="150000"/>
              </a:lnSpc>
              <a:spcBef>
                <a:spcPts val="0"/>
              </a:spcBef>
              <a:buNone/>
            </a:pP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最早见于</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rPr>
              <a:t>1893</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年</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德国</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法院判例</a:t>
            </a:r>
          </a:p>
          <a:p>
            <a:pPr marL="0" indent="0">
              <a:lnSpc>
                <a:spcPct val="150000"/>
              </a:lnSpc>
              <a:spcBef>
                <a:spcPts val="0"/>
              </a:spcBef>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rPr>
              <a:t>1924</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年为德国帝国法院接受</a:t>
            </a: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790" y="25400"/>
            <a:ext cx="10515600" cy="1325563"/>
          </a:xfrm>
        </p:spPr>
        <p:txBody>
          <a:bodyPr/>
          <a:lstStyle/>
          <a:p>
            <a:pPr algn="ct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马赛克理论</a:t>
            </a:r>
          </a:p>
        </p:txBody>
      </p:sp>
      <p:sp>
        <p:nvSpPr>
          <p:cNvPr id="3" name="内容占位符 2"/>
          <p:cNvSpPr>
            <a:spLocks noGrp="1"/>
          </p:cNvSpPr>
          <p:nvPr>
            <p:ph idx="1"/>
          </p:nvPr>
        </p:nvSpPr>
        <p:spPr>
          <a:xfrm>
            <a:off x="154743" y="1650364"/>
            <a:ext cx="12478044" cy="5207636"/>
          </a:xfrm>
        </p:spPr>
        <p:txBody>
          <a:bodyPr>
            <a:normAutofit/>
          </a:bodyPr>
          <a:lstStyle/>
          <a:p>
            <a:pPr marL="0" indent="0">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马赛克理论</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Mosaic Theory</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，又称拼合理论</a:t>
            </a:r>
            <a:r>
              <a:rPr 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C</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ompilation Theory</a:t>
            </a:r>
          </a:p>
          <a:p>
            <a:pPr marL="0" indent="0">
              <a:buNone/>
            </a:pPr>
            <a:endParaRPr lang="en-US" altLang="zh-CN" sz="8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德国联邦法院在一则判例中指出，</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就一些拼凑出桥梁结构、弹药库建筑、交通路径指标的照相图片加以报道，</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问题并不出在报道行为事项本身，而是在于这些报道的意义，</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是否为一般读者所认识</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或者，</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这些报道的背后是否别有用意，</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要以巧妙的手法，超越通常观察的方式，</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去引起特别意义的注意</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790" y="25400"/>
            <a:ext cx="10515600" cy="1325563"/>
          </a:xfrm>
        </p:spPr>
        <p:txBody>
          <a:bodyPr/>
          <a:lstStyle/>
          <a:p>
            <a:pPr algn="ct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马赛克理论</a:t>
            </a:r>
          </a:p>
        </p:txBody>
      </p:sp>
      <p:sp>
        <p:nvSpPr>
          <p:cNvPr id="3" name="内容占位符 2"/>
          <p:cNvSpPr>
            <a:spLocks noGrp="1"/>
          </p:cNvSpPr>
          <p:nvPr>
            <p:ph idx="1"/>
          </p:nvPr>
        </p:nvSpPr>
        <p:spPr>
          <a:xfrm>
            <a:off x="154743" y="1650364"/>
            <a:ext cx="12478044" cy="4723140"/>
          </a:xfrm>
        </p:spPr>
        <p:txBody>
          <a:bodyPr>
            <a:normAutofit/>
          </a:bodyPr>
          <a:lstStyle/>
          <a:p>
            <a:pPr marL="0" indent="0">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马赛克理论</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Mosaic Theory</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，又称拼合理论</a:t>
            </a:r>
            <a:r>
              <a:rPr 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C</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ompilation Theory</a:t>
            </a:r>
          </a:p>
          <a:p>
            <a:pPr marL="0" indent="0">
              <a:buNone/>
            </a:pPr>
            <a:endParaRPr lang="en-US" altLang="zh-CN" sz="8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后来更有判例指出，</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这种经过精细综合加工的报道，</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如果有别于一般在外面流通的其他个别材料，</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形成一种新的情报知识，</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而且就其内涵意义，</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对于国防利益具有重要性者，</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将被认为是一种国家机密。</a:t>
            </a: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文本框 3"/>
          <p:cNvSpPr txBox="1"/>
          <p:nvPr/>
        </p:nvSpPr>
        <p:spPr>
          <a:xfrm>
            <a:off x="7737231" y="2940148"/>
            <a:ext cx="3615397" cy="1955215"/>
          </a:xfrm>
          <a:prstGeom prst="rect">
            <a:avLst/>
          </a:prstGeom>
          <a:noFill/>
        </p:spPr>
        <p:txBody>
          <a:bodyPr wrap="square" rtlCol="0">
            <a:spAutoFit/>
          </a:bodyPr>
          <a:lstStyle/>
          <a:p>
            <a:pPr>
              <a:lnSpc>
                <a:spcPct val="150000"/>
              </a:lnSpc>
            </a:pPr>
            <a:r>
              <a:rPr lang="zh-CN" altLang="en-US"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瑞士、法国、荷兰、意大利等国家均在不同程度上采纳该理论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790" y="25400"/>
            <a:ext cx="10515600" cy="1325563"/>
          </a:xfrm>
        </p:spPr>
        <p:txBody>
          <a:bodyPr/>
          <a:lstStyle/>
          <a:p>
            <a:pPr algn="ct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马赛克理论</a:t>
            </a:r>
          </a:p>
        </p:txBody>
      </p:sp>
      <p:sp>
        <p:nvSpPr>
          <p:cNvPr id="3" name="内容占位符 2"/>
          <p:cNvSpPr>
            <a:spLocks noGrp="1"/>
          </p:cNvSpPr>
          <p:nvPr>
            <p:ph idx="1"/>
          </p:nvPr>
        </p:nvSpPr>
        <p:spPr>
          <a:xfrm>
            <a:off x="0" y="1565958"/>
            <a:ext cx="12478044" cy="5094149"/>
          </a:xfrm>
        </p:spPr>
        <p:txBody>
          <a:bodyPr>
            <a:normAutofit/>
          </a:bodyPr>
          <a:lstStyle/>
          <a:p>
            <a:pPr marL="0" indent="0">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马赛克理论</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Mosaic Theory</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，又称拼合理论</a:t>
            </a:r>
            <a:r>
              <a:rPr 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C</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ompilation Theory</a:t>
            </a:r>
          </a:p>
          <a:p>
            <a:pPr marL="0" indent="0">
              <a:buNone/>
            </a:pPr>
            <a:endParaRPr lang="en-US" altLang="zh-CN" sz="8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美国</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法院起初对马赛克理论持否定态度</a:t>
            </a:r>
          </a:p>
          <a:p>
            <a:pPr marL="0" indent="0">
              <a:lnSpc>
                <a:spcPct val="150000"/>
              </a:lnSpc>
              <a:spcBef>
                <a:spcPts val="0"/>
              </a:spcBef>
              <a:buNone/>
            </a:pP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第二次世界大战期间，</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一名德国人接受德国政府委托，</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从报章杂志、新闻专业手册、统计数据及通讯数据中，</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搜集美国汽车及航空工业生产资料，相当准确地推测出当时美国军备工业状况</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美国法院判决无罪，主要理由是</a:t>
            </a:r>
          </a:p>
          <a:p>
            <a:pPr marL="0" indent="0">
              <a:lnSpc>
                <a:spcPct val="150000"/>
              </a:lnSpc>
              <a:spcBef>
                <a:spcPts val="0"/>
              </a:spcBef>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就一般容易可得到的信息来源从事阐释的过程加以处罚，并非法律意旨</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微软雅黑" panose="020B0503020204020204" pitchFamily="34" charset="-122"/>
                <a:ea typeface="微软雅黑" panose="020B0503020204020204" pitchFamily="34" charset="-122"/>
              </a:rPr>
              <a:t>中国古代一个例子</a:t>
            </a:r>
          </a:p>
        </p:txBody>
      </p:sp>
      <p:sp>
        <p:nvSpPr>
          <p:cNvPr id="6" name="内容占位符 2"/>
          <p:cNvSpPr>
            <a:spLocks noGrp="1"/>
          </p:cNvSpPr>
          <p:nvPr>
            <p:ph idx="1"/>
          </p:nvPr>
        </p:nvSpPr>
        <p:spPr>
          <a:xfrm>
            <a:off x="527538" y="1556684"/>
            <a:ext cx="10638693" cy="5193740"/>
          </a:xfrm>
        </p:spPr>
        <p:txBody>
          <a:bodyPr>
            <a:normAutofit/>
          </a:bodyPr>
          <a:lstStyle/>
          <a:p>
            <a:pPr marL="0" indent="0">
              <a:lnSpc>
                <a:spcPct val="135000"/>
              </a:lnSpc>
              <a:spcBef>
                <a:spcPts val="0"/>
              </a:spcBef>
              <a:buNone/>
            </a:pPr>
            <a:r>
              <a:rPr lang="zh-CN" altLang="en-US" b="1" dirty="0">
                <a:latin typeface="微软雅黑" panose="020B0503020204020204" pitchFamily="34" charset="-122"/>
                <a:ea typeface="微软雅黑" panose="020B0503020204020204" pitchFamily="34" charset="-122"/>
              </a:rPr>
              <a:t>可见一个正直且能为公平公正、为老百姓说话的</a:t>
            </a:r>
            <a:r>
              <a:rPr lang="zh-CN" altLang="en-US" b="1" dirty="0">
                <a:solidFill>
                  <a:srgbClr val="FF0000"/>
                </a:solidFill>
                <a:latin typeface="微软雅黑" panose="020B0503020204020204" pitchFamily="34" charset="-122"/>
                <a:ea typeface="微软雅黑" panose="020B0503020204020204" pitchFamily="34" charset="-122"/>
              </a:rPr>
              <a:t>法官</a:t>
            </a:r>
            <a:r>
              <a:rPr lang="zh-CN" altLang="en-US" b="1" dirty="0">
                <a:latin typeface="微软雅黑" panose="020B0503020204020204" pitchFamily="34" charset="-122"/>
                <a:ea typeface="微软雅黑" panose="020B0503020204020204" pitchFamily="34" charset="-122"/>
              </a:rPr>
              <a:t>是何等的重要。</a:t>
            </a:r>
            <a:endParaRPr lang="en-US" altLang="zh-CN" b="1" dirty="0">
              <a:latin typeface="微软雅黑" panose="020B0503020204020204" pitchFamily="34" charset="-122"/>
              <a:ea typeface="微软雅黑" panose="020B0503020204020204" pitchFamily="34" charset="-122"/>
            </a:endParaRPr>
          </a:p>
          <a:p>
            <a:pPr marL="0" indent="0">
              <a:lnSpc>
                <a:spcPct val="135000"/>
              </a:lnSpc>
              <a:spcBef>
                <a:spcPts val="0"/>
              </a:spcBef>
              <a:buNone/>
            </a:pPr>
            <a:r>
              <a:rPr lang="zh-CN" altLang="en-US" b="1" dirty="0">
                <a:latin typeface="微软雅黑" panose="020B0503020204020204" pitchFamily="34" charset="-122"/>
                <a:ea typeface="微软雅黑" panose="020B0503020204020204" pitchFamily="34" charset="-122"/>
              </a:rPr>
              <a:t>亦反映了一次</a:t>
            </a:r>
            <a:r>
              <a:rPr lang="zh-CN" altLang="en-US" b="1" dirty="0">
                <a:solidFill>
                  <a:srgbClr val="3333FF"/>
                </a:solidFill>
                <a:latin typeface="微软雅黑" panose="020B0503020204020204" pitchFamily="34" charset="-122"/>
                <a:ea typeface="微软雅黑" panose="020B0503020204020204" pitchFamily="34" charset="-122"/>
              </a:rPr>
              <a:t>不公正的执法</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0" indent="0">
              <a:lnSpc>
                <a:spcPct val="135000"/>
              </a:lnSpc>
              <a:spcBef>
                <a:spcPts val="0"/>
              </a:spcBef>
              <a:buNone/>
            </a:pPr>
            <a:r>
              <a:rPr lang="zh-CN" altLang="en-US" b="1" dirty="0">
                <a:latin typeface="微软雅黑" panose="020B0503020204020204" pitchFamily="34" charset="-122"/>
                <a:ea typeface="微软雅黑" panose="020B0503020204020204" pitchFamily="34" charset="-122"/>
              </a:rPr>
              <a:t>哪怕最终被劝阻，</a:t>
            </a:r>
            <a:endParaRPr lang="en-US" altLang="zh-CN" b="1" dirty="0">
              <a:latin typeface="微软雅黑" panose="020B0503020204020204" pitchFamily="34" charset="-122"/>
              <a:ea typeface="微软雅黑" panose="020B0503020204020204" pitchFamily="34" charset="-122"/>
            </a:endParaRPr>
          </a:p>
          <a:p>
            <a:pPr marL="0" indent="0">
              <a:lnSpc>
                <a:spcPct val="135000"/>
              </a:lnSpc>
              <a:spcBef>
                <a:spcPts val="0"/>
              </a:spcBef>
              <a:buNone/>
            </a:pPr>
            <a:r>
              <a:rPr lang="zh-CN" altLang="en-US" b="1" dirty="0">
                <a:latin typeface="微软雅黑" panose="020B0503020204020204" pitchFamily="34" charset="-122"/>
                <a:ea typeface="微软雅黑" panose="020B0503020204020204" pitchFamily="34" charset="-122"/>
              </a:rPr>
              <a:t>亦会遗臭万年被后世所诟病。</a:t>
            </a:r>
          </a:p>
          <a:p>
            <a:pPr marL="0" indent="0">
              <a:lnSpc>
                <a:spcPct val="135000"/>
              </a:lnSpc>
              <a:spcBef>
                <a:spcPts val="0"/>
              </a:spcBef>
              <a:buNone/>
            </a:pPr>
            <a:endParaRPr lang="en-US" altLang="zh-CN" sz="8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790" y="25400"/>
            <a:ext cx="10515600" cy="1325563"/>
          </a:xfrm>
        </p:spPr>
        <p:txBody>
          <a:bodyPr/>
          <a:lstStyle/>
          <a:p>
            <a:pPr algn="ct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马赛克理论</a:t>
            </a:r>
          </a:p>
        </p:txBody>
      </p:sp>
      <p:sp>
        <p:nvSpPr>
          <p:cNvPr id="3" name="内容占位符 2"/>
          <p:cNvSpPr>
            <a:spLocks noGrp="1"/>
          </p:cNvSpPr>
          <p:nvPr>
            <p:ph idx="1"/>
          </p:nvPr>
        </p:nvSpPr>
        <p:spPr>
          <a:xfrm>
            <a:off x="0" y="1565958"/>
            <a:ext cx="12478044" cy="4780251"/>
          </a:xfrm>
        </p:spPr>
        <p:txBody>
          <a:bodyPr>
            <a:normAutofit/>
          </a:bodyPr>
          <a:lstStyle/>
          <a:p>
            <a:pPr marL="0" indent="0">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马赛克理论</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Mosaic Theory</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，又称拼合理论</a:t>
            </a:r>
            <a:r>
              <a:rPr 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C</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ompilation Theory</a:t>
            </a:r>
          </a:p>
          <a:p>
            <a:pPr marL="0" indent="0">
              <a:buNone/>
            </a:pPr>
            <a:endParaRPr lang="en-US" altLang="zh-CN" sz="8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美国</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法院起初对马赛克理论持否定态度</a:t>
            </a:r>
          </a:p>
          <a:p>
            <a:pPr marL="0" indent="0">
              <a:lnSpc>
                <a:spcPct val="150000"/>
              </a:lnSpc>
              <a:spcBef>
                <a:spcPts val="0"/>
              </a:spcBef>
              <a:buNone/>
            </a:pP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冷战初期，</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这一立场也并未改变，</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美国总统杜鲁门和艾森豪威尔甚至先后</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在行政命令中明确禁止采用这一理论作为定密依据。</a:t>
            </a:r>
          </a:p>
          <a:p>
            <a:pPr marL="0" indent="0">
              <a:lnSpc>
                <a:spcPct val="140000"/>
              </a:lnSpc>
              <a:spcBef>
                <a:spcPts val="0"/>
              </a:spcBef>
              <a:buNone/>
            </a:pP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790" y="25400"/>
            <a:ext cx="10515600" cy="1325563"/>
          </a:xfrm>
        </p:spPr>
        <p:txBody>
          <a:bodyPr/>
          <a:lstStyle/>
          <a:p>
            <a:pPr algn="ct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马赛克理论</a:t>
            </a:r>
          </a:p>
        </p:txBody>
      </p:sp>
      <p:sp>
        <p:nvSpPr>
          <p:cNvPr id="3" name="内容占位符 2"/>
          <p:cNvSpPr>
            <a:spLocks noGrp="1"/>
          </p:cNvSpPr>
          <p:nvPr>
            <p:ph idx="1"/>
          </p:nvPr>
        </p:nvSpPr>
        <p:spPr>
          <a:xfrm>
            <a:off x="0" y="1565958"/>
            <a:ext cx="12478044" cy="4712012"/>
          </a:xfrm>
        </p:spPr>
        <p:txBody>
          <a:bodyPr>
            <a:normAutofit/>
          </a:bodyPr>
          <a:lstStyle/>
          <a:p>
            <a:pPr marL="0" indent="0">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马赛克理论</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Mosaic Theory</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，又称拼合理论</a:t>
            </a:r>
            <a:r>
              <a:rPr 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C</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ompilation Theory</a:t>
            </a:r>
          </a:p>
          <a:p>
            <a:pPr marL="0" indent="0">
              <a:buNone/>
            </a:pPr>
            <a:endParaRPr lang="en-US" altLang="zh-CN" sz="8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美国</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法院起初对马赛克理论持否定态度</a:t>
            </a:r>
          </a:p>
          <a:p>
            <a:pPr marL="0" indent="0">
              <a:lnSpc>
                <a:spcPct val="150000"/>
              </a:lnSpc>
              <a:spcBef>
                <a:spcPts val="0"/>
              </a:spcBef>
              <a:buNone/>
            </a:pP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rPr>
              <a:t>1982</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年，</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美国总统里根</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第一次在行政命令中规定，</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马赛克理论也可以作为定密依据。</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这极大地推动了</a:t>
            </a:r>
            <a:r>
              <a:rPr lang="zh-CN" altLang="en-US" sz="2400"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sym typeface="+mn-ea"/>
              </a:rPr>
              <a:t>马赛克理论的司法适用</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790" y="25400"/>
            <a:ext cx="10515600" cy="1325563"/>
          </a:xfrm>
        </p:spPr>
        <p:txBody>
          <a:bodyPr/>
          <a:lstStyle/>
          <a:p>
            <a:pPr algn="ct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马赛克理论</a:t>
            </a:r>
          </a:p>
        </p:txBody>
      </p:sp>
      <p:sp>
        <p:nvSpPr>
          <p:cNvPr id="3" name="内容占位符 2"/>
          <p:cNvSpPr>
            <a:spLocks noGrp="1"/>
          </p:cNvSpPr>
          <p:nvPr>
            <p:ph idx="1"/>
          </p:nvPr>
        </p:nvSpPr>
        <p:spPr>
          <a:xfrm>
            <a:off x="0" y="1565958"/>
            <a:ext cx="12478044" cy="4592795"/>
          </a:xfrm>
        </p:spPr>
        <p:txBody>
          <a:bodyPr>
            <a:normAutofit/>
          </a:bodyPr>
          <a:lstStyle/>
          <a:p>
            <a:pPr marL="0" indent="0">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马赛克理论</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Mosaic Theory</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，又称拼合理论</a:t>
            </a:r>
            <a:r>
              <a:rPr 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C</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ompilation Theory</a:t>
            </a:r>
          </a:p>
          <a:p>
            <a:pPr marL="0" indent="0">
              <a:buNone/>
            </a:pPr>
            <a:endParaRPr lang="en-US" altLang="zh-CN" sz="8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endParaRPr lang="zh-CN" altLang="en-US" sz="9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40000"/>
              </a:lnSpc>
              <a:spcBef>
                <a:spcPts val="0"/>
              </a:spcBef>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目前西方法学界比较一致的意见是，</a:t>
            </a:r>
          </a:p>
          <a:p>
            <a:pPr marL="0" indent="0">
              <a:lnSpc>
                <a:spcPct val="140000"/>
              </a:lnSpc>
              <a:spcBef>
                <a:spcPts val="0"/>
              </a:spcBef>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该理论</a:t>
            </a:r>
            <a:r>
              <a:rPr lang="zh-CN" altLang="en-US" sz="2400"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可以适用</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p>
          <a:p>
            <a:pPr marL="0" indent="0">
              <a:lnSpc>
                <a:spcPct val="140000"/>
              </a:lnSpc>
              <a:spcBef>
                <a:spcPts val="0"/>
              </a:spcBef>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但要接受司法的</a:t>
            </a:r>
            <a:r>
              <a:rPr lang="zh-CN" altLang="en-US" sz="2400"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严格审查</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p>
          <a:p>
            <a:pPr marL="0" indent="0">
              <a:lnSpc>
                <a:spcPct val="140000"/>
              </a:lnSpc>
              <a:spcBef>
                <a:spcPts val="0"/>
              </a:spcBef>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不得逾越必要要限度，</a:t>
            </a:r>
          </a:p>
          <a:p>
            <a:pPr marL="0" indent="0">
              <a:lnSpc>
                <a:spcPct val="140000"/>
              </a:lnSpc>
              <a:spcBef>
                <a:spcPts val="0"/>
              </a:spcBef>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危及</a:t>
            </a:r>
            <a:r>
              <a:rPr lang="zh-CN" altLang="en-US" sz="2400"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新闻自由</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价值。</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790" y="25400"/>
            <a:ext cx="10515600" cy="1325563"/>
          </a:xfrm>
        </p:spPr>
        <p:txBody>
          <a:bodyPr/>
          <a:lstStyle/>
          <a:p>
            <a:pPr algn="ct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马赛克理论</a:t>
            </a:r>
          </a:p>
        </p:txBody>
      </p:sp>
      <p:sp>
        <p:nvSpPr>
          <p:cNvPr id="3" name="内容占位符 2"/>
          <p:cNvSpPr>
            <a:spLocks noGrp="1"/>
          </p:cNvSpPr>
          <p:nvPr>
            <p:ph idx="1"/>
          </p:nvPr>
        </p:nvSpPr>
        <p:spPr>
          <a:xfrm>
            <a:off x="0" y="1565958"/>
            <a:ext cx="12478044" cy="4412811"/>
          </a:xfrm>
        </p:spPr>
        <p:txBody>
          <a:bodyPr>
            <a:normAutofit/>
          </a:bodyPr>
          <a:lstStyle/>
          <a:p>
            <a:pPr marL="0" indent="0">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马赛克理论</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Mosaic Theory</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，又称拼合理论</a:t>
            </a:r>
            <a:r>
              <a:rPr 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C</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ompilation Theory</a:t>
            </a:r>
          </a:p>
          <a:p>
            <a:pPr marL="0" indent="0">
              <a:buNone/>
            </a:pPr>
            <a:endParaRPr lang="en-US" altLang="zh-CN" sz="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邓小平</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应该不了解该理论，</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但却说过很有针对性的两句话，</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颇有启示性。</a:t>
            </a:r>
            <a:endParaRPr lang="zh-CN" altLang="en-US" sz="24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790" y="25400"/>
            <a:ext cx="10515600" cy="1325563"/>
          </a:xfrm>
        </p:spPr>
        <p:txBody>
          <a:bodyPr/>
          <a:lstStyle/>
          <a:p>
            <a:pPr algn="ct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马赛克理论</a:t>
            </a:r>
          </a:p>
        </p:txBody>
      </p:sp>
      <p:sp>
        <p:nvSpPr>
          <p:cNvPr id="3" name="内容占位符 2"/>
          <p:cNvSpPr>
            <a:spLocks noGrp="1"/>
          </p:cNvSpPr>
          <p:nvPr>
            <p:ph idx="1"/>
          </p:nvPr>
        </p:nvSpPr>
        <p:spPr>
          <a:xfrm>
            <a:off x="0" y="1565958"/>
            <a:ext cx="12478044" cy="4933316"/>
          </a:xfrm>
        </p:spPr>
        <p:txBody>
          <a:bodyPr>
            <a:normAutofit/>
          </a:bodyPr>
          <a:lstStyle/>
          <a:p>
            <a:pPr marL="0" indent="0">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马赛克理论</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Mosaic Theory</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，又称拼合理论</a:t>
            </a:r>
            <a:r>
              <a:rPr 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C</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ompilation Theory</a:t>
            </a:r>
          </a:p>
          <a:p>
            <a:pPr marL="0" indent="0">
              <a:buNone/>
            </a:pPr>
            <a:endParaRPr lang="en-US" altLang="zh-CN" sz="8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邓小平</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“有些事我们认为无关紧要，  但被敌人知道后就有用，</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如我们的财经数字，工业建设计划等，  被敌人知道了，</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就可以估计我们的力量，了解我们的重点，从而进行破坏”。</a:t>
            </a:r>
          </a:p>
          <a:p>
            <a:pPr marL="0" indent="0">
              <a:lnSpc>
                <a:spcPct val="150000"/>
              </a:lnSpc>
              <a:spcBef>
                <a:spcPts val="0"/>
              </a:spcBef>
              <a:buNone/>
            </a:pPr>
            <a:endParaRPr lang="en-US" altLang="zh-CN" sz="24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en-US" altLang="zh-CN" sz="2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mn-ea"/>
              </a:rPr>
              <a:t>要重视保守国家机密</a:t>
            </a:r>
            <a:r>
              <a:rPr lang="en-US" altLang="zh-CN" sz="2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mn-ea"/>
              </a:rPr>
              <a:t>(1950</a:t>
            </a:r>
            <a:r>
              <a:rPr lang="zh-CN" altLang="en-US" sz="2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mn-ea"/>
              </a:rPr>
              <a:t>年</a:t>
            </a:r>
            <a:r>
              <a:rPr lang="en-US" altLang="zh-CN" sz="2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mn-ea"/>
              </a:rPr>
              <a:t>10</a:t>
            </a:r>
            <a:r>
              <a:rPr lang="zh-CN" altLang="en-US" sz="2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mn-ea"/>
              </a:rPr>
              <a:t>月</a:t>
            </a:r>
            <a:r>
              <a:rPr lang="en-US" altLang="zh-CN" sz="2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mn-ea"/>
              </a:rPr>
              <a:t>18</a:t>
            </a:r>
            <a:r>
              <a:rPr lang="zh-CN" altLang="en-US" sz="2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mn-ea"/>
              </a:rPr>
              <a:t>日</a:t>
            </a:r>
            <a:r>
              <a:rPr lang="en-US" altLang="zh-CN" sz="2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mn-ea"/>
              </a:rPr>
              <a:t>邓小平西南工作文集</a:t>
            </a:r>
            <a:r>
              <a:rPr lang="en-US" altLang="zh-CN" sz="2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mn-ea"/>
              </a:rPr>
              <a:t>，重庆出版社</a:t>
            </a:r>
            <a:r>
              <a:rPr lang="en-US" altLang="zh-CN" sz="2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mn-ea"/>
              </a:rPr>
              <a:t>2006</a:t>
            </a:r>
            <a:r>
              <a:rPr lang="zh-CN" altLang="en-US" sz="2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mn-ea"/>
              </a:rPr>
              <a:t>年版，第 </a:t>
            </a:r>
            <a:r>
              <a:rPr lang="en-US" altLang="zh-CN" sz="2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mn-ea"/>
              </a:rPr>
              <a:t>257 </a:t>
            </a:r>
            <a:r>
              <a:rPr lang="zh-CN" altLang="en-US" sz="2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mn-ea"/>
              </a:rPr>
              <a:t>页</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790" y="25400"/>
            <a:ext cx="10515600" cy="1325563"/>
          </a:xfrm>
        </p:spPr>
        <p:txBody>
          <a:bodyPr/>
          <a:lstStyle/>
          <a:p>
            <a:pPr algn="ct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马赛克理论</a:t>
            </a:r>
          </a:p>
        </p:txBody>
      </p:sp>
      <p:sp>
        <p:nvSpPr>
          <p:cNvPr id="3" name="内容占位符 2"/>
          <p:cNvSpPr>
            <a:spLocks noGrp="1"/>
          </p:cNvSpPr>
          <p:nvPr>
            <p:ph idx="1"/>
          </p:nvPr>
        </p:nvSpPr>
        <p:spPr>
          <a:xfrm>
            <a:off x="0" y="1565958"/>
            <a:ext cx="12478044" cy="5158399"/>
          </a:xfrm>
        </p:spPr>
        <p:txBody>
          <a:bodyPr>
            <a:normAutofit/>
          </a:bodyPr>
          <a:lstStyle/>
          <a:p>
            <a:pPr marL="0" indent="0">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马赛克理论</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Mosaic Theory</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，又称拼合理论</a:t>
            </a:r>
            <a:r>
              <a:rPr 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C</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ompilation Theory</a:t>
            </a:r>
          </a:p>
          <a:p>
            <a:pPr marL="0" indent="0">
              <a:buNone/>
            </a:pP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邓小平</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“在报纸上公开揭露自己的错误，  进行严肃的自我批评，</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要想完全不被敌人利用是不可能的，</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如果因为怕被敌人利用而把自己的手脚捆起来，</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那就会实际上走到抛弃批评和自我批评的道路，</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这正是那些惧怕批评的人们拒绝批评的一种借口。”</a:t>
            </a:r>
          </a:p>
          <a:p>
            <a:pPr marL="0" indent="0">
              <a:lnSpc>
                <a:spcPct val="150000"/>
              </a:lnSpc>
              <a:spcBef>
                <a:spcPts val="0"/>
              </a:spcBef>
              <a:buNone/>
            </a:pPr>
            <a:r>
              <a:rPr lang="en-US" altLang="zh-CN" sz="2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mn-ea"/>
              </a:rPr>
              <a:t>邓小平文集</a:t>
            </a:r>
            <a:r>
              <a:rPr lang="en-US" altLang="zh-CN" sz="2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mn-ea"/>
              </a:rPr>
              <a:t>(1949-1974)</a:t>
            </a:r>
            <a:r>
              <a:rPr lang="zh-CN" altLang="en-US" sz="2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mn-ea"/>
              </a:rPr>
              <a:t>，中央文献出版社</a:t>
            </a:r>
            <a:r>
              <a:rPr lang="en-US" altLang="zh-CN" sz="2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mn-ea"/>
              </a:rPr>
              <a:t>2014</a:t>
            </a:r>
            <a:r>
              <a:rPr lang="zh-CN" altLang="en-US" sz="2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mn-ea"/>
              </a:rPr>
              <a:t>年版，第</a:t>
            </a:r>
            <a:r>
              <a:rPr lang="en-US" altLang="zh-CN" sz="2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mn-ea"/>
              </a:rPr>
              <a:t>172</a:t>
            </a:r>
            <a:r>
              <a:rPr lang="zh-CN" altLang="en-US" sz="2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mn-ea"/>
              </a:rPr>
              <a:t>页</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790" y="25400"/>
            <a:ext cx="10515600" cy="1325563"/>
          </a:xfrm>
        </p:spPr>
        <p:txBody>
          <a:bodyPr/>
          <a:lstStyle/>
          <a:p>
            <a:pPr algn="ct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马赛克理论</a:t>
            </a:r>
          </a:p>
        </p:txBody>
      </p:sp>
      <p:sp>
        <p:nvSpPr>
          <p:cNvPr id="3" name="内容占位符 2"/>
          <p:cNvSpPr>
            <a:spLocks noGrp="1"/>
          </p:cNvSpPr>
          <p:nvPr>
            <p:ph idx="1"/>
          </p:nvPr>
        </p:nvSpPr>
        <p:spPr>
          <a:xfrm>
            <a:off x="0" y="1371600"/>
            <a:ext cx="12477750" cy="4602480"/>
          </a:xfrm>
        </p:spPr>
        <p:txBody>
          <a:bodyPr>
            <a:normAutofit/>
          </a:bodyPr>
          <a:lstStyle/>
          <a:p>
            <a:pPr marL="0" indent="0">
              <a:buNone/>
            </a:pP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股票证券领域</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What Is the Mosaic Theory?</a:t>
            </a:r>
          </a:p>
          <a:p>
            <a:pPr marL="0" indent="0" fontAlgn="auto">
              <a:lnSpc>
                <a:spcPct val="150000"/>
              </a:lnSpc>
              <a:spcBef>
                <a:spcPts val="0"/>
              </a:spcBef>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The mosaic theory refers to a method of analysis </a:t>
            </a:r>
          </a:p>
          <a:p>
            <a:pPr marL="0" indent="0" fontAlgn="auto">
              <a:lnSpc>
                <a:spcPct val="150000"/>
              </a:lnSpc>
              <a:spcBef>
                <a:spcPts val="0"/>
              </a:spcBef>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used by security analysts to gather information about a corporation. </a:t>
            </a:r>
          </a:p>
          <a:p>
            <a:pPr marL="0" indent="0" fontAlgn="auto">
              <a:lnSpc>
                <a:spcPct val="150000"/>
              </a:lnSpc>
              <a:spcBef>
                <a:spcPts val="0"/>
              </a:spcBef>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The mosaic theory involves </a:t>
            </a:r>
          </a:p>
          <a:p>
            <a:pPr marL="0" indent="0" fontAlgn="auto">
              <a:lnSpc>
                <a:spcPct val="150000"/>
              </a:lnSpc>
              <a:spcBef>
                <a:spcPts val="0"/>
              </a:spcBef>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collecting public， non-public， and non-material information about a company </a:t>
            </a:r>
          </a:p>
          <a:p>
            <a:pPr marL="0" indent="0" fontAlgn="auto">
              <a:lnSpc>
                <a:spcPct val="150000"/>
              </a:lnSpc>
              <a:spcBef>
                <a:spcPts val="0"/>
              </a:spcBef>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to determine the underlying value of its securities and </a:t>
            </a:r>
          </a:p>
          <a:p>
            <a:pPr marL="0" indent="0" fontAlgn="auto">
              <a:lnSpc>
                <a:spcPct val="150000"/>
              </a:lnSpc>
              <a:spcBef>
                <a:spcPts val="0"/>
              </a:spcBef>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to enable the analyst to make recommendations to clients based on that information.</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790" y="25400"/>
            <a:ext cx="10515600" cy="1325563"/>
          </a:xfrm>
        </p:spPr>
        <p:txBody>
          <a:bodyPr/>
          <a:lstStyle/>
          <a:p>
            <a:pPr algn="ct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马赛克理论</a:t>
            </a:r>
          </a:p>
        </p:txBody>
      </p:sp>
      <p:sp>
        <p:nvSpPr>
          <p:cNvPr id="3" name="内容占位符 2"/>
          <p:cNvSpPr>
            <a:spLocks noGrp="1"/>
          </p:cNvSpPr>
          <p:nvPr>
            <p:ph idx="1"/>
          </p:nvPr>
        </p:nvSpPr>
        <p:spPr>
          <a:xfrm>
            <a:off x="0" y="1360170"/>
            <a:ext cx="12477750" cy="5588000"/>
          </a:xfrm>
        </p:spPr>
        <p:txBody>
          <a:bodyPr>
            <a:normAutofit lnSpcReduction="10000"/>
          </a:bodyPr>
          <a:lstStyle/>
          <a:p>
            <a:pPr marL="0" indent="0">
              <a:buNone/>
            </a:pP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股票证券领域</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K</a:t>
            </a:r>
            <a:r>
              <a:rPr lang="en-US" altLang="zh-CN" b="1" dirty="0" err="1">
                <a:latin typeface="Times New Roman" panose="02020603050405020304" pitchFamily="18" charset="0"/>
                <a:ea typeface="微软雅黑" panose="020B0503020204020204" pitchFamily="34" charset="-122"/>
                <a:cs typeface="Times New Roman" panose="02020603050405020304" pitchFamily="18" charset="0"/>
                <a:sym typeface="+mn-ea"/>
              </a:rPr>
              <a:t>ey</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 T</a:t>
            </a:r>
            <a:r>
              <a:rPr lang="en-US" altLang="zh-CN" b="1" dirty="0" err="1">
                <a:latin typeface="Times New Roman" panose="02020603050405020304" pitchFamily="18" charset="0"/>
                <a:ea typeface="微软雅黑" panose="020B0503020204020204" pitchFamily="34" charset="-122"/>
                <a:cs typeface="Times New Roman" panose="02020603050405020304" pitchFamily="18" charset="0"/>
                <a:sym typeface="+mn-ea"/>
              </a:rPr>
              <a:t>akeaways</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fontAlgn="auto">
              <a:lnSpc>
                <a:spcPct val="150000"/>
              </a:lnSpc>
              <a:spcBef>
                <a:spcPts val="0"/>
              </a:spcBef>
              <a:buNone/>
            </a:pP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1.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The mosaic theory is a style of financial research in which </a:t>
            </a:r>
          </a:p>
          <a:p>
            <a:pPr marL="0" indent="0" fontAlgn="auto">
              <a:lnSpc>
                <a:spcPct val="150000"/>
              </a:lnSpc>
              <a:spcBef>
                <a:spcPts val="0"/>
              </a:spcBef>
              <a:buNone/>
            </a:pP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the analyst uses a variety of resources </a:t>
            </a:r>
          </a:p>
          <a:p>
            <a:pPr marL="0" indent="0" fontAlgn="auto">
              <a:lnSpc>
                <a:spcPct val="150000"/>
              </a:lnSpc>
              <a:spcBef>
                <a:spcPts val="0"/>
              </a:spcBef>
              <a:buNone/>
            </a:pP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to determine the value of a company， stock or other security.</a:t>
            </a:r>
          </a:p>
          <a:p>
            <a:pPr marL="0" indent="0" fontAlgn="auto">
              <a:lnSpc>
                <a:spcPct val="150000"/>
              </a:lnSpc>
              <a:spcBef>
                <a:spcPts val="0"/>
              </a:spcBef>
              <a:buNone/>
            </a:pP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2.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The mosaic theory necessitates that the </a:t>
            </a:r>
          </a:p>
          <a:p>
            <a:pPr marL="0" indent="0" fontAlgn="auto">
              <a:lnSpc>
                <a:spcPct val="150000"/>
              </a:lnSpc>
              <a:spcBef>
                <a:spcPts val="0"/>
              </a:spcBef>
              <a:buNone/>
            </a:pP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the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analyst gathers public， non-public， and non-material information about a company.</a:t>
            </a:r>
          </a:p>
          <a:p>
            <a:pPr marL="0" indent="0" fontAlgn="auto">
              <a:lnSpc>
                <a:spcPct val="150000"/>
              </a:lnSpc>
              <a:spcBef>
                <a:spcPts val="0"/>
              </a:spcBef>
              <a:buNone/>
            </a:pP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3.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This wide range of information is used</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to help the analyst </a:t>
            </a:r>
          </a:p>
          <a:p>
            <a:pPr marL="0" indent="0" fontAlgn="auto">
              <a:lnSpc>
                <a:spcPct val="150000"/>
              </a:lnSpc>
              <a:spcBef>
                <a:spcPts val="0"/>
              </a:spcBef>
              <a:buNone/>
            </a:pP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determine the company's stock value and whether the stock should be recommended </a:t>
            </a:r>
          </a:p>
          <a:p>
            <a:pPr marL="0" indent="0" fontAlgn="auto">
              <a:lnSpc>
                <a:spcPct val="150000"/>
              </a:lnSpc>
              <a:spcBef>
                <a:spcPts val="0"/>
              </a:spcBef>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to clients.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790" y="25400"/>
            <a:ext cx="10515600" cy="1325563"/>
          </a:xfrm>
        </p:spPr>
        <p:txBody>
          <a:bodyPr/>
          <a:lstStyle/>
          <a:p>
            <a:pPr algn="ct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马赛克理论</a:t>
            </a:r>
          </a:p>
        </p:txBody>
      </p:sp>
      <p:sp>
        <p:nvSpPr>
          <p:cNvPr id="3" name="内容占位符 2"/>
          <p:cNvSpPr>
            <a:spLocks noGrp="1"/>
          </p:cNvSpPr>
          <p:nvPr>
            <p:ph idx="1"/>
          </p:nvPr>
        </p:nvSpPr>
        <p:spPr>
          <a:xfrm>
            <a:off x="0" y="1405890"/>
            <a:ext cx="12477750" cy="5275580"/>
          </a:xfrm>
        </p:spPr>
        <p:txBody>
          <a:bodyPr>
            <a:normAutofit/>
          </a:bodyPr>
          <a:lstStyle/>
          <a:p>
            <a:pPr marL="0" indent="0">
              <a:buNone/>
            </a:pP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股票证券领域</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How the Mosaic Theory Works?</a:t>
            </a:r>
          </a:p>
          <a:p>
            <a:pPr marL="0" indent="0">
              <a:lnSpc>
                <a:spcPct val="150000"/>
              </a:lnSpc>
              <a:spcBef>
                <a:spcPts val="0"/>
              </a:spcBef>
              <a:buNone/>
            </a:pP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There is an ongoing debate within the investment community as to </a:t>
            </a:r>
          </a:p>
          <a:p>
            <a:pPr marL="0" indent="0">
              <a:lnSpc>
                <a:spcPct val="150000"/>
              </a:lnSpc>
              <a:spcBef>
                <a:spcPts val="0"/>
              </a:spcBef>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whether this style of analysis misuses insider information， </a:t>
            </a:r>
          </a:p>
          <a:p>
            <a:pPr marL="0" indent="0">
              <a:lnSpc>
                <a:spcPct val="150000"/>
              </a:lnSpc>
              <a:spcBef>
                <a:spcPts val="0"/>
              </a:spcBef>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but the CFA Institute， formerly known as </a:t>
            </a:r>
          </a:p>
          <a:p>
            <a:pPr marL="0" indent="0">
              <a:lnSpc>
                <a:spcPct val="150000"/>
              </a:lnSpc>
              <a:spcBef>
                <a:spcPts val="0"/>
              </a:spcBef>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the Association for Investment Management and Research (AIMR)， </a:t>
            </a:r>
          </a:p>
          <a:p>
            <a:pPr marL="0" indent="0">
              <a:lnSpc>
                <a:spcPct val="150000"/>
              </a:lnSpc>
              <a:spcBef>
                <a:spcPts val="0"/>
              </a:spcBef>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has recognized mosaic theory as a valid method of analysis.</a:t>
            </a:r>
          </a:p>
          <a:p>
            <a:pPr marL="0" indent="0" fontAlgn="auto">
              <a:lnSpc>
                <a:spcPct val="150000"/>
              </a:lnSpc>
              <a:spcBef>
                <a:spcPts val="0"/>
              </a:spcBef>
              <a:buNone/>
            </a:pPr>
            <a:endParaRPr lang="zh-CN" altLang="en-US" sz="8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fontAlgn="auto">
              <a:lnSpc>
                <a:spcPct val="150000"/>
              </a:lnSpc>
              <a:spcBef>
                <a:spcPts val="0"/>
              </a:spcBef>
              <a:buNone/>
            </a:pPr>
            <a:r>
              <a:rPr lang="zh-CN" altLang="en-US" sz="2400"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sym typeface="+mn-ea"/>
              </a:rPr>
              <a:t>Hedge fund manager Raj Rajaratnam used the mosaic theory </a:t>
            </a:r>
            <a:r>
              <a:rPr lang="zh-CN" altLang="en-US" sz="24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sym typeface="+mn-ea"/>
              </a:rPr>
              <a:t>as his defense </a:t>
            </a:r>
            <a:r>
              <a:rPr lang="zh-CN" altLang="en-US" sz="2400"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sym typeface="+mn-ea"/>
              </a:rPr>
              <a:t>during </a:t>
            </a:r>
          </a:p>
          <a:p>
            <a:pPr marL="0" indent="0" fontAlgn="auto">
              <a:lnSpc>
                <a:spcPct val="150000"/>
              </a:lnSpc>
              <a:spcBef>
                <a:spcPts val="0"/>
              </a:spcBef>
              <a:buNone/>
            </a:pPr>
            <a:r>
              <a:rPr lang="zh-CN" altLang="en-US" sz="2400"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sym typeface="+mn-ea"/>
              </a:rPr>
              <a:t>his </a:t>
            </a:r>
            <a:r>
              <a:rPr lang="zh-CN" altLang="en-US" sz="24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sym typeface="+mn-ea"/>
              </a:rPr>
              <a:t>insider trading trial </a:t>
            </a:r>
            <a:r>
              <a:rPr lang="zh-CN" altLang="en-US" sz="2400"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sym typeface="+mn-ea"/>
              </a:rPr>
              <a:t>in 2011 but was ultimately found </a:t>
            </a:r>
            <a:r>
              <a:rPr lang="zh-CN" altLang="en-US" sz="2400"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sym typeface="+mn-ea"/>
              </a:rPr>
              <a:t>guilty</a:t>
            </a:r>
            <a:r>
              <a:rPr lang="zh-CN" altLang="en-US" sz="2400"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790" y="25400"/>
            <a:ext cx="10515600" cy="1325563"/>
          </a:xfrm>
        </p:spPr>
        <p:txBody>
          <a:bodyPr/>
          <a:lstStyle/>
          <a:p>
            <a:pPr algn="ct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马赛克理论</a:t>
            </a:r>
          </a:p>
        </p:txBody>
      </p:sp>
      <p:sp>
        <p:nvSpPr>
          <p:cNvPr id="3" name="内容占位符 2"/>
          <p:cNvSpPr>
            <a:spLocks noGrp="1"/>
          </p:cNvSpPr>
          <p:nvPr>
            <p:ph idx="1"/>
          </p:nvPr>
        </p:nvSpPr>
        <p:spPr>
          <a:xfrm>
            <a:off x="0" y="1383030"/>
            <a:ext cx="12477750" cy="5154295"/>
          </a:xfrm>
        </p:spPr>
        <p:txBody>
          <a:bodyPr>
            <a:normAutofit/>
          </a:bodyPr>
          <a:lstStyle/>
          <a:p>
            <a:pPr marL="0" indent="0">
              <a:buNone/>
            </a:pP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股票证券领域</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p>
          <a:p>
            <a:pPr marL="0" indent="0">
              <a:buNone/>
            </a:pP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IMPORTANT:</a:t>
            </a:r>
          </a:p>
          <a:p>
            <a:pPr marL="0" indent="0" fontAlgn="auto">
              <a:lnSpc>
                <a:spcPct val="150000"/>
              </a:lnSpc>
              <a:spcBef>
                <a:spcPts val="0"/>
              </a:spcBef>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Analysts using mosaic theory </a:t>
            </a:r>
          </a:p>
          <a:p>
            <a:pPr marL="0" indent="0" fontAlgn="auto">
              <a:lnSpc>
                <a:spcPct val="150000"/>
              </a:lnSpc>
              <a:spcBef>
                <a:spcPts val="0"/>
              </a:spcBef>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should disclose to clients </a:t>
            </a:r>
          </a:p>
          <a:p>
            <a:pPr marL="0" indent="0" fontAlgn="auto">
              <a:lnSpc>
                <a:spcPct val="150000"/>
              </a:lnSpc>
              <a:spcBef>
                <a:spcPts val="0"/>
              </a:spcBef>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the details of the information and </a:t>
            </a:r>
          </a:p>
          <a:p>
            <a:pPr marL="0" indent="0" fontAlgn="auto">
              <a:lnSpc>
                <a:spcPct val="150000"/>
              </a:lnSpc>
              <a:spcBef>
                <a:spcPts val="0"/>
              </a:spcBef>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methodology they used to arrive at their recommendation; </a:t>
            </a:r>
          </a:p>
          <a:p>
            <a:pPr marL="0" indent="0" fontAlgn="auto">
              <a:lnSpc>
                <a:spcPct val="150000"/>
              </a:lnSpc>
              <a:spcBef>
                <a:spcPts val="0"/>
              </a:spcBef>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this protocol increases transparency and </a:t>
            </a:r>
          </a:p>
          <a:p>
            <a:pPr marL="0" indent="0" fontAlgn="auto">
              <a:lnSpc>
                <a:spcPct val="150000"/>
              </a:lnSpc>
              <a:spcBef>
                <a:spcPts val="0"/>
              </a:spcBef>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helps avoid accusations of misuse of inside information.</a:t>
            </a:r>
          </a:p>
          <a:p>
            <a:pPr marL="0" indent="0" fontAlgn="auto">
              <a:lnSpc>
                <a:spcPct val="150000"/>
              </a:lnSpc>
              <a:spcBef>
                <a:spcPts val="0"/>
              </a:spcBef>
              <a:buNone/>
            </a:pPr>
            <a:endPar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174810" y="1556684"/>
            <a:ext cx="12017190" cy="3768351"/>
          </a:xfrm>
        </p:spPr>
        <p:txBody>
          <a:bodyPr>
            <a:normAutofit/>
          </a:bodyPr>
          <a:lstStyle/>
          <a:p>
            <a:pPr marL="0" indent="0">
              <a:lnSpc>
                <a:spcPct val="200000"/>
              </a:lnSpc>
              <a:spcBef>
                <a:spcPts val="0"/>
              </a:spcBef>
              <a:buNone/>
            </a:pPr>
            <a:r>
              <a:rPr lang="en-US" altLang="zh-CN" b="1" dirty="0">
                <a:solidFill>
                  <a:srgbClr val="FF0000"/>
                </a:solidFill>
                <a:latin typeface="黑体" panose="02010609060101010101" pitchFamily="49" charset="-122"/>
                <a:ea typeface="黑体" panose="02010609060101010101" pitchFamily="49" charset="-122"/>
              </a:rPr>
              <a:t>		</a:t>
            </a:r>
            <a:r>
              <a:rPr lang="zh-CN" altLang="en-US" b="1" dirty="0">
                <a:solidFill>
                  <a:srgbClr val="FF0000"/>
                </a:solidFill>
                <a:latin typeface="黑体" panose="02010609060101010101" pitchFamily="49" charset="-122"/>
                <a:ea typeface="黑体" panose="02010609060101010101" pitchFamily="49" charset="-122"/>
              </a:rPr>
              <a:t>一次不公正的</a:t>
            </a:r>
            <a:r>
              <a:rPr lang="zh-CN" altLang="en-US" b="1" dirty="0">
                <a:solidFill>
                  <a:srgbClr val="3333FF"/>
                </a:solidFill>
                <a:latin typeface="黑体" panose="02010609060101010101" pitchFamily="49" charset="-122"/>
                <a:ea typeface="黑体" panose="02010609060101010101" pitchFamily="49" charset="-122"/>
              </a:rPr>
              <a:t>判断</a:t>
            </a:r>
            <a:r>
              <a:rPr lang="zh-CN" altLang="en-US" b="1" dirty="0">
                <a:solidFill>
                  <a:srgbClr val="FF0000"/>
                </a:solidFill>
                <a:latin typeface="黑体" panose="02010609060101010101" pitchFamily="49" charset="-122"/>
                <a:ea typeface="黑体" panose="02010609060101010101" pitchFamily="49" charset="-122"/>
              </a:rPr>
              <a:t>比多次不平的举动</a:t>
            </a:r>
            <a:r>
              <a:rPr lang="zh-CN" altLang="en-US" b="1" dirty="0">
                <a:solidFill>
                  <a:srgbClr val="3333FF"/>
                </a:solidFill>
                <a:latin typeface="黑体" panose="02010609060101010101" pitchFamily="49" charset="-122"/>
                <a:ea typeface="黑体" panose="02010609060101010101" pitchFamily="49" charset="-122"/>
              </a:rPr>
              <a:t>为祸</a:t>
            </a:r>
            <a:r>
              <a:rPr lang="zh-CN" altLang="en-US" b="1" dirty="0">
                <a:solidFill>
                  <a:srgbClr val="FF0000"/>
                </a:solidFill>
                <a:latin typeface="黑体" panose="02010609060101010101" pitchFamily="49" charset="-122"/>
                <a:ea typeface="黑体" panose="02010609060101010101" pitchFamily="49" charset="-122"/>
              </a:rPr>
              <a:t>尤烈</a:t>
            </a:r>
            <a:endParaRPr lang="en-US" altLang="zh-CN" b="1" dirty="0">
              <a:solidFill>
                <a:srgbClr val="FF0000"/>
              </a:solidFill>
              <a:latin typeface="黑体" panose="02010609060101010101" pitchFamily="49" charset="-122"/>
              <a:ea typeface="黑体" panose="02010609060101010101" pitchFamily="49" charset="-122"/>
            </a:endParaRPr>
          </a:p>
          <a:p>
            <a:pPr marL="0" indent="0">
              <a:lnSpc>
                <a:spcPct val="200000"/>
              </a:lnSpc>
              <a:spcBef>
                <a:spcPts val="0"/>
              </a:spcBef>
              <a:buNone/>
            </a:pPr>
            <a:r>
              <a:rPr lang="en-US" altLang="zh-CN" b="1" dirty="0">
                <a:solidFill>
                  <a:srgbClr val="FF0000"/>
                </a:solidFill>
                <a:latin typeface="黑体" panose="02010609060101010101" pitchFamily="49" charset="-122"/>
                <a:ea typeface="黑体" panose="02010609060101010101" pitchFamily="49" charset="-122"/>
              </a:rPr>
              <a:t>		</a:t>
            </a:r>
            <a:r>
              <a:rPr lang="zh-CN" altLang="en-US" b="1" dirty="0">
                <a:solidFill>
                  <a:srgbClr val="FF0000"/>
                </a:solidFill>
                <a:latin typeface="黑体" panose="02010609060101010101" pitchFamily="49" charset="-122"/>
                <a:ea typeface="黑体" panose="02010609060101010101" pitchFamily="49" charset="-122"/>
              </a:rPr>
              <a:t>因为这些不平的举动不过弄脏了</a:t>
            </a:r>
            <a:r>
              <a:rPr lang="zh-CN" altLang="en-US" b="1" dirty="0">
                <a:solidFill>
                  <a:srgbClr val="006600"/>
                </a:solidFill>
                <a:latin typeface="黑体" panose="02010609060101010101" pitchFamily="49" charset="-122"/>
                <a:ea typeface="黑体" panose="02010609060101010101" pitchFamily="49" charset="-122"/>
              </a:rPr>
              <a:t>水流</a:t>
            </a:r>
            <a:endParaRPr lang="en-US" altLang="zh-CN" b="1" dirty="0">
              <a:solidFill>
                <a:srgbClr val="FF0000"/>
              </a:solidFill>
              <a:latin typeface="黑体" panose="02010609060101010101" pitchFamily="49" charset="-122"/>
              <a:ea typeface="黑体" panose="02010609060101010101" pitchFamily="49" charset="-122"/>
            </a:endParaRPr>
          </a:p>
          <a:p>
            <a:pPr marL="0" indent="0">
              <a:lnSpc>
                <a:spcPct val="200000"/>
              </a:lnSpc>
              <a:spcBef>
                <a:spcPts val="0"/>
              </a:spcBef>
              <a:buNone/>
            </a:pPr>
            <a:r>
              <a:rPr lang="en-US" altLang="zh-CN" b="1" dirty="0">
                <a:solidFill>
                  <a:srgbClr val="FF0000"/>
                </a:solidFill>
                <a:latin typeface="黑体" panose="02010609060101010101" pitchFamily="49" charset="-122"/>
                <a:ea typeface="黑体" panose="02010609060101010101" pitchFamily="49" charset="-122"/>
              </a:rPr>
              <a:t>		</a:t>
            </a:r>
            <a:r>
              <a:rPr lang="zh-CN" altLang="en-US" b="1" dirty="0">
                <a:solidFill>
                  <a:srgbClr val="FF0000"/>
                </a:solidFill>
                <a:latin typeface="黑体" panose="02010609060101010101" pitchFamily="49" charset="-122"/>
                <a:ea typeface="黑体" panose="02010609060101010101" pitchFamily="49" charset="-122"/>
              </a:rPr>
              <a:t>而不公的判断则把</a:t>
            </a:r>
            <a:r>
              <a:rPr lang="zh-CN" altLang="en-US" b="1" dirty="0">
                <a:solidFill>
                  <a:srgbClr val="A5068D"/>
                </a:solidFill>
                <a:latin typeface="黑体" panose="02010609060101010101" pitchFamily="49" charset="-122"/>
                <a:ea typeface="黑体" panose="02010609060101010101" pitchFamily="49" charset="-122"/>
              </a:rPr>
              <a:t>水源</a:t>
            </a:r>
            <a:r>
              <a:rPr lang="zh-CN" altLang="en-US" b="1" dirty="0">
                <a:solidFill>
                  <a:srgbClr val="FF0000"/>
                </a:solidFill>
                <a:latin typeface="黑体" panose="02010609060101010101" pitchFamily="49" charset="-122"/>
                <a:ea typeface="黑体" panose="02010609060101010101" pitchFamily="49" charset="-122"/>
              </a:rPr>
              <a:t>败坏了</a:t>
            </a:r>
            <a:endParaRPr lang="en-US" altLang="zh-CN" b="1" dirty="0">
              <a:solidFill>
                <a:srgbClr val="FF0000"/>
              </a:solidFill>
              <a:latin typeface="黑体" panose="02010609060101010101" pitchFamily="49" charset="-122"/>
              <a:ea typeface="黑体" panose="02010609060101010101" pitchFamily="49" charset="-122"/>
            </a:endParaRPr>
          </a:p>
          <a:p>
            <a:pPr marL="0" indent="0">
              <a:lnSpc>
                <a:spcPct val="200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000" b="1" dirty="0">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培根 </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培根论说文集</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，商务印书馆，</a:t>
            </a:r>
            <a:r>
              <a:rPr lang="en-US" altLang="zh-CN" sz="2000" b="1" dirty="0">
                <a:latin typeface="黑体" panose="02010609060101010101" pitchFamily="49" charset="-122"/>
                <a:ea typeface="黑体" panose="02010609060101010101" pitchFamily="49" charset="-122"/>
              </a:rPr>
              <a:t>1983 </a:t>
            </a:r>
            <a:r>
              <a:rPr lang="zh-CN" altLang="en-US" sz="2000" b="1" dirty="0">
                <a:latin typeface="黑体" panose="02010609060101010101" pitchFamily="49" charset="-122"/>
                <a:ea typeface="黑体" panose="02010609060101010101" pitchFamily="49" charset="-122"/>
              </a:rPr>
              <a:t>年版，第 </a:t>
            </a:r>
            <a:r>
              <a:rPr lang="en-US" altLang="zh-CN" sz="2000" b="1" dirty="0">
                <a:latin typeface="黑体" panose="02010609060101010101" pitchFamily="49" charset="-122"/>
                <a:ea typeface="黑体" panose="02010609060101010101" pitchFamily="49" charset="-122"/>
              </a:rPr>
              <a:t>193 </a:t>
            </a:r>
            <a:r>
              <a:rPr lang="zh-CN" altLang="en-US" sz="2000" b="1" dirty="0">
                <a:latin typeface="黑体" panose="02010609060101010101" pitchFamily="49" charset="-122"/>
                <a:ea typeface="黑体" panose="02010609060101010101" pitchFamily="49" charset="-122"/>
              </a:rPr>
              <a:t>页</a:t>
            </a:r>
            <a:endParaRPr lang="en-US" altLang="zh-CN" sz="2000" b="1" dirty="0">
              <a:latin typeface="黑体" panose="02010609060101010101" pitchFamily="49" charset="-122"/>
              <a:ea typeface="黑体" panose="02010609060101010101" pitchFamily="49"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790" y="25400"/>
            <a:ext cx="10515600" cy="1325563"/>
          </a:xfrm>
        </p:spPr>
        <p:txBody>
          <a:bodyPr/>
          <a:lstStyle/>
          <a:p>
            <a:pPr algn="ct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马赛克理论</a:t>
            </a:r>
          </a:p>
        </p:txBody>
      </p:sp>
      <p:sp>
        <p:nvSpPr>
          <p:cNvPr id="3" name="内容占位符 2"/>
          <p:cNvSpPr>
            <a:spLocks noGrp="1"/>
          </p:cNvSpPr>
          <p:nvPr>
            <p:ph idx="1"/>
          </p:nvPr>
        </p:nvSpPr>
        <p:spPr>
          <a:xfrm>
            <a:off x="0" y="1565910"/>
            <a:ext cx="12477750" cy="4074160"/>
          </a:xfrm>
        </p:spPr>
        <p:txBody>
          <a:bodyPr>
            <a:normAutofit lnSpcReduction="10000"/>
          </a:bodyPr>
          <a:lstStyle/>
          <a:p>
            <a:pPr marL="0" indent="0">
              <a:buNone/>
            </a:pP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股票证券领域</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p>
          <a:p>
            <a:pPr marL="0" indent="0" fontAlgn="auto">
              <a:lnSpc>
                <a:spcPct val="150000"/>
              </a:lnSpc>
              <a:spcBef>
                <a:spcPts val="0"/>
              </a:spcBef>
              <a:buNone/>
            </a:pP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Mosaic Theory </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V.S</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Scuttlebutt Method</a:t>
            </a:r>
          </a:p>
          <a:p>
            <a:pPr marL="0" indent="0" fontAlgn="auto">
              <a:lnSpc>
                <a:spcPct val="150000"/>
              </a:lnSpc>
              <a:spcBef>
                <a:spcPts val="0"/>
              </a:spcBef>
              <a:buNone/>
            </a:pPr>
            <a:endPar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fontAlgn="auto">
              <a:lnSpc>
                <a:spcPct val="150000"/>
              </a:lnSpc>
              <a:spcBef>
                <a:spcPts val="0"/>
              </a:spcBef>
              <a:buNone/>
            </a:pP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Mosaic theory closely aligns with the scuttlebutt method， </a:t>
            </a:r>
          </a:p>
          <a:p>
            <a:pPr marL="0" indent="0" fontAlgn="auto">
              <a:lnSpc>
                <a:spcPct val="150000"/>
              </a:lnSpc>
              <a:spcBef>
                <a:spcPts val="0"/>
              </a:spcBef>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a company analysis technique popularized by </a:t>
            </a:r>
          </a:p>
          <a:p>
            <a:pPr marL="0" indent="0" fontAlgn="auto">
              <a:lnSpc>
                <a:spcPct val="150000"/>
              </a:lnSpc>
              <a:spcBef>
                <a:spcPts val="0"/>
              </a:spcBef>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investment guru Philip Fisher </a:t>
            </a:r>
          </a:p>
          <a:p>
            <a:pPr marL="0" algn="l" fontAlgn="auto">
              <a:lnSpc>
                <a:spcPct val="150000"/>
              </a:lnSpc>
              <a:spcBef>
                <a:spcPts val="0"/>
              </a:spcBef>
              <a:buClrTx/>
              <a:buSzTx/>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in his 1958 book “Common Stocks and Uncommon Profits."</a:t>
            </a:r>
          </a:p>
          <a:p>
            <a:pPr marL="0" indent="0" fontAlgn="auto">
              <a:lnSpc>
                <a:spcPct val="150000"/>
              </a:lnSpc>
              <a:spcBef>
                <a:spcPts val="0"/>
              </a:spcBef>
              <a:buNone/>
            </a:pPr>
            <a:endPar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790" y="25400"/>
            <a:ext cx="10515600" cy="1325563"/>
          </a:xfrm>
        </p:spPr>
        <p:txBody>
          <a:bodyPr/>
          <a:lstStyle/>
          <a:p>
            <a:pPr algn="ct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马赛克理论</a:t>
            </a:r>
          </a:p>
        </p:txBody>
      </p:sp>
      <p:sp>
        <p:nvSpPr>
          <p:cNvPr id="3" name="内容占位符 2"/>
          <p:cNvSpPr>
            <a:spLocks noGrp="1"/>
          </p:cNvSpPr>
          <p:nvPr>
            <p:ph idx="1"/>
          </p:nvPr>
        </p:nvSpPr>
        <p:spPr>
          <a:xfrm>
            <a:off x="0" y="1565910"/>
            <a:ext cx="12477750" cy="5070475"/>
          </a:xfrm>
        </p:spPr>
        <p:txBody>
          <a:bodyPr>
            <a:normAutofit/>
          </a:bodyPr>
          <a:lstStyle/>
          <a:p>
            <a:pPr marL="0" indent="0">
              <a:buNone/>
            </a:pP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股票证券领域</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p>
          <a:p>
            <a:pPr marL="0" indent="0" fontAlgn="auto">
              <a:lnSpc>
                <a:spcPct val="150000"/>
              </a:lnSpc>
              <a:spcBef>
                <a:spcPts val="0"/>
              </a:spcBef>
              <a:buNone/>
            </a:pP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Mosaic Theory </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V.S</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Scuttlebutt Method</a:t>
            </a:r>
          </a:p>
          <a:p>
            <a:pPr marL="0" indent="0" fontAlgn="auto">
              <a:lnSpc>
                <a:spcPct val="150000"/>
              </a:lnSpc>
              <a:spcBef>
                <a:spcPts val="0"/>
              </a:spcBef>
              <a:buNone/>
            </a:pPr>
            <a:endPar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fontAlgn="auto">
              <a:lnSpc>
                <a:spcPct val="150000"/>
              </a:lnSpc>
              <a:spcBef>
                <a:spcPts val="0"/>
              </a:spcBef>
              <a:buNone/>
            </a:pP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Investors who use the scuttlebutt method </a:t>
            </a:r>
          </a:p>
          <a:p>
            <a:pPr marL="0" indent="0" fontAlgn="auto">
              <a:lnSpc>
                <a:spcPct val="150000"/>
              </a:lnSpc>
              <a:spcBef>
                <a:spcPts val="0"/>
              </a:spcBef>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make conclusions about a company </a:t>
            </a:r>
          </a:p>
          <a:p>
            <a:pPr marL="0" indent="0" fontAlgn="auto">
              <a:lnSpc>
                <a:spcPct val="150000"/>
              </a:lnSpc>
              <a:spcBef>
                <a:spcPts val="0"/>
              </a:spcBef>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by piecing information together </a:t>
            </a:r>
          </a:p>
          <a:p>
            <a:pPr marL="0" indent="0" fontAlgn="auto">
              <a:lnSpc>
                <a:spcPct val="150000"/>
              </a:lnSpc>
              <a:spcBef>
                <a:spcPts val="0"/>
              </a:spcBef>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using firsthand knowledge from discussions </a:t>
            </a:r>
          </a:p>
          <a:p>
            <a:pPr marL="0" indent="0" fontAlgn="auto">
              <a:lnSpc>
                <a:spcPct val="150000"/>
              </a:lnSpc>
              <a:spcBef>
                <a:spcPts val="0"/>
              </a:spcBef>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with employees， competitors and industry experts.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790" y="25400"/>
            <a:ext cx="10515600" cy="1325563"/>
          </a:xfrm>
        </p:spPr>
        <p:txBody>
          <a:bodyPr/>
          <a:lstStyle/>
          <a:p>
            <a:pPr algn="ct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马赛克理论</a:t>
            </a:r>
          </a:p>
        </p:txBody>
      </p:sp>
      <p:sp>
        <p:nvSpPr>
          <p:cNvPr id="3" name="内容占位符 2"/>
          <p:cNvSpPr>
            <a:spLocks noGrp="1"/>
          </p:cNvSpPr>
          <p:nvPr>
            <p:ph idx="1"/>
          </p:nvPr>
        </p:nvSpPr>
        <p:spPr>
          <a:xfrm>
            <a:off x="0" y="1565910"/>
            <a:ext cx="12477750" cy="3917950"/>
          </a:xfrm>
        </p:spPr>
        <p:txBody>
          <a:bodyPr>
            <a:normAutofit/>
          </a:bodyPr>
          <a:lstStyle/>
          <a:p>
            <a:pPr marL="0" indent="0">
              <a:buNone/>
            </a:pP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股票证券领域</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p>
          <a:p>
            <a:pPr marL="0" indent="0" fontAlgn="auto">
              <a:lnSpc>
                <a:spcPct val="150000"/>
              </a:lnSpc>
              <a:spcBef>
                <a:spcPts val="0"/>
              </a:spcBef>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Mosaic Theory </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V.S</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Scuttlebutt Method</a:t>
            </a:r>
          </a:p>
          <a:p>
            <a:pPr marL="0" indent="0" fontAlgn="auto">
              <a:lnSpc>
                <a:spcPct val="150000"/>
              </a:lnSpc>
              <a:spcBef>
                <a:spcPts val="0"/>
              </a:spcBef>
              <a:buNone/>
            </a:pPr>
            <a:endPar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fontAlgn="auto">
              <a:lnSpc>
                <a:spcPct val="150000"/>
              </a:lnSpc>
              <a:spcBef>
                <a:spcPts val="0"/>
              </a:spcBef>
              <a:buNone/>
            </a:pP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Both the mosaic theory and the scuttlebutt method </a:t>
            </a:r>
          </a:p>
          <a:p>
            <a:pPr marL="0" indent="0" fontAlgn="auto">
              <a:lnSpc>
                <a:spcPct val="150000"/>
              </a:lnSpc>
              <a:spcBef>
                <a:spcPts val="0"/>
              </a:spcBef>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gather small pieces of non-material information and </a:t>
            </a:r>
          </a:p>
          <a:p>
            <a:pPr marL="0" indent="0" fontAlgn="auto">
              <a:lnSpc>
                <a:spcPct val="150000"/>
              </a:lnSpc>
              <a:spcBef>
                <a:spcPts val="0"/>
              </a:spcBef>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add them together to form a material conclusion.</a:t>
            </a:r>
          </a:p>
          <a:p>
            <a:pPr marL="0" indent="0" fontAlgn="auto">
              <a:lnSpc>
                <a:spcPct val="150000"/>
              </a:lnSpc>
              <a:spcBef>
                <a:spcPts val="0"/>
              </a:spcBef>
              <a:buNone/>
            </a:pPr>
            <a:endPar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790" y="25400"/>
            <a:ext cx="10515600" cy="1325563"/>
          </a:xfrm>
        </p:spPr>
        <p:txBody>
          <a:bodyPr/>
          <a:lstStyle/>
          <a:p>
            <a:pPr algn="ct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马赛克理论</a:t>
            </a:r>
          </a:p>
        </p:txBody>
      </p:sp>
      <p:sp>
        <p:nvSpPr>
          <p:cNvPr id="3" name="内容占位符 2"/>
          <p:cNvSpPr>
            <a:spLocks noGrp="1"/>
          </p:cNvSpPr>
          <p:nvPr>
            <p:ph idx="1"/>
          </p:nvPr>
        </p:nvSpPr>
        <p:spPr>
          <a:xfrm>
            <a:off x="0" y="1565910"/>
            <a:ext cx="12101689" cy="5292090"/>
          </a:xfrm>
        </p:spPr>
        <p:txBody>
          <a:bodyPr>
            <a:normAutofit/>
          </a:bodyPr>
          <a:lstStyle/>
          <a:p>
            <a:pPr marL="0" indent="0">
              <a:buNone/>
            </a:pP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股票证券领域</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p>
          <a:p>
            <a:pPr marL="0" indent="0" fontAlgn="auto">
              <a:lnSpc>
                <a:spcPct val="150000"/>
              </a:lnSpc>
              <a:spcBef>
                <a:spcPts val="0"/>
              </a:spcBef>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1. One hedge fund manager charged with insider trading on Tuesday allegedly told an analyst he need not worry since he was using mosaic theory. </a:t>
            </a:r>
          </a:p>
          <a:p>
            <a:pPr marL="0" indent="0" fontAlgn="auto">
              <a:lnSpc>
                <a:spcPct val="100000"/>
              </a:lnSpc>
              <a:spcBef>
                <a:spcPts val="0"/>
              </a:spcBef>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据称，一位被控从事内幕交易的对冲基金经理周二告诉一位分析师，他无须担心，因为他使用了马赛克理论。</a:t>
            </a:r>
          </a:p>
          <a:p>
            <a:pPr marL="0" indent="0" fontAlgn="auto">
              <a:lnSpc>
                <a:spcPct val="150000"/>
              </a:lnSpc>
              <a:spcBef>
                <a:spcPts val="0"/>
              </a:spcBef>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2. The so-called mosaic theory， in which investors gather large volumes of data to arrive at conclusions that look like they might be derived from insider trading， can be used as a legal defence. </a:t>
            </a:r>
          </a:p>
          <a:p>
            <a:pPr marL="0" algn="l" fontAlgn="auto">
              <a:lnSpc>
                <a:spcPct val="100000"/>
              </a:lnSpc>
              <a:spcBef>
                <a:spcPts val="0"/>
              </a:spcBef>
              <a:buClrTx/>
              <a:buSzTx/>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所谓的马赛克理论，是指投资者收集大量数据，得出看似可能来自于内幕交易的结论。这一理论可以用于法律辩护。</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790" y="25400"/>
            <a:ext cx="10515600" cy="1325563"/>
          </a:xfrm>
        </p:spPr>
        <p:txBody>
          <a:bodyPr/>
          <a:lstStyle/>
          <a:p>
            <a:pPr algn="ct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马赛克理论</a:t>
            </a:r>
          </a:p>
        </p:txBody>
      </p:sp>
      <p:sp>
        <p:nvSpPr>
          <p:cNvPr id="3" name="内容占位符 2"/>
          <p:cNvSpPr>
            <a:spLocks noGrp="1"/>
          </p:cNvSpPr>
          <p:nvPr>
            <p:ph idx="1"/>
          </p:nvPr>
        </p:nvSpPr>
        <p:spPr>
          <a:xfrm>
            <a:off x="0" y="1565910"/>
            <a:ext cx="12477750" cy="4602480"/>
          </a:xfrm>
        </p:spPr>
        <p:txBody>
          <a:bodyPr>
            <a:normAutofit/>
          </a:bodyPr>
          <a:lstStyle/>
          <a:p>
            <a:pPr marL="0" indent="0">
              <a:buNone/>
            </a:pP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胚胎学领域</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p>
          <a:p>
            <a:pPr marL="0" indent="0" fontAlgn="auto">
              <a:lnSpc>
                <a:spcPct val="150000"/>
              </a:lnSpc>
              <a:spcBef>
                <a:spcPts val="0"/>
              </a:spcBef>
              <a:buNone/>
            </a:pPr>
            <a:r>
              <a:rPr lang="en-US"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sz="2600" b="1" dirty="0">
                <a:latin typeface="Times New Roman" panose="02020603050405020304" pitchFamily="18" charset="0"/>
                <a:ea typeface="微软雅黑" panose="020B0503020204020204" pitchFamily="34" charset="-122"/>
                <a:cs typeface="Times New Roman" panose="02020603050405020304" pitchFamily="18" charset="0"/>
                <a:sym typeface="+mn-ea"/>
              </a:rPr>
              <a:t>Definition of mosaic theory</a:t>
            </a:r>
          </a:p>
          <a:p>
            <a:pPr marL="0" indent="0" fontAlgn="auto">
              <a:lnSpc>
                <a:spcPct val="150000"/>
              </a:lnSpc>
              <a:spcBef>
                <a:spcPts val="0"/>
              </a:spcBef>
              <a:buNone/>
            </a:pPr>
            <a:r>
              <a:rPr 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sz="2600" b="1" dirty="0">
                <a:latin typeface="Times New Roman" panose="02020603050405020304" pitchFamily="18" charset="0"/>
                <a:ea typeface="微软雅黑" panose="020B0503020204020204" pitchFamily="34" charset="-122"/>
                <a:cs typeface="Times New Roman" panose="02020603050405020304" pitchFamily="18" charset="0"/>
                <a:sym typeface="+mn-ea"/>
              </a:rPr>
              <a:t>a</a:t>
            </a:r>
            <a:r>
              <a:rPr 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sz="2600" b="1" dirty="0">
                <a:latin typeface="Times New Roman" panose="02020603050405020304" pitchFamily="18" charset="0"/>
                <a:ea typeface="微软雅黑" panose="020B0503020204020204" pitchFamily="34" charset="-122"/>
                <a:cs typeface="Times New Roman" panose="02020603050405020304" pitchFamily="18" charset="0"/>
                <a:sym typeface="+mn-ea"/>
              </a:rPr>
              <a:t>theory in embryology: each part of the protoplasm of an egg</a:t>
            </a:r>
          </a:p>
          <a:p>
            <a:pPr marL="0" indent="0" fontAlgn="auto">
              <a:lnSpc>
                <a:spcPct val="150000"/>
              </a:lnSpc>
              <a:spcBef>
                <a:spcPts val="0"/>
              </a:spcBef>
              <a:buNone/>
            </a:pPr>
            <a:r>
              <a:rPr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has its function in forming a special part of the embryo</a:t>
            </a:r>
            <a:r>
              <a:rPr 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endParaRPr sz="26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fontAlgn="auto">
              <a:lnSpc>
                <a:spcPct val="150000"/>
              </a:lnSpc>
              <a:spcBef>
                <a:spcPts val="0"/>
              </a:spcBef>
              <a:buNone/>
            </a:pPr>
            <a:r>
              <a:rPr lang="en-US"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f</a:t>
            </a:r>
            <a:r>
              <a:rPr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rom Merriam-Webster韦氏大词典 https://www.merriam-webster.com/dictionary/mosaic%20theory</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5"/>
            <a:ext cx="12034520" cy="5138420"/>
          </a:xfrm>
        </p:spPr>
        <p:txBody>
          <a:bodyPr>
            <a:normAutofit/>
          </a:bodyPr>
          <a:lstStyle/>
          <a:p>
            <a:pPr marL="0" indent="0">
              <a:lnSpc>
                <a:spcPct val="150000"/>
              </a:lnSpc>
              <a:spcBef>
                <a:spcPts val="0"/>
              </a:spcBef>
              <a:buNone/>
            </a:pPr>
            <a:r>
              <a:rPr lang="zh-CN" altLang="en-US" sz="4400" b="1" dirty="0">
                <a:latin typeface="黑体" panose="02010609060101010101" pitchFamily="49" charset="-122"/>
                <a:ea typeface="黑体" panose="02010609060101010101" pitchFamily="49" charset="-122"/>
              </a:rPr>
              <a:t>事件：</a:t>
            </a:r>
            <a:endParaRPr lang="zh-CN" alt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en-US" altLang="zh-CN" b="1" dirty="0">
                <a:latin typeface="黑体" panose="02010609060101010101" pitchFamily="49" charset="-122"/>
                <a:ea typeface="黑体" panose="02010609060101010101" pitchFamily="49" charset="-122"/>
              </a:rPr>
              <a:t>2003</a:t>
            </a:r>
            <a:r>
              <a:rPr lang="zh-CN" altLang="en-US" b="1" dirty="0">
                <a:latin typeface="黑体" panose="02010609060101010101" pitchFamily="49" charset="-122"/>
                <a:ea typeface="黑体" panose="02010609060101010101" pitchFamily="49" charset="-122"/>
              </a:rPr>
              <a:t>年</a:t>
            </a:r>
            <a:r>
              <a:rPr lang="en-US" altLang="zh-CN" b="1" dirty="0">
                <a:latin typeface="黑体" panose="02010609060101010101" pitchFamily="49" charset="-122"/>
                <a:ea typeface="黑体" panose="02010609060101010101" pitchFamily="49" charset="-122"/>
              </a:rPr>
              <a:t>5</a:t>
            </a:r>
            <a:r>
              <a:rPr lang="zh-CN" altLang="en-US" b="1" dirty="0">
                <a:latin typeface="黑体" panose="02010609060101010101" pitchFamily="49" charset="-122"/>
                <a:ea typeface="黑体" panose="02010609060101010101" pitchFamily="49" charset="-122"/>
              </a:rPr>
              <a:t>月</a:t>
            </a:r>
            <a:r>
              <a:rPr lang="en-US" altLang="zh-CN" b="1" dirty="0">
                <a:latin typeface="黑体" panose="02010609060101010101" pitchFamily="49" charset="-122"/>
                <a:ea typeface="黑体" panose="02010609060101010101" pitchFamily="49" charset="-122"/>
              </a:rPr>
              <a:t>9</a:t>
            </a:r>
            <a:r>
              <a:rPr lang="zh-CN" altLang="en-US" b="1" dirty="0">
                <a:latin typeface="黑体" panose="02010609060101010101" pitchFamily="49" charset="-122"/>
                <a:ea typeface="黑体" panose="02010609060101010101" pitchFamily="49" charset="-122"/>
              </a:rPr>
              <a:t>日，</a:t>
            </a:r>
            <a:endParaRPr lang="en-US" alt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b="1" dirty="0">
                <a:latin typeface="黑体" panose="02010609060101010101" pitchFamily="49" charset="-122"/>
                <a:ea typeface="黑体" panose="02010609060101010101" pitchFamily="49" charset="-122"/>
              </a:rPr>
              <a:t>被告人韦某以注册</a:t>
            </a:r>
            <a:r>
              <a:rPr lang="zh-CN" altLang="en-US" b="1" dirty="0">
                <a:solidFill>
                  <a:srgbClr val="3333FF"/>
                </a:solidFill>
                <a:latin typeface="黑体" panose="02010609060101010101" pitchFamily="49" charset="-122"/>
                <a:ea typeface="黑体" panose="02010609060101010101" pitchFamily="49" charset="-122"/>
              </a:rPr>
              <a:t>网名</a:t>
            </a:r>
            <a:r>
              <a:rPr lang="zh-CN" altLang="en-US" b="1" dirty="0">
                <a:latin typeface="黑体" panose="02010609060101010101" pitchFamily="49" charset="-122"/>
                <a:ea typeface="黑体" panose="02010609060101010101" pitchFamily="49" charset="-122"/>
              </a:rPr>
              <a:t>“</a:t>
            </a:r>
            <a:r>
              <a:rPr lang="en-US" altLang="zh-CN" b="1" dirty="0" err="1">
                <a:latin typeface="黑体" panose="02010609060101010101" pitchFamily="49" charset="-122"/>
                <a:ea typeface="黑体" panose="02010609060101010101" pitchFamily="49" charset="-122"/>
              </a:rPr>
              <a:t>weiqing</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在某</a:t>
            </a:r>
            <a:r>
              <a:rPr lang="zh-CN" altLang="en-US" b="1" dirty="0">
                <a:solidFill>
                  <a:srgbClr val="3333FF"/>
                </a:solidFill>
                <a:latin typeface="黑体" panose="02010609060101010101" pitchFamily="49" charset="-122"/>
                <a:ea typeface="黑体" panose="02010609060101010101" pitchFamily="49" charset="-122"/>
              </a:rPr>
              <a:t>军事网</a:t>
            </a:r>
            <a:r>
              <a:rPr lang="zh-CN" altLang="en-US" b="1" dirty="0">
                <a:latin typeface="黑体" panose="02010609060101010101" pitchFamily="49" charset="-122"/>
                <a:ea typeface="黑体" panose="02010609060101010101" pitchFamily="49" charset="-122"/>
              </a:rPr>
              <a:t>注册。</a:t>
            </a:r>
            <a:endParaRPr lang="zh-CN" b="1" dirty="0">
              <a:latin typeface="黑体" panose="02010609060101010101" pitchFamily="49" charset="-122"/>
              <a:ea typeface="黑体" panose="02010609060101010101" pitchFamily="49"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4"/>
            <a:ext cx="12311834" cy="4727575"/>
          </a:xfrm>
        </p:spPr>
        <p:txBody>
          <a:bodyPr>
            <a:normAutofit lnSpcReduction="10000"/>
          </a:bodyPr>
          <a:lstStyle/>
          <a:p>
            <a:pPr marL="0" indent="0">
              <a:lnSpc>
                <a:spcPct val="150000"/>
              </a:lnSpc>
              <a:spcBef>
                <a:spcPts val="0"/>
              </a:spcBef>
              <a:buNone/>
            </a:pPr>
            <a:r>
              <a:rPr lang="zh-CN" altLang="en-US" sz="4400" b="1" dirty="0">
                <a:latin typeface="黑体" panose="02010609060101010101" pitchFamily="49" charset="-122"/>
                <a:ea typeface="黑体" panose="02010609060101010101" pitchFamily="49" charset="-122"/>
              </a:rPr>
              <a:t>事件：</a:t>
            </a:r>
            <a:endParaRPr lang="zh-CN" alt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en-US" altLang="zh-CN" b="1" dirty="0">
                <a:latin typeface="黑体" panose="02010609060101010101" pitchFamily="49" charset="-122"/>
                <a:ea typeface="黑体" panose="02010609060101010101" pitchFamily="49" charset="-122"/>
              </a:rPr>
              <a:t>2003</a:t>
            </a:r>
            <a:r>
              <a:rPr lang="zh-CN" altLang="en-US" b="1" dirty="0">
                <a:latin typeface="黑体" panose="02010609060101010101" pitchFamily="49" charset="-122"/>
                <a:ea typeface="黑体" panose="02010609060101010101" pitchFamily="49" charset="-122"/>
              </a:rPr>
              <a:t>年</a:t>
            </a:r>
            <a:r>
              <a:rPr lang="en-US" altLang="zh-CN" b="1" dirty="0">
                <a:latin typeface="黑体" panose="02010609060101010101" pitchFamily="49" charset="-122"/>
                <a:ea typeface="黑体" panose="02010609060101010101" pitchFamily="49" charset="-122"/>
              </a:rPr>
              <a:t>6</a:t>
            </a:r>
            <a:r>
              <a:rPr lang="zh-CN" altLang="en-US" b="1" dirty="0">
                <a:latin typeface="黑体" panose="02010609060101010101" pitchFamily="49" charset="-122"/>
                <a:ea typeface="黑体" panose="02010609060101010101" pitchFamily="49" charset="-122"/>
              </a:rPr>
              <a:t>月至</a:t>
            </a:r>
            <a:r>
              <a:rPr lang="en-US" altLang="zh-CN" b="1" dirty="0">
                <a:latin typeface="黑体" panose="02010609060101010101" pitchFamily="49" charset="-122"/>
                <a:ea typeface="黑体" panose="02010609060101010101" pitchFamily="49" charset="-122"/>
              </a:rPr>
              <a:t>11</a:t>
            </a:r>
            <a:r>
              <a:rPr lang="zh-CN" altLang="en-US" b="1" dirty="0">
                <a:latin typeface="黑体" panose="02010609060101010101" pitchFamily="49" charset="-122"/>
                <a:ea typeface="黑体" panose="02010609060101010101" pitchFamily="49" charset="-122"/>
              </a:rPr>
              <a:t>月，</a:t>
            </a:r>
            <a:endParaRPr lang="en-US" alt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b="1" dirty="0">
                <a:latin typeface="黑体" panose="02010609060101010101" pitchFamily="49" charset="-122"/>
                <a:ea typeface="黑体" panose="02010609060101010101" pitchFamily="49" charset="-122"/>
              </a:rPr>
              <a:t>被告人韦某为满足个人</a:t>
            </a:r>
            <a:r>
              <a:rPr lang="zh-CN" altLang="en-US" b="1" dirty="0">
                <a:solidFill>
                  <a:srgbClr val="3333FF"/>
                </a:solidFill>
                <a:latin typeface="黑体" panose="02010609060101010101" pitchFamily="49" charset="-122"/>
                <a:ea typeface="黑体" panose="02010609060101010101" pitchFamily="49" charset="-122"/>
              </a:rPr>
              <a:t>炫耀心理</a:t>
            </a:r>
            <a:r>
              <a:rPr lang="zh-CN" altLang="en-US" b="1" dirty="0">
                <a:latin typeface="黑体" panose="02010609060101010101" pitchFamily="49" charset="-122"/>
                <a:ea typeface="黑体" panose="02010609060101010101" pitchFamily="49" charset="-122"/>
              </a:rPr>
              <a:t>和提高在该网站论坛上的个人</a:t>
            </a:r>
            <a:r>
              <a:rPr lang="zh-CN" altLang="en-US" b="1" dirty="0">
                <a:solidFill>
                  <a:srgbClr val="3333FF"/>
                </a:solidFill>
                <a:latin typeface="黑体" panose="02010609060101010101" pitchFamily="49" charset="-122"/>
                <a:ea typeface="黑体" panose="02010609060101010101" pitchFamily="49" charset="-122"/>
              </a:rPr>
              <a:t>等级积分</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b="1" dirty="0">
                <a:latin typeface="黑体" panose="02010609060101010101" pitchFamily="49" charset="-122"/>
                <a:ea typeface="黑体" panose="02010609060101010101" pitchFamily="49" charset="-122"/>
              </a:rPr>
              <a:t>多次到广州某造船厂厂区打探，以及</a:t>
            </a:r>
            <a:endParaRPr lang="en-US" alt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b="1" dirty="0">
                <a:latin typeface="黑体" panose="02010609060101010101" pitchFamily="49" charset="-122"/>
                <a:ea typeface="黑体" panose="02010609060101010101" pitchFamily="49" charset="-122"/>
              </a:rPr>
              <a:t>到该厂对岸不同地点使用</a:t>
            </a:r>
            <a:r>
              <a:rPr lang="en-US" altLang="zh-CN" b="1" dirty="0">
                <a:latin typeface="黑体" panose="02010609060101010101" pitchFamily="49" charset="-122"/>
                <a:ea typeface="黑体" panose="02010609060101010101" pitchFamily="49" charset="-122"/>
              </a:rPr>
              <a:t>JVC</a:t>
            </a:r>
            <a:r>
              <a:rPr lang="zh-CN" altLang="en-US" b="1" dirty="0">
                <a:latin typeface="黑体" panose="02010609060101010101" pitchFamily="49" charset="-122"/>
                <a:ea typeface="黑体" panose="02010609060101010101" pitchFamily="49" charset="-122"/>
              </a:rPr>
              <a:t>牌</a:t>
            </a:r>
            <a:r>
              <a:rPr lang="zh-CN" altLang="en-US" b="1" dirty="0">
                <a:solidFill>
                  <a:srgbClr val="3333FF"/>
                </a:solidFill>
                <a:latin typeface="黑体" panose="02010609060101010101" pitchFamily="49" charset="-122"/>
                <a:ea typeface="黑体" panose="02010609060101010101" pitchFamily="49" charset="-122"/>
              </a:rPr>
              <a:t>数码摄录一体机</a:t>
            </a:r>
            <a:r>
              <a:rPr lang="zh-CN" altLang="en-US" b="1" dirty="0">
                <a:latin typeface="黑体" panose="02010609060101010101" pitchFamily="49" charset="-122"/>
                <a:ea typeface="黑体" panose="02010609060101010101" pitchFamily="49" charset="-122"/>
              </a:rPr>
              <a:t>拍摄</a:t>
            </a:r>
            <a:endParaRPr lang="en-US" alt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b="1" dirty="0">
                <a:latin typeface="黑体" panose="02010609060101010101" pitchFamily="49" charset="-122"/>
                <a:ea typeface="黑体" panose="02010609060101010101" pitchFamily="49" charset="-122"/>
              </a:rPr>
              <a:t>正在建造的我海军某</a:t>
            </a:r>
            <a:r>
              <a:rPr lang="zh-CN" altLang="en-US" b="1" dirty="0">
                <a:solidFill>
                  <a:srgbClr val="FF0000"/>
                </a:solidFill>
                <a:latin typeface="黑体" panose="02010609060101010101" pitchFamily="49" charset="-122"/>
                <a:ea typeface="黑体" panose="02010609060101010101" pitchFamily="49" charset="-122"/>
              </a:rPr>
              <a:t>新型护卫舰</a:t>
            </a:r>
            <a:r>
              <a:rPr lang="zh-CN" altLang="en-US" b="1" dirty="0">
                <a:solidFill>
                  <a:srgbClr val="A5068D"/>
                </a:solidFill>
                <a:latin typeface="黑体" panose="02010609060101010101" pitchFamily="49" charset="-122"/>
                <a:ea typeface="黑体" panose="02010609060101010101" pitchFamily="49" charset="-122"/>
              </a:rPr>
              <a:t>建造过程</a:t>
            </a:r>
            <a:r>
              <a:rPr lang="zh-CN" altLang="en-US" b="1" dirty="0">
                <a:latin typeface="黑体" panose="02010609060101010101" pitchFamily="49" charset="-122"/>
                <a:ea typeface="黑体" panose="02010609060101010101" pitchFamily="49" charset="-122"/>
              </a:rPr>
              <a:t>和部分</a:t>
            </a:r>
            <a:r>
              <a:rPr lang="zh-CN" altLang="en-US" b="1" dirty="0">
                <a:solidFill>
                  <a:srgbClr val="FF0000"/>
                </a:solidFill>
                <a:latin typeface="黑体" panose="02010609060101010101" pitchFamily="49" charset="-122"/>
                <a:ea typeface="黑体" panose="02010609060101010101" pitchFamily="49" charset="-122"/>
              </a:rPr>
              <a:t>在役舰艇</a:t>
            </a:r>
            <a:r>
              <a:rPr lang="zh-CN" altLang="en-US" b="1" dirty="0">
                <a:latin typeface="黑体" panose="02010609060101010101" pitchFamily="49" charset="-122"/>
                <a:ea typeface="黑体" panose="02010609060101010101" pitchFamily="49" charset="-122"/>
              </a:rPr>
              <a:t>的</a:t>
            </a:r>
            <a:r>
              <a:rPr lang="zh-CN" altLang="en-US" b="1" dirty="0">
                <a:solidFill>
                  <a:srgbClr val="A5068D"/>
                </a:solidFill>
                <a:latin typeface="黑体" panose="02010609060101010101" pitchFamily="49" charset="-122"/>
                <a:ea typeface="黑体" panose="02010609060101010101" pitchFamily="49" charset="-122"/>
              </a:rPr>
              <a:t>维修情况</a:t>
            </a:r>
            <a:r>
              <a:rPr lang="zh-CN" altLang="en-US" b="1" dirty="0">
                <a:latin typeface="黑体" panose="02010609060101010101" pitchFamily="49" charset="-122"/>
                <a:ea typeface="黑体" panose="02010609060101010101" pitchFamily="49" charset="-122"/>
              </a:rPr>
              <a:t>等，</a:t>
            </a:r>
            <a:endParaRPr lang="en-US" alt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b="1" dirty="0">
                <a:latin typeface="黑体" panose="02010609060101010101" pitchFamily="49" charset="-122"/>
                <a:ea typeface="黑体" panose="02010609060101010101" pitchFamily="49" charset="-122"/>
              </a:rPr>
              <a:t>随后撰写短文并配上拍摄图片，以网名“</a:t>
            </a:r>
            <a:r>
              <a:rPr lang="en-US" altLang="zh-CN" b="1" dirty="0" err="1">
                <a:latin typeface="黑体" panose="02010609060101010101" pitchFamily="49" charset="-122"/>
                <a:ea typeface="黑体" panose="02010609060101010101" pitchFamily="49" charset="-122"/>
              </a:rPr>
              <a:t>weiqing</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在某军事网论坛上发表</a:t>
            </a:r>
            <a:endParaRPr lang="zh-CN" b="1" dirty="0">
              <a:latin typeface="黑体" panose="02010609060101010101" pitchFamily="49" charset="-122"/>
              <a:ea typeface="黑体" panose="02010609060101010101" pitchFamily="49"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4"/>
            <a:ext cx="12311834" cy="4727575"/>
          </a:xfrm>
        </p:spPr>
        <p:txBody>
          <a:bodyPr>
            <a:normAutofit/>
          </a:bodyPr>
          <a:lstStyle/>
          <a:p>
            <a:pPr marL="0" indent="0">
              <a:lnSpc>
                <a:spcPct val="150000"/>
              </a:lnSpc>
              <a:spcBef>
                <a:spcPts val="0"/>
              </a:spcBef>
              <a:buNone/>
            </a:pPr>
            <a:r>
              <a:rPr lang="zh-CN" altLang="en-US" sz="4400" b="1" dirty="0">
                <a:latin typeface="黑体" panose="02010609060101010101" pitchFamily="49" charset="-122"/>
                <a:ea typeface="黑体" panose="02010609060101010101" pitchFamily="49" charset="-122"/>
              </a:rPr>
              <a:t>事件：</a:t>
            </a:r>
            <a:endParaRPr lang="zh-CN" alt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b="1" dirty="0">
                <a:latin typeface="黑体" panose="02010609060101010101" pitchFamily="49" charset="-122"/>
                <a:ea typeface="黑体" panose="02010609060101010101" pitchFamily="49" charset="-122"/>
              </a:rPr>
              <a:t>其中“广州的</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舰也快了”、</a:t>
            </a:r>
            <a:endParaRPr lang="en-US" alt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“确切消息：广州</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又开始造一艘</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型护卫舰”、</a:t>
            </a:r>
            <a:endParaRPr lang="en-US" alt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原创</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广州</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内探舰记”等</a:t>
            </a:r>
            <a:r>
              <a:rPr lang="en-US" altLang="zh-CN" b="1" dirty="0">
                <a:latin typeface="黑体" panose="02010609060101010101" pitchFamily="49" charset="-122"/>
                <a:ea typeface="黑体" panose="02010609060101010101" pitchFamily="49" charset="-122"/>
              </a:rPr>
              <a:t>9</a:t>
            </a:r>
            <a:r>
              <a:rPr lang="zh-CN" altLang="en-US" b="1" dirty="0">
                <a:latin typeface="黑体" panose="02010609060101010101" pitchFamily="49" charset="-122"/>
                <a:ea typeface="黑体" panose="02010609060101010101" pitchFamily="49" charset="-122"/>
              </a:rPr>
              <a:t>份材料</a:t>
            </a:r>
            <a:endParaRPr lang="en-US" alt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b="1" dirty="0">
                <a:latin typeface="黑体" panose="02010609060101010101" pitchFamily="49" charset="-122"/>
                <a:ea typeface="黑体" panose="02010609060101010101" pitchFamily="49" charset="-122"/>
              </a:rPr>
              <a:t>涉及我国</a:t>
            </a:r>
            <a:r>
              <a:rPr lang="zh-CN" altLang="en-US" b="1" dirty="0">
                <a:solidFill>
                  <a:srgbClr val="3333FF"/>
                </a:solidFill>
                <a:latin typeface="黑体" panose="02010609060101010101" pitchFamily="49" charset="-122"/>
                <a:ea typeface="黑体" panose="02010609060101010101" pitchFamily="49" charset="-122"/>
              </a:rPr>
              <a:t>海军</a:t>
            </a:r>
            <a:r>
              <a:rPr lang="zh-CN" altLang="en-US" b="1" dirty="0">
                <a:latin typeface="黑体" panose="02010609060101010101" pitchFamily="49" charset="-122"/>
                <a:ea typeface="黑体" panose="02010609060101010101" pitchFamily="49" charset="-122"/>
              </a:rPr>
              <a:t>在研的新型装备的型号、研制进度、建造地点、外貌特征</a:t>
            </a:r>
            <a:endParaRPr lang="en-US" alt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以及在役舰艇的消息情况等</a:t>
            </a:r>
            <a:endParaRPr lang="zh-CN" b="1" dirty="0">
              <a:latin typeface="黑体" panose="02010609060101010101" pitchFamily="49" charset="-122"/>
              <a:ea typeface="黑体" panose="02010609060101010101" pitchFamily="49"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4"/>
            <a:ext cx="12311834" cy="4727575"/>
          </a:xfrm>
        </p:spPr>
        <p:txBody>
          <a:bodyPr>
            <a:normAutofit/>
          </a:bodyPr>
          <a:lstStyle/>
          <a:p>
            <a:pPr marL="0" indent="0">
              <a:lnSpc>
                <a:spcPct val="150000"/>
              </a:lnSpc>
              <a:spcBef>
                <a:spcPts val="0"/>
              </a:spcBef>
              <a:buNone/>
            </a:pPr>
            <a:r>
              <a:rPr lang="zh-CN" altLang="en-US" sz="4400" b="1" dirty="0">
                <a:latin typeface="黑体" panose="02010609060101010101" pitchFamily="49" charset="-122"/>
                <a:ea typeface="黑体" panose="02010609060101010101" pitchFamily="49" charset="-122"/>
              </a:rPr>
              <a:t>事件：</a:t>
            </a:r>
            <a:endParaRPr lang="zh-CN" alt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en-US" altLang="zh-CN" b="1" dirty="0">
                <a:latin typeface="黑体" panose="02010609060101010101" pitchFamily="49" charset="-122"/>
                <a:ea typeface="黑体" panose="02010609060101010101" pitchFamily="49" charset="-122"/>
              </a:rPr>
              <a:t>2003</a:t>
            </a:r>
            <a:r>
              <a:rPr lang="zh-CN" altLang="en-US" b="1" dirty="0">
                <a:latin typeface="黑体" panose="02010609060101010101" pitchFamily="49" charset="-122"/>
                <a:ea typeface="黑体" panose="02010609060101010101" pitchFamily="49" charset="-122"/>
              </a:rPr>
              <a:t>年</a:t>
            </a:r>
            <a:r>
              <a:rPr lang="en-US" altLang="zh-CN" b="1" dirty="0">
                <a:latin typeface="黑体" panose="02010609060101010101" pitchFamily="49" charset="-122"/>
                <a:ea typeface="黑体" panose="02010609060101010101" pitchFamily="49" charset="-122"/>
              </a:rPr>
              <a:t>11</a:t>
            </a:r>
            <a:r>
              <a:rPr lang="zh-CN" altLang="en-US" b="1" dirty="0">
                <a:latin typeface="黑体" panose="02010609060101010101" pitchFamily="49" charset="-122"/>
                <a:ea typeface="黑体" panose="02010609060101010101" pitchFamily="49" charset="-122"/>
              </a:rPr>
              <a:t>月</a:t>
            </a:r>
            <a:r>
              <a:rPr lang="en-US" altLang="zh-CN" b="1" dirty="0">
                <a:latin typeface="黑体" panose="02010609060101010101" pitchFamily="49" charset="-122"/>
                <a:ea typeface="黑体" panose="02010609060101010101" pitchFamily="49" charset="-122"/>
              </a:rPr>
              <a:t>13</a:t>
            </a:r>
            <a:r>
              <a:rPr lang="zh-CN" altLang="en-US" b="1" dirty="0">
                <a:latin typeface="黑体" panose="02010609060101010101" pitchFamily="49" charset="-122"/>
                <a:ea typeface="黑体" panose="02010609060101010101" pitchFamily="49" charset="-122"/>
              </a:rPr>
              <a:t>日，</a:t>
            </a:r>
            <a:endParaRPr lang="en-US" alt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b="1" dirty="0">
                <a:latin typeface="黑体" panose="02010609060101010101" pitchFamily="49" charset="-122"/>
                <a:ea typeface="黑体" panose="02010609060101010101" pitchFamily="49" charset="-122"/>
              </a:rPr>
              <a:t>被告人韦某再次到广州市某码头拍摄时</a:t>
            </a:r>
            <a:endParaRPr lang="en-US" alt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b="1" dirty="0">
                <a:latin typeface="黑体" panose="02010609060101010101" pitchFamily="49" charset="-122"/>
                <a:ea typeface="黑体" panose="02010609060101010101" pitchFamily="49" charset="-122"/>
              </a:rPr>
              <a:t>被某造船厂工作人员查获后，</a:t>
            </a:r>
            <a:endParaRPr lang="en-US" alt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b="1" dirty="0">
                <a:latin typeface="黑体" panose="02010609060101010101" pitchFamily="49" charset="-122"/>
                <a:ea typeface="黑体" panose="02010609060101010101" pitchFamily="49" charset="-122"/>
              </a:rPr>
              <a:t>如实交代了上述事实。</a:t>
            </a:r>
            <a:endParaRPr lang="zh-CN" b="1" dirty="0">
              <a:latin typeface="黑体" panose="02010609060101010101" pitchFamily="49" charset="-122"/>
              <a:ea typeface="黑体" panose="02010609060101010101" pitchFamily="49"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4"/>
            <a:ext cx="12311834" cy="4727575"/>
          </a:xfrm>
        </p:spPr>
        <p:txBody>
          <a:bodyPr>
            <a:normAutofit/>
          </a:bodyPr>
          <a:lstStyle/>
          <a:p>
            <a:pPr marL="0" indent="0">
              <a:lnSpc>
                <a:spcPct val="150000"/>
              </a:lnSpc>
              <a:spcBef>
                <a:spcPts val="0"/>
              </a:spcBef>
              <a:buNone/>
            </a:pPr>
            <a:r>
              <a:rPr lang="zh-CN" altLang="en-US" sz="4400" b="1" dirty="0">
                <a:latin typeface="黑体" panose="02010609060101010101" pitchFamily="49" charset="-122"/>
                <a:ea typeface="黑体" panose="02010609060101010101" pitchFamily="49" charset="-122"/>
              </a:rPr>
              <a:t>事件：</a:t>
            </a:r>
            <a:endParaRPr lang="zh-CN" alt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b="1" dirty="0">
                <a:latin typeface="黑体" panose="02010609060101010101" pitchFamily="49" charset="-122"/>
                <a:ea typeface="黑体" panose="02010609060101010101" pitchFamily="49" charset="-122"/>
              </a:rPr>
              <a:t>该案经广州市黄埔区法院审理后，</a:t>
            </a:r>
            <a:endParaRPr lang="en-US" alt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b="1" dirty="0">
                <a:latin typeface="黑体" panose="02010609060101010101" pitchFamily="49" charset="-122"/>
                <a:ea typeface="黑体" panose="02010609060101010101" pitchFamily="49" charset="-122"/>
              </a:rPr>
              <a:t>认定被告人</a:t>
            </a:r>
            <a:r>
              <a:rPr lang="zh-CN" altLang="en-US" b="1" dirty="0">
                <a:solidFill>
                  <a:srgbClr val="3333FF"/>
                </a:solidFill>
                <a:latin typeface="黑体" panose="02010609060101010101" pitchFamily="49" charset="-122"/>
                <a:ea typeface="黑体" panose="02010609060101010101" pitchFamily="49" charset="-122"/>
              </a:rPr>
              <a:t>非法获取国家秘密</a:t>
            </a:r>
            <a:r>
              <a:rPr lang="zh-CN" altLang="en-US" b="1" dirty="0">
                <a:latin typeface="黑体" panose="02010609060101010101" pitchFamily="49" charset="-122"/>
                <a:ea typeface="黑体" panose="02010609060101010101" pitchFamily="49" charset="-122"/>
              </a:rPr>
              <a:t>后又在互联网上</a:t>
            </a:r>
            <a:r>
              <a:rPr lang="zh-CN" altLang="en-US" b="1" dirty="0">
                <a:solidFill>
                  <a:srgbClr val="3333FF"/>
                </a:solidFill>
                <a:latin typeface="黑体" panose="02010609060101010101" pitchFamily="49" charset="-122"/>
                <a:ea typeface="黑体" panose="02010609060101010101" pitchFamily="49" charset="-122"/>
              </a:rPr>
              <a:t>泄露国家秘密</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b="1" dirty="0">
                <a:latin typeface="黑体" panose="02010609060101010101" pitchFamily="49" charset="-122"/>
                <a:ea typeface="黑体" panose="02010609060101010101" pitchFamily="49" charset="-122"/>
              </a:rPr>
              <a:t>其行为属于牵连犯罪，</a:t>
            </a:r>
            <a:endParaRPr lang="en-US" alt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b="1" dirty="0">
                <a:latin typeface="黑体" panose="02010609060101010101" pitchFamily="49" charset="-122"/>
                <a:ea typeface="黑体" panose="02010609060101010101" pitchFamily="49" charset="-122"/>
              </a:rPr>
              <a:t>依照牵连犯</a:t>
            </a:r>
            <a:r>
              <a:rPr lang="zh-CN" altLang="en-US" b="1" dirty="0">
                <a:solidFill>
                  <a:srgbClr val="3333FF"/>
                </a:solidFill>
                <a:latin typeface="黑体" panose="02010609060101010101" pitchFamily="49" charset="-122"/>
                <a:ea typeface="黑体" panose="02010609060101010101" pitchFamily="49" charset="-122"/>
              </a:rPr>
              <a:t>从一重罪</a:t>
            </a:r>
            <a:r>
              <a:rPr lang="zh-CN" altLang="en-US" b="1" dirty="0">
                <a:latin typeface="黑体" panose="02010609060101010101" pitchFamily="49" charset="-122"/>
                <a:ea typeface="黑体" panose="02010609060101010101" pitchFamily="49" charset="-122"/>
              </a:rPr>
              <a:t>处断的原则，</a:t>
            </a:r>
            <a:endParaRPr lang="en-US" alt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b="1" dirty="0">
                <a:latin typeface="黑体" panose="02010609060101010101" pitchFamily="49" charset="-122"/>
                <a:ea typeface="黑体" panose="02010609060101010101" pitchFamily="49" charset="-122"/>
              </a:rPr>
              <a:t>最后以非法获取国家秘密罪定罪量刑。</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87405" y="1317812"/>
            <a:ext cx="12017190" cy="4733365"/>
          </a:xfrm>
        </p:spPr>
        <p:txBody>
          <a:bodyPr>
            <a:normAutofit/>
          </a:bodyPr>
          <a:lstStyle/>
          <a:p>
            <a:pPr marL="0" indent="0">
              <a:lnSpc>
                <a:spcPct val="200000"/>
              </a:lnSpc>
              <a:spcBef>
                <a:spcPts val="0"/>
              </a:spcBef>
              <a:buNone/>
            </a:pPr>
            <a:r>
              <a:rPr lang="en-US" altLang="zh-CN" b="1" dirty="0">
                <a:solidFill>
                  <a:srgbClr val="FF0000"/>
                </a:solidFill>
                <a:latin typeface="黑体" panose="02010609060101010101" pitchFamily="49" charset="-122"/>
                <a:ea typeface="黑体" panose="02010609060101010101" pitchFamily="49" charset="-122"/>
              </a:rPr>
              <a:t>		</a:t>
            </a:r>
            <a:r>
              <a:rPr lang="zh-CN" altLang="en-US" b="1" dirty="0">
                <a:solidFill>
                  <a:srgbClr val="FF0000"/>
                </a:solidFill>
                <a:latin typeface="黑体" panose="02010609060101010101" pitchFamily="49" charset="-122"/>
                <a:ea typeface="黑体" panose="02010609060101010101" pitchFamily="49" charset="-122"/>
              </a:rPr>
              <a:t>正义不但要</a:t>
            </a:r>
            <a:r>
              <a:rPr lang="zh-CN" altLang="en-US" b="1" dirty="0">
                <a:solidFill>
                  <a:srgbClr val="3333FF"/>
                </a:solidFill>
                <a:latin typeface="黑体" panose="02010609060101010101" pitchFamily="49" charset="-122"/>
                <a:ea typeface="黑体" panose="02010609060101010101" pitchFamily="49" charset="-122"/>
              </a:rPr>
              <a:t>被伸张</a:t>
            </a:r>
            <a:r>
              <a:rPr lang="zh-CN" altLang="en-US" b="1" dirty="0">
                <a:solidFill>
                  <a:srgbClr val="FF0000"/>
                </a:solidFill>
                <a:latin typeface="黑体" panose="02010609060101010101" pitchFamily="49" charset="-122"/>
                <a:ea typeface="黑体" panose="02010609060101010101" pitchFamily="49" charset="-122"/>
              </a:rPr>
              <a:t>，还要</a:t>
            </a:r>
            <a:r>
              <a:rPr lang="zh-CN" altLang="en-US" b="1" dirty="0">
                <a:solidFill>
                  <a:srgbClr val="3333FF"/>
                </a:solidFill>
                <a:latin typeface="黑体" panose="02010609060101010101" pitchFamily="49" charset="-122"/>
                <a:ea typeface="黑体" panose="02010609060101010101" pitchFamily="49" charset="-122"/>
              </a:rPr>
              <a:t>被看着伸张</a:t>
            </a:r>
            <a:endParaRPr lang="en-US" altLang="zh-CN" b="1" dirty="0">
              <a:solidFill>
                <a:srgbClr val="FF0000"/>
              </a:solidFill>
              <a:latin typeface="黑体" panose="02010609060101010101" pitchFamily="49" charset="-122"/>
              <a:ea typeface="黑体" panose="02010609060101010101" pitchFamily="49" charset="-122"/>
            </a:endParaRPr>
          </a:p>
          <a:p>
            <a:pPr marL="0" indent="0">
              <a:lnSpc>
                <a:spcPct val="200000"/>
              </a:lnSpc>
              <a:spcBef>
                <a:spcPts val="0"/>
              </a:spcBef>
              <a:buNone/>
            </a:pPr>
            <a:r>
              <a:rPr lang="en-US" altLang="zh-CN" b="1" dirty="0">
                <a:solidFill>
                  <a:srgbClr val="FF0000"/>
                </a:solidFill>
                <a:latin typeface="黑体" panose="02010609060101010101" pitchFamily="49" charset="-122"/>
                <a:ea typeface="黑体" panose="02010609060101010101" pitchFamily="49" charset="-122"/>
              </a:rPr>
              <a:t>		</a:t>
            </a:r>
            <a:r>
              <a:rPr lang="en-US" altLang="zh-CN" b="1" dirty="0">
                <a:latin typeface="Times New Roman" panose="02020603050405020304" pitchFamily="18" charset="0"/>
                <a:cs typeface="Times New Roman" panose="02020603050405020304" pitchFamily="18" charset="0"/>
              </a:rPr>
              <a:t>Justice not only must be served, </a:t>
            </a:r>
          </a:p>
          <a:p>
            <a:pPr marL="0" indent="0">
              <a:lnSpc>
                <a:spcPct val="200000"/>
              </a:lnSpc>
              <a:spcBef>
                <a:spcPts val="0"/>
              </a:spcBef>
              <a:buNone/>
            </a:pPr>
            <a:r>
              <a:rPr lang="en-US" altLang="zh-CN" b="1" dirty="0">
                <a:latin typeface="Times New Roman" panose="02020603050405020304" pitchFamily="18" charset="0"/>
                <a:cs typeface="Times New Roman" panose="02020603050405020304" pitchFamily="18" charset="0"/>
              </a:rPr>
              <a:t>		it must be seen to be served.</a:t>
            </a:r>
            <a:endParaRPr lang="en-US" altLang="zh-CN"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nSpc>
                <a:spcPct val="200000"/>
              </a:lnSpc>
              <a:spcBef>
                <a:spcPts val="0"/>
              </a:spcBef>
              <a:buNone/>
            </a:pPr>
            <a:r>
              <a:rPr lang="en-US" altLang="zh-CN" sz="2000" b="1" dirty="0">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审判不公开，民众不知道惩治犯罪的社会制度正在有效运行，就可能诉诸个人寻仇报复</a:t>
            </a:r>
            <a:endParaRPr lang="en-US" altLang="zh-CN" sz="2000" b="1" dirty="0">
              <a:latin typeface="黑体" panose="02010609060101010101" pitchFamily="49" charset="-122"/>
              <a:ea typeface="黑体" panose="02010609060101010101" pitchFamily="49" charset="-122"/>
            </a:endParaRPr>
          </a:p>
          <a:p>
            <a:pPr marL="0" indent="0">
              <a:lnSpc>
                <a:spcPct val="200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200000"/>
              </a:lnSpc>
              <a:spcBef>
                <a:spcPts val="0"/>
              </a:spcBef>
              <a:buNone/>
            </a:pPr>
            <a:r>
              <a:rPr lang="en-US" altLang="zh-CN" b="1" dirty="0">
                <a:solidFill>
                  <a:srgbClr val="FF0000"/>
                </a:solidFill>
                <a:latin typeface="黑体" panose="02010609060101010101" pitchFamily="49" charset="-122"/>
                <a:ea typeface="黑体" panose="02010609060101010101" pitchFamily="49" charset="-122"/>
              </a:rPr>
              <a:t>		</a:t>
            </a:r>
            <a:r>
              <a:rPr lang="zh-CN" altLang="en-US" b="1" dirty="0">
                <a:solidFill>
                  <a:srgbClr val="FF0000"/>
                </a:solidFill>
                <a:latin typeface="黑体" panose="02010609060101010101" pitchFamily="49" charset="-122"/>
                <a:ea typeface="黑体" panose="02010609060101010101" pitchFamily="49" charset="-122"/>
              </a:rPr>
              <a:t>刑人</a:t>
            </a:r>
            <a:r>
              <a:rPr lang="zh-CN" altLang="en-US" b="1" dirty="0">
                <a:solidFill>
                  <a:srgbClr val="3333FF"/>
                </a:solidFill>
                <a:latin typeface="黑体" panose="02010609060101010101" pitchFamily="49" charset="-122"/>
                <a:ea typeface="黑体" panose="02010609060101010101" pitchFamily="49" charset="-122"/>
              </a:rPr>
              <a:t>于市</a:t>
            </a:r>
            <a:r>
              <a:rPr lang="zh-CN" altLang="en-US" b="1" dirty="0">
                <a:solidFill>
                  <a:srgbClr val="FF0000"/>
                </a:solidFill>
                <a:latin typeface="黑体" panose="02010609060101010101" pitchFamily="49" charset="-122"/>
                <a:ea typeface="黑体" panose="02010609060101010101" pitchFamily="49" charset="-122"/>
              </a:rPr>
              <a:t>，与众弃之</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礼记</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王制</a:t>
            </a:r>
            <a:r>
              <a:rPr lang="en-US" altLang="zh-CN" sz="2000" b="1" dirty="0">
                <a:latin typeface="黑体" panose="02010609060101010101" pitchFamily="49" charset="-122"/>
                <a:ea typeface="黑体" panose="02010609060101010101" pitchFamily="49" charset="-122"/>
              </a:rPr>
              <a:t>》</a:t>
            </a:r>
            <a:endParaRPr lang="zh-CN" altLang="en-US" sz="20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4"/>
            <a:ext cx="12311834" cy="4727575"/>
          </a:xfrm>
        </p:spPr>
        <p:txBody>
          <a:bodyPr>
            <a:normAutofit/>
          </a:bodyPr>
          <a:lstStyle/>
          <a:p>
            <a:pPr marL="0" indent="0">
              <a:lnSpc>
                <a:spcPct val="150000"/>
              </a:lnSpc>
              <a:spcBef>
                <a:spcPts val="0"/>
              </a:spcBef>
              <a:buNone/>
            </a:pPr>
            <a:r>
              <a:rPr lang="zh-CN" altLang="en-US" sz="4400" b="1" dirty="0">
                <a:solidFill>
                  <a:srgbClr val="FF0000"/>
                </a:solidFill>
                <a:latin typeface="黑体" panose="02010609060101010101" pitchFamily="49" charset="-122"/>
                <a:ea typeface="黑体" panose="02010609060101010101" pitchFamily="49" charset="-122"/>
              </a:rPr>
              <a:t>提取电子证据</a:t>
            </a:r>
            <a:endParaRPr lang="zh-CN" alt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b="1" dirty="0">
                <a:latin typeface="黑体" panose="02010609060101010101" pitchFamily="49" charset="-122"/>
                <a:ea typeface="黑体" panose="02010609060101010101" pitchFamily="49" charset="-122"/>
              </a:rPr>
              <a:t>主要证据：韦某使用的作案工具</a:t>
            </a:r>
            <a:r>
              <a:rPr lang="zh-CN" altLang="en-US" b="1" dirty="0">
                <a:solidFill>
                  <a:srgbClr val="3333FF"/>
                </a:solidFill>
                <a:latin typeface="黑体" panose="02010609060101010101" pitchFamily="49" charset="-122"/>
                <a:ea typeface="黑体" panose="02010609060101010101" pitchFamily="49" charset="-122"/>
              </a:rPr>
              <a:t>电脑</a:t>
            </a:r>
            <a:r>
              <a:rPr lang="zh-CN" altLang="en-US" b="1" dirty="0">
                <a:latin typeface="黑体" panose="02010609060101010101" pitchFamily="49" charset="-122"/>
                <a:ea typeface="黑体" panose="02010609060101010101" pitchFamily="49" charset="-122"/>
              </a:rPr>
              <a:t>一台、</a:t>
            </a:r>
            <a:r>
              <a:rPr lang="en-US" altLang="zh-CN" b="1" dirty="0">
                <a:latin typeface="黑体" panose="02010609060101010101" pitchFamily="49" charset="-122"/>
                <a:ea typeface="黑体" panose="02010609060101010101" pitchFamily="49" charset="-122"/>
              </a:rPr>
              <a:t>JVC</a:t>
            </a:r>
            <a:r>
              <a:rPr lang="zh-CN" altLang="en-US" b="1" dirty="0">
                <a:latin typeface="黑体" panose="02010609060101010101" pitchFamily="49" charset="-122"/>
                <a:ea typeface="黑体" panose="02010609060101010101" pitchFamily="49" charset="-122"/>
              </a:rPr>
              <a:t>牌</a:t>
            </a:r>
            <a:r>
              <a:rPr lang="en-US" altLang="zh-CN" b="1" dirty="0">
                <a:solidFill>
                  <a:srgbClr val="3333FF"/>
                </a:solidFill>
                <a:latin typeface="黑体" panose="02010609060101010101" pitchFamily="49" charset="-122"/>
                <a:ea typeface="黑体" panose="02010609060101010101" pitchFamily="49" charset="-122"/>
              </a:rPr>
              <a:t>DV</a:t>
            </a:r>
            <a:r>
              <a:rPr lang="zh-CN" altLang="en-US" b="1" dirty="0">
                <a:solidFill>
                  <a:srgbClr val="3333FF"/>
                </a:solidFill>
                <a:latin typeface="黑体" panose="02010609060101010101" pitchFamily="49" charset="-122"/>
                <a:ea typeface="黑体" panose="02010609060101010101" pitchFamily="49" charset="-122"/>
              </a:rPr>
              <a:t>机</a:t>
            </a:r>
            <a:r>
              <a:rPr lang="zh-CN" altLang="en-US" b="1" dirty="0">
                <a:latin typeface="黑体" panose="02010609060101010101" pitchFamily="49" charset="-122"/>
                <a:ea typeface="黑体" panose="02010609060101010101" pitchFamily="49" charset="-122"/>
              </a:rPr>
              <a:t>一台、</a:t>
            </a:r>
            <a:r>
              <a:rPr lang="zh-CN" altLang="en-US" b="1" dirty="0">
                <a:solidFill>
                  <a:srgbClr val="3333FF"/>
                </a:solidFill>
                <a:latin typeface="黑体" panose="02010609060101010101" pitchFamily="49" charset="-122"/>
                <a:ea typeface="黑体" panose="02010609060101010101" pitchFamily="49" charset="-122"/>
              </a:rPr>
              <a:t>望远镜</a:t>
            </a:r>
            <a:endParaRPr lang="en-US" alt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被告人在互联网上发布的图片和文字材料、电话用户情况说明、</a:t>
            </a:r>
            <a:endParaRPr lang="en-US" alt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相关帖子的</a:t>
            </a:r>
            <a:r>
              <a:rPr lang="en-US" altLang="zh-CN" b="1" dirty="0">
                <a:latin typeface="黑体" panose="02010609060101010101" pitchFamily="49" charset="-122"/>
                <a:ea typeface="黑体" panose="02010609060101010101" pitchFamily="49" charset="-122"/>
              </a:rPr>
              <a:t>IP</a:t>
            </a:r>
            <a:r>
              <a:rPr lang="zh-CN" altLang="en-US" b="1" dirty="0">
                <a:latin typeface="黑体" panose="02010609060101010101" pitchFamily="49" charset="-122"/>
                <a:ea typeface="黑体" panose="02010609060101010101" pitchFamily="49" charset="-122"/>
              </a:rPr>
              <a:t>地址情况资料等</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4"/>
            <a:ext cx="12311834" cy="4911091"/>
          </a:xfrm>
        </p:spPr>
        <p:txBody>
          <a:bodyPr>
            <a:noAutofit/>
          </a:bodyPr>
          <a:lstStyle/>
          <a:p>
            <a:pPr marL="0" indent="0">
              <a:lnSpc>
                <a:spcPct val="150000"/>
              </a:lnSpc>
              <a:spcBef>
                <a:spcPts val="0"/>
              </a:spcBef>
              <a:buNone/>
            </a:pPr>
            <a:r>
              <a:rPr lang="zh-CN" altLang="en-US" sz="4400" b="1" dirty="0">
                <a:solidFill>
                  <a:srgbClr val="FF0000"/>
                </a:solidFill>
                <a:latin typeface="黑体" panose="02010609060101010101" pitchFamily="49" charset="-122"/>
                <a:ea typeface="黑体" panose="02010609060101010101" pitchFamily="49" charset="-122"/>
              </a:rPr>
              <a:t>提取电子证据</a:t>
            </a:r>
            <a:endParaRPr lang="zh-CN" alt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b="1" dirty="0">
                <a:latin typeface="黑体" panose="02010609060101010101" pitchFamily="49" charset="-122"/>
                <a:ea typeface="黑体" panose="02010609060101010101" pitchFamily="49" charset="-122"/>
              </a:rPr>
              <a:t>主要证据：韦某使用的作案工具电脑一台、</a:t>
            </a:r>
            <a:r>
              <a:rPr lang="en-US" altLang="zh-CN" b="1" dirty="0">
                <a:latin typeface="黑体" panose="02010609060101010101" pitchFamily="49" charset="-122"/>
                <a:ea typeface="黑体" panose="02010609060101010101" pitchFamily="49" charset="-122"/>
              </a:rPr>
              <a:t>JVC</a:t>
            </a:r>
            <a:r>
              <a:rPr lang="zh-CN" altLang="en-US" b="1" dirty="0">
                <a:latin typeface="黑体" panose="02010609060101010101" pitchFamily="49" charset="-122"/>
                <a:ea typeface="黑体" panose="02010609060101010101" pitchFamily="49" charset="-122"/>
              </a:rPr>
              <a:t>牌</a:t>
            </a:r>
            <a:r>
              <a:rPr lang="en-US" altLang="zh-CN" b="1" dirty="0">
                <a:latin typeface="黑体" panose="02010609060101010101" pitchFamily="49" charset="-122"/>
                <a:ea typeface="黑体" panose="02010609060101010101" pitchFamily="49" charset="-122"/>
              </a:rPr>
              <a:t>DV</a:t>
            </a:r>
            <a:r>
              <a:rPr lang="zh-CN" altLang="en-US" b="1" dirty="0">
                <a:latin typeface="黑体" panose="02010609060101010101" pitchFamily="49" charset="-122"/>
                <a:ea typeface="黑体" panose="02010609060101010101" pitchFamily="49" charset="-122"/>
              </a:rPr>
              <a:t>机一台、望远镜</a:t>
            </a:r>
            <a:endParaRPr lang="en-US" alt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被告人在互联网上发布的图片和文字材料、电话用户情况说明、</a:t>
            </a:r>
            <a:endParaRPr lang="en-US" alt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相关帖子的</a:t>
            </a:r>
            <a:r>
              <a:rPr lang="en-US" altLang="zh-CN" b="1" dirty="0">
                <a:latin typeface="黑体" panose="02010609060101010101" pitchFamily="49" charset="-122"/>
                <a:ea typeface="黑体" panose="02010609060101010101" pitchFamily="49" charset="-122"/>
              </a:rPr>
              <a:t>IP</a:t>
            </a:r>
            <a:r>
              <a:rPr lang="zh-CN" altLang="en-US" b="1" dirty="0">
                <a:latin typeface="黑体" panose="02010609060101010101" pitchFamily="49" charset="-122"/>
                <a:ea typeface="黑体" panose="02010609060101010101" pitchFamily="49" charset="-122"/>
              </a:rPr>
              <a:t>地址情况资料等</a:t>
            </a:r>
            <a:endParaRPr lang="en-US" alt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sz="2000" b="1" dirty="0">
                <a:solidFill>
                  <a:srgbClr val="006600"/>
                </a:solidFill>
                <a:latin typeface="黑体" panose="02010609060101010101" pitchFamily="49" charset="-122"/>
                <a:ea typeface="黑体" panose="02010609060101010101" pitchFamily="49" charset="-122"/>
              </a:rPr>
              <a:t>尽管被告人</a:t>
            </a:r>
            <a:r>
              <a:rPr lang="zh-CN" altLang="en-US" sz="2000" b="1" dirty="0">
                <a:solidFill>
                  <a:srgbClr val="3333FF"/>
                </a:solidFill>
                <a:latin typeface="黑体" panose="02010609060101010101" pitchFamily="49" charset="-122"/>
                <a:ea typeface="黑体" panose="02010609060101010101" pitchFamily="49" charset="-122"/>
              </a:rPr>
              <a:t>如实供述</a:t>
            </a:r>
            <a:r>
              <a:rPr lang="zh-CN" altLang="en-US" sz="2000" b="1" dirty="0">
                <a:solidFill>
                  <a:srgbClr val="006600"/>
                </a:solidFill>
                <a:latin typeface="黑体" panose="02010609060101010101" pitchFamily="49" charset="-122"/>
                <a:ea typeface="黑体" panose="02010609060101010101" pitchFamily="49" charset="-122"/>
              </a:rPr>
              <a:t>了自己的犯罪事实，</a:t>
            </a:r>
            <a:endParaRPr lang="en-US" altLang="zh-CN" sz="2000" b="1" dirty="0">
              <a:solidFill>
                <a:srgbClr val="006600"/>
              </a:solidFill>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sz="2000" b="1" dirty="0">
                <a:solidFill>
                  <a:srgbClr val="006600"/>
                </a:solidFill>
                <a:latin typeface="黑体" panose="02010609060101010101" pitchFamily="49" charset="-122"/>
                <a:ea typeface="黑体" panose="02010609060101010101" pitchFamily="49" charset="-122"/>
              </a:rPr>
              <a:t>但根据</a:t>
            </a:r>
            <a:r>
              <a:rPr lang="zh-CN" altLang="en-US" sz="2000" b="1" dirty="0">
                <a:solidFill>
                  <a:srgbClr val="CC6600"/>
                </a:solidFill>
                <a:latin typeface="黑体" panose="02010609060101010101" pitchFamily="49" charset="-122"/>
                <a:ea typeface="黑体" panose="02010609060101010101" pitchFamily="49" charset="-122"/>
              </a:rPr>
              <a:t>刑事诉讼法</a:t>
            </a:r>
            <a:r>
              <a:rPr lang="zh-CN" altLang="en-US" sz="2000" b="1" dirty="0">
                <a:solidFill>
                  <a:srgbClr val="006600"/>
                </a:solidFill>
                <a:latin typeface="黑体" panose="02010609060101010101" pitchFamily="49" charset="-122"/>
                <a:ea typeface="黑体" panose="02010609060101010101" pitchFamily="49" charset="-122"/>
              </a:rPr>
              <a:t>规定，</a:t>
            </a:r>
            <a:endParaRPr lang="en-US" altLang="zh-CN" sz="2000" b="1" dirty="0">
              <a:solidFill>
                <a:srgbClr val="006600"/>
              </a:solidFill>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sz="2000" b="1" dirty="0">
                <a:solidFill>
                  <a:srgbClr val="006600"/>
                </a:solidFill>
                <a:latin typeface="黑体" panose="02010609060101010101" pitchFamily="49" charset="-122"/>
                <a:ea typeface="黑体" panose="02010609060101010101" pitchFamily="49" charset="-122"/>
              </a:rPr>
              <a:t>只有被告人</a:t>
            </a:r>
            <a:r>
              <a:rPr lang="zh-CN" altLang="en-US" sz="2000" b="1" dirty="0">
                <a:solidFill>
                  <a:srgbClr val="3333FF"/>
                </a:solidFill>
                <a:latin typeface="黑体" panose="02010609060101010101" pitchFamily="49" charset="-122"/>
                <a:ea typeface="黑体" panose="02010609060101010101" pitchFamily="49" charset="-122"/>
              </a:rPr>
              <a:t>供述</a:t>
            </a:r>
            <a:r>
              <a:rPr lang="zh-CN" altLang="en-US" sz="2000" b="1" dirty="0">
                <a:solidFill>
                  <a:srgbClr val="006600"/>
                </a:solidFill>
                <a:latin typeface="黑体" panose="02010609060101010101" pitchFamily="49" charset="-122"/>
                <a:ea typeface="黑体" panose="02010609060101010101" pitchFamily="49" charset="-122"/>
              </a:rPr>
              <a:t>是</a:t>
            </a:r>
            <a:r>
              <a:rPr lang="zh-CN" altLang="en-US" sz="2000" b="1" dirty="0">
                <a:solidFill>
                  <a:srgbClr val="7030A0"/>
                </a:solidFill>
                <a:latin typeface="黑体" panose="02010609060101010101" pitchFamily="49" charset="-122"/>
                <a:ea typeface="黑体" panose="02010609060101010101" pitchFamily="49" charset="-122"/>
              </a:rPr>
              <a:t>不能定罪量刑</a:t>
            </a:r>
            <a:r>
              <a:rPr lang="zh-CN" altLang="en-US" sz="2000" b="1" dirty="0">
                <a:solidFill>
                  <a:srgbClr val="006600"/>
                </a:solidFill>
                <a:latin typeface="黑体" panose="02010609060101010101" pitchFamily="49" charset="-122"/>
                <a:ea typeface="黑体" panose="02010609060101010101" pitchFamily="49" charset="-122"/>
              </a:rPr>
              <a:t>的，</a:t>
            </a:r>
            <a:endParaRPr lang="en-US" altLang="zh-CN" sz="2000" b="1" dirty="0">
              <a:solidFill>
                <a:srgbClr val="006600"/>
              </a:solidFill>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sz="2000" b="1" dirty="0">
                <a:solidFill>
                  <a:srgbClr val="006600"/>
                </a:solidFill>
                <a:latin typeface="黑体" panose="02010609060101010101" pitchFamily="49" charset="-122"/>
                <a:ea typeface="黑体" panose="02010609060101010101" pitchFamily="49" charset="-122"/>
              </a:rPr>
              <a:t>还需其他</a:t>
            </a:r>
            <a:r>
              <a:rPr lang="zh-CN" altLang="en-US" sz="2000" b="1" dirty="0">
                <a:solidFill>
                  <a:srgbClr val="FF0000"/>
                </a:solidFill>
                <a:latin typeface="黑体" panose="02010609060101010101" pitchFamily="49" charset="-122"/>
                <a:ea typeface="黑体" panose="02010609060101010101" pitchFamily="49" charset="-122"/>
              </a:rPr>
              <a:t>旁证</a:t>
            </a:r>
            <a:r>
              <a:rPr lang="zh-CN" altLang="en-US" sz="2000" b="1" dirty="0">
                <a:solidFill>
                  <a:srgbClr val="006600"/>
                </a:solidFill>
                <a:latin typeface="黑体" panose="02010609060101010101" pitchFamily="49" charset="-122"/>
                <a:ea typeface="黑体" panose="02010609060101010101" pitchFamily="49" charset="-122"/>
              </a:rPr>
              <a:t>来支持。</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4"/>
            <a:ext cx="12311834" cy="4911091"/>
          </a:xfrm>
        </p:spPr>
        <p:txBody>
          <a:bodyPr>
            <a:noAutofit/>
          </a:bodyPr>
          <a:lstStyle/>
          <a:p>
            <a:pPr marL="0" indent="0">
              <a:lnSpc>
                <a:spcPct val="150000"/>
              </a:lnSpc>
              <a:spcBef>
                <a:spcPts val="0"/>
              </a:spcBef>
              <a:buNone/>
            </a:pPr>
            <a:r>
              <a:rPr lang="zh-CN" altLang="en-US" sz="4400" b="1" dirty="0">
                <a:solidFill>
                  <a:srgbClr val="FF0000"/>
                </a:solidFill>
                <a:latin typeface="黑体" panose="02010609060101010101" pitchFamily="49" charset="-122"/>
                <a:ea typeface="黑体" panose="02010609060101010101" pitchFamily="49" charset="-122"/>
              </a:rPr>
              <a:t>提取电子证据</a:t>
            </a:r>
            <a:r>
              <a:rPr lang="en-US" altLang="zh-CN" sz="4400" b="1" dirty="0">
                <a:latin typeface="黑体" panose="02010609060101010101" pitchFamily="49" charset="-122"/>
                <a:ea typeface="黑体" panose="02010609060101010101" pitchFamily="49" charset="-122"/>
              </a:rPr>
              <a:t>-</a:t>
            </a:r>
            <a:r>
              <a:rPr lang="zh-CN" altLang="en-US" sz="4400" b="1" dirty="0">
                <a:latin typeface="黑体" panose="02010609060101010101" pitchFamily="49" charset="-122"/>
                <a:ea typeface="黑体" panose="02010609060101010101" pitchFamily="49" charset="-122"/>
              </a:rPr>
              <a:t>主要证据</a:t>
            </a:r>
            <a:endParaRPr lang="zh-CN" altLang="zh-CN" sz="4400"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b="1" dirty="0">
                <a:latin typeface="黑体" panose="02010609060101010101" pitchFamily="49" charset="-122"/>
                <a:ea typeface="黑体" panose="02010609060101010101" pitchFamily="49" charset="-122"/>
              </a:rPr>
              <a:t>韦某使用的作案工具电脑一台、</a:t>
            </a:r>
            <a:r>
              <a:rPr lang="en-US" altLang="zh-CN" b="1" dirty="0">
                <a:latin typeface="黑体" panose="02010609060101010101" pitchFamily="49" charset="-122"/>
                <a:ea typeface="黑体" panose="02010609060101010101" pitchFamily="49" charset="-122"/>
              </a:rPr>
              <a:t>JVC</a:t>
            </a:r>
            <a:r>
              <a:rPr lang="zh-CN" altLang="en-US" b="1" dirty="0">
                <a:latin typeface="黑体" panose="02010609060101010101" pitchFamily="49" charset="-122"/>
                <a:ea typeface="黑体" panose="02010609060101010101" pitchFamily="49" charset="-122"/>
              </a:rPr>
              <a:t>牌</a:t>
            </a:r>
            <a:r>
              <a:rPr lang="en-US" altLang="zh-CN" b="1" dirty="0">
                <a:latin typeface="黑体" panose="02010609060101010101" pitchFamily="49" charset="-122"/>
                <a:ea typeface="黑体" panose="02010609060101010101" pitchFamily="49" charset="-122"/>
              </a:rPr>
              <a:t>DV</a:t>
            </a:r>
            <a:r>
              <a:rPr lang="zh-CN" altLang="en-US" b="1" dirty="0">
                <a:latin typeface="黑体" panose="02010609060101010101" pitchFamily="49" charset="-122"/>
                <a:ea typeface="黑体" panose="02010609060101010101" pitchFamily="49" charset="-122"/>
              </a:rPr>
              <a:t>机一台、望远镜</a:t>
            </a:r>
            <a:endParaRPr lang="en-US" alt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b="1" dirty="0">
                <a:latin typeface="黑体" panose="02010609060101010101" pitchFamily="49" charset="-122"/>
                <a:ea typeface="黑体" panose="02010609060101010101" pitchFamily="49" charset="-122"/>
              </a:rPr>
              <a:t>被告人在互联网上发布的图片和文字材料、电话用户情况说明、</a:t>
            </a:r>
            <a:endParaRPr lang="en-US" alt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相关帖子的</a:t>
            </a:r>
            <a:r>
              <a:rPr lang="en-US" altLang="zh-CN" b="1" dirty="0">
                <a:latin typeface="黑体" panose="02010609060101010101" pitchFamily="49" charset="-122"/>
                <a:ea typeface="黑体" panose="02010609060101010101" pitchFamily="49" charset="-122"/>
              </a:rPr>
              <a:t>IP</a:t>
            </a:r>
            <a:r>
              <a:rPr lang="zh-CN" altLang="en-US" b="1" dirty="0">
                <a:latin typeface="黑体" panose="02010609060101010101" pitchFamily="49" charset="-122"/>
                <a:ea typeface="黑体" panose="02010609060101010101" pitchFamily="49" charset="-122"/>
              </a:rPr>
              <a:t>地址情况资料等</a:t>
            </a:r>
            <a:endParaRPr lang="en-US" alt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sz="2000" b="1" dirty="0">
                <a:solidFill>
                  <a:srgbClr val="006600"/>
                </a:solidFill>
                <a:latin typeface="黑体" panose="02010609060101010101" pitchFamily="49" charset="-122"/>
                <a:ea typeface="黑体" panose="02010609060101010101" pitchFamily="49" charset="-122"/>
              </a:rPr>
              <a:t>尽管被告人</a:t>
            </a:r>
            <a:r>
              <a:rPr lang="zh-CN" altLang="en-US" sz="2000" b="1" dirty="0">
                <a:solidFill>
                  <a:srgbClr val="3333FF"/>
                </a:solidFill>
                <a:latin typeface="黑体" panose="02010609060101010101" pitchFamily="49" charset="-122"/>
                <a:ea typeface="黑体" panose="02010609060101010101" pitchFamily="49" charset="-122"/>
              </a:rPr>
              <a:t>如实供述</a:t>
            </a:r>
            <a:r>
              <a:rPr lang="zh-CN" altLang="en-US" sz="2000" b="1" dirty="0">
                <a:solidFill>
                  <a:srgbClr val="006600"/>
                </a:solidFill>
                <a:latin typeface="黑体" panose="02010609060101010101" pitchFamily="49" charset="-122"/>
                <a:ea typeface="黑体" panose="02010609060101010101" pitchFamily="49" charset="-122"/>
              </a:rPr>
              <a:t>了自己的犯罪事实，</a:t>
            </a:r>
            <a:endParaRPr lang="en-US" altLang="zh-CN" sz="2000" b="1" dirty="0">
              <a:solidFill>
                <a:srgbClr val="006600"/>
              </a:solidFill>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sz="2000" b="1" dirty="0">
                <a:solidFill>
                  <a:srgbClr val="006600"/>
                </a:solidFill>
                <a:latin typeface="黑体" panose="02010609060101010101" pitchFamily="49" charset="-122"/>
                <a:ea typeface="黑体" panose="02010609060101010101" pitchFamily="49" charset="-122"/>
              </a:rPr>
              <a:t>但根据</a:t>
            </a:r>
            <a:r>
              <a:rPr lang="zh-CN" altLang="en-US" sz="2000" b="1" dirty="0">
                <a:solidFill>
                  <a:srgbClr val="CC6600"/>
                </a:solidFill>
                <a:latin typeface="黑体" panose="02010609060101010101" pitchFamily="49" charset="-122"/>
                <a:ea typeface="黑体" panose="02010609060101010101" pitchFamily="49" charset="-122"/>
              </a:rPr>
              <a:t>刑事诉讼法</a:t>
            </a:r>
            <a:r>
              <a:rPr lang="zh-CN" altLang="en-US" sz="2000" b="1" dirty="0">
                <a:solidFill>
                  <a:srgbClr val="006600"/>
                </a:solidFill>
                <a:latin typeface="黑体" panose="02010609060101010101" pitchFamily="49" charset="-122"/>
                <a:ea typeface="黑体" panose="02010609060101010101" pitchFamily="49" charset="-122"/>
              </a:rPr>
              <a:t>规定，</a:t>
            </a:r>
            <a:endParaRPr lang="en-US" altLang="zh-CN" sz="2000" b="1" dirty="0">
              <a:solidFill>
                <a:srgbClr val="006600"/>
              </a:solidFill>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sz="2000" b="1" dirty="0">
                <a:solidFill>
                  <a:srgbClr val="006600"/>
                </a:solidFill>
                <a:latin typeface="黑体" panose="02010609060101010101" pitchFamily="49" charset="-122"/>
                <a:ea typeface="黑体" panose="02010609060101010101" pitchFamily="49" charset="-122"/>
              </a:rPr>
              <a:t>只有被告人</a:t>
            </a:r>
            <a:r>
              <a:rPr lang="zh-CN" altLang="en-US" sz="2000" b="1" dirty="0">
                <a:solidFill>
                  <a:srgbClr val="3333FF"/>
                </a:solidFill>
                <a:latin typeface="黑体" panose="02010609060101010101" pitchFamily="49" charset="-122"/>
                <a:ea typeface="黑体" panose="02010609060101010101" pitchFamily="49" charset="-122"/>
              </a:rPr>
              <a:t>供述</a:t>
            </a:r>
            <a:r>
              <a:rPr lang="zh-CN" altLang="en-US" sz="2000" b="1" dirty="0">
                <a:solidFill>
                  <a:srgbClr val="006600"/>
                </a:solidFill>
                <a:latin typeface="黑体" panose="02010609060101010101" pitchFamily="49" charset="-122"/>
                <a:ea typeface="黑体" panose="02010609060101010101" pitchFamily="49" charset="-122"/>
              </a:rPr>
              <a:t>是</a:t>
            </a:r>
            <a:r>
              <a:rPr lang="zh-CN" altLang="en-US" sz="2000" b="1" dirty="0">
                <a:solidFill>
                  <a:srgbClr val="7030A0"/>
                </a:solidFill>
                <a:latin typeface="黑体" panose="02010609060101010101" pitchFamily="49" charset="-122"/>
                <a:ea typeface="黑体" panose="02010609060101010101" pitchFamily="49" charset="-122"/>
              </a:rPr>
              <a:t>不能定罪量刑</a:t>
            </a:r>
            <a:r>
              <a:rPr lang="zh-CN" altLang="en-US" sz="2000" b="1" dirty="0">
                <a:solidFill>
                  <a:srgbClr val="006600"/>
                </a:solidFill>
                <a:latin typeface="黑体" panose="02010609060101010101" pitchFamily="49" charset="-122"/>
                <a:ea typeface="黑体" panose="02010609060101010101" pitchFamily="49" charset="-122"/>
              </a:rPr>
              <a:t>的，</a:t>
            </a:r>
            <a:endParaRPr lang="en-US" altLang="zh-CN" sz="2000" b="1" dirty="0">
              <a:solidFill>
                <a:srgbClr val="006600"/>
              </a:solidFill>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sz="2000" b="1" dirty="0">
                <a:solidFill>
                  <a:srgbClr val="006600"/>
                </a:solidFill>
                <a:latin typeface="黑体" panose="02010609060101010101" pitchFamily="49" charset="-122"/>
                <a:ea typeface="黑体" panose="02010609060101010101" pitchFamily="49" charset="-122"/>
              </a:rPr>
              <a:t>还需其他</a:t>
            </a:r>
            <a:r>
              <a:rPr lang="zh-CN" altLang="en-US" sz="2000" b="1" dirty="0">
                <a:solidFill>
                  <a:srgbClr val="FF0000"/>
                </a:solidFill>
                <a:latin typeface="黑体" panose="02010609060101010101" pitchFamily="49" charset="-122"/>
                <a:ea typeface="黑体" panose="02010609060101010101" pitchFamily="49" charset="-122"/>
              </a:rPr>
              <a:t>旁证</a:t>
            </a:r>
            <a:r>
              <a:rPr lang="zh-CN" altLang="en-US" sz="2000" b="1" dirty="0">
                <a:solidFill>
                  <a:srgbClr val="006600"/>
                </a:solidFill>
                <a:latin typeface="黑体" panose="02010609060101010101" pitchFamily="49" charset="-122"/>
                <a:ea typeface="黑体" panose="02010609060101010101" pitchFamily="49" charset="-122"/>
              </a:rPr>
              <a:t>来支持。</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4"/>
            <a:ext cx="12311834" cy="4911091"/>
          </a:xfrm>
        </p:spPr>
        <p:txBody>
          <a:bodyPr>
            <a:noAutofit/>
          </a:bodyPr>
          <a:lstStyle/>
          <a:p>
            <a:pPr marL="0" indent="0">
              <a:lnSpc>
                <a:spcPct val="150000"/>
              </a:lnSpc>
              <a:spcBef>
                <a:spcPts val="0"/>
              </a:spcBef>
              <a:buNone/>
            </a:pPr>
            <a:r>
              <a:rPr lang="zh-CN" altLang="en-US" sz="4400" b="1" dirty="0">
                <a:solidFill>
                  <a:srgbClr val="FF0000"/>
                </a:solidFill>
                <a:latin typeface="黑体" panose="02010609060101010101" pitchFamily="49" charset="-122"/>
                <a:ea typeface="黑体" panose="02010609060101010101" pitchFamily="49" charset="-122"/>
              </a:rPr>
              <a:t>提取电子证据</a:t>
            </a:r>
            <a:r>
              <a:rPr lang="en-US" altLang="zh-CN" sz="4400" b="1" dirty="0">
                <a:latin typeface="黑体" panose="02010609060101010101" pitchFamily="49" charset="-122"/>
                <a:ea typeface="黑体" panose="02010609060101010101" pitchFamily="49" charset="-122"/>
              </a:rPr>
              <a:t>-</a:t>
            </a:r>
            <a:r>
              <a:rPr lang="zh-CN" altLang="en-US" sz="4400" b="1" dirty="0">
                <a:latin typeface="黑体" panose="02010609060101010101" pitchFamily="49" charset="-122"/>
                <a:ea typeface="黑体" panose="02010609060101010101" pitchFamily="49" charset="-122"/>
              </a:rPr>
              <a:t>证据链三个环节</a:t>
            </a:r>
            <a:endParaRPr lang="zh-CN" altLang="zh-CN" sz="4400"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要证明电脑中、查获</a:t>
            </a:r>
            <a:r>
              <a:rPr lang="en-US" altLang="zh-CN" b="1" dirty="0">
                <a:latin typeface="黑体" panose="02010609060101010101" pitchFamily="49" charset="-122"/>
                <a:ea typeface="黑体" panose="02010609060101010101" pitchFamily="49" charset="-122"/>
              </a:rPr>
              <a:t>DV</a:t>
            </a:r>
            <a:r>
              <a:rPr lang="zh-CN" altLang="en-US" b="1" dirty="0">
                <a:latin typeface="黑体" panose="02010609060101010101" pitchFamily="49" charset="-122"/>
                <a:ea typeface="黑体" panose="02010609060101010101" pitchFamily="49" charset="-122"/>
              </a:rPr>
              <a:t>机中</a:t>
            </a:r>
            <a:r>
              <a:rPr lang="zh-CN" altLang="en-US" b="1" dirty="0">
                <a:solidFill>
                  <a:srgbClr val="3333FF"/>
                </a:solidFill>
                <a:latin typeface="黑体" panose="02010609060101010101" pitchFamily="49" charset="-122"/>
                <a:ea typeface="黑体" panose="02010609060101010101" pitchFamily="49" charset="-122"/>
              </a:rPr>
              <a:t>有</a:t>
            </a:r>
            <a:r>
              <a:rPr lang="zh-CN" altLang="en-US" b="1" dirty="0">
                <a:latin typeface="黑体" panose="02010609060101010101" pitchFamily="49" charset="-122"/>
                <a:ea typeface="黑体" panose="02010609060101010101" pitchFamily="49" charset="-122"/>
              </a:rPr>
              <a:t>某护卫舰等海军装备的图片和文字材料；</a:t>
            </a:r>
            <a:endParaRPr lang="en-US" alt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要证明以“</a:t>
            </a:r>
            <a:r>
              <a:rPr lang="en-US" altLang="zh-CN" b="1" dirty="0" err="1">
                <a:latin typeface="黑体" panose="02010609060101010101" pitchFamily="49" charset="-122"/>
                <a:ea typeface="黑体" panose="02010609060101010101" pitchFamily="49" charset="-122"/>
              </a:rPr>
              <a:t>weiqing</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 发布的图片和文字材料与电脑中存储的</a:t>
            </a:r>
            <a:r>
              <a:rPr lang="zh-CN" altLang="en-US" b="1" dirty="0">
                <a:solidFill>
                  <a:srgbClr val="3333FF"/>
                </a:solidFill>
                <a:latin typeface="黑体" panose="02010609060101010101" pitchFamily="49" charset="-122"/>
                <a:ea typeface="黑体" panose="02010609060101010101" pitchFamily="49" charset="-122"/>
              </a:rPr>
              <a:t>一致</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en-US" altLang="zh-CN" b="1" dirty="0">
                <a:latin typeface="黑体" panose="02010609060101010101" pitchFamily="49" charset="-122"/>
                <a:ea typeface="黑体" panose="02010609060101010101" pitchFamily="49" charset="-122"/>
              </a:rPr>
              <a:t>3.</a:t>
            </a:r>
            <a:r>
              <a:rPr lang="zh-CN" altLang="en-US" b="1" dirty="0">
                <a:latin typeface="黑体" panose="02010609060101010101" pitchFamily="49" charset="-122"/>
                <a:ea typeface="黑体" panose="02010609060101010101" pitchFamily="49" charset="-122"/>
              </a:rPr>
              <a:t> 要证明互联网上的“</a:t>
            </a:r>
            <a:r>
              <a:rPr lang="en-US" altLang="zh-CN" b="1" dirty="0" err="1">
                <a:latin typeface="黑体" panose="02010609060101010101" pitchFamily="49" charset="-122"/>
                <a:ea typeface="黑体" panose="02010609060101010101" pitchFamily="49" charset="-122"/>
              </a:rPr>
              <a:t>weiqing</a:t>
            </a:r>
            <a:r>
              <a:rPr lang="en-US" altLang="zh-CN"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就是</a:t>
            </a:r>
            <a:r>
              <a:rPr lang="zh-CN" altLang="en-US" b="1" dirty="0">
                <a:latin typeface="黑体" panose="02010609060101010101" pitchFamily="49" charset="-122"/>
                <a:ea typeface="黑体" panose="02010609060101010101" pitchFamily="49" charset="-122"/>
              </a:rPr>
              <a:t>现实中的被告人。</a:t>
            </a:r>
            <a:endParaRPr lang="zh-CN" altLang="en-US" sz="2000" b="1" dirty="0">
              <a:solidFill>
                <a:srgbClr val="006600"/>
              </a:solidFill>
              <a:latin typeface="黑体" panose="02010609060101010101" pitchFamily="49" charset="-122"/>
              <a:ea typeface="黑体" panose="02010609060101010101" pitchFamily="49"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4"/>
            <a:ext cx="12311834" cy="5367656"/>
          </a:xfrm>
        </p:spPr>
        <p:txBody>
          <a:bodyPr>
            <a:noAutofit/>
          </a:bodyPr>
          <a:lstStyle/>
          <a:p>
            <a:pPr marL="0" indent="0">
              <a:lnSpc>
                <a:spcPct val="150000"/>
              </a:lnSpc>
              <a:spcBef>
                <a:spcPts val="0"/>
              </a:spcBef>
              <a:buNone/>
            </a:pPr>
            <a:r>
              <a:rPr lang="zh-CN" altLang="en-US" sz="4400" b="1" dirty="0">
                <a:solidFill>
                  <a:srgbClr val="FF0000"/>
                </a:solidFill>
                <a:latin typeface="黑体" panose="02010609060101010101" pitchFamily="49" charset="-122"/>
                <a:ea typeface="黑体" panose="02010609060101010101" pitchFamily="49" charset="-122"/>
              </a:rPr>
              <a:t>提取电子证据</a:t>
            </a:r>
            <a:r>
              <a:rPr lang="en-US" altLang="zh-CN" sz="4400" b="1" dirty="0">
                <a:latin typeface="黑体" panose="02010609060101010101" pitchFamily="49" charset="-122"/>
                <a:ea typeface="黑体" panose="02010609060101010101" pitchFamily="49" charset="-122"/>
              </a:rPr>
              <a:t>-</a:t>
            </a:r>
            <a:r>
              <a:rPr lang="zh-CN" altLang="en-US" sz="4400" b="1" dirty="0">
                <a:latin typeface="黑体" panose="02010609060101010101" pitchFamily="49" charset="-122"/>
                <a:ea typeface="黑体" panose="02010609060101010101" pitchFamily="49" charset="-122"/>
              </a:rPr>
              <a:t>证据链三个环节</a:t>
            </a:r>
            <a:endParaRPr lang="zh-CN" altLang="zh-CN" sz="4400"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要证明电脑中、查获</a:t>
            </a:r>
            <a:r>
              <a:rPr lang="en-US" altLang="zh-CN" b="1" dirty="0">
                <a:latin typeface="黑体" panose="02010609060101010101" pitchFamily="49" charset="-122"/>
                <a:ea typeface="黑体" panose="02010609060101010101" pitchFamily="49" charset="-122"/>
              </a:rPr>
              <a:t>DV</a:t>
            </a:r>
            <a:r>
              <a:rPr lang="zh-CN" altLang="en-US" b="1" dirty="0">
                <a:latin typeface="黑体" panose="02010609060101010101" pitchFamily="49" charset="-122"/>
                <a:ea typeface="黑体" panose="02010609060101010101" pitchFamily="49" charset="-122"/>
              </a:rPr>
              <a:t>机中</a:t>
            </a:r>
            <a:r>
              <a:rPr lang="zh-CN" altLang="en-US" b="1" dirty="0">
                <a:solidFill>
                  <a:srgbClr val="3333FF"/>
                </a:solidFill>
                <a:latin typeface="黑体" panose="02010609060101010101" pitchFamily="49" charset="-122"/>
                <a:ea typeface="黑体" panose="02010609060101010101" pitchFamily="49" charset="-122"/>
              </a:rPr>
              <a:t>有</a:t>
            </a:r>
            <a:r>
              <a:rPr lang="zh-CN" altLang="en-US" b="1" dirty="0">
                <a:latin typeface="黑体" panose="02010609060101010101" pitchFamily="49" charset="-122"/>
                <a:ea typeface="黑体" panose="02010609060101010101" pitchFamily="49" charset="-122"/>
              </a:rPr>
              <a:t>某护卫舰等海军装备的图片和文字材料；</a:t>
            </a:r>
            <a:endParaRPr lang="en-US" alt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要证明以“</a:t>
            </a:r>
            <a:r>
              <a:rPr lang="en-US" altLang="zh-CN" b="1" dirty="0" err="1">
                <a:latin typeface="黑体" panose="02010609060101010101" pitchFamily="49" charset="-122"/>
                <a:ea typeface="黑体" panose="02010609060101010101" pitchFamily="49" charset="-122"/>
              </a:rPr>
              <a:t>weiqing</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 发布的图片和文字材料与电脑中存储的</a:t>
            </a:r>
            <a:r>
              <a:rPr lang="zh-CN" altLang="en-US" b="1" dirty="0">
                <a:solidFill>
                  <a:srgbClr val="3333FF"/>
                </a:solidFill>
                <a:latin typeface="黑体" panose="02010609060101010101" pitchFamily="49" charset="-122"/>
                <a:ea typeface="黑体" panose="02010609060101010101" pitchFamily="49" charset="-122"/>
              </a:rPr>
              <a:t>一致</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en-US" altLang="zh-CN" b="1" dirty="0">
                <a:latin typeface="黑体" panose="02010609060101010101" pitchFamily="49" charset="-122"/>
                <a:ea typeface="黑体" panose="02010609060101010101" pitchFamily="49" charset="-122"/>
              </a:rPr>
              <a:t>3.</a:t>
            </a:r>
            <a:r>
              <a:rPr lang="zh-CN" altLang="en-US" b="1" dirty="0">
                <a:latin typeface="黑体" panose="02010609060101010101" pitchFamily="49" charset="-122"/>
                <a:ea typeface="黑体" panose="02010609060101010101" pitchFamily="49" charset="-122"/>
              </a:rPr>
              <a:t> 要证明互联网上的“</a:t>
            </a:r>
            <a:r>
              <a:rPr lang="en-US" altLang="zh-CN" b="1" dirty="0" err="1">
                <a:latin typeface="黑体" panose="02010609060101010101" pitchFamily="49" charset="-122"/>
                <a:ea typeface="黑体" panose="02010609060101010101" pitchFamily="49" charset="-122"/>
              </a:rPr>
              <a:t>weiqing</a:t>
            </a:r>
            <a:r>
              <a:rPr lang="en-US" altLang="zh-CN"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就是</a:t>
            </a:r>
            <a:r>
              <a:rPr lang="zh-CN" altLang="en-US" b="1" dirty="0">
                <a:latin typeface="黑体" panose="02010609060101010101" pitchFamily="49" charset="-122"/>
                <a:ea typeface="黑体" panose="02010609060101010101" pitchFamily="49" charset="-122"/>
              </a:rPr>
              <a:t>现实中的被告人。</a:t>
            </a:r>
            <a:endParaRPr lang="en-US" altLang="zh-CN" sz="2000" b="1" dirty="0">
              <a:solidFill>
                <a:srgbClr val="006600"/>
              </a:solidFill>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sz="2000" b="1" dirty="0">
                <a:solidFill>
                  <a:srgbClr val="3333FF"/>
                </a:solidFill>
                <a:latin typeface="黑体" panose="02010609060101010101" pitchFamily="49" charset="-122"/>
                <a:ea typeface="黑体" panose="02010609060101010101" pitchFamily="49" charset="-122"/>
              </a:rPr>
              <a:t>第一、第二个环节比较容易证明。</a:t>
            </a:r>
            <a:endParaRPr lang="en-US" altLang="zh-CN" sz="2000" b="1" dirty="0">
              <a:solidFill>
                <a:srgbClr val="3333FF"/>
              </a:solidFill>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sz="2000" b="1" dirty="0">
                <a:solidFill>
                  <a:srgbClr val="006600"/>
                </a:solidFill>
                <a:latin typeface="黑体" panose="02010609060101010101" pitchFamily="49" charset="-122"/>
                <a:ea typeface="黑体" panose="02010609060101010101" pitchFamily="49" charset="-122"/>
              </a:rPr>
              <a:t>从被告人家里查获的电脑中我们发现了大量的该护卫舰图片，有些已经公开，有些尚未公开。</a:t>
            </a:r>
            <a:endParaRPr lang="en-US" altLang="zh-CN" sz="2000" b="1" dirty="0">
              <a:solidFill>
                <a:srgbClr val="006600"/>
              </a:solidFill>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sz="2000" b="1" dirty="0">
                <a:solidFill>
                  <a:srgbClr val="006600"/>
                </a:solidFill>
                <a:latin typeface="黑体" panose="02010609060101010101" pitchFamily="49" charset="-122"/>
                <a:ea typeface="黑体" panose="02010609060101010101" pitchFamily="49" charset="-122"/>
              </a:rPr>
              <a:t>从现场缴获的</a:t>
            </a:r>
            <a:r>
              <a:rPr lang="en-US" altLang="zh-CN" sz="2000" b="1" dirty="0">
                <a:solidFill>
                  <a:srgbClr val="006600"/>
                </a:solidFill>
                <a:latin typeface="黑体" panose="02010609060101010101" pitchFamily="49" charset="-122"/>
                <a:ea typeface="黑体" panose="02010609060101010101" pitchFamily="49" charset="-122"/>
              </a:rPr>
              <a:t>DV</a:t>
            </a:r>
            <a:r>
              <a:rPr lang="zh-CN" altLang="en-US" sz="2000" b="1" dirty="0">
                <a:solidFill>
                  <a:srgbClr val="006600"/>
                </a:solidFill>
                <a:latin typeface="黑体" panose="02010609060101010101" pitchFamily="49" charset="-122"/>
                <a:ea typeface="黑体" panose="02010609060101010101" pitchFamily="49" charset="-122"/>
              </a:rPr>
              <a:t>机的存储卡中，也发现了最新拍摄的护卫舰图片。</a:t>
            </a:r>
            <a:endParaRPr lang="en-US" altLang="zh-CN" sz="2000" b="1" dirty="0">
              <a:solidFill>
                <a:srgbClr val="006600"/>
              </a:solidFill>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sz="2000" b="1" dirty="0">
                <a:solidFill>
                  <a:srgbClr val="006600"/>
                </a:solidFill>
                <a:latin typeface="黑体" panose="02010609060101010101" pitchFamily="49" charset="-122"/>
                <a:ea typeface="黑体" panose="02010609060101010101" pitchFamily="49" charset="-122"/>
              </a:rPr>
              <a:t>然后，在互联网上，将所有以网名“</a:t>
            </a:r>
            <a:r>
              <a:rPr lang="en-US" altLang="zh-CN" sz="2000" b="1" dirty="0" err="1">
                <a:solidFill>
                  <a:srgbClr val="006600"/>
                </a:solidFill>
                <a:latin typeface="黑体" panose="02010609060101010101" pitchFamily="49" charset="-122"/>
                <a:ea typeface="黑体" panose="02010609060101010101" pitchFamily="49" charset="-122"/>
              </a:rPr>
              <a:t>weiqing</a:t>
            </a:r>
            <a:r>
              <a:rPr lang="en-US" altLang="zh-CN" sz="2000" b="1" dirty="0">
                <a:solidFill>
                  <a:srgbClr val="006600"/>
                </a:solidFill>
                <a:latin typeface="黑体" panose="02010609060101010101" pitchFamily="49" charset="-122"/>
                <a:ea typeface="黑体" panose="02010609060101010101" pitchFamily="49" charset="-122"/>
              </a:rPr>
              <a:t>”</a:t>
            </a:r>
            <a:r>
              <a:rPr lang="zh-CN" altLang="en-US" sz="2000" b="1" dirty="0">
                <a:solidFill>
                  <a:srgbClr val="006600"/>
                </a:solidFill>
                <a:latin typeface="黑体" panose="02010609060101010101" pitchFamily="49" charset="-122"/>
                <a:ea typeface="黑体" panose="02010609060101010101" pitchFamily="49" charset="-122"/>
              </a:rPr>
              <a:t>发布的图片和资料搜索出来，</a:t>
            </a:r>
            <a:endParaRPr lang="en-US" altLang="zh-CN" sz="2000" b="1" dirty="0">
              <a:solidFill>
                <a:srgbClr val="006600"/>
              </a:solidFill>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sz="2000" b="1" dirty="0">
                <a:solidFill>
                  <a:srgbClr val="006600"/>
                </a:solidFill>
                <a:latin typeface="黑体" panose="02010609060101010101" pitchFamily="49" charset="-122"/>
                <a:ea typeface="黑体" panose="02010609060101010101" pitchFamily="49" charset="-122"/>
              </a:rPr>
              <a:t>与被告人家里电脑中的图片和文字材料进行比对，得出一致的结论。</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4"/>
            <a:ext cx="12311834" cy="4911091"/>
          </a:xfrm>
        </p:spPr>
        <p:txBody>
          <a:bodyPr>
            <a:noAutofit/>
          </a:bodyPr>
          <a:lstStyle/>
          <a:p>
            <a:pPr marL="0" indent="0">
              <a:lnSpc>
                <a:spcPct val="150000"/>
              </a:lnSpc>
              <a:spcBef>
                <a:spcPts val="0"/>
              </a:spcBef>
              <a:buNone/>
            </a:pPr>
            <a:r>
              <a:rPr lang="zh-CN" altLang="en-US" sz="4400" b="1" dirty="0">
                <a:solidFill>
                  <a:srgbClr val="FF0000"/>
                </a:solidFill>
                <a:latin typeface="黑体" panose="02010609060101010101" pitchFamily="49" charset="-122"/>
                <a:ea typeface="黑体" panose="02010609060101010101" pitchFamily="49" charset="-122"/>
              </a:rPr>
              <a:t>提取电子证据</a:t>
            </a:r>
            <a:r>
              <a:rPr lang="en-US" altLang="zh-CN" sz="4400" b="1" dirty="0">
                <a:latin typeface="黑体" panose="02010609060101010101" pitchFamily="49" charset="-122"/>
                <a:ea typeface="黑体" panose="02010609060101010101" pitchFamily="49" charset="-122"/>
              </a:rPr>
              <a:t>-</a:t>
            </a:r>
            <a:r>
              <a:rPr lang="zh-CN" altLang="en-US" sz="4400" b="1" dirty="0">
                <a:latin typeface="黑体" panose="02010609060101010101" pitchFamily="49" charset="-122"/>
                <a:ea typeface="黑体" panose="02010609060101010101" pitchFamily="49" charset="-122"/>
              </a:rPr>
              <a:t>证据链三个环节</a:t>
            </a:r>
            <a:endParaRPr lang="zh-CN" altLang="zh-CN" sz="4400"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要证明电脑中、查获</a:t>
            </a:r>
            <a:r>
              <a:rPr lang="en-US" altLang="zh-CN" b="1" dirty="0">
                <a:latin typeface="黑体" panose="02010609060101010101" pitchFamily="49" charset="-122"/>
                <a:ea typeface="黑体" panose="02010609060101010101" pitchFamily="49" charset="-122"/>
              </a:rPr>
              <a:t>DV</a:t>
            </a:r>
            <a:r>
              <a:rPr lang="zh-CN" altLang="en-US" b="1" dirty="0">
                <a:latin typeface="黑体" panose="02010609060101010101" pitchFamily="49" charset="-122"/>
                <a:ea typeface="黑体" panose="02010609060101010101" pitchFamily="49" charset="-122"/>
              </a:rPr>
              <a:t>机中</a:t>
            </a:r>
            <a:r>
              <a:rPr lang="zh-CN" altLang="en-US" b="1" dirty="0">
                <a:solidFill>
                  <a:srgbClr val="3333FF"/>
                </a:solidFill>
                <a:latin typeface="黑体" panose="02010609060101010101" pitchFamily="49" charset="-122"/>
                <a:ea typeface="黑体" panose="02010609060101010101" pitchFamily="49" charset="-122"/>
              </a:rPr>
              <a:t>有</a:t>
            </a:r>
            <a:r>
              <a:rPr lang="zh-CN" altLang="en-US" b="1" dirty="0">
                <a:latin typeface="黑体" panose="02010609060101010101" pitchFamily="49" charset="-122"/>
                <a:ea typeface="黑体" panose="02010609060101010101" pitchFamily="49" charset="-122"/>
              </a:rPr>
              <a:t>某护卫舰等海军装备的图片和文字材料；</a:t>
            </a:r>
            <a:endParaRPr lang="en-US" alt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要证明以“</a:t>
            </a:r>
            <a:r>
              <a:rPr lang="en-US" altLang="zh-CN" b="1" dirty="0" err="1">
                <a:latin typeface="黑体" panose="02010609060101010101" pitchFamily="49" charset="-122"/>
                <a:ea typeface="黑体" panose="02010609060101010101" pitchFamily="49" charset="-122"/>
              </a:rPr>
              <a:t>weiqing</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 发布的图片和文字材料与电脑中存储的</a:t>
            </a:r>
            <a:r>
              <a:rPr lang="zh-CN" altLang="en-US" b="1" dirty="0">
                <a:solidFill>
                  <a:srgbClr val="3333FF"/>
                </a:solidFill>
                <a:latin typeface="黑体" panose="02010609060101010101" pitchFamily="49" charset="-122"/>
                <a:ea typeface="黑体" panose="02010609060101010101" pitchFamily="49" charset="-122"/>
              </a:rPr>
              <a:t>一致</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en-US" altLang="zh-CN" b="1" dirty="0">
                <a:latin typeface="黑体" panose="02010609060101010101" pitchFamily="49" charset="-122"/>
                <a:ea typeface="黑体" panose="02010609060101010101" pitchFamily="49" charset="-122"/>
              </a:rPr>
              <a:t>3.</a:t>
            </a:r>
            <a:r>
              <a:rPr lang="zh-CN" altLang="en-US" b="1" dirty="0">
                <a:latin typeface="黑体" panose="02010609060101010101" pitchFamily="49" charset="-122"/>
                <a:ea typeface="黑体" panose="02010609060101010101" pitchFamily="49" charset="-122"/>
              </a:rPr>
              <a:t> 要证明互联网上的“</a:t>
            </a:r>
            <a:r>
              <a:rPr lang="en-US" altLang="zh-CN" b="1" dirty="0" err="1">
                <a:latin typeface="黑体" panose="02010609060101010101" pitchFamily="49" charset="-122"/>
                <a:ea typeface="黑体" panose="02010609060101010101" pitchFamily="49" charset="-122"/>
              </a:rPr>
              <a:t>weiqing</a:t>
            </a:r>
            <a:r>
              <a:rPr lang="en-US" altLang="zh-CN"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就是</a:t>
            </a:r>
            <a:r>
              <a:rPr lang="zh-CN" altLang="en-US" b="1" dirty="0">
                <a:latin typeface="黑体" panose="02010609060101010101" pitchFamily="49" charset="-122"/>
                <a:ea typeface="黑体" panose="02010609060101010101" pitchFamily="49" charset="-122"/>
              </a:rPr>
              <a:t>现实中的被告人。</a:t>
            </a:r>
            <a:endParaRPr lang="en-US" altLang="zh-CN" sz="2000" b="1" dirty="0">
              <a:solidFill>
                <a:srgbClr val="006600"/>
              </a:solidFill>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sz="2000" b="1" dirty="0">
                <a:solidFill>
                  <a:srgbClr val="A5068D"/>
                </a:solidFill>
                <a:latin typeface="黑体" panose="02010609060101010101" pitchFamily="49" charset="-122"/>
                <a:ea typeface="黑体" panose="02010609060101010101" pitchFamily="49" charset="-122"/>
              </a:rPr>
              <a:t>第三个环节的证据是本案中最难证明的，</a:t>
            </a:r>
            <a:endParaRPr lang="en-US" altLang="zh-CN" sz="2000" b="1" dirty="0">
              <a:solidFill>
                <a:srgbClr val="A5068D"/>
              </a:solidFill>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sz="2000" b="1" dirty="0">
                <a:solidFill>
                  <a:srgbClr val="A5068D"/>
                </a:solidFill>
                <a:latin typeface="黑体" panose="02010609060101010101" pitchFamily="49" charset="-122"/>
                <a:ea typeface="黑体" panose="02010609060101010101" pitchFamily="49" charset="-122"/>
              </a:rPr>
              <a:t>也是目前网络取证过程中争议比较大的环节。</a:t>
            </a:r>
            <a:endParaRPr lang="en-US" altLang="zh-CN" sz="2000" b="1" dirty="0">
              <a:solidFill>
                <a:srgbClr val="A5068D"/>
              </a:solidFill>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sz="2000" b="1" dirty="0">
                <a:solidFill>
                  <a:srgbClr val="A5068D"/>
                </a:solidFill>
                <a:latin typeface="黑体" panose="02010609060101010101" pitchFamily="49" charset="-122"/>
                <a:ea typeface="黑体" panose="02010609060101010101" pitchFamily="49" charset="-122"/>
              </a:rPr>
              <a:t>这里面涉及到很多技术问题，必须用技术手段来解决</a:t>
            </a:r>
            <a:r>
              <a:rPr lang="zh-CN" altLang="en-US" sz="2000" b="1" dirty="0">
                <a:solidFill>
                  <a:srgbClr val="3333FF"/>
                </a:solidFill>
                <a:latin typeface="黑体" panose="02010609060101010101" pitchFamily="49" charset="-122"/>
                <a:ea typeface="黑体" panose="02010609060101010101" pitchFamily="49" charset="-122"/>
              </a:rPr>
              <a:t>。</a:t>
            </a:r>
            <a:endParaRPr lang="zh-CN" altLang="en-US" sz="2000" b="1" dirty="0">
              <a:solidFill>
                <a:srgbClr val="006600"/>
              </a:solidFill>
              <a:latin typeface="黑体" panose="02010609060101010101" pitchFamily="49" charset="-122"/>
              <a:ea typeface="黑体" panose="02010609060101010101" pitchFamily="49"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4"/>
            <a:ext cx="12311834" cy="4911091"/>
          </a:xfrm>
        </p:spPr>
        <p:txBody>
          <a:bodyPr>
            <a:noAutofit/>
          </a:bodyPr>
          <a:lstStyle/>
          <a:p>
            <a:pPr marL="0" indent="0">
              <a:lnSpc>
                <a:spcPct val="150000"/>
              </a:lnSpc>
              <a:spcBef>
                <a:spcPts val="0"/>
              </a:spcBef>
              <a:buNone/>
            </a:pPr>
            <a:r>
              <a:rPr lang="zh-CN" altLang="en-US" sz="4400" b="1" dirty="0">
                <a:solidFill>
                  <a:srgbClr val="FF0000"/>
                </a:solidFill>
                <a:latin typeface="黑体" panose="02010609060101010101" pitchFamily="49" charset="-122"/>
                <a:ea typeface="黑体" panose="02010609060101010101" pitchFamily="49" charset="-122"/>
              </a:rPr>
              <a:t>提取电子证据</a:t>
            </a:r>
            <a:r>
              <a:rPr lang="en-US" altLang="zh-CN" sz="4400" b="1" dirty="0">
                <a:latin typeface="黑体" panose="02010609060101010101" pitchFamily="49" charset="-122"/>
                <a:ea typeface="黑体" panose="02010609060101010101" pitchFamily="49" charset="-122"/>
              </a:rPr>
              <a:t>-</a:t>
            </a:r>
            <a:r>
              <a:rPr lang="zh-CN" altLang="en-US" sz="4400" b="1" dirty="0">
                <a:solidFill>
                  <a:srgbClr val="A5068D"/>
                </a:solidFill>
                <a:latin typeface="黑体" panose="02010609060101010101" pitchFamily="49" charset="-122"/>
                <a:ea typeface="黑体" panose="02010609060101010101" pitchFamily="49" charset="-122"/>
              </a:rPr>
              <a:t>排除</a:t>
            </a:r>
            <a:r>
              <a:rPr lang="zh-CN" altLang="en-US" sz="4400" b="1" dirty="0">
                <a:latin typeface="黑体" panose="02010609060101010101" pitchFamily="49" charset="-122"/>
                <a:ea typeface="黑体" panose="02010609060101010101" pitchFamily="49" charset="-122"/>
              </a:rPr>
              <a:t>他人使用电脑可能性</a:t>
            </a:r>
            <a:endParaRPr lang="zh-CN" altLang="zh-CN" sz="4400"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b="1" dirty="0">
                <a:latin typeface="黑体" panose="02010609060101010101" pitchFamily="49" charset="-122"/>
                <a:ea typeface="黑体" panose="02010609060101010101" pitchFamily="49" charset="-122"/>
              </a:rPr>
              <a:t>首先，必须排除他人使用被告人的电脑进行犯罪的可能性。</a:t>
            </a:r>
            <a:endParaRPr lang="en-US" alt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en-US" altLang="zh-CN" sz="2000" b="1" dirty="0">
                <a:solidFill>
                  <a:srgbClr val="006600"/>
                </a:solidFill>
                <a:latin typeface="黑体" panose="02010609060101010101" pitchFamily="49" charset="-122"/>
                <a:ea typeface="黑体" panose="02010609060101010101" pitchFamily="49" charset="-122"/>
              </a:rPr>
              <a:t>	</a:t>
            </a:r>
            <a:r>
              <a:rPr lang="zh-CN" altLang="en-US" sz="2000" b="1" dirty="0">
                <a:solidFill>
                  <a:srgbClr val="006600"/>
                </a:solidFill>
                <a:latin typeface="黑体" panose="02010609060101010101" pitchFamily="49" charset="-122"/>
                <a:ea typeface="黑体" panose="02010609060101010101" pitchFamily="49" charset="-122"/>
              </a:rPr>
              <a:t>通过调查了解，</a:t>
            </a:r>
            <a:endParaRPr lang="en-US" altLang="zh-CN" sz="2000" b="1" dirty="0">
              <a:solidFill>
                <a:srgbClr val="006600"/>
              </a:solidFill>
              <a:latin typeface="黑体" panose="02010609060101010101" pitchFamily="49" charset="-122"/>
              <a:ea typeface="黑体" panose="02010609060101010101" pitchFamily="49" charset="-122"/>
            </a:endParaRPr>
          </a:p>
          <a:p>
            <a:pPr marL="0" indent="457200">
              <a:lnSpc>
                <a:spcPct val="150000"/>
              </a:lnSpc>
              <a:spcBef>
                <a:spcPts val="0"/>
              </a:spcBef>
              <a:buNone/>
            </a:pPr>
            <a:r>
              <a:rPr lang="en-US" altLang="zh-CN" sz="2000" b="1" dirty="0">
                <a:solidFill>
                  <a:srgbClr val="006600"/>
                </a:solidFill>
                <a:latin typeface="黑体" panose="02010609060101010101" pitchFamily="49" charset="-122"/>
                <a:ea typeface="黑体" panose="02010609060101010101" pitchFamily="49" charset="-122"/>
              </a:rPr>
              <a:t>	</a:t>
            </a:r>
            <a:r>
              <a:rPr lang="zh-CN" altLang="en-US" sz="2000" b="1" dirty="0">
                <a:solidFill>
                  <a:srgbClr val="006600"/>
                </a:solidFill>
                <a:latin typeface="黑体" panose="02010609060101010101" pitchFamily="49" charset="-122"/>
                <a:ea typeface="黑体" panose="02010609060101010101" pitchFamily="49" charset="-122"/>
              </a:rPr>
              <a:t>该被告人目前离婚独居，</a:t>
            </a:r>
            <a:endParaRPr lang="en-US" altLang="zh-CN" sz="2000" b="1" dirty="0">
              <a:solidFill>
                <a:srgbClr val="006600"/>
              </a:solidFill>
              <a:latin typeface="黑体" panose="02010609060101010101" pitchFamily="49" charset="-122"/>
              <a:ea typeface="黑体" panose="02010609060101010101" pitchFamily="49" charset="-122"/>
            </a:endParaRPr>
          </a:p>
          <a:p>
            <a:pPr marL="0" indent="457200">
              <a:lnSpc>
                <a:spcPct val="150000"/>
              </a:lnSpc>
              <a:spcBef>
                <a:spcPts val="0"/>
              </a:spcBef>
              <a:buNone/>
            </a:pPr>
            <a:r>
              <a:rPr lang="en-US" altLang="zh-CN" sz="2000" b="1" dirty="0">
                <a:solidFill>
                  <a:srgbClr val="006600"/>
                </a:solidFill>
                <a:latin typeface="黑体" panose="02010609060101010101" pitchFamily="49" charset="-122"/>
                <a:ea typeface="黑体" panose="02010609060101010101" pitchFamily="49" charset="-122"/>
              </a:rPr>
              <a:t>	</a:t>
            </a:r>
            <a:r>
              <a:rPr lang="zh-CN" altLang="en-US" sz="2000" b="1" dirty="0">
                <a:solidFill>
                  <a:srgbClr val="006600"/>
                </a:solidFill>
                <a:latin typeface="黑体" panose="02010609060101010101" pitchFamily="49" charset="-122"/>
                <a:ea typeface="黑体" panose="02010609060101010101" pitchFamily="49" charset="-122"/>
              </a:rPr>
              <a:t>无子女，</a:t>
            </a:r>
            <a:endParaRPr lang="en-US" altLang="zh-CN" sz="2000" b="1" dirty="0">
              <a:solidFill>
                <a:srgbClr val="006600"/>
              </a:solidFill>
              <a:latin typeface="黑体" panose="02010609060101010101" pitchFamily="49" charset="-122"/>
              <a:ea typeface="黑体" panose="02010609060101010101" pitchFamily="49" charset="-122"/>
            </a:endParaRPr>
          </a:p>
          <a:p>
            <a:pPr marL="0" indent="457200">
              <a:lnSpc>
                <a:spcPct val="150000"/>
              </a:lnSpc>
              <a:spcBef>
                <a:spcPts val="0"/>
              </a:spcBef>
              <a:buNone/>
            </a:pPr>
            <a:r>
              <a:rPr lang="en-US" altLang="zh-CN" sz="2000" b="1" dirty="0">
                <a:solidFill>
                  <a:srgbClr val="006600"/>
                </a:solidFill>
                <a:latin typeface="黑体" panose="02010609060101010101" pitchFamily="49" charset="-122"/>
                <a:ea typeface="黑体" panose="02010609060101010101" pitchFamily="49" charset="-122"/>
              </a:rPr>
              <a:t>	</a:t>
            </a:r>
            <a:r>
              <a:rPr lang="zh-CN" altLang="en-US" sz="2000" b="1" dirty="0">
                <a:solidFill>
                  <a:srgbClr val="006600"/>
                </a:solidFill>
                <a:latin typeface="黑体" panose="02010609060101010101" pitchFamily="49" charset="-122"/>
                <a:ea typeface="黑体" panose="02010609060101010101" pitchFamily="49" charset="-122"/>
              </a:rPr>
              <a:t>很少与邻居、朋友来往，</a:t>
            </a:r>
            <a:endParaRPr lang="en-US" altLang="zh-CN" sz="2000" b="1" dirty="0">
              <a:solidFill>
                <a:srgbClr val="006600"/>
              </a:solidFill>
              <a:latin typeface="黑体" panose="02010609060101010101" pitchFamily="49" charset="-122"/>
              <a:ea typeface="黑体" panose="02010609060101010101" pitchFamily="49" charset="-122"/>
            </a:endParaRPr>
          </a:p>
          <a:p>
            <a:pPr marL="0" indent="457200">
              <a:lnSpc>
                <a:spcPct val="150000"/>
              </a:lnSpc>
              <a:spcBef>
                <a:spcPts val="0"/>
              </a:spcBef>
              <a:buNone/>
            </a:pPr>
            <a:r>
              <a:rPr lang="en-US" altLang="zh-CN" sz="2000" b="1" dirty="0">
                <a:solidFill>
                  <a:srgbClr val="006600"/>
                </a:solidFill>
                <a:latin typeface="黑体" panose="02010609060101010101" pitchFamily="49" charset="-122"/>
                <a:ea typeface="黑体" panose="02010609060101010101" pitchFamily="49" charset="-122"/>
              </a:rPr>
              <a:t>	</a:t>
            </a:r>
            <a:r>
              <a:rPr lang="zh-CN" altLang="en-US" sz="2000" b="1" dirty="0">
                <a:solidFill>
                  <a:srgbClr val="006600"/>
                </a:solidFill>
                <a:latin typeface="黑体" panose="02010609060101010101" pitchFamily="49" charset="-122"/>
                <a:ea typeface="黑体" panose="02010609060101010101" pitchFamily="49" charset="-122"/>
              </a:rPr>
              <a:t>因此他的电脑只能由他自己使用。</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4"/>
            <a:ext cx="12311834" cy="4911091"/>
          </a:xfrm>
        </p:spPr>
        <p:txBody>
          <a:bodyPr>
            <a:noAutofit/>
          </a:bodyPr>
          <a:lstStyle/>
          <a:p>
            <a:pPr marL="0" indent="0">
              <a:lnSpc>
                <a:spcPct val="150000"/>
              </a:lnSpc>
              <a:spcBef>
                <a:spcPts val="0"/>
              </a:spcBef>
              <a:buNone/>
            </a:pPr>
            <a:r>
              <a:rPr lang="zh-CN" altLang="en-US" sz="4400" b="1" dirty="0">
                <a:solidFill>
                  <a:srgbClr val="FF0000"/>
                </a:solidFill>
                <a:latin typeface="黑体" panose="02010609060101010101" pitchFamily="49" charset="-122"/>
                <a:ea typeface="黑体" panose="02010609060101010101" pitchFamily="49" charset="-122"/>
              </a:rPr>
              <a:t>提取电子证据</a:t>
            </a:r>
            <a:r>
              <a:rPr lang="en-US" altLang="zh-CN" sz="4400" b="1" dirty="0">
                <a:latin typeface="黑体" panose="02010609060101010101" pitchFamily="49" charset="-122"/>
                <a:ea typeface="黑体" panose="02010609060101010101" pitchFamily="49" charset="-122"/>
              </a:rPr>
              <a:t>-</a:t>
            </a:r>
            <a:r>
              <a:rPr lang="zh-CN" altLang="en-US" sz="4400" b="1" dirty="0">
                <a:solidFill>
                  <a:srgbClr val="A5068D"/>
                </a:solidFill>
                <a:latin typeface="黑体" panose="02010609060101010101" pitchFamily="49" charset="-122"/>
                <a:ea typeface="黑体" panose="02010609060101010101" pitchFamily="49" charset="-122"/>
              </a:rPr>
              <a:t>访问过</a:t>
            </a:r>
            <a:r>
              <a:rPr lang="zh-CN" altLang="en-US" sz="4400" b="1" dirty="0">
                <a:latin typeface="黑体" panose="02010609060101010101" pitchFamily="49" charset="-122"/>
                <a:ea typeface="黑体" panose="02010609060101010101" pitchFamily="49" charset="-122"/>
              </a:rPr>
              <a:t>军事网站</a:t>
            </a:r>
            <a:endParaRPr lang="zh-CN" altLang="zh-CN" sz="4400"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b="1" dirty="0">
                <a:latin typeface="黑体" panose="02010609060101010101" pitchFamily="49" charset="-122"/>
                <a:ea typeface="黑体" panose="02010609060101010101" pitchFamily="49" charset="-122"/>
              </a:rPr>
              <a:t>其次，查找其电脑上网记录，以证明他上过网且访问过某军事网站。</a:t>
            </a:r>
            <a:endParaRPr lang="en-US" alt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sz="2000" b="1" dirty="0">
                <a:solidFill>
                  <a:srgbClr val="006600"/>
                </a:solidFill>
                <a:latin typeface="黑体" panose="02010609060101010101" pitchFamily="49" charset="-122"/>
                <a:ea typeface="黑体" panose="02010609060101010101" pitchFamily="49" charset="-122"/>
              </a:rPr>
              <a:t>通过查找</a:t>
            </a:r>
            <a:r>
              <a:rPr lang="en-US" altLang="zh-CN" sz="2000" b="1" dirty="0">
                <a:solidFill>
                  <a:srgbClr val="006600"/>
                </a:solidFill>
                <a:latin typeface="黑体" panose="02010609060101010101" pitchFamily="49" charset="-122"/>
                <a:ea typeface="黑体" panose="02010609060101010101" pitchFamily="49" charset="-122"/>
              </a:rPr>
              <a:t>IE</a:t>
            </a:r>
            <a:r>
              <a:rPr lang="zh-CN" altLang="en-US" sz="2000" b="1" dirty="0">
                <a:solidFill>
                  <a:srgbClr val="006600"/>
                </a:solidFill>
                <a:latin typeface="黑体" panose="02010609060101010101" pitchFamily="49" charset="-122"/>
                <a:ea typeface="黑体" panose="02010609060101010101" pitchFamily="49" charset="-122"/>
              </a:rPr>
              <a:t>浏览器中的“历史记录”、“收藏夹”、“</a:t>
            </a:r>
            <a:r>
              <a:rPr lang="en-US" altLang="zh-CN" sz="2000" b="1" dirty="0">
                <a:solidFill>
                  <a:srgbClr val="006600"/>
                </a:solidFill>
                <a:latin typeface="黑体" panose="02010609060101010101" pitchFamily="49" charset="-122"/>
                <a:ea typeface="黑体" panose="02010609060101010101" pitchFamily="49" charset="-122"/>
              </a:rPr>
              <a:t>INTERNET</a:t>
            </a:r>
            <a:r>
              <a:rPr lang="zh-CN" altLang="en-US" sz="2000" b="1" dirty="0">
                <a:solidFill>
                  <a:srgbClr val="006600"/>
                </a:solidFill>
                <a:latin typeface="黑体" panose="02010609060101010101" pitchFamily="49" charset="-122"/>
                <a:ea typeface="黑体" panose="02010609060101010101" pitchFamily="49" charset="-122"/>
              </a:rPr>
              <a:t>临时文件夹”的内容，</a:t>
            </a:r>
            <a:endParaRPr lang="en-US" altLang="zh-CN" sz="2000" b="1" dirty="0">
              <a:solidFill>
                <a:srgbClr val="006600"/>
              </a:solidFill>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sz="2000" b="1" dirty="0">
                <a:solidFill>
                  <a:srgbClr val="006600"/>
                </a:solidFill>
                <a:latin typeface="黑体" panose="02010609060101010101" pitchFamily="49" charset="-122"/>
                <a:ea typeface="黑体" panose="02010609060101010101" pitchFamily="49" charset="-122"/>
              </a:rPr>
              <a:t>发现有某军事网的网址和浏览该网页后保存在电脑硬盘中的网页内容。</a:t>
            </a:r>
            <a:endParaRPr lang="en-US" altLang="zh-CN" sz="2000" b="1" dirty="0">
              <a:solidFill>
                <a:srgbClr val="006600"/>
              </a:solidFill>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sz="2000" b="1" dirty="0">
                <a:solidFill>
                  <a:srgbClr val="006600"/>
                </a:solidFill>
                <a:latin typeface="黑体" panose="02010609060101010101" pitchFamily="49" charset="-122"/>
                <a:ea typeface="黑体" panose="02010609060101010101" pitchFamily="49" charset="-122"/>
              </a:rPr>
              <a:t>历史记录中的访问时间与作案时间吻合，这足以证明被告人在作案期间曾经进入某军事网站。</a:t>
            </a:r>
            <a:endParaRPr lang="en-US" altLang="zh-CN" sz="2000" b="1" dirty="0">
              <a:solidFill>
                <a:srgbClr val="006600"/>
              </a:solidFill>
              <a:latin typeface="黑体" panose="02010609060101010101" pitchFamily="49" charset="-122"/>
              <a:ea typeface="黑体" panose="02010609060101010101" pitchFamily="49"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4"/>
            <a:ext cx="12311834" cy="5406845"/>
          </a:xfrm>
        </p:spPr>
        <p:txBody>
          <a:bodyPr>
            <a:noAutofit/>
          </a:bodyPr>
          <a:lstStyle/>
          <a:p>
            <a:pPr marL="0" indent="0">
              <a:lnSpc>
                <a:spcPct val="150000"/>
              </a:lnSpc>
              <a:spcBef>
                <a:spcPts val="0"/>
              </a:spcBef>
              <a:buNone/>
            </a:pPr>
            <a:r>
              <a:rPr lang="zh-CN" altLang="en-US" sz="4400" b="1" dirty="0">
                <a:solidFill>
                  <a:srgbClr val="FF0000"/>
                </a:solidFill>
                <a:latin typeface="黑体" panose="02010609060101010101" pitchFamily="49" charset="-122"/>
                <a:ea typeface="黑体" panose="02010609060101010101" pitchFamily="49" charset="-122"/>
              </a:rPr>
              <a:t>提取电子证据</a:t>
            </a:r>
            <a:r>
              <a:rPr lang="en-US" altLang="zh-CN" sz="4400" b="1" dirty="0">
                <a:latin typeface="黑体" panose="02010609060101010101" pitchFamily="49" charset="-122"/>
                <a:ea typeface="黑体" panose="02010609060101010101" pitchFamily="49" charset="-122"/>
              </a:rPr>
              <a:t>-</a:t>
            </a:r>
            <a:r>
              <a:rPr lang="zh-CN" altLang="en-US" sz="4400" b="1" dirty="0">
                <a:latin typeface="黑体" panose="02010609060101010101" pitchFamily="49" charset="-122"/>
                <a:ea typeface="黑体" panose="02010609060101010101" pitchFamily="49" charset="-122"/>
              </a:rPr>
              <a:t>访问网站者</a:t>
            </a:r>
            <a:r>
              <a:rPr lang="zh-CN" altLang="en-US" sz="4400" b="1" dirty="0">
                <a:solidFill>
                  <a:srgbClr val="A5068D"/>
                </a:solidFill>
                <a:latin typeface="黑体" panose="02010609060101010101" pitchFamily="49" charset="-122"/>
                <a:ea typeface="黑体" panose="02010609060101010101" pitchFamily="49" charset="-122"/>
              </a:rPr>
              <a:t>确为</a:t>
            </a:r>
            <a:r>
              <a:rPr lang="zh-CN" altLang="en-US" sz="4400" b="1" dirty="0">
                <a:latin typeface="黑体" panose="02010609060101010101" pitchFamily="49" charset="-122"/>
                <a:ea typeface="黑体" panose="02010609060101010101" pitchFamily="49" charset="-122"/>
              </a:rPr>
              <a:t>被告人</a:t>
            </a:r>
            <a:endParaRPr lang="zh-CN" altLang="zh-CN" sz="4400"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b="1" dirty="0">
                <a:latin typeface="黑体" panose="02010609060101010101" pitchFamily="49" charset="-122"/>
                <a:ea typeface="黑体" panose="02010609060101010101" pitchFamily="49" charset="-122"/>
              </a:rPr>
              <a:t>最后，要证明以网名“</a:t>
            </a:r>
            <a:r>
              <a:rPr lang="en-US" altLang="zh-CN" b="1" dirty="0" err="1">
                <a:latin typeface="黑体" panose="02010609060101010101" pitchFamily="49" charset="-122"/>
                <a:ea typeface="黑体" panose="02010609060101010101" pitchFamily="49" charset="-122"/>
              </a:rPr>
              <a:t>weiqing</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登录的人就是从被告人的电脑上登录的。</a:t>
            </a:r>
            <a:endParaRPr lang="en-US" alt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sz="2000" b="1" dirty="0">
                <a:solidFill>
                  <a:srgbClr val="006600"/>
                </a:solidFill>
                <a:latin typeface="黑体" panose="02010609060101010101" pitchFamily="49" charset="-122"/>
                <a:ea typeface="黑体" panose="02010609060101010101" pitchFamily="49" charset="-122"/>
              </a:rPr>
              <a:t>为了证实这一点，从互联网上</a:t>
            </a:r>
            <a:r>
              <a:rPr lang="en-US" altLang="zh-CN" sz="2000" b="1" dirty="0">
                <a:solidFill>
                  <a:srgbClr val="006600"/>
                </a:solidFill>
                <a:latin typeface="黑体" panose="02010609060101010101" pitchFamily="49" charset="-122"/>
                <a:ea typeface="黑体" panose="02010609060101010101" pitchFamily="49" charset="-122"/>
              </a:rPr>
              <a:t>IP</a:t>
            </a:r>
            <a:r>
              <a:rPr lang="zh-CN" altLang="en-US" sz="2000" b="1" dirty="0">
                <a:solidFill>
                  <a:srgbClr val="006600"/>
                </a:solidFill>
                <a:latin typeface="黑体" panose="02010609060101010101" pitchFamily="49" charset="-122"/>
                <a:ea typeface="黑体" panose="02010609060101010101" pitchFamily="49" charset="-122"/>
              </a:rPr>
              <a:t>地址的惟一性这个理论来分析。</a:t>
            </a:r>
            <a:endParaRPr lang="en-US" altLang="zh-CN" sz="2000" b="1" dirty="0">
              <a:solidFill>
                <a:srgbClr val="006600"/>
              </a:solidFill>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sz="2000" b="1" dirty="0">
                <a:solidFill>
                  <a:srgbClr val="006600"/>
                </a:solidFill>
                <a:latin typeface="黑体" panose="02010609060101010101" pitchFamily="49" charset="-122"/>
                <a:ea typeface="黑体" panose="02010609060101010101" pitchFamily="49" charset="-122"/>
              </a:rPr>
              <a:t>每个连上互联网的电脑都必须有一个惟一的</a:t>
            </a:r>
            <a:r>
              <a:rPr lang="en-US" altLang="zh-CN" sz="2000" b="1" dirty="0">
                <a:solidFill>
                  <a:srgbClr val="006600"/>
                </a:solidFill>
                <a:latin typeface="黑体" panose="02010609060101010101" pitchFamily="49" charset="-122"/>
                <a:ea typeface="黑体" panose="02010609060101010101" pitchFamily="49" charset="-122"/>
              </a:rPr>
              <a:t>IP</a:t>
            </a:r>
            <a:r>
              <a:rPr lang="zh-CN" altLang="en-US" sz="2000" b="1" dirty="0">
                <a:solidFill>
                  <a:srgbClr val="006600"/>
                </a:solidFill>
                <a:latin typeface="黑体" panose="02010609060101010101" pitchFamily="49" charset="-122"/>
                <a:ea typeface="黑体" panose="02010609060101010101" pitchFamily="49" charset="-122"/>
              </a:rPr>
              <a:t>地址，网络通过</a:t>
            </a:r>
            <a:r>
              <a:rPr lang="en-US" altLang="zh-CN" sz="2000" b="1" dirty="0">
                <a:solidFill>
                  <a:srgbClr val="006600"/>
                </a:solidFill>
                <a:latin typeface="黑体" panose="02010609060101010101" pitchFamily="49" charset="-122"/>
                <a:ea typeface="黑体" panose="02010609060101010101" pitchFamily="49" charset="-122"/>
              </a:rPr>
              <a:t>IP</a:t>
            </a:r>
            <a:r>
              <a:rPr lang="zh-CN" altLang="en-US" sz="2000" b="1" dirty="0">
                <a:solidFill>
                  <a:srgbClr val="006600"/>
                </a:solidFill>
                <a:latin typeface="黑体" panose="02010609060101010101" pitchFamily="49" charset="-122"/>
                <a:ea typeface="黑体" panose="02010609060101010101" pitchFamily="49" charset="-122"/>
              </a:rPr>
              <a:t>地址来相互区分和识别不同的电脑或网络设备，进而惟一确定每台电脑。</a:t>
            </a:r>
            <a:endParaRPr lang="en-US" altLang="zh-CN" sz="2000" b="1" dirty="0">
              <a:solidFill>
                <a:srgbClr val="006600"/>
              </a:solidFill>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sz="2000" b="1" dirty="0">
                <a:solidFill>
                  <a:srgbClr val="006600"/>
                </a:solidFill>
                <a:latin typeface="黑体" panose="02010609060101010101" pitchFamily="49" charset="-122"/>
                <a:ea typeface="黑体" panose="02010609060101010101" pitchFamily="49" charset="-122"/>
              </a:rPr>
              <a:t>因此，我们的判断依据是：</a:t>
            </a:r>
            <a:endParaRPr lang="en-US" altLang="zh-CN" sz="2000" b="1" dirty="0">
              <a:solidFill>
                <a:srgbClr val="006600"/>
              </a:solidFill>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sz="2000" b="1" dirty="0">
                <a:solidFill>
                  <a:srgbClr val="006600"/>
                </a:solidFill>
                <a:latin typeface="黑体" panose="02010609060101010101" pitchFamily="49" charset="-122"/>
                <a:ea typeface="黑体" panose="02010609060101010101" pitchFamily="49" charset="-122"/>
              </a:rPr>
              <a:t>被告人的电脑上网时有一个</a:t>
            </a:r>
            <a:r>
              <a:rPr lang="en-US" altLang="zh-CN" sz="2000" b="1" dirty="0">
                <a:solidFill>
                  <a:srgbClr val="006600"/>
                </a:solidFill>
                <a:latin typeface="黑体" panose="02010609060101010101" pitchFamily="49" charset="-122"/>
                <a:ea typeface="黑体" panose="02010609060101010101" pitchFamily="49" charset="-122"/>
              </a:rPr>
              <a:t>IP</a:t>
            </a:r>
            <a:r>
              <a:rPr lang="zh-CN" altLang="en-US" sz="2000" b="1" dirty="0">
                <a:solidFill>
                  <a:srgbClr val="006600"/>
                </a:solidFill>
                <a:latin typeface="黑体" panose="02010609060101010101" pitchFamily="49" charset="-122"/>
                <a:ea typeface="黑体" panose="02010609060101010101" pitchFamily="49" charset="-122"/>
              </a:rPr>
              <a:t>地址，</a:t>
            </a:r>
            <a:endParaRPr lang="en-US" altLang="zh-CN" sz="2000" b="1" dirty="0">
              <a:solidFill>
                <a:srgbClr val="006600"/>
              </a:solidFill>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sz="2000" b="1" dirty="0">
                <a:solidFill>
                  <a:srgbClr val="006600"/>
                </a:solidFill>
                <a:latin typeface="黑体" panose="02010609060101010101" pitchFamily="49" charset="-122"/>
                <a:ea typeface="黑体" panose="02010609060101010101" pitchFamily="49" charset="-122"/>
              </a:rPr>
              <a:t>用户“</a:t>
            </a:r>
            <a:r>
              <a:rPr lang="en-US" altLang="zh-CN" sz="2000" b="1" dirty="0" err="1">
                <a:solidFill>
                  <a:srgbClr val="006600"/>
                </a:solidFill>
                <a:latin typeface="黑体" panose="02010609060101010101" pitchFamily="49" charset="-122"/>
                <a:ea typeface="黑体" panose="02010609060101010101" pitchFamily="49" charset="-122"/>
              </a:rPr>
              <a:t>weiqing</a:t>
            </a:r>
            <a:r>
              <a:rPr lang="en-US" altLang="zh-CN" sz="2000" b="1" dirty="0">
                <a:solidFill>
                  <a:srgbClr val="006600"/>
                </a:solidFill>
                <a:latin typeface="黑体" panose="02010609060101010101" pitchFamily="49" charset="-122"/>
                <a:ea typeface="黑体" panose="02010609060101010101" pitchFamily="49" charset="-122"/>
              </a:rPr>
              <a:t>”</a:t>
            </a:r>
            <a:r>
              <a:rPr lang="zh-CN" altLang="en-US" sz="2000" b="1" dirty="0">
                <a:solidFill>
                  <a:srgbClr val="006600"/>
                </a:solidFill>
                <a:latin typeface="黑体" panose="02010609060101010101" pitchFamily="49" charset="-122"/>
                <a:ea typeface="黑体" panose="02010609060101010101" pitchFamily="49" charset="-122"/>
              </a:rPr>
              <a:t>登录到网站论坛时，论坛服务器也会记录该用户登录时所用电脑的</a:t>
            </a:r>
            <a:r>
              <a:rPr lang="en-US" altLang="zh-CN" sz="2000" b="1" dirty="0">
                <a:solidFill>
                  <a:srgbClr val="006600"/>
                </a:solidFill>
                <a:latin typeface="黑体" panose="02010609060101010101" pitchFamily="49" charset="-122"/>
                <a:ea typeface="黑体" panose="02010609060101010101" pitchFamily="49" charset="-122"/>
              </a:rPr>
              <a:t>IP</a:t>
            </a:r>
            <a:r>
              <a:rPr lang="zh-CN" altLang="en-US" sz="2000" b="1" dirty="0">
                <a:solidFill>
                  <a:srgbClr val="006600"/>
                </a:solidFill>
                <a:latin typeface="黑体" panose="02010609060101010101" pitchFamily="49" charset="-122"/>
                <a:ea typeface="黑体" panose="02010609060101010101" pitchFamily="49" charset="-122"/>
              </a:rPr>
              <a:t>地址，</a:t>
            </a:r>
            <a:endParaRPr lang="en-US" altLang="zh-CN" sz="2000" b="1" dirty="0">
              <a:solidFill>
                <a:srgbClr val="006600"/>
              </a:solidFill>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sz="2000" b="1" dirty="0">
                <a:solidFill>
                  <a:srgbClr val="006600"/>
                </a:solidFill>
                <a:latin typeface="黑体" panose="02010609060101010101" pitchFamily="49" charset="-122"/>
                <a:ea typeface="黑体" panose="02010609060101010101" pitchFamily="49" charset="-122"/>
              </a:rPr>
              <a:t>如果两个</a:t>
            </a:r>
            <a:r>
              <a:rPr lang="en-US" altLang="zh-CN" sz="2000" b="1" dirty="0">
                <a:solidFill>
                  <a:srgbClr val="006600"/>
                </a:solidFill>
                <a:latin typeface="黑体" panose="02010609060101010101" pitchFamily="49" charset="-122"/>
                <a:ea typeface="黑体" panose="02010609060101010101" pitchFamily="49" charset="-122"/>
              </a:rPr>
              <a:t>IP</a:t>
            </a:r>
            <a:r>
              <a:rPr lang="zh-CN" altLang="en-US" sz="2000" b="1" dirty="0">
                <a:solidFill>
                  <a:srgbClr val="006600"/>
                </a:solidFill>
                <a:latin typeface="黑体" panose="02010609060101010101" pitchFamily="49" charset="-122"/>
                <a:ea typeface="黑体" panose="02010609060101010101" pitchFamily="49" charset="-122"/>
              </a:rPr>
              <a:t>地址相同，且上网时间与用户登录时间吻合，</a:t>
            </a:r>
            <a:endParaRPr lang="en-US" altLang="zh-CN" sz="2000" b="1" dirty="0">
              <a:solidFill>
                <a:srgbClr val="006600"/>
              </a:solidFill>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sz="2000" b="1" dirty="0">
                <a:solidFill>
                  <a:srgbClr val="006600"/>
                </a:solidFill>
                <a:latin typeface="黑体" panose="02010609060101010101" pitchFamily="49" charset="-122"/>
                <a:ea typeface="黑体" panose="02010609060101010101" pitchFamily="49" charset="-122"/>
              </a:rPr>
              <a:t>就可以说明使用网名“</a:t>
            </a:r>
            <a:r>
              <a:rPr lang="en-US" altLang="zh-CN" sz="2000" b="1" dirty="0" err="1">
                <a:solidFill>
                  <a:srgbClr val="006600"/>
                </a:solidFill>
                <a:latin typeface="黑体" panose="02010609060101010101" pitchFamily="49" charset="-122"/>
                <a:ea typeface="黑体" panose="02010609060101010101" pitchFamily="49" charset="-122"/>
              </a:rPr>
              <a:t>weiqing</a:t>
            </a:r>
            <a:r>
              <a:rPr lang="en-US" altLang="zh-CN" sz="2000" b="1" dirty="0">
                <a:solidFill>
                  <a:srgbClr val="006600"/>
                </a:solidFill>
                <a:latin typeface="黑体" panose="02010609060101010101" pitchFamily="49" charset="-122"/>
                <a:ea typeface="黑体" panose="02010609060101010101" pitchFamily="49" charset="-122"/>
              </a:rPr>
              <a:t>”</a:t>
            </a:r>
            <a:r>
              <a:rPr lang="zh-CN" altLang="en-US" sz="2000" b="1" dirty="0">
                <a:solidFill>
                  <a:srgbClr val="006600"/>
                </a:solidFill>
                <a:latin typeface="黑体" panose="02010609060101010101" pitchFamily="49" charset="-122"/>
                <a:ea typeface="黑体" panose="02010609060101010101" pitchFamily="49" charset="-122"/>
              </a:rPr>
              <a:t>的用户是从该电脑上登录的。</a:t>
            </a:r>
            <a:endParaRPr lang="en-US" altLang="zh-CN" sz="2000" b="1" dirty="0">
              <a:solidFill>
                <a:srgbClr val="006600"/>
              </a:solidFill>
              <a:latin typeface="黑体" panose="02010609060101010101" pitchFamily="49" charset="-122"/>
              <a:ea typeface="黑体" panose="02010609060101010101" pitchFamily="49"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4"/>
            <a:ext cx="12120245" cy="5406845"/>
          </a:xfrm>
        </p:spPr>
        <p:txBody>
          <a:bodyPr>
            <a:noAutofit/>
          </a:bodyPr>
          <a:lstStyle/>
          <a:p>
            <a:pPr marL="0" indent="0">
              <a:lnSpc>
                <a:spcPct val="150000"/>
              </a:lnSpc>
              <a:spcBef>
                <a:spcPts val="0"/>
              </a:spcBef>
              <a:buNone/>
            </a:pPr>
            <a:r>
              <a:rPr lang="zh-CN" altLang="en-US" sz="4400" b="1" dirty="0">
                <a:solidFill>
                  <a:srgbClr val="FF0000"/>
                </a:solidFill>
                <a:latin typeface="黑体" panose="02010609060101010101" pitchFamily="49" charset="-122"/>
                <a:ea typeface="黑体" panose="02010609060101010101" pitchFamily="49" charset="-122"/>
              </a:rPr>
              <a:t>提取电子证据</a:t>
            </a:r>
            <a:r>
              <a:rPr lang="en-US" altLang="zh-CN" sz="4400" b="1" dirty="0">
                <a:latin typeface="黑体" panose="02010609060101010101" pitchFamily="49" charset="-122"/>
                <a:ea typeface="黑体" panose="02010609060101010101" pitchFamily="49" charset="-122"/>
              </a:rPr>
              <a:t>-</a:t>
            </a:r>
            <a:r>
              <a:rPr lang="zh-CN" altLang="en-US" sz="4400" b="1" dirty="0">
                <a:latin typeface="黑体" panose="02010609060101010101" pitchFamily="49" charset="-122"/>
                <a:ea typeface="黑体" panose="02010609060101010101" pitchFamily="49" charset="-122"/>
              </a:rPr>
              <a:t>访问网站者</a:t>
            </a:r>
            <a:r>
              <a:rPr lang="zh-CN" altLang="en-US" sz="4400" b="1" dirty="0">
                <a:solidFill>
                  <a:srgbClr val="A5068D"/>
                </a:solidFill>
                <a:latin typeface="黑体" panose="02010609060101010101" pitchFamily="49" charset="-122"/>
                <a:ea typeface="黑体" panose="02010609060101010101" pitchFamily="49" charset="-122"/>
              </a:rPr>
              <a:t>确为</a:t>
            </a:r>
            <a:r>
              <a:rPr lang="zh-CN" altLang="en-US" sz="4400" b="1" dirty="0">
                <a:latin typeface="黑体" panose="02010609060101010101" pitchFamily="49" charset="-122"/>
                <a:ea typeface="黑体" panose="02010609060101010101" pitchFamily="49" charset="-122"/>
              </a:rPr>
              <a:t>被告人</a:t>
            </a:r>
            <a:endParaRPr lang="zh-CN" altLang="zh-CN" sz="4400"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b="1" dirty="0">
                <a:latin typeface="黑体" panose="02010609060101010101" pitchFamily="49" charset="-122"/>
                <a:ea typeface="黑体" panose="02010609060101010101" pitchFamily="49" charset="-122"/>
              </a:rPr>
              <a:t>最后，要证明以网名“</a:t>
            </a:r>
            <a:r>
              <a:rPr lang="en-US" altLang="zh-CN" b="1" dirty="0" err="1">
                <a:latin typeface="黑体" panose="02010609060101010101" pitchFamily="49" charset="-122"/>
                <a:ea typeface="黑体" panose="02010609060101010101" pitchFamily="49" charset="-122"/>
              </a:rPr>
              <a:t>weiqing</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登录的人就是从被告人的电脑上登录的。</a:t>
            </a:r>
            <a:endParaRPr lang="en-US" alt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sz="2000" b="1" dirty="0">
                <a:solidFill>
                  <a:srgbClr val="3333FF"/>
                </a:solidFill>
                <a:latin typeface="黑体" panose="02010609060101010101" pitchFamily="49" charset="-122"/>
                <a:ea typeface="黑体" panose="02010609060101010101" pitchFamily="49" charset="-122"/>
              </a:rPr>
              <a:t>第一，从互联网接入服务商（</a:t>
            </a:r>
            <a:r>
              <a:rPr lang="en-US" altLang="zh-CN" sz="2000" b="1" dirty="0">
                <a:solidFill>
                  <a:srgbClr val="3333FF"/>
                </a:solidFill>
                <a:latin typeface="黑体" panose="02010609060101010101" pitchFamily="49" charset="-122"/>
                <a:ea typeface="黑体" panose="02010609060101010101" pitchFamily="49" charset="-122"/>
              </a:rPr>
              <a:t>ISP</a:t>
            </a:r>
            <a:r>
              <a:rPr lang="zh-CN" altLang="en-US" sz="2000" b="1" dirty="0">
                <a:solidFill>
                  <a:srgbClr val="3333FF"/>
                </a:solidFill>
                <a:latin typeface="黑体" panose="02010609060101010101" pitchFamily="49" charset="-122"/>
                <a:ea typeface="黑体" panose="02010609060101010101" pitchFamily="49" charset="-122"/>
              </a:rPr>
              <a:t>）那里查找被告人的电脑和被告人家里电话的上网记录（被告人使用电话拨号上网）和上网后动态分配的</a:t>
            </a:r>
            <a:r>
              <a:rPr lang="en-US" altLang="zh-CN" sz="2000" b="1" dirty="0">
                <a:solidFill>
                  <a:srgbClr val="006600"/>
                </a:solidFill>
                <a:latin typeface="黑体" panose="02010609060101010101" pitchFamily="49" charset="-122"/>
                <a:ea typeface="黑体" panose="02010609060101010101" pitchFamily="49" charset="-122"/>
              </a:rPr>
              <a:t>IP</a:t>
            </a:r>
            <a:r>
              <a:rPr lang="zh-CN" altLang="en-US" sz="2000" b="1" dirty="0">
                <a:solidFill>
                  <a:srgbClr val="006600"/>
                </a:solidFill>
                <a:latin typeface="黑体" panose="02010609060101010101" pitchFamily="49" charset="-122"/>
                <a:ea typeface="黑体" panose="02010609060101010101" pitchFamily="49" charset="-122"/>
              </a:rPr>
              <a:t>地址</a:t>
            </a:r>
            <a:r>
              <a:rPr lang="zh-CN" altLang="en-US" sz="2000" b="1" dirty="0">
                <a:solidFill>
                  <a:srgbClr val="3333FF"/>
                </a:solidFill>
                <a:latin typeface="黑体" panose="02010609060101010101" pitchFamily="49" charset="-122"/>
                <a:ea typeface="黑体" panose="02010609060101010101" pitchFamily="49" charset="-122"/>
              </a:rPr>
              <a:t>。</a:t>
            </a:r>
            <a:endParaRPr lang="en-US" altLang="zh-CN" sz="2000" b="1" dirty="0">
              <a:solidFill>
                <a:srgbClr val="3333FF"/>
              </a:solidFill>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sz="2000" b="1" dirty="0">
                <a:solidFill>
                  <a:srgbClr val="3333FF"/>
                </a:solidFill>
                <a:latin typeface="黑体" panose="02010609060101010101" pitchFamily="49" charset="-122"/>
                <a:ea typeface="黑体" panose="02010609060101010101" pitchFamily="49" charset="-122"/>
              </a:rPr>
              <a:t>第二，从互联网内容提供商（</a:t>
            </a:r>
            <a:r>
              <a:rPr lang="en-US" altLang="zh-CN" sz="2000" b="1" dirty="0">
                <a:solidFill>
                  <a:srgbClr val="3333FF"/>
                </a:solidFill>
                <a:latin typeface="黑体" panose="02010609060101010101" pitchFamily="49" charset="-122"/>
                <a:ea typeface="黑体" panose="02010609060101010101" pitchFamily="49" charset="-122"/>
              </a:rPr>
              <a:t>ICP</a:t>
            </a:r>
            <a:r>
              <a:rPr lang="zh-CN" altLang="en-US" sz="2000" b="1" dirty="0">
                <a:solidFill>
                  <a:srgbClr val="3333FF"/>
                </a:solidFill>
                <a:latin typeface="黑体" panose="02010609060101010101" pitchFamily="49" charset="-122"/>
                <a:ea typeface="黑体" panose="02010609060101010101" pitchFamily="49" charset="-122"/>
              </a:rPr>
              <a:t>）那里查找“</a:t>
            </a:r>
            <a:r>
              <a:rPr lang="en-US" altLang="zh-CN" sz="2000" b="1" dirty="0" err="1">
                <a:solidFill>
                  <a:srgbClr val="3333FF"/>
                </a:solidFill>
                <a:latin typeface="黑体" panose="02010609060101010101" pitchFamily="49" charset="-122"/>
                <a:ea typeface="黑体" panose="02010609060101010101" pitchFamily="49" charset="-122"/>
              </a:rPr>
              <a:t>weiqing</a:t>
            </a:r>
            <a:r>
              <a:rPr lang="en-US" altLang="zh-CN" sz="2000" b="1" dirty="0">
                <a:solidFill>
                  <a:srgbClr val="3333FF"/>
                </a:solidFill>
                <a:latin typeface="黑体" panose="02010609060101010101" pitchFamily="49" charset="-122"/>
                <a:ea typeface="黑体" panose="02010609060101010101" pitchFamily="49" charset="-122"/>
              </a:rPr>
              <a:t>”</a:t>
            </a:r>
            <a:r>
              <a:rPr lang="zh-CN" altLang="en-US" sz="2000" b="1" dirty="0">
                <a:solidFill>
                  <a:srgbClr val="3333FF"/>
                </a:solidFill>
                <a:latin typeface="黑体" panose="02010609060101010101" pitchFamily="49" charset="-122"/>
                <a:ea typeface="黑体" panose="02010609060101010101" pitchFamily="49" charset="-122"/>
              </a:rPr>
              <a:t>用户的登录时间和登录</a:t>
            </a:r>
            <a:r>
              <a:rPr lang="en-US" altLang="zh-CN" sz="2000" b="1" dirty="0">
                <a:solidFill>
                  <a:srgbClr val="006600"/>
                </a:solidFill>
                <a:latin typeface="黑体" panose="02010609060101010101" pitchFamily="49" charset="-122"/>
                <a:ea typeface="黑体" panose="02010609060101010101" pitchFamily="49" charset="-122"/>
              </a:rPr>
              <a:t>IP</a:t>
            </a:r>
            <a:r>
              <a:rPr lang="zh-CN" altLang="en-US" sz="2000" b="1" dirty="0">
                <a:solidFill>
                  <a:srgbClr val="006600"/>
                </a:solidFill>
                <a:latin typeface="黑体" panose="02010609060101010101" pitchFamily="49" charset="-122"/>
                <a:ea typeface="黑体" panose="02010609060101010101" pitchFamily="49" charset="-122"/>
              </a:rPr>
              <a:t>地址</a:t>
            </a:r>
            <a:r>
              <a:rPr lang="zh-CN" altLang="en-US" sz="2000" b="1" dirty="0">
                <a:solidFill>
                  <a:srgbClr val="3333FF"/>
                </a:solidFill>
                <a:latin typeface="黑体" panose="02010609060101010101" pitchFamily="49" charset="-122"/>
                <a:ea typeface="黑体" panose="02010609060101010101" pitchFamily="49" charset="-122"/>
              </a:rPr>
              <a:t>。</a:t>
            </a:r>
            <a:endParaRPr lang="en-US" altLang="zh-CN" sz="2000" b="1" dirty="0">
              <a:solidFill>
                <a:srgbClr val="3333FF"/>
              </a:solidFill>
              <a:latin typeface="黑体" panose="02010609060101010101" pitchFamily="49" charset="-122"/>
              <a:ea typeface="黑体" panose="02010609060101010101" pitchFamily="49" charset="-122"/>
            </a:endParaRPr>
          </a:p>
        </p:txBody>
      </p:sp>
      <p:sp>
        <p:nvSpPr>
          <p:cNvPr id="4" name="文本框 3"/>
          <p:cNvSpPr txBox="1"/>
          <p:nvPr/>
        </p:nvSpPr>
        <p:spPr>
          <a:xfrm>
            <a:off x="666206" y="4781006"/>
            <a:ext cx="9914708" cy="1866858"/>
          </a:xfrm>
          <a:prstGeom prst="rect">
            <a:avLst/>
          </a:prstGeom>
          <a:noFill/>
        </p:spPr>
        <p:txBody>
          <a:bodyPr wrap="square" rtlCol="0">
            <a:spAutoFit/>
          </a:bodyPr>
          <a:lstStyle/>
          <a:p>
            <a:pPr>
              <a:lnSpc>
                <a:spcPct val="150000"/>
              </a:lnSpc>
            </a:pPr>
            <a:r>
              <a:rPr lang="zh-CN" altLang="en-US" sz="2000" b="1" dirty="0">
                <a:solidFill>
                  <a:srgbClr val="006600"/>
                </a:solidFill>
                <a:latin typeface="黑体" panose="02010609060101010101" pitchFamily="49" charset="-122"/>
                <a:ea typeface="黑体" panose="02010609060101010101" pitchFamily="49" charset="-122"/>
              </a:rPr>
              <a:t>仅靠</a:t>
            </a:r>
            <a:r>
              <a:rPr lang="en-US" altLang="zh-CN" sz="2000" b="1" dirty="0">
                <a:solidFill>
                  <a:srgbClr val="006600"/>
                </a:solidFill>
                <a:latin typeface="黑体" panose="02010609060101010101" pitchFamily="49" charset="-122"/>
                <a:ea typeface="黑体" panose="02010609060101010101" pitchFamily="49" charset="-122"/>
              </a:rPr>
              <a:t>IP</a:t>
            </a:r>
            <a:r>
              <a:rPr lang="zh-CN" altLang="en-US" sz="2000" b="1" dirty="0">
                <a:solidFill>
                  <a:srgbClr val="006600"/>
                </a:solidFill>
                <a:latin typeface="黑体" panose="02010609060101010101" pitchFamily="49" charset="-122"/>
                <a:ea typeface="黑体" panose="02010609060101010101" pitchFamily="49" charset="-122"/>
              </a:rPr>
              <a:t>地址，技术上很难作出准确的认定。</a:t>
            </a:r>
            <a:endParaRPr lang="en-US" altLang="zh-CN" sz="2000" b="1" dirty="0">
              <a:solidFill>
                <a:srgbClr val="006600"/>
              </a:solidFill>
              <a:latin typeface="黑体" panose="02010609060101010101" pitchFamily="49" charset="-122"/>
              <a:ea typeface="黑体" panose="02010609060101010101" pitchFamily="49" charset="-122"/>
            </a:endParaRPr>
          </a:p>
          <a:p>
            <a:pPr>
              <a:lnSpc>
                <a:spcPct val="150000"/>
              </a:lnSpc>
            </a:pPr>
            <a:r>
              <a:rPr lang="zh-CN" altLang="en-US" sz="2000" b="1" dirty="0">
                <a:solidFill>
                  <a:srgbClr val="006600"/>
                </a:solidFill>
                <a:latin typeface="黑体" panose="02010609060101010101" pitchFamily="49" charset="-122"/>
                <a:ea typeface="黑体" panose="02010609060101010101" pitchFamily="49" charset="-122"/>
              </a:rPr>
              <a:t>因为</a:t>
            </a:r>
            <a:r>
              <a:rPr lang="en-US" altLang="zh-CN" sz="2000" b="1" dirty="0">
                <a:solidFill>
                  <a:srgbClr val="006600"/>
                </a:solidFill>
                <a:latin typeface="黑体" panose="02010609060101010101" pitchFamily="49" charset="-122"/>
                <a:ea typeface="黑体" panose="02010609060101010101" pitchFamily="49" charset="-122"/>
              </a:rPr>
              <a:t>IP</a:t>
            </a:r>
            <a:r>
              <a:rPr lang="zh-CN" altLang="en-US" sz="2000" b="1" dirty="0">
                <a:solidFill>
                  <a:srgbClr val="006600"/>
                </a:solidFill>
                <a:latin typeface="黑体" panose="02010609060101010101" pitchFamily="49" charset="-122"/>
                <a:ea typeface="黑体" panose="02010609060101010101" pitchFamily="49" charset="-122"/>
              </a:rPr>
              <a:t>地址是可以修改、伪装、隐藏的，</a:t>
            </a:r>
            <a:endParaRPr lang="en-US" altLang="zh-CN" sz="2000" b="1" dirty="0">
              <a:solidFill>
                <a:srgbClr val="006600"/>
              </a:solidFill>
              <a:latin typeface="黑体" panose="02010609060101010101" pitchFamily="49" charset="-122"/>
              <a:ea typeface="黑体" panose="02010609060101010101" pitchFamily="49" charset="-122"/>
            </a:endParaRPr>
          </a:p>
          <a:p>
            <a:pPr>
              <a:lnSpc>
                <a:spcPct val="150000"/>
              </a:lnSpc>
            </a:pPr>
            <a:r>
              <a:rPr lang="zh-CN" altLang="en-US" sz="2000" b="1" dirty="0">
                <a:solidFill>
                  <a:srgbClr val="006600"/>
                </a:solidFill>
                <a:latin typeface="黑体" panose="02010609060101010101" pitchFamily="49" charset="-122"/>
                <a:ea typeface="黑体" panose="02010609060101010101" pitchFamily="49" charset="-122"/>
              </a:rPr>
              <a:t>甚至网卡的物理地址（</a:t>
            </a:r>
            <a:r>
              <a:rPr lang="en-US" altLang="zh-CN" sz="2000" b="1" dirty="0">
                <a:solidFill>
                  <a:srgbClr val="006600"/>
                </a:solidFill>
                <a:latin typeface="黑体" panose="02010609060101010101" pitchFamily="49" charset="-122"/>
                <a:ea typeface="黑体" panose="02010609060101010101" pitchFamily="49" charset="-122"/>
              </a:rPr>
              <a:t>MAC</a:t>
            </a:r>
            <a:r>
              <a:rPr lang="zh-CN" altLang="en-US" sz="2000" b="1" dirty="0">
                <a:solidFill>
                  <a:srgbClr val="006600"/>
                </a:solidFill>
                <a:latin typeface="黑体" panose="02010609060101010101" pitchFamily="49" charset="-122"/>
                <a:ea typeface="黑体" panose="02010609060101010101" pitchFamily="49" charset="-122"/>
              </a:rPr>
              <a:t>地址）也是可以被修改、伪装或隐藏的，</a:t>
            </a:r>
            <a:endParaRPr lang="en-US" altLang="zh-CN" sz="2000" b="1" dirty="0">
              <a:solidFill>
                <a:srgbClr val="006600"/>
              </a:solidFill>
              <a:latin typeface="黑体" panose="02010609060101010101" pitchFamily="49" charset="-122"/>
              <a:ea typeface="黑体" panose="02010609060101010101" pitchFamily="49" charset="-122"/>
            </a:endParaRPr>
          </a:p>
          <a:p>
            <a:pPr>
              <a:lnSpc>
                <a:spcPct val="150000"/>
              </a:lnSpc>
            </a:pPr>
            <a:r>
              <a:rPr lang="zh-CN" altLang="en-US" sz="2000" b="1" dirty="0">
                <a:solidFill>
                  <a:srgbClr val="006600"/>
                </a:solidFill>
                <a:latin typeface="黑体" panose="02010609060101010101" pitchFamily="49" charset="-122"/>
                <a:ea typeface="黑体" panose="02010609060101010101" pitchFamily="49" charset="-122"/>
              </a:rPr>
              <a:t>互联网上这种免费工具很多，随手可得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司  法</a:t>
            </a:r>
          </a:p>
        </p:txBody>
      </p:sp>
      <p:sp>
        <p:nvSpPr>
          <p:cNvPr id="3" name="内容占位符 2"/>
          <p:cNvSpPr>
            <a:spLocks noGrp="1"/>
          </p:cNvSpPr>
          <p:nvPr>
            <p:ph idx="1"/>
          </p:nvPr>
        </p:nvSpPr>
        <p:spPr>
          <a:xfrm>
            <a:off x="4564380" y="2271349"/>
            <a:ext cx="3694611" cy="2315301"/>
          </a:xfrm>
        </p:spPr>
        <p:txBody>
          <a:bodyPr/>
          <a:lstStyle/>
          <a:p>
            <a:pPr marL="0" indent="0">
              <a:lnSpc>
                <a:spcPct val="150000"/>
              </a:lnSpc>
              <a:buNone/>
            </a:pPr>
            <a:r>
              <a:rPr lang="zh-CN" altLang="en-US" b="1" dirty="0">
                <a:latin typeface="黑体" panose="02010609060101010101" pitchFamily="49" charset="-122"/>
                <a:ea typeface="黑体" panose="02010609060101010101" pitchFamily="49" charset="-122"/>
              </a:rPr>
              <a:t>一、保密司法概念</a:t>
            </a:r>
            <a:endParaRPr lang="en-US" altLang="zh-CN" b="1" dirty="0">
              <a:latin typeface="黑体" panose="02010609060101010101" pitchFamily="49" charset="-122"/>
              <a:ea typeface="黑体" panose="02010609060101010101" pitchFamily="49" charset="-122"/>
            </a:endParaRPr>
          </a:p>
          <a:p>
            <a:pPr marL="0" indent="0">
              <a:lnSpc>
                <a:spcPct val="150000"/>
              </a:lnSpc>
              <a:buNone/>
            </a:pPr>
            <a:r>
              <a:rPr lang="zh-CN" altLang="en-US" b="1" dirty="0">
                <a:latin typeface="黑体" panose="02010609060101010101" pitchFamily="49" charset="-122"/>
                <a:ea typeface="黑体" panose="02010609060101010101" pitchFamily="49" charset="-122"/>
              </a:rPr>
              <a:t>二、保密司法原则</a:t>
            </a:r>
            <a:endParaRPr lang="en-US" altLang="zh-CN" b="1" dirty="0">
              <a:latin typeface="黑体" panose="02010609060101010101" pitchFamily="49" charset="-122"/>
              <a:ea typeface="黑体" panose="02010609060101010101" pitchFamily="49" charset="-122"/>
            </a:endParaRPr>
          </a:p>
          <a:p>
            <a:pPr marL="0" indent="0">
              <a:lnSpc>
                <a:spcPct val="150000"/>
              </a:lnSpc>
              <a:buNone/>
            </a:pPr>
            <a:r>
              <a:rPr lang="zh-CN" altLang="en-US" b="1" dirty="0">
                <a:latin typeface="黑体" panose="02010609060101010101" pitchFamily="49" charset="-122"/>
                <a:ea typeface="黑体" panose="02010609060101010101" pitchFamily="49" charset="-122"/>
              </a:rPr>
              <a:t>三、保密司法要件</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4"/>
            <a:ext cx="12120245" cy="5406845"/>
          </a:xfrm>
        </p:spPr>
        <p:txBody>
          <a:bodyPr>
            <a:noAutofit/>
          </a:bodyPr>
          <a:lstStyle/>
          <a:p>
            <a:pPr marL="0" indent="0">
              <a:lnSpc>
                <a:spcPct val="150000"/>
              </a:lnSpc>
              <a:spcBef>
                <a:spcPts val="0"/>
              </a:spcBef>
              <a:buNone/>
            </a:pPr>
            <a:r>
              <a:rPr lang="zh-CN" altLang="en-US" sz="4400" b="1" dirty="0">
                <a:solidFill>
                  <a:srgbClr val="FF0000"/>
                </a:solidFill>
                <a:latin typeface="黑体" panose="02010609060101010101" pitchFamily="49" charset="-122"/>
                <a:ea typeface="黑体" panose="02010609060101010101" pitchFamily="49" charset="-122"/>
              </a:rPr>
              <a:t>提取电子证据</a:t>
            </a:r>
            <a:r>
              <a:rPr lang="en-US" altLang="zh-CN" sz="4400" b="1" dirty="0">
                <a:latin typeface="黑体" panose="02010609060101010101" pitchFamily="49" charset="-122"/>
                <a:ea typeface="黑体" panose="02010609060101010101" pitchFamily="49" charset="-122"/>
              </a:rPr>
              <a:t>-</a:t>
            </a:r>
            <a:r>
              <a:rPr lang="zh-CN" altLang="en-US" sz="4400" b="1" dirty="0">
                <a:latin typeface="黑体" panose="02010609060101010101" pitchFamily="49" charset="-122"/>
                <a:ea typeface="黑体" panose="02010609060101010101" pitchFamily="49" charset="-122"/>
              </a:rPr>
              <a:t>访问网站者</a:t>
            </a:r>
            <a:r>
              <a:rPr lang="zh-CN" altLang="en-US" sz="4400" b="1" dirty="0">
                <a:solidFill>
                  <a:srgbClr val="A5068D"/>
                </a:solidFill>
                <a:latin typeface="黑体" panose="02010609060101010101" pitchFamily="49" charset="-122"/>
                <a:ea typeface="黑体" panose="02010609060101010101" pitchFamily="49" charset="-122"/>
              </a:rPr>
              <a:t>确为</a:t>
            </a:r>
            <a:r>
              <a:rPr lang="zh-CN" altLang="en-US" sz="4400" b="1" dirty="0">
                <a:latin typeface="黑体" panose="02010609060101010101" pitchFamily="49" charset="-122"/>
                <a:ea typeface="黑体" panose="02010609060101010101" pitchFamily="49" charset="-122"/>
              </a:rPr>
              <a:t>被告人</a:t>
            </a:r>
            <a:endParaRPr lang="zh-CN" altLang="zh-CN" sz="4400"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b="1" dirty="0">
                <a:latin typeface="黑体" panose="02010609060101010101" pitchFamily="49" charset="-122"/>
                <a:ea typeface="黑体" panose="02010609060101010101" pitchFamily="49" charset="-122"/>
              </a:rPr>
              <a:t>最后，要证明以网名“</a:t>
            </a:r>
            <a:r>
              <a:rPr lang="en-US" altLang="zh-CN" b="1" dirty="0" err="1">
                <a:latin typeface="黑体" panose="02010609060101010101" pitchFamily="49" charset="-122"/>
                <a:ea typeface="黑体" panose="02010609060101010101" pitchFamily="49" charset="-122"/>
              </a:rPr>
              <a:t>weiqing</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登录的人就是从被告人的电脑上登录的。</a:t>
            </a:r>
            <a:endParaRPr lang="en-US" alt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sz="2000" b="1" dirty="0">
                <a:solidFill>
                  <a:srgbClr val="3333FF"/>
                </a:solidFill>
                <a:latin typeface="黑体" panose="02010609060101010101" pitchFamily="49" charset="-122"/>
                <a:ea typeface="黑体" panose="02010609060101010101" pitchFamily="49" charset="-122"/>
              </a:rPr>
              <a:t>第一，从互联网接入服务商（</a:t>
            </a:r>
            <a:r>
              <a:rPr lang="en-US" altLang="zh-CN" sz="2000" b="1" dirty="0">
                <a:solidFill>
                  <a:srgbClr val="3333FF"/>
                </a:solidFill>
                <a:latin typeface="黑体" panose="02010609060101010101" pitchFamily="49" charset="-122"/>
                <a:ea typeface="黑体" panose="02010609060101010101" pitchFamily="49" charset="-122"/>
              </a:rPr>
              <a:t>ISP</a:t>
            </a:r>
            <a:r>
              <a:rPr lang="zh-CN" altLang="en-US" sz="2000" b="1" dirty="0">
                <a:solidFill>
                  <a:srgbClr val="3333FF"/>
                </a:solidFill>
                <a:latin typeface="黑体" panose="02010609060101010101" pitchFamily="49" charset="-122"/>
                <a:ea typeface="黑体" panose="02010609060101010101" pitchFamily="49" charset="-122"/>
              </a:rPr>
              <a:t>）那里查找被告人的电脑和被告人家里电话的上网记录（被告人使用电话拨号上网）和上网后动态分配的</a:t>
            </a:r>
            <a:r>
              <a:rPr lang="en-US" altLang="zh-CN" sz="2000" b="1" dirty="0">
                <a:solidFill>
                  <a:srgbClr val="3333FF"/>
                </a:solidFill>
                <a:latin typeface="黑体" panose="02010609060101010101" pitchFamily="49" charset="-122"/>
                <a:ea typeface="黑体" panose="02010609060101010101" pitchFamily="49" charset="-122"/>
              </a:rPr>
              <a:t>IP</a:t>
            </a:r>
            <a:r>
              <a:rPr lang="zh-CN" altLang="en-US" sz="2000" b="1" dirty="0">
                <a:solidFill>
                  <a:srgbClr val="3333FF"/>
                </a:solidFill>
                <a:latin typeface="黑体" panose="02010609060101010101" pitchFamily="49" charset="-122"/>
                <a:ea typeface="黑体" panose="02010609060101010101" pitchFamily="49" charset="-122"/>
              </a:rPr>
              <a:t>地址。</a:t>
            </a:r>
            <a:endParaRPr lang="en-US" altLang="zh-CN" sz="2000" b="1" dirty="0">
              <a:solidFill>
                <a:srgbClr val="3333FF"/>
              </a:solidFill>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sz="2000" b="1" dirty="0">
                <a:solidFill>
                  <a:srgbClr val="006600"/>
                </a:solidFill>
                <a:latin typeface="黑体" panose="02010609060101010101" pitchFamily="49" charset="-122"/>
                <a:ea typeface="黑体" panose="02010609060101010101" pitchFamily="49" charset="-122"/>
              </a:rPr>
              <a:t>通过查看被告人电脑中的“拨号网络连接”，知道被告人是用电话线拨</a:t>
            </a:r>
            <a:r>
              <a:rPr lang="en-US" altLang="zh-CN" sz="2000" b="1" dirty="0">
                <a:solidFill>
                  <a:srgbClr val="006600"/>
                </a:solidFill>
                <a:latin typeface="黑体" panose="02010609060101010101" pitchFamily="49" charset="-122"/>
                <a:ea typeface="黑体" panose="02010609060101010101" pitchFamily="49" charset="-122"/>
              </a:rPr>
              <a:t>96169</a:t>
            </a:r>
            <a:r>
              <a:rPr lang="zh-CN" altLang="en-US" sz="2000" b="1" dirty="0">
                <a:solidFill>
                  <a:srgbClr val="006600"/>
                </a:solidFill>
                <a:latin typeface="黑体" panose="02010609060101010101" pitchFamily="49" charset="-122"/>
                <a:ea typeface="黑体" panose="02010609060101010101" pitchFamily="49" charset="-122"/>
              </a:rPr>
              <a:t>上网。</a:t>
            </a:r>
            <a:endParaRPr lang="en-US" altLang="zh-CN" sz="2000" b="1" dirty="0">
              <a:solidFill>
                <a:srgbClr val="006600"/>
              </a:solidFill>
              <a:latin typeface="黑体" panose="02010609060101010101" pitchFamily="49" charset="-122"/>
              <a:ea typeface="黑体" panose="02010609060101010101" pitchFamily="49" charset="-122"/>
            </a:endParaRPr>
          </a:p>
          <a:p>
            <a:pPr marL="0" indent="457200">
              <a:lnSpc>
                <a:spcPct val="150000"/>
              </a:lnSpc>
              <a:spcBef>
                <a:spcPts val="0"/>
              </a:spcBef>
              <a:buNone/>
            </a:pPr>
            <a:r>
              <a:rPr lang="en-US" altLang="zh-CN" sz="2000" b="1" dirty="0">
                <a:solidFill>
                  <a:srgbClr val="006600"/>
                </a:solidFill>
                <a:latin typeface="黑体" panose="02010609060101010101" pitchFamily="49" charset="-122"/>
                <a:ea typeface="黑体" panose="02010609060101010101" pitchFamily="49" charset="-122"/>
              </a:rPr>
              <a:t>96169</a:t>
            </a:r>
            <a:r>
              <a:rPr lang="zh-CN" altLang="en-US" sz="2000" b="1" dirty="0">
                <a:solidFill>
                  <a:srgbClr val="006600"/>
                </a:solidFill>
                <a:latin typeface="黑体" panose="02010609060101010101" pitchFamily="49" charset="-122"/>
                <a:ea typeface="黑体" panose="02010609060101010101" pitchFamily="49" charset="-122"/>
              </a:rPr>
              <a:t>是广州电信的一个公开的互联网接入号码，广州电信就是被告人互联网接入服务商。</a:t>
            </a:r>
            <a:endParaRPr lang="en-US" altLang="zh-CN" sz="2000" b="1" dirty="0">
              <a:solidFill>
                <a:srgbClr val="006600"/>
              </a:solidFill>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sz="2000" b="1" dirty="0">
                <a:solidFill>
                  <a:srgbClr val="006600"/>
                </a:solidFill>
                <a:latin typeface="黑体" panose="02010609060101010101" pitchFamily="49" charset="-122"/>
                <a:ea typeface="黑体" panose="02010609060101010101" pitchFamily="49" charset="-122"/>
              </a:rPr>
              <a:t>与广州电信取得联系，根据被告人家里的电话号码，从广州电信的互联网接入服务器中，</a:t>
            </a:r>
            <a:endParaRPr lang="en-US" altLang="zh-CN" sz="2000" b="1" dirty="0">
              <a:solidFill>
                <a:srgbClr val="006600"/>
              </a:solidFill>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sz="2000" b="1" dirty="0">
                <a:solidFill>
                  <a:srgbClr val="006600"/>
                </a:solidFill>
                <a:latin typeface="黑体" panose="02010609060101010101" pitchFamily="49" charset="-122"/>
                <a:ea typeface="黑体" panose="02010609060101010101" pitchFamily="49" charset="-122"/>
              </a:rPr>
              <a:t>查出通过被告人家里的电话拨号上网的所有记录，包括</a:t>
            </a:r>
            <a:endParaRPr lang="en-US" altLang="zh-CN" sz="2000" b="1" dirty="0">
              <a:solidFill>
                <a:srgbClr val="006600"/>
              </a:solidFill>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sz="2000" b="1" dirty="0">
                <a:solidFill>
                  <a:srgbClr val="006600"/>
                </a:solidFill>
                <a:latin typeface="黑体" panose="02010609060101010101" pitchFamily="49" charset="-122"/>
                <a:ea typeface="黑体" panose="02010609060101010101" pitchFamily="49" charset="-122"/>
              </a:rPr>
              <a:t>每一次拨号上网的“起始时间”“终止时间”“在线时间” “动态分配的</a:t>
            </a:r>
            <a:r>
              <a:rPr lang="en-US" altLang="zh-CN" sz="2000" b="1" dirty="0">
                <a:solidFill>
                  <a:srgbClr val="006600"/>
                </a:solidFill>
                <a:latin typeface="黑体" panose="02010609060101010101" pitchFamily="49" charset="-122"/>
                <a:ea typeface="黑体" panose="02010609060101010101" pitchFamily="49" charset="-122"/>
              </a:rPr>
              <a:t>IP</a:t>
            </a:r>
            <a:r>
              <a:rPr lang="zh-CN" altLang="en-US" sz="2000" b="1" dirty="0">
                <a:solidFill>
                  <a:srgbClr val="006600"/>
                </a:solidFill>
                <a:latin typeface="黑体" panose="02010609060101010101" pitchFamily="49" charset="-122"/>
                <a:ea typeface="黑体" panose="02010609060101010101" pitchFamily="49" charset="-122"/>
              </a:rPr>
              <a:t>地址”等。</a:t>
            </a:r>
            <a:endParaRPr lang="en-US" altLang="zh-CN" sz="2000" b="1" dirty="0">
              <a:solidFill>
                <a:srgbClr val="006600"/>
              </a:solidFill>
              <a:latin typeface="黑体" panose="02010609060101010101" pitchFamily="49" charset="-122"/>
              <a:ea typeface="黑体" panose="02010609060101010101" pitchFamily="49"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4"/>
            <a:ext cx="12120245" cy="5406845"/>
          </a:xfrm>
        </p:spPr>
        <p:txBody>
          <a:bodyPr>
            <a:noAutofit/>
          </a:bodyPr>
          <a:lstStyle/>
          <a:p>
            <a:pPr marL="0" indent="0">
              <a:lnSpc>
                <a:spcPct val="150000"/>
              </a:lnSpc>
              <a:spcBef>
                <a:spcPts val="0"/>
              </a:spcBef>
              <a:buNone/>
            </a:pPr>
            <a:r>
              <a:rPr lang="zh-CN" altLang="en-US" sz="4400" b="1" dirty="0">
                <a:solidFill>
                  <a:srgbClr val="FF0000"/>
                </a:solidFill>
                <a:latin typeface="黑体" panose="02010609060101010101" pitchFamily="49" charset="-122"/>
                <a:ea typeface="黑体" panose="02010609060101010101" pitchFamily="49" charset="-122"/>
              </a:rPr>
              <a:t>提取电子证据</a:t>
            </a:r>
            <a:r>
              <a:rPr lang="en-US" altLang="zh-CN" sz="4400" b="1" dirty="0">
                <a:latin typeface="黑体" panose="02010609060101010101" pitchFamily="49" charset="-122"/>
                <a:ea typeface="黑体" panose="02010609060101010101" pitchFamily="49" charset="-122"/>
              </a:rPr>
              <a:t>-</a:t>
            </a:r>
            <a:r>
              <a:rPr lang="zh-CN" altLang="en-US" sz="4400" b="1" dirty="0">
                <a:latin typeface="黑体" panose="02010609060101010101" pitchFamily="49" charset="-122"/>
                <a:ea typeface="黑体" panose="02010609060101010101" pitchFamily="49" charset="-122"/>
              </a:rPr>
              <a:t>访问网站者</a:t>
            </a:r>
            <a:r>
              <a:rPr lang="zh-CN" altLang="en-US" sz="4400" b="1" dirty="0">
                <a:solidFill>
                  <a:srgbClr val="A5068D"/>
                </a:solidFill>
                <a:latin typeface="黑体" panose="02010609060101010101" pitchFamily="49" charset="-122"/>
                <a:ea typeface="黑体" panose="02010609060101010101" pitchFamily="49" charset="-122"/>
              </a:rPr>
              <a:t>确为</a:t>
            </a:r>
            <a:r>
              <a:rPr lang="zh-CN" altLang="en-US" sz="4400" b="1" dirty="0">
                <a:latin typeface="黑体" panose="02010609060101010101" pitchFamily="49" charset="-122"/>
                <a:ea typeface="黑体" panose="02010609060101010101" pitchFamily="49" charset="-122"/>
              </a:rPr>
              <a:t>被告人</a:t>
            </a:r>
            <a:endParaRPr lang="zh-CN" altLang="zh-CN" sz="4400"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b="1" dirty="0">
                <a:latin typeface="黑体" panose="02010609060101010101" pitchFamily="49" charset="-122"/>
                <a:ea typeface="黑体" panose="02010609060101010101" pitchFamily="49" charset="-122"/>
              </a:rPr>
              <a:t>最后，要证明以网名“</a:t>
            </a:r>
            <a:r>
              <a:rPr lang="en-US" altLang="zh-CN" b="1" dirty="0" err="1">
                <a:latin typeface="黑体" panose="02010609060101010101" pitchFamily="49" charset="-122"/>
                <a:ea typeface="黑体" panose="02010609060101010101" pitchFamily="49" charset="-122"/>
              </a:rPr>
              <a:t>weiqing</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登录的人就是从被告人的电脑上登录的。</a:t>
            </a:r>
            <a:endParaRPr lang="en-US" alt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sz="2000" b="1" dirty="0">
                <a:solidFill>
                  <a:srgbClr val="3333FF"/>
                </a:solidFill>
                <a:latin typeface="黑体" panose="02010609060101010101" pitchFamily="49" charset="-122"/>
                <a:ea typeface="黑体" panose="02010609060101010101" pitchFamily="49" charset="-122"/>
              </a:rPr>
              <a:t>第二，从互联网内容提供商（</a:t>
            </a:r>
            <a:r>
              <a:rPr lang="en-US" altLang="zh-CN" sz="2000" b="1" dirty="0">
                <a:solidFill>
                  <a:srgbClr val="3333FF"/>
                </a:solidFill>
                <a:latin typeface="黑体" panose="02010609060101010101" pitchFamily="49" charset="-122"/>
                <a:ea typeface="黑体" panose="02010609060101010101" pitchFamily="49" charset="-122"/>
              </a:rPr>
              <a:t>ICP</a:t>
            </a:r>
            <a:r>
              <a:rPr lang="zh-CN" altLang="en-US" sz="2000" b="1" dirty="0">
                <a:solidFill>
                  <a:srgbClr val="3333FF"/>
                </a:solidFill>
                <a:latin typeface="黑体" panose="02010609060101010101" pitchFamily="49" charset="-122"/>
                <a:ea typeface="黑体" panose="02010609060101010101" pitchFamily="49" charset="-122"/>
              </a:rPr>
              <a:t>）那里查找“</a:t>
            </a:r>
            <a:r>
              <a:rPr lang="en-US" altLang="zh-CN" sz="2000" b="1" dirty="0" err="1">
                <a:solidFill>
                  <a:srgbClr val="3333FF"/>
                </a:solidFill>
                <a:latin typeface="黑体" panose="02010609060101010101" pitchFamily="49" charset="-122"/>
                <a:ea typeface="黑体" panose="02010609060101010101" pitchFamily="49" charset="-122"/>
              </a:rPr>
              <a:t>weiqing</a:t>
            </a:r>
            <a:r>
              <a:rPr lang="en-US" altLang="zh-CN" sz="2000" b="1" dirty="0">
                <a:solidFill>
                  <a:srgbClr val="3333FF"/>
                </a:solidFill>
                <a:latin typeface="黑体" panose="02010609060101010101" pitchFamily="49" charset="-122"/>
                <a:ea typeface="黑体" panose="02010609060101010101" pitchFamily="49" charset="-122"/>
              </a:rPr>
              <a:t>”</a:t>
            </a:r>
            <a:r>
              <a:rPr lang="zh-CN" altLang="en-US" sz="2000" b="1" dirty="0">
                <a:solidFill>
                  <a:srgbClr val="3333FF"/>
                </a:solidFill>
                <a:latin typeface="黑体" panose="02010609060101010101" pitchFamily="49" charset="-122"/>
                <a:ea typeface="黑体" panose="02010609060101010101" pitchFamily="49" charset="-122"/>
              </a:rPr>
              <a:t>用户的登录时间和登录</a:t>
            </a:r>
            <a:r>
              <a:rPr lang="en-US" altLang="zh-CN" sz="2000" b="1" dirty="0">
                <a:solidFill>
                  <a:srgbClr val="3333FF"/>
                </a:solidFill>
                <a:latin typeface="黑体" panose="02010609060101010101" pitchFamily="49" charset="-122"/>
                <a:ea typeface="黑体" panose="02010609060101010101" pitchFamily="49" charset="-122"/>
              </a:rPr>
              <a:t>IP</a:t>
            </a:r>
            <a:r>
              <a:rPr lang="zh-CN" altLang="en-US" sz="2000" b="1" dirty="0">
                <a:solidFill>
                  <a:srgbClr val="3333FF"/>
                </a:solidFill>
                <a:latin typeface="黑体" panose="02010609060101010101" pitchFamily="49" charset="-122"/>
                <a:ea typeface="黑体" panose="02010609060101010101" pitchFamily="49" charset="-122"/>
              </a:rPr>
              <a:t>地址。</a:t>
            </a:r>
            <a:endParaRPr lang="en-US" altLang="zh-CN" sz="2000" b="1" dirty="0">
              <a:solidFill>
                <a:srgbClr val="3333FF"/>
              </a:solidFill>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sz="2000" b="1" dirty="0">
                <a:solidFill>
                  <a:srgbClr val="006600"/>
                </a:solidFill>
                <a:latin typeface="黑体" panose="02010609060101010101" pitchFamily="49" charset="-122"/>
                <a:ea typeface="黑体" panose="02010609060101010101" pitchFamily="49" charset="-122"/>
              </a:rPr>
              <a:t>通过与网站的管理维护人员取得联系，从该网站的服务器上查出“</a:t>
            </a:r>
            <a:r>
              <a:rPr lang="en-US" altLang="zh-CN" sz="2000" b="1" dirty="0" err="1">
                <a:solidFill>
                  <a:srgbClr val="006600"/>
                </a:solidFill>
                <a:latin typeface="黑体" panose="02010609060101010101" pitchFamily="49" charset="-122"/>
                <a:ea typeface="黑体" panose="02010609060101010101" pitchFamily="49" charset="-122"/>
              </a:rPr>
              <a:t>weiqing</a:t>
            </a:r>
            <a:r>
              <a:rPr lang="en-US" altLang="zh-CN" sz="2000" b="1" dirty="0">
                <a:solidFill>
                  <a:srgbClr val="006600"/>
                </a:solidFill>
                <a:latin typeface="黑体" panose="02010609060101010101" pitchFamily="49" charset="-122"/>
                <a:ea typeface="黑体" panose="02010609060101010101" pitchFamily="49" charset="-122"/>
              </a:rPr>
              <a:t>”</a:t>
            </a:r>
            <a:r>
              <a:rPr lang="zh-CN" altLang="en-US" sz="2000" b="1" dirty="0">
                <a:solidFill>
                  <a:srgbClr val="006600"/>
                </a:solidFill>
                <a:latin typeface="黑体" panose="02010609060101010101" pitchFamily="49" charset="-122"/>
                <a:ea typeface="黑体" panose="02010609060101010101" pitchFamily="49" charset="-122"/>
              </a:rPr>
              <a:t>用户登录的所有记录，</a:t>
            </a:r>
            <a:endParaRPr lang="en-US" altLang="zh-CN" sz="2000" b="1" dirty="0">
              <a:solidFill>
                <a:srgbClr val="006600"/>
              </a:solidFill>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sz="2000" b="1" dirty="0">
                <a:solidFill>
                  <a:srgbClr val="006600"/>
                </a:solidFill>
                <a:latin typeface="黑体" panose="02010609060101010101" pitchFamily="49" charset="-122"/>
                <a:ea typeface="黑体" panose="02010609060101010101" pitchFamily="49" charset="-122"/>
              </a:rPr>
              <a:t>包括每次登录的“起始时间”“终止时间”“在线时间（即上网持续时间）”登录时的“</a:t>
            </a:r>
            <a:r>
              <a:rPr lang="en-US" altLang="zh-CN" sz="2000" b="1" dirty="0">
                <a:solidFill>
                  <a:srgbClr val="006600"/>
                </a:solidFill>
                <a:latin typeface="黑体" panose="02010609060101010101" pitchFamily="49" charset="-122"/>
                <a:ea typeface="黑体" panose="02010609060101010101" pitchFamily="49" charset="-122"/>
              </a:rPr>
              <a:t>IP</a:t>
            </a:r>
            <a:r>
              <a:rPr lang="zh-CN" altLang="en-US" sz="2000" b="1" dirty="0">
                <a:solidFill>
                  <a:srgbClr val="006600"/>
                </a:solidFill>
                <a:latin typeface="黑体" panose="02010609060101010101" pitchFamily="49" charset="-122"/>
                <a:ea typeface="黑体" panose="02010609060101010101" pitchFamily="49" charset="-122"/>
              </a:rPr>
              <a:t>地址”等。</a:t>
            </a:r>
            <a:endParaRPr lang="en-US" altLang="zh-CN" sz="2000" b="1" dirty="0">
              <a:solidFill>
                <a:srgbClr val="006600"/>
              </a:solidFill>
              <a:latin typeface="黑体" panose="02010609060101010101" pitchFamily="49" charset="-122"/>
              <a:ea typeface="黑体" panose="02010609060101010101" pitchFamily="49" charset="-122"/>
            </a:endParaRPr>
          </a:p>
          <a:p>
            <a:pPr marL="0" indent="457200">
              <a:lnSpc>
                <a:spcPct val="150000"/>
              </a:lnSpc>
              <a:spcBef>
                <a:spcPts val="0"/>
              </a:spcBef>
              <a:buNone/>
            </a:pPr>
            <a:r>
              <a:rPr lang="zh-CN" altLang="en-US" sz="2000" b="1" dirty="0">
                <a:solidFill>
                  <a:srgbClr val="A5068D"/>
                </a:solidFill>
                <a:latin typeface="黑体" panose="02010609060101010101" pitchFamily="49" charset="-122"/>
                <a:ea typeface="黑体" panose="02010609060101010101" pitchFamily="49" charset="-122"/>
              </a:rPr>
              <a:t>最后，</a:t>
            </a:r>
            <a:r>
              <a:rPr lang="zh-CN" altLang="en-US" sz="2000" b="1" dirty="0">
                <a:solidFill>
                  <a:srgbClr val="7030A0"/>
                </a:solidFill>
                <a:latin typeface="黑体" panose="02010609060101010101" pitchFamily="49" charset="-122"/>
                <a:ea typeface="黑体" panose="02010609060101010101" pitchFamily="49" charset="-122"/>
              </a:rPr>
              <a:t>将</a:t>
            </a:r>
            <a:r>
              <a:rPr lang="en-US" altLang="zh-CN" sz="2000" b="1" dirty="0">
                <a:solidFill>
                  <a:srgbClr val="7030A0"/>
                </a:solidFill>
                <a:latin typeface="黑体" panose="02010609060101010101" pitchFamily="49" charset="-122"/>
                <a:ea typeface="黑体" panose="02010609060101010101" pitchFamily="49" charset="-122"/>
              </a:rPr>
              <a:t>ISP</a:t>
            </a:r>
            <a:r>
              <a:rPr lang="zh-CN" altLang="en-US" sz="2000" b="1" dirty="0">
                <a:solidFill>
                  <a:srgbClr val="7030A0"/>
                </a:solidFill>
                <a:latin typeface="黑体" panose="02010609060101010101" pitchFamily="49" charset="-122"/>
                <a:ea typeface="黑体" panose="02010609060101010101" pitchFamily="49" charset="-122"/>
              </a:rPr>
              <a:t>和</a:t>
            </a:r>
            <a:r>
              <a:rPr lang="en-US" altLang="zh-CN" sz="2000" b="1" dirty="0">
                <a:solidFill>
                  <a:srgbClr val="7030A0"/>
                </a:solidFill>
                <a:latin typeface="黑体" panose="02010609060101010101" pitchFamily="49" charset="-122"/>
                <a:ea typeface="黑体" panose="02010609060101010101" pitchFamily="49" charset="-122"/>
              </a:rPr>
              <a:t>ICP</a:t>
            </a:r>
            <a:r>
              <a:rPr lang="zh-CN" altLang="en-US" sz="2000" b="1" dirty="0">
                <a:solidFill>
                  <a:srgbClr val="7030A0"/>
                </a:solidFill>
                <a:latin typeface="黑体" panose="02010609060101010101" pitchFamily="49" charset="-122"/>
                <a:ea typeface="黑体" panose="02010609060101010101" pitchFamily="49" charset="-122"/>
              </a:rPr>
              <a:t>的记录打印出来进行比较，结果</a:t>
            </a:r>
            <a:r>
              <a:rPr lang="en-US" altLang="zh-CN" sz="2000" b="1" dirty="0">
                <a:solidFill>
                  <a:srgbClr val="7030A0"/>
                </a:solidFill>
                <a:latin typeface="黑体" panose="02010609060101010101" pitchFamily="49" charset="-122"/>
                <a:ea typeface="黑体" panose="02010609060101010101" pitchFamily="49" charset="-122"/>
              </a:rPr>
              <a:t>IP</a:t>
            </a:r>
            <a:r>
              <a:rPr lang="zh-CN" altLang="en-US" sz="2000" b="1" dirty="0">
                <a:solidFill>
                  <a:srgbClr val="7030A0"/>
                </a:solidFill>
                <a:latin typeface="黑体" panose="02010609060101010101" pitchFamily="49" charset="-122"/>
                <a:ea typeface="黑体" panose="02010609060101010101" pitchFamily="49" charset="-122"/>
              </a:rPr>
              <a:t>地址完全一致，上网时间和登录时间（包括“起始时间”，“终止时间”，“在线时间”）相吻合，足以证明以网名“</a:t>
            </a:r>
            <a:r>
              <a:rPr lang="en-US" altLang="zh-CN" sz="2000" b="1" dirty="0" err="1">
                <a:solidFill>
                  <a:srgbClr val="7030A0"/>
                </a:solidFill>
                <a:latin typeface="黑体" panose="02010609060101010101" pitchFamily="49" charset="-122"/>
                <a:ea typeface="黑体" panose="02010609060101010101" pitchFamily="49" charset="-122"/>
              </a:rPr>
              <a:t>weiqing</a:t>
            </a:r>
            <a:r>
              <a:rPr lang="en-US" altLang="zh-CN" sz="2000" b="1" dirty="0">
                <a:solidFill>
                  <a:srgbClr val="7030A0"/>
                </a:solidFill>
                <a:latin typeface="黑体" panose="02010609060101010101" pitchFamily="49" charset="-122"/>
                <a:ea typeface="黑体" panose="02010609060101010101" pitchFamily="49" charset="-122"/>
              </a:rPr>
              <a:t>”</a:t>
            </a:r>
            <a:r>
              <a:rPr lang="zh-CN" altLang="en-US" sz="2000" b="1" dirty="0">
                <a:solidFill>
                  <a:srgbClr val="7030A0"/>
                </a:solidFill>
                <a:latin typeface="黑体" panose="02010609060101010101" pitchFamily="49" charset="-122"/>
                <a:ea typeface="黑体" panose="02010609060101010101" pitchFamily="49" charset="-122"/>
              </a:rPr>
              <a:t>登录到某军事网论坛的人就是从被告人的电脑上登录的。至此，我们完全可以从旁证证明，就是被告人在作案期间，以网名“</a:t>
            </a:r>
            <a:r>
              <a:rPr lang="en-US" altLang="zh-CN" sz="2000" b="1" dirty="0" err="1">
                <a:solidFill>
                  <a:srgbClr val="7030A0"/>
                </a:solidFill>
                <a:latin typeface="黑体" panose="02010609060101010101" pitchFamily="49" charset="-122"/>
                <a:ea typeface="黑体" panose="02010609060101010101" pitchFamily="49" charset="-122"/>
              </a:rPr>
              <a:t>wei</a:t>
            </a:r>
            <a:r>
              <a:rPr lang="en-US" altLang="zh-CN" sz="2000" b="1" dirty="0">
                <a:solidFill>
                  <a:srgbClr val="7030A0"/>
                </a:solidFill>
                <a:latin typeface="黑体" panose="02010609060101010101" pitchFamily="49" charset="-122"/>
                <a:ea typeface="黑体" panose="02010609060101010101" pitchFamily="49" charset="-122"/>
              </a:rPr>
              <a:t> </a:t>
            </a:r>
            <a:r>
              <a:rPr lang="en-US" altLang="zh-CN" sz="2000" b="1" dirty="0" err="1">
                <a:solidFill>
                  <a:srgbClr val="7030A0"/>
                </a:solidFill>
                <a:latin typeface="黑体" panose="02010609060101010101" pitchFamily="49" charset="-122"/>
                <a:ea typeface="黑体" panose="02010609060101010101" pitchFamily="49" charset="-122"/>
              </a:rPr>
              <a:t>qing</a:t>
            </a:r>
            <a:r>
              <a:rPr lang="en-US" altLang="zh-CN" sz="2000" b="1" dirty="0">
                <a:solidFill>
                  <a:srgbClr val="7030A0"/>
                </a:solidFill>
                <a:latin typeface="黑体" panose="02010609060101010101" pitchFamily="49" charset="-122"/>
                <a:ea typeface="黑体" panose="02010609060101010101" pitchFamily="49" charset="-122"/>
              </a:rPr>
              <a:t>”</a:t>
            </a:r>
            <a:r>
              <a:rPr lang="zh-CN" altLang="en-US" sz="2000" b="1" dirty="0">
                <a:solidFill>
                  <a:srgbClr val="7030A0"/>
                </a:solidFill>
                <a:latin typeface="黑体" panose="02010609060101010101" pitchFamily="49" charset="-122"/>
                <a:ea typeface="黑体" panose="02010609060101010101" pitchFamily="49" charset="-122"/>
              </a:rPr>
              <a:t>登录到某军事网论坛，发布其非法获取的、属于国家秘密的图片和文字资料。</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4"/>
            <a:ext cx="12120245" cy="5406845"/>
          </a:xfrm>
        </p:spPr>
        <p:txBody>
          <a:bodyPr>
            <a:noAutofit/>
          </a:bodyPr>
          <a:lstStyle/>
          <a:p>
            <a:pPr marL="0" indent="0">
              <a:lnSpc>
                <a:spcPct val="150000"/>
              </a:lnSpc>
              <a:spcBef>
                <a:spcPts val="0"/>
              </a:spcBef>
              <a:buNone/>
            </a:pPr>
            <a:r>
              <a:rPr lang="zh-CN" altLang="en-US" sz="4400" b="1" dirty="0">
                <a:solidFill>
                  <a:srgbClr val="FF0000"/>
                </a:solidFill>
                <a:latin typeface="黑体" panose="02010609060101010101" pitchFamily="49" charset="-122"/>
                <a:ea typeface="黑体" panose="02010609060101010101" pitchFamily="49" charset="-122"/>
              </a:rPr>
              <a:t>提取电子证据</a:t>
            </a:r>
            <a:r>
              <a:rPr lang="en-US" altLang="zh-CN" sz="4400" b="1" dirty="0">
                <a:latin typeface="黑体" panose="02010609060101010101" pitchFamily="49" charset="-122"/>
                <a:ea typeface="黑体" panose="02010609060101010101" pitchFamily="49" charset="-122"/>
              </a:rPr>
              <a:t>-</a:t>
            </a:r>
            <a:r>
              <a:rPr lang="zh-CN" altLang="en-US" sz="4400" b="1" dirty="0">
                <a:latin typeface="黑体" panose="02010609060101010101" pitchFamily="49" charset="-122"/>
                <a:ea typeface="黑体" panose="02010609060101010101" pitchFamily="49" charset="-122"/>
              </a:rPr>
              <a:t>网络取证小结</a:t>
            </a:r>
            <a:endParaRPr lang="en-US" altLang="zh-CN" sz="4400"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en-US" b="1" dirty="0">
                <a:solidFill>
                  <a:srgbClr val="7030A0"/>
                </a:solidFill>
                <a:latin typeface="黑体" panose="02010609060101010101" pitchFamily="49" charset="-122"/>
                <a:ea typeface="黑体" panose="02010609060101010101" pitchFamily="49" charset="-122"/>
              </a:rPr>
              <a:t>首先，</a:t>
            </a:r>
            <a:r>
              <a:rPr lang="zh-CN" altLang="en-US" b="1" dirty="0">
                <a:latin typeface="黑体" panose="02010609060101010101" pitchFamily="49" charset="-122"/>
                <a:ea typeface="黑体" panose="02010609060101010101" pitchFamily="49" charset="-122"/>
              </a:rPr>
              <a:t>网络犯罪属目前新出现的高科技犯罪，在侦查取证时涉及到很多技术问题，必须请专业技术人员协助。</a:t>
            </a:r>
          </a:p>
          <a:p>
            <a:pPr marL="0" indent="0">
              <a:lnSpc>
                <a:spcPct val="150000"/>
              </a:lnSpc>
              <a:spcBef>
                <a:spcPts val="0"/>
              </a:spcBef>
              <a:buNone/>
            </a:pPr>
            <a:r>
              <a:rPr lang="zh-CN" altLang="en-US" b="1" dirty="0">
                <a:solidFill>
                  <a:srgbClr val="7030A0"/>
                </a:solidFill>
                <a:latin typeface="黑体" panose="02010609060101010101" pitchFamily="49" charset="-122"/>
                <a:ea typeface="黑体" panose="02010609060101010101" pitchFamily="49" charset="-122"/>
              </a:rPr>
              <a:t>其次，</a:t>
            </a:r>
            <a:r>
              <a:rPr lang="zh-CN" altLang="en-US" b="1" dirty="0">
                <a:latin typeface="黑体" panose="02010609060101010101" pitchFamily="49" charset="-122"/>
                <a:ea typeface="黑体" panose="02010609060101010101" pitchFamily="49" charset="-122"/>
              </a:rPr>
              <a:t>网络取证应该及时，特别是犯罪嫌疑人使用的作案工具</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电脑要及时封存，以防其清除上网痕迹和历史记录。</a:t>
            </a:r>
          </a:p>
          <a:p>
            <a:pPr marL="0" indent="0">
              <a:lnSpc>
                <a:spcPct val="150000"/>
              </a:lnSpc>
              <a:spcBef>
                <a:spcPts val="0"/>
              </a:spcBef>
              <a:buNone/>
            </a:pPr>
            <a:r>
              <a:rPr lang="zh-CN" altLang="en-US" b="1" dirty="0">
                <a:solidFill>
                  <a:srgbClr val="7030A0"/>
                </a:solidFill>
                <a:latin typeface="黑体" panose="02010609060101010101" pitchFamily="49" charset="-122"/>
                <a:ea typeface="黑体" panose="02010609060101010101" pitchFamily="49" charset="-122"/>
              </a:rPr>
              <a:t>最后，</a:t>
            </a:r>
            <a:r>
              <a:rPr lang="zh-CN" altLang="en-US" b="1" dirty="0">
                <a:latin typeface="黑体" panose="02010609060101010101" pitchFamily="49" charset="-122"/>
                <a:ea typeface="黑体" panose="02010609060101010101" pitchFamily="49" charset="-122"/>
              </a:rPr>
              <a:t>要通过多种技术手段，将网上虚拟的人物或名字与现实中的真人进行惟一性锁定。</a:t>
            </a:r>
            <a:endParaRPr lang="zh-CN" altLang="en-US" sz="2000" b="1" dirty="0">
              <a:solidFill>
                <a:srgbClr val="7030A0"/>
              </a:solidFill>
              <a:latin typeface="黑体" panose="02010609060101010101" pitchFamily="49" charset="-122"/>
              <a:ea typeface="黑体" panose="02010609060101010101" pitchFamily="49"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5"/>
            <a:ext cx="12034520" cy="5138420"/>
          </a:xfrm>
        </p:spPr>
        <p:txBody>
          <a:bodyPr>
            <a:normAutofit/>
          </a:bodyPr>
          <a:lstStyle/>
          <a:p>
            <a:pPr marL="0" indent="0">
              <a:lnSpc>
                <a:spcPct val="150000"/>
              </a:lnSpc>
              <a:spcBef>
                <a:spcPts val="0"/>
              </a:spcBef>
              <a:buNone/>
            </a:pPr>
            <a:r>
              <a:rPr lang="zh-CN" altLang="en-US" sz="4400" b="1" dirty="0">
                <a:latin typeface="黑体" panose="02010609060101010101" pitchFamily="49" charset="-122"/>
                <a:ea typeface="黑体" panose="02010609060101010101" pitchFamily="49" charset="-122"/>
              </a:rPr>
              <a:t>人物：</a:t>
            </a:r>
            <a:r>
              <a:rPr lang="en-US" altLang="zh-CN" sz="4400" b="1" dirty="0">
                <a:latin typeface="黑体" panose="02010609060101010101" pitchFamily="49" charset="-122"/>
                <a:ea typeface="黑体" panose="02010609060101010101" pitchFamily="49" charset="-122"/>
              </a:rPr>
              <a:t>	</a:t>
            </a:r>
            <a:r>
              <a:rPr lang="zh-CN" altLang="zh-CN" b="1" dirty="0">
                <a:latin typeface="黑体" panose="02010609060101010101" pitchFamily="49" charset="-122"/>
                <a:ea typeface="黑体" panose="02010609060101010101" pitchFamily="49" charset="-122"/>
              </a:rPr>
              <a:t>王学军、翁其能、翁学荣、许智勇、杨伟全、刘</a:t>
            </a:r>
            <a:r>
              <a:rPr lang="en-US" altLang="zh-CN" b="1" dirty="0">
                <a:latin typeface="黑体" panose="02010609060101010101" pitchFamily="49" charset="-122"/>
                <a:ea typeface="黑体" panose="02010609060101010101" pitchFamily="49" charset="-122"/>
              </a:rPr>
              <a:t>  </a:t>
            </a:r>
            <a:r>
              <a:rPr lang="zh-CN" altLang="zh-CN" b="1" dirty="0">
                <a:latin typeface="黑体" panose="02010609060101010101" pitchFamily="49" charset="-122"/>
                <a:ea typeface="黑体" panose="02010609060101010101" pitchFamily="49" charset="-122"/>
              </a:rPr>
              <a:t>伟</a:t>
            </a: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zh-CN" b="1" dirty="0">
                <a:latin typeface="黑体" panose="02010609060101010101" pitchFamily="49" charset="-122"/>
                <a:ea typeface="黑体" panose="02010609060101010101" pitchFamily="49" charset="-122"/>
              </a:rPr>
              <a:t>王</a:t>
            </a:r>
            <a:r>
              <a:rPr lang="en-US" altLang="zh-CN" b="1" dirty="0">
                <a:latin typeface="黑体" panose="02010609060101010101" pitchFamily="49" charset="-122"/>
                <a:ea typeface="黑体" panose="02010609060101010101" pitchFamily="49" charset="-122"/>
              </a:rPr>
              <a:t>  </a:t>
            </a:r>
            <a:r>
              <a:rPr lang="zh-CN" altLang="zh-CN" b="1" dirty="0">
                <a:latin typeface="黑体" panose="02010609060101010101" pitchFamily="49" charset="-122"/>
                <a:ea typeface="黑体" panose="02010609060101010101" pitchFamily="49" charset="-122"/>
              </a:rPr>
              <a:t>辉、洪奕轩、洪</a:t>
            </a:r>
            <a:r>
              <a:rPr lang="en-US" altLang="zh-CN" b="1" dirty="0">
                <a:latin typeface="黑体" panose="02010609060101010101" pitchFamily="49" charset="-122"/>
                <a:ea typeface="黑体" panose="02010609060101010101" pitchFamily="49" charset="-122"/>
              </a:rPr>
              <a:t>  </a:t>
            </a:r>
            <a:r>
              <a:rPr lang="zh-CN" altLang="zh-CN" b="1" dirty="0">
                <a:latin typeface="黑体" panose="02010609060101010101" pitchFamily="49" charset="-122"/>
                <a:ea typeface="黑体" panose="02010609060101010101" pitchFamily="49" charset="-122"/>
              </a:rPr>
              <a:t>浩、刘向阳、江</a:t>
            </a:r>
            <a:r>
              <a:rPr lang="en-US" altLang="zh-CN" b="1" dirty="0">
                <a:latin typeface="黑体" panose="02010609060101010101" pitchFamily="49" charset="-122"/>
                <a:ea typeface="黑体" panose="02010609060101010101" pitchFamily="49" charset="-122"/>
              </a:rPr>
              <a:t>  </a:t>
            </a:r>
            <a:r>
              <a:rPr lang="zh-CN" altLang="zh-CN" b="1" dirty="0">
                <a:latin typeface="黑体" panose="02010609060101010101" pitchFamily="49" charset="-122"/>
                <a:ea typeface="黑体" panose="02010609060101010101" pitchFamily="49" charset="-122"/>
              </a:rPr>
              <a:t>莉，计11人</a:t>
            </a: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zh-CN" b="1" dirty="0">
                <a:latin typeface="黑体" panose="02010609060101010101" pitchFamily="49" charset="-122"/>
                <a:ea typeface="黑体" panose="02010609060101010101" pitchFamily="49" charset="-122"/>
              </a:rPr>
              <a:t>王学军</a:t>
            </a:r>
            <a:r>
              <a:rPr lang="zh-CN" altLang="en-US" b="1" dirty="0">
                <a:latin typeface="黑体" panose="02010609060101010101" pitchFamily="49" charset="-122"/>
                <a:ea typeface="黑体" panose="02010609060101010101" pitchFamily="49" charset="-122"/>
              </a:rPr>
              <a:t>：</a:t>
            </a:r>
            <a:r>
              <a:rPr lang="zh-CN" altLang="zh-CN" b="1" dirty="0">
                <a:latin typeface="黑体" panose="02010609060101010101" pitchFamily="49" charset="-122"/>
                <a:ea typeface="黑体" panose="02010609060101010101" pitchFamily="49" charset="-122"/>
              </a:rPr>
              <a:t>大学教授</a:t>
            </a:r>
            <a:r>
              <a:rPr lang="zh-CN" altLang="en-US" b="1" dirty="0">
                <a:latin typeface="黑体" panose="02010609060101010101" pitchFamily="49" charset="-122"/>
                <a:ea typeface="黑体" panose="02010609060101010101" pitchFamily="49" charset="-122"/>
              </a:rPr>
              <a:t>，</a:t>
            </a:r>
            <a:r>
              <a:rPr lang="zh-CN" altLang="zh-CN" b="1" dirty="0">
                <a:latin typeface="黑体" panose="02010609060101010101" pitchFamily="49" charset="-122"/>
                <a:ea typeface="黑体" panose="02010609060101010101" pitchFamily="49" charset="-122"/>
              </a:rPr>
              <a:t>2004年起参加一级建造师执业资格考试命题工作</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翁其能</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与王学军原系师徒，后为高校同事，多年好友，相识几十年</a:t>
            </a: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翁学荣</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翁其能兄</a:t>
            </a:r>
            <a:r>
              <a:rPr lang="zh-CN" altLang="en-US" b="1" dirty="0">
                <a:latin typeface="黑体" panose="02010609060101010101" pitchFamily="49" charset="-122"/>
                <a:ea typeface="黑体" panose="02010609060101010101" pitchFamily="49" charset="-122"/>
              </a:rPr>
              <a:t>，课堂管理及收费</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sym typeface="+mn-ea"/>
              </a:rPr>
              <a:t> 许智勇</a:t>
            </a:r>
            <a:r>
              <a:rPr lang="zh-CN" altLang="en-US" b="1" dirty="0">
                <a:latin typeface="黑体" panose="02010609060101010101" pitchFamily="49" charset="-122"/>
                <a:ea typeface="黑体" panose="02010609060101010101" pitchFamily="49" charset="-122"/>
                <a:sym typeface="+mn-ea"/>
              </a:rPr>
              <a:t>，</a:t>
            </a:r>
            <a:r>
              <a:rPr lang="en-US" altLang="zh-CN" b="1" dirty="0">
                <a:latin typeface="黑体" panose="02010609060101010101" pitchFamily="49" charset="-122"/>
                <a:ea typeface="黑体" panose="02010609060101010101" pitchFamily="49" charset="-122"/>
                <a:sym typeface="+mn-ea"/>
              </a:rPr>
              <a:t>杨伟全</a:t>
            </a:r>
            <a:r>
              <a:rPr lang="zh-CN" altLang="en-US" b="1" dirty="0">
                <a:latin typeface="黑体" panose="02010609060101010101" pitchFamily="49" charset="-122"/>
                <a:ea typeface="黑体" panose="02010609060101010101" pitchFamily="49" charset="-122"/>
                <a:sym typeface="+mn-ea"/>
              </a:rPr>
              <a:t>和</a:t>
            </a:r>
            <a:r>
              <a:rPr lang="en-US" altLang="zh-CN" b="1" dirty="0">
                <a:latin typeface="黑体" panose="02010609060101010101" pitchFamily="49" charset="-122"/>
                <a:ea typeface="黑体" panose="02010609060101010101" pitchFamily="49" charset="-122"/>
                <a:sym typeface="+mn-ea"/>
              </a:rPr>
              <a:t>刘伟夫妻</a:t>
            </a:r>
            <a:r>
              <a:rPr lang="zh-CN" altLang="en-US" b="1" dirty="0">
                <a:latin typeface="黑体" panose="02010609060101010101" pitchFamily="49" charset="-122"/>
                <a:ea typeface="黑体" panose="02010609060101010101" pitchFamily="49" charset="-122"/>
                <a:sym typeface="+mn-ea"/>
              </a:rPr>
              <a:t>：</a:t>
            </a:r>
            <a:r>
              <a:rPr lang="en-US" altLang="zh-CN" b="1" dirty="0">
                <a:latin typeface="黑体" panose="02010609060101010101" pitchFamily="49" charset="-122"/>
                <a:ea typeface="黑体" panose="02010609060101010101" pitchFamily="49" charset="-122"/>
              </a:rPr>
              <a:t>从事考试培训服务</a:t>
            </a:r>
            <a:r>
              <a:rPr lang="zh-CN" altLang="en-US" b="1" dirty="0">
                <a:latin typeface="黑体" panose="02010609060101010101" pitchFamily="49" charset="-122"/>
                <a:ea typeface="黑体" panose="02010609060101010101" pitchFamily="49" charset="-122"/>
              </a:rPr>
              <a:t>人员</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王辉、洪奕轩、洪浩、刘向阳、江莉</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sym typeface="+mn-ea"/>
              </a:rPr>
              <a:t>参加培训</a:t>
            </a:r>
            <a:r>
              <a:rPr lang="zh-CN" altLang="en-US" b="1" dirty="0">
                <a:latin typeface="黑体" panose="02010609060101010101" pitchFamily="49" charset="-122"/>
                <a:ea typeface="黑体" panose="02010609060101010101" pitchFamily="49" charset="-122"/>
                <a:sym typeface="+mn-ea"/>
              </a:rPr>
              <a:t>人员</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5"/>
            <a:ext cx="12034520" cy="5138420"/>
          </a:xfrm>
        </p:spPr>
        <p:txBody>
          <a:bodyPr>
            <a:normAutofit/>
          </a:bodyPr>
          <a:lstStyle/>
          <a:p>
            <a:pPr marL="0" indent="0">
              <a:lnSpc>
                <a:spcPct val="150000"/>
              </a:lnSpc>
              <a:spcBef>
                <a:spcPts val="0"/>
              </a:spcBef>
              <a:buNone/>
            </a:pPr>
            <a:r>
              <a:rPr lang="zh-CN" altLang="en-US" sz="4400" b="1" dirty="0">
                <a:latin typeface="黑体" panose="02010609060101010101" pitchFamily="49" charset="-122"/>
                <a:ea typeface="黑体" panose="02010609060101010101" pitchFamily="49" charset="-122"/>
              </a:rPr>
              <a:t>事件：</a:t>
            </a:r>
            <a:endParaRPr lang="zh-CN" alt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zh-CN" b="1" dirty="0">
                <a:latin typeface="黑体" panose="02010609060101010101" pitchFamily="49" charset="-122"/>
                <a:ea typeface="黑体" panose="02010609060101010101" pitchFamily="49" charset="-122"/>
              </a:rPr>
              <a:t>2017年7月，</a:t>
            </a:r>
          </a:p>
          <a:p>
            <a:pPr marL="0" indent="457200">
              <a:lnSpc>
                <a:spcPct val="150000"/>
              </a:lnSpc>
              <a:spcBef>
                <a:spcPts val="0"/>
              </a:spcBef>
              <a:buNone/>
            </a:pPr>
            <a:r>
              <a:rPr lang="zh-CN" b="1" dirty="0">
                <a:latin typeface="黑体" panose="02010609060101010101" pitchFamily="49" charset="-122"/>
                <a:ea typeface="黑体" panose="02010609060101010101" pitchFamily="49" charset="-122"/>
              </a:rPr>
              <a:t>翁其能提出、授意王学军</a:t>
            </a:r>
          </a:p>
          <a:p>
            <a:pPr marL="0" indent="457200">
              <a:lnSpc>
                <a:spcPct val="150000"/>
              </a:lnSpc>
              <a:spcBef>
                <a:spcPts val="0"/>
              </a:spcBef>
              <a:buNone/>
            </a:pPr>
            <a:r>
              <a:rPr lang="zh-CN" b="1" dirty="0">
                <a:latin typeface="黑体" panose="02010609060101010101" pitchFamily="49" charset="-122"/>
                <a:ea typeface="黑体" panose="02010609060101010101" pitchFamily="49" charset="-122"/>
              </a:rPr>
              <a:t>利用参与考试命题的便利，获取一级建造师市政专业考试的试题、答案</a:t>
            </a:r>
          </a:p>
          <a:p>
            <a:pPr marL="0" indent="457200">
              <a:lnSpc>
                <a:spcPct val="150000"/>
              </a:lnSpc>
              <a:spcBef>
                <a:spcPts val="0"/>
              </a:spcBef>
              <a:buNone/>
            </a:pPr>
            <a:r>
              <a:rPr lang="zh-CN" b="1" dirty="0">
                <a:latin typeface="黑体" panose="02010609060101010101" pitchFamily="49" charset="-122"/>
                <a:ea typeface="黑体" panose="02010609060101010101" pitchFamily="49" charset="-122"/>
              </a:rPr>
              <a:t>由其在培训机构中讲课使用</a:t>
            </a:r>
          </a:p>
          <a:p>
            <a:pPr marL="0" indent="457200">
              <a:lnSpc>
                <a:spcPct val="150000"/>
              </a:lnSpc>
              <a:spcBef>
                <a:spcPts val="0"/>
              </a:spcBef>
              <a:buNone/>
            </a:pPr>
            <a:r>
              <a:rPr lang="zh-CN" b="1" dirty="0">
                <a:latin typeface="黑体" panose="02010609060101010101" pitchFamily="49" charset="-122"/>
                <a:ea typeface="黑体" panose="02010609060101010101" pitchFamily="49" charset="-122"/>
              </a:rPr>
              <a:t>并约定四六分成</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5"/>
            <a:ext cx="12034520" cy="5138420"/>
          </a:xfrm>
        </p:spPr>
        <p:txBody>
          <a:bodyPr>
            <a:normAutofit/>
          </a:bodyPr>
          <a:lstStyle/>
          <a:p>
            <a:pPr marL="0" indent="0">
              <a:lnSpc>
                <a:spcPct val="150000"/>
              </a:lnSpc>
              <a:spcBef>
                <a:spcPts val="0"/>
              </a:spcBef>
              <a:buNone/>
            </a:pPr>
            <a:r>
              <a:rPr lang="zh-CN" altLang="en-US" sz="4400" b="1" dirty="0">
                <a:latin typeface="黑体" panose="02010609060101010101" pitchFamily="49" charset="-122"/>
                <a:ea typeface="黑体" panose="02010609060101010101" pitchFamily="49" charset="-122"/>
              </a:rPr>
              <a:t>事件：</a:t>
            </a:r>
            <a:endParaRPr lang="zh-CN" alt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zh-CN" b="1" dirty="0">
                <a:latin typeface="黑体" panose="02010609060101010101" pitchFamily="49" charset="-122"/>
                <a:ea typeface="黑体" panose="02010609060101010101" pitchFamily="49" charset="-122"/>
              </a:rPr>
              <a:t>7月8日至16日</a:t>
            </a:r>
          </a:p>
          <a:p>
            <a:pPr marL="0" indent="457200">
              <a:lnSpc>
                <a:spcPct val="150000"/>
              </a:lnSpc>
              <a:spcBef>
                <a:spcPts val="0"/>
              </a:spcBef>
              <a:buNone/>
            </a:pPr>
            <a:r>
              <a:rPr lang="zh-CN" b="1" dirty="0">
                <a:latin typeface="黑体" panose="02010609060101010101" pitchFamily="49" charset="-122"/>
                <a:ea typeface="黑体" panose="02010609060101010101" pitchFamily="49" charset="-122"/>
              </a:rPr>
              <a:t>王学军利用参加命题的便利</a:t>
            </a:r>
          </a:p>
          <a:p>
            <a:pPr marL="0" indent="457200">
              <a:lnSpc>
                <a:spcPct val="150000"/>
              </a:lnSpc>
              <a:spcBef>
                <a:spcPts val="0"/>
              </a:spcBef>
              <a:buNone/>
            </a:pPr>
            <a:r>
              <a:rPr lang="zh-CN" b="1" dirty="0">
                <a:latin typeface="黑体" panose="02010609060101010101" pitchFamily="49" charset="-122"/>
                <a:ea typeface="黑体" panose="02010609060101010101" pitchFamily="49" charset="-122"/>
              </a:rPr>
              <a:t>在命题现场通过浏览打字员电脑中市政等专业的考卷的方式</a:t>
            </a:r>
          </a:p>
          <a:p>
            <a:pPr marL="0" indent="457200">
              <a:lnSpc>
                <a:spcPct val="150000"/>
              </a:lnSpc>
              <a:spcBef>
                <a:spcPts val="0"/>
              </a:spcBef>
              <a:buNone/>
            </a:pPr>
            <a:r>
              <a:rPr lang="zh-CN" b="1" dirty="0">
                <a:latin typeface="黑体" panose="02010609060101010101" pitchFamily="49" charset="-122"/>
                <a:ea typeface="黑体" panose="02010609060101010101" pitchFamily="49" charset="-122"/>
              </a:rPr>
              <a:t>对关键词、知识点等进行记忆</a:t>
            </a:r>
          </a:p>
          <a:p>
            <a:pPr marL="0" indent="457200">
              <a:lnSpc>
                <a:spcPct val="150000"/>
              </a:lnSpc>
              <a:spcBef>
                <a:spcPts val="0"/>
              </a:spcBef>
              <a:buNone/>
            </a:pPr>
            <a:endParaRPr lang="zh-CN" b="1" dirty="0">
              <a:latin typeface="黑体" panose="02010609060101010101" pitchFamily="49" charset="-122"/>
              <a:ea typeface="黑体" panose="02010609060101010101" pitchFamily="49"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5"/>
            <a:ext cx="12034520" cy="5138420"/>
          </a:xfrm>
        </p:spPr>
        <p:txBody>
          <a:bodyPr>
            <a:normAutofit/>
          </a:bodyPr>
          <a:lstStyle/>
          <a:p>
            <a:pPr marL="0" indent="0">
              <a:lnSpc>
                <a:spcPct val="150000"/>
              </a:lnSpc>
              <a:spcBef>
                <a:spcPts val="0"/>
              </a:spcBef>
              <a:buNone/>
            </a:pPr>
            <a:r>
              <a:rPr lang="zh-CN" altLang="en-US" sz="4400" b="1" dirty="0">
                <a:latin typeface="黑体" panose="02010609060101010101" pitchFamily="49" charset="-122"/>
                <a:ea typeface="黑体" panose="02010609060101010101" pitchFamily="49" charset="-122"/>
              </a:rPr>
              <a:t>事件：</a:t>
            </a:r>
            <a:endParaRPr lang="zh-CN" alt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zh-CN" b="1" dirty="0">
                <a:latin typeface="黑体" panose="02010609060101010101" pitchFamily="49" charset="-122"/>
                <a:ea typeface="黑体" panose="02010609060101010101" pitchFamily="49" charset="-122"/>
              </a:rPr>
              <a:t>于休息时间通过回忆</a:t>
            </a:r>
          </a:p>
          <a:p>
            <a:pPr marL="0" indent="457200">
              <a:lnSpc>
                <a:spcPct val="150000"/>
              </a:lnSpc>
              <a:spcBef>
                <a:spcPts val="0"/>
              </a:spcBef>
              <a:buNone/>
            </a:pPr>
            <a:r>
              <a:rPr lang="zh-CN" b="1" dirty="0">
                <a:latin typeface="黑体" panose="02010609060101010101" pitchFamily="49" charset="-122"/>
                <a:ea typeface="黑体" panose="02010609060101010101" pitchFamily="49" charset="-122"/>
              </a:rPr>
              <a:t>结合自己的专业知识和出题经验</a:t>
            </a:r>
          </a:p>
          <a:p>
            <a:pPr marL="0" indent="457200">
              <a:lnSpc>
                <a:spcPct val="150000"/>
              </a:lnSpc>
              <a:spcBef>
                <a:spcPts val="0"/>
              </a:spcBef>
              <a:buNone/>
            </a:pPr>
            <a:r>
              <a:rPr lang="zh-CN" b="1" dirty="0">
                <a:latin typeface="黑体" panose="02010609060101010101" pitchFamily="49" charset="-122"/>
                <a:ea typeface="黑体" panose="02010609060101010101" pitchFamily="49" charset="-122"/>
              </a:rPr>
              <a:t>将所获取的市政等专业考卷内容整理在随身携带的笔记本电脑上</a:t>
            </a:r>
          </a:p>
          <a:p>
            <a:pPr marL="0" indent="457200">
              <a:lnSpc>
                <a:spcPct val="150000"/>
              </a:lnSpc>
              <a:spcBef>
                <a:spcPts val="0"/>
              </a:spcBef>
              <a:buNone/>
            </a:pPr>
            <a:r>
              <a:rPr lang="zh-CN" b="1" dirty="0">
                <a:latin typeface="黑体" panose="02010609060101010101" pitchFamily="49" charset="-122"/>
                <a:ea typeface="黑体" panose="02010609060101010101" pitchFamily="49" charset="-122"/>
              </a:rPr>
              <a:t>后在教材上对照电脑中整理的内容进行勾划、标注</a:t>
            </a:r>
          </a:p>
          <a:p>
            <a:pPr marL="0" indent="457200">
              <a:lnSpc>
                <a:spcPct val="150000"/>
              </a:lnSpc>
              <a:spcBef>
                <a:spcPts val="0"/>
              </a:spcBef>
              <a:buNone/>
            </a:pPr>
            <a:r>
              <a:rPr lang="zh-CN" b="1" dirty="0">
                <a:latin typeface="黑体" panose="02010609060101010101" pitchFamily="49" charset="-122"/>
                <a:ea typeface="黑体" panose="02010609060101010101" pitchFamily="49" charset="-122"/>
              </a:rPr>
              <a:t>对超出考试大纲范围的“冒浆的处置”“跑模的原因”等知识点</a:t>
            </a:r>
          </a:p>
          <a:p>
            <a:pPr marL="0" indent="457200">
              <a:lnSpc>
                <a:spcPct val="150000"/>
              </a:lnSpc>
              <a:spcBef>
                <a:spcPts val="0"/>
              </a:spcBef>
              <a:buNone/>
            </a:pPr>
            <a:r>
              <a:rPr lang="zh-CN" b="1" dirty="0">
                <a:latin typeface="黑体" panose="02010609060101010101" pitchFamily="49" charset="-122"/>
                <a:ea typeface="黑体" panose="02010609060101010101" pitchFamily="49" charset="-122"/>
              </a:rPr>
              <a:t>列明答题要点</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5"/>
            <a:ext cx="12034520" cy="5138420"/>
          </a:xfrm>
        </p:spPr>
        <p:txBody>
          <a:bodyPr>
            <a:normAutofit/>
          </a:bodyPr>
          <a:lstStyle/>
          <a:p>
            <a:pPr marL="0" indent="0">
              <a:lnSpc>
                <a:spcPct val="150000"/>
              </a:lnSpc>
              <a:spcBef>
                <a:spcPts val="0"/>
              </a:spcBef>
              <a:buNone/>
            </a:pPr>
            <a:r>
              <a:rPr lang="zh-CN" altLang="en-US" sz="4400" b="1" dirty="0">
                <a:latin typeface="黑体" panose="02010609060101010101" pitchFamily="49" charset="-122"/>
                <a:ea typeface="黑体" panose="02010609060101010101" pitchFamily="49" charset="-122"/>
              </a:rPr>
              <a:t>事件：</a:t>
            </a:r>
            <a:endParaRPr lang="zh-CN" alt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zh-CN" b="1" dirty="0">
                <a:latin typeface="黑体" panose="02010609060101010101" pitchFamily="49" charset="-122"/>
                <a:ea typeface="黑体" panose="02010609060101010101" pitchFamily="49" charset="-122"/>
              </a:rPr>
              <a:t>翁其能在王学军住处</a:t>
            </a:r>
          </a:p>
          <a:p>
            <a:pPr marL="0" indent="457200">
              <a:lnSpc>
                <a:spcPct val="150000"/>
              </a:lnSpc>
              <a:spcBef>
                <a:spcPts val="0"/>
              </a:spcBef>
              <a:buNone/>
            </a:pPr>
            <a:r>
              <a:rPr lang="zh-CN" b="1" dirty="0">
                <a:latin typeface="黑体" panose="02010609060101010101" pitchFamily="49" charset="-122"/>
                <a:ea typeface="黑体" panose="02010609060101010101" pitchFamily="49" charset="-122"/>
              </a:rPr>
              <a:t>在自带教材上进行对照勾划、标注和补充</a:t>
            </a:r>
          </a:p>
          <a:p>
            <a:pPr marL="0" indent="457200">
              <a:lnSpc>
                <a:spcPct val="150000"/>
              </a:lnSpc>
              <a:spcBef>
                <a:spcPts val="0"/>
              </a:spcBef>
              <a:buNone/>
            </a:pPr>
            <a:endParaRPr 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endParaRPr lang="zh-CN" b="1" dirty="0">
              <a:latin typeface="黑体" panose="02010609060101010101" pitchFamily="49" charset="-122"/>
              <a:ea typeface="黑体" panose="02010609060101010101" pitchFamily="49"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5"/>
            <a:ext cx="12034520" cy="5138420"/>
          </a:xfrm>
        </p:spPr>
        <p:txBody>
          <a:bodyPr>
            <a:normAutofit/>
          </a:bodyPr>
          <a:lstStyle/>
          <a:p>
            <a:pPr marL="0" indent="0">
              <a:lnSpc>
                <a:spcPct val="150000"/>
              </a:lnSpc>
              <a:spcBef>
                <a:spcPts val="0"/>
              </a:spcBef>
              <a:buNone/>
            </a:pPr>
            <a:r>
              <a:rPr lang="zh-CN" altLang="en-US" sz="4400" b="1" dirty="0">
                <a:latin typeface="黑体" panose="02010609060101010101" pitchFamily="49" charset="-122"/>
                <a:ea typeface="黑体" panose="02010609060101010101" pitchFamily="49" charset="-122"/>
              </a:rPr>
              <a:t>事件：</a:t>
            </a:r>
            <a:endParaRPr lang="zh-CN" alt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zh-CN" b="1" dirty="0">
                <a:latin typeface="黑体" panose="02010609060101010101" pitchFamily="49" charset="-122"/>
                <a:ea typeface="黑体" panose="02010609060101010101" pitchFamily="49" charset="-122"/>
              </a:rPr>
              <a:t>翁其能获取考试试题、答案之后</a:t>
            </a:r>
          </a:p>
          <a:p>
            <a:pPr marL="0" indent="457200">
              <a:lnSpc>
                <a:spcPct val="150000"/>
              </a:lnSpc>
              <a:spcBef>
                <a:spcPts val="0"/>
              </a:spcBef>
              <a:buNone/>
            </a:pPr>
            <a:r>
              <a:rPr lang="zh-CN" b="1" dirty="0">
                <a:latin typeface="黑体" panose="02010609060101010101" pitchFamily="49" charset="-122"/>
                <a:ea typeface="黑体" panose="02010609060101010101" pitchFamily="49" charset="-122"/>
              </a:rPr>
              <a:t>先后联系了从事考试培训服务的许智勇和杨伟全、刘伟夫妻</a:t>
            </a:r>
          </a:p>
          <a:p>
            <a:pPr marL="0" indent="457200">
              <a:lnSpc>
                <a:spcPct val="150000"/>
              </a:lnSpc>
              <a:spcBef>
                <a:spcPts val="0"/>
              </a:spcBef>
              <a:buNone/>
            </a:pPr>
            <a:r>
              <a:rPr lang="zh-CN" b="1" dirty="0">
                <a:latin typeface="黑体" panose="02010609060101010101" pitchFamily="49" charset="-122"/>
                <a:ea typeface="黑体" panose="02010609060101010101" pitchFamily="49" charset="-122"/>
              </a:rPr>
              <a:t>约定开办封闭式小班培训</a:t>
            </a:r>
          </a:p>
          <a:p>
            <a:pPr marL="0" indent="457200">
              <a:lnSpc>
                <a:spcPct val="150000"/>
              </a:lnSpc>
              <a:spcBef>
                <a:spcPts val="0"/>
              </a:spcBef>
              <a:buNone/>
            </a:pPr>
            <a:r>
              <a:rPr lang="zh-CN" b="1" dirty="0">
                <a:latin typeface="黑体" panose="02010609060101010101" pitchFamily="49" charset="-122"/>
                <a:ea typeface="黑体" panose="02010609060101010101" pitchFamily="49" charset="-122"/>
              </a:rPr>
              <a:t>对市政等专业的考生学员进行培训</a:t>
            </a:r>
          </a:p>
          <a:p>
            <a:pPr marL="0" indent="457200">
              <a:lnSpc>
                <a:spcPct val="150000"/>
              </a:lnSpc>
              <a:spcBef>
                <a:spcPts val="0"/>
              </a:spcBef>
              <a:buNone/>
            </a:pPr>
            <a:r>
              <a:rPr lang="zh-CN" altLang="zh-CN" b="1" dirty="0">
                <a:latin typeface="黑体" panose="02010609060101010101" pitchFamily="49" charset="-122"/>
                <a:ea typeface="黑体" panose="02010609060101010101" pitchFamily="49" charset="-122"/>
                <a:sym typeface="+mn-ea"/>
              </a:rPr>
              <a:t>通过麦克风传话不见面</a:t>
            </a:r>
            <a:r>
              <a:rPr lang="zh-CN" b="1" dirty="0">
                <a:latin typeface="黑体" panose="02010609060101010101" pitchFamily="49" charset="-122"/>
                <a:ea typeface="黑体" panose="02010609060101010101" pitchFamily="49" charset="-122"/>
              </a:rPr>
              <a:t>的方式授课</a:t>
            </a:r>
          </a:p>
          <a:p>
            <a:pPr marL="0" indent="457200">
              <a:lnSpc>
                <a:spcPct val="150000"/>
              </a:lnSpc>
              <a:spcBef>
                <a:spcPts val="0"/>
              </a:spcBef>
              <a:buNone/>
            </a:pPr>
            <a:r>
              <a:rPr lang="zh-CN" b="1" dirty="0">
                <a:latin typeface="黑体" panose="02010609060101010101" pitchFamily="49" charset="-122"/>
                <a:ea typeface="黑体" panose="02010609060101010101" pitchFamily="49" charset="-122"/>
              </a:rPr>
              <a:t>收取每名学员数万元以上高额费用</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5"/>
            <a:ext cx="12034520" cy="5138420"/>
          </a:xfrm>
        </p:spPr>
        <p:txBody>
          <a:bodyPr>
            <a:normAutofit/>
          </a:bodyPr>
          <a:lstStyle/>
          <a:p>
            <a:pPr marL="0" indent="0">
              <a:lnSpc>
                <a:spcPct val="150000"/>
              </a:lnSpc>
              <a:spcBef>
                <a:spcPts val="0"/>
              </a:spcBef>
              <a:buNone/>
            </a:pPr>
            <a:r>
              <a:rPr lang="zh-CN" altLang="en-US" sz="4400" b="1" dirty="0">
                <a:latin typeface="黑体" panose="02010609060101010101" pitchFamily="49" charset="-122"/>
                <a:ea typeface="黑体" panose="02010609060101010101" pitchFamily="49" charset="-122"/>
              </a:rPr>
              <a:t>事件：</a:t>
            </a:r>
            <a:endParaRPr lang="zh-CN" alt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zh-CN" b="1" dirty="0">
                <a:latin typeface="黑体" panose="02010609060101010101" pitchFamily="49" charset="-122"/>
                <a:ea typeface="黑体" panose="02010609060101010101" pitchFamily="49" charset="-122"/>
              </a:rPr>
              <a:t>翁学荣参与培训活动，负责课堂管理，并替翁其能收取报酬</a:t>
            </a:r>
          </a:p>
          <a:p>
            <a:pPr marL="0" indent="457200">
              <a:lnSpc>
                <a:spcPct val="150000"/>
              </a:lnSpc>
              <a:spcBef>
                <a:spcPts val="0"/>
              </a:spcBef>
              <a:buNone/>
            </a:pPr>
            <a:r>
              <a:rPr lang="zh-CN" b="1" dirty="0">
                <a:latin typeface="黑体" panose="02010609060101010101" pitchFamily="49" charset="-122"/>
                <a:ea typeface="黑体" panose="02010609060101010101" pitchFamily="49" charset="-122"/>
              </a:rPr>
              <a:t>参训学员一律穿酒店浴袍上课，禁止私自携带通讯工具、记录工具</a:t>
            </a:r>
          </a:p>
          <a:p>
            <a:pPr marL="0" indent="457200">
              <a:lnSpc>
                <a:spcPct val="150000"/>
              </a:lnSpc>
              <a:spcBef>
                <a:spcPts val="0"/>
              </a:spcBef>
              <a:buNone/>
            </a:pPr>
            <a:r>
              <a:rPr lang="zh-CN" b="1" dirty="0">
                <a:latin typeface="黑体" panose="02010609060101010101" pitchFamily="49" charset="-122"/>
                <a:ea typeface="黑体" panose="02010609060101010101" pitchFamily="49" charset="-122"/>
              </a:rPr>
              <a:t>开课前需对学员进行搜身，检查学员携带的书本中有无夹带</a:t>
            </a:r>
          </a:p>
          <a:p>
            <a:pPr marL="0" indent="457200">
              <a:lnSpc>
                <a:spcPct val="150000"/>
              </a:lnSpc>
              <a:spcBef>
                <a:spcPts val="0"/>
              </a:spcBef>
              <a:buNone/>
            </a:pPr>
            <a:r>
              <a:rPr lang="zh-CN" b="1" dirty="0">
                <a:latin typeface="黑体" panose="02010609060101010101" pitchFamily="49" charset="-122"/>
                <a:ea typeface="黑体" panose="02010609060101010101" pitchFamily="49" charset="-122"/>
              </a:rPr>
              <a:t>对培训机构提供的A4纸进行编号下发，下课后统一回收并进行销毁</a:t>
            </a:r>
          </a:p>
          <a:p>
            <a:pPr marL="0" indent="457200">
              <a:lnSpc>
                <a:spcPct val="150000"/>
              </a:lnSpc>
              <a:spcBef>
                <a:spcPts val="0"/>
              </a:spcBef>
              <a:buNone/>
            </a:pPr>
            <a:r>
              <a:rPr lang="zh-CN" b="1" dirty="0">
                <a:latin typeface="黑体" panose="02010609060101010101" pitchFamily="49" charset="-122"/>
                <a:ea typeface="黑体" panose="02010609060101010101" pitchFamily="49" charset="-122"/>
              </a:rPr>
              <a:t>要求保密、不得外泄</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司  法</a:t>
            </a:r>
          </a:p>
        </p:txBody>
      </p:sp>
      <p:sp>
        <p:nvSpPr>
          <p:cNvPr id="3" name="内容占位符 2"/>
          <p:cNvSpPr>
            <a:spLocks noGrp="1"/>
          </p:cNvSpPr>
          <p:nvPr>
            <p:ph idx="1"/>
          </p:nvPr>
        </p:nvSpPr>
        <p:spPr>
          <a:xfrm>
            <a:off x="4564380" y="2271349"/>
            <a:ext cx="3694611" cy="2315301"/>
          </a:xfrm>
        </p:spPr>
        <p:txBody>
          <a:bodyPr/>
          <a:lstStyle/>
          <a:p>
            <a:pPr marL="0" indent="0">
              <a:lnSpc>
                <a:spcPct val="150000"/>
              </a:lnSpc>
              <a:buNone/>
            </a:pPr>
            <a:r>
              <a:rPr lang="zh-CN" altLang="en-US" b="1" dirty="0">
                <a:highlight>
                  <a:srgbClr val="FFFF00"/>
                </a:highlight>
                <a:latin typeface="黑体" panose="02010609060101010101" pitchFamily="49" charset="-122"/>
                <a:ea typeface="黑体" panose="02010609060101010101" pitchFamily="49" charset="-122"/>
              </a:rPr>
              <a:t>一、保密司法概念</a:t>
            </a:r>
            <a:endParaRPr lang="en-US" altLang="zh-CN" b="1" dirty="0">
              <a:highlight>
                <a:srgbClr val="FFFF00"/>
              </a:highlight>
              <a:latin typeface="黑体" panose="02010609060101010101" pitchFamily="49" charset="-122"/>
              <a:ea typeface="黑体" panose="02010609060101010101" pitchFamily="49" charset="-122"/>
            </a:endParaRPr>
          </a:p>
          <a:p>
            <a:pPr marL="0" indent="0">
              <a:lnSpc>
                <a:spcPct val="150000"/>
              </a:lnSpc>
              <a:buNone/>
            </a:pPr>
            <a:r>
              <a:rPr lang="zh-CN" altLang="en-US" b="1" dirty="0">
                <a:latin typeface="黑体" panose="02010609060101010101" pitchFamily="49" charset="-122"/>
                <a:ea typeface="黑体" panose="02010609060101010101" pitchFamily="49" charset="-122"/>
              </a:rPr>
              <a:t>二、保密司法原则</a:t>
            </a:r>
            <a:endParaRPr lang="en-US" altLang="zh-CN" b="1" dirty="0">
              <a:latin typeface="黑体" panose="02010609060101010101" pitchFamily="49" charset="-122"/>
              <a:ea typeface="黑体" panose="02010609060101010101" pitchFamily="49" charset="-122"/>
            </a:endParaRPr>
          </a:p>
          <a:p>
            <a:pPr marL="0" indent="0">
              <a:lnSpc>
                <a:spcPct val="150000"/>
              </a:lnSpc>
              <a:buNone/>
            </a:pPr>
            <a:r>
              <a:rPr lang="zh-CN" altLang="en-US" b="1" dirty="0">
                <a:latin typeface="黑体" panose="02010609060101010101" pitchFamily="49" charset="-122"/>
                <a:ea typeface="黑体" panose="02010609060101010101" pitchFamily="49" charset="-122"/>
              </a:rPr>
              <a:t>三、保密司法要件</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5"/>
            <a:ext cx="12034520" cy="5138420"/>
          </a:xfrm>
        </p:spPr>
        <p:txBody>
          <a:bodyPr>
            <a:normAutofit/>
          </a:bodyPr>
          <a:lstStyle/>
          <a:p>
            <a:pPr marL="0" indent="0">
              <a:lnSpc>
                <a:spcPct val="150000"/>
              </a:lnSpc>
              <a:spcBef>
                <a:spcPts val="0"/>
              </a:spcBef>
              <a:buNone/>
            </a:pPr>
            <a:r>
              <a:rPr lang="zh-CN" altLang="en-US" sz="4400" b="1" dirty="0">
                <a:latin typeface="黑体" panose="02010609060101010101" pitchFamily="49" charset="-122"/>
                <a:ea typeface="黑体" panose="02010609060101010101" pitchFamily="49" charset="-122"/>
              </a:rPr>
              <a:t>事件：</a:t>
            </a:r>
            <a:r>
              <a:rPr lang="en-US" altLang="zh-CN" b="1" dirty="0">
                <a:latin typeface="黑体" panose="02010609060101010101" pitchFamily="49" charset="-122"/>
                <a:ea typeface="黑体" panose="02010609060101010101" pitchFamily="49" charset="-122"/>
                <a:sym typeface="+mn-ea"/>
              </a:rPr>
              <a:t>9</a:t>
            </a:r>
            <a:r>
              <a:rPr lang="zh-CN" altLang="en-US" b="1" dirty="0">
                <a:latin typeface="黑体" panose="02010609060101010101" pitchFamily="49" charset="-122"/>
                <a:ea typeface="黑体" panose="02010609060101010101" pitchFamily="49" charset="-122"/>
                <a:sym typeface="+mn-ea"/>
              </a:rPr>
              <a:t>月，</a:t>
            </a:r>
            <a:endParaRPr lang="zh-CN" alt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zh-CN" b="1" dirty="0">
                <a:latin typeface="黑体" panose="02010609060101010101" pitchFamily="49" charset="-122"/>
                <a:ea typeface="黑体" panose="02010609060101010101" pitchFamily="49" charset="-122"/>
              </a:rPr>
              <a:t>参加培训的王辉意识到该培训班上讲课的内容可能是考题、答案</a:t>
            </a:r>
          </a:p>
          <a:p>
            <a:pPr marL="0" indent="457200">
              <a:lnSpc>
                <a:spcPct val="150000"/>
              </a:lnSpc>
              <a:spcBef>
                <a:spcPts val="0"/>
              </a:spcBef>
              <a:buNone/>
            </a:pPr>
            <a:r>
              <a:rPr lang="zh-CN" b="1" dirty="0">
                <a:latin typeface="黑体" panose="02010609060101010101" pitchFamily="49" charset="-122"/>
                <a:ea typeface="黑体" panose="02010609060101010101" pitchFamily="49" charset="-122"/>
              </a:rPr>
              <a:t>以照片形式，通过微信发给洪奕轩</a:t>
            </a:r>
          </a:p>
          <a:p>
            <a:pPr marL="0" indent="457200">
              <a:lnSpc>
                <a:spcPct val="150000"/>
              </a:lnSpc>
              <a:spcBef>
                <a:spcPts val="0"/>
              </a:spcBef>
              <a:buNone/>
            </a:pPr>
            <a:r>
              <a:rPr lang="zh-CN" b="1" dirty="0">
                <a:latin typeface="黑体" panose="02010609060101010101" pitchFamily="49" charset="-122"/>
                <a:ea typeface="黑体" panose="02010609060101010101" pitchFamily="49" charset="-122"/>
              </a:rPr>
              <a:t>洪奕轩将该资料发给洪浩并收取0.6万元</a:t>
            </a:r>
          </a:p>
          <a:p>
            <a:pPr marL="0" indent="457200">
              <a:lnSpc>
                <a:spcPct val="150000"/>
              </a:lnSpc>
              <a:spcBef>
                <a:spcPts val="0"/>
              </a:spcBef>
              <a:buNone/>
            </a:pPr>
            <a:r>
              <a:rPr lang="zh-CN" b="1" dirty="0">
                <a:latin typeface="黑体" panose="02010609060101010101" pitchFamily="49" charset="-122"/>
                <a:ea typeface="黑体" panose="02010609060101010101" pitchFamily="49" charset="-122"/>
              </a:rPr>
              <a:t>洪浩以1万元出售给刘向阳</a:t>
            </a:r>
          </a:p>
          <a:p>
            <a:pPr marL="0" indent="457200">
              <a:lnSpc>
                <a:spcPct val="150000"/>
              </a:lnSpc>
              <a:spcBef>
                <a:spcPts val="0"/>
              </a:spcBef>
              <a:buNone/>
            </a:pPr>
            <a:r>
              <a:rPr lang="zh-CN" b="1" dirty="0">
                <a:latin typeface="黑体" panose="02010609060101010101" pitchFamily="49" charset="-122"/>
                <a:ea typeface="黑体" panose="02010609060101010101" pitchFamily="49" charset="-122"/>
              </a:rPr>
              <a:t>刘向阳为分摊购买费用，向江莉等人提供、出售，获利1450元</a:t>
            </a:r>
          </a:p>
          <a:p>
            <a:pPr marL="0" indent="457200">
              <a:lnSpc>
                <a:spcPct val="150000"/>
              </a:lnSpc>
              <a:spcBef>
                <a:spcPts val="0"/>
              </a:spcBef>
              <a:buNone/>
            </a:pPr>
            <a:r>
              <a:rPr lang="zh-CN" b="1" dirty="0">
                <a:latin typeface="黑体" panose="02010609060101010101" pitchFamily="49" charset="-122"/>
                <a:ea typeface="黑体" panose="02010609060101010101" pitchFamily="49" charset="-122"/>
              </a:rPr>
              <a:t>江莉又出售给他人，宣称“考前绝密”“不过退款”，获利1200元</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5"/>
            <a:ext cx="12034520" cy="5138420"/>
          </a:xfrm>
        </p:spPr>
        <p:txBody>
          <a:bodyPr>
            <a:normAutofit/>
          </a:bodyPr>
          <a:lstStyle/>
          <a:p>
            <a:pPr marL="0" indent="0">
              <a:lnSpc>
                <a:spcPct val="150000"/>
              </a:lnSpc>
              <a:spcBef>
                <a:spcPts val="0"/>
              </a:spcBef>
              <a:buNone/>
            </a:pPr>
            <a:r>
              <a:rPr lang="zh-CN" altLang="en-US" sz="4400" b="1" dirty="0">
                <a:latin typeface="黑体" panose="02010609060101010101" pitchFamily="49" charset="-122"/>
                <a:ea typeface="黑体" panose="02010609060101010101" pitchFamily="49" charset="-122"/>
              </a:rPr>
              <a:t>事件：</a:t>
            </a:r>
            <a:endParaRPr lang="zh-CN" alt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zh-CN" b="1" dirty="0">
                <a:latin typeface="黑体" panose="02010609060101010101" pitchFamily="49" charset="-122"/>
                <a:ea typeface="黑体" panose="02010609060101010101" pitchFamily="49" charset="-122"/>
              </a:rPr>
              <a:t>许智勇培训班收取学费50万元，翁其能分得40万元，许智勇分得10万元</a:t>
            </a:r>
          </a:p>
          <a:p>
            <a:pPr marL="0" indent="457200">
              <a:lnSpc>
                <a:spcPct val="150000"/>
              </a:lnSpc>
              <a:spcBef>
                <a:spcPts val="0"/>
              </a:spcBef>
              <a:buNone/>
            </a:pPr>
            <a:r>
              <a:rPr lang="zh-CN" b="1" dirty="0">
                <a:latin typeface="黑体" panose="02010609060101010101" pitchFamily="49" charset="-122"/>
                <a:ea typeface="黑体" panose="02010609060101010101" pitchFamily="49" charset="-122"/>
              </a:rPr>
              <a:t>杨伟全、刘伟培训班收取学费120万元，翁其能分得120万元</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5"/>
            <a:ext cx="12034520" cy="5138420"/>
          </a:xfrm>
        </p:spPr>
        <p:txBody>
          <a:bodyPr>
            <a:normAutofit/>
          </a:bodyPr>
          <a:lstStyle/>
          <a:p>
            <a:pPr marL="0" indent="0">
              <a:lnSpc>
                <a:spcPct val="150000"/>
              </a:lnSpc>
              <a:spcBef>
                <a:spcPts val="0"/>
              </a:spcBef>
              <a:buNone/>
            </a:pPr>
            <a:r>
              <a:rPr lang="zh-CN" altLang="en-US" sz="4400" b="1" dirty="0">
                <a:latin typeface="黑体" panose="02010609060101010101" pitchFamily="49" charset="-122"/>
                <a:ea typeface="黑体" panose="02010609060101010101" pitchFamily="49" charset="-122"/>
              </a:rPr>
              <a:t>事件：</a:t>
            </a:r>
            <a:endParaRPr lang="zh-CN" alt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zh-CN" b="1" dirty="0">
                <a:latin typeface="黑体" panose="02010609060101010101" pitchFamily="49" charset="-122"/>
                <a:ea typeface="黑体" panose="02010609060101010101" pitchFamily="49" charset="-122"/>
              </a:rPr>
              <a:t>如东县公安局网络安全保卫大队接到如东籍考生举报称</a:t>
            </a:r>
          </a:p>
          <a:p>
            <a:pPr marL="0" indent="457200">
              <a:lnSpc>
                <a:spcPct val="150000"/>
              </a:lnSpc>
              <a:spcBef>
                <a:spcPts val="0"/>
              </a:spcBef>
              <a:buNone/>
            </a:pPr>
            <a:r>
              <a:rPr lang="zh-CN" b="1" dirty="0">
                <a:latin typeface="黑体" panose="02010609060101010101" pitchFamily="49" charset="-122"/>
                <a:ea typeface="黑体" panose="02010609060101010101" pitchFamily="49" charset="-122"/>
              </a:rPr>
              <a:t>在考试前发现今日头条上一篇文章内容与考题高度雷同，怀疑发生泄题</a:t>
            </a:r>
          </a:p>
          <a:p>
            <a:pPr marL="0" indent="457200">
              <a:lnSpc>
                <a:spcPct val="150000"/>
              </a:lnSpc>
              <a:spcBef>
                <a:spcPts val="0"/>
              </a:spcBef>
              <a:buNone/>
            </a:pPr>
            <a:r>
              <a:rPr lang="zh-CN" b="1" dirty="0">
                <a:latin typeface="黑体" panose="02010609060101010101" pitchFamily="49" charset="-122"/>
                <a:ea typeface="黑体" panose="02010609060101010101" pitchFamily="49" charset="-122"/>
              </a:rPr>
              <a:t>（后住房和城乡建设部也证明，泄露的复习资料与考试内容高度重合）</a:t>
            </a:r>
          </a:p>
          <a:p>
            <a:pPr marL="0" indent="457200">
              <a:lnSpc>
                <a:spcPct val="150000"/>
              </a:lnSpc>
              <a:spcBef>
                <a:spcPts val="0"/>
              </a:spcBef>
              <a:buNone/>
            </a:pPr>
            <a:r>
              <a:rPr lang="zh-CN" b="1" dirty="0">
                <a:latin typeface="黑体" panose="02010609060101010101" pitchFamily="49" charset="-122"/>
                <a:ea typeface="黑体" panose="02010609060101010101" pitchFamily="49" charset="-122"/>
              </a:rPr>
              <a:t>公安机关立案受理后，先后抓获11人，各人均将其违法所得退出</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0" y="2722880"/>
            <a:ext cx="12034520" cy="1186815"/>
          </a:xfrm>
        </p:spPr>
        <p:txBody>
          <a:bodyPr>
            <a:normAutofit/>
          </a:bodyPr>
          <a:lstStyle/>
          <a:p>
            <a:pPr marL="0" indent="0" algn="ctr">
              <a:lnSpc>
                <a:spcPct val="150000"/>
              </a:lnSpc>
              <a:spcBef>
                <a:spcPts val="0"/>
              </a:spcBef>
              <a:buNone/>
            </a:pPr>
            <a:r>
              <a:rPr lang="en-US" altLang="zh-CN" sz="4400" b="1" dirty="0">
                <a:solidFill>
                  <a:srgbClr val="FF0000"/>
                </a:solidFill>
                <a:latin typeface="黑体" panose="02010609060101010101" pitchFamily="49" charset="-122"/>
                <a:ea typeface="黑体" panose="02010609060101010101" pitchFamily="49" charset="-122"/>
              </a:rPr>
              <a:t>   </a:t>
            </a:r>
            <a:r>
              <a:rPr lang="zh-CN" altLang="en-US" sz="4400" b="1" dirty="0">
                <a:solidFill>
                  <a:srgbClr val="FF0000"/>
                </a:solidFill>
                <a:latin typeface="黑体" panose="02010609060101010101" pitchFamily="49" charset="-122"/>
                <a:ea typeface="黑体" panose="02010609060101010101" pitchFamily="49" charset="-122"/>
              </a:rPr>
              <a:t>所犯何罪？</a:t>
            </a:r>
            <a:endParaRPr lang="zh-CN" altLang="zh-CN" b="1" dirty="0">
              <a:solidFill>
                <a:srgbClr val="FF0000"/>
              </a:solidFill>
              <a:latin typeface="黑体" panose="02010609060101010101" pitchFamily="49" charset="-122"/>
              <a:ea typeface="黑体" panose="02010609060101010101" pitchFamily="49" charset="-122"/>
            </a:endParaRPr>
          </a:p>
          <a:p>
            <a:pPr marL="0" indent="457200">
              <a:lnSpc>
                <a:spcPct val="150000"/>
              </a:lnSpc>
              <a:spcBef>
                <a:spcPts val="0"/>
              </a:spcBef>
              <a:buNone/>
            </a:pPr>
            <a:endParaRPr lang="zh-CN" altLang="zh-CN" b="1" dirty="0">
              <a:solidFill>
                <a:srgbClr val="FF0000"/>
              </a:solidFill>
              <a:latin typeface="黑体" panose="02010609060101010101" pitchFamily="49" charset="-122"/>
              <a:ea typeface="黑体" panose="02010609060101010101" pitchFamily="49"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5"/>
            <a:ext cx="12479655" cy="4898390"/>
          </a:xfrm>
        </p:spPr>
        <p:txBody>
          <a:bodyPr>
            <a:normAutofit/>
          </a:bodyPr>
          <a:lstStyle/>
          <a:p>
            <a:pPr marL="0" indent="0">
              <a:lnSpc>
                <a:spcPct val="150000"/>
              </a:lnSpc>
              <a:spcBef>
                <a:spcPts val="0"/>
              </a:spcBef>
              <a:buNone/>
            </a:pPr>
            <a:r>
              <a:rPr lang="zh-CN" altLang="en-US" sz="4400" b="1" dirty="0">
                <a:solidFill>
                  <a:srgbClr val="3333FF"/>
                </a:solidFill>
                <a:latin typeface="黑体" panose="02010609060101010101" pitchFamily="49" charset="-122"/>
                <a:ea typeface="黑体" panose="02010609060101010101" pitchFamily="49" charset="-122"/>
              </a:rPr>
              <a:t>法院判决</a:t>
            </a:r>
            <a:r>
              <a:rPr lang="en-US" altLang="zh-CN" sz="4400" b="1" dirty="0">
                <a:solidFill>
                  <a:srgbClr val="3333FF"/>
                </a:solidFill>
                <a:latin typeface="黑体" panose="02010609060101010101" pitchFamily="49" charset="-122"/>
                <a:ea typeface="黑体" panose="02010609060101010101" pitchFamily="49" charset="-122"/>
              </a:rPr>
              <a:t>	</a:t>
            </a:r>
            <a:r>
              <a:rPr lang="zh-CN" b="1" dirty="0">
                <a:latin typeface="黑体" panose="02010609060101010101" pitchFamily="49" charset="-122"/>
                <a:ea typeface="黑体" panose="02010609060101010101" pitchFamily="49" charset="-122"/>
              </a:rPr>
              <a:t>王学军</a:t>
            </a:r>
            <a:r>
              <a:rPr lang="en-US" altLang="zh-CN" b="1" dirty="0">
                <a:latin typeface="黑体" panose="02010609060101010101" pitchFamily="49" charset="-122"/>
                <a:ea typeface="黑体" panose="02010609060101010101" pitchFamily="49" charset="-122"/>
              </a:rPr>
              <a:t> </a:t>
            </a:r>
            <a:r>
              <a:rPr lang="zh-CN" b="1" dirty="0">
                <a:latin typeface="黑体" panose="02010609060101010101" pitchFamily="49" charset="-122"/>
                <a:ea typeface="黑体" panose="02010609060101010101" pitchFamily="49" charset="-122"/>
              </a:rPr>
              <a:t>犯</a:t>
            </a:r>
            <a:r>
              <a:rPr lang="en-US" altLang="zh-CN" b="1" dirty="0">
                <a:latin typeface="黑体" panose="02010609060101010101" pitchFamily="49" charset="-122"/>
                <a:ea typeface="黑体" panose="02010609060101010101" pitchFamily="49" charset="-122"/>
              </a:rPr>
              <a:t>  </a:t>
            </a:r>
            <a:r>
              <a:rPr lang="zh-CN" b="1" dirty="0">
                <a:latin typeface="黑体" panose="02010609060101010101" pitchFamily="49" charset="-122"/>
                <a:ea typeface="黑体" panose="02010609060101010101" pitchFamily="49" charset="-122"/>
              </a:rPr>
              <a:t>非法获取国家秘密罪</a:t>
            </a:r>
          </a:p>
          <a:p>
            <a:pPr marL="0" indent="457200">
              <a:lnSpc>
                <a:spcPct val="150000"/>
              </a:lnSpc>
              <a:spcBef>
                <a:spcPts val="0"/>
              </a:spcBef>
              <a:buNone/>
            </a:pPr>
            <a:r>
              <a:rPr lang="zh-CN"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zh-CN" b="1" dirty="0">
                <a:latin typeface="黑体" panose="02010609060101010101" pitchFamily="49" charset="-122"/>
                <a:ea typeface="黑体" panose="02010609060101010101" pitchFamily="49" charset="-122"/>
              </a:rPr>
              <a:t>非法出售、提供试题、答案罪</a:t>
            </a:r>
          </a:p>
          <a:p>
            <a:pPr marL="0" indent="457200">
              <a:lnSpc>
                <a:spcPct val="150000"/>
              </a:lnSpc>
              <a:spcBef>
                <a:spcPts val="0"/>
              </a:spcBef>
              <a:buNone/>
            </a:pPr>
            <a:r>
              <a:rPr lang="zh-CN"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zh-CN" b="1" dirty="0">
                <a:latin typeface="黑体" panose="02010609060101010101" pitchFamily="49" charset="-122"/>
                <a:ea typeface="黑体" panose="02010609060101010101" pitchFamily="49" charset="-122"/>
              </a:rPr>
              <a:t>有期徒刑5年6个月</a:t>
            </a:r>
            <a:r>
              <a:rPr lang="en-US" altLang="zh-CN" b="1" dirty="0">
                <a:latin typeface="黑体" panose="02010609060101010101" pitchFamily="49" charset="-122"/>
                <a:ea typeface="黑体" panose="02010609060101010101" pitchFamily="49" charset="-122"/>
              </a:rPr>
              <a:t>/</a:t>
            </a:r>
            <a:r>
              <a:rPr lang="zh-CN" b="1" dirty="0">
                <a:latin typeface="黑体" panose="02010609060101010101" pitchFamily="49" charset="-122"/>
                <a:ea typeface="黑体" panose="02010609060101010101" pitchFamily="49" charset="-122"/>
              </a:rPr>
              <a:t>罚金150万元</a:t>
            </a:r>
            <a:r>
              <a:rPr lang="en-US"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宣告</a:t>
            </a:r>
            <a:r>
              <a:rPr lang="zh-CN" altLang="zh-CN" b="1" dirty="0">
                <a:latin typeface="黑体" panose="02010609060101010101" pitchFamily="49" charset="-122"/>
                <a:ea typeface="黑体" panose="02010609060101010101" pitchFamily="49" charset="-122"/>
                <a:sym typeface="+mn-ea"/>
              </a:rPr>
              <a:t>职业禁止</a:t>
            </a:r>
            <a:endParaRPr 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b="1" dirty="0">
                <a:latin typeface="黑体" panose="02010609060101010101" pitchFamily="49" charset="-122"/>
                <a:ea typeface="黑体" panose="02010609060101010101" pitchFamily="49" charset="-122"/>
              </a:rPr>
              <a:t>翁其能</a:t>
            </a:r>
            <a:r>
              <a:rPr lang="en-US" altLang="zh-CN" b="1" dirty="0">
                <a:latin typeface="黑体" panose="02010609060101010101" pitchFamily="49" charset="-122"/>
                <a:ea typeface="黑体" panose="02010609060101010101" pitchFamily="49" charset="-122"/>
              </a:rPr>
              <a:t> </a:t>
            </a:r>
            <a:r>
              <a:rPr lang="zh-CN" b="1" dirty="0">
                <a:latin typeface="黑体" panose="02010609060101010101" pitchFamily="49" charset="-122"/>
                <a:ea typeface="黑体" panose="02010609060101010101" pitchFamily="49" charset="-122"/>
              </a:rPr>
              <a:t>犯</a:t>
            </a:r>
            <a:r>
              <a:rPr lang="en-US" altLang="zh-CN" b="1" dirty="0">
                <a:latin typeface="黑体" panose="02010609060101010101" pitchFamily="49" charset="-122"/>
                <a:ea typeface="黑体" panose="02010609060101010101" pitchFamily="49" charset="-122"/>
              </a:rPr>
              <a:t>  </a:t>
            </a:r>
            <a:r>
              <a:rPr lang="zh-CN" b="1" dirty="0">
                <a:latin typeface="黑体" panose="02010609060101010101" pitchFamily="49" charset="-122"/>
                <a:ea typeface="黑体" panose="02010609060101010101" pitchFamily="49" charset="-122"/>
              </a:rPr>
              <a:t>非法获取国家秘密罪</a:t>
            </a:r>
          </a:p>
          <a:p>
            <a:pPr marL="0" indent="457200">
              <a:lnSpc>
                <a:spcPct val="150000"/>
              </a:lnSpc>
              <a:spcBef>
                <a:spcPts val="0"/>
              </a:spcBef>
              <a:buNone/>
            </a:pPr>
            <a:r>
              <a:rPr lang="zh-CN"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zh-CN" b="1" dirty="0">
                <a:latin typeface="黑体" panose="02010609060101010101" pitchFamily="49" charset="-122"/>
                <a:ea typeface="黑体" panose="02010609060101010101" pitchFamily="49" charset="-122"/>
              </a:rPr>
              <a:t>非法出售、提供试题、答案罪</a:t>
            </a:r>
          </a:p>
          <a:p>
            <a:pPr marL="0" indent="457200">
              <a:lnSpc>
                <a:spcPct val="150000"/>
              </a:lnSpc>
              <a:spcBef>
                <a:spcPts val="0"/>
              </a:spcBef>
              <a:buNone/>
            </a:pPr>
            <a:r>
              <a:rPr lang="zh-CN"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zh-CN" b="1" dirty="0">
                <a:latin typeface="黑体" panose="02010609060101010101" pitchFamily="49" charset="-122"/>
                <a:ea typeface="黑体" panose="02010609060101010101" pitchFamily="49" charset="-122"/>
              </a:rPr>
              <a:t>有期徒刑5年3个月</a:t>
            </a:r>
            <a:r>
              <a:rPr lang="en-US" altLang="zh-CN" b="1" dirty="0">
                <a:latin typeface="黑体" panose="02010609060101010101" pitchFamily="49" charset="-122"/>
                <a:ea typeface="黑体" panose="02010609060101010101" pitchFamily="49" charset="-122"/>
              </a:rPr>
              <a:t>/</a:t>
            </a:r>
            <a:r>
              <a:rPr lang="zh-CN" b="1" dirty="0">
                <a:latin typeface="黑体" panose="02010609060101010101" pitchFamily="49" charset="-122"/>
                <a:ea typeface="黑体" panose="02010609060101010101" pitchFamily="49" charset="-122"/>
              </a:rPr>
              <a:t>罚金120万元</a:t>
            </a:r>
            <a:r>
              <a:rPr lang="en-US"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sym typeface="+mn-ea"/>
              </a:rPr>
              <a:t>宣告</a:t>
            </a:r>
            <a:r>
              <a:rPr lang="zh-CN" altLang="zh-CN" b="1" dirty="0">
                <a:latin typeface="黑体" panose="02010609060101010101" pitchFamily="49" charset="-122"/>
                <a:ea typeface="黑体" panose="02010609060101010101" pitchFamily="49" charset="-122"/>
                <a:sym typeface="+mn-ea"/>
              </a:rPr>
              <a:t>职业禁止</a:t>
            </a:r>
            <a:r>
              <a:rPr lang="en-US" altLang="zh-CN" b="1" dirty="0">
                <a:latin typeface="黑体" panose="02010609060101010101" pitchFamily="49" charset="-122"/>
                <a:ea typeface="黑体" panose="02010609060101010101" pitchFamily="49" charset="-122"/>
              </a:rPr>
              <a:t>           </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9390" y="2345055"/>
            <a:ext cx="11992610" cy="3660775"/>
          </a:xfrm>
        </p:spPr>
        <p:txBody>
          <a:bodyPr>
            <a:normAutofit/>
          </a:bodyPr>
          <a:lstStyle/>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以窃取、刺探、收买方法，非法获取国家秘密的，处三年以下有期徒刑、拘役、管制或者剥夺政治权利；情节严重的，处三年以上七年以下有期徒刑。</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非法持有属于国家绝密、机密的文件、资料或者其他物品，拒不说明来源与用途的，处三年以下有期徒刑、拘役或者管制。</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标题 1"/>
          <p:cNvSpPr>
            <a:spLocks noGrp="1"/>
          </p:cNvSpPr>
          <p:nvPr>
            <p:ph type="title"/>
          </p:nvPr>
        </p:nvSpPr>
        <p:spPr>
          <a:xfrm>
            <a:off x="838200" y="551329"/>
            <a:ext cx="11026422" cy="1793722"/>
          </a:xfrm>
        </p:spPr>
        <p:txBody>
          <a:bodyPr>
            <a:normAutofit fontScale="90000"/>
          </a:bodyPr>
          <a:lstStyle/>
          <a:p>
            <a:pPr algn="l"/>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刑法</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第二百八十二条：</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非法获取国家秘密罪</a:t>
            </a:r>
            <a:br>
              <a:rPr lang="zh-CN" altLang="en-US" sz="1800" b="0" i="0" u="none" strike="noStrike" baseline="0" dirty="0">
                <a:solidFill>
                  <a:srgbClr val="000000"/>
                </a:solidFill>
                <a:latin typeface="微软雅黑" panose="020B0503020204020204" pitchFamily="34" charset="-122"/>
                <a:ea typeface="微软雅黑" panose="020B0503020204020204" pitchFamily="34" charset="-122"/>
              </a:rPr>
            </a:b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非法持有国家绝密、机密文件、资料、物品罪</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6"/>
            <a:ext cx="12042775" cy="4789986"/>
          </a:xfrm>
        </p:spPr>
        <p:txBody>
          <a:bodyPr>
            <a:normAutofit/>
          </a:bodyPr>
          <a:lstStyle/>
          <a:p>
            <a:pPr marL="0" indent="0">
              <a:lnSpc>
                <a:spcPct val="150000"/>
              </a:lnSpc>
              <a:spcBef>
                <a:spcPts val="0"/>
              </a:spcBef>
              <a:buNone/>
            </a:pPr>
            <a:r>
              <a:rPr lang="zh-CN" altLang="en-US" sz="4400" b="1" dirty="0">
                <a:solidFill>
                  <a:srgbClr val="3333FF"/>
                </a:solidFill>
                <a:latin typeface="黑体" panose="02010609060101010101" pitchFamily="49" charset="-122"/>
                <a:ea typeface="黑体" panose="02010609060101010101" pitchFamily="49" charset="-122"/>
              </a:rPr>
              <a:t>法院判决</a:t>
            </a:r>
            <a:r>
              <a:rPr lang="en-US" altLang="zh-CN" sz="4400" b="1" dirty="0">
                <a:solidFill>
                  <a:srgbClr val="3333FF"/>
                </a:solidFill>
                <a:latin typeface="黑体" panose="02010609060101010101" pitchFamily="49" charset="-122"/>
                <a:ea typeface="黑体" panose="02010609060101010101" pitchFamily="49" charset="-122"/>
              </a:rPr>
              <a:t>	</a:t>
            </a:r>
            <a:r>
              <a:rPr lang="zh-CN" b="1" dirty="0">
                <a:latin typeface="黑体" panose="02010609060101010101" pitchFamily="49" charset="-122"/>
                <a:ea typeface="黑体" panose="02010609060101010101" pitchFamily="49" charset="-122"/>
              </a:rPr>
              <a:t>其余人员</a:t>
            </a:r>
            <a:r>
              <a:rPr lang="en-US" altLang="zh-CN" b="1" dirty="0">
                <a:latin typeface="黑体" panose="02010609060101010101" pitchFamily="49" charset="-122"/>
                <a:ea typeface="黑体" panose="02010609060101010101" pitchFamily="49" charset="-122"/>
              </a:rPr>
              <a:t> </a:t>
            </a:r>
            <a:r>
              <a:rPr lang="zh-CN" b="1" dirty="0">
                <a:latin typeface="黑体" panose="02010609060101010101" pitchFamily="49" charset="-122"/>
                <a:ea typeface="黑体" panose="02010609060101010101" pitchFamily="49" charset="-122"/>
              </a:rPr>
              <a:t>均构成</a:t>
            </a:r>
            <a:r>
              <a:rPr lang="en-US" altLang="zh-CN" b="1" dirty="0">
                <a:latin typeface="黑体" panose="02010609060101010101" pitchFamily="49" charset="-122"/>
                <a:ea typeface="黑体" panose="02010609060101010101" pitchFamily="49" charset="-122"/>
              </a:rPr>
              <a:t> </a:t>
            </a:r>
            <a:r>
              <a:rPr lang="zh-CN" b="1" dirty="0">
                <a:latin typeface="黑体" panose="02010609060101010101" pitchFamily="49" charset="-122"/>
                <a:ea typeface="黑体" panose="02010609060101010101" pitchFamily="49" charset="-122"/>
              </a:rPr>
              <a:t>非法出售、提供试题、答案罪</a:t>
            </a:r>
          </a:p>
          <a:p>
            <a:pPr marL="0" indent="0">
              <a:lnSpc>
                <a:spcPct val="150000"/>
              </a:lnSpc>
              <a:spcBef>
                <a:spcPts val="0"/>
              </a:spcBef>
              <a:buNone/>
            </a:pPr>
            <a:r>
              <a:rPr lang="zh-CN"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zh-CN" b="1" dirty="0">
                <a:latin typeface="黑体" panose="02010609060101010101" pitchFamily="49" charset="-122"/>
                <a:ea typeface="黑体" panose="02010609060101010101" pitchFamily="49" charset="-122"/>
              </a:rPr>
              <a:t>3年3至8个月有期徒刑</a:t>
            </a:r>
            <a:r>
              <a:rPr lang="en-US" b="1" dirty="0">
                <a:latin typeface="黑体" panose="02010609060101010101" pitchFamily="49" charset="-122"/>
                <a:ea typeface="黑体" panose="02010609060101010101" pitchFamily="49" charset="-122"/>
              </a:rPr>
              <a:t>/</a:t>
            </a:r>
            <a:r>
              <a:rPr lang="zh-CN" b="1" dirty="0">
                <a:latin typeface="黑体" panose="02010609060101010101" pitchFamily="49" charset="-122"/>
                <a:ea typeface="黑体" panose="02010609060101010101" pitchFamily="49" charset="-122"/>
              </a:rPr>
              <a:t>适量罚金</a:t>
            </a: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b="1" dirty="0">
                <a:latin typeface="黑体" panose="02010609060101010101" pitchFamily="49" charset="-122"/>
                <a:ea typeface="黑体" panose="02010609060101010101" pitchFamily="49" charset="-122"/>
              </a:rPr>
              <a:t>对刘伟、王辉、洪奕轩、洪浩、刘向阳、江莉适用缓刑</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b="1" dirty="0">
                <a:latin typeface="黑体" panose="02010609060101010101" pitchFamily="49" charset="-122"/>
                <a:ea typeface="黑体" panose="02010609060101010101" pitchFamily="49" charset="-122"/>
              </a:rPr>
              <a:t>没收各人退出的违法所得并上缴国库</a:t>
            </a: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b="1" dirty="0">
                <a:latin typeface="黑体" panose="02010609060101010101" pitchFamily="49" charset="-122"/>
                <a:ea typeface="黑体" panose="02010609060101010101" pitchFamily="49" charset="-122"/>
              </a:rPr>
              <a:t>对</a:t>
            </a:r>
            <a:r>
              <a:rPr lang="zh-CN" altLang="zh-CN" b="1" dirty="0">
                <a:latin typeface="黑体" panose="02010609060101010101" pitchFamily="49" charset="-122"/>
                <a:ea typeface="黑体" panose="02010609060101010101" pitchFamily="49" charset="-122"/>
                <a:sym typeface="+mn-ea"/>
              </a:rPr>
              <a:t>刘伟、刘向阳、江莉依法宣告禁止令</a:t>
            </a:r>
          </a:p>
          <a:p>
            <a:pPr marL="0" indent="0">
              <a:lnSpc>
                <a:spcPct val="150000"/>
              </a:lnSpc>
              <a:spcBef>
                <a:spcPts val="0"/>
              </a:spcBef>
              <a:buNone/>
            </a:pPr>
            <a:endParaRPr lang="zh-CN" altLang="en-US" sz="800" dirty="0"/>
          </a:p>
          <a:p>
            <a:pPr marL="0" indent="0">
              <a:lnSpc>
                <a:spcPct val="150000"/>
              </a:lnSpc>
              <a:spcBef>
                <a:spcPts val="0"/>
              </a:spcBef>
              <a:buNone/>
            </a:pPr>
            <a:r>
              <a:rPr lang="zh-CN" b="1" dirty="0">
                <a:latin typeface="黑体" panose="02010609060101010101" pitchFamily="49" charset="-122"/>
                <a:ea typeface="黑体" panose="02010609060101010101" pitchFamily="49" charset="-122"/>
              </a:rPr>
              <a:t>一审判决后，各均未上诉，公诉机关未抗诉，判决已生效</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0" y="2397760"/>
            <a:ext cx="12191365" cy="2353310"/>
          </a:xfrm>
        </p:spPr>
        <p:txBody>
          <a:bodyPr>
            <a:normAutofit/>
          </a:bodyPr>
          <a:lstStyle/>
          <a:p>
            <a:pPr marL="0" indent="0" algn="ctr">
              <a:lnSpc>
                <a:spcPct val="150000"/>
              </a:lnSpc>
              <a:spcBef>
                <a:spcPts val="0"/>
              </a:spcBef>
              <a:buNone/>
            </a:pPr>
            <a:r>
              <a:rPr lang="zh-CN" altLang="en-US" sz="4400" b="1" dirty="0">
                <a:solidFill>
                  <a:srgbClr val="FF0000"/>
                </a:solidFill>
                <a:latin typeface="黑体" panose="02010609060101010101" pitchFamily="49" charset="-122"/>
                <a:ea typeface="黑体" panose="02010609060101010101" pitchFamily="49" charset="-122"/>
              </a:rPr>
              <a:t>是否共同犯罪？是否情节严重？是否数罪并罚？</a:t>
            </a:r>
          </a:p>
          <a:p>
            <a:pPr marL="0" indent="0" algn="ctr">
              <a:lnSpc>
                <a:spcPct val="150000"/>
              </a:lnSpc>
              <a:spcBef>
                <a:spcPts val="0"/>
              </a:spcBef>
              <a:buNone/>
            </a:pPr>
            <a:r>
              <a:rPr lang="zh-CN" altLang="en-US" sz="4400" b="1" dirty="0">
                <a:solidFill>
                  <a:srgbClr val="3333FF"/>
                </a:solidFill>
                <a:latin typeface="黑体" panose="02010609060101010101" pitchFamily="49" charset="-122"/>
                <a:ea typeface="黑体" panose="02010609060101010101" pitchFamily="49" charset="-122"/>
              </a:rPr>
              <a:t>有无坦白、自首环节？可否从轻处罚？</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5"/>
            <a:ext cx="12042775" cy="3975100"/>
          </a:xfrm>
        </p:spPr>
        <p:txBody>
          <a:bodyPr>
            <a:normAutofit/>
          </a:bodyPr>
          <a:lstStyle/>
          <a:p>
            <a:pPr marL="0" indent="0">
              <a:lnSpc>
                <a:spcPct val="150000"/>
              </a:lnSpc>
              <a:spcBef>
                <a:spcPts val="0"/>
              </a:spcBef>
              <a:buNone/>
            </a:pPr>
            <a:r>
              <a:rPr lang="zh-CN" altLang="en-US" sz="4400" b="1" dirty="0">
                <a:solidFill>
                  <a:srgbClr val="3333FF"/>
                </a:solidFill>
                <a:latin typeface="黑体" panose="02010609060101010101" pitchFamily="49" charset="-122"/>
                <a:ea typeface="黑体" panose="02010609060101010101" pitchFamily="49" charset="-122"/>
              </a:rPr>
              <a:t>法院判决</a:t>
            </a:r>
            <a:r>
              <a:rPr lang="en-US" altLang="zh-CN" sz="4400" b="1" dirty="0">
                <a:solidFill>
                  <a:srgbClr val="3333FF"/>
                </a:solidFill>
                <a:latin typeface="黑体" panose="02010609060101010101" pitchFamily="49" charset="-122"/>
                <a:ea typeface="黑体" panose="02010609060101010101" pitchFamily="49" charset="-122"/>
              </a:rPr>
              <a:t>	</a:t>
            </a:r>
            <a:endParaRPr 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lang="zh-CN" b="1" dirty="0">
                <a:latin typeface="黑体" panose="02010609060101010101" pitchFamily="49" charset="-122"/>
                <a:ea typeface="黑体" panose="02010609060101010101" pitchFamily="49" charset="-122"/>
              </a:rPr>
              <a:t>共同犯罪：</a:t>
            </a:r>
            <a:r>
              <a:rPr lang="en-US" altLang="zh-CN" b="1" dirty="0">
                <a:latin typeface="黑体" panose="02010609060101010101" pitchFamily="49" charset="-122"/>
                <a:ea typeface="黑体" panose="02010609060101010101" pitchFamily="49" charset="-122"/>
              </a:rPr>
              <a:t>   </a:t>
            </a:r>
            <a:r>
              <a:rPr lang="zh-CN" b="1" dirty="0">
                <a:latin typeface="黑体" panose="02010609060101010101" pitchFamily="49" charset="-122"/>
                <a:ea typeface="黑体" panose="02010609060101010101" pitchFamily="49" charset="-122"/>
              </a:rPr>
              <a:t>王学军、翁其能、许智勇、杨伟全系主犯</a:t>
            </a:r>
          </a:p>
          <a:p>
            <a:pPr marL="0" indent="45720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b="1" dirty="0">
                <a:latin typeface="黑体" panose="02010609060101010101" pitchFamily="49" charset="-122"/>
                <a:ea typeface="黑体" panose="02010609060101010101" pitchFamily="49" charset="-122"/>
              </a:rPr>
              <a:t>翁学荣、刘伟系从犯</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司  法</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案</a:t>
            </a:r>
            <a:r>
              <a:rPr lang="zh-CN" altLang="en-US" b="1" dirty="0">
                <a:latin typeface="黑体" panose="02010609060101010101" pitchFamily="49" charset="-122"/>
                <a:ea typeface="黑体" panose="02010609060101010101" pitchFamily="49" charset="-122"/>
                <a:sym typeface="+mn-ea"/>
              </a:rPr>
              <a:t>  </a:t>
            </a:r>
            <a:r>
              <a:rPr lang="zh-CN" altLang="en-US" b="1" dirty="0">
                <a:latin typeface="黑体" panose="02010609060101010101" pitchFamily="49" charset="-122"/>
                <a:ea typeface="黑体" panose="02010609060101010101" pitchFamily="49" charset="-122"/>
              </a:rPr>
              <a:t>例</a:t>
            </a:r>
          </a:p>
        </p:txBody>
      </p:sp>
      <p:sp>
        <p:nvSpPr>
          <p:cNvPr id="3" name="内容占位符 2"/>
          <p:cNvSpPr>
            <a:spLocks noGrp="1"/>
          </p:cNvSpPr>
          <p:nvPr>
            <p:ph idx="1"/>
          </p:nvPr>
        </p:nvSpPr>
        <p:spPr>
          <a:xfrm>
            <a:off x="71755" y="1581785"/>
            <a:ext cx="12042775" cy="4664710"/>
          </a:xfrm>
        </p:spPr>
        <p:txBody>
          <a:bodyPr>
            <a:normAutofit/>
          </a:bodyPr>
          <a:lstStyle/>
          <a:p>
            <a:pPr marL="0" indent="0">
              <a:lnSpc>
                <a:spcPct val="150000"/>
              </a:lnSpc>
              <a:spcBef>
                <a:spcPts val="0"/>
              </a:spcBef>
              <a:buNone/>
            </a:pPr>
            <a:r>
              <a:rPr lang="zh-CN" altLang="en-US" sz="4400" b="1" dirty="0">
                <a:solidFill>
                  <a:srgbClr val="3333FF"/>
                </a:solidFill>
                <a:latin typeface="黑体" panose="02010609060101010101" pitchFamily="49" charset="-122"/>
                <a:ea typeface="黑体" panose="02010609060101010101" pitchFamily="49" charset="-122"/>
              </a:rPr>
              <a:t>法院判决</a:t>
            </a:r>
            <a:r>
              <a:rPr lang="en-US" altLang="zh-CN" sz="4400" b="1" dirty="0">
                <a:solidFill>
                  <a:srgbClr val="3333FF"/>
                </a:solidFill>
                <a:latin typeface="黑体" panose="02010609060101010101" pitchFamily="49" charset="-122"/>
                <a:ea typeface="黑体" panose="02010609060101010101" pitchFamily="49" charset="-122"/>
              </a:rPr>
              <a:t>	</a:t>
            </a:r>
            <a:endParaRPr lang="zh-CN" b="1" dirty="0">
              <a:latin typeface="黑体" panose="02010609060101010101" pitchFamily="49" charset="-122"/>
              <a:ea typeface="黑体" panose="02010609060101010101" pitchFamily="49" charset="-122"/>
            </a:endParaRPr>
          </a:p>
          <a:p>
            <a:pPr marL="0" indent="457200">
              <a:lnSpc>
                <a:spcPct val="150000"/>
              </a:lnSpc>
              <a:spcBef>
                <a:spcPts val="0"/>
              </a:spcBef>
              <a:buNone/>
            </a:pPr>
            <a:r>
              <a:rPr b="1" dirty="0">
                <a:latin typeface="黑体" panose="02010609060101010101" pitchFamily="49" charset="-122"/>
                <a:ea typeface="黑体" panose="02010609060101010101" pitchFamily="49" charset="-122"/>
              </a:rPr>
              <a:t>情节严重：王学军利用命题专家组成员的身份泄露试题</a:t>
            </a:r>
          </a:p>
          <a:p>
            <a:pPr marL="0" indent="457200">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翁其能将考试内容以开办培训班的方式出售给他人</a:t>
            </a:r>
          </a:p>
          <a:p>
            <a:pPr marL="0" indent="457200">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翁学荣、许智勇、杨伟全、刘伟积极参与翁其能的犯罪活动</a:t>
            </a:r>
          </a:p>
          <a:p>
            <a:pPr marL="0" indent="457200">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系情节严重</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mE5NTNiMzdmZTI1YjljOWQyZWJkNjcxZTIyMTc5MzYifQ=="/>
  <p:tag name="KSO_WPP_MARK_KEY" val="bf793be6-bc61-489c-8228-caf335b05e68"/>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400,&quot;width&quot;:321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57763</Words>
  <Application>Microsoft Office PowerPoint</Application>
  <PresentationFormat>宽屏</PresentationFormat>
  <Paragraphs>3260</Paragraphs>
  <Slides>175</Slides>
  <Notes>170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175</vt:i4>
      </vt:variant>
    </vt:vector>
  </HeadingPairs>
  <TitlesOfParts>
    <vt:vector size="187" baseType="lpstr">
      <vt:lpstr>AdobeHeitiStd-Regular</vt:lpstr>
      <vt:lpstr>DejaVuSans</vt:lpstr>
      <vt:lpstr>等线</vt:lpstr>
      <vt:lpstr>等线 Light</vt:lpstr>
      <vt:lpstr>黑体</vt:lpstr>
      <vt:lpstr>楷体</vt:lpstr>
      <vt:lpstr>宋体</vt:lpstr>
      <vt:lpstr>微软雅黑</vt:lpstr>
      <vt:lpstr>Arial</vt:lpstr>
      <vt:lpstr>Calibri</vt:lpstr>
      <vt:lpstr>Times New Roman</vt:lpstr>
      <vt:lpstr>Office 主题​​</vt:lpstr>
      <vt:lpstr>保密法学理论与实践</vt:lpstr>
      <vt:lpstr>保  密  法  制</vt:lpstr>
      <vt:lpstr>中国古代一个例子</vt:lpstr>
      <vt:lpstr>中国古代一个例子</vt:lpstr>
      <vt:lpstr>中国古代一个例子</vt:lpstr>
      <vt:lpstr>PowerPoint 演示文稿</vt:lpstr>
      <vt:lpstr>PowerPoint 演示文稿</vt:lpstr>
      <vt:lpstr>保  密  司  法</vt:lpstr>
      <vt:lpstr>保  密  司  法</vt:lpstr>
      <vt:lpstr>保  密  司  法</vt:lpstr>
      <vt:lpstr>保  密  司  法</vt:lpstr>
      <vt:lpstr>保  密  司  法</vt:lpstr>
      <vt:lpstr>保  密  司  法</vt:lpstr>
      <vt:lpstr>保  密  司  法</vt:lpstr>
      <vt:lpstr>保  密  司  法</vt:lpstr>
      <vt:lpstr>保  密  司  法</vt:lpstr>
      <vt:lpstr>保  密  司  法</vt:lpstr>
      <vt:lpstr>保  密  司  法</vt:lpstr>
      <vt:lpstr>保密案件查处</vt:lpstr>
      <vt:lpstr>保 密 案 件 查 处</vt:lpstr>
      <vt:lpstr>保 密 案 件 查 处</vt:lpstr>
      <vt:lpstr>保密违法案件三种类型</vt:lpstr>
      <vt:lpstr>保密违法案件三种类型</vt:lpstr>
      <vt:lpstr>保密违法案件三种类型</vt:lpstr>
      <vt:lpstr>保 密 案 件 查 处</vt:lpstr>
      <vt:lpstr>保密违法案件立案主体</vt:lpstr>
      <vt:lpstr>保 密 案 件 查 处</vt:lpstr>
      <vt:lpstr>保密违法案件查处环节</vt:lpstr>
      <vt:lpstr>保密违法案件查处环节</vt:lpstr>
      <vt:lpstr>保密违法案件查处环节</vt:lpstr>
      <vt:lpstr>保密违法案件查处环节</vt:lpstr>
      <vt:lpstr>保密违法案件查处环节</vt:lpstr>
      <vt:lpstr>保密违法案件查处环节</vt:lpstr>
      <vt:lpstr>保 密 案 件 查 处</vt:lpstr>
      <vt:lpstr>保密违法案件查处要素</vt:lpstr>
      <vt:lpstr>保  密  司  法</vt:lpstr>
      <vt:lpstr>保  密  司  法</vt:lpstr>
      <vt:lpstr>保  密  司  法</vt:lpstr>
      <vt:lpstr>PowerPoint 演示文稿</vt:lpstr>
      <vt:lpstr>马赛克理论</vt:lpstr>
      <vt:lpstr>马赛克理论</vt:lpstr>
      <vt:lpstr>马赛克理论</vt:lpstr>
      <vt:lpstr>马赛克理论</vt:lpstr>
      <vt:lpstr>马赛克理论</vt:lpstr>
      <vt:lpstr>马赛克理论</vt:lpstr>
      <vt:lpstr>马赛克理论</vt:lpstr>
      <vt:lpstr>马赛克理论</vt:lpstr>
      <vt:lpstr>马赛克理论</vt:lpstr>
      <vt:lpstr>马赛克理论</vt:lpstr>
      <vt:lpstr>马赛克理论</vt:lpstr>
      <vt:lpstr>马赛克理论</vt:lpstr>
      <vt:lpstr>马赛克理论</vt:lpstr>
      <vt:lpstr>马赛克理论</vt:lpstr>
      <vt:lpstr>马赛克理论</vt:lpstr>
      <vt:lpstr>马赛克理论</vt:lpstr>
      <vt:lpstr>马赛克理论</vt:lpstr>
      <vt:lpstr>马赛克理论</vt:lpstr>
      <vt:lpstr>马赛克理论</vt:lpstr>
      <vt:lpstr>马赛克理论</vt:lpstr>
      <vt:lpstr>马赛克理论</vt:lpstr>
      <vt:lpstr>马赛克理论</vt:lpstr>
      <vt:lpstr>马赛克理论</vt:lpstr>
      <vt:lpstr>马赛克理论</vt:lpstr>
      <vt:lpstr>马赛克理论</vt:lpstr>
      <vt:lpstr>司  法  案  例</vt:lpstr>
      <vt:lpstr>司  法  案  例</vt:lpstr>
      <vt:lpstr>司  法  案  例</vt:lpstr>
      <vt:lpstr>司  法  案  例</vt:lpstr>
      <vt:lpstr>司  法  案  例</vt:lpstr>
      <vt:lpstr>司  法  案  例</vt:lpstr>
      <vt:lpstr>司  法  案  例</vt:lpstr>
      <vt:lpstr>司  法  案  例</vt:lpstr>
      <vt:lpstr>司  法  案  例</vt:lpstr>
      <vt:lpstr>司  法  案  例</vt:lpstr>
      <vt:lpstr>司  法  案  例</vt:lpstr>
      <vt:lpstr>司  法  案  例</vt:lpstr>
      <vt:lpstr>司  法  案  例</vt:lpstr>
      <vt:lpstr>司  法  案  例</vt:lpstr>
      <vt:lpstr>司  法  案  例</vt:lpstr>
      <vt:lpstr>司  法  案  例</vt:lpstr>
      <vt:lpstr>司  法  案  例</vt:lpstr>
      <vt:lpstr>司  法  案  例</vt:lpstr>
      <vt:lpstr>司  法  案  例</vt:lpstr>
      <vt:lpstr>司  法  案  例</vt:lpstr>
      <vt:lpstr>司  法  案  例</vt:lpstr>
      <vt:lpstr>司  法  案  例</vt:lpstr>
      <vt:lpstr>司  法  案  例</vt:lpstr>
      <vt:lpstr>司  法  案  例</vt:lpstr>
      <vt:lpstr>司  法  案  例</vt:lpstr>
      <vt:lpstr>司  法  案  例</vt:lpstr>
      <vt:lpstr>司  法  案  例</vt:lpstr>
      <vt:lpstr>司  法  案  例</vt:lpstr>
      <vt:lpstr>司  法  案  例</vt:lpstr>
      <vt:lpstr>司  法  案  例</vt:lpstr>
      <vt:lpstr>刑法第二百八十二条：非法获取国家秘密罪 非法持有国家绝密、机密文件、资料、物品罪</vt:lpstr>
      <vt:lpstr>司  法  案  例</vt:lpstr>
      <vt:lpstr>司  法  案  例</vt:lpstr>
      <vt:lpstr>司  法  案  例</vt:lpstr>
      <vt:lpstr>司  法  案  例</vt:lpstr>
      <vt:lpstr>司  法  案  例</vt:lpstr>
      <vt:lpstr>司  法  案  例</vt:lpstr>
      <vt:lpstr>司  法  案  例</vt:lpstr>
      <vt:lpstr>司  法  案  例</vt:lpstr>
      <vt:lpstr>司  法  案  例</vt:lpstr>
      <vt:lpstr>司  法  案  例</vt:lpstr>
      <vt:lpstr>司  法  案  例</vt:lpstr>
      <vt:lpstr>司  法  案  例</vt:lpstr>
      <vt:lpstr>司  法  案  例</vt:lpstr>
      <vt:lpstr>司  法  案  例</vt:lpstr>
      <vt:lpstr>司  法  案  例</vt:lpstr>
      <vt:lpstr>司  法  案  例</vt:lpstr>
      <vt:lpstr>司  法  案  例</vt:lpstr>
      <vt:lpstr>司  法  案  例</vt:lpstr>
      <vt:lpstr>司  法  案  例</vt:lpstr>
      <vt:lpstr>司  法  案  例</vt:lpstr>
      <vt:lpstr>司  法  案  例</vt:lpstr>
      <vt:lpstr>司  法  案  例</vt:lpstr>
      <vt:lpstr>司  法  案  例</vt:lpstr>
      <vt:lpstr>司  法  案  例</vt:lpstr>
      <vt:lpstr>司  法  案  例</vt:lpstr>
      <vt:lpstr>司  法  案  例</vt:lpstr>
      <vt:lpstr>司  法  案  例</vt:lpstr>
      <vt:lpstr>司  法  案  例</vt:lpstr>
      <vt:lpstr>司  法  案  例</vt:lpstr>
      <vt:lpstr>司  法  案  例</vt:lpstr>
      <vt:lpstr>司  法  案  例</vt:lpstr>
      <vt:lpstr>司  法  案  例</vt:lpstr>
      <vt:lpstr>司  法  案  例</vt:lpstr>
      <vt:lpstr>司  法  案  例</vt:lpstr>
      <vt:lpstr>司  法  案  例</vt:lpstr>
      <vt:lpstr>司  法  案  例</vt:lpstr>
      <vt:lpstr>司  法  案  例</vt:lpstr>
      <vt:lpstr>司  法  案  例</vt:lpstr>
      <vt:lpstr>司  法  案  例</vt:lpstr>
      <vt:lpstr>司  法  案  例</vt:lpstr>
      <vt:lpstr>司  法  案  例</vt:lpstr>
      <vt:lpstr>司  法  案  例</vt:lpstr>
      <vt:lpstr>司  法  案  例</vt:lpstr>
      <vt:lpstr>司  法  案  例</vt:lpstr>
      <vt:lpstr>司  法  案  例</vt:lpstr>
      <vt:lpstr>程昕明非法获取国家秘密案</vt:lpstr>
      <vt:lpstr>程昕明非法获取国家秘密案</vt:lpstr>
      <vt:lpstr>刑法第一百一十一条：为境外窃取、刺 探、收买、非法提供国家秘密、情报罪</vt:lpstr>
      <vt:lpstr>刑法第一百一十一条：为境外窃取、刺 探、收买、非法提供国家秘密、情报罪</vt:lpstr>
      <vt:lpstr>刑法第一百一十一条：为境外窃取、刺 探、收买、非法提供国家秘密、情报罪</vt:lpstr>
      <vt:lpstr>刑法第一百一十一条：为境外窃取、刺 探、收买、非法提供国家秘密、情报罪</vt:lpstr>
      <vt:lpstr>刑法第一百一十一条：为境外窃取、刺 探、收买、非法提供国家秘密、情报罪</vt:lpstr>
      <vt:lpstr>刑法第一百一十一条：为境外窃取、刺 探、收买、非法提供国家秘密、情报罪</vt:lpstr>
      <vt:lpstr>刑法第一百一十一条：为境外窃取、刺 探、收买、非法提供国家秘密、情报罪</vt:lpstr>
      <vt:lpstr>刑法第一百一十一条：为境外窃取、刺 探、收买、非法提供国家秘密、情报罪</vt:lpstr>
      <vt:lpstr>刑法第一百一十一条：为境外窃取、刺 探、收买、非法提供国家秘密、情报罪</vt:lpstr>
      <vt:lpstr>刑法第一百一十一条：为境外窃取、刺 探、收买、非法提供国家秘密、情报罪</vt:lpstr>
      <vt:lpstr>刑法第一百一十一条：为境外窃取、刺 探、收买、非法提供国家秘密、情报罪</vt:lpstr>
      <vt:lpstr>刑法第一百一十一条：为境外窃取、刺 探、收买、非法提供国家秘密、情报罪</vt:lpstr>
      <vt:lpstr>刑法第一百一十一条：为境外窃取、刺 探、收买、非法提供国家秘密、情报罪</vt:lpstr>
      <vt:lpstr>刑法第一百一十一条：为境外窃取、刺 探、收买、非法提供国家秘密、情报罪</vt:lpstr>
      <vt:lpstr>刑法第一百一十一条：为境外窃取、刺 探、收买、非法提供国家秘密、情报罪</vt:lpstr>
      <vt:lpstr>刑法第一百一十一条：为境外窃取、刺 探、收买、非法提供国家秘密、情报罪</vt:lpstr>
      <vt:lpstr>刑法第一百一十一条：为境外窃取、刺 探、收买、非法提供国家秘密、情报罪</vt:lpstr>
      <vt:lpstr>刑法第一百一十一条：为境外窃取、刺 探、收买、非法提供国家秘密、情报罪</vt:lpstr>
      <vt:lpstr>危害国家秘密犯罪的处罚</vt:lpstr>
      <vt:lpstr>危害国家秘密犯罪的处罚</vt:lpstr>
      <vt:lpstr>危害国家秘密犯罪的处罚</vt:lpstr>
      <vt:lpstr>危害国家秘密犯罪的处罚</vt:lpstr>
      <vt:lpstr>危害国家秘密犯罪的处罚</vt:lpstr>
      <vt:lpstr>AI与保密司法</vt:lpstr>
      <vt:lpstr>PowerPoint 演示文稿</vt:lpstr>
      <vt:lpstr>PowerPoint 演示文稿</vt:lpstr>
      <vt:lpstr>PowerPoint 演示文稿</vt:lpstr>
      <vt:lpstr>两次生成不完全一致</vt:lpstr>
      <vt:lpstr>思考</vt:lpstr>
      <vt:lpstr>警惕“黑化”的生成式AI</vt:lpstr>
      <vt:lpstr>开启智能保密新局面</vt:lpstr>
      <vt:lpstr>开启智能保密新局面</vt:lpstr>
      <vt:lpstr>开启智能保密新局面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漫谈保密法</dc:title>
  <dc:creator>SCSE</dc:creator>
  <cp:lastModifiedBy>baodian wei</cp:lastModifiedBy>
  <cp:revision>949</cp:revision>
  <dcterms:created xsi:type="dcterms:W3CDTF">2022-05-31T10:00:00Z</dcterms:created>
  <dcterms:modified xsi:type="dcterms:W3CDTF">2025-01-03T05:47:51Z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y fmtid="{D5CDD505-2E9C-101B-9397-08002B2CF9AE}" pid="3" name="ICV">
    <vt:lpwstr>E738B45E91DB431DBF881F2C6E552EFF</vt:lpwstr>
  </property>
</Properties>
</file>