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489" r:id="rId2"/>
    <p:sldId id="626" r:id="rId3"/>
    <p:sldId id="627" r:id="rId4"/>
    <p:sldId id="628" r:id="rId5"/>
    <p:sldId id="629" r:id="rId6"/>
    <p:sldId id="630" r:id="rId7"/>
    <p:sldId id="1322" r:id="rId8"/>
    <p:sldId id="1323" r:id="rId9"/>
    <p:sldId id="1324" r:id="rId10"/>
    <p:sldId id="1325" r:id="rId11"/>
    <p:sldId id="1326" r:id="rId12"/>
    <p:sldId id="1327" r:id="rId13"/>
    <p:sldId id="1328" r:id="rId14"/>
    <p:sldId id="631" r:id="rId15"/>
    <p:sldId id="632" r:id="rId16"/>
    <p:sldId id="633" r:id="rId17"/>
    <p:sldId id="634" r:id="rId18"/>
    <p:sldId id="635" r:id="rId19"/>
    <p:sldId id="636" r:id="rId20"/>
    <p:sldId id="637" r:id="rId21"/>
    <p:sldId id="638" r:id="rId22"/>
    <p:sldId id="639" r:id="rId23"/>
    <p:sldId id="1340" r:id="rId24"/>
    <p:sldId id="1341" r:id="rId25"/>
    <p:sldId id="1342" r:id="rId26"/>
    <p:sldId id="1343" r:id="rId27"/>
    <p:sldId id="1344" r:id="rId28"/>
    <p:sldId id="1345" r:id="rId29"/>
    <p:sldId id="1346" r:id="rId30"/>
    <p:sldId id="1347" r:id="rId31"/>
    <p:sldId id="1348" r:id="rId32"/>
    <p:sldId id="1349" r:id="rId33"/>
    <p:sldId id="1350" r:id="rId34"/>
    <p:sldId id="1351" r:id="rId35"/>
    <p:sldId id="1352" r:id="rId36"/>
    <p:sldId id="1366" r:id="rId37"/>
    <p:sldId id="1353" r:id="rId38"/>
    <p:sldId id="1354" r:id="rId39"/>
    <p:sldId id="1355" r:id="rId40"/>
    <p:sldId id="1356"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68D"/>
    <a:srgbClr val="006600"/>
    <a:srgbClr val="3333FF"/>
    <a:srgbClr val="00CC00"/>
    <a:srgbClr val="000000"/>
    <a:srgbClr val="FF9900"/>
    <a:srgbClr val="5C0000"/>
    <a:srgbClr val="AA7138"/>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59" autoAdjust="0"/>
  </p:normalViewPr>
  <p:slideViewPr>
    <p:cSldViewPr snapToGrid="0">
      <p:cViewPr varScale="1">
        <p:scale>
          <a:sx n="68" d="100"/>
          <a:sy n="68" d="100"/>
        </p:scale>
        <p:origin x="116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0AAFC-4F47-4F8A-90D6-2FD82DDD35D2}" type="datetimeFigureOut">
              <a:rPr lang="zh-CN" altLang="en-US" smtClean="0"/>
              <a:t>2025/01/02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40531-6BEC-4F7A-8336-A2EE8D9C3E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理论源自实践并指导实践的发展</a:t>
            </a:r>
            <a:endParaRPr lang="en-US" altLang="zh-CN" dirty="0"/>
          </a:p>
          <a:p>
            <a:r>
              <a:rPr lang="zh-CN" altLang="en-US" dirty="0"/>
              <a:t>只有保密法律理论建设取得了长足的进展</a:t>
            </a:r>
            <a:endParaRPr lang="en-US" altLang="zh-CN" dirty="0"/>
          </a:p>
          <a:p>
            <a:r>
              <a:rPr lang="zh-CN" altLang="en-US" dirty="0"/>
              <a:t>才能从根本上推动保密法律规范的建设</a:t>
            </a:r>
            <a:endParaRPr lang="en-US" altLang="zh-CN" dirty="0"/>
          </a:p>
          <a:p>
            <a:r>
              <a:rPr lang="zh-CN" altLang="en-US" dirty="0"/>
              <a:t>进而对保密实践产生有益的指导</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西方保密法制札记</a:t>
            </a:r>
            <a:r>
              <a:rPr lang="en-US" altLang="zh-CN" dirty="0"/>
              <a:t>P23-24</a:t>
            </a:r>
          </a:p>
          <a:p>
            <a:endParaRPr lang="en-US" altLang="zh-CN" dirty="0"/>
          </a:p>
          <a:p>
            <a:r>
              <a:rPr lang="zh-CN" altLang="en-US" dirty="0"/>
              <a:t>五是增加管理成本。保密管理属于高成本活动。美国国防部</a:t>
            </a:r>
            <a:r>
              <a:rPr lang="en-US" altLang="zh-CN" dirty="0"/>
              <a:t>1967</a:t>
            </a:r>
            <a:r>
              <a:rPr lang="zh-CN" altLang="en-US" dirty="0"/>
              <a:t>年的一项研究发现， 保存每份绝密级、机密级、秘密级文件的直接和间接的年度费用分别为</a:t>
            </a:r>
            <a:r>
              <a:rPr lang="en-US" altLang="zh-CN" dirty="0"/>
              <a:t>6.56</a:t>
            </a:r>
            <a:r>
              <a:rPr lang="zh-CN" altLang="en-US" dirty="0"/>
              <a:t>美元、</a:t>
            </a:r>
            <a:r>
              <a:rPr lang="en-US" altLang="zh-CN" dirty="0"/>
              <a:t>6.09 </a:t>
            </a:r>
            <a:r>
              <a:rPr lang="zh-CN" altLang="en-US" dirty="0"/>
              <a:t>美元、</a:t>
            </a:r>
            <a:r>
              <a:rPr lang="en-US" altLang="zh-CN" dirty="0"/>
              <a:t>2.11 </a:t>
            </a:r>
            <a:r>
              <a:rPr lang="zh-CN" altLang="en-US" dirty="0"/>
              <a:t>美元，且这个费用逐年递增。据公开资料，美国</a:t>
            </a:r>
            <a:r>
              <a:rPr lang="en-US" altLang="zh-CN" dirty="0"/>
              <a:t>1996</a:t>
            </a:r>
            <a:r>
              <a:rPr lang="zh-CN" altLang="en-US" dirty="0"/>
              <a:t>财政年度保密经费开支</a:t>
            </a:r>
            <a:r>
              <a:rPr lang="en-US" altLang="zh-CN" dirty="0"/>
              <a:t>52</a:t>
            </a:r>
            <a:r>
              <a:rPr lang="zh-CN" altLang="en-US" dirty="0"/>
              <a:t>亿美元，其中联邦政府支出</a:t>
            </a:r>
            <a:r>
              <a:rPr lang="en-US" altLang="zh-CN" dirty="0"/>
              <a:t>27.4</a:t>
            </a:r>
            <a:r>
              <a:rPr lang="zh-CN" altLang="en-US" dirty="0"/>
              <a:t>亿美元，承包商支出</a:t>
            </a:r>
            <a:r>
              <a:rPr lang="en-US" altLang="zh-CN" dirty="0"/>
              <a:t>26</a:t>
            </a:r>
            <a:r>
              <a:rPr lang="zh-CN" altLang="en-US" dirty="0"/>
              <a:t>亿美元。到</a:t>
            </a:r>
            <a:r>
              <a:rPr lang="en-US" altLang="zh-CN" dirty="0"/>
              <a:t>2012</a:t>
            </a:r>
            <a:r>
              <a:rPr lang="zh-CN" altLang="en-US" dirty="0"/>
              <a:t>财政年度则增长至</a:t>
            </a:r>
            <a:r>
              <a:rPr lang="en-US" altLang="zh-CN" dirty="0"/>
              <a:t>110</a:t>
            </a:r>
            <a:r>
              <a:rPr lang="zh-CN" altLang="en-US" dirty="0"/>
              <a:t>多亿美元，其中联邦政府支出</a:t>
            </a:r>
            <a:r>
              <a:rPr lang="en-US" altLang="zh-CN" dirty="0"/>
              <a:t>97.7</a:t>
            </a:r>
            <a:r>
              <a:rPr lang="zh-CN" altLang="en-US" dirty="0"/>
              <a:t>亿美元，承包商支出</a:t>
            </a:r>
            <a:r>
              <a:rPr lang="en-US" altLang="zh-CN" dirty="0"/>
              <a:t>11.9</a:t>
            </a:r>
            <a:r>
              <a:rPr lang="zh-CN" altLang="en-US" dirty="0"/>
              <a:t>亿元。</a:t>
            </a:r>
          </a:p>
          <a:p>
            <a:endParaRPr lang="zh-CN" altLang="en-US" dirty="0"/>
          </a:p>
          <a:p>
            <a:r>
              <a:rPr lang="zh-CN" altLang="en-US" dirty="0"/>
              <a:t>以上支出均未包括核心保密部门的中央情报局、国防情报局等</a:t>
            </a:r>
            <a:r>
              <a:rPr lang="en-US" altLang="zh-CN" dirty="0"/>
              <a:t>6</a:t>
            </a:r>
            <a:r>
              <a:rPr lang="zh-CN" altLang="en-US" dirty="0"/>
              <a:t>个情报机构的保密经费。根据相关官方公开信息，可以推断出这些情报机构的保密经费数额更加庞大。</a:t>
            </a:r>
            <a:r>
              <a:rPr lang="en-US" altLang="zh-CN" dirty="0"/>
              <a:t>1997</a:t>
            </a:r>
            <a:r>
              <a:rPr lang="zh-CN" altLang="en-US" dirty="0"/>
              <a:t>年中央情报局曾公开承认，</a:t>
            </a:r>
            <a:r>
              <a:rPr lang="en-US" altLang="zh-CN" dirty="0"/>
              <a:t>1996</a:t>
            </a:r>
            <a:r>
              <a:rPr lang="zh-CN" altLang="en-US" dirty="0"/>
              <a:t>至</a:t>
            </a:r>
            <a:r>
              <a:rPr lang="en-US" altLang="zh-CN" dirty="0"/>
              <a:t>1997 </a:t>
            </a:r>
            <a:r>
              <a:rPr lang="zh-CN" altLang="en-US" dirty="0"/>
              <a:t>财政年度保密经费开支</a:t>
            </a:r>
            <a:r>
              <a:rPr lang="en-US" altLang="zh-CN" dirty="0"/>
              <a:t>26.6</a:t>
            </a:r>
            <a:r>
              <a:rPr lang="zh-CN" altLang="en-US" dirty="0"/>
              <a:t>亿美元。</a:t>
            </a:r>
            <a:r>
              <a:rPr lang="en-US" altLang="zh-CN" dirty="0"/>
              <a:t>2013</a:t>
            </a:r>
            <a:r>
              <a:rPr lang="zh-CN" altLang="en-US" dirty="0"/>
              <a:t>年信息安全监督局公开表示，情报部门</a:t>
            </a:r>
            <a:r>
              <a:rPr lang="en-US" altLang="zh-CN" dirty="0"/>
              <a:t>2012</a:t>
            </a:r>
            <a:r>
              <a:rPr lang="zh-CN" altLang="en-US" dirty="0"/>
              <a:t>年财年的保密花费总额大约是政府部门花费总额的</a:t>
            </a:r>
            <a:r>
              <a:rPr lang="en-US" altLang="zh-CN" dirty="0"/>
              <a:t>20%</a:t>
            </a:r>
            <a:r>
              <a:rPr lang="zh-CN" altLang="en-US" dirty="0"/>
              <a:t>。</a:t>
            </a:r>
          </a:p>
          <a:p>
            <a:endParaRPr lang="zh-CN" altLang="en-US" dirty="0"/>
          </a:p>
          <a:p>
            <a:r>
              <a:rPr lang="zh-CN" altLang="en-US" dirty="0"/>
              <a:t>对于普通保密科技研发项目，一般情况下，</a:t>
            </a:r>
            <a:r>
              <a:rPr lang="en-US" altLang="zh-CN" dirty="0"/>
              <a:t>50%</a:t>
            </a:r>
            <a:r>
              <a:rPr lang="zh-CN" altLang="en-US" dirty="0"/>
              <a:t>以上的项目经费都要用于安全保密管理，包括必须购买专门设备，以及不能公开招标只能秘密购买所增加的额外费用；为制作、保存、处理和销毁保密文件，需要建立专门的安全区域、采购专门的安全设施、聘用专门的人员，以及对有关设备和场所进行安全测试、对有关人员进行安全审查和培训的费用</a:t>
            </a:r>
            <a:r>
              <a:rPr lang="en-US" altLang="zh-CN" dirty="0"/>
              <a:t>(</a:t>
            </a:r>
            <a:r>
              <a:rPr lang="zh-CN" altLang="en-US" dirty="0"/>
              <a:t>美国政府每年在涉密人员审查上要花费数土亿美元</a:t>
            </a:r>
            <a:r>
              <a:rPr lang="en-US" altLang="zh-CN" dirty="0"/>
              <a:t>)</a:t>
            </a:r>
            <a:r>
              <a:rPr lang="zh-CN" altLang="en-US" dirty="0"/>
              <a:t>；必须通过专门途径和方式运送或者传输保密硬件、材料或者文件的额外费用等。</a:t>
            </a:r>
          </a:p>
          <a:p>
            <a:endParaRPr lang="zh-CN" altLang="en-US" dirty="0"/>
          </a:p>
          <a:p>
            <a:endParaRPr lang="zh-CN" altLang="en-US" dirty="0"/>
          </a:p>
          <a:p>
            <a:endParaRPr lang="zh-CN" altLang="en-US" dirty="0"/>
          </a:p>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》P44</a:t>
            </a:r>
          </a:p>
          <a:p>
            <a:r>
              <a:rPr lang="en-US" altLang="zh-CN" dirty="0"/>
              <a:t>(</a:t>
            </a:r>
            <a:r>
              <a:rPr lang="zh-CN" altLang="en-US" dirty="0"/>
              <a:t>六</a:t>
            </a:r>
            <a:r>
              <a:rPr lang="en-US" altLang="zh-CN" dirty="0"/>
              <a:t>)</a:t>
            </a:r>
            <a:r>
              <a:rPr lang="zh-CN" altLang="en-US" dirty="0"/>
              <a:t>对国家秘密缺乏正当性的指责之六</a:t>
            </a:r>
            <a:r>
              <a:rPr lang="en-US" altLang="zh-CN" dirty="0"/>
              <a:t>:</a:t>
            </a:r>
            <a:r>
              <a:rPr lang="zh-CN" altLang="en-US" dirty="0"/>
              <a:t>浪费社会资源 </a:t>
            </a:r>
          </a:p>
          <a:p>
            <a:r>
              <a:rPr lang="zh-CN" altLang="en-US" dirty="0"/>
              <a:t>如果政府保密的范围远远超过国家安全和利益所需的必要限度，必然会造成巨大，高昂的代价。美国对国家秘密的限制较为严格，即使在这种情况下，美国 </a:t>
            </a:r>
            <a:r>
              <a:rPr lang="en-US" altLang="zh-CN" dirty="0"/>
              <a:t>2003</a:t>
            </a:r>
            <a:r>
              <a:rPr lang="zh-CN" altLang="en-US" dirty="0"/>
              <a:t>年至 </a:t>
            </a:r>
            <a:r>
              <a:rPr lang="en-US" altLang="zh-CN" dirty="0"/>
              <a:t>2012 </a:t>
            </a:r>
            <a:r>
              <a:rPr lang="zh-CN" altLang="en-US" dirty="0"/>
              <a:t>年这</a:t>
            </a:r>
            <a:r>
              <a:rPr lang="en-US" altLang="zh-CN" dirty="0"/>
              <a:t>10</a:t>
            </a:r>
            <a:r>
              <a:rPr lang="zh-CN" altLang="en-US" dirty="0"/>
              <a:t>年间，工业领域花费保密经费年均约</a:t>
            </a:r>
            <a:r>
              <a:rPr lang="en-US" altLang="zh-CN" dirty="0"/>
              <a:t>118.6</a:t>
            </a:r>
            <a:r>
              <a:rPr lang="zh-CN" altLang="en-US" dirty="0"/>
              <a:t>亿美元，政府部门保密经费年均约</a:t>
            </a:r>
            <a:r>
              <a:rPr lang="en-US" altLang="zh-CN" dirty="0"/>
              <a:t>87.06</a:t>
            </a:r>
            <a:r>
              <a:rPr lang="zh-CN" altLang="en-US" dirty="0"/>
              <a:t>亿美元。我国不对外公开政府保密的费用，但参照美国的实践经验，其花费也将会是十分惊人的。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西方保密法制札记</a:t>
            </a:r>
            <a:r>
              <a:rPr lang="en-US" altLang="zh-CN" dirty="0"/>
              <a:t>P23-24</a:t>
            </a:r>
          </a:p>
          <a:p>
            <a:endParaRPr lang="en-US" altLang="zh-CN" dirty="0"/>
          </a:p>
          <a:p>
            <a:r>
              <a:rPr lang="zh-CN" altLang="en-US" dirty="0"/>
              <a:t>五是增加管理成本。保密管理属于高成本活动。美国国防部</a:t>
            </a:r>
            <a:r>
              <a:rPr lang="en-US" altLang="zh-CN" dirty="0"/>
              <a:t>1967</a:t>
            </a:r>
            <a:r>
              <a:rPr lang="zh-CN" altLang="en-US" dirty="0"/>
              <a:t>年的一项研究发现， 保存每份绝密级、机密级、秘密级文件的直接和间接的年度费用分别为</a:t>
            </a:r>
            <a:r>
              <a:rPr lang="en-US" altLang="zh-CN" dirty="0"/>
              <a:t>6.56</a:t>
            </a:r>
            <a:r>
              <a:rPr lang="zh-CN" altLang="en-US" dirty="0"/>
              <a:t>美元、</a:t>
            </a:r>
            <a:r>
              <a:rPr lang="en-US" altLang="zh-CN" dirty="0"/>
              <a:t>6.09 </a:t>
            </a:r>
            <a:r>
              <a:rPr lang="zh-CN" altLang="en-US" dirty="0"/>
              <a:t>美元、</a:t>
            </a:r>
            <a:r>
              <a:rPr lang="en-US" altLang="zh-CN" dirty="0"/>
              <a:t>2.11 </a:t>
            </a:r>
            <a:r>
              <a:rPr lang="zh-CN" altLang="en-US" dirty="0"/>
              <a:t>美元，且这个费用逐年递增。据公开资料，美国</a:t>
            </a:r>
            <a:r>
              <a:rPr lang="en-US" altLang="zh-CN" dirty="0"/>
              <a:t>1996</a:t>
            </a:r>
            <a:r>
              <a:rPr lang="zh-CN" altLang="en-US" dirty="0"/>
              <a:t>财政年度保密经费开支</a:t>
            </a:r>
            <a:r>
              <a:rPr lang="en-US" altLang="zh-CN" dirty="0"/>
              <a:t>52</a:t>
            </a:r>
            <a:r>
              <a:rPr lang="zh-CN" altLang="en-US" dirty="0"/>
              <a:t>亿美元，其中联邦政府支出</a:t>
            </a:r>
            <a:r>
              <a:rPr lang="en-US" altLang="zh-CN" dirty="0"/>
              <a:t>27.4</a:t>
            </a:r>
            <a:r>
              <a:rPr lang="zh-CN" altLang="en-US" dirty="0"/>
              <a:t>亿美元，承包商支出</a:t>
            </a:r>
            <a:r>
              <a:rPr lang="en-US" altLang="zh-CN" dirty="0"/>
              <a:t>26</a:t>
            </a:r>
            <a:r>
              <a:rPr lang="zh-CN" altLang="en-US" dirty="0"/>
              <a:t>亿美元。到</a:t>
            </a:r>
            <a:r>
              <a:rPr lang="en-US" altLang="zh-CN" dirty="0"/>
              <a:t>2012</a:t>
            </a:r>
            <a:r>
              <a:rPr lang="zh-CN" altLang="en-US" dirty="0"/>
              <a:t>财政年度则增长至</a:t>
            </a:r>
            <a:r>
              <a:rPr lang="en-US" altLang="zh-CN" dirty="0"/>
              <a:t>110</a:t>
            </a:r>
            <a:r>
              <a:rPr lang="zh-CN" altLang="en-US" dirty="0"/>
              <a:t>多亿美元，其中联邦政府支出</a:t>
            </a:r>
            <a:r>
              <a:rPr lang="en-US" altLang="zh-CN" dirty="0"/>
              <a:t>97.7</a:t>
            </a:r>
            <a:r>
              <a:rPr lang="zh-CN" altLang="en-US" dirty="0"/>
              <a:t>亿美元，承包商支出</a:t>
            </a:r>
            <a:r>
              <a:rPr lang="en-US" altLang="zh-CN" dirty="0"/>
              <a:t>11.9</a:t>
            </a:r>
            <a:r>
              <a:rPr lang="zh-CN" altLang="en-US" dirty="0"/>
              <a:t>亿元。</a:t>
            </a:r>
          </a:p>
          <a:p>
            <a:endParaRPr lang="zh-CN" altLang="en-US" dirty="0"/>
          </a:p>
          <a:p>
            <a:r>
              <a:rPr lang="zh-CN" altLang="en-US" dirty="0"/>
              <a:t>以上支出均未包括核心保密部门的中央情报局、国防情报局等</a:t>
            </a:r>
            <a:r>
              <a:rPr lang="en-US" altLang="zh-CN" dirty="0"/>
              <a:t>6</a:t>
            </a:r>
            <a:r>
              <a:rPr lang="zh-CN" altLang="en-US" dirty="0"/>
              <a:t>个情报机构的保密经费。根据相关官方公开信息，可以推断出这些情报机构的保密经费数额更加庞大。</a:t>
            </a:r>
            <a:r>
              <a:rPr lang="en-US" altLang="zh-CN" dirty="0"/>
              <a:t>1997</a:t>
            </a:r>
            <a:r>
              <a:rPr lang="zh-CN" altLang="en-US" dirty="0"/>
              <a:t>年中央情报局曾公开承认，</a:t>
            </a:r>
            <a:r>
              <a:rPr lang="en-US" altLang="zh-CN" dirty="0"/>
              <a:t>1996</a:t>
            </a:r>
            <a:r>
              <a:rPr lang="zh-CN" altLang="en-US" dirty="0"/>
              <a:t>至</a:t>
            </a:r>
            <a:r>
              <a:rPr lang="en-US" altLang="zh-CN" dirty="0"/>
              <a:t>1997 </a:t>
            </a:r>
            <a:r>
              <a:rPr lang="zh-CN" altLang="en-US" dirty="0"/>
              <a:t>财政年度保密经费开支</a:t>
            </a:r>
            <a:r>
              <a:rPr lang="en-US" altLang="zh-CN" dirty="0"/>
              <a:t>26.6</a:t>
            </a:r>
            <a:r>
              <a:rPr lang="zh-CN" altLang="en-US" dirty="0"/>
              <a:t>亿美元。</a:t>
            </a:r>
            <a:r>
              <a:rPr lang="en-US" altLang="zh-CN" dirty="0"/>
              <a:t>2013</a:t>
            </a:r>
            <a:r>
              <a:rPr lang="zh-CN" altLang="en-US" dirty="0"/>
              <a:t>年信息安全监督局公开表示，情报部门</a:t>
            </a:r>
            <a:r>
              <a:rPr lang="en-US" altLang="zh-CN" dirty="0"/>
              <a:t>2012</a:t>
            </a:r>
            <a:r>
              <a:rPr lang="zh-CN" altLang="en-US" dirty="0"/>
              <a:t>年财年的保密花费总额大约是政府部门花费总额的</a:t>
            </a:r>
            <a:r>
              <a:rPr lang="en-US" altLang="zh-CN" dirty="0"/>
              <a:t>20%</a:t>
            </a:r>
            <a:r>
              <a:rPr lang="zh-CN" altLang="en-US" dirty="0"/>
              <a:t>。</a:t>
            </a:r>
          </a:p>
          <a:p>
            <a:endParaRPr lang="zh-CN" altLang="en-US" dirty="0"/>
          </a:p>
          <a:p>
            <a:r>
              <a:rPr lang="zh-CN" altLang="en-US" dirty="0"/>
              <a:t>对于普通保密科技研发项目，一般情况下，</a:t>
            </a:r>
            <a:r>
              <a:rPr lang="en-US" altLang="zh-CN" dirty="0"/>
              <a:t>50%</a:t>
            </a:r>
            <a:r>
              <a:rPr lang="zh-CN" altLang="en-US" dirty="0"/>
              <a:t>以上的项目经费都要用于安全保密管理，包括必须购买专门设备，以及不能公开招标只能秘密购买所增加的额外费用；为制作、保存、处理和销毁保密文件，需要建立专门的安全区域、采购专门的安全设施、聘用专门的人员，以及对有关设备和场所进行安全测试、对有关人员进行安全审查和培训的费用</a:t>
            </a:r>
            <a:r>
              <a:rPr lang="en-US" altLang="zh-CN" dirty="0"/>
              <a:t>(</a:t>
            </a:r>
            <a:r>
              <a:rPr lang="zh-CN" altLang="en-US" dirty="0"/>
              <a:t>美国政府每年在涉密人员审查上要花费数土亿美元</a:t>
            </a:r>
            <a:r>
              <a:rPr lang="en-US" altLang="zh-CN" dirty="0"/>
              <a:t>)</a:t>
            </a:r>
            <a:r>
              <a:rPr lang="zh-CN" altLang="en-US" dirty="0"/>
              <a:t>；必须通过专门途径和方式运送或者传输保密硬件、材料或者文件的额外费用等。</a:t>
            </a:r>
          </a:p>
          <a:p>
            <a:endParaRPr lang="zh-CN" altLang="en-US" dirty="0"/>
          </a:p>
          <a:p>
            <a:endParaRPr lang="zh-CN" altLang="en-US" dirty="0"/>
          </a:p>
          <a:p>
            <a:endParaRPr lang="zh-CN" altLang="en-US" dirty="0"/>
          </a:p>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》P44</a:t>
            </a:r>
          </a:p>
          <a:p>
            <a:r>
              <a:rPr lang="en-US" altLang="zh-CN" dirty="0"/>
              <a:t>(</a:t>
            </a:r>
            <a:r>
              <a:rPr lang="zh-CN" altLang="en-US" dirty="0"/>
              <a:t>六</a:t>
            </a:r>
            <a:r>
              <a:rPr lang="en-US" altLang="zh-CN" dirty="0"/>
              <a:t>)</a:t>
            </a:r>
            <a:r>
              <a:rPr lang="zh-CN" altLang="en-US" dirty="0"/>
              <a:t>对国家秘密缺乏正当性的指责之六</a:t>
            </a:r>
            <a:r>
              <a:rPr lang="en-US" altLang="zh-CN" dirty="0"/>
              <a:t>:</a:t>
            </a:r>
            <a:r>
              <a:rPr lang="zh-CN" altLang="en-US" dirty="0"/>
              <a:t>浪费社会资源 </a:t>
            </a:r>
          </a:p>
          <a:p>
            <a:r>
              <a:rPr lang="zh-CN" altLang="en-US" dirty="0"/>
              <a:t>如果政府保密的范围远远超过国家安全和利益所需的必要限度，必然会造成巨大，高昂的代价。美国对国家秘密的限制较为严格，即使在这种情况下，美国 </a:t>
            </a:r>
            <a:r>
              <a:rPr lang="en-US" altLang="zh-CN" dirty="0"/>
              <a:t>2003</a:t>
            </a:r>
            <a:r>
              <a:rPr lang="zh-CN" altLang="en-US" dirty="0"/>
              <a:t>年至 </a:t>
            </a:r>
            <a:r>
              <a:rPr lang="en-US" altLang="zh-CN" dirty="0"/>
              <a:t>2012 </a:t>
            </a:r>
            <a:r>
              <a:rPr lang="zh-CN" altLang="en-US" dirty="0"/>
              <a:t>年这</a:t>
            </a:r>
            <a:r>
              <a:rPr lang="en-US" altLang="zh-CN" dirty="0"/>
              <a:t>10</a:t>
            </a:r>
            <a:r>
              <a:rPr lang="zh-CN" altLang="en-US" dirty="0"/>
              <a:t>年间，工业领域花费保密经费年均约</a:t>
            </a:r>
            <a:r>
              <a:rPr lang="en-US" altLang="zh-CN" dirty="0"/>
              <a:t>118.6</a:t>
            </a:r>
            <a:r>
              <a:rPr lang="zh-CN" altLang="en-US" dirty="0"/>
              <a:t>亿美元，政府部门保密经费年均约</a:t>
            </a:r>
            <a:r>
              <a:rPr lang="en-US" altLang="zh-CN" dirty="0"/>
              <a:t>87.06</a:t>
            </a:r>
            <a:r>
              <a:rPr lang="zh-CN" altLang="en-US" dirty="0"/>
              <a:t>亿美元。我国不对外公开政府保密的费用，但参照美国的实践经验，其花费也将会是十分惊人的。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》P44</a:t>
            </a:r>
          </a:p>
          <a:p>
            <a:r>
              <a:rPr lang="en-US" altLang="zh-CN" dirty="0"/>
              <a:t>(</a:t>
            </a:r>
            <a:r>
              <a:rPr lang="zh-CN" altLang="en-US" dirty="0"/>
              <a:t>六</a:t>
            </a:r>
            <a:r>
              <a:rPr lang="en-US" altLang="zh-CN" dirty="0"/>
              <a:t>)</a:t>
            </a:r>
            <a:r>
              <a:rPr lang="zh-CN" altLang="en-US" dirty="0"/>
              <a:t>对国家秘密缺乏正当性的指责之六</a:t>
            </a:r>
            <a:r>
              <a:rPr lang="en-US" altLang="zh-CN" dirty="0"/>
              <a:t>:</a:t>
            </a:r>
            <a:r>
              <a:rPr lang="zh-CN" altLang="en-US" dirty="0"/>
              <a:t>浪费社会资源 </a:t>
            </a:r>
          </a:p>
          <a:p>
            <a:r>
              <a:rPr lang="zh-CN" altLang="en-US" dirty="0"/>
              <a:t>如果政府保密的范围远远超过国家安全和利益所需的必要限度，必然会造成巨大，高昂的代价。美国对国家秘密的限制较为严格，即使在这种情况下，美国 </a:t>
            </a:r>
            <a:r>
              <a:rPr lang="en-US" altLang="zh-CN" dirty="0"/>
              <a:t>2003</a:t>
            </a:r>
            <a:r>
              <a:rPr lang="zh-CN" altLang="en-US" dirty="0"/>
              <a:t>年至 </a:t>
            </a:r>
            <a:r>
              <a:rPr lang="en-US" altLang="zh-CN" dirty="0"/>
              <a:t>2012 </a:t>
            </a:r>
            <a:r>
              <a:rPr lang="zh-CN" altLang="en-US" dirty="0"/>
              <a:t>年这</a:t>
            </a:r>
            <a:r>
              <a:rPr lang="en-US" altLang="zh-CN" dirty="0"/>
              <a:t>10</a:t>
            </a:r>
            <a:r>
              <a:rPr lang="zh-CN" altLang="en-US" dirty="0"/>
              <a:t>年间，工业领域花费保密经费年均约</a:t>
            </a:r>
            <a:r>
              <a:rPr lang="en-US" altLang="zh-CN" dirty="0"/>
              <a:t>118.6</a:t>
            </a:r>
            <a:r>
              <a:rPr lang="zh-CN" altLang="en-US" dirty="0"/>
              <a:t>亿美元，政府部门保密经费年均约</a:t>
            </a:r>
            <a:r>
              <a:rPr lang="en-US" altLang="zh-CN" dirty="0"/>
              <a:t>87.06</a:t>
            </a:r>
            <a:r>
              <a:rPr lang="zh-CN" altLang="en-US" dirty="0"/>
              <a:t>亿美元。我国不对外公开政府保密的费用，但参照美国的实践经验，其花费也将会是十分惊人的。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》P44</a:t>
            </a:r>
          </a:p>
          <a:p>
            <a:r>
              <a:rPr lang="en-US" altLang="zh-CN" dirty="0"/>
              <a:t>(</a:t>
            </a:r>
            <a:r>
              <a:rPr lang="zh-CN" altLang="en-US" dirty="0"/>
              <a:t>六</a:t>
            </a:r>
            <a:r>
              <a:rPr lang="en-US" altLang="zh-CN" dirty="0"/>
              <a:t>)</a:t>
            </a:r>
            <a:r>
              <a:rPr lang="zh-CN" altLang="en-US" dirty="0"/>
              <a:t>对国家秘密缺乏正当性的指责之六</a:t>
            </a:r>
            <a:r>
              <a:rPr lang="en-US" altLang="zh-CN" dirty="0"/>
              <a:t>:</a:t>
            </a:r>
            <a:r>
              <a:rPr lang="zh-CN" altLang="en-US" dirty="0"/>
              <a:t>浪费社会资源 </a:t>
            </a:r>
          </a:p>
          <a:p>
            <a:r>
              <a:rPr lang="zh-CN" altLang="en-US" dirty="0"/>
              <a:t>如果政府保密的范围远远超过国家安全和利益所需的必要限度，必然会造成巨大，高昂的代价。美国对国家秘密的限制较为严格，即使在这种情况下，美国 </a:t>
            </a:r>
            <a:r>
              <a:rPr lang="en-US" altLang="zh-CN" dirty="0"/>
              <a:t>2003</a:t>
            </a:r>
            <a:r>
              <a:rPr lang="zh-CN" altLang="en-US" dirty="0"/>
              <a:t>年至 </a:t>
            </a:r>
            <a:r>
              <a:rPr lang="en-US" altLang="zh-CN" dirty="0"/>
              <a:t>2012 </a:t>
            </a:r>
            <a:r>
              <a:rPr lang="zh-CN" altLang="en-US" dirty="0"/>
              <a:t>年这</a:t>
            </a:r>
            <a:r>
              <a:rPr lang="en-US" altLang="zh-CN" dirty="0"/>
              <a:t>10</a:t>
            </a:r>
            <a:r>
              <a:rPr lang="zh-CN" altLang="en-US" dirty="0"/>
              <a:t>年间，工业领域花费保密经费年均约</a:t>
            </a:r>
            <a:r>
              <a:rPr lang="en-US" altLang="zh-CN" dirty="0"/>
              <a:t>118.6</a:t>
            </a:r>
            <a:r>
              <a:rPr lang="zh-CN" altLang="en-US" dirty="0"/>
              <a:t>亿美元，政府部门保密经费年均约</a:t>
            </a:r>
            <a:r>
              <a:rPr lang="en-US" altLang="zh-CN" dirty="0"/>
              <a:t>87.06</a:t>
            </a:r>
            <a:r>
              <a:rPr lang="zh-CN" altLang="en-US" dirty="0"/>
              <a:t>亿美元。我国不对外公开政府保密的费用，但参照美国的实践经验，其花费也将会是十分惊人的。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守法，为什么会守法，为什么要守法？</a:t>
            </a:r>
            <a:endParaRPr lang="en-US" altLang="zh-CN" dirty="0"/>
          </a:p>
          <a:p>
            <a:endParaRPr lang="en-US" altLang="zh-CN" dirty="0"/>
          </a:p>
          <a:p>
            <a:r>
              <a:rPr lang="zh-CN" altLang="en-US" dirty="0"/>
              <a:t>谁改守法？怎么守法？需要哪些条件实现守法？</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保密守法的主体，即保密守法行为的实施者，是指在一个国家和社会中应当遵守保密法律的主体。</a:t>
            </a:r>
            <a:r>
              <a:rPr lang="en-US" altLang="zh-CN" dirty="0"/>
              <a:t>《</a:t>
            </a:r>
            <a:r>
              <a:rPr lang="zh-CN" altLang="en-US" dirty="0"/>
              <a:t>宪法</a:t>
            </a:r>
            <a:r>
              <a:rPr lang="en-US" altLang="zh-CN" dirty="0"/>
              <a:t>》</a:t>
            </a:r>
            <a:r>
              <a:rPr lang="zh-CN" altLang="en-US" dirty="0"/>
              <a:t>第五条第四款明确规定</a:t>
            </a:r>
            <a:r>
              <a:rPr lang="en-US" altLang="zh-CN" dirty="0"/>
              <a:t>:“</a:t>
            </a:r>
            <a:r>
              <a:rPr lang="zh-CN" altLang="en-US" dirty="0"/>
              <a:t>一切国家机关和武装力量、各政党和各社会团体、各企业事业组织都必须遵守宪法和法律。”这表明，在我国，所有人都是守法主体，所有组织都有义务守法，守法是一切组织和公民平等的、普遍的义务。</a:t>
            </a:r>
          </a:p>
          <a:p>
            <a:r>
              <a:rPr lang="zh-CN" altLang="en-US" dirty="0"/>
              <a:t>在人民当家作主的社会主义中国，国家安全和利益与所有社会主体各自的利益紧密相关，每一位公民、每一个组织都是国家秘密的利益攸关者，也都是国家秘密的共同维护者。保守国家秘密是所有组织和个人义不容辞的责任和义务。</a:t>
            </a:r>
            <a:r>
              <a:rPr lang="en-US" altLang="zh-CN" dirty="0"/>
              <a:t>《</a:t>
            </a:r>
            <a:r>
              <a:rPr lang="zh-CN" altLang="en-US" dirty="0"/>
              <a:t>宪法</a:t>
            </a:r>
            <a:r>
              <a:rPr lang="en-US" altLang="zh-CN" dirty="0"/>
              <a:t>》</a:t>
            </a:r>
            <a:r>
              <a:rPr lang="zh-CN" altLang="en-US" dirty="0"/>
              <a:t>第五十三条将保守国家秘密确定为公民的一项基本义务，说明了国家对保密的重视，以及保密义务对所有中国公民而言的根本性和不可违抗性。在此基础上，</a:t>
            </a:r>
            <a:r>
              <a:rPr lang="en-US" altLang="zh-CN" dirty="0"/>
              <a:t>《</a:t>
            </a:r>
            <a:r>
              <a:rPr lang="zh-CN" altLang="en-US" dirty="0"/>
              <a:t>保密法</a:t>
            </a:r>
            <a:r>
              <a:rPr lang="en-US" altLang="zh-CN" dirty="0"/>
              <a:t>》</a:t>
            </a:r>
            <a:r>
              <a:rPr lang="zh-CN" altLang="en-US" dirty="0"/>
              <a:t>第三条第二款又进一步将保密义务的主体范围明确为</a:t>
            </a:r>
            <a:r>
              <a:rPr lang="en-US" altLang="zh-CN" dirty="0"/>
              <a:t>:</a:t>
            </a:r>
            <a:r>
              <a:rPr lang="zh-CN" altLang="en-US" dirty="0"/>
              <a:t>一切国家机关、武装力量、政党、社会团体、企业事业单位和公民。</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守法，为什么会守法，为什么要守法？</a:t>
            </a:r>
            <a:endParaRPr lang="en-US" altLang="zh-CN" dirty="0"/>
          </a:p>
          <a:p>
            <a:endParaRPr lang="en-US" altLang="zh-CN" dirty="0"/>
          </a:p>
          <a:p>
            <a:r>
              <a:rPr lang="zh-CN" altLang="en-US" dirty="0"/>
              <a:t>谁改守法？怎么守法？需要哪些条件实现守法？</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保密守法的范围，是指保密守法主体必须遵守的保密行为规范的种类。与保密执法的依据相同，我国保密守法的范围是我国保密法的渊源，也就是现行的保密法律规范体系，它以</a:t>
            </a:r>
            <a:r>
              <a:rPr lang="en-US" altLang="zh-CN" dirty="0"/>
              <a:t>《</a:t>
            </a:r>
            <a:r>
              <a:rPr lang="zh-CN" altLang="en-US" dirty="0"/>
              <a:t>保密法</a:t>
            </a:r>
            <a:r>
              <a:rPr lang="en-US" altLang="zh-CN" dirty="0"/>
              <a:t>》</a:t>
            </a:r>
            <a:r>
              <a:rPr lang="zh-CN" altLang="en-US" dirty="0"/>
              <a:t>为中心，以各种保密专门法规、规章为主体，以其他法律法规规章中有关保密的条款为补充。</a:t>
            </a:r>
            <a:endParaRPr lang="en-US" altLang="zh-CN" dirty="0"/>
          </a:p>
          <a:p>
            <a:endParaRPr lang="en-US" altLang="zh-CN" dirty="0"/>
          </a:p>
          <a:p>
            <a:r>
              <a:rPr lang="zh-CN" altLang="en-US" dirty="0"/>
              <a:t>守法总是与特定的权利、义务联系在一起，国家机关、社会组织和个人要做到遵守法律，就应在具体的法律关系中行使应有的权利、履行应尽的义务。保密守法的内容，就是指保密守法主体履行的保密法律义务和行使的保密法律权利。保密守法是履行法律义务和行使保密法律权利的有机统一，两者密切联系，不可分割。</a:t>
            </a:r>
          </a:p>
          <a:p>
            <a:r>
              <a:rPr lang="zh-CN" altLang="en-US" dirty="0"/>
              <a:t>由于社会主体的社会角色、工作内容不同，以及国家秘密的性质和保密工作的特殊性，保密守法主体所行使的保密法律权利和履行的保密法律义务也不尽相同。一般来说，各级党政军机关和涉密单位的领导干部和涉密人员等，是主要的保密守法主体，必须依照保密法律的规定，行使法律赋予的各项保密权利，如定密解密、监督、管理等，同时候法履行各项保密义务，例如，不得将其所知悉的国家秘密向知悉范围外的人展示、传达、泄露，不在私人交往中涉及国家秘密等。除此之外，其他未知悉、不接触国家秘密的组织和公民，则负有不该看、不该问的国家秘密不看、不问，发现有危害国家秘密安全的行为立即报告有关部门，以及同危害国家秘密安全的违法犯罪行为作斗争的义务等。</a:t>
            </a:r>
          </a:p>
          <a:p>
            <a:r>
              <a:rPr lang="zh-CN" altLang="en-US" dirty="0"/>
              <a:t>当然，所有保密守法主体一个共同且必需的义务，就是学习和了解国家的保密法律法规的内容，增强保密法律意识，这是保密守法主体具体完成和承担各自不同的保密权利和保密义务的基础和前提。</a:t>
            </a:r>
            <a:endParaRPr lang="en-US" altLang="zh-CN" dirty="0"/>
          </a:p>
          <a:p>
            <a:endParaRPr lang="en-US" altLang="zh-CN" dirty="0"/>
          </a:p>
          <a:p>
            <a:r>
              <a:rPr lang="zh-CN" altLang="en-US" dirty="0"/>
              <a:t>保密守法的范围：现行的保密法律规范体系</a:t>
            </a:r>
          </a:p>
          <a:p>
            <a:r>
              <a:rPr lang="zh-CN" altLang="en-US" dirty="0"/>
              <a:t>保密守法的内容：行使应有的权利、履行应尽的义务</a:t>
            </a:r>
          </a:p>
          <a:p>
            <a:r>
              <a:rPr lang="zh-CN" altLang="en-US" dirty="0"/>
              <a:t>                          各级党政军机关和涉密单位的领导干部和涉密人员：定密解密、监督、管理，不将所知悉国家秘密向知悉范围外的人展示、传达、泄露，不在私人交往中涉及国家秘密</a:t>
            </a:r>
          </a:p>
          <a:p>
            <a:r>
              <a:rPr lang="zh-CN" altLang="en-US" dirty="0"/>
              <a:t>                          未知悉、不接触国家秘密的组织和公民：不该看、不该问的国家秘密不看、不问，发现有危害国家秘密安全的行为立即报告有关部门，同危害国家秘密安全的违法犯罪行为作斗争</a:t>
            </a:r>
          </a:p>
          <a:p>
            <a:r>
              <a:rPr lang="zh-CN" altLang="en-US" dirty="0"/>
              <a:t>                          学习和了解保密法律法规的内容，增强保密法律意识</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守法，为什么会守法，为什么要守法？</a:t>
            </a:r>
            <a:endParaRPr lang="en-US" altLang="zh-CN" dirty="0"/>
          </a:p>
          <a:p>
            <a:endParaRPr lang="en-US" altLang="zh-CN" dirty="0"/>
          </a:p>
          <a:p>
            <a:r>
              <a:rPr lang="zh-CN" altLang="en-US" dirty="0"/>
              <a:t>谁改守法？怎么守法？需要哪些条件实现守法？</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任何法律从产生之初即被寄予了被遵守的希望，守法是第一要义。保密守法作为保密法律实施的最佳途径，需要满足以下两个方面的实现条件</a:t>
            </a:r>
            <a:r>
              <a:rPr lang="en-US" altLang="zh-CN" dirty="0"/>
              <a:t>:</a:t>
            </a:r>
          </a:p>
          <a:p>
            <a:r>
              <a:rPr lang="en-US" altLang="zh-CN" dirty="0"/>
              <a:t>1.</a:t>
            </a:r>
            <a:r>
              <a:rPr lang="zh-CN" altLang="en-US" dirty="0"/>
              <a:t>保密守法的主观前提条件</a:t>
            </a:r>
          </a:p>
          <a:p>
            <a:r>
              <a:rPr lang="zh-CN" altLang="en-US" dirty="0"/>
              <a:t>增强社会主体的保密法律意识是保密守法的主观前提条件。人的行为总是在一定意识指导下的行为，任何法律法规的有效实施都与人们法律意识的增强密切相关。保密法律意识，是人们在一定的历史条件下，关于保密法律的思想、心理、知识和价值评价的总称。包括人们对现行保密法律的要求和态度、对保密法律适用的评价、对保密制度的理解以及对自身权利义务的认识等。</a:t>
            </a:r>
            <a:r>
              <a:rPr lang="en-US" altLang="zh-CN" dirty="0"/>
              <a:t>1 </a:t>
            </a:r>
            <a:r>
              <a:rPr lang="zh-CN" altLang="en-US" dirty="0"/>
              <a:t>保密法律意识更多地体现为一种规则意识、义务意识和责任意识，在心理态度上努力树立对保密法律的信仰，增强法的权威性。保密守法主体只有具备良好的保密法律意识，才能不断提高其守法、用法的自觉性、能动性，最终在实践中正确有效地贯彻执行保密法律法规。</a:t>
            </a:r>
          </a:p>
          <a:p>
            <a:r>
              <a:rPr lang="zh-CN" altLang="en-US" dirty="0"/>
              <a:t>用法、守法的前提是学法、懂法。能否有效地学习保密法律、准确地理解保密法律和充分地掌握保密法律，影响到人们能否对保密法律建立正确的态度和信念。因此，必须在全社会加强保密法制宣传教育工作，普及保密法律知识，倡导保密法治精神。</a:t>
            </a:r>
          </a:p>
          <a:p>
            <a:r>
              <a:rPr lang="zh-CN" altLang="en-US" dirty="0"/>
              <a:t>此外，人们的政治意识、道德观念以及文化教育程度，也在一定程度上影响着对保密法律的态度和观念，增强全社会的保密法律意识是一个需要考虑诸多因素的系统工程。</a:t>
            </a:r>
          </a:p>
          <a:p>
            <a:r>
              <a:rPr lang="en-US" altLang="zh-CN" dirty="0"/>
              <a:t>2.</a:t>
            </a:r>
            <a:r>
              <a:rPr lang="zh-CN" altLang="en-US" dirty="0"/>
              <a:t>保密守法的客观环境条件</a:t>
            </a:r>
          </a:p>
          <a:p>
            <a:r>
              <a:rPr lang="zh-CN" altLang="en-US" dirty="0"/>
              <a:t>建立良好的保密法制状况是保密守法的客观环境条件。保密法制状况，是指一国保密立法、保密执法、保密司法等状况的综合，保密立法的完善与否、保密执法的严格与否，保密司法的公正与否，都影响着保密守法的实现程度，构成了保密守法的客观环境条件。</a:t>
            </a:r>
          </a:p>
          <a:p>
            <a:r>
              <a:rPr lang="zh-CN" altLang="en-US" dirty="0"/>
              <a:t>首先，就保密立法而言，保密法律必须是有益之法、完备之法、系统之法，为保密守法提供可供遵守的并且值得遵守的保密法律依据，让保密守法主体有信心守法，构成保密守法的一个前提性条件，即“有法可依”。</a:t>
            </a:r>
          </a:p>
          <a:p>
            <a:r>
              <a:rPr lang="zh-CN" altLang="en-US" dirty="0"/>
              <a:t>其次，就保密执法而言，国家保密行政主体及其工作人员必须遵循合法性原则和合理性原则，全面细致地严格依法行使保密行政职权，以清正廉洁的执法者形象和高效有序的执法环境带动和影响保密守法主体的行为，使保密守法主体安心守法，构成保密守法的引导性条件，即“执法必严</a:t>
            </a:r>
            <a:r>
              <a:rPr lang="en-US" altLang="zh-CN" dirty="0"/>
              <a:t>"</a:t>
            </a:r>
            <a:r>
              <a:rPr lang="zh-CN" altLang="en-US" dirty="0"/>
              <a:t>。</a:t>
            </a:r>
          </a:p>
          <a:p>
            <a:r>
              <a:rPr lang="zh-CN" altLang="en-US" dirty="0"/>
              <a:t>再次，就保密司法而言，国家司法机关及其工作人员必须以事实为依据，以法律为准绳，公众中立，明辨是非，以完备的责任追究体系以及对保密违法的零容忍态度，奠基刚正不阿、赏罚分明的坚定立场，促进保密守法主体放心守法，构成保密守法的保障性条件，即”违法必究”。</a:t>
            </a:r>
          </a:p>
          <a:p>
            <a:r>
              <a:rPr lang="zh-CN" altLang="en-US" dirty="0"/>
              <a:t>最后，保密立法的前提性条件、保密执法的引导性条件、保密司法的保障性条件，综合而成保密守法的客观环境条件</a:t>
            </a:r>
            <a:r>
              <a:rPr lang="en-US" altLang="zh-CN" dirty="0"/>
              <a:t>:“</a:t>
            </a:r>
            <a:r>
              <a:rPr lang="zh-CN" altLang="en-US" dirty="0"/>
              <a:t>有法可依”的信心、“执法必严”的安心、</a:t>
            </a:r>
            <a:r>
              <a:rPr lang="en-US" altLang="zh-CN" dirty="0"/>
              <a:t>"</a:t>
            </a:r>
            <a:r>
              <a:rPr lang="zh-CN" altLang="en-US" dirty="0"/>
              <a:t>违法必究”的放心，真正促成保密守法主体发自内心的“有法必依”，最终推动我国保密法制建设的进步与完善。</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守法，为什么会守法，为什么要守法？</a:t>
            </a:r>
            <a:endParaRPr lang="en-US" altLang="zh-CN" dirty="0"/>
          </a:p>
          <a:p>
            <a:endParaRPr lang="en-US" altLang="zh-CN" dirty="0"/>
          </a:p>
          <a:p>
            <a:r>
              <a:rPr lang="zh-CN" altLang="en-US" dirty="0"/>
              <a:t>谁改守法？怎么守法？需要哪些条件实现守法？</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任何法律从产生之初即被寄予了被遵守的希望，守法是第一要义。保密守法作为保密法律实施的最佳途径，需要满足以下两个方面的实现条件</a:t>
            </a:r>
            <a:r>
              <a:rPr lang="en-US" altLang="zh-CN" dirty="0"/>
              <a:t>:</a:t>
            </a:r>
          </a:p>
          <a:p>
            <a:r>
              <a:rPr lang="en-US" altLang="zh-CN" dirty="0"/>
              <a:t>1.</a:t>
            </a:r>
            <a:r>
              <a:rPr lang="zh-CN" altLang="en-US" dirty="0"/>
              <a:t>保密守法的主观前提条件</a:t>
            </a:r>
          </a:p>
          <a:p>
            <a:r>
              <a:rPr lang="zh-CN" altLang="en-US" dirty="0"/>
              <a:t>增强社会主体的保密法律意识是保密守法的主观前提条件。人的行为总是在一定意识指导下的行为，任何法律法规的有效实施都与人们法律意识的增强密切相关。保密法律意识，是人们在一定的历史条件下，关于保密法律的思想、心理、知识和价值评价的总称。包括人们对现行保密法律的要求和态度、对保密法律适用的评价、对保密制度的理解以及对自身权利义务的认识等。</a:t>
            </a:r>
            <a:r>
              <a:rPr lang="en-US" altLang="zh-CN" dirty="0"/>
              <a:t>1 </a:t>
            </a:r>
            <a:r>
              <a:rPr lang="zh-CN" altLang="en-US" dirty="0"/>
              <a:t>保密法律意识更多地体现为一种规则意识、义务意识和责任意识，在心理态度上努力树立对保密法律的信仰，增强法的权威性。保密守法主体只有具备良好的保密法律意识，才能不断提高其守法、用法的自觉性、能动性，最终在实践中正确有效地贯彻执行保密法律法规。</a:t>
            </a:r>
          </a:p>
          <a:p>
            <a:r>
              <a:rPr lang="zh-CN" altLang="en-US" dirty="0"/>
              <a:t>用法、守法的前提是学法、懂法。能否有效地学习保密法律、准确地理解保密法律和充分地掌握保密法律，影响到人们能否对保密法律建立正确的态度和信念。因此，必须在全社会加强保密法制宣传教育工作，普及保密法律知识，倡导保密法治精神。</a:t>
            </a:r>
          </a:p>
          <a:p>
            <a:r>
              <a:rPr lang="zh-CN" altLang="en-US" dirty="0"/>
              <a:t>此外，人们的政治意识、道德观念以及文化教育程度，也在一定程度上影响着对保密法律的态度和观念，增强全社会的保密法律意识是一个需要考虑诸多因素的系统工程。</a:t>
            </a:r>
          </a:p>
          <a:p>
            <a:r>
              <a:rPr lang="en-US" altLang="zh-CN" dirty="0"/>
              <a:t>2.</a:t>
            </a:r>
            <a:r>
              <a:rPr lang="zh-CN" altLang="en-US" dirty="0"/>
              <a:t>保密守法的客观环境条件</a:t>
            </a:r>
          </a:p>
          <a:p>
            <a:r>
              <a:rPr lang="zh-CN" altLang="en-US" dirty="0"/>
              <a:t>建立良好的保密法制状况是保密守法的客观环境条件。保密法制状况，是指一国保密立法、保密执法、保密司法等状况的综合，保密立法的完善与否、保密执法的严格与否，保密司法的公正与否，都影响着保密守法的实现程度，构成了保密守法的客观环境条件。</a:t>
            </a:r>
          </a:p>
          <a:p>
            <a:r>
              <a:rPr lang="zh-CN" altLang="en-US" dirty="0"/>
              <a:t>首先，就保密立法而言，保密法律必须是有益之法、完备之法、系统之法，为保密守法提供可供遵守的并且值得遵守的保密法律依据，让保密守法主体有信心守法，构成保密守法的一个前提性条件，即“有法可依”。</a:t>
            </a:r>
          </a:p>
          <a:p>
            <a:r>
              <a:rPr lang="zh-CN" altLang="en-US" dirty="0"/>
              <a:t>其次，就保密执法而言，国家保密行政主体及其工作人员必须遵循合法性原则和合理性原则，全面细致地严格依法行使保密行政职权，以清正廉洁的执法者形象和高效有序的执法环境带动和影响保密守法主体的行为，使保密守法主体安心守法，构成保密守法的引导性条件，即“执法必严</a:t>
            </a:r>
            <a:r>
              <a:rPr lang="en-US" altLang="zh-CN" dirty="0"/>
              <a:t>"</a:t>
            </a:r>
            <a:r>
              <a:rPr lang="zh-CN" altLang="en-US" dirty="0"/>
              <a:t>。</a:t>
            </a:r>
          </a:p>
          <a:p>
            <a:r>
              <a:rPr lang="zh-CN" altLang="en-US" dirty="0"/>
              <a:t>再次，就保密司法而言，国家司法机关及其工作人员必须以事实为依据，以法律为准绳，公众中立，明辨是非，以完备的责任追究体系以及对保密违法的零容忍态度，奠基刚正不阿、赏罚分明的坚定立场，促进保密守法主体放心守法，构成保密守法的保障性条件，即”违法必究”。</a:t>
            </a:r>
          </a:p>
          <a:p>
            <a:r>
              <a:rPr lang="zh-CN" altLang="en-US" dirty="0"/>
              <a:t>最后，保密立法的前提性条件、保密执法的引导性条件、保密司法的保障性条件，综合而成保密守法的客观环境条件</a:t>
            </a:r>
            <a:r>
              <a:rPr lang="en-US" altLang="zh-CN" dirty="0"/>
              <a:t>:“</a:t>
            </a:r>
            <a:r>
              <a:rPr lang="zh-CN" altLang="en-US" dirty="0"/>
              <a:t>有法可依”的信心、“执法必严”的安心、</a:t>
            </a:r>
            <a:r>
              <a:rPr lang="en-US" altLang="zh-CN" dirty="0"/>
              <a:t>"</a:t>
            </a:r>
            <a:r>
              <a:rPr lang="zh-CN" altLang="en-US" dirty="0"/>
              <a:t>违法必究”的放心，真正促成保密守法主体发自内心的“有法必依”，最终推动我国保密法制建设的进步与完善。</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任何法律从产生之初即被寄予了被遵守的希望，守法是第一要义。保密守法作为保密法律实施的最佳途径，需要满足以下两个方面的实现条件</a:t>
            </a:r>
            <a:r>
              <a:rPr lang="en-US" altLang="zh-CN" dirty="0"/>
              <a:t>:</a:t>
            </a:r>
          </a:p>
          <a:p>
            <a:r>
              <a:rPr lang="en-US" altLang="zh-CN" dirty="0"/>
              <a:t>1.</a:t>
            </a:r>
            <a:r>
              <a:rPr lang="zh-CN" altLang="en-US" dirty="0"/>
              <a:t>保密守法的主观前提条件</a:t>
            </a:r>
          </a:p>
          <a:p>
            <a:r>
              <a:rPr lang="zh-CN" altLang="en-US" dirty="0"/>
              <a:t>增强社会主体的保密法律意识是保密守法的主观前提条件。人的行为总是在一定意识指导下的行为，任何法律法规的有效实施都与人们法律意识的增强密切相关。保密法律意识，是人们在一定的历史条件下，关于保密法律的思想、心理、知识和价值评价的总称。包括人们对现行保密法律的要求和态度、对保密法律适用的评价、对保密制度的理解以及对自身权利义务的认识等。</a:t>
            </a:r>
            <a:r>
              <a:rPr lang="en-US" altLang="zh-CN" dirty="0"/>
              <a:t>1 </a:t>
            </a:r>
            <a:r>
              <a:rPr lang="zh-CN" altLang="en-US" dirty="0"/>
              <a:t>保密法律意识更多地体现为一种规则意识、义务意识和责任意识，在心理态度上努力树立对保密法律的信仰，增强法的权威性。保密守法主体只有具备良好的保密法律意识，才能不断提高其守法、用法的自觉性、能动性，最终在实践中正确有效地贯彻执行保密法律法规。</a:t>
            </a:r>
          </a:p>
          <a:p>
            <a:r>
              <a:rPr lang="zh-CN" altLang="en-US" dirty="0"/>
              <a:t>用法、守法的前提是学法、懂法。能否有效地学习保密法律、准确地理解保密法律和充分地掌握保密法律，影响到人们能否对保密法律建立正确的态度和信念。因此，必须在全社会加强保密法制宣传教育工作，普及保密法律知识，倡导保密法治精神。</a:t>
            </a:r>
          </a:p>
          <a:p>
            <a:r>
              <a:rPr lang="zh-CN" altLang="en-US" dirty="0"/>
              <a:t>此外，人们的政治意识、道德观念以及文化教育程度，也在一定程度上影响着对保密法律的态度和观念，增强全社会的保密法律意识是一个需要考虑诸多因素的系统工程。</a:t>
            </a:r>
          </a:p>
          <a:p>
            <a:r>
              <a:rPr lang="en-US" altLang="zh-CN" dirty="0"/>
              <a:t>2.</a:t>
            </a:r>
            <a:r>
              <a:rPr lang="zh-CN" altLang="en-US" dirty="0"/>
              <a:t>保密守法的客观环境条件</a:t>
            </a:r>
          </a:p>
          <a:p>
            <a:r>
              <a:rPr lang="zh-CN" altLang="en-US" dirty="0"/>
              <a:t>建立良好的保密法制状况是保密守法的客观环境条件。保密法制状况，是指一国保密立法、保密执法、保密司法等状况的综合，保密立法的完善与否、保密执法的严格与否，保密司法的公正与否，都影响着保密守法的实现程度，构成了保密守法的客观环境条件。</a:t>
            </a:r>
          </a:p>
          <a:p>
            <a:r>
              <a:rPr lang="zh-CN" altLang="en-US" dirty="0"/>
              <a:t>首先，就保密立法而言，保密法律必须是有益之法、完备之法、系统之法，为保密守法提供可供遵守的并且值得遵守的保密法律依据，让保密守法主体有信心守法，构成保密守法的一个前提性条件，即“有法可依”。</a:t>
            </a:r>
          </a:p>
          <a:p>
            <a:r>
              <a:rPr lang="zh-CN" altLang="en-US" dirty="0"/>
              <a:t>其次，就保密执法而言，国家保密行政主体及其工作人员必须遵循合法性原则和合理性原则，全面细致地严格依法行使保密行政职权，以清正廉洁的执法者形象和高效有序的执法环境带动和影响保密守法主体的行为，使保密守法主体安心守法，构成保密守法的引导性条件，即“执法必严</a:t>
            </a:r>
            <a:r>
              <a:rPr lang="en-US" altLang="zh-CN" dirty="0"/>
              <a:t>"</a:t>
            </a:r>
            <a:r>
              <a:rPr lang="zh-CN" altLang="en-US" dirty="0"/>
              <a:t>。</a:t>
            </a:r>
          </a:p>
          <a:p>
            <a:r>
              <a:rPr lang="zh-CN" altLang="en-US" dirty="0"/>
              <a:t>再次，就保密司法而言，国家司法机关及其工作人员必须以事实为依据，以法律为准绳，公众中立，明辨是非，以完备的责任追究体系以及对保密违法的零容忍态度，奠基刚正不阿、赏罚分明的坚定立场，促进保密守法主体放心守法，构成保密守法的保障性条件，即”违法必究”。</a:t>
            </a:r>
          </a:p>
          <a:p>
            <a:r>
              <a:rPr lang="zh-CN" altLang="en-US" dirty="0"/>
              <a:t>最后，保密立法的前提性条件、保密执法的引导性条件、保密司法的保障性条件，综合而成保密守法的客观环境条件</a:t>
            </a:r>
            <a:r>
              <a:rPr lang="en-US" altLang="zh-CN" dirty="0"/>
              <a:t>:“</a:t>
            </a:r>
            <a:r>
              <a:rPr lang="zh-CN" altLang="en-US" dirty="0"/>
              <a:t>有法可依”的信心、“执法必严”的安心、</a:t>
            </a:r>
            <a:r>
              <a:rPr lang="en-US" altLang="zh-CN" dirty="0"/>
              <a:t>"</a:t>
            </a:r>
            <a:r>
              <a:rPr lang="zh-CN" altLang="en-US" dirty="0"/>
              <a:t>违法必究”的放心，真正促成保密守法主体发自内心的“有法必依”，最终推动我国保密法制建设的进步与完善。</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法制是保密管理的重要手段之一。保密立法是保密法制建设的基础和前提。我国的保密立法必须坚持国家安全和利益优先原则，遵循保密工作客观规律的原则、法律保留原则等特殊原则，并在我国现有立法体制下对保密工作的主体、对象、方法以及后果等作出明确规定。保密执法是保密法制建设的目标和保障。我国的保密执法遵循安全优先原则、全面细致原则、技术保障原则等特殊原则。保密执法主体以保密立法的成果为依据行使保密执法职权，履行保密执法职责，通过具体保密执法行为完成密法律法规的有效实施。保密司法是调整保密法律关系的事后调整手段。我国的保密司法遵循不公开审理原则、准确化原则、零容忍原则等特殊原则。保密违法行为是保密司法的审查对象，保密法的渊源是保密司法的审查依据，完善的保密法律责任体系可以促进保密法律的有效实施。保密守法是保密法律实施的最佳途径，它的构成要素包括主体、范围和内容。保密守法的实现条件包括增强保密法律意识和建立良好的保密法制状况。</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23</a:t>
            </a:fld>
            <a:endParaRPr lang="zh-CN" altLang="en-US"/>
          </a:p>
        </p:txBody>
      </p:sp>
    </p:spTree>
    <p:extLst>
      <p:ext uri="{BB962C8B-B14F-4D97-AF65-F5344CB8AC3E}">
        <p14:creationId xmlns:p14="http://schemas.microsoft.com/office/powerpoint/2010/main" val="4043529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24</a:t>
            </a:fld>
            <a:endParaRPr lang="zh-CN" altLang="en-US"/>
          </a:p>
        </p:txBody>
      </p:sp>
    </p:spTree>
    <p:extLst>
      <p:ext uri="{BB962C8B-B14F-4D97-AF65-F5344CB8AC3E}">
        <p14:creationId xmlns:p14="http://schemas.microsoft.com/office/powerpoint/2010/main" val="319190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第二章 保案干部如何履行统筹指导职责</a:t>
            </a:r>
          </a:p>
          <a:p>
            <a:r>
              <a:rPr lang="zh-CN" altLang="en-US" dirty="0"/>
              <a:t>第二节 组织开展保密宣传教育</a:t>
            </a:r>
          </a:p>
          <a:p>
            <a:endParaRPr lang="zh-CN" altLang="en-US" dirty="0"/>
          </a:p>
          <a:p>
            <a:r>
              <a:rPr lang="zh-CN" altLang="en-US" dirty="0"/>
              <a:t>保密宣传教育是保密工作的一项基础性、经常性、长期性工作，也是保密干部的一项看家本领。如果把保密干部工作归纳为搞指导、立规矩、抓教育、常检查、强防护、查案件等职责的话，相比之下教育和检查就是保密干部最日常性的工作。</a:t>
            </a:r>
          </a:p>
          <a:p>
            <a:endParaRPr lang="zh-CN" altLang="en-US" dirty="0"/>
          </a:p>
          <a:p>
            <a:r>
              <a:rPr lang="zh-CN" altLang="en-US" dirty="0"/>
              <a:t>一、保密宣传教育的地位</a:t>
            </a:r>
          </a:p>
          <a:p>
            <a:r>
              <a:rPr lang="zh-CN" altLang="en-US" dirty="0"/>
              <a:t>保密法及其实施条例都在总则中明确规定了保密部门的保密教育培训职责和机关、单位的保密教育主体责任,凸显了保密宣传教育在保密工作中不可或缺的基础地位。</a:t>
            </a:r>
          </a:p>
          <a:p>
            <a:r>
              <a:rPr lang="zh-CN" altLang="en-US" dirty="0"/>
              <a:t>1.政策贯彻的先导</a:t>
            </a:r>
          </a:p>
          <a:p>
            <a:r>
              <a:rPr lang="zh-CN" altLang="en-US" dirty="0"/>
              <a:t>保密工作的加强需要一个人人重视保密、人人自觉维护国家安全利益的思想意识氛围和社会环境。而环境和氛围的优化，离不开持之以恒的保密宣传教育。只有坚持以教育为先导，充分发挥保密宣传教育潜移默化的功能，才能使党</a:t>
            </a:r>
          </a:p>
          <a:p>
            <a:endParaRPr lang="zh-CN" altLang="en-US" dirty="0"/>
          </a:p>
          <a:p>
            <a:r>
              <a:rPr lang="zh-CN" altLang="en-US" dirty="0"/>
              <a:t>102\</a:t>
            </a:r>
          </a:p>
          <a:p>
            <a:endParaRPr lang="zh-CN" altLang="en-US" dirty="0"/>
          </a:p>
          <a:p>
            <a:r>
              <a:rPr lang="zh-CN" altLang="en-US" dirty="0"/>
              <a:t>和国家有关保密工作的方针政策深入人心，使国家安全和利益至上的理念深入人心，使保密工作的重要地位和作用深入人心，构筑起自觉保守国家秘密的思想防线。</a:t>
            </a:r>
          </a:p>
          <a:p>
            <a:r>
              <a:rPr lang="zh-CN" altLang="en-US" dirty="0"/>
              <a:t>2.法律执行的前奏</a:t>
            </a:r>
          </a:p>
          <a:p>
            <a:r>
              <a:rPr lang="zh-CN" altLang="en-US" dirty="0"/>
              <a:t>一部法律能否得到切实执行，主要取决于两个环节，一是法律普及的程度，二是违法查究的程度。保密宣传教育的中心任务就是普及保密法律法规，通过对保密法律法规广泛、深入、持久的宣传教育，使保密法律法规深入人心，使保守国家秘密真正成为社会意识，为保密法律法规的贯彻执行奠定牢固的思想基础和坚实的社会基础。</a:t>
            </a:r>
          </a:p>
          <a:p>
            <a:r>
              <a:rPr lang="zh-CN" altLang="en-US" dirty="0"/>
              <a:t>3.依法管理的基础</a:t>
            </a:r>
          </a:p>
          <a:p>
            <a:r>
              <a:rPr lang="zh-CN" altLang="en-US" dirty="0"/>
              <a:t>依法管理、依法行政是保密工作的重大原则，也是法治国家、法治政府、法治社会的基本特征。保密宣传教育是普及依法治密法治精神最直接有效的形式。因此，要把依法治密作为保密宣传教育重要内容，既要使保密行政管理部门以及保密行政相关职能部门树立依法行政的观念，明确各自在保密管理中的法定职责，依法履行管理责任;又要使国家工作人员以及公民、法人特别是涉及国家秘密的人员树立“底线”思维，增强守法意识，明确保守国家秘密的法定义务和法定行为规范，提高依法管控自己涉密行为的自觉性。</a:t>
            </a:r>
          </a:p>
          <a:p>
            <a:r>
              <a:rPr lang="zh-CN" altLang="en-US" dirty="0"/>
              <a:t>4.保密工作的前提</a:t>
            </a:r>
          </a:p>
          <a:p>
            <a:r>
              <a:rPr lang="zh-CN" altLang="en-US" dirty="0"/>
              <a:t>熟悉和掌握保密工作的政策、法规、知识和技能，是</a:t>
            </a:r>
          </a:p>
          <a:p>
            <a:endParaRPr lang="zh-CN" altLang="en-US" dirty="0"/>
          </a:p>
          <a:p>
            <a:r>
              <a:rPr lang="zh-CN" altLang="en-US" dirty="0"/>
              <a:t>/103</a:t>
            </a:r>
          </a:p>
          <a:p>
            <a:endParaRPr lang="zh-CN" altLang="en-US" dirty="0"/>
          </a:p>
          <a:p>
            <a:r>
              <a:rPr lang="zh-CN" altLang="en-US" dirty="0"/>
              <a:t>做好保密工作的前提条件。保密宣传教育的功用就在干，通过各种渠道和方式推进保密工作政策、法规、知识和技能的传播，让更多的管理人员和管理相对人了解保密工作的基本方针原则、常识、义务责任和方法技能，从思想意识上解说好保密工作保什么、为什么保、怎么保、出了问题怎么办等基本问题，让更多的人懂得如何履行保密责任与义务、自觉规范保密行为。</a:t>
            </a:r>
          </a:p>
          <a:p>
            <a:r>
              <a:rPr lang="zh-CN" altLang="en-US" dirty="0"/>
              <a:t>5.积极防范的保证</a:t>
            </a:r>
          </a:p>
          <a:p>
            <a:r>
              <a:rPr lang="zh-CN" altLang="en-US" dirty="0"/>
              <a:t>如果说，保密管理是软件“防火墙”、保密技术防护是硬件“防火墙”，那么保密宣传教育就是建立保密工作的思想“防火墙”，也是保密防范的第一道“防火墙”。只有人的思想认识上的“防火墙”建立起来，才能使保密防范由被动变主动、由自在变自觉，真正建立起人防、物防、技防的综合防线。从这个意义上说，保密宣传教育是贯彻保密工作方针、落实积极防范措施的重要手段。</a:t>
            </a:r>
          </a:p>
          <a:p>
            <a:r>
              <a:rPr lang="zh-CN" altLang="en-US" dirty="0"/>
              <a:t>二、保密宣传教育的作用</a:t>
            </a:r>
          </a:p>
          <a:p>
            <a:r>
              <a:rPr lang="zh-CN" altLang="en-US" dirty="0"/>
              <a:t>保密宣传教育作为保密工作的一项重要内容，对保密工作开展起着引导、规范、推进、激励和警示作用。</a:t>
            </a:r>
          </a:p>
          <a:p>
            <a:r>
              <a:rPr lang="zh-CN" altLang="en-US" dirty="0"/>
              <a:t>1.引导作用</a:t>
            </a:r>
          </a:p>
          <a:p>
            <a:r>
              <a:rPr lang="zh-CN" altLang="en-US" dirty="0"/>
              <a:t>保密宣传教育的引导作用，主要体现在用党和国家有关保密工作方针政策统一思想，为保密工作提供正确的思想</a:t>
            </a:r>
          </a:p>
          <a:p>
            <a:endParaRPr lang="zh-CN" altLang="en-US" dirty="0"/>
          </a:p>
          <a:p>
            <a:r>
              <a:rPr lang="zh-CN" altLang="en-US" dirty="0"/>
              <a:t>104\</a:t>
            </a:r>
          </a:p>
          <a:p>
            <a:endParaRPr lang="zh-CN" altLang="en-US" dirty="0"/>
          </a:p>
          <a:p>
            <a:endParaRPr lang="zh-CN" altLang="en-US" dirty="0"/>
          </a:p>
          <a:p>
            <a:r>
              <a:rPr lang="zh-CN" altLang="en-US" dirty="0"/>
              <a:t>和舆论导向，引导教育对象在思想上正确认识保密工作，在行动上自觉做好保密工作，增强危机意识、责任意识和守法意识，提高保守国家秘密、维护国家安全和利益的自觉性和主动性。</a:t>
            </a:r>
          </a:p>
          <a:p>
            <a:r>
              <a:rPr lang="zh-CN" altLang="en-US" dirty="0"/>
              <a:t>2.规范作用</a:t>
            </a:r>
          </a:p>
          <a:p>
            <a:r>
              <a:rPr lang="zh-CN" altLang="en-US" dirty="0"/>
              <a:t>保密宣传教育的规范作用，主要体现在通过普及保密法律常识，使教育对象熟知保密法律法规，掌握保密防范技能，增强保密意识，自觉将保密义务和法律规范融入工作行为，融入个人行为，内化于心，外化于行，升华为德，提高保守国家秘密的能力。</a:t>
            </a:r>
          </a:p>
          <a:p>
            <a:r>
              <a:rPr lang="zh-CN" altLang="en-US" dirty="0"/>
              <a:t>3.推进作用</a:t>
            </a:r>
          </a:p>
          <a:p>
            <a:r>
              <a:rPr lang="zh-CN" altLang="en-US" dirty="0"/>
              <a:t>保密宣传教育的推进作用，主要体现在通过开展有针对性的宣传教育活动，推动和促进保密工作安排部署的落实，推进政策法规、指导管理、科学技术、监督检查等业务开展，促进保密队伍建设，推动保密事业科学发展。</a:t>
            </a:r>
          </a:p>
          <a:p>
            <a:r>
              <a:rPr lang="zh-CN" altLang="en-US" dirty="0"/>
              <a:t>4.激励作用</a:t>
            </a:r>
          </a:p>
          <a:p>
            <a:r>
              <a:rPr lang="zh-CN" altLang="en-US" dirty="0"/>
              <a:t>保密宣传教育的激励作用，主要体现在通过宣传保密工作的先进典型和事迹，鼓励和倡导依法保守国家秘密、模范遵守保密法律法规的行为和风气。大力宣传保密事业发展的辉煌成就，大力表彰保密工作先进典型和突出事迹，大力展示反窃密斗争的丰硕成果，有利于激励广大干部群众自觉遵守保密法纪、维护国家秘密安全，有利于鼓舞保密干部开</a:t>
            </a:r>
          </a:p>
          <a:p>
            <a:endParaRPr lang="zh-CN" altLang="en-US" dirty="0"/>
          </a:p>
          <a:p>
            <a:r>
              <a:rPr lang="zh-CN" altLang="en-US" dirty="0"/>
              <a:t>/105</a:t>
            </a:r>
          </a:p>
          <a:p>
            <a:endParaRPr lang="zh-CN" altLang="en-US" dirty="0"/>
          </a:p>
          <a:p>
            <a:r>
              <a:rPr lang="zh-CN" altLang="en-US" dirty="0"/>
              <a:t>拓进取、争先创优、推进保密事业发展，有利于在全社会营造保密工作的良好舆论氛围和社会环境。</a:t>
            </a:r>
          </a:p>
          <a:p>
            <a:r>
              <a:rPr lang="zh-CN" altLang="en-US" dirty="0"/>
              <a:t>5.警示作用</a:t>
            </a:r>
          </a:p>
          <a:p>
            <a:r>
              <a:rPr lang="zh-CN" altLang="en-US" dirty="0"/>
              <a:t>保密宣传教育的警示作用，主要体现在通过典型窃密泄密案例和依法查处情况的展示教育，以案说法，形成强大的法律警示效应和社会舆论氛围，宣示保密法的权威，彰显“国家秘密受法律保护、任何危害国家秘密安全的行为都必须受到法律追究”的法律原则，从而对人们思想和行为产生积极、正面的影响，优化全社会“保密就是爱国”“保密光荣”“泄密可耻”的氛围和风气。</a:t>
            </a:r>
          </a:p>
          <a:p>
            <a:r>
              <a:rPr lang="zh-CN" altLang="en-US" dirty="0"/>
              <a:t>三、保密宣传教育的基本内容</a:t>
            </a:r>
          </a:p>
          <a:p>
            <a:r>
              <a:rPr lang="zh-CN" altLang="en-US" dirty="0"/>
              <a:t>保密宣传教育的内容，概括来讲就是保密意识和保密常识“两识”教育。一般情况下，保密宣传教育的内容主要有以下6个方面。</a:t>
            </a:r>
          </a:p>
          <a:p>
            <a:r>
              <a:rPr lang="zh-CN" altLang="en-US" dirty="0"/>
              <a:t>1.保密工作方针政策</a:t>
            </a:r>
          </a:p>
          <a:p>
            <a:r>
              <a:rPr lang="zh-CN" altLang="en-US" dirty="0"/>
              <a:t>保密工作的指导思想和方针政策，是开展保密工作的重要依据和行动纲领。保密宣传教育中，要把党和国家的保密工作方针政策贯彻始终，对保密工作的指导思想、基本原则和方针政策进行全面、完整、准确的阐释，充分发挥方针政策的指导作用、导向作用和保证作用。保密工作方针政策主要包括中央有关保密工作的纲领性文件，党和国家有关保</a:t>
            </a:r>
          </a:p>
          <a:p>
            <a:endParaRPr lang="zh-CN" altLang="en-US" dirty="0"/>
          </a:p>
          <a:p>
            <a:r>
              <a:rPr lang="zh-CN" altLang="en-US" dirty="0"/>
              <a:t>106\</a:t>
            </a:r>
          </a:p>
          <a:p>
            <a:endParaRPr lang="zh-CN" altLang="en-US" dirty="0"/>
          </a:p>
          <a:p>
            <a:r>
              <a:rPr lang="zh-CN" altLang="en-US" dirty="0"/>
              <a:t>密工作的规范性文件，中央领导同志有关保密工作的批示、指示，中央保密委员会有关保密工作的会议、指示和规定，各级党委、政府有关保密工作的决定等。</a:t>
            </a:r>
          </a:p>
          <a:p>
            <a:r>
              <a:rPr lang="zh-CN" altLang="en-US" dirty="0"/>
              <a:t>2.保密工作形势</a:t>
            </a:r>
          </a:p>
          <a:p>
            <a:r>
              <a:rPr lang="zh-CN" altLang="en-US" dirty="0"/>
              <a:t>保密工作与国际政治斗争、军事抗衡、经济竞争和科技较量密切相关。我国正处在改革开放和发展的关键时期，国家政治安全、国防安全、经济安全和社会安全的需求不断增大，国家秘密安全越来越举足轻重，保密工作任务越来越艰巨。保密宣传教育要把保密工作形势作为重要内容，紧紧围绕国家秘密保护需要，结合爱国主义教育、国防教育、国家安全教育、时事政策教育，把保密工作面临形势的严峻性讲透，把保密工作的艰巨性、复杂性讲足，把保密工作中存在的问题讲深，把窃密泄密对国家安全和利益带来的危害讲够，常讲常新、警钟长鸣，增强忧患意识，筑牢思想防线。</a:t>
            </a:r>
          </a:p>
          <a:p>
            <a:r>
              <a:rPr lang="zh-CN" altLang="en-US" dirty="0"/>
              <a:t>3.保密法律法规</a:t>
            </a:r>
          </a:p>
          <a:p>
            <a:r>
              <a:rPr lang="zh-CN" altLang="en-US" dirty="0"/>
              <a:t>宣传保密法律法规和规章制度，普及保密法律知识，是保密宣传教育的一项重要内容，也是全国普法工作的重要组成部分。要以保密法及其实施条例为主线，加强保密法律法规和规章制度的宣传教育，使大家准确把握保密法的基本内涵和精神实质，系统掌握保密工作方针、保密制度、保密措施、监督管理、法律责任等内容，明确应履行的保密责任、义务、方法、措施等行为规范，推进保密法律法规的有</a:t>
            </a:r>
          </a:p>
          <a:p>
            <a:endParaRPr lang="zh-CN" altLang="en-US" dirty="0"/>
          </a:p>
          <a:p>
            <a:r>
              <a:rPr lang="zh-CN" altLang="en-US" dirty="0"/>
              <a:t>/107</a:t>
            </a:r>
          </a:p>
          <a:p>
            <a:endParaRPr lang="zh-CN" altLang="en-US" dirty="0"/>
          </a:p>
          <a:p>
            <a:r>
              <a:rPr lang="zh-CN" altLang="en-US" dirty="0"/>
              <a:t>效实施。</a:t>
            </a:r>
          </a:p>
          <a:p>
            <a:r>
              <a:rPr lang="zh-CN" altLang="en-US" dirty="0"/>
              <a:t>4.保密知识技能</a:t>
            </a:r>
          </a:p>
          <a:p>
            <a:r>
              <a:rPr lang="zh-CN" altLang="en-US" dirty="0"/>
              <a:t>熟练掌握和运用保密知识和保密防范技能，是领导干部、涉密人员完成本职工作必不可少的条件和最基本要求，保密知识技能宣传教育要结合不同领域、行业和岗位的特点，适应业务工作需要，从增强人防、物防、技防能力出发，重点加强定密知识技能、涉密事项保密知识技能、计算机保密知识技能、网络保密知识技能、通信保密知识技能、办公自动化设备保密知识技能等方面的宣传教育和专业培训，有效提高涉密人员的保密工作素质和保密防范能力，使之做到懂保密、会保密、善保密。</a:t>
            </a:r>
          </a:p>
          <a:p>
            <a:r>
              <a:rPr lang="zh-CN" altLang="en-US" dirty="0"/>
              <a:t>5.典型案例警示</a:t>
            </a:r>
          </a:p>
          <a:p>
            <a:r>
              <a:rPr lang="zh-CN" altLang="en-US" dirty="0"/>
              <a:t>案例的作用在于警示和启示。窃密泄密案例所暴露和反映出来的漏洞和问题，是加强和改进保密工作的重要方向。保密宣传教育要注重运用典型窃密泄密案例的警示作用，发挥案例的警示和启示作用，通过案例剖析和经验教训总结，使大家认清窃密泄密案件发生的主客观因素和根源，产生心理共鸣，从而达到以案说法、以例省人、举一反三、亡羊补牢的警示启示作用。</a:t>
            </a:r>
          </a:p>
          <a:p>
            <a:r>
              <a:rPr lang="zh-CN" altLang="en-US" dirty="0"/>
              <a:t>6.先进事迹示范</a:t>
            </a:r>
          </a:p>
          <a:p>
            <a:r>
              <a:rPr lang="zh-CN" altLang="en-US" dirty="0"/>
              <a:t>先进事迹的作用在于引导和示范。保密宣传教育中，要注重运用保密工作先进事迹的示范作用，大力开展先进事迹教育，通过总结推广保密工作先进经验，宣传表彰保密工</a:t>
            </a:r>
          </a:p>
          <a:p>
            <a:endParaRPr lang="zh-CN" altLang="en-US" dirty="0"/>
          </a:p>
          <a:p>
            <a:r>
              <a:rPr lang="zh-CN" altLang="en-US" dirty="0"/>
              <a:t>108\</a:t>
            </a:r>
          </a:p>
          <a:p>
            <a:endParaRPr lang="zh-CN" altLang="en-US" dirty="0"/>
          </a:p>
          <a:p>
            <a:r>
              <a:rPr lang="zh-CN" altLang="en-US" dirty="0"/>
              <a:t>作先进事迹，树立保密工作标杆和模范，弘扬保密工作优良传统，引导风气、激励觉悟，激发热情、振奋精神，凝聚力量、鼓舞斗志，增强做好保密工作的事业心、荣誉感和责任感，形成良好的保密风尚。</a:t>
            </a:r>
          </a:p>
          <a:p>
            <a:r>
              <a:rPr lang="zh-CN" altLang="en-US" dirty="0"/>
              <a:t>四、保密宣传教育的一般方式</a:t>
            </a:r>
          </a:p>
          <a:p>
            <a:r>
              <a:rPr lang="zh-CN" altLang="en-US" dirty="0"/>
              <a:t>保密宣传教育的方式多种多样。搞好保密宣传教育，应当善于利用一切可以利用的渠道、机会和场合，采取一切可以采取的方式，促进保密宣传教育广泛深入持久开展。</a:t>
            </a:r>
          </a:p>
          <a:p>
            <a:r>
              <a:rPr lang="zh-CN" altLang="en-US" dirty="0"/>
              <a:t>1.保密教育与普法教育相结合</a:t>
            </a:r>
          </a:p>
          <a:p>
            <a:r>
              <a:rPr lang="zh-CN" altLang="en-US" dirty="0"/>
              <a:t>保密宣传教育与普法教育相结合，就要充分利用普法宣传教育平台和资源，借鉴普法宣传教育的做法与经验，增强保密宣传教育的计划性、系统性、条理性和规范性。要把保密宣传教育纳入机关、单位普法规划，借用普法管理渠道、方式、模式和资源，提升保密宣传教育在全民普法中的地位，扩大保密宣传教育影响力。要采取“嵌入式”方法。把保密宣传教育纳入宪法、国家安全法、反分裂法、反间谍法、刑法、公务员法、网络安全法、政府信息公开条例等相关法律法规的普法内容，使保密教育与爱国主义、国家安全、网络安全等教育相结合。</a:t>
            </a:r>
          </a:p>
          <a:p>
            <a:r>
              <a:rPr lang="zh-CN" altLang="en-US" dirty="0"/>
              <a:t>2.保密教育与岗位教育相结合</a:t>
            </a:r>
          </a:p>
          <a:p>
            <a:r>
              <a:rPr lang="zh-CN" altLang="en-US" dirty="0"/>
              <a:t>保密宣传教育是机关、单位的法定职责，应当纳入机</a:t>
            </a:r>
          </a:p>
          <a:p>
            <a:endParaRPr lang="zh-CN" altLang="en-US" dirty="0"/>
          </a:p>
          <a:p>
            <a:r>
              <a:rPr lang="zh-CN" altLang="en-US" dirty="0"/>
              <a:t>/109</a:t>
            </a:r>
          </a:p>
          <a:p>
            <a:endParaRPr lang="zh-CN" altLang="en-US" dirty="0"/>
          </a:p>
          <a:p>
            <a:r>
              <a:rPr lang="zh-CN" altLang="en-US" dirty="0"/>
              <a:t>关、单位干部职工岗位教育和在职培训计划，在教育内容形式、学时、经费上予以保障。机关、单位在组织开展保密宣传教育中，要注重整合岗位教育管理资源，统筹协调宣传教育各相关职能部门在保密宣传教育方面的职责，加强保密部门、机构与岗位教育职能部门、机构分工配合协作，形成相关职能部门分工合作、各司其职、协调配合、齐抓共管的保密宣传教育机制。</a:t>
            </a:r>
          </a:p>
          <a:p>
            <a:r>
              <a:rPr lang="zh-CN" altLang="en-US" dirty="0"/>
              <a:t>3.一般教育与重点教育相结合</a:t>
            </a:r>
          </a:p>
          <a:p>
            <a:r>
              <a:rPr lang="zh-CN" altLang="en-US" dirty="0"/>
              <a:t>保密宣传教育要针对不同对象，突出重点、兼顾一般。突出重点，就是要把宣传教育的重点放在领导干部、涉密人员身上，抓住各种时机，通过各种渠道和方式，加强对重点人员的重点教育培训。兼顾一般，就是在突出重点教育的同时，兼顾一般工作人员的教育，有计划、有步骤地组织开展全员保密宣传教育活动。重点教育的目标是素质和能力教育，目的是增强重点人员保密素质、提高重点人员履行保密工作主体责任的能力。一般教育的目标是“两识”教育，目的是使全员了解保密常识、增强保密意识。</a:t>
            </a:r>
          </a:p>
          <a:p>
            <a:r>
              <a:rPr lang="zh-CN" altLang="en-US" dirty="0"/>
              <a:t>4.常识教育与警示教育相结合</a:t>
            </a:r>
          </a:p>
          <a:p>
            <a:r>
              <a:rPr lang="zh-CN" altLang="en-US" dirty="0"/>
              <a:t>防泄密、反窃密是保密工作的直接目的，也是保密宣传教育的终极目标。围绕这一目标，保密宣传教育的任务不仅体现在增强保密意识和保密观念上，而且应当更加突出体现在如何防范窃密泄密上。要使广大干部群众增强防泄密、</a:t>
            </a:r>
          </a:p>
          <a:p>
            <a:endParaRPr lang="zh-CN" altLang="en-US" dirty="0"/>
          </a:p>
          <a:p>
            <a:r>
              <a:rPr lang="zh-CN" altLang="en-US" dirty="0"/>
              <a:t>110\</a:t>
            </a:r>
          </a:p>
          <a:p>
            <a:endParaRPr lang="zh-CN" altLang="en-US" dirty="0"/>
          </a:p>
          <a:p>
            <a:r>
              <a:rPr lang="zh-CN" altLang="en-US" dirty="0"/>
              <a:t>反窃密意识，提高防泄密、反窃密能力，让大家充分了解发生泄密、窃密的原因、渠道、方式、方法、手段和特点，增强对防泄密、反窃密的直观感受。不仅需要在保密常识教育中用大量案例作为反面教材进行以案说法，而且需要经常组织开展窃密泄密案例的专题警示教育，真正做到警钟长鸣。</a:t>
            </a:r>
          </a:p>
          <a:p>
            <a:r>
              <a:rPr lang="zh-CN" altLang="en-US" dirty="0"/>
              <a:t>5.内部教育与外部教育相结合</a:t>
            </a:r>
          </a:p>
          <a:p>
            <a:r>
              <a:rPr lang="zh-CN" altLang="en-US" dirty="0"/>
              <a:t>国家秘密产生运行的党政机关和涉密单位内部保密环境固然十分重要，但仍需要有良好的社会保密环境的支撑。需要有广大人民群众对保密工作的理解和支持。特别是重要军事设施保护、重点涉密区域和重要涉密单位保密防护、涉密采购保密防范、军民融合事项的保密防范，更需要得到全社会的广泛理解和支持。因此，在重点加强内部教育、从源头上优化保密管理环境的基础上，还需要有针对性加强外部教育，面向全社会进行保密法治宣传，增强全民保密义务观念，不断优化涉密区域、涉密单位周边保密环境和国家秘密的外部运行环境，扎牢国家秘密安全的内外防护网。</a:t>
            </a:r>
          </a:p>
          <a:p>
            <a:r>
              <a:rPr lang="zh-CN" altLang="en-US" dirty="0"/>
              <a:t>6.普遍教育与专项培训相结合</a:t>
            </a:r>
          </a:p>
          <a:p>
            <a:r>
              <a:rPr lang="zh-CN" altLang="en-US" dirty="0"/>
              <a:t>保密工作的法律性、专业性和技术性等特点，决定了必须有一批懂法律、懂专业、懂技术、懂管理的专业化队伍来专门从事保密工作，同时也决定了保密宣传教育必须坚持专业化方向，把培养专业化保密工作队伍作为一项首要任务。因此，保密宣传教育除了要抓好重点人员、一般人员和</a:t>
            </a:r>
          </a:p>
          <a:p>
            <a:endParaRPr lang="zh-CN" altLang="en-US" dirty="0"/>
          </a:p>
          <a:p>
            <a:r>
              <a:rPr lang="zh-CN" altLang="en-US" dirty="0"/>
              <a:t>/111</a:t>
            </a:r>
          </a:p>
          <a:p>
            <a:endParaRPr lang="zh-CN" altLang="en-US" dirty="0"/>
          </a:p>
          <a:p>
            <a:r>
              <a:rPr lang="zh-CN" altLang="en-US" dirty="0"/>
              <a:t>社会人员的普遍教育外，还应当坚持专业化方向，采取多渠道、多种方式，突出加强保密干部、定密责任人、经管国家秘密人员、计算机“三员”等专业人员的专项保密知识和技能培训，建立考核认证持证上岗制度，努力打造一支专化保密工作队伍。</a:t>
            </a:r>
          </a:p>
          <a:p>
            <a:r>
              <a:rPr lang="zh-CN" altLang="en-US" dirty="0"/>
              <a:t>7.日常教育与检查讲评相结合</a:t>
            </a:r>
          </a:p>
          <a:p>
            <a:r>
              <a:rPr lang="zh-CN" altLang="en-US" dirty="0"/>
              <a:t>教育和检查相结合，可以发挥以查促教、以教促查相辅相成、相互促进的作用。在保密教育中，要注重运用保密检查的结果，把检查中总结的好做法、好经验和发现的问题作为教育内容，用身边的事例和案例教育身边的人，增强教育的生动性、感染性和说服力。在保密检查中，要注重发挥好检查的现场教育功能，充分利用现场讲评、问题整改情况通报等手段，梳理泄密隐患，剖析问题成因，明确保密要求，有针对性地开展保密行为规范教育。</a:t>
            </a:r>
          </a:p>
          <a:p>
            <a:r>
              <a:rPr lang="zh-CN" altLang="en-US" dirty="0"/>
              <a:t>8.分散教育与集中教育相结合</a:t>
            </a:r>
          </a:p>
          <a:p>
            <a:r>
              <a:rPr lang="zh-CN" altLang="en-US" dirty="0"/>
              <a:t>组织开展保密宣传教育，应当充分利用分散教育和集中教育各自的特点，合理安排分散教育和集中教育的时机形式和内容，使二者互为依托、相互补充、相互促进。分散教育应当突出经常性、针对性特点，针对保密工作中存在的问题，随时随地组织开展。集中教育应当突出计划性、规模性特点，从全面贯彻保密工作方针政策和法律法规出发，每年集中一定时间统一组织开展，形成一定规模和声势。连</a:t>
            </a:r>
          </a:p>
          <a:p>
            <a:endParaRPr lang="zh-CN" altLang="en-US" dirty="0"/>
          </a:p>
          <a:p>
            <a:r>
              <a:rPr lang="zh-CN" altLang="en-US" dirty="0"/>
              <a:t>112\</a:t>
            </a:r>
          </a:p>
          <a:p>
            <a:endParaRPr lang="zh-CN" altLang="en-US" dirty="0"/>
          </a:p>
          <a:p>
            <a:r>
              <a:rPr lang="zh-CN" altLang="en-US" dirty="0"/>
              <a:t>续30多年的保密宣传月活动，在全国形成了集中教育规模，成为机关、单位集中开展保密宣传教育定式，无论是在社会宣传还是在内部教育方面都取得了突出成绩，值得认真总结提高。</a:t>
            </a:r>
          </a:p>
          <a:p>
            <a:r>
              <a:rPr lang="zh-CN" altLang="en-US" dirty="0"/>
              <a:t>五、保密宣传教育的主要形式</a:t>
            </a:r>
          </a:p>
          <a:p>
            <a:r>
              <a:rPr lang="zh-CN" altLang="en-US" dirty="0"/>
              <a:t>保密宣传教育要十分重视形式的多样性，根据教育内容、教育对象和教育目的，选择运用适合的形式，提高宣传教育的针对性和有效性。一般常见形式主要有以下种类。</a:t>
            </a:r>
          </a:p>
          <a:p>
            <a:r>
              <a:rPr lang="zh-CN" altLang="en-US" dirty="0"/>
              <a:t>1. 学习式</a:t>
            </a:r>
          </a:p>
          <a:p>
            <a:r>
              <a:rPr lang="zh-CN" altLang="en-US" dirty="0"/>
              <a:t>此类形式适用于有关保密工作的文件传达、法规学习、案例通报、制度讲解等情形，方便随时组织进行，也可以利用召开其他会议之时顺便进行。在组织传达学习时，应当就贯彻执行传达学习内容提出明确要求，或者同步出台贯彻实施方案。</a:t>
            </a:r>
          </a:p>
          <a:p>
            <a:r>
              <a:rPr lang="zh-CN" altLang="en-US" dirty="0"/>
              <a:t>2.宣讲式</a:t>
            </a:r>
          </a:p>
          <a:p>
            <a:r>
              <a:rPr lang="zh-CN" altLang="en-US" dirty="0"/>
              <a:t>此类形式适用于各类专题性和综合性讲座，包括各类保密专题讲座和综合讲座、保密形势报告会、泄密隐患和风险分析会、先进事迹报告会等。此类形式针对性强，灵活机动。易于组织，是机关、单位开展保密宣传教育常用的方法。</a:t>
            </a:r>
          </a:p>
          <a:p>
            <a:r>
              <a:rPr lang="zh-CN" altLang="en-US" dirty="0"/>
              <a:t>3.培训式</a:t>
            </a:r>
          </a:p>
          <a:p>
            <a:r>
              <a:rPr lang="zh-CN" altLang="en-US" dirty="0"/>
              <a:t>此类形式适用于保密工作的重点人员、执行涉密任务</a:t>
            </a:r>
          </a:p>
          <a:p>
            <a:endParaRPr lang="zh-CN" altLang="en-US" dirty="0"/>
          </a:p>
          <a:p>
            <a:r>
              <a:rPr lang="zh-CN" altLang="en-US" dirty="0"/>
              <a:t>\113</a:t>
            </a:r>
          </a:p>
          <a:p>
            <a:endParaRPr lang="zh-CN" altLang="en-US" dirty="0"/>
          </a:p>
          <a:p>
            <a:r>
              <a:rPr lang="zh-CN" altLang="en-US" dirty="0"/>
              <a:t>特定人员的保密专业培训、涉密岗位资格培训、执行涉密任务专项培训和执行保密法规专项培训。例如保密干部全员培训、计算机“三员”培训、定密责任人培训、涉密人员岗位培训、保密技术培训、重要涉密会议活动和重大涉密事项相关人员培训等。</a:t>
            </a:r>
          </a:p>
          <a:p>
            <a:r>
              <a:rPr lang="zh-CN" altLang="en-US" dirty="0"/>
              <a:t>4.会议式</a:t>
            </a:r>
          </a:p>
          <a:p>
            <a:r>
              <a:rPr lang="zh-CN" altLang="en-US" dirty="0"/>
              <a:t>此类形式适用于以会代训，主要是通过定期或不定期召开工作会、研讨会、座谈会、报告会等各类会议，通报保密工作形势，部署保密工作任务，进行专题辅导，统一思想认识。此外，还可以在其他业务会议中见缝插针地结合业务工作提出保密要求，或者在其他业务培训中加入保密培训内容。比如在党干校主题班中增设保密课，在综合培训、业务培训、岗位培训中增加保密教育专题等。</a:t>
            </a:r>
          </a:p>
          <a:p>
            <a:r>
              <a:rPr lang="zh-CN" altLang="en-US" dirty="0"/>
              <a:t>5.展览式</a:t>
            </a:r>
          </a:p>
          <a:p>
            <a:r>
              <a:rPr lang="zh-CN" altLang="en-US" dirty="0"/>
              <a:t>此类形式适用于较大范围的内部保密宣传教育，或者面向社会的无差别保密宣传教育，主要是通过组织大型展览、小型展板、挂图展示、墙报板报等形式，增强宣传氛围，提高教育效果。有条件的地方还可以创建固定展览模式作为保密宣传教育基地，分期分批组织特定人员参观学习，提高展览的利用率。</a:t>
            </a:r>
          </a:p>
          <a:p>
            <a:r>
              <a:rPr lang="zh-CN" altLang="en-US" dirty="0"/>
              <a:t>6.提醒式</a:t>
            </a:r>
          </a:p>
          <a:p>
            <a:r>
              <a:rPr lang="zh-CN" altLang="en-US" dirty="0"/>
              <a:t>此类形式适用于对特定人员的日常点滴教育，主要是</a:t>
            </a:r>
          </a:p>
          <a:p>
            <a:endParaRPr lang="zh-CN" altLang="en-US" dirty="0"/>
          </a:p>
          <a:p>
            <a:r>
              <a:rPr lang="zh-CN" altLang="en-US" dirty="0"/>
              <a:t>114\</a:t>
            </a:r>
          </a:p>
          <a:p>
            <a:endParaRPr lang="zh-CN" altLang="en-US" dirty="0"/>
          </a:p>
          <a:p>
            <a:r>
              <a:rPr lang="zh-CN" altLang="en-US" dirty="0"/>
              <a:t>通过制作具有保密提醒内容的桌签、书签、警示牌，印制专用保密笔记本，发送具有保密提醒内容的手机短信、微信，在执行涉密任务、涉外任务或出国(境)前后对特定人员进行谈话提醒等形式，增加特定人员接受保密提醒的频率，促使他们时刻不忘保密行为规范，自觉绷紧保密这根弦。</a:t>
            </a:r>
          </a:p>
          <a:p>
            <a:r>
              <a:rPr lang="zh-CN" altLang="en-US" dirty="0"/>
              <a:t>7. 竞赛式</a:t>
            </a:r>
          </a:p>
          <a:p>
            <a:r>
              <a:rPr lang="zh-CN" altLang="en-US" dirty="0"/>
              <a:t>此类形式适用于统一组织的较大范围的保密宣传教育活动，或者配合一定时期保密宣传教育主题所开展的辅助性活动。举办各类保密知识竞赛、有奖竞猜、测试答题等活动，是保密宣传教育的生动有效形式。此种形式对于引导教育对象主动学习掌握保密知识、激发学习兴趣、提高学习效果、增强保密宣传教育广泛性和影响力具有积极作用。</a:t>
            </a:r>
          </a:p>
          <a:p>
            <a:r>
              <a:rPr lang="zh-CN" altLang="en-US" dirty="0"/>
              <a:t>8. 阅读式</a:t>
            </a:r>
          </a:p>
          <a:p>
            <a:r>
              <a:rPr lang="zh-CN" altLang="en-US" dirty="0"/>
              <a:t>此类形式适用于各类对象的保密宣传教育，主要是通过发放图书、刊物、专辑、小册子，编辑报刊专栏、网络专栏等形式，普及保密知识，为教育对象提供必要学习资料，方便自学提高。一方面，要根据重点人员保密教育培训需要，编辑出版系统性保密培训教材和系列性保密图书，满足各类人员阅读需求;另一方面，要根据保密宣传教育计划、配合阶段性保密教育任务，利用各种报刊杂志和其他媒体开辟保密常识专栏，印发保密知识宣传册，发挥耳濡目染作用。</a:t>
            </a:r>
          </a:p>
          <a:p>
            <a:endParaRPr lang="zh-CN" altLang="en-US" dirty="0"/>
          </a:p>
          <a:p>
            <a:r>
              <a:rPr lang="zh-CN" altLang="en-US" dirty="0"/>
              <a:t>/115</a:t>
            </a:r>
          </a:p>
          <a:p>
            <a:endParaRPr lang="zh-CN" altLang="en-US" dirty="0"/>
          </a:p>
          <a:p>
            <a:r>
              <a:rPr lang="zh-CN" altLang="en-US" dirty="0"/>
              <a:t>9.演示式</a:t>
            </a:r>
          </a:p>
          <a:p>
            <a:r>
              <a:rPr lang="zh-CN" altLang="en-US" dirty="0"/>
              <a:t>此类形式主要是通过形象直观的窃密、泄密方法途径演示以及技术防护措施演示，使教育对象身临其境地感受保密形势的严峻和保密与窃密泄密斗争的尖锐复杂，达到振聋发聩的效果。保密演示主要为技术演示，通常采用窃密手段、窃密途径、泄密渠道、泄密原因、网络攻击方式方法、保密技术设施设备、保密技术防护原理方法及效果等演示方式。</a:t>
            </a:r>
          </a:p>
          <a:p>
            <a:r>
              <a:rPr lang="zh-CN" altLang="en-US" dirty="0"/>
              <a:t>10.媒体式</a:t>
            </a:r>
          </a:p>
          <a:p>
            <a:r>
              <a:rPr lang="zh-CN" altLang="en-US" dirty="0"/>
              <a:t>此类形式适用于各类传统媒体和新媒体，主要是通过广播、电视、报纸、期刊、互联网网站、微博、微信、短信、电子广告栏等公众传播平台和内部传播平台，开设各种类型的保密宣传教育专栏，传播保密知识，发送保密提醒内容，播发保密宣传教育口号，增强保密宣传教育气氛，扩大保密宣传教育范围，提高保密宣传教育效果。</a:t>
            </a:r>
          </a:p>
          <a:p>
            <a:r>
              <a:rPr lang="zh-CN" altLang="en-US" dirty="0"/>
              <a:t>11.文化式</a:t>
            </a:r>
          </a:p>
          <a:p>
            <a:r>
              <a:rPr lang="zh-CN" altLang="en-US" dirty="0"/>
              <a:t>此类形式适用于各类具有保密文化内容的活动，主要是通过书法、绘画、漫画、故事会、诗歌朗诵、演讲比赛、小说创作、纪实文学、影视剧创作等形式，开辟保密文化阵地，丰富保密文化内涵，宣传保密文化思想，弘扬保密文化传统，用文化形式熏陶人、感染人、教育人，提升保密宣传教育的内涵和质量。</a:t>
            </a:r>
          </a:p>
          <a:p>
            <a:endParaRPr lang="zh-CN" altLang="en-US" dirty="0"/>
          </a:p>
          <a:p>
            <a:r>
              <a:rPr lang="zh-CN" altLang="en-US" dirty="0"/>
              <a:t>116\</a:t>
            </a:r>
          </a:p>
          <a:p>
            <a:endParaRPr lang="zh-CN" altLang="en-US" dirty="0"/>
          </a:p>
          <a:p>
            <a:r>
              <a:rPr lang="zh-CN" altLang="en-US" dirty="0"/>
              <a:t>12.娱乐式</a:t>
            </a:r>
          </a:p>
          <a:p>
            <a:r>
              <a:rPr lang="zh-CN" altLang="en-US" dirty="0"/>
              <a:t>此类形式适用于各类寓教于乐的宣传教育活动，主要是通过小品、相声、说唱、话剧等文艺创作、文艺汇演等艺术形式和猜灯谜等文化娱乐形式，打造保密精品文艺娱乐项目，将保密思想融入文艺娱乐节目之中，发挥文艺娱乐潜移默化的感染教育作用。</a:t>
            </a:r>
          </a:p>
          <a:p>
            <a:r>
              <a:rPr lang="zh-CN" altLang="en-US" dirty="0"/>
              <a:t>六、保密宣传教育的时机</a:t>
            </a:r>
          </a:p>
          <a:p>
            <a:r>
              <a:rPr lang="zh-CN" altLang="en-US" dirty="0"/>
              <a:t>保密宣传教育既不能打疲劳战，又不能无所作为，而要张弛有度、松紧有节、循序渐进。保密宣传教育除了按照计划和规划实施外，还要利用和配合好以下有利时机。</a:t>
            </a:r>
          </a:p>
          <a:p>
            <a:r>
              <a:rPr lang="zh-CN" altLang="en-US" dirty="0"/>
              <a:t>1.党和国家保密文件下发时</a:t>
            </a:r>
          </a:p>
          <a:p>
            <a:r>
              <a:rPr lang="zh-CN" altLang="en-US" dirty="0"/>
              <a:t>宣传贯彻党和国家保密工作方针政策，是保密宣传教育的第一要务。每当党和国家以及地方党委、政府有关保密工作的决定、决议、指示、批示和规范性文件下发时，保密</a:t>
            </a:r>
          </a:p>
          <a:p>
            <a:r>
              <a:rPr lang="zh-CN" altLang="en-US" dirty="0"/>
              <a:t>宣传教育都要及时跟进，紧紧围绕党和国家保密文件的贯彻落实开展教育，为党和国家保密工作方针政策的落地生根创造思想条件、营造舆论氛围。</a:t>
            </a:r>
          </a:p>
          <a:p>
            <a:r>
              <a:rPr lang="zh-CN" altLang="en-US" dirty="0"/>
              <a:t>2.法律法规和规章颁布后</a:t>
            </a:r>
          </a:p>
          <a:p>
            <a:r>
              <a:rPr lang="zh-CN" altLang="en-US" dirty="0"/>
              <a:t>新的保密法律法规和规章制度出台后，需要一个从颁布到实施的缓冲期，旨在给新法规的实施留出充分宣传解读时间，减少实施阻力，创造实施条件。而这一时期正是保密宣</a:t>
            </a:r>
          </a:p>
          <a:p>
            <a:endParaRPr lang="zh-CN" altLang="en-US" dirty="0"/>
          </a:p>
          <a:p>
            <a:r>
              <a:rPr lang="zh-CN" altLang="en-US" dirty="0"/>
              <a:t>/117</a:t>
            </a:r>
          </a:p>
          <a:p>
            <a:endParaRPr lang="zh-CN" altLang="en-US" dirty="0"/>
          </a:p>
          <a:p>
            <a:r>
              <a:rPr lang="zh-CN" altLang="en-US" dirty="0"/>
              <a:t>传教育的用武之地。每当国家新的保密法律法规和规章制度颁发后，针对贯彻实施的需要，宣传新法规、解读新法规、推进新法规贯彻实施，就成为这个时期保密宣传教育的重点。</a:t>
            </a:r>
          </a:p>
          <a:p>
            <a:r>
              <a:rPr lang="zh-CN" altLang="en-US" dirty="0"/>
              <a:t>3.重大事件纪念日</a:t>
            </a:r>
          </a:p>
          <a:p>
            <a:r>
              <a:rPr lang="zh-CN" altLang="en-US" dirty="0"/>
              <a:t>利用重大事件纪念日举办主题纪念活动，是宣传教育的一般惯例。为纪念我国首部保密法正式施行为纪念日所开展的5月保密宣传月活动，已连续举办了30多次，取得了巨大成效。除此之外，还可以就一些保密工作的重大历史事件作为纪念日，组织开展保密宣传日活动或者其他主题纪念活动，发扬光大保密优良传统作风。也可以利用建党纪念日、建军纪念日、国庆日等时机，开展保密工作优良传统作风教育，弘扬保密精神。</a:t>
            </a:r>
          </a:p>
          <a:p>
            <a:r>
              <a:rPr lang="zh-CN" altLang="en-US" dirty="0"/>
              <a:t>4.涉密人员上岗离岗之际</a:t>
            </a:r>
          </a:p>
          <a:p>
            <a:r>
              <a:rPr lang="zh-CN" altLang="en-US" dirty="0"/>
              <a:t>涉密人员是保密教育和管理的重点对象。根据保密法关于“涉密人员上岗应当经过保密教育培训，掌握保密知识技能，签订保密承诺书”的规定，抓好对涉密岗位初录人员、转岗人员、初任领导干部上岗前的保密培训和保密承诺书签订，同时抓好涉密人员离岗保密教育和保密承诺书签订，是保密宣传教育的一项日常工作任务。</a:t>
            </a:r>
          </a:p>
          <a:p>
            <a:r>
              <a:rPr lang="zh-CN" altLang="en-US" dirty="0"/>
              <a:t>5.重要涉密会议和活动开始前</a:t>
            </a:r>
          </a:p>
          <a:p>
            <a:r>
              <a:rPr lang="zh-CN" altLang="en-US" dirty="0"/>
              <a:t>在涉密会议和活动前对相关人员进行保密教育，提醒保密义务，提出保密要求，是保密工作的一项优良传统，也</a:t>
            </a:r>
          </a:p>
          <a:p>
            <a:endParaRPr lang="zh-CN" altLang="en-US" dirty="0"/>
          </a:p>
          <a:p>
            <a:r>
              <a:rPr lang="zh-CN" altLang="en-US" dirty="0"/>
              <a:t>\118</a:t>
            </a:r>
          </a:p>
          <a:p>
            <a:endParaRPr lang="zh-CN" altLang="en-US" dirty="0"/>
          </a:p>
          <a:p>
            <a:r>
              <a:rPr lang="zh-CN" altLang="en-US" dirty="0"/>
              <a:t>是机关、单位法定义务。涉密会议和活动主办方应当根据保密法关于“举办会议或者其他活动涉及国家秘密的，主办单位应当采取保密措施，并对参加人员进行保密教育，提出具体保密要求”的规定，在涉密会议和活动开始前，或者在预备会议期间，有针对性地对组织人员、参加人员以及外围服务人员进行保密教育或者培训，规定保密制度，使大家明确涉密内容、涉密载体的保密措施和要求，始终绷紧保密这根弦。</a:t>
            </a:r>
          </a:p>
          <a:p>
            <a:r>
              <a:rPr lang="zh-CN" altLang="en-US" dirty="0"/>
              <a:t>6.重大涉密项目部署时</a:t>
            </a:r>
          </a:p>
          <a:p>
            <a:r>
              <a:rPr lang="zh-CN" altLang="en-US" dirty="0"/>
              <a:t>机关、单位应当在重大涉密事项部署时，本着积极防范、突出重点、依法管理方针，从涉密事项保密实际需要出发，积极抓好针对性保密宣传、教育和提醒。涉密事项涉及面较广、时间较长、保密难度较大的，在部署前，还应当对管理人员和重点人员进行专项保密培训，形成保密工作的骨干队伍。</a:t>
            </a:r>
          </a:p>
          <a:p>
            <a:r>
              <a:rPr lang="zh-CN" altLang="en-US" dirty="0"/>
              <a:t>7.保密检查前后</a:t>
            </a:r>
          </a:p>
          <a:p>
            <a:r>
              <a:rPr lang="zh-CN" altLang="en-US" dirty="0"/>
              <a:t>保密检查是以查促教、针对实际开展教育、用身边事例开展教育的好时机。保密检查前后进行保密宣传教育的时机，包括迎接上级检查前的预先教育、对上级检查反馈问题的针对性教育、组织检查前针对检查内容进行的保密常识教育、针对保密检查中发现问题的现场教育、保密检查后针对重点问题及倾向性问题的集中教育或者通报教育、保密自查自评前的保密管理标准教育、保密自查自评结果的讲评教育等。</a:t>
            </a:r>
          </a:p>
          <a:p>
            <a:endParaRPr lang="zh-CN" altLang="en-US" dirty="0"/>
          </a:p>
          <a:p>
            <a:r>
              <a:rPr lang="zh-CN" altLang="en-US" dirty="0"/>
              <a:t>/119</a:t>
            </a:r>
          </a:p>
          <a:p>
            <a:endParaRPr lang="zh-CN" altLang="en-US" dirty="0"/>
          </a:p>
          <a:p>
            <a:r>
              <a:rPr lang="zh-CN" altLang="en-US" dirty="0"/>
              <a:t>8. 节假日前后</a:t>
            </a:r>
          </a:p>
          <a:p>
            <a:r>
              <a:rPr lang="zh-CN" altLang="en-US" dirty="0"/>
              <a:t>机关、单位在节假日前后组织进行保密教育和检查是保密工作的传统做法。特别是长假、小长假前后，容易出现思想麻痹，加之涉密人员在国内旅游和出国(境)旅游的人较多，接触人员较为复杂，为了促使涉密人员放假前妥善保管处理好涉密载体和涉密事项，提高节假日期间特别是外出期间保密警惕，增强防间保密意识，强调值班留守人员保密责任，十分有必要针对节假日期间容易发生的窃密泄密问题进行保密宣传教育。</a:t>
            </a:r>
          </a:p>
          <a:p>
            <a:r>
              <a:rPr lang="zh-CN" altLang="en-US" dirty="0"/>
              <a:t>9.特殊敏感时期</a:t>
            </a:r>
          </a:p>
          <a:p>
            <a:r>
              <a:rPr lang="zh-CN" altLang="en-US" dirty="0"/>
              <a:t>党和国家重要会议期间、国内外重大敏感事件突发期间、重大疫情防控期间以及重大自然灾害发生期间，都是重要的维稳敏感时期，也是特别需要加强保密保障的特殊时期。特殊敏感时期的保密宣传教育，应根据不同敏感时期保密工作重点、特点和要求，确定保密教育的重点对象，选择保密教育的重点内容，突出保密宣传教育的针对性，增强保密宣传教育实效。</a:t>
            </a:r>
          </a:p>
          <a:p>
            <a:r>
              <a:rPr lang="zh-CN" altLang="en-US" dirty="0"/>
              <a:t>10.泄密案件发生后</a:t>
            </a:r>
          </a:p>
          <a:p>
            <a:r>
              <a:rPr lang="zh-CN" altLang="en-US" dirty="0"/>
              <a:t>发生泄密案件后及时开展警示教育，是泄密补救的一项基本措施。泄密案件发生后的保密宣传教育，要针对案件发生的主客观原因和保密薄弱环节，以整改内容为重点，强化保密行为规范、保密防护标准和保密防范措施教育，达到举一反三、亡羊补牢的目的。</a:t>
            </a:r>
          </a:p>
          <a:p>
            <a:endParaRPr lang="zh-CN" altLang="en-US" dirty="0"/>
          </a:p>
          <a:p>
            <a:r>
              <a:rPr lang="zh-CN" altLang="en-US" dirty="0"/>
              <a:t>\201</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25</a:t>
            </a:fld>
            <a:endParaRPr lang="zh-CN" altLang="en-US"/>
          </a:p>
        </p:txBody>
      </p:sp>
    </p:spTree>
    <p:extLst>
      <p:ext uri="{BB962C8B-B14F-4D97-AF65-F5344CB8AC3E}">
        <p14:creationId xmlns:p14="http://schemas.microsoft.com/office/powerpoint/2010/main" val="2790968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26</a:t>
            </a:fld>
            <a:endParaRPr lang="zh-CN" altLang="en-US"/>
          </a:p>
        </p:txBody>
      </p:sp>
    </p:spTree>
    <p:extLst>
      <p:ext uri="{BB962C8B-B14F-4D97-AF65-F5344CB8AC3E}">
        <p14:creationId xmlns:p14="http://schemas.microsoft.com/office/powerpoint/2010/main" val="1166229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27</a:t>
            </a:fld>
            <a:endParaRPr lang="zh-CN" altLang="en-US"/>
          </a:p>
        </p:txBody>
      </p:sp>
    </p:spTree>
    <p:extLst>
      <p:ext uri="{BB962C8B-B14F-4D97-AF65-F5344CB8AC3E}">
        <p14:creationId xmlns:p14="http://schemas.microsoft.com/office/powerpoint/2010/main" val="3234918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28</a:t>
            </a:fld>
            <a:endParaRPr lang="zh-CN" altLang="en-US"/>
          </a:p>
        </p:txBody>
      </p:sp>
    </p:spTree>
    <p:extLst>
      <p:ext uri="{BB962C8B-B14F-4D97-AF65-F5344CB8AC3E}">
        <p14:creationId xmlns:p14="http://schemas.microsoft.com/office/powerpoint/2010/main" val="2791597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29</a:t>
            </a:fld>
            <a:endParaRPr lang="zh-CN" altLang="en-US"/>
          </a:p>
        </p:txBody>
      </p:sp>
    </p:spTree>
    <p:extLst>
      <p:ext uri="{BB962C8B-B14F-4D97-AF65-F5344CB8AC3E}">
        <p14:creationId xmlns:p14="http://schemas.microsoft.com/office/powerpoint/2010/main" val="78345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a:t>
            </a:r>
            <a:r>
              <a:rPr lang="en-US" altLang="zh-CN" dirty="0"/>
              <a:t>(</a:t>
            </a:r>
            <a:r>
              <a:rPr lang="zh-CN" altLang="en-US" dirty="0"/>
              <a:t>保密</a:t>
            </a:r>
            <a:r>
              <a:rPr lang="en-US" altLang="zh-CN" dirty="0"/>
              <a:t>)</a:t>
            </a:r>
            <a:r>
              <a:rPr lang="zh-CN" altLang="en-US" dirty="0"/>
              <a:t>守法，为什么会守法，为什么要守法？</a:t>
            </a:r>
            <a:endParaRPr lang="en-US" altLang="zh-CN" dirty="0"/>
          </a:p>
          <a:p>
            <a:endParaRPr lang="en-US" altLang="zh-CN" dirty="0"/>
          </a:p>
          <a:p>
            <a:r>
              <a:rPr lang="zh-CN" altLang="en-US" dirty="0"/>
              <a:t>谁改守法？怎么守法？需要哪些条件实现守法？</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30</a:t>
            </a:fld>
            <a:endParaRPr lang="zh-CN" altLang="en-US"/>
          </a:p>
        </p:txBody>
      </p:sp>
    </p:spTree>
    <p:extLst>
      <p:ext uri="{BB962C8B-B14F-4D97-AF65-F5344CB8AC3E}">
        <p14:creationId xmlns:p14="http://schemas.microsoft.com/office/powerpoint/2010/main" val="978654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31</a:t>
            </a:fld>
            <a:endParaRPr lang="zh-CN" altLang="en-US"/>
          </a:p>
        </p:txBody>
      </p:sp>
    </p:spTree>
    <p:extLst>
      <p:ext uri="{BB962C8B-B14F-4D97-AF65-F5344CB8AC3E}">
        <p14:creationId xmlns:p14="http://schemas.microsoft.com/office/powerpoint/2010/main" val="669843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sym typeface="+mn-ea"/>
              </a:rPr>
              <a:t>保密宣传教育与</a:t>
            </a:r>
            <a:r>
              <a:rPr lang="zh-CN" altLang="en-US" b="1" dirty="0">
                <a:solidFill>
                  <a:srgbClr val="3333FF"/>
                </a:solidFill>
                <a:latin typeface="黑体" panose="02010609060101010101" pitchFamily="49" charset="-122"/>
                <a:ea typeface="黑体" panose="02010609060101010101" pitchFamily="49" charset="-122"/>
                <a:sym typeface="+mn-ea"/>
              </a:rPr>
              <a:t>保密法</a:t>
            </a:r>
            <a:r>
              <a:rPr lang="zh-CN" altLang="en-US" b="1" dirty="0">
                <a:solidFill>
                  <a:srgbClr val="C00000"/>
                </a:solidFill>
                <a:latin typeface="黑体" panose="02010609060101010101" pitchFamily="49" charset="-122"/>
                <a:ea typeface="黑体" panose="02010609060101010101" pitchFamily="49" charset="-122"/>
                <a:sym typeface="+mn-ea"/>
              </a:rPr>
              <a:t>有关吗？</a:t>
            </a:r>
            <a:endParaRPr lang="en-US" altLang="zh-CN"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b="1" dirty="0">
                <a:latin typeface="黑体" panose="02010609060101010101" pitchFamily="49" charset="-122"/>
                <a:ea typeface="黑体" panose="02010609060101010101" pitchFamily="49" charset="-122"/>
                <a:sym typeface="+mn-ea"/>
              </a:rPr>
              <a:t>    保密法及其实施条例都在总则中（均是第七条）明确规定了保密部门的保密教育培训职责和机关、单位的保密教育主体责任</a:t>
            </a:r>
            <a:endParaRPr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b="1" dirty="0">
                <a:latin typeface="黑体" panose="02010609060101010101" pitchFamily="49" charset="-122"/>
                <a:ea typeface="黑体" panose="02010609060101010101" pitchFamily="49" charset="-122"/>
                <a:sym typeface="+mn-ea"/>
              </a:rPr>
              <a:t>    保密法第三十六条规定“涉密人员上岗应当经过保密教育培训，掌握保密知识技能，签订保密承诺书”</a:t>
            </a:r>
            <a:endParaRPr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b="1" dirty="0">
                <a:latin typeface="黑体" panose="02010609060101010101" pitchFamily="49" charset="-122"/>
                <a:ea typeface="黑体" panose="02010609060101010101" pitchFamily="49" charset="-122"/>
                <a:sym typeface="+mn-ea"/>
              </a:rPr>
              <a:t>    保密法第三十一条规定“举办会议或者其他活动涉及国家秘密的，主办单位应当采取保密措施，并对参加人员进行保密教育，提出具体保密要求”</a:t>
            </a:r>
            <a:endParaRPr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b="1" dirty="0">
                <a:latin typeface="黑体" panose="02010609060101010101" pitchFamily="49" charset="-122"/>
                <a:ea typeface="黑体" panose="02010609060101010101" pitchFamily="49" charset="-122"/>
                <a:sym typeface="+mn-ea"/>
              </a:rPr>
              <a:t>    保密法第四十二条规定“保密行政管理部门依法组织开展保密宣传教育”</a:t>
            </a:r>
            <a:endParaRPr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sym typeface="+mn-ea"/>
              </a:rPr>
              <a:t>保密宣传教育与</a:t>
            </a:r>
            <a:r>
              <a:rPr lang="zh-CN" altLang="en-US" b="1" dirty="0">
                <a:solidFill>
                  <a:srgbClr val="3333FF"/>
                </a:solidFill>
                <a:latin typeface="黑体" panose="02010609060101010101" pitchFamily="49" charset="-122"/>
                <a:ea typeface="黑体" panose="02010609060101010101" pitchFamily="49" charset="-122"/>
                <a:sym typeface="+mn-ea"/>
              </a:rPr>
              <a:t>保密法学</a:t>
            </a:r>
            <a:r>
              <a:rPr lang="zh-CN" altLang="en-US" b="1" dirty="0">
                <a:solidFill>
                  <a:srgbClr val="C00000"/>
                </a:solidFill>
                <a:latin typeface="黑体" panose="02010609060101010101" pitchFamily="49" charset="-122"/>
                <a:ea typeface="黑体" panose="02010609060101010101" pitchFamily="49" charset="-122"/>
                <a:sym typeface="+mn-ea"/>
              </a:rPr>
              <a:t>有关吗？</a:t>
            </a:r>
            <a:endParaRPr lang="en-US" altLang="zh-CN"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b="1" dirty="0">
                <a:latin typeface="黑体" panose="02010609060101010101" pitchFamily="49" charset="-122"/>
                <a:ea typeface="黑体" panose="02010609060101010101" pitchFamily="49" charset="-122"/>
                <a:sym typeface="+mn-ea"/>
              </a:rPr>
              <a:t>    因为国家的存在，所以有国家秘密，保护国家秘密的社会活动需要保密法律来规范调整，保密法律的制定和实施是保密法学研究内容</a:t>
            </a:r>
            <a:endParaRPr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b="1" dirty="0">
                <a:latin typeface="黑体" panose="02010609060101010101" pitchFamily="49" charset="-122"/>
                <a:ea typeface="黑体" panose="02010609060101010101" pitchFamily="49" charset="-122"/>
                <a:sym typeface="+mn-ea"/>
              </a:rPr>
              <a:t>    保护国家秘密的一个手段就是保密宣传教育，保密法学有必要研究如何设计好保密宣传教育制度的问题</a:t>
            </a:r>
            <a:endParaRPr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b="1" dirty="0">
                <a:latin typeface="黑体" panose="02010609060101010101" pitchFamily="49" charset="-122"/>
                <a:ea typeface="黑体" panose="02010609060101010101" pitchFamily="49" charset="-122"/>
                <a:sym typeface="+mn-ea"/>
              </a:rPr>
              <a:t>    </a:t>
            </a:r>
            <a:r>
              <a:rPr lang="zh-CN" b="1" dirty="0">
                <a:latin typeface="黑体" panose="02010609060101010101" pitchFamily="49" charset="-122"/>
                <a:ea typeface="黑体" panose="02010609060101010101" pitchFamily="49" charset="-122"/>
                <a:sym typeface="+mn-ea"/>
              </a:rPr>
              <a:t>前</a:t>
            </a:r>
            <a:r>
              <a:rPr b="1" dirty="0">
                <a:latin typeface="黑体" panose="02010609060101010101" pitchFamily="49" charset="-122"/>
                <a:ea typeface="黑体" panose="02010609060101010101" pitchFamily="49" charset="-122"/>
                <a:sym typeface="+mn-ea"/>
              </a:rPr>
              <a:t>面保密法关于保密宣传教育的规定，也是保密管理工作实践宝贵经验教训的总结和升华，凝结为法律条文的要求。保密法学研究就是对这种过程的研究、完善</a:t>
            </a:r>
            <a:endParaRPr b="1" dirty="0">
              <a:latin typeface="黑体" panose="02010609060101010101" pitchFamily="49" charset="-122"/>
              <a:ea typeface="黑体" panose="02010609060101010101" pitchFamily="49" charset="-122"/>
            </a:endParaRPr>
          </a:p>
          <a:p>
            <a:endParaRPr lang="zh-CN" altLang="en-US" dirty="0"/>
          </a:p>
          <a:p>
            <a:r>
              <a:rPr lang="zh-CN" altLang="en-US" b="1" dirty="0">
                <a:solidFill>
                  <a:srgbClr val="C00000"/>
                </a:solidFill>
                <a:latin typeface="黑体" panose="02010609060101010101" pitchFamily="49" charset="-122"/>
                <a:ea typeface="黑体" panose="02010609060101010101" pitchFamily="49" charset="-122"/>
                <a:sym typeface="+mn-ea"/>
              </a:rPr>
              <a:t>保密宣传教育</a:t>
            </a:r>
            <a:r>
              <a:rPr lang="zh-CN" altLang="en-US" b="1" dirty="0">
                <a:solidFill>
                  <a:srgbClr val="3333FF"/>
                </a:solidFill>
                <a:latin typeface="黑体" panose="02010609060101010101" pitchFamily="49" charset="-122"/>
                <a:ea typeface="黑体" panose="02010609060101010101" pitchFamily="49" charset="-122"/>
                <a:sym typeface="+mn-ea"/>
              </a:rPr>
              <a:t>制度设计需要考虑哪些方面</a:t>
            </a:r>
            <a:r>
              <a:rPr lang="zh-CN" altLang="en-US" b="1" dirty="0">
                <a:solidFill>
                  <a:srgbClr val="C00000"/>
                </a:solidFill>
                <a:latin typeface="黑体" panose="02010609060101010101" pitchFamily="49" charset="-122"/>
                <a:ea typeface="黑体" panose="02010609060101010101" pitchFamily="49" charset="-122"/>
                <a:sym typeface="+mn-ea"/>
              </a:rPr>
              <a:t>？</a:t>
            </a:r>
            <a:endParaRPr lang="en-US" altLang="zh-CN" b="1" dirty="0">
              <a:latin typeface="黑体" panose="02010609060101010101" pitchFamily="49" charset="-122"/>
              <a:ea typeface="黑体" panose="02010609060101010101" pitchFamily="49" charset="-122"/>
            </a:endParaRPr>
          </a:p>
          <a:p>
            <a:endParaRPr lang="zh-CN" altLang="en-US" dirty="0"/>
          </a:p>
          <a:p>
            <a:endParaRPr lang="zh-CN" altLang="en-US" dirty="0"/>
          </a:p>
          <a:p>
            <a:r>
              <a:rPr lang="zh-CN" altLang="en-US" dirty="0"/>
              <a:t>宣传教育</a:t>
            </a:r>
          </a:p>
          <a:p>
            <a:r>
              <a:rPr lang="zh-CN" altLang="en-US" dirty="0"/>
              <a:t>一、保密宣传教育的地位</a:t>
            </a:r>
          </a:p>
          <a:p>
            <a:r>
              <a:rPr lang="zh-CN" altLang="en-US" dirty="0"/>
              <a:t>二、保密宣传教育的作用</a:t>
            </a:r>
          </a:p>
          <a:p>
            <a:r>
              <a:rPr lang="zh-CN" altLang="en-US" dirty="0"/>
              <a:t>三、保密宣传教育的基本内容</a:t>
            </a:r>
          </a:p>
          <a:p>
            <a:r>
              <a:rPr lang="zh-CN" altLang="en-US" dirty="0"/>
              <a:t>四、保密宣传教育的一般方式</a:t>
            </a:r>
          </a:p>
          <a:p>
            <a:r>
              <a:rPr lang="zh-CN" altLang="en-US" dirty="0"/>
              <a:t>五、保密宣传教育的主要形式</a:t>
            </a:r>
          </a:p>
          <a:p>
            <a:r>
              <a:rPr lang="zh-CN" altLang="en-US" dirty="0"/>
              <a:t>六、保密宣传教育的时机</a:t>
            </a:r>
          </a:p>
          <a:p>
            <a:endParaRPr lang="zh-CN" altLang="en-US" dirty="0"/>
          </a:p>
          <a:p>
            <a:r>
              <a:rPr lang="zh-CN" altLang="en-US" dirty="0"/>
              <a:t>一、保密宣传教育的地位</a:t>
            </a:r>
          </a:p>
          <a:p>
            <a:r>
              <a:rPr lang="zh-CN" altLang="en-US" dirty="0"/>
              <a:t>1.政策贯彻的先导</a:t>
            </a:r>
          </a:p>
          <a:p>
            <a:r>
              <a:rPr lang="zh-CN" altLang="en-US" dirty="0"/>
              <a:t>2.法律执行的前奏</a:t>
            </a:r>
          </a:p>
          <a:p>
            <a:r>
              <a:rPr lang="zh-CN" altLang="en-US" dirty="0"/>
              <a:t>3.依法管理的基础</a:t>
            </a:r>
          </a:p>
          <a:p>
            <a:r>
              <a:rPr lang="zh-CN" altLang="en-US" dirty="0"/>
              <a:t>4.保密工作的前提</a:t>
            </a:r>
          </a:p>
          <a:p>
            <a:r>
              <a:rPr lang="zh-CN" altLang="en-US" dirty="0"/>
              <a:t>5.积极防范的保证</a:t>
            </a:r>
          </a:p>
          <a:p>
            <a:r>
              <a:rPr lang="zh-CN" altLang="en-US" dirty="0"/>
              <a:t>二、保密宣传教育的作用</a:t>
            </a:r>
          </a:p>
          <a:p>
            <a:r>
              <a:rPr lang="zh-CN" altLang="en-US" dirty="0"/>
              <a:t>1.引导作用</a:t>
            </a:r>
          </a:p>
          <a:p>
            <a:r>
              <a:rPr lang="zh-CN" altLang="en-US" dirty="0"/>
              <a:t>2.规范作用</a:t>
            </a:r>
          </a:p>
          <a:p>
            <a:r>
              <a:rPr lang="zh-CN" altLang="en-US" dirty="0"/>
              <a:t>3.推进作用</a:t>
            </a:r>
          </a:p>
          <a:p>
            <a:r>
              <a:rPr lang="zh-CN" altLang="en-US" dirty="0"/>
              <a:t>4.激励作用</a:t>
            </a:r>
          </a:p>
          <a:p>
            <a:r>
              <a:rPr lang="zh-CN" altLang="en-US" dirty="0"/>
              <a:t>5.警示作用</a:t>
            </a:r>
          </a:p>
          <a:p>
            <a:r>
              <a:rPr lang="zh-CN" altLang="en-US" dirty="0"/>
              <a:t>三、保密宣传教育的基本内容</a:t>
            </a:r>
          </a:p>
          <a:p>
            <a:r>
              <a:rPr lang="zh-CN" altLang="en-US" dirty="0"/>
              <a:t>1.保密工作方针政策</a:t>
            </a:r>
          </a:p>
          <a:p>
            <a:r>
              <a:rPr lang="zh-CN" altLang="en-US" dirty="0"/>
              <a:t>2.保密工作形势</a:t>
            </a:r>
          </a:p>
          <a:p>
            <a:r>
              <a:rPr lang="zh-CN" altLang="en-US" dirty="0"/>
              <a:t>3.保密法律法规</a:t>
            </a:r>
          </a:p>
          <a:p>
            <a:r>
              <a:rPr lang="zh-CN" altLang="en-US" dirty="0"/>
              <a:t>4.保密知识技能</a:t>
            </a:r>
          </a:p>
          <a:p>
            <a:r>
              <a:rPr lang="zh-CN" altLang="en-US" dirty="0"/>
              <a:t>5.典型案例警示</a:t>
            </a:r>
          </a:p>
          <a:p>
            <a:r>
              <a:rPr lang="zh-CN" altLang="en-US" dirty="0"/>
              <a:t>6.先进事迹示范</a:t>
            </a:r>
          </a:p>
          <a:p>
            <a:r>
              <a:rPr lang="zh-CN" altLang="en-US" dirty="0"/>
              <a:t>四、保密宣传教育的一般方式</a:t>
            </a:r>
          </a:p>
          <a:p>
            <a:r>
              <a:rPr lang="zh-CN" altLang="en-US" dirty="0"/>
              <a:t>1.保密教育与普法教育相结合</a:t>
            </a:r>
          </a:p>
          <a:p>
            <a:r>
              <a:rPr lang="zh-CN" altLang="en-US" dirty="0"/>
              <a:t>2.保密教育与岗位教育相结合</a:t>
            </a:r>
          </a:p>
          <a:p>
            <a:r>
              <a:rPr lang="zh-CN" altLang="en-US" dirty="0"/>
              <a:t>3.一般教育与重点教育相结合</a:t>
            </a:r>
          </a:p>
          <a:p>
            <a:r>
              <a:rPr lang="zh-CN" altLang="en-US" dirty="0"/>
              <a:t>4.常识教育与警示教育相结合</a:t>
            </a:r>
          </a:p>
          <a:p>
            <a:r>
              <a:rPr lang="zh-CN" altLang="en-US" dirty="0"/>
              <a:t>5.内部教育与外部教育相结合</a:t>
            </a:r>
          </a:p>
          <a:p>
            <a:r>
              <a:rPr lang="zh-CN" altLang="en-US" dirty="0"/>
              <a:t>6.普遍教育与专项培训相结合</a:t>
            </a:r>
          </a:p>
          <a:p>
            <a:r>
              <a:rPr lang="zh-CN" altLang="en-US" dirty="0"/>
              <a:t>7.日常教育与检查讲评相结合</a:t>
            </a:r>
          </a:p>
          <a:p>
            <a:r>
              <a:rPr lang="zh-CN" altLang="en-US" dirty="0"/>
              <a:t>8.分散教育与集中教育相结合</a:t>
            </a:r>
          </a:p>
          <a:p>
            <a:r>
              <a:rPr lang="zh-CN" altLang="en-US" dirty="0"/>
              <a:t>五、保密宣传教育的主要形式</a:t>
            </a:r>
          </a:p>
          <a:p>
            <a:r>
              <a:rPr lang="zh-CN" altLang="en-US" dirty="0"/>
              <a:t>1.学习式</a:t>
            </a:r>
          </a:p>
          <a:p>
            <a:r>
              <a:rPr lang="zh-CN" altLang="en-US" dirty="0"/>
              <a:t>2.宣讲式</a:t>
            </a:r>
          </a:p>
          <a:p>
            <a:r>
              <a:rPr lang="zh-CN" altLang="en-US" dirty="0"/>
              <a:t>3.培训式</a:t>
            </a:r>
          </a:p>
          <a:p>
            <a:r>
              <a:rPr lang="zh-CN" altLang="en-US" dirty="0"/>
              <a:t>4.会议式</a:t>
            </a:r>
          </a:p>
          <a:p>
            <a:r>
              <a:rPr lang="zh-CN" altLang="en-US" dirty="0"/>
              <a:t>5.展览式</a:t>
            </a:r>
          </a:p>
          <a:p>
            <a:r>
              <a:rPr lang="zh-CN" altLang="en-US" dirty="0"/>
              <a:t>6.提醒式</a:t>
            </a:r>
          </a:p>
          <a:p>
            <a:r>
              <a:rPr lang="zh-CN" altLang="en-US" dirty="0"/>
              <a:t>7.竞赛式</a:t>
            </a:r>
          </a:p>
          <a:p>
            <a:r>
              <a:rPr lang="zh-CN" altLang="en-US" dirty="0"/>
              <a:t>8.阅读式</a:t>
            </a:r>
          </a:p>
          <a:p>
            <a:r>
              <a:rPr lang="zh-CN" altLang="en-US" dirty="0"/>
              <a:t>9.演示式</a:t>
            </a:r>
          </a:p>
          <a:p>
            <a:r>
              <a:rPr lang="zh-CN" altLang="en-US" dirty="0"/>
              <a:t>10.媒体式</a:t>
            </a:r>
          </a:p>
          <a:p>
            <a:r>
              <a:rPr lang="zh-CN" altLang="en-US" dirty="0"/>
              <a:t>11.文化式</a:t>
            </a:r>
          </a:p>
          <a:p>
            <a:r>
              <a:rPr lang="zh-CN" altLang="en-US" dirty="0"/>
              <a:t>12.娱乐式</a:t>
            </a:r>
          </a:p>
          <a:p>
            <a:r>
              <a:rPr lang="zh-CN" altLang="en-US" dirty="0"/>
              <a:t>六、保密宣传教育的时机</a:t>
            </a:r>
          </a:p>
          <a:p>
            <a:r>
              <a:rPr lang="zh-CN" altLang="en-US" dirty="0"/>
              <a:t>1.党和国家保密文件下发时</a:t>
            </a:r>
          </a:p>
          <a:p>
            <a:r>
              <a:rPr lang="zh-CN" altLang="en-US" dirty="0"/>
              <a:t>2.法律法规和规章颁布后</a:t>
            </a:r>
          </a:p>
          <a:p>
            <a:r>
              <a:rPr lang="zh-CN" altLang="en-US" dirty="0"/>
              <a:t>3.重大事件纪念日</a:t>
            </a:r>
          </a:p>
          <a:p>
            <a:r>
              <a:rPr lang="zh-CN" altLang="en-US" dirty="0"/>
              <a:t>4.涉密人员上岗离岗之际</a:t>
            </a:r>
          </a:p>
          <a:p>
            <a:r>
              <a:rPr lang="zh-CN" altLang="en-US" dirty="0"/>
              <a:t>5.重要涉密会议和活动开始前</a:t>
            </a:r>
          </a:p>
          <a:p>
            <a:r>
              <a:rPr lang="zh-CN" altLang="en-US" dirty="0"/>
              <a:t>6.重大涉密项目部署时</a:t>
            </a:r>
          </a:p>
          <a:p>
            <a:r>
              <a:rPr lang="zh-CN" altLang="en-US" dirty="0"/>
              <a:t>7.保密检查前后</a:t>
            </a:r>
          </a:p>
          <a:p>
            <a:r>
              <a:rPr lang="zh-CN" altLang="en-US" dirty="0"/>
              <a:t>8.节假日前后</a:t>
            </a:r>
          </a:p>
          <a:p>
            <a:r>
              <a:rPr lang="zh-CN" altLang="en-US" dirty="0"/>
              <a:t>9.特殊敏感时期</a:t>
            </a:r>
          </a:p>
          <a:p>
            <a:r>
              <a:rPr lang="zh-CN" altLang="en-US" dirty="0"/>
              <a:t>10.泄密案件发生后</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保密守法又称保密法律的遵守，是指一切国家机关、武装力量、政党、社会团体、企业事业单位和公民都必须遵守保密法律规范，将保密法律作为自己的行为准则，依照保密法律行使权利、履行义务的活动。</a:t>
            </a:r>
          </a:p>
          <a:p>
            <a:r>
              <a:rPr lang="zh-CN" altLang="en-US" dirty="0"/>
              <a:t>立法本身不是目的，立法者制定法律的最终目的是要使法的内容在社会生活中得以实施。一般而言，法的实施有两类途径</a:t>
            </a:r>
            <a:r>
              <a:rPr lang="en-US" altLang="zh-CN" dirty="0"/>
              <a:t>:</a:t>
            </a:r>
            <a:r>
              <a:rPr lang="zh-CN" altLang="en-US" dirty="0"/>
              <a:t>一类是主动地积极地实施，包括执法和守法</a:t>
            </a:r>
            <a:r>
              <a:rPr lang="en-US" altLang="zh-CN" dirty="0"/>
              <a:t>;</a:t>
            </a:r>
            <a:r>
              <a:rPr lang="zh-CN" altLang="en-US" dirty="0"/>
              <a:t>另一类是被动地消极地实施，也就是司法。保密守法是保密法律在现实中得以实施的一种重要形式，往往意味着社会主体对于保密法律的认知状况和认可态度。保密守法和保密违法反映了社会主体对于保密法律的两种不同的反馈行为。</a:t>
            </a:r>
          </a:p>
          <a:p>
            <a:r>
              <a:rPr lang="zh-CN" altLang="en-US" dirty="0"/>
              <a:t>保密守法的根据包括</a:t>
            </a:r>
            <a:r>
              <a:rPr lang="en-US" altLang="zh-CN" dirty="0"/>
              <a:t>:</a:t>
            </a:r>
            <a:r>
              <a:rPr lang="zh-CN" altLang="en-US" dirty="0"/>
              <a:t>出于保密法律和道德的要求</a:t>
            </a:r>
            <a:r>
              <a:rPr lang="en-US" altLang="zh-CN" dirty="0"/>
              <a:t>(</a:t>
            </a:r>
            <a:r>
              <a:rPr lang="zh-CN" altLang="en-US" dirty="0"/>
              <a:t>如</a:t>
            </a:r>
            <a:r>
              <a:rPr lang="en-US" altLang="zh-CN" dirty="0"/>
              <a:t>《</a:t>
            </a:r>
            <a:r>
              <a:rPr lang="zh-CN" altLang="en-US" dirty="0"/>
              <a:t>保密法</a:t>
            </a:r>
            <a:r>
              <a:rPr lang="en-US" altLang="zh-CN" dirty="0"/>
              <a:t>》</a:t>
            </a:r>
            <a:r>
              <a:rPr lang="zh-CN" altLang="en-US" dirty="0"/>
              <a:t>第三条的规定</a:t>
            </a:r>
            <a:r>
              <a:rPr lang="en-US" altLang="zh-CN" dirty="0"/>
              <a:t>)</a:t>
            </a:r>
            <a:r>
              <a:rPr lang="zh-CN" altLang="en-US" dirty="0"/>
              <a:t>、出于对保密法律制裁的惧怕</a:t>
            </a:r>
            <a:r>
              <a:rPr lang="en-US" altLang="zh-CN" dirty="0"/>
              <a:t>(</a:t>
            </a:r>
            <a:r>
              <a:rPr lang="zh-CN" altLang="en-US" dirty="0"/>
              <a:t>如</a:t>
            </a:r>
            <a:r>
              <a:rPr lang="en-US" altLang="zh-CN" dirty="0"/>
              <a:t>《</a:t>
            </a:r>
            <a:r>
              <a:rPr lang="zh-CN" altLang="en-US" dirty="0"/>
              <a:t>保密法</a:t>
            </a:r>
            <a:r>
              <a:rPr lang="en-US" altLang="zh-CN" dirty="0"/>
              <a:t>》</a:t>
            </a:r>
            <a:r>
              <a:rPr lang="zh-CN" altLang="en-US" dirty="0"/>
              <a:t>第五章的规定</a:t>
            </a:r>
            <a:r>
              <a:rPr lang="en-US" altLang="zh-CN" dirty="0"/>
              <a:t>)</a:t>
            </a:r>
            <a:r>
              <a:rPr lang="zh-CN" altLang="en-US" dirty="0"/>
              <a:t>、出于社会的压力和心理惯性，以及出于契约式的利益和信用的考虑</a:t>
            </a:r>
            <a:r>
              <a:rPr lang="en-US" altLang="zh-CN" dirty="0"/>
              <a:t>(</a:t>
            </a:r>
            <a:r>
              <a:rPr lang="zh-CN" altLang="en-US" dirty="0"/>
              <a:t>如对于保密协议的遵守</a:t>
            </a:r>
            <a:r>
              <a:rPr lang="en-US" altLang="zh-CN" dirty="0"/>
              <a:t>)</a:t>
            </a:r>
            <a:r>
              <a:rPr lang="zh-CN" altLang="en-US" dirty="0"/>
              <a:t>等。</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保密守法又称保密法律的遵守，是指一切国家机关、武装力量、政党、社会团体、企业事业单位和公民都必须遵守保密法律规范，将保密法律作为自己的行为准则，依照保密法律行使权利、履行义务的活动。</a:t>
            </a:r>
          </a:p>
          <a:p>
            <a:r>
              <a:rPr lang="zh-CN" altLang="en-US" dirty="0"/>
              <a:t>立法本身不是目的，立法者制定法律的最终目的是要使法的内容在社会生活中得以实施。一般而言，法的实施有两类途径</a:t>
            </a:r>
            <a:r>
              <a:rPr lang="en-US" altLang="zh-CN" dirty="0"/>
              <a:t>:</a:t>
            </a:r>
            <a:r>
              <a:rPr lang="zh-CN" altLang="en-US" dirty="0"/>
              <a:t>一类是主动地积极地实施，包括执法和守法</a:t>
            </a:r>
            <a:r>
              <a:rPr lang="en-US" altLang="zh-CN" dirty="0"/>
              <a:t>;</a:t>
            </a:r>
            <a:r>
              <a:rPr lang="zh-CN" altLang="en-US" dirty="0"/>
              <a:t>另一类是被动地消极地实施，也就是司法。保密守法是保密法律在现实中得以实施的一种重要形式，往往意味着社会主体对于保密法律的认知状况和认可态度。保密守法和保密违法反映了社会主体对于保密法律的两种不同的反馈行为。</a:t>
            </a:r>
          </a:p>
          <a:p>
            <a:r>
              <a:rPr lang="zh-CN" altLang="en-US" dirty="0"/>
              <a:t>保密守法的根据包括</a:t>
            </a:r>
            <a:r>
              <a:rPr lang="en-US" altLang="zh-CN" dirty="0"/>
              <a:t>:</a:t>
            </a:r>
            <a:r>
              <a:rPr lang="zh-CN" altLang="en-US" dirty="0"/>
              <a:t>出于保密法律和道德的要求</a:t>
            </a:r>
            <a:r>
              <a:rPr lang="en-US" altLang="zh-CN" dirty="0"/>
              <a:t>(</a:t>
            </a:r>
            <a:r>
              <a:rPr lang="zh-CN" altLang="en-US" dirty="0"/>
              <a:t>如</a:t>
            </a:r>
            <a:r>
              <a:rPr lang="en-US" altLang="zh-CN" dirty="0"/>
              <a:t>《</a:t>
            </a:r>
            <a:r>
              <a:rPr lang="zh-CN" altLang="en-US" dirty="0"/>
              <a:t>保密法</a:t>
            </a:r>
            <a:r>
              <a:rPr lang="en-US" altLang="zh-CN" dirty="0"/>
              <a:t>》</a:t>
            </a:r>
            <a:r>
              <a:rPr lang="zh-CN" altLang="en-US" dirty="0"/>
              <a:t>第三条的规定</a:t>
            </a:r>
            <a:r>
              <a:rPr lang="en-US" altLang="zh-CN" dirty="0"/>
              <a:t>)</a:t>
            </a:r>
            <a:r>
              <a:rPr lang="zh-CN" altLang="en-US" dirty="0"/>
              <a:t>、出于对保密法律制裁的惧怕</a:t>
            </a:r>
            <a:r>
              <a:rPr lang="en-US" altLang="zh-CN" dirty="0"/>
              <a:t>(</a:t>
            </a:r>
            <a:r>
              <a:rPr lang="zh-CN" altLang="en-US" dirty="0"/>
              <a:t>如</a:t>
            </a:r>
            <a:r>
              <a:rPr lang="en-US" altLang="zh-CN" dirty="0"/>
              <a:t>《</a:t>
            </a:r>
            <a:r>
              <a:rPr lang="zh-CN" altLang="en-US" dirty="0"/>
              <a:t>保密法</a:t>
            </a:r>
            <a:r>
              <a:rPr lang="en-US" altLang="zh-CN" dirty="0"/>
              <a:t>》</a:t>
            </a:r>
            <a:r>
              <a:rPr lang="zh-CN" altLang="en-US" dirty="0"/>
              <a:t>第五章的规定</a:t>
            </a:r>
            <a:r>
              <a:rPr lang="en-US" altLang="zh-CN" dirty="0"/>
              <a:t>)</a:t>
            </a:r>
            <a:r>
              <a:rPr lang="zh-CN" altLang="en-US" dirty="0"/>
              <a:t>、出于社会的压力和心理惯性，以及出于契约式的利益和信用的考虑</a:t>
            </a:r>
            <a:r>
              <a:rPr lang="en-US" altLang="zh-CN" dirty="0"/>
              <a:t>(</a:t>
            </a:r>
            <a:r>
              <a:rPr lang="zh-CN" altLang="en-US" dirty="0"/>
              <a:t>如对于保密协议的遵守</a:t>
            </a:r>
            <a:r>
              <a:rPr lang="en-US" altLang="zh-CN" dirty="0"/>
              <a:t>)</a:t>
            </a:r>
            <a:r>
              <a:rPr lang="zh-CN" altLang="en-US" dirty="0"/>
              <a:t>等。</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保密守法是高效能实现保密立法目的的途径</a:t>
            </a:r>
          </a:p>
          <a:p>
            <a:r>
              <a:rPr lang="zh-CN" altLang="en-US" dirty="0"/>
              <a:t>首先，任何法律在制定之初的最直接的目的，就是对各社会主体的社会行为进行调整和规范，就是让各社会主体遵从法律的规定。遵纪守法是依法治国、建设民主法治国家的最基本的起点。一国公民对社会、对国家所具有的最起码的公民责任就是遵守法律，履行义务。公民的保密义务，是指法律所规定的公民在保守国家秘密方面应当作出或者不应当作出一定行为的约束。在我国，公民的保密义务首先是</a:t>
            </a:r>
            <a:r>
              <a:rPr lang="en-US" altLang="zh-CN" dirty="0"/>
              <a:t>《</a:t>
            </a:r>
            <a:r>
              <a:rPr lang="zh-CN" altLang="en-US" dirty="0"/>
              <a:t>宪法</a:t>
            </a:r>
            <a:r>
              <a:rPr lang="en-US" altLang="zh-CN" dirty="0"/>
              <a:t>》</a:t>
            </a:r>
            <a:r>
              <a:rPr lang="zh-CN" altLang="en-US" dirty="0"/>
              <a:t>规定的基本义务，在</a:t>
            </a:r>
            <a:r>
              <a:rPr lang="en-US" altLang="zh-CN" dirty="0"/>
              <a:t>《</a:t>
            </a:r>
            <a:r>
              <a:rPr lang="zh-CN" altLang="en-US" dirty="0"/>
              <a:t>宪法</a:t>
            </a:r>
            <a:r>
              <a:rPr lang="en-US" altLang="zh-CN" dirty="0"/>
              <a:t>》</a:t>
            </a:r>
            <a:r>
              <a:rPr lang="zh-CN" altLang="en-US" dirty="0"/>
              <a:t>规定的基础上，</a:t>
            </a:r>
            <a:r>
              <a:rPr lang="en-US" altLang="zh-CN" dirty="0"/>
              <a:t>《</a:t>
            </a:r>
            <a:r>
              <a:rPr lang="zh-CN" altLang="en-US" dirty="0"/>
              <a:t>保密法</a:t>
            </a:r>
            <a:r>
              <a:rPr lang="en-US" altLang="zh-CN" dirty="0"/>
              <a:t>》</a:t>
            </a:r>
            <a:r>
              <a:rPr lang="zh-CN" altLang="en-US" dirty="0"/>
              <a:t>又规定了一切国家机关、武装力量、社会团体、企业事业单位和公民都有保守国家秘密的义务。保密守法体现了公民对于法律义务的自觉履行。其次，保密守法体现了公民对于保密法律所确认和保护的国家安全和利益的认可，提高了保密立法目的实现的顺畅性，节约了保密违法带来的事后法律调整手段的法律资源和成本的使用，是最有提倡和鼓励价值的推动和促进保密法律实施的高效能途径，有效地保障了国家秘密的安全性。</a:t>
            </a:r>
          </a:p>
          <a:p>
            <a:r>
              <a:rPr lang="en-US" altLang="zh-CN" dirty="0"/>
              <a:t>(2)</a:t>
            </a:r>
            <a:r>
              <a:rPr lang="zh-CN" altLang="en-US" dirty="0"/>
              <a:t>保密守法是开展保密执法的基础</a:t>
            </a:r>
          </a:p>
          <a:p>
            <a:r>
              <a:rPr lang="zh-CN" altLang="en-US" dirty="0"/>
              <a:t>保密守法和保密执法，前者强调所有社会主体对于保密法律的一体遵循，后者强调国家保密行政主体对于保密行政职权的行使。二者在保密法制体系中的作用各有不同，但都是实现保密立法目的主动的积极的途径。同时，保密守法的主体是我国保密法律适用范围内的一切社会主体，其中当然也包括各级保密行政主体，也就是保密执法的主体。根据我国保密法律的相关规定，国家保密行政主体首先应当是一个保密守法的主体，才有资格和可能成为一个保密执法的主体。同时，从广义上来说，保密执法是国家保密行政主体按照法律规定，行使保密行政职权，厦行保密行政职责的行为，是一类特定主体的保密守法行为。因此，保密守法构成了保密执法的基础，守好法成为执好法的内在要求。</a:t>
            </a:r>
          </a:p>
          <a:p>
            <a:r>
              <a:rPr lang="en-US" altLang="zh-CN" dirty="0"/>
              <a:t>(3)</a:t>
            </a:r>
            <a:r>
              <a:rPr lang="zh-CN" altLang="en-US" dirty="0"/>
              <a:t>保密守法是减少保密司法适用的前提，有利于节约保密成本</a:t>
            </a:r>
          </a:p>
          <a:p>
            <a:r>
              <a:rPr lang="zh-CN" altLang="en-US" dirty="0"/>
              <a:t>保密守法与保密违法是公民对待保密法律的两种截然不同的反馈行为，在保证法律实施的目的指引下，针对保密违法行为，法律设置了保密司法这种事后调整方式，通过适用国家强制力来轿正保密违法行为对于国家秘密安全的威胁或危害。因此，保密违法是保密司法的前提，违法行为越多，司法适用就越多。与此相反，保密守法倚赖于社会主体对于保密法律的自觉遵守和履行，无需事后的司法适用阶段，是保密法律最直接最顺畅的实施途经。由此，保密守法的程度越高，保密司法适用的前提就越少，提高保密法律实施效能的同时，可以节约更多的保密司法适用成本，将更多事后矫正保密成本用于保密管理工作的事前预防阶段，最终提高保密管理工作对于国家秘密安全的保障程度。</a:t>
            </a:r>
          </a:p>
        </p:txBody>
      </p:sp>
      <p:sp>
        <p:nvSpPr>
          <p:cNvPr id="4" name="灯片编号占位符 3"/>
          <p:cNvSpPr>
            <a:spLocks noGrp="1"/>
          </p:cNvSpPr>
          <p:nvPr>
            <p:ph type="sldNum" sz="quarter" idx="5"/>
          </p:nvPr>
        </p:nvSpPr>
        <p:spPr/>
        <p:txBody>
          <a:bodyPr/>
          <a:lstStyle/>
          <a:p>
            <a:fld id="{C1640531-6BEC-4F7A-8336-A2EE8D9C3E4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西方保密法制札记</a:t>
            </a:r>
            <a:r>
              <a:rPr lang="en-US" altLang="zh-CN" dirty="0"/>
              <a:t>P23-24</a:t>
            </a:r>
          </a:p>
          <a:p>
            <a:endParaRPr lang="en-US" altLang="zh-CN" dirty="0"/>
          </a:p>
          <a:p>
            <a:r>
              <a:rPr lang="zh-CN" altLang="en-US" dirty="0"/>
              <a:t>五是增加管理成本。保密管理属于高成本活动。美国国防部</a:t>
            </a:r>
            <a:r>
              <a:rPr lang="en-US" altLang="zh-CN" dirty="0"/>
              <a:t>1967</a:t>
            </a:r>
            <a:r>
              <a:rPr lang="zh-CN" altLang="en-US" dirty="0"/>
              <a:t>年的一项研究发现， 保存每份绝密级、机密级、秘密级文件的直接和间接的年度费用分别为</a:t>
            </a:r>
            <a:r>
              <a:rPr lang="en-US" altLang="zh-CN" dirty="0"/>
              <a:t>6.56</a:t>
            </a:r>
            <a:r>
              <a:rPr lang="zh-CN" altLang="en-US" dirty="0"/>
              <a:t>美元、</a:t>
            </a:r>
            <a:r>
              <a:rPr lang="en-US" altLang="zh-CN" dirty="0"/>
              <a:t>6.09 </a:t>
            </a:r>
            <a:r>
              <a:rPr lang="zh-CN" altLang="en-US" dirty="0"/>
              <a:t>美元、</a:t>
            </a:r>
            <a:r>
              <a:rPr lang="en-US" altLang="zh-CN" dirty="0"/>
              <a:t>2.11 </a:t>
            </a:r>
            <a:r>
              <a:rPr lang="zh-CN" altLang="en-US" dirty="0"/>
              <a:t>美元，且这个费用逐年递增。据公开资料，美国</a:t>
            </a:r>
            <a:r>
              <a:rPr lang="en-US" altLang="zh-CN" dirty="0"/>
              <a:t>1996</a:t>
            </a:r>
            <a:r>
              <a:rPr lang="zh-CN" altLang="en-US" dirty="0"/>
              <a:t>财政年度保密经费开支</a:t>
            </a:r>
            <a:r>
              <a:rPr lang="en-US" altLang="zh-CN" dirty="0"/>
              <a:t>52</a:t>
            </a:r>
            <a:r>
              <a:rPr lang="zh-CN" altLang="en-US" dirty="0"/>
              <a:t>亿美元，其中联邦政府支出</a:t>
            </a:r>
            <a:r>
              <a:rPr lang="en-US" altLang="zh-CN" dirty="0"/>
              <a:t>27.4</a:t>
            </a:r>
            <a:r>
              <a:rPr lang="zh-CN" altLang="en-US" dirty="0"/>
              <a:t>亿美元，承包商支出</a:t>
            </a:r>
            <a:r>
              <a:rPr lang="en-US" altLang="zh-CN" dirty="0"/>
              <a:t>26</a:t>
            </a:r>
            <a:r>
              <a:rPr lang="zh-CN" altLang="en-US" dirty="0"/>
              <a:t>亿美元。到</a:t>
            </a:r>
            <a:r>
              <a:rPr lang="en-US" altLang="zh-CN" dirty="0"/>
              <a:t>2012</a:t>
            </a:r>
            <a:r>
              <a:rPr lang="zh-CN" altLang="en-US" dirty="0"/>
              <a:t>财政年度则增长至</a:t>
            </a:r>
            <a:r>
              <a:rPr lang="en-US" altLang="zh-CN" dirty="0"/>
              <a:t>110</a:t>
            </a:r>
            <a:r>
              <a:rPr lang="zh-CN" altLang="en-US" dirty="0"/>
              <a:t>多亿美元，其中联邦政府支出</a:t>
            </a:r>
            <a:r>
              <a:rPr lang="en-US" altLang="zh-CN" dirty="0"/>
              <a:t>97.7</a:t>
            </a:r>
            <a:r>
              <a:rPr lang="zh-CN" altLang="en-US" dirty="0"/>
              <a:t>亿美元，承包商支出</a:t>
            </a:r>
            <a:r>
              <a:rPr lang="en-US" altLang="zh-CN" dirty="0"/>
              <a:t>11.9</a:t>
            </a:r>
            <a:r>
              <a:rPr lang="zh-CN" altLang="en-US" dirty="0"/>
              <a:t>亿元。</a:t>
            </a:r>
          </a:p>
          <a:p>
            <a:endParaRPr lang="zh-CN" altLang="en-US" dirty="0"/>
          </a:p>
          <a:p>
            <a:r>
              <a:rPr lang="zh-CN" altLang="en-US" dirty="0"/>
              <a:t>以上支出均未包括核心保密部门的中央情报局、国防情报局等</a:t>
            </a:r>
            <a:r>
              <a:rPr lang="en-US" altLang="zh-CN" dirty="0"/>
              <a:t>6</a:t>
            </a:r>
            <a:r>
              <a:rPr lang="zh-CN" altLang="en-US" dirty="0"/>
              <a:t>个情报机构的保密经费。根据相关官方公开信息，可以推断出这些情报机构的保密经费数额更加庞大。</a:t>
            </a:r>
            <a:r>
              <a:rPr lang="en-US" altLang="zh-CN" dirty="0"/>
              <a:t>1997</a:t>
            </a:r>
            <a:r>
              <a:rPr lang="zh-CN" altLang="en-US" dirty="0"/>
              <a:t>年中央情报局曾公开承认，</a:t>
            </a:r>
            <a:r>
              <a:rPr lang="en-US" altLang="zh-CN" dirty="0"/>
              <a:t>1996</a:t>
            </a:r>
            <a:r>
              <a:rPr lang="zh-CN" altLang="en-US" dirty="0"/>
              <a:t>至</a:t>
            </a:r>
            <a:r>
              <a:rPr lang="en-US" altLang="zh-CN" dirty="0"/>
              <a:t>1997 </a:t>
            </a:r>
            <a:r>
              <a:rPr lang="zh-CN" altLang="en-US" dirty="0"/>
              <a:t>财政年度保密经费开支</a:t>
            </a:r>
            <a:r>
              <a:rPr lang="en-US" altLang="zh-CN" dirty="0"/>
              <a:t>26.6</a:t>
            </a:r>
            <a:r>
              <a:rPr lang="zh-CN" altLang="en-US" dirty="0"/>
              <a:t>亿美元。</a:t>
            </a:r>
            <a:r>
              <a:rPr lang="en-US" altLang="zh-CN" dirty="0"/>
              <a:t>2013</a:t>
            </a:r>
            <a:r>
              <a:rPr lang="zh-CN" altLang="en-US" dirty="0"/>
              <a:t>年信息安全监督局公开表示，情报部门</a:t>
            </a:r>
            <a:r>
              <a:rPr lang="en-US" altLang="zh-CN" dirty="0"/>
              <a:t>2012</a:t>
            </a:r>
            <a:r>
              <a:rPr lang="zh-CN" altLang="en-US" dirty="0"/>
              <a:t>年财年的保密花费总额大约是政府部门花费总额的</a:t>
            </a:r>
            <a:r>
              <a:rPr lang="en-US" altLang="zh-CN" dirty="0"/>
              <a:t>20%</a:t>
            </a:r>
            <a:r>
              <a:rPr lang="zh-CN" altLang="en-US" dirty="0"/>
              <a:t>。</a:t>
            </a:r>
          </a:p>
          <a:p>
            <a:endParaRPr lang="zh-CN" altLang="en-US" dirty="0"/>
          </a:p>
          <a:p>
            <a:r>
              <a:rPr lang="zh-CN" altLang="en-US" dirty="0"/>
              <a:t>对于普通保密科技研发项目，一般情况下，</a:t>
            </a:r>
            <a:r>
              <a:rPr lang="en-US" altLang="zh-CN" dirty="0"/>
              <a:t>50%</a:t>
            </a:r>
            <a:r>
              <a:rPr lang="zh-CN" altLang="en-US" dirty="0"/>
              <a:t>以上的项目经费都要用于安全保密管理，包括必须购买专门设备，以及不能公开招标只能秘密购买所增加的额外费用；为制作、保存、处理和销毁保密文件，需要建立专门的安全区域、采购专门的安全设施、聘用专门的人员，以及对有关设备和场所进行安全测试、对有关人员进行安全审查和培训的费用</a:t>
            </a:r>
            <a:r>
              <a:rPr lang="en-US" altLang="zh-CN" dirty="0"/>
              <a:t>(</a:t>
            </a:r>
            <a:r>
              <a:rPr lang="zh-CN" altLang="en-US" dirty="0"/>
              <a:t>美国政府每年在涉密人员审查上要花费数土亿美元</a:t>
            </a:r>
            <a:r>
              <a:rPr lang="en-US" altLang="zh-CN" dirty="0"/>
              <a:t>)</a:t>
            </a:r>
            <a:r>
              <a:rPr lang="zh-CN" altLang="en-US" dirty="0"/>
              <a:t>；必须通过专门途径和方式运送或者传输保密硬件、材料或者文件的额外费用等。</a:t>
            </a:r>
          </a:p>
          <a:p>
            <a:endParaRPr lang="zh-CN" altLang="en-US" dirty="0"/>
          </a:p>
          <a:p>
            <a:endParaRPr lang="zh-CN" altLang="en-US" dirty="0"/>
          </a:p>
          <a:p>
            <a:endParaRPr lang="zh-CN" altLang="en-US" dirty="0"/>
          </a:p>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》P44</a:t>
            </a:r>
          </a:p>
          <a:p>
            <a:r>
              <a:rPr lang="en-US" altLang="zh-CN" dirty="0"/>
              <a:t>(</a:t>
            </a:r>
            <a:r>
              <a:rPr lang="zh-CN" altLang="en-US" dirty="0"/>
              <a:t>六</a:t>
            </a:r>
            <a:r>
              <a:rPr lang="en-US" altLang="zh-CN" dirty="0"/>
              <a:t>)</a:t>
            </a:r>
            <a:r>
              <a:rPr lang="zh-CN" altLang="en-US" dirty="0"/>
              <a:t>对国家秘密缺乏正当性的指责之六</a:t>
            </a:r>
            <a:r>
              <a:rPr lang="en-US" altLang="zh-CN" dirty="0"/>
              <a:t>:</a:t>
            </a:r>
            <a:r>
              <a:rPr lang="zh-CN" altLang="en-US" dirty="0"/>
              <a:t>浪费社会资源 </a:t>
            </a:r>
          </a:p>
          <a:p>
            <a:r>
              <a:rPr lang="zh-CN" altLang="en-US" dirty="0"/>
              <a:t>如果政府保密的范围远远超过国家安全和利益所需的必要限度，必然会造成巨大，高昂的代价。美国对国家秘密的限制较为严格，即使在这种情况下，美国 </a:t>
            </a:r>
            <a:r>
              <a:rPr lang="en-US" altLang="zh-CN" dirty="0"/>
              <a:t>2003</a:t>
            </a:r>
            <a:r>
              <a:rPr lang="zh-CN" altLang="en-US" dirty="0"/>
              <a:t>年至 </a:t>
            </a:r>
            <a:r>
              <a:rPr lang="en-US" altLang="zh-CN" dirty="0"/>
              <a:t>2012 </a:t>
            </a:r>
            <a:r>
              <a:rPr lang="zh-CN" altLang="en-US" dirty="0"/>
              <a:t>年这</a:t>
            </a:r>
            <a:r>
              <a:rPr lang="en-US" altLang="zh-CN" dirty="0"/>
              <a:t>10</a:t>
            </a:r>
            <a:r>
              <a:rPr lang="zh-CN" altLang="en-US" dirty="0"/>
              <a:t>年间，工业领域花费保密经费年均约</a:t>
            </a:r>
            <a:r>
              <a:rPr lang="en-US" altLang="zh-CN" dirty="0"/>
              <a:t>118.6</a:t>
            </a:r>
            <a:r>
              <a:rPr lang="zh-CN" altLang="en-US" dirty="0"/>
              <a:t>亿美元，政府部门保密经费年均约</a:t>
            </a:r>
            <a:r>
              <a:rPr lang="en-US" altLang="zh-CN" dirty="0"/>
              <a:t>87.06</a:t>
            </a:r>
            <a:r>
              <a:rPr lang="zh-CN" altLang="en-US" dirty="0"/>
              <a:t>亿美元。我国不对外公开政府保密的费用，但参照美国的实践经验，其花费也将会是十分惊人的。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西方保密法制札记</a:t>
            </a:r>
            <a:r>
              <a:rPr lang="en-US" altLang="zh-CN" dirty="0"/>
              <a:t>P23-24</a:t>
            </a:r>
          </a:p>
          <a:p>
            <a:endParaRPr lang="en-US" altLang="zh-CN" dirty="0"/>
          </a:p>
          <a:p>
            <a:r>
              <a:rPr lang="zh-CN" altLang="en-US" dirty="0"/>
              <a:t>五是增加管理成本。保密管理属于高成本活动。美国国防部</a:t>
            </a:r>
            <a:r>
              <a:rPr lang="en-US" altLang="zh-CN" dirty="0"/>
              <a:t>1967</a:t>
            </a:r>
            <a:r>
              <a:rPr lang="zh-CN" altLang="en-US" dirty="0"/>
              <a:t>年的一项研究发现， 保存每份绝密级、机密级、秘密级文件的直接和间接的年度费用分别为</a:t>
            </a:r>
            <a:r>
              <a:rPr lang="en-US" altLang="zh-CN" dirty="0"/>
              <a:t>6.56</a:t>
            </a:r>
            <a:r>
              <a:rPr lang="zh-CN" altLang="en-US" dirty="0"/>
              <a:t>美元、</a:t>
            </a:r>
            <a:r>
              <a:rPr lang="en-US" altLang="zh-CN" dirty="0"/>
              <a:t>6.09 </a:t>
            </a:r>
            <a:r>
              <a:rPr lang="zh-CN" altLang="en-US" dirty="0"/>
              <a:t>美元、</a:t>
            </a:r>
            <a:r>
              <a:rPr lang="en-US" altLang="zh-CN" dirty="0"/>
              <a:t>2.11 </a:t>
            </a:r>
            <a:r>
              <a:rPr lang="zh-CN" altLang="en-US" dirty="0"/>
              <a:t>美元，且这个费用逐年递增。据公开资料，美国</a:t>
            </a:r>
            <a:r>
              <a:rPr lang="en-US" altLang="zh-CN" dirty="0"/>
              <a:t>1996</a:t>
            </a:r>
            <a:r>
              <a:rPr lang="zh-CN" altLang="en-US" dirty="0"/>
              <a:t>财政年度保密经费开支</a:t>
            </a:r>
            <a:r>
              <a:rPr lang="en-US" altLang="zh-CN" dirty="0"/>
              <a:t>52</a:t>
            </a:r>
            <a:r>
              <a:rPr lang="zh-CN" altLang="en-US" dirty="0"/>
              <a:t>亿美元，其中联邦政府支出</a:t>
            </a:r>
            <a:r>
              <a:rPr lang="en-US" altLang="zh-CN" dirty="0"/>
              <a:t>27.4</a:t>
            </a:r>
            <a:r>
              <a:rPr lang="zh-CN" altLang="en-US" dirty="0"/>
              <a:t>亿美元，承包商支出</a:t>
            </a:r>
            <a:r>
              <a:rPr lang="en-US" altLang="zh-CN" dirty="0"/>
              <a:t>26</a:t>
            </a:r>
            <a:r>
              <a:rPr lang="zh-CN" altLang="en-US" dirty="0"/>
              <a:t>亿美元。到</a:t>
            </a:r>
            <a:r>
              <a:rPr lang="en-US" altLang="zh-CN" dirty="0"/>
              <a:t>2012</a:t>
            </a:r>
            <a:r>
              <a:rPr lang="zh-CN" altLang="en-US" dirty="0"/>
              <a:t>财政年度则增长至</a:t>
            </a:r>
            <a:r>
              <a:rPr lang="en-US" altLang="zh-CN" dirty="0"/>
              <a:t>110</a:t>
            </a:r>
            <a:r>
              <a:rPr lang="zh-CN" altLang="en-US" dirty="0"/>
              <a:t>多亿美元，其中联邦政府支出</a:t>
            </a:r>
            <a:r>
              <a:rPr lang="en-US" altLang="zh-CN" dirty="0"/>
              <a:t>97.7</a:t>
            </a:r>
            <a:r>
              <a:rPr lang="zh-CN" altLang="en-US" dirty="0"/>
              <a:t>亿美元，承包商支出</a:t>
            </a:r>
            <a:r>
              <a:rPr lang="en-US" altLang="zh-CN" dirty="0"/>
              <a:t>11.9</a:t>
            </a:r>
            <a:r>
              <a:rPr lang="zh-CN" altLang="en-US" dirty="0"/>
              <a:t>亿元。</a:t>
            </a:r>
          </a:p>
          <a:p>
            <a:endParaRPr lang="zh-CN" altLang="en-US" dirty="0"/>
          </a:p>
          <a:p>
            <a:r>
              <a:rPr lang="zh-CN" altLang="en-US" dirty="0"/>
              <a:t>以上支出均未包括核心保密部门的中央情报局、国防情报局等</a:t>
            </a:r>
            <a:r>
              <a:rPr lang="en-US" altLang="zh-CN" dirty="0"/>
              <a:t>6</a:t>
            </a:r>
            <a:r>
              <a:rPr lang="zh-CN" altLang="en-US" dirty="0"/>
              <a:t>个情报机构的保密经费。根据相关官方公开信息，可以推断出这些情报机构的保密经费数额更加庞大。</a:t>
            </a:r>
            <a:r>
              <a:rPr lang="en-US" altLang="zh-CN" dirty="0"/>
              <a:t>1997</a:t>
            </a:r>
            <a:r>
              <a:rPr lang="zh-CN" altLang="en-US" dirty="0"/>
              <a:t>年中央情报局曾公开承认，</a:t>
            </a:r>
            <a:r>
              <a:rPr lang="en-US" altLang="zh-CN" dirty="0"/>
              <a:t>1996</a:t>
            </a:r>
            <a:r>
              <a:rPr lang="zh-CN" altLang="en-US" dirty="0"/>
              <a:t>至</a:t>
            </a:r>
            <a:r>
              <a:rPr lang="en-US" altLang="zh-CN" dirty="0"/>
              <a:t>1997 </a:t>
            </a:r>
            <a:r>
              <a:rPr lang="zh-CN" altLang="en-US" dirty="0"/>
              <a:t>财政年度保密经费开支</a:t>
            </a:r>
            <a:r>
              <a:rPr lang="en-US" altLang="zh-CN" dirty="0"/>
              <a:t>26.6</a:t>
            </a:r>
            <a:r>
              <a:rPr lang="zh-CN" altLang="en-US" dirty="0"/>
              <a:t>亿美元。</a:t>
            </a:r>
            <a:r>
              <a:rPr lang="en-US" altLang="zh-CN" dirty="0"/>
              <a:t>2013</a:t>
            </a:r>
            <a:r>
              <a:rPr lang="zh-CN" altLang="en-US" dirty="0"/>
              <a:t>年信息安全监督局公开表示，情报部门</a:t>
            </a:r>
            <a:r>
              <a:rPr lang="en-US" altLang="zh-CN" dirty="0"/>
              <a:t>2012</a:t>
            </a:r>
            <a:r>
              <a:rPr lang="zh-CN" altLang="en-US" dirty="0"/>
              <a:t>年财年的保密花费总额大约是政府部门花费总额的</a:t>
            </a:r>
            <a:r>
              <a:rPr lang="en-US" altLang="zh-CN" dirty="0"/>
              <a:t>20%</a:t>
            </a:r>
            <a:r>
              <a:rPr lang="zh-CN" altLang="en-US" dirty="0"/>
              <a:t>。</a:t>
            </a:r>
          </a:p>
          <a:p>
            <a:endParaRPr lang="zh-CN" altLang="en-US" dirty="0"/>
          </a:p>
          <a:p>
            <a:r>
              <a:rPr lang="zh-CN" altLang="en-US" dirty="0"/>
              <a:t>对于普通保密科技研发项目，一般情况下，</a:t>
            </a:r>
            <a:r>
              <a:rPr lang="en-US" altLang="zh-CN" dirty="0"/>
              <a:t>50%</a:t>
            </a:r>
            <a:r>
              <a:rPr lang="zh-CN" altLang="en-US" dirty="0"/>
              <a:t>以上的项目经费都要用于安全保密管理，包括必须购买专门设备，以及不能公开招标只能秘密购买所增加的额外费用；为制作、保存、处理和销毁保密文件，需要建立专门的安全区域、采购专门的安全设施、聘用专门的人员，以及对有关设备和场所进行安全测试、对有关人员进行安全审查和培训的费用</a:t>
            </a:r>
            <a:r>
              <a:rPr lang="en-US" altLang="zh-CN" dirty="0"/>
              <a:t>(</a:t>
            </a:r>
            <a:r>
              <a:rPr lang="zh-CN" altLang="en-US" dirty="0"/>
              <a:t>美国政府每年在涉密人员审查上要花费数土亿美元</a:t>
            </a:r>
            <a:r>
              <a:rPr lang="en-US" altLang="zh-CN" dirty="0"/>
              <a:t>)</a:t>
            </a:r>
            <a:r>
              <a:rPr lang="zh-CN" altLang="en-US" dirty="0"/>
              <a:t>；必须通过专门途径和方式运送或者传输保密硬件、材料或者文件的额外费用等。</a:t>
            </a:r>
          </a:p>
          <a:p>
            <a:endParaRPr lang="zh-CN" altLang="en-US" dirty="0"/>
          </a:p>
          <a:p>
            <a:endParaRPr lang="zh-CN" altLang="en-US" dirty="0"/>
          </a:p>
          <a:p>
            <a:endParaRPr lang="zh-CN" altLang="en-US" dirty="0"/>
          </a:p>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》P44</a:t>
            </a:r>
          </a:p>
          <a:p>
            <a:r>
              <a:rPr lang="en-US" altLang="zh-CN" dirty="0"/>
              <a:t>(</a:t>
            </a:r>
            <a:r>
              <a:rPr lang="zh-CN" altLang="en-US" dirty="0"/>
              <a:t>六</a:t>
            </a:r>
            <a:r>
              <a:rPr lang="en-US" altLang="zh-CN" dirty="0"/>
              <a:t>)</a:t>
            </a:r>
            <a:r>
              <a:rPr lang="zh-CN" altLang="en-US" dirty="0"/>
              <a:t>对国家秘密缺乏正当性的指责之六</a:t>
            </a:r>
            <a:r>
              <a:rPr lang="en-US" altLang="zh-CN" dirty="0"/>
              <a:t>:</a:t>
            </a:r>
            <a:r>
              <a:rPr lang="zh-CN" altLang="en-US" dirty="0"/>
              <a:t>浪费社会资源 </a:t>
            </a:r>
          </a:p>
          <a:p>
            <a:r>
              <a:rPr lang="zh-CN" altLang="en-US" dirty="0"/>
              <a:t>如果政府保密的范围远远超过国家安全和利益所需的必要限度，必然会造成巨大，高昂的代价。美国对国家秘密的限制较为严格，即使在这种情况下，美国 </a:t>
            </a:r>
            <a:r>
              <a:rPr lang="en-US" altLang="zh-CN" dirty="0"/>
              <a:t>2003</a:t>
            </a:r>
            <a:r>
              <a:rPr lang="zh-CN" altLang="en-US" dirty="0"/>
              <a:t>年至 </a:t>
            </a:r>
            <a:r>
              <a:rPr lang="en-US" altLang="zh-CN" dirty="0"/>
              <a:t>2012 </a:t>
            </a:r>
            <a:r>
              <a:rPr lang="zh-CN" altLang="en-US" dirty="0"/>
              <a:t>年这</a:t>
            </a:r>
            <a:r>
              <a:rPr lang="en-US" altLang="zh-CN" dirty="0"/>
              <a:t>10</a:t>
            </a:r>
            <a:r>
              <a:rPr lang="zh-CN" altLang="en-US" dirty="0"/>
              <a:t>年间，工业领域花费保密经费年均约</a:t>
            </a:r>
            <a:r>
              <a:rPr lang="en-US" altLang="zh-CN" dirty="0"/>
              <a:t>118.6</a:t>
            </a:r>
            <a:r>
              <a:rPr lang="zh-CN" altLang="en-US" dirty="0"/>
              <a:t>亿美元，政府部门保密经费年均约</a:t>
            </a:r>
            <a:r>
              <a:rPr lang="en-US" altLang="zh-CN" dirty="0"/>
              <a:t>87.06</a:t>
            </a:r>
            <a:r>
              <a:rPr lang="zh-CN" altLang="en-US" dirty="0"/>
              <a:t>亿美元。我国不对外公开政府保密的费用，但参照美国的实践经验，其花费也将会是十分惊人的。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西方保密法制札记</a:t>
            </a:r>
            <a:r>
              <a:rPr lang="en-US" altLang="zh-CN" dirty="0"/>
              <a:t>P23-24</a:t>
            </a:r>
          </a:p>
          <a:p>
            <a:endParaRPr lang="en-US" altLang="zh-CN" dirty="0"/>
          </a:p>
          <a:p>
            <a:r>
              <a:rPr lang="zh-CN" altLang="en-US" dirty="0"/>
              <a:t>五是增加管理成本。保密管理属于高成本活动。美国国防部</a:t>
            </a:r>
            <a:r>
              <a:rPr lang="en-US" altLang="zh-CN" dirty="0"/>
              <a:t>1967</a:t>
            </a:r>
            <a:r>
              <a:rPr lang="zh-CN" altLang="en-US" dirty="0"/>
              <a:t>年的一项研究发现， 保存每份绝密级、机密级、秘密级文件的直接和间接的年度费用分别为</a:t>
            </a:r>
            <a:r>
              <a:rPr lang="en-US" altLang="zh-CN" dirty="0"/>
              <a:t>6.56</a:t>
            </a:r>
            <a:r>
              <a:rPr lang="zh-CN" altLang="en-US" dirty="0"/>
              <a:t>美元、</a:t>
            </a:r>
            <a:r>
              <a:rPr lang="en-US" altLang="zh-CN" dirty="0"/>
              <a:t>6.09 </a:t>
            </a:r>
            <a:r>
              <a:rPr lang="zh-CN" altLang="en-US" dirty="0"/>
              <a:t>美元、</a:t>
            </a:r>
            <a:r>
              <a:rPr lang="en-US" altLang="zh-CN" dirty="0"/>
              <a:t>2.11 </a:t>
            </a:r>
            <a:r>
              <a:rPr lang="zh-CN" altLang="en-US" dirty="0"/>
              <a:t>美元，且这个费用逐年递增。据公开资料，美国</a:t>
            </a:r>
            <a:r>
              <a:rPr lang="en-US" altLang="zh-CN" dirty="0"/>
              <a:t>1996</a:t>
            </a:r>
            <a:r>
              <a:rPr lang="zh-CN" altLang="en-US" dirty="0"/>
              <a:t>财政年度保密经费开支</a:t>
            </a:r>
            <a:r>
              <a:rPr lang="en-US" altLang="zh-CN" dirty="0"/>
              <a:t>52</a:t>
            </a:r>
            <a:r>
              <a:rPr lang="zh-CN" altLang="en-US" dirty="0"/>
              <a:t>亿美元，其中联邦政府支出</a:t>
            </a:r>
            <a:r>
              <a:rPr lang="en-US" altLang="zh-CN" dirty="0"/>
              <a:t>27.4</a:t>
            </a:r>
            <a:r>
              <a:rPr lang="zh-CN" altLang="en-US" dirty="0"/>
              <a:t>亿美元，承包商支出</a:t>
            </a:r>
            <a:r>
              <a:rPr lang="en-US" altLang="zh-CN" dirty="0"/>
              <a:t>26</a:t>
            </a:r>
            <a:r>
              <a:rPr lang="zh-CN" altLang="en-US" dirty="0"/>
              <a:t>亿美元。到</a:t>
            </a:r>
            <a:r>
              <a:rPr lang="en-US" altLang="zh-CN" dirty="0"/>
              <a:t>2012</a:t>
            </a:r>
            <a:r>
              <a:rPr lang="zh-CN" altLang="en-US" dirty="0"/>
              <a:t>财政年度则增长至</a:t>
            </a:r>
            <a:r>
              <a:rPr lang="en-US" altLang="zh-CN" dirty="0"/>
              <a:t>110</a:t>
            </a:r>
            <a:r>
              <a:rPr lang="zh-CN" altLang="en-US" dirty="0"/>
              <a:t>多亿美元，其中联邦政府支出</a:t>
            </a:r>
            <a:r>
              <a:rPr lang="en-US" altLang="zh-CN" dirty="0"/>
              <a:t>97.7</a:t>
            </a:r>
            <a:r>
              <a:rPr lang="zh-CN" altLang="en-US" dirty="0"/>
              <a:t>亿美元，承包商支出</a:t>
            </a:r>
            <a:r>
              <a:rPr lang="en-US" altLang="zh-CN" dirty="0"/>
              <a:t>11.9</a:t>
            </a:r>
            <a:r>
              <a:rPr lang="zh-CN" altLang="en-US" dirty="0"/>
              <a:t>亿元。</a:t>
            </a:r>
          </a:p>
          <a:p>
            <a:endParaRPr lang="zh-CN" altLang="en-US" dirty="0"/>
          </a:p>
          <a:p>
            <a:r>
              <a:rPr lang="zh-CN" altLang="en-US" dirty="0"/>
              <a:t>以上支出均未包括核心保密部门的中央情报局、国防情报局等</a:t>
            </a:r>
            <a:r>
              <a:rPr lang="en-US" altLang="zh-CN" dirty="0"/>
              <a:t>6</a:t>
            </a:r>
            <a:r>
              <a:rPr lang="zh-CN" altLang="en-US" dirty="0"/>
              <a:t>个情报机构的保密经费。根据相关官方公开信息，可以推断出这些情报机构的保密经费数额更加庞大。</a:t>
            </a:r>
            <a:r>
              <a:rPr lang="en-US" altLang="zh-CN" dirty="0"/>
              <a:t>1997</a:t>
            </a:r>
            <a:r>
              <a:rPr lang="zh-CN" altLang="en-US" dirty="0"/>
              <a:t>年中央情报局曾公开承认，</a:t>
            </a:r>
            <a:r>
              <a:rPr lang="en-US" altLang="zh-CN" dirty="0"/>
              <a:t>1996</a:t>
            </a:r>
            <a:r>
              <a:rPr lang="zh-CN" altLang="en-US" dirty="0"/>
              <a:t>至</a:t>
            </a:r>
            <a:r>
              <a:rPr lang="en-US" altLang="zh-CN" dirty="0"/>
              <a:t>1997 </a:t>
            </a:r>
            <a:r>
              <a:rPr lang="zh-CN" altLang="en-US" dirty="0"/>
              <a:t>财政年度保密经费开支</a:t>
            </a:r>
            <a:r>
              <a:rPr lang="en-US" altLang="zh-CN" dirty="0"/>
              <a:t>26.6</a:t>
            </a:r>
            <a:r>
              <a:rPr lang="zh-CN" altLang="en-US" dirty="0"/>
              <a:t>亿美元。</a:t>
            </a:r>
            <a:r>
              <a:rPr lang="en-US" altLang="zh-CN" dirty="0"/>
              <a:t>2013</a:t>
            </a:r>
            <a:r>
              <a:rPr lang="zh-CN" altLang="en-US" dirty="0"/>
              <a:t>年信息安全监督局公开表示，情报部门</a:t>
            </a:r>
            <a:r>
              <a:rPr lang="en-US" altLang="zh-CN" dirty="0"/>
              <a:t>2012</a:t>
            </a:r>
            <a:r>
              <a:rPr lang="zh-CN" altLang="en-US" dirty="0"/>
              <a:t>年财年的保密花费总额大约是政府部门花费总额的</a:t>
            </a:r>
            <a:r>
              <a:rPr lang="en-US" altLang="zh-CN" dirty="0"/>
              <a:t>20%</a:t>
            </a:r>
            <a:r>
              <a:rPr lang="zh-CN" altLang="en-US" dirty="0"/>
              <a:t>。</a:t>
            </a:r>
          </a:p>
          <a:p>
            <a:endParaRPr lang="zh-CN" altLang="en-US" dirty="0"/>
          </a:p>
          <a:p>
            <a:r>
              <a:rPr lang="zh-CN" altLang="en-US" dirty="0"/>
              <a:t>对于普通保密科技研发项目，一般情况下，</a:t>
            </a:r>
            <a:r>
              <a:rPr lang="en-US" altLang="zh-CN" dirty="0"/>
              <a:t>50%</a:t>
            </a:r>
            <a:r>
              <a:rPr lang="zh-CN" altLang="en-US" dirty="0"/>
              <a:t>以上的项目经费都要用于安全保密管理，包括必须购买专门设备，以及不能公开招标只能秘密购买所增加的额外费用；为制作、保存、处理和销毁保密文件，需要建立专门的安全区域、采购专门的安全设施、聘用专门的人员，以及对有关设备和场所进行安全测试、对有关人员进行安全审查和培训的费用</a:t>
            </a:r>
            <a:r>
              <a:rPr lang="en-US" altLang="zh-CN" dirty="0"/>
              <a:t>(</a:t>
            </a:r>
            <a:r>
              <a:rPr lang="zh-CN" altLang="en-US" dirty="0"/>
              <a:t>美国政府每年在涉密人员审查上要花费数土亿美元</a:t>
            </a:r>
            <a:r>
              <a:rPr lang="en-US" altLang="zh-CN" dirty="0"/>
              <a:t>)</a:t>
            </a:r>
            <a:r>
              <a:rPr lang="zh-CN" altLang="en-US" dirty="0"/>
              <a:t>；必须通过专门途径和方式运送或者传输保密硬件、材料或者文件的额外费用等。</a:t>
            </a:r>
          </a:p>
          <a:p>
            <a:endParaRPr lang="zh-CN" altLang="en-US" dirty="0"/>
          </a:p>
          <a:p>
            <a:endParaRPr lang="zh-CN" altLang="en-US" dirty="0"/>
          </a:p>
          <a:p>
            <a:endParaRPr lang="zh-CN" altLang="en-US" dirty="0"/>
          </a:p>
          <a:p>
            <a:r>
              <a:rPr lang="zh-CN" altLang="en-US" dirty="0"/>
              <a:t>李伟国</a:t>
            </a:r>
            <a:r>
              <a:rPr lang="en-US" altLang="zh-CN" dirty="0"/>
              <a:t>《</a:t>
            </a:r>
            <a:r>
              <a:rPr lang="zh-CN" altLang="en-US" dirty="0"/>
              <a:t>当代中国保密法治研究</a:t>
            </a:r>
            <a:r>
              <a:rPr lang="en-US" altLang="zh-CN" dirty="0"/>
              <a:t>——</a:t>
            </a:r>
            <a:r>
              <a:rPr lang="zh-CN" altLang="en-US" dirty="0"/>
              <a:t>国家秘密核定正当性与合理性的视角</a:t>
            </a:r>
            <a:r>
              <a:rPr lang="en-US" altLang="zh-CN" dirty="0"/>
              <a:t>》P44</a:t>
            </a:r>
          </a:p>
          <a:p>
            <a:r>
              <a:rPr lang="en-US" altLang="zh-CN" dirty="0"/>
              <a:t>(</a:t>
            </a:r>
            <a:r>
              <a:rPr lang="zh-CN" altLang="en-US" dirty="0"/>
              <a:t>六</a:t>
            </a:r>
            <a:r>
              <a:rPr lang="en-US" altLang="zh-CN" dirty="0"/>
              <a:t>)</a:t>
            </a:r>
            <a:r>
              <a:rPr lang="zh-CN" altLang="en-US" dirty="0"/>
              <a:t>对国家秘密缺乏正当性的指责之六</a:t>
            </a:r>
            <a:r>
              <a:rPr lang="en-US" altLang="zh-CN" dirty="0"/>
              <a:t>:</a:t>
            </a:r>
            <a:r>
              <a:rPr lang="zh-CN" altLang="en-US" dirty="0"/>
              <a:t>浪费社会资源 </a:t>
            </a:r>
          </a:p>
          <a:p>
            <a:r>
              <a:rPr lang="zh-CN" altLang="en-US" dirty="0"/>
              <a:t>如果政府保密的范围远远超过国家安全和利益所需的必要限度，必然会造成巨大，高昂的代价。美国对国家秘密的限制较为严格，即使在这种情况下，美国 </a:t>
            </a:r>
            <a:r>
              <a:rPr lang="en-US" altLang="zh-CN" dirty="0"/>
              <a:t>2003</a:t>
            </a:r>
            <a:r>
              <a:rPr lang="zh-CN" altLang="en-US" dirty="0"/>
              <a:t>年至 </a:t>
            </a:r>
            <a:r>
              <a:rPr lang="en-US" altLang="zh-CN" dirty="0"/>
              <a:t>2012 </a:t>
            </a:r>
            <a:r>
              <a:rPr lang="zh-CN" altLang="en-US" dirty="0"/>
              <a:t>年这</a:t>
            </a:r>
            <a:r>
              <a:rPr lang="en-US" altLang="zh-CN" dirty="0"/>
              <a:t>10</a:t>
            </a:r>
            <a:r>
              <a:rPr lang="zh-CN" altLang="en-US" dirty="0"/>
              <a:t>年间，工业领域花费保密经费年均约</a:t>
            </a:r>
            <a:r>
              <a:rPr lang="en-US" altLang="zh-CN" dirty="0"/>
              <a:t>118.6</a:t>
            </a:r>
            <a:r>
              <a:rPr lang="zh-CN" altLang="en-US" dirty="0"/>
              <a:t>亿美元，政府部门保密经费年均约</a:t>
            </a:r>
            <a:r>
              <a:rPr lang="en-US" altLang="zh-CN" dirty="0"/>
              <a:t>87.06</a:t>
            </a:r>
            <a:r>
              <a:rPr lang="zh-CN" altLang="en-US" dirty="0"/>
              <a:t>亿美元。我国不对外公开政府保密的费用，但参照美国的实践经验，其花费也将会是十分惊人的。</a:t>
            </a:r>
          </a:p>
          <a:p>
            <a:endParaRPr lang="zh-CN" altLang="en-US" dirty="0"/>
          </a:p>
        </p:txBody>
      </p:sp>
      <p:sp>
        <p:nvSpPr>
          <p:cNvPr id="4" name="灯片编号占位符 3"/>
          <p:cNvSpPr>
            <a:spLocks noGrp="1"/>
          </p:cNvSpPr>
          <p:nvPr>
            <p:ph type="sldNum" sz="quarter" idx="5"/>
          </p:nvPr>
        </p:nvSpPr>
        <p:spPr/>
        <p:txBody>
          <a:bodyPr/>
          <a:lstStyle/>
          <a:p>
            <a:fld id="{C1640531-6BEC-4F7A-8336-A2EE8D9C3E42}"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13FD18-31C0-42EB-AE66-843308CCD309}" type="datetimeFigureOut">
              <a:rPr lang="zh-CN" altLang="en-US" smtClean="0"/>
              <a:t>2025/01/02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29181D-D20A-4075-BB2B-6DB3CECEBE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3FD18-31C0-42EB-AE66-843308CCD309}" type="datetimeFigureOut">
              <a:rPr lang="zh-CN" altLang="en-US" smtClean="0"/>
              <a:t>2025/01/02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9181D-D20A-4075-BB2B-6DB3CECEBE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48167"/>
            <a:ext cx="10515600" cy="1325563"/>
          </a:xfrm>
        </p:spPr>
        <p:txBody>
          <a:bodyPr>
            <a:normAutofit/>
          </a:bodyPr>
          <a:lstStyle/>
          <a:p>
            <a:pPr algn="ctr"/>
            <a:r>
              <a:rPr lang="zh-CN" altLang="en-US" sz="8000" b="1" dirty="0">
                <a:solidFill>
                  <a:srgbClr val="FF0000"/>
                </a:solidFill>
                <a:latin typeface="黑体" panose="02010609060101010101" pitchFamily="49" charset="-122"/>
                <a:ea typeface="黑体" panose="02010609060101010101" pitchFamily="49" charset="-122"/>
              </a:rPr>
              <a:t>保密法学理论与实践</a:t>
            </a:r>
          </a:p>
        </p:txBody>
      </p:sp>
      <p:sp>
        <p:nvSpPr>
          <p:cNvPr id="3" name="内容占位符 2"/>
          <p:cNvSpPr>
            <a:spLocks noGrp="1"/>
          </p:cNvSpPr>
          <p:nvPr>
            <p:ph idx="1"/>
          </p:nvPr>
        </p:nvSpPr>
        <p:spPr>
          <a:xfrm>
            <a:off x="822960" y="4019550"/>
            <a:ext cx="10515600" cy="2015490"/>
          </a:xfrm>
        </p:spPr>
        <p:txBody>
          <a:bodyPr>
            <a:normAutofit/>
          </a:bodyPr>
          <a:lstStyle/>
          <a:p>
            <a:pPr marL="0" indent="0" algn="ctr">
              <a:lnSpc>
                <a:spcPct val="150000"/>
              </a:lnSpc>
              <a:spcBef>
                <a:spcPts val="0"/>
              </a:spcBef>
              <a:buNone/>
            </a:pPr>
            <a:r>
              <a:rPr lang="zh-CN" altLang="en-US" sz="4000" b="1" dirty="0">
                <a:solidFill>
                  <a:srgbClr val="006600"/>
                </a:solidFill>
                <a:latin typeface="楷体" panose="02010609060101010101" pitchFamily="49" charset="-122"/>
                <a:ea typeface="楷体" panose="02010609060101010101" pitchFamily="49" charset="-122"/>
              </a:rPr>
              <a:t>中山大学国家保密学院</a:t>
            </a:r>
            <a:endParaRPr lang="en-US" altLang="zh-CN" sz="4000" b="1" dirty="0">
              <a:solidFill>
                <a:srgbClr val="006600"/>
              </a:solidFill>
              <a:latin typeface="楷体" panose="02010609060101010101" pitchFamily="49" charset="-122"/>
              <a:ea typeface="楷体" panose="02010609060101010101" pitchFamily="49" charset="-122"/>
            </a:endParaRPr>
          </a:p>
          <a:p>
            <a:pPr marL="0" indent="0" algn="ctr">
              <a:lnSpc>
                <a:spcPct val="150000"/>
              </a:lnSpc>
              <a:spcBef>
                <a:spcPts val="0"/>
              </a:spcBef>
              <a:buNone/>
            </a:pPr>
            <a:r>
              <a:rPr lang="zh-CN" altLang="en-US" sz="4000" b="1" dirty="0">
                <a:solidFill>
                  <a:srgbClr val="0070C0"/>
                </a:solidFill>
                <a:latin typeface="楷体" panose="02010609060101010101" pitchFamily="49" charset="-122"/>
                <a:ea typeface="楷体" panose="02010609060101010101" pitchFamily="49" charset="-122"/>
              </a:rPr>
              <a:t>韦宝典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3913" y="1690689"/>
            <a:ext cx="12039601" cy="5540105"/>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保密管理属于</a:t>
            </a:r>
            <a:r>
              <a:rPr lang="zh-CN" altLang="en-US" b="1" dirty="0">
                <a:solidFill>
                  <a:srgbClr val="006600"/>
                </a:solidFill>
                <a:latin typeface="黑体" panose="02010609060101010101" pitchFamily="49" charset="-122"/>
                <a:ea typeface="黑体" panose="02010609060101010101" pitchFamily="49" charset="-122"/>
              </a:rPr>
              <a:t>高成本</a:t>
            </a:r>
            <a:r>
              <a:rPr lang="zh-CN" altLang="en-US" b="1" dirty="0">
                <a:solidFill>
                  <a:srgbClr val="C00000"/>
                </a:solidFill>
                <a:latin typeface="黑体" panose="02010609060101010101" pitchFamily="49" charset="-122"/>
                <a:ea typeface="黑体" panose="02010609060101010101" pitchFamily="49" charset="-122"/>
              </a:rPr>
              <a:t>活动</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普通保密科技研发项目，</a:t>
            </a:r>
            <a:r>
              <a:rPr lang="en-US" altLang="zh-CN" b="1" dirty="0">
                <a:latin typeface="黑体" panose="02010609060101010101" pitchFamily="49" charset="-122"/>
                <a:ea typeface="黑体" panose="02010609060101010101" pitchFamily="49" charset="-122"/>
              </a:rPr>
              <a:t>50%</a:t>
            </a:r>
            <a:r>
              <a:rPr lang="zh-CN" altLang="en-US" b="1" dirty="0">
                <a:latin typeface="黑体" panose="02010609060101010101" pitchFamily="49" charset="-122"/>
                <a:ea typeface="黑体" panose="02010609060101010101" pitchFamily="49" charset="-122"/>
              </a:rPr>
              <a:t>以上的项目经费都要用于安全保密管理，包括</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必须购买专门设备，以及</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不能公开招标只能秘密购买所增加的额外费用；</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为制作、保存、处理和销毁保密文件，</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需要建立专门的安全区域、</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采购专门的安全设施、</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聘用专门的人员，以及</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3913" y="1690690"/>
            <a:ext cx="12039601" cy="4949262"/>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保密管理属于</a:t>
            </a:r>
            <a:r>
              <a:rPr lang="zh-CN" altLang="en-US" b="1" dirty="0">
                <a:solidFill>
                  <a:srgbClr val="006600"/>
                </a:solidFill>
                <a:latin typeface="黑体" panose="02010609060101010101" pitchFamily="49" charset="-122"/>
                <a:ea typeface="黑体" panose="02010609060101010101" pitchFamily="49" charset="-122"/>
              </a:rPr>
              <a:t>高成本</a:t>
            </a:r>
            <a:r>
              <a:rPr lang="zh-CN" altLang="en-US" b="1" dirty="0">
                <a:solidFill>
                  <a:srgbClr val="C00000"/>
                </a:solidFill>
                <a:latin typeface="黑体" panose="02010609060101010101" pitchFamily="49" charset="-122"/>
                <a:ea typeface="黑体" panose="02010609060101010101" pitchFamily="49" charset="-122"/>
              </a:rPr>
              <a:t>活动</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普通保密科技研发项目，</a:t>
            </a:r>
            <a:r>
              <a:rPr lang="en-US" altLang="zh-CN" b="1" dirty="0">
                <a:latin typeface="黑体" panose="02010609060101010101" pitchFamily="49" charset="-122"/>
                <a:ea typeface="黑体" panose="02010609060101010101" pitchFamily="49" charset="-122"/>
              </a:rPr>
              <a:t>50%</a:t>
            </a:r>
            <a:r>
              <a:rPr lang="zh-CN" altLang="en-US" b="1" dirty="0">
                <a:latin typeface="黑体" panose="02010609060101010101" pitchFamily="49" charset="-122"/>
                <a:ea typeface="黑体" panose="02010609060101010101" pitchFamily="49" charset="-122"/>
              </a:rPr>
              <a:t>以上的项目经费都要用于安全保密管理，包括</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对有关设备和场所进行安全测试</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对有关人员进行安全审查和培训的费用</a:t>
            </a:r>
          </a:p>
          <a:p>
            <a:pPr marL="0" indent="0">
              <a:lnSpc>
                <a:spcPct val="150000"/>
              </a:lnSpc>
              <a:spcBef>
                <a:spcPts val="0"/>
              </a:spcBef>
              <a:buNone/>
            </a:pPr>
            <a:r>
              <a:rPr lang="en-US" altLang="zh-CN" sz="2400" b="1" dirty="0">
                <a:latin typeface="黑体" panose="02010609060101010101" pitchFamily="49" charset="-122"/>
                <a:ea typeface="黑体" panose="02010609060101010101" pitchFamily="49" charset="-122"/>
              </a:rPr>
              <a:t>	</a:t>
            </a:r>
            <a:r>
              <a:rPr lang="en-US" altLang="zh-CN" sz="2400" b="1" dirty="0">
                <a:solidFill>
                  <a:srgbClr val="7030A0"/>
                </a:solidFill>
                <a:latin typeface="黑体" panose="02010609060101010101" pitchFamily="49" charset="-122"/>
                <a:ea typeface="黑体" panose="02010609060101010101" pitchFamily="49" charset="-122"/>
              </a:rPr>
              <a:t>(</a:t>
            </a:r>
            <a:r>
              <a:rPr lang="zh-CN" altLang="en-US" sz="2400" b="1" dirty="0">
                <a:solidFill>
                  <a:srgbClr val="7030A0"/>
                </a:solidFill>
                <a:latin typeface="黑体" panose="02010609060101010101" pitchFamily="49" charset="-122"/>
                <a:ea typeface="黑体" panose="02010609060101010101" pitchFamily="49" charset="-122"/>
              </a:rPr>
              <a:t>美国政府每年在涉密人员审查上要花费数十亿美元</a:t>
            </a:r>
            <a:r>
              <a:rPr lang="en-US" altLang="zh-CN" sz="2400" b="1" dirty="0">
                <a:solidFill>
                  <a:srgbClr val="7030A0"/>
                </a:solidFill>
                <a:latin typeface="黑体" panose="02010609060101010101" pitchFamily="49" charset="-122"/>
                <a:ea typeface="黑体" panose="02010609060101010101" pitchFamily="49" charset="-122"/>
              </a:rPr>
              <a:t>)</a:t>
            </a:r>
            <a:endParaRPr lang="zh-CN" altLang="en-US" sz="2400" b="1" dirty="0">
              <a:solidFill>
                <a:srgbClr val="7030A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必须通过专门途径和方式</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运送或者传输保密硬件、材料或者文件的额外费用等</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3913" y="1690689"/>
            <a:ext cx="12039601" cy="4133336"/>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保密管理属于</a:t>
            </a:r>
            <a:r>
              <a:rPr lang="zh-CN" altLang="en-US" b="1" dirty="0">
                <a:solidFill>
                  <a:srgbClr val="006600"/>
                </a:solidFill>
                <a:latin typeface="黑体" panose="02010609060101010101" pitchFamily="49" charset="-122"/>
                <a:ea typeface="黑体" panose="02010609060101010101" pitchFamily="49" charset="-122"/>
              </a:rPr>
              <a:t>高成本</a:t>
            </a:r>
            <a:r>
              <a:rPr lang="zh-CN" altLang="en-US" b="1" dirty="0">
                <a:solidFill>
                  <a:srgbClr val="C00000"/>
                </a:solidFill>
                <a:latin typeface="黑体" panose="02010609060101010101" pitchFamily="49" charset="-122"/>
                <a:ea typeface="黑体" panose="02010609060101010101" pitchFamily="49" charset="-122"/>
              </a:rPr>
              <a:t>活动</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sz="2400" b="1" dirty="0">
                <a:solidFill>
                  <a:srgbClr val="7030A0"/>
                </a:solidFill>
              </a:rPr>
              <a:t>李伟国</a:t>
            </a:r>
            <a:r>
              <a:rPr lang="en-US" altLang="zh-CN" sz="2400" b="1" dirty="0">
                <a:solidFill>
                  <a:srgbClr val="7030A0"/>
                </a:solidFill>
              </a:rPr>
              <a:t>《</a:t>
            </a:r>
            <a:r>
              <a:rPr lang="zh-CN" altLang="en-US" sz="2400" b="1" dirty="0">
                <a:solidFill>
                  <a:srgbClr val="7030A0"/>
                </a:solidFill>
              </a:rPr>
              <a:t>当代中国保密法治研究</a:t>
            </a:r>
            <a:r>
              <a:rPr lang="en-US" altLang="zh-CN" sz="2400" b="1" dirty="0">
                <a:solidFill>
                  <a:srgbClr val="7030A0"/>
                </a:solidFill>
              </a:rPr>
              <a:t>——</a:t>
            </a:r>
            <a:r>
              <a:rPr lang="zh-CN" altLang="en-US" sz="2400" b="1" dirty="0">
                <a:solidFill>
                  <a:srgbClr val="7030A0"/>
                </a:solidFill>
              </a:rPr>
              <a:t>国家秘密核定正当性与合理性的视角</a:t>
            </a:r>
            <a:r>
              <a:rPr lang="en-US" altLang="zh-CN" sz="2400" b="1" dirty="0">
                <a:solidFill>
                  <a:srgbClr val="7030A0"/>
                </a:solidFill>
              </a:rPr>
              <a:t>》P44</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如果政府保密的范围</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远远超过国家安全和利益所需的必要限度</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必然会造成巨大，高昂的代价</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4005" y="1691005"/>
            <a:ext cx="12039600" cy="5163820"/>
          </a:xfrm>
        </p:spPr>
        <p:txBody>
          <a:bodyPr>
            <a:normAutofit lnSpcReduction="10000"/>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保密管理属于</a:t>
            </a:r>
            <a:r>
              <a:rPr lang="zh-CN" altLang="en-US" b="1" dirty="0">
                <a:solidFill>
                  <a:srgbClr val="006600"/>
                </a:solidFill>
                <a:latin typeface="黑体" panose="02010609060101010101" pitchFamily="49" charset="-122"/>
                <a:ea typeface="黑体" panose="02010609060101010101" pitchFamily="49" charset="-122"/>
              </a:rPr>
              <a:t>高成本</a:t>
            </a:r>
            <a:r>
              <a:rPr lang="zh-CN" altLang="en-US" b="1" dirty="0">
                <a:solidFill>
                  <a:srgbClr val="C00000"/>
                </a:solidFill>
                <a:latin typeface="黑体" panose="02010609060101010101" pitchFamily="49" charset="-122"/>
                <a:ea typeface="黑体" panose="02010609060101010101" pitchFamily="49" charset="-122"/>
              </a:rPr>
              <a:t>活动</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sz="2400" b="1" dirty="0">
                <a:solidFill>
                  <a:srgbClr val="7030A0"/>
                </a:solidFill>
              </a:rPr>
              <a:t>李伟国</a:t>
            </a:r>
            <a:r>
              <a:rPr lang="en-US" altLang="zh-CN" sz="2400" b="1" dirty="0">
                <a:solidFill>
                  <a:srgbClr val="7030A0"/>
                </a:solidFill>
              </a:rPr>
              <a:t>《</a:t>
            </a:r>
            <a:r>
              <a:rPr lang="zh-CN" altLang="en-US" sz="2400" b="1" dirty="0">
                <a:solidFill>
                  <a:srgbClr val="7030A0"/>
                </a:solidFill>
              </a:rPr>
              <a:t>当代中国保密法治研究</a:t>
            </a:r>
            <a:r>
              <a:rPr lang="en-US" altLang="zh-CN" sz="2400" b="1" dirty="0">
                <a:solidFill>
                  <a:srgbClr val="7030A0"/>
                </a:solidFill>
              </a:rPr>
              <a:t>——</a:t>
            </a:r>
            <a:r>
              <a:rPr lang="zh-CN" altLang="en-US" sz="2400" b="1" dirty="0">
                <a:solidFill>
                  <a:srgbClr val="7030A0"/>
                </a:solidFill>
              </a:rPr>
              <a:t>国家秘密核定正当性与合理性的视角</a:t>
            </a:r>
            <a:r>
              <a:rPr lang="en-US" altLang="zh-CN" sz="2400" b="1" dirty="0">
                <a:solidFill>
                  <a:srgbClr val="7030A0"/>
                </a:solidFill>
              </a:rPr>
              <a:t>》P44</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美国对国家秘密的限制较为严格，</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即使在这种情况下，</a:t>
            </a:r>
            <a:r>
              <a:rPr lang="en-US" altLang="zh-CN" b="1" dirty="0">
                <a:latin typeface="黑体" panose="02010609060101010101" pitchFamily="49" charset="-122"/>
                <a:ea typeface="黑体" panose="02010609060101010101" pitchFamily="49" charset="-122"/>
              </a:rPr>
              <a:t>2003</a:t>
            </a:r>
            <a:r>
              <a:rPr lang="zh-CN" altLang="en-US" b="1" dirty="0">
                <a:latin typeface="黑体" panose="02010609060101010101" pitchFamily="49" charset="-122"/>
                <a:ea typeface="黑体" panose="02010609060101010101" pitchFamily="49" charset="-122"/>
              </a:rPr>
              <a:t>年至</a:t>
            </a:r>
            <a:r>
              <a:rPr lang="en-US" altLang="zh-CN" b="1" dirty="0">
                <a:latin typeface="黑体" panose="02010609060101010101" pitchFamily="49" charset="-122"/>
                <a:ea typeface="黑体" panose="02010609060101010101" pitchFamily="49" charset="-122"/>
              </a:rPr>
              <a:t>2012</a:t>
            </a:r>
            <a:r>
              <a:rPr lang="zh-CN" altLang="en-US" b="1" dirty="0">
                <a:latin typeface="黑体" panose="02010609060101010101" pitchFamily="49" charset="-122"/>
                <a:ea typeface="黑体" panose="02010609060101010101" pitchFamily="49" charset="-122"/>
              </a:rPr>
              <a:t>年这</a:t>
            </a:r>
            <a:r>
              <a:rPr lang="en-US" altLang="zh-CN" b="1" dirty="0">
                <a:latin typeface="黑体" panose="02010609060101010101" pitchFamily="49" charset="-122"/>
                <a:ea typeface="黑体" panose="02010609060101010101" pitchFamily="49" charset="-122"/>
              </a:rPr>
              <a:t>10</a:t>
            </a:r>
            <a:r>
              <a:rPr lang="zh-CN" altLang="en-US" b="1" dirty="0">
                <a:latin typeface="黑体" panose="02010609060101010101" pitchFamily="49" charset="-122"/>
                <a:ea typeface="黑体" panose="02010609060101010101" pitchFamily="49" charset="-122"/>
              </a:rPr>
              <a:t>年间，</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工业领域花费保密经费年均约</a:t>
            </a:r>
            <a:r>
              <a:rPr lang="en-US" altLang="zh-CN" b="1" dirty="0">
                <a:latin typeface="黑体" panose="02010609060101010101" pitchFamily="49" charset="-122"/>
                <a:ea typeface="黑体" panose="02010609060101010101" pitchFamily="49" charset="-122"/>
              </a:rPr>
              <a:t>118.6</a:t>
            </a:r>
            <a:r>
              <a:rPr lang="zh-CN" altLang="en-US" b="1" dirty="0">
                <a:latin typeface="黑体" panose="02010609060101010101" pitchFamily="49" charset="-122"/>
                <a:ea typeface="黑体" panose="02010609060101010101" pitchFamily="49" charset="-122"/>
              </a:rPr>
              <a:t>亿美元，</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政府部门保密经费年均约</a:t>
            </a:r>
            <a:r>
              <a:rPr lang="en-US" altLang="zh-CN" b="1" dirty="0">
                <a:latin typeface="黑体" panose="02010609060101010101" pitchFamily="49" charset="-122"/>
                <a:ea typeface="黑体" panose="02010609060101010101" pitchFamily="49" charset="-122"/>
              </a:rPr>
              <a:t>87.06</a:t>
            </a:r>
            <a:r>
              <a:rPr lang="zh-CN" altLang="en-US" b="1" dirty="0">
                <a:latin typeface="黑体" panose="02010609060101010101" pitchFamily="49" charset="-122"/>
                <a:ea typeface="黑体" panose="02010609060101010101" pitchFamily="49" charset="-122"/>
              </a:rPr>
              <a:t>亿美元。</a:t>
            </a:r>
          </a:p>
          <a:p>
            <a:pPr marL="0" indent="0">
              <a:lnSpc>
                <a:spcPct val="150000"/>
              </a:lnSpc>
              <a:spcBef>
                <a:spcPts val="0"/>
              </a:spcBef>
              <a:buNone/>
            </a:pPr>
            <a:endParaRPr lang="zh-CN" altLang="en-US"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我国不对外公开政府保密的费用，</a:t>
            </a:r>
            <a:endParaRPr lang="en-US" altLang="zh-CN" b="1" dirty="0">
              <a:solidFill>
                <a:srgbClr val="0066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solidFill>
                  <a:srgbClr val="006600"/>
                </a:solidFill>
                <a:latin typeface="黑体" panose="02010609060101010101" pitchFamily="49" charset="-122"/>
                <a:ea typeface="黑体" panose="02010609060101010101" pitchFamily="49" charset="-122"/>
              </a:rPr>
              <a:t>	</a:t>
            </a:r>
            <a:r>
              <a:rPr lang="zh-CN" altLang="en-US" b="1" dirty="0">
                <a:solidFill>
                  <a:srgbClr val="006600"/>
                </a:solidFill>
                <a:latin typeface="黑体" panose="02010609060101010101" pitchFamily="49" charset="-122"/>
                <a:ea typeface="黑体" panose="02010609060101010101" pitchFamily="49" charset="-122"/>
              </a:rPr>
              <a:t>但参照美国的实践经验，其花费也将会是十分惊人的。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4564380" y="2271349"/>
            <a:ext cx="3694611" cy="3345680"/>
          </a:xfrm>
        </p:spPr>
        <p:txBody>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一、保密守法概念</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二、保密守法主体</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三、保密守法内容</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四、保密守法条件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83027" y="1440318"/>
            <a:ext cx="12039601" cy="5231416"/>
          </a:xfrm>
        </p:spPr>
        <p:txBody>
          <a:bodyPr>
            <a:normAutofit/>
          </a:bodyPr>
          <a:lstStyle/>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的</a:t>
            </a:r>
            <a:r>
              <a:rPr lang="zh-CN" altLang="en-US" b="1" dirty="0">
                <a:solidFill>
                  <a:srgbClr val="3333FF"/>
                </a:solidFill>
                <a:latin typeface="黑体" panose="02010609060101010101" pitchFamily="49" charset="-122"/>
                <a:ea typeface="黑体" panose="02010609060101010101" pitchFamily="49" charset="-122"/>
              </a:rPr>
              <a:t>主体  </a:t>
            </a:r>
            <a:r>
              <a:rPr lang="zh-CN" altLang="en-US" b="1" dirty="0">
                <a:latin typeface="黑体" panose="02010609060101010101" pitchFamily="49" charset="-122"/>
                <a:ea typeface="黑体" panose="02010609060101010101" pitchFamily="49" charset="-122"/>
              </a:rPr>
              <a:t>保密守法行为的实施者 </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一个国家和社会中应当遵守保密法律的主体</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200" b="1" dirty="0">
                <a:latin typeface="黑体" panose="02010609060101010101" pitchFamily="49" charset="-122"/>
                <a:ea typeface="黑体" panose="02010609060101010101" pitchFamily="49" charset="-122"/>
              </a:rPr>
              <a:t>《</a:t>
            </a:r>
            <a:r>
              <a:rPr lang="zh-CN" altLang="en-US" sz="2200" b="1" dirty="0">
                <a:latin typeface="黑体" panose="02010609060101010101" pitchFamily="49" charset="-122"/>
                <a:ea typeface="黑体" panose="02010609060101010101" pitchFamily="49" charset="-122"/>
              </a:rPr>
              <a:t>宪法</a:t>
            </a:r>
            <a:r>
              <a:rPr lang="en-US" altLang="zh-CN" sz="2200" b="1" dirty="0">
                <a:latin typeface="黑体" panose="02010609060101010101" pitchFamily="49" charset="-122"/>
                <a:ea typeface="黑体" panose="02010609060101010101" pitchFamily="49" charset="-122"/>
              </a:rPr>
              <a:t>》</a:t>
            </a:r>
            <a:r>
              <a:rPr lang="zh-CN" altLang="en-US" sz="2200" b="1" dirty="0">
                <a:latin typeface="黑体" panose="02010609060101010101" pitchFamily="49" charset="-122"/>
                <a:ea typeface="黑体" panose="02010609060101010101" pitchFamily="49" charset="-122"/>
              </a:rPr>
              <a:t>第</a:t>
            </a:r>
            <a:r>
              <a:rPr lang="en-US" altLang="zh-CN" sz="2200" b="1" dirty="0">
                <a:latin typeface="黑体" panose="02010609060101010101" pitchFamily="49" charset="-122"/>
                <a:ea typeface="黑体" panose="02010609060101010101" pitchFamily="49" charset="-122"/>
              </a:rPr>
              <a:t>5</a:t>
            </a:r>
            <a:r>
              <a:rPr lang="zh-CN" altLang="en-US" sz="2200" b="1" dirty="0">
                <a:latin typeface="黑体" panose="02010609060101010101" pitchFamily="49" charset="-122"/>
                <a:ea typeface="黑体" panose="02010609060101010101" pitchFamily="49" charset="-122"/>
              </a:rPr>
              <a:t>条： </a:t>
            </a:r>
            <a:r>
              <a:rPr lang="en-US" altLang="zh-CN" sz="2200" b="1" dirty="0">
                <a:latin typeface="黑体" panose="02010609060101010101" pitchFamily="49" charset="-122"/>
                <a:ea typeface="黑体" panose="02010609060101010101" pitchFamily="49" charset="-122"/>
              </a:rPr>
              <a:t>“</a:t>
            </a:r>
            <a:r>
              <a:rPr lang="zh-CN" altLang="en-US" sz="2200" b="1" dirty="0">
                <a:latin typeface="黑体" panose="02010609060101010101" pitchFamily="49" charset="-122"/>
                <a:ea typeface="黑体" panose="02010609060101010101" pitchFamily="49" charset="-122"/>
              </a:rPr>
              <a:t>一切国家机关和武装力量、各政党和各社会</a:t>
            </a:r>
            <a:endParaRPr lang="en-US" altLang="zh-CN" sz="22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团体、各企业事业组织都必须遵守宪法和法律”</a:t>
            </a:r>
            <a:endParaRPr lang="en-US" altLang="zh-CN" sz="22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所有人都是守法主体，所有组织都有义务守法</a:t>
            </a:r>
            <a:endParaRPr lang="en-US" altLang="zh-CN" sz="22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守法是一切组织和公民平等的、普遍的义务</a:t>
            </a:r>
            <a:endParaRPr lang="en-US" altLang="zh-CN" sz="22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200" b="1" dirty="0">
                <a:latin typeface="黑体" panose="02010609060101010101" pitchFamily="49" charset="-122"/>
                <a:ea typeface="黑体" panose="02010609060101010101" pitchFamily="49" charset="-122"/>
              </a:rPr>
              <a:t>《</a:t>
            </a:r>
            <a:r>
              <a:rPr lang="zh-CN" altLang="en-US" sz="2200" b="1" dirty="0">
                <a:latin typeface="黑体" panose="02010609060101010101" pitchFamily="49" charset="-122"/>
                <a:ea typeface="黑体" panose="02010609060101010101" pitchFamily="49" charset="-122"/>
              </a:rPr>
              <a:t>宪法</a:t>
            </a:r>
            <a:r>
              <a:rPr lang="en-US" altLang="zh-CN" sz="2200" b="1" dirty="0">
                <a:latin typeface="黑体" panose="02010609060101010101" pitchFamily="49" charset="-122"/>
                <a:ea typeface="黑体" panose="02010609060101010101" pitchFamily="49" charset="-122"/>
              </a:rPr>
              <a:t>》</a:t>
            </a:r>
            <a:r>
              <a:rPr lang="zh-CN" altLang="en-US" sz="2200" b="1" dirty="0">
                <a:latin typeface="黑体" panose="02010609060101010101" pitchFamily="49" charset="-122"/>
                <a:ea typeface="黑体" panose="02010609060101010101" pitchFamily="49" charset="-122"/>
              </a:rPr>
              <a:t>第</a:t>
            </a:r>
            <a:r>
              <a:rPr lang="en-US" altLang="zh-CN" sz="2200" b="1" dirty="0">
                <a:latin typeface="黑体" panose="02010609060101010101" pitchFamily="49" charset="-122"/>
                <a:ea typeface="黑体" panose="02010609060101010101" pitchFamily="49" charset="-122"/>
              </a:rPr>
              <a:t>53</a:t>
            </a:r>
            <a:r>
              <a:rPr lang="zh-CN" altLang="en-US" sz="2200" b="1" dirty="0">
                <a:latin typeface="黑体" panose="02010609060101010101" pitchFamily="49" charset="-122"/>
                <a:ea typeface="黑体" panose="02010609060101010101" pitchFamily="49" charset="-122"/>
              </a:rPr>
              <a:t>条：“中华人民共和国公民必须遵守宪法和法律</a:t>
            </a:r>
            <a:r>
              <a:rPr lang="en-US" altLang="zh-CN" sz="2200" b="1" dirty="0">
                <a:latin typeface="黑体" panose="02010609060101010101" pitchFamily="49" charset="-122"/>
                <a:ea typeface="黑体" panose="02010609060101010101" pitchFamily="49" charset="-122"/>
              </a:rPr>
              <a:t>,</a:t>
            </a:r>
            <a:r>
              <a:rPr lang="zh-CN" altLang="en-US" sz="2200" b="1" dirty="0">
                <a:latin typeface="黑体" panose="02010609060101010101" pitchFamily="49" charset="-122"/>
                <a:ea typeface="黑体" panose="02010609060101010101" pitchFamily="49" charset="-122"/>
              </a:rPr>
              <a:t>保守国家秘密”</a:t>
            </a:r>
            <a:endParaRPr lang="en-US" altLang="zh-CN" sz="22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将保守国家秘密确定为公民的一项基本义务说明了</a:t>
            </a:r>
            <a:endParaRPr lang="en-US" altLang="zh-CN" sz="22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国家对保密的重视；保密义务对所有公民而言的根本性和不可违抗性</a:t>
            </a:r>
            <a:endParaRPr lang="en-US" altLang="zh-CN" sz="22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200" b="1" dirty="0">
                <a:latin typeface="黑体" panose="02010609060101010101" pitchFamily="49" charset="-122"/>
                <a:ea typeface="黑体" panose="02010609060101010101" pitchFamily="49" charset="-122"/>
              </a:rPr>
              <a:t>《</a:t>
            </a:r>
            <a:r>
              <a:rPr lang="zh-CN" altLang="en-US" sz="2200" b="1" dirty="0">
                <a:latin typeface="黑体" panose="02010609060101010101" pitchFamily="49" charset="-122"/>
                <a:ea typeface="黑体" panose="02010609060101010101" pitchFamily="49" charset="-122"/>
              </a:rPr>
              <a:t>保密法</a:t>
            </a:r>
            <a:r>
              <a:rPr lang="en-US" altLang="zh-CN" sz="2200" b="1" dirty="0">
                <a:latin typeface="黑体" panose="02010609060101010101" pitchFamily="49" charset="-122"/>
                <a:ea typeface="黑体" panose="02010609060101010101" pitchFamily="49" charset="-122"/>
              </a:rPr>
              <a:t>》</a:t>
            </a:r>
            <a:r>
              <a:rPr lang="zh-CN" altLang="en-US" sz="2200" b="1" dirty="0">
                <a:latin typeface="黑体" panose="02010609060101010101" pitchFamily="49" charset="-122"/>
                <a:ea typeface="黑体" panose="02010609060101010101" pitchFamily="49" charset="-122"/>
              </a:rPr>
              <a:t>第</a:t>
            </a:r>
            <a:r>
              <a:rPr lang="en-US" altLang="zh-CN" sz="2200" b="1" dirty="0">
                <a:latin typeface="黑体" panose="02010609060101010101" pitchFamily="49" charset="-122"/>
                <a:ea typeface="黑体" panose="02010609060101010101" pitchFamily="49" charset="-122"/>
              </a:rPr>
              <a:t>5</a:t>
            </a:r>
            <a:r>
              <a:rPr lang="zh-CN" altLang="en-US" sz="2200" b="1" dirty="0">
                <a:latin typeface="黑体" panose="02010609060101010101" pitchFamily="49" charset="-122"/>
                <a:ea typeface="黑体" panose="02010609060101010101" pitchFamily="49" charset="-122"/>
              </a:rPr>
              <a:t>条：“ </a:t>
            </a:r>
            <a:r>
              <a:rPr lang="zh-CN" altLang="zh-CN" sz="2200" b="1" dirty="0">
                <a:latin typeface="黑体" panose="02010609060101010101" pitchFamily="49" charset="-122"/>
                <a:ea typeface="黑体" panose="02010609060101010101" pitchFamily="49" charset="-122"/>
              </a:rPr>
              <a:t>一切国家机关和武装力量、各政党和各人民团体、企业事业组织和</a:t>
            </a:r>
            <a:endParaRPr lang="en-US" altLang="zh-CN" sz="22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200" b="1" dirty="0">
                <a:latin typeface="黑体" panose="02010609060101010101" pitchFamily="49" charset="-122"/>
                <a:ea typeface="黑体" panose="02010609060101010101" pitchFamily="49" charset="-122"/>
              </a:rPr>
              <a:t>                   </a:t>
            </a:r>
            <a:r>
              <a:rPr lang="zh-CN" altLang="zh-CN" sz="2200" b="1" dirty="0">
                <a:latin typeface="黑体" panose="02010609060101010101" pitchFamily="49" charset="-122"/>
                <a:ea typeface="黑体" panose="02010609060101010101" pitchFamily="49" charset="-122"/>
              </a:rPr>
              <a:t>其他社会组织以及公民都有保密的义务。</a:t>
            </a:r>
            <a:r>
              <a:rPr lang="zh-CN" altLang="en-US" sz="2200" b="1" dirty="0">
                <a:latin typeface="黑体" panose="02010609060101010101" pitchFamily="49" charset="-122"/>
                <a:ea typeface="黑体" panose="02010609060101010101" pitchFamily="49" charset="-122"/>
              </a:rPr>
              <a:t>”</a:t>
            </a:r>
            <a:r>
              <a:rPr lang="en-US" altLang="zh-CN" sz="2200" b="1" dirty="0">
                <a:solidFill>
                  <a:srgbClr val="3333FF"/>
                </a:solidFill>
                <a:latin typeface="黑体" panose="02010609060101010101" pitchFamily="49" charset="-122"/>
                <a:ea typeface="黑体" panose="02010609060101010101" pitchFamily="49" charset="-122"/>
              </a:rPr>
              <a:t>2024</a:t>
            </a:r>
            <a:endParaRPr lang="zh-CN" altLang="en-US" sz="2200" b="1" dirty="0">
              <a:solidFill>
                <a:srgbClr val="3333FF"/>
              </a:solidFill>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4564380" y="2271349"/>
            <a:ext cx="3694611" cy="3345680"/>
          </a:xfrm>
        </p:spPr>
        <p:txBody>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一、保密守法概念</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二、保密守法主体</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三、保密守法内容</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四、保密守法条件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28599" y="1342346"/>
            <a:ext cx="12039601" cy="5515654"/>
          </a:xfrm>
        </p:spPr>
        <p:txBody>
          <a:bodyPr>
            <a:normAutofit/>
          </a:bodyPr>
          <a:lstStyle/>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的</a:t>
            </a:r>
            <a:r>
              <a:rPr lang="zh-CN" altLang="en-US" b="1" dirty="0">
                <a:solidFill>
                  <a:srgbClr val="3333FF"/>
                </a:solidFill>
                <a:latin typeface="黑体" panose="02010609060101010101" pitchFamily="49" charset="-122"/>
                <a:ea typeface="黑体" panose="02010609060101010101" pitchFamily="49" charset="-122"/>
              </a:rPr>
              <a:t>范围  </a:t>
            </a:r>
            <a:r>
              <a:rPr lang="zh-CN" altLang="en-US" b="1" dirty="0">
                <a:latin typeface="黑体" panose="02010609060101010101" pitchFamily="49" charset="-122"/>
                <a:ea typeface="黑体" panose="02010609060101010101" pitchFamily="49" charset="-122"/>
              </a:rPr>
              <a:t>保密守法主体必须遵守的</a:t>
            </a:r>
            <a:r>
              <a:rPr lang="zh-CN" altLang="en-US" b="1" dirty="0">
                <a:solidFill>
                  <a:srgbClr val="C00000"/>
                </a:solidFill>
                <a:latin typeface="黑体" panose="02010609060101010101" pitchFamily="49" charset="-122"/>
                <a:ea typeface="黑体" panose="02010609060101010101" pitchFamily="49" charset="-122"/>
              </a:rPr>
              <a:t>保密行为规范</a:t>
            </a:r>
            <a:r>
              <a:rPr lang="zh-CN" altLang="en-US" b="1" dirty="0">
                <a:latin typeface="黑体" panose="02010609060101010101" pitchFamily="49" charset="-122"/>
                <a:ea typeface="黑体" panose="02010609060101010101" pitchFamily="49" charset="-122"/>
              </a:rPr>
              <a:t>的种类</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a:t>
            </a:r>
            <a:r>
              <a:rPr lang="zh-CN" altLang="en-US" b="1" dirty="0">
                <a:solidFill>
                  <a:srgbClr val="7030A0"/>
                </a:solidFill>
                <a:latin typeface="黑体" panose="02010609060101010101" pitchFamily="49" charset="-122"/>
                <a:ea typeface="黑体" panose="02010609060101010101" pitchFamily="49" charset="-122"/>
              </a:rPr>
              <a:t>现行的保密法律规范体系</a:t>
            </a:r>
            <a:endParaRPr lang="en-US" altLang="zh-CN" b="1" dirty="0">
              <a:solidFill>
                <a:srgbClr val="7030A0"/>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的</a:t>
            </a:r>
            <a:r>
              <a:rPr lang="zh-CN" altLang="en-US" b="1" dirty="0">
                <a:solidFill>
                  <a:srgbClr val="3333FF"/>
                </a:solidFill>
                <a:latin typeface="黑体" panose="02010609060101010101" pitchFamily="49" charset="-122"/>
                <a:ea typeface="黑体" panose="02010609060101010101" pitchFamily="49" charset="-122"/>
              </a:rPr>
              <a:t>内容  </a:t>
            </a:r>
            <a:r>
              <a:rPr lang="zh-CN" altLang="en-US" b="1" dirty="0">
                <a:latin typeface="黑体" panose="02010609060101010101" pitchFamily="49" charset="-122"/>
                <a:ea typeface="黑体" panose="02010609060101010101" pitchFamily="49" charset="-122"/>
              </a:rPr>
              <a:t>保密守法主体履行的保密法律</a:t>
            </a:r>
            <a:r>
              <a:rPr lang="zh-CN" altLang="en-US" b="1" dirty="0">
                <a:solidFill>
                  <a:srgbClr val="FF0000"/>
                </a:solidFill>
                <a:latin typeface="黑体" panose="02010609060101010101" pitchFamily="49" charset="-122"/>
                <a:ea typeface="黑体" panose="02010609060101010101" pitchFamily="49" charset="-122"/>
              </a:rPr>
              <a:t>义务</a:t>
            </a:r>
            <a:r>
              <a:rPr lang="zh-CN" altLang="en-US" b="1" dirty="0">
                <a:latin typeface="黑体" panose="02010609060101010101" pitchFamily="49" charset="-122"/>
                <a:ea typeface="黑体" panose="02010609060101010101" pitchFamily="49" charset="-122"/>
              </a:rPr>
              <a:t>和行使的保密法律</a:t>
            </a:r>
            <a:r>
              <a:rPr lang="zh-CN" altLang="en-US" b="1" dirty="0">
                <a:solidFill>
                  <a:srgbClr val="FF0000"/>
                </a:solidFill>
                <a:latin typeface="黑体" panose="02010609060101010101" pitchFamily="49" charset="-122"/>
                <a:ea typeface="黑体" panose="02010609060101010101" pitchFamily="49" charset="-122"/>
              </a:rPr>
              <a:t>权利</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各级党政军机关和涉密单位的领导干部和涉密人员</a:t>
            </a:r>
            <a:r>
              <a:rPr lang="en-US" altLang="zh-CN" sz="2400" b="1" dirty="0">
                <a:latin typeface="黑体" panose="02010609060101010101" pitchFamily="49" charset="-122"/>
                <a:ea typeface="黑体" panose="02010609060101010101" pitchFamily="49" charset="-122"/>
              </a:rPr>
              <a:t>:</a:t>
            </a:r>
          </a:p>
          <a:p>
            <a:pPr marL="0" indent="0">
              <a:lnSpc>
                <a:spcPct val="130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定密解密、监督、管理</a:t>
            </a:r>
            <a:endParaRPr lang="en-US" altLang="zh-CN" sz="24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不将所知悉国家秘密向外展示、传达、泄露</a:t>
            </a:r>
            <a:endParaRPr lang="en-US" altLang="zh-CN" sz="24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不在私人交往中涉及国家秘密等                     </a:t>
            </a:r>
            <a:r>
              <a:rPr lang="zh-CN" altLang="en-US" sz="2400" b="1" dirty="0">
                <a:solidFill>
                  <a:srgbClr val="006600"/>
                </a:solidFill>
                <a:latin typeface="黑体" panose="02010609060101010101" pitchFamily="49" charset="-122"/>
                <a:ea typeface="黑体" panose="02010609060101010101" pitchFamily="49" charset="-122"/>
              </a:rPr>
              <a:t>学习和了解国家的</a:t>
            </a:r>
            <a:endParaRPr lang="en-US" altLang="zh-CN" sz="2400" b="1" dirty="0">
              <a:solidFill>
                <a:srgbClr val="006600"/>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400" b="1" dirty="0">
                <a:latin typeface="黑体" panose="02010609060101010101" pitchFamily="49" charset="-122"/>
                <a:ea typeface="黑体" panose="02010609060101010101" pitchFamily="49" charset="-122"/>
              </a:rPr>
              <a:t>    2.</a:t>
            </a:r>
            <a:r>
              <a:rPr lang="zh-CN" altLang="en-US" sz="2400" b="1" dirty="0">
                <a:latin typeface="黑体" panose="02010609060101010101" pitchFamily="49" charset="-122"/>
                <a:ea typeface="黑体" panose="02010609060101010101" pitchFamily="49" charset="-122"/>
              </a:rPr>
              <a:t>未知悉、不接触国家秘密的组织和公民：               </a:t>
            </a:r>
            <a:r>
              <a:rPr lang="zh-CN" altLang="en-US" sz="2400" b="1" dirty="0">
                <a:solidFill>
                  <a:srgbClr val="006600"/>
                </a:solidFill>
                <a:latin typeface="黑体" panose="02010609060101010101" pitchFamily="49" charset="-122"/>
                <a:ea typeface="黑体" panose="02010609060101010101" pitchFamily="49" charset="-122"/>
              </a:rPr>
              <a:t>保密法律法规内容</a:t>
            </a:r>
            <a:endParaRPr lang="en-US" altLang="zh-CN" sz="2400" b="1" dirty="0">
              <a:solidFill>
                <a:srgbClr val="006600"/>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不该看、不该问的国家秘密不看、不问               </a:t>
            </a:r>
            <a:r>
              <a:rPr lang="zh-CN" altLang="en-US" sz="2400" b="1" dirty="0">
                <a:solidFill>
                  <a:srgbClr val="006600"/>
                </a:solidFill>
                <a:latin typeface="黑体" panose="02010609060101010101" pitchFamily="49" charset="-122"/>
                <a:ea typeface="黑体" panose="02010609060101010101" pitchFamily="49" charset="-122"/>
              </a:rPr>
              <a:t>增强保密法律意识</a:t>
            </a:r>
            <a:endParaRPr lang="en-US" altLang="zh-CN" sz="2400" b="1" dirty="0">
              <a:solidFill>
                <a:srgbClr val="006600"/>
              </a:solidFill>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发现有危害国家秘密安全的行为立即报告有关部门</a:t>
            </a:r>
            <a:endParaRPr lang="en-US" altLang="zh-CN" sz="24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同危害国家秘密安全的违法犯罪行为作斗争的义务</a:t>
            </a:r>
          </a:p>
        </p:txBody>
      </p:sp>
      <p:sp>
        <p:nvSpPr>
          <p:cNvPr id="4" name="右大括号 3"/>
          <p:cNvSpPr/>
          <p:nvPr/>
        </p:nvSpPr>
        <p:spPr>
          <a:xfrm>
            <a:off x="8327572" y="3276601"/>
            <a:ext cx="740228" cy="3483428"/>
          </a:xfrm>
          <a:prstGeom prst="rightBrace">
            <a:avLst>
              <a:gd name="adj1" fmla="val 8333"/>
              <a:gd name="adj2" fmla="val 50312"/>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57150">
                <a:solidFill>
                  <a:schemeClr val="tx1"/>
                </a:solidFill>
              </a:l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4564380" y="2271349"/>
            <a:ext cx="3694611" cy="3345680"/>
          </a:xfrm>
        </p:spPr>
        <p:txBody>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一、保密守法概念</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二、保密守法主体</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三、保密守法内容</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四、保密守法条件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83027" y="1440318"/>
            <a:ext cx="12039601" cy="5417682"/>
          </a:xfrm>
        </p:spPr>
        <p:txBody>
          <a:bodyPr>
            <a:normAutofit/>
          </a:bodyPr>
          <a:lstStyle/>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的</a:t>
            </a:r>
            <a:r>
              <a:rPr lang="zh-CN" altLang="en-US" b="1" dirty="0">
                <a:solidFill>
                  <a:srgbClr val="3333FF"/>
                </a:solidFill>
                <a:latin typeface="黑体" panose="02010609060101010101" pitchFamily="49" charset="-122"/>
                <a:ea typeface="黑体" panose="02010609060101010101" pitchFamily="49" charset="-122"/>
              </a:rPr>
              <a:t>实现条件</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3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任何法律从产生之初</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即被寄予了被遵守的希望</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守法是第一要义</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endParaRPr lang="en-US" altLang="zh-CN" sz="22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保密守法作为保密法律实施的最佳途径，需要满足两个方面的实现条件</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1.</a:t>
            </a:r>
            <a:r>
              <a:rPr lang="zh-CN" altLang="en-US" b="1" dirty="0">
                <a:latin typeface="黑体" panose="02010609060101010101" pitchFamily="49" charset="-122"/>
                <a:ea typeface="黑体" panose="02010609060101010101" pitchFamily="49" charset="-122"/>
              </a:rPr>
              <a:t>保密守法的</a:t>
            </a:r>
            <a:r>
              <a:rPr lang="zh-CN" altLang="en-US" b="1" dirty="0">
                <a:solidFill>
                  <a:srgbClr val="3333FF"/>
                </a:solidFill>
                <a:latin typeface="黑体" panose="02010609060101010101" pitchFamily="49" charset="-122"/>
                <a:ea typeface="黑体" panose="02010609060101010101" pitchFamily="49" charset="-122"/>
              </a:rPr>
              <a:t>主观前提条件</a:t>
            </a:r>
            <a:r>
              <a:rPr lang="zh-CN" altLang="en-US" b="1" dirty="0">
                <a:latin typeface="黑体" panose="02010609060101010101" pitchFamily="49" charset="-122"/>
                <a:ea typeface="黑体" panose="02010609060101010101" pitchFamily="49" charset="-122"/>
              </a:rPr>
              <a:t>：增强社会主体保密法律意识</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2.</a:t>
            </a:r>
            <a:r>
              <a:rPr lang="zh-CN" altLang="en-US" b="1" dirty="0">
                <a:latin typeface="黑体" panose="02010609060101010101" pitchFamily="49" charset="-122"/>
                <a:ea typeface="黑体" panose="02010609060101010101" pitchFamily="49" charset="-122"/>
              </a:rPr>
              <a:t>保密守法的</a:t>
            </a:r>
            <a:r>
              <a:rPr lang="zh-CN" altLang="en-US" b="1" dirty="0">
                <a:solidFill>
                  <a:srgbClr val="3333FF"/>
                </a:solidFill>
                <a:latin typeface="黑体" panose="02010609060101010101" pitchFamily="49" charset="-122"/>
                <a:ea typeface="黑体" panose="02010609060101010101" pitchFamily="49" charset="-122"/>
              </a:rPr>
              <a:t>客观环境条件</a:t>
            </a:r>
            <a:r>
              <a:rPr lang="zh-CN" altLang="en-US" b="1" dirty="0">
                <a:latin typeface="黑体" panose="02010609060101010101" pitchFamily="49" charset="-122"/>
                <a:ea typeface="黑体" panose="02010609060101010101" pitchFamily="49" charset="-122"/>
              </a:rPr>
              <a:t>：建立良好的保密法制的状况</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4564380" y="2271349"/>
            <a:ext cx="3694611" cy="3345680"/>
          </a:xfrm>
        </p:spPr>
        <p:txBody>
          <a:bodyPr/>
          <a:lstStyle/>
          <a:p>
            <a:pPr marL="0" indent="0">
              <a:lnSpc>
                <a:spcPct val="150000"/>
              </a:lnSpc>
              <a:buNone/>
            </a:pPr>
            <a:r>
              <a:rPr lang="zh-CN" altLang="en-US" b="1" dirty="0">
                <a:latin typeface="黑体" panose="02010609060101010101" pitchFamily="49" charset="-122"/>
                <a:ea typeface="黑体" panose="02010609060101010101" pitchFamily="49" charset="-122"/>
              </a:rPr>
              <a:t>一、保密守法概念</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二、保密守法主体</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三、保密守法内容</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四、保密守法条件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83027" y="1440318"/>
            <a:ext cx="12039601" cy="5243511"/>
          </a:xfrm>
        </p:spPr>
        <p:txBody>
          <a:bodyPr>
            <a:normAutofit/>
          </a:bodyPr>
          <a:lstStyle/>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保密守法</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主观前提条件</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增强社会主体的保密法律</a:t>
            </a:r>
            <a:r>
              <a:rPr lang="zh-CN" altLang="en-US" b="1" dirty="0">
                <a:solidFill>
                  <a:srgbClr val="A5068D"/>
                </a:solidFill>
                <a:latin typeface="黑体" panose="02010609060101010101" pitchFamily="49" charset="-122"/>
                <a:ea typeface="黑体" panose="02010609060101010101" pitchFamily="49" charset="-122"/>
              </a:rPr>
              <a:t>意识</a:t>
            </a: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规则意识、义务意识、责任意识</a:t>
            </a: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在心理态度上努力树立对保密法律的信仰，增强法的权威性</a:t>
            </a: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不断提高其守法、用法的自觉性、能动性</a:t>
            </a: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学习保密法律、准确地理解保密法律、充分地掌握保密法律</a:t>
            </a:r>
          </a:p>
          <a:p>
            <a:pPr marL="0" indent="0">
              <a:lnSpc>
                <a:spcPct val="130000"/>
              </a:lnSpc>
              <a:spcBef>
                <a:spcPts val="0"/>
              </a:spcBef>
              <a:buNone/>
            </a:pPr>
            <a:r>
              <a:rPr lang="zh-CN" altLang="en-US" b="1" dirty="0">
                <a:latin typeface="黑体" panose="02010609060101010101" pitchFamily="49" charset="-122"/>
                <a:ea typeface="黑体" panose="02010609060101010101" pitchFamily="49" charset="-122"/>
              </a:rPr>
              <a:t>    加强保密法制宣传教育工作，普及保密法律知识，倡导保密法治精神</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83027" y="1440318"/>
            <a:ext cx="12039601" cy="5243511"/>
          </a:xfrm>
        </p:spPr>
        <p:txBody>
          <a:bodyPr>
            <a:normAutofit/>
          </a:bodyPr>
          <a:lstStyle/>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保密守法</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zh-CN" altLang="en-US" b="1" dirty="0">
                <a:solidFill>
                  <a:srgbClr val="3333FF"/>
                </a:solidFill>
                <a:latin typeface="黑体" panose="02010609060101010101" pitchFamily="49" charset="-122"/>
                <a:ea typeface="黑体" panose="02010609060101010101" pitchFamily="49" charset="-122"/>
              </a:rPr>
              <a:t>客观环境条件</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建立良好的</a:t>
            </a:r>
            <a:r>
              <a:rPr lang="zh-CN" altLang="en-US" b="1" dirty="0">
                <a:solidFill>
                  <a:srgbClr val="A5068D"/>
                </a:solidFill>
                <a:latin typeface="黑体" panose="02010609060101010101" pitchFamily="49" charset="-122"/>
                <a:ea typeface="黑体" panose="02010609060101010101" pitchFamily="49" charset="-122"/>
              </a:rPr>
              <a:t>保密法制状况</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保密立法的完善</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保密执法的严格</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保密司法的公正</a:t>
            </a: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保密立法的前提性条件，</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有法可依”的信心</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保密执法的引导性条件，“执法必严”的安心</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保密司法的保障性条件，“违法必究”的放心</a:t>
            </a:r>
            <a:endParaRPr lang="en-US" altLang="zh-CN" b="1" dirty="0">
              <a:latin typeface="黑体" panose="02010609060101010101" pitchFamily="49" charset="-122"/>
              <a:ea typeface="黑体" panose="02010609060101010101" pitchFamily="49" charset="-122"/>
            </a:endParaRPr>
          </a:p>
          <a:p>
            <a:pPr marL="0" indent="0">
              <a:lnSpc>
                <a:spcPct val="13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综合而成保密守法的客观环境条件</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法  制</a:t>
            </a:r>
          </a:p>
        </p:txBody>
      </p:sp>
      <p:sp>
        <p:nvSpPr>
          <p:cNvPr id="3" name="内容占位符 2"/>
          <p:cNvSpPr>
            <a:spLocks noGrp="1"/>
          </p:cNvSpPr>
          <p:nvPr>
            <p:ph idx="1"/>
          </p:nvPr>
        </p:nvSpPr>
        <p:spPr>
          <a:xfrm>
            <a:off x="398085" y="1810707"/>
            <a:ext cx="11395829" cy="4532219"/>
          </a:xfrm>
        </p:spPr>
        <p:txBody>
          <a:bodyPr>
            <a:normAutofit/>
          </a:bodyPr>
          <a:lstStyle/>
          <a:p>
            <a:pPr marL="0" indent="0" algn="ctr">
              <a:lnSpc>
                <a:spcPct val="20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保密法制</a:t>
            </a:r>
            <a:r>
              <a:rPr lang="zh-CN" altLang="en-US" b="1" dirty="0">
                <a:latin typeface="黑体" panose="02010609060101010101" pitchFamily="49" charset="-122"/>
                <a:ea typeface="黑体" panose="02010609060101010101" pitchFamily="49" charset="-122"/>
              </a:rPr>
              <a:t>是</a:t>
            </a:r>
            <a:r>
              <a:rPr lang="zh-CN" altLang="en-US" b="1" dirty="0">
                <a:solidFill>
                  <a:srgbClr val="C00000"/>
                </a:solidFill>
                <a:latin typeface="黑体" panose="02010609060101010101" pitchFamily="49" charset="-122"/>
                <a:ea typeface="黑体" panose="02010609060101010101" pitchFamily="49" charset="-122"/>
              </a:rPr>
              <a:t>保密管理</a:t>
            </a:r>
            <a:r>
              <a:rPr lang="zh-CN" altLang="en-US" b="1" dirty="0">
                <a:latin typeface="黑体" panose="02010609060101010101" pitchFamily="49" charset="-122"/>
                <a:ea typeface="黑体" panose="02010609060101010101" pitchFamily="49" charset="-122"/>
              </a:rPr>
              <a:t>的重要手段之一</a:t>
            </a:r>
            <a:endParaRPr lang="en-US" altLang="zh-CN" b="1" dirty="0">
              <a:latin typeface="黑体" panose="02010609060101010101" pitchFamily="49" charset="-122"/>
              <a:ea typeface="黑体" panose="02010609060101010101" pitchFamily="49" charset="-122"/>
            </a:endParaRPr>
          </a:p>
          <a:p>
            <a:pPr marL="0" indent="0" algn="ctr">
              <a:lnSpc>
                <a:spcPct val="200000"/>
              </a:lnSpc>
              <a:spcBef>
                <a:spcPts val="0"/>
              </a:spcBef>
              <a:buNone/>
            </a:pPr>
            <a:r>
              <a:rPr lang="zh-CN" altLang="en-US" b="1" dirty="0">
                <a:latin typeface="黑体" panose="02010609060101010101" pitchFamily="49" charset="-122"/>
                <a:ea typeface="黑体" panose="02010609060101010101" pitchFamily="49" charset="-122"/>
              </a:rPr>
              <a:t>保密</a:t>
            </a:r>
            <a:r>
              <a:rPr lang="zh-CN" altLang="en-US" b="1" dirty="0">
                <a:solidFill>
                  <a:srgbClr val="3333FF"/>
                </a:solidFill>
                <a:latin typeface="黑体" panose="02010609060101010101" pitchFamily="49" charset="-122"/>
                <a:ea typeface="黑体" panose="02010609060101010101" pitchFamily="49" charset="-122"/>
              </a:rPr>
              <a:t>立法</a:t>
            </a:r>
            <a:r>
              <a:rPr lang="zh-CN" altLang="en-US" b="1" dirty="0">
                <a:latin typeface="黑体" panose="02010609060101010101" pitchFamily="49" charset="-122"/>
                <a:ea typeface="黑体" panose="02010609060101010101" pitchFamily="49" charset="-122"/>
              </a:rPr>
              <a:t>是保密法制建设的</a:t>
            </a:r>
            <a:r>
              <a:rPr lang="zh-CN" altLang="en-US" b="1" dirty="0">
                <a:solidFill>
                  <a:srgbClr val="006600"/>
                </a:solidFill>
                <a:latin typeface="黑体" panose="02010609060101010101" pitchFamily="49" charset="-122"/>
                <a:ea typeface="黑体" panose="02010609060101010101" pitchFamily="49" charset="-122"/>
              </a:rPr>
              <a:t>基础</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前提</a:t>
            </a:r>
            <a:endParaRPr lang="en-US" altLang="zh-CN" b="1" dirty="0">
              <a:latin typeface="黑体" panose="02010609060101010101" pitchFamily="49" charset="-122"/>
              <a:ea typeface="黑体" panose="02010609060101010101" pitchFamily="49" charset="-122"/>
            </a:endParaRPr>
          </a:p>
          <a:p>
            <a:pPr marL="0" indent="0" algn="ctr">
              <a:lnSpc>
                <a:spcPct val="200000"/>
              </a:lnSpc>
              <a:spcBef>
                <a:spcPts val="0"/>
              </a:spcBef>
              <a:buNone/>
            </a:pPr>
            <a:r>
              <a:rPr lang="zh-CN" altLang="en-US" b="1" dirty="0">
                <a:latin typeface="黑体" panose="02010609060101010101" pitchFamily="49" charset="-122"/>
                <a:ea typeface="黑体" panose="02010609060101010101" pitchFamily="49" charset="-122"/>
              </a:rPr>
              <a:t>保密</a:t>
            </a:r>
            <a:r>
              <a:rPr lang="zh-CN" altLang="en-US" b="1" dirty="0">
                <a:solidFill>
                  <a:srgbClr val="3333FF"/>
                </a:solidFill>
                <a:latin typeface="黑体" panose="02010609060101010101" pitchFamily="49" charset="-122"/>
                <a:ea typeface="黑体" panose="02010609060101010101" pitchFamily="49" charset="-122"/>
              </a:rPr>
              <a:t>执法</a:t>
            </a:r>
            <a:r>
              <a:rPr lang="zh-CN" altLang="en-US" b="1" dirty="0">
                <a:latin typeface="黑体" panose="02010609060101010101" pitchFamily="49" charset="-122"/>
                <a:ea typeface="黑体" panose="02010609060101010101" pitchFamily="49" charset="-122"/>
              </a:rPr>
              <a:t>是保密法制建设的</a:t>
            </a:r>
            <a:r>
              <a:rPr lang="zh-CN" altLang="en-US" b="1" dirty="0">
                <a:solidFill>
                  <a:srgbClr val="006600"/>
                </a:solidFill>
                <a:latin typeface="黑体" panose="02010609060101010101" pitchFamily="49" charset="-122"/>
                <a:ea typeface="黑体" panose="02010609060101010101" pitchFamily="49" charset="-122"/>
              </a:rPr>
              <a:t>目标</a:t>
            </a:r>
            <a:r>
              <a:rPr lang="zh-CN" altLang="en-US" b="1" dirty="0">
                <a:latin typeface="黑体" panose="02010609060101010101" pitchFamily="49" charset="-122"/>
                <a:ea typeface="黑体" panose="02010609060101010101" pitchFamily="49" charset="-122"/>
              </a:rPr>
              <a:t>和</a:t>
            </a:r>
            <a:r>
              <a:rPr lang="zh-CN" altLang="en-US" b="1" dirty="0">
                <a:solidFill>
                  <a:srgbClr val="006600"/>
                </a:solidFill>
                <a:latin typeface="黑体" panose="02010609060101010101" pitchFamily="49" charset="-122"/>
                <a:ea typeface="黑体" panose="02010609060101010101" pitchFamily="49" charset="-122"/>
              </a:rPr>
              <a:t>保障</a:t>
            </a:r>
            <a:endParaRPr lang="en-US" altLang="zh-CN" b="1" dirty="0">
              <a:latin typeface="黑体" panose="02010609060101010101" pitchFamily="49" charset="-122"/>
              <a:ea typeface="黑体" panose="02010609060101010101" pitchFamily="49" charset="-122"/>
            </a:endParaRPr>
          </a:p>
          <a:p>
            <a:pPr marL="0" indent="0" algn="ctr">
              <a:lnSpc>
                <a:spcPct val="200000"/>
              </a:lnSpc>
              <a:spcBef>
                <a:spcPts val="0"/>
              </a:spcBef>
              <a:buNone/>
            </a:pPr>
            <a:r>
              <a:rPr lang="zh-CN" altLang="en-US" b="1" dirty="0">
                <a:latin typeface="黑体" panose="02010609060101010101" pitchFamily="49" charset="-122"/>
                <a:ea typeface="黑体" panose="02010609060101010101" pitchFamily="49" charset="-122"/>
              </a:rPr>
              <a:t>保密</a:t>
            </a:r>
            <a:r>
              <a:rPr lang="zh-CN" altLang="en-US" b="1" dirty="0">
                <a:solidFill>
                  <a:srgbClr val="3333FF"/>
                </a:solidFill>
                <a:latin typeface="黑体" panose="02010609060101010101" pitchFamily="49" charset="-122"/>
                <a:ea typeface="黑体" panose="02010609060101010101" pitchFamily="49" charset="-122"/>
              </a:rPr>
              <a:t>司法</a:t>
            </a:r>
            <a:r>
              <a:rPr lang="zh-CN" altLang="en-US" b="1" dirty="0">
                <a:latin typeface="黑体" panose="02010609060101010101" pitchFamily="49" charset="-122"/>
                <a:ea typeface="黑体" panose="02010609060101010101" pitchFamily="49" charset="-122"/>
              </a:rPr>
              <a:t>是保密法律关系</a:t>
            </a:r>
            <a:r>
              <a:rPr lang="zh-CN" altLang="en-US" b="1" dirty="0">
                <a:solidFill>
                  <a:srgbClr val="006600"/>
                </a:solidFill>
                <a:latin typeface="黑体" panose="02010609060101010101" pitchFamily="49" charset="-122"/>
                <a:ea typeface="黑体" panose="02010609060101010101" pitchFamily="49" charset="-122"/>
              </a:rPr>
              <a:t>事后调整手段</a:t>
            </a:r>
            <a:endParaRPr lang="en-US" altLang="zh-CN" b="1" dirty="0">
              <a:latin typeface="黑体" panose="02010609060101010101" pitchFamily="49" charset="-122"/>
              <a:ea typeface="黑体" panose="02010609060101010101" pitchFamily="49" charset="-122"/>
            </a:endParaRPr>
          </a:p>
          <a:p>
            <a:pPr marL="0" indent="0" algn="ctr">
              <a:lnSpc>
                <a:spcPct val="200000"/>
              </a:lnSpc>
              <a:spcBef>
                <a:spcPts val="0"/>
              </a:spcBef>
              <a:buNone/>
            </a:pPr>
            <a:r>
              <a:rPr lang="zh-CN" altLang="en-US" b="1" dirty="0">
                <a:latin typeface="黑体" panose="02010609060101010101" pitchFamily="49" charset="-122"/>
                <a:ea typeface="黑体" panose="02010609060101010101" pitchFamily="49" charset="-122"/>
              </a:rPr>
              <a:t>保密</a:t>
            </a:r>
            <a:r>
              <a:rPr lang="zh-CN" altLang="en-US" b="1" dirty="0">
                <a:solidFill>
                  <a:srgbClr val="3333FF"/>
                </a:solidFill>
                <a:latin typeface="黑体" panose="02010609060101010101" pitchFamily="49" charset="-122"/>
                <a:ea typeface="黑体" panose="02010609060101010101" pitchFamily="49" charset="-122"/>
              </a:rPr>
              <a:t>守法</a:t>
            </a:r>
            <a:r>
              <a:rPr lang="zh-CN" altLang="en-US" b="1" dirty="0">
                <a:latin typeface="黑体" panose="02010609060101010101" pitchFamily="49" charset="-122"/>
                <a:ea typeface="黑体" panose="02010609060101010101" pitchFamily="49" charset="-122"/>
              </a:rPr>
              <a:t>是保密法律</a:t>
            </a:r>
            <a:r>
              <a:rPr lang="zh-CN" altLang="en-US" b="1" dirty="0">
                <a:solidFill>
                  <a:srgbClr val="006600"/>
                </a:solidFill>
                <a:latin typeface="黑体" panose="02010609060101010101" pitchFamily="49" charset="-122"/>
                <a:ea typeface="黑体" panose="02010609060101010101" pitchFamily="49" charset="-122"/>
              </a:rPr>
              <a:t>实施的最佳途径</a:t>
            </a:r>
            <a:endParaRPr lang="en-US" altLang="zh-CN" b="1" dirty="0">
              <a:latin typeface="黑体" panose="02010609060101010101" pitchFamily="49" charset="-122"/>
              <a:ea typeface="黑体" panose="02010609060101010101" pitchFamily="49" charset="-122"/>
            </a:endParaRPr>
          </a:p>
          <a:p>
            <a:pPr marL="0" indent="0" algn="ctr">
              <a:lnSpc>
                <a:spcPct val="130000"/>
              </a:lnSpc>
              <a:spcBef>
                <a:spcPts val="0"/>
              </a:spcBef>
              <a:buNone/>
            </a:pPr>
            <a:endParaRPr lang="en-US" altLang="zh-CN" b="1" dirty="0">
              <a:latin typeface="黑体" panose="02010609060101010101" pitchFamily="49" charset="-122"/>
              <a:ea typeface="黑体" panose="02010609060101010101" pitchFamily="49" charset="-122"/>
            </a:endParaRPr>
          </a:p>
          <a:p>
            <a:pPr marL="0" indent="0" algn="ctr">
              <a:lnSpc>
                <a:spcPct val="130000"/>
              </a:lnSpc>
              <a:spcBef>
                <a:spcPts val="0"/>
              </a:spcBef>
              <a:buNone/>
            </a:pP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宣  传  教  育</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59" y="1440180"/>
            <a:ext cx="12588241" cy="5615376"/>
          </a:xfrm>
        </p:spPr>
        <p:txBody>
          <a:bodyPr>
            <a:noAutofit/>
          </a:bodyPr>
          <a:lstStyle/>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保密宣传教育与</a:t>
            </a:r>
            <a:r>
              <a:rPr lang="zh-CN" altLang="en-US" b="1" dirty="0">
                <a:solidFill>
                  <a:srgbClr val="3333FF"/>
                </a:solidFill>
                <a:latin typeface="黑体" panose="02010609060101010101" pitchFamily="49" charset="-122"/>
                <a:ea typeface="黑体" panose="02010609060101010101" pitchFamily="49" charset="-122"/>
              </a:rPr>
              <a:t>保密法</a:t>
            </a:r>
            <a:r>
              <a:rPr lang="zh-CN" altLang="en-US" b="1" dirty="0">
                <a:solidFill>
                  <a:srgbClr val="C00000"/>
                </a:solidFill>
                <a:latin typeface="黑体" panose="02010609060101010101" pitchFamily="49" charset="-122"/>
                <a:ea typeface="黑体" panose="02010609060101010101" pitchFamily="49" charset="-122"/>
              </a:rPr>
              <a:t>有关吗？</a:t>
            </a:r>
            <a:endParaRPr lang="en-US" altLang="zh-CN"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b="1" dirty="0">
                <a:latin typeface="黑体" panose="02010609060101010101" pitchFamily="49" charset="-122"/>
                <a:ea typeface="黑体" panose="02010609060101010101" pitchFamily="49" charset="-122"/>
              </a:rPr>
              <a:t>  </a:t>
            </a:r>
            <a:r>
              <a:rPr lang="en-US" sz="2700" b="1" dirty="0">
                <a:latin typeface="黑体" panose="02010609060101010101" pitchFamily="49" charset="-122"/>
                <a:ea typeface="黑体" panose="02010609060101010101" pitchFamily="49" charset="-122"/>
              </a:rPr>
              <a:t>2024</a:t>
            </a:r>
            <a:r>
              <a:rPr sz="2700" b="1" dirty="0">
                <a:latin typeface="黑体" panose="02010609060101010101" pitchFamily="49" charset="-122"/>
                <a:ea typeface="黑体" panose="02010609060101010101" pitchFamily="49" charset="-122"/>
              </a:rPr>
              <a:t>保密法</a:t>
            </a:r>
            <a:r>
              <a:rPr lang="zh-CN" altLang="en-US" sz="2700" b="1" dirty="0">
                <a:latin typeface="黑体" panose="02010609060101010101" pitchFamily="49" charset="-122"/>
                <a:ea typeface="黑体" panose="02010609060101010101" pitchFamily="49" charset="-122"/>
              </a:rPr>
              <a:t>第八、九条明确规定了机关单位以及国家的保密宣传教育职责，</a:t>
            </a:r>
            <a:endParaRPr lang="en-US" sz="2700"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lang="en-US" sz="2700" b="1" dirty="0">
                <a:latin typeface="黑体" panose="02010609060101010101" pitchFamily="49" charset="-122"/>
                <a:ea typeface="黑体" panose="02010609060101010101" pitchFamily="49" charset="-122"/>
              </a:rPr>
              <a:t>2024</a:t>
            </a:r>
            <a:r>
              <a:rPr lang="zh-CN" altLang="en-US" sz="2700" b="1" dirty="0">
                <a:latin typeface="黑体" panose="02010609060101010101" pitchFamily="49" charset="-122"/>
                <a:ea typeface="黑体" panose="02010609060101010101" pitchFamily="49" charset="-122"/>
              </a:rPr>
              <a:t>保密法</a:t>
            </a:r>
            <a:r>
              <a:rPr sz="2700" b="1" dirty="0" err="1">
                <a:latin typeface="黑体" panose="02010609060101010101" pitchFamily="49" charset="-122"/>
                <a:ea typeface="黑体" panose="02010609060101010101" pitchFamily="49" charset="-122"/>
              </a:rPr>
              <a:t>实施条例第</a:t>
            </a:r>
            <a:r>
              <a:rPr lang="zh-CN" altLang="en-US" sz="2700" b="1" dirty="0">
                <a:latin typeface="黑体" panose="02010609060101010101" pitchFamily="49" charset="-122"/>
                <a:ea typeface="黑体" panose="02010609060101010101" pitchFamily="49" charset="-122"/>
              </a:rPr>
              <a:t>九</a:t>
            </a:r>
            <a:r>
              <a:rPr sz="2700" b="1" dirty="0">
                <a:latin typeface="黑体" panose="02010609060101010101" pitchFamily="49" charset="-122"/>
                <a:ea typeface="黑体" panose="02010609060101010101" pitchFamily="49" charset="-122"/>
              </a:rPr>
              <a:t>条</a:t>
            </a:r>
            <a:r>
              <a:rPr lang="zh-CN" altLang="en-US" sz="2700" b="1" dirty="0">
                <a:latin typeface="黑体" panose="02010609060101010101" pitchFamily="49" charset="-122"/>
                <a:ea typeface="黑体" panose="02010609060101010101" pitchFamily="49" charset="-122"/>
              </a:rPr>
              <a:t>详细规定了对各部门、各单位的要求。</a:t>
            </a:r>
            <a:endParaRPr sz="2700" b="1" dirty="0">
              <a:latin typeface="黑体" panose="02010609060101010101" pitchFamily="49" charset="-122"/>
              <a:ea typeface="黑体" panose="02010609060101010101" pitchFamily="49" charset="-122"/>
            </a:endParaRPr>
          </a:p>
          <a:p>
            <a:pPr marL="0" indent="0">
              <a:lnSpc>
                <a:spcPct val="130000"/>
              </a:lnSpc>
              <a:spcBef>
                <a:spcPts val="0"/>
              </a:spcBef>
              <a:buNone/>
            </a:pPr>
            <a:r>
              <a:rPr sz="2700" b="1" dirty="0">
                <a:latin typeface="黑体" panose="02010609060101010101" pitchFamily="49" charset="-122"/>
                <a:ea typeface="黑体" panose="02010609060101010101" pitchFamily="49" charset="-122"/>
              </a:rPr>
              <a:t> </a:t>
            </a:r>
            <a:r>
              <a:rPr lang="en-US" sz="2700" b="1" dirty="0">
                <a:latin typeface="黑体" panose="02010609060101010101" pitchFamily="49" charset="-122"/>
                <a:ea typeface="黑体" panose="02010609060101010101" pitchFamily="49" charset="-122"/>
              </a:rPr>
              <a:t> </a:t>
            </a:r>
            <a:r>
              <a:rPr lang="en-US" altLang="zh-CN" sz="2700" b="1" dirty="0">
                <a:latin typeface="黑体" panose="02010609060101010101" pitchFamily="49" charset="-122"/>
                <a:ea typeface="黑体" panose="02010609060101010101" pitchFamily="49" charset="-122"/>
              </a:rPr>
              <a:t>2024</a:t>
            </a:r>
            <a:r>
              <a:rPr sz="2700" b="1" dirty="0">
                <a:latin typeface="黑体" panose="02010609060101010101" pitchFamily="49" charset="-122"/>
                <a:ea typeface="黑体" panose="02010609060101010101" pitchFamily="49" charset="-122"/>
              </a:rPr>
              <a:t>保密法第</a:t>
            </a:r>
            <a:r>
              <a:rPr lang="zh-CN" altLang="en-US" sz="2700" b="1" dirty="0">
                <a:latin typeface="黑体" panose="02010609060101010101" pitchFamily="49" charset="-122"/>
                <a:ea typeface="黑体" panose="02010609060101010101" pitchFamily="49" charset="-122"/>
              </a:rPr>
              <a:t>四十三</a:t>
            </a:r>
            <a:r>
              <a:rPr sz="2700" b="1" dirty="0" err="1">
                <a:latin typeface="黑体" panose="02010609060101010101" pitchFamily="49" charset="-122"/>
                <a:ea typeface="黑体" panose="02010609060101010101" pitchFamily="49" charset="-122"/>
              </a:rPr>
              <a:t>条</a:t>
            </a:r>
            <a:r>
              <a:rPr sz="2700" b="1" dirty="0" err="1">
                <a:latin typeface="黑体" panose="02010609060101010101" pitchFamily="49" charset="-122"/>
                <a:ea typeface="黑体" panose="02010609060101010101" pitchFamily="49" charset="-122"/>
                <a:sym typeface="+mn-ea"/>
              </a:rPr>
              <a:t>规定</a:t>
            </a:r>
            <a:r>
              <a:rPr sz="2700" b="1" dirty="0">
                <a:latin typeface="黑体" panose="02010609060101010101" pitchFamily="49" charset="-122"/>
                <a:ea typeface="黑体" panose="02010609060101010101" pitchFamily="49" charset="-122"/>
              </a:rPr>
              <a:t>“</a:t>
            </a:r>
            <a:r>
              <a:rPr lang="zh-CN" altLang="zh-CN" sz="2700" b="1" dirty="0">
                <a:latin typeface="黑体" panose="02010609060101010101" pitchFamily="49" charset="-122"/>
                <a:ea typeface="黑体" panose="02010609060101010101" pitchFamily="49" charset="-122"/>
              </a:rPr>
              <a:t>涉密人员应当具有良好的政治素质和品行，经过保密教育培训，具备胜任涉密岗位的工作能力和保密知识技能，签订保密承诺书，严格遵守国家保密规定，承担保密责任。</a:t>
            </a:r>
            <a:r>
              <a:rPr sz="2700" b="1" dirty="0">
                <a:latin typeface="黑体" panose="02010609060101010101" pitchFamily="49" charset="-122"/>
                <a:ea typeface="黑体" panose="02010609060101010101" pitchFamily="49" charset="-122"/>
              </a:rPr>
              <a:t>”</a:t>
            </a:r>
          </a:p>
          <a:p>
            <a:pPr marL="0" lvl="0" indent="0">
              <a:lnSpc>
                <a:spcPct val="130000"/>
              </a:lnSpc>
              <a:spcBef>
                <a:spcPts val="0"/>
              </a:spcBef>
              <a:buNone/>
            </a:pPr>
            <a:r>
              <a:rPr sz="2700" b="1" dirty="0">
                <a:latin typeface="黑体" panose="02010609060101010101" pitchFamily="49" charset="-122"/>
                <a:ea typeface="黑体" panose="02010609060101010101" pitchFamily="49" charset="-122"/>
              </a:rPr>
              <a:t> </a:t>
            </a:r>
            <a:r>
              <a:rPr lang="en-US" sz="2700" b="1" dirty="0">
                <a:latin typeface="黑体" panose="02010609060101010101" pitchFamily="49" charset="-122"/>
                <a:ea typeface="黑体" panose="02010609060101010101" pitchFamily="49" charset="-122"/>
              </a:rPr>
              <a:t> </a:t>
            </a:r>
            <a:r>
              <a:rPr lang="en-US" altLang="zh-CN" sz="2700" b="1" dirty="0">
                <a:latin typeface="黑体" panose="02010609060101010101" pitchFamily="49" charset="-122"/>
                <a:ea typeface="黑体" panose="02010609060101010101" pitchFamily="49" charset="-122"/>
              </a:rPr>
              <a:t>2024</a:t>
            </a:r>
            <a:r>
              <a:rPr sz="2700" b="1" dirty="0">
                <a:latin typeface="黑体" panose="02010609060101010101" pitchFamily="49" charset="-122"/>
                <a:ea typeface="黑体" panose="02010609060101010101" pitchFamily="49" charset="-122"/>
              </a:rPr>
              <a:t>保密法第三十</a:t>
            </a:r>
            <a:r>
              <a:rPr lang="zh-CN" altLang="en-US" sz="2700" b="1" dirty="0">
                <a:latin typeface="黑体" panose="02010609060101010101" pitchFamily="49" charset="-122"/>
                <a:ea typeface="黑体" panose="02010609060101010101" pitchFamily="49" charset="-122"/>
              </a:rPr>
              <a:t>八</a:t>
            </a:r>
            <a:r>
              <a:rPr sz="2700" b="1" dirty="0" err="1">
                <a:latin typeface="黑体" panose="02010609060101010101" pitchFamily="49" charset="-122"/>
                <a:ea typeface="黑体" panose="02010609060101010101" pitchFamily="49" charset="-122"/>
              </a:rPr>
              <a:t>条</a:t>
            </a:r>
            <a:r>
              <a:rPr sz="2700" b="1" dirty="0" err="1">
                <a:latin typeface="黑体" panose="02010609060101010101" pitchFamily="49" charset="-122"/>
                <a:ea typeface="黑体" panose="02010609060101010101" pitchFamily="49" charset="-122"/>
                <a:sym typeface="+mn-ea"/>
              </a:rPr>
              <a:t>规定</a:t>
            </a:r>
            <a:r>
              <a:rPr sz="2700" b="1" dirty="0">
                <a:latin typeface="黑体" panose="02010609060101010101" pitchFamily="49" charset="-122"/>
                <a:ea typeface="黑体" panose="02010609060101010101" pitchFamily="49" charset="-122"/>
              </a:rPr>
              <a:t>“</a:t>
            </a:r>
            <a:r>
              <a:rPr lang="zh-CN" altLang="zh-CN" sz="2700" b="1" dirty="0">
                <a:latin typeface="黑体" panose="02010609060101010101" pitchFamily="49" charset="-122"/>
                <a:ea typeface="黑体" panose="02010609060101010101" pitchFamily="49" charset="-122"/>
              </a:rPr>
              <a:t>举办会议或者其他活动涉及国家秘密的，主办单位应当采取保密措施，并对参加人员进行保密教育，提出具体保密要求</a:t>
            </a:r>
            <a:r>
              <a:rPr lang="zh-CN" altLang="en-US" sz="2700" b="1" dirty="0">
                <a:latin typeface="黑体" panose="02010609060101010101" pitchFamily="49" charset="-122"/>
                <a:ea typeface="黑体" panose="02010609060101010101" pitchFamily="49" charset="-122"/>
              </a:rPr>
              <a:t>。</a:t>
            </a:r>
            <a:r>
              <a:rPr sz="2700" b="1" dirty="0">
                <a:latin typeface="黑体" panose="02010609060101010101" pitchFamily="49" charset="-122"/>
                <a:ea typeface="黑体" panose="02010609060101010101" pitchFamily="49" charset="-122"/>
              </a:rPr>
              <a:t>”</a:t>
            </a:r>
          </a:p>
          <a:p>
            <a:pPr marL="0" lvl="0" indent="0">
              <a:lnSpc>
                <a:spcPct val="130000"/>
              </a:lnSpc>
              <a:spcBef>
                <a:spcPts val="0"/>
              </a:spcBef>
              <a:buNone/>
            </a:pPr>
            <a:r>
              <a:rPr sz="2700" b="1" dirty="0">
                <a:latin typeface="黑体" panose="02010609060101010101" pitchFamily="49" charset="-122"/>
                <a:ea typeface="黑体" panose="02010609060101010101" pitchFamily="49" charset="-122"/>
              </a:rPr>
              <a:t> </a:t>
            </a:r>
            <a:r>
              <a:rPr lang="en-US" sz="2700" b="1" dirty="0">
                <a:latin typeface="黑体" panose="02010609060101010101" pitchFamily="49" charset="-122"/>
                <a:ea typeface="黑体" panose="02010609060101010101" pitchFamily="49" charset="-122"/>
              </a:rPr>
              <a:t> </a:t>
            </a:r>
            <a:r>
              <a:rPr lang="en-US" altLang="zh-CN" sz="2700" b="1" dirty="0">
                <a:latin typeface="黑体" panose="02010609060101010101" pitchFamily="49" charset="-122"/>
                <a:ea typeface="黑体" panose="02010609060101010101" pitchFamily="49" charset="-122"/>
              </a:rPr>
              <a:t>2024</a:t>
            </a:r>
            <a:r>
              <a:rPr sz="2700" b="1" dirty="0">
                <a:latin typeface="黑体" panose="02010609060101010101" pitchFamily="49" charset="-122"/>
                <a:ea typeface="黑体" panose="02010609060101010101" pitchFamily="49" charset="-122"/>
              </a:rPr>
              <a:t>保密法第四十</a:t>
            </a:r>
            <a:r>
              <a:rPr lang="zh-CN" altLang="en-US" sz="2700" b="1" dirty="0">
                <a:latin typeface="黑体" panose="02010609060101010101" pitchFamily="49" charset="-122"/>
                <a:ea typeface="黑体" panose="02010609060101010101" pitchFamily="49" charset="-122"/>
              </a:rPr>
              <a:t>九</a:t>
            </a:r>
            <a:r>
              <a:rPr sz="2700" b="1" dirty="0" err="1">
                <a:latin typeface="黑体" panose="02010609060101010101" pitchFamily="49" charset="-122"/>
                <a:ea typeface="黑体" panose="02010609060101010101" pitchFamily="49" charset="-122"/>
              </a:rPr>
              <a:t>条</a:t>
            </a:r>
            <a:r>
              <a:rPr sz="2700" b="1" dirty="0" err="1">
                <a:latin typeface="黑体" panose="02010609060101010101" pitchFamily="49" charset="-122"/>
                <a:ea typeface="黑体" panose="02010609060101010101" pitchFamily="49" charset="-122"/>
                <a:sym typeface="+mn-ea"/>
              </a:rPr>
              <a:t>规定</a:t>
            </a:r>
            <a:r>
              <a:rPr sz="2700" b="1" dirty="0" err="1">
                <a:latin typeface="黑体" panose="02010609060101010101" pitchFamily="49" charset="-122"/>
                <a:ea typeface="黑体" panose="02010609060101010101" pitchFamily="49" charset="-122"/>
              </a:rPr>
              <a:t>“保密行政管理部门依法组织开展保密宣传教育</a:t>
            </a:r>
            <a:r>
              <a:rPr lang="en-US" sz="2700" b="1" dirty="0">
                <a:latin typeface="黑体" panose="02010609060101010101" pitchFamily="49" charset="-122"/>
                <a:ea typeface="黑体" panose="02010609060101010101" pitchFamily="49" charset="-122"/>
              </a:rPr>
              <a:t>…</a:t>
            </a:r>
            <a:r>
              <a:rPr sz="2700" b="1"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17432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宣  传  教  育</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60" y="1440180"/>
            <a:ext cx="12312650" cy="4953000"/>
          </a:xfrm>
        </p:spPr>
        <p:txBody>
          <a:bodyPr>
            <a:normAutofit/>
          </a:bodyPr>
          <a:lstStyle/>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保密宣传教育与</a:t>
            </a:r>
            <a:r>
              <a:rPr lang="zh-CN" altLang="en-US" b="1" dirty="0">
                <a:solidFill>
                  <a:srgbClr val="3333FF"/>
                </a:solidFill>
                <a:latin typeface="黑体" panose="02010609060101010101" pitchFamily="49" charset="-122"/>
                <a:ea typeface="黑体" panose="02010609060101010101" pitchFamily="49" charset="-122"/>
              </a:rPr>
              <a:t>保密法学</a:t>
            </a:r>
            <a:r>
              <a:rPr lang="zh-CN" altLang="en-US" b="1" dirty="0">
                <a:solidFill>
                  <a:srgbClr val="C00000"/>
                </a:solidFill>
                <a:latin typeface="黑体" panose="02010609060101010101" pitchFamily="49" charset="-122"/>
                <a:ea typeface="黑体" panose="02010609060101010101" pitchFamily="49" charset="-122"/>
              </a:rPr>
              <a:t>有关吗？</a:t>
            </a:r>
            <a:endParaRPr lang="en-US" altLang="zh-CN"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b="1" dirty="0">
                <a:latin typeface="黑体" panose="02010609060101010101" pitchFamily="49" charset="-122"/>
                <a:ea typeface="黑体" panose="02010609060101010101" pitchFamily="49" charset="-122"/>
              </a:rPr>
              <a:t>    因为国家的存在，所以有国家秘密，保护国家秘密的社会活动需要保密法律来规范调整，保密法律的制定和实施是保密法学研究内容</a:t>
            </a:r>
          </a:p>
          <a:p>
            <a:pPr marL="0" lvl="0" indent="0">
              <a:lnSpc>
                <a:spcPct val="130000"/>
              </a:lnSpc>
              <a:spcBef>
                <a:spcPts val="0"/>
              </a:spcBef>
              <a:buNone/>
            </a:pPr>
            <a:r>
              <a:rPr b="1" dirty="0">
                <a:latin typeface="黑体" panose="02010609060101010101" pitchFamily="49" charset="-122"/>
                <a:ea typeface="黑体" panose="02010609060101010101" pitchFamily="49" charset="-122"/>
              </a:rPr>
              <a:t>    保护国家秘密的一个手段就是保密宣传教育，保密法学有必要研究如何设计好保密宣传教育制度的问题</a:t>
            </a:r>
          </a:p>
          <a:p>
            <a:pPr marL="0" lvl="0" indent="0">
              <a:lnSpc>
                <a:spcPct val="130000"/>
              </a:lnSpc>
              <a:spcBef>
                <a:spcPts val="0"/>
              </a:spcBef>
              <a:buNone/>
            </a:pPr>
            <a:r>
              <a:rPr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前</a:t>
            </a:r>
            <a:r>
              <a:rPr b="1" dirty="0">
                <a:latin typeface="黑体" panose="02010609060101010101" pitchFamily="49" charset="-122"/>
                <a:ea typeface="黑体" panose="02010609060101010101" pitchFamily="49" charset="-122"/>
              </a:rPr>
              <a:t>面保密法关于保密宣传教育的规定，也是保密管理工作实践宝贵经验教训的总结和升华，凝结为法律条文的要求。保密法学研究就是对这种过程的研究、完善</a:t>
            </a:r>
            <a:r>
              <a:rPr lang="zh-CN" altLang="en-US" b="1" dirty="0">
                <a:latin typeface="黑体" panose="02010609060101010101" pitchFamily="49" charset="-122"/>
                <a:ea typeface="黑体" panose="02010609060101010101" pitchFamily="49" charset="-122"/>
              </a:rPr>
              <a:t>。</a:t>
            </a:r>
            <a:endParaRPr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3578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宣  传  教  育</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60" y="1440180"/>
            <a:ext cx="12312650" cy="5273675"/>
          </a:xfrm>
        </p:spPr>
        <p:txBody>
          <a:bodyPr>
            <a:normAutofit/>
          </a:bodyPr>
          <a:lstStyle/>
          <a:p>
            <a:pPr marL="0" indent="0">
              <a:lnSpc>
                <a:spcPct val="13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保密宣传教育</a:t>
            </a:r>
            <a:r>
              <a:rPr lang="zh-CN" altLang="en-US" b="1" dirty="0">
                <a:solidFill>
                  <a:srgbClr val="3333FF"/>
                </a:solidFill>
                <a:latin typeface="黑体" panose="02010609060101010101" pitchFamily="49" charset="-122"/>
                <a:ea typeface="黑体" panose="02010609060101010101" pitchFamily="49" charset="-122"/>
                <a:sym typeface="+mn-ea"/>
              </a:rPr>
              <a:t>制度设计</a:t>
            </a:r>
            <a:r>
              <a:rPr lang="zh-CN" altLang="en-US" b="1" dirty="0">
                <a:solidFill>
                  <a:srgbClr val="3333FF"/>
                </a:solidFill>
                <a:latin typeface="黑体" panose="02010609060101010101" pitchFamily="49" charset="-122"/>
                <a:ea typeface="黑体" panose="02010609060101010101" pitchFamily="49" charset="-122"/>
              </a:rPr>
              <a:t>需要考虑哪些方面</a:t>
            </a:r>
            <a:r>
              <a:rPr lang="zh-CN" altLang="en-US" b="1" dirty="0">
                <a:solidFill>
                  <a:srgbClr val="C00000"/>
                </a:solidFill>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一、保密宣传教育的</a:t>
            </a:r>
            <a:r>
              <a:rPr b="1" dirty="0">
                <a:solidFill>
                  <a:srgbClr val="A5068D"/>
                </a:solidFill>
                <a:latin typeface="黑体" panose="02010609060101010101" pitchFamily="49" charset="-122"/>
                <a:ea typeface="黑体" panose="02010609060101010101" pitchFamily="49" charset="-122"/>
              </a:rPr>
              <a:t>地位</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二、保密宣传教育的</a:t>
            </a:r>
            <a:r>
              <a:rPr b="1" dirty="0">
                <a:solidFill>
                  <a:srgbClr val="A5068D"/>
                </a:solidFill>
                <a:latin typeface="黑体" panose="02010609060101010101" pitchFamily="49" charset="-122"/>
                <a:ea typeface="黑体" panose="02010609060101010101" pitchFamily="49" charset="-122"/>
              </a:rPr>
              <a:t>作用</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三、保密宣传教育的基本</a:t>
            </a:r>
            <a:r>
              <a:rPr b="1" dirty="0">
                <a:solidFill>
                  <a:srgbClr val="A5068D"/>
                </a:solidFill>
                <a:latin typeface="黑体" panose="02010609060101010101" pitchFamily="49" charset="-122"/>
                <a:ea typeface="黑体" panose="02010609060101010101" pitchFamily="49" charset="-122"/>
              </a:rPr>
              <a:t>内容</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四、保密宣传教育的一般</a:t>
            </a:r>
            <a:r>
              <a:rPr b="1" dirty="0">
                <a:solidFill>
                  <a:srgbClr val="A5068D"/>
                </a:solidFill>
                <a:latin typeface="黑体" panose="02010609060101010101" pitchFamily="49" charset="-122"/>
                <a:ea typeface="黑体" panose="02010609060101010101" pitchFamily="49" charset="-122"/>
              </a:rPr>
              <a:t>方式</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五、保密宣传教育的主要</a:t>
            </a:r>
            <a:r>
              <a:rPr b="1" dirty="0">
                <a:solidFill>
                  <a:srgbClr val="A5068D"/>
                </a:solidFill>
                <a:latin typeface="黑体" panose="02010609060101010101" pitchFamily="49" charset="-122"/>
                <a:ea typeface="黑体" panose="02010609060101010101" pitchFamily="49" charset="-122"/>
              </a:rPr>
              <a:t>形式</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六、保密宣传教育的</a:t>
            </a:r>
            <a:r>
              <a:rPr b="1" dirty="0">
                <a:solidFill>
                  <a:srgbClr val="A5068D"/>
                </a:solidFill>
                <a:latin typeface="黑体" panose="02010609060101010101" pitchFamily="49" charset="-122"/>
                <a:ea typeface="黑体" panose="02010609060101010101" pitchFamily="49" charset="-122"/>
              </a:rPr>
              <a:t>时机</a:t>
            </a:r>
            <a:r>
              <a:rPr b="1"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5989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宣  传  教  育</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60" y="1440180"/>
            <a:ext cx="12312650" cy="5273675"/>
          </a:xfrm>
        </p:spPr>
        <p:txBody>
          <a:bodyPr>
            <a:normAutofit/>
          </a:bodyPr>
          <a:lstStyle/>
          <a:p>
            <a:pPr mar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一、保密宣传教育的</a:t>
            </a:r>
            <a:r>
              <a:rPr b="1" dirty="0">
                <a:solidFill>
                  <a:srgbClr val="A5068D"/>
                </a:solidFill>
                <a:latin typeface="黑体" panose="02010609060101010101" pitchFamily="49" charset="-122"/>
                <a:ea typeface="黑体" panose="02010609060101010101" pitchFamily="49" charset="-122"/>
              </a:rPr>
              <a:t>地位</a:t>
            </a:r>
            <a:endParaRPr lang="en-US" b="1" dirty="0">
              <a:solidFill>
                <a:srgbClr val="A5068D"/>
              </a:solidFill>
              <a:latin typeface="黑体" panose="02010609060101010101" pitchFamily="49" charset="-122"/>
              <a:ea typeface="黑体" panose="02010609060101010101" pitchFamily="49" charset="-122"/>
            </a:endParaRP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1.政策贯彻的</a:t>
            </a:r>
            <a:r>
              <a:rPr b="1" dirty="0">
                <a:solidFill>
                  <a:srgbClr val="006600"/>
                </a:solidFill>
                <a:latin typeface="黑体" panose="02010609060101010101" pitchFamily="49" charset="-122"/>
                <a:ea typeface="黑体" panose="02010609060101010101" pitchFamily="49" charset="-122"/>
              </a:rPr>
              <a:t>先导</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2.法律执行的</a:t>
            </a:r>
            <a:r>
              <a:rPr b="1" dirty="0">
                <a:solidFill>
                  <a:srgbClr val="006600"/>
                </a:solidFill>
                <a:latin typeface="黑体" panose="02010609060101010101" pitchFamily="49" charset="-122"/>
                <a:ea typeface="黑体" panose="02010609060101010101" pitchFamily="49" charset="-122"/>
              </a:rPr>
              <a:t>前奏</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3.依法管理的</a:t>
            </a:r>
            <a:r>
              <a:rPr b="1" dirty="0">
                <a:solidFill>
                  <a:srgbClr val="006600"/>
                </a:solidFill>
                <a:latin typeface="黑体" panose="02010609060101010101" pitchFamily="49" charset="-122"/>
                <a:ea typeface="黑体" panose="02010609060101010101" pitchFamily="49" charset="-122"/>
              </a:rPr>
              <a:t>基础</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4.保密工作的</a:t>
            </a:r>
            <a:r>
              <a:rPr b="1" dirty="0">
                <a:solidFill>
                  <a:srgbClr val="006600"/>
                </a:solidFill>
                <a:latin typeface="黑体" panose="02010609060101010101" pitchFamily="49" charset="-122"/>
                <a:ea typeface="黑体" panose="02010609060101010101" pitchFamily="49" charset="-122"/>
              </a:rPr>
              <a:t>前提</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5.积极防范的</a:t>
            </a:r>
            <a:r>
              <a:rPr b="1" dirty="0">
                <a:solidFill>
                  <a:srgbClr val="006600"/>
                </a:solidFill>
                <a:latin typeface="黑体" panose="02010609060101010101" pitchFamily="49" charset="-122"/>
                <a:ea typeface="黑体" panose="02010609060101010101" pitchFamily="49" charset="-122"/>
              </a:rPr>
              <a:t>保证</a:t>
            </a:r>
          </a:p>
        </p:txBody>
      </p:sp>
    </p:spTree>
    <p:extLst>
      <p:ext uri="{BB962C8B-B14F-4D97-AF65-F5344CB8AC3E}">
        <p14:creationId xmlns:p14="http://schemas.microsoft.com/office/powerpoint/2010/main" val="10446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宣  传  教  育</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60" y="1440180"/>
            <a:ext cx="12312650" cy="5273675"/>
          </a:xfrm>
        </p:spPr>
        <p:txBody>
          <a:bodyPr>
            <a:normAutofit/>
          </a:bodyPr>
          <a:lstStyle/>
          <a:p>
            <a:pPr marL="0" indent="0">
              <a:lnSpc>
                <a:spcPct val="130000"/>
              </a:lnSpc>
              <a:spcBef>
                <a:spcPts val="0"/>
              </a:spcBef>
              <a:buNone/>
            </a:pPr>
            <a:r>
              <a:rPr lang="en-US"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二</a:t>
            </a:r>
            <a:r>
              <a:rPr b="1" dirty="0">
                <a:latin typeface="黑体" panose="02010609060101010101" pitchFamily="49" charset="-122"/>
                <a:ea typeface="黑体" panose="02010609060101010101" pitchFamily="49" charset="-122"/>
              </a:rPr>
              <a:t>、保密宣传教育的</a:t>
            </a:r>
            <a:r>
              <a:rPr lang="zh-CN" b="1" dirty="0">
                <a:solidFill>
                  <a:srgbClr val="A5068D"/>
                </a:solidFill>
                <a:latin typeface="黑体" panose="02010609060101010101" pitchFamily="49" charset="-122"/>
                <a:ea typeface="黑体" panose="02010609060101010101" pitchFamily="49" charset="-122"/>
              </a:rPr>
              <a:t>作用</a:t>
            </a:r>
            <a:endParaRPr lang="en-US" b="1" dirty="0">
              <a:solidFill>
                <a:srgbClr val="A5068D"/>
              </a:solidFill>
              <a:latin typeface="黑体" panose="02010609060101010101" pitchFamily="49" charset="-122"/>
              <a:ea typeface="黑体" panose="02010609060101010101" pitchFamily="49" charset="-122"/>
            </a:endParaRP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a:t>
            </a:r>
            <a:r>
              <a:rPr b="1" dirty="0">
                <a:solidFill>
                  <a:srgbClr val="006600"/>
                </a:solidFill>
                <a:latin typeface="黑体" panose="02010609060101010101" pitchFamily="49" charset="-122"/>
                <a:ea typeface="黑体" panose="02010609060101010101" pitchFamily="49" charset="-122"/>
              </a:rPr>
              <a:t>引导</a:t>
            </a:r>
            <a:r>
              <a:rPr b="1" dirty="0">
                <a:latin typeface="黑体" panose="02010609060101010101" pitchFamily="49" charset="-122"/>
                <a:ea typeface="黑体" panose="02010609060101010101" pitchFamily="49" charset="-122"/>
              </a:rPr>
              <a:t>作用</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a:t>
            </a:r>
            <a:r>
              <a:rPr b="1" dirty="0">
                <a:solidFill>
                  <a:srgbClr val="006600"/>
                </a:solidFill>
                <a:latin typeface="黑体" panose="02010609060101010101" pitchFamily="49" charset="-122"/>
                <a:ea typeface="黑体" panose="02010609060101010101" pitchFamily="49" charset="-122"/>
              </a:rPr>
              <a:t>规范</a:t>
            </a:r>
            <a:r>
              <a:rPr b="1" dirty="0">
                <a:latin typeface="黑体" panose="02010609060101010101" pitchFamily="49" charset="-122"/>
                <a:ea typeface="黑体" panose="02010609060101010101" pitchFamily="49" charset="-122"/>
              </a:rPr>
              <a:t>作用</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3.</a:t>
            </a:r>
            <a:r>
              <a:rPr b="1" dirty="0">
                <a:solidFill>
                  <a:srgbClr val="006600"/>
                </a:solidFill>
                <a:latin typeface="黑体" panose="02010609060101010101" pitchFamily="49" charset="-122"/>
                <a:ea typeface="黑体" panose="02010609060101010101" pitchFamily="49" charset="-122"/>
              </a:rPr>
              <a:t>推进</a:t>
            </a:r>
            <a:r>
              <a:rPr b="1" dirty="0">
                <a:latin typeface="黑体" panose="02010609060101010101" pitchFamily="49" charset="-122"/>
                <a:ea typeface="黑体" panose="02010609060101010101" pitchFamily="49" charset="-122"/>
              </a:rPr>
              <a:t>作用</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a:t>
            </a:r>
            <a:r>
              <a:rPr b="1" dirty="0">
                <a:solidFill>
                  <a:srgbClr val="006600"/>
                </a:solidFill>
                <a:latin typeface="黑体" panose="02010609060101010101" pitchFamily="49" charset="-122"/>
                <a:ea typeface="黑体" panose="02010609060101010101" pitchFamily="49" charset="-122"/>
              </a:rPr>
              <a:t>激励</a:t>
            </a:r>
            <a:r>
              <a:rPr b="1" dirty="0">
                <a:latin typeface="黑体" panose="02010609060101010101" pitchFamily="49" charset="-122"/>
                <a:ea typeface="黑体" panose="02010609060101010101" pitchFamily="49" charset="-122"/>
              </a:rPr>
              <a:t>作用</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5.</a:t>
            </a:r>
            <a:r>
              <a:rPr b="1" dirty="0">
                <a:solidFill>
                  <a:srgbClr val="006600"/>
                </a:solidFill>
                <a:latin typeface="黑体" panose="02010609060101010101" pitchFamily="49" charset="-122"/>
                <a:ea typeface="黑体" panose="02010609060101010101" pitchFamily="49" charset="-122"/>
              </a:rPr>
              <a:t>警示</a:t>
            </a:r>
            <a:r>
              <a:rPr b="1" dirty="0">
                <a:latin typeface="黑体" panose="02010609060101010101" pitchFamily="49" charset="-122"/>
                <a:ea typeface="黑体" panose="02010609060101010101" pitchFamily="49" charset="-122"/>
              </a:rPr>
              <a:t>作用</a:t>
            </a:r>
          </a:p>
        </p:txBody>
      </p:sp>
    </p:spTree>
    <p:extLst>
      <p:ext uri="{BB962C8B-B14F-4D97-AF65-F5344CB8AC3E}">
        <p14:creationId xmlns:p14="http://schemas.microsoft.com/office/powerpoint/2010/main" val="2452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宣  传  教  育</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60" y="1440180"/>
            <a:ext cx="12312650" cy="5273675"/>
          </a:xfrm>
        </p:spPr>
        <p:txBody>
          <a:bodyPr>
            <a:normAutofit/>
          </a:bodyPr>
          <a:lstStyle/>
          <a:p>
            <a:pPr marL="0" indent="0">
              <a:lnSpc>
                <a:spcPct val="130000"/>
              </a:lnSpc>
              <a:spcBef>
                <a:spcPts val="0"/>
              </a:spcBef>
              <a:buNone/>
            </a:pPr>
            <a:r>
              <a:rPr lang="en-US"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三</a:t>
            </a:r>
            <a:r>
              <a:rPr b="1" dirty="0">
                <a:latin typeface="黑体" panose="02010609060101010101" pitchFamily="49" charset="-122"/>
                <a:ea typeface="黑体" panose="02010609060101010101" pitchFamily="49" charset="-122"/>
              </a:rPr>
              <a:t>、保密宣传教育的</a:t>
            </a:r>
            <a:r>
              <a:rPr lang="zh-CN" b="1" dirty="0">
                <a:latin typeface="黑体" panose="02010609060101010101" pitchFamily="49" charset="-122"/>
                <a:ea typeface="黑体" panose="02010609060101010101" pitchFamily="49" charset="-122"/>
              </a:rPr>
              <a:t>基本</a:t>
            </a:r>
            <a:r>
              <a:rPr lang="zh-CN" b="1" dirty="0">
                <a:solidFill>
                  <a:srgbClr val="A5068D"/>
                </a:solidFill>
                <a:latin typeface="黑体" panose="02010609060101010101" pitchFamily="49" charset="-122"/>
                <a:ea typeface="黑体" panose="02010609060101010101" pitchFamily="49" charset="-122"/>
              </a:rPr>
              <a:t>内容</a:t>
            </a:r>
            <a:endParaRPr lang="en-US" b="1" dirty="0">
              <a:solidFill>
                <a:srgbClr val="A5068D"/>
              </a:solidFill>
              <a:latin typeface="黑体" panose="02010609060101010101" pitchFamily="49" charset="-122"/>
              <a:ea typeface="黑体" panose="02010609060101010101" pitchFamily="49" charset="-122"/>
            </a:endParaRP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1.保密工作</a:t>
            </a:r>
            <a:r>
              <a:rPr b="1" dirty="0">
                <a:solidFill>
                  <a:srgbClr val="006600"/>
                </a:solidFill>
                <a:latin typeface="黑体" panose="02010609060101010101" pitchFamily="49" charset="-122"/>
                <a:ea typeface="黑体" panose="02010609060101010101" pitchFamily="49" charset="-122"/>
              </a:rPr>
              <a:t>方针政策</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2.保密工作</a:t>
            </a:r>
            <a:r>
              <a:rPr b="1" dirty="0">
                <a:solidFill>
                  <a:srgbClr val="006600"/>
                </a:solidFill>
                <a:latin typeface="黑体" panose="02010609060101010101" pitchFamily="49" charset="-122"/>
                <a:ea typeface="黑体" panose="02010609060101010101" pitchFamily="49" charset="-122"/>
              </a:rPr>
              <a:t>形势</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3.保密</a:t>
            </a:r>
            <a:r>
              <a:rPr b="1" dirty="0">
                <a:solidFill>
                  <a:srgbClr val="006600"/>
                </a:solidFill>
                <a:latin typeface="黑体" panose="02010609060101010101" pitchFamily="49" charset="-122"/>
                <a:ea typeface="黑体" panose="02010609060101010101" pitchFamily="49" charset="-122"/>
              </a:rPr>
              <a:t>法律法规</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4.保密</a:t>
            </a:r>
            <a:r>
              <a:rPr b="1" dirty="0">
                <a:solidFill>
                  <a:srgbClr val="006600"/>
                </a:solidFill>
                <a:latin typeface="黑体" panose="02010609060101010101" pitchFamily="49" charset="-122"/>
                <a:ea typeface="黑体" panose="02010609060101010101" pitchFamily="49" charset="-122"/>
              </a:rPr>
              <a:t>知识技能</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5.典型</a:t>
            </a:r>
            <a:r>
              <a:rPr b="1" dirty="0">
                <a:solidFill>
                  <a:srgbClr val="006600"/>
                </a:solidFill>
                <a:latin typeface="黑体" panose="02010609060101010101" pitchFamily="49" charset="-122"/>
                <a:ea typeface="黑体" panose="02010609060101010101" pitchFamily="49" charset="-122"/>
              </a:rPr>
              <a:t>案例警示</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6.先进</a:t>
            </a:r>
            <a:r>
              <a:rPr b="1" dirty="0">
                <a:solidFill>
                  <a:srgbClr val="006600"/>
                </a:solidFill>
                <a:latin typeface="黑体" panose="02010609060101010101" pitchFamily="49" charset="-122"/>
                <a:ea typeface="黑体" panose="02010609060101010101" pitchFamily="49" charset="-122"/>
              </a:rPr>
              <a:t>事迹示范</a:t>
            </a:r>
          </a:p>
        </p:txBody>
      </p:sp>
    </p:spTree>
    <p:extLst>
      <p:ext uri="{BB962C8B-B14F-4D97-AF65-F5344CB8AC3E}">
        <p14:creationId xmlns:p14="http://schemas.microsoft.com/office/powerpoint/2010/main" val="44415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宣  传  教  育</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60" y="1440180"/>
            <a:ext cx="12312650" cy="5273675"/>
          </a:xfrm>
        </p:spPr>
        <p:txBody>
          <a:bodyPr>
            <a:normAutofit/>
          </a:bodyPr>
          <a:lstStyle/>
          <a:p>
            <a:pPr marL="0" indent="0">
              <a:lnSpc>
                <a:spcPct val="130000"/>
              </a:lnSpc>
              <a:spcBef>
                <a:spcPts val="0"/>
              </a:spcBef>
              <a:buNone/>
            </a:pPr>
            <a:r>
              <a:rPr lang="en-US"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四</a:t>
            </a:r>
            <a:r>
              <a:rPr b="1" dirty="0">
                <a:latin typeface="黑体" panose="02010609060101010101" pitchFamily="49" charset="-122"/>
                <a:ea typeface="黑体" panose="02010609060101010101" pitchFamily="49" charset="-122"/>
              </a:rPr>
              <a:t>、保密宣传教育的</a:t>
            </a:r>
            <a:r>
              <a:rPr lang="zh-CN" b="1" dirty="0">
                <a:latin typeface="黑体" panose="02010609060101010101" pitchFamily="49" charset="-122"/>
                <a:ea typeface="黑体" panose="02010609060101010101" pitchFamily="49" charset="-122"/>
              </a:rPr>
              <a:t>一般</a:t>
            </a:r>
            <a:r>
              <a:rPr lang="zh-CN" b="1" dirty="0">
                <a:solidFill>
                  <a:srgbClr val="A5068D"/>
                </a:solidFill>
                <a:latin typeface="黑体" panose="02010609060101010101" pitchFamily="49" charset="-122"/>
                <a:ea typeface="黑体" panose="02010609060101010101" pitchFamily="49" charset="-122"/>
              </a:rPr>
              <a:t>方式</a:t>
            </a:r>
            <a:endParaRPr lang="en-US" b="1" dirty="0">
              <a:solidFill>
                <a:srgbClr val="A5068D"/>
              </a:solidFill>
              <a:latin typeface="黑体" panose="02010609060101010101" pitchFamily="49" charset="-122"/>
              <a:ea typeface="黑体" panose="02010609060101010101" pitchFamily="49" charset="-122"/>
            </a:endParaRP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1.保密教育与</a:t>
            </a:r>
            <a:r>
              <a:rPr b="1" dirty="0">
                <a:solidFill>
                  <a:srgbClr val="006600"/>
                </a:solidFill>
                <a:latin typeface="黑体" panose="02010609060101010101" pitchFamily="49" charset="-122"/>
                <a:ea typeface="黑体" panose="02010609060101010101" pitchFamily="49" charset="-122"/>
              </a:rPr>
              <a:t>普法</a:t>
            </a:r>
            <a:r>
              <a:rPr b="1" dirty="0">
                <a:latin typeface="黑体" panose="02010609060101010101" pitchFamily="49" charset="-122"/>
                <a:ea typeface="黑体" panose="02010609060101010101" pitchFamily="49" charset="-122"/>
              </a:rPr>
              <a:t>教育相结合</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2.保密教育与</a:t>
            </a:r>
            <a:r>
              <a:rPr b="1" dirty="0">
                <a:solidFill>
                  <a:srgbClr val="006600"/>
                </a:solidFill>
                <a:latin typeface="黑体" panose="02010609060101010101" pitchFamily="49" charset="-122"/>
                <a:ea typeface="黑体" panose="02010609060101010101" pitchFamily="49" charset="-122"/>
              </a:rPr>
              <a:t>岗位</a:t>
            </a:r>
            <a:r>
              <a:rPr b="1" dirty="0">
                <a:latin typeface="黑体" panose="02010609060101010101" pitchFamily="49" charset="-122"/>
                <a:ea typeface="黑体" panose="02010609060101010101" pitchFamily="49" charset="-122"/>
              </a:rPr>
              <a:t>教育相结合</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3.一般教育与</a:t>
            </a:r>
            <a:r>
              <a:rPr b="1" dirty="0">
                <a:solidFill>
                  <a:srgbClr val="006600"/>
                </a:solidFill>
                <a:latin typeface="黑体" panose="02010609060101010101" pitchFamily="49" charset="-122"/>
                <a:ea typeface="黑体" panose="02010609060101010101" pitchFamily="49" charset="-122"/>
              </a:rPr>
              <a:t>重点</a:t>
            </a:r>
            <a:r>
              <a:rPr b="1" dirty="0">
                <a:latin typeface="黑体" panose="02010609060101010101" pitchFamily="49" charset="-122"/>
                <a:ea typeface="黑体" panose="02010609060101010101" pitchFamily="49" charset="-122"/>
              </a:rPr>
              <a:t>教育相结合</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4.常识教育与</a:t>
            </a:r>
            <a:r>
              <a:rPr b="1" dirty="0">
                <a:solidFill>
                  <a:srgbClr val="006600"/>
                </a:solidFill>
                <a:latin typeface="黑体" panose="02010609060101010101" pitchFamily="49" charset="-122"/>
                <a:ea typeface="黑体" panose="02010609060101010101" pitchFamily="49" charset="-122"/>
              </a:rPr>
              <a:t>警示</a:t>
            </a:r>
            <a:r>
              <a:rPr b="1" dirty="0">
                <a:latin typeface="黑体" panose="02010609060101010101" pitchFamily="49" charset="-122"/>
                <a:ea typeface="黑体" panose="02010609060101010101" pitchFamily="49" charset="-122"/>
              </a:rPr>
              <a:t>教育相结合</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5.内部教育与</a:t>
            </a:r>
            <a:r>
              <a:rPr b="1" dirty="0">
                <a:solidFill>
                  <a:srgbClr val="006600"/>
                </a:solidFill>
                <a:latin typeface="黑体" panose="02010609060101010101" pitchFamily="49" charset="-122"/>
                <a:ea typeface="黑体" panose="02010609060101010101" pitchFamily="49" charset="-122"/>
              </a:rPr>
              <a:t>外部</a:t>
            </a:r>
            <a:r>
              <a:rPr b="1" dirty="0">
                <a:latin typeface="黑体" panose="02010609060101010101" pitchFamily="49" charset="-122"/>
                <a:ea typeface="黑体" panose="02010609060101010101" pitchFamily="49" charset="-122"/>
              </a:rPr>
              <a:t>教育相结合</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6.普遍教育与</a:t>
            </a:r>
            <a:r>
              <a:rPr b="1" dirty="0">
                <a:solidFill>
                  <a:srgbClr val="006600"/>
                </a:solidFill>
                <a:latin typeface="黑体" panose="02010609060101010101" pitchFamily="49" charset="-122"/>
                <a:ea typeface="黑体" panose="02010609060101010101" pitchFamily="49" charset="-122"/>
              </a:rPr>
              <a:t>专项培训</a:t>
            </a:r>
            <a:r>
              <a:rPr b="1" dirty="0">
                <a:latin typeface="黑体" panose="02010609060101010101" pitchFamily="49" charset="-122"/>
                <a:ea typeface="黑体" panose="02010609060101010101" pitchFamily="49" charset="-122"/>
              </a:rPr>
              <a:t>相结合</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7.日常教育与</a:t>
            </a:r>
            <a:r>
              <a:rPr b="1" dirty="0">
                <a:solidFill>
                  <a:srgbClr val="006600"/>
                </a:solidFill>
                <a:latin typeface="黑体" panose="02010609060101010101" pitchFamily="49" charset="-122"/>
                <a:ea typeface="黑体" panose="02010609060101010101" pitchFamily="49" charset="-122"/>
              </a:rPr>
              <a:t>检查讲评</a:t>
            </a:r>
            <a:r>
              <a:rPr b="1" dirty="0">
                <a:latin typeface="黑体" panose="02010609060101010101" pitchFamily="49" charset="-122"/>
                <a:ea typeface="黑体" panose="02010609060101010101" pitchFamily="49" charset="-122"/>
              </a:rPr>
              <a:t>相结合</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8.分散教育与</a:t>
            </a:r>
            <a:r>
              <a:rPr b="1" dirty="0">
                <a:solidFill>
                  <a:srgbClr val="006600"/>
                </a:solidFill>
                <a:latin typeface="黑体" panose="02010609060101010101" pitchFamily="49" charset="-122"/>
                <a:ea typeface="黑体" panose="02010609060101010101" pitchFamily="49" charset="-122"/>
              </a:rPr>
              <a:t>集中</a:t>
            </a:r>
            <a:r>
              <a:rPr b="1" dirty="0">
                <a:latin typeface="黑体" panose="02010609060101010101" pitchFamily="49" charset="-122"/>
                <a:ea typeface="黑体" panose="02010609060101010101" pitchFamily="49" charset="-122"/>
              </a:rPr>
              <a:t>教育相结合</a:t>
            </a:r>
          </a:p>
        </p:txBody>
      </p:sp>
    </p:spTree>
    <p:extLst>
      <p:ext uri="{BB962C8B-B14F-4D97-AF65-F5344CB8AC3E}">
        <p14:creationId xmlns:p14="http://schemas.microsoft.com/office/powerpoint/2010/main" val="358066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4564380" y="2271349"/>
            <a:ext cx="3694611" cy="3345680"/>
          </a:xfrm>
        </p:spPr>
        <p:txBody>
          <a:bodyPr/>
          <a:lstStyle/>
          <a:p>
            <a:pPr marL="0" indent="0">
              <a:lnSpc>
                <a:spcPct val="150000"/>
              </a:lnSpc>
              <a:buNone/>
            </a:pPr>
            <a:r>
              <a:rPr lang="zh-CN" altLang="en-US" b="1" dirty="0">
                <a:highlight>
                  <a:srgbClr val="FFFF00"/>
                </a:highlight>
                <a:latin typeface="黑体" panose="02010609060101010101" pitchFamily="49" charset="-122"/>
                <a:ea typeface="黑体" panose="02010609060101010101" pitchFamily="49" charset="-122"/>
              </a:rPr>
              <a:t>一、保密守法概念</a:t>
            </a:r>
            <a:endParaRPr lang="en-US" altLang="zh-CN" b="1" dirty="0">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二、保密守法主体</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三、保密守法内容</a:t>
            </a:r>
            <a:endParaRPr lang="en-US" altLang="zh-CN" b="1" dirty="0">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黑体" panose="02010609060101010101" pitchFamily="49" charset="-122"/>
                <a:ea typeface="黑体" panose="02010609060101010101" pitchFamily="49" charset="-122"/>
              </a:rPr>
              <a:t>四、保密守法条件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宣  传  教  育</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60" y="1440180"/>
            <a:ext cx="12312650" cy="5273675"/>
          </a:xfrm>
        </p:spPr>
        <p:txBody>
          <a:bodyPr>
            <a:normAutofit/>
          </a:bodyPr>
          <a:lstStyle/>
          <a:p>
            <a:pPr marL="0" indent="0">
              <a:lnSpc>
                <a:spcPct val="130000"/>
              </a:lnSpc>
              <a:spcBef>
                <a:spcPts val="0"/>
              </a:spcBef>
              <a:buNone/>
            </a:pPr>
            <a:r>
              <a:rPr lang="en-US"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五</a:t>
            </a:r>
            <a:r>
              <a:rPr b="1" dirty="0">
                <a:latin typeface="黑体" panose="02010609060101010101" pitchFamily="49" charset="-122"/>
                <a:ea typeface="黑体" panose="02010609060101010101" pitchFamily="49" charset="-122"/>
              </a:rPr>
              <a:t>、保密宣传教育的</a:t>
            </a:r>
            <a:r>
              <a:rPr lang="zh-CN" b="1" dirty="0">
                <a:latin typeface="黑体" panose="02010609060101010101" pitchFamily="49" charset="-122"/>
                <a:ea typeface="黑体" panose="02010609060101010101" pitchFamily="49" charset="-122"/>
              </a:rPr>
              <a:t>主要</a:t>
            </a:r>
            <a:r>
              <a:rPr lang="zh-CN" b="1" dirty="0">
                <a:solidFill>
                  <a:srgbClr val="A5068D"/>
                </a:solidFill>
                <a:latin typeface="黑体" panose="02010609060101010101" pitchFamily="49" charset="-122"/>
                <a:ea typeface="黑体" panose="02010609060101010101" pitchFamily="49" charset="-122"/>
              </a:rPr>
              <a:t>形式</a:t>
            </a:r>
            <a:endParaRPr b="1" dirty="0">
              <a:solidFill>
                <a:srgbClr val="A5068D"/>
              </a:solidFill>
              <a:latin typeface="黑体" panose="02010609060101010101" pitchFamily="49" charset="-122"/>
              <a:ea typeface="黑体" panose="02010609060101010101" pitchFamily="49" charset="-122"/>
            </a:endParaRP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1. </a:t>
            </a:r>
            <a:r>
              <a:rPr lang="en-US" b="1" dirty="0">
                <a:solidFill>
                  <a:srgbClr val="006600"/>
                </a:solidFill>
                <a:latin typeface="黑体" panose="02010609060101010101" pitchFamily="49" charset="-122"/>
                <a:ea typeface="黑体" panose="02010609060101010101" pitchFamily="49" charset="-122"/>
              </a:rPr>
              <a:t>学习</a:t>
            </a:r>
            <a:r>
              <a:rPr lang="en-US" b="1" dirty="0">
                <a:latin typeface="黑体" panose="02010609060101010101" pitchFamily="49" charset="-122"/>
                <a:ea typeface="黑体" panose="02010609060101010101" pitchFamily="49" charset="-122"/>
              </a:rPr>
              <a:t>式		</a:t>
            </a:r>
            <a:r>
              <a:rPr b="1" dirty="0">
                <a:latin typeface="黑体" panose="02010609060101010101" pitchFamily="49" charset="-122"/>
                <a:ea typeface="黑体" panose="02010609060101010101" pitchFamily="49" charset="-122"/>
              </a:rPr>
              <a:t>2. </a:t>
            </a:r>
            <a:r>
              <a:rPr b="1" dirty="0">
                <a:solidFill>
                  <a:srgbClr val="006600"/>
                </a:solidFill>
                <a:latin typeface="黑体" panose="02010609060101010101" pitchFamily="49" charset="-122"/>
                <a:ea typeface="黑体" panose="02010609060101010101" pitchFamily="49" charset="-122"/>
              </a:rPr>
              <a:t>宣讲</a:t>
            </a:r>
            <a:r>
              <a:rPr b="1" dirty="0">
                <a:latin typeface="黑体" panose="02010609060101010101" pitchFamily="49" charset="-122"/>
                <a:ea typeface="黑体" panose="02010609060101010101" pitchFamily="49" charset="-122"/>
              </a:rPr>
              <a:t>式</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3. </a:t>
            </a:r>
            <a:r>
              <a:rPr b="1" dirty="0">
                <a:solidFill>
                  <a:srgbClr val="006600"/>
                </a:solidFill>
                <a:latin typeface="黑体" panose="02010609060101010101" pitchFamily="49" charset="-122"/>
                <a:ea typeface="黑体" panose="02010609060101010101" pitchFamily="49" charset="-122"/>
              </a:rPr>
              <a:t>培训</a:t>
            </a:r>
            <a:r>
              <a:rPr b="1" dirty="0">
                <a:latin typeface="黑体" panose="02010609060101010101" pitchFamily="49" charset="-122"/>
                <a:ea typeface="黑体" panose="02010609060101010101" pitchFamily="49" charset="-122"/>
              </a:rPr>
              <a:t>式</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 </a:t>
            </a:r>
            <a:r>
              <a:rPr b="1" dirty="0">
                <a:solidFill>
                  <a:srgbClr val="006600"/>
                </a:solidFill>
                <a:latin typeface="黑体" panose="02010609060101010101" pitchFamily="49" charset="-122"/>
                <a:ea typeface="黑体" panose="02010609060101010101" pitchFamily="49" charset="-122"/>
              </a:rPr>
              <a:t>会议</a:t>
            </a:r>
            <a:r>
              <a:rPr b="1" dirty="0">
                <a:latin typeface="黑体" panose="02010609060101010101" pitchFamily="49" charset="-122"/>
                <a:ea typeface="黑体" panose="02010609060101010101" pitchFamily="49" charset="-122"/>
              </a:rPr>
              <a:t>式</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5. </a:t>
            </a:r>
            <a:r>
              <a:rPr b="1" dirty="0">
                <a:solidFill>
                  <a:srgbClr val="006600"/>
                </a:solidFill>
                <a:latin typeface="黑体" panose="02010609060101010101" pitchFamily="49" charset="-122"/>
                <a:ea typeface="黑体" panose="02010609060101010101" pitchFamily="49" charset="-122"/>
              </a:rPr>
              <a:t>展览</a:t>
            </a:r>
            <a:r>
              <a:rPr b="1" dirty="0">
                <a:latin typeface="黑体" panose="02010609060101010101" pitchFamily="49" charset="-122"/>
                <a:ea typeface="黑体" panose="02010609060101010101" pitchFamily="49" charset="-122"/>
              </a:rPr>
              <a:t>式</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6. </a:t>
            </a:r>
            <a:r>
              <a:rPr b="1" dirty="0">
                <a:solidFill>
                  <a:srgbClr val="006600"/>
                </a:solidFill>
                <a:latin typeface="黑体" panose="02010609060101010101" pitchFamily="49" charset="-122"/>
                <a:ea typeface="黑体" panose="02010609060101010101" pitchFamily="49" charset="-122"/>
              </a:rPr>
              <a:t>提醒</a:t>
            </a:r>
            <a:r>
              <a:rPr b="1" dirty="0">
                <a:latin typeface="黑体" panose="02010609060101010101" pitchFamily="49" charset="-122"/>
                <a:ea typeface="黑体" panose="02010609060101010101" pitchFamily="49" charset="-122"/>
              </a:rPr>
              <a:t>式</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7. </a:t>
            </a:r>
            <a:r>
              <a:rPr b="1" dirty="0">
                <a:solidFill>
                  <a:srgbClr val="006600"/>
                </a:solidFill>
                <a:latin typeface="黑体" panose="02010609060101010101" pitchFamily="49" charset="-122"/>
                <a:ea typeface="黑体" panose="02010609060101010101" pitchFamily="49" charset="-122"/>
              </a:rPr>
              <a:t>竞赛</a:t>
            </a:r>
            <a:r>
              <a:rPr b="1" dirty="0">
                <a:latin typeface="黑体" panose="02010609060101010101" pitchFamily="49" charset="-122"/>
                <a:ea typeface="黑体" panose="02010609060101010101" pitchFamily="49" charset="-122"/>
              </a:rPr>
              <a:t>式</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8. </a:t>
            </a:r>
            <a:r>
              <a:rPr b="1" dirty="0">
                <a:solidFill>
                  <a:srgbClr val="006600"/>
                </a:solidFill>
                <a:latin typeface="黑体" panose="02010609060101010101" pitchFamily="49" charset="-122"/>
                <a:ea typeface="黑体" panose="02010609060101010101" pitchFamily="49" charset="-122"/>
              </a:rPr>
              <a:t>阅读</a:t>
            </a:r>
            <a:r>
              <a:rPr b="1" dirty="0">
                <a:latin typeface="黑体" panose="02010609060101010101" pitchFamily="49" charset="-122"/>
                <a:ea typeface="黑体" panose="02010609060101010101" pitchFamily="49" charset="-122"/>
              </a:rPr>
              <a:t>式</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9. </a:t>
            </a:r>
            <a:r>
              <a:rPr b="1" dirty="0">
                <a:solidFill>
                  <a:srgbClr val="006600"/>
                </a:solidFill>
                <a:latin typeface="黑体" panose="02010609060101010101" pitchFamily="49" charset="-122"/>
                <a:ea typeface="黑体" panose="02010609060101010101" pitchFamily="49" charset="-122"/>
              </a:rPr>
              <a:t>演示</a:t>
            </a:r>
            <a:r>
              <a:rPr b="1" dirty="0">
                <a:latin typeface="黑体" panose="02010609060101010101" pitchFamily="49" charset="-122"/>
                <a:ea typeface="黑体" panose="02010609060101010101" pitchFamily="49" charset="-122"/>
              </a:rPr>
              <a:t>式</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10.</a:t>
            </a:r>
            <a:r>
              <a:rPr b="1" dirty="0">
                <a:solidFill>
                  <a:srgbClr val="006600"/>
                </a:solidFill>
                <a:latin typeface="黑体" panose="02010609060101010101" pitchFamily="49" charset="-122"/>
                <a:ea typeface="黑体" panose="02010609060101010101" pitchFamily="49" charset="-122"/>
              </a:rPr>
              <a:t>媒体</a:t>
            </a:r>
            <a:r>
              <a:rPr b="1" dirty="0">
                <a:latin typeface="黑体" panose="02010609060101010101" pitchFamily="49" charset="-122"/>
                <a:ea typeface="黑体" panose="02010609060101010101" pitchFamily="49" charset="-122"/>
              </a:rPr>
              <a:t>式</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11.</a:t>
            </a:r>
            <a:r>
              <a:rPr b="1" dirty="0">
                <a:solidFill>
                  <a:srgbClr val="006600"/>
                </a:solidFill>
                <a:latin typeface="黑体" panose="02010609060101010101" pitchFamily="49" charset="-122"/>
                <a:ea typeface="黑体" panose="02010609060101010101" pitchFamily="49" charset="-122"/>
              </a:rPr>
              <a:t>文化</a:t>
            </a:r>
            <a:r>
              <a:rPr b="1" dirty="0">
                <a:latin typeface="黑体" panose="02010609060101010101" pitchFamily="49" charset="-122"/>
                <a:ea typeface="黑体" panose="02010609060101010101" pitchFamily="49" charset="-122"/>
              </a:rPr>
              <a:t>式</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12.</a:t>
            </a:r>
            <a:r>
              <a:rPr b="1" dirty="0">
                <a:solidFill>
                  <a:srgbClr val="006600"/>
                </a:solidFill>
                <a:latin typeface="黑体" panose="02010609060101010101" pitchFamily="49" charset="-122"/>
                <a:ea typeface="黑体" panose="02010609060101010101" pitchFamily="49" charset="-122"/>
              </a:rPr>
              <a:t>娱乐</a:t>
            </a:r>
            <a:r>
              <a:rPr b="1" dirty="0">
                <a:latin typeface="黑体" panose="02010609060101010101" pitchFamily="49" charset="-122"/>
                <a:ea typeface="黑体" panose="02010609060101010101" pitchFamily="49" charset="-122"/>
              </a:rPr>
              <a:t>式</a:t>
            </a:r>
          </a:p>
        </p:txBody>
      </p:sp>
    </p:spTree>
    <p:extLst>
      <p:ext uri="{BB962C8B-B14F-4D97-AF65-F5344CB8AC3E}">
        <p14:creationId xmlns:p14="http://schemas.microsoft.com/office/powerpoint/2010/main" val="385494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宣  传  教  育</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60" y="1440180"/>
            <a:ext cx="12312650" cy="5273675"/>
          </a:xfrm>
        </p:spPr>
        <p:txBody>
          <a:bodyPr>
            <a:normAutofit/>
          </a:bodyPr>
          <a:lstStyle/>
          <a:p>
            <a:pPr marL="0" indent="0">
              <a:lnSpc>
                <a:spcPct val="130000"/>
              </a:lnSpc>
              <a:spcBef>
                <a:spcPts val="0"/>
              </a:spcBef>
              <a:buNone/>
            </a:pPr>
            <a:r>
              <a:rPr lang="en-US" b="1" dirty="0">
                <a:latin typeface="黑体" panose="02010609060101010101" pitchFamily="49" charset="-122"/>
                <a:ea typeface="黑体" panose="02010609060101010101" pitchFamily="49" charset="-122"/>
              </a:rPr>
              <a:t>		</a:t>
            </a:r>
            <a:r>
              <a:rPr lang="zh-CN" b="1" dirty="0">
                <a:latin typeface="黑体" panose="02010609060101010101" pitchFamily="49" charset="-122"/>
                <a:ea typeface="黑体" panose="02010609060101010101" pitchFamily="49" charset="-122"/>
              </a:rPr>
              <a:t>六</a:t>
            </a:r>
            <a:r>
              <a:rPr b="1" dirty="0">
                <a:latin typeface="黑体" panose="02010609060101010101" pitchFamily="49" charset="-122"/>
                <a:ea typeface="黑体" panose="02010609060101010101" pitchFamily="49" charset="-122"/>
              </a:rPr>
              <a:t>、保密宣传教育的</a:t>
            </a:r>
            <a:r>
              <a:rPr lang="zh-CN" b="1" dirty="0">
                <a:solidFill>
                  <a:srgbClr val="A5068D"/>
                </a:solidFill>
                <a:latin typeface="黑体" panose="02010609060101010101" pitchFamily="49" charset="-122"/>
                <a:ea typeface="黑体" panose="02010609060101010101" pitchFamily="49" charset="-122"/>
              </a:rPr>
              <a:t>时机</a:t>
            </a:r>
            <a:endParaRPr lang="en-US" b="1" dirty="0">
              <a:solidFill>
                <a:srgbClr val="A5068D"/>
              </a:solidFill>
              <a:latin typeface="黑体" panose="02010609060101010101" pitchFamily="49" charset="-122"/>
              <a:ea typeface="黑体" panose="02010609060101010101" pitchFamily="49" charset="-122"/>
            </a:endParaRP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 党和国家保密</a:t>
            </a:r>
            <a:r>
              <a:rPr b="1" dirty="0">
                <a:solidFill>
                  <a:srgbClr val="006600"/>
                </a:solidFill>
                <a:latin typeface="黑体" panose="02010609060101010101" pitchFamily="49" charset="-122"/>
                <a:ea typeface="黑体" panose="02010609060101010101" pitchFamily="49" charset="-122"/>
              </a:rPr>
              <a:t>文件下发</a:t>
            </a:r>
            <a:r>
              <a:rPr b="1" dirty="0">
                <a:latin typeface="黑体" panose="02010609060101010101" pitchFamily="49" charset="-122"/>
                <a:ea typeface="黑体" panose="02010609060101010101" pitchFamily="49" charset="-122"/>
              </a:rPr>
              <a:t>时</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2. 法律法规和规章</a:t>
            </a:r>
            <a:r>
              <a:rPr b="1" dirty="0">
                <a:solidFill>
                  <a:srgbClr val="006600"/>
                </a:solidFill>
                <a:latin typeface="黑体" panose="02010609060101010101" pitchFamily="49" charset="-122"/>
                <a:ea typeface="黑体" panose="02010609060101010101" pitchFamily="49" charset="-122"/>
              </a:rPr>
              <a:t>颁布</a:t>
            </a:r>
            <a:r>
              <a:rPr b="1" dirty="0">
                <a:latin typeface="黑体" panose="02010609060101010101" pitchFamily="49" charset="-122"/>
                <a:ea typeface="黑体" panose="02010609060101010101" pitchFamily="49" charset="-122"/>
              </a:rPr>
              <a:t>后</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3. 重大事件</a:t>
            </a:r>
            <a:r>
              <a:rPr b="1" dirty="0">
                <a:solidFill>
                  <a:srgbClr val="006600"/>
                </a:solidFill>
                <a:latin typeface="黑体" panose="02010609060101010101" pitchFamily="49" charset="-122"/>
                <a:ea typeface="黑体" panose="02010609060101010101" pitchFamily="49" charset="-122"/>
              </a:rPr>
              <a:t>纪念日</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4. 涉密人员</a:t>
            </a:r>
            <a:r>
              <a:rPr b="1" dirty="0">
                <a:solidFill>
                  <a:srgbClr val="006600"/>
                </a:solidFill>
                <a:latin typeface="黑体" panose="02010609060101010101" pitchFamily="49" charset="-122"/>
                <a:ea typeface="黑体" panose="02010609060101010101" pitchFamily="49" charset="-122"/>
              </a:rPr>
              <a:t>上岗离岗</a:t>
            </a:r>
            <a:r>
              <a:rPr b="1" dirty="0">
                <a:latin typeface="黑体" panose="02010609060101010101" pitchFamily="49" charset="-122"/>
                <a:ea typeface="黑体" panose="02010609060101010101" pitchFamily="49" charset="-122"/>
              </a:rPr>
              <a:t>之际</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5. 重要涉密会</a:t>
            </a:r>
            <a:r>
              <a:rPr b="1" dirty="0">
                <a:solidFill>
                  <a:srgbClr val="006600"/>
                </a:solidFill>
                <a:latin typeface="黑体" panose="02010609060101010101" pitchFamily="49" charset="-122"/>
                <a:ea typeface="黑体" panose="02010609060101010101" pitchFamily="49" charset="-122"/>
              </a:rPr>
              <a:t>议和活动</a:t>
            </a:r>
            <a:r>
              <a:rPr b="1" dirty="0">
                <a:latin typeface="黑体" panose="02010609060101010101" pitchFamily="49" charset="-122"/>
                <a:ea typeface="黑体" panose="02010609060101010101" pitchFamily="49" charset="-122"/>
              </a:rPr>
              <a:t>开始前</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6. 重大涉密</a:t>
            </a:r>
            <a:r>
              <a:rPr b="1" dirty="0">
                <a:solidFill>
                  <a:srgbClr val="006600"/>
                </a:solidFill>
                <a:latin typeface="黑体" panose="02010609060101010101" pitchFamily="49" charset="-122"/>
                <a:ea typeface="黑体" panose="02010609060101010101" pitchFamily="49" charset="-122"/>
              </a:rPr>
              <a:t>项目部署</a:t>
            </a:r>
            <a:r>
              <a:rPr b="1" dirty="0">
                <a:latin typeface="黑体" panose="02010609060101010101" pitchFamily="49" charset="-122"/>
                <a:ea typeface="黑体" panose="02010609060101010101" pitchFamily="49" charset="-122"/>
              </a:rPr>
              <a:t>时</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7. 保密</a:t>
            </a:r>
            <a:r>
              <a:rPr b="1" dirty="0">
                <a:solidFill>
                  <a:srgbClr val="006600"/>
                </a:solidFill>
                <a:latin typeface="黑体" panose="02010609060101010101" pitchFamily="49" charset="-122"/>
                <a:ea typeface="黑体" panose="02010609060101010101" pitchFamily="49" charset="-122"/>
              </a:rPr>
              <a:t>检查</a:t>
            </a:r>
            <a:r>
              <a:rPr b="1" dirty="0">
                <a:latin typeface="黑体" panose="02010609060101010101" pitchFamily="49" charset="-122"/>
                <a:ea typeface="黑体" panose="02010609060101010101" pitchFamily="49" charset="-122"/>
              </a:rPr>
              <a:t>前后</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8. </a:t>
            </a:r>
            <a:r>
              <a:rPr b="1" dirty="0">
                <a:solidFill>
                  <a:srgbClr val="006600"/>
                </a:solidFill>
                <a:latin typeface="黑体" panose="02010609060101010101" pitchFamily="49" charset="-122"/>
                <a:ea typeface="黑体" panose="02010609060101010101" pitchFamily="49" charset="-122"/>
              </a:rPr>
              <a:t>节假日</a:t>
            </a:r>
            <a:r>
              <a:rPr b="1" dirty="0">
                <a:latin typeface="黑体" panose="02010609060101010101" pitchFamily="49" charset="-122"/>
                <a:ea typeface="黑体" panose="02010609060101010101" pitchFamily="49" charset="-122"/>
              </a:rPr>
              <a:t>前后</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9. 特殊</a:t>
            </a:r>
            <a:r>
              <a:rPr b="1" dirty="0">
                <a:solidFill>
                  <a:srgbClr val="006600"/>
                </a:solidFill>
                <a:latin typeface="黑体" panose="02010609060101010101" pitchFamily="49" charset="-122"/>
                <a:ea typeface="黑体" panose="02010609060101010101" pitchFamily="49" charset="-122"/>
              </a:rPr>
              <a:t>敏感时期</a:t>
            </a:r>
            <a:r>
              <a:rPr lang="en-US" b="1" dirty="0">
                <a:latin typeface="黑体" panose="02010609060101010101" pitchFamily="49" charset="-122"/>
                <a:ea typeface="黑体" panose="02010609060101010101" pitchFamily="49" charset="-122"/>
              </a:rPr>
              <a:t>			</a:t>
            </a:r>
            <a:r>
              <a:rPr b="1" dirty="0">
                <a:latin typeface="黑体" panose="02010609060101010101" pitchFamily="49" charset="-122"/>
                <a:ea typeface="黑体" panose="02010609060101010101" pitchFamily="49" charset="-122"/>
              </a:rPr>
              <a:t>10.泄密</a:t>
            </a:r>
            <a:r>
              <a:rPr b="1" dirty="0">
                <a:solidFill>
                  <a:srgbClr val="006600"/>
                </a:solidFill>
                <a:latin typeface="黑体" panose="02010609060101010101" pitchFamily="49" charset="-122"/>
                <a:ea typeface="黑体" panose="02010609060101010101" pitchFamily="49" charset="-122"/>
              </a:rPr>
              <a:t>案件</a:t>
            </a:r>
            <a:r>
              <a:rPr b="1" dirty="0">
                <a:latin typeface="黑体" panose="02010609060101010101" pitchFamily="49" charset="-122"/>
                <a:ea typeface="黑体" panose="02010609060101010101" pitchFamily="49" charset="-122"/>
              </a:rPr>
              <a:t>发生后</a:t>
            </a:r>
          </a:p>
          <a:p>
            <a:pPr marL="0" lvl="0" indent="0">
              <a:lnSpc>
                <a:spcPct val="130000"/>
              </a:lnSpc>
              <a:spcBef>
                <a:spcPts val="0"/>
              </a:spcBef>
              <a:buNone/>
            </a:pPr>
            <a:r>
              <a:rPr lang="en-US" b="1" dirty="0">
                <a:latin typeface="黑体" panose="02010609060101010101" pitchFamily="49" charset="-122"/>
                <a:ea typeface="黑体" panose="02010609060101010101" pitchFamily="49" charset="-122"/>
              </a:rPr>
              <a:t>		  </a:t>
            </a:r>
            <a:endParaRPr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511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59275" y="2328545"/>
            <a:ext cx="3326130" cy="1092200"/>
          </a:xfrm>
        </p:spPr>
        <p:txBody>
          <a:bodyPr>
            <a:normAutofit/>
          </a:bodyPr>
          <a:lstStyle/>
          <a:p>
            <a:pPr marL="0" algn="l" fontAlgn="auto">
              <a:lnSpc>
                <a:spcPct val="150000"/>
              </a:lnSpc>
              <a:spcBef>
                <a:spcPts val="0"/>
              </a:spcBef>
              <a:buClrTx/>
              <a:buSzTx/>
              <a:buNone/>
            </a:pPr>
            <a:r>
              <a:rPr lang="zh-CN" altLang="en-US" sz="4000" b="1" dirty="0">
                <a:latin typeface="黑体" panose="02010609060101010101" pitchFamily="49" charset="-122"/>
                <a:ea typeface="黑体" panose="02010609060101010101" pitchFamily="49" charset="-122"/>
                <a:cs typeface="黑体" panose="02010609060101010101" pitchFamily="49" charset="-122"/>
                <a:sym typeface="+mn-ea"/>
              </a:rPr>
              <a:t>保密宣传教育</a:t>
            </a: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nvSpPr>
        <p:spPr>
          <a:xfrm>
            <a:off x="2383155" y="23437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谁来做？</a:t>
            </a:r>
          </a:p>
        </p:txBody>
      </p:sp>
      <p:sp>
        <p:nvSpPr>
          <p:cNvPr id="5" name="内容占位符 2"/>
          <p:cNvSpPr>
            <a:spLocks noGrp="1"/>
          </p:cNvSpPr>
          <p:nvPr/>
        </p:nvSpPr>
        <p:spPr>
          <a:xfrm>
            <a:off x="7620635" y="233870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教什么？</a:t>
            </a:r>
          </a:p>
        </p:txBody>
      </p:sp>
      <p:sp>
        <p:nvSpPr>
          <p:cNvPr id="7" name="内容占位符 2"/>
          <p:cNvSpPr>
            <a:spLocks noGrp="1"/>
          </p:cNvSpPr>
          <p:nvPr/>
        </p:nvSpPr>
        <p:spPr>
          <a:xfrm>
            <a:off x="5009515" y="158686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为何做？</a:t>
            </a:r>
          </a:p>
        </p:txBody>
      </p:sp>
      <p:sp>
        <p:nvSpPr>
          <p:cNvPr id="8" name="内容占位符 2"/>
          <p:cNvSpPr>
            <a:spLocks noGrp="1"/>
          </p:cNvSpPr>
          <p:nvPr/>
        </p:nvSpPr>
        <p:spPr>
          <a:xfrm>
            <a:off x="5024755" y="30549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如何做？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59275" y="956945"/>
            <a:ext cx="3326130" cy="1092200"/>
          </a:xfrm>
        </p:spPr>
        <p:txBody>
          <a:bodyPr>
            <a:normAutofit/>
          </a:bodyPr>
          <a:lstStyle/>
          <a:p>
            <a:pPr marL="0" algn="l" fontAlgn="auto">
              <a:lnSpc>
                <a:spcPct val="150000"/>
              </a:lnSpc>
              <a:spcBef>
                <a:spcPts val="0"/>
              </a:spcBef>
              <a:buClrTx/>
              <a:buSzTx/>
              <a:buNone/>
            </a:pPr>
            <a:r>
              <a:rPr lang="zh-CN" altLang="en-US" sz="4000" b="1" dirty="0">
                <a:latin typeface="黑体" panose="02010609060101010101" pitchFamily="49" charset="-122"/>
                <a:ea typeface="黑体" panose="02010609060101010101" pitchFamily="49" charset="-122"/>
                <a:cs typeface="黑体" panose="02010609060101010101" pitchFamily="49" charset="-122"/>
                <a:sym typeface="+mn-ea"/>
              </a:rPr>
              <a:t>保密宣传教育</a:t>
            </a: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nvSpPr>
        <p:spPr>
          <a:xfrm>
            <a:off x="2383155" y="9721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highlight>
                  <a:srgbClr val="00FFFF"/>
                </a:highlight>
                <a:latin typeface="黑体" panose="02010609060101010101" pitchFamily="49" charset="-122"/>
                <a:ea typeface="黑体" panose="02010609060101010101" pitchFamily="49" charset="-122"/>
                <a:cs typeface="黑体" panose="02010609060101010101" pitchFamily="49" charset="-122"/>
                <a:sym typeface="+mn-ea"/>
              </a:rPr>
              <a:t>谁来做？</a:t>
            </a:r>
            <a:endPar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内容占位符 2"/>
          <p:cNvSpPr>
            <a:spLocks noGrp="1"/>
          </p:cNvSpPr>
          <p:nvPr/>
        </p:nvSpPr>
        <p:spPr>
          <a:xfrm>
            <a:off x="7620635" y="96710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教什么？</a:t>
            </a:r>
          </a:p>
        </p:txBody>
      </p:sp>
      <p:sp>
        <p:nvSpPr>
          <p:cNvPr id="7" name="内容占位符 2"/>
          <p:cNvSpPr>
            <a:spLocks noGrp="1"/>
          </p:cNvSpPr>
          <p:nvPr/>
        </p:nvSpPr>
        <p:spPr>
          <a:xfrm>
            <a:off x="4958715" y="21526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为何做？</a:t>
            </a:r>
          </a:p>
        </p:txBody>
      </p:sp>
      <p:sp>
        <p:nvSpPr>
          <p:cNvPr id="8" name="内容占位符 2"/>
          <p:cNvSpPr>
            <a:spLocks noGrp="1"/>
          </p:cNvSpPr>
          <p:nvPr/>
        </p:nvSpPr>
        <p:spPr>
          <a:xfrm>
            <a:off x="4973955" y="16833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如何做？</a:t>
            </a:r>
          </a:p>
        </p:txBody>
      </p:sp>
      <p:sp>
        <p:nvSpPr>
          <p:cNvPr id="10" name="文本框 9"/>
          <p:cNvSpPr txBox="1"/>
          <p:nvPr/>
        </p:nvSpPr>
        <p:spPr>
          <a:xfrm>
            <a:off x="153670" y="2955925"/>
            <a:ext cx="12037060" cy="3081020"/>
          </a:xfrm>
          <a:prstGeom prst="rect">
            <a:avLst/>
          </a:prstGeom>
          <a:noFill/>
        </p:spPr>
        <p:txBody>
          <a:bodyPr wrap="square" rtlCol="0" anchor="t">
            <a:noAutofit/>
          </a:bodyPr>
          <a:lstStyle/>
          <a:p>
            <a:pPr fontAlgn="auto">
              <a:lnSpc>
                <a:spcPct val="15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保密法及实施条例：保密部门的保密教育培训职责和</a:t>
            </a:r>
          </a:p>
          <a:p>
            <a:pPr fontAlgn="auto">
              <a:lnSpc>
                <a:spcPct val="150000"/>
              </a:lnSpc>
            </a:pPr>
            <a:r>
              <a:rPr lang="en-US" altLang="zh-CN" sz="2400" b="1"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总则第八、九条</a:t>
            </a:r>
            <a:r>
              <a:rPr lang="en-US" altLang="zh-CN" sz="24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机关、单位的保密教育主体责任</a:t>
            </a:r>
          </a:p>
          <a:p>
            <a:pPr fontAlgn="auto">
              <a:lnSpc>
                <a:spcPct val="15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保密法第三十八条：举办会议或者其他活动涉及国家秘密的，主办单位应当采取</a:t>
            </a:r>
            <a:r>
              <a:rPr lang="en-US" altLang="zh-CN" sz="24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保密措施，并对参加人员进行保密教育，提出具体保密要求</a:t>
            </a:r>
          </a:p>
          <a:p>
            <a:pPr fontAlgn="auto">
              <a:lnSpc>
                <a:spcPct val="15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保密法第四十九条：保密行政管理部门依法组织开展保密宣传教育</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59275" y="956945"/>
            <a:ext cx="3326130" cy="1092200"/>
          </a:xfrm>
        </p:spPr>
        <p:txBody>
          <a:bodyPr>
            <a:normAutofit/>
          </a:bodyPr>
          <a:lstStyle/>
          <a:p>
            <a:pPr marL="0" algn="l" fontAlgn="auto">
              <a:lnSpc>
                <a:spcPct val="150000"/>
              </a:lnSpc>
              <a:spcBef>
                <a:spcPts val="0"/>
              </a:spcBef>
              <a:buClrTx/>
              <a:buSzTx/>
              <a:buNone/>
            </a:pPr>
            <a:r>
              <a:rPr lang="zh-CN" altLang="en-US" sz="4000" b="1" dirty="0">
                <a:latin typeface="黑体" panose="02010609060101010101" pitchFamily="49" charset="-122"/>
                <a:ea typeface="黑体" panose="02010609060101010101" pitchFamily="49" charset="-122"/>
                <a:cs typeface="黑体" panose="02010609060101010101" pitchFamily="49" charset="-122"/>
                <a:sym typeface="+mn-ea"/>
              </a:rPr>
              <a:t>保密宣传教育</a:t>
            </a: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nvSpPr>
        <p:spPr>
          <a:xfrm>
            <a:off x="2383155" y="9721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谁来做？</a:t>
            </a:r>
          </a:p>
        </p:txBody>
      </p:sp>
      <p:sp>
        <p:nvSpPr>
          <p:cNvPr id="5" name="内容占位符 2"/>
          <p:cNvSpPr>
            <a:spLocks noGrp="1"/>
          </p:cNvSpPr>
          <p:nvPr/>
        </p:nvSpPr>
        <p:spPr>
          <a:xfrm>
            <a:off x="7620635" y="96710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highlight>
                  <a:srgbClr val="00FFFF"/>
                </a:highlight>
                <a:latin typeface="黑体" panose="02010609060101010101" pitchFamily="49" charset="-122"/>
                <a:ea typeface="黑体" panose="02010609060101010101" pitchFamily="49" charset="-122"/>
                <a:cs typeface="黑体" panose="02010609060101010101" pitchFamily="49" charset="-122"/>
                <a:sym typeface="+mn-ea"/>
              </a:rPr>
              <a:t>教什么？</a:t>
            </a:r>
          </a:p>
        </p:txBody>
      </p:sp>
      <p:sp>
        <p:nvSpPr>
          <p:cNvPr id="10" name="文本框 9"/>
          <p:cNvSpPr txBox="1"/>
          <p:nvPr/>
        </p:nvSpPr>
        <p:spPr>
          <a:xfrm>
            <a:off x="2238375" y="2955925"/>
            <a:ext cx="7715250" cy="3094355"/>
          </a:xfrm>
          <a:prstGeom prst="rect">
            <a:avLst/>
          </a:prstGeom>
          <a:noFill/>
        </p:spPr>
        <p:txBody>
          <a:bodyPr wrap="square" rtlCol="0" anchor="t">
            <a:noAutofit/>
          </a:bodyPr>
          <a:lstStyle/>
          <a:p>
            <a:pPr algn="ctr" fontAlgn="auto">
              <a:lnSpc>
                <a:spcPct val="150000"/>
              </a:lnSpc>
              <a:buClrTx/>
              <a:buSzTx/>
              <a:buFontTx/>
            </a:pPr>
            <a:r>
              <a:rPr lang="zh-CN" altLang="en-US" sz="3600" b="1" dirty="0">
                <a:latin typeface="黑体" panose="02010609060101010101" pitchFamily="49" charset="-122"/>
                <a:ea typeface="黑体" panose="02010609060101010101" pitchFamily="49" charset="-122"/>
                <a:cs typeface="黑体" panose="02010609060101010101" pitchFamily="49" charset="-122"/>
                <a:sym typeface="+mn-ea"/>
              </a:rPr>
              <a:t>保密宣传教育的基本内容</a:t>
            </a:r>
          </a:p>
          <a:p>
            <a:pPr fontAlgn="auto">
              <a:lnSpc>
                <a:spcPct val="150000"/>
              </a:lnSpc>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1.保密工作方针政策</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2.保密工作形势</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3.保密法律法规</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4.保密知识技能</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5.典型案例警示</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6.先进事迹示范</a:t>
            </a:r>
          </a:p>
        </p:txBody>
      </p:sp>
      <p:sp>
        <p:nvSpPr>
          <p:cNvPr id="2" name="内容占位符 2"/>
          <p:cNvSpPr>
            <a:spLocks noGrp="1"/>
          </p:cNvSpPr>
          <p:nvPr/>
        </p:nvSpPr>
        <p:spPr>
          <a:xfrm>
            <a:off x="4958715" y="21526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为何做？</a:t>
            </a:r>
          </a:p>
        </p:txBody>
      </p:sp>
      <p:sp>
        <p:nvSpPr>
          <p:cNvPr id="4" name="内容占位符 2"/>
          <p:cNvSpPr>
            <a:spLocks noGrp="1"/>
          </p:cNvSpPr>
          <p:nvPr/>
        </p:nvSpPr>
        <p:spPr>
          <a:xfrm>
            <a:off x="4973955" y="16833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如何做？</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59275" y="956945"/>
            <a:ext cx="3326130" cy="1092200"/>
          </a:xfrm>
        </p:spPr>
        <p:txBody>
          <a:bodyPr>
            <a:normAutofit/>
          </a:bodyPr>
          <a:lstStyle/>
          <a:p>
            <a:pPr marL="0" algn="l" fontAlgn="auto">
              <a:lnSpc>
                <a:spcPct val="150000"/>
              </a:lnSpc>
              <a:spcBef>
                <a:spcPts val="0"/>
              </a:spcBef>
              <a:buClrTx/>
              <a:buSzTx/>
              <a:buNone/>
            </a:pPr>
            <a:r>
              <a:rPr lang="zh-CN" altLang="en-US" sz="4000" b="1" dirty="0">
                <a:latin typeface="黑体" panose="02010609060101010101" pitchFamily="49" charset="-122"/>
                <a:ea typeface="黑体" panose="02010609060101010101" pitchFamily="49" charset="-122"/>
                <a:cs typeface="黑体" panose="02010609060101010101" pitchFamily="49" charset="-122"/>
                <a:sym typeface="+mn-ea"/>
              </a:rPr>
              <a:t>保密宣传教育</a:t>
            </a: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nvSpPr>
        <p:spPr>
          <a:xfrm>
            <a:off x="2383155" y="9721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谁来做？</a:t>
            </a:r>
          </a:p>
        </p:txBody>
      </p:sp>
      <p:sp>
        <p:nvSpPr>
          <p:cNvPr id="5" name="内容占位符 2"/>
          <p:cNvSpPr>
            <a:spLocks noGrp="1"/>
          </p:cNvSpPr>
          <p:nvPr/>
        </p:nvSpPr>
        <p:spPr>
          <a:xfrm>
            <a:off x="7620635" y="96710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教什么？</a:t>
            </a:r>
          </a:p>
        </p:txBody>
      </p:sp>
      <p:sp>
        <p:nvSpPr>
          <p:cNvPr id="10" name="文本框 9"/>
          <p:cNvSpPr txBox="1"/>
          <p:nvPr/>
        </p:nvSpPr>
        <p:spPr>
          <a:xfrm>
            <a:off x="747395" y="2955925"/>
            <a:ext cx="11124565" cy="3702685"/>
          </a:xfrm>
          <a:prstGeom prst="rect">
            <a:avLst/>
          </a:prstGeom>
          <a:noFill/>
        </p:spPr>
        <p:txBody>
          <a:bodyPr wrap="square" rtlCol="0" anchor="t">
            <a:noAutofit/>
          </a:bodyPr>
          <a:lstStyle/>
          <a:p>
            <a:pPr algn="ctr" fontAlgn="auto">
              <a:lnSpc>
                <a:spcPct val="150000"/>
              </a:lnSpc>
              <a:buClrTx/>
              <a:buSzTx/>
              <a:buFontTx/>
            </a:pPr>
            <a:r>
              <a:rPr lang="zh-CN" altLang="en-US" sz="3600" b="1" dirty="0">
                <a:latin typeface="黑体" panose="02010609060101010101" pitchFamily="49" charset="-122"/>
                <a:ea typeface="黑体" panose="02010609060101010101" pitchFamily="49" charset="-122"/>
                <a:cs typeface="黑体" panose="02010609060101010101" pitchFamily="49" charset="-122"/>
                <a:sym typeface="+mn-ea"/>
              </a:rPr>
              <a:t>保密宣传教育的一般方式</a:t>
            </a: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1.保密教育与普法教育相结合</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2.保密教育与岗位教育相结合</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3.一般教育与重点教育相结合</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4.常识教育与警示教育相结合</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5.内部教育与外部教育相结合</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6.普遍教育与专项培训相结合</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7.日常教育与检查讲评相结合</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8.分散教育与集中教育相结合</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 name="内容占位符 2"/>
          <p:cNvSpPr>
            <a:spLocks noGrp="1"/>
          </p:cNvSpPr>
          <p:nvPr/>
        </p:nvSpPr>
        <p:spPr>
          <a:xfrm>
            <a:off x="4958715" y="21526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为何做？</a:t>
            </a:r>
          </a:p>
        </p:txBody>
      </p:sp>
      <p:sp>
        <p:nvSpPr>
          <p:cNvPr id="4" name="内容占位符 2"/>
          <p:cNvSpPr>
            <a:spLocks noGrp="1"/>
          </p:cNvSpPr>
          <p:nvPr/>
        </p:nvSpPr>
        <p:spPr>
          <a:xfrm>
            <a:off x="4973955" y="16833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highlight>
                  <a:srgbClr val="00FFFF"/>
                </a:highlight>
                <a:latin typeface="黑体" panose="02010609060101010101" pitchFamily="49" charset="-122"/>
                <a:ea typeface="黑体" panose="02010609060101010101" pitchFamily="49" charset="-122"/>
                <a:cs typeface="黑体" panose="02010609060101010101" pitchFamily="49" charset="-122"/>
                <a:sym typeface="+mn-ea"/>
              </a:rPr>
              <a:t>如何做？</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826770"/>
            <a:ext cx="12281535" cy="549529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59275" y="956945"/>
            <a:ext cx="3326130" cy="1092200"/>
          </a:xfrm>
        </p:spPr>
        <p:txBody>
          <a:bodyPr>
            <a:normAutofit/>
          </a:bodyPr>
          <a:lstStyle/>
          <a:p>
            <a:pPr marL="0" algn="l" fontAlgn="auto">
              <a:lnSpc>
                <a:spcPct val="150000"/>
              </a:lnSpc>
              <a:spcBef>
                <a:spcPts val="0"/>
              </a:spcBef>
              <a:buClrTx/>
              <a:buSzTx/>
              <a:buNone/>
            </a:pPr>
            <a:r>
              <a:rPr lang="zh-CN" altLang="en-US" sz="4000" b="1" dirty="0">
                <a:latin typeface="黑体" panose="02010609060101010101" pitchFamily="49" charset="-122"/>
                <a:ea typeface="黑体" panose="02010609060101010101" pitchFamily="49" charset="-122"/>
                <a:cs typeface="黑体" panose="02010609060101010101" pitchFamily="49" charset="-122"/>
                <a:sym typeface="+mn-ea"/>
              </a:rPr>
              <a:t>保密宣传教育</a:t>
            </a: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nvSpPr>
        <p:spPr>
          <a:xfrm>
            <a:off x="2383155" y="9721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谁来做？</a:t>
            </a:r>
          </a:p>
        </p:txBody>
      </p:sp>
      <p:sp>
        <p:nvSpPr>
          <p:cNvPr id="5" name="内容占位符 2"/>
          <p:cNvSpPr>
            <a:spLocks noGrp="1"/>
          </p:cNvSpPr>
          <p:nvPr/>
        </p:nvSpPr>
        <p:spPr>
          <a:xfrm>
            <a:off x="7620635" y="96710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教什么？</a:t>
            </a:r>
          </a:p>
        </p:txBody>
      </p:sp>
      <p:sp>
        <p:nvSpPr>
          <p:cNvPr id="10" name="文本框 9"/>
          <p:cNvSpPr txBox="1"/>
          <p:nvPr/>
        </p:nvSpPr>
        <p:spPr>
          <a:xfrm>
            <a:off x="2600960" y="2955925"/>
            <a:ext cx="8141335" cy="3702685"/>
          </a:xfrm>
          <a:prstGeom prst="rect">
            <a:avLst/>
          </a:prstGeom>
          <a:noFill/>
        </p:spPr>
        <p:txBody>
          <a:bodyPr wrap="square" rtlCol="0" anchor="t">
            <a:noAutofit/>
          </a:bodyPr>
          <a:lstStyle/>
          <a:p>
            <a:pPr algn="ctr" fontAlgn="auto">
              <a:lnSpc>
                <a:spcPct val="150000"/>
              </a:lnSpc>
              <a:buClrTx/>
              <a:buSzTx/>
              <a:buFontTx/>
            </a:pPr>
            <a:r>
              <a:rPr lang="zh-CN" altLang="en-US" sz="3600" b="1" dirty="0">
                <a:latin typeface="黑体" panose="02010609060101010101" pitchFamily="49" charset="-122"/>
                <a:ea typeface="黑体" panose="02010609060101010101" pitchFamily="49" charset="-122"/>
                <a:cs typeface="黑体" panose="02010609060101010101" pitchFamily="49" charset="-122"/>
                <a:sym typeface="+mn-ea"/>
              </a:rPr>
              <a:t>保密宣传教育的主要形式</a:t>
            </a: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1.</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学习式	</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2.</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宣讲式	</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3.</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培训式</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4.</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会议式	</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5.</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展览式	</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6.</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提醒式</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7.</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竞赛式	</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8.</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阅读式	</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9.</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演示式</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10.媒体式	</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11.文化式	</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12.娱乐式</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endParaRPr 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 name="内容占位符 2"/>
          <p:cNvSpPr>
            <a:spLocks noGrp="1"/>
          </p:cNvSpPr>
          <p:nvPr/>
        </p:nvSpPr>
        <p:spPr>
          <a:xfrm>
            <a:off x="4958715" y="21526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为何做？</a:t>
            </a:r>
          </a:p>
        </p:txBody>
      </p:sp>
      <p:sp>
        <p:nvSpPr>
          <p:cNvPr id="4" name="内容占位符 2"/>
          <p:cNvSpPr>
            <a:spLocks noGrp="1"/>
          </p:cNvSpPr>
          <p:nvPr/>
        </p:nvSpPr>
        <p:spPr>
          <a:xfrm>
            <a:off x="4973955" y="16833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highlight>
                  <a:srgbClr val="00FFFF"/>
                </a:highlight>
                <a:latin typeface="黑体" panose="02010609060101010101" pitchFamily="49" charset="-122"/>
                <a:ea typeface="黑体" panose="02010609060101010101" pitchFamily="49" charset="-122"/>
                <a:cs typeface="黑体" panose="02010609060101010101" pitchFamily="49" charset="-122"/>
                <a:sym typeface="+mn-ea"/>
              </a:rPr>
              <a:t>如何做？</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59275" y="956945"/>
            <a:ext cx="3326130" cy="1092200"/>
          </a:xfrm>
        </p:spPr>
        <p:txBody>
          <a:bodyPr>
            <a:normAutofit/>
          </a:bodyPr>
          <a:lstStyle/>
          <a:p>
            <a:pPr marL="0" algn="l" fontAlgn="auto">
              <a:lnSpc>
                <a:spcPct val="150000"/>
              </a:lnSpc>
              <a:spcBef>
                <a:spcPts val="0"/>
              </a:spcBef>
              <a:buClrTx/>
              <a:buSzTx/>
              <a:buNone/>
            </a:pPr>
            <a:r>
              <a:rPr lang="zh-CN" altLang="en-US" sz="4000" b="1" dirty="0">
                <a:latin typeface="黑体" panose="02010609060101010101" pitchFamily="49" charset="-122"/>
                <a:ea typeface="黑体" panose="02010609060101010101" pitchFamily="49" charset="-122"/>
                <a:cs typeface="黑体" panose="02010609060101010101" pitchFamily="49" charset="-122"/>
                <a:sym typeface="+mn-ea"/>
              </a:rPr>
              <a:t>保密宣传教育</a:t>
            </a: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nvSpPr>
        <p:spPr>
          <a:xfrm>
            <a:off x="2383155" y="9721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谁来做？</a:t>
            </a:r>
          </a:p>
        </p:txBody>
      </p:sp>
      <p:sp>
        <p:nvSpPr>
          <p:cNvPr id="5" name="内容占位符 2"/>
          <p:cNvSpPr>
            <a:spLocks noGrp="1"/>
          </p:cNvSpPr>
          <p:nvPr/>
        </p:nvSpPr>
        <p:spPr>
          <a:xfrm>
            <a:off x="7620635" y="96710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教什么？</a:t>
            </a:r>
          </a:p>
        </p:txBody>
      </p:sp>
      <p:sp>
        <p:nvSpPr>
          <p:cNvPr id="10" name="文本框 9"/>
          <p:cNvSpPr txBox="1"/>
          <p:nvPr/>
        </p:nvSpPr>
        <p:spPr>
          <a:xfrm>
            <a:off x="1382395" y="2613025"/>
            <a:ext cx="10236200" cy="4244975"/>
          </a:xfrm>
          <a:prstGeom prst="rect">
            <a:avLst/>
          </a:prstGeom>
          <a:noFill/>
        </p:spPr>
        <p:txBody>
          <a:bodyPr wrap="square" rtlCol="0" anchor="t">
            <a:noAutofit/>
          </a:bodyPr>
          <a:lstStyle/>
          <a:p>
            <a:pPr algn="ctr" fontAlgn="auto">
              <a:lnSpc>
                <a:spcPct val="150000"/>
              </a:lnSpc>
              <a:buClrTx/>
              <a:buSzTx/>
              <a:buFontTx/>
            </a:pPr>
            <a:r>
              <a:rPr lang="zh-CN" altLang="en-US" sz="3600" b="1" dirty="0">
                <a:latin typeface="黑体" panose="02010609060101010101" pitchFamily="49" charset="-122"/>
                <a:ea typeface="黑体" panose="02010609060101010101" pitchFamily="49" charset="-122"/>
                <a:cs typeface="黑体" panose="02010609060101010101" pitchFamily="49" charset="-122"/>
                <a:sym typeface="+mn-ea"/>
              </a:rPr>
              <a:t>保密宣传教育的时机</a:t>
            </a: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rPr>
              <a:t>1.党和国</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家保密文件下发时</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2.法律法规和规章颁布后</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3.重大事件纪念日</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4.涉密人员上岗离岗之际</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5.重要涉密会议和活动开始前</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6.重大涉密项目部署时</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7.保密检查前后</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8.节假日前后</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9.特殊敏感时期</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10.泄密案件发生后</a:t>
            </a:r>
          </a:p>
        </p:txBody>
      </p:sp>
      <p:sp>
        <p:nvSpPr>
          <p:cNvPr id="2" name="内容占位符 2"/>
          <p:cNvSpPr>
            <a:spLocks noGrp="1"/>
          </p:cNvSpPr>
          <p:nvPr/>
        </p:nvSpPr>
        <p:spPr>
          <a:xfrm>
            <a:off x="4958715" y="21526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为何做？</a:t>
            </a:r>
          </a:p>
        </p:txBody>
      </p:sp>
      <p:sp>
        <p:nvSpPr>
          <p:cNvPr id="4" name="内容占位符 2"/>
          <p:cNvSpPr>
            <a:spLocks noGrp="1"/>
          </p:cNvSpPr>
          <p:nvPr/>
        </p:nvSpPr>
        <p:spPr>
          <a:xfrm>
            <a:off x="4973955" y="16833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highlight>
                  <a:srgbClr val="00FFFF"/>
                </a:highlight>
                <a:latin typeface="黑体" panose="02010609060101010101" pitchFamily="49" charset="-122"/>
                <a:ea typeface="黑体" panose="02010609060101010101" pitchFamily="49" charset="-122"/>
                <a:cs typeface="黑体" panose="02010609060101010101" pitchFamily="49" charset="-122"/>
                <a:sym typeface="+mn-ea"/>
              </a:rPr>
              <a:t>如何做？</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59275" y="956945"/>
            <a:ext cx="3326130" cy="1092200"/>
          </a:xfrm>
        </p:spPr>
        <p:txBody>
          <a:bodyPr>
            <a:normAutofit/>
          </a:bodyPr>
          <a:lstStyle/>
          <a:p>
            <a:pPr marL="0" algn="l" fontAlgn="auto">
              <a:lnSpc>
                <a:spcPct val="150000"/>
              </a:lnSpc>
              <a:spcBef>
                <a:spcPts val="0"/>
              </a:spcBef>
              <a:buClrTx/>
              <a:buSzTx/>
              <a:buNone/>
            </a:pPr>
            <a:r>
              <a:rPr lang="zh-CN" altLang="en-US" sz="4000" b="1" dirty="0">
                <a:latin typeface="黑体" panose="02010609060101010101" pitchFamily="49" charset="-122"/>
                <a:ea typeface="黑体" panose="02010609060101010101" pitchFamily="49" charset="-122"/>
                <a:cs typeface="黑体" panose="02010609060101010101" pitchFamily="49" charset="-122"/>
                <a:sym typeface="+mn-ea"/>
              </a:rPr>
              <a:t>保密宣传教育</a:t>
            </a: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nvSpPr>
        <p:spPr>
          <a:xfrm>
            <a:off x="2383155" y="9721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谁来做？</a:t>
            </a:r>
          </a:p>
        </p:txBody>
      </p:sp>
      <p:sp>
        <p:nvSpPr>
          <p:cNvPr id="5" name="内容占位符 2"/>
          <p:cNvSpPr>
            <a:spLocks noGrp="1"/>
          </p:cNvSpPr>
          <p:nvPr/>
        </p:nvSpPr>
        <p:spPr>
          <a:xfrm>
            <a:off x="7620635" y="96710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教什么？</a:t>
            </a:r>
          </a:p>
        </p:txBody>
      </p:sp>
      <p:sp>
        <p:nvSpPr>
          <p:cNvPr id="10" name="文本框 9"/>
          <p:cNvSpPr txBox="1"/>
          <p:nvPr/>
        </p:nvSpPr>
        <p:spPr>
          <a:xfrm>
            <a:off x="2600960" y="2955925"/>
            <a:ext cx="8141335" cy="3702685"/>
          </a:xfrm>
          <a:prstGeom prst="rect">
            <a:avLst/>
          </a:prstGeom>
          <a:noFill/>
        </p:spPr>
        <p:txBody>
          <a:bodyPr wrap="square" rtlCol="0" anchor="t">
            <a:noAutofit/>
          </a:bodyPr>
          <a:lstStyle/>
          <a:p>
            <a:pPr algn="ctr" fontAlgn="auto">
              <a:lnSpc>
                <a:spcPct val="150000"/>
              </a:lnSpc>
              <a:buClrTx/>
              <a:buSzTx/>
              <a:buFontTx/>
            </a:pPr>
            <a:r>
              <a:rPr lang="zh-CN" altLang="en-US" sz="3600" b="1" dirty="0">
                <a:latin typeface="黑体" panose="02010609060101010101" pitchFamily="49" charset="-122"/>
                <a:ea typeface="黑体" panose="02010609060101010101" pitchFamily="49" charset="-122"/>
                <a:cs typeface="黑体" panose="02010609060101010101" pitchFamily="49" charset="-122"/>
                <a:sym typeface="+mn-ea"/>
              </a:rPr>
              <a:t>保密宣传教育的作用</a:t>
            </a:r>
          </a:p>
          <a:p>
            <a:pPr algn="l" fontAlgn="auto">
              <a:lnSpc>
                <a:spcPct val="150000"/>
              </a:lnSpc>
              <a:buClrTx/>
              <a:buSzTx/>
              <a:buFontTx/>
            </a:pPr>
            <a:endParaRPr lang="zh-CN" altLang="en-US" sz="800" b="1" dirty="0">
              <a:latin typeface="黑体" panose="02010609060101010101" pitchFamily="49" charset="-122"/>
              <a:ea typeface="黑体" panose="02010609060101010101" pitchFamily="49" charset="-122"/>
              <a:cs typeface="黑体" panose="02010609060101010101" pitchFamily="49" charset="-122"/>
              <a:sym typeface="+mn-ea"/>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1.引导作用</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2.规范作用</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3.推进作用</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4.激励作用</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5.警示作用</a:t>
            </a:r>
          </a:p>
        </p:txBody>
      </p:sp>
      <p:sp>
        <p:nvSpPr>
          <p:cNvPr id="2" name="内容占位符 2"/>
          <p:cNvSpPr>
            <a:spLocks noGrp="1"/>
          </p:cNvSpPr>
          <p:nvPr/>
        </p:nvSpPr>
        <p:spPr>
          <a:xfrm>
            <a:off x="4958715" y="21526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highlight>
                  <a:srgbClr val="00FFFF"/>
                </a:highlight>
                <a:latin typeface="黑体" panose="02010609060101010101" pitchFamily="49" charset="-122"/>
                <a:ea typeface="黑体" panose="02010609060101010101" pitchFamily="49" charset="-122"/>
                <a:cs typeface="黑体" panose="02010609060101010101" pitchFamily="49" charset="-122"/>
                <a:sym typeface="+mn-ea"/>
              </a:rPr>
              <a:t>为何做？</a:t>
            </a:r>
          </a:p>
        </p:txBody>
      </p:sp>
      <p:sp>
        <p:nvSpPr>
          <p:cNvPr id="4" name="内容占位符 2"/>
          <p:cNvSpPr>
            <a:spLocks noGrp="1"/>
          </p:cNvSpPr>
          <p:nvPr/>
        </p:nvSpPr>
        <p:spPr>
          <a:xfrm>
            <a:off x="4973955" y="16833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如何做？</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3913" y="1690689"/>
            <a:ext cx="12039601" cy="5330597"/>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：又称保密法律的遵守，是指</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一切国家机关</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武装力量</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政党</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社会团体</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企业事业单位</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公民</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都必须遵守保密法律规范</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将保密法律作为自己的行为准则</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依照保密法律行使权利、履行义务的活动</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800"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保密守法是保密法律在现实中得以实施的一种重要形式</a:t>
            </a:r>
            <a:endParaRPr lang="en-US" altLang="zh-CN" b="1" dirty="0">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往往意味着社会主体对保密法律的</a:t>
            </a:r>
            <a:r>
              <a:rPr lang="zh-CN" altLang="en-US" b="1" dirty="0">
                <a:solidFill>
                  <a:srgbClr val="3333FF"/>
                </a:solidFill>
                <a:latin typeface="黑体" panose="02010609060101010101" pitchFamily="49" charset="-122"/>
                <a:ea typeface="黑体" panose="02010609060101010101" pitchFamily="49" charset="-122"/>
              </a:rPr>
              <a:t>认知状况</a:t>
            </a:r>
            <a:r>
              <a:rPr lang="zh-CN" altLang="en-US" b="1" dirty="0">
                <a:latin typeface="黑体" panose="02010609060101010101" pitchFamily="49" charset="-122"/>
                <a:ea typeface="黑体" panose="02010609060101010101" pitchFamily="49" charset="-122"/>
              </a:rPr>
              <a:t>和</a:t>
            </a:r>
            <a:r>
              <a:rPr lang="zh-CN" altLang="en-US" b="1" dirty="0">
                <a:solidFill>
                  <a:srgbClr val="3333FF"/>
                </a:solidFill>
                <a:latin typeface="黑体" panose="02010609060101010101" pitchFamily="49" charset="-122"/>
                <a:ea typeface="黑体" panose="02010609060101010101" pitchFamily="49" charset="-122"/>
              </a:rPr>
              <a:t>认可态度</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00000"/>
              </a:lnSpc>
              <a:spcBef>
                <a:spcPts val="0"/>
              </a:spcBef>
              <a:buNone/>
            </a:pPr>
            <a:r>
              <a:rPr lang="zh-CN" altLang="en-US" sz="2400" b="1" dirty="0">
                <a:latin typeface="黑体" panose="02010609060101010101" pitchFamily="49" charset="-122"/>
                <a:ea typeface="黑体" panose="02010609060101010101" pitchFamily="49" charset="-122"/>
              </a:rPr>
              <a:t>      </a:t>
            </a:r>
            <a:r>
              <a:rPr lang="zh-CN" altLang="en-US" sz="800" b="1" dirty="0">
                <a:latin typeface="黑体" panose="02010609060101010101" pitchFamily="49" charset="-122"/>
                <a:ea typeface="黑体" panose="02010609060101010101" pitchFamily="49" charset="-122"/>
              </a:rPr>
              <a:t> </a:t>
            </a:r>
            <a:r>
              <a:rPr lang="zh-CN" altLang="en-US" sz="2200" b="1" dirty="0">
                <a:solidFill>
                  <a:srgbClr val="7030A0"/>
                </a:solidFill>
                <a:latin typeface="黑体" panose="02010609060101010101" pitchFamily="49" charset="-122"/>
                <a:ea typeface="黑体" panose="02010609060101010101" pitchFamily="49" charset="-122"/>
              </a:rPr>
              <a:t>保密守法</a:t>
            </a:r>
            <a:r>
              <a:rPr lang="zh-CN" altLang="en-US" sz="2200" b="1" dirty="0">
                <a:latin typeface="黑体" panose="02010609060101010101" pitchFamily="49" charset="-122"/>
                <a:ea typeface="黑体" panose="02010609060101010101" pitchFamily="49" charset="-122"/>
              </a:rPr>
              <a:t>和</a:t>
            </a:r>
            <a:r>
              <a:rPr lang="zh-CN" altLang="en-US" sz="2200" b="1" dirty="0">
                <a:solidFill>
                  <a:srgbClr val="7030A0"/>
                </a:solidFill>
                <a:latin typeface="黑体" panose="02010609060101010101" pitchFamily="49" charset="-122"/>
                <a:ea typeface="黑体" panose="02010609060101010101" pitchFamily="49" charset="-122"/>
              </a:rPr>
              <a:t>保密违法</a:t>
            </a:r>
            <a:r>
              <a:rPr lang="zh-CN" altLang="en-US" sz="2200" b="1" dirty="0">
                <a:latin typeface="黑体" panose="02010609060101010101" pitchFamily="49" charset="-122"/>
                <a:ea typeface="黑体" panose="02010609060101010101" pitchFamily="49" charset="-122"/>
              </a:rPr>
              <a:t>反映了社会主体对保密法律的两种不同</a:t>
            </a:r>
            <a:r>
              <a:rPr lang="zh-CN" altLang="en-US" sz="2200" b="1" dirty="0">
                <a:solidFill>
                  <a:srgbClr val="7030A0"/>
                </a:solidFill>
                <a:latin typeface="黑体" panose="02010609060101010101" pitchFamily="49" charset="-122"/>
                <a:ea typeface="黑体" panose="02010609060101010101" pitchFamily="49" charset="-122"/>
              </a:rPr>
              <a:t>反馈行为</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359275" y="956945"/>
            <a:ext cx="3326130" cy="1092200"/>
          </a:xfrm>
        </p:spPr>
        <p:txBody>
          <a:bodyPr>
            <a:normAutofit/>
          </a:bodyPr>
          <a:lstStyle/>
          <a:p>
            <a:pPr marL="0" algn="l" fontAlgn="auto">
              <a:lnSpc>
                <a:spcPct val="150000"/>
              </a:lnSpc>
              <a:spcBef>
                <a:spcPts val="0"/>
              </a:spcBef>
              <a:buClrTx/>
              <a:buSzTx/>
              <a:buNone/>
            </a:pPr>
            <a:r>
              <a:rPr lang="zh-CN" altLang="en-US" sz="4000" b="1" dirty="0">
                <a:latin typeface="黑体" panose="02010609060101010101" pitchFamily="49" charset="-122"/>
                <a:ea typeface="黑体" panose="02010609060101010101" pitchFamily="49" charset="-122"/>
                <a:cs typeface="黑体" panose="02010609060101010101" pitchFamily="49" charset="-122"/>
                <a:sym typeface="+mn-ea"/>
              </a:rPr>
              <a:t>保密宣传教育</a:t>
            </a: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nvSpPr>
        <p:spPr>
          <a:xfrm>
            <a:off x="2383155" y="9721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谁来做？</a:t>
            </a:r>
          </a:p>
        </p:txBody>
      </p:sp>
      <p:sp>
        <p:nvSpPr>
          <p:cNvPr id="5" name="内容占位符 2"/>
          <p:cNvSpPr>
            <a:spLocks noGrp="1"/>
          </p:cNvSpPr>
          <p:nvPr/>
        </p:nvSpPr>
        <p:spPr>
          <a:xfrm>
            <a:off x="7620635" y="96710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教什么？</a:t>
            </a:r>
          </a:p>
        </p:txBody>
      </p:sp>
      <p:sp>
        <p:nvSpPr>
          <p:cNvPr id="10" name="文本框 9"/>
          <p:cNvSpPr txBox="1"/>
          <p:nvPr/>
        </p:nvSpPr>
        <p:spPr>
          <a:xfrm>
            <a:off x="2600960" y="2955925"/>
            <a:ext cx="8141335" cy="3702685"/>
          </a:xfrm>
          <a:prstGeom prst="rect">
            <a:avLst/>
          </a:prstGeom>
          <a:noFill/>
        </p:spPr>
        <p:txBody>
          <a:bodyPr wrap="square" rtlCol="0" anchor="t">
            <a:noAutofit/>
          </a:bodyPr>
          <a:lstStyle/>
          <a:p>
            <a:pPr algn="ctr" fontAlgn="auto">
              <a:lnSpc>
                <a:spcPct val="150000"/>
              </a:lnSpc>
              <a:buClrTx/>
              <a:buSzTx/>
              <a:buFontTx/>
            </a:pPr>
            <a:r>
              <a:rPr lang="zh-CN" altLang="en-US" sz="3600" b="1" dirty="0">
                <a:latin typeface="黑体" panose="02010609060101010101" pitchFamily="49" charset="-122"/>
                <a:ea typeface="黑体" panose="02010609060101010101" pitchFamily="49" charset="-122"/>
                <a:cs typeface="黑体" panose="02010609060101010101" pitchFamily="49" charset="-122"/>
                <a:sym typeface="+mn-ea"/>
              </a:rPr>
              <a:t>保密宣传教育的地位</a:t>
            </a:r>
          </a:p>
          <a:p>
            <a:pPr algn="l" fontAlgn="auto">
              <a:lnSpc>
                <a:spcPct val="150000"/>
              </a:lnSpc>
              <a:buClrTx/>
              <a:buSzTx/>
              <a:buFontTx/>
            </a:pPr>
            <a:endParaRPr lang="zh-CN" altLang="en-US" sz="800" b="1" dirty="0">
              <a:latin typeface="黑体" panose="02010609060101010101" pitchFamily="49" charset="-122"/>
              <a:ea typeface="黑体" panose="02010609060101010101" pitchFamily="49" charset="-122"/>
              <a:cs typeface="黑体" panose="02010609060101010101" pitchFamily="49" charset="-122"/>
              <a:sym typeface="+mn-ea"/>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1.政策贯彻的先导</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2.法律执行的前奏</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3.依法管理的基础</a:t>
            </a:r>
            <a:r>
              <a:rPr lang="en-US" altLang="zh-CN" sz="2800" b="1"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4.保密工作的前提</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r>
              <a:rPr lang="zh-CN" altLang="en-US" sz="2800" b="1" dirty="0">
                <a:latin typeface="黑体" panose="02010609060101010101" pitchFamily="49" charset="-122"/>
                <a:ea typeface="黑体" panose="02010609060101010101" pitchFamily="49" charset="-122"/>
                <a:cs typeface="黑体" panose="02010609060101010101" pitchFamily="49" charset="-122"/>
                <a:sym typeface="+mn-ea"/>
              </a:rPr>
              <a:t>5.积极防范的保证</a:t>
            </a:r>
            <a:endParaRPr lang="zh-CN" altLang="en-US" sz="2800" b="1" dirty="0">
              <a:latin typeface="黑体" panose="02010609060101010101" pitchFamily="49" charset="-122"/>
              <a:ea typeface="黑体" panose="02010609060101010101" pitchFamily="49" charset="-122"/>
              <a:cs typeface="黑体" panose="02010609060101010101" pitchFamily="49" charset="-122"/>
            </a:endParaRPr>
          </a:p>
          <a:p>
            <a:pPr algn="l" fontAlgn="auto">
              <a:lnSpc>
                <a:spcPct val="150000"/>
              </a:lnSpc>
              <a:buClrTx/>
              <a:buSzTx/>
              <a:buFontTx/>
            </a:pPr>
            <a:endParaRPr lang="zh-CN" altLang="en-US" sz="2800" b="1"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 name="内容占位符 2"/>
          <p:cNvSpPr>
            <a:spLocks noGrp="1"/>
          </p:cNvSpPr>
          <p:nvPr/>
        </p:nvSpPr>
        <p:spPr>
          <a:xfrm>
            <a:off x="4958715" y="21526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highlight>
                  <a:srgbClr val="00FFFF"/>
                </a:highlight>
                <a:latin typeface="黑体" panose="02010609060101010101" pitchFamily="49" charset="-122"/>
                <a:ea typeface="黑体" panose="02010609060101010101" pitchFamily="49" charset="-122"/>
                <a:cs typeface="黑体" panose="02010609060101010101" pitchFamily="49" charset="-122"/>
                <a:sym typeface="+mn-ea"/>
              </a:rPr>
              <a:t>为何做？</a:t>
            </a:r>
          </a:p>
        </p:txBody>
      </p:sp>
      <p:sp>
        <p:nvSpPr>
          <p:cNvPr id="4" name="内容占位符 2"/>
          <p:cNvSpPr>
            <a:spLocks noGrp="1"/>
          </p:cNvSpPr>
          <p:nvPr/>
        </p:nvSpPr>
        <p:spPr>
          <a:xfrm>
            <a:off x="4973955" y="1683385"/>
            <a:ext cx="2122170"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50000"/>
              </a:lnSpc>
              <a:spcBef>
                <a:spcPts val="0"/>
              </a:spcBef>
              <a:buClrTx/>
              <a:buSzTx/>
              <a:buNone/>
            </a:pPr>
            <a:r>
              <a:rPr lang="zh-CN" altLang="en-US" sz="40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如何做？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3913" y="1690689"/>
            <a:ext cx="12039601" cy="5330597"/>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的</a:t>
            </a:r>
            <a:r>
              <a:rPr lang="zh-CN" altLang="en-US" b="1" dirty="0">
                <a:solidFill>
                  <a:srgbClr val="3333FF"/>
                </a:solidFill>
                <a:latin typeface="黑体" panose="02010609060101010101" pitchFamily="49" charset="-122"/>
                <a:ea typeface="黑体" panose="02010609060101010101" pitchFamily="49" charset="-122"/>
              </a:rPr>
              <a:t>根据</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1000"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出于保密</a:t>
            </a:r>
            <a:r>
              <a:rPr lang="zh-CN" altLang="en-US" b="1" dirty="0">
                <a:solidFill>
                  <a:srgbClr val="C00000"/>
                </a:solidFill>
                <a:latin typeface="黑体" panose="02010609060101010101" pitchFamily="49" charset="-122"/>
                <a:ea typeface="黑体" panose="02010609060101010101" pitchFamily="49" charset="-122"/>
              </a:rPr>
              <a:t>法律</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道德</a:t>
            </a:r>
            <a:r>
              <a:rPr lang="zh-CN" altLang="en-US" b="1" dirty="0">
                <a:latin typeface="黑体" panose="02010609060101010101" pitchFamily="49" charset="-122"/>
                <a:ea typeface="黑体" panose="02010609060101010101" pitchFamily="49" charset="-122"/>
              </a:rPr>
              <a:t>的要求</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如</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保密法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第</a:t>
            </a:r>
            <a:r>
              <a:rPr lang="zh-CN" altLang="en-US" b="1" dirty="0">
                <a:solidFill>
                  <a:srgbClr val="A5068D"/>
                </a:solidFill>
                <a:latin typeface="黑体" panose="02010609060101010101" pitchFamily="49" charset="-122"/>
                <a:ea typeface="黑体" panose="02010609060101010101" pitchFamily="49" charset="-122"/>
              </a:rPr>
              <a:t>五</a:t>
            </a:r>
            <a:r>
              <a:rPr lang="zh-CN" altLang="en-US" b="1" dirty="0">
                <a:latin typeface="黑体" panose="02010609060101010101" pitchFamily="49" charset="-122"/>
                <a:ea typeface="黑体" panose="02010609060101010101" pitchFamily="49" charset="-122"/>
              </a:rPr>
              <a:t>条的规定</a:t>
            </a:r>
            <a:r>
              <a:rPr lang="en-US" altLang="zh-CN" b="1" dirty="0">
                <a:latin typeface="黑体" panose="02010609060101010101" pitchFamily="49" charset="-122"/>
                <a:ea typeface="黑体" panose="02010609060101010101" pitchFamily="49" charset="-122"/>
              </a:rPr>
              <a:t>)</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出于对保密法律</a:t>
            </a:r>
            <a:r>
              <a:rPr lang="zh-CN" altLang="en-US" b="1" dirty="0">
                <a:solidFill>
                  <a:srgbClr val="C00000"/>
                </a:solidFill>
                <a:latin typeface="黑体" panose="02010609060101010101" pitchFamily="49" charset="-122"/>
                <a:ea typeface="黑体" panose="02010609060101010101" pitchFamily="49" charset="-122"/>
              </a:rPr>
              <a:t>制裁</a:t>
            </a:r>
            <a:r>
              <a:rPr lang="zh-CN" altLang="en-US" b="1" dirty="0">
                <a:latin typeface="黑体" panose="02010609060101010101" pitchFamily="49" charset="-122"/>
                <a:ea typeface="黑体" panose="02010609060101010101" pitchFamily="49" charset="-122"/>
              </a:rPr>
              <a:t>的惧怕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如</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保密法</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第五章的规定</a:t>
            </a:r>
            <a:r>
              <a:rPr lang="en-US" altLang="zh-CN" b="1" dirty="0">
                <a:latin typeface="黑体" panose="02010609060101010101" pitchFamily="49" charset="-122"/>
                <a:ea typeface="黑体" panose="02010609060101010101" pitchFamily="49" charset="-122"/>
              </a:rPr>
              <a:t>)</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出于社会的</a:t>
            </a:r>
            <a:r>
              <a:rPr lang="zh-CN" altLang="en-US" b="1" dirty="0">
                <a:solidFill>
                  <a:srgbClr val="C00000"/>
                </a:solidFill>
                <a:latin typeface="黑体" panose="02010609060101010101" pitchFamily="49" charset="-122"/>
                <a:ea typeface="黑体" panose="02010609060101010101" pitchFamily="49" charset="-122"/>
              </a:rPr>
              <a:t>压力</a:t>
            </a:r>
            <a:r>
              <a:rPr lang="zh-CN" altLang="en-US" b="1" dirty="0">
                <a:latin typeface="黑体" panose="02010609060101010101" pitchFamily="49" charset="-122"/>
                <a:ea typeface="黑体" panose="02010609060101010101" pitchFamily="49" charset="-122"/>
              </a:rPr>
              <a:t>和心理</a:t>
            </a:r>
            <a:r>
              <a:rPr lang="zh-CN" altLang="en-US" b="1" dirty="0">
                <a:solidFill>
                  <a:srgbClr val="C00000"/>
                </a:solidFill>
                <a:latin typeface="黑体" panose="02010609060101010101" pitchFamily="49" charset="-122"/>
                <a:ea typeface="黑体" panose="02010609060101010101" pitchFamily="49" charset="-122"/>
              </a:rPr>
              <a:t>惯性</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出于契约式的</a:t>
            </a:r>
            <a:r>
              <a:rPr lang="zh-CN" altLang="en-US" b="1" dirty="0">
                <a:solidFill>
                  <a:srgbClr val="C00000"/>
                </a:solidFill>
                <a:latin typeface="黑体" panose="02010609060101010101" pitchFamily="49" charset="-122"/>
                <a:ea typeface="黑体" panose="02010609060101010101" pitchFamily="49" charset="-122"/>
              </a:rPr>
              <a:t>利益</a:t>
            </a:r>
            <a:r>
              <a:rPr lang="zh-CN" altLang="en-US" b="1" dirty="0">
                <a:latin typeface="黑体" panose="02010609060101010101" pitchFamily="49" charset="-122"/>
                <a:ea typeface="黑体" panose="02010609060101010101" pitchFamily="49" charset="-122"/>
              </a:rPr>
              <a:t>和</a:t>
            </a:r>
            <a:r>
              <a:rPr lang="zh-CN" altLang="en-US" b="1" dirty="0">
                <a:solidFill>
                  <a:srgbClr val="C00000"/>
                </a:solidFill>
                <a:latin typeface="黑体" panose="02010609060101010101" pitchFamily="49" charset="-122"/>
                <a:ea typeface="黑体" panose="02010609060101010101" pitchFamily="49" charset="-122"/>
              </a:rPr>
              <a:t>信用</a:t>
            </a:r>
            <a:r>
              <a:rPr lang="zh-CN" altLang="en-US" b="1" dirty="0">
                <a:latin typeface="黑体" panose="02010609060101010101" pitchFamily="49" charset="-122"/>
                <a:ea typeface="黑体" panose="02010609060101010101" pitchFamily="49" charset="-122"/>
              </a:rPr>
              <a:t>的考虑</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如对于保密协议的遵守</a:t>
            </a:r>
            <a:r>
              <a:rPr lang="en-US" altLang="zh-CN" b="1" dirty="0">
                <a:latin typeface="黑体" panose="02010609060101010101" pitchFamily="49" charset="-122"/>
                <a:ea typeface="黑体" panose="02010609060101010101" pitchFamily="49"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3913" y="1690689"/>
            <a:ext cx="12039601" cy="5330597"/>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保密守法</a:t>
            </a:r>
            <a:r>
              <a:rPr lang="zh-CN" altLang="en-US" b="1" dirty="0">
                <a:latin typeface="黑体" panose="02010609060101010101" pitchFamily="49" charset="-122"/>
                <a:ea typeface="黑体" panose="02010609060101010101" pitchFamily="49" charset="-122"/>
              </a:rPr>
              <a:t>的</a:t>
            </a:r>
            <a:r>
              <a:rPr lang="zh-CN" altLang="en-US" b="1" dirty="0">
                <a:solidFill>
                  <a:srgbClr val="3333FF"/>
                </a:solidFill>
                <a:latin typeface="黑体" panose="02010609060101010101" pitchFamily="49" charset="-122"/>
                <a:ea typeface="黑体" panose="02010609060101010101" pitchFamily="49" charset="-122"/>
              </a:rPr>
              <a:t>地位</a:t>
            </a:r>
            <a:endParaRPr lang="en-US" altLang="zh-CN"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1000"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(1) </a:t>
            </a:r>
            <a:r>
              <a:rPr lang="zh-CN" altLang="en-US" b="1" dirty="0">
                <a:latin typeface="黑体" panose="02010609060101010101" pitchFamily="49" charset="-122"/>
                <a:ea typeface="黑体" panose="02010609060101010101" pitchFamily="49" charset="-122"/>
              </a:rPr>
              <a:t>保密守法是</a:t>
            </a:r>
            <a:r>
              <a:rPr lang="zh-CN" altLang="en-US" b="1" dirty="0">
                <a:solidFill>
                  <a:srgbClr val="A5068D"/>
                </a:solidFill>
                <a:latin typeface="黑体" panose="02010609060101010101" pitchFamily="49" charset="-122"/>
                <a:ea typeface="黑体" panose="02010609060101010101" pitchFamily="49" charset="-122"/>
              </a:rPr>
              <a:t>高效能</a:t>
            </a:r>
            <a:r>
              <a:rPr lang="zh-CN" altLang="en-US" b="1" dirty="0">
                <a:latin typeface="黑体" panose="02010609060101010101" pitchFamily="49" charset="-122"/>
                <a:ea typeface="黑体" panose="02010609060101010101" pitchFamily="49" charset="-122"/>
              </a:rPr>
              <a:t>实现保密立法目的的途径</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(2) </a:t>
            </a:r>
            <a:r>
              <a:rPr lang="zh-CN" altLang="en-US" b="1" dirty="0">
                <a:latin typeface="黑体" panose="02010609060101010101" pitchFamily="49" charset="-122"/>
                <a:ea typeface="黑体" panose="02010609060101010101" pitchFamily="49" charset="-122"/>
              </a:rPr>
              <a:t>保密守法是开展</a:t>
            </a:r>
            <a:r>
              <a:rPr lang="zh-CN" altLang="en-US" b="1" dirty="0">
                <a:solidFill>
                  <a:srgbClr val="A5068D"/>
                </a:solidFill>
                <a:latin typeface="黑体" panose="02010609060101010101" pitchFamily="49" charset="-122"/>
                <a:ea typeface="黑体" panose="02010609060101010101" pitchFamily="49" charset="-122"/>
              </a:rPr>
              <a:t>保密执法</a:t>
            </a:r>
            <a:r>
              <a:rPr lang="zh-CN" altLang="en-US" b="1" dirty="0">
                <a:latin typeface="黑体" panose="02010609060101010101" pitchFamily="49" charset="-122"/>
                <a:ea typeface="黑体" panose="02010609060101010101" pitchFamily="49" charset="-122"/>
              </a:rPr>
              <a:t>的基础</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(3) </a:t>
            </a:r>
            <a:r>
              <a:rPr lang="zh-CN" altLang="en-US" b="1" dirty="0">
                <a:latin typeface="黑体" panose="02010609060101010101" pitchFamily="49" charset="-122"/>
                <a:ea typeface="黑体" panose="02010609060101010101" pitchFamily="49" charset="-122"/>
              </a:rPr>
              <a:t>保密守法是</a:t>
            </a:r>
            <a:r>
              <a:rPr lang="zh-CN" altLang="en-US" b="1" dirty="0">
                <a:solidFill>
                  <a:srgbClr val="A5068D"/>
                </a:solidFill>
                <a:latin typeface="黑体" panose="02010609060101010101" pitchFamily="49" charset="-122"/>
                <a:ea typeface="黑体" panose="02010609060101010101" pitchFamily="49" charset="-122"/>
              </a:rPr>
              <a:t>减少保密司法</a:t>
            </a:r>
            <a:r>
              <a:rPr lang="zh-CN" altLang="en-US" b="1" dirty="0">
                <a:latin typeface="黑体" panose="02010609060101010101" pitchFamily="49" charset="-122"/>
                <a:ea typeface="黑体" panose="02010609060101010101" pitchFamily="49" charset="-122"/>
              </a:rPr>
              <a:t>适用的前提，有利于节约</a:t>
            </a:r>
            <a:r>
              <a:rPr lang="zh-CN" altLang="en-US" b="1" dirty="0">
                <a:solidFill>
                  <a:srgbClr val="006600"/>
                </a:solidFill>
                <a:latin typeface="黑体" panose="02010609060101010101" pitchFamily="49" charset="-122"/>
                <a:ea typeface="黑体" panose="02010609060101010101" pitchFamily="49" charset="-122"/>
              </a:rPr>
              <a:t>保密成本</a:t>
            </a:r>
            <a:endParaRPr lang="en-US" altLang="zh-CN" b="1" dirty="0">
              <a:solidFill>
                <a:srgbClr val="006600"/>
              </a:solidFill>
              <a:latin typeface="黑体" panose="02010609060101010101" pitchFamily="49" charset="-122"/>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3913" y="1690690"/>
            <a:ext cx="12039601" cy="4802186"/>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保密管理属于</a:t>
            </a:r>
            <a:r>
              <a:rPr lang="zh-CN" altLang="en-US" b="1" dirty="0">
                <a:solidFill>
                  <a:srgbClr val="006600"/>
                </a:solidFill>
                <a:latin typeface="黑体" panose="02010609060101010101" pitchFamily="49" charset="-122"/>
                <a:ea typeface="黑体" panose="02010609060101010101" pitchFamily="49" charset="-122"/>
              </a:rPr>
              <a:t>高成本</a:t>
            </a:r>
            <a:r>
              <a:rPr lang="zh-CN" altLang="en-US" b="1" dirty="0">
                <a:solidFill>
                  <a:srgbClr val="C00000"/>
                </a:solidFill>
                <a:latin typeface="黑体" panose="02010609060101010101" pitchFamily="49" charset="-122"/>
                <a:ea typeface="黑体" panose="02010609060101010101" pitchFamily="49" charset="-122"/>
              </a:rPr>
              <a:t>活动</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spcBef>
                <a:spcPts val="0"/>
              </a:spcBef>
              <a:buNone/>
            </a:pPr>
            <a:endParaRPr lang="en-US" altLang="zh-CN" sz="1000" b="1" dirty="0">
              <a:solidFill>
                <a:srgbClr val="3333FF"/>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美国国防部</a:t>
            </a:r>
            <a:r>
              <a:rPr lang="en-US" altLang="zh-CN" b="1" dirty="0">
                <a:latin typeface="黑体" panose="02010609060101010101" pitchFamily="49" charset="-122"/>
                <a:ea typeface="黑体" panose="02010609060101010101" pitchFamily="49" charset="-122"/>
              </a:rPr>
              <a:t>1967</a:t>
            </a:r>
            <a:r>
              <a:rPr lang="zh-CN" altLang="en-US" b="1" dirty="0">
                <a:latin typeface="黑体" panose="02010609060101010101" pitchFamily="49" charset="-122"/>
                <a:ea typeface="黑体" panose="02010609060101010101" pitchFamily="49" charset="-122"/>
              </a:rPr>
              <a:t>年的一项研究发现，</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保存每份绝密级、机密级、秘密级文件的</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直接和间接的年度费用分别为</a:t>
            </a:r>
            <a:r>
              <a:rPr lang="en-US" altLang="zh-CN" b="1" dirty="0">
                <a:latin typeface="黑体" panose="02010609060101010101" pitchFamily="49" charset="-122"/>
                <a:ea typeface="黑体" panose="02010609060101010101" pitchFamily="49" charset="-122"/>
              </a:rPr>
              <a:t>6.56</a:t>
            </a:r>
            <a:r>
              <a:rPr lang="zh-CN" altLang="en-US" b="1" dirty="0">
                <a:latin typeface="黑体" panose="02010609060101010101" pitchFamily="49" charset="-122"/>
                <a:ea typeface="黑体" panose="02010609060101010101" pitchFamily="49" charset="-122"/>
              </a:rPr>
              <a:t>美元、</a:t>
            </a:r>
            <a:r>
              <a:rPr lang="en-US" altLang="zh-CN" b="1" dirty="0">
                <a:latin typeface="黑体" panose="02010609060101010101" pitchFamily="49" charset="-122"/>
                <a:ea typeface="黑体" panose="02010609060101010101" pitchFamily="49" charset="-122"/>
              </a:rPr>
              <a:t>6.09 </a:t>
            </a:r>
            <a:r>
              <a:rPr lang="zh-CN" altLang="en-US" b="1" dirty="0">
                <a:latin typeface="黑体" panose="02010609060101010101" pitchFamily="49" charset="-122"/>
                <a:ea typeface="黑体" panose="02010609060101010101" pitchFamily="49" charset="-122"/>
              </a:rPr>
              <a:t>美元、</a:t>
            </a:r>
            <a:r>
              <a:rPr lang="en-US" altLang="zh-CN" b="1" dirty="0">
                <a:latin typeface="黑体" panose="02010609060101010101" pitchFamily="49" charset="-122"/>
                <a:ea typeface="黑体" panose="02010609060101010101" pitchFamily="49" charset="-122"/>
              </a:rPr>
              <a:t>2.11 </a:t>
            </a:r>
            <a:r>
              <a:rPr lang="zh-CN" altLang="en-US" b="1" dirty="0">
                <a:latin typeface="黑体" panose="02010609060101010101" pitchFamily="49" charset="-122"/>
                <a:ea typeface="黑体" panose="02010609060101010101" pitchFamily="49" charset="-122"/>
              </a:rPr>
              <a:t>美元，</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且这个费用逐年递增。</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3913" y="1690688"/>
            <a:ext cx="12039601" cy="5413497"/>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保密管理属于</a:t>
            </a:r>
            <a:r>
              <a:rPr lang="zh-CN" altLang="en-US" b="1" dirty="0">
                <a:solidFill>
                  <a:srgbClr val="006600"/>
                </a:solidFill>
                <a:latin typeface="黑体" panose="02010609060101010101" pitchFamily="49" charset="-122"/>
                <a:ea typeface="黑体" panose="02010609060101010101" pitchFamily="49" charset="-122"/>
              </a:rPr>
              <a:t>高成本</a:t>
            </a:r>
            <a:r>
              <a:rPr lang="zh-CN" altLang="en-US" b="1" dirty="0">
                <a:solidFill>
                  <a:srgbClr val="C00000"/>
                </a:solidFill>
                <a:latin typeface="黑体" panose="02010609060101010101" pitchFamily="49" charset="-122"/>
                <a:ea typeface="黑体" panose="02010609060101010101" pitchFamily="49" charset="-122"/>
              </a:rPr>
              <a:t>活动</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美国</a:t>
            </a:r>
            <a:r>
              <a:rPr lang="en-US" altLang="zh-CN" b="1" dirty="0">
                <a:latin typeface="黑体" panose="02010609060101010101" pitchFamily="49" charset="-122"/>
                <a:ea typeface="黑体" panose="02010609060101010101" pitchFamily="49" charset="-122"/>
              </a:rPr>
              <a:t>1996</a:t>
            </a:r>
            <a:r>
              <a:rPr lang="zh-CN" altLang="en-US" b="1" dirty="0">
                <a:latin typeface="黑体" panose="02010609060101010101" pitchFamily="49" charset="-122"/>
                <a:ea typeface="黑体" panose="02010609060101010101" pitchFamily="49" charset="-122"/>
              </a:rPr>
              <a:t>财政年度</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保密经费开支</a:t>
            </a:r>
            <a:r>
              <a:rPr lang="en-US" altLang="zh-CN" b="1" dirty="0">
                <a:latin typeface="黑体" panose="02010609060101010101" pitchFamily="49" charset="-122"/>
                <a:ea typeface="黑体" panose="02010609060101010101" pitchFamily="49" charset="-122"/>
              </a:rPr>
              <a:t>52</a:t>
            </a:r>
            <a:r>
              <a:rPr lang="zh-CN" altLang="en-US" b="1" dirty="0">
                <a:latin typeface="黑体" panose="02010609060101010101" pitchFamily="49" charset="-122"/>
                <a:ea typeface="黑体" panose="02010609060101010101" pitchFamily="49" charset="-122"/>
              </a:rPr>
              <a:t>亿美元</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其中联邦政府支出</a:t>
            </a:r>
            <a:r>
              <a:rPr lang="en-US" altLang="zh-CN" b="1" dirty="0">
                <a:latin typeface="黑体" panose="02010609060101010101" pitchFamily="49" charset="-122"/>
                <a:ea typeface="黑体" panose="02010609060101010101" pitchFamily="49" charset="-122"/>
              </a:rPr>
              <a:t>27.4</a:t>
            </a:r>
            <a:r>
              <a:rPr lang="zh-CN" altLang="en-US" b="1" dirty="0">
                <a:latin typeface="黑体" panose="02010609060101010101" pitchFamily="49" charset="-122"/>
                <a:ea typeface="黑体" panose="02010609060101010101" pitchFamily="49" charset="-122"/>
              </a:rPr>
              <a:t>亿美元，承包商支出</a:t>
            </a:r>
            <a:r>
              <a:rPr lang="en-US" altLang="zh-CN" b="1" dirty="0">
                <a:latin typeface="黑体" panose="02010609060101010101" pitchFamily="49" charset="-122"/>
                <a:ea typeface="黑体" panose="02010609060101010101" pitchFamily="49" charset="-122"/>
              </a:rPr>
              <a:t>26</a:t>
            </a:r>
            <a:r>
              <a:rPr lang="zh-CN" altLang="en-US" b="1" dirty="0">
                <a:latin typeface="黑体" panose="02010609060101010101" pitchFamily="49" charset="-122"/>
                <a:ea typeface="黑体" panose="02010609060101010101" pitchFamily="49" charset="-122"/>
              </a:rPr>
              <a:t>亿美元</a:t>
            </a:r>
          </a:p>
          <a:p>
            <a:pPr marL="0" indent="0">
              <a:lnSpc>
                <a:spcPct val="150000"/>
              </a:lnSpc>
              <a:spcBef>
                <a:spcPts val="0"/>
              </a:spcBef>
              <a:buNone/>
            </a:pPr>
            <a:r>
              <a:rPr lang="zh-CN" altLang="en-US" b="1" dirty="0">
                <a:latin typeface="黑体" panose="02010609060101010101" pitchFamily="49" charset="-122"/>
                <a:ea typeface="黑体" panose="02010609060101010101" pitchFamily="49" charset="-122"/>
              </a:rPr>
              <a:t>到了</a:t>
            </a:r>
            <a:r>
              <a:rPr lang="en-US" altLang="zh-CN" b="1" dirty="0">
                <a:latin typeface="黑体" panose="02010609060101010101" pitchFamily="49" charset="-122"/>
                <a:ea typeface="黑体" panose="02010609060101010101" pitchFamily="49" charset="-122"/>
              </a:rPr>
              <a:t>2012</a:t>
            </a:r>
            <a:r>
              <a:rPr lang="zh-CN" altLang="en-US" b="1" dirty="0">
                <a:latin typeface="黑体" panose="02010609060101010101" pitchFamily="49" charset="-122"/>
                <a:ea typeface="黑体" panose="02010609060101010101" pitchFamily="49" charset="-122"/>
              </a:rPr>
              <a:t>财政年度</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则增长至</a:t>
            </a:r>
            <a:r>
              <a:rPr lang="en-US" altLang="zh-CN" b="1" dirty="0">
                <a:latin typeface="黑体" panose="02010609060101010101" pitchFamily="49" charset="-122"/>
                <a:ea typeface="黑体" panose="02010609060101010101" pitchFamily="49" charset="-122"/>
              </a:rPr>
              <a:t>110</a:t>
            </a:r>
            <a:r>
              <a:rPr lang="zh-CN" altLang="en-US" b="1" dirty="0">
                <a:latin typeface="黑体" panose="02010609060101010101" pitchFamily="49" charset="-122"/>
                <a:ea typeface="黑体" panose="02010609060101010101" pitchFamily="49" charset="-122"/>
              </a:rPr>
              <a:t>多亿美元</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其中联邦政府支出</a:t>
            </a:r>
            <a:r>
              <a:rPr lang="en-US" altLang="zh-CN" b="1" dirty="0">
                <a:latin typeface="黑体" panose="02010609060101010101" pitchFamily="49" charset="-122"/>
                <a:ea typeface="黑体" panose="02010609060101010101" pitchFamily="49" charset="-122"/>
              </a:rPr>
              <a:t>97.7</a:t>
            </a:r>
            <a:r>
              <a:rPr lang="zh-CN" altLang="en-US" b="1" dirty="0">
                <a:latin typeface="黑体" panose="02010609060101010101" pitchFamily="49" charset="-122"/>
                <a:ea typeface="黑体" panose="02010609060101010101" pitchFamily="49" charset="-122"/>
              </a:rPr>
              <a:t>亿美元，承包商支出</a:t>
            </a:r>
            <a:r>
              <a:rPr lang="en-US" altLang="zh-CN" b="1" dirty="0">
                <a:latin typeface="黑体" panose="02010609060101010101" pitchFamily="49" charset="-122"/>
                <a:ea typeface="黑体" panose="02010609060101010101" pitchFamily="49" charset="-122"/>
              </a:rPr>
              <a:t>11.9</a:t>
            </a:r>
            <a:r>
              <a:rPr lang="zh-CN" altLang="en-US" b="1" dirty="0">
                <a:latin typeface="黑体" panose="02010609060101010101" pitchFamily="49" charset="-122"/>
                <a:ea typeface="黑体" panose="02010609060101010101" pitchFamily="49" charset="-122"/>
              </a:rPr>
              <a:t>亿元</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保  密  守  法</a:t>
            </a:r>
          </a:p>
        </p:txBody>
      </p:sp>
      <p:sp>
        <p:nvSpPr>
          <p:cNvPr id="3" name="内容占位符 2"/>
          <p:cNvSpPr>
            <a:spLocks noGrp="1"/>
          </p:cNvSpPr>
          <p:nvPr>
            <p:ph idx="1"/>
          </p:nvPr>
        </p:nvSpPr>
        <p:spPr>
          <a:xfrm>
            <a:off x="293913" y="1690689"/>
            <a:ext cx="12039601" cy="4963329"/>
          </a:xfrm>
        </p:spPr>
        <p:txBody>
          <a:bodyPr>
            <a:normAutofit/>
          </a:bodyPr>
          <a:lstStyle/>
          <a:p>
            <a:pPr marL="0" indent="0">
              <a:lnSpc>
                <a:spcPct val="150000"/>
              </a:lnSpc>
              <a:spcBef>
                <a:spcPts val="0"/>
              </a:spcBef>
              <a:buNone/>
            </a:pPr>
            <a:r>
              <a:rPr lang="zh-CN" altLang="en-US" b="1" dirty="0">
                <a:solidFill>
                  <a:srgbClr val="C00000"/>
                </a:solidFill>
                <a:latin typeface="黑体" panose="02010609060101010101" pitchFamily="49" charset="-122"/>
                <a:ea typeface="黑体" panose="02010609060101010101" pitchFamily="49" charset="-122"/>
              </a:rPr>
              <a:t>保密管理属于</a:t>
            </a:r>
            <a:r>
              <a:rPr lang="zh-CN" altLang="en-US" b="1" dirty="0">
                <a:solidFill>
                  <a:srgbClr val="006600"/>
                </a:solidFill>
                <a:latin typeface="黑体" panose="02010609060101010101" pitchFamily="49" charset="-122"/>
                <a:ea typeface="黑体" panose="02010609060101010101" pitchFamily="49" charset="-122"/>
              </a:rPr>
              <a:t>高成本</a:t>
            </a:r>
            <a:r>
              <a:rPr lang="zh-CN" altLang="en-US" b="1" dirty="0">
                <a:solidFill>
                  <a:srgbClr val="C00000"/>
                </a:solidFill>
                <a:latin typeface="黑体" panose="02010609060101010101" pitchFamily="49" charset="-122"/>
                <a:ea typeface="黑体" panose="02010609060101010101" pitchFamily="49" charset="-122"/>
              </a:rPr>
              <a:t>活动</a:t>
            </a:r>
            <a:endParaRPr lang="en-US" altLang="zh-CN" b="1" dirty="0">
              <a:solidFill>
                <a:srgbClr val="C00000"/>
              </a:solidFill>
              <a:latin typeface="黑体" panose="02010609060101010101" pitchFamily="49" charset="-122"/>
              <a:ea typeface="黑体" panose="02010609060101010101" pitchFamily="49" charset="-122"/>
            </a:endParaRPr>
          </a:p>
          <a:p>
            <a:pPr marL="0" indent="0">
              <a:lnSpc>
                <a:spcPct val="150000"/>
              </a:lnSpc>
              <a:spcBef>
                <a:spcPts val="0"/>
              </a:spcBef>
              <a:buNone/>
            </a:pPr>
            <a:r>
              <a:rPr lang="zh-CN" altLang="en-US" b="1" dirty="0">
                <a:solidFill>
                  <a:srgbClr val="A5068D"/>
                </a:solidFill>
                <a:latin typeface="黑体" panose="02010609060101010101" pitchFamily="49" charset="-122"/>
                <a:ea typeface="黑体" panose="02010609060101010101" pitchFamily="49" charset="-122"/>
              </a:rPr>
              <a:t>以上均未包括核心保密部门中央情报局、国防情报局等</a:t>
            </a:r>
            <a:r>
              <a:rPr lang="en-US" altLang="zh-CN" b="1" dirty="0">
                <a:solidFill>
                  <a:srgbClr val="A5068D"/>
                </a:solidFill>
                <a:latin typeface="黑体" panose="02010609060101010101" pitchFamily="49" charset="-122"/>
                <a:ea typeface="黑体" panose="02010609060101010101" pitchFamily="49" charset="-122"/>
              </a:rPr>
              <a:t>6</a:t>
            </a:r>
            <a:r>
              <a:rPr lang="zh-CN" altLang="en-US" b="1" dirty="0">
                <a:solidFill>
                  <a:srgbClr val="A5068D"/>
                </a:solidFill>
                <a:latin typeface="黑体" panose="02010609060101010101" pitchFamily="49" charset="-122"/>
                <a:ea typeface="黑体" panose="02010609060101010101" pitchFamily="49" charset="-122"/>
              </a:rPr>
              <a:t>情报机构保密经费</a:t>
            </a:r>
          </a:p>
          <a:p>
            <a:pPr marL="0" indent="0">
              <a:lnSpc>
                <a:spcPct val="150000"/>
              </a:lnSpc>
              <a:spcBef>
                <a:spcPts val="0"/>
              </a:spcBef>
              <a:buNone/>
            </a:pPr>
            <a:r>
              <a:rPr lang="zh-CN" altLang="en-US" b="1" dirty="0">
                <a:solidFill>
                  <a:srgbClr val="0070C0"/>
                </a:solidFill>
                <a:latin typeface="黑体" panose="02010609060101010101" pitchFamily="49" charset="-122"/>
                <a:ea typeface="黑体" panose="02010609060101010101" pitchFamily="49" charset="-122"/>
              </a:rPr>
              <a:t>根据相关官方公开信息，可以推断出这些情报机构的保密经费数额更加庞大</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1997</a:t>
            </a:r>
            <a:r>
              <a:rPr lang="zh-CN" altLang="en-US" b="1" dirty="0">
                <a:latin typeface="黑体" panose="02010609060101010101" pitchFamily="49" charset="-122"/>
                <a:ea typeface="黑体" panose="02010609060101010101" pitchFamily="49" charset="-122"/>
              </a:rPr>
              <a:t>年中央情报局曾公开承认，</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1996</a:t>
            </a:r>
            <a:r>
              <a:rPr lang="zh-CN" altLang="en-US" b="1" dirty="0">
                <a:latin typeface="黑体" panose="02010609060101010101" pitchFamily="49" charset="-122"/>
                <a:ea typeface="黑体" panose="02010609060101010101" pitchFamily="49" charset="-122"/>
              </a:rPr>
              <a:t>至</a:t>
            </a:r>
            <a:r>
              <a:rPr lang="en-US" altLang="zh-CN" b="1" dirty="0">
                <a:latin typeface="黑体" panose="02010609060101010101" pitchFamily="49" charset="-122"/>
                <a:ea typeface="黑体" panose="02010609060101010101" pitchFamily="49" charset="-122"/>
              </a:rPr>
              <a:t>1997 </a:t>
            </a:r>
            <a:r>
              <a:rPr lang="zh-CN" altLang="en-US" b="1" dirty="0">
                <a:latin typeface="黑体" panose="02010609060101010101" pitchFamily="49" charset="-122"/>
                <a:ea typeface="黑体" panose="02010609060101010101" pitchFamily="49" charset="-122"/>
              </a:rPr>
              <a:t>财政年度保密经费开支</a:t>
            </a:r>
            <a:r>
              <a:rPr lang="en-US" altLang="zh-CN" b="1" dirty="0">
                <a:latin typeface="黑体" panose="02010609060101010101" pitchFamily="49" charset="-122"/>
                <a:ea typeface="黑体" panose="02010609060101010101" pitchFamily="49" charset="-122"/>
              </a:rPr>
              <a:t>26.6</a:t>
            </a:r>
            <a:r>
              <a:rPr lang="zh-CN" altLang="en-US" b="1" dirty="0">
                <a:latin typeface="黑体" panose="02010609060101010101" pitchFamily="49" charset="-122"/>
                <a:ea typeface="黑体" panose="02010609060101010101" pitchFamily="49" charset="-122"/>
              </a:rPr>
              <a:t>亿美元</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2013</a:t>
            </a:r>
            <a:r>
              <a:rPr lang="zh-CN" altLang="en-US" b="1" dirty="0">
                <a:latin typeface="黑体" panose="02010609060101010101" pitchFamily="49" charset="-122"/>
                <a:ea typeface="黑体" panose="02010609060101010101" pitchFamily="49" charset="-122"/>
              </a:rPr>
              <a:t>年信息安全监督局公开表示，</a:t>
            </a:r>
          </a:p>
          <a:p>
            <a:pPr marL="0" indent="0">
              <a:lnSpc>
                <a:spcPct val="150000"/>
              </a:lnSpc>
              <a:spcBef>
                <a:spcPts val="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情报部门</a:t>
            </a:r>
            <a:r>
              <a:rPr lang="en-US" altLang="zh-CN" b="1" dirty="0">
                <a:latin typeface="黑体" panose="02010609060101010101" pitchFamily="49" charset="-122"/>
                <a:ea typeface="黑体" panose="02010609060101010101" pitchFamily="49" charset="-122"/>
              </a:rPr>
              <a:t>2012</a:t>
            </a:r>
            <a:r>
              <a:rPr lang="zh-CN" altLang="en-US" b="1" dirty="0">
                <a:latin typeface="黑体" panose="02010609060101010101" pitchFamily="49" charset="-122"/>
                <a:ea typeface="黑体" panose="02010609060101010101" pitchFamily="49" charset="-122"/>
              </a:rPr>
              <a:t>年财年保密花费总额大约是政府部门花费总额</a:t>
            </a:r>
            <a:r>
              <a:rPr lang="en-US" altLang="zh-CN" b="1" dirty="0">
                <a:latin typeface="黑体" panose="02010609060101010101" pitchFamily="49" charset="-122"/>
                <a:ea typeface="黑体" panose="02010609060101010101" pitchFamily="49" charset="-122"/>
              </a:rPr>
              <a:t>20%</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E5NTNiMzdmZTI1YjljOWQyZWJkNjcxZTIyMTc5Mz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15412</Words>
  <Application>Microsoft Office PowerPoint</Application>
  <PresentationFormat>宽屏</PresentationFormat>
  <Paragraphs>750</Paragraphs>
  <Slides>40</Slides>
  <Notes>39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等线</vt:lpstr>
      <vt:lpstr>等线 Light</vt:lpstr>
      <vt:lpstr>黑体</vt:lpstr>
      <vt:lpstr>楷体</vt:lpstr>
      <vt:lpstr>Arial</vt:lpstr>
      <vt:lpstr>Office 主题​​</vt:lpstr>
      <vt:lpstr>保密法学理论与实践</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守  法</vt:lpstr>
      <vt:lpstr>保  密  法  制</vt:lpstr>
      <vt:lpstr>保  密  宣  传  教  育</vt:lpstr>
      <vt:lpstr>保  密  宣  传  教  育</vt:lpstr>
      <vt:lpstr>保  密  宣  传  教  育</vt:lpstr>
      <vt:lpstr>保  密  宣  传  教  育</vt:lpstr>
      <vt:lpstr>保  密  宣  传  教  育</vt:lpstr>
      <vt:lpstr>保  密  宣  传  教  育</vt:lpstr>
      <vt:lpstr>保  密  宣  传  教  育</vt:lpstr>
      <vt:lpstr>保  密  宣  传  教  育</vt:lpstr>
      <vt:lpstr>保  密  宣  传  教  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漫谈保密法</dc:title>
  <dc:creator>SCSE</dc:creator>
  <cp:lastModifiedBy>baodian wei</cp:lastModifiedBy>
  <cp:revision>818</cp:revision>
  <dcterms:created xsi:type="dcterms:W3CDTF">2022-05-31T10:00:00Z</dcterms:created>
  <dcterms:modified xsi:type="dcterms:W3CDTF">2025-01-02T07:46:17Z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E738B45E91DB431DBF881F2C6E552EFF</vt:lpwstr>
  </property>
</Properties>
</file>