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65"/>
  </p:notesMasterIdLst>
  <p:handoutMasterIdLst>
    <p:handoutMasterId r:id="rId66"/>
  </p:handoutMasterIdLst>
  <p:sldIdLst>
    <p:sldId id="256" r:id="rId2"/>
    <p:sldId id="273" r:id="rId3"/>
    <p:sldId id="344" r:id="rId4"/>
    <p:sldId id="345"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9" r:id="rId20"/>
    <p:sldId id="290" r:id="rId21"/>
    <p:sldId id="291" r:id="rId22"/>
    <p:sldId id="292" r:id="rId23"/>
    <p:sldId id="288" r:id="rId24"/>
    <p:sldId id="293" r:id="rId25"/>
    <p:sldId id="363" r:id="rId26"/>
    <p:sldId id="294" r:id="rId27"/>
    <p:sldId id="296" r:id="rId28"/>
    <p:sldId id="295" r:id="rId29"/>
    <p:sldId id="297" r:id="rId30"/>
    <p:sldId id="298" r:id="rId31"/>
    <p:sldId id="299" r:id="rId32"/>
    <p:sldId id="300" r:id="rId33"/>
    <p:sldId id="355" r:id="rId34"/>
    <p:sldId id="356"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57" r:id="rId50"/>
    <p:sldId id="347" r:id="rId51"/>
    <p:sldId id="348" r:id="rId52"/>
    <p:sldId id="349" r:id="rId53"/>
    <p:sldId id="350" r:id="rId54"/>
    <p:sldId id="364" r:id="rId55"/>
    <p:sldId id="352" r:id="rId56"/>
    <p:sldId id="353" r:id="rId57"/>
    <p:sldId id="354" r:id="rId58"/>
    <p:sldId id="358" r:id="rId59"/>
    <p:sldId id="362" r:id="rId60"/>
    <p:sldId id="359" r:id="rId61"/>
    <p:sldId id="360" r:id="rId62"/>
    <p:sldId id="361" r:id="rId63"/>
    <p:sldId id="365"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6223" autoAdjust="0"/>
  </p:normalViewPr>
  <p:slideViewPr>
    <p:cSldViewPr snapToGrid="0" showGuides="1">
      <p:cViewPr varScale="1">
        <p:scale>
          <a:sx n="107" d="100"/>
          <a:sy n="107" d="100"/>
        </p:scale>
        <p:origin x="792" y="60"/>
      </p:cViewPr>
      <p:guideLst>
        <p:guide orient="horz" pos="2160"/>
        <p:guide pos="2880"/>
      </p:guideLst>
    </p:cSldViewPr>
  </p:slideViewPr>
  <p:outlineViewPr>
    <p:cViewPr>
      <p:scale>
        <a:sx n="33" d="100"/>
        <a:sy n="33" d="100"/>
      </p:scale>
      <p:origin x="0" y="-3378"/>
    </p:cViewPr>
  </p:outlineViewPr>
  <p:notesTextViewPr>
    <p:cViewPr>
      <p:scale>
        <a:sx n="125" d="100"/>
        <a:sy n="125" d="100"/>
      </p:scale>
      <p:origin x="0" y="0"/>
    </p:cViewPr>
  </p:notesTextViewPr>
  <p:notesViewPr>
    <p:cSldViewPr snapToGrid="0" showGuides="1">
      <p:cViewPr varScale="1">
        <p:scale>
          <a:sx n="68" d="100"/>
          <a:sy n="68" d="100"/>
        </p:scale>
        <p:origin x="187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DAD964-A622-4AAE-B744-53C99E3B3340}" type="datetimeFigureOut">
              <a:rPr lang="zh-CN" altLang="en-US" smtClean="0"/>
              <a:t>2023/12/15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068BA9-4DDB-4A94-8531-2E89A5DE5091}" type="slidenum">
              <a:rPr lang="zh-CN" altLang="en-US" smtClean="0"/>
              <a:t>‹#›</a:t>
            </a:fld>
            <a:endParaRPr lang="zh-CN" altLang="en-US"/>
          </a:p>
        </p:txBody>
      </p:sp>
    </p:spTree>
    <p:extLst>
      <p:ext uri="{BB962C8B-B14F-4D97-AF65-F5344CB8AC3E}">
        <p14:creationId xmlns:p14="http://schemas.microsoft.com/office/powerpoint/2010/main" val="3474940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5858B-718F-4B2D-8BD1-8BF89932B326}" type="datetimeFigureOut">
              <a:rPr lang="zh-CN" altLang="en-US" smtClean="0"/>
              <a:t>2023/12/14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10111-4C48-4E92-8CF1-F5F4BAA2D7BD}" type="slidenum">
              <a:rPr lang="zh-CN" altLang="en-US" smtClean="0"/>
              <a:t>‹#›</a:t>
            </a:fld>
            <a:endParaRPr lang="zh-CN" altLang="en-US"/>
          </a:p>
        </p:txBody>
      </p:sp>
    </p:spTree>
    <p:extLst>
      <p:ext uri="{BB962C8B-B14F-4D97-AF65-F5344CB8AC3E}">
        <p14:creationId xmlns:p14="http://schemas.microsoft.com/office/powerpoint/2010/main" val="178025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1</a:t>
            </a:fld>
            <a:endParaRPr lang="zh-CN" altLang="en-US"/>
          </a:p>
        </p:txBody>
      </p:sp>
    </p:spTree>
    <p:extLst>
      <p:ext uri="{BB962C8B-B14F-4D97-AF65-F5344CB8AC3E}">
        <p14:creationId xmlns:p14="http://schemas.microsoft.com/office/powerpoint/2010/main" val="290254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91103"/>
            <a:ext cx="7772400" cy="739444"/>
          </a:xfrm>
        </p:spPr>
        <p:txBody>
          <a:bodyPr anchor="b"/>
          <a:lstStyle>
            <a:lvl1pPr algn="ctr">
              <a:defRPr sz="4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889658"/>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en-US" altLang="zh-CN"/>
              <a:t>Data Structure &amp; Algorithms</a:t>
            </a:r>
            <a:endParaRPr lang="zh-CN" alt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7" name="直接连接符 6"/>
          <p:cNvCxnSpPr/>
          <p:nvPr userDrawn="1"/>
        </p:nvCxnSpPr>
        <p:spPr>
          <a:xfrm>
            <a:off x="1076547" y="2562446"/>
            <a:ext cx="6990907"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47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62602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79229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 name="矩形 17"/>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432000" y="212659"/>
            <a:ext cx="8280000" cy="606041"/>
          </a:xfrm>
        </p:spPr>
        <p:txBody>
          <a:bodyPr/>
          <a:lstStyle>
            <a:lvl1pPr>
              <a:defRPr sz="2800">
                <a:latin typeface="+mn-lt"/>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32000" y="976838"/>
            <a:ext cx="8280000" cy="5063602"/>
          </a:xfrm>
        </p:spPr>
        <p:txBody>
          <a:bodyPr/>
          <a:lstStyle>
            <a:lvl1pPr>
              <a:defRPr sz="2400">
                <a:latin typeface="+mn-lt"/>
                <a:ea typeface="微软雅黑" panose="020B0503020204020204" pitchFamily="34" charset="-122"/>
              </a:defRPr>
            </a:lvl1pPr>
            <a:lvl2pPr>
              <a:defRPr sz="2000">
                <a:latin typeface="+mn-lt"/>
                <a:ea typeface="微软雅黑" panose="020B0503020204020204" pitchFamily="34" charset="-122"/>
              </a:defRPr>
            </a:lvl2pPr>
            <a:lvl3pPr>
              <a:defRPr sz="1800">
                <a:latin typeface="+mn-lt"/>
                <a:ea typeface="微软雅黑" panose="020B0503020204020204" pitchFamily="34" charset="-122"/>
              </a:defRPr>
            </a:lvl3pPr>
            <a:lvl4pPr>
              <a:defRPr sz="1600">
                <a:latin typeface="+mn-lt"/>
                <a:ea typeface="微软雅黑" panose="020B0503020204020204" pitchFamily="34" charset="-122"/>
              </a:defRPr>
            </a:lvl4pPr>
            <a:lvl5pPr>
              <a:defRPr sz="1600">
                <a:latin typeface="+mn-lt"/>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9" name="直接连接符 8"/>
          <p:cNvCxnSpPr/>
          <p:nvPr userDrawn="1"/>
        </p:nvCxnSpPr>
        <p:spPr>
          <a:xfrm>
            <a:off x="393405" y="818700"/>
            <a:ext cx="8282762"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pPr algn="l"/>
            <a:r>
              <a:rPr lang="en-US" altLang="zh-CN"/>
              <a:t>Data Structure &amp; Algorithms</a:t>
            </a:r>
            <a:endParaRPr lang="zh-CN" altLang="en-US" dirty="0"/>
          </a:p>
        </p:txBody>
      </p:sp>
    </p:spTree>
    <p:extLst>
      <p:ext uri="{BB962C8B-B14F-4D97-AF65-F5344CB8AC3E}">
        <p14:creationId xmlns:p14="http://schemas.microsoft.com/office/powerpoint/2010/main" val="333028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9"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sp>
        <p:nvSpPr>
          <p:cNvPr id="11"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pPr algn="l"/>
            <a:r>
              <a:rPr lang="en-US" altLang="zh-CN"/>
              <a:t>Data Structure &amp; Algorithms</a:t>
            </a:r>
            <a:endParaRPr lang="zh-CN" altLang="en-US" dirty="0"/>
          </a:p>
        </p:txBody>
      </p:sp>
    </p:spTree>
    <p:extLst>
      <p:ext uri="{BB962C8B-B14F-4D97-AF65-F5344CB8AC3E}">
        <p14:creationId xmlns:p14="http://schemas.microsoft.com/office/powerpoint/2010/main" val="111110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390310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53820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103358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0795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3220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66756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531637"/>
            <a:ext cx="8280000" cy="584791"/>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32000" y="1338338"/>
            <a:ext cx="82800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14" name="页脚占位符 1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Data Structure &amp; Algorithms</a:t>
            </a:r>
            <a:endParaRPr lang="zh-CN" altLang="en-US"/>
          </a:p>
        </p:txBody>
      </p:sp>
      <p:sp>
        <p:nvSpPr>
          <p:cNvPr id="15" name="灯片编号占位符 1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59066-C5B0-49A4-8A01-22CA3197C10F}" type="slidenum">
              <a:rPr lang="zh-CN" altLang="en-US" smtClean="0"/>
              <a:t>‹#›</a:t>
            </a:fld>
            <a:endParaRPr lang="zh-CN" altLang="en-US"/>
          </a:p>
        </p:txBody>
      </p:sp>
    </p:spTree>
    <p:extLst>
      <p:ext uri="{BB962C8B-B14F-4D97-AF65-F5344CB8AC3E}">
        <p14:creationId xmlns:p14="http://schemas.microsoft.com/office/powerpoint/2010/main" val="2811902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2.wmf"/><Relationship Id="rId7"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7.bin"/><Relationship Id="rId11" Type="http://schemas.openxmlformats.org/officeDocument/2006/relationships/image" Target="../media/image15.wmf"/><Relationship Id="rId5" Type="http://schemas.openxmlformats.org/officeDocument/2006/relationships/oleObject" Target="../embeddings/oleObject6.bin"/><Relationship Id="rId10" Type="http://schemas.openxmlformats.org/officeDocument/2006/relationships/oleObject" Target="../embeddings/oleObject9.bin"/><Relationship Id="rId4" Type="http://schemas.openxmlformats.org/officeDocument/2006/relationships/oleObject" Target="../embeddings/oleObject5.bin"/><Relationship Id="rId9" Type="http://schemas.openxmlformats.org/officeDocument/2006/relationships/image" Target="../media/image1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tif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8573"/>
            <a:ext cx="7772400" cy="739444"/>
          </a:xfrm>
        </p:spPr>
        <p:txBody>
          <a:bodyPr/>
          <a:lstStyle/>
          <a:p>
            <a:pPr>
              <a:lnSpc>
                <a:spcPct val="100000"/>
              </a:lnSpc>
            </a:pPr>
            <a:r>
              <a:rPr lang="en-US" altLang="zh-CN" sz="3600" b="1" dirty="0">
                <a:latin typeface="+mn-lt"/>
              </a:rPr>
              <a:t>Search</a:t>
            </a:r>
            <a:endParaRPr lang="zh-CN" altLang="en-US" sz="3600" b="1" dirty="0">
              <a:latin typeface="+mn-lt"/>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705" y="261301"/>
            <a:ext cx="972636" cy="906131"/>
          </a:xfrm>
          <a:prstGeom prst="rect">
            <a:avLst/>
          </a:prstGeom>
        </p:spPr>
      </p:pic>
      <p:sp>
        <p:nvSpPr>
          <p:cNvPr id="7" name="副标题 2"/>
          <p:cNvSpPr>
            <a:spLocks noGrp="1"/>
          </p:cNvSpPr>
          <p:nvPr>
            <p:ph type="subTitle" idx="1"/>
          </p:nvPr>
        </p:nvSpPr>
        <p:spPr>
          <a:xfrm>
            <a:off x="1143000" y="3310641"/>
            <a:ext cx="6858000" cy="2010389"/>
          </a:xfrm>
        </p:spPr>
        <p:txBody>
          <a:bodyPr>
            <a:normAutofit/>
          </a:bodyPr>
          <a:lstStyle/>
          <a:p>
            <a:pPr>
              <a:lnSpc>
                <a:spcPct val="170000"/>
              </a:lnSpc>
              <a:spcBef>
                <a:spcPts val="0"/>
              </a:spcBef>
              <a:spcAft>
                <a:spcPts val="600"/>
              </a:spcAft>
            </a:pPr>
            <a:r>
              <a:rPr lang="zh-CN" altLang="en-US" sz="1800" b="1" dirty="0"/>
              <a:t>苏卓 （初稿）</a:t>
            </a:r>
            <a:endParaRPr lang="en-US" altLang="zh-CN" sz="1800" b="1" dirty="0"/>
          </a:p>
          <a:p>
            <a:pPr>
              <a:lnSpc>
                <a:spcPct val="170000"/>
              </a:lnSpc>
              <a:spcBef>
                <a:spcPts val="0"/>
              </a:spcBef>
              <a:spcAft>
                <a:spcPts val="600"/>
              </a:spcAft>
            </a:pPr>
            <a:r>
              <a:rPr lang="zh-CN" altLang="en-US" sz="1800" b="1"/>
              <a:t>吴贺俊 （修订）</a:t>
            </a:r>
            <a:endParaRPr lang="en-US" altLang="zh-CN" sz="1800" b="1" dirty="0"/>
          </a:p>
        </p:txBody>
      </p:sp>
      <p:sp>
        <p:nvSpPr>
          <p:cNvPr id="6" name="文本框 5"/>
          <p:cNvSpPr txBox="1"/>
          <p:nvPr/>
        </p:nvSpPr>
        <p:spPr>
          <a:xfrm>
            <a:off x="1310341" y="529700"/>
            <a:ext cx="3519105" cy="369332"/>
          </a:xfrm>
          <a:prstGeom prst="rect">
            <a:avLst/>
          </a:prstGeom>
          <a:noFill/>
        </p:spPr>
        <p:txBody>
          <a:bodyPr wrap="none" rtlCol="0">
            <a:spAutoFit/>
          </a:bodyPr>
          <a:lstStyle/>
          <a:p>
            <a:r>
              <a:rPr lang="en-US" altLang="zh-CN" b="1" dirty="0">
                <a:solidFill>
                  <a:srgbClr val="005825"/>
                </a:solidFill>
                <a:latin typeface="微软雅黑" panose="020B0503020204020204" pitchFamily="34" charset="-122"/>
                <a:ea typeface="微软雅黑" panose="020B0503020204020204" pitchFamily="34" charset="-122"/>
              </a:rPr>
              <a:t>Data Structure &amp; Algorithms</a:t>
            </a:r>
            <a:endParaRPr lang="zh-CN" altLang="en-US" b="1" dirty="0">
              <a:solidFill>
                <a:srgbClr val="00582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279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查找方法评价指标</a:t>
            </a:r>
          </a:p>
        </p:txBody>
      </p:sp>
      <p:sp>
        <p:nvSpPr>
          <p:cNvPr id="3" name="内容占位符 2"/>
          <p:cNvSpPr>
            <a:spLocks noGrp="1"/>
          </p:cNvSpPr>
          <p:nvPr>
            <p:ph idx="1"/>
          </p:nvPr>
        </p:nvSpPr>
        <p:spPr>
          <a:xfrm>
            <a:off x="431999" y="976838"/>
            <a:ext cx="8441067" cy="5063602"/>
          </a:xfrm>
        </p:spPr>
        <p:txBody>
          <a:bodyPr/>
          <a:lstStyle/>
          <a:p>
            <a:pPr>
              <a:lnSpc>
                <a:spcPct val="150000"/>
              </a:lnSpc>
              <a:spcBef>
                <a:spcPts val="1800"/>
              </a:spcBef>
            </a:pPr>
            <a:r>
              <a:rPr lang="zh-CN" altLang="en-US" dirty="0"/>
              <a:t>平均检索长度的例子</a:t>
            </a:r>
          </a:p>
          <a:p>
            <a:pPr marL="0" indent="0">
              <a:lnSpc>
                <a:spcPct val="150000"/>
              </a:lnSpc>
              <a:spcBef>
                <a:spcPts val="1800"/>
              </a:spcBef>
              <a:buClr>
                <a:schemeClr val="accent1"/>
              </a:buClr>
              <a:buSzPct val="65000"/>
              <a:buNone/>
            </a:pPr>
            <a:r>
              <a:rPr lang="zh-CN" altLang="en-US" sz="2200" dirty="0">
                <a:latin typeface="Times New Roman" pitchFamily="18" charset="0"/>
                <a:cs typeface="Times New Roman" pitchFamily="18" charset="0"/>
              </a:rPr>
              <a:t>假设线性表为（</a:t>
            </a:r>
            <a:r>
              <a:rPr lang="en-US" altLang="zh-CN" sz="2200" dirty="0">
                <a:latin typeface="Times New Roman" pitchFamily="18" charset="0"/>
                <a:cs typeface="Times New Roman" pitchFamily="18" charset="0"/>
              </a:rPr>
              <a:t>a, b, c</a:t>
            </a:r>
            <a:r>
              <a:rPr lang="zh-CN" altLang="en-US" sz="2200" dirty="0">
                <a:latin typeface="Times New Roman" pitchFamily="18" charset="0"/>
                <a:cs typeface="Times New Roman" pitchFamily="18" charset="0"/>
              </a:rPr>
              <a:t>）检索</a:t>
            </a:r>
            <a:r>
              <a:rPr lang="en-US" altLang="zh-CN" sz="2200" dirty="0">
                <a:latin typeface="Times New Roman" pitchFamily="18" charset="0"/>
                <a:cs typeface="Times New Roman" pitchFamily="18" charset="0"/>
              </a:rPr>
              <a:t>a</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b</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c</a:t>
            </a:r>
            <a:r>
              <a:rPr lang="zh-CN" altLang="en-US" sz="2200" dirty="0">
                <a:latin typeface="Times New Roman" pitchFamily="18" charset="0"/>
                <a:cs typeface="Times New Roman" pitchFamily="18" charset="0"/>
              </a:rPr>
              <a:t>的概率分别为</a:t>
            </a:r>
            <a:r>
              <a:rPr lang="en-US" altLang="zh-CN" sz="2200" dirty="0">
                <a:latin typeface="Times New Roman" pitchFamily="18" charset="0"/>
                <a:cs typeface="Times New Roman" pitchFamily="18" charset="0"/>
              </a:rPr>
              <a:t>0.4</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0.1</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0.5</a:t>
            </a:r>
          </a:p>
          <a:p>
            <a:pPr>
              <a:lnSpc>
                <a:spcPct val="150000"/>
              </a:lnSpc>
              <a:spcBef>
                <a:spcPts val="1800"/>
              </a:spcBef>
              <a:buClr>
                <a:schemeClr val="accent2"/>
              </a:buClr>
              <a:buSzPct val="60000"/>
              <a:buFont typeface="Wingdings" pitchFamily="2" charset="2"/>
              <a:buChar char="q"/>
            </a:pPr>
            <a:r>
              <a:rPr lang="zh-CN" altLang="en-US" sz="2200" dirty="0">
                <a:latin typeface="Times New Roman" pitchFamily="18" charset="0"/>
                <a:cs typeface="Times New Roman" pitchFamily="18" charset="0"/>
              </a:rPr>
              <a:t>顺序检索算法的平均检索长度为</a:t>
            </a:r>
            <a:r>
              <a:rPr lang="en-US" altLang="zh-CN" sz="2200" dirty="0">
                <a:latin typeface="Times New Roman" pitchFamily="18" charset="0"/>
                <a:cs typeface="Times New Roman" pitchFamily="18" charset="0"/>
              </a:rPr>
              <a:t>0.4×1+0.1×2+0.5×3 = 2.1</a:t>
            </a:r>
          </a:p>
          <a:p>
            <a:pPr>
              <a:lnSpc>
                <a:spcPct val="150000"/>
              </a:lnSpc>
              <a:spcBef>
                <a:spcPts val="1800"/>
              </a:spcBef>
              <a:buClr>
                <a:schemeClr val="accent2"/>
              </a:buClr>
              <a:buSzPct val="60000"/>
              <a:buFont typeface="Wingdings" pitchFamily="2" charset="2"/>
              <a:buChar char="q"/>
            </a:pPr>
            <a:r>
              <a:rPr lang="zh-CN" altLang="en-US" sz="2200" dirty="0">
                <a:latin typeface="Times New Roman" pitchFamily="18" charset="0"/>
                <a:cs typeface="Times New Roman" pitchFamily="18" charset="0"/>
              </a:rPr>
              <a:t>即平均需要</a:t>
            </a:r>
            <a:r>
              <a:rPr lang="en-US" altLang="zh-CN" sz="2200" dirty="0">
                <a:latin typeface="Times New Roman" pitchFamily="18" charset="0"/>
                <a:cs typeface="Times New Roman" pitchFamily="18" charset="0"/>
              </a:rPr>
              <a:t>2.1</a:t>
            </a:r>
            <a:r>
              <a:rPr lang="zh-CN" altLang="en-US" sz="2200" dirty="0">
                <a:latin typeface="Times New Roman" pitchFamily="18" charset="0"/>
                <a:cs typeface="Times New Roman" pitchFamily="18" charset="0"/>
              </a:rPr>
              <a:t>次给定值与表中关键码值的比较才能找到待查元素</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10</a:t>
            </a:fld>
            <a:endParaRPr lang="zh-CN" altLang="en-US" dirty="0"/>
          </a:p>
        </p:txBody>
      </p:sp>
    </p:spTree>
    <p:extLst>
      <p:ext uri="{BB962C8B-B14F-4D97-AF65-F5344CB8AC3E}">
        <p14:creationId xmlns:p14="http://schemas.microsoft.com/office/powerpoint/2010/main" val="252105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p>
        </p:txBody>
      </p:sp>
      <p:sp>
        <p:nvSpPr>
          <p:cNvPr id="3" name="内容占位符 2"/>
          <p:cNvSpPr>
            <a:spLocks noGrp="1"/>
          </p:cNvSpPr>
          <p:nvPr>
            <p:ph idx="1"/>
          </p:nvPr>
        </p:nvSpPr>
        <p:spPr>
          <a:xfrm>
            <a:off x="432000" y="863600"/>
            <a:ext cx="8280000" cy="5176840"/>
          </a:xfrm>
        </p:spPr>
        <p:txBody>
          <a:bodyPr>
            <a:normAutofit/>
          </a:bodyPr>
          <a:lstStyle/>
          <a:p>
            <a:pPr eaLnBrk="0" fontAlgn="base" hangingPunct="0">
              <a:lnSpc>
                <a:spcPct val="150000"/>
              </a:lnSpc>
              <a:spcBef>
                <a:spcPts val="600"/>
              </a:spcBef>
              <a:spcAft>
                <a:spcPct val="0"/>
              </a:spcAft>
              <a:buNone/>
            </a:pPr>
            <a:r>
              <a:rPr lang="zh-CN" altLang="en-US" sz="2000" dirty="0">
                <a:latin typeface="Times New Roman" pitchFamily="18" charset="0"/>
                <a:cs typeface="Times New Roman" pitchFamily="18" charset="0"/>
              </a:rPr>
              <a:t>静态查找表的抽象数据类型定义如下：</a:t>
            </a:r>
          </a:p>
          <a:p>
            <a:pPr eaLnBrk="0" fontAlgn="base" hangingPunct="0">
              <a:lnSpc>
                <a:spcPct val="110000"/>
              </a:lnSpc>
              <a:spcBef>
                <a:spcPct val="20000"/>
              </a:spcBef>
              <a:spcAft>
                <a:spcPct val="0"/>
              </a:spcAft>
              <a:buNone/>
            </a:pPr>
            <a:r>
              <a:rPr lang="en-US" altLang="zh-CN" sz="2000" dirty="0">
                <a:latin typeface="Times New Roman" pitchFamily="18" charset="0"/>
                <a:cs typeface="Times New Roman" pitchFamily="18" charset="0"/>
              </a:rPr>
              <a:t>ADT </a:t>
            </a:r>
            <a:r>
              <a:rPr lang="en-US" altLang="zh-CN" sz="2000" dirty="0" err="1">
                <a:latin typeface="Times New Roman" pitchFamily="18" charset="0"/>
                <a:cs typeface="Times New Roman" pitchFamily="18" charset="0"/>
              </a:rPr>
              <a:t>Static_SearchTable</a:t>
            </a:r>
            <a:r>
              <a:rPr lang="en-US" altLang="zh-CN" sz="2000" dirty="0">
                <a:latin typeface="Times New Roman" pitchFamily="18" charset="0"/>
                <a:cs typeface="Times New Roman" pitchFamily="18" charset="0"/>
              </a:rPr>
              <a:t>{</a:t>
            </a:r>
          </a:p>
          <a:p>
            <a:pPr marL="444500" lvl="1" eaLnBrk="0" fontAlgn="base" hangingPunct="0">
              <a:lnSpc>
                <a:spcPct val="110000"/>
              </a:lnSpc>
              <a:spcBef>
                <a:spcPct val="20000"/>
              </a:spcBef>
              <a:spcAft>
                <a:spcPct val="0"/>
              </a:spcAft>
              <a:buNone/>
            </a:pPr>
            <a:r>
              <a:rPr lang="zh-CN" altLang="en-US" dirty="0">
                <a:latin typeface="Times New Roman" pitchFamily="18" charset="0"/>
                <a:cs typeface="Times New Roman" pitchFamily="18" charset="0"/>
              </a:rPr>
              <a:t>  数据对象</a:t>
            </a:r>
            <a:r>
              <a:rPr lang="en-US" altLang="zh-CN" dirty="0">
                <a:latin typeface="Times New Roman" pitchFamily="18" charset="0"/>
                <a:cs typeface="Times New Roman" pitchFamily="18" charset="0"/>
              </a:rPr>
              <a:t>D</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D</a:t>
            </a:r>
            <a:r>
              <a:rPr lang="zh-CN" altLang="en-US" dirty="0">
                <a:latin typeface="Times New Roman" pitchFamily="18" charset="0"/>
                <a:cs typeface="Times New Roman" pitchFamily="18" charset="0"/>
              </a:rPr>
              <a:t>是具有相同特性的数据元素的集合，</a:t>
            </a:r>
          </a:p>
          <a:p>
            <a:pPr eaLnBrk="0" fontAlgn="base" hangingPunct="0">
              <a:lnSpc>
                <a:spcPct val="110000"/>
              </a:lnSpc>
              <a:spcBef>
                <a:spcPct val="20000"/>
              </a:spcBef>
              <a:spcAft>
                <a:spcPct val="0"/>
              </a:spcAft>
              <a:buNone/>
            </a:pPr>
            <a:r>
              <a:rPr lang="zh-CN" altLang="en-US" sz="2000" dirty="0">
                <a:latin typeface="Times New Roman" pitchFamily="18" charset="0"/>
                <a:cs typeface="Times New Roman" pitchFamily="18" charset="0"/>
              </a:rPr>
              <a:t>                            各个数据元素有唯一标识的关键字。</a:t>
            </a:r>
          </a:p>
          <a:p>
            <a:pPr marL="444500" lvl="1" eaLnBrk="0" fontAlgn="base" hangingPunct="0">
              <a:lnSpc>
                <a:spcPct val="110000"/>
              </a:lnSpc>
              <a:spcBef>
                <a:spcPct val="20000"/>
              </a:spcBef>
              <a:spcAft>
                <a:spcPct val="0"/>
              </a:spcAft>
              <a:buNone/>
            </a:pPr>
            <a:r>
              <a:rPr lang="zh-CN" altLang="en-US" dirty="0">
                <a:latin typeface="Times New Roman" pitchFamily="18" charset="0"/>
                <a:cs typeface="Times New Roman" pitchFamily="18" charset="0"/>
              </a:rPr>
              <a:t>  数据关系</a:t>
            </a:r>
            <a:r>
              <a:rPr lang="en-US" altLang="zh-CN" dirty="0">
                <a:latin typeface="Times New Roman" pitchFamily="18" charset="0"/>
                <a:cs typeface="Times New Roman" pitchFamily="18" charset="0"/>
              </a:rPr>
              <a:t>R</a:t>
            </a:r>
            <a:r>
              <a:rPr lang="zh-CN" altLang="en-US" dirty="0">
                <a:latin typeface="Times New Roman" pitchFamily="18" charset="0"/>
                <a:cs typeface="Times New Roman" pitchFamily="18" charset="0"/>
              </a:rPr>
              <a:t>：数据元素同属于一个集合。</a:t>
            </a:r>
          </a:p>
          <a:p>
            <a:pPr marL="444500" lvl="1" eaLnBrk="0" fontAlgn="base" hangingPunct="0">
              <a:lnSpc>
                <a:spcPct val="110000"/>
              </a:lnSpc>
              <a:spcBef>
                <a:spcPct val="20000"/>
              </a:spcBef>
              <a:spcAft>
                <a:spcPct val="0"/>
              </a:spcAft>
              <a:buNone/>
            </a:pPr>
            <a:r>
              <a:rPr lang="zh-CN" altLang="en-US" dirty="0">
                <a:latin typeface="Times New Roman" pitchFamily="18" charset="0"/>
                <a:cs typeface="Times New Roman" pitchFamily="18" charset="0"/>
              </a:rPr>
              <a:t>  基本操作</a:t>
            </a:r>
            <a:r>
              <a:rPr lang="en-US" altLang="zh-CN" dirty="0">
                <a:latin typeface="Times New Roman" pitchFamily="18" charset="0"/>
                <a:cs typeface="Times New Roman" pitchFamily="18" charset="0"/>
              </a:rPr>
              <a:t>P</a:t>
            </a:r>
            <a:r>
              <a:rPr lang="zh-CN" altLang="en-US" dirty="0">
                <a:latin typeface="Times New Roman" pitchFamily="18" charset="0"/>
                <a:cs typeface="Times New Roman" pitchFamily="18" charset="0"/>
              </a:rPr>
              <a:t>： </a:t>
            </a:r>
          </a:p>
          <a:p>
            <a:pPr marL="444500" lvl="1" eaLnBrk="0" fontAlgn="base" hangingPunct="0">
              <a:lnSpc>
                <a:spcPct val="110000"/>
              </a:lnSpc>
              <a:spcBef>
                <a:spcPct val="20000"/>
              </a:spcBef>
              <a:spcAft>
                <a:spcPct val="0"/>
              </a:spcAft>
              <a:buNone/>
            </a:pPr>
            <a:r>
              <a:rPr lang="zh-CN" altLang="en-US" dirty="0">
                <a:latin typeface="Times New Roman" pitchFamily="18" charset="0"/>
                <a:cs typeface="Times New Roman" pitchFamily="18" charset="0"/>
              </a:rPr>
              <a:t>    ┇</a:t>
            </a:r>
          </a:p>
          <a:p>
            <a:pPr eaLnBrk="0" fontAlgn="base" hangingPunct="0">
              <a:lnSpc>
                <a:spcPct val="110000"/>
              </a:lnSpc>
              <a:spcBef>
                <a:spcPct val="20000"/>
              </a:spcBef>
              <a:spcAft>
                <a:spcPct val="0"/>
              </a:spcAft>
              <a:buNone/>
            </a:pPr>
            <a:r>
              <a:rPr lang="en-US" altLang="zh-CN" sz="2000" dirty="0">
                <a:latin typeface="Times New Roman" pitchFamily="18" charset="0"/>
                <a:cs typeface="Times New Roman" pitchFamily="18" charset="0"/>
              </a:rPr>
              <a:t>} ADT </a:t>
            </a:r>
            <a:r>
              <a:rPr lang="en-US" altLang="zh-CN" sz="2000" dirty="0" err="1">
                <a:latin typeface="Times New Roman" pitchFamily="18" charset="0"/>
                <a:cs typeface="Times New Roman" pitchFamily="18" charset="0"/>
              </a:rPr>
              <a:t>Static_SearchTable</a:t>
            </a:r>
            <a:endParaRPr lang="zh-CN" altLang="en-US" sz="2000" dirty="0">
              <a:latin typeface="Times New Roman" pitchFamily="18" charset="0"/>
              <a:cs typeface="Times New Roman" pitchFamily="18" charset="0"/>
            </a:endParaRPr>
          </a:p>
          <a:p>
            <a:pPr marL="0" indent="0" eaLnBrk="0" fontAlgn="base" hangingPunct="0">
              <a:lnSpc>
                <a:spcPct val="150000"/>
              </a:lnSpc>
              <a:spcBef>
                <a:spcPts val="1200"/>
              </a:spcBef>
              <a:spcAft>
                <a:spcPct val="0"/>
              </a:spcAft>
              <a:buNone/>
            </a:pPr>
            <a:r>
              <a:rPr lang="zh-CN" altLang="en-US" sz="2000" dirty="0">
                <a:latin typeface="Times New Roman" pitchFamily="18" charset="0"/>
                <a:cs typeface="Times New Roman" pitchFamily="18" charset="0"/>
              </a:rPr>
              <a:t>        线性表是查找表最简单的一种组织方式，本节介绍几种主要的关于顺序存储结构的查找方法。</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11</a:t>
            </a:fld>
            <a:endParaRPr lang="zh-CN" altLang="en-US" dirty="0"/>
          </a:p>
        </p:txBody>
      </p:sp>
    </p:spTree>
    <p:extLst>
      <p:ext uri="{BB962C8B-B14F-4D97-AF65-F5344CB8AC3E}">
        <p14:creationId xmlns:p14="http://schemas.microsoft.com/office/powerpoint/2010/main" val="261635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顺序查找</a:t>
            </a:r>
            <a:r>
              <a:rPr lang="en-US" altLang="zh-CN" dirty="0"/>
              <a:t>(Sequential Search)</a:t>
            </a:r>
            <a:endParaRPr lang="zh-CN" altLang="en-US" dirty="0"/>
          </a:p>
        </p:txBody>
      </p:sp>
      <p:sp>
        <p:nvSpPr>
          <p:cNvPr id="3" name="内容占位符 2"/>
          <p:cNvSpPr>
            <a:spLocks noGrp="1"/>
          </p:cNvSpPr>
          <p:nvPr>
            <p:ph idx="1"/>
          </p:nvPr>
        </p:nvSpPr>
        <p:spPr/>
        <p:txBody>
          <a:bodyPr>
            <a:normAutofit/>
          </a:bodyPr>
          <a:lstStyle/>
          <a:p>
            <a:pPr marL="0" indent="0">
              <a:lnSpc>
                <a:spcPct val="150000"/>
              </a:lnSpc>
              <a:spcBef>
                <a:spcPts val="1200"/>
              </a:spcBef>
              <a:buFont typeface="Wingdings" pitchFamily="2" charset="2"/>
              <a:buNone/>
            </a:pPr>
            <a:r>
              <a:rPr lang="zh-CN" altLang="en-US" sz="2000" dirty="0">
                <a:solidFill>
                  <a:schemeClr val="folHlink"/>
                </a:solidFill>
                <a:latin typeface="Times New Roman" pitchFamily="18" charset="0"/>
                <a:cs typeface="Times New Roman" pitchFamily="18" charset="0"/>
              </a:rPr>
              <a:t>查找思想</a:t>
            </a:r>
          </a:p>
          <a:p>
            <a:pPr marL="0" indent="0">
              <a:lnSpc>
                <a:spcPct val="150000"/>
              </a:lnSpc>
              <a:spcBef>
                <a:spcPts val="1200"/>
              </a:spcBef>
              <a:buFont typeface="Wingdings" pitchFamily="2" charset="2"/>
              <a:buNone/>
            </a:pPr>
            <a:r>
              <a:rPr lang="zh-CN" altLang="en-US" sz="2000" dirty="0">
                <a:latin typeface="Times New Roman" pitchFamily="18" charset="0"/>
                <a:cs typeface="Times New Roman" pitchFamily="18" charset="0"/>
              </a:rPr>
              <a:t>        从表的一端开始逐个将记录的关键字和给定</a:t>
            </a:r>
            <a:r>
              <a:rPr lang="en-US" altLang="zh-CN" sz="2000" dirty="0">
                <a:latin typeface="Times New Roman" pitchFamily="18" charset="0"/>
                <a:cs typeface="Times New Roman" pitchFamily="18" charset="0"/>
              </a:rPr>
              <a:t>K</a:t>
            </a:r>
            <a:r>
              <a:rPr lang="zh-CN" altLang="en-US" sz="2000" dirty="0">
                <a:latin typeface="Times New Roman" pitchFamily="18" charset="0"/>
                <a:cs typeface="Times New Roman" pitchFamily="18" charset="0"/>
              </a:rPr>
              <a:t>值进行比较，若某个记录的关键字和给定</a:t>
            </a:r>
            <a:r>
              <a:rPr lang="en-US" altLang="zh-CN" sz="2000" dirty="0">
                <a:latin typeface="Times New Roman" pitchFamily="18" charset="0"/>
                <a:cs typeface="Times New Roman" pitchFamily="18" charset="0"/>
              </a:rPr>
              <a:t>K</a:t>
            </a:r>
            <a:r>
              <a:rPr lang="zh-CN" altLang="en-US" sz="2000" dirty="0">
                <a:latin typeface="Times New Roman" pitchFamily="18" charset="0"/>
                <a:cs typeface="Times New Roman" pitchFamily="18" charset="0"/>
              </a:rPr>
              <a:t>值相等，查找成功；否则，若扫描完整个表，仍然没有找到相应的记录，则查找失败。顺序表的类型定义如下：</a:t>
            </a:r>
          </a:p>
          <a:p>
            <a:pPr marL="0" indent="0">
              <a:lnSpc>
                <a:spcPct val="125000"/>
              </a:lnSpc>
              <a:spcBef>
                <a:spcPts val="600"/>
              </a:spcBef>
              <a:buFont typeface="Wingdings" pitchFamily="2" charset="2"/>
              <a:buNone/>
            </a:pPr>
            <a:endParaRPr lang="en-US" altLang="zh-CN" sz="1600" dirty="0">
              <a:latin typeface="Times New Roman" pitchFamily="18" charset="0"/>
              <a:cs typeface="Times New Roman" pitchFamily="18" charset="0"/>
            </a:endParaRPr>
          </a:p>
          <a:p>
            <a:pPr marL="0" indent="0">
              <a:lnSpc>
                <a:spcPct val="125000"/>
              </a:lnSpc>
              <a:spcBef>
                <a:spcPts val="600"/>
              </a:spcBef>
              <a:buFont typeface="Wingdings" pitchFamily="2" charset="2"/>
              <a:buNone/>
            </a:pPr>
            <a:r>
              <a:rPr lang="en-US" altLang="zh-CN" sz="1600" dirty="0">
                <a:latin typeface="Times New Roman" pitchFamily="18" charset="0"/>
                <a:cs typeface="Times New Roman" pitchFamily="18" charset="0"/>
              </a:rPr>
              <a:t>#define MAX_SIZE  100</a:t>
            </a:r>
          </a:p>
          <a:p>
            <a:pPr marL="0" indent="0">
              <a:lnSpc>
                <a:spcPct val="125000"/>
              </a:lnSpc>
              <a:spcBef>
                <a:spcPts val="600"/>
              </a:spcBef>
              <a:buFont typeface="Wingdings" pitchFamily="2" charset="2"/>
              <a:buNone/>
            </a:pPr>
            <a:r>
              <a:rPr lang="en-US" altLang="zh-CN" sz="1600" dirty="0" err="1">
                <a:latin typeface="Times New Roman" pitchFamily="18" charset="0"/>
                <a:cs typeface="Times New Roman" pitchFamily="18" charset="0"/>
              </a:rPr>
              <a:t>typedef</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struct</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SSTable</a:t>
            </a:r>
            <a:endParaRPr lang="en-US" altLang="zh-CN" sz="1600" dirty="0">
              <a:latin typeface="Times New Roman" pitchFamily="18" charset="0"/>
              <a:cs typeface="Times New Roman" pitchFamily="18" charset="0"/>
            </a:endParaRPr>
          </a:p>
          <a:p>
            <a:pPr marL="355600" lvl="1" indent="0">
              <a:lnSpc>
                <a:spcPct val="125000"/>
              </a:lnSpc>
              <a:spcBef>
                <a:spcPts val="600"/>
              </a:spcBef>
              <a:buFont typeface="Wingdings" pitchFamily="2" charset="2"/>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RecType</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elem</a:t>
            </a:r>
            <a:r>
              <a:rPr lang="en-US" altLang="zh-CN" sz="1600" dirty="0">
                <a:latin typeface="Times New Roman" pitchFamily="18" charset="0"/>
                <a:cs typeface="Times New Roman" pitchFamily="18" charset="0"/>
              </a:rPr>
              <a:t>[MAX_SIZE] ;    /*  </a:t>
            </a:r>
            <a:r>
              <a:rPr lang="zh-CN" altLang="en-US" sz="1600" dirty="0">
                <a:latin typeface="Times New Roman" pitchFamily="18" charset="0"/>
                <a:cs typeface="Times New Roman" pitchFamily="18" charset="0"/>
              </a:rPr>
              <a:t>顺序表  *</a:t>
            </a:r>
            <a:r>
              <a:rPr lang="en-US" altLang="zh-CN" sz="1600" dirty="0">
                <a:latin typeface="Times New Roman" pitchFamily="18" charset="0"/>
                <a:cs typeface="Times New Roman" pitchFamily="18" charset="0"/>
              </a:rPr>
              <a:t>/</a:t>
            </a:r>
          </a:p>
          <a:p>
            <a:pPr marL="723900" lvl="2" indent="0">
              <a:lnSpc>
                <a:spcPct val="125000"/>
              </a:lnSpc>
              <a:spcBef>
                <a:spcPts val="600"/>
              </a:spcBef>
              <a:buFont typeface="Wingdings" pitchFamily="2" charset="2"/>
              <a:buNone/>
            </a:pPr>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length ;     /*  </a:t>
            </a:r>
            <a:r>
              <a:rPr lang="zh-CN" altLang="en-US" sz="1600" dirty="0">
                <a:latin typeface="Times New Roman" pitchFamily="18" charset="0"/>
                <a:cs typeface="Times New Roman" pitchFamily="18" charset="0"/>
              </a:rPr>
              <a:t>实际元素个数  *</a:t>
            </a:r>
            <a:r>
              <a:rPr lang="en-US" altLang="zh-CN" sz="1600" dirty="0">
                <a:latin typeface="Times New Roman" pitchFamily="18" charset="0"/>
                <a:cs typeface="Times New Roman" pitchFamily="18" charset="0"/>
              </a:rPr>
              <a:t>/</a:t>
            </a:r>
          </a:p>
          <a:p>
            <a:pPr marL="355600" lvl="1" indent="0">
              <a:lnSpc>
                <a:spcPct val="125000"/>
              </a:lnSpc>
              <a:spcBef>
                <a:spcPts val="600"/>
              </a:spcBef>
              <a:buFont typeface="Wingdings" pitchFamily="2" charset="2"/>
              <a:buNone/>
            </a:pP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SSTable</a:t>
            </a:r>
            <a:r>
              <a:rPr lang="en-US" altLang="zh-CN" sz="1600" dirty="0">
                <a:latin typeface="Times New Roman" pitchFamily="18" charset="0"/>
                <a:cs typeface="Times New Roman" pitchFamily="18" charset="0"/>
              </a:rPr>
              <a:t> ;</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12</a:t>
            </a:fld>
            <a:endParaRPr lang="zh-CN" altLang="en-US" dirty="0"/>
          </a:p>
        </p:txBody>
      </p:sp>
    </p:spTree>
    <p:extLst>
      <p:ext uri="{BB962C8B-B14F-4D97-AF65-F5344CB8AC3E}">
        <p14:creationId xmlns:p14="http://schemas.microsoft.com/office/powerpoint/2010/main" val="367756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顺序查找</a:t>
            </a:r>
            <a:r>
              <a:rPr lang="en-US" altLang="zh-CN" dirty="0"/>
              <a:t>(Sequential Search)</a:t>
            </a:r>
            <a:endParaRPr lang="zh-CN" altLang="en-US" dirty="0"/>
          </a:p>
        </p:txBody>
      </p:sp>
      <p:sp>
        <p:nvSpPr>
          <p:cNvPr id="3" name="内容占位符 2"/>
          <p:cNvSpPr>
            <a:spLocks noGrp="1"/>
          </p:cNvSpPr>
          <p:nvPr>
            <p:ph idx="1"/>
          </p:nvPr>
        </p:nvSpPr>
        <p:spPr>
          <a:xfrm>
            <a:off x="432000" y="976838"/>
            <a:ext cx="4834267" cy="5063602"/>
          </a:xfrm>
        </p:spPr>
        <p:txBody>
          <a:bodyPr>
            <a:normAutofit/>
          </a:bodyPr>
          <a:lstStyle/>
          <a:p>
            <a:pPr fontAlgn="base">
              <a:lnSpc>
                <a:spcPct val="110000"/>
              </a:lnSpc>
              <a:spcBef>
                <a:spcPct val="20000"/>
              </a:spcBef>
              <a:spcAft>
                <a:spcPct val="0"/>
              </a:spcAft>
              <a:buClr>
                <a:srgbClr val="3366FF"/>
              </a:buClr>
              <a:buSzPct val="80000"/>
              <a:buFont typeface="Wingdings" pitchFamily="2" charset="2"/>
              <a:buNone/>
            </a:pPr>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Seq_Search</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SSTable</a:t>
            </a:r>
            <a:r>
              <a:rPr lang="en-US" altLang="zh-CN" sz="1600" dirty="0">
                <a:latin typeface="Times New Roman" pitchFamily="18" charset="0"/>
                <a:cs typeface="Times New Roman" pitchFamily="18" charset="0"/>
              </a:rPr>
              <a:t>  ST , </a:t>
            </a:r>
            <a:r>
              <a:rPr lang="en-US" altLang="zh-CN" sz="1600" dirty="0" err="1">
                <a:latin typeface="Times New Roman" pitchFamily="18" charset="0"/>
                <a:cs typeface="Times New Roman" pitchFamily="18" charset="0"/>
              </a:rPr>
              <a:t>KeyType</a:t>
            </a:r>
            <a:r>
              <a:rPr lang="en-US" altLang="zh-CN" sz="1600" dirty="0">
                <a:latin typeface="Times New Roman" pitchFamily="18" charset="0"/>
                <a:cs typeface="Times New Roman" pitchFamily="18" charset="0"/>
              </a:rPr>
              <a:t> key)</a:t>
            </a:r>
          </a:p>
          <a:p>
            <a:pPr marL="355600" lvl="1" indent="-355600" fontAlgn="base">
              <a:lnSpc>
                <a:spcPct val="110000"/>
              </a:lnSpc>
              <a:spcBef>
                <a:spcPct val="20000"/>
              </a:spcBef>
              <a:spcAft>
                <a:spcPct val="0"/>
              </a:spcAft>
              <a:buClr>
                <a:srgbClr val="3366FF"/>
              </a:buClr>
              <a:buSzPct val="80000"/>
              <a:buFont typeface="Wingdings" pitchFamily="2" charset="2"/>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p ;   </a:t>
            </a:r>
          </a:p>
          <a:p>
            <a:pPr marL="723900" lvl="2" indent="-452438" fontAlgn="base">
              <a:lnSpc>
                <a:spcPct val="110000"/>
              </a:lnSpc>
              <a:spcBef>
                <a:spcPct val="20000"/>
              </a:spcBef>
              <a:spcAft>
                <a:spcPct val="0"/>
              </a:spcAft>
              <a:buClr>
                <a:srgbClr val="3366FF"/>
              </a:buClr>
              <a:buSzPct val="80000"/>
              <a:buFont typeface="Wingdings" pitchFamily="2" charset="2"/>
              <a:buNone/>
            </a:pPr>
            <a:r>
              <a:rPr lang="en-US" altLang="zh-CN" sz="1600" dirty="0">
                <a:latin typeface="Times New Roman" pitchFamily="18" charset="0"/>
                <a:cs typeface="Times New Roman" pitchFamily="18" charset="0"/>
              </a:rPr>
              <a:t>ST. </a:t>
            </a:r>
            <a:r>
              <a:rPr lang="en-US" altLang="zh-CN" sz="1600" dirty="0" err="1">
                <a:latin typeface="Times New Roman" pitchFamily="18" charset="0"/>
                <a:cs typeface="Times New Roman" pitchFamily="18" charset="0"/>
              </a:rPr>
              <a:t>elem</a:t>
            </a:r>
            <a:r>
              <a:rPr lang="en-US" altLang="zh-CN" sz="1600" dirty="0">
                <a:latin typeface="Times New Roman" pitchFamily="18" charset="0"/>
                <a:cs typeface="Times New Roman" pitchFamily="18" charset="0"/>
              </a:rPr>
              <a:t>[0].key=key ;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设置监视哨兵</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失败返回</a:t>
            </a:r>
            <a:r>
              <a:rPr lang="en-US" altLang="zh-CN" sz="1200" dirty="0">
                <a:latin typeface="Times New Roman" pitchFamily="18" charset="0"/>
                <a:cs typeface="Times New Roman" pitchFamily="18" charset="0"/>
              </a:rPr>
              <a:t>0  */</a:t>
            </a:r>
          </a:p>
          <a:p>
            <a:pPr marL="723900" lvl="2" indent="-452438" fontAlgn="base">
              <a:lnSpc>
                <a:spcPct val="110000"/>
              </a:lnSpc>
              <a:spcBef>
                <a:spcPct val="20000"/>
              </a:spcBef>
              <a:spcAft>
                <a:spcPct val="0"/>
              </a:spcAft>
              <a:buClr>
                <a:srgbClr val="3366FF"/>
              </a:buClr>
              <a:buSzPct val="80000"/>
              <a:buFont typeface="Wingdings" pitchFamily="2" charset="2"/>
              <a:buNone/>
            </a:pPr>
            <a:r>
              <a:rPr lang="en-US" altLang="zh-CN" sz="1600" dirty="0">
                <a:latin typeface="Times New Roman" pitchFamily="18" charset="0"/>
                <a:cs typeface="Times New Roman" pitchFamily="18" charset="0"/>
              </a:rPr>
              <a:t>for (p=</a:t>
            </a:r>
            <a:r>
              <a:rPr lang="en-US" altLang="zh-CN" sz="1600" dirty="0" err="1">
                <a:latin typeface="Times New Roman" pitchFamily="18" charset="0"/>
                <a:cs typeface="Times New Roman" pitchFamily="18" charset="0"/>
              </a:rPr>
              <a:t>ST.length</a:t>
            </a:r>
            <a:r>
              <a:rPr lang="en-US" altLang="zh-CN" sz="1600" dirty="0">
                <a:latin typeface="Times New Roman" pitchFamily="18" charset="0"/>
                <a:cs typeface="Times New Roman" pitchFamily="18" charset="0"/>
              </a:rPr>
              <a:t>; !EQ(ST. </a:t>
            </a:r>
            <a:r>
              <a:rPr lang="en-US" altLang="zh-CN" sz="1600" dirty="0" err="1">
                <a:latin typeface="Times New Roman" pitchFamily="18" charset="0"/>
                <a:cs typeface="Times New Roman" pitchFamily="18" charset="0"/>
              </a:rPr>
              <a:t>elem</a:t>
            </a:r>
            <a:r>
              <a:rPr lang="en-US" altLang="zh-CN" sz="1600" dirty="0">
                <a:latin typeface="Times New Roman" pitchFamily="18" charset="0"/>
                <a:cs typeface="Times New Roman" pitchFamily="18" charset="0"/>
              </a:rPr>
              <a:t>[p].key, key); p--)</a:t>
            </a:r>
          </a:p>
          <a:p>
            <a:pPr marL="723900" lvl="2" indent="-452438" fontAlgn="base">
              <a:lnSpc>
                <a:spcPct val="110000"/>
              </a:lnSpc>
              <a:spcBef>
                <a:spcPct val="20000"/>
              </a:spcBef>
              <a:spcAft>
                <a:spcPct val="0"/>
              </a:spcAft>
              <a:buClr>
                <a:srgbClr val="3366FF"/>
              </a:buClr>
              <a:buSzPct val="80000"/>
              <a:buFont typeface="Wingdings" pitchFamily="2" charset="2"/>
              <a:buNone/>
            </a:pPr>
            <a:r>
              <a:rPr lang="en-US" altLang="zh-CN" sz="1600" dirty="0">
                <a:latin typeface="Times New Roman" pitchFamily="18" charset="0"/>
                <a:cs typeface="Times New Roman" pitchFamily="18" charset="0"/>
              </a:rPr>
              <a:t>return(p) ; </a:t>
            </a:r>
          </a:p>
          <a:p>
            <a:pPr marL="355600" lvl="1" fontAlgn="base">
              <a:lnSpc>
                <a:spcPct val="110000"/>
              </a:lnSpc>
              <a:spcBef>
                <a:spcPct val="20000"/>
              </a:spcBef>
              <a:spcAft>
                <a:spcPct val="0"/>
              </a:spcAft>
              <a:buClr>
                <a:srgbClr val="3366FF"/>
              </a:buClr>
              <a:buSzPct val="80000"/>
              <a:buFont typeface="Wingdings" pitchFamily="2" charset="2"/>
              <a:buNone/>
            </a:pPr>
            <a:r>
              <a:rPr lang="en-US" altLang="zh-CN" sz="1600" dirty="0">
                <a:latin typeface="Times New Roman" pitchFamily="18" charset="0"/>
                <a:cs typeface="Times New Roman" pitchFamily="18" charset="0"/>
              </a:rPr>
              <a:t>} </a:t>
            </a:r>
          </a:p>
          <a:p>
            <a:endParaRPr lang="zh-CN" altLang="en-US" sz="1800" dirty="0">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13</a:t>
            </a:fld>
            <a:endParaRPr lang="zh-CN" altLang="en-US" dirty="0"/>
          </a:p>
        </p:txBody>
      </p:sp>
      <p:grpSp>
        <p:nvGrpSpPr>
          <p:cNvPr id="6" name="Group 20"/>
          <p:cNvGrpSpPr>
            <a:grpSpLocks/>
          </p:cNvGrpSpPr>
          <p:nvPr/>
        </p:nvGrpSpPr>
        <p:grpSpPr bwMode="auto">
          <a:xfrm>
            <a:off x="1445069" y="3294706"/>
            <a:ext cx="6253862" cy="2524311"/>
            <a:chOff x="0" y="0"/>
            <a:chExt cx="4670" cy="1885"/>
          </a:xfrm>
        </p:grpSpPr>
        <p:grpSp>
          <p:nvGrpSpPr>
            <p:cNvPr id="7" name="Group 21"/>
            <p:cNvGrpSpPr>
              <a:grpSpLocks/>
            </p:cNvGrpSpPr>
            <p:nvPr/>
          </p:nvGrpSpPr>
          <p:grpSpPr bwMode="auto">
            <a:xfrm>
              <a:off x="0" y="0"/>
              <a:ext cx="4670" cy="1600"/>
              <a:chOff x="0" y="0"/>
              <a:chExt cx="4670" cy="1600"/>
            </a:xfrm>
          </p:grpSpPr>
          <p:grpSp>
            <p:nvGrpSpPr>
              <p:cNvPr id="9" name="Group 22"/>
              <p:cNvGrpSpPr>
                <a:grpSpLocks/>
              </p:cNvGrpSpPr>
              <p:nvPr/>
            </p:nvGrpSpPr>
            <p:grpSpPr bwMode="auto">
              <a:xfrm>
                <a:off x="0" y="528"/>
                <a:ext cx="4670" cy="249"/>
                <a:chOff x="0" y="0"/>
                <a:chExt cx="4670" cy="249"/>
              </a:xfrm>
            </p:grpSpPr>
            <p:sp>
              <p:nvSpPr>
                <p:cNvPr id="29" name="Rectangle 23"/>
                <p:cNvSpPr>
                  <a:spLocks noChangeArrowheads="1"/>
                </p:cNvSpPr>
                <p:nvPr/>
              </p:nvSpPr>
              <p:spPr bwMode="auto">
                <a:xfrm>
                  <a:off x="0" y="0"/>
                  <a:ext cx="4670" cy="249"/>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100" dirty="0"/>
                    <a:t>64     5     13    19    21    37    56     64     75    80    88    92</a:t>
                  </a:r>
                </a:p>
              </p:txBody>
            </p:sp>
            <p:sp>
              <p:nvSpPr>
                <p:cNvPr id="30" name="Line 24"/>
                <p:cNvSpPr>
                  <a:spLocks noChangeShapeType="1"/>
                </p:cNvSpPr>
                <p:nvPr/>
              </p:nvSpPr>
              <p:spPr bwMode="auto">
                <a:xfrm>
                  <a:off x="336"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sp>
              <p:nvSpPr>
                <p:cNvPr id="31" name="Line 25"/>
                <p:cNvSpPr>
                  <a:spLocks noChangeShapeType="1"/>
                </p:cNvSpPr>
                <p:nvPr/>
              </p:nvSpPr>
              <p:spPr bwMode="auto">
                <a:xfrm>
                  <a:off x="672"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sp>
              <p:nvSpPr>
                <p:cNvPr id="32" name="Line 26"/>
                <p:cNvSpPr>
                  <a:spLocks noChangeShapeType="1"/>
                </p:cNvSpPr>
                <p:nvPr/>
              </p:nvSpPr>
              <p:spPr bwMode="auto">
                <a:xfrm>
                  <a:off x="1104"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sp>
              <p:nvSpPr>
                <p:cNvPr id="33" name="Line 27"/>
                <p:cNvSpPr>
                  <a:spLocks noChangeShapeType="1"/>
                </p:cNvSpPr>
                <p:nvPr/>
              </p:nvSpPr>
              <p:spPr bwMode="auto">
                <a:xfrm>
                  <a:off x="1488"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sp>
              <p:nvSpPr>
                <p:cNvPr id="34" name="Line 28"/>
                <p:cNvSpPr>
                  <a:spLocks noChangeShapeType="1"/>
                </p:cNvSpPr>
                <p:nvPr/>
              </p:nvSpPr>
              <p:spPr bwMode="auto">
                <a:xfrm>
                  <a:off x="1872"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sp>
              <p:nvSpPr>
                <p:cNvPr id="35" name="Line 29"/>
                <p:cNvSpPr>
                  <a:spLocks noChangeShapeType="1"/>
                </p:cNvSpPr>
                <p:nvPr/>
              </p:nvSpPr>
              <p:spPr bwMode="auto">
                <a:xfrm>
                  <a:off x="2256"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sp>
              <p:nvSpPr>
                <p:cNvPr id="36" name="Line 30"/>
                <p:cNvSpPr>
                  <a:spLocks noChangeShapeType="1"/>
                </p:cNvSpPr>
                <p:nvPr/>
              </p:nvSpPr>
              <p:spPr bwMode="auto">
                <a:xfrm>
                  <a:off x="2688"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sp>
              <p:nvSpPr>
                <p:cNvPr id="37" name="Line 31"/>
                <p:cNvSpPr>
                  <a:spLocks noChangeShapeType="1"/>
                </p:cNvSpPr>
                <p:nvPr/>
              </p:nvSpPr>
              <p:spPr bwMode="auto">
                <a:xfrm>
                  <a:off x="3120"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sp>
              <p:nvSpPr>
                <p:cNvPr id="38" name="Line 32"/>
                <p:cNvSpPr>
                  <a:spLocks noChangeShapeType="1"/>
                </p:cNvSpPr>
                <p:nvPr/>
              </p:nvSpPr>
              <p:spPr bwMode="auto">
                <a:xfrm>
                  <a:off x="3504"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sp>
              <p:nvSpPr>
                <p:cNvPr id="39" name="Line 33"/>
                <p:cNvSpPr>
                  <a:spLocks noChangeShapeType="1"/>
                </p:cNvSpPr>
                <p:nvPr/>
              </p:nvSpPr>
              <p:spPr bwMode="auto">
                <a:xfrm>
                  <a:off x="3888"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sp>
              <p:nvSpPr>
                <p:cNvPr id="40" name="Line 34"/>
                <p:cNvSpPr>
                  <a:spLocks noChangeShapeType="1"/>
                </p:cNvSpPr>
                <p:nvPr/>
              </p:nvSpPr>
              <p:spPr bwMode="auto">
                <a:xfrm>
                  <a:off x="4272"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grpSp>
          <p:sp>
            <p:nvSpPr>
              <p:cNvPr id="10" name="AutoShape 35"/>
              <p:cNvSpPr>
                <a:spLocks noChangeArrowheads="1"/>
              </p:cNvSpPr>
              <p:nvPr/>
            </p:nvSpPr>
            <p:spPr bwMode="auto">
              <a:xfrm>
                <a:off x="240" y="1192"/>
                <a:ext cx="635" cy="408"/>
              </a:xfrm>
              <a:prstGeom prst="cloudCallout">
                <a:avLst>
                  <a:gd name="adj1" fmla="val -57292"/>
                  <a:gd name="adj2" fmla="val -152866"/>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1600" b="1" dirty="0"/>
                  <a:t>监视哨</a:t>
                </a:r>
              </a:p>
            </p:txBody>
          </p:sp>
          <p:sp>
            <p:nvSpPr>
              <p:cNvPr id="11" name="AutoShape 36"/>
              <p:cNvSpPr>
                <a:spLocks noChangeArrowheads="1"/>
              </p:cNvSpPr>
              <p:nvPr/>
            </p:nvSpPr>
            <p:spPr bwMode="auto">
              <a:xfrm>
                <a:off x="2916" y="0"/>
                <a:ext cx="1020" cy="272"/>
              </a:xfrm>
              <a:prstGeom prst="wedgeEllipseCallout">
                <a:avLst>
                  <a:gd name="adj1" fmla="val -43736"/>
                  <a:gd name="adj2" fmla="val 70171"/>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buFont typeface="Arial" pitchFamily="34" charset="0"/>
                  <a:buNone/>
                </a:pPr>
                <a:r>
                  <a:rPr lang="zh-CN" altLang="en-US" b="1" dirty="0"/>
                  <a:t>查找</a:t>
                </a:r>
                <a:r>
                  <a:rPr lang="en-US" b="1" dirty="0"/>
                  <a:t>64</a:t>
                </a:r>
              </a:p>
            </p:txBody>
          </p:sp>
          <p:sp>
            <p:nvSpPr>
              <p:cNvPr id="12" name="Rectangle 37"/>
              <p:cNvSpPr>
                <a:spLocks noChangeArrowheads="1"/>
              </p:cNvSpPr>
              <p:nvPr/>
            </p:nvSpPr>
            <p:spPr bwMode="auto">
              <a:xfrm>
                <a:off x="12" y="288"/>
                <a:ext cx="464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100" dirty="0"/>
                  <a:t>0       1      2      3      4      5      6       7       8     9     10     11</a:t>
                </a:r>
              </a:p>
            </p:txBody>
          </p:sp>
          <p:grpSp>
            <p:nvGrpSpPr>
              <p:cNvPr id="13" name="Group 38"/>
              <p:cNvGrpSpPr>
                <a:grpSpLocks/>
              </p:cNvGrpSpPr>
              <p:nvPr/>
            </p:nvGrpSpPr>
            <p:grpSpPr bwMode="auto">
              <a:xfrm>
                <a:off x="4336" y="800"/>
                <a:ext cx="181" cy="395"/>
                <a:chOff x="0" y="0"/>
                <a:chExt cx="181" cy="395"/>
              </a:xfrm>
            </p:grpSpPr>
            <p:sp>
              <p:nvSpPr>
                <p:cNvPr id="27" name="Rectangle 39"/>
                <p:cNvSpPr>
                  <a:spLocks noChangeArrowheads="1"/>
                </p:cNvSpPr>
                <p:nvPr/>
              </p:nvSpPr>
              <p:spPr bwMode="auto">
                <a:xfrm>
                  <a:off x="0" y="16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100"/>
                    <a:t>p</a:t>
                  </a:r>
                </a:p>
              </p:txBody>
            </p:sp>
            <p:sp>
              <p:nvSpPr>
                <p:cNvPr id="28" name="Line 40"/>
                <p:cNvSpPr>
                  <a:spLocks noChangeShapeType="1"/>
                </p:cNvSpPr>
                <p:nvPr/>
              </p:nvSpPr>
              <p:spPr bwMode="auto">
                <a:xfrm flipV="1">
                  <a:off x="176" y="0"/>
                  <a:ext cx="0" cy="22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grpSp>
          <p:grpSp>
            <p:nvGrpSpPr>
              <p:cNvPr id="14" name="Group 41"/>
              <p:cNvGrpSpPr>
                <a:grpSpLocks/>
              </p:cNvGrpSpPr>
              <p:nvPr/>
            </p:nvGrpSpPr>
            <p:grpSpPr bwMode="auto">
              <a:xfrm>
                <a:off x="3936" y="816"/>
                <a:ext cx="181" cy="395"/>
                <a:chOff x="0" y="0"/>
                <a:chExt cx="181" cy="395"/>
              </a:xfrm>
            </p:grpSpPr>
            <p:sp>
              <p:nvSpPr>
                <p:cNvPr id="25" name="Rectangle 42"/>
                <p:cNvSpPr>
                  <a:spLocks noChangeArrowheads="1"/>
                </p:cNvSpPr>
                <p:nvPr/>
              </p:nvSpPr>
              <p:spPr bwMode="auto">
                <a:xfrm>
                  <a:off x="0" y="16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100"/>
                    <a:t>p</a:t>
                  </a:r>
                </a:p>
              </p:txBody>
            </p:sp>
            <p:sp>
              <p:nvSpPr>
                <p:cNvPr id="26" name="Line 43"/>
                <p:cNvSpPr>
                  <a:spLocks noChangeShapeType="1"/>
                </p:cNvSpPr>
                <p:nvPr/>
              </p:nvSpPr>
              <p:spPr bwMode="auto">
                <a:xfrm flipV="1">
                  <a:off x="176" y="0"/>
                  <a:ext cx="0" cy="22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grpSp>
          <p:grpSp>
            <p:nvGrpSpPr>
              <p:cNvPr id="15" name="Group 44"/>
              <p:cNvGrpSpPr>
                <a:grpSpLocks/>
              </p:cNvGrpSpPr>
              <p:nvPr/>
            </p:nvGrpSpPr>
            <p:grpSpPr bwMode="auto">
              <a:xfrm>
                <a:off x="3504" y="816"/>
                <a:ext cx="181" cy="395"/>
                <a:chOff x="0" y="0"/>
                <a:chExt cx="181" cy="395"/>
              </a:xfrm>
            </p:grpSpPr>
            <p:sp>
              <p:nvSpPr>
                <p:cNvPr id="23" name="Rectangle 45"/>
                <p:cNvSpPr>
                  <a:spLocks noChangeArrowheads="1"/>
                </p:cNvSpPr>
                <p:nvPr/>
              </p:nvSpPr>
              <p:spPr bwMode="auto">
                <a:xfrm>
                  <a:off x="0" y="16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100"/>
                    <a:t>p</a:t>
                  </a:r>
                </a:p>
              </p:txBody>
            </p:sp>
            <p:sp>
              <p:nvSpPr>
                <p:cNvPr id="24" name="Line 46"/>
                <p:cNvSpPr>
                  <a:spLocks noChangeShapeType="1"/>
                </p:cNvSpPr>
                <p:nvPr/>
              </p:nvSpPr>
              <p:spPr bwMode="auto">
                <a:xfrm flipV="1">
                  <a:off x="176" y="0"/>
                  <a:ext cx="0" cy="22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grpSp>
          <p:grpSp>
            <p:nvGrpSpPr>
              <p:cNvPr id="16" name="Group 47"/>
              <p:cNvGrpSpPr>
                <a:grpSpLocks/>
              </p:cNvGrpSpPr>
              <p:nvPr/>
            </p:nvGrpSpPr>
            <p:grpSpPr bwMode="auto">
              <a:xfrm>
                <a:off x="3136" y="816"/>
                <a:ext cx="181" cy="395"/>
                <a:chOff x="0" y="0"/>
                <a:chExt cx="181" cy="395"/>
              </a:xfrm>
            </p:grpSpPr>
            <p:sp>
              <p:nvSpPr>
                <p:cNvPr id="21" name="Rectangle 48"/>
                <p:cNvSpPr>
                  <a:spLocks noChangeArrowheads="1"/>
                </p:cNvSpPr>
                <p:nvPr/>
              </p:nvSpPr>
              <p:spPr bwMode="auto">
                <a:xfrm>
                  <a:off x="0" y="16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100"/>
                    <a:t>p</a:t>
                  </a:r>
                </a:p>
              </p:txBody>
            </p:sp>
            <p:sp>
              <p:nvSpPr>
                <p:cNvPr id="22" name="Line 49"/>
                <p:cNvSpPr>
                  <a:spLocks noChangeShapeType="1"/>
                </p:cNvSpPr>
                <p:nvPr/>
              </p:nvSpPr>
              <p:spPr bwMode="auto">
                <a:xfrm flipV="1">
                  <a:off x="176" y="0"/>
                  <a:ext cx="0" cy="22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grpSp>
          <p:grpSp>
            <p:nvGrpSpPr>
              <p:cNvPr id="17" name="Group 50"/>
              <p:cNvGrpSpPr>
                <a:grpSpLocks/>
              </p:cNvGrpSpPr>
              <p:nvPr/>
            </p:nvGrpSpPr>
            <p:grpSpPr bwMode="auto">
              <a:xfrm>
                <a:off x="2736" y="816"/>
                <a:ext cx="181" cy="395"/>
                <a:chOff x="0" y="0"/>
                <a:chExt cx="181" cy="395"/>
              </a:xfrm>
            </p:grpSpPr>
            <p:sp>
              <p:nvSpPr>
                <p:cNvPr id="19" name="Rectangle 51"/>
                <p:cNvSpPr>
                  <a:spLocks noChangeArrowheads="1"/>
                </p:cNvSpPr>
                <p:nvPr/>
              </p:nvSpPr>
              <p:spPr bwMode="auto">
                <a:xfrm>
                  <a:off x="0" y="16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100"/>
                    <a:t>p</a:t>
                  </a:r>
                </a:p>
              </p:txBody>
            </p:sp>
            <p:sp>
              <p:nvSpPr>
                <p:cNvPr id="20" name="Line 52"/>
                <p:cNvSpPr>
                  <a:spLocks noChangeShapeType="1"/>
                </p:cNvSpPr>
                <p:nvPr/>
              </p:nvSpPr>
              <p:spPr bwMode="auto">
                <a:xfrm flipV="1">
                  <a:off x="176" y="0"/>
                  <a:ext cx="0" cy="22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100"/>
                </a:p>
              </p:txBody>
            </p:sp>
          </p:grpSp>
          <p:sp>
            <p:nvSpPr>
              <p:cNvPr id="18" name="Text Box 53"/>
              <p:cNvSpPr txBox="1">
                <a:spLocks noChangeArrowheads="1"/>
              </p:cNvSpPr>
              <p:nvPr/>
            </p:nvSpPr>
            <p:spPr bwMode="auto">
              <a:xfrm>
                <a:off x="1753" y="1255"/>
                <a:ext cx="100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buFont typeface="Arial" pitchFamily="34" charset="0"/>
                  <a:buNone/>
                </a:pPr>
                <a:r>
                  <a:rPr lang="zh-CN" altLang="en-US" b="1" dirty="0"/>
                  <a:t>比较次数</a:t>
                </a:r>
                <a:r>
                  <a:rPr lang="en-US" b="1" dirty="0"/>
                  <a:t>=5</a:t>
                </a:r>
              </a:p>
            </p:txBody>
          </p:sp>
        </p:grpSp>
        <p:sp>
          <p:nvSpPr>
            <p:cNvPr id="8" name="Rectangle 54"/>
            <p:cNvSpPr>
              <a:spLocks noChangeArrowheads="1"/>
            </p:cNvSpPr>
            <p:nvPr/>
          </p:nvSpPr>
          <p:spPr bwMode="auto">
            <a:xfrm>
              <a:off x="1319" y="1612"/>
              <a:ext cx="195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zh-CN" altLang="en-US" b="1" dirty="0"/>
                <a:t>顺序查找示例图</a:t>
              </a:r>
            </a:p>
          </p:txBody>
        </p:sp>
      </p:grpSp>
      <p:sp>
        <p:nvSpPr>
          <p:cNvPr id="41" name="矩形 40"/>
          <p:cNvSpPr/>
          <p:nvPr/>
        </p:nvSpPr>
        <p:spPr>
          <a:xfrm>
            <a:off x="5463662" y="967104"/>
            <a:ext cx="3222681" cy="1963614"/>
          </a:xfrm>
          <a:prstGeom prst="rect">
            <a:avLst/>
          </a:prstGeom>
        </p:spPr>
        <p:txBody>
          <a:bodyPr wrap="square">
            <a:spAutoFit/>
          </a:bodyPr>
          <a:lstStyle/>
          <a:p>
            <a:pPr marL="0" lvl="1" indent="0" fontAlgn="base">
              <a:lnSpc>
                <a:spcPct val="110000"/>
              </a:lnSpc>
              <a:spcBef>
                <a:spcPct val="20000"/>
              </a:spcBef>
              <a:spcAft>
                <a:spcPct val="0"/>
              </a:spcAft>
              <a:buNone/>
            </a:pPr>
            <a:r>
              <a:rPr lang="zh-CN" altLang="en-US" sz="1600" dirty="0">
                <a:latin typeface="Times New Roman" pitchFamily="18" charset="0"/>
                <a:cs typeface="Times New Roman" pitchFamily="18" charset="0"/>
              </a:rPr>
              <a:t>比较次数：</a:t>
            </a:r>
          </a:p>
          <a:p>
            <a:pPr marL="271463" lvl="2" indent="0" fontAlgn="base">
              <a:lnSpc>
                <a:spcPct val="110000"/>
              </a:lnSpc>
              <a:spcBef>
                <a:spcPct val="20000"/>
              </a:spcBef>
              <a:spcAft>
                <a:spcPct val="0"/>
              </a:spcAft>
              <a:buNone/>
            </a:pPr>
            <a:r>
              <a:rPr lang="zh-CN" altLang="en-US" sz="1600" dirty="0">
                <a:latin typeface="Times New Roman" pitchFamily="18" charset="0"/>
                <a:cs typeface="Times New Roman" pitchFamily="18" charset="0"/>
              </a:rPr>
              <a:t>查找第</a:t>
            </a:r>
            <a:r>
              <a:rPr lang="en-US" altLang="zh-CN" sz="1600" dirty="0">
                <a:latin typeface="Times New Roman" pitchFamily="18" charset="0"/>
                <a:cs typeface="Times New Roman" pitchFamily="18" charset="0"/>
              </a:rPr>
              <a:t>n</a:t>
            </a:r>
            <a:r>
              <a:rPr lang="zh-CN" altLang="en-US" sz="1600" dirty="0">
                <a:latin typeface="Times New Roman" pitchFamily="18" charset="0"/>
                <a:cs typeface="Times New Roman" pitchFamily="18" charset="0"/>
              </a:rPr>
              <a:t>个元素：    1</a:t>
            </a:r>
          </a:p>
          <a:p>
            <a:pPr marL="723900" lvl="2" indent="-452438" fontAlgn="base">
              <a:lnSpc>
                <a:spcPct val="110000"/>
              </a:lnSpc>
              <a:spcBef>
                <a:spcPct val="20000"/>
              </a:spcBef>
              <a:spcAft>
                <a:spcPct val="0"/>
              </a:spcAft>
              <a:buNone/>
            </a:pPr>
            <a:r>
              <a:rPr lang="en-US" altLang="zh-CN" sz="1600" dirty="0">
                <a:latin typeface="Times New Roman" pitchFamily="18" charset="0"/>
                <a:cs typeface="Times New Roman" pitchFamily="18" charset="0"/>
              </a:rPr>
              <a:t>……….</a:t>
            </a:r>
          </a:p>
          <a:p>
            <a:pPr marL="723900" lvl="2" indent="-452438" fontAlgn="base">
              <a:lnSpc>
                <a:spcPct val="110000"/>
              </a:lnSpc>
              <a:spcBef>
                <a:spcPct val="20000"/>
              </a:spcBef>
              <a:spcAft>
                <a:spcPct val="0"/>
              </a:spcAft>
              <a:buNone/>
            </a:pPr>
            <a:r>
              <a:rPr lang="zh-CN" altLang="en-US" sz="1600" dirty="0">
                <a:latin typeface="Times New Roman" pitchFamily="18" charset="0"/>
                <a:cs typeface="Times New Roman" pitchFamily="18" charset="0"/>
              </a:rPr>
              <a:t>查找第</a:t>
            </a:r>
            <a:r>
              <a:rPr lang="en-US" altLang="zh-CN" sz="1600" dirty="0">
                <a:latin typeface="Times New Roman" pitchFamily="18" charset="0"/>
                <a:cs typeface="Times New Roman" pitchFamily="18" charset="0"/>
              </a:rPr>
              <a:t>i</a:t>
            </a:r>
            <a:r>
              <a:rPr lang="zh-CN" altLang="en-US" sz="1600" dirty="0">
                <a:latin typeface="Times New Roman" pitchFamily="18" charset="0"/>
                <a:cs typeface="Times New Roman" pitchFamily="18" charset="0"/>
              </a:rPr>
              <a:t>个元素：    </a:t>
            </a:r>
            <a:r>
              <a:rPr lang="en-US" altLang="zh-CN" sz="1600" dirty="0">
                <a:latin typeface="Times New Roman" pitchFamily="18" charset="0"/>
                <a:cs typeface="Times New Roman" pitchFamily="18" charset="0"/>
              </a:rPr>
              <a:t>n-i+1</a:t>
            </a:r>
          </a:p>
          <a:p>
            <a:pPr marL="723900" lvl="2" indent="-452438" fontAlgn="base">
              <a:lnSpc>
                <a:spcPct val="110000"/>
              </a:lnSpc>
              <a:spcBef>
                <a:spcPct val="20000"/>
              </a:spcBef>
              <a:spcAft>
                <a:spcPct val="0"/>
              </a:spcAft>
              <a:buNone/>
            </a:pPr>
            <a:r>
              <a:rPr lang="zh-CN" altLang="en-US" sz="1600" dirty="0">
                <a:latin typeface="Times New Roman" pitchFamily="18" charset="0"/>
                <a:cs typeface="Times New Roman" pitchFamily="18" charset="0"/>
              </a:rPr>
              <a:t>查找第</a:t>
            </a:r>
            <a:r>
              <a:rPr lang="en-US" altLang="zh-CN" sz="1600" dirty="0">
                <a:latin typeface="Times New Roman" pitchFamily="18" charset="0"/>
                <a:cs typeface="Times New Roman" pitchFamily="18" charset="0"/>
              </a:rPr>
              <a:t>1</a:t>
            </a:r>
            <a:r>
              <a:rPr lang="zh-CN" altLang="en-US" sz="1600" dirty="0">
                <a:latin typeface="Times New Roman" pitchFamily="18" charset="0"/>
                <a:cs typeface="Times New Roman" pitchFamily="18" charset="0"/>
              </a:rPr>
              <a:t>个元素：   </a:t>
            </a:r>
            <a:r>
              <a:rPr lang="en-US" altLang="zh-CN" sz="1600" dirty="0">
                <a:latin typeface="Times New Roman" pitchFamily="18" charset="0"/>
                <a:cs typeface="Times New Roman" pitchFamily="18" charset="0"/>
              </a:rPr>
              <a:t>n</a:t>
            </a:r>
          </a:p>
          <a:p>
            <a:pPr marL="723900" lvl="2" indent="-452438" fontAlgn="base">
              <a:lnSpc>
                <a:spcPct val="110000"/>
              </a:lnSpc>
              <a:spcBef>
                <a:spcPct val="20000"/>
              </a:spcBef>
              <a:spcAft>
                <a:spcPct val="0"/>
              </a:spcAft>
              <a:buNone/>
            </a:pPr>
            <a:r>
              <a:rPr lang="zh-CN" altLang="en-US" sz="1600" dirty="0">
                <a:latin typeface="Times New Roman" pitchFamily="18" charset="0"/>
                <a:cs typeface="Times New Roman" pitchFamily="18" charset="0"/>
              </a:rPr>
              <a:t>查找失败：             </a:t>
            </a:r>
            <a:r>
              <a:rPr lang="en-US" altLang="zh-CN" sz="1600" dirty="0">
                <a:latin typeface="Times New Roman" pitchFamily="18" charset="0"/>
                <a:cs typeface="Times New Roman" pitchFamily="18" charset="0"/>
              </a:rPr>
              <a:t>n+1</a:t>
            </a:r>
          </a:p>
        </p:txBody>
      </p:sp>
    </p:spTree>
    <p:extLst>
      <p:ext uri="{BB962C8B-B14F-4D97-AF65-F5344CB8AC3E}">
        <p14:creationId xmlns:p14="http://schemas.microsoft.com/office/powerpoint/2010/main" val="18128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顺序查找</a:t>
            </a:r>
            <a:r>
              <a:rPr lang="en-US" altLang="zh-CN" dirty="0"/>
              <a:t>(Sequential Search)</a:t>
            </a:r>
            <a:endParaRPr lang="zh-CN" altLang="en-US" dirty="0"/>
          </a:p>
        </p:txBody>
      </p:sp>
      <p:sp>
        <p:nvSpPr>
          <p:cNvPr id="3" name="内容占位符 2"/>
          <p:cNvSpPr>
            <a:spLocks noGrp="1"/>
          </p:cNvSpPr>
          <p:nvPr>
            <p:ph idx="1"/>
          </p:nvPr>
        </p:nvSpPr>
        <p:spPr/>
        <p:txBody>
          <a:bodyPr/>
          <a:lstStyle/>
          <a:p>
            <a:r>
              <a:rPr lang="zh-CN" altLang="en-US" sz="2000" dirty="0">
                <a:latin typeface="Times New Roman" pitchFamily="18" charset="0"/>
                <a:cs typeface="Times New Roman" pitchFamily="18" charset="0"/>
              </a:rPr>
              <a:t>算法分析</a:t>
            </a:r>
            <a:endParaRPr lang="en-US" altLang="zh-CN" sz="2000" dirty="0">
              <a:latin typeface="Times New Roman" pitchFamily="18" charset="0"/>
              <a:cs typeface="Times New Roman" pitchFamily="18" charset="0"/>
            </a:endParaRPr>
          </a:p>
          <a:p>
            <a:pPr>
              <a:lnSpc>
                <a:spcPct val="150000"/>
              </a:lnSpc>
              <a:spcBef>
                <a:spcPts val="1200"/>
              </a:spcBef>
            </a:pPr>
            <a:r>
              <a:rPr lang="zh-CN" altLang="en-US" sz="2000" dirty="0">
                <a:latin typeface="Times New Roman" pitchFamily="18" charset="0"/>
                <a:cs typeface="Times New Roman" pitchFamily="18" charset="0"/>
              </a:rPr>
              <a:t>检索成功</a:t>
            </a:r>
            <a:br>
              <a:rPr lang="zh-CN" altLang="en-US" sz="2000" dirty="0">
                <a:latin typeface="Times New Roman" pitchFamily="18" charset="0"/>
                <a:cs typeface="Times New Roman" pitchFamily="18" charset="0"/>
              </a:rPr>
            </a:br>
            <a:r>
              <a:rPr lang="zh-CN" altLang="en-US" sz="2000" dirty="0">
                <a:latin typeface="Times New Roman" pitchFamily="18" charset="0"/>
                <a:cs typeface="Times New Roman" pitchFamily="18" charset="0"/>
              </a:rPr>
              <a:t>假设检索每个关键码是等概率的：</a:t>
            </a:r>
            <a:r>
              <a:rPr lang="en-US" altLang="zh-CN" sz="2000" i="1" dirty="0">
                <a:solidFill>
                  <a:srgbClr val="FF0000"/>
                </a:solidFill>
                <a:latin typeface="Times New Roman" pitchFamily="18" charset="0"/>
                <a:cs typeface="Times New Roman" pitchFamily="18" charset="0"/>
              </a:rPr>
              <a:t>P</a:t>
            </a:r>
            <a:r>
              <a:rPr lang="en-US" altLang="zh-CN" sz="2000" i="1" baseline="-25000" dirty="0">
                <a:solidFill>
                  <a:srgbClr val="FF0000"/>
                </a:solidFill>
                <a:latin typeface="Times New Roman" pitchFamily="18" charset="0"/>
                <a:cs typeface="Times New Roman" pitchFamily="18" charset="0"/>
              </a:rPr>
              <a:t>i</a:t>
            </a:r>
            <a:r>
              <a:rPr lang="en-US" altLang="zh-CN" sz="2000" dirty="0">
                <a:solidFill>
                  <a:srgbClr val="FF0000"/>
                </a:solidFill>
                <a:latin typeface="Times New Roman" pitchFamily="18" charset="0"/>
                <a:cs typeface="Times New Roman" pitchFamily="18" charset="0"/>
              </a:rPr>
              <a:t> = 1/</a:t>
            </a:r>
            <a:r>
              <a:rPr lang="en-US" altLang="zh-CN" sz="2000" i="1" dirty="0">
                <a:solidFill>
                  <a:srgbClr val="FF0000"/>
                </a:solidFill>
                <a:latin typeface="Times New Roman" pitchFamily="18" charset="0"/>
                <a:cs typeface="Times New Roman" pitchFamily="18" charset="0"/>
              </a:rPr>
              <a:t>n</a:t>
            </a:r>
          </a:p>
          <a:p>
            <a:pPr>
              <a:lnSpc>
                <a:spcPct val="80000"/>
              </a:lnSpc>
            </a:pPr>
            <a:endParaRPr lang="en-US" altLang="zh-CN" sz="2000" dirty="0">
              <a:latin typeface="Times New Roman" pitchFamily="18" charset="0"/>
              <a:cs typeface="Times New Roman" pitchFamily="18" charset="0"/>
            </a:endParaRPr>
          </a:p>
          <a:p>
            <a:pPr>
              <a:lnSpc>
                <a:spcPct val="80000"/>
              </a:lnSpc>
            </a:pPr>
            <a:endParaRPr lang="en-US" altLang="zh-CN" sz="2000" dirty="0">
              <a:latin typeface="Times New Roman" pitchFamily="18" charset="0"/>
              <a:cs typeface="Times New Roman" pitchFamily="18" charset="0"/>
            </a:endParaRPr>
          </a:p>
          <a:p>
            <a:pPr>
              <a:lnSpc>
                <a:spcPct val="80000"/>
              </a:lnSpc>
            </a:pPr>
            <a:endParaRPr lang="en-US" altLang="zh-CN" sz="2000" dirty="0">
              <a:latin typeface="Times New Roman" pitchFamily="18" charset="0"/>
              <a:cs typeface="Times New Roman" pitchFamily="18" charset="0"/>
            </a:endParaRPr>
          </a:p>
          <a:p>
            <a:pPr>
              <a:lnSpc>
                <a:spcPct val="80000"/>
              </a:lnSpc>
              <a:buFont typeface="Wingdings" pitchFamily="2" charset="2"/>
              <a:buNone/>
            </a:pPr>
            <a:endParaRPr lang="en-US" altLang="zh-CN" sz="2000" dirty="0">
              <a:latin typeface="Times New Roman" pitchFamily="18" charset="0"/>
              <a:cs typeface="Times New Roman" pitchFamily="18" charset="0"/>
            </a:endParaRPr>
          </a:p>
          <a:p>
            <a:pPr>
              <a:lnSpc>
                <a:spcPct val="80000"/>
              </a:lnSpc>
              <a:buFont typeface="Wingdings" pitchFamily="2" charset="2"/>
              <a:buNone/>
            </a:pPr>
            <a:endParaRPr lang="en-US" altLang="zh-CN" sz="900" dirty="0">
              <a:latin typeface="Times New Roman" pitchFamily="18" charset="0"/>
              <a:cs typeface="Times New Roman" pitchFamily="18" charset="0"/>
            </a:endParaRPr>
          </a:p>
          <a:p>
            <a:pPr>
              <a:lnSpc>
                <a:spcPct val="80000"/>
              </a:lnSpc>
              <a:buFont typeface="Wingdings" pitchFamily="2" charset="2"/>
              <a:buNone/>
            </a:pPr>
            <a:endParaRPr lang="en-US" altLang="zh-CN" sz="2000" dirty="0">
              <a:latin typeface="Times New Roman" pitchFamily="18" charset="0"/>
              <a:cs typeface="Times New Roman" pitchFamily="18" charset="0"/>
            </a:endParaRPr>
          </a:p>
          <a:p>
            <a:pPr>
              <a:lnSpc>
                <a:spcPct val="150000"/>
              </a:lnSpc>
              <a:spcBef>
                <a:spcPts val="1200"/>
              </a:spcBef>
            </a:pPr>
            <a:r>
              <a:rPr lang="zh-CN" altLang="en-US" sz="2000" dirty="0">
                <a:latin typeface="Times New Roman" pitchFamily="18" charset="0"/>
                <a:cs typeface="Times New Roman" pitchFamily="18" charset="0"/>
              </a:rPr>
              <a:t>检索失败</a:t>
            </a:r>
            <a:br>
              <a:rPr lang="zh-CN" altLang="en-US" sz="2000" dirty="0">
                <a:latin typeface="Times New Roman" pitchFamily="18" charset="0"/>
                <a:cs typeface="Times New Roman" pitchFamily="18" charset="0"/>
              </a:rPr>
            </a:br>
            <a:r>
              <a:rPr lang="zh-CN" altLang="en-US" sz="2000" dirty="0">
                <a:latin typeface="Times New Roman" pitchFamily="18" charset="0"/>
                <a:cs typeface="Times New Roman" pitchFamily="18" charset="0"/>
              </a:rPr>
              <a:t>假设检索失败时都需要比较</a:t>
            </a:r>
            <a:r>
              <a:rPr lang="en-US" altLang="zh-CN" sz="2000" i="1" dirty="0">
                <a:solidFill>
                  <a:srgbClr val="FF0000"/>
                </a:solidFill>
                <a:latin typeface="Times New Roman" pitchFamily="18" charset="0"/>
                <a:cs typeface="Times New Roman" pitchFamily="18" charset="0"/>
              </a:rPr>
              <a:t>n</a:t>
            </a:r>
            <a:r>
              <a:rPr lang="en-US" altLang="zh-CN" sz="2000" dirty="0">
                <a:solidFill>
                  <a:srgbClr val="FF0000"/>
                </a:solidFill>
                <a:latin typeface="Times New Roman" pitchFamily="18" charset="0"/>
                <a:cs typeface="Times New Roman" pitchFamily="18" charset="0"/>
              </a:rPr>
              <a:t>+1</a:t>
            </a:r>
            <a:r>
              <a:rPr lang="zh-CN" altLang="en-US" sz="2000" dirty="0">
                <a:latin typeface="Times New Roman" pitchFamily="18" charset="0"/>
                <a:cs typeface="Times New Roman" pitchFamily="18" charset="0"/>
              </a:rPr>
              <a:t>次（设置了一个监视哨）</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14</a:t>
            </a:fld>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218748479"/>
              </p:ext>
            </p:extLst>
          </p:nvPr>
        </p:nvGraphicFramePr>
        <p:xfrm>
          <a:off x="2683136" y="2628901"/>
          <a:ext cx="3774814" cy="2154620"/>
        </p:xfrm>
        <a:graphic>
          <a:graphicData uri="http://schemas.openxmlformats.org/presentationml/2006/ole">
            <mc:AlternateContent xmlns:mc="http://schemas.openxmlformats.org/markup-compatibility/2006">
              <mc:Choice xmlns:v="urn:schemas-microsoft-com:vml" Requires="v">
                <p:oleObj name="Equation" r:id="rId2" imgW="1777680" imgH="1015920" progId="Equation.DSMT4">
                  <p:embed/>
                </p:oleObj>
              </mc:Choice>
              <mc:Fallback>
                <p:oleObj name="Equation" r:id="rId2" imgW="1777680" imgH="1015920" progId="Equation.DSMT4">
                  <p:embed/>
                  <p:pic>
                    <p:nvPicPr>
                      <p:cNvPr id="0" name="Object 2"/>
                      <p:cNvPicPr>
                        <a:picLocks noChangeAspect="1" noChangeArrowheads="1"/>
                      </p:cNvPicPr>
                      <p:nvPr/>
                    </p:nvPicPr>
                    <p:blipFill>
                      <a:blip r:embed="rId3"/>
                      <a:srcRect/>
                      <a:stretch>
                        <a:fillRect/>
                      </a:stretch>
                    </p:blipFill>
                    <p:spPr bwMode="auto">
                      <a:xfrm>
                        <a:off x="2683136" y="2628901"/>
                        <a:ext cx="3774814" cy="215462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80115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顺序查找</a:t>
            </a:r>
            <a:r>
              <a:rPr lang="en-US" altLang="zh-CN" dirty="0"/>
              <a:t>(Sequential Search)</a:t>
            </a:r>
            <a:endParaRPr lang="zh-CN" altLang="en-US" dirty="0"/>
          </a:p>
        </p:txBody>
      </p:sp>
      <p:sp>
        <p:nvSpPr>
          <p:cNvPr id="3" name="内容占位符 2"/>
          <p:cNvSpPr>
            <a:spLocks noGrp="1"/>
          </p:cNvSpPr>
          <p:nvPr>
            <p:ph idx="1"/>
          </p:nvPr>
        </p:nvSpPr>
        <p:spPr/>
        <p:txBody>
          <a:bodyPr/>
          <a:lstStyle/>
          <a:p>
            <a:pPr>
              <a:lnSpc>
                <a:spcPct val="150000"/>
              </a:lnSpc>
              <a:spcBef>
                <a:spcPts val="600"/>
              </a:spcBef>
            </a:pPr>
            <a:r>
              <a:rPr lang="zh-CN" altLang="en-US" sz="2000" dirty="0">
                <a:latin typeface="Times New Roman" pitchFamily="18" charset="0"/>
                <a:cs typeface="Times New Roman" pitchFamily="18" charset="0"/>
              </a:rPr>
              <a:t>假设检索成功的概率为</a:t>
            </a:r>
            <a:r>
              <a:rPr lang="en-US" altLang="zh-CN" sz="2000" i="1" dirty="0">
                <a:latin typeface="Times New Roman" pitchFamily="18" charset="0"/>
                <a:cs typeface="Times New Roman" pitchFamily="18" charset="0"/>
              </a:rPr>
              <a:t>p</a:t>
            </a:r>
            <a:r>
              <a:rPr lang="zh-CN" altLang="en-US" sz="2000" dirty="0">
                <a:latin typeface="Times New Roman" pitchFamily="18" charset="0"/>
                <a:cs typeface="Times New Roman" pitchFamily="18" charset="0"/>
              </a:rPr>
              <a:t>，检索失败的概率为</a:t>
            </a:r>
            <a:r>
              <a:rPr lang="en-US" altLang="zh-CN" sz="2000" i="1" dirty="0">
                <a:latin typeface="Times New Roman" pitchFamily="18" charset="0"/>
                <a:cs typeface="Times New Roman" pitchFamily="18" charset="0"/>
              </a:rPr>
              <a:t>q</a:t>
            </a:r>
            <a:r>
              <a:rPr lang="en-US" altLang="zh-CN" sz="2000" dirty="0">
                <a:latin typeface="Times New Roman" pitchFamily="18" charset="0"/>
                <a:cs typeface="Times New Roman" pitchFamily="18" charset="0"/>
              </a:rPr>
              <a:t>=(1-</a:t>
            </a:r>
            <a:r>
              <a:rPr lang="en-US" altLang="zh-CN" sz="2000" i="1" dirty="0">
                <a:latin typeface="Times New Roman" pitchFamily="18" charset="0"/>
                <a:cs typeface="Times New Roman" pitchFamily="18" charset="0"/>
              </a:rPr>
              <a:t>p</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，则平均查找长度</a:t>
            </a:r>
            <a:r>
              <a:rPr lang="en-US" altLang="zh-CN" sz="2000" dirty="0">
                <a:latin typeface="Times New Roman" pitchFamily="18" charset="0"/>
                <a:cs typeface="Times New Roman" pitchFamily="18" charset="0"/>
              </a:rPr>
              <a:t>ASL</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a:lnSpc>
                <a:spcPct val="80000"/>
              </a:lnSpc>
            </a:pPr>
            <a:endParaRPr lang="en-US" altLang="zh-CN" sz="2000" dirty="0">
              <a:latin typeface="Times New Roman" pitchFamily="18" charset="0"/>
              <a:cs typeface="Times New Roman" pitchFamily="18" charset="0"/>
            </a:endParaRPr>
          </a:p>
          <a:p>
            <a:pPr>
              <a:lnSpc>
                <a:spcPct val="80000"/>
              </a:lnSpc>
            </a:pPr>
            <a:endParaRPr lang="en-US" altLang="zh-CN" sz="2000" dirty="0">
              <a:latin typeface="Times New Roman" pitchFamily="18" charset="0"/>
              <a:cs typeface="Times New Roman" pitchFamily="18" charset="0"/>
            </a:endParaRPr>
          </a:p>
          <a:p>
            <a:pPr>
              <a:lnSpc>
                <a:spcPct val="80000"/>
              </a:lnSpc>
            </a:pPr>
            <a:endParaRPr lang="en-US" altLang="zh-CN" sz="2000" dirty="0">
              <a:latin typeface="Times New Roman" pitchFamily="18" charset="0"/>
              <a:cs typeface="Times New Roman" pitchFamily="18" charset="0"/>
            </a:endParaRPr>
          </a:p>
          <a:p>
            <a:pPr>
              <a:lnSpc>
                <a:spcPct val="80000"/>
              </a:lnSpc>
            </a:pPr>
            <a:endParaRPr lang="en-US" altLang="zh-CN" sz="2000" dirty="0">
              <a:latin typeface="Times New Roman" pitchFamily="18" charset="0"/>
              <a:cs typeface="Times New Roman" pitchFamily="18" charset="0"/>
            </a:endParaRPr>
          </a:p>
          <a:p>
            <a:pPr lvl="1">
              <a:lnSpc>
                <a:spcPct val="80000"/>
              </a:lnSpc>
            </a:pPr>
            <a:endParaRPr lang="en-US" altLang="zh-CN" dirty="0">
              <a:latin typeface="Times New Roman" pitchFamily="18" charset="0"/>
              <a:cs typeface="Times New Roman" pitchFamily="18" charset="0"/>
            </a:endParaRPr>
          </a:p>
          <a:p>
            <a:pPr lvl="1">
              <a:lnSpc>
                <a:spcPct val="80000"/>
              </a:lnSpc>
            </a:pPr>
            <a:endParaRPr lang="en-US" altLang="zh-CN" dirty="0">
              <a:latin typeface="Times New Roman" pitchFamily="18" charset="0"/>
              <a:cs typeface="Times New Roman" pitchFamily="18" charset="0"/>
            </a:endParaRPr>
          </a:p>
          <a:p>
            <a:pPr lvl="1">
              <a:lnSpc>
                <a:spcPct val="80000"/>
              </a:lnSpc>
            </a:pPr>
            <a:endParaRPr lang="en-US" altLang="zh-CN" dirty="0">
              <a:latin typeface="Times New Roman" pitchFamily="18" charset="0"/>
              <a:cs typeface="Times New Roman" pitchFamily="18" charset="0"/>
            </a:endParaRPr>
          </a:p>
          <a:p>
            <a:pPr lvl="1">
              <a:lnSpc>
                <a:spcPct val="80000"/>
              </a:lnSpc>
            </a:pPr>
            <a:endParaRPr lang="en-US" altLang="zh-CN" dirty="0">
              <a:latin typeface="Times New Roman" pitchFamily="18" charset="0"/>
              <a:cs typeface="Times New Roman" pitchFamily="18" charset="0"/>
            </a:endParaRPr>
          </a:p>
          <a:p>
            <a:pPr>
              <a:lnSpc>
                <a:spcPct val="80000"/>
              </a:lnSpc>
            </a:pP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+1)/2 &lt; </a:t>
            </a:r>
            <a:r>
              <a:rPr lang="en-US" altLang="zh-CN" sz="2800" i="1" dirty="0">
                <a:latin typeface="Times New Roman" pitchFamily="18" charset="0"/>
                <a:cs typeface="Times New Roman" pitchFamily="18" charset="0"/>
              </a:rPr>
              <a:t>ASL</a:t>
            </a:r>
            <a:r>
              <a:rPr lang="en-US" altLang="zh-CN" sz="2800" dirty="0">
                <a:latin typeface="Times New Roman" pitchFamily="18" charset="0"/>
                <a:cs typeface="Times New Roman" pitchFamily="18" charset="0"/>
              </a:rPr>
              <a:t> &lt; (</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+1)</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15</a:t>
            </a:fld>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151202408"/>
              </p:ext>
            </p:extLst>
          </p:nvPr>
        </p:nvGraphicFramePr>
        <p:xfrm>
          <a:off x="1920894" y="2049518"/>
          <a:ext cx="5207529" cy="2220858"/>
        </p:xfrm>
        <a:graphic>
          <a:graphicData uri="http://schemas.openxmlformats.org/presentationml/2006/ole">
            <mc:AlternateContent xmlns:mc="http://schemas.openxmlformats.org/markup-compatibility/2006">
              <mc:Choice xmlns:v="urn:schemas-microsoft-com:vml" Requires="v">
                <p:oleObj name="Equation" r:id="rId2" imgW="1942920" imgH="1028520" progId="Equation.DSMT4">
                  <p:embed/>
                </p:oleObj>
              </mc:Choice>
              <mc:Fallback>
                <p:oleObj name="Equation" r:id="rId2" imgW="1942920" imgH="1028520" progId="Equation.DSMT4">
                  <p:embed/>
                  <p:pic>
                    <p:nvPicPr>
                      <p:cNvPr id="0" name="Object 2"/>
                      <p:cNvPicPr>
                        <a:picLocks noChangeAspect="1" noChangeArrowheads="1"/>
                      </p:cNvPicPr>
                      <p:nvPr/>
                    </p:nvPicPr>
                    <p:blipFill>
                      <a:blip r:embed="rId3"/>
                      <a:srcRect/>
                      <a:stretch>
                        <a:fillRect/>
                      </a:stretch>
                    </p:blipFill>
                    <p:spPr bwMode="auto">
                      <a:xfrm>
                        <a:off x="1920894" y="2049518"/>
                        <a:ext cx="5207529" cy="222085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9993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顺序查找</a:t>
            </a:r>
            <a:r>
              <a:rPr lang="en-US" altLang="zh-CN" dirty="0"/>
              <a:t>(Sequential Search)</a:t>
            </a:r>
            <a:endParaRPr lang="zh-CN" altLang="en-US" dirty="0"/>
          </a:p>
        </p:txBody>
      </p:sp>
      <p:sp>
        <p:nvSpPr>
          <p:cNvPr id="3" name="内容占位符 2"/>
          <p:cNvSpPr>
            <a:spLocks noGrp="1"/>
          </p:cNvSpPr>
          <p:nvPr>
            <p:ph idx="1"/>
          </p:nvPr>
        </p:nvSpPr>
        <p:spPr/>
        <p:txBody>
          <a:bodyPr/>
          <a:lstStyle/>
          <a:p>
            <a:pPr>
              <a:lnSpc>
                <a:spcPct val="150000"/>
              </a:lnSpc>
              <a:spcBef>
                <a:spcPts val="1200"/>
              </a:spcBef>
            </a:pPr>
            <a:r>
              <a:rPr lang="zh-CN" altLang="en-US" dirty="0">
                <a:latin typeface="Times New Roman" pitchFamily="18" charset="0"/>
                <a:cs typeface="Times New Roman" pitchFamily="18" charset="0"/>
              </a:rPr>
              <a:t>顺序查找优缺点</a:t>
            </a:r>
            <a:endParaRPr lang="en-US" altLang="zh-CN" dirty="0">
              <a:latin typeface="Times New Roman" pitchFamily="18" charset="0"/>
              <a:cs typeface="Times New Roman" pitchFamily="18" charset="0"/>
            </a:endParaRPr>
          </a:p>
          <a:p>
            <a:pPr>
              <a:lnSpc>
                <a:spcPct val="150000"/>
              </a:lnSpc>
              <a:spcBef>
                <a:spcPts val="1200"/>
              </a:spcBef>
            </a:pPr>
            <a:r>
              <a:rPr lang="zh-CN" altLang="en-US" dirty="0">
                <a:latin typeface="Times New Roman" pitchFamily="18" charset="0"/>
                <a:cs typeface="Times New Roman" pitchFamily="18" charset="0"/>
              </a:rPr>
              <a:t>优点：插入元素可以直接加在表尾</a:t>
            </a:r>
            <a:r>
              <a:rPr lang="en-US" altLang="zh-CN" dirty="0">
                <a:latin typeface="Times New Roman" pitchFamily="18" charset="0"/>
                <a:cs typeface="Times New Roman" pitchFamily="18" charset="0"/>
              </a:rPr>
              <a:t>O(1)</a:t>
            </a:r>
          </a:p>
          <a:p>
            <a:pPr>
              <a:lnSpc>
                <a:spcPct val="150000"/>
              </a:lnSpc>
              <a:spcBef>
                <a:spcPts val="1200"/>
              </a:spcBef>
            </a:pPr>
            <a:r>
              <a:rPr lang="zh-CN" altLang="en-US" dirty="0">
                <a:latin typeface="Times New Roman" pitchFamily="18" charset="0"/>
                <a:cs typeface="Times New Roman" pitchFamily="18" charset="0"/>
              </a:rPr>
              <a:t>缺点：检索时间太长</a:t>
            </a:r>
            <a:r>
              <a:rPr lang="en-US" altLang="zh-CN" dirty="0">
                <a:latin typeface="Times New Roman" pitchFamily="18" charset="0"/>
                <a:cs typeface="Times New Roman" pitchFamily="18" charset="0"/>
              </a:rPr>
              <a:t>O(n) </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16</a:t>
            </a:fld>
            <a:endParaRPr lang="zh-CN" altLang="en-US" dirty="0"/>
          </a:p>
        </p:txBody>
      </p:sp>
    </p:spTree>
    <p:extLst>
      <p:ext uri="{BB962C8B-B14F-4D97-AF65-F5344CB8AC3E}">
        <p14:creationId xmlns:p14="http://schemas.microsoft.com/office/powerpoint/2010/main" val="762735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折半查找</a:t>
            </a:r>
            <a:r>
              <a:rPr lang="en-US" altLang="zh-CN" dirty="0"/>
              <a:t>(Binary Search)</a:t>
            </a:r>
            <a:endParaRPr lang="zh-CN" altLang="en-US" dirty="0"/>
          </a:p>
        </p:txBody>
      </p:sp>
      <p:sp>
        <p:nvSpPr>
          <p:cNvPr id="3" name="内容占位符 2"/>
          <p:cNvSpPr>
            <a:spLocks noGrp="1"/>
          </p:cNvSpPr>
          <p:nvPr>
            <p:ph idx="1"/>
          </p:nvPr>
        </p:nvSpPr>
        <p:spPr/>
        <p:txBody>
          <a:bodyPr/>
          <a:lstStyle/>
          <a:p>
            <a:pPr marL="0" indent="0">
              <a:lnSpc>
                <a:spcPct val="150000"/>
              </a:lnSpc>
              <a:spcBef>
                <a:spcPts val="1800"/>
              </a:spcBef>
              <a:buFont typeface="Wingdings" pitchFamily="2" charset="2"/>
              <a:buNone/>
            </a:pPr>
            <a:r>
              <a:rPr lang="zh-CN" altLang="en-US" dirty="0">
                <a:latin typeface="Times New Roman" pitchFamily="18" charset="0"/>
                <a:cs typeface="Times New Roman" pitchFamily="18" charset="0"/>
              </a:rPr>
              <a:t>折半查找又称为</a:t>
            </a:r>
            <a:r>
              <a:rPr lang="zh-CN" altLang="en-US" dirty="0">
                <a:solidFill>
                  <a:srgbClr val="0000FF"/>
                </a:solidFill>
                <a:latin typeface="Times New Roman" pitchFamily="18" charset="0"/>
                <a:cs typeface="Times New Roman" pitchFamily="18" charset="0"/>
              </a:rPr>
              <a:t>二分查找</a:t>
            </a:r>
            <a:r>
              <a:rPr lang="zh-CN" altLang="en-US" dirty="0">
                <a:latin typeface="Times New Roman" pitchFamily="18" charset="0"/>
                <a:cs typeface="Times New Roman" pitchFamily="18" charset="0"/>
              </a:rPr>
              <a:t>，是一种效率较高的查找方法。</a:t>
            </a:r>
          </a:p>
          <a:p>
            <a:pPr marL="0" indent="0">
              <a:lnSpc>
                <a:spcPct val="150000"/>
              </a:lnSpc>
              <a:spcBef>
                <a:spcPts val="1800"/>
              </a:spcBef>
              <a:buFont typeface="Wingdings" pitchFamily="2" charset="2"/>
              <a:buNone/>
            </a:pPr>
            <a:r>
              <a:rPr lang="zh-CN" altLang="en-US" b="1" dirty="0">
                <a:solidFill>
                  <a:srgbClr val="FF0000"/>
                </a:solidFill>
                <a:latin typeface="Times New Roman" pitchFamily="18" charset="0"/>
                <a:cs typeface="Times New Roman" pitchFamily="18" charset="0"/>
              </a:rPr>
              <a:t>前提条件</a:t>
            </a:r>
            <a:r>
              <a:rPr lang="zh-CN" altLang="en-US" dirty="0">
                <a:latin typeface="Times New Roman" pitchFamily="18" charset="0"/>
                <a:cs typeface="Times New Roman" pitchFamily="18" charset="0"/>
              </a:rPr>
              <a:t>：查找表中的所有记录是按关键字有序</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升序或降序</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a:t>
            </a:r>
          </a:p>
          <a:p>
            <a:pPr marL="0" indent="0">
              <a:lnSpc>
                <a:spcPct val="150000"/>
              </a:lnSpc>
              <a:spcBef>
                <a:spcPts val="1800"/>
              </a:spcBef>
              <a:buFont typeface="Wingdings" pitchFamily="2" charset="2"/>
              <a:buNone/>
            </a:pPr>
            <a:r>
              <a:rPr lang="zh-CN" altLang="en-US" dirty="0">
                <a:latin typeface="Times New Roman" pitchFamily="18" charset="0"/>
                <a:cs typeface="Times New Roman" pitchFamily="18" charset="0"/>
              </a:rPr>
              <a:t>查找过程中，先确定待查找记录在表中的范围，然后逐步缩小范围</a:t>
            </a:r>
            <a:r>
              <a:rPr lang="en-US" altLang="zh-CN" dirty="0">
                <a:latin typeface="Times New Roman" pitchFamily="18" charset="0"/>
                <a:cs typeface="Times New Roman" pitchFamily="18" charset="0"/>
              </a:rPr>
              <a:t>(</a:t>
            </a:r>
            <a:r>
              <a:rPr lang="zh-CN" altLang="en-US" b="1" dirty="0">
                <a:solidFill>
                  <a:srgbClr val="0000FF"/>
                </a:solidFill>
                <a:latin typeface="Times New Roman" pitchFamily="18" charset="0"/>
                <a:cs typeface="Times New Roman" pitchFamily="18" charset="0"/>
              </a:rPr>
              <a:t>每次将待查记录所在区间缩小一半</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，直到找到或找不到记录为止。</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17</a:t>
            </a:fld>
            <a:endParaRPr lang="zh-CN" altLang="en-US" dirty="0"/>
          </a:p>
        </p:txBody>
      </p:sp>
    </p:spTree>
    <p:extLst>
      <p:ext uri="{BB962C8B-B14F-4D97-AF65-F5344CB8AC3E}">
        <p14:creationId xmlns:p14="http://schemas.microsoft.com/office/powerpoint/2010/main" val="382248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折半查找</a:t>
            </a:r>
            <a:r>
              <a:rPr lang="en-US" altLang="zh-CN" dirty="0"/>
              <a:t>(Binary Search)</a:t>
            </a:r>
            <a:endParaRPr lang="zh-CN" altLang="en-US" dirty="0"/>
          </a:p>
        </p:txBody>
      </p:sp>
      <p:sp>
        <p:nvSpPr>
          <p:cNvPr id="3" name="内容占位符 2"/>
          <p:cNvSpPr>
            <a:spLocks noGrp="1"/>
          </p:cNvSpPr>
          <p:nvPr>
            <p:ph idx="1"/>
          </p:nvPr>
        </p:nvSpPr>
        <p:spPr/>
        <p:txBody>
          <a:bodyPr>
            <a:normAutofit lnSpcReduction="10000"/>
          </a:bodyPr>
          <a:lstStyle/>
          <a:p>
            <a:pPr>
              <a:lnSpc>
                <a:spcPct val="110000"/>
              </a:lnSpc>
            </a:pPr>
            <a:r>
              <a:rPr lang="zh-CN" altLang="en-US" sz="2200" b="1" dirty="0">
                <a:latin typeface="Times New Roman" pitchFamily="18" charset="0"/>
                <a:cs typeface="Times New Roman" pitchFamily="18" charset="0"/>
              </a:rPr>
              <a:t>查找思想</a:t>
            </a:r>
          </a:p>
          <a:p>
            <a:pPr marL="0" indent="0">
              <a:lnSpc>
                <a:spcPct val="110000"/>
              </a:lnSpc>
              <a:spcBef>
                <a:spcPts val="1200"/>
              </a:spcBef>
              <a:buFont typeface="Wingdings" pitchFamily="2" charset="2"/>
              <a:buNone/>
            </a:pPr>
            <a:r>
              <a:rPr lang="zh-CN" altLang="en-US" sz="2200" dirty="0">
                <a:solidFill>
                  <a:schemeClr val="tx2"/>
                </a:solidFill>
                <a:effectLst>
                  <a:outerShdw blurRad="38100" dist="38100" dir="2700000" algn="tl">
                    <a:srgbClr val="000000"/>
                  </a:outerShdw>
                </a:effectLst>
                <a:latin typeface="Times New Roman" pitchFamily="18" charset="0"/>
                <a:cs typeface="Times New Roman" pitchFamily="18" charset="0"/>
              </a:rPr>
              <a:t>      </a:t>
            </a:r>
            <a:r>
              <a:rPr lang="zh-CN" altLang="en-US" sz="2200" dirty="0">
                <a:latin typeface="Times New Roman" pitchFamily="18" charset="0"/>
                <a:cs typeface="Times New Roman" pitchFamily="18" charset="0"/>
              </a:rPr>
              <a:t>用</a:t>
            </a:r>
            <a:r>
              <a:rPr lang="en-US" altLang="zh-CN" sz="2200" dirty="0">
                <a:latin typeface="Times New Roman" pitchFamily="18" charset="0"/>
                <a:cs typeface="Times New Roman" pitchFamily="18" charset="0"/>
              </a:rPr>
              <a:t>Low</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High</a:t>
            </a:r>
            <a:r>
              <a:rPr lang="zh-CN" altLang="en-US" sz="2200" dirty="0">
                <a:latin typeface="Times New Roman" pitchFamily="18" charset="0"/>
                <a:cs typeface="Times New Roman" pitchFamily="18" charset="0"/>
              </a:rPr>
              <a:t>和</a:t>
            </a:r>
            <a:r>
              <a:rPr lang="en-US" altLang="zh-CN" sz="2200" dirty="0">
                <a:latin typeface="Times New Roman" pitchFamily="18" charset="0"/>
                <a:cs typeface="Times New Roman" pitchFamily="18" charset="0"/>
              </a:rPr>
              <a:t>Mid</a:t>
            </a:r>
            <a:r>
              <a:rPr lang="zh-CN" altLang="en-US" sz="2200" dirty="0">
                <a:latin typeface="Times New Roman" pitchFamily="18" charset="0"/>
                <a:cs typeface="Times New Roman" pitchFamily="18" charset="0"/>
              </a:rPr>
              <a:t>表示待查找区间的下界、上界和中间位置指针，初值为</a:t>
            </a:r>
            <a:r>
              <a:rPr lang="en-US" altLang="zh-CN" sz="2200" dirty="0">
                <a:latin typeface="Times New Roman" pitchFamily="18" charset="0"/>
                <a:cs typeface="Times New Roman" pitchFamily="18" charset="0"/>
              </a:rPr>
              <a:t>Low=1</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High=n</a:t>
            </a:r>
            <a:r>
              <a:rPr lang="zh-CN" altLang="en-US" sz="2200" dirty="0">
                <a:latin typeface="Times New Roman" pitchFamily="18" charset="0"/>
                <a:cs typeface="Times New Roman" pitchFamily="18" charset="0"/>
              </a:rPr>
              <a:t>。</a:t>
            </a:r>
            <a:endParaRPr lang="en-US" altLang="zh-CN" sz="2200" dirty="0">
              <a:latin typeface="Times New Roman" pitchFamily="18" charset="0"/>
              <a:cs typeface="Times New Roman" pitchFamily="18" charset="0"/>
            </a:endParaRPr>
          </a:p>
          <a:p>
            <a:pPr marL="444500" lvl="1" indent="0">
              <a:lnSpc>
                <a:spcPct val="110000"/>
              </a:lnSpc>
              <a:spcBef>
                <a:spcPts val="1200"/>
              </a:spcBef>
              <a:buFont typeface="Wingdings" pitchFamily="2" charset="2"/>
              <a:buNone/>
            </a:pPr>
            <a:r>
              <a:rPr lang="zh-CN" altLang="en-US" sz="2200" dirty="0">
                <a:solidFill>
                  <a:srgbClr val="0000FF"/>
                </a:solidFill>
                <a:latin typeface="Times New Roman" pitchFamily="18" charset="0"/>
                <a:cs typeface="Times New Roman" pitchFamily="18" charset="0"/>
              </a:rPr>
              <a:t>⑴ </a:t>
            </a:r>
            <a:r>
              <a:rPr lang="zh-CN" altLang="en-US" sz="2200" dirty="0">
                <a:latin typeface="Times New Roman" pitchFamily="18" charset="0"/>
                <a:cs typeface="Times New Roman" pitchFamily="18" charset="0"/>
              </a:rPr>
              <a:t>  取中间位置</a:t>
            </a:r>
            <a:r>
              <a:rPr lang="en-US" altLang="zh-CN" sz="2200" dirty="0">
                <a:latin typeface="Times New Roman" pitchFamily="18" charset="0"/>
                <a:cs typeface="Times New Roman" pitchFamily="18" charset="0"/>
              </a:rPr>
              <a:t>Mid</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Mid=</a:t>
            </a:r>
            <a:r>
              <a:rPr lang="en-US" altLang="zh-CN" sz="2200" dirty="0">
                <a:latin typeface="Times New Roman" pitchFamily="18" charset="0"/>
                <a:cs typeface="Times New Roman" pitchFamily="18" charset="0"/>
                <a:sym typeface="Symbol" pitchFamily="18" charset="2"/>
              </a:rPr>
              <a:t>(</a:t>
            </a:r>
            <a:r>
              <a:rPr lang="en-US" altLang="zh-CN" sz="2200" dirty="0" err="1">
                <a:latin typeface="Times New Roman" pitchFamily="18" charset="0"/>
                <a:cs typeface="Times New Roman" pitchFamily="18" charset="0"/>
              </a:rPr>
              <a:t>Low+High</a:t>
            </a:r>
            <a:r>
              <a:rPr lang="en-US" altLang="zh-CN" sz="2200" dirty="0">
                <a:latin typeface="Times New Roman" pitchFamily="18" charset="0"/>
                <a:cs typeface="Times New Roman" pitchFamily="18" charset="0"/>
                <a:sym typeface="Symbol" pitchFamily="18" charset="2"/>
              </a:rPr>
              <a:t>)/2 </a:t>
            </a:r>
            <a:r>
              <a:rPr lang="zh-CN" altLang="en-US" sz="2200" dirty="0">
                <a:latin typeface="Times New Roman" pitchFamily="18" charset="0"/>
                <a:cs typeface="Times New Roman" pitchFamily="18" charset="0"/>
              </a:rPr>
              <a:t>；</a:t>
            </a:r>
            <a:endParaRPr lang="zh-CN" altLang="en-US" sz="2200" dirty="0">
              <a:latin typeface="Times New Roman" pitchFamily="18" charset="0"/>
              <a:cs typeface="Times New Roman" pitchFamily="18" charset="0"/>
              <a:sym typeface="Symbol" pitchFamily="18" charset="2"/>
            </a:endParaRPr>
          </a:p>
          <a:p>
            <a:pPr marL="444500" lvl="1" indent="0">
              <a:lnSpc>
                <a:spcPct val="110000"/>
              </a:lnSpc>
              <a:spcBef>
                <a:spcPts val="1200"/>
              </a:spcBef>
              <a:buFont typeface="Wingdings" pitchFamily="2" charset="2"/>
              <a:buNone/>
            </a:pPr>
            <a:r>
              <a:rPr lang="zh-CN" altLang="en-US" sz="2200" dirty="0">
                <a:solidFill>
                  <a:srgbClr val="0000FF"/>
                </a:solidFill>
                <a:latin typeface="Times New Roman" pitchFamily="18" charset="0"/>
                <a:cs typeface="Times New Roman" pitchFamily="18" charset="0"/>
              </a:rPr>
              <a:t>⑵</a:t>
            </a:r>
            <a:r>
              <a:rPr lang="zh-CN" altLang="en-US" sz="2200" dirty="0">
                <a:latin typeface="Times New Roman" pitchFamily="18" charset="0"/>
                <a:cs typeface="Times New Roman" pitchFamily="18" charset="0"/>
                <a:sym typeface="Symbol" pitchFamily="18" charset="2"/>
              </a:rPr>
              <a:t>   比较</a:t>
            </a:r>
            <a:r>
              <a:rPr lang="zh-CN" altLang="en-US" sz="2200" dirty="0">
                <a:latin typeface="Times New Roman" pitchFamily="18" charset="0"/>
                <a:cs typeface="Times New Roman" pitchFamily="18" charset="0"/>
              </a:rPr>
              <a:t>中间位置记录的关键字与给定的</a:t>
            </a:r>
            <a:r>
              <a:rPr lang="en-US" altLang="zh-CN" sz="2200" dirty="0">
                <a:latin typeface="Times New Roman" pitchFamily="18" charset="0"/>
                <a:cs typeface="Times New Roman" pitchFamily="18" charset="0"/>
              </a:rPr>
              <a:t>K</a:t>
            </a:r>
            <a:r>
              <a:rPr lang="zh-CN" altLang="en-US" sz="2200" dirty="0">
                <a:latin typeface="Times New Roman" pitchFamily="18" charset="0"/>
                <a:cs typeface="Times New Roman" pitchFamily="18" charset="0"/>
              </a:rPr>
              <a:t>值：</a:t>
            </a:r>
          </a:p>
          <a:p>
            <a:pPr marL="901700" lvl="2" indent="0">
              <a:lnSpc>
                <a:spcPct val="110000"/>
              </a:lnSpc>
              <a:spcBef>
                <a:spcPts val="1200"/>
              </a:spcBef>
              <a:buFont typeface="Wingdings" pitchFamily="2" charset="2"/>
              <a:buNone/>
            </a:pPr>
            <a:r>
              <a:rPr lang="zh-CN" altLang="en-US" sz="2200" dirty="0">
                <a:latin typeface="Times New Roman" pitchFamily="18" charset="0"/>
                <a:cs typeface="Times New Roman" pitchFamily="18" charset="0"/>
              </a:rPr>
              <a:t>①  </a:t>
            </a:r>
            <a:r>
              <a:rPr lang="zh-CN" altLang="en-US" sz="2200" dirty="0">
                <a:solidFill>
                  <a:srgbClr val="0000FF"/>
                </a:solidFill>
                <a:latin typeface="Times New Roman" pitchFamily="18" charset="0"/>
                <a:cs typeface="Times New Roman" pitchFamily="18" charset="0"/>
              </a:rPr>
              <a:t>相等</a:t>
            </a:r>
            <a:r>
              <a:rPr lang="zh-CN" altLang="en-US" sz="2200" dirty="0">
                <a:latin typeface="Times New Roman" pitchFamily="18" charset="0"/>
                <a:cs typeface="Times New Roman" pitchFamily="18" charset="0"/>
              </a:rPr>
              <a:t>： 查找成功；</a:t>
            </a:r>
          </a:p>
          <a:p>
            <a:pPr marL="901700" lvl="2" indent="0">
              <a:lnSpc>
                <a:spcPct val="110000"/>
              </a:lnSpc>
              <a:spcBef>
                <a:spcPts val="1200"/>
              </a:spcBef>
              <a:buFont typeface="Wingdings" pitchFamily="2" charset="2"/>
              <a:buNone/>
            </a:pPr>
            <a:r>
              <a:rPr lang="zh-CN" altLang="en-US" sz="2200" dirty="0">
                <a:latin typeface="Times New Roman" pitchFamily="18" charset="0"/>
                <a:cs typeface="Times New Roman" pitchFamily="18" charset="0"/>
              </a:rPr>
              <a:t>②  </a:t>
            </a:r>
            <a:r>
              <a:rPr lang="zh-CN" altLang="en-US" sz="2200" dirty="0">
                <a:solidFill>
                  <a:srgbClr val="0000FF"/>
                </a:solidFill>
                <a:latin typeface="Times New Roman" pitchFamily="18" charset="0"/>
                <a:cs typeface="Times New Roman" pitchFamily="18" charset="0"/>
              </a:rPr>
              <a:t>大于</a:t>
            </a:r>
            <a:r>
              <a:rPr lang="zh-CN" altLang="en-US" sz="2200" dirty="0">
                <a:latin typeface="Times New Roman" pitchFamily="18" charset="0"/>
                <a:cs typeface="Times New Roman" pitchFamily="18" charset="0"/>
              </a:rPr>
              <a:t>：待查记录在区间的前半段，修改上界指针： </a:t>
            </a:r>
            <a:r>
              <a:rPr lang="en-US" altLang="zh-CN" sz="2200" dirty="0">
                <a:latin typeface="Times New Roman" pitchFamily="18" charset="0"/>
                <a:cs typeface="Times New Roman" pitchFamily="18" charset="0"/>
              </a:rPr>
              <a:t>High=Mid-1</a:t>
            </a:r>
            <a:r>
              <a:rPr lang="zh-CN" altLang="en-US" sz="2200" dirty="0">
                <a:latin typeface="Times New Roman" pitchFamily="18" charset="0"/>
                <a:cs typeface="Times New Roman" pitchFamily="18" charset="0"/>
              </a:rPr>
              <a:t>，转</a:t>
            </a:r>
            <a:r>
              <a:rPr lang="zh-CN" altLang="en-US" sz="2200" dirty="0">
                <a:solidFill>
                  <a:srgbClr val="0000FF"/>
                </a:solidFill>
                <a:latin typeface="Times New Roman" pitchFamily="18" charset="0"/>
                <a:cs typeface="Times New Roman" pitchFamily="18" charset="0"/>
              </a:rPr>
              <a:t>⑴ </a:t>
            </a:r>
            <a:r>
              <a:rPr lang="zh-CN" altLang="en-US" sz="2200" dirty="0">
                <a:latin typeface="Times New Roman" pitchFamily="18" charset="0"/>
                <a:cs typeface="Times New Roman" pitchFamily="18" charset="0"/>
              </a:rPr>
              <a:t>；</a:t>
            </a:r>
          </a:p>
          <a:p>
            <a:pPr marL="901700" lvl="2" indent="0">
              <a:lnSpc>
                <a:spcPct val="110000"/>
              </a:lnSpc>
              <a:spcBef>
                <a:spcPts val="1200"/>
              </a:spcBef>
              <a:buFont typeface="Wingdings" pitchFamily="2" charset="2"/>
              <a:buNone/>
            </a:pPr>
            <a:r>
              <a:rPr lang="zh-CN" altLang="en-US" sz="2200" dirty="0">
                <a:latin typeface="Times New Roman" pitchFamily="18" charset="0"/>
                <a:cs typeface="Times New Roman" pitchFamily="18" charset="0"/>
              </a:rPr>
              <a:t>③  </a:t>
            </a:r>
            <a:r>
              <a:rPr lang="zh-CN" altLang="en-US" sz="2200" dirty="0">
                <a:solidFill>
                  <a:srgbClr val="0000FF"/>
                </a:solidFill>
                <a:latin typeface="Times New Roman" pitchFamily="18" charset="0"/>
                <a:cs typeface="Times New Roman" pitchFamily="18" charset="0"/>
              </a:rPr>
              <a:t>小于</a:t>
            </a:r>
            <a:r>
              <a:rPr lang="zh-CN" altLang="en-US" sz="2200" dirty="0">
                <a:latin typeface="Times New Roman" pitchFamily="18" charset="0"/>
                <a:cs typeface="Times New Roman" pitchFamily="18" charset="0"/>
              </a:rPr>
              <a:t>：待查记录在区间的后半段，修改下界指针：</a:t>
            </a:r>
            <a:r>
              <a:rPr lang="en-US" altLang="zh-CN" sz="2200" dirty="0">
                <a:latin typeface="Times New Roman" pitchFamily="18" charset="0"/>
                <a:cs typeface="Times New Roman" pitchFamily="18" charset="0"/>
              </a:rPr>
              <a:t>Low=Mid+1</a:t>
            </a:r>
            <a:r>
              <a:rPr lang="zh-CN" altLang="en-US" sz="2200" dirty="0">
                <a:latin typeface="Times New Roman" pitchFamily="18" charset="0"/>
                <a:cs typeface="Times New Roman" pitchFamily="18" charset="0"/>
              </a:rPr>
              <a:t>，转</a:t>
            </a:r>
            <a:r>
              <a:rPr lang="zh-CN" altLang="en-US" sz="2200" dirty="0">
                <a:solidFill>
                  <a:srgbClr val="0000FF"/>
                </a:solidFill>
                <a:latin typeface="Times New Roman" pitchFamily="18" charset="0"/>
                <a:cs typeface="Times New Roman" pitchFamily="18" charset="0"/>
              </a:rPr>
              <a:t>⑴ </a:t>
            </a:r>
            <a:r>
              <a:rPr lang="zh-CN" altLang="en-US" sz="2200" dirty="0">
                <a:latin typeface="Times New Roman" pitchFamily="18" charset="0"/>
                <a:cs typeface="Times New Roman" pitchFamily="18" charset="0"/>
              </a:rPr>
              <a:t>；</a:t>
            </a:r>
          </a:p>
          <a:p>
            <a:pPr marL="0" indent="0">
              <a:lnSpc>
                <a:spcPct val="110000"/>
              </a:lnSpc>
              <a:spcBef>
                <a:spcPts val="1200"/>
              </a:spcBef>
              <a:buFont typeface="Wingdings" pitchFamily="2" charset="2"/>
              <a:buNone/>
            </a:pPr>
            <a:r>
              <a:rPr lang="zh-CN" altLang="en-US" sz="2200" dirty="0">
                <a:latin typeface="Times New Roman" pitchFamily="18" charset="0"/>
                <a:cs typeface="Times New Roman" pitchFamily="18" charset="0"/>
              </a:rPr>
              <a:t>直到越界</a:t>
            </a:r>
            <a:r>
              <a:rPr lang="en-US" altLang="zh-CN" sz="2200" dirty="0">
                <a:latin typeface="Times New Roman" pitchFamily="18" charset="0"/>
                <a:cs typeface="Times New Roman" pitchFamily="18" charset="0"/>
              </a:rPr>
              <a:t>(Low&gt;High)</a:t>
            </a:r>
            <a:r>
              <a:rPr lang="zh-CN" altLang="en-US" sz="2200" dirty="0">
                <a:latin typeface="Times New Roman" pitchFamily="18" charset="0"/>
                <a:cs typeface="Times New Roman" pitchFamily="18" charset="0"/>
              </a:rPr>
              <a:t>，查找失败。</a:t>
            </a: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18</a:t>
            </a:fld>
            <a:endParaRPr lang="zh-CN" altLang="en-US" dirty="0"/>
          </a:p>
        </p:txBody>
      </p:sp>
    </p:spTree>
    <p:extLst>
      <p:ext uri="{BB962C8B-B14F-4D97-AF65-F5344CB8AC3E}">
        <p14:creationId xmlns:p14="http://schemas.microsoft.com/office/powerpoint/2010/main" val="536221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折半查找</a:t>
            </a:r>
            <a:r>
              <a:rPr lang="en-US" altLang="zh-CN" dirty="0"/>
              <a:t>(Binary Search)</a:t>
            </a:r>
            <a:endParaRPr lang="zh-CN" altLang="en-US" dirty="0"/>
          </a:p>
        </p:txBody>
      </p:sp>
      <p:sp>
        <p:nvSpPr>
          <p:cNvPr id="3" name="内容占位符 2"/>
          <p:cNvSpPr>
            <a:spLocks noGrp="1"/>
          </p:cNvSpPr>
          <p:nvPr>
            <p:ph idx="1"/>
          </p:nvPr>
        </p:nvSpPr>
        <p:spPr/>
        <p:txBody>
          <a:bodyPr/>
          <a:lstStyle/>
          <a:p>
            <a:r>
              <a:rPr lang="zh-CN" altLang="en-US" b="1" dirty="0">
                <a:solidFill>
                  <a:srgbClr val="7030A0"/>
                </a:solidFill>
                <a:latin typeface="微软雅黑" pitchFamily="34" charset="-122"/>
                <a:cs typeface="Times New Roman" pitchFamily="18" charset="0"/>
              </a:rPr>
              <a:t>关键字</a:t>
            </a:r>
            <a:r>
              <a:rPr lang="en-US" altLang="zh-CN" b="1" dirty="0">
                <a:solidFill>
                  <a:srgbClr val="7030A0"/>
                </a:solidFill>
                <a:latin typeface="微软雅黑" pitchFamily="34" charset="-122"/>
                <a:cs typeface="Times New Roman" pitchFamily="18" charset="0"/>
              </a:rPr>
              <a:t>18  </a:t>
            </a:r>
            <a:r>
              <a:rPr lang="en-US" altLang="zh-CN" b="1" dirty="0">
                <a:solidFill>
                  <a:srgbClr val="000099"/>
                </a:solidFill>
                <a:latin typeface="微软雅黑" pitchFamily="34" charset="-122"/>
                <a:cs typeface="Times New Roman" pitchFamily="18" charset="0"/>
              </a:rPr>
              <a:t>low=1</a:t>
            </a:r>
            <a:r>
              <a:rPr lang="en-US" altLang="zh-CN" b="1" dirty="0">
                <a:latin typeface="微软雅黑" pitchFamily="34" charset="-122"/>
                <a:cs typeface="Times New Roman" pitchFamily="18" charset="0"/>
              </a:rPr>
              <a:t>  </a:t>
            </a:r>
            <a:r>
              <a:rPr lang="en-US" altLang="zh-CN" b="1" dirty="0">
                <a:solidFill>
                  <a:srgbClr val="FF0000"/>
                </a:solidFill>
                <a:latin typeface="微软雅黑" pitchFamily="34" charset="-122"/>
                <a:cs typeface="Times New Roman" pitchFamily="18" charset="0"/>
              </a:rPr>
              <a:t>high=9</a:t>
            </a:r>
            <a:r>
              <a:rPr lang="en-US" altLang="zh-CN" b="1" dirty="0">
                <a:latin typeface="微软雅黑" pitchFamily="34" charset="-122"/>
                <a:cs typeface="Times New Roman" pitchFamily="18" charset="0"/>
              </a:rPr>
              <a:t> </a:t>
            </a:r>
            <a:endParaRPr lang="zh-CN" altLang="en-US" b="1" dirty="0">
              <a:latin typeface="微软雅黑" pitchFamily="34" charset="-122"/>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19</a:t>
            </a:fld>
            <a:endParaRPr lang="zh-CN" altLang="en-US" dirty="0"/>
          </a:p>
        </p:txBody>
      </p:sp>
      <p:sp>
        <p:nvSpPr>
          <p:cNvPr id="6" name="Rectangle 5"/>
          <p:cNvSpPr>
            <a:spLocks noChangeArrowheads="1"/>
          </p:cNvSpPr>
          <p:nvPr/>
        </p:nvSpPr>
        <p:spPr bwMode="auto">
          <a:xfrm>
            <a:off x="4300551" y="2192338"/>
            <a:ext cx="419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dirty="0">
                <a:solidFill>
                  <a:srgbClr val="000000"/>
                </a:solidFill>
                <a:latin typeface="Times New Roman" pitchFamily="18" charset="0"/>
              </a:rPr>
              <a:t>35</a:t>
            </a:r>
            <a:endParaRPr lang="en-US" altLang="zh-CN" dirty="0"/>
          </a:p>
        </p:txBody>
      </p:sp>
      <p:grpSp>
        <p:nvGrpSpPr>
          <p:cNvPr id="7" name="Group 6"/>
          <p:cNvGrpSpPr>
            <a:grpSpLocks/>
          </p:cNvGrpSpPr>
          <p:nvPr/>
        </p:nvGrpSpPr>
        <p:grpSpPr bwMode="auto">
          <a:xfrm>
            <a:off x="1528776" y="1473200"/>
            <a:ext cx="6083300" cy="1281113"/>
            <a:chOff x="1185" y="737"/>
            <a:chExt cx="3832" cy="807"/>
          </a:xfrm>
        </p:grpSpPr>
        <p:sp>
          <p:nvSpPr>
            <p:cNvPr id="8" name="Rectangle 7"/>
            <p:cNvSpPr>
              <a:spLocks noChangeArrowheads="1"/>
            </p:cNvSpPr>
            <p:nvPr/>
          </p:nvSpPr>
          <p:spPr bwMode="auto">
            <a:xfrm>
              <a:off x="1403" y="803"/>
              <a:ext cx="1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1</a:t>
              </a:r>
              <a:endParaRPr lang="en-US" altLang="zh-CN"/>
            </a:p>
          </p:txBody>
        </p:sp>
        <p:sp>
          <p:nvSpPr>
            <p:cNvPr id="9" name="Rectangle 8"/>
            <p:cNvSpPr>
              <a:spLocks noChangeArrowheads="1"/>
            </p:cNvSpPr>
            <p:nvPr/>
          </p:nvSpPr>
          <p:spPr bwMode="auto">
            <a:xfrm>
              <a:off x="1508" y="803"/>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0" name="Rectangle 9"/>
            <p:cNvSpPr>
              <a:spLocks noChangeArrowheads="1"/>
            </p:cNvSpPr>
            <p:nvPr/>
          </p:nvSpPr>
          <p:spPr bwMode="auto">
            <a:xfrm>
              <a:off x="1829" y="803"/>
              <a:ext cx="1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2</a:t>
              </a:r>
              <a:endParaRPr lang="en-US" altLang="zh-CN"/>
            </a:p>
          </p:txBody>
        </p:sp>
        <p:sp>
          <p:nvSpPr>
            <p:cNvPr id="11" name="Rectangle 10"/>
            <p:cNvSpPr>
              <a:spLocks noChangeArrowheads="1"/>
            </p:cNvSpPr>
            <p:nvPr/>
          </p:nvSpPr>
          <p:spPr bwMode="auto">
            <a:xfrm>
              <a:off x="1934" y="803"/>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2" name="Rectangle 11"/>
            <p:cNvSpPr>
              <a:spLocks noChangeArrowheads="1"/>
            </p:cNvSpPr>
            <p:nvPr/>
          </p:nvSpPr>
          <p:spPr bwMode="auto">
            <a:xfrm>
              <a:off x="2252" y="803"/>
              <a:ext cx="1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3</a:t>
              </a:r>
              <a:endParaRPr lang="en-US" altLang="zh-CN"/>
            </a:p>
          </p:txBody>
        </p:sp>
        <p:sp>
          <p:nvSpPr>
            <p:cNvPr id="13" name="Rectangle 12"/>
            <p:cNvSpPr>
              <a:spLocks noChangeArrowheads="1"/>
            </p:cNvSpPr>
            <p:nvPr/>
          </p:nvSpPr>
          <p:spPr bwMode="auto">
            <a:xfrm>
              <a:off x="2357" y="803"/>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4" name="Rectangle 13"/>
            <p:cNvSpPr>
              <a:spLocks noChangeArrowheads="1"/>
            </p:cNvSpPr>
            <p:nvPr/>
          </p:nvSpPr>
          <p:spPr bwMode="auto">
            <a:xfrm>
              <a:off x="2678" y="803"/>
              <a:ext cx="1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4</a:t>
              </a:r>
              <a:endParaRPr lang="en-US" altLang="zh-CN"/>
            </a:p>
          </p:txBody>
        </p:sp>
        <p:sp>
          <p:nvSpPr>
            <p:cNvPr id="15" name="Rectangle 14"/>
            <p:cNvSpPr>
              <a:spLocks noChangeArrowheads="1"/>
            </p:cNvSpPr>
            <p:nvPr/>
          </p:nvSpPr>
          <p:spPr bwMode="auto">
            <a:xfrm>
              <a:off x="2783" y="803"/>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6" name="Rectangle 15"/>
            <p:cNvSpPr>
              <a:spLocks noChangeArrowheads="1"/>
            </p:cNvSpPr>
            <p:nvPr/>
          </p:nvSpPr>
          <p:spPr bwMode="auto">
            <a:xfrm>
              <a:off x="2996" y="803"/>
              <a:ext cx="1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5</a:t>
              </a:r>
              <a:endParaRPr lang="en-US" altLang="zh-CN"/>
            </a:p>
          </p:txBody>
        </p:sp>
        <p:sp>
          <p:nvSpPr>
            <p:cNvPr id="17" name="Rectangle 16"/>
            <p:cNvSpPr>
              <a:spLocks noChangeArrowheads="1"/>
            </p:cNvSpPr>
            <p:nvPr/>
          </p:nvSpPr>
          <p:spPr bwMode="auto">
            <a:xfrm>
              <a:off x="3101" y="803"/>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8" name="Rectangle 17"/>
            <p:cNvSpPr>
              <a:spLocks noChangeArrowheads="1"/>
            </p:cNvSpPr>
            <p:nvPr/>
          </p:nvSpPr>
          <p:spPr bwMode="auto">
            <a:xfrm>
              <a:off x="3403" y="803"/>
              <a:ext cx="1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6</a:t>
              </a:r>
              <a:endParaRPr lang="en-US" altLang="zh-CN"/>
            </a:p>
          </p:txBody>
        </p:sp>
        <p:sp>
          <p:nvSpPr>
            <p:cNvPr id="19" name="Rectangle 18"/>
            <p:cNvSpPr>
              <a:spLocks noChangeArrowheads="1"/>
            </p:cNvSpPr>
            <p:nvPr/>
          </p:nvSpPr>
          <p:spPr bwMode="auto">
            <a:xfrm>
              <a:off x="3508" y="803"/>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20" name="Rectangle 19"/>
            <p:cNvSpPr>
              <a:spLocks noChangeArrowheads="1"/>
            </p:cNvSpPr>
            <p:nvPr/>
          </p:nvSpPr>
          <p:spPr bwMode="auto">
            <a:xfrm>
              <a:off x="3809" y="803"/>
              <a:ext cx="1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7</a:t>
              </a:r>
              <a:endParaRPr lang="en-US" altLang="zh-CN"/>
            </a:p>
          </p:txBody>
        </p:sp>
        <p:sp>
          <p:nvSpPr>
            <p:cNvPr id="21" name="Rectangle 20"/>
            <p:cNvSpPr>
              <a:spLocks noChangeArrowheads="1"/>
            </p:cNvSpPr>
            <p:nvPr/>
          </p:nvSpPr>
          <p:spPr bwMode="auto">
            <a:xfrm>
              <a:off x="3915" y="803"/>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22" name="Rectangle 21"/>
            <p:cNvSpPr>
              <a:spLocks noChangeArrowheads="1"/>
            </p:cNvSpPr>
            <p:nvPr/>
          </p:nvSpPr>
          <p:spPr bwMode="auto">
            <a:xfrm>
              <a:off x="4216" y="803"/>
              <a:ext cx="1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8</a:t>
              </a:r>
              <a:endParaRPr lang="en-US" altLang="zh-CN"/>
            </a:p>
          </p:txBody>
        </p:sp>
        <p:sp>
          <p:nvSpPr>
            <p:cNvPr id="23" name="Rectangle 22"/>
            <p:cNvSpPr>
              <a:spLocks noChangeArrowheads="1"/>
            </p:cNvSpPr>
            <p:nvPr/>
          </p:nvSpPr>
          <p:spPr bwMode="auto">
            <a:xfrm>
              <a:off x="4321" y="803"/>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24" name="Rectangle 23"/>
            <p:cNvSpPr>
              <a:spLocks noChangeArrowheads="1"/>
            </p:cNvSpPr>
            <p:nvPr/>
          </p:nvSpPr>
          <p:spPr bwMode="auto">
            <a:xfrm>
              <a:off x="4623" y="803"/>
              <a:ext cx="1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9</a:t>
              </a:r>
              <a:endParaRPr lang="en-US" altLang="zh-CN"/>
            </a:p>
          </p:txBody>
        </p:sp>
        <p:sp>
          <p:nvSpPr>
            <p:cNvPr id="25" name="Rectangle 24"/>
            <p:cNvSpPr>
              <a:spLocks noChangeArrowheads="1"/>
            </p:cNvSpPr>
            <p:nvPr/>
          </p:nvSpPr>
          <p:spPr bwMode="auto">
            <a:xfrm>
              <a:off x="4728" y="803"/>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26" name="Rectangle 25"/>
            <p:cNvSpPr>
              <a:spLocks noChangeArrowheads="1"/>
            </p:cNvSpPr>
            <p:nvPr/>
          </p:nvSpPr>
          <p:spPr bwMode="auto">
            <a:xfrm>
              <a:off x="1185"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 name="Line 26"/>
            <p:cNvSpPr>
              <a:spLocks noChangeShapeType="1"/>
            </p:cNvSpPr>
            <p:nvPr/>
          </p:nvSpPr>
          <p:spPr bwMode="auto">
            <a:xfrm>
              <a:off x="1185"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7"/>
            <p:cNvSpPr>
              <a:spLocks noChangeShapeType="1"/>
            </p:cNvSpPr>
            <p:nvPr/>
          </p:nvSpPr>
          <p:spPr bwMode="auto">
            <a:xfrm>
              <a:off x="1185"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Rectangle 28"/>
            <p:cNvSpPr>
              <a:spLocks noChangeArrowheads="1"/>
            </p:cNvSpPr>
            <p:nvPr/>
          </p:nvSpPr>
          <p:spPr bwMode="auto">
            <a:xfrm>
              <a:off x="1185"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 name="Line 29"/>
            <p:cNvSpPr>
              <a:spLocks noChangeShapeType="1"/>
            </p:cNvSpPr>
            <p:nvPr/>
          </p:nvSpPr>
          <p:spPr bwMode="auto">
            <a:xfrm>
              <a:off x="1185"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0"/>
            <p:cNvSpPr>
              <a:spLocks noChangeShapeType="1"/>
            </p:cNvSpPr>
            <p:nvPr/>
          </p:nvSpPr>
          <p:spPr bwMode="auto">
            <a:xfrm>
              <a:off x="1185"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Rectangle 31"/>
            <p:cNvSpPr>
              <a:spLocks noChangeArrowheads="1"/>
            </p:cNvSpPr>
            <p:nvPr/>
          </p:nvSpPr>
          <p:spPr bwMode="auto">
            <a:xfrm>
              <a:off x="1195" y="737"/>
              <a:ext cx="416"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 name="Line 32"/>
            <p:cNvSpPr>
              <a:spLocks noChangeShapeType="1"/>
            </p:cNvSpPr>
            <p:nvPr/>
          </p:nvSpPr>
          <p:spPr bwMode="auto">
            <a:xfrm>
              <a:off x="1195" y="737"/>
              <a:ext cx="416"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Rectangle 33"/>
            <p:cNvSpPr>
              <a:spLocks noChangeArrowheads="1"/>
            </p:cNvSpPr>
            <p:nvPr/>
          </p:nvSpPr>
          <p:spPr bwMode="auto">
            <a:xfrm>
              <a:off x="1611"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 name="Line 34"/>
            <p:cNvSpPr>
              <a:spLocks noChangeShapeType="1"/>
            </p:cNvSpPr>
            <p:nvPr/>
          </p:nvSpPr>
          <p:spPr bwMode="auto">
            <a:xfrm>
              <a:off x="1611"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5"/>
            <p:cNvSpPr>
              <a:spLocks noChangeShapeType="1"/>
            </p:cNvSpPr>
            <p:nvPr/>
          </p:nvSpPr>
          <p:spPr bwMode="auto">
            <a:xfrm>
              <a:off x="1611"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Rectangle 36"/>
            <p:cNvSpPr>
              <a:spLocks noChangeArrowheads="1"/>
            </p:cNvSpPr>
            <p:nvPr/>
          </p:nvSpPr>
          <p:spPr bwMode="auto">
            <a:xfrm>
              <a:off x="1621" y="737"/>
              <a:ext cx="414"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 name="Line 37"/>
            <p:cNvSpPr>
              <a:spLocks noChangeShapeType="1"/>
            </p:cNvSpPr>
            <p:nvPr/>
          </p:nvSpPr>
          <p:spPr bwMode="auto">
            <a:xfrm>
              <a:off x="1621" y="737"/>
              <a:ext cx="41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Rectangle 38"/>
            <p:cNvSpPr>
              <a:spLocks noChangeArrowheads="1"/>
            </p:cNvSpPr>
            <p:nvPr/>
          </p:nvSpPr>
          <p:spPr bwMode="auto">
            <a:xfrm>
              <a:off x="2035"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 name="Line 39"/>
            <p:cNvSpPr>
              <a:spLocks noChangeShapeType="1"/>
            </p:cNvSpPr>
            <p:nvPr/>
          </p:nvSpPr>
          <p:spPr bwMode="auto">
            <a:xfrm>
              <a:off x="2035"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40"/>
            <p:cNvSpPr>
              <a:spLocks noChangeShapeType="1"/>
            </p:cNvSpPr>
            <p:nvPr/>
          </p:nvSpPr>
          <p:spPr bwMode="auto">
            <a:xfrm>
              <a:off x="2035"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Rectangle 41"/>
            <p:cNvSpPr>
              <a:spLocks noChangeArrowheads="1"/>
            </p:cNvSpPr>
            <p:nvPr/>
          </p:nvSpPr>
          <p:spPr bwMode="auto">
            <a:xfrm>
              <a:off x="2044" y="737"/>
              <a:ext cx="416"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Line 42"/>
            <p:cNvSpPr>
              <a:spLocks noChangeShapeType="1"/>
            </p:cNvSpPr>
            <p:nvPr/>
          </p:nvSpPr>
          <p:spPr bwMode="auto">
            <a:xfrm>
              <a:off x="2044" y="737"/>
              <a:ext cx="416"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Rectangle 43"/>
            <p:cNvSpPr>
              <a:spLocks noChangeArrowheads="1"/>
            </p:cNvSpPr>
            <p:nvPr/>
          </p:nvSpPr>
          <p:spPr bwMode="auto">
            <a:xfrm>
              <a:off x="2460"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Line 44"/>
            <p:cNvSpPr>
              <a:spLocks noChangeShapeType="1"/>
            </p:cNvSpPr>
            <p:nvPr/>
          </p:nvSpPr>
          <p:spPr bwMode="auto">
            <a:xfrm>
              <a:off x="2460"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45"/>
            <p:cNvSpPr>
              <a:spLocks noChangeShapeType="1"/>
            </p:cNvSpPr>
            <p:nvPr/>
          </p:nvSpPr>
          <p:spPr bwMode="auto">
            <a:xfrm>
              <a:off x="2460"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Rectangle 46"/>
            <p:cNvSpPr>
              <a:spLocks noChangeArrowheads="1"/>
            </p:cNvSpPr>
            <p:nvPr/>
          </p:nvSpPr>
          <p:spPr bwMode="auto">
            <a:xfrm>
              <a:off x="2470" y="737"/>
              <a:ext cx="414"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 name="Line 47"/>
            <p:cNvSpPr>
              <a:spLocks noChangeShapeType="1"/>
            </p:cNvSpPr>
            <p:nvPr/>
          </p:nvSpPr>
          <p:spPr bwMode="auto">
            <a:xfrm>
              <a:off x="2470" y="737"/>
              <a:ext cx="41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Rectangle 48"/>
            <p:cNvSpPr>
              <a:spLocks noChangeArrowheads="1"/>
            </p:cNvSpPr>
            <p:nvPr/>
          </p:nvSpPr>
          <p:spPr bwMode="auto">
            <a:xfrm>
              <a:off x="2884"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 name="Line 49"/>
            <p:cNvSpPr>
              <a:spLocks noChangeShapeType="1"/>
            </p:cNvSpPr>
            <p:nvPr/>
          </p:nvSpPr>
          <p:spPr bwMode="auto">
            <a:xfrm>
              <a:off x="2884"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50"/>
            <p:cNvSpPr>
              <a:spLocks noChangeShapeType="1"/>
            </p:cNvSpPr>
            <p:nvPr/>
          </p:nvSpPr>
          <p:spPr bwMode="auto">
            <a:xfrm>
              <a:off x="2884"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Rectangle 51"/>
            <p:cNvSpPr>
              <a:spLocks noChangeArrowheads="1"/>
            </p:cNvSpPr>
            <p:nvPr/>
          </p:nvSpPr>
          <p:spPr bwMode="auto">
            <a:xfrm>
              <a:off x="2893" y="737"/>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Line 52"/>
            <p:cNvSpPr>
              <a:spLocks noChangeShapeType="1"/>
            </p:cNvSpPr>
            <p:nvPr/>
          </p:nvSpPr>
          <p:spPr bwMode="auto">
            <a:xfrm>
              <a:off x="2893" y="737"/>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Rectangle 53"/>
            <p:cNvSpPr>
              <a:spLocks noChangeArrowheads="1"/>
            </p:cNvSpPr>
            <p:nvPr/>
          </p:nvSpPr>
          <p:spPr bwMode="auto">
            <a:xfrm>
              <a:off x="3290"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Line 54"/>
            <p:cNvSpPr>
              <a:spLocks noChangeShapeType="1"/>
            </p:cNvSpPr>
            <p:nvPr/>
          </p:nvSpPr>
          <p:spPr bwMode="auto">
            <a:xfrm>
              <a:off x="3290"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55"/>
            <p:cNvSpPr>
              <a:spLocks noChangeShapeType="1"/>
            </p:cNvSpPr>
            <p:nvPr/>
          </p:nvSpPr>
          <p:spPr bwMode="auto">
            <a:xfrm>
              <a:off x="3290"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Rectangle 56"/>
            <p:cNvSpPr>
              <a:spLocks noChangeArrowheads="1"/>
            </p:cNvSpPr>
            <p:nvPr/>
          </p:nvSpPr>
          <p:spPr bwMode="auto">
            <a:xfrm>
              <a:off x="3300" y="737"/>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 name="Line 57"/>
            <p:cNvSpPr>
              <a:spLocks noChangeShapeType="1"/>
            </p:cNvSpPr>
            <p:nvPr/>
          </p:nvSpPr>
          <p:spPr bwMode="auto">
            <a:xfrm>
              <a:off x="3300" y="737"/>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Rectangle 58"/>
            <p:cNvSpPr>
              <a:spLocks noChangeArrowheads="1"/>
            </p:cNvSpPr>
            <p:nvPr/>
          </p:nvSpPr>
          <p:spPr bwMode="auto">
            <a:xfrm>
              <a:off x="3697"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 name="Line 59"/>
            <p:cNvSpPr>
              <a:spLocks noChangeShapeType="1"/>
            </p:cNvSpPr>
            <p:nvPr/>
          </p:nvSpPr>
          <p:spPr bwMode="auto">
            <a:xfrm>
              <a:off x="3697"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60"/>
            <p:cNvSpPr>
              <a:spLocks noChangeShapeType="1"/>
            </p:cNvSpPr>
            <p:nvPr/>
          </p:nvSpPr>
          <p:spPr bwMode="auto">
            <a:xfrm>
              <a:off x="3697"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Rectangle 61"/>
            <p:cNvSpPr>
              <a:spLocks noChangeArrowheads="1"/>
            </p:cNvSpPr>
            <p:nvPr/>
          </p:nvSpPr>
          <p:spPr bwMode="auto">
            <a:xfrm>
              <a:off x="3706" y="737"/>
              <a:ext cx="398"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 name="Line 62"/>
            <p:cNvSpPr>
              <a:spLocks noChangeShapeType="1"/>
            </p:cNvSpPr>
            <p:nvPr/>
          </p:nvSpPr>
          <p:spPr bwMode="auto">
            <a:xfrm>
              <a:off x="3706" y="737"/>
              <a:ext cx="398"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Rectangle 63"/>
            <p:cNvSpPr>
              <a:spLocks noChangeArrowheads="1"/>
            </p:cNvSpPr>
            <p:nvPr/>
          </p:nvSpPr>
          <p:spPr bwMode="auto">
            <a:xfrm>
              <a:off x="4104"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 name="Line 64"/>
            <p:cNvSpPr>
              <a:spLocks noChangeShapeType="1"/>
            </p:cNvSpPr>
            <p:nvPr/>
          </p:nvSpPr>
          <p:spPr bwMode="auto">
            <a:xfrm>
              <a:off x="4104"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65"/>
            <p:cNvSpPr>
              <a:spLocks noChangeShapeType="1"/>
            </p:cNvSpPr>
            <p:nvPr/>
          </p:nvSpPr>
          <p:spPr bwMode="auto">
            <a:xfrm>
              <a:off x="4104"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Rectangle 66"/>
            <p:cNvSpPr>
              <a:spLocks noChangeArrowheads="1"/>
            </p:cNvSpPr>
            <p:nvPr/>
          </p:nvSpPr>
          <p:spPr bwMode="auto">
            <a:xfrm>
              <a:off x="4113" y="737"/>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Line 67"/>
            <p:cNvSpPr>
              <a:spLocks noChangeShapeType="1"/>
            </p:cNvSpPr>
            <p:nvPr/>
          </p:nvSpPr>
          <p:spPr bwMode="auto">
            <a:xfrm>
              <a:off x="4113" y="737"/>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Rectangle 68"/>
            <p:cNvSpPr>
              <a:spLocks noChangeArrowheads="1"/>
            </p:cNvSpPr>
            <p:nvPr/>
          </p:nvSpPr>
          <p:spPr bwMode="auto">
            <a:xfrm>
              <a:off x="4510"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 name="Line 69"/>
            <p:cNvSpPr>
              <a:spLocks noChangeShapeType="1"/>
            </p:cNvSpPr>
            <p:nvPr/>
          </p:nvSpPr>
          <p:spPr bwMode="auto">
            <a:xfrm>
              <a:off x="4510"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70"/>
            <p:cNvSpPr>
              <a:spLocks noChangeShapeType="1"/>
            </p:cNvSpPr>
            <p:nvPr/>
          </p:nvSpPr>
          <p:spPr bwMode="auto">
            <a:xfrm>
              <a:off x="4510"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Rectangle 71"/>
            <p:cNvSpPr>
              <a:spLocks noChangeArrowheads="1"/>
            </p:cNvSpPr>
            <p:nvPr/>
          </p:nvSpPr>
          <p:spPr bwMode="auto">
            <a:xfrm>
              <a:off x="4520" y="737"/>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 name="Line 72"/>
            <p:cNvSpPr>
              <a:spLocks noChangeShapeType="1"/>
            </p:cNvSpPr>
            <p:nvPr/>
          </p:nvSpPr>
          <p:spPr bwMode="auto">
            <a:xfrm>
              <a:off x="4520" y="737"/>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Rectangle 73"/>
            <p:cNvSpPr>
              <a:spLocks noChangeArrowheads="1"/>
            </p:cNvSpPr>
            <p:nvPr/>
          </p:nvSpPr>
          <p:spPr bwMode="auto">
            <a:xfrm>
              <a:off x="4917"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 name="Line 74"/>
            <p:cNvSpPr>
              <a:spLocks noChangeShapeType="1"/>
            </p:cNvSpPr>
            <p:nvPr/>
          </p:nvSpPr>
          <p:spPr bwMode="auto">
            <a:xfrm>
              <a:off x="4917"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75"/>
            <p:cNvSpPr>
              <a:spLocks noChangeShapeType="1"/>
            </p:cNvSpPr>
            <p:nvPr/>
          </p:nvSpPr>
          <p:spPr bwMode="auto">
            <a:xfrm>
              <a:off x="4917"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Rectangle 76"/>
            <p:cNvSpPr>
              <a:spLocks noChangeArrowheads="1"/>
            </p:cNvSpPr>
            <p:nvPr/>
          </p:nvSpPr>
          <p:spPr bwMode="auto">
            <a:xfrm>
              <a:off x="4917"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 name="Line 77"/>
            <p:cNvSpPr>
              <a:spLocks noChangeShapeType="1"/>
            </p:cNvSpPr>
            <p:nvPr/>
          </p:nvSpPr>
          <p:spPr bwMode="auto">
            <a:xfrm>
              <a:off x="4917"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78"/>
            <p:cNvSpPr>
              <a:spLocks noChangeShapeType="1"/>
            </p:cNvSpPr>
            <p:nvPr/>
          </p:nvSpPr>
          <p:spPr bwMode="auto">
            <a:xfrm>
              <a:off x="4917"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Rectangle 79"/>
            <p:cNvSpPr>
              <a:spLocks noChangeArrowheads="1"/>
            </p:cNvSpPr>
            <p:nvPr/>
          </p:nvSpPr>
          <p:spPr bwMode="auto">
            <a:xfrm>
              <a:off x="1185" y="749"/>
              <a:ext cx="10"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 name="Line 80"/>
            <p:cNvSpPr>
              <a:spLocks noChangeShapeType="1"/>
            </p:cNvSpPr>
            <p:nvPr/>
          </p:nvSpPr>
          <p:spPr bwMode="auto">
            <a:xfrm>
              <a:off x="1185"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Rectangle 81"/>
            <p:cNvSpPr>
              <a:spLocks noChangeArrowheads="1"/>
            </p:cNvSpPr>
            <p:nvPr/>
          </p:nvSpPr>
          <p:spPr bwMode="auto">
            <a:xfrm>
              <a:off x="1185"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 name="Line 82"/>
            <p:cNvSpPr>
              <a:spLocks noChangeShapeType="1"/>
            </p:cNvSpPr>
            <p:nvPr/>
          </p:nvSpPr>
          <p:spPr bwMode="auto">
            <a:xfrm>
              <a:off x="1185"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83"/>
            <p:cNvSpPr>
              <a:spLocks noChangeShapeType="1"/>
            </p:cNvSpPr>
            <p:nvPr/>
          </p:nvSpPr>
          <p:spPr bwMode="auto">
            <a:xfrm>
              <a:off x="1185"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Rectangle 84"/>
            <p:cNvSpPr>
              <a:spLocks noChangeArrowheads="1"/>
            </p:cNvSpPr>
            <p:nvPr/>
          </p:nvSpPr>
          <p:spPr bwMode="auto">
            <a:xfrm>
              <a:off x="1185"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 name="Line 85"/>
            <p:cNvSpPr>
              <a:spLocks noChangeShapeType="1"/>
            </p:cNvSpPr>
            <p:nvPr/>
          </p:nvSpPr>
          <p:spPr bwMode="auto">
            <a:xfrm>
              <a:off x="1185"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86"/>
            <p:cNvSpPr>
              <a:spLocks noChangeShapeType="1"/>
            </p:cNvSpPr>
            <p:nvPr/>
          </p:nvSpPr>
          <p:spPr bwMode="auto">
            <a:xfrm>
              <a:off x="1185"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Rectangle 87"/>
            <p:cNvSpPr>
              <a:spLocks noChangeArrowheads="1"/>
            </p:cNvSpPr>
            <p:nvPr/>
          </p:nvSpPr>
          <p:spPr bwMode="auto">
            <a:xfrm>
              <a:off x="1195" y="1141"/>
              <a:ext cx="416"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 name="Line 88"/>
            <p:cNvSpPr>
              <a:spLocks noChangeShapeType="1"/>
            </p:cNvSpPr>
            <p:nvPr/>
          </p:nvSpPr>
          <p:spPr bwMode="auto">
            <a:xfrm>
              <a:off x="1195" y="1141"/>
              <a:ext cx="416"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Rectangle 89"/>
            <p:cNvSpPr>
              <a:spLocks noChangeArrowheads="1"/>
            </p:cNvSpPr>
            <p:nvPr/>
          </p:nvSpPr>
          <p:spPr bwMode="auto">
            <a:xfrm>
              <a:off x="1611" y="749"/>
              <a:ext cx="10"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 name="Line 90"/>
            <p:cNvSpPr>
              <a:spLocks noChangeShapeType="1"/>
            </p:cNvSpPr>
            <p:nvPr/>
          </p:nvSpPr>
          <p:spPr bwMode="auto">
            <a:xfrm>
              <a:off x="1611"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Rectangle 91"/>
            <p:cNvSpPr>
              <a:spLocks noChangeArrowheads="1"/>
            </p:cNvSpPr>
            <p:nvPr/>
          </p:nvSpPr>
          <p:spPr bwMode="auto">
            <a:xfrm>
              <a:off x="1611"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 name="Line 92"/>
            <p:cNvSpPr>
              <a:spLocks noChangeShapeType="1"/>
            </p:cNvSpPr>
            <p:nvPr/>
          </p:nvSpPr>
          <p:spPr bwMode="auto">
            <a:xfrm>
              <a:off x="1611"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93"/>
            <p:cNvSpPr>
              <a:spLocks noChangeShapeType="1"/>
            </p:cNvSpPr>
            <p:nvPr/>
          </p:nvSpPr>
          <p:spPr bwMode="auto">
            <a:xfrm>
              <a:off x="1611"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Rectangle 94"/>
            <p:cNvSpPr>
              <a:spLocks noChangeArrowheads="1"/>
            </p:cNvSpPr>
            <p:nvPr/>
          </p:nvSpPr>
          <p:spPr bwMode="auto">
            <a:xfrm>
              <a:off x="1621" y="1141"/>
              <a:ext cx="414"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 name="Line 95"/>
            <p:cNvSpPr>
              <a:spLocks noChangeShapeType="1"/>
            </p:cNvSpPr>
            <p:nvPr/>
          </p:nvSpPr>
          <p:spPr bwMode="auto">
            <a:xfrm>
              <a:off x="1621" y="1141"/>
              <a:ext cx="41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Rectangle 96"/>
            <p:cNvSpPr>
              <a:spLocks noChangeArrowheads="1"/>
            </p:cNvSpPr>
            <p:nvPr/>
          </p:nvSpPr>
          <p:spPr bwMode="auto">
            <a:xfrm>
              <a:off x="2035" y="749"/>
              <a:ext cx="9"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 name="Line 97"/>
            <p:cNvSpPr>
              <a:spLocks noChangeShapeType="1"/>
            </p:cNvSpPr>
            <p:nvPr/>
          </p:nvSpPr>
          <p:spPr bwMode="auto">
            <a:xfrm>
              <a:off x="2035"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Rectangle 98"/>
            <p:cNvSpPr>
              <a:spLocks noChangeArrowheads="1"/>
            </p:cNvSpPr>
            <p:nvPr/>
          </p:nvSpPr>
          <p:spPr bwMode="auto">
            <a:xfrm>
              <a:off x="2035"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 name="Line 99"/>
            <p:cNvSpPr>
              <a:spLocks noChangeShapeType="1"/>
            </p:cNvSpPr>
            <p:nvPr/>
          </p:nvSpPr>
          <p:spPr bwMode="auto">
            <a:xfrm>
              <a:off x="2035"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100"/>
            <p:cNvSpPr>
              <a:spLocks noChangeShapeType="1"/>
            </p:cNvSpPr>
            <p:nvPr/>
          </p:nvSpPr>
          <p:spPr bwMode="auto">
            <a:xfrm>
              <a:off x="2035"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Rectangle 101"/>
            <p:cNvSpPr>
              <a:spLocks noChangeArrowheads="1"/>
            </p:cNvSpPr>
            <p:nvPr/>
          </p:nvSpPr>
          <p:spPr bwMode="auto">
            <a:xfrm>
              <a:off x="2044" y="1141"/>
              <a:ext cx="416"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 name="Line 102"/>
            <p:cNvSpPr>
              <a:spLocks noChangeShapeType="1"/>
            </p:cNvSpPr>
            <p:nvPr/>
          </p:nvSpPr>
          <p:spPr bwMode="auto">
            <a:xfrm>
              <a:off x="2044" y="1141"/>
              <a:ext cx="416"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Rectangle 103"/>
            <p:cNvSpPr>
              <a:spLocks noChangeArrowheads="1"/>
            </p:cNvSpPr>
            <p:nvPr/>
          </p:nvSpPr>
          <p:spPr bwMode="auto">
            <a:xfrm>
              <a:off x="2460" y="749"/>
              <a:ext cx="10"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 name="Line 104"/>
            <p:cNvSpPr>
              <a:spLocks noChangeShapeType="1"/>
            </p:cNvSpPr>
            <p:nvPr/>
          </p:nvSpPr>
          <p:spPr bwMode="auto">
            <a:xfrm>
              <a:off x="2460"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Rectangle 105"/>
            <p:cNvSpPr>
              <a:spLocks noChangeArrowheads="1"/>
            </p:cNvSpPr>
            <p:nvPr/>
          </p:nvSpPr>
          <p:spPr bwMode="auto">
            <a:xfrm>
              <a:off x="2460"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 name="Line 106"/>
            <p:cNvSpPr>
              <a:spLocks noChangeShapeType="1"/>
            </p:cNvSpPr>
            <p:nvPr/>
          </p:nvSpPr>
          <p:spPr bwMode="auto">
            <a:xfrm>
              <a:off x="2460"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107"/>
            <p:cNvSpPr>
              <a:spLocks noChangeShapeType="1"/>
            </p:cNvSpPr>
            <p:nvPr/>
          </p:nvSpPr>
          <p:spPr bwMode="auto">
            <a:xfrm>
              <a:off x="2460"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Rectangle 108"/>
            <p:cNvSpPr>
              <a:spLocks noChangeArrowheads="1"/>
            </p:cNvSpPr>
            <p:nvPr/>
          </p:nvSpPr>
          <p:spPr bwMode="auto">
            <a:xfrm>
              <a:off x="2470" y="1141"/>
              <a:ext cx="414"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 name="Line 109"/>
            <p:cNvSpPr>
              <a:spLocks noChangeShapeType="1"/>
            </p:cNvSpPr>
            <p:nvPr/>
          </p:nvSpPr>
          <p:spPr bwMode="auto">
            <a:xfrm>
              <a:off x="2470" y="1141"/>
              <a:ext cx="41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Rectangle 110"/>
            <p:cNvSpPr>
              <a:spLocks noChangeArrowheads="1"/>
            </p:cNvSpPr>
            <p:nvPr/>
          </p:nvSpPr>
          <p:spPr bwMode="auto">
            <a:xfrm>
              <a:off x="2884" y="749"/>
              <a:ext cx="9"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 name="Line 111"/>
            <p:cNvSpPr>
              <a:spLocks noChangeShapeType="1"/>
            </p:cNvSpPr>
            <p:nvPr/>
          </p:nvSpPr>
          <p:spPr bwMode="auto">
            <a:xfrm>
              <a:off x="2884"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Rectangle 112"/>
            <p:cNvSpPr>
              <a:spLocks noChangeArrowheads="1"/>
            </p:cNvSpPr>
            <p:nvPr/>
          </p:nvSpPr>
          <p:spPr bwMode="auto">
            <a:xfrm>
              <a:off x="2884"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 name="Line 113"/>
            <p:cNvSpPr>
              <a:spLocks noChangeShapeType="1"/>
            </p:cNvSpPr>
            <p:nvPr/>
          </p:nvSpPr>
          <p:spPr bwMode="auto">
            <a:xfrm>
              <a:off x="2884"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114"/>
            <p:cNvSpPr>
              <a:spLocks noChangeShapeType="1"/>
            </p:cNvSpPr>
            <p:nvPr/>
          </p:nvSpPr>
          <p:spPr bwMode="auto">
            <a:xfrm>
              <a:off x="2884"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Rectangle 115"/>
            <p:cNvSpPr>
              <a:spLocks noChangeArrowheads="1"/>
            </p:cNvSpPr>
            <p:nvPr/>
          </p:nvSpPr>
          <p:spPr bwMode="auto">
            <a:xfrm>
              <a:off x="2893" y="1141"/>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 name="Line 116"/>
            <p:cNvSpPr>
              <a:spLocks noChangeShapeType="1"/>
            </p:cNvSpPr>
            <p:nvPr/>
          </p:nvSpPr>
          <p:spPr bwMode="auto">
            <a:xfrm>
              <a:off x="2893" y="1141"/>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Rectangle 117"/>
            <p:cNvSpPr>
              <a:spLocks noChangeArrowheads="1"/>
            </p:cNvSpPr>
            <p:nvPr/>
          </p:nvSpPr>
          <p:spPr bwMode="auto">
            <a:xfrm>
              <a:off x="3290" y="749"/>
              <a:ext cx="10"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 name="Line 118"/>
            <p:cNvSpPr>
              <a:spLocks noChangeShapeType="1"/>
            </p:cNvSpPr>
            <p:nvPr/>
          </p:nvSpPr>
          <p:spPr bwMode="auto">
            <a:xfrm>
              <a:off x="3290"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Rectangle 119"/>
            <p:cNvSpPr>
              <a:spLocks noChangeArrowheads="1"/>
            </p:cNvSpPr>
            <p:nvPr/>
          </p:nvSpPr>
          <p:spPr bwMode="auto">
            <a:xfrm>
              <a:off x="3290"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 name="Line 120"/>
            <p:cNvSpPr>
              <a:spLocks noChangeShapeType="1"/>
            </p:cNvSpPr>
            <p:nvPr/>
          </p:nvSpPr>
          <p:spPr bwMode="auto">
            <a:xfrm>
              <a:off x="3290"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121"/>
            <p:cNvSpPr>
              <a:spLocks noChangeShapeType="1"/>
            </p:cNvSpPr>
            <p:nvPr/>
          </p:nvSpPr>
          <p:spPr bwMode="auto">
            <a:xfrm>
              <a:off x="3290"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Rectangle 122"/>
            <p:cNvSpPr>
              <a:spLocks noChangeArrowheads="1"/>
            </p:cNvSpPr>
            <p:nvPr/>
          </p:nvSpPr>
          <p:spPr bwMode="auto">
            <a:xfrm>
              <a:off x="3300" y="1141"/>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 name="Line 123"/>
            <p:cNvSpPr>
              <a:spLocks noChangeShapeType="1"/>
            </p:cNvSpPr>
            <p:nvPr/>
          </p:nvSpPr>
          <p:spPr bwMode="auto">
            <a:xfrm>
              <a:off x="3300" y="1141"/>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Rectangle 124"/>
            <p:cNvSpPr>
              <a:spLocks noChangeArrowheads="1"/>
            </p:cNvSpPr>
            <p:nvPr/>
          </p:nvSpPr>
          <p:spPr bwMode="auto">
            <a:xfrm>
              <a:off x="3697" y="749"/>
              <a:ext cx="9"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 name="Line 125"/>
            <p:cNvSpPr>
              <a:spLocks noChangeShapeType="1"/>
            </p:cNvSpPr>
            <p:nvPr/>
          </p:nvSpPr>
          <p:spPr bwMode="auto">
            <a:xfrm>
              <a:off x="3697"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Rectangle 126"/>
            <p:cNvSpPr>
              <a:spLocks noChangeArrowheads="1"/>
            </p:cNvSpPr>
            <p:nvPr/>
          </p:nvSpPr>
          <p:spPr bwMode="auto">
            <a:xfrm>
              <a:off x="3697"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 name="Line 127"/>
            <p:cNvSpPr>
              <a:spLocks noChangeShapeType="1"/>
            </p:cNvSpPr>
            <p:nvPr/>
          </p:nvSpPr>
          <p:spPr bwMode="auto">
            <a:xfrm>
              <a:off x="3697"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128"/>
            <p:cNvSpPr>
              <a:spLocks noChangeShapeType="1"/>
            </p:cNvSpPr>
            <p:nvPr/>
          </p:nvSpPr>
          <p:spPr bwMode="auto">
            <a:xfrm>
              <a:off x="3697"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Rectangle 129"/>
            <p:cNvSpPr>
              <a:spLocks noChangeArrowheads="1"/>
            </p:cNvSpPr>
            <p:nvPr/>
          </p:nvSpPr>
          <p:spPr bwMode="auto">
            <a:xfrm>
              <a:off x="3706" y="1141"/>
              <a:ext cx="398"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 name="Line 130"/>
            <p:cNvSpPr>
              <a:spLocks noChangeShapeType="1"/>
            </p:cNvSpPr>
            <p:nvPr/>
          </p:nvSpPr>
          <p:spPr bwMode="auto">
            <a:xfrm>
              <a:off x="3706" y="1141"/>
              <a:ext cx="398"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Rectangle 131"/>
            <p:cNvSpPr>
              <a:spLocks noChangeArrowheads="1"/>
            </p:cNvSpPr>
            <p:nvPr/>
          </p:nvSpPr>
          <p:spPr bwMode="auto">
            <a:xfrm>
              <a:off x="4104" y="749"/>
              <a:ext cx="9"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 name="Line 132"/>
            <p:cNvSpPr>
              <a:spLocks noChangeShapeType="1"/>
            </p:cNvSpPr>
            <p:nvPr/>
          </p:nvSpPr>
          <p:spPr bwMode="auto">
            <a:xfrm>
              <a:off x="4104"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 name="Rectangle 133"/>
            <p:cNvSpPr>
              <a:spLocks noChangeArrowheads="1"/>
            </p:cNvSpPr>
            <p:nvPr/>
          </p:nvSpPr>
          <p:spPr bwMode="auto">
            <a:xfrm>
              <a:off x="4104"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 name="Line 134"/>
            <p:cNvSpPr>
              <a:spLocks noChangeShapeType="1"/>
            </p:cNvSpPr>
            <p:nvPr/>
          </p:nvSpPr>
          <p:spPr bwMode="auto">
            <a:xfrm>
              <a:off x="4104"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 name="Line 135"/>
            <p:cNvSpPr>
              <a:spLocks noChangeShapeType="1"/>
            </p:cNvSpPr>
            <p:nvPr/>
          </p:nvSpPr>
          <p:spPr bwMode="auto">
            <a:xfrm>
              <a:off x="4104"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 name="Rectangle 136"/>
            <p:cNvSpPr>
              <a:spLocks noChangeArrowheads="1"/>
            </p:cNvSpPr>
            <p:nvPr/>
          </p:nvSpPr>
          <p:spPr bwMode="auto">
            <a:xfrm>
              <a:off x="4113" y="1141"/>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 name="Line 137"/>
            <p:cNvSpPr>
              <a:spLocks noChangeShapeType="1"/>
            </p:cNvSpPr>
            <p:nvPr/>
          </p:nvSpPr>
          <p:spPr bwMode="auto">
            <a:xfrm>
              <a:off x="4113" y="1141"/>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 name="Rectangle 138"/>
            <p:cNvSpPr>
              <a:spLocks noChangeArrowheads="1"/>
            </p:cNvSpPr>
            <p:nvPr/>
          </p:nvSpPr>
          <p:spPr bwMode="auto">
            <a:xfrm>
              <a:off x="4510" y="749"/>
              <a:ext cx="10"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 name="Line 139"/>
            <p:cNvSpPr>
              <a:spLocks noChangeShapeType="1"/>
            </p:cNvSpPr>
            <p:nvPr/>
          </p:nvSpPr>
          <p:spPr bwMode="auto">
            <a:xfrm>
              <a:off x="4510"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Rectangle 140"/>
            <p:cNvSpPr>
              <a:spLocks noChangeArrowheads="1"/>
            </p:cNvSpPr>
            <p:nvPr/>
          </p:nvSpPr>
          <p:spPr bwMode="auto">
            <a:xfrm>
              <a:off x="4510"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 name="Line 141"/>
            <p:cNvSpPr>
              <a:spLocks noChangeShapeType="1"/>
            </p:cNvSpPr>
            <p:nvPr/>
          </p:nvSpPr>
          <p:spPr bwMode="auto">
            <a:xfrm>
              <a:off x="4510"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Line 142"/>
            <p:cNvSpPr>
              <a:spLocks noChangeShapeType="1"/>
            </p:cNvSpPr>
            <p:nvPr/>
          </p:nvSpPr>
          <p:spPr bwMode="auto">
            <a:xfrm>
              <a:off x="4510"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 name="Rectangle 143"/>
            <p:cNvSpPr>
              <a:spLocks noChangeArrowheads="1"/>
            </p:cNvSpPr>
            <p:nvPr/>
          </p:nvSpPr>
          <p:spPr bwMode="auto">
            <a:xfrm>
              <a:off x="4520" y="1141"/>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 name="Line 144"/>
            <p:cNvSpPr>
              <a:spLocks noChangeShapeType="1"/>
            </p:cNvSpPr>
            <p:nvPr/>
          </p:nvSpPr>
          <p:spPr bwMode="auto">
            <a:xfrm>
              <a:off x="4520" y="1141"/>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Rectangle 145"/>
            <p:cNvSpPr>
              <a:spLocks noChangeArrowheads="1"/>
            </p:cNvSpPr>
            <p:nvPr/>
          </p:nvSpPr>
          <p:spPr bwMode="auto">
            <a:xfrm>
              <a:off x="4917" y="749"/>
              <a:ext cx="9"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 name="Line 146"/>
            <p:cNvSpPr>
              <a:spLocks noChangeShapeType="1"/>
            </p:cNvSpPr>
            <p:nvPr/>
          </p:nvSpPr>
          <p:spPr bwMode="auto">
            <a:xfrm>
              <a:off x="4917"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 name="Rectangle 147"/>
            <p:cNvSpPr>
              <a:spLocks noChangeArrowheads="1"/>
            </p:cNvSpPr>
            <p:nvPr/>
          </p:nvSpPr>
          <p:spPr bwMode="auto">
            <a:xfrm>
              <a:off x="4917"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 name="Line 148"/>
            <p:cNvSpPr>
              <a:spLocks noChangeShapeType="1"/>
            </p:cNvSpPr>
            <p:nvPr/>
          </p:nvSpPr>
          <p:spPr bwMode="auto">
            <a:xfrm>
              <a:off x="4917"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 name="Line 149"/>
            <p:cNvSpPr>
              <a:spLocks noChangeShapeType="1"/>
            </p:cNvSpPr>
            <p:nvPr/>
          </p:nvSpPr>
          <p:spPr bwMode="auto">
            <a:xfrm>
              <a:off x="4917"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 name="Rectangle 150"/>
            <p:cNvSpPr>
              <a:spLocks noChangeArrowheads="1"/>
            </p:cNvSpPr>
            <p:nvPr/>
          </p:nvSpPr>
          <p:spPr bwMode="auto">
            <a:xfrm>
              <a:off x="4917"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 name="Line 151"/>
            <p:cNvSpPr>
              <a:spLocks noChangeShapeType="1"/>
            </p:cNvSpPr>
            <p:nvPr/>
          </p:nvSpPr>
          <p:spPr bwMode="auto">
            <a:xfrm>
              <a:off x="4917"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 name="Line 152"/>
            <p:cNvSpPr>
              <a:spLocks noChangeShapeType="1"/>
            </p:cNvSpPr>
            <p:nvPr/>
          </p:nvSpPr>
          <p:spPr bwMode="auto">
            <a:xfrm>
              <a:off x="4917"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Rectangle 153"/>
            <p:cNvSpPr>
              <a:spLocks noChangeArrowheads="1"/>
            </p:cNvSpPr>
            <p:nvPr/>
          </p:nvSpPr>
          <p:spPr bwMode="auto">
            <a:xfrm>
              <a:off x="1298" y="1207"/>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55" name="Rectangle 154"/>
            <p:cNvSpPr>
              <a:spLocks noChangeArrowheads="1"/>
            </p:cNvSpPr>
            <p:nvPr/>
          </p:nvSpPr>
          <p:spPr bwMode="auto">
            <a:xfrm>
              <a:off x="1298" y="1195"/>
              <a:ext cx="26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15</a:t>
              </a:r>
              <a:endParaRPr lang="en-US" altLang="zh-CN"/>
            </a:p>
          </p:txBody>
        </p:sp>
        <p:sp>
          <p:nvSpPr>
            <p:cNvPr id="156" name="Rectangle 155"/>
            <p:cNvSpPr>
              <a:spLocks noChangeArrowheads="1"/>
            </p:cNvSpPr>
            <p:nvPr/>
          </p:nvSpPr>
          <p:spPr bwMode="auto">
            <a:xfrm>
              <a:off x="1508" y="1195"/>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57" name="Rectangle 156"/>
            <p:cNvSpPr>
              <a:spLocks noChangeArrowheads="1"/>
            </p:cNvSpPr>
            <p:nvPr/>
          </p:nvSpPr>
          <p:spPr bwMode="auto">
            <a:xfrm>
              <a:off x="1934" y="1195"/>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58" name="Rectangle 157"/>
            <p:cNvSpPr>
              <a:spLocks noChangeArrowheads="1"/>
            </p:cNvSpPr>
            <p:nvPr/>
          </p:nvSpPr>
          <p:spPr bwMode="auto">
            <a:xfrm>
              <a:off x="2357" y="1195"/>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59" name="Rectangle 158"/>
            <p:cNvSpPr>
              <a:spLocks noChangeArrowheads="1"/>
            </p:cNvSpPr>
            <p:nvPr/>
          </p:nvSpPr>
          <p:spPr bwMode="auto">
            <a:xfrm>
              <a:off x="2573" y="1195"/>
              <a:ext cx="26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22</a:t>
              </a:r>
              <a:endParaRPr lang="en-US" altLang="zh-CN"/>
            </a:p>
          </p:txBody>
        </p:sp>
        <p:sp>
          <p:nvSpPr>
            <p:cNvPr id="160" name="Rectangle 159"/>
            <p:cNvSpPr>
              <a:spLocks noChangeArrowheads="1"/>
            </p:cNvSpPr>
            <p:nvPr/>
          </p:nvSpPr>
          <p:spPr bwMode="auto">
            <a:xfrm>
              <a:off x="2783" y="1195"/>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61" name="Rectangle 160"/>
            <p:cNvSpPr>
              <a:spLocks noChangeArrowheads="1"/>
            </p:cNvSpPr>
            <p:nvPr/>
          </p:nvSpPr>
          <p:spPr bwMode="auto">
            <a:xfrm>
              <a:off x="3207" y="1195"/>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62" name="Rectangle 161"/>
            <p:cNvSpPr>
              <a:spLocks noChangeArrowheads="1"/>
            </p:cNvSpPr>
            <p:nvPr/>
          </p:nvSpPr>
          <p:spPr bwMode="auto">
            <a:xfrm>
              <a:off x="3422" y="1195"/>
              <a:ext cx="26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51</a:t>
              </a:r>
              <a:endParaRPr lang="en-US" altLang="zh-CN"/>
            </a:p>
          </p:txBody>
        </p:sp>
        <p:sp>
          <p:nvSpPr>
            <p:cNvPr id="163" name="Rectangle 162"/>
            <p:cNvSpPr>
              <a:spLocks noChangeArrowheads="1"/>
            </p:cNvSpPr>
            <p:nvPr/>
          </p:nvSpPr>
          <p:spPr bwMode="auto">
            <a:xfrm>
              <a:off x="3632" y="1195"/>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64" name="Rectangle 163"/>
            <p:cNvSpPr>
              <a:spLocks noChangeArrowheads="1"/>
            </p:cNvSpPr>
            <p:nvPr/>
          </p:nvSpPr>
          <p:spPr bwMode="auto">
            <a:xfrm>
              <a:off x="3845" y="1195"/>
              <a:ext cx="26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60</a:t>
              </a:r>
              <a:endParaRPr lang="en-US" altLang="zh-CN"/>
            </a:p>
          </p:txBody>
        </p:sp>
        <p:sp>
          <p:nvSpPr>
            <p:cNvPr id="165" name="Rectangle 164"/>
            <p:cNvSpPr>
              <a:spLocks noChangeArrowheads="1"/>
            </p:cNvSpPr>
            <p:nvPr/>
          </p:nvSpPr>
          <p:spPr bwMode="auto">
            <a:xfrm>
              <a:off x="4056" y="1195"/>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66" name="Rectangle 165"/>
            <p:cNvSpPr>
              <a:spLocks noChangeArrowheads="1"/>
            </p:cNvSpPr>
            <p:nvPr/>
          </p:nvSpPr>
          <p:spPr bwMode="auto">
            <a:xfrm>
              <a:off x="4271" y="1195"/>
              <a:ext cx="26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88</a:t>
              </a:r>
              <a:endParaRPr lang="en-US" altLang="zh-CN"/>
            </a:p>
          </p:txBody>
        </p:sp>
        <p:sp>
          <p:nvSpPr>
            <p:cNvPr id="167" name="Rectangle 166"/>
            <p:cNvSpPr>
              <a:spLocks noChangeArrowheads="1"/>
            </p:cNvSpPr>
            <p:nvPr/>
          </p:nvSpPr>
          <p:spPr bwMode="auto">
            <a:xfrm>
              <a:off x="4481" y="1195"/>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68" name="Rectangle 167"/>
            <p:cNvSpPr>
              <a:spLocks noChangeArrowheads="1"/>
            </p:cNvSpPr>
            <p:nvPr/>
          </p:nvSpPr>
          <p:spPr bwMode="auto">
            <a:xfrm>
              <a:off x="4694" y="1195"/>
              <a:ext cx="26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93</a:t>
              </a:r>
              <a:endParaRPr lang="en-US" altLang="zh-CN"/>
            </a:p>
          </p:txBody>
        </p:sp>
        <p:sp>
          <p:nvSpPr>
            <p:cNvPr id="169" name="Rectangle 168"/>
            <p:cNvSpPr>
              <a:spLocks noChangeArrowheads="1"/>
            </p:cNvSpPr>
            <p:nvPr/>
          </p:nvSpPr>
          <p:spPr bwMode="auto">
            <a:xfrm>
              <a:off x="4905" y="1195"/>
              <a:ext cx="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 </a:t>
              </a:r>
              <a:endParaRPr lang="en-US" altLang="zh-CN"/>
            </a:p>
          </p:txBody>
        </p:sp>
        <p:sp>
          <p:nvSpPr>
            <p:cNvPr id="170" name="Rectangle 169"/>
            <p:cNvSpPr>
              <a:spLocks noChangeArrowheads="1"/>
            </p:cNvSpPr>
            <p:nvPr/>
          </p:nvSpPr>
          <p:spPr bwMode="auto">
            <a:xfrm>
              <a:off x="1185" y="11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1" name="Line 170"/>
            <p:cNvSpPr>
              <a:spLocks noChangeShapeType="1"/>
            </p:cNvSpPr>
            <p:nvPr/>
          </p:nvSpPr>
          <p:spPr bwMode="auto">
            <a:xfrm>
              <a:off x="1185" y="11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Line 171"/>
            <p:cNvSpPr>
              <a:spLocks noChangeShapeType="1"/>
            </p:cNvSpPr>
            <p:nvPr/>
          </p:nvSpPr>
          <p:spPr bwMode="auto">
            <a:xfrm>
              <a:off x="1185"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Rectangle 172"/>
            <p:cNvSpPr>
              <a:spLocks noChangeArrowheads="1"/>
            </p:cNvSpPr>
            <p:nvPr/>
          </p:nvSpPr>
          <p:spPr bwMode="auto">
            <a:xfrm>
              <a:off x="1185" y="11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 name="Line 173"/>
            <p:cNvSpPr>
              <a:spLocks noChangeShapeType="1"/>
            </p:cNvSpPr>
            <p:nvPr/>
          </p:nvSpPr>
          <p:spPr bwMode="auto">
            <a:xfrm>
              <a:off x="1185" y="11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Line 174"/>
            <p:cNvSpPr>
              <a:spLocks noChangeShapeType="1"/>
            </p:cNvSpPr>
            <p:nvPr/>
          </p:nvSpPr>
          <p:spPr bwMode="auto">
            <a:xfrm>
              <a:off x="1185"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Rectangle 175"/>
            <p:cNvSpPr>
              <a:spLocks noChangeArrowheads="1"/>
            </p:cNvSpPr>
            <p:nvPr/>
          </p:nvSpPr>
          <p:spPr bwMode="auto">
            <a:xfrm>
              <a:off x="1195" y="1129"/>
              <a:ext cx="41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7" name="Line 176"/>
            <p:cNvSpPr>
              <a:spLocks noChangeShapeType="1"/>
            </p:cNvSpPr>
            <p:nvPr/>
          </p:nvSpPr>
          <p:spPr bwMode="auto">
            <a:xfrm>
              <a:off x="1195" y="1129"/>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 name="Rectangle 177"/>
            <p:cNvSpPr>
              <a:spLocks noChangeArrowheads="1"/>
            </p:cNvSpPr>
            <p:nvPr/>
          </p:nvSpPr>
          <p:spPr bwMode="auto">
            <a:xfrm>
              <a:off x="1611" y="11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9" name="Line 178"/>
            <p:cNvSpPr>
              <a:spLocks noChangeShapeType="1"/>
            </p:cNvSpPr>
            <p:nvPr/>
          </p:nvSpPr>
          <p:spPr bwMode="auto">
            <a:xfrm>
              <a:off x="1611" y="11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 name="Line 179"/>
            <p:cNvSpPr>
              <a:spLocks noChangeShapeType="1"/>
            </p:cNvSpPr>
            <p:nvPr/>
          </p:nvSpPr>
          <p:spPr bwMode="auto">
            <a:xfrm>
              <a:off x="1611"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 name="Rectangle 180"/>
            <p:cNvSpPr>
              <a:spLocks noChangeArrowheads="1"/>
            </p:cNvSpPr>
            <p:nvPr/>
          </p:nvSpPr>
          <p:spPr bwMode="auto">
            <a:xfrm>
              <a:off x="1621" y="1129"/>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2" name="Line 181"/>
            <p:cNvSpPr>
              <a:spLocks noChangeShapeType="1"/>
            </p:cNvSpPr>
            <p:nvPr/>
          </p:nvSpPr>
          <p:spPr bwMode="auto">
            <a:xfrm>
              <a:off x="1621" y="1129"/>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 name="Rectangle 182"/>
            <p:cNvSpPr>
              <a:spLocks noChangeArrowheads="1"/>
            </p:cNvSpPr>
            <p:nvPr/>
          </p:nvSpPr>
          <p:spPr bwMode="auto">
            <a:xfrm>
              <a:off x="2035"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 name="Line 183"/>
            <p:cNvSpPr>
              <a:spLocks noChangeShapeType="1"/>
            </p:cNvSpPr>
            <p:nvPr/>
          </p:nvSpPr>
          <p:spPr bwMode="auto">
            <a:xfrm>
              <a:off x="2035"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 name="Line 184"/>
            <p:cNvSpPr>
              <a:spLocks noChangeShapeType="1"/>
            </p:cNvSpPr>
            <p:nvPr/>
          </p:nvSpPr>
          <p:spPr bwMode="auto">
            <a:xfrm>
              <a:off x="2035"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Rectangle 185"/>
            <p:cNvSpPr>
              <a:spLocks noChangeArrowheads="1"/>
            </p:cNvSpPr>
            <p:nvPr/>
          </p:nvSpPr>
          <p:spPr bwMode="auto">
            <a:xfrm>
              <a:off x="2044" y="1129"/>
              <a:ext cx="41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7" name="Line 186"/>
            <p:cNvSpPr>
              <a:spLocks noChangeShapeType="1"/>
            </p:cNvSpPr>
            <p:nvPr/>
          </p:nvSpPr>
          <p:spPr bwMode="auto">
            <a:xfrm>
              <a:off x="2044" y="1129"/>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 name="Rectangle 187"/>
            <p:cNvSpPr>
              <a:spLocks noChangeArrowheads="1"/>
            </p:cNvSpPr>
            <p:nvPr/>
          </p:nvSpPr>
          <p:spPr bwMode="auto">
            <a:xfrm>
              <a:off x="2460" y="11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9" name="Line 188"/>
            <p:cNvSpPr>
              <a:spLocks noChangeShapeType="1"/>
            </p:cNvSpPr>
            <p:nvPr/>
          </p:nvSpPr>
          <p:spPr bwMode="auto">
            <a:xfrm>
              <a:off x="2460" y="11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 name="Line 189"/>
            <p:cNvSpPr>
              <a:spLocks noChangeShapeType="1"/>
            </p:cNvSpPr>
            <p:nvPr/>
          </p:nvSpPr>
          <p:spPr bwMode="auto">
            <a:xfrm>
              <a:off x="2460"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 name="Rectangle 190"/>
            <p:cNvSpPr>
              <a:spLocks noChangeArrowheads="1"/>
            </p:cNvSpPr>
            <p:nvPr/>
          </p:nvSpPr>
          <p:spPr bwMode="auto">
            <a:xfrm>
              <a:off x="2470" y="1129"/>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2" name="Line 191"/>
            <p:cNvSpPr>
              <a:spLocks noChangeShapeType="1"/>
            </p:cNvSpPr>
            <p:nvPr/>
          </p:nvSpPr>
          <p:spPr bwMode="auto">
            <a:xfrm>
              <a:off x="2470" y="1129"/>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 name="Rectangle 192"/>
            <p:cNvSpPr>
              <a:spLocks noChangeArrowheads="1"/>
            </p:cNvSpPr>
            <p:nvPr/>
          </p:nvSpPr>
          <p:spPr bwMode="auto">
            <a:xfrm>
              <a:off x="2884"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 name="Line 193"/>
            <p:cNvSpPr>
              <a:spLocks noChangeShapeType="1"/>
            </p:cNvSpPr>
            <p:nvPr/>
          </p:nvSpPr>
          <p:spPr bwMode="auto">
            <a:xfrm>
              <a:off x="2884"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 name="Line 194"/>
            <p:cNvSpPr>
              <a:spLocks noChangeShapeType="1"/>
            </p:cNvSpPr>
            <p:nvPr/>
          </p:nvSpPr>
          <p:spPr bwMode="auto">
            <a:xfrm>
              <a:off x="2884"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Rectangle 195"/>
            <p:cNvSpPr>
              <a:spLocks noChangeArrowheads="1"/>
            </p:cNvSpPr>
            <p:nvPr/>
          </p:nvSpPr>
          <p:spPr bwMode="auto">
            <a:xfrm>
              <a:off x="2893" y="1129"/>
              <a:ext cx="41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7" name="Line 196"/>
            <p:cNvSpPr>
              <a:spLocks noChangeShapeType="1"/>
            </p:cNvSpPr>
            <p:nvPr/>
          </p:nvSpPr>
          <p:spPr bwMode="auto">
            <a:xfrm>
              <a:off x="2893" y="1129"/>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Rectangle 197"/>
            <p:cNvSpPr>
              <a:spLocks noChangeArrowheads="1"/>
            </p:cNvSpPr>
            <p:nvPr/>
          </p:nvSpPr>
          <p:spPr bwMode="auto">
            <a:xfrm>
              <a:off x="3309" y="11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9" name="Line 198"/>
            <p:cNvSpPr>
              <a:spLocks noChangeShapeType="1"/>
            </p:cNvSpPr>
            <p:nvPr/>
          </p:nvSpPr>
          <p:spPr bwMode="auto">
            <a:xfrm>
              <a:off x="3309" y="11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 name="Line 199"/>
            <p:cNvSpPr>
              <a:spLocks noChangeShapeType="1"/>
            </p:cNvSpPr>
            <p:nvPr/>
          </p:nvSpPr>
          <p:spPr bwMode="auto">
            <a:xfrm>
              <a:off x="3309"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 name="Rectangle 200"/>
            <p:cNvSpPr>
              <a:spLocks noChangeArrowheads="1"/>
            </p:cNvSpPr>
            <p:nvPr/>
          </p:nvSpPr>
          <p:spPr bwMode="auto">
            <a:xfrm>
              <a:off x="3319" y="1129"/>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2" name="Line 201"/>
            <p:cNvSpPr>
              <a:spLocks noChangeShapeType="1"/>
            </p:cNvSpPr>
            <p:nvPr/>
          </p:nvSpPr>
          <p:spPr bwMode="auto">
            <a:xfrm>
              <a:off x="3319" y="1129"/>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3" name="Rectangle 202"/>
            <p:cNvSpPr>
              <a:spLocks noChangeArrowheads="1"/>
            </p:cNvSpPr>
            <p:nvPr/>
          </p:nvSpPr>
          <p:spPr bwMode="auto">
            <a:xfrm>
              <a:off x="3733"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 name="Line 203"/>
            <p:cNvSpPr>
              <a:spLocks noChangeShapeType="1"/>
            </p:cNvSpPr>
            <p:nvPr/>
          </p:nvSpPr>
          <p:spPr bwMode="auto">
            <a:xfrm>
              <a:off x="3733"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Line 204"/>
            <p:cNvSpPr>
              <a:spLocks noChangeShapeType="1"/>
            </p:cNvSpPr>
            <p:nvPr/>
          </p:nvSpPr>
          <p:spPr bwMode="auto">
            <a:xfrm>
              <a:off x="3733"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 name="Rectangle 205"/>
            <p:cNvSpPr>
              <a:spLocks noChangeArrowheads="1"/>
            </p:cNvSpPr>
            <p:nvPr/>
          </p:nvSpPr>
          <p:spPr bwMode="auto">
            <a:xfrm>
              <a:off x="3742" y="1129"/>
              <a:ext cx="4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7" name="Line 206"/>
            <p:cNvSpPr>
              <a:spLocks noChangeShapeType="1"/>
            </p:cNvSpPr>
            <p:nvPr/>
          </p:nvSpPr>
          <p:spPr bwMode="auto">
            <a:xfrm>
              <a:off x="3742" y="1129"/>
              <a:ext cx="4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Rectangle 207"/>
            <p:cNvSpPr>
              <a:spLocks noChangeArrowheads="1"/>
            </p:cNvSpPr>
            <p:nvPr/>
          </p:nvSpPr>
          <p:spPr bwMode="auto">
            <a:xfrm>
              <a:off x="4159"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 name="Line 208"/>
            <p:cNvSpPr>
              <a:spLocks noChangeShapeType="1"/>
            </p:cNvSpPr>
            <p:nvPr/>
          </p:nvSpPr>
          <p:spPr bwMode="auto">
            <a:xfrm>
              <a:off x="4159"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Line 209"/>
            <p:cNvSpPr>
              <a:spLocks noChangeShapeType="1"/>
            </p:cNvSpPr>
            <p:nvPr/>
          </p:nvSpPr>
          <p:spPr bwMode="auto">
            <a:xfrm>
              <a:off x="4159"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 name="Rectangle 210"/>
            <p:cNvSpPr>
              <a:spLocks noChangeArrowheads="1"/>
            </p:cNvSpPr>
            <p:nvPr/>
          </p:nvSpPr>
          <p:spPr bwMode="auto">
            <a:xfrm>
              <a:off x="4168" y="1129"/>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2" name="Line 211"/>
            <p:cNvSpPr>
              <a:spLocks noChangeShapeType="1"/>
            </p:cNvSpPr>
            <p:nvPr/>
          </p:nvSpPr>
          <p:spPr bwMode="auto">
            <a:xfrm>
              <a:off x="4168" y="1129"/>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Rectangle 212"/>
            <p:cNvSpPr>
              <a:spLocks noChangeArrowheads="1"/>
            </p:cNvSpPr>
            <p:nvPr/>
          </p:nvSpPr>
          <p:spPr bwMode="auto">
            <a:xfrm>
              <a:off x="4582"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4" name="Line 213"/>
            <p:cNvSpPr>
              <a:spLocks noChangeShapeType="1"/>
            </p:cNvSpPr>
            <p:nvPr/>
          </p:nvSpPr>
          <p:spPr bwMode="auto">
            <a:xfrm>
              <a:off x="4582"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 name="Line 214"/>
            <p:cNvSpPr>
              <a:spLocks noChangeShapeType="1"/>
            </p:cNvSpPr>
            <p:nvPr/>
          </p:nvSpPr>
          <p:spPr bwMode="auto">
            <a:xfrm>
              <a:off x="4582"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 name="Rectangle 215"/>
            <p:cNvSpPr>
              <a:spLocks noChangeArrowheads="1"/>
            </p:cNvSpPr>
            <p:nvPr/>
          </p:nvSpPr>
          <p:spPr bwMode="auto">
            <a:xfrm>
              <a:off x="4591" y="1129"/>
              <a:ext cx="4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7" name="Line 216"/>
            <p:cNvSpPr>
              <a:spLocks noChangeShapeType="1"/>
            </p:cNvSpPr>
            <p:nvPr/>
          </p:nvSpPr>
          <p:spPr bwMode="auto">
            <a:xfrm>
              <a:off x="4591" y="1129"/>
              <a:ext cx="4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 name="Rectangle 217"/>
            <p:cNvSpPr>
              <a:spLocks noChangeArrowheads="1"/>
            </p:cNvSpPr>
            <p:nvPr/>
          </p:nvSpPr>
          <p:spPr bwMode="auto">
            <a:xfrm>
              <a:off x="5008"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9" name="Line 218"/>
            <p:cNvSpPr>
              <a:spLocks noChangeShapeType="1"/>
            </p:cNvSpPr>
            <p:nvPr/>
          </p:nvSpPr>
          <p:spPr bwMode="auto">
            <a:xfrm>
              <a:off x="5008"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 name="Line 219"/>
            <p:cNvSpPr>
              <a:spLocks noChangeShapeType="1"/>
            </p:cNvSpPr>
            <p:nvPr/>
          </p:nvSpPr>
          <p:spPr bwMode="auto">
            <a:xfrm>
              <a:off x="5008"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 name="Rectangle 220"/>
            <p:cNvSpPr>
              <a:spLocks noChangeArrowheads="1"/>
            </p:cNvSpPr>
            <p:nvPr/>
          </p:nvSpPr>
          <p:spPr bwMode="auto">
            <a:xfrm>
              <a:off x="5008"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2" name="Line 221"/>
            <p:cNvSpPr>
              <a:spLocks noChangeShapeType="1"/>
            </p:cNvSpPr>
            <p:nvPr/>
          </p:nvSpPr>
          <p:spPr bwMode="auto">
            <a:xfrm>
              <a:off x="5008"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 name="Line 222"/>
            <p:cNvSpPr>
              <a:spLocks noChangeShapeType="1"/>
            </p:cNvSpPr>
            <p:nvPr/>
          </p:nvSpPr>
          <p:spPr bwMode="auto">
            <a:xfrm>
              <a:off x="5008"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 name="Rectangle 223"/>
            <p:cNvSpPr>
              <a:spLocks noChangeArrowheads="1"/>
            </p:cNvSpPr>
            <p:nvPr/>
          </p:nvSpPr>
          <p:spPr bwMode="auto">
            <a:xfrm>
              <a:off x="1185" y="1141"/>
              <a:ext cx="10"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 name="Line 224"/>
            <p:cNvSpPr>
              <a:spLocks noChangeShapeType="1"/>
            </p:cNvSpPr>
            <p:nvPr/>
          </p:nvSpPr>
          <p:spPr bwMode="auto">
            <a:xfrm>
              <a:off x="1185"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 name="Rectangle 225"/>
            <p:cNvSpPr>
              <a:spLocks noChangeArrowheads="1"/>
            </p:cNvSpPr>
            <p:nvPr/>
          </p:nvSpPr>
          <p:spPr bwMode="auto">
            <a:xfrm>
              <a:off x="1185" y="1532"/>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7" name="Line 226"/>
            <p:cNvSpPr>
              <a:spLocks noChangeShapeType="1"/>
            </p:cNvSpPr>
            <p:nvPr/>
          </p:nvSpPr>
          <p:spPr bwMode="auto">
            <a:xfrm>
              <a:off x="1185" y="153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 name="Line 227"/>
            <p:cNvSpPr>
              <a:spLocks noChangeShapeType="1"/>
            </p:cNvSpPr>
            <p:nvPr/>
          </p:nvSpPr>
          <p:spPr bwMode="auto">
            <a:xfrm>
              <a:off x="1185"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 name="Rectangle 228"/>
            <p:cNvSpPr>
              <a:spLocks noChangeArrowheads="1"/>
            </p:cNvSpPr>
            <p:nvPr/>
          </p:nvSpPr>
          <p:spPr bwMode="auto">
            <a:xfrm>
              <a:off x="1185" y="1532"/>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 name="Line 229"/>
            <p:cNvSpPr>
              <a:spLocks noChangeShapeType="1"/>
            </p:cNvSpPr>
            <p:nvPr/>
          </p:nvSpPr>
          <p:spPr bwMode="auto">
            <a:xfrm>
              <a:off x="1185" y="153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Line 230"/>
            <p:cNvSpPr>
              <a:spLocks noChangeShapeType="1"/>
            </p:cNvSpPr>
            <p:nvPr/>
          </p:nvSpPr>
          <p:spPr bwMode="auto">
            <a:xfrm>
              <a:off x="1185"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2" name="Rectangle 231"/>
            <p:cNvSpPr>
              <a:spLocks noChangeArrowheads="1"/>
            </p:cNvSpPr>
            <p:nvPr/>
          </p:nvSpPr>
          <p:spPr bwMode="auto">
            <a:xfrm>
              <a:off x="1195" y="1532"/>
              <a:ext cx="41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 name="Line 232"/>
            <p:cNvSpPr>
              <a:spLocks noChangeShapeType="1"/>
            </p:cNvSpPr>
            <p:nvPr/>
          </p:nvSpPr>
          <p:spPr bwMode="auto">
            <a:xfrm>
              <a:off x="1195" y="1532"/>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 name="Rectangle 233"/>
            <p:cNvSpPr>
              <a:spLocks noChangeArrowheads="1"/>
            </p:cNvSpPr>
            <p:nvPr/>
          </p:nvSpPr>
          <p:spPr bwMode="auto">
            <a:xfrm>
              <a:off x="1611" y="1141"/>
              <a:ext cx="10"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 name="Line 234"/>
            <p:cNvSpPr>
              <a:spLocks noChangeShapeType="1"/>
            </p:cNvSpPr>
            <p:nvPr/>
          </p:nvSpPr>
          <p:spPr bwMode="auto">
            <a:xfrm>
              <a:off x="1611"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 name="Rectangle 235"/>
            <p:cNvSpPr>
              <a:spLocks noChangeArrowheads="1"/>
            </p:cNvSpPr>
            <p:nvPr/>
          </p:nvSpPr>
          <p:spPr bwMode="auto">
            <a:xfrm>
              <a:off x="1611" y="1532"/>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7" name="Line 236"/>
            <p:cNvSpPr>
              <a:spLocks noChangeShapeType="1"/>
            </p:cNvSpPr>
            <p:nvPr/>
          </p:nvSpPr>
          <p:spPr bwMode="auto">
            <a:xfrm>
              <a:off x="1611" y="153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 name="Line 237"/>
            <p:cNvSpPr>
              <a:spLocks noChangeShapeType="1"/>
            </p:cNvSpPr>
            <p:nvPr/>
          </p:nvSpPr>
          <p:spPr bwMode="auto">
            <a:xfrm>
              <a:off x="1611"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 name="Rectangle 238"/>
            <p:cNvSpPr>
              <a:spLocks noChangeArrowheads="1"/>
            </p:cNvSpPr>
            <p:nvPr/>
          </p:nvSpPr>
          <p:spPr bwMode="auto">
            <a:xfrm>
              <a:off x="1621" y="1532"/>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0" name="Line 239"/>
            <p:cNvSpPr>
              <a:spLocks noChangeShapeType="1"/>
            </p:cNvSpPr>
            <p:nvPr/>
          </p:nvSpPr>
          <p:spPr bwMode="auto">
            <a:xfrm>
              <a:off x="1621" y="1532"/>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1" name="Rectangle 240"/>
            <p:cNvSpPr>
              <a:spLocks noChangeArrowheads="1"/>
            </p:cNvSpPr>
            <p:nvPr/>
          </p:nvSpPr>
          <p:spPr bwMode="auto">
            <a:xfrm>
              <a:off x="2035"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2" name="Line 241"/>
            <p:cNvSpPr>
              <a:spLocks noChangeShapeType="1"/>
            </p:cNvSpPr>
            <p:nvPr/>
          </p:nvSpPr>
          <p:spPr bwMode="auto">
            <a:xfrm>
              <a:off x="2035"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3" name="Rectangle 242"/>
            <p:cNvSpPr>
              <a:spLocks noChangeArrowheads="1"/>
            </p:cNvSpPr>
            <p:nvPr/>
          </p:nvSpPr>
          <p:spPr bwMode="auto">
            <a:xfrm>
              <a:off x="2035"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4" name="Line 243"/>
            <p:cNvSpPr>
              <a:spLocks noChangeShapeType="1"/>
            </p:cNvSpPr>
            <p:nvPr/>
          </p:nvSpPr>
          <p:spPr bwMode="auto">
            <a:xfrm>
              <a:off x="2035"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 name="Line 244"/>
            <p:cNvSpPr>
              <a:spLocks noChangeShapeType="1"/>
            </p:cNvSpPr>
            <p:nvPr/>
          </p:nvSpPr>
          <p:spPr bwMode="auto">
            <a:xfrm>
              <a:off x="2035"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 name="Rectangle 245"/>
            <p:cNvSpPr>
              <a:spLocks noChangeArrowheads="1"/>
            </p:cNvSpPr>
            <p:nvPr/>
          </p:nvSpPr>
          <p:spPr bwMode="auto">
            <a:xfrm>
              <a:off x="2044" y="1532"/>
              <a:ext cx="41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7" name="Line 246"/>
            <p:cNvSpPr>
              <a:spLocks noChangeShapeType="1"/>
            </p:cNvSpPr>
            <p:nvPr/>
          </p:nvSpPr>
          <p:spPr bwMode="auto">
            <a:xfrm>
              <a:off x="2044" y="1532"/>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 name="Rectangle 247"/>
            <p:cNvSpPr>
              <a:spLocks noChangeArrowheads="1"/>
            </p:cNvSpPr>
            <p:nvPr/>
          </p:nvSpPr>
          <p:spPr bwMode="auto">
            <a:xfrm>
              <a:off x="2460" y="1141"/>
              <a:ext cx="10"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9" name="Line 248"/>
            <p:cNvSpPr>
              <a:spLocks noChangeShapeType="1"/>
            </p:cNvSpPr>
            <p:nvPr/>
          </p:nvSpPr>
          <p:spPr bwMode="auto">
            <a:xfrm>
              <a:off x="2460"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0" name="Rectangle 249"/>
            <p:cNvSpPr>
              <a:spLocks noChangeArrowheads="1"/>
            </p:cNvSpPr>
            <p:nvPr/>
          </p:nvSpPr>
          <p:spPr bwMode="auto">
            <a:xfrm>
              <a:off x="2460" y="1532"/>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1" name="Line 250"/>
            <p:cNvSpPr>
              <a:spLocks noChangeShapeType="1"/>
            </p:cNvSpPr>
            <p:nvPr/>
          </p:nvSpPr>
          <p:spPr bwMode="auto">
            <a:xfrm>
              <a:off x="2460" y="153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 name="Line 251"/>
            <p:cNvSpPr>
              <a:spLocks noChangeShapeType="1"/>
            </p:cNvSpPr>
            <p:nvPr/>
          </p:nvSpPr>
          <p:spPr bwMode="auto">
            <a:xfrm>
              <a:off x="2460"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 name="Rectangle 252"/>
            <p:cNvSpPr>
              <a:spLocks noChangeArrowheads="1"/>
            </p:cNvSpPr>
            <p:nvPr/>
          </p:nvSpPr>
          <p:spPr bwMode="auto">
            <a:xfrm>
              <a:off x="2470" y="1532"/>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 name="Line 253"/>
            <p:cNvSpPr>
              <a:spLocks noChangeShapeType="1"/>
            </p:cNvSpPr>
            <p:nvPr/>
          </p:nvSpPr>
          <p:spPr bwMode="auto">
            <a:xfrm>
              <a:off x="2470" y="1532"/>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 name="Rectangle 254"/>
            <p:cNvSpPr>
              <a:spLocks noChangeArrowheads="1"/>
            </p:cNvSpPr>
            <p:nvPr/>
          </p:nvSpPr>
          <p:spPr bwMode="auto">
            <a:xfrm>
              <a:off x="2884"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 name="Line 255"/>
            <p:cNvSpPr>
              <a:spLocks noChangeShapeType="1"/>
            </p:cNvSpPr>
            <p:nvPr/>
          </p:nvSpPr>
          <p:spPr bwMode="auto">
            <a:xfrm>
              <a:off x="2884"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 name="Rectangle 256"/>
            <p:cNvSpPr>
              <a:spLocks noChangeArrowheads="1"/>
            </p:cNvSpPr>
            <p:nvPr/>
          </p:nvSpPr>
          <p:spPr bwMode="auto">
            <a:xfrm>
              <a:off x="2884"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8" name="Line 257"/>
            <p:cNvSpPr>
              <a:spLocks noChangeShapeType="1"/>
            </p:cNvSpPr>
            <p:nvPr/>
          </p:nvSpPr>
          <p:spPr bwMode="auto">
            <a:xfrm>
              <a:off x="2884"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 name="Line 258"/>
            <p:cNvSpPr>
              <a:spLocks noChangeShapeType="1"/>
            </p:cNvSpPr>
            <p:nvPr/>
          </p:nvSpPr>
          <p:spPr bwMode="auto">
            <a:xfrm>
              <a:off x="2884"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0" name="Line 259"/>
            <p:cNvSpPr>
              <a:spLocks noChangeShapeType="1"/>
            </p:cNvSpPr>
            <p:nvPr/>
          </p:nvSpPr>
          <p:spPr bwMode="auto">
            <a:xfrm>
              <a:off x="2893" y="1532"/>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1" name="Rectangle 260"/>
            <p:cNvSpPr>
              <a:spLocks noChangeArrowheads="1"/>
            </p:cNvSpPr>
            <p:nvPr/>
          </p:nvSpPr>
          <p:spPr bwMode="auto">
            <a:xfrm>
              <a:off x="3309" y="1141"/>
              <a:ext cx="10"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2" name="Line 261"/>
            <p:cNvSpPr>
              <a:spLocks noChangeShapeType="1"/>
            </p:cNvSpPr>
            <p:nvPr/>
          </p:nvSpPr>
          <p:spPr bwMode="auto">
            <a:xfrm>
              <a:off x="3309"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 name="Rectangle 262"/>
            <p:cNvSpPr>
              <a:spLocks noChangeArrowheads="1"/>
            </p:cNvSpPr>
            <p:nvPr/>
          </p:nvSpPr>
          <p:spPr bwMode="auto">
            <a:xfrm>
              <a:off x="3309" y="1532"/>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4" name="Line 263"/>
            <p:cNvSpPr>
              <a:spLocks noChangeShapeType="1"/>
            </p:cNvSpPr>
            <p:nvPr/>
          </p:nvSpPr>
          <p:spPr bwMode="auto">
            <a:xfrm>
              <a:off x="3309" y="153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 name="Line 264"/>
            <p:cNvSpPr>
              <a:spLocks noChangeShapeType="1"/>
            </p:cNvSpPr>
            <p:nvPr/>
          </p:nvSpPr>
          <p:spPr bwMode="auto">
            <a:xfrm>
              <a:off x="3309"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 name="Rectangle 265"/>
            <p:cNvSpPr>
              <a:spLocks noChangeArrowheads="1"/>
            </p:cNvSpPr>
            <p:nvPr/>
          </p:nvSpPr>
          <p:spPr bwMode="auto">
            <a:xfrm>
              <a:off x="3319" y="1532"/>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7" name="Line 266"/>
            <p:cNvSpPr>
              <a:spLocks noChangeShapeType="1"/>
            </p:cNvSpPr>
            <p:nvPr/>
          </p:nvSpPr>
          <p:spPr bwMode="auto">
            <a:xfrm>
              <a:off x="3319" y="1532"/>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 name="Rectangle 267"/>
            <p:cNvSpPr>
              <a:spLocks noChangeArrowheads="1"/>
            </p:cNvSpPr>
            <p:nvPr/>
          </p:nvSpPr>
          <p:spPr bwMode="auto">
            <a:xfrm>
              <a:off x="3733"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9" name="Line 268"/>
            <p:cNvSpPr>
              <a:spLocks noChangeShapeType="1"/>
            </p:cNvSpPr>
            <p:nvPr/>
          </p:nvSpPr>
          <p:spPr bwMode="auto">
            <a:xfrm>
              <a:off x="3733"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 name="Rectangle 269"/>
            <p:cNvSpPr>
              <a:spLocks noChangeArrowheads="1"/>
            </p:cNvSpPr>
            <p:nvPr/>
          </p:nvSpPr>
          <p:spPr bwMode="auto">
            <a:xfrm>
              <a:off x="3733"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1" name="Line 270"/>
            <p:cNvSpPr>
              <a:spLocks noChangeShapeType="1"/>
            </p:cNvSpPr>
            <p:nvPr/>
          </p:nvSpPr>
          <p:spPr bwMode="auto">
            <a:xfrm>
              <a:off x="3733"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 name="Line 271"/>
            <p:cNvSpPr>
              <a:spLocks noChangeShapeType="1"/>
            </p:cNvSpPr>
            <p:nvPr/>
          </p:nvSpPr>
          <p:spPr bwMode="auto">
            <a:xfrm>
              <a:off x="3733"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3" name="Rectangle 272"/>
            <p:cNvSpPr>
              <a:spLocks noChangeArrowheads="1"/>
            </p:cNvSpPr>
            <p:nvPr/>
          </p:nvSpPr>
          <p:spPr bwMode="auto">
            <a:xfrm>
              <a:off x="3742" y="1532"/>
              <a:ext cx="4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4" name="Line 273"/>
            <p:cNvSpPr>
              <a:spLocks noChangeShapeType="1"/>
            </p:cNvSpPr>
            <p:nvPr/>
          </p:nvSpPr>
          <p:spPr bwMode="auto">
            <a:xfrm>
              <a:off x="3742" y="1532"/>
              <a:ext cx="4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 name="Rectangle 274"/>
            <p:cNvSpPr>
              <a:spLocks noChangeArrowheads="1"/>
            </p:cNvSpPr>
            <p:nvPr/>
          </p:nvSpPr>
          <p:spPr bwMode="auto">
            <a:xfrm>
              <a:off x="4159"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 name="Line 275"/>
            <p:cNvSpPr>
              <a:spLocks noChangeShapeType="1"/>
            </p:cNvSpPr>
            <p:nvPr/>
          </p:nvSpPr>
          <p:spPr bwMode="auto">
            <a:xfrm>
              <a:off x="4159"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 name="Rectangle 276"/>
            <p:cNvSpPr>
              <a:spLocks noChangeArrowheads="1"/>
            </p:cNvSpPr>
            <p:nvPr/>
          </p:nvSpPr>
          <p:spPr bwMode="auto">
            <a:xfrm>
              <a:off x="4159"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8" name="Line 277"/>
            <p:cNvSpPr>
              <a:spLocks noChangeShapeType="1"/>
            </p:cNvSpPr>
            <p:nvPr/>
          </p:nvSpPr>
          <p:spPr bwMode="auto">
            <a:xfrm>
              <a:off x="4159"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 name="Line 278"/>
            <p:cNvSpPr>
              <a:spLocks noChangeShapeType="1"/>
            </p:cNvSpPr>
            <p:nvPr/>
          </p:nvSpPr>
          <p:spPr bwMode="auto">
            <a:xfrm>
              <a:off x="4159"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 name="Rectangle 279"/>
            <p:cNvSpPr>
              <a:spLocks noChangeArrowheads="1"/>
            </p:cNvSpPr>
            <p:nvPr/>
          </p:nvSpPr>
          <p:spPr bwMode="auto">
            <a:xfrm>
              <a:off x="4168" y="1532"/>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1" name="Line 280"/>
            <p:cNvSpPr>
              <a:spLocks noChangeShapeType="1"/>
            </p:cNvSpPr>
            <p:nvPr/>
          </p:nvSpPr>
          <p:spPr bwMode="auto">
            <a:xfrm>
              <a:off x="4168" y="1532"/>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 name="Rectangle 281"/>
            <p:cNvSpPr>
              <a:spLocks noChangeArrowheads="1"/>
            </p:cNvSpPr>
            <p:nvPr/>
          </p:nvSpPr>
          <p:spPr bwMode="auto">
            <a:xfrm>
              <a:off x="4582"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3" name="Line 282"/>
            <p:cNvSpPr>
              <a:spLocks noChangeShapeType="1"/>
            </p:cNvSpPr>
            <p:nvPr/>
          </p:nvSpPr>
          <p:spPr bwMode="auto">
            <a:xfrm>
              <a:off x="4582"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 name="Rectangle 283"/>
            <p:cNvSpPr>
              <a:spLocks noChangeArrowheads="1"/>
            </p:cNvSpPr>
            <p:nvPr/>
          </p:nvSpPr>
          <p:spPr bwMode="auto">
            <a:xfrm>
              <a:off x="4582"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5" name="Line 284"/>
            <p:cNvSpPr>
              <a:spLocks noChangeShapeType="1"/>
            </p:cNvSpPr>
            <p:nvPr/>
          </p:nvSpPr>
          <p:spPr bwMode="auto">
            <a:xfrm>
              <a:off x="4582"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 name="Line 285"/>
            <p:cNvSpPr>
              <a:spLocks noChangeShapeType="1"/>
            </p:cNvSpPr>
            <p:nvPr/>
          </p:nvSpPr>
          <p:spPr bwMode="auto">
            <a:xfrm>
              <a:off x="4582"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 name="Rectangle 286"/>
            <p:cNvSpPr>
              <a:spLocks noChangeArrowheads="1"/>
            </p:cNvSpPr>
            <p:nvPr/>
          </p:nvSpPr>
          <p:spPr bwMode="auto">
            <a:xfrm>
              <a:off x="4591" y="1532"/>
              <a:ext cx="4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8" name="Line 287"/>
            <p:cNvSpPr>
              <a:spLocks noChangeShapeType="1"/>
            </p:cNvSpPr>
            <p:nvPr/>
          </p:nvSpPr>
          <p:spPr bwMode="auto">
            <a:xfrm>
              <a:off x="4591" y="1532"/>
              <a:ext cx="4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 name="Rectangle 288"/>
            <p:cNvSpPr>
              <a:spLocks noChangeArrowheads="1"/>
            </p:cNvSpPr>
            <p:nvPr/>
          </p:nvSpPr>
          <p:spPr bwMode="auto">
            <a:xfrm>
              <a:off x="5008"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0" name="Line 289"/>
            <p:cNvSpPr>
              <a:spLocks noChangeShapeType="1"/>
            </p:cNvSpPr>
            <p:nvPr/>
          </p:nvSpPr>
          <p:spPr bwMode="auto">
            <a:xfrm>
              <a:off x="5008"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1" name="Rectangle 290"/>
            <p:cNvSpPr>
              <a:spLocks noChangeArrowheads="1"/>
            </p:cNvSpPr>
            <p:nvPr/>
          </p:nvSpPr>
          <p:spPr bwMode="auto">
            <a:xfrm>
              <a:off x="5008"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2" name="Line 291"/>
            <p:cNvSpPr>
              <a:spLocks noChangeShapeType="1"/>
            </p:cNvSpPr>
            <p:nvPr/>
          </p:nvSpPr>
          <p:spPr bwMode="auto">
            <a:xfrm>
              <a:off x="5008"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3" name="Line 292"/>
            <p:cNvSpPr>
              <a:spLocks noChangeShapeType="1"/>
            </p:cNvSpPr>
            <p:nvPr/>
          </p:nvSpPr>
          <p:spPr bwMode="auto">
            <a:xfrm>
              <a:off x="5008"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4" name="Rectangle 293"/>
            <p:cNvSpPr>
              <a:spLocks noChangeArrowheads="1"/>
            </p:cNvSpPr>
            <p:nvPr/>
          </p:nvSpPr>
          <p:spPr bwMode="auto">
            <a:xfrm>
              <a:off x="5008"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5" name="Line 294"/>
            <p:cNvSpPr>
              <a:spLocks noChangeShapeType="1"/>
            </p:cNvSpPr>
            <p:nvPr/>
          </p:nvSpPr>
          <p:spPr bwMode="auto">
            <a:xfrm>
              <a:off x="5008"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6" name="Line 295"/>
            <p:cNvSpPr>
              <a:spLocks noChangeShapeType="1"/>
            </p:cNvSpPr>
            <p:nvPr/>
          </p:nvSpPr>
          <p:spPr bwMode="auto">
            <a:xfrm>
              <a:off x="5008"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 name="Group 296"/>
          <p:cNvGrpSpPr>
            <a:grpSpLocks/>
          </p:cNvGrpSpPr>
          <p:nvPr/>
        </p:nvGrpSpPr>
        <p:grpSpPr bwMode="auto">
          <a:xfrm>
            <a:off x="1591323" y="2876233"/>
            <a:ext cx="533400" cy="901700"/>
            <a:chOff x="1298" y="1555"/>
            <a:chExt cx="336" cy="568"/>
          </a:xfrm>
        </p:grpSpPr>
        <p:sp>
          <p:nvSpPr>
            <p:cNvPr id="298" name="Rectangle 297"/>
            <p:cNvSpPr>
              <a:spLocks noChangeArrowheads="1"/>
            </p:cNvSpPr>
            <p:nvPr/>
          </p:nvSpPr>
          <p:spPr bwMode="auto">
            <a:xfrm>
              <a:off x="1298" y="1854"/>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2800" b="1" dirty="0">
                  <a:solidFill>
                    <a:srgbClr val="000099"/>
                  </a:solidFill>
                  <a:latin typeface="Times New Roman" pitchFamily="18" charset="0"/>
                </a:rPr>
                <a:t>low</a:t>
              </a:r>
              <a:endParaRPr lang="en-US" altLang="zh-CN" b="1" dirty="0">
                <a:solidFill>
                  <a:srgbClr val="000099"/>
                </a:solidFill>
              </a:endParaRPr>
            </a:p>
          </p:txBody>
        </p:sp>
        <p:sp>
          <p:nvSpPr>
            <p:cNvPr id="299" name="Freeform 298"/>
            <p:cNvSpPr>
              <a:spLocks noEditPoints="1"/>
            </p:cNvSpPr>
            <p:nvPr/>
          </p:nvSpPr>
          <p:spPr bwMode="auto">
            <a:xfrm>
              <a:off x="1397" y="1555"/>
              <a:ext cx="120" cy="284"/>
            </a:xfrm>
            <a:custGeom>
              <a:avLst/>
              <a:gdLst>
                <a:gd name="T0" fmla="*/ 0 w 800"/>
                <a:gd name="T1" fmla="*/ 0 h 1510"/>
                <a:gd name="T2" fmla="*/ 0 w 800"/>
                <a:gd name="T3" fmla="*/ 0 h 1510"/>
                <a:gd name="T4" fmla="*/ 0 w 800"/>
                <a:gd name="T5" fmla="*/ 0 h 1510"/>
                <a:gd name="T6" fmla="*/ 0 w 800"/>
                <a:gd name="T7" fmla="*/ 0 h 1510"/>
                <a:gd name="T8" fmla="*/ 0 w 800"/>
                <a:gd name="T9" fmla="*/ 0 h 1510"/>
                <a:gd name="T10" fmla="*/ 0 w 800"/>
                <a:gd name="T11" fmla="*/ 0 h 1510"/>
                <a:gd name="T12" fmla="*/ 0 w 800"/>
                <a:gd name="T13" fmla="*/ 0 h 1510"/>
                <a:gd name="T14" fmla="*/ 0 w 800"/>
                <a:gd name="T15" fmla="*/ 0 h 1510"/>
                <a:gd name="T16" fmla="*/ 0 w 800"/>
                <a:gd name="T17" fmla="*/ 0 h 1510"/>
                <a:gd name="T18" fmla="*/ 0 w 800"/>
                <a:gd name="T19" fmla="*/ 0 h 1510"/>
                <a:gd name="T20" fmla="*/ 0 w 800"/>
                <a:gd name="T21" fmla="*/ 0 h 15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0"/>
                <a:gd name="T34" fmla="*/ 0 h 1510"/>
                <a:gd name="T35" fmla="*/ 800 w 800"/>
                <a:gd name="T36" fmla="*/ 1510 h 15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0" h="1510">
                  <a:moveTo>
                    <a:pt x="350" y="1460"/>
                  </a:moveTo>
                  <a:lnTo>
                    <a:pt x="350" y="666"/>
                  </a:lnTo>
                  <a:cubicBezTo>
                    <a:pt x="350" y="639"/>
                    <a:pt x="372" y="616"/>
                    <a:pt x="400" y="616"/>
                  </a:cubicBezTo>
                  <a:cubicBezTo>
                    <a:pt x="427" y="616"/>
                    <a:pt x="450" y="639"/>
                    <a:pt x="450" y="666"/>
                  </a:cubicBezTo>
                  <a:lnTo>
                    <a:pt x="450" y="1460"/>
                  </a:lnTo>
                  <a:cubicBezTo>
                    <a:pt x="450" y="1487"/>
                    <a:pt x="427" y="1510"/>
                    <a:pt x="400" y="1510"/>
                  </a:cubicBezTo>
                  <a:cubicBezTo>
                    <a:pt x="372" y="1510"/>
                    <a:pt x="350" y="1487"/>
                    <a:pt x="350" y="1460"/>
                  </a:cubicBezTo>
                  <a:close/>
                  <a:moveTo>
                    <a:pt x="0" y="800"/>
                  </a:moveTo>
                  <a:lnTo>
                    <a:pt x="400" y="0"/>
                  </a:lnTo>
                  <a:lnTo>
                    <a:pt x="800" y="800"/>
                  </a:lnTo>
                  <a:lnTo>
                    <a:pt x="0" y="800"/>
                  </a:lnTo>
                  <a:close/>
                </a:path>
              </a:pathLst>
            </a:custGeom>
            <a:solidFill>
              <a:schemeClr val="hlink"/>
            </a:solidFill>
            <a:ln w="3175">
              <a:solidFill>
                <a:srgbClr val="000000"/>
              </a:solidFill>
              <a:bevel/>
              <a:headEnd/>
              <a:tailEnd/>
            </a:ln>
          </p:spPr>
          <p:txBody>
            <a:bodyPr/>
            <a:lstStyle/>
            <a:p>
              <a:endParaRPr lang="zh-CN" altLang="en-US" b="1"/>
            </a:p>
          </p:txBody>
        </p:sp>
      </p:grpSp>
      <p:grpSp>
        <p:nvGrpSpPr>
          <p:cNvPr id="300" name="Group 299"/>
          <p:cNvGrpSpPr>
            <a:grpSpLocks/>
          </p:cNvGrpSpPr>
          <p:nvPr/>
        </p:nvGrpSpPr>
        <p:grpSpPr bwMode="auto">
          <a:xfrm>
            <a:off x="4251338" y="2884488"/>
            <a:ext cx="593725" cy="882650"/>
            <a:chOff x="2912" y="1555"/>
            <a:chExt cx="374" cy="556"/>
          </a:xfrm>
        </p:grpSpPr>
        <p:sp>
          <p:nvSpPr>
            <p:cNvPr id="301" name="Rectangle 300"/>
            <p:cNvSpPr>
              <a:spLocks noChangeArrowheads="1"/>
            </p:cNvSpPr>
            <p:nvPr/>
          </p:nvSpPr>
          <p:spPr bwMode="auto">
            <a:xfrm>
              <a:off x="2912" y="1842"/>
              <a:ext cx="37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2800" b="1">
                  <a:solidFill>
                    <a:srgbClr val="CC00CC"/>
                  </a:solidFill>
                  <a:effectLst>
                    <a:outerShdw blurRad="38100" dist="38100" dir="2700000" algn="tl">
                      <a:srgbClr val="C0C0C0"/>
                    </a:outerShdw>
                  </a:effectLst>
                  <a:latin typeface="Times New Roman" pitchFamily="18" charset="0"/>
                  <a:cs typeface="Times New Roman" pitchFamily="18" charset="0"/>
                </a:rPr>
                <a:t>mid</a:t>
              </a:r>
            </a:p>
          </p:txBody>
        </p:sp>
        <p:sp>
          <p:nvSpPr>
            <p:cNvPr id="302" name="Freeform 301"/>
            <p:cNvSpPr>
              <a:spLocks noEditPoints="1"/>
            </p:cNvSpPr>
            <p:nvPr/>
          </p:nvSpPr>
          <p:spPr bwMode="auto">
            <a:xfrm>
              <a:off x="3050" y="1555"/>
              <a:ext cx="119" cy="298"/>
            </a:xfrm>
            <a:custGeom>
              <a:avLst/>
              <a:gdLst>
                <a:gd name="T0" fmla="*/ 0 w 800"/>
                <a:gd name="T1" fmla="*/ 0 h 1583"/>
                <a:gd name="T2" fmla="*/ 0 w 800"/>
                <a:gd name="T3" fmla="*/ 0 h 1583"/>
                <a:gd name="T4" fmla="*/ 0 w 800"/>
                <a:gd name="T5" fmla="*/ 0 h 1583"/>
                <a:gd name="T6" fmla="*/ 0 w 800"/>
                <a:gd name="T7" fmla="*/ 0 h 1583"/>
                <a:gd name="T8" fmla="*/ 0 w 800"/>
                <a:gd name="T9" fmla="*/ 0 h 1583"/>
                <a:gd name="T10" fmla="*/ 0 w 800"/>
                <a:gd name="T11" fmla="*/ 0 h 1583"/>
                <a:gd name="T12" fmla="*/ 0 w 800"/>
                <a:gd name="T13" fmla="*/ 0 h 1583"/>
                <a:gd name="T14" fmla="*/ 0 w 800"/>
                <a:gd name="T15" fmla="*/ 0 h 1583"/>
                <a:gd name="T16" fmla="*/ 0 w 800"/>
                <a:gd name="T17" fmla="*/ 0 h 1583"/>
                <a:gd name="T18" fmla="*/ 0 w 800"/>
                <a:gd name="T19" fmla="*/ 0 h 1583"/>
                <a:gd name="T20" fmla="*/ 0 w 800"/>
                <a:gd name="T21" fmla="*/ 0 h 15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0"/>
                <a:gd name="T34" fmla="*/ 0 h 1583"/>
                <a:gd name="T35" fmla="*/ 800 w 800"/>
                <a:gd name="T36" fmla="*/ 1583 h 15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0" h="1583">
                  <a:moveTo>
                    <a:pt x="350" y="1533"/>
                  </a:moveTo>
                  <a:lnTo>
                    <a:pt x="350" y="666"/>
                  </a:lnTo>
                  <a:cubicBezTo>
                    <a:pt x="350" y="639"/>
                    <a:pt x="373" y="616"/>
                    <a:pt x="400" y="616"/>
                  </a:cubicBezTo>
                  <a:cubicBezTo>
                    <a:pt x="428" y="616"/>
                    <a:pt x="450" y="639"/>
                    <a:pt x="450" y="666"/>
                  </a:cubicBezTo>
                  <a:lnTo>
                    <a:pt x="450" y="1533"/>
                  </a:lnTo>
                  <a:cubicBezTo>
                    <a:pt x="450" y="1561"/>
                    <a:pt x="428" y="1583"/>
                    <a:pt x="400" y="1583"/>
                  </a:cubicBezTo>
                  <a:cubicBezTo>
                    <a:pt x="373" y="1583"/>
                    <a:pt x="350" y="1561"/>
                    <a:pt x="350" y="1533"/>
                  </a:cubicBezTo>
                  <a:close/>
                  <a:moveTo>
                    <a:pt x="0" y="800"/>
                  </a:moveTo>
                  <a:lnTo>
                    <a:pt x="400" y="0"/>
                  </a:lnTo>
                  <a:lnTo>
                    <a:pt x="800" y="800"/>
                  </a:lnTo>
                  <a:lnTo>
                    <a:pt x="0" y="800"/>
                  </a:lnTo>
                  <a:close/>
                </a:path>
              </a:pathLst>
            </a:custGeom>
            <a:solidFill>
              <a:srgbClr val="7030A0"/>
            </a:solidFill>
            <a:ln w="3175">
              <a:solidFill>
                <a:srgbClr val="000000"/>
              </a:solidFill>
              <a:bevel/>
              <a:headEnd/>
              <a:tailEnd/>
            </a:ln>
          </p:spPr>
          <p:txBody>
            <a:bodyPr/>
            <a:lstStyle/>
            <a:p>
              <a:endParaRPr lang="zh-CN" altLang="en-US" b="1">
                <a:solidFill>
                  <a:srgbClr val="7030A0"/>
                </a:solidFill>
              </a:endParaRPr>
            </a:p>
          </p:txBody>
        </p:sp>
      </p:grpSp>
      <p:grpSp>
        <p:nvGrpSpPr>
          <p:cNvPr id="303" name="Group 302"/>
          <p:cNvGrpSpPr>
            <a:grpSpLocks/>
          </p:cNvGrpSpPr>
          <p:nvPr/>
        </p:nvGrpSpPr>
        <p:grpSpPr bwMode="auto">
          <a:xfrm>
            <a:off x="6837390" y="2863691"/>
            <a:ext cx="673100" cy="947738"/>
            <a:chOff x="4527" y="1526"/>
            <a:chExt cx="424" cy="597"/>
          </a:xfrm>
        </p:grpSpPr>
        <p:sp>
          <p:nvSpPr>
            <p:cNvPr id="304" name="Rectangle 303"/>
            <p:cNvSpPr>
              <a:spLocks noChangeArrowheads="1"/>
            </p:cNvSpPr>
            <p:nvPr/>
          </p:nvSpPr>
          <p:spPr bwMode="auto">
            <a:xfrm>
              <a:off x="4527" y="1854"/>
              <a:ext cx="4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2800" b="1">
                  <a:solidFill>
                    <a:srgbClr val="FF0000"/>
                  </a:solidFill>
                  <a:latin typeface="Times New Roman" pitchFamily="18" charset="0"/>
                </a:rPr>
                <a:t>high</a:t>
              </a:r>
              <a:endParaRPr lang="en-US" altLang="zh-CN" b="1">
                <a:solidFill>
                  <a:srgbClr val="FF0000"/>
                </a:solidFill>
              </a:endParaRPr>
            </a:p>
          </p:txBody>
        </p:sp>
        <p:sp>
          <p:nvSpPr>
            <p:cNvPr id="305" name="Freeform 304"/>
            <p:cNvSpPr>
              <a:spLocks noEditPoints="1"/>
            </p:cNvSpPr>
            <p:nvPr/>
          </p:nvSpPr>
          <p:spPr bwMode="auto">
            <a:xfrm>
              <a:off x="4681" y="1526"/>
              <a:ext cx="119" cy="302"/>
            </a:xfrm>
            <a:custGeom>
              <a:avLst/>
              <a:gdLst>
                <a:gd name="T0" fmla="*/ 0 w 800"/>
                <a:gd name="T1" fmla="*/ 0 h 1604"/>
                <a:gd name="T2" fmla="*/ 0 w 800"/>
                <a:gd name="T3" fmla="*/ 0 h 1604"/>
                <a:gd name="T4" fmla="*/ 0 w 800"/>
                <a:gd name="T5" fmla="*/ 0 h 1604"/>
                <a:gd name="T6" fmla="*/ 0 w 800"/>
                <a:gd name="T7" fmla="*/ 0 h 1604"/>
                <a:gd name="T8" fmla="*/ 0 w 800"/>
                <a:gd name="T9" fmla="*/ 0 h 1604"/>
                <a:gd name="T10" fmla="*/ 0 w 800"/>
                <a:gd name="T11" fmla="*/ 0 h 1604"/>
                <a:gd name="T12" fmla="*/ 0 w 800"/>
                <a:gd name="T13" fmla="*/ 0 h 1604"/>
                <a:gd name="T14" fmla="*/ 0 w 800"/>
                <a:gd name="T15" fmla="*/ 0 h 1604"/>
                <a:gd name="T16" fmla="*/ 0 w 800"/>
                <a:gd name="T17" fmla="*/ 0 h 1604"/>
                <a:gd name="T18" fmla="*/ 0 w 800"/>
                <a:gd name="T19" fmla="*/ 0 h 1604"/>
                <a:gd name="T20" fmla="*/ 0 w 800"/>
                <a:gd name="T21" fmla="*/ 0 h 16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0"/>
                <a:gd name="T34" fmla="*/ 0 h 1604"/>
                <a:gd name="T35" fmla="*/ 800 w 800"/>
                <a:gd name="T36" fmla="*/ 1604 h 16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0" h="1604">
                  <a:moveTo>
                    <a:pt x="353" y="1554"/>
                  </a:moveTo>
                  <a:lnTo>
                    <a:pt x="350" y="667"/>
                  </a:lnTo>
                  <a:cubicBezTo>
                    <a:pt x="350" y="640"/>
                    <a:pt x="372" y="617"/>
                    <a:pt x="399" y="617"/>
                  </a:cubicBezTo>
                  <a:cubicBezTo>
                    <a:pt x="427" y="617"/>
                    <a:pt x="450" y="639"/>
                    <a:pt x="450" y="667"/>
                  </a:cubicBezTo>
                  <a:lnTo>
                    <a:pt x="453" y="1554"/>
                  </a:lnTo>
                  <a:cubicBezTo>
                    <a:pt x="454" y="1581"/>
                    <a:pt x="431" y="1604"/>
                    <a:pt x="404" y="1604"/>
                  </a:cubicBezTo>
                  <a:cubicBezTo>
                    <a:pt x="376" y="1604"/>
                    <a:pt x="354" y="1582"/>
                    <a:pt x="353" y="1554"/>
                  </a:cubicBezTo>
                  <a:close/>
                  <a:moveTo>
                    <a:pt x="0" y="802"/>
                  </a:moveTo>
                  <a:lnTo>
                    <a:pt x="397" y="0"/>
                  </a:lnTo>
                  <a:lnTo>
                    <a:pt x="800" y="799"/>
                  </a:lnTo>
                  <a:lnTo>
                    <a:pt x="0" y="802"/>
                  </a:lnTo>
                  <a:close/>
                </a:path>
              </a:pathLst>
            </a:custGeom>
            <a:solidFill>
              <a:srgbClr val="FF0000"/>
            </a:solidFill>
            <a:ln w="3175">
              <a:solidFill>
                <a:srgbClr val="000000"/>
              </a:solidFill>
              <a:bevel/>
              <a:headEnd/>
              <a:tailEnd/>
            </a:ln>
          </p:spPr>
          <p:txBody>
            <a:bodyPr/>
            <a:lstStyle/>
            <a:p>
              <a:endParaRPr lang="zh-CN" altLang="en-US" b="1"/>
            </a:p>
          </p:txBody>
        </p:sp>
      </p:grpSp>
      <p:sp>
        <p:nvSpPr>
          <p:cNvPr id="306" name="Rectangle 305"/>
          <p:cNvSpPr>
            <a:spLocks noChangeArrowheads="1"/>
          </p:cNvSpPr>
          <p:nvPr/>
        </p:nvSpPr>
        <p:spPr bwMode="auto">
          <a:xfrm>
            <a:off x="2992451" y="2216150"/>
            <a:ext cx="42319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b="1" dirty="0">
                <a:solidFill>
                  <a:srgbClr val="7030A0"/>
                </a:solidFill>
                <a:latin typeface="Times New Roman" pitchFamily="18" charset="0"/>
              </a:rPr>
              <a:t>18</a:t>
            </a:r>
            <a:endParaRPr lang="en-US" altLang="zh-CN" b="1" dirty="0">
              <a:solidFill>
                <a:srgbClr val="7030A0"/>
              </a:solidFill>
            </a:endParaRPr>
          </a:p>
        </p:txBody>
      </p:sp>
      <p:sp>
        <p:nvSpPr>
          <p:cNvPr id="307" name="Rectangle 306"/>
          <p:cNvSpPr>
            <a:spLocks noChangeArrowheads="1"/>
          </p:cNvSpPr>
          <p:nvPr/>
        </p:nvSpPr>
        <p:spPr bwMode="auto">
          <a:xfrm>
            <a:off x="2320938" y="2216150"/>
            <a:ext cx="419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r>
              <a:rPr lang="en-US" altLang="zh-CN" sz="3300">
                <a:solidFill>
                  <a:srgbClr val="000000"/>
                </a:solidFill>
                <a:latin typeface="Times New Roman" pitchFamily="18" charset="0"/>
              </a:rPr>
              <a:t>17</a:t>
            </a:r>
            <a:endParaRPr lang="en-US" altLang="zh-CN"/>
          </a:p>
        </p:txBody>
      </p:sp>
      <p:sp>
        <p:nvSpPr>
          <p:cNvPr id="308" name="Line 307"/>
          <p:cNvSpPr>
            <a:spLocks noChangeShapeType="1"/>
          </p:cNvSpPr>
          <p:nvPr/>
        </p:nvSpPr>
        <p:spPr bwMode="auto">
          <a:xfrm>
            <a:off x="1492263" y="2740025"/>
            <a:ext cx="61198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 name="Rectangle 2"/>
          <p:cNvSpPr txBox="1">
            <a:spLocks noChangeArrowheads="1"/>
          </p:cNvSpPr>
          <p:nvPr/>
        </p:nvSpPr>
        <p:spPr>
          <a:xfrm>
            <a:off x="1128737" y="3986215"/>
            <a:ext cx="6880239" cy="792162"/>
          </a:xfrm>
          <a:prstGeom prst="rect">
            <a:avLst/>
          </a:prstGeom>
        </p:spPr>
        <p:txBody>
          <a:bodyPr/>
          <a:lstStyle>
            <a:lvl1pPr marL="360363" indent="-360363"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buClr>
                <a:srgbClr val="CC0000"/>
              </a:buClr>
              <a:buSzPct val="80000"/>
              <a:buFont typeface="Wingdings" pitchFamily="2" charset="2"/>
              <a:buNone/>
            </a:pPr>
            <a:r>
              <a:rPr lang="zh-CN" altLang="en-US" sz="2800" b="1" dirty="0">
                <a:effectLst>
                  <a:outerShdw blurRad="38100" dist="38100" dir="2700000" algn="tl">
                    <a:srgbClr val="C0C0C0"/>
                  </a:outerShdw>
                </a:effectLst>
                <a:latin typeface="Times New Roman" pitchFamily="18" charset="0"/>
                <a:cs typeface="Times New Roman" pitchFamily="18" charset="0"/>
              </a:rPr>
              <a:t>第一次：</a:t>
            </a:r>
            <a:r>
              <a:rPr lang="en-US" altLang="zh-CN" sz="2800" b="1" dirty="0">
                <a:effectLst>
                  <a:outerShdw blurRad="38100" dist="38100" dir="2700000" algn="tl">
                    <a:srgbClr val="C0C0C0"/>
                  </a:outerShdw>
                </a:effectLst>
                <a:latin typeface="Times New Roman" pitchFamily="18" charset="0"/>
                <a:cs typeface="Times New Roman" pitchFamily="18" charset="0"/>
              </a:rPr>
              <a:t>l=1, h=9, </a:t>
            </a:r>
            <a:r>
              <a:rPr lang="en-US" altLang="zh-CN" sz="2800" b="1" dirty="0">
                <a:solidFill>
                  <a:srgbClr val="CC00CC"/>
                </a:solidFill>
                <a:effectLst>
                  <a:outerShdw blurRad="38100" dist="38100" dir="2700000" algn="tl">
                    <a:srgbClr val="C0C0C0"/>
                  </a:outerShdw>
                </a:effectLst>
                <a:latin typeface="Times New Roman" pitchFamily="18" charset="0"/>
                <a:cs typeface="Times New Roman" pitchFamily="18" charset="0"/>
              </a:rPr>
              <a:t>mid=5</a:t>
            </a:r>
            <a:r>
              <a:rPr lang="en-US" altLang="zh-CN" sz="2800" b="1" dirty="0">
                <a:effectLst>
                  <a:outerShdw blurRad="38100" dist="38100" dir="2700000" algn="tl">
                    <a:srgbClr val="C0C0C0"/>
                  </a:outerShdw>
                </a:effectLst>
                <a:latin typeface="Times New Roman" pitchFamily="18" charset="0"/>
                <a:cs typeface="Times New Roman" pitchFamily="18" charset="0"/>
              </a:rPr>
              <a:t>; array[5]=35&gt;18</a:t>
            </a:r>
          </a:p>
        </p:txBody>
      </p:sp>
      <p:sp>
        <p:nvSpPr>
          <p:cNvPr id="310" name="Rectangle 308"/>
          <p:cNvSpPr>
            <a:spLocks noChangeArrowheads="1"/>
          </p:cNvSpPr>
          <p:nvPr/>
        </p:nvSpPr>
        <p:spPr bwMode="auto">
          <a:xfrm>
            <a:off x="1128737" y="4635502"/>
            <a:ext cx="6880239" cy="792163"/>
          </a:xfrm>
          <a:prstGeom prst="rect">
            <a:avLst/>
          </a:prstGeom>
          <a:noFill/>
          <a:ln w="9525">
            <a:noFill/>
            <a:miter lim="800000"/>
            <a:headEnd/>
            <a:tailEnd/>
          </a:ln>
        </p:spPr>
        <p:txBody>
          <a:bodyPr/>
          <a:lstStyle/>
          <a:p>
            <a:pPr marL="342900" indent="-342900"/>
            <a:r>
              <a:rPr lang="zh-CN" altLang="en-US" sz="2800" b="1" dirty="0">
                <a:latin typeface="Times New Roman" pitchFamily="18" charset="0"/>
                <a:cs typeface="Times New Roman" pitchFamily="18" charset="0"/>
              </a:rPr>
              <a:t>第二次：</a:t>
            </a:r>
            <a:r>
              <a:rPr lang="en-US" altLang="zh-CN" sz="2800" b="1" dirty="0">
                <a:latin typeface="Times New Roman" pitchFamily="18" charset="0"/>
                <a:cs typeface="Times New Roman" pitchFamily="18" charset="0"/>
              </a:rPr>
              <a:t>l=1, </a:t>
            </a:r>
            <a:r>
              <a:rPr lang="en-US" altLang="zh-CN" sz="2800" b="1" dirty="0">
                <a:solidFill>
                  <a:srgbClr val="CC00CC"/>
                </a:solidFill>
                <a:effectLst>
                  <a:outerShdw blurRad="38100" dist="38100" dir="2700000" algn="tl">
                    <a:srgbClr val="C0C0C0"/>
                  </a:outerShdw>
                </a:effectLst>
                <a:latin typeface="Times New Roman" pitchFamily="18" charset="0"/>
                <a:cs typeface="Times New Roman" pitchFamily="18" charset="0"/>
              </a:rPr>
              <a:t>h=4</a:t>
            </a:r>
            <a:r>
              <a:rPr lang="en-US" altLang="zh-CN" sz="2800" b="1" dirty="0">
                <a:latin typeface="Times New Roman" pitchFamily="18" charset="0"/>
                <a:cs typeface="Times New Roman" pitchFamily="18" charset="0"/>
              </a:rPr>
              <a:t>, mid=2; array[2]=17&lt;18</a:t>
            </a:r>
          </a:p>
        </p:txBody>
      </p:sp>
      <p:sp>
        <p:nvSpPr>
          <p:cNvPr id="311" name="Rectangle 309"/>
          <p:cNvSpPr>
            <a:spLocks noChangeArrowheads="1"/>
          </p:cNvSpPr>
          <p:nvPr/>
        </p:nvSpPr>
        <p:spPr bwMode="auto">
          <a:xfrm>
            <a:off x="1136675" y="5283202"/>
            <a:ext cx="6872301" cy="631825"/>
          </a:xfrm>
          <a:prstGeom prst="rect">
            <a:avLst/>
          </a:prstGeom>
          <a:noFill/>
          <a:ln w="9525">
            <a:noFill/>
            <a:miter lim="800000"/>
            <a:headEnd/>
            <a:tailEnd/>
          </a:ln>
        </p:spPr>
        <p:txBody>
          <a:bodyPr/>
          <a:lstStyle/>
          <a:p>
            <a:pPr marL="342900" indent="-342900"/>
            <a:r>
              <a:rPr lang="zh-CN" altLang="en-US" sz="2800" b="1" dirty="0">
                <a:latin typeface="Times New Roman" pitchFamily="18" charset="0"/>
                <a:cs typeface="Times New Roman" pitchFamily="18" charset="0"/>
              </a:rPr>
              <a:t>第三次：</a:t>
            </a:r>
            <a:r>
              <a:rPr lang="en-US" altLang="zh-CN" sz="2800" b="1" dirty="0">
                <a:solidFill>
                  <a:srgbClr val="CC00CC"/>
                </a:solidFill>
                <a:effectLst>
                  <a:outerShdw blurRad="38100" dist="38100" dir="2700000" algn="tl">
                    <a:srgbClr val="C0C0C0"/>
                  </a:outerShdw>
                </a:effectLst>
                <a:latin typeface="Times New Roman" pitchFamily="18" charset="0"/>
                <a:cs typeface="Times New Roman" pitchFamily="18" charset="0"/>
              </a:rPr>
              <a:t>l=3</a:t>
            </a:r>
            <a:r>
              <a:rPr lang="en-US" altLang="zh-CN" sz="2800" b="1" dirty="0">
                <a:latin typeface="Times New Roman" pitchFamily="18" charset="0"/>
                <a:cs typeface="Times New Roman" pitchFamily="18" charset="0"/>
              </a:rPr>
              <a:t>, h=4, mid=3; </a:t>
            </a:r>
            <a:r>
              <a:rPr lang="en-US" altLang="zh-CN" sz="2800" b="1" dirty="0">
                <a:solidFill>
                  <a:srgbClr val="CC00CC"/>
                </a:solidFill>
                <a:effectLst>
                  <a:outerShdw blurRad="38100" dist="38100" dir="2700000" algn="tl">
                    <a:srgbClr val="C0C0C0"/>
                  </a:outerShdw>
                </a:effectLst>
                <a:latin typeface="Times New Roman" pitchFamily="18" charset="0"/>
                <a:cs typeface="Times New Roman" pitchFamily="18" charset="0"/>
              </a:rPr>
              <a:t>array[3]=18</a:t>
            </a:r>
            <a:r>
              <a:rPr lang="zh-CN" altLang="en-US" sz="2800" b="1" dirty="0">
                <a:solidFill>
                  <a:srgbClr val="CC00CC"/>
                </a:solidFill>
                <a:effectLst>
                  <a:outerShdw blurRad="38100" dist="38100" dir="2700000" algn="tl">
                    <a:srgbClr val="C0C0C0"/>
                  </a:outerShdw>
                </a:effectLst>
                <a:latin typeface="Times New Roman" pitchFamily="18" charset="0"/>
                <a:cs typeface="Times New Roman" pitchFamily="18" charset="0"/>
              </a:rPr>
              <a:t>＝</a:t>
            </a:r>
            <a:r>
              <a:rPr lang="en-US" altLang="zh-CN" sz="2800" b="1" dirty="0">
                <a:solidFill>
                  <a:srgbClr val="CC00CC"/>
                </a:solidFill>
                <a:effectLst>
                  <a:outerShdw blurRad="38100" dist="38100" dir="2700000" algn="tl">
                    <a:srgbClr val="C0C0C0"/>
                  </a:outerShdw>
                </a:effectLst>
                <a:latin typeface="Times New Roman" pitchFamily="18" charset="0"/>
                <a:cs typeface="Times New Roman" pitchFamily="18" charset="0"/>
              </a:rPr>
              <a:t>18</a:t>
            </a:r>
          </a:p>
        </p:txBody>
      </p:sp>
    </p:spTree>
    <p:extLst>
      <p:ext uri="{BB962C8B-B14F-4D97-AF65-F5344CB8AC3E}">
        <p14:creationId xmlns:p14="http://schemas.microsoft.com/office/powerpoint/2010/main" val="148121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1000"/>
                                        <p:tgtEl>
                                          <p:spTgt spid="309"/>
                                        </p:tgtEl>
                                      </p:cBhvr>
                                    </p:animEffect>
                                    <p:anim calcmode="lin" valueType="num">
                                      <p:cBhvr>
                                        <p:cTn id="8" dur="1000" fill="hold"/>
                                        <p:tgtEl>
                                          <p:spTgt spid="309"/>
                                        </p:tgtEl>
                                        <p:attrNameLst>
                                          <p:attrName>ppt_x</p:attrName>
                                        </p:attrNameLst>
                                      </p:cBhvr>
                                      <p:tavLst>
                                        <p:tav tm="0">
                                          <p:val>
                                            <p:strVal val="#ppt_x"/>
                                          </p:val>
                                        </p:tav>
                                        <p:tav tm="100000">
                                          <p:val>
                                            <p:strVal val="#ppt_x"/>
                                          </p:val>
                                        </p:tav>
                                      </p:tavLst>
                                    </p:anim>
                                    <p:anim calcmode="lin" valueType="num">
                                      <p:cBhvr>
                                        <p:cTn id="9" dur="1000" fill="hold"/>
                                        <p:tgtEl>
                                          <p:spTgt spid="309"/>
                                        </p:tgtEl>
                                        <p:attrNameLst>
                                          <p:attrName>ppt_y</p:attrName>
                                        </p:attrNameLst>
                                      </p:cBhvr>
                                      <p:tavLst>
                                        <p:tav tm="0">
                                          <p:val>
                                            <p:strVal val="#ppt_y+.1"/>
                                          </p:val>
                                        </p:tav>
                                        <p:tav tm="100000">
                                          <p:val>
                                            <p:strVal val="#ppt_y"/>
                                          </p:val>
                                        </p:tav>
                                      </p:tavLst>
                                    </p:anim>
                                  </p:childTnLst>
                                </p:cTn>
                              </p:par>
                              <p:par>
                                <p:cTn id="10" presetID="5" presetClass="emph" presetSubtype="1" grpId="1" nodeType="withEffect">
                                  <p:stCondLst>
                                    <p:cond delay="0"/>
                                  </p:stCondLst>
                                  <p:childTnLst>
                                    <p:set>
                                      <p:cBhvr override="childStyle">
                                        <p:cTn id="11" dur="indefinite"/>
                                        <p:tgtEl>
                                          <p:spTgt spid="309"/>
                                        </p:tgtEl>
                                        <p:attrNameLst>
                                          <p:attrName>style.fontStyle</p:attrName>
                                        </p:attrNameLst>
                                      </p:cBhvr>
                                      <p:to>
                                        <p:strVal val="normal"/>
                                      </p:to>
                                    </p:set>
                                    <p:set>
                                      <p:cBhvr override="childStyle">
                                        <p:cTn id="12" dur="indefinite"/>
                                        <p:tgtEl>
                                          <p:spTgt spid="309"/>
                                        </p:tgtEl>
                                        <p:attrNameLst>
                                          <p:attrName>style.fontWeight</p:attrName>
                                        </p:attrNameLst>
                                      </p:cBhvr>
                                      <p:to>
                                        <p:strVal val="bold"/>
                                      </p:to>
                                    </p:set>
                                    <p:set>
                                      <p:cBhvr override="childStyle">
                                        <p:cTn id="13" dur="indefinite"/>
                                        <p:tgtEl>
                                          <p:spTgt spid="309"/>
                                        </p:tgtEl>
                                        <p:attrNameLst>
                                          <p:attrName>style.textDecorationUnderline</p:attrName>
                                        </p:attrNameLst>
                                      </p:cBhvr>
                                      <p:to>
                                        <p:strVal val="false"/>
                                      </p:to>
                                    </p:set>
                                  </p:childTnLst>
                                </p:cTn>
                              </p:par>
                              <p:par>
                                <p:cTn id="14" presetID="42" presetClass="entr" presetSubtype="0" fill="hold" nodeType="withEffect">
                                  <p:stCondLst>
                                    <p:cond delay="0"/>
                                  </p:stCondLst>
                                  <p:childTnLst>
                                    <p:set>
                                      <p:cBhvr>
                                        <p:cTn id="15" dur="1" fill="hold">
                                          <p:stCondLst>
                                            <p:cond delay="0"/>
                                          </p:stCondLst>
                                        </p:cTn>
                                        <p:tgtEl>
                                          <p:spTgt spid="300"/>
                                        </p:tgtEl>
                                        <p:attrNameLst>
                                          <p:attrName>style.visibility</p:attrName>
                                        </p:attrNameLst>
                                      </p:cBhvr>
                                      <p:to>
                                        <p:strVal val="visible"/>
                                      </p:to>
                                    </p:set>
                                    <p:animEffect transition="in" filter="fade">
                                      <p:cBhvr>
                                        <p:cTn id="16" dur="1000"/>
                                        <p:tgtEl>
                                          <p:spTgt spid="300"/>
                                        </p:tgtEl>
                                      </p:cBhvr>
                                    </p:animEffect>
                                    <p:anim calcmode="lin" valueType="num">
                                      <p:cBhvr>
                                        <p:cTn id="17" dur="1000" fill="hold"/>
                                        <p:tgtEl>
                                          <p:spTgt spid="300"/>
                                        </p:tgtEl>
                                        <p:attrNameLst>
                                          <p:attrName>ppt_x</p:attrName>
                                        </p:attrNameLst>
                                      </p:cBhvr>
                                      <p:tavLst>
                                        <p:tav tm="0">
                                          <p:val>
                                            <p:strVal val="#ppt_x"/>
                                          </p:val>
                                        </p:tav>
                                        <p:tav tm="100000">
                                          <p:val>
                                            <p:strVal val="#ppt_x"/>
                                          </p:val>
                                        </p:tav>
                                      </p:tavLst>
                                    </p:anim>
                                    <p:anim calcmode="lin" valueType="num">
                                      <p:cBhvr>
                                        <p:cTn id="18" dur="1000" fill="hold"/>
                                        <p:tgtEl>
                                          <p:spTgt spid="300"/>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3" presetClass="emph" presetSubtype="2" fill="hold" grpId="0" nodeType="afterEffect">
                                  <p:stCondLst>
                                    <p:cond delay="0"/>
                                  </p:stCondLst>
                                  <p:childTnLst>
                                    <p:animClr clrSpc="rgb" dir="cw">
                                      <p:cBhvr override="childStyle">
                                        <p:cTn id="21" dur="2000" fill="hold"/>
                                        <p:tgtEl>
                                          <p:spTgt spid="6"/>
                                        </p:tgtEl>
                                        <p:attrNameLst>
                                          <p:attrName>style.color</p:attrName>
                                        </p:attrNameLst>
                                      </p:cBhvr>
                                      <p:to>
                                        <a:srgbClr val="6600CC"/>
                                      </p:to>
                                    </p:animClr>
                                  </p:childTnLst>
                                </p:cTn>
                              </p:par>
                            </p:childTnLst>
                          </p:cTn>
                        </p:par>
                      </p:childTnLst>
                    </p:cTn>
                  </p:par>
                  <p:par>
                    <p:cTn id="22" fill="hold">
                      <p:stCondLst>
                        <p:cond delay="indefinite"/>
                      </p:stCondLst>
                      <p:childTnLst>
                        <p:par>
                          <p:cTn id="23" fill="hold">
                            <p:stCondLst>
                              <p:cond delay="0"/>
                            </p:stCondLst>
                            <p:childTnLst>
                              <p:par>
                                <p:cTn id="24" presetID="5" presetClass="emph" presetSubtype="0" grpId="2" nodeType="clickEffect">
                                  <p:stCondLst>
                                    <p:cond delay="0"/>
                                  </p:stCondLst>
                                  <p:childTnLst>
                                    <p:set>
                                      <p:cBhvr override="childStyle">
                                        <p:cTn id="25" dur="indefinite"/>
                                        <p:tgtEl>
                                          <p:spTgt spid="309"/>
                                        </p:tgtEl>
                                        <p:attrNameLst>
                                          <p:attrName>style.fontStyle</p:attrName>
                                        </p:attrNameLst>
                                      </p:cBhvr>
                                      <p:to>
                                        <p:strVal val="normal"/>
                                      </p:to>
                                    </p:set>
                                    <p:set>
                                      <p:cBhvr override="childStyle">
                                        <p:cTn id="26" dur="indefinite"/>
                                        <p:tgtEl>
                                          <p:spTgt spid="309"/>
                                        </p:tgtEl>
                                        <p:attrNameLst>
                                          <p:attrName>style.fontWeight</p:attrName>
                                        </p:attrNameLst>
                                      </p:cBhvr>
                                      <p:to>
                                        <p:strVal val="normal"/>
                                      </p:to>
                                    </p:set>
                                    <p:set>
                                      <p:cBhvr override="childStyle">
                                        <p:cTn id="27" dur="indefinite"/>
                                        <p:tgtEl>
                                          <p:spTgt spid="309"/>
                                        </p:tgtEl>
                                        <p:attrNameLst>
                                          <p:attrName>style.textDecorationUnderline</p:attrName>
                                        </p:attrNameLst>
                                      </p:cBhvr>
                                      <p:to>
                                        <p:strVal val="false"/>
                                      </p:to>
                                    </p:set>
                                  </p:childTnLst>
                                </p:cTn>
                              </p:par>
                              <p:par>
                                <p:cTn id="28" presetID="42" presetClass="entr" presetSubtype="0" fill="hold" grpId="0" nodeType="withEffect">
                                  <p:stCondLst>
                                    <p:cond delay="0"/>
                                  </p:stCondLst>
                                  <p:childTnLst>
                                    <p:set>
                                      <p:cBhvr>
                                        <p:cTn id="29" dur="1" fill="hold">
                                          <p:stCondLst>
                                            <p:cond delay="0"/>
                                          </p:stCondLst>
                                        </p:cTn>
                                        <p:tgtEl>
                                          <p:spTgt spid="310"/>
                                        </p:tgtEl>
                                        <p:attrNameLst>
                                          <p:attrName>style.visibility</p:attrName>
                                        </p:attrNameLst>
                                      </p:cBhvr>
                                      <p:to>
                                        <p:strVal val="visible"/>
                                      </p:to>
                                    </p:set>
                                    <p:animEffect transition="in" filter="fade">
                                      <p:cBhvr>
                                        <p:cTn id="30" dur="1000"/>
                                        <p:tgtEl>
                                          <p:spTgt spid="310"/>
                                        </p:tgtEl>
                                      </p:cBhvr>
                                    </p:animEffect>
                                    <p:anim calcmode="lin" valueType="num">
                                      <p:cBhvr>
                                        <p:cTn id="31" dur="1000" fill="hold"/>
                                        <p:tgtEl>
                                          <p:spTgt spid="310"/>
                                        </p:tgtEl>
                                        <p:attrNameLst>
                                          <p:attrName>ppt_x</p:attrName>
                                        </p:attrNameLst>
                                      </p:cBhvr>
                                      <p:tavLst>
                                        <p:tav tm="0">
                                          <p:val>
                                            <p:strVal val="#ppt_x"/>
                                          </p:val>
                                        </p:tav>
                                        <p:tav tm="100000">
                                          <p:val>
                                            <p:strVal val="#ppt_x"/>
                                          </p:val>
                                        </p:tav>
                                      </p:tavLst>
                                    </p:anim>
                                    <p:anim calcmode="lin" valueType="num">
                                      <p:cBhvr>
                                        <p:cTn id="32" dur="1000" fill="hold"/>
                                        <p:tgtEl>
                                          <p:spTgt spid="310"/>
                                        </p:tgtEl>
                                        <p:attrNameLst>
                                          <p:attrName>ppt_y</p:attrName>
                                        </p:attrNameLst>
                                      </p:cBhvr>
                                      <p:tavLst>
                                        <p:tav tm="0">
                                          <p:val>
                                            <p:strVal val="#ppt_y+.1"/>
                                          </p:val>
                                        </p:tav>
                                        <p:tav tm="100000">
                                          <p:val>
                                            <p:strVal val="#ppt_y"/>
                                          </p:val>
                                        </p:tav>
                                      </p:tavLst>
                                    </p:anim>
                                  </p:childTnLst>
                                </p:cTn>
                              </p:par>
                              <p:par>
                                <p:cTn id="33" presetID="5" presetClass="emph" presetSubtype="1" grpId="1" nodeType="withEffect">
                                  <p:stCondLst>
                                    <p:cond delay="0"/>
                                  </p:stCondLst>
                                  <p:childTnLst>
                                    <p:set>
                                      <p:cBhvr override="childStyle">
                                        <p:cTn id="34" dur="indefinite"/>
                                        <p:tgtEl>
                                          <p:spTgt spid="310"/>
                                        </p:tgtEl>
                                        <p:attrNameLst>
                                          <p:attrName>style.fontStyle</p:attrName>
                                        </p:attrNameLst>
                                      </p:cBhvr>
                                      <p:to>
                                        <p:strVal val="normal"/>
                                      </p:to>
                                    </p:set>
                                    <p:set>
                                      <p:cBhvr override="childStyle">
                                        <p:cTn id="35" dur="indefinite"/>
                                        <p:tgtEl>
                                          <p:spTgt spid="310"/>
                                        </p:tgtEl>
                                        <p:attrNameLst>
                                          <p:attrName>style.fontWeight</p:attrName>
                                        </p:attrNameLst>
                                      </p:cBhvr>
                                      <p:to>
                                        <p:strVal val="bold"/>
                                      </p:to>
                                    </p:set>
                                    <p:set>
                                      <p:cBhvr override="childStyle">
                                        <p:cTn id="36" dur="indefinite"/>
                                        <p:tgtEl>
                                          <p:spTgt spid="310"/>
                                        </p:tgtEl>
                                        <p:attrNameLst>
                                          <p:attrName>style.textDecorationUnderline</p:attrName>
                                        </p:attrNameLst>
                                      </p:cBhvr>
                                      <p:to>
                                        <p:strVal val="false"/>
                                      </p:to>
                                    </p:set>
                                  </p:childTnLst>
                                </p:cTn>
                              </p:par>
                              <p:par>
                                <p:cTn id="37" presetID="35" presetClass="path" presetSubtype="0" accel="50000" decel="50000" fill="hold" nodeType="withEffect">
                                  <p:stCondLst>
                                    <p:cond delay="0"/>
                                  </p:stCondLst>
                                  <p:childTnLst>
                                    <p:animMotion origin="layout" path="M 2.5E-6 4.81481E-6 L -0.21459 4.81481E-6 " pathEditMode="relative" rAng="0" ptsTypes="AA">
                                      <p:cBhvr>
                                        <p:cTn id="38" dur="2000" fill="hold"/>
                                        <p:tgtEl>
                                          <p:spTgt spid="300"/>
                                        </p:tgtEl>
                                        <p:attrNameLst>
                                          <p:attrName>ppt_x</p:attrName>
                                          <p:attrName>ppt_y</p:attrName>
                                        </p:attrNameLst>
                                      </p:cBhvr>
                                      <p:rCtr x="-10700" y="0"/>
                                    </p:animMotion>
                                  </p:childTnLst>
                                </p:cTn>
                              </p:par>
                              <p:par>
                                <p:cTn id="39" presetID="35" presetClass="path" presetSubtype="0" accel="50000" decel="50000" fill="hold" nodeType="withEffect">
                                  <p:stCondLst>
                                    <p:cond delay="0"/>
                                  </p:stCondLst>
                                  <p:childTnLst>
                                    <p:animMotion origin="layout" path="M -3.61111E-6 0 L -0.36198 0 " pathEditMode="relative" rAng="0" ptsTypes="AA">
                                      <p:cBhvr>
                                        <p:cTn id="40" dur="2000" fill="hold"/>
                                        <p:tgtEl>
                                          <p:spTgt spid="303"/>
                                        </p:tgtEl>
                                        <p:attrNameLst>
                                          <p:attrName>ppt_x</p:attrName>
                                          <p:attrName>ppt_y</p:attrName>
                                        </p:attrNameLst>
                                      </p:cBhvr>
                                      <p:rCtr x="-18100" y="0"/>
                                    </p:animMotion>
                                  </p:childTnLst>
                                </p:cTn>
                              </p:par>
                            </p:childTnLst>
                          </p:cTn>
                        </p:par>
                        <p:par>
                          <p:cTn id="41" fill="hold">
                            <p:stCondLst>
                              <p:cond delay="2000"/>
                            </p:stCondLst>
                            <p:childTnLst>
                              <p:par>
                                <p:cTn id="42" presetID="3" presetClass="emph" presetSubtype="2" fill="hold" grpId="0" nodeType="afterEffect">
                                  <p:stCondLst>
                                    <p:cond delay="0"/>
                                  </p:stCondLst>
                                  <p:childTnLst>
                                    <p:animClr clrSpc="rgb" dir="cw">
                                      <p:cBhvr override="childStyle">
                                        <p:cTn id="43" dur="2000" fill="hold"/>
                                        <p:tgtEl>
                                          <p:spTgt spid="307"/>
                                        </p:tgtEl>
                                        <p:attrNameLst>
                                          <p:attrName>style.color</p:attrName>
                                        </p:attrNameLst>
                                      </p:cBhvr>
                                      <p:to>
                                        <a:srgbClr val="6600CC"/>
                                      </p:to>
                                    </p:animClr>
                                  </p:childTnLst>
                                </p:cTn>
                              </p:par>
                            </p:childTnLst>
                          </p:cTn>
                        </p:par>
                      </p:childTnLst>
                    </p:cTn>
                  </p:par>
                  <p:par>
                    <p:cTn id="44" fill="hold">
                      <p:stCondLst>
                        <p:cond delay="indefinite"/>
                      </p:stCondLst>
                      <p:childTnLst>
                        <p:par>
                          <p:cTn id="45" fill="hold">
                            <p:stCondLst>
                              <p:cond delay="0"/>
                            </p:stCondLst>
                            <p:childTnLst>
                              <p:par>
                                <p:cTn id="46" presetID="5" presetClass="emph" presetSubtype="0" grpId="2" nodeType="clickEffect">
                                  <p:stCondLst>
                                    <p:cond delay="0"/>
                                  </p:stCondLst>
                                  <p:childTnLst>
                                    <p:set>
                                      <p:cBhvr override="childStyle">
                                        <p:cTn id="47" dur="indefinite"/>
                                        <p:tgtEl>
                                          <p:spTgt spid="310"/>
                                        </p:tgtEl>
                                        <p:attrNameLst>
                                          <p:attrName>style.fontStyle</p:attrName>
                                        </p:attrNameLst>
                                      </p:cBhvr>
                                      <p:to>
                                        <p:strVal val="normal"/>
                                      </p:to>
                                    </p:set>
                                    <p:set>
                                      <p:cBhvr override="childStyle">
                                        <p:cTn id="48" dur="indefinite"/>
                                        <p:tgtEl>
                                          <p:spTgt spid="310"/>
                                        </p:tgtEl>
                                        <p:attrNameLst>
                                          <p:attrName>style.fontWeight</p:attrName>
                                        </p:attrNameLst>
                                      </p:cBhvr>
                                      <p:to>
                                        <p:strVal val="normal"/>
                                      </p:to>
                                    </p:set>
                                    <p:set>
                                      <p:cBhvr override="childStyle">
                                        <p:cTn id="49" dur="indefinite"/>
                                        <p:tgtEl>
                                          <p:spTgt spid="310"/>
                                        </p:tgtEl>
                                        <p:attrNameLst>
                                          <p:attrName>style.textDecorationUnderline</p:attrName>
                                        </p:attrNameLst>
                                      </p:cBhvr>
                                      <p:to>
                                        <p:strVal val="false"/>
                                      </p:to>
                                    </p:set>
                                  </p:childTnLst>
                                </p:cTn>
                              </p:par>
                              <p:par>
                                <p:cTn id="50" presetID="42" presetClass="entr" presetSubtype="0" fill="hold" grpId="0" nodeType="withEffect">
                                  <p:stCondLst>
                                    <p:cond delay="0"/>
                                  </p:stCondLst>
                                  <p:childTnLst>
                                    <p:set>
                                      <p:cBhvr>
                                        <p:cTn id="51" dur="1" fill="hold">
                                          <p:stCondLst>
                                            <p:cond delay="0"/>
                                          </p:stCondLst>
                                        </p:cTn>
                                        <p:tgtEl>
                                          <p:spTgt spid="311"/>
                                        </p:tgtEl>
                                        <p:attrNameLst>
                                          <p:attrName>style.visibility</p:attrName>
                                        </p:attrNameLst>
                                      </p:cBhvr>
                                      <p:to>
                                        <p:strVal val="visible"/>
                                      </p:to>
                                    </p:set>
                                    <p:animEffect transition="in" filter="fade">
                                      <p:cBhvr>
                                        <p:cTn id="52" dur="1000"/>
                                        <p:tgtEl>
                                          <p:spTgt spid="311"/>
                                        </p:tgtEl>
                                      </p:cBhvr>
                                    </p:animEffect>
                                    <p:anim calcmode="lin" valueType="num">
                                      <p:cBhvr>
                                        <p:cTn id="53" dur="1000" fill="hold"/>
                                        <p:tgtEl>
                                          <p:spTgt spid="311"/>
                                        </p:tgtEl>
                                        <p:attrNameLst>
                                          <p:attrName>ppt_x</p:attrName>
                                        </p:attrNameLst>
                                      </p:cBhvr>
                                      <p:tavLst>
                                        <p:tav tm="0">
                                          <p:val>
                                            <p:strVal val="#ppt_x"/>
                                          </p:val>
                                        </p:tav>
                                        <p:tav tm="100000">
                                          <p:val>
                                            <p:strVal val="#ppt_x"/>
                                          </p:val>
                                        </p:tav>
                                      </p:tavLst>
                                    </p:anim>
                                    <p:anim calcmode="lin" valueType="num">
                                      <p:cBhvr>
                                        <p:cTn id="54" dur="1000" fill="hold"/>
                                        <p:tgtEl>
                                          <p:spTgt spid="311"/>
                                        </p:tgtEl>
                                        <p:attrNameLst>
                                          <p:attrName>ppt_y</p:attrName>
                                        </p:attrNameLst>
                                      </p:cBhvr>
                                      <p:tavLst>
                                        <p:tav tm="0">
                                          <p:val>
                                            <p:strVal val="#ppt_y+.1"/>
                                          </p:val>
                                        </p:tav>
                                        <p:tav tm="100000">
                                          <p:val>
                                            <p:strVal val="#ppt_y"/>
                                          </p:val>
                                        </p:tav>
                                      </p:tavLst>
                                    </p:anim>
                                  </p:childTnLst>
                                </p:cTn>
                              </p:par>
                              <p:par>
                                <p:cTn id="55" presetID="5" presetClass="emph" presetSubtype="1" grpId="1" nodeType="withEffect">
                                  <p:stCondLst>
                                    <p:cond delay="0"/>
                                  </p:stCondLst>
                                  <p:childTnLst>
                                    <p:set>
                                      <p:cBhvr override="childStyle">
                                        <p:cTn id="56" dur="indefinite"/>
                                        <p:tgtEl>
                                          <p:spTgt spid="311"/>
                                        </p:tgtEl>
                                        <p:attrNameLst>
                                          <p:attrName>style.fontStyle</p:attrName>
                                        </p:attrNameLst>
                                      </p:cBhvr>
                                      <p:to>
                                        <p:strVal val="normal"/>
                                      </p:to>
                                    </p:set>
                                    <p:set>
                                      <p:cBhvr override="childStyle">
                                        <p:cTn id="57" dur="indefinite"/>
                                        <p:tgtEl>
                                          <p:spTgt spid="311"/>
                                        </p:tgtEl>
                                        <p:attrNameLst>
                                          <p:attrName>style.fontWeight</p:attrName>
                                        </p:attrNameLst>
                                      </p:cBhvr>
                                      <p:to>
                                        <p:strVal val="bold"/>
                                      </p:to>
                                    </p:set>
                                    <p:set>
                                      <p:cBhvr override="childStyle">
                                        <p:cTn id="58" dur="indefinite"/>
                                        <p:tgtEl>
                                          <p:spTgt spid="311"/>
                                        </p:tgtEl>
                                        <p:attrNameLst>
                                          <p:attrName>style.textDecorationUnderline</p:attrName>
                                        </p:attrNameLst>
                                      </p:cBhvr>
                                      <p:to>
                                        <p:strVal val="false"/>
                                      </p:to>
                                    </p:set>
                                  </p:childTnLst>
                                </p:cTn>
                              </p:par>
                              <p:par>
                                <p:cTn id="59" presetID="63" presetClass="path" presetSubtype="0" accel="50000" decel="50000" fill="hold" nodeType="withEffect">
                                  <p:stCondLst>
                                    <p:cond delay="0"/>
                                  </p:stCondLst>
                                  <p:childTnLst>
                                    <p:animMotion origin="layout" path="M 3.88889E-6 0.00254 L 0.14357 0.00254 " pathEditMode="relative" rAng="0" ptsTypes="AA">
                                      <p:cBhvr>
                                        <p:cTn id="60" dur="2000" fill="hold"/>
                                        <p:tgtEl>
                                          <p:spTgt spid="297"/>
                                        </p:tgtEl>
                                        <p:attrNameLst>
                                          <p:attrName>ppt_x</p:attrName>
                                          <p:attrName>ppt_y</p:attrName>
                                        </p:attrNameLst>
                                      </p:cBhvr>
                                      <p:rCtr x="7200" y="0"/>
                                    </p:animMotion>
                                  </p:childTnLst>
                                </p:cTn>
                              </p:par>
                              <p:par>
                                <p:cTn id="61" presetID="63" presetClass="path" presetSubtype="0" accel="50000" decel="50000" fill="hold" nodeType="withEffect">
                                  <p:stCondLst>
                                    <p:cond delay="0"/>
                                  </p:stCondLst>
                                  <p:childTnLst>
                                    <p:animMotion origin="layout" path="M -0.21459 4.81481E-6 L -0.13577 4.81481E-6 " pathEditMode="relative" rAng="0" ptsTypes="AA">
                                      <p:cBhvr>
                                        <p:cTn id="62" dur="2000" fill="hold"/>
                                        <p:tgtEl>
                                          <p:spTgt spid="300"/>
                                        </p:tgtEl>
                                        <p:attrNameLst>
                                          <p:attrName>ppt_x</p:attrName>
                                          <p:attrName>ppt_y</p:attrName>
                                        </p:attrNameLst>
                                      </p:cBhvr>
                                      <p:rCtr x="3900" y="0"/>
                                    </p:animMotion>
                                  </p:childTnLst>
                                </p:cTn>
                              </p:par>
                            </p:childTnLst>
                          </p:cTn>
                        </p:par>
                        <p:par>
                          <p:cTn id="63" fill="hold">
                            <p:stCondLst>
                              <p:cond delay="2000"/>
                            </p:stCondLst>
                            <p:childTnLst>
                              <p:par>
                                <p:cTn id="64" presetID="3" presetClass="emph" presetSubtype="2" fill="hold" grpId="0" nodeType="afterEffect">
                                  <p:stCondLst>
                                    <p:cond delay="0"/>
                                  </p:stCondLst>
                                  <p:childTnLst>
                                    <p:animClr clrSpc="rgb" dir="cw">
                                      <p:cBhvr override="childStyle">
                                        <p:cTn id="65" dur="2000" fill="hold"/>
                                        <p:tgtEl>
                                          <p:spTgt spid="306"/>
                                        </p:tgtEl>
                                        <p:attrNameLst>
                                          <p:attrName>style.color</p:attrName>
                                        </p:attrNameLst>
                                      </p:cBhvr>
                                      <p:to>
                                        <a:srgbClr val="6600CC"/>
                                      </p:to>
                                    </p:animClr>
                                  </p:childTnLst>
                                </p:cTn>
                              </p:par>
                            </p:childTnLst>
                          </p:cTn>
                        </p:par>
                        <p:par>
                          <p:cTn id="66" fill="hold">
                            <p:stCondLst>
                              <p:cond delay="4000"/>
                            </p:stCondLst>
                            <p:childTnLst>
                              <p:par>
                                <p:cTn id="67" presetID="3" presetClass="emph" presetSubtype="2" fill="hold" grpId="1" nodeType="afterEffect">
                                  <p:stCondLst>
                                    <p:cond delay="0"/>
                                  </p:stCondLst>
                                  <p:childTnLst>
                                    <p:animClr clrSpc="rgb" dir="cw">
                                      <p:cBhvr override="childStyle">
                                        <p:cTn id="68" dur="2000" fill="hold"/>
                                        <p:tgtEl>
                                          <p:spTgt spid="306"/>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6" grpId="0"/>
      <p:bldP spid="306" grpId="1"/>
      <p:bldP spid="307" grpId="0"/>
      <p:bldP spid="309" grpId="0"/>
      <p:bldP spid="309" grpId="1"/>
      <p:bldP spid="309" grpId="2"/>
      <p:bldP spid="310" grpId="0"/>
      <p:bldP spid="310" grpId="1"/>
      <p:bldP spid="310" grpId="2"/>
      <p:bldP spid="311" grpId="0"/>
      <p:bldP spid="31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 (</a:t>
            </a:r>
            <a:r>
              <a:rPr lang="zh-CN" altLang="en-US" dirty="0"/>
              <a:t>查找，搜索</a:t>
            </a:r>
            <a:r>
              <a:rPr lang="en-US" altLang="zh-CN" dirty="0"/>
              <a:t>)</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t>静态查找结构</a:t>
            </a:r>
          </a:p>
          <a:p>
            <a:pPr>
              <a:lnSpc>
                <a:spcPct val="150000"/>
              </a:lnSpc>
            </a:pPr>
            <a:r>
              <a:rPr lang="zh-CN" altLang="en-US" sz="2800" dirty="0"/>
              <a:t>动态查找结构</a:t>
            </a:r>
          </a:p>
          <a:p>
            <a:pPr>
              <a:lnSpc>
                <a:spcPct val="150000"/>
              </a:lnSpc>
            </a:pPr>
            <a:r>
              <a:rPr lang="zh-CN" altLang="en-US" sz="2800" dirty="0"/>
              <a:t>散列</a:t>
            </a:r>
          </a:p>
          <a:p>
            <a:pPr>
              <a:lnSpc>
                <a:spcPct val="150000"/>
              </a:lnSpc>
            </a:pPr>
            <a:r>
              <a:rPr lang="zh-CN" altLang="en-US" sz="2800" dirty="0"/>
              <a:t>可扩充散列</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a:t>
            </a:fld>
            <a:endParaRPr lang="zh-CN" altLang="en-US" dirty="0"/>
          </a:p>
        </p:txBody>
      </p:sp>
      <p:pic>
        <p:nvPicPr>
          <p:cNvPr id="6" name="图片 5"/>
          <p:cNvPicPr>
            <a:picLocks noChangeAspect="1"/>
          </p:cNvPicPr>
          <p:nvPr/>
        </p:nvPicPr>
        <p:blipFill>
          <a:blip r:embed="rId2"/>
          <a:stretch>
            <a:fillRect/>
          </a:stretch>
        </p:blipFill>
        <p:spPr>
          <a:xfrm>
            <a:off x="5009229" y="1387366"/>
            <a:ext cx="3650310" cy="2847810"/>
          </a:xfrm>
          <a:prstGeom prst="rect">
            <a:avLst/>
          </a:prstGeom>
        </p:spPr>
      </p:pic>
    </p:spTree>
    <p:extLst>
      <p:ext uri="{BB962C8B-B14F-4D97-AF65-F5344CB8AC3E}">
        <p14:creationId xmlns:p14="http://schemas.microsoft.com/office/powerpoint/2010/main" val="3475712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折半查找</a:t>
            </a:r>
            <a:r>
              <a:rPr lang="en-US" altLang="zh-CN" dirty="0"/>
              <a:t>(Binary Search)</a:t>
            </a: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20</a:t>
            </a:fld>
            <a:endParaRPr lang="zh-CN" altLang="en-US" dirty="0"/>
          </a:p>
        </p:txBody>
      </p:sp>
      <p:sp>
        <p:nvSpPr>
          <p:cNvPr id="82" name="内容占位符 2"/>
          <p:cNvSpPr>
            <a:spLocks noGrp="1"/>
          </p:cNvSpPr>
          <p:nvPr>
            <p:ph idx="1"/>
          </p:nvPr>
        </p:nvSpPr>
        <p:spPr>
          <a:xfrm>
            <a:off x="432000" y="976838"/>
            <a:ext cx="8280000" cy="5063602"/>
          </a:xfrm>
        </p:spPr>
        <p:txBody>
          <a:bodyPr/>
          <a:lstStyle/>
          <a:p>
            <a:r>
              <a:rPr lang="zh-CN" altLang="en-US" dirty="0"/>
              <a:t>查找成功示例</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381" y="1408104"/>
            <a:ext cx="6345237" cy="474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530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折半查找</a:t>
            </a:r>
            <a:r>
              <a:rPr lang="en-US" altLang="zh-CN" dirty="0"/>
              <a:t>(Binary Search)</a:t>
            </a:r>
            <a:endParaRPr lang="zh-CN" altLang="en-US" dirty="0"/>
          </a:p>
        </p:txBody>
      </p:sp>
      <p:sp>
        <p:nvSpPr>
          <p:cNvPr id="3" name="内容占位符 2"/>
          <p:cNvSpPr>
            <a:spLocks noGrp="1"/>
          </p:cNvSpPr>
          <p:nvPr>
            <p:ph idx="1"/>
          </p:nvPr>
        </p:nvSpPr>
        <p:spPr/>
        <p:txBody>
          <a:bodyPr/>
          <a:lstStyle/>
          <a:p>
            <a:r>
              <a:rPr lang="zh-CN" altLang="en-US" dirty="0"/>
              <a:t>查找不成功示例</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21</a:t>
            </a:fld>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766" y="1343023"/>
            <a:ext cx="6893108" cy="501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0639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折半查找</a:t>
            </a:r>
            <a:r>
              <a:rPr lang="en-US" altLang="zh-CN" dirty="0"/>
              <a:t>(Binary Search)</a:t>
            </a:r>
            <a:endParaRPr lang="zh-CN" altLang="en-US" dirty="0"/>
          </a:p>
        </p:txBody>
      </p:sp>
      <p:sp>
        <p:nvSpPr>
          <p:cNvPr id="3" name="内容占位符 2"/>
          <p:cNvSpPr>
            <a:spLocks noGrp="1"/>
          </p:cNvSpPr>
          <p:nvPr>
            <p:ph idx="1"/>
          </p:nvPr>
        </p:nvSpPr>
        <p:spPr>
          <a:xfrm>
            <a:off x="432000" y="976838"/>
            <a:ext cx="5011538" cy="5063602"/>
          </a:xfrm>
        </p:spPr>
        <p:txBody>
          <a:bodyPr/>
          <a:lstStyle/>
          <a:p>
            <a:r>
              <a:rPr lang="zh-CN" altLang="en-US" dirty="0"/>
              <a:t>算法分析</a:t>
            </a:r>
          </a:p>
          <a:p>
            <a:pPr marL="444500" lvl="1" indent="-444500" fontAlgn="base">
              <a:lnSpc>
                <a:spcPct val="125000"/>
              </a:lnSpc>
              <a:spcBef>
                <a:spcPts val="1200"/>
              </a:spcBef>
              <a:spcAft>
                <a:spcPct val="0"/>
              </a:spcAft>
              <a:buClr>
                <a:srgbClr val="3366FF"/>
              </a:buClr>
              <a:buSzPct val="80000"/>
              <a:buFont typeface="Wingdings" pitchFamily="2" charset="2"/>
              <a:buNone/>
            </a:pPr>
            <a:r>
              <a:rPr lang="zh-CN" altLang="en-US" dirty="0">
                <a:latin typeface="Times New Roman" pitchFamily="18" charset="0"/>
                <a:cs typeface="Times New Roman" pitchFamily="18" charset="0"/>
              </a:rPr>
              <a:t>①  查找时每经过一次比较，查找范围就缩小一半，该过程可用一棵二叉树表示：</a:t>
            </a:r>
          </a:p>
          <a:p>
            <a:pPr marL="901700" lvl="2" fontAlgn="base">
              <a:lnSpc>
                <a:spcPct val="125000"/>
              </a:lnSpc>
              <a:spcBef>
                <a:spcPts val="1200"/>
              </a:spcBef>
              <a:spcAft>
                <a:spcPct val="0"/>
              </a:spcAft>
              <a:buClr>
                <a:srgbClr val="3366FF"/>
              </a:buClr>
              <a:buSzPct val="80000"/>
              <a:buFont typeface="Wingdings" pitchFamily="2" charset="2"/>
              <a:buNone/>
            </a:pPr>
            <a:r>
              <a:rPr lang="zh-CN" altLang="en-US" sz="2000" dirty="0">
                <a:latin typeface="Times New Roman" pitchFamily="18" charset="0"/>
                <a:cs typeface="Times New Roman" pitchFamily="18" charset="0"/>
              </a:rPr>
              <a:t>◆ 根结点就是第一次进行比较的中间位置的记录；</a:t>
            </a:r>
          </a:p>
          <a:p>
            <a:pPr marL="901700" lvl="2" fontAlgn="base">
              <a:lnSpc>
                <a:spcPct val="125000"/>
              </a:lnSpc>
              <a:spcBef>
                <a:spcPts val="1200"/>
              </a:spcBef>
              <a:spcAft>
                <a:spcPct val="0"/>
              </a:spcAft>
              <a:buClr>
                <a:srgbClr val="3366FF"/>
              </a:buClr>
              <a:buSzPct val="80000"/>
              <a:buFont typeface="Wingdings" pitchFamily="2" charset="2"/>
              <a:buNone/>
            </a:pPr>
            <a:r>
              <a:rPr lang="zh-CN" altLang="en-US" sz="2000" dirty="0">
                <a:latin typeface="Times New Roman" pitchFamily="18" charset="0"/>
                <a:cs typeface="Times New Roman" pitchFamily="18" charset="0"/>
              </a:rPr>
              <a:t>◆ 排在中间位置前面的作为左子树的结点；</a:t>
            </a:r>
          </a:p>
          <a:p>
            <a:pPr marL="901700" lvl="2" fontAlgn="base">
              <a:lnSpc>
                <a:spcPct val="125000"/>
              </a:lnSpc>
              <a:spcBef>
                <a:spcPts val="1200"/>
              </a:spcBef>
              <a:spcAft>
                <a:spcPct val="0"/>
              </a:spcAft>
              <a:buClr>
                <a:srgbClr val="3366FF"/>
              </a:buClr>
              <a:buSzPct val="80000"/>
              <a:buFont typeface="Wingdings" pitchFamily="2" charset="2"/>
              <a:buNone/>
            </a:pPr>
            <a:r>
              <a:rPr lang="zh-CN" altLang="en-US" sz="2000" dirty="0">
                <a:latin typeface="Times New Roman" pitchFamily="18" charset="0"/>
                <a:cs typeface="Times New Roman" pitchFamily="18" charset="0"/>
              </a:rPr>
              <a:t>◆ 排在中间位置后面的作为右子树的结点； </a:t>
            </a:r>
          </a:p>
          <a:p>
            <a:pPr fontAlgn="base">
              <a:lnSpc>
                <a:spcPct val="125000"/>
              </a:lnSpc>
              <a:spcBef>
                <a:spcPts val="1200"/>
              </a:spcBef>
              <a:spcAft>
                <a:spcPct val="0"/>
              </a:spcAft>
              <a:buClr>
                <a:srgbClr val="3366FF"/>
              </a:buClr>
              <a:buSzPct val="80000"/>
            </a:pPr>
            <a:r>
              <a:rPr lang="zh-CN" altLang="en-US" sz="2000" dirty="0">
                <a:latin typeface="Times New Roman" pitchFamily="18" charset="0"/>
                <a:cs typeface="Times New Roman" pitchFamily="18" charset="0"/>
              </a:rPr>
              <a:t>对各子树来说都是相同的。这样所得到的二叉树称为</a:t>
            </a:r>
            <a:r>
              <a:rPr lang="zh-CN" altLang="en-US" sz="2000" b="1" dirty="0">
                <a:solidFill>
                  <a:srgbClr val="FF0000"/>
                </a:solidFill>
                <a:latin typeface="Times New Roman" pitchFamily="18" charset="0"/>
                <a:cs typeface="Times New Roman" pitchFamily="18" charset="0"/>
              </a:rPr>
              <a:t>判定树</a:t>
            </a:r>
            <a:r>
              <a:rPr lang="en-US" altLang="zh-CN" sz="2000" dirty="0">
                <a:latin typeface="Times New Roman" pitchFamily="18" charset="0"/>
                <a:cs typeface="Times New Roman" pitchFamily="18" charset="0"/>
              </a:rPr>
              <a:t>(Decision Tree)</a:t>
            </a:r>
            <a:r>
              <a:rPr lang="zh-CN" altLang="en-US" sz="2000" dirty="0">
                <a:latin typeface="Times New Roman" pitchFamily="18" charset="0"/>
                <a:cs typeface="Times New Roman" pitchFamily="18" charset="0"/>
              </a:rPr>
              <a:t>。</a:t>
            </a:r>
          </a:p>
          <a:p>
            <a:pPr marL="0" indent="0">
              <a:buNone/>
            </a:pP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22</a:t>
            </a:fld>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686" y="2076453"/>
            <a:ext cx="3343277" cy="278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04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折半查找</a:t>
            </a:r>
            <a:r>
              <a:rPr lang="en-US" altLang="zh-CN" dirty="0"/>
              <a:t>(Binary Search)</a:t>
            </a:r>
            <a:endParaRPr lang="zh-CN" altLang="en-US" dirty="0"/>
          </a:p>
        </p:txBody>
      </p:sp>
      <p:sp>
        <p:nvSpPr>
          <p:cNvPr id="3" name="内容占位符 2"/>
          <p:cNvSpPr>
            <a:spLocks noGrp="1"/>
          </p:cNvSpPr>
          <p:nvPr>
            <p:ph idx="1"/>
          </p:nvPr>
        </p:nvSpPr>
        <p:spPr/>
        <p:txBody>
          <a:bodyPr/>
          <a:lstStyle/>
          <a:p>
            <a:r>
              <a:rPr lang="zh-CN" altLang="en-US" b="1" dirty="0"/>
              <a:t>算法实现</a:t>
            </a:r>
            <a:endParaRPr lang="en-US" altLang="zh-CN" b="1" dirty="0"/>
          </a:p>
          <a:p>
            <a:pPr marL="0" indent="0">
              <a:buNone/>
            </a:pPr>
            <a:endParaRPr lang="zh-CN" altLang="en-US" dirty="0"/>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23</a:t>
            </a:fld>
            <a:endParaRPr lang="zh-CN" altLang="en-US" dirty="0"/>
          </a:p>
        </p:txBody>
      </p:sp>
      <p:sp>
        <p:nvSpPr>
          <p:cNvPr id="7" name="矩形 6"/>
          <p:cNvSpPr/>
          <p:nvPr/>
        </p:nvSpPr>
        <p:spPr>
          <a:xfrm>
            <a:off x="528638" y="1468912"/>
            <a:ext cx="8043862" cy="4573047"/>
          </a:xfrm>
          <a:prstGeom prst="rect">
            <a:avLst/>
          </a:prstGeom>
        </p:spPr>
        <p:txBody>
          <a:bodyPr wrap="square">
            <a:spAutoFit/>
          </a:bodyPr>
          <a:lstStyle/>
          <a:p>
            <a:pPr>
              <a:lnSpc>
                <a:spcPct val="110000"/>
              </a:lnSpc>
              <a:spcBef>
                <a:spcPts val="600"/>
              </a:spcBef>
            </a:pPr>
            <a:r>
              <a:rPr lang="en-US" altLang="zh-CN" dirty="0" err="1">
                <a:latin typeface="微软雅黑" pitchFamily="34" charset="-122"/>
                <a:ea typeface="微软雅黑" pitchFamily="34" charset="-122"/>
                <a:cs typeface="Times New Roman" pitchFamily="18" charset="0"/>
              </a:rPr>
              <a:t>int</a:t>
            </a:r>
            <a:r>
              <a:rPr lang="en-US" altLang="zh-CN" dirty="0">
                <a:latin typeface="微软雅黑" pitchFamily="34" charset="-122"/>
                <a:ea typeface="微软雅黑" pitchFamily="34" charset="-122"/>
                <a:cs typeface="Times New Roman" pitchFamily="18" charset="0"/>
              </a:rPr>
              <a:t>  </a:t>
            </a:r>
            <a:r>
              <a:rPr lang="en-US" altLang="zh-CN" dirty="0" err="1">
                <a:latin typeface="微软雅黑" pitchFamily="34" charset="-122"/>
                <a:ea typeface="微软雅黑" pitchFamily="34" charset="-122"/>
                <a:cs typeface="Times New Roman" pitchFamily="18" charset="0"/>
              </a:rPr>
              <a:t>Bin_Search</a:t>
            </a:r>
            <a:r>
              <a:rPr lang="en-US" altLang="zh-CN" dirty="0">
                <a:latin typeface="微软雅黑" pitchFamily="34" charset="-122"/>
                <a:ea typeface="微软雅黑" pitchFamily="34" charset="-122"/>
                <a:cs typeface="Times New Roman" pitchFamily="18" charset="0"/>
              </a:rPr>
              <a:t>(</a:t>
            </a:r>
            <a:r>
              <a:rPr lang="en-US" altLang="zh-CN" dirty="0" err="1">
                <a:latin typeface="微软雅黑" pitchFamily="34" charset="-122"/>
                <a:ea typeface="微软雅黑" pitchFamily="34" charset="-122"/>
                <a:cs typeface="Times New Roman" pitchFamily="18" charset="0"/>
              </a:rPr>
              <a:t>SSTable</a:t>
            </a:r>
            <a:r>
              <a:rPr lang="en-US" altLang="zh-CN" dirty="0">
                <a:latin typeface="微软雅黑" pitchFamily="34" charset="-122"/>
                <a:ea typeface="微软雅黑" pitchFamily="34" charset="-122"/>
                <a:cs typeface="Times New Roman" pitchFamily="18" charset="0"/>
              </a:rPr>
              <a:t>  ST , </a:t>
            </a:r>
            <a:r>
              <a:rPr lang="en-US" altLang="zh-CN" dirty="0" err="1">
                <a:latin typeface="微软雅黑" pitchFamily="34" charset="-122"/>
                <a:ea typeface="微软雅黑" pitchFamily="34" charset="-122"/>
                <a:cs typeface="Times New Roman" pitchFamily="18" charset="0"/>
              </a:rPr>
              <a:t>KeyType</a:t>
            </a:r>
            <a:r>
              <a:rPr lang="en-US" altLang="zh-CN" dirty="0">
                <a:latin typeface="微软雅黑" pitchFamily="34" charset="-122"/>
                <a:ea typeface="微软雅黑" pitchFamily="34" charset="-122"/>
                <a:cs typeface="Times New Roman" pitchFamily="18" charset="0"/>
              </a:rPr>
              <a:t>  key)</a:t>
            </a:r>
          </a:p>
          <a:p>
            <a:pPr marL="355600" lvl="1" indent="0">
              <a:lnSpc>
                <a:spcPct val="110000"/>
              </a:lnSpc>
              <a:spcBef>
                <a:spcPts val="600"/>
              </a:spcBef>
              <a:buFont typeface="Wingdings" pitchFamily="2" charset="2"/>
              <a:buNone/>
            </a:pPr>
            <a:r>
              <a:rPr lang="en-US" altLang="zh-CN" dirty="0">
                <a:latin typeface="微软雅黑" pitchFamily="34" charset="-122"/>
                <a:ea typeface="微软雅黑" pitchFamily="34" charset="-122"/>
                <a:cs typeface="Times New Roman" pitchFamily="18" charset="0"/>
              </a:rPr>
              <a:t>{    </a:t>
            </a:r>
            <a:r>
              <a:rPr lang="en-US" altLang="zh-CN" dirty="0" err="1">
                <a:latin typeface="微软雅黑" pitchFamily="34" charset="-122"/>
                <a:ea typeface="微软雅黑" pitchFamily="34" charset="-122"/>
                <a:cs typeface="Times New Roman" pitchFamily="18" charset="0"/>
              </a:rPr>
              <a:t>int</a:t>
            </a:r>
            <a:r>
              <a:rPr lang="en-US" altLang="zh-CN" dirty="0">
                <a:latin typeface="微软雅黑" pitchFamily="34" charset="-122"/>
                <a:ea typeface="微软雅黑" pitchFamily="34" charset="-122"/>
                <a:cs typeface="Times New Roman" pitchFamily="18" charset="0"/>
              </a:rPr>
              <a:t>  Low=1</a:t>
            </a:r>
            <a:r>
              <a:rPr lang="zh-CN" altLang="en-US" dirty="0">
                <a:latin typeface="微软雅黑" pitchFamily="34" charset="-122"/>
                <a:ea typeface="微软雅黑" pitchFamily="34" charset="-122"/>
                <a:cs typeface="Times New Roman" pitchFamily="18" charset="0"/>
              </a:rPr>
              <a:t>，</a:t>
            </a:r>
            <a:r>
              <a:rPr lang="en-US" altLang="zh-CN" dirty="0">
                <a:latin typeface="微软雅黑" pitchFamily="34" charset="-122"/>
                <a:ea typeface="微软雅黑" pitchFamily="34" charset="-122"/>
                <a:cs typeface="Times New Roman" pitchFamily="18" charset="0"/>
              </a:rPr>
              <a:t>High=</a:t>
            </a:r>
            <a:r>
              <a:rPr lang="en-US" altLang="zh-CN" dirty="0" err="1">
                <a:latin typeface="微软雅黑" pitchFamily="34" charset="-122"/>
                <a:ea typeface="微软雅黑" pitchFamily="34" charset="-122"/>
                <a:cs typeface="Times New Roman" pitchFamily="18" charset="0"/>
              </a:rPr>
              <a:t>ST.length</a:t>
            </a:r>
            <a:r>
              <a:rPr lang="en-US" altLang="zh-CN" dirty="0">
                <a:latin typeface="微软雅黑" pitchFamily="34" charset="-122"/>
                <a:ea typeface="微软雅黑" pitchFamily="34" charset="-122"/>
                <a:cs typeface="Times New Roman" pitchFamily="18" charset="0"/>
              </a:rPr>
              <a:t>, Mid ;</a:t>
            </a:r>
          </a:p>
          <a:p>
            <a:pPr marL="723900" lvl="2" indent="0">
              <a:lnSpc>
                <a:spcPct val="110000"/>
              </a:lnSpc>
              <a:spcBef>
                <a:spcPts val="600"/>
              </a:spcBef>
              <a:buFont typeface="Wingdings" pitchFamily="2" charset="2"/>
              <a:buNone/>
            </a:pPr>
            <a:r>
              <a:rPr lang="en-US" altLang="zh-CN" dirty="0">
                <a:latin typeface="微软雅黑" pitchFamily="34" charset="-122"/>
                <a:ea typeface="微软雅黑" pitchFamily="34" charset="-122"/>
                <a:cs typeface="Times New Roman" pitchFamily="18" charset="0"/>
              </a:rPr>
              <a:t>while (Low&lt;High)</a:t>
            </a:r>
          </a:p>
          <a:p>
            <a:pPr marL="1079500" lvl="3" indent="0">
              <a:lnSpc>
                <a:spcPct val="110000"/>
              </a:lnSpc>
              <a:spcBef>
                <a:spcPts val="600"/>
              </a:spcBef>
              <a:buFont typeface="Wingdings" pitchFamily="2" charset="2"/>
              <a:buNone/>
            </a:pPr>
            <a:r>
              <a:rPr lang="en-US" altLang="zh-CN" dirty="0">
                <a:latin typeface="微软雅黑" pitchFamily="34" charset="-122"/>
                <a:ea typeface="微软雅黑" pitchFamily="34" charset="-122"/>
                <a:cs typeface="Times New Roman" pitchFamily="18" charset="0"/>
              </a:rPr>
              <a:t>{     Mid=(</a:t>
            </a:r>
            <a:r>
              <a:rPr lang="en-US" altLang="zh-CN" dirty="0" err="1">
                <a:latin typeface="微软雅黑" pitchFamily="34" charset="-122"/>
                <a:ea typeface="微软雅黑" pitchFamily="34" charset="-122"/>
                <a:cs typeface="Times New Roman" pitchFamily="18" charset="0"/>
              </a:rPr>
              <a:t>Low+High</a:t>
            </a:r>
            <a:r>
              <a:rPr lang="en-US" altLang="zh-CN" dirty="0">
                <a:latin typeface="微软雅黑" pitchFamily="34" charset="-122"/>
                <a:ea typeface="微软雅黑" pitchFamily="34" charset="-122"/>
                <a:cs typeface="Times New Roman" pitchFamily="18" charset="0"/>
              </a:rPr>
              <a:t>)/2 ;</a:t>
            </a:r>
          </a:p>
          <a:p>
            <a:pPr marL="1435100" lvl="4" indent="0">
              <a:lnSpc>
                <a:spcPct val="110000"/>
              </a:lnSpc>
              <a:spcBef>
                <a:spcPts val="600"/>
              </a:spcBef>
              <a:buFont typeface="Wingdings" pitchFamily="2" charset="2"/>
              <a:buNone/>
            </a:pPr>
            <a:r>
              <a:rPr lang="en-US" altLang="zh-CN" dirty="0">
                <a:latin typeface="微软雅黑" pitchFamily="34" charset="-122"/>
                <a:ea typeface="微软雅黑" pitchFamily="34" charset="-122"/>
                <a:cs typeface="Times New Roman" pitchFamily="18" charset="0"/>
              </a:rPr>
              <a:t>if  (EQ(ST. </a:t>
            </a:r>
            <a:r>
              <a:rPr lang="en-US" altLang="zh-CN" dirty="0" err="1">
                <a:latin typeface="微软雅黑" pitchFamily="34" charset="-122"/>
                <a:ea typeface="微软雅黑" pitchFamily="34" charset="-122"/>
                <a:cs typeface="Times New Roman" pitchFamily="18" charset="0"/>
              </a:rPr>
              <a:t>elem</a:t>
            </a:r>
            <a:r>
              <a:rPr lang="en-US" altLang="zh-CN" dirty="0">
                <a:latin typeface="微软雅黑" pitchFamily="34" charset="-122"/>
                <a:ea typeface="微软雅黑" pitchFamily="34" charset="-122"/>
                <a:cs typeface="Times New Roman" pitchFamily="18" charset="0"/>
              </a:rPr>
              <a:t>[Mid].key, key))  </a:t>
            </a:r>
          </a:p>
          <a:p>
            <a:pPr marL="1435100" lvl="4" indent="0">
              <a:lnSpc>
                <a:spcPct val="110000"/>
              </a:lnSpc>
              <a:spcBef>
                <a:spcPts val="600"/>
              </a:spcBef>
              <a:buFont typeface="Wingdings" pitchFamily="2" charset="2"/>
              <a:buNone/>
            </a:pPr>
            <a:r>
              <a:rPr lang="en-US" altLang="zh-CN" dirty="0">
                <a:latin typeface="微软雅黑" pitchFamily="34" charset="-122"/>
                <a:ea typeface="微软雅黑" pitchFamily="34" charset="-122"/>
                <a:cs typeface="Times New Roman" pitchFamily="18" charset="0"/>
              </a:rPr>
              <a:t>    return(Mid) ; </a:t>
            </a:r>
          </a:p>
          <a:p>
            <a:pPr marL="1435100" lvl="4" indent="0">
              <a:lnSpc>
                <a:spcPct val="110000"/>
              </a:lnSpc>
              <a:spcBef>
                <a:spcPts val="600"/>
              </a:spcBef>
              <a:buFont typeface="Wingdings" pitchFamily="2" charset="2"/>
              <a:buNone/>
            </a:pPr>
            <a:r>
              <a:rPr lang="en-US" altLang="zh-CN" dirty="0">
                <a:latin typeface="微软雅黑" pitchFamily="34" charset="-122"/>
                <a:ea typeface="微软雅黑" pitchFamily="34" charset="-122"/>
                <a:cs typeface="Times New Roman" pitchFamily="18" charset="0"/>
              </a:rPr>
              <a:t>else if (LT(ST. </a:t>
            </a:r>
            <a:r>
              <a:rPr lang="en-US" altLang="zh-CN" dirty="0" err="1">
                <a:latin typeface="微软雅黑" pitchFamily="34" charset="-122"/>
                <a:ea typeface="微软雅黑" pitchFamily="34" charset="-122"/>
                <a:cs typeface="Times New Roman" pitchFamily="18" charset="0"/>
              </a:rPr>
              <a:t>elem</a:t>
            </a:r>
            <a:r>
              <a:rPr lang="en-US" altLang="zh-CN" dirty="0">
                <a:latin typeface="微软雅黑" pitchFamily="34" charset="-122"/>
                <a:ea typeface="微软雅黑" pitchFamily="34" charset="-122"/>
                <a:cs typeface="Times New Roman" pitchFamily="18" charset="0"/>
              </a:rPr>
              <a:t>[Mid].key, key))  </a:t>
            </a:r>
          </a:p>
          <a:p>
            <a:pPr marL="1435100" lvl="4" indent="0">
              <a:lnSpc>
                <a:spcPct val="110000"/>
              </a:lnSpc>
              <a:spcBef>
                <a:spcPts val="600"/>
              </a:spcBef>
              <a:buFont typeface="Wingdings" pitchFamily="2" charset="2"/>
              <a:buNone/>
            </a:pPr>
            <a:r>
              <a:rPr lang="en-US" altLang="zh-CN" dirty="0">
                <a:latin typeface="微软雅黑" pitchFamily="34" charset="-122"/>
                <a:ea typeface="微软雅黑" pitchFamily="34" charset="-122"/>
                <a:cs typeface="Times New Roman" pitchFamily="18" charset="0"/>
              </a:rPr>
              <a:t>           Low=Mid+1 ;</a:t>
            </a:r>
          </a:p>
          <a:p>
            <a:pPr marL="1435100" lvl="4" indent="0">
              <a:lnSpc>
                <a:spcPct val="110000"/>
              </a:lnSpc>
              <a:spcBef>
                <a:spcPts val="600"/>
              </a:spcBef>
              <a:buFont typeface="Wingdings" pitchFamily="2" charset="2"/>
              <a:buNone/>
            </a:pPr>
            <a:r>
              <a:rPr lang="en-US" altLang="zh-CN" dirty="0">
                <a:latin typeface="微软雅黑" pitchFamily="34" charset="-122"/>
                <a:ea typeface="微软雅黑" pitchFamily="34" charset="-122"/>
                <a:cs typeface="Times New Roman" pitchFamily="18" charset="0"/>
              </a:rPr>
              <a:t>       else   High=Mid-1 ;</a:t>
            </a:r>
          </a:p>
          <a:p>
            <a:pPr marL="1079500" lvl="3" indent="0">
              <a:lnSpc>
                <a:spcPct val="110000"/>
              </a:lnSpc>
              <a:spcBef>
                <a:spcPts val="600"/>
              </a:spcBef>
              <a:buFont typeface="Wingdings" pitchFamily="2" charset="2"/>
              <a:buNone/>
            </a:pPr>
            <a:r>
              <a:rPr lang="en-US" altLang="zh-CN" dirty="0">
                <a:latin typeface="微软雅黑" pitchFamily="34" charset="-122"/>
                <a:ea typeface="微软雅黑" pitchFamily="34" charset="-122"/>
                <a:cs typeface="Times New Roman" pitchFamily="18" charset="0"/>
              </a:rPr>
              <a:t>}</a:t>
            </a:r>
          </a:p>
          <a:p>
            <a:pPr marL="723900" lvl="2" indent="0">
              <a:lnSpc>
                <a:spcPct val="110000"/>
              </a:lnSpc>
              <a:spcBef>
                <a:spcPts val="600"/>
              </a:spcBef>
              <a:buFont typeface="Wingdings" pitchFamily="2" charset="2"/>
              <a:buNone/>
            </a:pPr>
            <a:r>
              <a:rPr lang="en-US" altLang="zh-CN" dirty="0">
                <a:latin typeface="微软雅黑" pitchFamily="34" charset="-122"/>
                <a:ea typeface="微软雅黑" pitchFamily="34" charset="-122"/>
                <a:cs typeface="Times New Roman" pitchFamily="18" charset="0"/>
              </a:rPr>
              <a:t>return(0) ;      /*   </a:t>
            </a:r>
            <a:r>
              <a:rPr lang="zh-CN" altLang="en-US" dirty="0">
                <a:latin typeface="微软雅黑" pitchFamily="34" charset="-122"/>
                <a:ea typeface="微软雅黑" pitchFamily="34" charset="-122"/>
                <a:cs typeface="Times New Roman" pitchFamily="18" charset="0"/>
              </a:rPr>
              <a:t>查找失败  *</a:t>
            </a:r>
            <a:r>
              <a:rPr lang="en-US" altLang="zh-CN" dirty="0">
                <a:latin typeface="微软雅黑" pitchFamily="34" charset="-122"/>
                <a:ea typeface="微软雅黑" pitchFamily="34" charset="-122"/>
                <a:cs typeface="Times New Roman" pitchFamily="18" charset="0"/>
              </a:rPr>
              <a:t>/ </a:t>
            </a:r>
          </a:p>
          <a:p>
            <a:pPr marL="355600" lvl="1" indent="0">
              <a:lnSpc>
                <a:spcPct val="110000"/>
              </a:lnSpc>
              <a:spcBef>
                <a:spcPts val="600"/>
              </a:spcBef>
              <a:buFont typeface="Wingdings" pitchFamily="2" charset="2"/>
              <a:buNone/>
            </a:pPr>
            <a:r>
              <a:rPr lang="en-US" altLang="zh-CN" dirty="0">
                <a:latin typeface="微软雅黑" pitchFamily="34" charset="-122"/>
                <a:ea typeface="微软雅黑" pitchFamily="34" charset="-122"/>
                <a:cs typeface="Times New Roman" pitchFamily="18" charset="0"/>
              </a:rPr>
              <a:t>}</a:t>
            </a:r>
          </a:p>
        </p:txBody>
      </p:sp>
      <p:cxnSp>
        <p:nvCxnSpPr>
          <p:cNvPr id="8" name="直线连接符 7"/>
          <p:cNvCxnSpPr/>
          <p:nvPr/>
        </p:nvCxnSpPr>
        <p:spPr>
          <a:xfrm>
            <a:off x="1992086" y="2971800"/>
            <a:ext cx="247105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617382" y="2602468"/>
            <a:ext cx="1840568" cy="369332"/>
          </a:xfrm>
          <a:prstGeom prst="rect">
            <a:avLst/>
          </a:prstGeom>
          <a:noFill/>
        </p:spPr>
        <p:txBody>
          <a:bodyPr wrap="none" rtlCol="0">
            <a:spAutoFit/>
          </a:bodyPr>
          <a:lstStyle/>
          <a:p>
            <a:r>
              <a:rPr kumimoji="1" lang="en-US" altLang="zh-CN" dirty="0"/>
              <a:t> </a:t>
            </a:r>
            <a:r>
              <a:rPr kumimoji="1" lang="en-US" altLang="zh-CN" dirty="0">
                <a:solidFill>
                  <a:srgbClr val="FF0000"/>
                </a:solidFill>
              </a:rPr>
              <a:t>%</a:t>
            </a:r>
            <a:r>
              <a:rPr kumimoji="1" lang="zh-CN" altLang="en-US" dirty="0">
                <a:solidFill>
                  <a:srgbClr val="FF0000"/>
                </a:solidFill>
              </a:rPr>
              <a:t> </a:t>
            </a:r>
            <a:r>
              <a:rPr kumimoji="1" lang="zh-CN" altLang="en-US" dirty="0">
                <a:solidFill>
                  <a:srgbClr val="FF0000"/>
                </a:solidFill>
                <a:latin typeface="Microsoft YaHei" charset="-122"/>
                <a:ea typeface="Microsoft YaHei" charset="-122"/>
                <a:cs typeface="Microsoft YaHei" charset="-122"/>
              </a:rPr>
              <a:t>确定中点位置</a:t>
            </a:r>
          </a:p>
        </p:txBody>
      </p:sp>
      <p:sp>
        <p:nvSpPr>
          <p:cNvPr id="11" name="文本框 10"/>
          <p:cNvSpPr txBox="1"/>
          <p:nvPr/>
        </p:nvSpPr>
        <p:spPr>
          <a:xfrm>
            <a:off x="4652761" y="4136788"/>
            <a:ext cx="2071401" cy="369332"/>
          </a:xfrm>
          <a:prstGeom prst="rect">
            <a:avLst/>
          </a:prstGeom>
          <a:noFill/>
        </p:spPr>
        <p:txBody>
          <a:bodyPr wrap="none" rtlCol="0">
            <a:spAutoFit/>
          </a:bodyPr>
          <a:lstStyle/>
          <a:p>
            <a:r>
              <a:rPr kumimoji="1" lang="en-US" altLang="zh-CN" dirty="0"/>
              <a:t> </a:t>
            </a:r>
            <a:r>
              <a:rPr kumimoji="1" lang="en-US" altLang="zh-CN" dirty="0">
                <a:solidFill>
                  <a:srgbClr val="FF0000"/>
                </a:solidFill>
              </a:rPr>
              <a:t>%</a:t>
            </a:r>
            <a:r>
              <a:rPr kumimoji="1" lang="zh-CN" altLang="en-US" dirty="0">
                <a:solidFill>
                  <a:srgbClr val="FF0000"/>
                </a:solidFill>
              </a:rPr>
              <a:t> </a:t>
            </a:r>
            <a:r>
              <a:rPr kumimoji="1" lang="zh-CN" altLang="en-US" dirty="0">
                <a:solidFill>
                  <a:srgbClr val="FF0000"/>
                </a:solidFill>
                <a:latin typeface="Microsoft YaHei" charset="-122"/>
                <a:ea typeface="Microsoft YaHei" charset="-122"/>
                <a:cs typeface="Microsoft YaHei" charset="-122"/>
              </a:rPr>
              <a:t>从低位进行查找</a:t>
            </a:r>
          </a:p>
        </p:txBody>
      </p:sp>
      <p:sp>
        <p:nvSpPr>
          <p:cNvPr id="12" name="文本框 11"/>
          <p:cNvSpPr txBox="1"/>
          <p:nvPr/>
        </p:nvSpPr>
        <p:spPr>
          <a:xfrm>
            <a:off x="4652761" y="4538603"/>
            <a:ext cx="2071401" cy="369332"/>
          </a:xfrm>
          <a:prstGeom prst="rect">
            <a:avLst/>
          </a:prstGeom>
          <a:noFill/>
        </p:spPr>
        <p:txBody>
          <a:bodyPr wrap="none" rtlCol="0">
            <a:spAutoFit/>
          </a:bodyPr>
          <a:lstStyle/>
          <a:p>
            <a:r>
              <a:rPr kumimoji="1" lang="en-US" altLang="zh-CN" dirty="0"/>
              <a:t> </a:t>
            </a:r>
            <a:r>
              <a:rPr kumimoji="1" lang="en-US" altLang="zh-CN" dirty="0">
                <a:solidFill>
                  <a:srgbClr val="FF0000"/>
                </a:solidFill>
              </a:rPr>
              <a:t>%</a:t>
            </a:r>
            <a:r>
              <a:rPr kumimoji="1" lang="zh-CN" altLang="en-US" dirty="0">
                <a:solidFill>
                  <a:srgbClr val="FF0000"/>
                </a:solidFill>
              </a:rPr>
              <a:t> </a:t>
            </a:r>
            <a:r>
              <a:rPr kumimoji="1" lang="zh-CN" altLang="en-US" dirty="0">
                <a:solidFill>
                  <a:srgbClr val="FF0000"/>
                </a:solidFill>
                <a:latin typeface="Microsoft YaHei" charset="-122"/>
                <a:ea typeface="Microsoft YaHei" charset="-122"/>
                <a:cs typeface="Microsoft YaHei" charset="-122"/>
              </a:rPr>
              <a:t>从高位进行查找</a:t>
            </a:r>
          </a:p>
        </p:txBody>
      </p:sp>
      <p:cxnSp>
        <p:nvCxnSpPr>
          <p:cNvPr id="14" name="直线连接符 13"/>
          <p:cNvCxnSpPr/>
          <p:nvPr/>
        </p:nvCxnSpPr>
        <p:spPr>
          <a:xfrm>
            <a:off x="2743201" y="4495234"/>
            <a:ext cx="1589313" cy="108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3117876" y="4907935"/>
            <a:ext cx="145412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738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折半查找</a:t>
            </a:r>
            <a:r>
              <a:rPr lang="en-US" altLang="zh-CN" dirty="0"/>
              <a:t>(Binary Search)</a:t>
            </a:r>
            <a:endParaRPr lang="zh-CN" altLang="en-US" dirty="0"/>
          </a:p>
        </p:txBody>
      </p:sp>
      <p:sp>
        <p:nvSpPr>
          <p:cNvPr id="3" name="内容占位符 2"/>
          <p:cNvSpPr>
            <a:spLocks noGrp="1"/>
          </p:cNvSpPr>
          <p:nvPr>
            <p:ph idx="1"/>
          </p:nvPr>
        </p:nvSpPr>
        <p:spPr/>
        <p:txBody>
          <a:bodyPr>
            <a:normAutofit/>
          </a:bodyPr>
          <a:lstStyle/>
          <a:p>
            <a:r>
              <a:rPr lang="zh-CN" altLang="en-US" dirty="0"/>
              <a:t>算法分析</a:t>
            </a:r>
          </a:p>
          <a:p>
            <a:pPr marL="514350" lvl="1" indent="-514350">
              <a:lnSpc>
                <a:spcPct val="125000"/>
              </a:lnSpc>
              <a:spcBef>
                <a:spcPts val="1200"/>
              </a:spcBef>
              <a:buAutoNum type="circleNumDbPlain" startAt="2"/>
            </a:pPr>
            <a:r>
              <a:rPr lang="zh-CN" altLang="en-US" sz="2400" dirty="0">
                <a:latin typeface="Times New Roman" pitchFamily="18" charset="0"/>
                <a:cs typeface="Times New Roman" pitchFamily="18" charset="0"/>
              </a:rPr>
              <a:t>将二叉判定树的第</a:t>
            </a:r>
            <a:r>
              <a:rPr lang="zh-CN" altLang="en-US" sz="2400" dirty="0">
                <a:latin typeface="Times New Roman" pitchFamily="18" charset="0"/>
                <a:cs typeface="Times New Roman" pitchFamily="18" charset="0"/>
                <a:sym typeface="Symbol" pitchFamily="18" charset="2"/>
              </a:rPr>
              <a:t></a:t>
            </a:r>
            <a:r>
              <a:rPr lang="zh-CN" altLang="en-US" sz="2400" dirty="0">
                <a:latin typeface="Times New Roman" pitchFamily="18" charset="0"/>
                <a:cs typeface="Times New Roman" pitchFamily="18" charset="0"/>
              </a:rPr>
              <a:t>㏒</a:t>
            </a:r>
            <a:r>
              <a:rPr lang="en-US" altLang="zh-CN" sz="2400" baseline="-25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n</a:t>
            </a:r>
            <a:r>
              <a:rPr lang="en-US" altLang="zh-CN" sz="2400" dirty="0">
                <a:latin typeface="Times New Roman" pitchFamily="18" charset="0"/>
                <a:cs typeface="Times New Roman" pitchFamily="18" charset="0"/>
                <a:sym typeface="Symbol" pitchFamily="18" charset="2"/>
              </a:rPr>
              <a:t>+1</a:t>
            </a:r>
            <a:r>
              <a:rPr lang="zh-CN" altLang="en-US" sz="2400" dirty="0">
                <a:latin typeface="Times New Roman" pitchFamily="18" charset="0"/>
                <a:cs typeface="Times New Roman" pitchFamily="18" charset="0"/>
                <a:sym typeface="Symbol" pitchFamily="18" charset="2"/>
              </a:rPr>
              <a:t>层上的结点补齐就成为一棵满</a:t>
            </a:r>
            <a:r>
              <a:rPr lang="zh-CN" altLang="en-US" sz="2400" dirty="0">
                <a:latin typeface="Times New Roman" pitchFamily="18" charset="0"/>
                <a:cs typeface="Times New Roman" pitchFamily="18" charset="0"/>
              </a:rPr>
              <a:t>二叉树，深度不变，</a:t>
            </a:r>
            <a:r>
              <a:rPr lang="en-US" altLang="zh-CN" sz="2400" dirty="0">
                <a:latin typeface="Times New Roman" pitchFamily="18" charset="0"/>
                <a:cs typeface="Times New Roman" pitchFamily="18" charset="0"/>
              </a:rPr>
              <a:t>h= </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a:t>
            </a:r>
            <a:r>
              <a:rPr lang="en-US" altLang="zh-CN" sz="2400" baseline="-25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(n+1)</a:t>
            </a:r>
            <a:r>
              <a:rPr lang="en-US" altLang="zh-CN" sz="2400" dirty="0">
                <a:latin typeface="Times New Roman" pitchFamily="18" charset="0"/>
                <a:cs typeface="Times New Roman" pitchFamily="18" charset="0"/>
                <a:sym typeface="Symbol" pitchFamily="18" charset="2"/>
              </a:rPr>
              <a:t></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marL="514350" lvl="1" indent="-514350">
              <a:lnSpc>
                <a:spcPct val="110000"/>
              </a:lnSpc>
              <a:spcBef>
                <a:spcPts val="0"/>
              </a:spcBef>
              <a:buAutoNum type="circleNumDbPlain" startAt="2"/>
            </a:pPr>
            <a:endParaRPr lang="en-US" altLang="zh-CN" sz="700" dirty="0">
              <a:latin typeface="Times New Roman" pitchFamily="18" charset="0"/>
              <a:cs typeface="Times New Roman" pitchFamily="18" charset="0"/>
            </a:endParaRPr>
          </a:p>
          <a:p>
            <a:pPr marL="514350" lvl="1" indent="-514350">
              <a:lnSpc>
                <a:spcPct val="125000"/>
              </a:lnSpc>
              <a:spcBef>
                <a:spcPts val="1200"/>
              </a:spcBef>
              <a:buAutoNum type="circleNumDbPlain" startAt="3"/>
            </a:pPr>
            <a:r>
              <a:rPr lang="zh-CN" altLang="en-US" sz="2400" dirty="0">
                <a:latin typeface="Times New Roman" pitchFamily="18" charset="0"/>
                <a:cs typeface="Times New Roman" pitchFamily="18" charset="0"/>
              </a:rPr>
              <a:t>由</a:t>
            </a:r>
            <a:r>
              <a:rPr lang="zh-CN" altLang="en-US" sz="2400" dirty="0">
                <a:latin typeface="Times New Roman" pitchFamily="18" charset="0"/>
                <a:cs typeface="Times New Roman" pitchFamily="18" charset="0"/>
                <a:sym typeface="Symbol" pitchFamily="18" charset="2"/>
              </a:rPr>
              <a:t>满</a:t>
            </a:r>
            <a:r>
              <a:rPr lang="zh-CN" altLang="en-US" sz="2400" dirty="0">
                <a:latin typeface="Times New Roman" pitchFamily="18" charset="0"/>
                <a:cs typeface="Times New Roman" pitchFamily="18" charset="0"/>
              </a:rPr>
              <a:t>二叉树性质知，第 </a:t>
            </a:r>
            <a:r>
              <a:rPr lang="en-US" altLang="zh-CN" sz="2400" dirty="0">
                <a:latin typeface="Times New Roman" pitchFamily="18" charset="0"/>
                <a:cs typeface="Times New Roman" pitchFamily="18" charset="0"/>
              </a:rPr>
              <a:t>h </a:t>
            </a:r>
            <a:r>
              <a:rPr lang="zh-CN" altLang="en-US" sz="2400" dirty="0">
                <a:latin typeface="Times New Roman" pitchFamily="18" charset="0"/>
                <a:cs typeface="Times New Roman" pitchFamily="18" charset="0"/>
              </a:rPr>
              <a:t>层上的结点数为</a:t>
            </a:r>
            <a:r>
              <a:rPr lang="en-US" altLang="zh-CN" sz="2400" dirty="0">
                <a:latin typeface="Times New Roman" pitchFamily="18" charset="0"/>
                <a:cs typeface="Times New Roman" pitchFamily="18" charset="0"/>
              </a:rPr>
              <a:t>2</a:t>
            </a:r>
            <a:r>
              <a:rPr lang="en-US" altLang="zh-CN" sz="2400" baseline="30000" dirty="0">
                <a:latin typeface="Times New Roman" pitchFamily="18" charset="0"/>
                <a:cs typeface="Times New Roman" pitchFamily="18" charset="0"/>
              </a:rPr>
              <a:t>h-1</a:t>
            </a:r>
            <a:r>
              <a:rPr lang="zh-CN" altLang="en-US" sz="2400" dirty="0">
                <a:latin typeface="Times New Roman" pitchFamily="18" charset="0"/>
                <a:cs typeface="Times New Roman" pitchFamily="18" charset="0"/>
              </a:rPr>
              <a:t>，设表中每个记录的查找概率相等，即</a:t>
            </a:r>
            <a:r>
              <a:rPr lang="en-US" altLang="zh-CN" sz="2400" dirty="0">
                <a:latin typeface="Times New Roman" pitchFamily="18" charset="0"/>
                <a:cs typeface="Times New Roman" pitchFamily="18" charset="0"/>
              </a:rPr>
              <a:t>P</a:t>
            </a:r>
            <a:r>
              <a:rPr lang="en-US" altLang="zh-CN" sz="2400" baseline="-18000" dirty="0">
                <a:latin typeface="Times New Roman" pitchFamily="18" charset="0"/>
                <a:cs typeface="Times New Roman" pitchFamily="18" charset="0"/>
              </a:rPr>
              <a:t>i</a:t>
            </a:r>
            <a:r>
              <a:rPr lang="en-US" altLang="zh-CN" sz="2400" dirty="0">
                <a:latin typeface="Times New Roman" pitchFamily="18" charset="0"/>
                <a:cs typeface="Times New Roman" pitchFamily="18" charset="0"/>
              </a:rPr>
              <a:t>=1/n</a:t>
            </a:r>
            <a:r>
              <a:rPr lang="zh-CN" altLang="en-US" sz="2400" dirty="0">
                <a:latin typeface="Times New Roman" pitchFamily="18" charset="0"/>
                <a:cs typeface="Times New Roman" pitchFamily="18" charset="0"/>
              </a:rPr>
              <a:t>，查找成功时的平均查找长度</a:t>
            </a:r>
            <a:r>
              <a:rPr lang="en-US" altLang="zh-CN" sz="2400" dirty="0">
                <a:latin typeface="Times New Roman" pitchFamily="18" charset="0"/>
                <a:cs typeface="Times New Roman" pitchFamily="18" charset="0"/>
              </a:rPr>
              <a:t>ASL</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marL="514350" lvl="1" indent="-514350">
              <a:lnSpc>
                <a:spcPct val="150000"/>
              </a:lnSpc>
              <a:spcBef>
                <a:spcPts val="1200"/>
              </a:spcBef>
              <a:buAutoNum type="circleNumDbPlain" startAt="3"/>
            </a:pPr>
            <a:endParaRPr lang="en-US" altLang="zh-CN" sz="3600" dirty="0">
              <a:latin typeface="Times New Roman" pitchFamily="18" charset="0"/>
              <a:cs typeface="Times New Roman" pitchFamily="18" charset="0"/>
            </a:endParaRPr>
          </a:p>
          <a:p>
            <a:pPr marL="0" lvl="1" indent="0">
              <a:lnSpc>
                <a:spcPct val="150000"/>
              </a:lnSpc>
              <a:spcBef>
                <a:spcPts val="1200"/>
              </a:spcBef>
              <a:buNone/>
            </a:pPr>
            <a:r>
              <a:rPr lang="zh-CN" altLang="en-US" sz="2400" dirty="0">
                <a:latin typeface="Times New Roman" pitchFamily="18" charset="0"/>
                <a:cs typeface="Times New Roman" pitchFamily="18" charset="0"/>
              </a:rPr>
              <a:t> 当</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很大 </a:t>
            </a:r>
            <a:r>
              <a:rPr lang="en-US" altLang="zh-CN" sz="2400" dirty="0">
                <a:latin typeface="Times New Roman" pitchFamily="18" charset="0"/>
                <a:cs typeface="Times New Roman" pitchFamily="18" charset="0"/>
              </a:rPr>
              <a:t>(n&gt;50)</a:t>
            </a:r>
            <a:r>
              <a:rPr lang="zh-CN" altLang="en-US" sz="2400" dirty="0">
                <a:latin typeface="Times New Roman" pitchFamily="18" charset="0"/>
                <a:cs typeface="Times New Roman" pitchFamily="18" charset="0"/>
              </a:rPr>
              <a:t>时， </a:t>
            </a:r>
            <a:r>
              <a:rPr lang="en-US" altLang="zh-CN" sz="2400" dirty="0">
                <a:solidFill>
                  <a:srgbClr val="FF0000"/>
                </a:solidFill>
                <a:latin typeface="Times New Roman" pitchFamily="18" charset="0"/>
                <a:cs typeface="Times New Roman" pitchFamily="18" charset="0"/>
              </a:rPr>
              <a:t>ASL≈ log</a:t>
            </a:r>
            <a:r>
              <a:rPr lang="en-US" altLang="zh-CN" sz="2400" baseline="-25000" dirty="0">
                <a:solidFill>
                  <a:srgbClr val="FF0000"/>
                </a:solidFill>
                <a:latin typeface="Times New Roman" pitchFamily="18" charset="0"/>
                <a:cs typeface="Times New Roman" pitchFamily="18" charset="0"/>
              </a:rPr>
              <a:t>2</a:t>
            </a:r>
            <a:r>
              <a:rPr lang="en-US" altLang="zh-CN" sz="2400" dirty="0">
                <a:solidFill>
                  <a:srgbClr val="FF0000"/>
                </a:solidFill>
                <a:latin typeface="Times New Roman" pitchFamily="18" charset="0"/>
                <a:cs typeface="Times New Roman" pitchFamily="18" charset="0"/>
              </a:rPr>
              <a:t>(n+1)-1</a:t>
            </a:r>
            <a:r>
              <a:rPr lang="zh-CN" altLang="en-US" sz="2400" dirty="0">
                <a:latin typeface="Times New Roman" pitchFamily="18" charset="0"/>
                <a:cs typeface="Times New Roman" pitchFamily="18" charset="0"/>
              </a:rPr>
              <a:t>。</a:t>
            </a:r>
          </a:p>
          <a:p>
            <a:pPr marL="0" lvl="1" indent="0">
              <a:spcBef>
                <a:spcPts val="1000"/>
              </a:spcBef>
              <a:buNone/>
            </a:pPr>
            <a:endParaRPr lang="zh-CN" altLang="en-US" sz="2800" b="1" dirty="0"/>
          </a:p>
          <a:p>
            <a:pPr marL="0" indent="0">
              <a:buNone/>
            </a:pP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24</a:t>
            </a:fld>
            <a:endParaRPr lang="zh-CN" altLang="en-US" dirty="0"/>
          </a:p>
        </p:txBody>
      </p:sp>
      <p:grpSp>
        <p:nvGrpSpPr>
          <p:cNvPr id="6" name="Group 3"/>
          <p:cNvGrpSpPr>
            <a:grpSpLocks/>
          </p:cNvGrpSpPr>
          <p:nvPr/>
        </p:nvGrpSpPr>
        <p:grpSpPr bwMode="auto">
          <a:xfrm>
            <a:off x="1167600" y="4151301"/>
            <a:ext cx="6697667" cy="1008066"/>
            <a:chOff x="-72" y="-18"/>
            <a:chExt cx="4219" cy="635"/>
          </a:xfrm>
        </p:grpSpPr>
        <p:grpSp>
          <p:nvGrpSpPr>
            <p:cNvPr id="7" name="Group 4"/>
            <p:cNvGrpSpPr>
              <a:grpSpLocks/>
            </p:cNvGrpSpPr>
            <p:nvPr/>
          </p:nvGrpSpPr>
          <p:grpSpPr bwMode="auto">
            <a:xfrm>
              <a:off x="-72" y="-18"/>
              <a:ext cx="1584" cy="611"/>
              <a:chOff x="-72" y="-18"/>
              <a:chExt cx="1584" cy="611"/>
            </a:xfrm>
          </p:grpSpPr>
          <p:sp>
            <p:nvSpPr>
              <p:cNvPr id="23" name="Rectangle 5"/>
              <p:cNvSpPr>
                <a:spLocks noChangeArrowheads="1"/>
              </p:cNvSpPr>
              <p:nvPr/>
            </p:nvSpPr>
            <p:spPr bwMode="auto">
              <a:xfrm>
                <a:off x="-72" y="104"/>
                <a:ext cx="158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800" dirty="0">
                    <a:latin typeface="Times New Roman" pitchFamily="18" charset="0"/>
                    <a:cs typeface="Times New Roman" pitchFamily="18" charset="0"/>
                  </a:rPr>
                  <a:t>ASL = ∑ </a:t>
                </a:r>
                <a:r>
                  <a:rPr lang="en-US" sz="2800" dirty="0" err="1">
                    <a:latin typeface="Times New Roman" pitchFamily="18" charset="0"/>
                    <a:cs typeface="Times New Roman" pitchFamily="18" charset="0"/>
                  </a:rPr>
                  <a:t>P</a:t>
                </a:r>
                <a:r>
                  <a:rPr lang="en-US" sz="2800" baseline="-18000" dirty="0" err="1">
                    <a:latin typeface="Times New Roman" pitchFamily="18" charset="0"/>
                    <a:cs typeface="Times New Roman" pitchFamily="18" charset="0"/>
                  </a:rPr>
                  <a:t>i</a:t>
                </a:r>
                <a:r>
                  <a:rPr lang="en-US" sz="2800" dirty="0" err="1">
                    <a:latin typeface="Times New Roman" pitchFamily="18" charset="0"/>
                    <a:cs typeface="Times New Roman" pitchFamily="18" charset="0"/>
                    <a:sym typeface="Symbol" pitchFamily="18" charset="2"/>
                  </a:rPr>
                  <a:t></a:t>
                </a:r>
                <a:r>
                  <a:rPr lang="en-US" sz="2800" dirty="0" err="1">
                    <a:latin typeface="Times New Roman" pitchFamily="18" charset="0"/>
                    <a:cs typeface="Times New Roman" pitchFamily="18" charset="0"/>
                  </a:rPr>
                  <a:t>C</a:t>
                </a:r>
                <a:r>
                  <a:rPr lang="en-US" sz="2800" baseline="-18000" dirty="0" err="1">
                    <a:latin typeface="Times New Roman" pitchFamily="18" charset="0"/>
                    <a:cs typeface="Times New Roman" pitchFamily="18" charset="0"/>
                  </a:rPr>
                  <a:t>i</a:t>
                </a:r>
                <a:r>
                  <a:rPr lang="en-US" sz="2800" baseline="-18000" dirty="0">
                    <a:latin typeface="Times New Roman" pitchFamily="18" charset="0"/>
                    <a:cs typeface="Times New Roman" pitchFamily="18" charset="0"/>
                  </a:rPr>
                  <a:t>  </a:t>
                </a:r>
                <a:r>
                  <a:rPr lang="en-US" sz="2800" dirty="0">
                    <a:latin typeface="Times New Roman" pitchFamily="18" charset="0"/>
                    <a:cs typeface="Times New Roman" pitchFamily="18" charset="0"/>
                  </a:rPr>
                  <a:t>=</a:t>
                </a:r>
              </a:p>
            </p:txBody>
          </p:sp>
          <p:sp>
            <p:nvSpPr>
              <p:cNvPr id="24" name="Rectangle 6"/>
              <p:cNvSpPr>
                <a:spLocks noChangeArrowheads="1"/>
              </p:cNvSpPr>
              <p:nvPr/>
            </p:nvSpPr>
            <p:spPr bwMode="auto">
              <a:xfrm>
                <a:off x="540" y="389"/>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000" dirty="0">
                    <a:latin typeface="Times New Roman" pitchFamily="18" charset="0"/>
                    <a:cs typeface="Times New Roman" pitchFamily="18" charset="0"/>
                  </a:rPr>
                  <a:t>i=1</a:t>
                </a:r>
              </a:p>
            </p:txBody>
          </p:sp>
          <p:sp>
            <p:nvSpPr>
              <p:cNvPr id="25" name="Rectangle 7"/>
              <p:cNvSpPr>
                <a:spLocks noChangeArrowheads="1"/>
              </p:cNvSpPr>
              <p:nvPr/>
            </p:nvSpPr>
            <p:spPr bwMode="auto">
              <a:xfrm>
                <a:off x="604" y="-18"/>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000" dirty="0">
                    <a:latin typeface="Times New Roman" pitchFamily="18" charset="0"/>
                    <a:cs typeface="Times New Roman" pitchFamily="18" charset="0"/>
                  </a:rPr>
                  <a:t>n</a:t>
                </a:r>
              </a:p>
            </p:txBody>
          </p:sp>
        </p:grpSp>
        <p:grpSp>
          <p:nvGrpSpPr>
            <p:cNvPr id="8" name="Group 8"/>
            <p:cNvGrpSpPr>
              <a:grpSpLocks/>
            </p:cNvGrpSpPr>
            <p:nvPr/>
          </p:nvGrpSpPr>
          <p:grpSpPr bwMode="auto">
            <a:xfrm>
              <a:off x="1520" y="15"/>
              <a:ext cx="1199" cy="602"/>
              <a:chOff x="0" y="-9"/>
              <a:chExt cx="1199" cy="602"/>
            </a:xfrm>
          </p:grpSpPr>
          <p:sp>
            <p:nvSpPr>
              <p:cNvPr id="15" name="Rectangle 9"/>
              <p:cNvSpPr>
                <a:spLocks noChangeArrowheads="1"/>
              </p:cNvSpPr>
              <p:nvPr/>
            </p:nvSpPr>
            <p:spPr bwMode="auto">
              <a:xfrm>
                <a:off x="224" y="104"/>
                <a:ext cx="975"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j</a:t>
                </a:r>
                <a:r>
                  <a:rPr lang="en-US" sz="2800" dirty="0">
                    <a:latin typeface="Times New Roman" pitchFamily="18" charset="0"/>
                    <a:cs typeface="Times New Roman" pitchFamily="18" charset="0"/>
                    <a:sym typeface="Symbol" pitchFamily="18" charset="2"/>
                  </a:rPr>
                  <a:t>2</a:t>
                </a:r>
                <a:r>
                  <a:rPr lang="en-US" altLang="zh-CN" sz="2800" baseline="30000" dirty="0">
                    <a:latin typeface="Times New Roman" pitchFamily="18" charset="0"/>
                    <a:cs typeface="Times New Roman" pitchFamily="18" charset="0"/>
                    <a:sym typeface="Symbol" pitchFamily="18" charset="2"/>
                  </a:rPr>
                  <a:t>j</a:t>
                </a:r>
                <a:r>
                  <a:rPr lang="en-US" sz="2800" baseline="30000" dirty="0">
                    <a:latin typeface="Times New Roman" pitchFamily="18" charset="0"/>
                    <a:cs typeface="Times New Roman" pitchFamily="18" charset="0"/>
                    <a:sym typeface="Symbol" pitchFamily="18" charset="2"/>
                  </a:rPr>
                  <a:t>-1 </a:t>
                </a:r>
                <a:r>
                  <a:rPr lang="en-US" sz="2800" dirty="0">
                    <a:latin typeface="Times New Roman" pitchFamily="18" charset="0"/>
                    <a:cs typeface="Times New Roman" pitchFamily="18" charset="0"/>
                  </a:rPr>
                  <a:t>=</a:t>
                </a:r>
              </a:p>
            </p:txBody>
          </p:sp>
          <p:sp>
            <p:nvSpPr>
              <p:cNvPr id="16" name="Rectangle 10"/>
              <p:cNvSpPr>
                <a:spLocks noChangeArrowheads="1"/>
              </p:cNvSpPr>
              <p:nvPr/>
            </p:nvSpPr>
            <p:spPr bwMode="auto">
              <a:xfrm>
                <a:off x="224" y="389"/>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altLang="zh-CN" sz="2000" dirty="0">
                    <a:latin typeface="Times New Roman" pitchFamily="18" charset="0"/>
                    <a:cs typeface="Times New Roman" pitchFamily="18" charset="0"/>
                  </a:rPr>
                  <a:t>j</a:t>
                </a:r>
                <a:r>
                  <a:rPr lang="en-US" sz="2000" dirty="0">
                    <a:latin typeface="Times New Roman" pitchFamily="18" charset="0"/>
                    <a:cs typeface="Times New Roman" pitchFamily="18" charset="0"/>
                  </a:rPr>
                  <a:t>=1</a:t>
                </a:r>
              </a:p>
            </p:txBody>
          </p:sp>
          <p:sp>
            <p:nvSpPr>
              <p:cNvPr id="17" name="Rectangle 11"/>
              <p:cNvSpPr>
                <a:spLocks noChangeArrowheads="1"/>
              </p:cNvSpPr>
              <p:nvPr/>
            </p:nvSpPr>
            <p:spPr bwMode="auto">
              <a:xfrm>
                <a:off x="261" y="-9"/>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altLang="zh-CN" sz="2000" dirty="0">
                    <a:latin typeface="Times New Roman" pitchFamily="18" charset="0"/>
                    <a:cs typeface="Times New Roman" pitchFamily="18" charset="0"/>
                  </a:rPr>
                  <a:t>h</a:t>
                </a:r>
                <a:endParaRPr lang="en-US" sz="2000" dirty="0">
                  <a:latin typeface="Times New Roman" pitchFamily="18" charset="0"/>
                  <a:cs typeface="Times New Roman" pitchFamily="18" charset="0"/>
                </a:endParaRPr>
              </a:p>
            </p:txBody>
          </p:sp>
          <p:grpSp>
            <p:nvGrpSpPr>
              <p:cNvPr id="18" name="Group 12"/>
              <p:cNvGrpSpPr>
                <a:grpSpLocks/>
              </p:cNvGrpSpPr>
              <p:nvPr/>
            </p:nvGrpSpPr>
            <p:grpSpPr bwMode="auto">
              <a:xfrm>
                <a:off x="0" y="68"/>
                <a:ext cx="222" cy="348"/>
                <a:chOff x="0" y="0"/>
                <a:chExt cx="222" cy="348"/>
              </a:xfrm>
            </p:grpSpPr>
            <p:sp>
              <p:nvSpPr>
                <p:cNvPr id="19" name="Rectangle 13"/>
                <p:cNvSpPr>
                  <a:spLocks noChangeArrowheads="1"/>
                </p:cNvSpPr>
                <p:nvPr/>
              </p:nvSpPr>
              <p:spPr bwMode="auto">
                <a:xfrm>
                  <a:off x="40" y="144"/>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800">
                      <a:latin typeface="Times New Roman" pitchFamily="18" charset="0"/>
                      <a:cs typeface="Times New Roman" pitchFamily="18" charset="0"/>
                    </a:rPr>
                    <a:t>n</a:t>
                  </a:r>
                </a:p>
              </p:txBody>
            </p:sp>
            <p:grpSp>
              <p:nvGrpSpPr>
                <p:cNvPr id="20" name="Group 14"/>
                <p:cNvGrpSpPr>
                  <a:grpSpLocks/>
                </p:cNvGrpSpPr>
                <p:nvPr/>
              </p:nvGrpSpPr>
              <p:grpSpPr bwMode="auto">
                <a:xfrm>
                  <a:off x="0" y="0"/>
                  <a:ext cx="222" cy="284"/>
                  <a:chOff x="0" y="0"/>
                  <a:chExt cx="222" cy="284"/>
                </a:xfrm>
              </p:grpSpPr>
              <p:sp>
                <p:nvSpPr>
                  <p:cNvPr id="21" name="Rectangle 15"/>
                  <p:cNvSpPr>
                    <a:spLocks noChangeArrowheads="1"/>
                  </p:cNvSpPr>
                  <p:nvPr/>
                </p:nvSpPr>
                <p:spPr bwMode="auto">
                  <a:xfrm>
                    <a:off x="0" y="80"/>
                    <a:ext cx="1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800" dirty="0">
                        <a:latin typeface="Times New Roman" pitchFamily="18" charset="0"/>
                        <a:cs typeface="Times New Roman" pitchFamily="18" charset="0"/>
                      </a:rPr>
                      <a:t>―</a:t>
                    </a:r>
                  </a:p>
                </p:txBody>
              </p:sp>
              <p:sp>
                <p:nvSpPr>
                  <p:cNvPr id="22" name="Rectangle 16"/>
                  <p:cNvSpPr>
                    <a:spLocks noChangeArrowheads="1"/>
                  </p:cNvSpPr>
                  <p:nvPr/>
                </p:nvSpPr>
                <p:spPr bwMode="auto">
                  <a:xfrm>
                    <a:off x="40"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800">
                        <a:latin typeface="Times New Roman" pitchFamily="18" charset="0"/>
                        <a:cs typeface="Times New Roman" pitchFamily="18" charset="0"/>
                      </a:rPr>
                      <a:t>1</a:t>
                    </a:r>
                  </a:p>
                </p:txBody>
              </p:sp>
            </p:grpSp>
          </p:grpSp>
        </p:grpSp>
        <p:grpSp>
          <p:nvGrpSpPr>
            <p:cNvPr id="9" name="Group 17"/>
            <p:cNvGrpSpPr>
              <a:grpSpLocks/>
            </p:cNvGrpSpPr>
            <p:nvPr/>
          </p:nvGrpSpPr>
          <p:grpSpPr bwMode="auto">
            <a:xfrm>
              <a:off x="2736" y="96"/>
              <a:ext cx="1411" cy="428"/>
              <a:chOff x="0" y="0"/>
              <a:chExt cx="1411" cy="428"/>
            </a:xfrm>
          </p:grpSpPr>
          <p:grpSp>
            <p:nvGrpSpPr>
              <p:cNvPr id="10" name="Group 18"/>
              <p:cNvGrpSpPr>
                <a:grpSpLocks/>
              </p:cNvGrpSpPr>
              <p:nvPr/>
            </p:nvGrpSpPr>
            <p:grpSpPr bwMode="auto">
              <a:xfrm>
                <a:off x="0" y="0"/>
                <a:ext cx="394" cy="428"/>
                <a:chOff x="0" y="0"/>
                <a:chExt cx="394" cy="428"/>
              </a:xfrm>
            </p:grpSpPr>
            <p:sp>
              <p:nvSpPr>
                <p:cNvPr id="12" name="Rectangle 19"/>
                <p:cNvSpPr>
                  <a:spLocks noChangeArrowheads="1"/>
                </p:cNvSpPr>
                <p:nvPr/>
              </p:nvSpPr>
              <p:spPr bwMode="auto">
                <a:xfrm>
                  <a:off x="88" y="224"/>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800">
                      <a:latin typeface="Times New Roman" pitchFamily="18" charset="0"/>
                      <a:cs typeface="Times New Roman" pitchFamily="18" charset="0"/>
                    </a:rPr>
                    <a:t>n</a:t>
                  </a:r>
                </a:p>
              </p:txBody>
            </p:sp>
            <p:sp>
              <p:nvSpPr>
                <p:cNvPr id="13" name="Rectangle 20"/>
                <p:cNvSpPr>
                  <a:spLocks noChangeArrowheads="1"/>
                </p:cNvSpPr>
                <p:nvPr/>
              </p:nvSpPr>
              <p:spPr bwMode="auto">
                <a:xfrm>
                  <a:off x="0" y="0"/>
                  <a:ext cx="3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800">
                      <a:latin typeface="Times New Roman" pitchFamily="18" charset="0"/>
                      <a:cs typeface="Times New Roman" pitchFamily="18" charset="0"/>
                    </a:rPr>
                    <a:t>n+1</a:t>
                  </a:r>
                </a:p>
              </p:txBody>
            </p:sp>
            <p:sp>
              <p:nvSpPr>
                <p:cNvPr id="14" name="Line 21"/>
                <p:cNvSpPr>
                  <a:spLocks noChangeShapeType="1"/>
                </p:cNvSpPr>
                <p:nvPr/>
              </p:nvSpPr>
              <p:spPr bwMode="auto">
                <a:xfrm>
                  <a:off x="10" y="208"/>
                  <a:ext cx="363"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800">
                    <a:latin typeface="Times New Roman" pitchFamily="18" charset="0"/>
                    <a:cs typeface="Times New Roman" pitchFamily="18" charset="0"/>
                  </a:endParaRPr>
                </a:p>
              </p:txBody>
            </p:sp>
          </p:grpSp>
          <p:sp>
            <p:nvSpPr>
              <p:cNvPr id="11" name="Rectangle 22"/>
              <p:cNvSpPr>
                <a:spLocks noChangeArrowheads="1"/>
              </p:cNvSpPr>
              <p:nvPr/>
            </p:nvSpPr>
            <p:spPr bwMode="auto">
              <a:xfrm>
                <a:off x="368" y="80"/>
                <a:ext cx="104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altLang="zh-CN" sz="2800" dirty="0">
                    <a:latin typeface="Times New Roman" pitchFamily="18" charset="0"/>
                    <a:cs typeface="Times New Roman" pitchFamily="18" charset="0"/>
                  </a:rPr>
                  <a:t>log</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(n+1)-1</a:t>
                </a:r>
              </a:p>
            </p:txBody>
          </p:sp>
        </p:grpSp>
      </p:grpSp>
      <p:pic>
        <p:nvPicPr>
          <p:cNvPr id="27" name="图片 26">
            <a:extLst>
              <a:ext uri="{FF2B5EF4-FFF2-40B4-BE49-F238E27FC236}">
                <a16:creationId xmlns:a16="http://schemas.microsoft.com/office/drawing/2014/main" id="{B9830202-98CE-495A-885C-21AF0FD51F71}"/>
              </a:ext>
            </a:extLst>
          </p:cNvPr>
          <p:cNvPicPr>
            <a:picLocks noChangeAspect="1"/>
          </p:cNvPicPr>
          <p:nvPr/>
        </p:nvPicPr>
        <p:blipFill>
          <a:blip r:embed="rId2"/>
          <a:stretch>
            <a:fillRect/>
          </a:stretch>
        </p:blipFill>
        <p:spPr>
          <a:xfrm>
            <a:off x="6124301" y="5105664"/>
            <a:ext cx="2937671" cy="1018475"/>
          </a:xfrm>
          <a:prstGeom prst="rect">
            <a:avLst/>
          </a:prstGeom>
          <a:ln w="12700">
            <a:solidFill>
              <a:schemeClr val="tx1"/>
            </a:solidFill>
          </a:ln>
        </p:spPr>
      </p:pic>
    </p:spTree>
    <p:extLst>
      <p:ext uri="{BB962C8B-B14F-4D97-AF65-F5344CB8AC3E}">
        <p14:creationId xmlns:p14="http://schemas.microsoft.com/office/powerpoint/2010/main" val="2899827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3E518-F70F-9FA4-A7E8-C7336227BEE3}"/>
              </a:ext>
            </a:extLst>
          </p:cNvPr>
          <p:cNvSpPr>
            <a:spLocks noGrp="1"/>
          </p:cNvSpPr>
          <p:nvPr>
            <p:ph type="title"/>
          </p:nvPr>
        </p:nvSpPr>
        <p:spPr/>
        <p:txBody>
          <a:bodyPr/>
          <a:lstStyle/>
          <a:p>
            <a:r>
              <a:rPr lang="zh-CN" altLang="en-US" dirty="0"/>
              <a:t>扩展：斐波那契查找</a:t>
            </a:r>
          </a:p>
        </p:txBody>
      </p:sp>
      <p:sp>
        <p:nvSpPr>
          <p:cNvPr id="3" name="内容占位符 2">
            <a:extLst>
              <a:ext uri="{FF2B5EF4-FFF2-40B4-BE49-F238E27FC236}">
                <a16:creationId xmlns:a16="http://schemas.microsoft.com/office/drawing/2014/main" id="{B31629D8-4C65-0CE7-E7ED-55A61E18C5B1}"/>
              </a:ext>
            </a:extLst>
          </p:cNvPr>
          <p:cNvSpPr>
            <a:spLocks noGrp="1"/>
          </p:cNvSpPr>
          <p:nvPr>
            <p:ph idx="1"/>
          </p:nvPr>
        </p:nvSpPr>
        <p:spPr/>
        <p:txBody>
          <a:bodyPr>
            <a:normAutofit/>
          </a:bodyPr>
          <a:lstStyle/>
          <a:p>
            <a:pPr>
              <a:lnSpc>
                <a:spcPct val="120000"/>
              </a:lnSpc>
              <a:spcBef>
                <a:spcPts val="1200"/>
              </a:spcBef>
            </a:pPr>
            <a:r>
              <a:rPr lang="en-US" altLang="zh-CN" sz="1600" dirty="0"/>
              <a:t>Fibonacci</a:t>
            </a:r>
            <a:r>
              <a:rPr lang="zh-CN" altLang="en-US" sz="1600" dirty="0"/>
              <a:t>（数列）是一列非常特别的数，又称黄金分割数列。</a:t>
            </a:r>
            <a:endParaRPr lang="en-US" altLang="zh-CN" sz="1600" dirty="0"/>
          </a:p>
          <a:p>
            <a:pPr>
              <a:lnSpc>
                <a:spcPct val="120000"/>
              </a:lnSpc>
              <a:spcBef>
                <a:spcPts val="1200"/>
              </a:spcBef>
            </a:pPr>
            <a:r>
              <a:rPr lang="zh-CN" altLang="en-US" sz="1600" dirty="0"/>
              <a:t>斐波那契查找与折半查找很相似，折半查找时对有序表的分割系数为</a:t>
            </a:r>
            <a:r>
              <a:rPr lang="en-US" altLang="zh-CN" sz="1600" dirty="0"/>
              <a:t>0.5</a:t>
            </a:r>
            <a:r>
              <a:rPr lang="zh-CN" altLang="en-US" sz="1600" dirty="0"/>
              <a:t>，即分割点是按照 </a:t>
            </a:r>
            <a:r>
              <a:rPr lang="en-US" altLang="zh-CN" sz="1600" dirty="0"/>
              <a:t>(low + high)</a:t>
            </a:r>
            <a:r>
              <a:rPr lang="zh-CN" altLang="en-US" sz="1600" dirty="0"/>
              <a:t>*</a:t>
            </a:r>
            <a:r>
              <a:rPr lang="en-US" altLang="zh-CN" sz="1600" dirty="0"/>
              <a:t>0.5 </a:t>
            </a:r>
            <a:r>
              <a:rPr lang="zh-CN" altLang="en-US" sz="1600" dirty="0"/>
              <a:t>进行计算的，而斐波那契查找时对有序表的分割系数为</a:t>
            </a:r>
            <a:r>
              <a:rPr lang="zh-CN" altLang="en-US" sz="1600" dirty="0">
                <a:solidFill>
                  <a:srgbClr val="FF0000"/>
                </a:solidFill>
              </a:rPr>
              <a:t>“黄金分割数”</a:t>
            </a:r>
            <a:r>
              <a:rPr lang="en-US" altLang="zh-CN" sz="1600" dirty="0">
                <a:solidFill>
                  <a:srgbClr val="FF0000"/>
                </a:solidFill>
              </a:rPr>
              <a:t>——0.618</a:t>
            </a:r>
            <a:r>
              <a:rPr lang="zh-CN" altLang="en-US" sz="1600" dirty="0"/>
              <a:t>。</a:t>
            </a:r>
            <a:endParaRPr lang="en-US" altLang="zh-CN" sz="1600" dirty="0"/>
          </a:p>
          <a:p>
            <a:pPr>
              <a:lnSpc>
                <a:spcPct val="120000"/>
              </a:lnSpc>
              <a:spcBef>
                <a:spcPts val="1200"/>
              </a:spcBef>
            </a:pPr>
            <a:r>
              <a:rPr lang="zh-CN" altLang="en-US" sz="1600" dirty="0"/>
              <a:t>不同于二分查找过程中位置确定时需要除法计算，斐波那契数的计算中仅仅有加法的参与，同时由于斐波那契数可以起到类似</a:t>
            </a:r>
            <a:r>
              <a:rPr lang="en-US" altLang="zh-CN" sz="1600" dirty="0"/>
              <a:t>2</a:t>
            </a:r>
            <a:r>
              <a:rPr lang="zh-CN" altLang="en-US" sz="1600" dirty="0"/>
              <a:t>的乘方的增加特性，因此它是一个比折半查找的算法复杂度更低的查找方案。</a:t>
            </a:r>
            <a:endParaRPr lang="en-US" altLang="zh-CN" sz="1600" dirty="0"/>
          </a:p>
          <a:p>
            <a:pPr>
              <a:lnSpc>
                <a:spcPct val="120000"/>
              </a:lnSpc>
              <a:spcBef>
                <a:spcPts val="1200"/>
              </a:spcBef>
            </a:pPr>
            <a:r>
              <a:rPr lang="zh-CN" altLang="en-US" sz="1600" dirty="0"/>
              <a:t>斐波那契查找同折半查找一样，前提依然是待查找的查找表必须顺序存储并且有序。</a:t>
            </a:r>
          </a:p>
        </p:txBody>
      </p:sp>
      <p:sp>
        <p:nvSpPr>
          <p:cNvPr id="4" name="灯片编号占位符 3">
            <a:extLst>
              <a:ext uri="{FF2B5EF4-FFF2-40B4-BE49-F238E27FC236}">
                <a16:creationId xmlns:a16="http://schemas.microsoft.com/office/drawing/2014/main" id="{B65F03CF-0B1D-469B-8093-3C5286F905BD}"/>
              </a:ext>
            </a:extLst>
          </p:cNvPr>
          <p:cNvSpPr>
            <a:spLocks noGrp="1"/>
          </p:cNvSpPr>
          <p:nvPr>
            <p:ph type="sldNum" sz="quarter" idx="12"/>
          </p:nvPr>
        </p:nvSpPr>
        <p:spPr/>
        <p:txBody>
          <a:bodyPr/>
          <a:lstStyle/>
          <a:p>
            <a:fld id="{36FD9405-CE62-418F-9683-85B6A1C55A4B}" type="slidenum">
              <a:rPr lang="zh-CN" altLang="en-US" smtClean="0"/>
              <a:pPr/>
              <a:t>25</a:t>
            </a:fld>
            <a:endParaRPr lang="zh-CN" altLang="en-US" dirty="0"/>
          </a:p>
        </p:txBody>
      </p:sp>
      <p:sp>
        <p:nvSpPr>
          <p:cNvPr id="5" name="页脚占位符 4">
            <a:extLst>
              <a:ext uri="{FF2B5EF4-FFF2-40B4-BE49-F238E27FC236}">
                <a16:creationId xmlns:a16="http://schemas.microsoft.com/office/drawing/2014/main" id="{29B11A95-4588-50D2-24AF-B80DE6C09E1C}"/>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7" name="图片 6">
            <a:extLst>
              <a:ext uri="{FF2B5EF4-FFF2-40B4-BE49-F238E27FC236}">
                <a16:creationId xmlns:a16="http://schemas.microsoft.com/office/drawing/2014/main" id="{D4B4CB04-2FF1-2A4D-6C94-C81C433CF266}"/>
              </a:ext>
            </a:extLst>
          </p:cNvPr>
          <p:cNvPicPr>
            <a:picLocks noChangeAspect="1"/>
          </p:cNvPicPr>
          <p:nvPr/>
        </p:nvPicPr>
        <p:blipFill>
          <a:blip r:embed="rId2"/>
          <a:stretch>
            <a:fillRect/>
          </a:stretch>
        </p:blipFill>
        <p:spPr>
          <a:xfrm>
            <a:off x="2485234" y="3994713"/>
            <a:ext cx="4173532" cy="1886449"/>
          </a:xfrm>
          <a:prstGeom prst="rect">
            <a:avLst/>
          </a:prstGeom>
        </p:spPr>
      </p:pic>
    </p:spTree>
    <p:extLst>
      <p:ext uri="{BB962C8B-B14F-4D97-AF65-F5344CB8AC3E}">
        <p14:creationId xmlns:p14="http://schemas.microsoft.com/office/powerpoint/2010/main" val="3625750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分块查找</a:t>
            </a:r>
          </a:p>
        </p:txBody>
      </p:sp>
      <p:sp>
        <p:nvSpPr>
          <p:cNvPr id="3" name="内容占位符 2"/>
          <p:cNvSpPr>
            <a:spLocks noGrp="1"/>
          </p:cNvSpPr>
          <p:nvPr>
            <p:ph idx="1"/>
          </p:nvPr>
        </p:nvSpPr>
        <p:spPr/>
        <p:txBody>
          <a:bodyPr>
            <a:normAutofit/>
          </a:bodyPr>
          <a:lstStyle/>
          <a:p>
            <a:pPr>
              <a:lnSpc>
                <a:spcPct val="150000"/>
              </a:lnSpc>
              <a:spcBef>
                <a:spcPts val="600"/>
              </a:spcBef>
            </a:pPr>
            <a:r>
              <a:rPr lang="zh-CN" altLang="en-US" sz="2200" b="1" dirty="0">
                <a:solidFill>
                  <a:srgbClr val="FF0000"/>
                </a:solidFill>
                <a:latin typeface="Times New Roman" pitchFamily="18" charset="0"/>
                <a:cs typeface="Times New Roman" pitchFamily="18" charset="0"/>
              </a:rPr>
              <a:t>分块查找</a:t>
            </a:r>
            <a:r>
              <a:rPr lang="en-US" altLang="zh-CN" sz="2200" dirty="0">
                <a:latin typeface="Times New Roman" pitchFamily="18" charset="0"/>
                <a:cs typeface="Times New Roman" pitchFamily="18" charset="0"/>
              </a:rPr>
              <a:t>(Blocking Search)</a:t>
            </a:r>
            <a:r>
              <a:rPr lang="zh-CN" altLang="en-US" sz="2200" dirty="0">
                <a:latin typeface="Times New Roman" pitchFamily="18" charset="0"/>
                <a:cs typeface="Times New Roman" pitchFamily="18" charset="0"/>
              </a:rPr>
              <a:t>又称索引顺序查找，是前面两种查找方法的综合。</a:t>
            </a:r>
            <a:endParaRPr lang="en-US" altLang="zh-CN" sz="2200" dirty="0">
              <a:latin typeface="Times New Roman" pitchFamily="18" charset="0"/>
              <a:cs typeface="Times New Roman" pitchFamily="18" charset="0"/>
            </a:endParaRPr>
          </a:p>
          <a:p>
            <a:pPr>
              <a:lnSpc>
                <a:spcPct val="150000"/>
              </a:lnSpc>
              <a:spcBef>
                <a:spcPts val="600"/>
              </a:spcBef>
            </a:pPr>
            <a:r>
              <a:rPr lang="zh-CN" altLang="en-US" sz="2200" b="1" dirty="0">
                <a:solidFill>
                  <a:srgbClr val="FF0000"/>
                </a:solidFill>
                <a:latin typeface="Times New Roman" pitchFamily="18" charset="0"/>
                <a:cs typeface="Times New Roman" pitchFamily="18" charset="0"/>
              </a:rPr>
              <a:t>查找表的组织</a:t>
            </a:r>
          </a:p>
          <a:p>
            <a:pPr marL="444500" lvl="1" indent="0">
              <a:lnSpc>
                <a:spcPct val="150000"/>
              </a:lnSpc>
              <a:spcBef>
                <a:spcPts val="600"/>
              </a:spcBef>
              <a:buFont typeface="Wingdings" pitchFamily="2" charset="2"/>
              <a:buNone/>
            </a:pPr>
            <a:r>
              <a:rPr lang="zh-CN" altLang="en-US" sz="2200" dirty="0">
                <a:latin typeface="Times New Roman" pitchFamily="18" charset="0"/>
                <a:cs typeface="Times New Roman" pitchFamily="18" charset="0"/>
              </a:rPr>
              <a:t>①  将查找表分成几块。块间有序，即第</a:t>
            </a:r>
            <a:r>
              <a:rPr lang="en-US" altLang="zh-CN" sz="2200" dirty="0">
                <a:latin typeface="Times New Roman" pitchFamily="18" charset="0"/>
                <a:cs typeface="Times New Roman" pitchFamily="18" charset="0"/>
              </a:rPr>
              <a:t>i+1</a:t>
            </a:r>
            <a:r>
              <a:rPr lang="zh-CN" altLang="en-US" sz="2200" dirty="0">
                <a:latin typeface="Times New Roman" pitchFamily="18" charset="0"/>
                <a:cs typeface="Times New Roman" pitchFamily="18" charset="0"/>
              </a:rPr>
              <a:t>块的所有记录关键字均大于</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或小于</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第</a:t>
            </a:r>
            <a:r>
              <a:rPr lang="en-US" altLang="zh-CN" sz="2200" dirty="0">
                <a:latin typeface="Times New Roman" pitchFamily="18" charset="0"/>
                <a:cs typeface="Times New Roman" pitchFamily="18" charset="0"/>
              </a:rPr>
              <a:t>i</a:t>
            </a:r>
            <a:r>
              <a:rPr lang="zh-CN" altLang="en-US" sz="2200" dirty="0">
                <a:latin typeface="Times New Roman" pitchFamily="18" charset="0"/>
                <a:cs typeface="Times New Roman" pitchFamily="18" charset="0"/>
              </a:rPr>
              <a:t>块记录关键字；块内无序。</a:t>
            </a:r>
          </a:p>
          <a:p>
            <a:pPr marL="444500" lvl="1" indent="0">
              <a:lnSpc>
                <a:spcPct val="150000"/>
              </a:lnSpc>
              <a:spcBef>
                <a:spcPts val="600"/>
              </a:spcBef>
              <a:buFont typeface="Wingdings" pitchFamily="2" charset="2"/>
              <a:buNone/>
            </a:pPr>
            <a:r>
              <a:rPr lang="zh-CN" altLang="en-US" sz="2200" dirty="0">
                <a:latin typeface="Times New Roman" pitchFamily="18" charset="0"/>
                <a:cs typeface="Times New Roman" pitchFamily="18" charset="0"/>
              </a:rPr>
              <a:t>② 在查找表的基础上附加一个索引表，索引表是按关键字有序的，索引表中记录的构成是：</a:t>
            </a:r>
            <a:endParaRPr lang="en-US" altLang="zh-CN" sz="2200" dirty="0">
              <a:latin typeface="Times New Roman" pitchFamily="18" charset="0"/>
              <a:cs typeface="Times New Roman" pitchFamily="18" charset="0"/>
            </a:endParaRPr>
          </a:p>
          <a:p>
            <a:pPr>
              <a:lnSpc>
                <a:spcPct val="150000"/>
              </a:lnSpc>
              <a:spcBef>
                <a:spcPts val="600"/>
              </a:spcBef>
            </a:pPr>
            <a:r>
              <a:rPr lang="zh-CN" altLang="en-US" sz="2200" b="1" dirty="0">
                <a:solidFill>
                  <a:srgbClr val="FF0000"/>
                </a:solidFill>
                <a:latin typeface="Times New Roman" pitchFamily="18" charset="0"/>
                <a:cs typeface="Times New Roman" pitchFamily="18" charset="0"/>
              </a:rPr>
              <a:t>查找思想</a:t>
            </a:r>
          </a:p>
          <a:p>
            <a:pPr marL="0" indent="0">
              <a:lnSpc>
                <a:spcPct val="110000"/>
              </a:lnSpc>
              <a:spcBef>
                <a:spcPts val="600"/>
              </a:spcBef>
              <a:buFont typeface="Wingdings" pitchFamily="2" charset="2"/>
              <a:buNone/>
            </a:pPr>
            <a:r>
              <a:rPr lang="zh-CN" altLang="en-US" sz="2200" dirty="0">
                <a:solidFill>
                  <a:schemeClr val="tx2"/>
                </a:solidFill>
                <a:effectLst>
                  <a:outerShdw blurRad="38100" dist="38100" dir="2700000" algn="tl">
                    <a:srgbClr val="000000"/>
                  </a:outerShdw>
                </a:effectLst>
                <a:latin typeface="Times New Roman" pitchFamily="18" charset="0"/>
                <a:cs typeface="Times New Roman" pitchFamily="18" charset="0"/>
              </a:rPr>
              <a:t>      </a:t>
            </a:r>
            <a:r>
              <a:rPr lang="zh-CN" altLang="en-US" sz="2200" dirty="0">
                <a:latin typeface="Times New Roman" pitchFamily="18" charset="0"/>
                <a:cs typeface="Times New Roman" pitchFamily="18" charset="0"/>
              </a:rPr>
              <a:t>先确定待查记录所在块，再在块内查找</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顺序查找</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a:t>
            </a:r>
          </a:p>
          <a:p>
            <a:pPr>
              <a:lnSpc>
                <a:spcPct val="150000"/>
              </a:lnSpc>
              <a:spcBef>
                <a:spcPts val="1200"/>
              </a:spcBef>
            </a:pPr>
            <a:endParaRPr lang="zh-CN" altLang="en-US" sz="2000" dirty="0">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26</a:t>
            </a:fld>
            <a:endParaRPr lang="zh-CN" altLang="en-US" dirty="0"/>
          </a:p>
        </p:txBody>
      </p:sp>
      <p:grpSp>
        <p:nvGrpSpPr>
          <p:cNvPr id="10" name="Group 4">
            <a:extLst>
              <a:ext uri="{FF2B5EF4-FFF2-40B4-BE49-F238E27FC236}">
                <a16:creationId xmlns:a16="http://schemas.microsoft.com/office/drawing/2014/main" id="{BF145ACF-26FB-4138-9958-CB8587C0E016}"/>
              </a:ext>
            </a:extLst>
          </p:cNvPr>
          <p:cNvGrpSpPr>
            <a:grpSpLocks/>
          </p:cNvGrpSpPr>
          <p:nvPr/>
        </p:nvGrpSpPr>
        <p:grpSpPr bwMode="auto">
          <a:xfrm>
            <a:off x="4714568" y="4330649"/>
            <a:ext cx="1619250" cy="863600"/>
            <a:chOff x="0" y="0"/>
            <a:chExt cx="1020" cy="544"/>
          </a:xfrm>
        </p:grpSpPr>
        <p:sp>
          <p:nvSpPr>
            <p:cNvPr id="11" name="Rectangle 5">
              <a:extLst>
                <a:ext uri="{FF2B5EF4-FFF2-40B4-BE49-F238E27FC236}">
                  <a16:creationId xmlns:a16="http://schemas.microsoft.com/office/drawing/2014/main" id="{A8AE7444-A596-4F40-B0F9-2FA310D3CA39}"/>
                </a:ext>
              </a:extLst>
            </p:cNvPr>
            <p:cNvSpPr>
              <a:spLocks noChangeArrowheads="1"/>
            </p:cNvSpPr>
            <p:nvPr/>
          </p:nvSpPr>
          <p:spPr bwMode="auto">
            <a:xfrm>
              <a:off x="0" y="0"/>
              <a:ext cx="1020" cy="544"/>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fontAlgn="base">
                <a:spcBef>
                  <a:spcPts val="600"/>
                </a:spcBef>
                <a:spcAft>
                  <a:spcPct val="0"/>
                </a:spcAft>
                <a:buFont typeface="Arial" pitchFamily="34" charset="0"/>
                <a:buNone/>
              </a:pPr>
              <a:r>
                <a:rPr lang="zh-CN" altLang="en-US" sz="2400" dirty="0">
                  <a:latin typeface="微软雅黑" pitchFamily="34" charset="-122"/>
                  <a:ea typeface="微软雅黑" pitchFamily="34" charset="-122"/>
                </a:rPr>
                <a:t>最大关键字</a:t>
              </a:r>
            </a:p>
            <a:p>
              <a:pPr algn="ctr" fontAlgn="base">
                <a:spcBef>
                  <a:spcPts val="600"/>
                </a:spcBef>
                <a:spcAft>
                  <a:spcPct val="0"/>
                </a:spcAft>
                <a:buFont typeface="Arial" pitchFamily="34" charset="0"/>
                <a:buNone/>
              </a:pPr>
              <a:r>
                <a:rPr lang="zh-CN" altLang="en-US" sz="2400" dirty="0">
                  <a:latin typeface="微软雅黑" pitchFamily="34" charset="-122"/>
                  <a:ea typeface="微软雅黑" pitchFamily="34" charset="-122"/>
                </a:rPr>
                <a:t>起始指针</a:t>
              </a:r>
            </a:p>
          </p:txBody>
        </p:sp>
        <p:sp>
          <p:nvSpPr>
            <p:cNvPr id="12" name="Line 6">
              <a:extLst>
                <a:ext uri="{FF2B5EF4-FFF2-40B4-BE49-F238E27FC236}">
                  <a16:creationId xmlns:a16="http://schemas.microsoft.com/office/drawing/2014/main" id="{96484453-CF07-4CCF-92D6-3C4F91F7C423}"/>
                </a:ext>
              </a:extLst>
            </p:cNvPr>
            <p:cNvSpPr>
              <a:spLocks noChangeShapeType="1"/>
            </p:cNvSpPr>
            <p:nvPr/>
          </p:nvSpPr>
          <p:spPr bwMode="auto">
            <a:xfrm>
              <a:off x="0" y="288"/>
              <a:ext cx="102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fontAlgn="base">
                <a:spcBef>
                  <a:spcPct val="0"/>
                </a:spcBef>
                <a:spcAft>
                  <a:spcPct val="0"/>
                </a:spcAft>
                <a:buFont typeface="Arial" pitchFamily="34" charset="0"/>
                <a:buNone/>
              </a:pPr>
              <a:endParaRPr lang="zh-CN" altLang="en-US" sz="2400">
                <a:latin typeface="微软雅黑" pitchFamily="34" charset="-122"/>
                <a:ea typeface="微软雅黑" pitchFamily="34" charset="-122"/>
              </a:endParaRPr>
            </a:p>
          </p:txBody>
        </p:sp>
      </p:grpSp>
    </p:spTree>
    <p:extLst>
      <p:ext uri="{BB962C8B-B14F-4D97-AF65-F5344CB8AC3E}">
        <p14:creationId xmlns:p14="http://schemas.microsoft.com/office/powerpoint/2010/main" val="2306794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分块查找</a:t>
            </a:r>
          </a:p>
        </p:txBody>
      </p:sp>
      <p:sp>
        <p:nvSpPr>
          <p:cNvPr id="3" name="内容占位符 2"/>
          <p:cNvSpPr>
            <a:spLocks noGrp="1"/>
          </p:cNvSpPr>
          <p:nvPr>
            <p:ph idx="1"/>
          </p:nvPr>
        </p:nvSpPr>
        <p:spPr/>
        <p:txBody>
          <a:bodyPr/>
          <a:lstStyle/>
          <a:p>
            <a:r>
              <a:rPr lang="zh-CN" altLang="en-US" b="1" dirty="0"/>
              <a:t>算法示例</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27</a:t>
            </a:fld>
            <a:endParaRPr lang="zh-CN" altLang="en-US" dirty="0"/>
          </a:p>
        </p:txBody>
      </p:sp>
      <p:grpSp>
        <p:nvGrpSpPr>
          <p:cNvPr id="6" name="Group 3"/>
          <p:cNvGrpSpPr>
            <a:grpSpLocks/>
          </p:cNvGrpSpPr>
          <p:nvPr/>
        </p:nvGrpSpPr>
        <p:grpSpPr bwMode="auto">
          <a:xfrm>
            <a:off x="506411" y="1777996"/>
            <a:ext cx="8180387" cy="3430590"/>
            <a:chOff x="0" y="-55"/>
            <a:chExt cx="5153" cy="2161"/>
          </a:xfrm>
        </p:grpSpPr>
        <p:grpSp>
          <p:nvGrpSpPr>
            <p:cNvPr id="7" name="Group 4"/>
            <p:cNvGrpSpPr>
              <a:grpSpLocks/>
            </p:cNvGrpSpPr>
            <p:nvPr/>
          </p:nvGrpSpPr>
          <p:grpSpPr bwMode="auto">
            <a:xfrm>
              <a:off x="0" y="-55"/>
              <a:ext cx="5153" cy="1772"/>
              <a:chOff x="0" y="-55"/>
              <a:chExt cx="5153" cy="1772"/>
            </a:xfrm>
          </p:grpSpPr>
          <p:sp>
            <p:nvSpPr>
              <p:cNvPr id="9" name="Line 5"/>
              <p:cNvSpPr>
                <a:spLocks noChangeShapeType="1"/>
              </p:cNvSpPr>
              <p:nvPr/>
            </p:nvSpPr>
            <p:spPr bwMode="auto">
              <a:xfrm>
                <a:off x="2808" y="146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grpSp>
            <p:nvGrpSpPr>
              <p:cNvPr id="10" name="Group 6"/>
              <p:cNvGrpSpPr>
                <a:grpSpLocks/>
              </p:cNvGrpSpPr>
              <p:nvPr/>
            </p:nvGrpSpPr>
            <p:grpSpPr bwMode="auto">
              <a:xfrm>
                <a:off x="0" y="-55"/>
                <a:ext cx="5153" cy="1772"/>
                <a:chOff x="0" y="-55"/>
                <a:chExt cx="5153" cy="1772"/>
              </a:xfrm>
            </p:grpSpPr>
            <p:sp>
              <p:nvSpPr>
                <p:cNvPr id="11" name="Text Box 7"/>
                <p:cNvSpPr txBox="1">
                  <a:spLocks noChangeArrowheads="1"/>
                </p:cNvSpPr>
                <p:nvPr/>
              </p:nvSpPr>
              <p:spPr bwMode="auto">
                <a:xfrm>
                  <a:off x="1605" y="-55"/>
                  <a:ext cx="725"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zh-CN" altLang="en-US" sz="2500" b="1" dirty="0"/>
                    <a:t>索引表</a:t>
                  </a:r>
                </a:p>
              </p:txBody>
            </p:sp>
            <p:sp>
              <p:nvSpPr>
                <p:cNvPr id="12" name="Text Box 8"/>
                <p:cNvSpPr txBox="1">
                  <a:spLocks noChangeArrowheads="1"/>
                </p:cNvSpPr>
                <p:nvPr/>
              </p:nvSpPr>
              <p:spPr bwMode="auto">
                <a:xfrm>
                  <a:off x="57" y="1192"/>
                  <a:ext cx="5096"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500" b="1"/>
                    <a:t>1    2    3    4   5    6    7    8    9  10  11  12  13  14  15  16  17  18</a:t>
                  </a:r>
                </a:p>
              </p:txBody>
            </p:sp>
            <p:sp>
              <p:nvSpPr>
                <p:cNvPr id="13" name="Rectangle 9"/>
                <p:cNvSpPr>
                  <a:spLocks noChangeArrowheads="1"/>
                </p:cNvSpPr>
                <p:nvPr/>
              </p:nvSpPr>
              <p:spPr bwMode="auto">
                <a:xfrm>
                  <a:off x="0" y="1466"/>
                  <a:ext cx="5123" cy="249"/>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r>
                    <a:rPr lang="en-US" sz="2500" b="1" dirty="0"/>
                    <a:t>22  12  13   8   9   20  33  42  44 38  24  48 60  58  74  57  86  53</a:t>
                  </a:r>
                </a:p>
              </p:txBody>
            </p:sp>
            <p:sp>
              <p:nvSpPr>
                <p:cNvPr id="14" name="Line 10"/>
                <p:cNvSpPr>
                  <a:spLocks noChangeShapeType="1"/>
                </p:cNvSpPr>
                <p:nvPr/>
              </p:nvSpPr>
              <p:spPr bwMode="auto">
                <a:xfrm>
                  <a:off x="288"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15" name="Line 11"/>
                <p:cNvSpPr>
                  <a:spLocks noChangeShapeType="1"/>
                </p:cNvSpPr>
                <p:nvPr/>
              </p:nvSpPr>
              <p:spPr bwMode="auto">
                <a:xfrm>
                  <a:off x="576"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16" name="Line 12"/>
                <p:cNvSpPr>
                  <a:spLocks noChangeShapeType="1"/>
                </p:cNvSpPr>
                <p:nvPr/>
              </p:nvSpPr>
              <p:spPr bwMode="auto">
                <a:xfrm>
                  <a:off x="912"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17" name="Line 13"/>
                <p:cNvSpPr>
                  <a:spLocks noChangeShapeType="1"/>
                </p:cNvSpPr>
                <p:nvPr/>
              </p:nvSpPr>
              <p:spPr bwMode="auto">
                <a:xfrm>
                  <a:off x="4856" y="1468"/>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18" name="Line 14"/>
                <p:cNvSpPr>
                  <a:spLocks noChangeShapeType="1"/>
                </p:cNvSpPr>
                <p:nvPr/>
              </p:nvSpPr>
              <p:spPr bwMode="auto">
                <a:xfrm>
                  <a:off x="1152"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19" name="Line 15"/>
                <p:cNvSpPr>
                  <a:spLocks noChangeShapeType="1"/>
                </p:cNvSpPr>
                <p:nvPr/>
              </p:nvSpPr>
              <p:spPr bwMode="auto">
                <a:xfrm>
                  <a:off x="1392"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20" name="Line 16"/>
                <p:cNvSpPr>
                  <a:spLocks noChangeShapeType="1"/>
                </p:cNvSpPr>
                <p:nvPr/>
              </p:nvSpPr>
              <p:spPr bwMode="auto">
                <a:xfrm>
                  <a:off x="1680" y="1466"/>
                  <a:ext cx="0" cy="249"/>
                </a:xfrm>
                <a:prstGeom prst="line">
                  <a:avLst/>
                </a:prstGeom>
                <a:noFill/>
                <a:ln w="508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21" name="Line 17"/>
                <p:cNvSpPr>
                  <a:spLocks noChangeShapeType="1"/>
                </p:cNvSpPr>
                <p:nvPr/>
              </p:nvSpPr>
              <p:spPr bwMode="auto">
                <a:xfrm>
                  <a:off x="1968"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22" name="Line 18"/>
                <p:cNvSpPr>
                  <a:spLocks noChangeShapeType="1"/>
                </p:cNvSpPr>
                <p:nvPr/>
              </p:nvSpPr>
              <p:spPr bwMode="auto">
                <a:xfrm>
                  <a:off x="2256"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23" name="Line 19"/>
                <p:cNvSpPr>
                  <a:spLocks noChangeShapeType="1"/>
                </p:cNvSpPr>
                <p:nvPr/>
              </p:nvSpPr>
              <p:spPr bwMode="auto">
                <a:xfrm>
                  <a:off x="4544" y="1468"/>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24" name="Line 20"/>
                <p:cNvSpPr>
                  <a:spLocks noChangeShapeType="1"/>
                </p:cNvSpPr>
                <p:nvPr/>
              </p:nvSpPr>
              <p:spPr bwMode="auto">
                <a:xfrm>
                  <a:off x="2544"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25" name="Line 21"/>
                <p:cNvSpPr>
                  <a:spLocks noChangeShapeType="1"/>
                </p:cNvSpPr>
                <p:nvPr/>
              </p:nvSpPr>
              <p:spPr bwMode="auto">
                <a:xfrm>
                  <a:off x="3088"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26" name="Line 22"/>
                <p:cNvSpPr>
                  <a:spLocks noChangeShapeType="1"/>
                </p:cNvSpPr>
                <p:nvPr/>
              </p:nvSpPr>
              <p:spPr bwMode="auto">
                <a:xfrm>
                  <a:off x="3376" y="1466"/>
                  <a:ext cx="0" cy="249"/>
                </a:xfrm>
                <a:prstGeom prst="line">
                  <a:avLst/>
                </a:prstGeom>
                <a:noFill/>
                <a:ln w="508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27" name="Line 23"/>
                <p:cNvSpPr>
                  <a:spLocks noChangeShapeType="1"/>
                </p:cNvSpPr>
                <p:nvPr/>
              </p:nvSpPr>
              <p:spPr bwMode="auto">
                <a:xfrm>
                  <a:off x="4224"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28" name="Line 24"/>
                <p:cNvSpPr>
                  <a:spLocks noChangeShapeType="1"/>
                </p:cNvSpPr>
                <p:nvPr/>
              </p:nvSpPr>
              <p:spPr bwMode="auto">
                <a:xfrm>
                  <a:off x="3664"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29" name="Line 25"/>
                <p:cNvSpPr>
                  <a:spLocks noChangeShapeType="1"/>
                </p:cNvSpPr>
                <p:nvPr/>
              </p:nvSpPr>
              <p:spPr bwMode="auto">
                <a:xfrm>
                  <a:off x="3953" y="1466"/>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grpSp>
              <p:nvGrpSpPr>
                <p:cNvPr id="30" name="Group 26"/>
                <p:cNvGrpSpPr>
                  <a:grpSpLocks/>
                </p:cNvGrpSpPr>
                <p:nvPr/>
              </p:nvGrpSpPr>
              <p:grpSpPr bwMode="auto">
                <a:xfrm>
                  <a:off x="166" y="747"/>
                  <a:ext cx="1412" cy="462"/>
                  <a:chOff x="0" y="0"/>
                  <a:chExt cx="1412" cy="462"/>
                </a:xfrm>
              </p:grpSpPr>
              <p:sp>
                <p:nvSpPr>
                  <p:cNvPr id="49" name="Line 27"/>
                  <p:cNvSpPr>
                    <a:spLocks noChangeShapeType="1"/>
                  </p:cNvSpPr>
                  <p:nvPr/>
                </p:nvSpPr>
                <p:spPr bwMode="auto">
                  <a:xfrm>
                    <a:off x="1412" y="0"/>
                    <a:ext cx="0" cy="167"/>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50" name="Line 28"/>
                  <p:cNvSpPr>
                    <a:spLocks noChangeShapeType="1"/>
                  </p:cNvSpPr>
                  <p:nvPr/>
                </p:nvSpPr>
                <p:spPr bwMode="auto">
                  <a:xfrm flipH="1">
                    <a:off x="11" y="167"/>
                    <a:ext cx="140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51" name="Line 29"/>
                  <p:cNvSpPr>
                    <a:spLocks noChangeShapeType="1"/>
                  </p:cNvSpPr>
                  <p:nvPr/>
                </p:nvSpPr>
                <p:spPr bwMode="auto">
                  <a:xfrm>
                    <a:off x="0" y="167"/>
                    <a:ext cx="0" cy="29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grpSp>
            <p:grpSp>
              <p:nvGrpSpPr>
                <p:cNvPr id="31" name="Group 30"/>
                <p:cNvGrpSpPr>
                  <a:grpSpLocks/>
                </p:cNvGrpSpPr>
                <p:nvPr/>
              </p:nvGrpSpPr>
              <p:grpSpPr bwMode="auto">
                <a:xfrm>
                  <a:off x="1817" y="747"/>
                  <a:ext cx="181" cy="476"/>
                  <a:chOff x="0" y="0"/>
                  <a:chExt cx="181" cy="476"/>
                </a:xfrm>
              </p:grpSpPr>
              <p:sp>
                <p:nvSpPr>
                  <p:cNvPr id="46" name="Line 31"/>
                  <p:cNvSpPr>
                    <a:spLocks noChangeShapeType="1"/>
                  </p:cNvSpPr>
                  <p:nvPr/>
                </p:nvSpPr>
                <p:spPr bwMode="auto">
                  <a:xfrm>
                    <a:off x="180"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47" name="Line 32"/>
                  <p:cNvSpPr>
                    <a:spLocks noChangeShapeType="1"/>
                  </p:cNvSpPr>
                  <p:nvPr/>
                </p:nvSpPr>
                <p:spPr bwMode="auto">
                  <a:xfrm flipH="1">
                    <a:off x="0" y="249"/>
                    <a:ext cx="18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48" name="Line 33"/>
                  <p:cNvSpPr>
                    <a:spLocks noChangeShapeType="1"/>
                  </p:cNvSpPr>
                  <p:nvPr/>
                </p:nvSpPr>
                <p:spPr bwMode="auto">
                  <a:xfrm>
                    <a:off x="3" y="249"/>
                    <a:ext cx="0" cy="22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grpSp>
            <p:grpSp>
              <p:nvGrpSpPr>
                <p:cNvPr id="32" name="Group 34"/>
                <p:cNvGrpSpPr>
                  <a:grpSpLocks/>
                </p:cNvGrpSpPr>
                <p:nvPr/>
              </p:nvGrpSpPr>
              <p:grpSpPr bwMode="auto">
                <a:xfrm>
                  <a:off x="2422" y="747"/>
                  <a:ext cx="1043" cy="471"/>
                  <a:chOff x="0" y="0"/>
                  <a:chExt cx="1043" cy="471"/>
                </a:xfrm>
              </p:grpSpPr>
              <p:sp>
                <p:nvSpPr>
                  <p:cNvPr id="43" name="Line 35"/>
                  <p:cNvSpPr>
                    <a:spLocks noChangeShapeType="1"/>
                  </p:cNvSpPr>
                  <p:nvPr/>
                </p:nvSpPr>
                <p:spPr bwMode="auto">
                  <a:xfrm>
                    <a:off x="0" y="0"/>
                    <a:ext cx="0" cy="222"/>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44" name="Line 36"/>
                  <p:cNvSpPr>
                    <a:spLocks noChangeShapeType="1"/>
                  </p:cNvSpPr>
                  <p:nvPr/>
                </p:nvSpPr>
                <p:spPr bwMode="auto">
                  <a:xfrm>
                    <a:off x="0" y="222"/>
                    <a:ext cx="104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sp>
                <p:nvSpPr>
                  <p:cNvPr id="45" name="Line 37"/>
                  <p:cNvSpPr>
                    <a:spLocks noChangeShapeType="1"/>
                  </p:cNvSpPr>
                  <p:nvPr/>
                </p:nvSpPr>
                <p:spPr bwMode="auto">
                  <a:xfrm>
                    <a:off x="1041" y="222"/>
                    <a:ext cx="0" cy="249"/>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500"/>
                  </a:p>
                </p:txBody>
              </p:sp>
            </p:grpSp>
            <p:sp>
              <p:nvSpPr>
                <p:cNvPr id="33" name="AutoShape 38"/>
                <p:cNvSpPr>
                  <a:spLocks noChangeArrowheads="1"/>
                </p:cNvSpPr>
                <p:nvPr/>
              </p:nvSpPr>
              <p:spPr bwMode="auto">
                <a:xfrm>
                  <a:off x="2880" y="254"/>
                  <a:ext cx="989" cy="317"/>
                </a:xfrm>
                <a:prstGeom prst="wedgeEllipseCallout">
                  <a:avLst>
                    <a:gd name="adj1" fmla="val -43227"/>
                    <a:gd name="adj2" fmla="val 74481"/>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r>
                    <a:rPr lang="zh-CN" altLang="en-US" sz="2500" b="1"/>
                    <a:t>查</a:t>
                  </a:r>
                  <a:r>
                    <a:rPr lang="en-US" sz="2500" b="1"/>
                    <a:t>38</a:t>
                  </a:r>
                </a:p>
              </p:txBody>
            </p:sp>
            <p:grpSp>
              <p:nvGrpSpPr>
                <p:cNvPr id="34" name="Group 39"/>
                <p:cNvGrpSpPr>
                  <a:grpSpLocks/>
                </p:cNvGrpSpPr>
                <p:nvPr/>
              </p:nvGrpSpPr>
              <p:grpSpPr bwMode="auto">
                <a:xfrm>
                  <a:off x="1410" y="246"/>
                  <a:ext cx="1134" cy="496"/>
                  <a:chOff x="0" y="0"/>
                  <a:chExt cx="1134" cy="496"/>
                </a:xfrm>
              </p:grpSpPr>
              <p:grpSp>
                <p:nvGrpSpPr>
                  <p:cNvPr id="35" name="Group 40"/>
                  <p:cNvGrpSpPr>
                    <a:grpSpLocks/>
                  </p:cNvGrpSpPr>
                  <p:nvPr/>
                </p:nvGrpSpPr>
                <p:grpSpPr bwMode="auto">
                  <a:xfrm>
                    <a:off x="0" y="0"/>
                    <a:ext cx="1134" cy="249"/>
                    <a:chOff x="0" y="0"/>
                    <a:chExt cx="1134" cy="249"/>
                  </a:xfrm>
                </p:grpSpPr>
                <p:sp>
                  <p:nvSpPr>
                    <p:cNvPr id="40" name="Rectangle 41"/>
                    <p:cNvSpPr>
                      <a:spLocks noChangeArrowheads="1"/>
                    </p:cNvSpPr>
                    <p:nvPr/>
                  </p:nvSpPr>
                  <p:spPr bwMode="auto">
                    <a:xfrm>
                      <a:off x="0" y="0"/>
                      <a:ext cx="1134" cy="249"/>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500" b="1"/>
                        <a:t>22    48     86</a:t>
                      </a:r>
                    </a:p>
                  </p:txBody>
                </p:sp>
                <p:sp>
                  <p:nvSpPr>
                    <p:cNvPr id="41" name="Line 42"/>
                    <p:cNvSpPr>
                      <a:spLocks noChangeShapeType="1"/>
                    </p:cNvSpPr>
                    <p:nvPr/>
                  </p:nvSpPr>
                  <p:spPr bwMode="auto">
                    <a:xfrm>
                      <a:off x="384"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500"/>
                    </a:p>
                  </p:txBody>
                </p:sp>
                <p:sp>
                  <p:nvSpPr>
                    <p:cNvPr id="42" name="Line 43"/>
                    <p:cNvSpPr>
                      <a:spLocks noChangeShapeType="1"/>
                    </p:cNvSpPr>
                    <p:nvPr/>
                  </p:nvSpPr>
                  <p:spPr bwMode="auto">
                    <a:xfrm>
                      <a:off x="768"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500"/>
                    </a:p>
                  </p:txBody>
                </p:sp>
              </p:grpSp>
              <p:grpSp>
                <p:nvGrpSpPr>
                  <p:cNvPr id="36" name="Group 44"/>
                  <p:cNvGrpSpPr>
                    <a:grpSpLocks/>
                  </p:cNvGrpSpPr>
                  <p:nvPr/>
                </p:nvGrpSpPr>
                <p:grpSpPr bwMode="auto">
                  <a:xfrm>
                    <a:off x="0" y="247"/>
                    <a:ext cx="1134" cy="249"/>
                    <a:chOff x="0" y="0"/>
                    <a:chExt cx="1134" cy="249"/>
                  </a:xfrm>
                </p:grpSpPr>
                <p:sp>
                  <p:nvSpPr>
                    <p:cNvPr id="37" name="Rectangle 45"/>
                    <p:cNvSpPr>
                      <a:spLocks noChangeArrowheads="1"/>
                    </p:cNvSpPr>
                    <p:nvPr/>
                  </p:nvSpPr>
                  <p:spPr bwMode="auto">
                    <a:xfrm>
                      <a:off x="0" y="0"/>
                      <a:ext cx="1134" cy="249"/>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zh-CN" altLang="en-US" sz="2500" b="1"/>
                        <a:t> </a:t>
                      </a:r>
                      <a:r>
                        <a:rPr lang="en-US" sz="2500" b="1"/>
                        <a:t>1      7      13</a:t>
                      </a:r>
                    </a:p>
                  </p:txBody>
                </p:sp>
                <p:sp>
                  <p:nvSpPr>
                    <p:cNvPr id="38" name="Line 46"/>
                    <p:cNvSpPr>
                      <a:spLocks noChangeShapeType="1"/>
                    </p:cNvSpPr>
                    <p:nvPr/>
                  </p:nvSpPr>
                  <p:spPr bwMode="auto">
                    <a:xfrm>
                      <a:off x="384"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500"/>
                    </a:p>
                  </p:txBody>
                </p:sp>
                <p:sp>
                  <p:nvSpPr>
                    <p:cNvPr id="39" name="Line 47"/>
                    <p:cNvSpPr>
                      <a:spLocks noChangeShapeType="1"/>
                    </p:cNvSpPr>
                    <p:nvPr/>
                  </p:nvSpPr>
                  <p:spPr bwMode="auto">
                    <a:xfrm>
                      <a:off x="768" y="0"/>
                      <a:ext cx="0" cy="24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500"/>
                    </a:p>
                  </p:txBody>
                </p:sp>
              </p:grpSp>
            </p:grpSp>
          </p:grpSp>
        </p:grpSp>
        <p:sp>
          <p:nvSpPr>
            <p:cNvPr id="8" name="Rectangle 48"/>
            <p:cNvSpPr>
              <a:spLocks noChangeArrowheads="1"/>
            </p:cNvSpPr>
            <p:nvPr/>
          </p:nvSpPr>
          <p:spPr bwMode="auto">
            <a:xfrm>
              <a:off x="1680" y="1851"/>
              <a:ext cx="172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2500" b="1" dirty="0"/>
                <a:t>分块查找示例</a:t>
              </a:r>
              <a:endParaRPr lang="zh-CN" altLang="en-US" sz="2500" dirty="0"/>
            </a:p>
          </p:txBody>
        </p:sp>
      </p:grpSp>
    </p:spTree>
    <p:extLst>
      <p:ext uri="{BB962C8B-B14F-4D97-AF65-F5344CB8AC3E}">
        <p14:creationId xmlns:p14="http://schemas.microsoft.com/office/powerpoint/2010/main" val="4132896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分块查找</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28</a:t>
            </a:fld>
            <a:endParaRPr lang="zh-CN" altLang="en-US" dirty="0"/>
          </a:p>
        </p:txBody>
      </p:sp>
      <p:sp>
        <p:nvSpPr>
          <p:cNvPr id="6" name="矩形 5"/>
          <p:cNvSpPr/>
          <p:nvPr/>
        </p:nvSpPr>
        <p:spPr>
          <a:xfrm>
            <a:off x="614363" y="818085"/>
            <a:ext cx="8043862" cy="5423151"/>
          </a:xfrm>
          <a:prstGeom prst="rect">
            <a:avLst/>
          </a:prstGeom>
        </p:spPr>
        <p:txBody>
          <a:bodyPr wrap="square">
            <a:spAutoFit/>
          </a:bodyPr>
          <a:lstStyle/>
          <a:p>
            <a:pPr fontAlgn="base">
              <a:lnSpc>
                <a:spcPct val="110000"/>
              </a:lnSpc>
              <a:spcBef>
                <a:spcPct val="20000"/>
              </a:spcBef>
              <a:spcAft>
                <a:spcPct val="0"/>
              </a:spcAft>
              <a:buClr>
                <a:srgbClr val="3366FF"/>
              </a:buClr>
              <a:buSzPct val="80000"/>
              <a:buFont typeface="Wingdings" pitchFamily="2" charset="2"/>
              <a:buNone/>
            </a:pPr>
            <a:r>
              <a:rPr lang="en-US" altLang="zh-CN" dirty="0" err="1"/>
              <a:t>int</a:t>
            </a:r>
            <a:r>
              <a:rPr lang="en-US" altLang="zh-CN" dirty="0"/>
              <a:t> </a:t>
            </a:r>
            <a:r>
              <a:rPr lang="en-US" altLang="zh-CN" dirty="0" err="1"/>
              <a:t>Block_search</a:t>
            </a:r>
            <a:r>
              <a:rPr lang="en-US" altLang="zh-CN" dirty="0"/>
              <a:t>(</a:t>
            </a:r>
            <a:r>
              <a:rPr lang="en-US" altLang="zh-CN" dirty="0" err="1"/>
              <a:t>RecType</a:t>
            </a:r>
            <a:r>
              <a:rPr lang="en-US" altLang="zh-CN" dirty="0"/>
              <a:t> ST[] , Index </a:t>
            </a:r>
            <a:r>
              <a:rPr lang="en-US" altLang="zh-CN" dirty="0" err="1"/>
              <a:t>ind</a:t>
            </a:r>
            <a:r>
              <a:rPr lang="en-US" altLang="zh-CN" dirty="0"/>
              <a:t>[] , </a:t>
            </a:r>
            <a:r>
              <a:rPr lang="en-US" altLang="zh-CN" dirty="0" err="1"/>
              <a:t>KeyType</a:t>
            </a:r>
            <a:r>
              <a:rPr lang="en-US" altLang="zh-CN" dirty="0"/>
              <a:t> key , </a:t>
            </a:r>
            <a:r>
              <a:rPr lang="en-US" altLang="zh-CN" dirty="0" err="1"/>
              <a:t>int</a:t>
            </a:r>
            <a:r>
              <a:rPr lang="en-US" altLang="zh-CN" dirty="0"/>
              <a:t> n , </a:t>
            </a:r>
            <a:r>
              <a:rPr lang="en-US" altLang="zh-CN" dirty="0" err="1"/>
              <a:t>int</a:t>
            </a:r>
            <a:r>
              <a:rPr lang="en-US" altLang="zh-CN" dirty="0"/>
              <a:t> b)</a:t>
            </a:r>
          </a:p>
          <a:p>
            <a:pPr fontAlgn="base">
              <a:lnSpc>
                <a:spcPct val="110000"/>
              </a:lnSpc>
              <a:spcBef>
                <a:spcPct val="20000"/>
              </a:spcBef>
              <a:spcAft>
                <a:spcPct val="0"/>
              </a:spcAft>
              <a:buClr>
                <a:srgbClr val="3366FF"/>
              </a:buClr>
              <a:buSzPct val="80000"/>
              <a:buFont typeface="Wingdings" pitchFamily="2" charset="2"/>
              <a:buNone/>
            </a:pPr>
            <a:r>
              <a:rPr lang="en-US" altLang="zh-CN" dirty="0"/>
              <a:t>      /*  </a:t>
            </a:r>
            <a:r>
              <a:rPr lang="zh-CN" altLang="en-US" dirty="0"/>
              <a:t>在分块索引表中查找关键字为</a:t>
            </a:r>
            <a:r>
              <a:rPr lang="en-US" altLang="zh-CN" dirty="0"/>
              <a:t>key</a:t>
            </a:r>
            <a:r>
              <a:rPr lang="zh-CN" altLang="en-US" dirty="0"/>
              <a:t>的记录 *</a:t>
            </a:r>
            <a:r>
              <a:rPr lang="en-US" altLang="zh-CN" dirty="0"/>
              <a:t>/   </a:t>
            </a:r>
          </a:p>
          <a:p>
            <a:pPr fontAlgn="base">
              <a:lnSpc>
                <a:spcPct val="110000"/>
              </a:lnSpc>
              <a:spcBef>
                <a:spcPct val="20000"/>
              </a:spcBef>
              <a:spcAft>
                <a:spcPct val="0"/>
              </a:spcAft>
              <a:buClr>
                <a:srgbClr val="3366FF"/>
              </a:buClr>
              <a:buSzPct val="80000"/>
              <a:buFont typeface="Wingdings" pitchFamily="2" charset="2"/>
              <a:buNone/>
            </a:pPr>
            <a:r>
              <a:rPr lang="en-US" altLang="zh-CN" dirty="0"/>
              <a:t>      /*</a:t>
            </a:r>
            <a:r>
              <a:rPr lang="zh-CN" altLang="en-US" dirty="0"/>
              <a:t>表长为</a:t>
            </a:r>
            <a:r>
              <a:rPr lang="en-US" altLang="zh-CN" dirty="0"/>
              <a:t>n </a:t>
            </a:r>
            <a:r>
              <a:rPr lang="zh-CN" altLang="en-US" dirty="0"/>
              <a:t>，块数为</a:t>
            </a:r>
            <a:r>
              <a:rPr lang="en-US" altLang="zh-CN" dirty="0"/>
              <a:t>b */</a:t>
            </a:r>
          </a:p>
          <a:p>
            <a:pPr marL="355600" lvl="1" fontAlgn="base">
              <a:lnSpc>
                <a:spcPct val="110000"/>
              </a:lnSpc>
              <a:spcBef>
                <a:spcPct val="20000"/>
              </a:spcBef>
              <a:spcAft>
                <a:spcPct val="0"/>
              </a:spcAft>
              <a:buClr>
                <a:srgbClr val="3366FF"/>
              </a:buClr>
              <a:buSzPct val="80000"/>
              <a:buFont typeface="Wingdings" pitchFamily="2" charset="2"/>
              <a:buNone/>
            </a:pPr>
            <a:r>
              <a:rPr lang="en-US" altLang="zh-CN" dirty="0"/>
              <a:t>{   </a:t>
            </a:r>
            <a:r>
              <a:rPr lang="en-US" altLang="zh-CN" dirty="0" err="1"/>
              <a:t>int</a:t>
            </a:r>
            <a:r>
              <a:rPr lang="en-US" altLang="zh-CN" dirty="0"/>
              <a:t> i=0 , j , k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dirty="0"/>
              <a:t>while ((i&lt;b)&amp;&amp;LT(</a:t>
            </a:r>
            <a:r>
              <a:rPr lang="en-US" altLang="zh-CN" dirty="0" err="1"/>
              <a:t>ind</a:t>
            </a:r>
            <a:r>
              <a:rPr lang="en-US" altLang="zh-CN" dirty="0"/>
              <a:t>[i].</a:t>
            </a:r>
            <a:r>
              <a:rPr lang="en-US" altLang="zh-CN" dirty="0" err="1"/>
              <a:t>maxkey</a:t>
            </a:r>
            <a:r>
              <a:rPr lang="en-US" altLang="zh-CN" dirty="0"/>
              <a:t>, key) )  i++  ;</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dirty="0"/>
              <a:t>if (i&gt;b) {  </a:t>
            </a:r>
            <a:r>
              <a:rPr lang="en-US" altLang="zh-CN" dirty="0" err="1"/>
              <a:t>printf</a:t>
            </a:r>
            <a:r>
              <a:rPr lang="en-US" altLang="zh-CN" dirty="0"/>
              <a:t>("\</a:t>
            </a:r>
            <a:r>
              <a:rPr lang="en-US" altLang="zh-CN" dirty="0" err="1"/>
              <a:t>nNot</a:t>
            </a:r>
            <a:r>
              <a:rPr lang="en-US" altLang="zh-CN" dirty="0"/>
              <a:t> found");   return(0);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dirty="0"/>
              <a:t>j=</a:t>
            </a:r>
            <a:r>
              <a:rPr lang="en-US" altLang="zh-CN" dirty="0" err="1"/>
              <a:t>ind</a:t>
            </a:r>
            <a:r>
              <a:rPr lang="en-US" altLang="zh-CN" dirty="0"/>
              <a:t>[i].</a:t>
            </a:r>
            <a:r>
              <a:rPr lang="en-US" altLang="zh-CN" dirty="0" err="1"/>
              <a:t>startpos</a:t>
            </a:r>
            <a:r>
              <a:rPr lang="en-US" altLang="zh-CN" dirty="0"/>
              <a:t>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dirty="0"/>
              <a:t>while ((j&lt;n)&amp;&amp;LQ(ST[j].key, </a:t>
            </a:r>
            <a:r>
              <a:rPr lang="en-US" altLang="zh-CN" dirty="0" err="1"/>
              <a:t>ind</a:t>
            </a:r>
            <a:r>
              <a:rPr lang="en-US" altLang="zh-CN" dirty="0"/>
              <a:t>[i].</a:t>
            </a:r>
            <a:r>
              <a:rPr lang="en-US" altLang="zh-CN" dirty="0" err="1"/>
              <a:t>maxkey</a:t>
            </a:r>
            <a:r>
              <a:rPr lang="en-US" altLang="zh-CN" dirty="0"/>
              <a:t>) )</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dirty="0"/>
              <a:t>{   if ( EQ(ST[j].key, key) )  break ;</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dirty="0"/>
              <a:t>j++ ;</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dirty="0"/>
              <a:t>}     /*  </a:t>
            </a:r>
            <a:r>
              <a:rPr lang="zh-CN" altLang="en-US" dirty="0"/>
              <a:t>在块内查找  *</a:t>
            </a:r>
            <a:r>
              <a:rPr lang="en-US" altLang="zh-CN" dirty="0"/>
              <a:t>/</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dirty="0"/>
              <a:t>if (j&gt;n||!EQ(ST[j].key, key) )</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dirty="0"/>
              <a:t>{  j=0; </a:t>
            </a:r>
            <a:r>
              <a:rPr lang="en-US" altLang="zh-CN" dirty="0" err="1"/>
              <a:t>printf</a:t>
            </a:r>
            <a:r>
              <a:rPr lang="en-US" altLang="zh-CN" dirty="0"/>
              <a:t>("\</a:t>
            </a:r>
            <a:r>
              <a:rPr lang="en-US" altLang="zh-CN" dirty="0" err="1"/>
              <a:t>nNot</a:t>
            </a:r>
            <a:r>
              <a:rPr lang="en-US" altLang="zh-CN" dirty="0"/>
              <a:t> found");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dirty="0"/>
              <a:t>return(j); </a:t>
            </a:r>
          </a:p>
          <a:p>
            <a:pPr marL="355600" lvl="1" fontAlgn="base">
              <a:lnSpc>
                <a:spcPct val="110000"/>
              </a:lnSpc>
              <a:spcBef>
                <a:spcPct val="20000"/>
              </a:spcBef>
              <a:spcAft>
                <a:spcPct val="0"/>
              </a:spcAft>
              <a:buClr>
                <a:srgbClr val="3366FF"/>
              </a:buClr>
              <a:buSzPct val="80000"/>
              <a:buFont typeface="Wingdings" pitchFamily="2" charset="2"/>
              <a:buNone/>
            </a:pPr>
            <a:r>
              <a:rPr lang="en-US" altLang="zh-CN" dirty="0"/>
              <a:t>}</a:t>
            </a:r>
          </a:p>
        </p:txBody>
      </p:sp>
    </p:spTree>
    <p:extLst>
      <p:ext uri="{BB962C8B-B14F-4D97-AF65-F5344CB8AC3E}">
        <p14:creationId xmlns:p14="http://schemas.microsoft.com/office/powerpoint/2010/main" val="3701534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分块查找</a:t>
            </a:r>
          </a:p>
        </p:txBody>
      </p:sp>
      <p:sp>
        <p:nvSpPr>
          <p:cNvPr id="3" name="内容占位符 2"/>
          <p:cNvSpPr>
            <a:spLocks noGrp="1"/>
          </p:cNvSpPr>
          <p:nvPr>
            <p:ph idx="1"/>
          </p:nvPr>
        </p:nvSpPr>
        <p:spPr/>
        <p:txBody>
          <a:bodyPr/>
          <a:lstStyle/>
          <a:p>
            <a:r>
              <a:rPr lang="zh-CN" altLang="en-US" dirty="0"/>
              <a:t>性能分析</a:t>
            </a:r>
            <a:endParaRPr lang="en-US" altLang="zh-CN" dirty="0"/>
          </a:p>
          <a:p>
            <a:pPr>
              <a:lnSpc>
                <a:spcPct val="150000"/>
              </a:lnSpc>
              <a:spcBef>
                <a:spcPts val="600"/>
              </a:spcBef>
            </a:pPr>
            <a:r>
              <a:rPr lang="zh-CN" altLang="en-US" dirty="0">
                <a:latin typeface="Times New Roman" pitchFamily="18" charset="0"/>
                <a:cs typeface="Times New Roman" pitchFamily="18" charset="0"/>
              </a:rPr>
              <a:t>分块检索为两级检索</a:t>
            </a:r>
          </a:p>
          <a:p>
            <a:pPr lvl="1" algn="just">
              <a:lnSpc>
                <a:spcPct val="150000"/>
              </a:lnSpc>
              <a:spcBef>
                <a:spcPts val="600"/>
              </a:spcBef>
            </a:pPr>
            <a:r>
              <a:rPr lang="zh-CN" altLang="en-US" sz="2400" dirty="0">
                <a:latin typeface="Times New Roman" pitchFamily="18" charset="0"/>
                <a:cs typeface="Times New Roman" pitchFamily="18" charset="0"/>
              </a:rPr>
              <a:t>先在索引表中确定待查元素所在的块； </a:t>
            </a:r>
          </a:p>
          <a:p>
            <a:pPr lvl="2">
              <a:lnSpc>
                <a:spcPct val="150000"/>
              </a:lnSpc>
              <a:spcBef>
                <a:spcPts val="600"/>
              </a:spcBef>
            </a:pPr>
            <a:r>
              <a:rPr lang="zh-CN" altLang="en-US" sz="2400" dirty="0">
                <a:latin typeface="Times New Roman" pitchFamily="18" charset="0"/>
                <a:cs typeface="Times New Roman" pitchFamily="18" charset="0"/>
              </a:rPr>
              <a:t>设在索引表中确定块号的时间开销是</a:t>
            </a:r>
            <a:r>
              <a:rPr lang="en-US" altLang="zh-CN" sz="2400" dirty="0" err="1">
                <a:latin typeface="Times New Roman" pitchFamily="18" charset="0"/>
                <a:cs typeface="Times New Roman" pitchFamily="18" charset="0"/>
              </a:rPr>
              <a:t>ASL</a:t>
            </a:r>
            <a:r>
              <a:rPr lang="en-US" altLang="zh-CN" sz="2400" i="1" baseline="-25000" dirty="0" err="1">
                <a:latin typeface="Times New Roman" pitchFamily="18" charset="0"/>
                <a:cs typeface="Times New Roman" pitchFamily="18" charset="0"/>
              </a:rPr>
              <a:t>b</a:t>
            </a:r>
            <a:endParaRPr lang="en-US" altLang="zh-CN" sz="2400" i="1" dirty="0">
              <a:effectLst>
                <a:outerShdw blurRad="38100" dist="38100" dir="2700000" algn="tl">
                  <a:srgbClr val="C0C0C0"/>
                </a:outerShdw>
              </a:effectLst>
              <a:latin typeface="Times New Roman" pitchFamily="18" charset="0"/>
              <a:cs typeface="Times New Roman" pitchFamily="18" charset="0"/>
            </a:endParaRPr>
          </a:p>
          <a:p>
            <a:pPr lvl="1" algn="just">
              <a:lnSpc>
                <a:spcPct val="150000"/>
              </a:lnSpc>
              <a:spcBef>
                <a:spcPts val="600"/>
              </a:spcBef>
            </a:pPr>
            <a:r>
              <a:rPr lang="zh-CN" altLang="en-US" sz="2400" dirty="0">
                <a:latin typeface="Times New Roman" pitchFamily="18" charset="0"/>
                <a:cs typeface="Times New Roman" pitchFamily="18" charset="0"/>
              </a:rPr>
              <a:t>然后在块内检索待查的元素。 </a:t>
            </a:r>
          </a:p>
          <a:p>
            <a:pPr lvl="2">
              <a:lnSpc>
                <a:spcPct val="150000"/>
              </a:lnSpc>
              <a:spcBef>
                <a:spcPts val="600"/>
              </a:spcBef>
            </a:pPr>
            <a:r>
              <a:rPr lang="zh-CN" altLang="en-US" sz="2400" dirty="0">
                <a:latin typeface="Times New Roman" pitchFamily="18" charset="0"/>
                <a:cs typeface="Times New Roman" pitchFamily="18" charset="0"/>
              </a:rPr>
              <a:t>在块中查找记录的时间开销为</a:t>
            </a:r>
            <a:r>
              <a:rPr lang="en-US" altLang="zh-CN" sz="2400" dirty="0" err="1">
                <a:latin typeface="Times New Roman" pitchFamily="18" charset="0"/>
                <a:cs typeface="Times New Roman" pitchFamily="18" charset="0"/>
              </a:rPr>
              <a:t>ASL</a:t>
            </a:r>
            <a:r>
              <a:rPr lang="en-US" altLang="zh-CN" sz="2400" i="1" baseline="-25000" dirty="0" err="1">
                <a:latin typeface="Times New Roman" pitchFamily="18" charset="0"/>
                <a:cs typeface="Times New Roman" pitchFamily="18" charset="0"/>
              </a:rPr>
              <a:t>w</a:t>
            </a:r>
            <a:endParaRPr lang="en-US" altLang="zh-CN" sz="2400" i="1" dirty="0">
              <a:latin typeface="Times New Roman" pitchFamily="18" charset="0"/>
              <a:cs typeface="Times New Roman" pitchFamily="18" charset="0"/>
            </a:endParaRPr>
          </a:p>
          <a:p>
            <a:pPr>
              <a:lnSpc>
                <a:spcPct val="150000"/>
              </a:lnSpc>
              <a:spcBef>
                <a:spcPts val="600"/>
              </a:spcBef>
            </a:pPr>
            <a:r>
              <a:rPr lang="en-US" altLang="zh-CN" dirty="0">
                <a:latin typeface="Times New Roman" pitchFamily="18" charset="0"/>
                <a:cs typeface="Times New Roman" pitchFamily="18" charset="0"/>
              </a:rPr>
              <a:t>ASL(</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ASL</a:t>
            </a:r>
            <a:r>
              <a:rPr lang="en-US" altLang="zh-CN" i="1" baseline="-25000" dirty="0" err="1">
                <a:latin typeface="Times New Roman" pitchFamily="18" charset="0"/>
                <a:cs typeface="Times New Roman" pitchFamily="18" charset="0"/>
              </a:rPr>
              <a:t>b</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ASL</a:t>
            </a:r>
            <a:r>
              <a:rPr lang="en-US" altLang="zh-CN" i="1" baseline="-25000" dirty="0" err="1">
                <a:latin typeface="Times New Roman" pitchFamily="18" charset="0"/>
                <a:cs typeface="Times New Roman" pitchFamily="18" charset="0"/>
              </a:rPr>
              <a:t>w</a:t>
            </a:r>
            <a:endParaRPr lang="en-US" altLang="zh-CN" i="1" baseline="-25000" dirty="0">
              <a:latin typeface="Times New Roman" pitchFamily="18" charset="0"/>
              <a:cs typeface="Times New Roman" pitchFamily="18" charset="0"/>
            </a:endParaRP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29</a:t>
            </a:fld>
            <a:endParaRPr lang="zh-CN" altLang="en-US" dirty="0"/>
          </a:p>
        </p:txBody>
      </p:sp>
    </p:spTree>
    <p:extLst>
      <p:ext uri="{BB962C8B-B14F-4D97-AF65-F5344CB8AC3E}">
        <p14:creationId xmlns:p14="http://schemas.microsoft.com/office/powerpoint/2010/main" val="183533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回顾字符串匹配</a:t>
            </a:r>
          </a:p>
        </p:txBody>
      </p:sp>
      <p:sp>
        <p:nvSpPr>
          <p:cNvPr id="3" name="内容占位符 2"/>
          <p:cNvSpPr>
            <a:spLocks noGrp="1"/>
          </p:cNvSpPr>
          <p:nvPr>
            <p:ph idx="1"/>
          </p:nvPr>
        </p:nvSpPr>
        <p:spPr/>
        <p:txBody>
          <a:bodyPr/>
          <a:lstStyle/>
          <a:p>
            <a:pPr>
              <a:lnSpc>
                <a:spcPct val="125000"/>
              </a:lnSpc>
            </a:pPr>
            <a:r>
              <a:rPr lang="zh-CN" altLang="en-US" sz="2000" dirty="0"/>
              <a:t>子串在主串中的定位称为模式匹配</a:t>
            </a:r>
            <a:r>
              <a:rPr lang="en-US" altLang="zh-CN" sz="2000" dirty="0"/>
              <a:t>(Pattern Matching)</a:t>
            </a:r>
            <a:r>
              <a:rPr lang="zh-CN" altLang="en-US" sz="2000" dirty="0"/>
              <a:t>或串匹配</a:t>
            </a:r>
            <a:r>
              <a:rPr lang="en-US" altLang="zh-CN" sz="2000" dirty="0"/>
              <a:t>(String Matching)</a:t>
            </a:r>
            <a:r>
              <a:rPr lang="zh-CN" altLang="en-US" sz="2000" dirty="0"/>
              <a:t>。模式匹配成功是指在主串</a:t>
            </a:r>
            <a:r>
              <a:rPr lang="en-US" altLang="zh-CN" sz="2000" dirty="0"/>
              <a:t>S</a:t>
            </a:r>
            <a:r>
              <a:rPr lang="zh-CN" altLang="en-US" sz="2000" dirty="0"/>
              <a:t>中能够找到模式串</a:t>
            </a:r>
            <a:r>
              <a:rPr lang="en-US" altLang="zh-CN" sz="2000" dirty="0"/>
              <a:t>T</a:t>
            </a:r>
            <a:r>
              <a:rPr lang="zh-CN" altLang="en-US" sz="2000" dirty="0"/>
              <a:t>，否则，称模式串</a:t>
            </a:r>
            <a:r>
              <a:rPr lang="en-US" altLang="zh-CN" sz="2000" dirty="0"/>
              <a:t>T</a:t>
            </a:r>
            <a:r>
              <a:rPr lang="zh-CN" altLang="en-US" sz="2000" dirty="0"/>
              <a:t>在主串</a:t>
            </a:r>
            <a:r>
              <a:rPr lang="en-US" altLang="zh-CN" sz="2000" dirty="0"/>
              <a:t>S</a:t>
            </a:r>
            <a:r>
              <a:rPr lang="zh-CN" altLang="en-US" sz="2000" dirty="0"/>
              <a:t>中不存在。</a:t>
            </a:r>
          </a:p>
          <a:p>
            <a:endParaRPr lang="zh-CN" altLang="en-US" dirty="0"/>
          </a:p>
        </p:txBody>
      </p:sp>
      <p:sp>
        <p:nvSpPr>
          <p:cNvPr id="4" name="灯片编号占位符 3"/>
          <p:cNvSpPr>
            <a:spLocks noGrp="1"/>
          </p:cNvSpPr>
          <p:nvPr>
            <p:ph type="sldNum" sz="quarter" idx="12"/>
          </p:nvPr>
        </p:nvSpPr>
        <p:spPr/>
        <p:txBody>
          <a:bodyPr/>
          <a:lstStyle/>
          <a:p>
            <a:fld id="{36FD9405-CE62-418F-9683-85B6A1C55A4B}" type="slidenum">
              <a:rPr lang="zh-CN" altLang="en-US" smtClean="0"/>
              <a:pPr/>
              <a:t>3</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grpSp>
        <p:nvGrpSpPr>
          <p:cNvPr id="6" name="Group 6"/>
          <p:cNvGrpSpPr>
            <a:grpSpLocks/>
          </p:cNvGrpSpPr>
          <p:nvPr/>
        </p:nvGrpSpPr>
        <p:grpSpPr bwMode="auto">
          <a:xfrm>
            <a:off x="602496" y="3109997"/>
            <a:ext cx="2643188" cy="179481"/>
            <a:chOff x="386" y="3838"/>
            <a:chExt cx="1361" cy="182"/>
          </a:xfrm>
        </p:grpSpPr>
        <p:sp>
          <p:nvSpPr>
            <p:cNvPr id="7" name="Rectangle 7"/>
            <p:cNvSpPr>
              <a:spLocks noChangeArrowheads="1"/>
            </p:cNvSpPr>
            <p:nvPr/>
          </p:nvSpPr>
          <p:spPr bwMode="auto">
            <a:xfrm>
              <a:off x="38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8" name="Rectangle 8"/>
            <p:cNvSpPr>
              <a:spLocks noChangeArrowheads="1"/>
            </p:cNvSpPr>
            <p:nvPr/>
          </p:nvSpPr>
          <p:spPr bwMode="auto">
            <a:xfrm>
              <a:off x="612"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sp>
          <p:nvSpPr>
            <p:cNvPr id="9" name="Rectangle 9"/>
            <p:cNvSpPr>
              <a:spLocks noChangeArrowheads="1"/>
            </p:cNvSpPr>
            <p:nvPr/>
          </p:nvSpPr>
          <p:spPr bwMode="auto">
            <a:xfrm>
              <a:off x="839"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10" name="Rectangle 10"/>
            <p:cNvSpPr>
              <a:spLocks noChangeArrowheads="1"/>
            </p:cNvSpPr>
            <p:nvPr/>
          </p:nvSpPr>
          <p:spPr bwMode="auto">
            <a:xfrm>
              <a:off x="106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p:txBody>
        </p:sp>
        <p:sp>
          <p:nvSpPr>
            <p:cNvPr id="11" name="Rectangle 11"/>
            <p:cNvSpPr>
              <a:spLocks noChangeArrowheads="1"/>
            </p:cNvSpPr>
            <p:nvPr/>
          </p:nvSpPr>
          <p:spPr bwMode="auto">
            <a:xfrm>
              <a:off x="1293"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12" name="Rectangle 12"/>
            <p:cNvSpPr>
              <a:spLocks noChangeArrowheads="1"/>
            </p:cNvSpPr>
            <p:nvPr/>
          </p:nvSpPr>
          <p:spPr bwMode="auto">
            <a:xfrm>
              <a:off x="1520" y="3838"/>
              <a:ext cx="227" cy="182"/>
            </a:xfrm>
            <a:prstGeom prst="rect">
              <a:avLst/>
            </a:prstGeom>
            <a:solidFill>
              <a:srgbClr val="5F5F5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C00000"/>
                  </a:solidFill>
                  <a:effectLst/>
                  <a:uLnTx/>
                  <a:uFillTx/>
                  <a:latin typeface="Arial" panose="020B0604020202020204" pitchFamily="34" charset="0"/>
                  <a:ea typeface="宋体" panose="02010600030101010101" pitchFamily="2" charset="-122"/>
                </a:rPr>
                <a:t>b</a:t>
              </a:r>
            </a:p>
          </p:txBody>
        </p:sp>
      </p:grpSp>
      <p:grpSp>
        <p:nvGrpSpPr>
          <p:cNvPr id="13" name="Group 13"/>
          <p:cNvGrpSpPr>
            <a:grpSpLocks/>
          </p:cNvGrpSpPr>
          <p:nvPr/>
        </p:nvGrpSpPr>
        <p:grpSpPr bwMode="auto">
          <a:xfrm>
            <a:off x="1043351" y="3467973"/>
            <a:ext cx="2643188" cy="179481"/>
            <a:chOff x="386" y="3838"/>
            <a:chExt cx="1361" cy="182"/>
          </a:xfrm>
        </p:grpSpPr>
        <p:sp>
          <p:nvSpPr>
            <p:cNvPr id="14" name="Rectangle 14"/>
            <p:cNvSpPr>
              <a:spLocks noChangeArrowheads="1"/>
            </p:cNvSpPr>
            <p:nvPr/>
          </p:nvSpPr>
          <p:spPr bwMode="auto">
            <a:xfrm>
              <a:off x="386" y="3838"/>
              <a:ext cx="227" cy="182"/>
            </a:xfrm>
            <a:prstGeom prst="rect">
              <a:avLst/>
            </a:prstGeom>
            <a:solidFill>
              <a:srgbClr val="5F5F5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C00000"/>
                  </a:solidFill>
                  <a:effectLst/>
                  <a:uLnTx/>
                  <a:uFillTx/>
                  <a:latin typeface="Arial" panose="020B0604020202020204" pitchFamily="34" charset="0"/>
                  <a:ea typeface="宋体" panose="02010600030101010101" pitchFamily="2" charset="-122"/>
                </a:rPr>
                <a:t>a</a:t>
              </a:r>
            </a:p>
          </p:txBody>
        </p:sp>
        <p:sp>
          <p:nvSpPr>
            <p:cNvPr id="15" name="Rectangle 15"/>
            <p:cNvSpPr>
              <a:spLocks noChangeArrowheads="1"/>
            </p:cNvSpPr>
            <p:nvPr/>
          </p:nvSpPr>
          <p:spPr bwMode="auto">
            <a:xfrm>
              <a:off x="612"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sp>
          <p:nvSpPr>
            <p:cNvPr id="16" name="Rectangle 16"/>
            <p:cNvSpPr>
              <a:spLocks noChangeArrowheads="1"/>
            </p:cNvSpPr>
            <p:nvPr/>
          </p:nvSpPr>
          <p:spPr bwMode="auto">
            <a:xfrm>
              <a:off x="839"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17" name="Rectangle 17"/>
            <p:cNvSpPr>
              <a:spLocks noChangeArrowheads="1"/>
            </p:cNvSpPr>
            <p:nvPr/>
          </p:nvSpPr>
          <p:spPr bwMode="auto">
            <a:xfrm>
              <a:off x="106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p:txBody>
        </p:sp>
        <p:sp>
          <p:nvSpPr>
            <p:cNvPr id="18" name="Rectangle 18"/>
            <p:cNvSpPr>
              <a:spLocks noChangeArrowheads="1"/>
            </p:cNvSpPr>
            <p:nvPr/>
          </p:nvSpPr>
          <p:spPr bwMode="auto">
            <a:xfrm>
              <a:off x="1293"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19" name="Rectangle 19"/>
            <p:cNvSpPr>
              <a:spLocks noChangeArrowheads="1"/>
            </p:cNvSpPr>
            <p:nvPr/>
          </p:nvSpPr>
          <p:spPr bwMode="auto">
            <a:xfrm>
              <a:off x="1520"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grpSp>
      <p:sp>
        <p:nvSpPr>
          <p:cNvPr id="20" name="Line 20"/>
          <p:cNvSpPr>
            <a:spLocks noChangeShapeType="1"/>
          </p:cNvSpPr>
          <p:nvPr/>
        </p:nvSpPr>
        <p:spPr bwMode="auto">
          <a:xfrm>
            <a:off x="2804829" y="2931502"/>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 name="Line 21"/>
          <p:cNvSpPr>
            <a:spLocks noChangeShapeType="1"/>
          </p:cNvSpPr>
          <p:nvPr/>
        </p:nvSpPr>
        <p:spPr bwMode="auto">
          <a:xfrm>
            <a:off x="3245684" y="2931502"/>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2" name="Group 22"/>
          <p:cNvGrpSpPr>
            <a:grpSpLocks/>
          </p:cNvGrpSpPr>
          <p:nvPr/>
        </p:nvGrpSpPr>
        <p:grpSpPr bwMode="auto">
          <a:xfrm>
            <a:off x="602496" y="2483785"/>
            <a:ext cx="7929563" cy="448703"/>
            <a:chOff x="839" y="436"/>
            <a:chExt cx="4083" cy="455"/>
          </a:xfrm>
        </p:grpSpPr>
        <p:grpSp>
          <p:nvGrpSpPr>
            <p:cNvPr id="23" name="Group 23"/>
            <p:cNvGrpSpPr>
              <a:grpSpLocks/>
            </p:cNvGrpSpPr>
            <p:nvPr/>
          </p:nvGrpSpPr>
          <p:grpSpPr bwMode="auto">
            <a:xfrm>
              <a:off x="839" y="709"/>
              <a:ext cx="4083" cy="182"/>
              <a:chOff x="430" y="3339"/>
              <a:chExt cx="4083" cy="182"/>
            </a:xfrm>
          </p:grpSpPr>
          <p:sp>
            <p:nvSpPr>
              <p:cNvPr id="43" name="Rectangle 24"/>
              <p:cNvSpPr>
                <a:spLocks noChangeArrowheads="1"/>
              </p:cNvSpPr>
              <p:nvPr/>
            </p:nvSpPr>
            <p:spPr bwMode="auto">
              <a:xfrm>
                <a:off x="430"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44" name="Rectangle 25"/>
              <p:cNvSpPr>
                <a:spLocks noChangeArrowheads="1"/>
              </p:cNvSpPr>
              <p:nvPr/>
            </p:nvSpPr>
            <p:spPr bwMode="auto">
              <a:xfrm>
                <a:off x="657"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sp>
            <p:nvSpPr>
              <p:cNvPr id="45" name="Rectangle 26"/>
              <p:cNvSpPr>
                <a:spLocks noChangeArrowheads="1"/>
              </p:cNvSpPr>
              <p:nvPr/>
            </p:nvSpPr>
            <p:spPr bwMode="auto">
              <a:xfrm>
                <a:off x="884"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46" name="Rectangle 27"/>
              <p:cNvSpPr>
                <a:spLocks noChangeArrowheads="1"/>
              </p:cNvSpPr>
              <p:nvPr/>
            </p:nvSpPr>
            <p:spPr bwMode="auto">
              <a:xfrm>
                <a:off x="1111"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p:txBody>
          </p:sp>
          <p:sp>
            <p:nvSpPr>
              <p:cNvPr id="47" name="Rectangle 28"/>
              <p:cNvSpPr>
                <a:spLocks noChangeArrowheads="1"/>
              </p:cNvSpPr>
              <p:nvPr/>
            </p:nvSpPr>
            <p:spPr bwMode="auto">
              <a:xfrm>
                <a:off x="1338"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48" name="Rectangle 29"/>
              <p:cNvSpPr>
                <a:spLocks noChangeArrowheads="1"/>
              </p:cNvSpPr>
              <p:nvPr/>
            </p:nvSpPr>
            <p:spPr bwMode="auto">
              <a:xfrm>
                <a:off x="1564"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C00000"/>
                    </a:solidFill>
                    <a:effectLst/>
                    <a:uLnTx/>
                    <a:uFillTx/>
                    <a:latin typeface="Arial" panose="020B0604020202020204" pitchFamily="34" charset="0"/>
                    <a:ea typeface="宋体" panose="02010600030101010101" pitchFamily="2" charset="-122"/>
                  </a:rPr>
                  <a:t>a</a:t>
                </a:r>
              </a:p>
            </p:txBody>
          </p:sp>
          <p:sp>
            <p:nvSpPr>
              <p:cNvPr id="49" name="Rectangle 30"/>
              <p:cNvSpPr>
                <a:spLocks noChangeArrowheads="1"/>
              </p:cNvSpPr>
              <p:nvPr/>
            </p:nvSpPr>
            <p:spPr bwMode="auto">
              <a:xfrm>
                <a:off x="2245"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p:txBody>
          </p:sp>
          <p:sp>
            <p:nvSpPr>
              <p:cNvPr id="50" name="Rectangle 31"/>
              <p:cNvSpPr>
                <a:spLocks noChangeArrowheads="1"/>
              </p:cNvSpPr>
              <p:nvPr/>
            </p:nvSpPr>
            <p:spPr bwMode="auto">
              <a:xfrm>
                <a:off x="2018"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51" name="Rectangle 32"/>
              <p:cNvSpPr>
                <a:spLocks noChangeArrowheads="1"/>
              </p:cNvSpPr>
              <p:nvPr/>
            </p:nvSpPr>
            <p:spPr bwMode="auto">
              <a:xfrm>
                <a:off x="1791"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sp>
            <p:nvSpPr>
              <p:cNvPr id="52" name="Rectangle 33"/>
              <p:cNvSpPr>
                <a:spLocks noChangeArrowheads="1"/>
              </p:cNvSpPr>
              <p:nvPr/>
            </p:nvSpPr>
            <p:spPr bwMode="auto">
              <a:xfrm>
                <a:off x="2472"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p:txBody>
          </p:sp>
          <p:sp>
            <p:nvSpPr>
              <p:cNvPr id="53" name="Rectangle 34"/>
              <p:cNvSpPr>
                <a:spLocks noChangeArrowheads="1"/>
              </p:cNvSpPr>
              <p:nvPr/>
            </p:nvSpPr>
            <p:spPr bwMode="auto">
              <a:xfrm>
                <a:off x="2699"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54" name="Rectangle 35"/>
              <p:cNvSpPr>
                <a:spLocks noChangeArrowheads="1"/>
              </p:cNvSpPr>
              <p:nvPr/>
            </p:nvSpPr>
            <p:spPr bwMode="auto">
              <a:xfrm>
                <a:off x="2925"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sp>
            <p:nvSpPr>
              <p:cNvPr id="55" name="Rectangle 36"/>
              <p:cNvSpPr>
                <a:spLocks noChangeArrowheads="1"/>
              </p:cNvSpPr>
              <p:nvPr/>
            </p:nvSpPr>
            <p:spPr bwMode="auto">
              <a:xfrm>
                <a:off x="3152"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56" name="Rectangle 37"/>
              <p:cNvSpPr>
                <a:spLocks noChangeArrowheads="1"/>
              </p:cNvSpPr>
              <p:nvPr/>
            </p:nvSpPr>
            <p:spPr bwMode="auto">
              <a:xfrm>
                <a:off x="3379"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p:txBody>
          </p:sp>
          <p:sp>
            <p:nvSpPr>
              <p:cNvPr id="57" name="Rectangle 38"/>
              <p:cNvSpPr>
                <a:spLocks noChangeArrowheads="1"/>
              </p:cNvSpPr>
              <p:nvPr/>
            </p:nvSpPr>
            <p:spPr bwMode="auto">
              <a:xfrm>
                <a:off x="3606"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58" name="Rectangle 39"/>
              <p:cNvSpPr>
                <a:spLocks noChangeArrowheads="1"/>
              </p:cNvSpPr>
              <p:nvPr/>
            </p:nvSpPr>
            <p:spPr bwMode="auto">
              <a:xfrm>
                <a:off x="3833"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sp>
            <p:nvSpPr>
              <p:cNvPr id="59" name="Rectangle 40"/>
              <p:cNvSpPr>
                <a:spLocks noChangeArrowheads="1"/>
              </p:cNvSpPr>
              <p:nvPr/>
            </p:nvSpPr>
            <p:spPr bwMode="auto">
              <a:xfrm>
                <a:off x="4059"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60" name="Rectangle 41"/>
              <p:cNvSpPr>
                <a:spLocks noChangeArrowheads="1"/>
              </p:cNvSpPr>
              <p:nvPr/>
            </p:nvSpPr>
            <p:spPr bwMode="auto">
              <a:xfrm>
                <a:off x="4286" y="3339"/>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grpSp>
        <p:grpSp>
          <p:nvGrpSpPr>
            <p:cNvPr id="24" name="Group 42"/>
            <p:cNvGrpSpPr>
              <a:grpSpLocks/>
            </p:cNvGrpSpPr>
            <p:nvPr/>
          </p:nvGrpSpPr>
          <p:grpSpPr bwMode="auto">
            <a:xfrm>
              <a:off x="839" y="436"/>
              <a:ext cx="4083" cy="182"/>
              <a:chOff x="430" y="3339"/>
              <a:chExt cx="4083" cy="182"/>
            </a:xfrm>
          </p:grpSpPr>
          <p:sp>
            <p:nvSpPr>
              <p:cNvPr id="25" name="Rectangle 43"/>
              <p:cNvSpPr>
                <a:spLocks noChangeArrowheads="1"/>
              </p:cNvSpPr>
              <p:nvPr/>
            </p:nvSpPr>
            <p:spPr bwMode="auto">
              <a:xfrm>
                <a:off x="430"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a:t>
                </a:r>
              </a:p>
            </p:txBody>
          </p:sp>
          <p:sp>
            <p:nvSpPr>
              <p:cNvPr id="26" name="Rectangle 44"/>
              <p:cNvSpPr>
                <a:spLocks noChangeArrowheads="1"/>
              </p:cNvSpPr>
              <p:nvPr/>
            </p:nvSpPr>
            <p:spPr bwMode="auto">
              <a:xfrm>
                <a:off x="657"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27" name="Rectangle 45"/>
              <p:cNvSpPr>
                <a:spLocks noChangeArrowheads="1"/>
              </p:cNvSpPr>
              <p:nvPr/>
            </p:nvSpPr>
            <p:spPr bwMode="auto">
              <a:xfrm>
                <a:off x="884"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28" name="Rectangle 46"/>
              <p:cNvSpPr>
                <a:spLocks noChangeArrowheads="1"/>
              </p:cNvSpPr>
              <p:nvPr/>
            </p:nvSpPr>
            <p:spPr bwMode="auto">
              <a:xfrm>
                <a:off x="1111"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29" name="Rectangle 47"/>
              <p:cNvSpPr>
                <a:spLocks noChangeArrowheads="1"/>
              </p:cNvSpPr>
              <p:nvPr/>
            </p:nvSpPr>
            <p:spPr bwMode="auto">
              <a:xfrm>
                <a:off x="1338"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4</a:t>
                </a:r>
              </a:p>
            </p:txBody>
          </p:sp>
          <p:sp>
            <p:nvSpPr>
              <p:cNvPr id="30" name="Rectangle 48"/>
              <p:cNvSpPr>
                <a:spLocks noChangeArrowheads="1"/>
              </p:cNvSpPr>
              <p:nvPr/>
            </p:nvSpPr>
            <p:spPr bwMode="auto">
              <a:xfrm>
                <a:off x="1564"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31" name="Rectangle 49"/>
              <p:cNvSpPr>
                <a:spLocks noChangeArrowheads="1"/>
              </p:cNvSpPr>
              <p:nvPr/>
            </p:nvSpPr>
            <p:spPr bwMode="auto">
              <a:xfrm>
                <a:off x="2245"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8</a:t>
                </a:r>
              </a:p>
            </p:txBody>
          </p:sp>
          <p:sp>
            <p:nvSpPr>
              <p:cNvPr id="32" name="Rectangle 50"/>
              <p:cNvSpPr>
                <a:spLocks noChangeArrowheads="1"/>
              </p:cNvSpPr>
              <p:nvPr/>
            </p:nvSpPr>
            <p:spPr bwMode="auto">
              <a:xfrm>
                <a:off x="2018"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7</a:t>
                </a:r>
              </a:p>
            </p:txBody>
          </p:sp>
          <p:sp>
            <p:nvSpPr>
              <p:cNvPr id="33" name="Rectangle 51"/>
              <p:cNvSpPr>
                <a:spLocks noChangeArrowheads="1"/>
              </p:cNvSpPr>
              <p:nvPr/>
            </p:nvSpPr>
            <p:spPr bwMode="auto">
              <a:xfrm>
                <a:off x="1791"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6</a:t>
                </a:r>
              </a:p>
            </p:txBody>
          </p:sp>
          <p:sp>
            <p:nvSpPr>
              <p:cNvPr id="34" name="Rectangle 52"/>
              <p:cNvSpPr>
                <a:spLocks noChangeArrowheads="1"/>
              </p:cNvSpPr>
              <p:nvPr/>
            </p:nvSpPr>
            <p:spPr bwMode="auto">
              <a:xfrm>
                <a:off x="2472"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9</a:t>
                </a:r>
              </a:p>
            </p:txBody>
          </p:sp>
          <p:sp>
            <p:nvSpPr>
              <p:cNvPr id="35" name="Rectangle 53"/>
              <p:cNvSpPr>
                <a:spLocks noChangeArrowheads="1"/>
              </p:cNvSpPr>
              <p:nvPr/>
            </p:nvSpPr>
            <p:spPr bwMode="auto">
              <a:xfrm>
                <a:off x="2699"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10</a:t>
                </a:r>
              </a:p>
            </p:txBody>
          </p:sp>
          <p:sp>
            <p:nvSpPr>
              <p:cNvPr id="36" name="Rectangle 54"/>
              <p:cNvSpPr>
                <a:spLocks noChangeArrowheads="1"/>
              </p:cNvSpPr>
              <p:nvPr/>
            </p:nvSpPr>
            <p:spPr bwMode="auto">
              <a:xfrm>
                <a:off x="2925"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11</a:t>
                </a:r>
              </a:p>
            </p:txBody>
          </p:sp>
          <p:sp>
            <p:nvSpPr>
              <p:cNvPr id="37" name="Rectangle 55"/>
              <p:cNvSpPr>
                <a:spLocks noChangeArrowheads="1"/>
              </p:cNvSpPr>
              <p:nvPr/>
            </p:nvSpPr>
            <p:spPr bwMode="auto">
              <a:xfrm>
                <a:off x="3152"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12</a:t>
                </a:r>
              </a:p>
            </p:txBody>
          </p:sp>
          <p:sp>
            <p:nvSpPr>
              <p:cNvPr id="38" name="Rectangle 56"/>
              <p:cNvSpPr>
                <a:spLocks noChangeArrowheads="1"/>
              </p:cNvSpPr>
              <p:nvPr/>
            </p:nvSpPr>
            <p:spPr bwMode="auto">
              <a:xfrm>
                <a:off x="3379"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13</a:t>
                </a:r>
              </a:p>
            </p:txBody>
          </p:sp>
          <p:sp>
            <p:nvSpPr>
              <p:cNvPr id="39" name="Rectangle 57"/>
              <p:cNvSpPr>
                <a:spLocks noChangeArrowheads="1"/>
              </p:cNvSpPr>
              <p:nvPr/>
            </p:nvSpPr>
            <p:spPr bwMode="auto">
              <a:xfrm>
                <a:off x="3606"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14</a:t>
                </a:r>
              </a:p>
            </p:txBody>
          </p:sp>
          <p:sp>
            <p:nvSpPr>
              <p:cNvPr id="40" name="Rectangle 58"/>
              <p:cNvSpPr>
                <a:spLocks noChangeArrowheads="1"/>
              </p:cNvSpPr>
              <p:nvPr/>
            </p:nvSpPr>
            <p:spPr bwMode="auto">
              <a:xfrm>
                <a:off x="3833"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15</a:t>
                </a:r>
              </a:p>
            </p:txBody>
          </p:sp>
          <p:sp>
            <p:nvSpPr>
              <p:cNvPr id="41" name="Rectangle 59"/>
              <p:cNvSpPr>
                <a:spLocks noChangeArrowheads="1"/>
              </p:cNvSpPr>
              <p:nvPr/>
            </p:nvSpPr>
            <p:spPr bwMode="auto">
              <a:xfrm>
                <a:off x="4059"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16</a:t>
                </a:r>
              </a:p>
            </p:txBody>
          </p:sp>
          <p:sp>
            <p:nvSpPr>
              <p:cNvPr id="42" name="Rectangle 60"/>
              <p:cNvSpPr>
                <a:spLocks noChangeArrowheads="1"/>
              </p:cNvSpPr>
              <p:nvPr/>
            </p:nvSpPr>
            <p:spPr bwMode="auto">
              <a:xfrm>
                <a:off x="4286" y="3339"/>
                <a:ext cx="227" cy="182"/>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17</a:t>
                </a:r>
              </a:p>
            </p:txBody>
          </p:sp>
        </p:grpSp>
      </p:grpSp>
      <p:sp>
        <p:nvSpPr>
          <p:cNvPr id="61" name="Line 61"/>
          <p:cNvSpPr>
            <a:spLocks noChangeShapeType="1"/>
          </p:cNvSpPr>
          <p:nvPr/>
        </p:nvSpPr>
        <p:spPr bwMode="auto">
          <a:xfrm>
            <a:off x="1043351" y="3289478"/>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Line 62"/>
          <p:cNvSpPr>
            <a:spLocks noChangeShapeType="1"/>
          </p:cNvSpPr>
          <p:nvPr/>
        </p:nvSpPr>
        <p:spPr bwMode="auto">
          <a:xfrm>
            <a:off x="1482264" y="3289478"/>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63" name="Group 63"/>
          <p:cNvGrpSpPr>
            <a:grpSpLocks/>
          </p:cNvGrpSpPr>
          <p:nvPr/>
        </p:nvGrpSpPr>
        <p:grpSpPr bwMode="auto">
          <a:xfrm>
            <a:off x="1482264" y="3825949"/>
            <a:ext cx="2643188" cy="179481"/>
            <a:chOff x="386" y="3838"/>
            <a:chExt cx="1361" cy="182"/>
          </a:xfrm>
        </p:grpSpPr>
        <p:sp>
          <p:nvSpPr>
            <p:cNvPr id="64" name="Rectangle 64"/>
            <p:cNvSpPr>
              <a:spLocks noChangeArrowheads="1"/>
            </p:cNvSpPr>
            <p:nvPr/>
          </p:nvSpPr>
          <p:spPr bwMode="auto">
            <a:xfrm>
              <a:off x="38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65" name="Rectangle 65"/>
            <p:cNvSpPr>
              <a:spLocks noChangeArrowheads="1"/>
            </p:cNvSpPr>
            <p:nvPr/>
          </p:nvSpPr>
          <p:spPr bwMode="auto">
            <a:xfrm>
              <a:off x="612" y="3838"/>
              <a:ext cx="227" cy="160"/>
            </a:xfrm>
            <a:prstGeom prst="rect">
              <a:avLst/>
            </a:prstGeom>
            <a:solidFill>
              <a:srgbClr val="5F5F5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C00000"/>
                  </a:solidFill>
                  <a:effectLst/>
                  <a:uLnTx/>
                  <a:uFillTx/>
                  <a:latin typeface="Arial" panose="020B0604020202020204" pitchFamily="34" charset="0"/>
                  <a:ea typeface="宋体" panose="02010600030101010101" pitchFamily="2" charset="-122"/>
                </a:rPr>
                <a:t>b</a:t>
              </a:r>
            </a:p>
          </p:txBody>
        </p:sp>
        <p:sp>
          <p:nvSpPr>
            <p:cNvPr id="66" name="Rectangle 66"/>
            <p:cNvSpPr>
              <a:spLocks noChangeArrowheads="1"/>
            </p:cNvSpPr>
            <p:nvPr/>
          </p:nvSpPr>
          <p:spPr bwMode="auto">
            <a:xfrm>
              <a:off x="839"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67" name="Rectangle 67"/>
            <p:cNvSpPr>
              <a:spLocks noChangeArrowheads="1"/>
            </p:cNvSpPr>
            <p:nvPr/>
          </p:nvSpPr>
          <p:spPr bwMode="auto">
            <a:xfrm>
              <a:off x="106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p:txBody>
        </p:sp>
        <p:sp>
          <p:nvSpPr>
            <p:cNvPr id="68" name="Rectangle 68"/>
            <p:cNvSpPr>
              <a:spLocks noChangeArrowheads="1"/>
            </p:cNvSpPr>
            <p:nvPr/>
          </p:nvSpPr>
          <p:spPr bwMode="auto">
            <a:xfrm>
              <a:off x="1293"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69" name="Rectangle 69"/>
            <p:cNvSpPr>
              <a:spLocks noChangeArrowheads="1"/>
            </p:cNvSpPr>
            <p:nvPr/>
          </p:nvSpPr>
          <p:spPr bwMode="auto">
            <a:xfrm>
              <a:off x="1520"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grpSp>
      <p:sp>
        <p:nvSpPr>
          <p:cNvPr id="70" name="Line 70"/>
          <p:cNvSpPr>
            <a:spLocks noChangeShapeType="1"/>
          </p:cNvSpPr>
          <p:nvPr/>
        </p:nvSpPr>
        <p:spPr bwMode="auto">
          <a:xfrm>
            <a:off x="1923119" y="3647454"/>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Line 71"/>
          <p:cNvSpPr>
            <a:spLocks noChangeShapeType="1"/>
          </p:cNvSpPr>
          <p:nvPr/>
        </p:nvSpPr>
        <p:spPr bwMode="auto">
          <a:xfrm>
            <a:off x="2363974" y="3647454"/>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72" name="Group 72"/>
          <p:cNvGrpSpPr>
            <a:grpSpLocks/>
          </p:cNvGrpSpPr>
          <p:nvPr/>
        </p:nvGrpSpPr>
        <p:grpSpPr bwMode="auto">
          <a:xfrm>
            <a:off x="1923119" y="4183925"/>
            <a:ext cx="2643188" cy="179481"/>
            <a:chOff x="386" y="3838"/>
            <a:chExt cx="1361" cy="182"/>
          </a:xfrm>
        </p:grpSpPr>
        <p:sp>
          <p:nvSpPr>
            <p:cNvPr id="73" name="Rectangle 73"/>
            <p:cNvSpPr>
              <a:spLocks noChangeArrowheads="1"/>
            </p:cNvSpPr>
            <p:nvPr/>
          </p:nvSpPr>
          <p:spPr bwMode="auto">
            <a:xfrm>
              <a:off x="386" y="3838"/>
              <a:ext cx="227" cy="182"/>
            </a:xfrm>
            <a:prstGeom prst="rect">
              <a:avLst/>
            </a:prstGeom>
            <a:solidFill>
              <a:srgbClr val="5F5F5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C00000"/>
                  </a:solidFill>
                  <a:effectLst/>
                  <a:uLnTx/>
                  <a:uFillTx/>
                  <a:latin typeface="Arial" panose="020B0604020202020204" pitchFamily="34" charset="0"/>
                  <a:ea typeface="宋体" panose="02010600030101010101" pitchFamily="2" charset="-122"/>
                </a:rPr>
                <a:t>a</a:t>
              </a:r>
            </a:p>
          </p:txBody>
        </p:sp>
        <p:sp>
          <p:nvSpPr>
            <p:cNvPr id="74" name="Rectangle 74"/>
            <p:cNvSpPr>
              <a:spLocks noChangeArrowheads="1"/>
            </p:cNvSpPr>
            <p:nvPr/>
          </p:nvSpPr>
          <p:spPr bwMode="auto">
            <a:xfrm>
              <a:off x="612"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sp>
          <p:nvSpPr>
            <p:cNvPr id="75" name="Rectangle 75"/>
            <p:cNvSpPr>
              <a:spLocks noChangeArrowheads="1"/>
            </p:cNvSpPr>
            <p:nvPr/>
          </p:nvSpPr>
          <p:spPr bwMode="auto">
            <a:xfrm>
              <a:off x="839"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76" name="Rectangle 76"/>
            <p:cNvSpPr>
              <a:spLocks noChangeArrowheads="1"/>
            </p:cNvSpPr>
            <p:nvPr/>
          </p:nvSpPr>
          <p:spPr bwMode="auto">
            <a:xfrm>
              <a:off x="106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p:txBody>
        </p:sp>
        <p:sp>
          <p:nvSpPr>
            <p:cNvPr id="77" name="Rectangle 77"/>
            <p:cNvSpPr>
              <a:spLocks noChangeArrowheads="1"/>
            </p:cNvSpPr>
            <p:nvPr/>
          </p:nvSpPr>
          <p:spPr bwMode="auto">
            <a:xfrm>
              <a:off x="1293"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78" name="Rectangle 78"/>
            <p:cNvSpPr>
              <a:spLocks noChangeArrowheads="1"/>
            </p:cNvSpPr>
            <p:nvPr/>
          </p:nvSpPr>
          <p:spPr bwMode="auto">
            <a:xfrm>
              <a:off x="1520"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grpSp>
      <p:sp>
        <p:nvSpPr>
          <p:cNvPr id="79" name="Line 79"/>
          <p:cNvSpPr>
            <a:spLocks noChangeShapeType="1"/>
          </p:cNvSpPr>
          <p:nvPr/>
        </p:nvSpPr>
        <p:spPr bwMode="auto">
          <a:xfrm>
            <a:off x="1923119" y="4005430"/>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Line 80"/>
          <p:cNvSpPr>
            <a:spLocks noChangeShapeType="1"/>
          </p:cNvSpPr>
          <p:nvPr/>
        </p:nvSpPr>
        <p:spPr bwMode="auto">
          <a:xfrm>
            <a:off x="2363974" y="4005430"/>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81" name="Group 81"/>
          <p:cNvGrpSpPr>
            <a:grpSpLocks/>
          </p:cNvGrpSpPr>
          <p:nvPr/>
        </p:nvGrpSpPr>
        <p:grpSpPr bwMode="auto">
          <a:xfrm>
            <a:off x="2363974" y="4541901"/>
            <a:ext cx="2643188" cy="179481"/>
            <a:chOff x="386" y="3838"/>
            <a:chExt cx="1361" cy="182"/>
          </a:xfrm>
        </p:grpSpPr>
        <p:sp>
          <p:nvSpPr>
            <p:cNvPr id="82" name="Rectangle 82"/>
            <p:cNvSpPr>
              <a:spLocks noChangeArrowheads="1"/>
            </p:cNvSpPr>
            <p:nvPr/>
          </p:nvSpPr>
          <p:spPr bwMode="auto">
            <a:xfrm>
              <a:off x="38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83" name="Rectangle 83"/>
            <p:cNvSpPr>
              <a:spLocks noChangeArrowheads="1"/>
            </p:cNvSpPr>
            <p:nvPr/>
          </p:nvSpPr>
          <p:spPr bwMode="auto">
            <a:xfrm>
              <a:off x="612" y="3838"/>
              <a:ext cx="227" cy="182"/>
            </a:xfrm>
            <a:prstGeom prst="rect">
              <a:avLst/>
            </a:prstGeom>
            <a:solidFill>
              <a:srgbClr val="5F5F5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C00000"/>
                  </a:solidFill>
                  <a:effectLst/>
                  <a:uLnTx/>
                  <a:uFillTx/>
                  <a:latin typeface="Arial" panose="020B0604020202020204" pitchFamily="34" charset="0"/>
                  <a:ea typeface="宋体" panose="02010600030101010101" pitchFamily="2" charset="-122"/>
                </a:rPr>
                <a:t>b</a:t>
              </a:r>
            </a:p>
          </p:txBody>
        </p:sp>
        <p:sp>
          <p:nvSpPr>
            <p:cNvPr id="84" name="Rectangle 84"/>
            <p:cNvSpPr>
              <a:spLocks noChangeArrowheads="1"/>
            </p:cNvSpPr>
            <p:nvPr/>
          </p:nvSpPr>
          <p:spPr bwMode="auto">
            <a:xfrm>
              <a:off x="839"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85" name="Rectangle 85"/>
            <p:cNvSpPr>
              <a:spLocks noChangeArrowheads="1"/>
            </p:cNvSpPr>
            <p:nvPr/>
          </p:nvSpPr>
          <p:spPr bwMode="auto">
            <a:xfrm>
              <a:off x="106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p:txBody>
        </p:sp>
        <p:sp>
          <p:nvSpPr>
            <p:cNvPr id="86" name="Rectangle 86"/>
            <p:cNvSpPr>
              <a:spLocks noChangeArrowheads="1"/>
            </p:cNvSpPr>
            <p:nvPr/>
          </p:nvSpPr>
          <p:spPr bwMode="auto">
            <a:xfrm>
              <a:off x="1293"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87" name="Rectangle 87"/>
            <p:cNvSpPr>
              <a:spLocks noChangeArrowheads="1"/>
            </p:cNvSpPr>
            <p:nvPr/>
          </p:nvSpPr>
          <p:spPr bwMode="auto">
            <a:xfrm>
              <a:off x="1520"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grpSp>
      <p:sp>
        <p:nvSpPr>
          <p:cNvPr id="88" name="Line 88"/>
          <p:cNvSpPr>
            <a:spLocks noChangeShapeType="1"/>
          </p:cNvSpPr>
          <p:nvPr/>
        </p:nvSpPr>
        <p:spPr bwMode="auto">
          <a:xfrm>
            <a:off x="2804829" y="4363406"/>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Line 89"/>
          <p:cNvSpPr>
            <a:spLocks noChangeShapeType="1"/>
          </p:cNvSpPr>
          <p:nvPr/>
        </p:nvSpPr>
        <p:spPr bwMode="auto">
          <a:xfrm>
            <a:off x="3245684" y="4363406"/>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90" name="Group 90"/>
          <p:cNvGrpSpPr>
            <a:grpSpLocks/>
          </p:cNvGrpSpPr>
          <p:nvPr/>
        </p:nvGrpSpPr>
        <p:grpSpPr bwMode="auto">
          <a:xfrm>
            <a:off x="2804829" y="4899877"/>
            <a:ext cx="2643188" cy="179481"/>
            <a:chOff x="386" y="3838"/>
            <a:chExt cx="1361" cy="182"/>
          </a:xfrm>
        </p:grpSpPr>
        <p:sp>
          <p:nvSpPr>
            <p:cNvPr id="91" name="Rectangle 91"/>
            <p:cNvSpPr>
              <a:spLocks noChangeArrowheads="1"/>
            </p:cNvSpPr>
            <p:nvPr/>
          </p:nvSpPr>
          <p:spPr bwMode="auto">
            <a:xfrm>
              <a:off x="38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92" name="Rectangle 92"/>
            <p:cNvSpPr>
              <a:spLocks noChangeArrowheads="1"/>
            </p:cNvSpPr>
            <p:nvPr/>
          </p:nvSpPr>
          <p:spPr bwMode="auto">
            <a:xfrm>
              <a:off x="612"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sp>
          <p:nvSpPr>
            <p:cNvPr id="93" name="Rectangle 93"/>
            <p:cNvSpPr>
              <a:spLocks noChangeArrowheads="1"/>
            </p:cNvSpPr>
            <p:nvPr/>
          </p:nvSpPr>
          <p:spPr bwMode="auto">
            <a:xfrm>
              <a:off x="839"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94" name="Rectangle 94"/>
            <p:cNvSpPr>
              <a:spLocks noChangeArrowheads="1"/>
            </p:cNvSpPr>
            <p:nvPr/>
          </p:nvSpPr>
          <p:spPr bwMode="auto">
            <a:xfrm>
              <a:off x="106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p:txBody>
        </p:sp>
        <p:sp>
          <p:nvSpPr>
            <p:cNvPr id="95" name="Rectangle 95"/>
            <p:cNvSpPr>
              <a:spLocks noChangeArrowheads="1"/>
            </p:cNvSpPr>
            <p:nvPr/>
          </p:nvSpPr>
          <p:spPr bwMode="auto">
            <a:xfrm>
              <a:off x="1293" y="3838"/>
              <a:ext cx="227" cy="182"/>
            </a:xfrm>
            <a:prstGeom prst="rect">
              <a:avLst/>
            </a:prstGeom>
            <a:solidFill>
              <a:srgbClr val="5F5F5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96" name="Rectangle 96"/>
            <p:cNvSpPr>
              <a:spLocks noChangeArrowheads="1"/>
            </p:cNvSpPr>
            <p:nvPr/>
          </p:nvSpPr>
          <p:spPr bwMode="auto">
            <a:xfrm>
              <a:off x="1520"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grpSp>
      <p:sp>
        <p:nvSpPr>
          <p:cNvPr id="97" name="Line 97"/>
          <p:cNvSpPr>
            <a:spLocks noChangeShapeType="1"/>
          </p:cNvSpPr>
          <p:nvPr/>
        </p:nvSpPr>
        <p:spPr bwMode="auto">
          <a:xfrm>
            <a:off x="4566306" y="4720396"/>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8" name="Line 98"/>
          <p:cNvSpPr>
            <a:spLocks noChangeShapeType="1"/>
          </p:cNvSpPr>
          <p:nvPr/>
        </p:nvSpPr>
        <p:spPr bwMode="auto">
          <a:xfrm>
            <a:off x="5005219" y="4720396"/>
            <a:ext cx="0" cy="178495"/>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9" name="Rectangle 99"/>
          <p:cNvSpPr>
            <a:spLocks noChangeArrowheads="1"/>
          </p:cNvSpPr>
          <p:nvPr/>
        </p:nvSpPr>
        <p:spPr bwMode="auto">
          <a:xfrm>
            <a:off x="3479156" y="5168112"/>
            <a:ext cx="1584747" cy="268235"/>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p>
        </p:txBody>
      </p:sp>
      <p:grpSp>
        <p:nvGrpSpPr>
          <p:cNvPr id="100" name="Group 100"/>
          <p:cNvGrpSpPr>
            <a:grpSpLocks/>
          </p:cNvGrpSpPr>
          <p:nvPr/>
        </p:nvGrpSpPr>
        <p:grpSpPr bwMode="auto">
          <a:xfrm>
            <a:off x="5054175" y="5615829"/>
            <a:ext cx="2643188" cy="179481"/>
            <a:chOff x="386" y="3838"/>
            <a:chExt cx="1361" cy="182"/>
          </a:xfrm>
        </p:grpSpPr>
        <p:sp>
          <p:nvSpPr>
            <p:cNvPr id="101" name="Rectangle 101"/>
            <p:cNvSpPr>
              <a:spLocks noChangeArrowheads="1"/>
            </p:cNvSpPr>
            <p:nvPr/>
          </p:nvSpPr>
          <p:spPr bwMode="auto">
            <a:xfrm>
              <a:off x="38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102" name="Rectangle 102"/>
            <p:cNvSpPr>
              <a:spLocks noChangeArrowheads="1"/>
            </p:cNvSpPr>
            <p:nvPr/>
          </p:nvSpPr>
          <p:spPr bwMode="auto">
            <a:xfrm>
              <a:off x="612"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sp>
          <p:nvSpPr>
            <p:cNvPr id="103" name="Rectangle 103"/>
            <p:cNvSpPr>
              <a:spLocks noChangeArrowheads="1"/>
            </p:cNvSpPr>
            <p:nvPr/>
          </p:nvSpPr>
          <p:spPr bwMode="auto">
            <a:xfrm>
              <a:off x="839"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104" name="Rectangle 104"/>
            <p:cNvSpPr>
              <a:spLocks noChangeArrowheads="1"/>
            </p:cNvSpPr>
            <p:nvPr/>
          </p:nvSpPr>
          <p:spPr bwMode="auto">
            <a:xfrm>
              <a:off x="1066"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p:txBody>
        </p:sp>
        <p:sp>
          <p:nvSpPr>
            <p:cNvPr id="105" name="Rectangle 105"/>
            <p:cNvSpPr>
              <a:spLocks noChangeArrowheads="1"/>
            </p:cNvSpPr>
            <p:nvPr/>
          </p:nvSpPr>
          <p:spPr bwMode="auto">
            <a:xfrm>
              <a:off x="1293"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p>
          </p:txBody>
        </p:sp>
        <p:sp>
          <p:nvSpPr>
            <p:cNvPr id="106" name="Rectangle 106"/>
            <p:cNvSpPr>
              <a:spLocks noChangeArrowheads="1"/>
            </p:cNvSpPr>
            <p:nvPr/>
          </p:nvSpPr>
          <p:spPr bwMode="auto">
            <a:xfrm>
              <a:off x="1520" y="3838"/>
              <a:ext cx="227" cy="182"/>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a:t>
              </a:r>
            </a:p>
          </p:txBody>
        </p:sp>
      </p:grpSp>
    </p:spTree>
    <p:extLst>
      <p:ext uri="{BB962C8B-B14F-4D97-AF65-F5344CB8AC3E}">
        <p14:creationId xmlns:p14="http://schemas.microsoft.com/office/powerpoint/2010/main" val="944604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分块查找</a:t>
            </a:r>
          </a:p>
        </p:txBody>
      </p:sp>
      <p:sp>
        <p:nvSpPr>
          <p:cNvPr id="3" name="内容占位符 2"/>
          <p:cNvSpPr>
            <a:spLocks noGrp="1"/>
          </p:cNvSpPr>
          <p:nvPr>
            <p:ph idx="1"/>
          </p:nvPr>
        </p:nvSpPr>
        <p:spPr/>
        <p:txBody>
          <a:bodyPr>
            <a:normAutofit fontScale="92500" lnSpcReduction="20000"/>
          </a:bodyPr>
          <a:lstStyle/>
          <a:p>
            <a:pPr>
              <a:lnSpc>
                <a:spcPct val="170000"/>
              </a:lnSpc>
            </a:pPr>
            <a:r>
              <a:rPr lang="zh-CN" altLang="en-US" sz="2200" dirty="0">
                <a:latin typeface="Times New Roman" pitchFamily="18" charset="0"/>
                <a:cs typeface="Times New Roman" pitchFamily="18" charset="0"/>
              </a:rPr>
              <a:t>假设在索引表中用顺序检索，在块内也用顺序检索，设表长为</a:t>
            </a:r>
            <a:r>
              <a:rPr lang="en-US" altLang="zh-CN" sz="2200" dirty="0">
                <a:latin typeface="Times New Roman" pitchFamily="18" charset="0"/>
                <a:cs typeface="Times New Roman" pitchFamily="18" charset="0"/>
              </a:rPr>
              <a:t>n</a:t>
            </a:r>
            <a:r>
              <a:rPr lang="zh-CN" altLang="en-US" sz="2200" dirty="0">
                <a:latin typeface="Times New Roman" pitchFamily="18" charset="0"/>
                <a:cs typeface="Times New Roman" pitchFamily="18" charset="0"/>
              </a:rPr>
              <a:t>个记录，均分为</a:t>
            </a:r>
            <a:r>
              <a:rPr lang="en-US" altLang="zh-CN" sz="2200" dirty="0">
                <a:latin typeface="Times New Roman" pitchFamily="18" charset="0"/>
                <a:cs typeface="Times New Roman" pitchFamily="18" charset="0"/>
              </a:rPr>
              <a:t>b</a:t>
            </a:r>
            <a:r>
              <a:rPr lang="zh-CN" altLang="en-US" sz="2200" dirty="0">
                <a:latin typeface="Times New Roman" pitchFamily="18" charset="0"/>
                <a:cs typeface="Times New Roman" pitchFamily="18" charset="0"/>
              </a:rPr>
              <a:t>块，每块记录数为</a:t>
            </a:r>
            <a:r>
              <a:rPr lang="en-US" altLang="zh-CN" sz="2200" dirty="0">
                <a:latin typeface="Times New Roman" pitchFamily="18" charset="0"/>
                <a:cs typeface="Times New Roman" pitchFamily="18" charset="0"/>
              </a:rPr>
              <a:t>s</a:t>
            </a:r>
            <a:r>
              <a:rPr lang="zh-CN" altLang="en-US" sz="2200" dirty="0">
                <a:latin typeface="Times New Roman" pitchFamily="18" charset="0"/>
                <a:cs typeface="Times New Roman" pitchFamily="18" charset="0"/>
              </a:rPr>
              <a:t>，则</a:t>
            </a:r>
            <a:r>
              <a:rPr lang="en-US" altLang="zh-CN" sz="2200" b="1" dirty="0">
                <a:solidFill>
                  <a:srgbClr val="0000FF"/>
                </a:solidFill>
                <a:latin typeface="Times New Roman" pitchFamily="18" charset="0"/>
                <a:cs typeface="Times New Roman" pitchFamily="18" charset="0"/>
              </a:rPr>
              <a:t>b=⌈n/s⌉</a:t>
            </a:r>
            <a:r>
              <a:rPr lang="zh-CN" altLang="en-US" sz="2200" dirty="0">
                <a:latin typeface="Times New Roman" pitchFamily="18" charset="0"/>
                <a:cs typeface="Times New Roman" pitchFamily="18" charset="0"/>
              </a:rPr>
              <a:t>。设记录的查找概率相等，每块的查找概率为</a:t>
            </a:r>
            <a:r>
              <a:rPr lang="en-US" altLang="zh-CN" sz="2200" b="1" dirty="0">
                <a:solidFill>
                  <a:srgbClr val="FF0000"/>
                </a:solidFill>
                <a:latin typeface="Times New Roman" pitchFamily="18" charset="0"/>
                <a:cs typeface="Times New Roman" pitchFamily="18" charset="0"/>
              </a:rPr>
              <a:t>1/b</a:t>
            </a:r>
            <a:r>
              <a:rPr lang="zh-CN" altLang="en-US" sz="2200" dirty="0">
                <a:latin typeface="Times New Roman" pitchFamily="18" charset="0"/>
                <a:cs typeface="Times New Roman" pitchFamily="18" charset="0"/>
              </a:rPr>
              <a:t>，块中记录的查找概率为</a:t>
            </a:r>
            <a:r>
              <a:rPr lang="en-US" altLang="zh-CN" sz="2200" b="1" dirty="0">
                <a:solidFill>
                  <a:srgbClr val="FF0000"/>
                </a:solidFill>
                <a:latin typeface="Times New Roman" pitchFamily="18" charset="0"/>
                <a:cs typeface="Times New Roman" pitchFamily="18" charset="0"/>
              </a:rPr>
              <a:t>1/s</a:t>
            </a:r>
            <a:r>
              <a:rPr lang="zh-CN" altLang="en-US" sz="2200" dirty="0">
                <a:latin typeface="Times New Roman" pitchFamily="18" charset="0"/>
                <a:cs typeface="Times New Roman" pitchFamily="18" charset="0"/>
              </a:rPr>
              <a:t>，则平均查找长度</a:t>
            </a:r>
            <a:r>
              <a:rPr lang="en-US" altLang="zh-CN" sz="2200" dirty="0">
                <a:latin typeface="Times New Roman" pitchFamily="18" charset="0"/>
                <a:cs typeface="Times New Roman" pitchFamily="18" charset="0"/>
              </a:rPr>
              <a:t>ASL</a:t>
            </a:r>
            <a:r>
              <a:rPr lang="zh-CN" altLang="en-US" sz="2200" dirty="0">
                <a:latin typeface="Times New Roman" pitchFamily="18" charset="0"/>
                <a:cs typeface="Times New Roman" pitchFamily="18" charset="0"/>
              </a:rPr>
              <a:t>：</a:t>
            </a:r>
          </a:p>
          <a:p>
            <a:pPr>
              <a:lnSpc>
                <a:spcPct val="80000"/>
              </a:lnSpc>
            </a:pPr>
            <a:endParaRPr lang="zh-CN" altLang="en-US" dirty="0">
              <a:latin typeface="Times New Roman" pitchFamily="18" charset="0"/>
              <a:cs typeface="Times New Roman" pitchFamily="18" charset="0"/>
            </a:endParaRPr>
          </a:p>
          <a:p>
            <a:pPr>
              <a:lnSpc>
                <a:spcPct val="80000"/>
              </a:lnSpc>
            </a:pPr>
            <a:endParaRPr lang="zh-CN" altLang="en-US" sz="1900" dirty="0">
              <a:latin typeface="Times New Roman" pitchFamily="18" charset="0"/>
              <a:cs typeface="Times New Roman" pitchFamily="18" charset="0"/>
            </a:endParaRPr>
          </a:p>
          <a:p>
            <a:pPr>
              <a:lnSpc>
                <a:spcPct val="80000"/>
              </a:lnSpc>
            </a:pPr>
            <a:endParaRPr lang="zh-CN" altLang="en-US" sz="2800" dirty="0">
              <a:latin typeface="Times New Roman" pitchFamily="18" charset="0"/>
              <a:cs typeface="Times New Roman" pitchFamily="18" charset="0"/>
            </a:endParaRPr>
          </a:p>
          <a:p>
            <a:pPr>
              <a:lnSpc>
                <a:spcPct val="80000"/>
              </a:lnSpc>
              <a:buFont typeface="Wingdings" pitchFamily="2" charset="2"/>
              <a:buNone/>
            </a:pPr>
            <a:endParaRPr lang="zh-CN" altLang="en-US" sz="2800" dirty="0">
              <a:latin typeface="Times New Roman" pitchFamily="18" charset="0"/>
              <a:cs typeface="Times New Roman" pitchFamily="18" charset="0"/>
            </a:endParaRPr>
          </a:p>
          <a:p>
            <a:pPr>
              <a:lnSpc>
                <a:spcPct val="80000"/>
              </a:lnSpc>
            </a:pPr>
            <a:endParaRPr lang="en-US" altLang="zh-CN" sz="4800" dirty="0">
              <a:latin typeface="Times New Roman" pitchFamily="18" charset="0"/>
              <a:cs typeface="Times New Roman" pitchFamily="18" charset="0"/>
            </a:endParaRPr>
          </a:p>
          <a:p>
            <a:pPr>
              <a:lnSpc>
                <a:spcPct val="80000"/>
              </a:lnSpc>
            </a:pPr>
            <a:endParaRPr lang="en-US" altLang="zh-CN" sz="1900" dirty="0">
              <a:latin typeface="Times New Roman" pitchFamily="18" charset="0"/>
              <a:cs typeface="Times New Roman" pitchFamily="18" charset="0"/>
            </a:endParaRPr>
          </a:p>
          <a:p>
            <a:pPr>
              <a:lnSpc>
                <a:spcPct val="80000"/>
              </a:lnSpc>
            </a:pPr>
            <a:endParaRPr lang="zh-CN" altLang="en-US" sz="2800" dirty="0">
              <a:latin typeface="Times New Roman" pitchFamily="18" charset="0"/>
              <a:cs typeface="Times New Roman" pitchFamily="18" charset="0"/>
            </a:endParaRPr>
          </a:p>
          <a:p>
            <a:pPr>
              <a:lnSpc>
                <a:spcPct val="125000"/>
              </a:lnSpc>
            </a:pPr>
            <a:r>
              <a:rPr lang="zh-CN" altLang="en-US" sz="2200" dirty="0">
                <a:latin typeface="Times New Roman" pitchFamily="18" charset="0"/>
                <a:cs typeface="Times New Roman" pitchFamily="18" charset="0"/>
              </a:rPr>
              <a:t>当</a:t>
            </a:r>
            <a:r>
              <a:rPr lang="en-US" altLang="zh-CN" sz="2200" dirty="0">
                <a:latin typeface="Times New Roman" pitchFamily="18" charset="0"/>
                <a:cs typeface="Times New Roman" pitchFamily="18" charset="0"/>
              </a:rPr>
              <a:t>s =         </a:t>
            </a:r>
            <a:r>
              <a:rPr lang="zh-CN" altLang="en-US" sz="2200" dirty="0">
                <a:latin typeface="Times New Roman" pitchFamily="18" charset="0"/>
                <a:cs typeface="Times New Roman" pitchFamily="18" charset="0"/>
              </a:rPr>
              <a:t>时，</a:t>
            </a:r>
            <a:r>
              <a:rPr lang="en-US" altLang="zh-CN" sz="2200" dirty="0">
                <a:latin typeface="Times New Roman" pitchFamily="18" charset="0"/>
                <a:cs typeface="Times New Roman" pitchFamily="18" charset="0"/>
              </a:rPr>
              <a:t>ASL</a:t>
            </a:r>
            <a:r>
              <a:rPr lang="zh-CN" altLang="en-US" sz="2200" dirty="0">
                <a:latin typeface="Times New Roman" pitchFamily="18" charset="0"/>
                <a:cs typeface="Times New Roman" pitchFamily="18" charset="0"/>
              </a:rPr>
              <a:t>取最小值，</a:t>
            </a:r>
          </a:p>
          <a:p>
            <a:pPr>
              <a:lnSpc>
                <a:spcPct val="125000"/>
              </a:lnSpc>
              <a:buFont typeface="Wingdings" pitchFamily="2" charset="2"/>
              <a:buNone/>
            </a:pPr>
            <a:r>
              <a:rPr lang="zh-CN" altLang="en-US" sz="22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ASL =          +1 ≈ </a:t>
            </a:r>
          </a:p>
          <a:p>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30</a:t>
            </a:fld>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4137880929"/>
              </p:ext>
            </p:extLst>
          </p:nvPr>
        </p:nvGraphicFramePr>
        <p:xfrm>
          <a:off x="1357311" y="4972081"/>
          <a:ext cx="457200" cy="372943"/>
        </p:xfrm>
        <a:graphic>
          <a:graphicData uri="http://schemas.openxmlformats.org/presentationml/2006/ole">
            <mc:AlternateContent xmlns:mc="http://schemas.openxmlformats.org/markup-compatibility/2006">
              <mc:Choice xmlns:v="urn:schemas-microsoft-com:vml" Requires="v">
                <p:oleObj r:id="rId2" imgW="406224" imgH="330057" progId="Equation.3">
                  <p:embed/>
                </p:oleObj>
              </mc:Choice>
              <mc:Fallback>
                <p:oleObj r:id="rId2" imgW="406224" imgH="330057"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1" y="4972081"/>
                        <a:ext cx="457200" cy="372943"/>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3718451"/>
              </p:ext>
            </p:extLst>
          </p:nvPr>
        </p:nvGraphicFramePr>
        <p:xfrm>
          <a:off x="1395406" y="5510255"/>
          <a:ext cx="457200" cy="373062"/>
        </p:xfrm>
        <a:graphic>
          <a:graphicData uri="http://schemas.openxmlformats.org/presentationml/2006/ole">
            <mc:AlternateContent xmlns:mc="http://schemas.openxmlformats.org/markup-compatibility/2006">
              <mc:Choice xmlns:v="urn:schemas-microsoft-com:vml" Requires="v">
                <p:oleObj r:id="rId4" imgW="406224" imgH="330057" progId="Equation.3">
                  <p:embed/>
                </p:oleObj>
              </mc:Choice>
              <mc:Fallback>
                <p:oleObj r:id="rId4" imgW="406224" imgH="330057" progId="Equation.3">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06" y="5510255"/>
                        <a:ext cx="4572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48022009"/>
              </p:ext>
            </p:extLst>
          </p:nvPr>
        </p:nvGraphicFramePr>
        <p:xfrm>
          <a:off x="2524158" y="5510255"/>
          <a:ext cx="457200" cy="373062"/>
        </p:xfrm>
        <a:graphic>
          <a:graphicData uri="http://schemas.openxmlformats.org/presentationml/2006/ole">
            <mc:AlternateContent xmlns:mc="http://schemas.openxmlformats.org/markup-compatibility/2006">
              <mc:Choice xmlns:v="urn:schemas-microsoft-com:vml" Requires="v">
                <p:oleObj r:id="rId5" imgW="406224" imgH="330057" progId="Equation.3">
                  <p:embed/>
                </p:oleObj>
              </mc:Choice>
              <mc:Fallback>
                <p:oleObj r:id="rId5" imgW="406224" imgH="330057" progId="Equation.3">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58" y="5510255"/>
                        <a:ext cx="4572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801039651"/>
              </p:ext>
            </p:extLst>
          </p:nvPr>
        </p:nvGraphicFramePr>
        <p:xfrm>
          <a:off x="2743216" y="3502037"/>
          <a:ext cx="3714750" cy="1485900"/>
        </p:xfrm>
        <a:graphic>
          <a:graphicData uri="http://schemas.openxmlformats.org/presentationml/2006/ole">
            <mc:AlternateContent xmlns:mc="http://schemas.openxmlformats.org/markup-compatibility/2006">
              <mc:Choice xmlns:v="urn:schemas-microsoft-com:vml" Requires="v">
                <p:oleObj name="Equation" r:id="rId6" imgW="1816100" imgH="812800" progId="Equation.DSMT4">
                  <p:embed/>
                </p:oleObj>
              </mc:Choice>
              <mc:Fallback>
                <p:oleObj name="Equation" r:id="rId6" imgW="1816100" imgH="812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16" y="3502037"/>
                        <a:ext cx="37147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42808642"/>
              </p:ext>
            </p:extLst>
          </p:nvPr>
        </p:nvGraphicFramePr>
        <p:xfrm>
          <a:off x="4876816" y="2652720"/>
          <a:ext cx="1866900" cy="690562"/>
        </p:xfrm>
        <a:graphic>
          <a:graphicData uri="http://schemas.openxmlformats.org/presentationml/2006/ole">
            <mc:AlternateContent xmlns:mc="http://schemas.openxmlformats.org/markup-compatibility/2006">
              <mc:Choice xmlns:v="urn:schemas-microsoft-com:vml" Requires="v">
                <p:oleObj name="Equation" r:id="rId8" imgW="875920" imgH="393529" progId="Equation.DSMT4">
                  <p:embed/>
                </p:oleObj>
              </mc:Choice>
              <mc:Fallback>
                <p:oleObj name="Equation" r:id="rId8" imgW="875920" imgH="393529"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16" y="2652720"/>
                        <a:ext cx="18669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22925278"/>
              </p:ext>
            </p:extLst>
          </p:nvPr>
        </p:nvGraphicFramePr>
        <p:xfrm>
          <a:off x="2514616" y="2652720"/>
          <a:ext cx="1728788" cy="690562"/>
        </p:xfrm>
        <a:graphic>
          <a:graphicData uri="http://schemas.openxmlformats.org/presentationml/2006/ole">
            <mc:AlternateContent xmlns:mc="http://schemas.openxmlformats.org/markup-compatibility/2006">
              <mc:Choice xmlns:v="urn:schemas-microsoft-com:vml" Requires="v">
                <p:oleObj name="Equation" r:id="rId10" imgW="863225" imgH="393529" progId="Equation.DSMT4">
                  <p:embed/>
                </p:oleObj>
              </mc:Choice>
              <mc:Fallback>
                <p:oleObj name="Equation" r:id="rId10" imgW="863225" imgH="393529" progId="Equation.DSMT4">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16" y="2652720"/>
                        <a:ext cx="172878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891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r>
              <a:rPr lang="en-US" altLang="zh-CN" dirty="0"/>
              <a:t>--</a:t>
            </a:r>
            <a:r>
              <a:rPr lang="zh-CN" altLang="en-US" dirty="0"/>
              <a:t>分块查找</a:t>
            </a:r>
          </a:p>
        </p:txBody>
      </p:sp>
      <p:sp>
        <p:nvSpPr>
          <p:cNvPr id="3" name="内容占位符 2"/>
          <p:cNvSpPr>
            <a:spLocks noGrp="1"/>
          </p:cNvSpPr>
          <p:nvPr>
            <p:ph idx="1"/>
          </p:nvPr>
        </p:nvSpPr>
        <p:spPr/>
        <p:txBody>
          <a:bodyPr/>
          <a:lstStyle/>
          <a:p>
            <a:pPr>
              <a:lnSpc>
                <a:spcPct val="125000"/>
              </a:lnSpc>
              <a:spcBef>
                <a:spcPts val="1200"/>
              </a:spcBef>
            </a:pPr>
            <a:r>
              <a:rPr lang="zh-CN" altLang="en-US" sz="2000" dirty="0">
                <a:latin typeface="Times New Roman" pitchFamily="18" charset="0"/>
                <a:cs typeface="Times New Roman" pitchFamily="18" charset="0"/>
              </a:rPr>
              <a:t>分块检索的优缺点</a:t>
            </a:r>
            <a:endParaRPr lang="en-US" altLang="zh-CN" sz="2000" dirty="0">
              <a:latin typeface="Times New Roman" pitchFamily="18" charset="0"/>
              <a:cs typeface="Times New Roman" pitchFamily="18" charset="0"/>
            </a:endParaRPr>
          </a:p>
          <a:p>
            <a:pPr>
              <a:lnSpc>
                <a:spcPct val="125000"/>
              </a:lnSpc>
              <a:spcBef>
                <a:spcPts val="1200"/>
              </a:spcBef>
            </a:pPr>
            <a:r>
              <a:rPr lang="zh-CN" altLang="en-US" sz="2000" dirty="0">
                <a:latin typeface="Times New Roman" pitchFamily="18" charset="0"/>
                <a:cs typeface="Times New Roman" pitchFamily="18" charset="0"/>
              </a:rPr>
              <a:t>优点：</a:t>
            </a:r>
          </a:p>
          <a:p>
            <a:pPr lvl="1">
              <a:lnSpc>
                <a:spcPct val="125000"/>
              </a:lnSpc>
              <a:spcBef>
                <a:spcPts val="1200"/>
              </a:spcBef>
            </a:pPr>
            <a:r>
              <a:rPr lang="zh-CN" altLang="en-US" dirty="0">
                <a:latin typeface="Times New Roman" pitchFamily="18" charset="0"/>
                <a:cs typeface="Times New Roman" pitchFamily="18" charset="0"/>
              </a:rPr>
              <a:t>插入、删除相对较易</a:t>
            </a:r>
          </a:p>
          <a:p>
            <a:pPr lvl="1">
              <a:lnSpc>
                <a:spcPct val="125000"/>
              </a:lnSpc>
              <a:spcBef>
                <a:spcPts val="1200"/>
              </a:spcBef>
            </a:pPr>
            <a:r>
              <a:rPr lang="zh-CN" altLang="en-US" dirty="0">
                <a:latin typeface="Times New Roman" pitchFamily="18" charset="0"/>
                <a:cs typeface="Times New Roman" pitchFamily="18" charset="0"/>
              </a:rPr>
              <a:t>没有大量记录移动</a:t>
            </a:r>
          </a:p>
          <a:p>
            <a:pPr>
              <a:lnSpc>
                <a:spcPct val="125000"/>
              </a:lnSpc>
              <a:spcBef>
                <a:spcPts val="1200"/>
              </a:spcBef>
            </a:pPr>
            <a:r>
              <a:rPr lang="zh-CN" altLang="en-US" sz="2000" dirty="0">
                <a:latin typeface="Times New Roman" pitchFamily="18" charset="0"/>
                <a:cs typeface="Times New Roman" pitchFamily="18" charset="0"/>
              </a:rPr>
              <a:t>缺点：</a:t>
            </a:r>
          </a:p>
          <a:p>
            <a:pPr lvl="1">
              <a:lnSpc>
                <a:spcPct val="125000"/>
              </a:lnSpc>
              <a:spcBef>
                <a:spcPts val="1200"/>
              </a:spcBef>
            </a:pPr>
            <a:r>
              <a:rPr lang="zh-CN" altLang="en-US" dirty="0">
                <a:latin typeface="Times New Roman" pitchFamily="18" charset="0"/>
                <a:cs typeface="Times New Roman" pitchFamily="18" charset="0"/>
              </a:rPr>
              <a:t>增加一个辅助数组的存储空间</a:t>
            </a:r>
          </a:p>
          <a:p>
            <a:pPr lvl="1">
              <a:lnSpc>
                <a:spcPct val="125000"/>
              </a:lnSpc>
              <a:spcBef>
                <a:spcPts val="1200"/>
              </a:spcBef>
            </a:pPr>
            <a:r>
              <a:rPr lang="zh-CN" altLang="en-US" dirty="0">
                <a:latin typeface="Times New Roman" pitchFamily="18" charset="0"/>
                <a:cs typeface="Times New Roman" pitchFamily="18" charset="0"/>
              </a:rPr>
              <a:t>初始线性表分块排序</a:t>
            </a:r>
          </a:p>
          <a:p>
            <a:pPr lvl="1">
              <a:lnSpc>
                <a:spcPct val="125000"/>
              </a:lnSpc>
              <a:spcBef>
                <a:spcPts val="1200"/>
              </a:spcBef>
            </a:pPr>
            <a:r>
              <a:rPr lang="zh-CN" altLang="en-US" dirty="0">
                <a:latin typeface="Times New Roman" pitchFamily="18" charset="0"/>
                <a:cs typeface="Times New Roman" pitchFamily="18" charset="0"/>
              </a:rPr>
              <a:t>当大量插入</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删除时，或结点分布不均匀时，速度下降</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31</a:t>
            </a:fld>
            <a:endParaRPr lang="zh-CN" altLang="en-US" dirty="0"/>
          </a:p>
        </p:txBody>
      </p:sp>
    </p:spTree>
    <p:extLst>
      <p:ext uri="{BB962C8B-B14F-4D97-AF65-F5344CB8AC3E}">
        <p14:creationId xmlns:p14="http://schemas.microsoft.com/office/powerpoint/2010/main" val="33835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a:t>
            </a:r>
          </a:p>
        </p:txBody>
      </p:sp>
      <p:sp>
        <p:nvSpPr>
          <p:cNvPr id="3" name="内容占位符 2"/>
          <p:cNvSpPr>
            <a:spLocks noGrp="1"/>
          </p:cNvSpPr>
          <p:nvPr>
            <p:ph idx="1"/>
          </p:nvPr>
        </p:nvSpPr>
        <p:spPr/>
        <p:txBody>
          <a:bodyPr/>
          <a:lstStyle/>
          <a:p>
            <a:r>
              <a:rPr lang="zh-CN" altLang="en-US" dirty="0"/>
              <a:t>查找方法比较</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32</a:t>
            </a:fld>
            <a:endParaRPr lang="zh-CN" altLang="en-US" dirty="0"/>
          </a:p>
        </p:txBody>
      </p:sp>
      <p:graphicFrame>
        <p:nvGraphicFramePr>
          <p:cNvPr id="6" name="Group 5"/>
          <p:cNvGraphicFramePr>
            <a:graphicFrameLocks noGrp="1"/>
          </p:cNvGraphicFramePr>
          <p:nvPr>
            <p:extLst>
              <p:ext uri="{D42A27DB-BD31-4B8C-83A1-F6EECF244321}">
                <p14:modId xmlns:p14="http://schemas.microsoft.com/office/powerpoint/2010/main" val="1434522863"/>
              </p:ext>
            </p:extLst>
          </p:nvPr>
        </p:nvGraphicFramePr>
        <p:xfrm>
          <a:off x="457200" y="1604945"/>
          <a:ext cx="8229600" cy="2663999"/>
        </p:xfrm>
        <a:graphic>
          <a:graphicData uri="http://schemas.openxmlformats.org/drawingml/2006/table">
            <a:tbl>
              <a:tblPr/>
              <a:tblGrid>
                <a:gridCol w="14478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20913">
                  <a:extLst>
                    <a:ext uri="{9D8B030D-6E8A-4147-A177-3AD203B41FA5}">
                      <a16:colId xmlns:a16="http://schemas.microsoft.com/office/drawing/2014/main" val="20002"/>
                    </a:ext>
                  </a:extLst>
                </a:gridCol>
                <a:gridCol w="2122487">
                  <a:extLst>
                    <a:ext uri="{9D8B030D-6E8A-4147-A177-3AD203B41FA5}">
                      <a16:colId xmlns:a16="http://schemas.microsoft.com/office/drawing/2014/main" val="20003"/>
                    </a:ext>
                  </a:extLst>
                </a:gridCol>
              </a:tblGrid>
              <a:tr h="611997">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zh-CN" altLang="zh-CN" sz="28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顺序查找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折半查找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a:ln>
                            <a:noFill/>
                          </a:ln>
                          <a:solidFill>
                            <a:schemeClr val="tx1"/>
                          </a:solidFill>
                          <a:effectLst/>
                          <a:latin typeface="微软雅黑" pitchFamily="34" charset="-122"/>
                          <a:ea typeface="微软雅黑" pitchFamily="34" charset="-122"/>
                        </a:rPr>
                        <a:t>分块查找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997">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2400" b="0" i="0" u="none" strike="noStrike" cap="none" normalizeH="0" baseline="0" dirty="0">
                          <a:ln>
                            <a:noFill/>
                          </a:ln>
                          <a:solidFill>
                            <a:schemeClr val="tx1"/>
                          </a:solidFill>
                          <a:effectLst/>
                          <a:latin typeface="微软雅黑" pitchFamily="34" charset="-122"/>
                          <a:ea typeface="微软雅黑" pitchFamily="34" charset="-122"/>
                        </a:rPr>
                        <a:t>ASL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最大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最小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a:ln>
                            <a:noFill/>
                          </a:ln>
                          <a:solidFill>
                            <a:schemeClr val="tx1"/>
                          </a:solidFill>
                          <a:effectLst/>
                          <a:latin typeface="微软雅黑" pitchFamily="34" charset="-122"/>
                          <a:ea typeface="微软雅黑" pitchFamily="34" charset="-122"/>
                        </a:rPr>
                        <a:t>两者之间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997">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a:ln>
                            <a:noFill/>
                          </a:ln>
                          <a:solidFill>
                            <a:schemeClr val="tx1"/>
                          </a:solidFill>
                          <a:effectLst/>
                          <a:latin typeface="微软雅黑" pitchFamily="34" charset="-122"/>
                          <a:ea typeface="微软雅黑" pitchFamily="34" charset="-122"/>
                        </a:rPr>
                        <a:t>表结构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有序表、无序表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有序表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分块有序表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7200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a:ln>
                            <a:noFill/>
                          </a:ln>
                          <a:solidFill>
                            <a:schemeClr val="tx1"/>
                          </a:solidFill>
                          <a:effectLst/>
                          <a:latin typeface="微软雅黑" pitchFamily="34" charset="-122"/>
                          <a:ea typeface="微软雅黑" pitchFamily="34" charset="-122"/>
                        </a:rPr>
                        <a:t>存储结构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顺序存储结构</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线性链表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顺序存储结构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顺序存储结构</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sz="2400" b="0" i="0" u="none" strike="noStrike" cap="none" normalizeH="0" baseline="0" dirty="0">
                          <a:ln>
                            <a:noFill/>
                          </a:ln>
                          <a:solidFill>
                            <a:schemeClr val="tx1"/>
                          </a:solidFill>
                          <a:effectLst/>
                          <a:latin typeface="微软雅黑" pitchFamily="34" charset="-122"/>
                          <a:ea typeface="微软雅黑" pitchFamily="34" charset="-122"/>
                        </a:rPr>
                        <a:t>线性链表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39119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C2720-C6F6-4B77-B604-703F50AC64EC}"/>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AB732480-E344-4515-B0E0-E10FC49C6E67}"/>
              </a:ext>
            </a:extLst>
          </p:cNvPr>
          <p:cNvSpPr>
            <a:spLocks noGrp="1"/>
          </p:cNvSpPr>
          <p:nvPr>
            <p:ph idx="1"/>
          </p:nvPr>
        </p:nvSpPr>
        <p:spPr/>
        <p:txBody>
          <a:bodyPr/>
          <a:lstStyle/>
          <a:p>
            <a:pPr>
              <a:lnSpc>
                <a:spcPct val="150000"/>
              </a:lnSpc>
              <a:spcBef>
                <a:spcPts val="600"/>
              </a:spcBef>
            </a:pPr>
            <a:r>
              <a:rPr lang="zh-CN" altLang="en-US" dirty="0"/>
              <a:t>试写一个算法，判定给定的关键字序列</a:t>
            </a:r>
            <a:r>
              <a:rPr lang="en-US" altLang="zh-CN" dirty="0"/>
              <a:t>k1, k2, …, </a:t>
            </a:r>
            <a:r>
              <a:rPr lang="en-US" altLang="zh-CN" dirty="0" err="1"/>
              <a:t>kn</a:t>
            </a:r>
            <a:r>
              <a:rPr lang="zh-CN" altLang="en-US" dirty="0"/>
              <a:t>是否为折半查找过程中可能出现的关键字比较序列。（伪代码表示）</a:t>
            </a:r>
          </a:p>
        </p:txBody>
      </p:sp>
      <p:sp>
        <p:nvSpPr>
          <p:cNvPr id="4" name="灯片编号占位符 3">
            <a:extLst>
              <a:ext uri="{FF2B5EF4-FFF2-40B4-BE49-F238E27FC236}">
                <a16:creationId xmlns:a16="http://schemas.microsoft.com/office/drawing/2014/main" id="{7F3873C1-C3C1-4343-8F83-54F262D14AAA}"/>
              </a:ext>
            </a:extLst>
          </p:cNvPr>
          <p:cNvSpPr>
            <a:spLocks noGrp="1"/>
          </p:cNvSpPr>
          <p:nvPr>
            <p:ph type="sldNum" sz="quarter" idx="12"/>
          </p:nvPr>
        </p:nvSpPr>
        <p:spPr/>
        <p:txBody>
          <a:bodyPr/>
          <a:lstStyle/>
          <a:p>
            <a:fld id="{36FD9405-CE62-418F-9683-85B6A1C55A4B}" type="slidenum">
              <a:rPr lang="zh-CN" altLang="en-US" smtClean="0"/>
              <a:pPr/>
              <a:t>33</a:t>
            </a:fld>
            <a:endParaRPr lang="zh-CN" altLang="en-US" dirty="0"/>
          </a:p>
        </p:txBody>
      </p:sp>
      <p:sp>
        <p:nvSpPr>
          <p:cNvPr id="5" name="页脚占位符 4">
            <a:extLst>
              <a:ext uri="{FF2B5EF4-FFF2-40B4-BE49-F238E27FC236}">
                <a16:creationId xmlns:a16="http://schemas.microsoft.com/office/drawing/2014/main" id="{B220C5D8-818B-426A-844B-F6F95BD86C3F}"/>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7" name="图片 6">
            <a:extLst>
              <a:ext uri="{FF2B5EF4-FFF2-40B4-BE49-F238E27FC236}">
                <a16:creationId xmlns:a16="http://schemas.microsoft.com/office/drawing/2014/main" id="{2CFAF8B7-1610-4382-BAED-EDEA0B4129EB}"/>
              </a:ext>
            </a:extLst>
          </p:cNvPr>
          <p:cNvPicPr>
            <a:picLocks noChangeAspect="1"/>
          </p:cNvPicPr>
          <p:nvPr/>
        </p:nvPicPr>
        <p:blipFill>
          <a:blip r:embed="rId2"/>
          <a:stretch>
            <a:fillRect/>
          </a:stretch>
        </p:blipFill>
        <p:spPr>
          <a:xfrm>
            <a:off x="1180558" y="2832537"/>
            <a:ext cx="6782884" cy="3048625"/>
          </a:xfrm>
          <a:prstGeom prst="rect">
            <a:avLst/>
          </a:prstGeom>
        </p:spPr>
      </p:pic>
    </p:spTree>
    <p:extLst>
      <p:ext uri="{BB962C8B-B14F-4D97-AF65-F5344CB8AC3E}">
        <p14:creationId xmlns:p14="http://schemas.microsoft.com/office/powerpoint/2010/main" val="356445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3295B-5DDC-417A-B4CF-26B67C47E7AD}"/>
              </a:ext>
            </a:extLst>
          </p:cNvPr>
          <p:cNvSpPr>
            <a:spLocks noGrp="1"/>
          </p:cNvSpPr>
          <p:nvPr>
            <p:ph type="title"/>
          </p:nvPr>
        </p:nvSpPr>
        <p:spPr/>
        <p:txBody>
          <a:bodyPr/>
          <a:lstStyle/>
          <a:p>
            <a:r>
              <a:rPr lang="en-US" altLang="zh-CN" dirty="0"/>
              <a:t>Exercise</a:t>
            </a:r>
            <a:endParaRPr lang="zh-CN" altLang="en-US" dirty="0"/>
          </a:p>
        </p:txBody>
      </p:sp>
      <p:sp>
        <p:nvSpPr>
          <p:cNvPr id="4" name="灯片编号占位符 3">
            <a:extLst>
              <a:ext uri="{FF2B5EF4-FFF2-40B4-BE49-F238E27FC236}">
                <a16:creationId xmlns:a16="http://schemas.microsoft.com/office/drawing/2014/main" id="{E6A27748-1F4F-4BF4-9B65-111329FB5363}"/>
              </a:ext>
            </a:extLst>
          </p:cNvPr>
          <p:cNvSpPr>
            <a:spLocks noGrp="1"/>
          </p:cNvSpPr>
          <p:nvPr>
            <p:ph type="sldNum" sz="quarter" idx="12"/>
          </p:nvPr>
        </p:nvSpPr>
        <p:spPr/>
        <p:txBody>
          <a:bodyPr/>
          <a:lstStyle/>
          <a:p>
            <a:fld id="{36FD9405-CE62-418F-9683-85B6A1C55A4B}" type="slidenum">
              <a:rPr lang="zh-CN" altLang="en-US" smtClean="0"/>
              <a:pPr/>
              <a:t>34</a:t>
            </a:fld>
            <a:endParaRPr lang="zh-CN" altLang="en-US" dirty="0"/>
          </a:p>
        </p:txBody>
      </p:sp>
      <p:sp>
        <p:nvSpPr>
          <p:cNvPr id="5" name="页脚占位符 4">
            <a:extLst>
              <a:ext uri="{FF2B5EF4-FFF2-40B4-BE49-F238E27FC236}">
                <a16:creationId xmlns:a16="http://schemas.microsoft.com/office/drawing/2014/main" id="{95A5A378-5716-459A-B1D0-C7F20570F1BC}"/>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6" name="图片 5">
            <a:extLst>
              <a:ext uri="{FF2B5EF4-FFF2-40B4-BE49-F238E27FC236}">
                <a16:creationId xmlns:a16="http://schemas.microsoft.com/office/drawing/2014/main" id="{E48A8626-83FF-4C1B-8001-B43BFC7B3FD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a:off x="1066539" y="1542425"/>
            <a:ext cx="7010921" cy="3773150"/>
          </a:xfrm>
          <a:prstGeom prst="rect">
            <a:avLst/>
          </a:prstGeom>
        </p:spPr>
      </p:pic>
    </p:spTree>
    <p:extLst>
      <p:ext uri="{BB962C8B-B14F-4D97-AF65-F5344CB8AC3E}">
        <p14:creationId xmlns:p14="http://schemas.microsoft.com/office/powerpoint/2010/main" val="2807351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动态查找</a:t>
            </a:r>
          </a:p>
        </p:txBody>
      </p:sp>
      <p:sp>
        <p:nvSpPr>
          <p:cNvPr id="3" name="内容占位符 2"/>
          <p:cNvSpPr>
            <a:spLocks noGrp="1"/>
          </p:cNvSpPr>
          <p:nvPr>
            <p:ph idx="1"/>
          </p:nvPr>
        </p:nvSpPr>
        <p:spPr/>
        <p:txBody>
          <a:bodyPr/>
          <a:lstStyle/>
          <a:p>
            <a:pPr>
              <a:lnSpc>
                <a:spcPct val="150000"/>
              </a:lnSpc>
              <a:spcBef>
                <a:spcPts val="1800"/>
              </a:spcBef>
            </a:pPr>
            <a:r>
              <a:rPr lang="zh-CN" altLang="en-US" dirty="0">
                <a:latin typeface="微软雅黑" pitchFamily="34" charset="-122"/>
              </a:rPr>
              <a:t>当查找表以线性表的形式组织时，若对查找表进行插入、删除或排序操作，就必须移动大量的记录，当记录数很多时，这种移动的代价很大。</a:t>
            </a:r>
          </a:p>
          <a:p>
            <a:pPr>
              <a:lnSpc>
                <a:spcPct val="150000"/>
              </a:lnSpc>
              <a:spcBef>
                <a:spcPts val="1800"/>
              </a:spcBef>
            </a:pPr>
            <a:r>
              <a:rPr lang="zh-CN" altLang="en-US" dirty="0">
                <a:latin typeface="微软雅黑" pitchFamily="34" charset="-122"/>
              </a:rPr>
              <a:t>利用</a:t>
            </a:r>
            <a:r>
              <a:rPr lang="zh-CN" altLang="en-US" dirty="0">
                <a:solidFill>
                  <a:srgbClr val="FF0000"/>
                </a:solidFill>
                <a:latin typeface="微软雅黑" pitchFamily="34" charset="-122"/>
              </a:rPr>
              <a:t>树的形式</a:t>
            </a:r>
            <a:r>
              <a:rPr lang="zh-CN" altLang="en-US" dirty="0">
                <a:latin typeface="微软雅黑" pitchFamily="34" charset="-122"/>
              </a:rPr>
              <a:t>组织查找表，可以对查找表进行动态高效的查找。</a:t>
            </a:r>
          </a:p>
          <a:p>
            <a:endParaRPr lang="zh-CN" altLang="en-US" dirty="0">
              <a:latin typeface="微软雅黑" pitchFamily="34" charset="-122"/>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35</a:t>
            </a:fld>
            <a:endParaRPr lang="zh-CN" altLang="en-US" dirty="0"/>
          </a:p>
        </p:txBody>
      </p:sp>
    </p:spTree>
    <p:extLst>
      <p:ext uri="{BB962C8B-B14F-4D97-AF65-F5344CB8AC3E}">
        <p14:creationId xmlns:p14="http://schemas.microsoft.com/office/powerpoint/2010/main" val="2975069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动态查找</a:t>
            </a:r>
            <a:r>
              <a:rPr lang="en-US" altLang="zh-CN" dirty="0"/>
              <a:t>--</a:t>
            </a:r>
            <a:r>
              <a:rPr lang="zh-CN" altLang="en-US" dirty="0"/>
              <a:t>二叉排序树</a:t>
            </a:r>
            <a:r>
              <a:rPr lang="en-US" altLang="zh-CN" dirty="0"/>
              <a:t>(BST)</a:t>
            </a:r>
            <a:endParaRPr lang="zh-CN" altLang="en-US" dirty="0"/>
          </a:p>
        </p:txBody>
      </p:sp>
      <p:sp>
        <p:nvSpPr>
          <p:cNvPr id="3" name="内容占位符 2"/>
          <p:cNvSpPr>
            <a:spLocks noGrp="1"/>
          </p:cNvSpPr>
          <p:nvPr>
            <p:ph idx="1"/>
          </p:nvPr>
        </p:nvSpPr>
        <p:spPr>
          <a:xfrm>
            <a:off x="343000" y="976838"/>
            <a:ext cx="8458000" cy="5063602"/>
          </a:xfrm>
        </p:spPr>
        <p:txBody>
          <a:bodyPr/>
          <a:lstStyle/>
          <a:p>
            <a:pPr marL="0" indent="0">
              <a:lnSpc>
                <a:spcPct val="125000"/>
              </a:lnSpc>
              <a:spcBef>
                <a:spcPts val="1200"/>
              </a:spcBef>
              <a:buFont typeface="Wingdings" pitchFamily="2" charset="2"/>
              <a:buNone/>
            </a:pPr>
            <a:r>
              <a:rPr lang="zh-CN" altLang="en-US" sz="2000" b="1" dirty="0">
                <a:solidFill>
                  <a:srgbClr val="FF0000"/>
                </a:solidFill>
                <a:latin typeface="Times New Roman" pitchFamily="18" charset="0"/>
                <a:cs typeface="Times New Roman" pitchFamily="18" charset="0"/>
              </a:rPr>
              <a:t>二叉排序树</a:t>
            </a:r>
            <a:r>
              <a:rPr lang="en-US" altLang="zh-CN" sz="2000" dirty="0">
                <a:latin typeface="Times New Roman" pitchFamily="18" charset="0"/>
                <a:cs typeface="Times New Roman" pitchFamily="18" charset="0"/>
              </a:rPr>
              <a:t>(Binary Sort Tree</a:t>
            </a:r>
            <a:r>
              <a:rPr lang="zh-CN" altLang="en-US" sz="2000" dirty="0">
                <a:latin typeface="Times New Roman" pitchFamily="18" charset="0"/>
                <a:cs typeface="Times New Roman" pitchFamily="18" charset="0"/>
              </a:rPr>
              <a:t>或</a:t>
            </a:r>
            <a:r>
              <a:rPr lang="en-US" altLang="zh-CN" sz="2000" dirty="0">
                <a:latin typeface="Times New Roman" pitchFamily="18" charset="0"/>
                <a:cs typeface="Times New Roman" pitchFamily="18" charset="0"/>
              </a:rPr>
              <a:t>Binary Search Tree) </a:t>
            </a:r>
            <a:r>
              <a:rPr lang="zh-CN" altLang="en-US" sz="2000" dirty="0">
                <a:latin typeface="Times New Roman" pitchFamily="18" charset="0"/>
                <a:cs typeface="Times New Roman" pitchFamily="18" charset="0"/>
              </a:rPr>
              <a:t>的定义为：二叉排序树或者是空树，或者是满足下列性质的二叉树。</a:t>
            </a:r>
          </a:p>
          <a:p>
            <a:pPr marL="444500" lvl="1" indent="0">
              <a:lnSpc>
                <a:spcPct val="125000"/>
              </a:lnSpc>
              <a:spcBef>
                <a:spcPts val="1200"/>
              </a:spcBef>
              <a:buFont typeface="Wingdings" pitchFamily="2" charset="2"/>
              <a:buNone/>
            </a:pPr>
            <a:r>
              <a:rPr lang="en-US" altLang="zh-CN" dirty="0">
                <a:latin typeface="Times New Roman" pitchFamily="18" charset="0"/>
                <a:cs typeface="Times New Roman" pitchFamily="18" charset="0"/>
              </a:rPr>
              <a:t>(1) </a:t>
            </a:r>
            <a:r>
              <a:rPr lang="zh-CN" altLang="en-US" dirty="0">
                <a:latin typeface="Times New Roman" pitchFamily="18" charset="0"/>
                <a:cs typeface="Times New Roman" pitchFamily="18" charset="0"/>
              </a:rPr>
              <a:t>若左子树不为空，则左子树上所有结点的值</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关键字</a:t>
            </a:r>
            <a:r>
              <a:rPr lang="en-US" altLang="zh-CN" dirty="0">
                <a:latin typeface="Times New Roman" pitchFamily="18" charset="0"/>
                <a:cs typeface="Times New Roman" pitchFamily="18" charset="0"/>
              </a:rPr>
              <a:t>)</a:t>
            </a:r>
            <a:r>
              <a:rPr lang="zh-CN" altLang="en-US" dirty="0">
                <a:solidFill>
                  <a:srgbClr val="0000FF"/>
                </a:solidFill>
                <a:latin typeface="Times New Roman" pitchFamily="18" charset="0"/>
                <a:cs typeface="Times New Roman" pitchFamily="18" charset="0"/>
              </a:rPr>
              <a:t>都小于</a:t>
            </a:r>
            <a:r>
              <a:rPr lang="zh-CN" altLang="en-US" dirty="0">
                <a:latin typeface="Times New Roman" pitchFamily="18" charset="0"/>
                <a:cs typeface="Times New Roman" pitchFamily="18" charset="0"/>
              </a:rPr>
              <a:t>根结点的值；</a:t>
            </a:r>
          </a:p>
          <a:p>
            <a:pPr marL="444500" lvl="1" indent="0">
              <a:lnSpc>
                <a:spcPct val="125000"/>
              </a:lnSpc>
              <a:spcBef>
                <a:spcPts val="1200"/>
              </a:spcBef>
              <a:buFont typeface="Wingdings" pitchFamily="2" charset="2"/>
              <a:buNone/>
            </a:pPr>
            <a:r>
              <a:rPr lang="en-US" altLang="zh-CN" dirty="0">
                <a:latin typeface="Times New Roman" pitchFamily="18" charset="0"/>
                <a:cs typeface="Times New Roman" pitchFamily="18" charset="0"/>
              </a:rPr>
              <a:t>(2) </a:t>
            </a:r>
            <a:r>
              <a:rPr lang="zh-CN" altLang="en-US" dirty="0">
                <a:latin typeface="Times New Roman" pitchFamily="18" charset="0"/>
                <a:cs typeface="Times New Roman" pitchFamily="18" charset="0"/>
              </a:rPr>
              <a:t>若右子树不为空，则右子树上所有结点的值</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关键字</a:t>
            </a:r>
            <a:r>
              <a:rPr lang="en-US" altLang="zh-CN" dirty="0">
                <a:latin typeface="Times New Roman" pitchFamily="18" charset="0"/>
                <a:cs typeface="Times New Roman" pitchFamily="18" charset="0"/>
              </a:rPr>
              <a:t>)</a:t>
            </a:r>
            <a:r>
              <a:rPr lang="zh-CN" altLang="en-US" dirty="0">
                <a:solidFill>
                  <a:srgbClr val="0000FF"/>
                </a:solidFill>
                <a:latin typeface="Times New Roman" pitchFamily="18" charset="0"/>
                <a:cs typeface="Times New Roman" pitchFamily="18" charset="0"/>
              </a:rPr>
              <a:t>都大于</a:t>
            </a:r>
            <a:r>
              <a:rPr lang="zh-CN" altLang="en-US" dirty="0">
                <a:latin typeface="Times New Roman" pitchFamily="18" charset="0"/>
                <a:cs typeface="Times New Roman" pitchFamily="18" charset="0"/>
              </a:rPr>
              <a:t>根结点的值；</a:t>
            </a:r>
          </a:p>
          <a:p>
            <a:pPr marL="444500" lvl="1" indent="0">
              <a:lnSpc>
                <a:spcPct val="125000"/>
              </a:lnSpc>
              <a:spcBef>
                <a:spcPts val="1200"/>
              </a:spcBef>
              <a:buFont typeface="Wingdings" pitchFamily="2" charset="2"/>
              <a:buNone/>
            </a:pPr>
            <a:r>
              <a:rPr lang="en-US" altLang="zh-CN" dirty="0">
                <a:latin typeface="Times New Roman" pitchFamily="18" charset="0"/>
                <a:cs typeface="Times New Roman" pitchFamily="18" charset="0"/>
              </a:rPr>
              <a:t>(3) </a:t>
            </a:r>
            <a:r>
              <a:rPr lang="zh-CN" altLang="en-US" dirty="0">
                <a:latin typeface="Times New Roman" pitchFamily="18" charset="0"/>
                <a:cs typeface="Times New Roman" pitchFamily="18" charset="0"/>
              </a:rPr>
              <a:t>左、右子树都分别是二叉排序树。</a:t>
            </a:r>
          </a:p>
          <a:p>
            <a:pPr marL="0" indent="0">
              <a:lnSpc>
                <a:spcPct val="125000"/>
              </a:lnSpc>
              <a:spcBef>
                <a:spcPts val="1200"/>
              </a:spcBef>
              <a:buFont typeface="Wingdings" pitchFamily="2" charset="2"/>
              <a:buNone/>
            </a:pPr>
            <a:r>
              <a:rPr lang="zh-CN" altLang="en-US" sz="2000" b="1" dirty="0">
                <a:solidFill>
                  <a:srgbClr val="FF0000"/>
                </a:solidFill>
                <a:latin typeface="Times New Roman" pitchFamily="18" charset="0"/>
                <a:cs typeface="Times New Roman" pitchFamily="18" charset="0"/>
              </a:rPr>
              <a:t>结论</a:t>
            </a:r>
            <a:r>
              <a:rPr lang="zh-CN" altLang="en-US" sz="2000" dirty="0">
                <a:latin typeface="Times New Roman" pitchFamily="18" charset="0"/>
                <a:cs typeface="Times New Roman" pitchFamily="18" charset="0"/>
              </a:rPr>
              <a:t>：若按中序遍历一棵二叉排序树，所得到的结点序列是一个递增序列。</a:t>
            </a:r>
          </a:p>
          <a:p>
            <a:pPr>
              <a:lnSpc>
                <a:spcPct val="125000"/>
              </a:lnSpc>
              <a:spcBef>
                <a:spcPts val="1200"/>
              </a:spcBef>
            </a:pP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36</a:t>
            </a:fld>
            <a:endParaRPr lang="zh-CN" altLang="en-US" dirty="0"/>
          </a:p>
        </p:txBody>
      </p:sp>
    </p:spTree>
    <p:extLst>
      <p:ext uri="{BB962C8B-B14F-4D97-AF65-F5344CB8AC3E}">
        <p14:creationId xmlns:p14="http://schemas.microsoft.com/office/powerpoint/2010/main" val="3483688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动态查找</a:t>
            </a:r>
            <a:r>
              <a:rPr lang="en-US" altLang="zh-CN" dirty="0"/>
              <a:t>--</a:t>
            </a:r>
            <a:r>
              <a:rPr lang="zh-CN" altLang="en-US" dirty="0"/>
              <a:t>二叉排序树</a:t>
            </a:r>
            <a:r>
              <a:rPr lang="en-US" altLang="zh-CN" dirty="0"/>
              <a:t>(BST)</a:t>
            </a:r>
            <a:endParaRPr lang="zh-CN" altLang="en-US" dirty="0"/>
          </a:p>
        </p:txBody>
      </p:sp>
      <p:sp>
        <p:nvSpPr>
          <p:cNvPr id="3" name="内容占位符 2"/>
          <p:cNvSpPr>
            <a:spLocks noGrp="1"/>
          </p:cNvSpPr>
          <p:nvPr>
            <p:ph idx="1"/>
          </p:nvPr>
        </p:nvSpPr>
        <p:spPr/>
        <p:txBody>
          <a:bodyPr/>
          <a:lstStyle/>
          <a:p>
            <a:r>
              <a:rPr lang="en-US" altLang="zh-CN" dirty="0"/>
              <a:t>BST</a:t>
            </a:r>
            <a:r>
              <a:rPr lang="zh-CN" altLang="en-US" dirty="0"/>
              <a:t>仍然可以用二叉链表来存储，如下图所示。</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37</a:t>
            </a:fld>
            <a:endParaRPr lang="zh-CN" altLang="en-US" dirty="0"/>
          </a:p>
        </p:txBody>
      </p:sp>
      <p:sp>
        <p:nvSpPr>
          <p:cNvPr id="6" name="Rectangle 18"/>
          <p:cNvSpPr>
            <a:spLocks noChangeArrowheads="1"/>
          </p:cNvSpPr>
          <p:nvPr/>
        </p:nvSpPr>
        <p:spPr bwMode="auto">
          <a:xfrm>
            <a:off x="389467" y="1625600"/>
            <a:ext cx="463973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20000"/>
              </a:spcBef>
              <a:spcAft>
                <a:spcPct val="0"/>
              </a:spcAft>
              <a:buFont typeface="Arial" pitchFamily="34" charset="0"/>
              <a:buNone/>
            </a:pPr>
            <a:r>
              <a:rPr lang="zh-CN" altLang="en-US" sz="2000" dirty="0">
                <a:latin typeface="微软雅黑" pitchFamily="34" charset="-122"/>
                <a:ea typeface="微软雅黑" pitchFamily="34" charset="-122"/>
              </a:rPr>
              <a:t>结点类型定义如下： </a:t>
            </a:r>
          </a:p>
          <a:p>
            <a:pPr eaLnBrk="0" fontAlgn="base" hangingPunct="0">
              <a:spcBef>
                <a:spcPct val="20000"/>
              </a:spcBef>
              <a:spcAft>
                <a:spcPct val="0"/>
              </a:spcAft>
              <a:buFont typeface="Arial" pitchFamily="34" charset="0"/>
              <a:buNone/>
            </a:pPr>
            <a:r>
              <a:rPr lang="en-US" sz="2000" dirty="0" err="1">
                <a:latin typeface="微软雅黑" pitchFamily="34" charset="-122"/>
                <a:ea typeface="微软雅黑" pitchFamily="34" charset="-122"/>
              </a:rPr>
              <a:t>typedef</a:t>
            </a:r>
            <a:r>
              <a:rPr lang="en-US" sz="2000" dirty="0">
                <a:latin typeface="微软雅黑" pitchFamily="34" charset="-122"/>
                <a:ea typeface="微软雅黑" pitchFamily="34" charset="-122"/>
              </a:rPr>
              <a:t>  </a:t>
            </a:r>
            <a:r>
              <a:rPr lang="en-US" sz="2000" dirty="0" err="1">
                <a:latin typeface="微软雅黑" pitchFamily="34" charset="-122"/>
                <a:ea typeface="微软雅黑" pitchFamily="34" charset="-122"/>
              </a:rPr>
              <a:t>struct</a:t>
            </a:r>
            <a:r>
              <a:rPr lang="en-US" sz="2000" dirty="0">
                <a:latin typeface="微软雅黑" pitchFamily="34" charset="-122"/>
                <a:ea typeface="微软雅黑" pitchFamily="34" charset="-122"/>
              </a:rPr>
              <a:t>  Node</a:t>
            </a:r>
          </a:p>
          <a:p>
            <a:pPr marL="355600" lvl="1" eaLnBrk="0" fontAlgn="base" hangingPunct="0">
              <a:spcBef>
                <a:spcPct val="20000"/>
              </a:spcBef>
              <a:spcAft>
                <a:spcPct val="0"/>
              </a:spcAft>
              <a:buFont typeface="Arial" pitchFamily="34" charset="0"/>
              <a:buNone/>
            </a:pPr>
            <a:r>
              <a:rPr lang="en-US" sz="2000" dirty="0">
                <a:latin typeface="微软雅黑" pitchFamily="34" charset="-122"/>
                <a:ea typeface="微软雅黑" pitchFamily="34" charset="-122"/>
              </a:rPr>
              <a:t>{  </a:t>
            </a:r>
            <a:r>
              <a:rPr lang="en-US" sz="2000" dirty="0" err="1">
                <a:latin typeface="微软雅黑" pitchFamily="34" charset="-122"/>
                <a:ea typeface="微软雅黑" pitchFamily="34" charset="-122"/>
              </a:rPr>
              <a:t>KeyType</a:t>
            </a:r>
            <a:r>
              <a:rPr lang="en-US" sz="2000" dirty="0">
                <a:latin typeface="微软雅黑" pitchFamily="34" charset="-122"/>
                <a:ea typeface="微软雅黑" pitchFamily="34" charset="-122"/>
              </a:rPr>
              <a:t>  key ;    /*  </a:t>
            </a:r>
            <a:r>
              <a:rPr lang="zh-CN" altLang="en-US" sz="2000" dirty="0">
                <a:latin typeface="微软雅黑" pitchFamily="34" charset="-122"/>
                <a:ea typeface="微软雅黑" pitchFamily="34" charset="-122"/>
              </a:rPr>
              <a:t>关键字域  *</a:t>
            </a:r>
            <a:r>
              <a:rPr lang="en-US" sz="2000" dirty="0">
                <a:latin typeface="微软雅黑" pitchFamily="34" charset="-122"/>
                <a:ea typeface="微软雅黑" pitchFamily="34" charset="-122"/>
              </a:rPr>
              <a:t>/</a:t>
            </a:r>
          </a:p>
          <a:p>
            <a:pPr marL="723900" lvl="2" eaLnBrk="0" fontAlgn="base" hangingPunct="0">
              <a:spcBef>
                <a:spcPct val="20000"/>
              </a:spcBef>
              <a:spcAft>
                <a:spcPct val="0"/>
              </a:spcAft>
              <a:buFont typeface="Arial" pitchFamily="34" charset="0"/>
              <a:buNone/>
            </a:pPr>
            <a:r>
              <a:rPr lang="en-US"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其它数据域  *</a:t>
            </a:r>
            <a:r>
              <a:rPr lang="en-US" sz="2000" dirty="0">
                <a:latin typeface="微软雅黑" pitchFamily="34" charset="-122"/>
                <a:ea typeface="微软雅黑" pitchFamily="34" charset="-122"/>
              </a:rPr>
              <a:t>/</a:t>
            </a:r>
          </a:p>
          <a:p>
            <a:pPr marL="723900" lvl="2" eaLnBrk="0" fontAlgn="base" hangingPunct="0">
              <a:spcBef>
                <a:spcPct val="20000"/>
              </a:spcBef>
              <a:spcAft>
                <a:spcPct val="0"/>
              </a:spcAft>
              <a:buFont typeface="Arial" pitchFamily="34" charset="0"/>
              <a:buNone/>
            </a:pPr>
            <a:r>
              <a:rPr lang="en-US" sz="2000" dirty="0" err="1">
                <a:latin typeface="微软雅黑" pitchFamily="34" charset="-122"/>
                <a:ea typeface="微软雅黑" pitchFamily="34" charset="-122"/>
              </a:rPr>
              <a:t>struct</a:t>
            </a:r>
            <a:r>
              <a:rPr lang="en-US" sz="2000" dirty="0">
                <a:latin typeface="微软雅黑" pitchFamily="34" charset="-122"/>
                <a:ea typeface="微软雅黑" pitchFamily="34" charset="-122"/>
              </a:rPr>
              <a:t>  Node  *</a:t>
            </a:r>
            <a:r>
              <a:rPr lang="en-US" sz="2000" dirty="0" err="1">
                <a:latin typeface="微软雅黑" pitchFamily="34" charset="-122"/>
                <a:ea typeface="微软雅黑" pitchFamily="34" charset="-122"/>
              </a:rPr>
              <a:t>Lchild</a:t>
            </a:r>
            <a:r>
              <a:rPr lang="en-US" sz="2000" dirty="0">
                <a:latin typeface="微软雅黑" pitchFamily="34" charset="-122"/>
                <a:ea typeface="微软雅黑" pitchFamily="34" charset="-122"/>
              </a:rPr>
              <a:t> , *</a:t>
            </a:r>
            <a:r>
              <a:rPr lang="en-US" sz="2000" dirty="0" err="1">
                <a:latin typeface="微软雅黑" pitchFamily="34" charset="-122"/>
                <a:ea typeface="微软雅黑" pitchFamily="34" charset="-122"/>
              </a:rPr>
              <a:t>Rchild</a:t>
            </a:r>
            <a:r>
              <a:rPr lang="en-US" sz="2000" dirty="0">
                <a:latin typeface="微软雅黑" pitchFamily="34" charset="-122"/>
                <a:ea typeface="微软雅黑" pitchFamily="34" charset="-122"/>
              </a:rPr>
              <a:t> ;</a:t>
            </a:r>
          </a:p>
          <a:p>
            <a:pPr marL="355600" lvl="1" eaLnBrk="0" fontAlgn="base" hangingPunct="0">
              <a:spcBef>
                <a:spcPct val="20000"/>
              </a:spcBef>
              <a:spcAft>
                <a:spcPct val="0"/>
              </a:spcAft>
              <a:buFont typeface="Arial" pitchFamily="34" charset="0"/>
              <a:buNone/>
            </a:pPr>
            <a:r>
              <a:rPr lang="en-US" sz="2000" dirty="0">
                <a:latin typeface="微软雅黑" pitchFamily="34" charset="-122"/>
                <a:ea typeface="微软雅黑" pitchFamily="34" charset="-122"/>
              </a:rPr>
              <a:t>}</a:t>
            </a:r>
            <a:r>
              <a:rPr lang="en-US" sz="2000" dirty="0" err="1">
                <a:latin typeface="微软雅黑" pitchFamily="34" charset="-122"/>
                <a:ea typeface="微软雅黑" pitchFamily="34" charset="-122"/>
              </a:rPr>
              <a:t>BSTNode</a:t>
            </a:r>
            <a:r>
              <a:rPr lang="en-US" sz="2000" dirty="0">
                <a:latin typeface="微软雅黑" pitchFamily="34" charset="-122"/>
                <a:ea typeface="微软雅黑" pitchFamily="34" charset="-122"/>
              </a:rPr>
              <a:t> ; </a:t>
            </a:r>
          </a:p>
        </p:txBody>
      </p:sp>
      <p:grpSp>
        <p:nvGrpSpPr>
          <p:cNvPr id="7" name="Group 2"/>
          <p:cNvGrpSpPr>
            <a:grpSpLocks/>
          </p:cNvGrpSpPr>
          <p:nvPr/>
        </p:nvGrpSpPr>
        <p:grpSpPr bwMode="auto">
          <a:xfrm>
            <a:off x="5826126" y="1887539"/>
            <a:ext cx="2444750" cy="2246312"/>
            <a:chOff x="0" y="0"/>
            <a:chExt cx="1540" cy="1415"/>
          </a:xfrm>
        </p:grpSpPr>
        <p:sp>
          <p:nvSpPr>
            <p:cNvPr id="8" name="Rectangle 3"/>
            <p:cNvSpPr>
              <a:spLocks noChangeArrowheads="1"/>
            </p:cNvSpPr>
            <p:nvPr/>
          </p:nvSpPr>
          <p:spPr bwMode="auto">
            <a:xfrm>
              <a:off x="176" y="1211"/>
              <a:ext cx="134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2000" dirty="0">
                  <a:latin typeface="微软雅黑" pitchFamily="34" charset="-122"/>
                  <a:ea typeface="微软雅黑" pitchFamily="34" charset="-122"/>
                </a:rPr>
                <a:t>二叉排序树</a:t>
              </a:r>
            </a:p>
          </p:txBody>
        </p:sp>
        <p:grpSp>
          <p:nvGrpSpPr>
            <p:cNvPr id="9" name="Group 4"/>
            <p:cNvGrpSpPr>
              <a:grpSpLocks/>
            </p:cNvGrpSpPr>
            <p:nvPr/>
          </p:nvGrpSpPr>
          <p:grpSpPr bwMode="auto">
            <a:xfrm>
              <a:off x="0" y="0"/>
              <a:ext cx="1540" cy="1070"/>
              <a:chOff x="0" y="0"/>
              <a:chExt cx="1540" cy="1070"/>
            </a:xfrm>
          </p:grpSpPr>
          <p:sp>
            <p:nvSpPr>
              <p:cNvPr id="10" name="Oval 5"/>
              <p:cNvSpPr>
                <a:spLocks noChangeArrowheads="1"/>
              </p:cNvSpPr>
              <p:nvPr/>
            </p:nvSpPr>
            <p:spPr bwMode="auto">
              <a:xfrm>
                <a:off x="621" y="0"/>
                <a:ext cx="340"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en-US" sz="2400"/>
                  <a:t>16</a:t>
                </a:r>
              </a:p>
            </p:txBody>
          </p:sp>
          <p:sp>
            <p:nvSpPr>
              <p:cNvPr id="11" name="Oval 6"/>
              <p:cNvSpPr>
                <a:spLocks noChangeArrowheads="1"/>
              </p:cNvSpPr>
              <p:nvPr/>
            </p:nvSpPr>
            <p:spPr bwMode="auto">
              <a:xfrm>
                <a:off x="909" y="424"/>
                <a:ext cx="340"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en-US" sz="2400"/>
                  <a:t>24</a:t>
                </a:r>
              </a:p>
            </p:txBody>
          </p:sp>
          <p:sp>
            <p:nvSpPr>
              <p:cNvPr id="12" name="Oval 7"/>
              <p:cNvSpPr>
                <a:spLocks noChangeArrowheads="1"/>
              </p:cNvSpPr>
              <p:nvPr/>
            </p:nvSpPr>
            <p:spPr bwMode="auto">
              <a:xfrm>
                <a:off x="1200" y="819"/>
                <a:ext cx="340"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en-US" sz="2400"/>
                  <a:t>27</a:t>
                </a:r>
              </a:p>
            </p:txBody>
          </p:sp>
          <p:sp>
            <p:nvSpPr>
              <p:cNvPr id="13" name="Oval 8"/>
              <p:cNvSpPr>
                <a:spLocks noChangeArrowheads="1"/>
              </p:cNvSpPr>
              <p:nvPr/>
            </p:nvSpPr>
            <p:spPr bwMode="auto">
              <a:xfrm>
                <a:off x="280" y="424"/>
                <a:ext cx="340"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en-US" sz="2400"/>
                  <a:t>12</a:t>
                </a:r>
              </a:p>
            </p:txBody>
          </p:sp>
          <p:sp>
            <p:nvSpPr>
              <p:cNvPr id="14" name="Oval 9"/>
              <p:cNvSpPr>
                <a:spLocks noChangeArrowheads="1"/>
              </p:cNvSpPr>
              <p:nvPr/>
            </p:nvSpPr>
            <p:spPr bwMode="auto">
              <a:xfrm>
                <a:off x="0" y="840"/>
                <a:ext cx="340"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en-US" sz="2400"/>
                  <a:t>4</a:t>
                </a:r>
              </a:p>
            </p:txBody>
          </p:sp>
          <p:sp>
            <p:nvSpPr>
              <p:cNvPr id="15" name="Oval 10"/>
              <p:cNvSpPr>
                <a:spLocks noChangeArrowheads="1"/>
              </p:cNvSpPr>
              <p:nvPr/>
            </p:nvSpPr>
            <p:spPr bwMode="auto">
              <a:xfrm>
                <a:off x="416" y="829"/>
                <a:ext cx="340"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en-US" sz="2400"/>
                  <a:t>15</a:t>
                </a:r>
              </a:p>
            </p:txBody>
          </p:sp>
          <p:sp>
            <p:nvSpPr>
              <p:cNvPr id="16" name="Line 11"/>
              <p:cNvSpPr>
                <a:spLocks noChangeShapeType="1"/>
              </p:cNvSpPr>
              <p:nvPr/>
            </p:nvSpPr>
            <p:spPr bwMode="auto">
              <a:xfrm flipH="1">
                <a:off x="200" y="624"/>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buFont typeface="Arial" pitchFamily="34" charset="0"/>
                  <a:buNone/>
                </a:pPr>
                <a:endParaRPr lang="zh-CN" altLang="en-US" sz="2400"/>
              </a:p>
            </p:txBody>
          </p:sp>
          <p:sp>
            <p:nvSpPr>
              <p:cNvPr id="17" name="Line 12"/>
              <p:cNvSpPr>
                <a:spLocks noChangeShapeType="1"/>
              </p:cNvSpPr>
              <p:nvPr/>
            </p:nvSpPr>
            <p:spPr bwMode="auto">
              <a:xfrm>
                <a:off x="461" y="648"/>
                <a:ext cx="95"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buFont typeface="Arial" pitchFamily="34" charset="0"/>
                  <a:buNone/>
                </a:pPr>
                <a:endParaRPr lang="zh-CN" altLang="en-US" sz="2400"/>
              </a:p>
            </p:txBody>
          </p:sp>
          <p:sp>
            <p:nvSpPr>
              <p:cNvPr id="18" name="Line 13"/>
              <p:cNvSpPr>
                <a:spLocks noChangeShapeType="1"/>
              </p:cNvSpPr>
              <p:nvPr/>
            </p:nvSpPr>
            <p:spPr bwMode="auto">
              <a:xfrm>
                <a:off x="1184" y="624"/>
                <a:ext cx="144" cy="19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buFont typeface="Arial" pitchFamily="34" charset="0"/>
                  <a:buNone/>
                </a:pPr>
                <a:endParaRPr lang="zh-CN" altLang="en-US" sz="2400"/>
              </a:p>
            </p:txBody>
          </p:sp>
          <p:sp>
            <p:nvSpPr>
              <p:cNvPr id="19" name="Line 14"/>
              <p:cNvSpPr>
                <a:spLocks noChangeShapeType="1"/>
              </p:cNvSpPr>
              <p:nvPr/>
            </p:nvSpPr>
            <p:spPr bwMode="auto">
              <a:xfrm>
                <a:off x="880" y="200"/>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buFont typeface="Arial" pitchFamily="34" charset="0"/>
                  <a:buNone/>
                </a:pPr>
                <a:endParaRPr lang="zh-CN" altLang="en-US" sz="2400"/>
              </a:p>
            </p:txBody>
          </p:sp>
          <p:sp>
            <p:nvSpPr>
              <p:cNvPr id="20" name="Line 15"/>
              <p:cNvSpPr>
                <a:spLocks noChangeShapeType="1"/>
              </p:cNvSpPr>
              <p:nvPr/>
            </p:nvSpPr>
            <p:spPr bwMode="auto">
              <a:xfrm flipH="1">
                <a:off x="520" y="208"/>
                <a:ext cx="18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buFont typeface="Arial" pitchFamily="34" charset="0"/>
                  <a:buNone/>
                </a:pPr>
                <a:endParaRPr lang="zh-CN" altLang="en-US" sz="2400"/>
              </a:p>
            </p:txBody>
          </p:sp>
          <p:sp>
            <p:nvSpPr>
              <p:cNvPr id="21" name="Oval 16"/>
              <p:cNvSpPr>
                <a:spLocks noChangeArrowheads="1"/>
              </p:cNvSpPr>
              <p:nvPr/>
            </p:nvSpPr>
            <p:spPr bwMode="auto">
              <a:xfrm>
                <a:off x="796" y="843"/>
                <a:ext cx="340"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en-US" sz="2400"/>
                  <a:t>18</a:t>
                </a:r>
              </a:p>
            </p:txBody>
          </p:sp>
          <p:sp>
            <p:nvSpPr>
              <p:cNvPr id="22" name="Line 17"/>
              <p:cNvSpPr>
                <a:spLocks noChangeShapeType="1"/>
              </p:cNvSpPr>
              <p:nvPr/>
            </p:nvSpPr>
            <p:spPr bwMode="auto">
              <a:xfrm flipH="1">
                <a:off x="964" y="651"/>
                <a:ext cx="113"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buFont typeface="Arial" pitchFamily="34" charset="0"/>
                  <a:buNone/>
                </a:pPr>
                <a:endParaRPr lang="zh-CN" altLang="en-US" sz="2400"/>
              </a:p>
            </p:txBody>
          </p:sp>
        </p:grpSp>
      </p:grpSp>
    </p:spTree>
    <p:extLst>
      <p:ext uri="{BB962C8B-B14F-4D97-AF65-F5344CB8AC3E}">
        <p14:creationId xmlns:p14="http://schemas.microsoft.com/office/powerpoint/2010/main" val="921435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动态查找</a:t>
            </a:r>
            <a:r>
              <a:rPr lang="en-US" altLang="zh-CN" dirty="0"/>
              <a:t>--</a:t>
            </a:r>
            <a:r>
              <a:rPr lang="zh-CN" altLang="en-US" dirty="0"/>
              <a:t>二叉排序树</a:t>
            </a:r>
            <a:r>
              <a:rPr lang="en-US" altLang="zh-CN" dirty="0"/>
              <a:t>(BST)</a:t>
            </a:r>
            <a:endParaRPr lang="zh-CN" altLang="en-US" dirty="0"/>
          </a:p>
        </p:txBody>
      </p:sp>
      <p:sp>
        <p:nvSpPr>
          <p:cNvPr id="3" name="内容占位符 2"/>
          <p:cNvSpPr>
            <a:spLocks noGrp="1"/>
          </p:cNvSpPr>
          <p:nvPr>
            <p:ph idx="1"/>
          </p:nvPr>
        </p:nvSpPr>
        <p:spPr>
          <a:xfrm>
            <a:off x="432000" y="829733"/>
            <a:ext cx="8280000" cy="5210707"/>
          </a:xfrm>
        </p:spPr>
        <p:txBody>
          <a:bodyPr>
            <a:normAutofit/>
          </a:bodyPr>
          <a:lstStyle/>
          <a:p>
            <a:pPr marL="0" indent="0">
              <a:lnSpc>
                <a:spcPct val="150000"/>
              </a:lnSpc>
              <a:spcBef>
                <a:spcPts val="1200"/>
              </a:spcBef>
              <a:buFont typeface="Wingdings" pitchFamily="2" charset="2"/>
              <a:buNone/>
            </a:pPr>
            <a:r>
              <a:rPr lang="en-US" altLang="zh-CN" b="1" dirty="0">
                <a:latin typeface="Times New Roman" pitchFamily="18" charset="0"/>
                <a:cs typeface="Times New Roman" pitchFamily="18" charset="0"/>
              </a:rPr>
              <a:t>BST</a:t>
            </a:r>
            <a:r>
              <a:rPr lang="zh-CN" altLang="en-US" b="1" dirty="0">
                <a:latin typeface="Times New Roman" pitchFamily="18" charset="0"/>
                <a:cs typeface="Times New Roman" pitchFamily="18" charset="0"/>
              </a:rPr>
              <a:t>树的查找</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思想</a:t>
            </a:r>
          </a:p>
          <a:p>
            <a:pPr marL="0" indent="0">
              <a:lnSpc>
                <a:spcPct val="150000"/>
              </a:lnSpc>
              <a:spcBef>
                <a:spcPts val="600"/>
              </a:spcBef>
              <a:buFont typeface="Wingdings" pitchFamily="2" charset="2"/>
              <a:buNone/>
            </a:pPr>
            <a:r>
              <a:rPr lang="zh-CN" altLang="en-US" dirty="0">
                <a:solidFill>
                  <a:schemeClr val="tx2"/>
                </a:solidFill>
                <a:effectLst>
                  <a:outerShdw blurRad="38100" dist="38100" dir="2700000" algn="tl">
                    <a:srgbClr val="000000"/>
                  </a:outerShdw>
                </a:effectLst>
                <a:latin typeface="Times New Roman" pitchFamily="18" charset="0"/>
                <a:cs typeface="Times New Roman" pitchFamily="18" charset="0"/>
              </a:rPr>
              <a:t>      </a:t>
            </a:r>
            <a:r>
              <a:rPr lang="zh-CN" altLang="en-US" dirty="0">
                <a:latin typeface="Times New Roman" pitchFamily="18" charset="0"/>
                <a:cs typeface="Times New Roman" pitchFamily="18" charset="0"/>
              </a:rPr>
              <a:t>首先将给定的</a:t>
            </a:r>
            <a:r>
              <a:rPr lang="en-US" altLang="zh-CN" dirty="0">
                <a:latin typeface="Times New Roman" pitchFamily="18" charset="0"/>
                <a:cs typeface="Times New Roman" pitchFamily="18" charset="0"/>
              </a:rPr>
              <a:t>K</a:t>
            </a:r>
            <a:r>
              <a:rPr lang="zh-CN" altLang="en-US" dirty="0">
                <a:latin typeface="Times New Roman" pitchFamily="18" charset="0"/>
                <a:cs typeface="Times New Roman" pitchFamily="18" charset="0"/>
              </a:rPr>
              <a:t>值与二叉排序树的根结点的关键字进行比较：若</a:t>
            </a:r>
            <a:r>
              <a:rPr lang="zh-CN" altLang="en-US" dirty="0">
                <a:solidFill>
                  <a:srgbClr val="FF0000"/>
                </a:solidFill>
                <a:latin typeface="Times New Roman" pitchFamily="18" charset="0"/>
                <a:cs typeface="Times New Roman" pitchFamily="18" charset="0"/>
              </a:rPr>
              <a:t>相等</a:t>
            </a:r>
            <a:r>
              <a:rPr lang="zh-CN" altLang="en-US" dirty="0">
                <a:latin typeface="Times New Roman" pitchFamily="18" charset="0"/>
                <a:cs typeface="Times New Roman" pitchFamily="18" charset="0"/>
              </a:rPr>
              <a:t>： 则查找成功；</a:t>
            </a:r>
          </a:p>
          <a:p>
            <a:pPr marL="533400" lvl="1" indent="0">
              <a:lnSpc>
                <a:spcPct val="150000"/>
              </a:lnSpc>
              <a:spcBef>
                <a:spcPts val="600"/>
              </a:spcBef>
              <a:buFont typeface="Wingdings" pitchFamily="2" charset="2"/>
              <a:buNone/>
            </a:pPr>
            <a:r>
              <a:rPr lang="zh-CN" altLang="en-US" sz="2400" dirty="0">
                <a:latin typeface="Times New Roman" pitchFamily="18" charset="0"/>
                <a:cs typeface="Times New Roman" pitchFamily="18" charset="0"/>
              </a:rPr>
              <a:t>①</a:t>
            </a:r>
            <a:r>
              <a:rPr lang="zh-CN" altLang="en-US" sz="2400" dirty="0">
                <a:solidFill>
                  <a:schemeClr val="folHlink"/>
                </a:solidFill>
                <a:latin typeface="Times New Roman" pitchFamily="18" charset="0"/>
                <a:cs typeface="Times New Roman" pitchFamily="18" charset="0"/>
              </a:rPr>
              <a:t> </a:t>
            </a:r>
            <a:r>
              <a:rPr lang="zh-CN" altLang="en-US" sz="2400" dirty="0">
                <a:latin typeface="Times New Roman" pitchFamily="18" charset="0"/>
                <a:cs typeface="Times New Roman" pitchFamily="18" charset="0"/>
              </a:rPr>
              <a:t>给定的</a:t>
            </a:r>
            <a:r>
              <a:rPr lang="en-US" altLang="zh-CN" sz="2400" dirty="0">
                <a:latin typeface="Times New Roman" pitchFamily="18" charset="0"/>
                <a:cs typeface="Times New Roman" pitchFamily="18" charset="0"/>
              </a:rPr>
              <a:t>K</a:t>
            </a:r>
            <a:r>
              <a:rPr lang="zh-CN" altLang="en-US" sz="2400" dirty="0">
                <a:latin typeface="Times New Roman" pitchFamily="18" charset="0"/>
                <a:cs typeface="Times New Roman" pitchFamily="18" charset="0"/>
              </a:rPr>
              <a:t>值</a:t>
            </a:r>
            <a:r>
              <a:rPr lang="zh-CN" altLang="en-US" sz="2400" dirty="0">
                <a:solidFill>
                  <a:srgbClr val="FF0000"/>
                </a:solidFill>
                <a:latin typeface="Times New Roman" pitchFamily="18" charset="0"/>
                <a:cs typeface="Times New Roman" pitchFamily="18" charset="0"/>
              </a:rPr>
              <a:t>小于</a:t>
            </a:r>
            <a:r>
              <a:rPr lang="en-US" altLang="zh-CN" sz="2400" dirty="0">
                <a:latin typeface="Times New Roman" pitchFamily="18" charset="0"/>
                <a:cs typeface="Times New Roman" pitchFamily="18" charset="0"/>
              </a:rPr>
              <a:t>BST</a:t>
            </a:r>
            <a:r>
              <a:rPr lang="zh-CN" altLang="en-US" sz="2400" dirty="0">
                <a:latin typeface="Times New Roman" pitchFamily="18" charset="0"/>
                <a:cs typeface="Times New Roman" pitchFamily="18" charset="0"/>
              </a:rPr>
              <a:t>的根结点的关键字：继续在该结点的</a:t>
            </a:r>
            <a:r>
              <a:rPr lang="zh-CN" altLang="en-US" sz="2400" dirty="0">
                <a:solidFill>
                  <a:srgbClr val="FF0000"/>
                </a:solidFill>
                <a:latin typeface="Times New Roman" pitchFamily="18" charset="0"/>
                <a:cs typeface="Times New Roman" pitchFamily="18" charset="0"/>
              </a:rPr>
              <a:t>左子树</a:t>
            </a:r>
            <a:r>
              <a:rPr lang="zh-CN" altLang="en-US" sz="2400" dirty="0">
                <a:latin typeface="Times New Roman" pitchFamily="18" charset="0"/>
                <a:cs typeface="Times New Roman" pitchFamily="18" charset="0"/>
              </a:rPr>
              <a:t>上进行查找；</a:t>
            </a:r>
          </a:p>
          <a:p>
            <a:pPr marL="533400" lvl="1" indent="0">
              <a:lnSpc>
                <a:spcPct val="150000"/>
              </a:lnSpc>
              <a:spcBef>
                <a:spcPts val="600"/>
              </a:spcBef>
              <a:buFont typeface="Wingdings" pitchFamily="2" charset="2"/>
              <a:buNone/>
            </a:pPr>
            <a:r>
              <a:rPr lang="zh-CN" altLang="en-US" sz="2400" dirty="0">
                <a:latin typeface="Times New Roman" pitchFamily="18" charset="0"/>
                <a:cs typeface="Times New Roman" pitchFamily="18" charset="0"/>
              </a:rPr>
              <a:t>②   给定的</a:t>
            </a:r>
            <a:r>
              <a:rPr lang="en-US" altLang="zh-CN" sz="2400" dirty="0">
                <a:latin typeface="Times New Roman" pitchFamily="18" charset="0"/>
                <a:cs typeface="Times New Roman" pitchFamily="18" charset="0"/>
              </a:rPr>
              <a:t>K</a:t>
            </a:r>
            <a:r>
              <a:rPr lang="zh-CN" altLang="en-US" sz="2400" dirty="0">
                <a:latin typeface="Times New Roman" pitchFamily="18" charset="0"/>
                <a:cs typeface="Times New Roman" pitchFamily="18" charset="0"/>
              </a:rPr>
              <a:t>值</a:t>
            </a:r>
            <a:r>
              <a:rPr lang="zh-CN" altLang="en-US" sz="2400" dirty="0">
                <a:solidFill>
                  <a:srgbClr val="FF0000"/>
                </a:solidFill>
                <a:latin typeface="Times New Roman" pitchFamily="18" charset="0"/>
                <a:cs typeface="Times New Roman" pitchFamily="18" charset="0"/>
              </a:rPr>
              <a:t>大于</a:t>
            </a:r>
            <a:r>
              <a:rPr lang="en-US" altLang="zh-CN" sz="2400" dirty="0">
                <a:latin typeface="Times New Roman" pitchFamily="18" charset="0"/>
                <a:cs typeface="Times New Roman" pitchFamily="18" charset="0"/>
              </a:rPr>
              <a:t>BST</a:t>
            </a:r>
            <a:r>
              <a:rPr lang="zh-CN" altLang="en-US" sz="2400" dirty="0">
                <a:latin typeface="Times New Roman" pitchFamily="18" charset="0"/>
                <a:cs typeface="Times New Roman" pitchFamily="18" charset="0"/>
              </a:rPr>
              <a:t>的根结点的关键字：继续在该结点的</a:t>
            </a:r>
            <a:r>
              <a:rPr lang="zh-CN" altLang="en-US" sz="2400" dirty="0">
                <a:solidFill>
                  <a:srgbClr val="FF0000"/>
                </a:solidFill>
                <a:latin typeface="Times New Roman" pitchFamily="18" charset="0"/>
                <a:cs typeface="Times New Roman" pitchFamily="18" charset="0"/>
              </a:rPr>
              <a:t>右子树</a:t>
            </a:r>
            <a:r>
              <a:rPr lang="zh-CN" altLang="en-US" sz="2400" dirty="0">
                <a:latin typeface="Times New Roman" pitchFamily="18" charset="0"/>
                <a:cs typeface="Times New Roman" pitchFamily="18" charset="0"/>
              </a:rPr>
              <a:t>上进行查找。</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38</a:t>
            </a:fld>
            <a:endParaRPr lang="zh-CN" altLang="en-US" dirty="0"/>
          </a:p>
        </p:txBody>
      </p:sp>
    </p:spTree>
    <p:extLst>
      <p:ext uri="{BB962C8B-B14F-4D97-AF65-F5344CB8AC3E}">
        <p14:creationId xmlns:p14="http://schemas.microsoft.com/office/powerpoint/2010/main" val="1951650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动态查找</a:t>
            </a:r>
            <a:r>
              <a:rPr lang="en-US" altLang="zh-CN" dirty="0"/>
              <a:t>--</a:t>
            </a:r>
            <a:r>
              <a:rPr lang="zh-CN" altLang="en-US" dirty="0"/>
              <a:t>二叉排序树</a:t>
            </a:r>
            <a:r>
              <a:rPr lang="en-US" altLang="zh-CN" dirty="0"/>
              <a:t>(BST)</a:t>
            </a:r>
            <a:endParaRPr lang="zh-CN" altLang="en-US" dirty="0"/>
          </a:p>
        </p:txBody>
      </p:sp>
      <p:sp>
        <p:nvSpPr>
          <p:cNvPr id="3" name="内容占位符 2"/>
          <p:cNvSpPr>
            <a:spLocks noGrp="1"/>
          </p:cNvSpPr>
          <p:nvPr>
            <p:ph idx="1"/>
          </p:nvPr>
        </p:nvSpPr>
        <p:spPr/>
        <p:txBody>
          <a:bodyPr/>
          <a:lstStyle/>
          <a:p>
            <a:r>
              <a:rPr lang="zh-CN" altLang="en-US" dirty="0"/>
              <a:t>算法实现</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39</a:t>
            </a:fld>
            <a:endParaRPr lang="zh-CN" altLang="en-US" dirty="0"/>
          </a:p>
        </p:txBody>
      </p:sp>
      <p:sp>
        <p:nvSpPr>
          <p:cNvPr id="6" name="Rectangle 2"/>
          <p:cNvSpPr txBox="1">
            <a:spLocks noChangeArrowheads="1"/>
          </p:cNvSpPr>
          <p:nvPr/>
        </p:nvSpPr>
        <p:spPr>
          <a:xfrm>
            <a:off x="558800" y="1456266"/>
            <a:ext cx="6908800" cy="4377267"/>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Wingdings" pitchFamily="2" charset="2"/>
              <a:buNone/>
            </a:pPr>
            <a:r>
              <a:rPr lang="zh-CN" altLang="en-US" sz="2000" b="1" dirty="0">
                <a:solidFill>
                  <a:srgbClr val="FF0000"/>
                </a:solidFill>
                <a:latin typeface="Times New Roman" pitchFamily="18" charset="0"/>
                <a:cs typeface="Times New Roman" pitchFamily="18" charset="0"/>
              </a:rPr>
              <a:t>⑴  递归算法</a:t>
            </a:r>
          </a:p>
          <a:p>
            <a:pPr marL="0" indent="0">
              <a:lnSpc>
                <a:spcPct val="110000"/>
              </a:lnSpc>
              <a:buFont typeface="Wingdings" pitchFamily="2" charset="2"/>
              <a:buNone/>
            </a:pPr>
            <a:r>
              <a:rPr lang="en-US" sz="2000" dirty="0" err="1">
                <a:latin typeface="Times New Roman" pitchFamily="18" charset="0"/>
                <a:cs typeface="Times New Roman" pitchFamily="18" charset="0"/>
              </a:rPr>
              <a:t>BSTNode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BST_Serach</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BSTNode</a:t>
            </a:r>
            <a:r>
              <a:rPr lang="en-US" sz="2000" dirty="0">
                <a:latin typeface="Times New Roman" pitchFamily="18" charset="0"/>
                <a:cs typeface="Times New Roman" pitchFamily="18" charset="0"/>
              </a:rPr>
              <a:t> *T , </a:t>
            </a:r>
            <a:r>
              <a:rPr lang="en-US" sz="2000" dirty="0" err="1">
                <a:latin typeface="Times New Roman" pitchFamily="18" charset="0"/>
                <a:cs typeface="Times New Roman" pitchFamily="18" charset="0"/>
              </a:rPr>
              <a:t>KeyType</a:t>
            </a:r>
            <a:r>
              <a:rPr lang="en-US" sz="2000" dirty="0">
                <a:latin typeface="Times New Roman" pitchFamily="18" charset="0"/>
                <a:cs typeface="Times New Roman" pitchFamily="18" charset="0"/>
              </a:rPr>
              <a:t> key)</a:t>
            </a:r>
          </a:p>
          <a:p>
            <a:pPr marL="355600" lvl="1" indent="0">
              <a:lnSpc>
                <a:spcPct val="110000"/>
              </a:lnSpc>
              <a:buFont typeface="Wingdings" pitchFamily="2" charset="2"/>
              <a:buNone/>
            </a:pPr>
            <a:r>
              <a:rPr lang="en-US" dirty="0">
                <a:latin typeface="Times New Roman" pitchFamily="18" charset="0"/>
                <a:cs typeface="Times New Roman" pitchFamily="18" charset="0"/>
              </a:rPr>
              <a:t>{  if (T==NULL)  return(NULL) ;</a:t>
            </a:r>
          </a:p>
          <a:p>
            <a:pPr marL="723900" lvl="2" indent="0">
              <a:lnSpc>
                <a:spcPct val="110000"/>
              </a:lnSpc>
              <a:buFont typeface="Wingdings" pitchFamily="2" charset="2"/>
              <a:buNone/>
            </a:pPr>
            <a:r>
              <a:rPr lang="en-US" sz="2000" dirty="0">
                <a:latin typeface="Times New Roman" pitchFamily="18" charset="0"/>
                <a:cs typeface="Times New Roman" pitchFamily="18" charset="0"/>
              </a:rPr>
              <a:t>else </a:t>
            </a:r>
          </a:p>
          <a:p>
            <a:pPr marL="1079500" lvl="3" indent="0">
              <a:lnSpc>
                <a:spcPct val="110000"/>
              </a:lnSpc>
              <a:buFont typeface="Wingdings" pitchFamily="2" charset="2"/>
              <a:buNone/>
            </a:pPr>
            <a:r>
              <a:rPr lang="en-US" sz="2000" dirty="0">
                <a:latin typeface="Times New Roman" pitchFamily="18" charset="0"/>
                <a:cs typeface="Times New Roman" pitchFamily="18" charset="0"/>
              </a:rPr>
              <a:t>{  if  (EQ(T-&gt;key, key) )  return(T) ;</a:t>
            </a:r>
          </a:p>
          <a:p>
            <a:pPr marL="1435100" lvl="4" indent="0">
              <a:lnSpc>
                <a:spcPct val="110000"/>
              </a:lnSpc>
              <a:buFont typeface="Wingdings" pitchFamily="2" charset="2"/>
              <a:buNone/>
            </a:pPr>
            <a:r>
              <a:rPr lang="en-US" sz="2000" dirty="0">
                <a:latin typeface="Times New Roman" pitchFamily="18" charset="0"/>
                <a:cs typeface="Times New Roman" pitchFamily="18" charset="0"/>
              </a:rPr>
              <a:t>else if ( LT(key, T-&gt;key) )</a:t>
            </a:r>
          </a:p>
          <a:p>
            <a:pPr marL="1435100" lvl="4" indent="0">
              <a:lnSpc>
                <a:spcPct val="110000"/>
              </a:lnSpc>
              <a:buFont typeface="Wingdings" pitchFamily="2" charset="2"/>
              <a:buNone/>
            </a:pPr>
            <a:r>
              <a:rPr lang="en-US" sz="2000" dirty="0">
                <a:latin typeface="Times New Roman" pitchFamily="18" charset="0"/>
                <a:cs typeface="Times New Roman" pitchFamily="18" charset="0"/>
              </a:rPr>
              <a:t>            return(</a:t>
            </a:r>
            <a:r>
              <a:rPr lang="en-US" sz="2000" dirty="0" err="1">
                <a:latin typeface="Times New Roman" pitchFamily="18" charset="0"/>
                <a:cs typeface="Times New Roman" pitchFamily="18" charset="0"/>
              </a:rPr>
              <a:t>BST_Serach</a:t>
            </a:r>
            <a:r>
              <a:rPr lang="en-US" sz="2000" dirty="0">
                <a:latin typeface="Times New Roman" pitchFamily="18" charset="0"/>
                <a:cs typeface="Times New Roman" pitchFamily="18" charset="0"/>
              </a:rPr>
              <a:t>(</a:t>
            </a:r>
            <a:r>
              <a:rPr lang="en-US" sz="2000" dirty="0">
                <a:solidFill>
                  <a:srgbClr val="FF0000"/>
                </a:solidFill>
                <a:latin typeface="Times New Roman" pitchFamily="18" charset="0"/>
                <a:cs typeface="Times New Roman" pitchFamily="18" charset="0"/>
              </a:rPr>
              <a:t>T-&gt;</a:t>
            </a:r>
            <a:r>
              <a:rPr lang="en-US" sz="2000" dirty="0" err="1">
                <a:solidFill>
                  <a:srgbClr val="FF0000"/>
                </a:solidFill>
                <a:latin typeface="Times New Roman" pitchFamily="18" charset="0"/>
                <a:cs typeface="Times New Roman" pitchFamily="18" charset="0"/>
              </a:rPr>
              <a:t>Lchild</a:t>
            </a:r>
            <a:r>
              <a:rPr lang="en-US" sz="2000" dirty="0">
                <a:latin typeface="Times New Roman" pitchFamily="18" charset="0"/>
                <a:cs typeface="Times New Roman" pitchFamily="18" charset="0"/>
              </a:rPr>
              <a:t>, key)) ;</a:t>
            </a:r>
          </a:p>
          <a:p>
            <a:pPr marL="1435100" lvl="4" indent="0">
              <a:lnSpc>
                <a:spcPct val="110000"/>
              </a:lnSpc>
              <a:buFont typeface="Wingdings" pitchFamily="2" charset="2"/>
              <a:buNone/>
            </a:pPr>
            <a:r>
              <a:rPr lang="en-US" sz="2000" dirty="0">
                <a:latin typeface="Times New Roman" pitchFamily="18" charset="0"/>
                <a:cs typeface="Times New Roman" pitchFamily="18" charset="0"/>
              </a:rPr>
              <a:t>       else  return(</a:t>
            </a:r>
            <a:r>
              <a:rPr lang="en-US" sz="2000" dirty="0" err="1">
                <a:latin typeface="Times New Roman" pitchFamily="18" charset="0"/>
                <a:cs typeface="Times New Roman" pitchFamily="18" charset="0"/>
              </a:rPr>
              <a:t>BST_Serach</a:t>
            </a:r>
            <a:r>
              <a:rPr lang="en-US" sz="2000" dirty="0">
                <a:latin typeface="Times New Roman" pitchFamily="18" charset="0"/>
                <a:cs typeface="Times New Roman" pitchFamily="18" charset="0"/>
              </a:rPr>
              <a:t>(</a:t>
            </a:r>
            <a:r>
              <a:rPr lang="en-US" sz="2000" dirty="0">
                <a:solidFill>
                  <a:srgbClr val="FF0000"/>
                </a:solidFill>
                <a:latin typeface="Times New Roman" pitchFamily="18" charset="0"/>
                <a:cs typeface="Times New Roman" pitchFamily="18" charset="0"/>
              </a:rPr>
              <a:t>T-&gt;</a:t>
            </a:r>
            <a:r>
              <a:rPr lang="en-US" sz="2000" dirty="0" err="1">
                <a:solidFill>
                  <a:srgbClr val="FF0000"/>
                </a:solidFill>
                <a:latin typeface="Times New Roman" pitchFamily="18" charset="0"/>
                <a:cs typeface="Times New Roman" pitchFamily="18" charset="0"/>
              </a:rPr>
              <a:t>Rchild</a:t>
            </a:r>
            <a:r>
              <a:rPr lang="en-US" sz="2000" dirty="0">
                <a:latin typeface="Times New Roman" pitchFamily="18" charset="0"/>
                <a:cs typeface="Times New Roman" pitchFamily="18" charset="0"/>
              </a:rPr>
              <a:t>, key)) ;</a:t>
            </a:r>
          </a:p>
          <a:p>
            <a:pPr marL="1079500" lvl="3" indent="0">
              <a:lnSpc>
                <a:spcPct val="110000"/>
              </a:lnSpc>
              <a:buFont typeface="Wingdings" pitchFamily="2" charset="2"/>
              <a:buNone/>
            </a:pPr>
            <a:r>
              <a:rPr lang="en-US" sz="2000" dirty="0">
                <a:latin typeface="Times New Roman" pitchFamily="18" charset="0"/>
                <a:cs typeface="Times New Roman" pitchFamily="18" charset="0"/>
              </a:rPr>
              <a:t>}</a:t>
            </a:r>
          </a:p>
          <a:p>
            <a:pPr marL="355600" lvl="1" indent="0">
              <a:lnSpc>
                <a:spcPct val="110000"/>
              </a:lnSpc>
              <a:buFont typeface="Wingdings" pitchFamily="2" charset="2"/>
              <a:buNone/>
            </a:pP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292095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搜索引擎</a:t>
            </a:r>
          </a:p>
        </p:txBody>
      </p:sp>
      <p:sp>
        <p:nvSpPr>
          <p:cNvPr id="3" name="内容占位符 2"/>
          <p:cNvSpPr>
            <a:spLocks noGrp="1"/>
          </p:cNvSpPr>
          <p:nvPr>
            <p:ph idx="1"/>
          </p:nvPr>
        </p:nvSpPr>
        <p:spPr/>
        <p:txBody>
          <a:bodyPr/>
          <a:lstStyle/>
          <a:p>
            <a:r>
              <a:rPr lang="zh-CN" altLang="en-US" dirty="0"/>
              <a:t>通过关键词检索词条</a:t>
            </a:r>
          </a:p>
        </p:txBody>
      </p:sp>
      <p:sp>
        <p:nvSpPr>
          <p:cNvPr id="4" name="灯片编号占位符 3"/>
          <p:cNvSpPr>
            <a:spLocks noGrp="1"/>
          </p:cNvSpPr>
          <p:nvPr>
            <p:ph type="sldNum" sz="quarter" idx="12"/>
          </p:nvPr>
        </p:nvSpPr>
        <p:spPr/>
        <p:txBody>
          <a:bodyPr/>
          <a:lstStyle/>
          <a:p>
            <a:fld id="{36FD9405-CE62-418F-9683-85B6A1C55A4B}" type="slidenum">
              <a:rPr lang="zh-CN" altLang="en-US" smtClean="0"/>
              <a:pPr/>
              <a:t>4</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108" name="图片 107"/>
          <p:cNvPicPr>
            <a:picLocks noChangeAspect="1"/>
          </p:cNvPicPr>
          <p:nvPr/>
        </p:nvPicPr>
        <p:blipFill>
          <a:blip r:embed="rId2"/>
          <a:stretch>
            <a:fillRect/>
          </a:stretch>
        </p:blipFill>
        <p:spPr>
          <a:xfrm>
            <a:off x="889311" y="1479908"/>
            <a:ext cx="7365378" cy="4581788"/>
          </a:xfrm>
          <a:prstGeom prst="rect">
            <a:avLst/>
          </a:prstGeom>
        </p:spPr>
      </p:pic>
    </p:spTree>
    <p:extLst>
      <p:ext uri="{BB962C8B-B14F-4D97-AF65-F5344CB8AC3E}">
        <p14:creationId xmlns:p14="http://schemas.microsoft.com/office/powerpoint/2010/main" val="1760663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动态查找</a:t>
            </a:r>
            <a:r>
              <a:rPr lang="en-US" altLang="zh-CN" dirty="0"/>
              <a:t>--</a:t>
            </a:r>
            <a:r>
              <a:rPr lang="zh-CN" altLang="en-US" dirty="0"/>
              <a:t>二叉排序树</a:t>
            </a:r>
            <a:r>
              <a:rPr lang="en-US" altLang="zh-CN" dirty="0"/>
              <a:t>(BST)</a:t>
            </a: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40</a:t>
            </a:fld>
            <a:endParaRPr lang="zh-CN" altLang="en-US" dirty="0"/>
          </a:p>
        </p:txBody>
      </p:sp>
      <p:sp>
        <p:nvSpPr>
          <p:cNvPr id="6" name="Rectangle 2"/>
          <p:cNvSpPr txBox="1">
            <a:spLocks noChangeArrowheads="1"/>
          </p:cNvSpPr>
          <p:nvPr/>
        </p:nvSpPr>
        <p:spPr>
          <a:xfrm>
            <a:off x="439457" y="945621"/>
            <a:ext cx="8288867" cy="5593292"/>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Wingdings" pitchFamily="2" charset="2"/>
              <a:buNone/>
            </a:pPr>
            <a:r>
              <a:rPr lang="zh-CN" altLang="en-US" sz="2000" b="1" dirty="0">
                <a:solidFill>
                  <a:srgbClr val="FF0000"/>
                </a:solidFill>
                <a:effectLst>
                  <a:outerShdw blurRad="38100" dist="38100" dir="2700000" algn="tl">
                    <a:srgbClr val="000000"/>
                  </a:outerShdw>
                </a:effectLst>
                <a:latin typeface="Times New Roman" pitchFamily="18" charset="0"/>
                <a:cs typeface="Times New Roman" pitchFamily="18" charset="0"/>
              </a:rPr>
              <a:t> </a:t>
            </a:r>
            <a:r>
              <a:rPr lang="zh-CN" altLang="en-US" sz="2000" b="1" dirty="0">
                <a:solidFill>
                  <a:srgbClr val="FF0000"/>
                </a:solidFill>
                <a:latin typeface="Times New Roman" pitchFamily="18" charset="0"/>
                <a:cs typeface="Times New Roman" pitchFamily="18" charset="0"/>
              </a:rPr>
              <a:t>⑵  非递归算法</a:t>
            </a:r>
          </a:p>
          <a:p>
            <a:pPr marL="0" indent="0">
              <a:lnSpc>
                <a:spcPct val="110000"/>
              </a:lnSpc>
              <a:spcBef>
                <a:spcPct val="10000"/>
              </a:spcBef>
              <a:buFont typeface="Wingdings" pitchFamily="2" charset="2"/>
              <a:buNone/>
            </a:pPr>
            <a:r>
              <a:rPr lang="en-US" sz="2000" dirty="0" err="1">
                <a:latin typeface="Times New Roman" pitchFamily="18" charset="0"/>
                <a:cs typeface="Times New Roman" pitchFamily="18" charset="0"/>
              </a:rPr>
              <a:t>BSTNode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BST_Serach</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BSTNode</a:t>
            </a:r>
            <a:r>
              <a:rPr lang="en-US" sz="2000" dirty="0">
                <a:latin typeface="Times New Roman" pitchFamily="18" charset="0"/>
                <a:cs typeface="Times New Roman" pitchFamily="18" charset="0"/>
              </a:rPr>
              <a:t> *T , </a:t>
            </a:r>
            <a:r>
              <a:rPr lang="en-US" sz="2000" dirty="0" err="1">
                <a:latin typeface="Times New Roman" pitchFamily="18" charset="0"/>
                <a:cs typeface="Times New Roman" pitchFamily="18" charset="0"/>
              </a:rPr>
              <a:t>KeyType</a:t>
            </a:r>
            <a:r>
              <a:rPr lang="en-US" sz="2000" dirty="0">
                <a:latin typeface="Times New Roman" pitchFamily="18" charset="0"/>
                <a:cs typeface="Times New Roman" pitchFamily="18" charset="0"/>
              </a:rPr>
              <a:t> key)</a:t>
            </a:r>
          </a:p>
          <a:p>
            <a:pPr marL="355600" lvl="1" indent="0">
              <a:lnSpc>
                <a:spcPct val="110000"/>
              </a:lnSpc>
              <a:spcBef>
                <a:spcPct val="10000"/>
              </a:spcBef>
              <a:buFont typeface="Wingdings" pitchFamily="2" charset="2"/>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BSTNode</a:t>
            </a:r>
            <a:r>
              <a:rPr lang="en-US" dirty="0">
                <a:latin typeface="Times New Roman" pitchFamily="18" charset="0"/>
                <a:cs typeface="Times New Roman" pitchFamily="18" charset="0"/>
              </a:rPr>
              <a:t> p=T ;</a:t>
            </a:r>
          </a:p>
          <a:p>
            <a:pPr marL="723900" lvl="2" indent="0">
              <a:lnSpc>
                <a:spcPct val="110000"/>
              </a:lnSpc>
              <a:spcBef>
                <a:spcPct val="10000"/>
              </a:spcBef>
              <a:buFont typeface="Wingdings" pitchFamily="2" charset="2"/>
              <a:buNone/>
            </a:pPr>
            <a:r>
              <a:rPr lang="en-US" sz="2000" dirty="0">
                <a:latin typeface="Times New Roman" pitchFamily="18" charset="0"/>
                <a:cs typeface="Times New Roman" pitchFamily="18" charset="0"/>
              </a:rPr>
              <a:t>while (p!=NULL</a:t>
            </a:r>
            <a:r>
              <a:rPr lang="zh-CN" alt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&amp;&amp; !EQ(p-&gt;key, key) )</a:t>
            </a:r>
          </a:p>
          <a:p>
            <a:pPr marL="1079500" lvl="3" indent="0">
              <a:lnSpc>
                <a:spcPct val="110000"/>
              </a:lnSpc>
              <a:spcBef>
                <a:spcPct val="10000"/>
              </a:spcBef>
              <a:buFont typeface="Wingdings" pitchFamily="2" charset="2"/>
              <a:buNone/>
            </a:pPr>
            <a:r>
              <a:rPr lang="en-US" sz="2000" dirty="0">
                <a:latin typeface="Times New Roman" pitchFamily="18" charset="0"/>
                <a:cs typeface="Times New Roman" pitchFamily="18" charset="0"/>
              </a:rPr>
              <a:t>{  if ( LT(key, p-&gt;key) )  </a:t>
            </a:r>
            <a:r>
              <a:rPr lang="en-US" sz="2000" dirty="0">
                <a:solidFill>
                  <a:srgbClr val="FF0000"/>
                </a:solidFill>
                <a:latin typeface="Times New Roman" pitchFamily="18" charset="0"/>
                <a:cs typeface="Times New Roman" pitchFamily="18" charset="0"/>
              </a:rPr>
              <a:t>p</a:t>
            </a:r>
            <a:r>
              <a:rPr lang="zh-CN" altLang="en-US" sz="2000" dirty="0">
                <a:solidFill>
                  <a:srgbClr val="FF0000"/>
                </a:solidFill>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a:t>
            </a:r>
            <a:r>
              <a:rPr lang="zh-CN" altLang="en-US" sz="2000" dirty="0">
                <a:solidFill>
                  <a:srgbClr val="FF0000"/>
                </a:solidFill>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p-&gt;</a:t>
            </a:r>
            <a:r>
              <a:rPr lang="en-US" sz="2000" dirty="0" err="1">
                <a:solidFill>
                  <a:srgbClr val="FF0000"/>
                </a:solidFill>
                <a:latin typeface="Times New Roman" pitchFamily="18" charset="0"/>
                <a:cs typeface="Times New Roman" pitchFamily="18" charset="0"/>
              </a:rPr>
              <a:t>Lchild</a:t>
            </a:r>
            <a:r>
              <a:rPr lang="en-US" sz="2000" dirty="0">
                <a:latin typeface="Times New Roman" pitchFamily="18" charset="0"/>
                <a:cs typeface="Times New Roman" pitchFamily="18" charset="0"/>
              </a:rPr>
              <a:t> ;</a:t>
            </a:r>
          </a:p>
          <a:p>
            <a:pPr marL="1435100" lvl="4" indent="0">
              <a:lnSpc>
                <a:spcPct val="110000"/>
              </a:lnSpc>
              <a:spcBef>
                <a:spcPct val="10000"/>
              </a:spcBef>
              <a:buFont typeface="Wingdings" pitchFamily="2" charset="2"/>
              <a:buNone/>
            </a:pPr>
            <a:r>
              <a:rPr lang="en-US" sz="2000" dirty="0">
                <a:latin typeface="Times New Roman" pitchFamily="18" charset="0"/>
                <a:cs typeface="Times New Roman" pitchFamily="18" charset="0"/>
              </a:rPr>
              <a:t>else p</a:t>
            </a:r>
            <a:r>
              <a:rPr lang="zh-CN" altLang="en-US" sz="200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p-&gt;</a:t>
            </a:r>
            <a:r>
              <a:rPr lang="en-US" sz="2000" dirty="0" err="1">
                <a:solidFill>
                  <a:srgbClr val="FF0000"/>
                </a:solidFill>
                <a:latin typeface="Times New Roman" pitchFamily="18" charset="0"/>
                <a:cs typeface="Times New Roman" pitchFamily="18" charset="0"/>
              </a:rPr>
              <a:t>Rchild</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a:t>
            </a:r>
          </a:p>
          <a:p>
            <a:pPr marL="1079500" lvl="3" indent="0">
              <a:lnSpc>
                <a:spcPct val="110000"/>
              </a:lnSpc>
              <a:spcBef>
                <a:spcPct val="10000"/>
              </a:spcBef>
              <a:buFont typeface="Wingdings" pitchFamily="2" charset="2"/>
              <a:buNone/>
            </a:pPr>
            <a:r>
              <a:rPr lang="en-US" sz="2000" dirty="0">
                <a:latin typeface="Times New Roman" pitchFamily="18" charset="0"/>
                <a:cs typeface="Times New Roman" pitchFamily="18" charset="0"/>
              </a:rPr>
              <a:t>}</a:t>
            </a:r>
          </a:p>
          <a:p>
            <a:pPr marL="723900" lvl="2" indent="0">
              <a:lnSpc>
                <a:spcPct val="110000"/>
              </a:lnSpc>
              <a:spcBef>
                <a:spcPct val="10000"/>
              </a:spcBef>
              <a:buFont typeface="Wingdings" pitchFamily="2" charset="2"/>
              <a:buNone/>
            </a:pPr>
            <a:r>
              <a:rPr lang="en-US" sz="2000" dirty="0">
                <a:latin typeface="Times New Roman" pitchFamily="18" charset="0"/>
                <a:cs typeface="Times New Roman" pitchFamily="18" charset="0"/>
              </a:rPr>
              <a:t>if  (EQ(p-&gt;key, key) )  return(p) ;</a:t>
            </a:r>
          </a:p>
          <a:p>
            <a:pPr marL="723900" lvl="2" indent="0">
              <a:lnSpc>
                <a:spcPct val="110000"/>
              </a:lnSpc>
              <a:spcBef>
                <a:spcPct val="10000"/>
              </a:spcBef>
              <a:buFont typeface="Wingdings" pitchFamily="2" charset="2"/>
              <a:buNone/>
            </a:pPr>
            <a:r>
              <a:rPr lang="en-US" sz="2000" dirty="0">
                <a:latin typeface="Times New Roman" pitchFamily="18" charset="0"/>
                <a:cs typeface="Times New Roman" pitchFamily="18" charset="0"/>
              </a:rPr>
              <a:t>else return(NULL) ;</a:t>
            </a:r>
          </a:p>
          <a:p>
            <a:pPr marL="355600" lvl="1" indent="0">
              <a:lnSpc>
                <a:spcPct val="110000"/>
              </a:lnSpc>
              <a:spcBef>
                <a:spcPct val="10000"/>
              </a:spcBef>
              <a:buFont typeface="Wingdings" pitchFamily="2" charset="2"/>
              <a:buNone/>
            </a:pPr>
            <a:r>
              <a:rPr lang="en-US" dirty="0">
                <a:latin typeface="Times New Roman" pitchFamily="18" charset="0"/>
                <a:cs typeface="Times New Roman" pitchFamily="18" charset="0"/>
              </a:rPr>
              <a:t>}</a:t>
            </a:r>
          </a:p>
          <a:p>
            <a:pPr marL="0" indent="0">
              <a:lnSpc>
                <a:spcPct val="110000"/>
              </a:lnSpc>
              <a:buFont typeface="Wingdings" pitchFamily="2" charset="2"/>
              <a:buNone/>
            </a:pPr>
            <a:r>
              <a:rPr lang="en-US" sz="2000" dirty="0">
                <a:effectLst>
                  <a:outerShdw blurRad="38100" dist="38100" dir="2700000" algn="tl">
                    <a:srgbClr val="000000"/>
                  </a:outerShdw>
                </a:effectLst>
                <a:latin typeface="Times New Roman" pitchFamily="18" charset="0"/>
                <a:cs typeface="Times New Roman" pitchFamily="18" charset="0"/>
              </a:rPr>
              <a:t>        </a:t>
            </a:r>
            <a:r>
              <a:rPr lang="zh-CN" altLang="en-US" sz="2000" dirty="0">
                <a:latin typeface="Microsoft YaHei" charset="-122"/>
                <a:ea typeface="Microsoft YaHei" charset="-122"/>
                <a:cs typeface="Microsoft YaHei" charset="-122"/>
              </a:rPr>
              <a:t>在随机情况下，二叉排序树的</a:t>
            </a:r>
            <a:r>
              <a:rPr lang="zh-CN" altLang="en-US" sz="2000" b="1" dirty="0">
                <a:solidFill>
                  <a:srgbClr val="FF0000"/>
                </a:solidFill>
                <a:latin typeface="Microsoft YaHei" charset="-122"/>
                <a:ea typeface="Microsoft YaHei" charset="-122"/>
                <a:cs typeface="Microsoft YaHei" charset="-122"/>
              </a:rPr>
              <a:t>平均查找长度</a:t>
            </a:r>
            <a:r>
              <a:rPr lang="en-US" sz="2000" dirty="0">
                <a:latin typeface="Microsoft YaHei" charset="-122"/>
                <a:ea typeface="Microsoft YaHei" charset="-122"/>
                <a:cs typeface="Microsoft YaHei" charset="-122"/>
              </a:rPr>
              <a:t>ASL</a:t>
            </a:r>
            <a:r>
              <a:rPr lang="zh-CN" altLang="en-US" sz="2000" dirty="0">
                <a:latin typeface="Microsoft YaHei" charset="-122"/>
                <a:ea typeface="Microsoft YaHei" charset="-122"/>
                <a:cs typeface="Microsoft YaHei" charset="-122"/>
              </a:rPr>
              <a:t>和</a:t>
            </a:r>
            <a:r>
              <a:rPr lang="en-US" altLang="zh-CN" sz="2000" dirty="0">
                <a:latin typeface="Microsoft YaHei" charset="-122"/>
                <a:ea typeface="Microsoft YaHei" charset="-122"/>
                <a:cs typeface="Microsoft YaHei" charset="-122"/>
              </a:rPr>
              <a:t>Log</a:t>
            </a:r>
            <a:r>
              <a:rPr lang="en-US" sz="2000" dirty="0">
                <a:latin typeface="Microsoft YaHei" charset="-122"/>
                <a:ea typeface="Microsoft YaHei" charset="-122"/>
                <a:cs typeface="Microsoft YaHei" charset="-122"/>
              </a:rPr>
              <a:t>(n)(</a:t>
            </a:r>
            <a:r>
              <a:rPr lang="zh-CN" altLang="en-US" sz="2000" dirty="0">
                <a:latin typeface="Microsoft YaHei" charset="-122"/>
                <a:ea typeface="Microsoft YaHei" charset="-122"/>
                <a:cs typeface="Microsoft YaHei" charset="-122"/>
              </a:rPr>
              <a:t>树的深度</a:t>
            </a:r>
            <a:r>
              <a:rPr lang="en-US" sz="2000" dirty="0">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是等数量级的。</a:t>
            </a:r>
          </a:p>
        </p:txBody>
      </p:sp>
    </p:spTree>
    <p:extLst>
      <p:ext uri="{BB962C8B-B14F-4D97-AF65-F5344CB8AC3E}">
        <p14:creationId xmlns:p14="http://schemas.microsoft.com/office/powerpoint/2010/main" val="3046402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r>
              <a:rPr lang="en-US" altLang="zh-CN" dirty="0"/>
              <a:t>(BST)--</a:t>
            </a:r>
            <a:r>
              <a:rPr lang="zh-CN" altLang="en-US" dirty="0"/>
              <a:t>插入结点</a:t>
            </a:r>
          </a:p>
        </p:txBody>
      </p:sp>
      <p:sp>
        <p:nvSpPr>
          <p:cNvPr id="3" name="内容占位符 2"/>
          <p:cNvSpPr>
            <a:spLocks noGrp="1"/>
          </p:cNvSpPr>
          <p:nvPr>
            <p:ph idx="1"/>
          </p:nvPr>
        </p:nvSpPr>
        <p:spPr/>
        <p:txBody>
          <a:bodyPr/>
          <a:lstStyle/>
          <a:p>
            <a:pPr>
              <a:lnSpc>
                <a:spcPct val="150000"/>
              </a:lnSpc>
              <a:spcBef>
                <a:spcPts val="1200"/>
              </a:spcBef>
            </a:pPr>
            <a:r>
              <a:rPr lang="en-US" altLang="zh-CN" sz="2000" b="1" dirty="0">
                <a:latin typeface="Times New Roman" pitchFamily="18" charset="0"/>
                <a:cs typeface="Times New Roman" pitchFamily="18" charset="0"/>
              </a:rPr>
              <a:t>BST</a:t>
            </a:r>
            <a:r>
              <a:rPr lang="zh-CN" altLang="en-US" sz="2000" b="1" dirty="0">
                <a:latin typeface="Times New Roman" pitchFamily="18" charset="0"/>
                <a:cs typeface="Times New Roman" pitchFamily="18" charset="0"/>
              </a:rPr>
              <a:t>树的插入</a:t>
            </a: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思想</a:t>
            </a:r>
            <a:endParaRPr lang="en-US" altLang="zh-CN" sz="2000" b="1" dirty="0">
              <a:latin typeface="Times New Roman" pitchFamily="18" charset="0"/>
              <a:cs typeface="Times New Roman" pitchFamily="18" charset="0"/>
            </a:endParaRPr>
          </a:p>
          <a:p>
            <a:pPr fontAlgn="base">
              <a:lnSpc>
                <a:spcPct val="150000"/>
              </a:lnSpc>
              <a:spcBef>
                <a:spcPts val="1200"/>
              </a:spcBef>
              <a:spcAft>
                <a:spcPct val="0"/>
              </a:spcAft>
              <a:buClr>
                <a:srgbClr val="3366FF"/>
              </a:buClr>
              <a:buSzPct val="80000"/>
            </a:pPr>
            <a:r>
              <a:rPr lang="zh-CN" altLang="en-US" sz="2000" dirty="0">
                <a:latin typeface="Times New Roman" pitchFamily="18" charset="0"/>
                <a:cs typeface="Times New Roman" pitchFamily="18" charset="0"/>
              </a:rPr>
              <a:t>在</a:t>
            </a:r>
            <a:r>
              <a:rPr lang="en-US" altLang="zh-CN" sz="2000" dirty="0">
                <a:latin typeface="Times New Roman" pitchFamily="18" charset="0"/>
                <a:cs typeface="Times New Roman" pitchFamily="18" charset="0"/>
              </a:rPr>
              <a:t>BST</a:t>
            </a:r>
            <a:r>
              <a:rPr lang="zh-CN" altLang="en-US" sz="2000" dirty="0">
                <a:latin typeface="Times New Roman" pitchFamily="18" charset="0"/>
                <a:cs typeface="Times New Roman" pitchFamily="18" charset="0"/>
              </a:rPr>
              <a:t>树中插入一个新结点</a:t>
            </a:r>
            <a:r>
              <a:rPr lang="en-US" altLang="zh-CN" sz="2000" dirty="0">
                <a:latin typeface="Times New Roman" pitchFamily="18" charset="0"/>
                <a:cs typeface="Times New Roman" pitchFamily="18" charset="0"/>
              </a:rPr>
              <a:t>x</a:t>
            </a:r>
            <a:r>
              <a:rPr lang="zh-CN" altLang="en-US" sz="2000" dirty="0">
                <a:latin typeface="Times New Roman" pitchFamily="18" charset="0"/>
                <a:cs typeface="Times New Roman" pitchFamily="18" charset="0"/>
              </a:rPr>
              <a:t>时，若</a:t>
            </a:r>
            <a:r>
              <a:rPr lang="en-US" altLang="zh-CN" sz="2000" dirty="0">
                <a:latin typeface="Times New Roman" pitchFamily="18" charset="0"/>
                <a:cs typeface="Times New Roman" pitchFamily="18" charset="0"/>
              </a:rPr>
              <a:t>BST</a:t>
            </a:r>
            <a:r>
              <a:rPr lang="zh-CN" altLang="en-US" sz="2000" dirty="0">
                <a:latin typeface="Times New Roman" pitchFamily="18" charset="0"/>
                <a:cs typeface="Times New Roman" pitchFamily="18" charset="0"/>
              </a:rPr>
              <a:t>树为空，则令新结点</a:t>
            </a:r>
            <a:r>
              <a:rPr lang="en-US" altLang="zh-CN" sz="2000" dirty="0">
                <a:latin typeface="Times New Roman" pitchFamily="18" charset="0"/>
                <a:cs typeface="Times New Roman" pitchFamily="18" charset="0"/>
              </a:rPr>
              <a:t>x</a:t>
            </a:r>
            <a:r>
              <a:rPr lang="zh-CN" altLang="en-US" sz="2000" dirty="0">
                <a:latin typeface="Times New Roman" pitchFamily="18" charset="0"/>
                <a:cs typeface="Times New Roman" pitchFamily="18" charset="0"/>
              </a:rPr>
              <a:t>为插入后</a:t>
            </a:r>
            <a:r>
              <a:rPr lang="en-US" altLang="zh-CN" sz="2000" dirty="0">
                <a:latin typeface="Times New Roman" pitchFamily="18" charset="0"/>
                <a:cs typeface="Times New Roman" pitchFamily="18" charset="0"/>
              </a:rPr>
              <a:t>BST</a:t>
            </a:r>
            <a:r>
              <a:rPr lang="zh-CN" altLang="en-US" sz="2000" dirty="0">
                <a:latin typeface="Times New Roman" pitchFamily="18" charset="0"/>
                <a:cs typeface="Times New Roman" pitchFamily="18" charset="0"/>
              </a:rPr>
              <a:t>树的根结点；否则，将结点</a:t>
            </a:r>
            <a:r>
              <a:rPr lang="en-US" altLang="zh-CN" sz="2000" dirty="0">
                <a:latin typeface="Times New Roman" pitchFamily="18" charset="0"/>
                <a:cs typeface="Times New Roman" pitchFamily="18" charset="0"/>
              </a:rPr>
              <a:t>x</a:t>
            </a:r>
            <a:r>
              <a:rPr lang="zh-CN" altLang="en-US" sz="2000" dirty="0">
                <a:latin typeface="Times New Roman" pitchFamily="18" charset="0"/>
                <a:cs typeface="Times New Roman" pitchFamily="18" charset="0"/>
              </a:rPr>
              <a:t>的关键字与根结点</a:t>
            </a:r>
            <a:r>
              <a:rPr lang="en-US" altLang="zh-CN" sz="2000"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的关键字进行比较： </a:t>
            </a:r>
          </a:p>
          <a:p>
            <a:pPr marL="533400" lvl="1" fontAlgn="base">
              <a:lnSpc>
                <a:spcPct val="150000"/>
              </a:lnSpc>
              <a:spcBef>
                <a:spcPts val="1200"/>
              </a:spcBef>
              <a:spcAft>
                <a:spcPct val="0"/>
              </a:spcAft>
              <a:buClr>
                <a:srgbClr val="3366FF"/>
              </a:buClr>
              <a:buSzPct val="80000"/>
              <a:buFont typeface="Wingdings" pitchFamily="2" charset="2"/>
              <a:buNone/>
            </a:pPr>
            <a:r>
              <a:rPr lang="zh-CN" altLang="en-US" dirty="0">
                <a:latin typeface="Times New Roman" pitchFamily="18" charset="0"/>
                <a:cs typeface="Times New Roman" pitchFamily="18" charset="0"/>
              </a:rPr>
              <a:t>① 若相等： 不需要插入；</a:t>
            </a:r>
          </a:p>
          <a:p>
            <a:pPr marL="533400" lvl="1" fontAlgn="base">
              <a:lnSpc>
                <a:spcPct val="150000"/>
              </a:lnSpc>
              <a:spcBef>
                <a:spcPts val="1200"/>
              </a:spcBef>
              <a:spcAft>
                <a:spcPct val="0"/>
              </a:spcAft>
              <a:buClr>
                <a:srgbClr val="3366FF"/>
              </a:buClr>
              <a:buSzPct val="80000"/>
              <a:buFont typeface="Wingdings" pitchFamily="2" charset="2"/>
              <a:buNone/>
            </a:pPr>
            <a:r>
              <a:rPr lang="zh-CN" altLang="en-US" dirty="0">
                <a:latin typeface="Times New Roman" pitchFamily="18" charset="0"/>
                <a:cs typeface="Times New Roman" pitchFamily="18" charset="0"/>
              </a:rPr>
              <a:t>②  若</a:t>
            </a:r>
            <a:r>
              <a:rPr lang="en-US" altLang="zh-CN" dirty="0" err="1">
                <a:latin typeface="Times New Roman" pitchFamily="18" charset="0"/>
                <a:cs typeface="Times New Roman" pitchFamily="18" charset="0"/>
              </a:rPr>
              <a:t>x.key</a:t>
            </a:r>
            <a:r>
              <a:rPr lang="zh-CN" altLang="en-US" dirty="0">
                <a:latin typeface="Times New Roman" pitchFamily="18" charset="0"/>
                <a:cs typeface="Times New Roman" pitchFamily="18" charset="0"/>
              </a:rPr>
              <a:t> </a:t>
            </a:r>
            <a:r>
              <a:rPr lang="en-US" altLang="zh-CN" b="1" dirty="0">
                <a:solidFill>
                  <a:srgbClr val="FF0000"/>
                </a:solidFill>
                <a:latin typeface="Times New Roman" pitchFamily="18" charset="0"/>
                <a:cs typeface="Times New Roman" pitchFamily="18" charset="0"/>
              </a:rPr>
              <a:t>&lt;</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T-&gt;key</a:t>
            </a:r>
            <a:r>
              <a:rPr lang="zh-CN" altLang="en-US" dirty="0">
                <a:latin typeface="Times New Roman" pitchFamily="18" charset="0"/>
                <a:cs typeface="Times New Roman" pitchFamily="18" charset="0"/>
              </a:rPr>
              <a:t>：结点</a:t>
            </a:r>
            <a:r>
              <a:rPr lang="en-US" altLang="zh-CN" dirty="0">
                <a:latin typeface="Times New Roman" pitchFamily="18" charset="0"/>
                <a:cs typeface="Times New Roman" pitchFamily="18" charset="0"/>
              </a:rPr>
              <a:t>x</a:t>
            </a:r>
            <a:r>
              <a:rPr lang="zh-CN" altLang="en-US" dirty="0">
                <a:latin typeface="Times New Roman" pitchFamily="18" charset="0"/>
                <a:cs typeface="Times New Roman" pitchFamily="18" charset="0"/>
              </a:rPr>
              <a:t>插入到</a:t>
            </a:r>
            <a:r>
              <a:rPr lang="en-US" altLang="zh-CN" dirty="0">
                <a:latin typeface="Times New Roman" pitchFamily="18" charset="0"/>
                <a:cs typeface="Times New Roman" pitchFamily="18" charset="0"/>
              </a:rPr>
              <a:t>T</a:t>
            </a:r>
            <a:r>
              <a:rPr lang="zh-CN" altLang="en-US" dirty="0">
                <a:latin typeface="Times New Roman" pitchFamily="18" charset="0"/>
                <a:cs typeface="Times New Roman" pitchFamily="18" charset="0"/>
              </a:rPr>
              <a:t>的左子树中；</a:t>
            </a:r>
          </a:p>
          <a:p>
            <a:pPr marL="533400" lvl="1" fontAlgn="base">
              <a:lnSpc>
                <a:spcPct val="150000"/>
              </a:lnSpc>
              <a:spcBef>
                <a:spcPts val="1200"/>
              </a:spcBef>
              <a:spcAft>
                <a:spcPct val="0"/>
              </a:spcAft>
              <a:buClr>
                <a:srgbClr val="3366FF"/>
              </a:buClr>
              <a:buSzPct val="80000"/>
              <a:buFont typeface="Wingdings" pitchFamily="2" charset="2"/>
              <a:buNone/>
            </a:pPr>
            <a:r>
              <a:rPr lang="zh-CN" altLang="en-US" dirty="0">
                <a:latin typeface="Times New Roman" pitchFamily="18" charset="0"/>
                <a:cs typeface="Times New Roman" pitchFamily="18" charset="0"/>
              </a:rPr>
              <a:t>③  若</a:t>
            </a:r>
            <a:r>
              <a:rPr lang="en-US" altLang="zh-CN" dirty="0" err="1">
                <a:latin typeface="Times New Roman" pitchFamily="18" charset="0"/>
                <a:cs typeface="Times New Roman" pitchFamily="18" charset="0"/>
              </a:rPr>
              <a:t>x.key</a:t>
            </a:r>
            <a:r>
              <a:rPr lang="zh-CN" altLang="en-US" dirty="0">
                <a:latin typeface="Times New Roman" pitchFamily="18" charset="0"/>
                <a:cs typeface="Times New Roman" pitchFamily="18" charset="0"/>
              </a:rPr>
              <a:t> </a:t>
            </a:r>
            <a:r>
              <a:rPr lang="en-US" altLang="zh-CN" b="1" dirty="0">
                <a:solidFill>
                  <a:srgbClr val="FF0000"/>
                </a:solidFill>
                <a:latin typeface="Times New Roman" pitchFamily="18" charset="0"/>
                <a:cs typeface="Times New Roman" pitchFamily="18" charset="0"/>
              </a:rPr>
              <a:t>&gt;</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T-&gt;key</a:t>
            </a:r>
            <a:r>
              <a:rPr lang="zh-CN" altLang="en-US" dirty="0">
                <a:latin typeface="Times New Roman" pitchFamily="18" charset="0"/>
                <a:cs typeface="Times New Roman" pitchFamily="18" charset="0"/>
              </a:rPr>
              <a:t>：结点</a:t>
            </a:r>
            <a:r>
              <a:rPr lang="en-US" altLang="zh-CN" dirty="0">
                <a:latin typeface="Times New Roman" pitchFamily="18" charset="0"/>
                <a:cs typeface="Times New Roman" pitchFamily="18" charset="0"/>
              </a:rPr>
              <a:t>x</a:t>
            </a:r>
            <a:r>
              <a:rPr lang="zh-CN" altLang="en-US" dirty="0">
                <a:latin typeface="Times New Roman" pitchFamily="18" charset="0"/>
                <a:cs typeface="Times New Roman" pitchFamily="18" charset="0"/>
              </a:rPr>
              <a:t>插入到</a:t>
            </a:r>
            <a:r>
              <a:rPr lang="en-US" altLang="zh-CN" dirty="0">
                <a:latin typeface="Times New Roman" pitchFamily="18" charset="0"/>
                <a:cs typeface="Times New Roman" pitchFamily="18" charset="0"/>
              </a:rPr>
              <a:t>T</a:t>
            </a:r>
            <a:r>
              <a:rPr lang="zh-CN" altLang="en-US" dirty="0">
                <a:latin typeface="Times New Roman" pitchFamily="18" charset="0"/>
                <a:cs typeface="Times New Roman" pitchFamily="18" charset="0"/>
              </a:rPr>
              <a:t>的右子树中。</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41</a:t>
            </a:fld>
            <a:endParaRPr lang="zh-CN" altLang="en-US" dirty="0"/>
          </a:p>
        </p:txBody>
      </p:sp>
    </p:spTree>
    <p:extLst>
      <p:ext uri="{BB962C8B-B14F-4D97-AF65-F5344CB8AC3E}">
        <p14:creationId xmlns:p14="http://schemas.microsoft.com/office/powerpoint/2010/main" val="2221114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r>
              <a:rPr lang="en-US" altLang="zh-CN" dirty="0"/>
              <a:t>(BST)--</a:t>
            </a:r>
            <a:r>
              <a:rPr lang="zh-CN" altLang="en-US" dirty="0"/>
              <a:t>插入结点</a:t>
            </a:r>
          </a:p>
        </p:txBody>
      </p:sp>
      <p:sp>
        <p:nvSpPr>
          <p:cNvPr id="3" name="内容占位符 2"/>
          <p:cNvSpPr>
            <a:spLocks noGrp="1"/>
          </p:cNvSpPr>
          <p:nvPr>
            <p:ph idx="1"/>
          </p:nvPr>
        </p:nvSpPr>
        <p:spPr/>
        <p:txBody>
          <a:bodyPr>
            <a:normAutofit lnSpcReduction="10000"/>
          </a:bodyPr>
          <a:lstStyle/>
          <a:p>
            <a:pPr>
              <a:lnSpc>
                <a:spcPct val="125000"/>
              </a:lnSpc>
              <a:spcBef>
                <a:spcPts val="600"/>
              </a:spcBef>
            </a:pPr>
            <a:r>
              <a:rPr lang="zh-CN" altLang="en-US" dirty="0"/>
              <a:t>建立二叉排序树的例子</a:t>
            </a:r>
            <a:endParaRPr lang="en-US" altLang="zh-CN" dirty="0"/>
          </a:p>
          <a:p>
            <a:pPr>
              <a:lnSpc>
                <a:spcPct val="125000"/>
              </a:lnSpc>
              <a:spcBef>
                <a:spcPts val="600"/>
              </a:spcBef>
            </a:pPr>
            <a:r>
              <a:rPr lang="zh-CN" altLang="en-US" dirty="0"/>
              <a:t>有集合｛</a:t>
            </a:r>
            <a:r>
              <a:rPr lang="en-US" altLang="zh-CN" dirty="0"/>
              <a:t>62, 88, 58, 47, 35, 73, 51, 99, 37, 93</a:t>
            </a:r>
            <a:r>
              <a:rPr lang="zh-CN" altLang="en-US" dirty="0"/>
              <a:t>｝</a:t>
            </a:r>
            <a:endParaRPr lang="en-US" altLang="zh-CN" dirty="0"/>
          </a:p>
          <a:p>
            <a:pPr>
              <a:lnSpc>
                <a:spcPct val="125000"/>
              </a:lnSpc>
              <a:spcBef>
                <a:spcPts val="600"/>
              </a:spcBef>
            </a:pPr>
            <a:endParaRPr lang="en-US" altLang="zh-CN" dirty="0"/>
          </a:p>
          <a:p>
            <a:pPr>
              <a:lnSpc>
                <a:spcPct val="125000"/>
              </a:lnSpc>
              <a:spcBef>
                <a:spcPts val="600"/>
              </a:spcBef>
            </a:pPr>
            <a:endParaRPr lang="en-US" altLang="zh-CN" dirty="0"/>
          </a:p>
          <a:p>
            <a:pPr>
              <a:lnSpc>
                <a:spcPct val="125000"/>
              </a:lnSpc>
              <a:spcBef>
                <a:spcPts val="600"/>
              </a:spcBef>
            </a:pPr>
            <a:endParaRPr lang="en-US" altLang="zh-CN" dirty="0"/>
          </a:p>
          <a:p>
            <a:pPr>
              <a:lnSpc>
                <a:spcPct val="125000"/>
              </a:lnSpc>
              <a:spcBef>
                <a:spcPts val="600"/>
              </a:spcBef>
            </a:pPr>
            <a:endParaRPr lang="en-US" altLang="zh-CN" dirty="0"/>
          </a:p>
          <a:p>
            <a:pPr>
              <a:lnSpc>
                <a:spcPct val="125000"/>
              </a:lnSpc>
              <a:spcBef>
                <a:spcPts val="600"/>
              </a:spcBef>
            </a:pPr>
            <a:endParaRPr lang="en-US" altLang="zh-CN" sz="1800" dirty="0"/>
          </a:p>
          <a:p>
            <a:pPr>
              <a:lnSpc>
                <a:spcPct val="125000"/>
              </a:lnSpc>
              <a:spcBef>
                <a:spcPts val="600"/>
              </a:spcBef>
            </a:pPr>
            <a:endParaRPr lang="en-US" altLang="zh-CN" dirty="0"/>
          </a:p>
          <a:p>
            <a:pPr>
              <a:lnSpc>
                <a:spcPct val="135000"/>
              </a:lnSpc>
              <a:spcBef>
                <a:spcPts val="600"/>
              </a:spcBef>
            </a:pPr>
            <a:r>
              <a:rPr lang="zh-CN" altLang="en-US" dirty="0"/>
              <a:t>对上述二叉树进行中序遍历时，就可以得到一个有序的序列｛</a:t>
            </a:r>
            <a:r>
              <a:rPr lang="en-US" altLang="zh-CN" dirty="0"/>
              <a:t>35, 37, 47, 51, 58, 62, 73, 88, 93, 99</a:t>
            </a:r>
            <a:r>
              <a:rPr lang="zh-CN" altLang="en-US" dirty="0"/>
              <a:t>｝</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42</a:t>
            </a:fld>
            <a:endParaRPr lang="zh-CN" altLang="en-US" dirty="0"/>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760132" y="2115356"/>
            <a:ext cx="3479801" cy="26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584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r>
              <a:rPr lang="en-US" altLang="zh-CN" dirty="0"/>
              <a:t>(BST)--</a:t>
            </a:r>
            <a:r>
              <a:rPr lang="zh-CN" altLang="en-US" dirty="0"/>
              <a:t>插入结点</a:t>
            </a:r>
          </a:p>
        </p:txBody>
      </p:sp>
      <p:sp>
        <p:nvSpPr>
          <p:cNvPr id="3" name="内容占位符 2"/>
          <p:cNvSpPr>
            <a:spLocks noGrp="1"/>
          </p:cNvSpPr>
          <p:nvPr>
            <p:ph idx="1"/>
          </p:nvPr>
        </p:nvSpPr>
        <p:spPr/>
        <p:txBody>
          <a:bodyPr/>
          <a:lstStyle/>
          <a:p>
            <a:r>
              <a:rPr lang="zh-CN" altLang="en-US" dirty="0"/>
              <a:t>算法实现</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43</a:t>
            </a:fld>
            <a:endParaRPr lang="zh-CN" altLang="en-US" dirty="0"/>
          </a:p>
        </p:txBody>
      </p:sp>
      <p:sp>
        <p:nvSpPr>
          <p:cNvPr id="6" name="矩形 5"/>
          <p:cNvSpPr/>
          <p:nvPr/>
        </p:nvSpPr>
        <p:spPr>
          <a:xfrm>
            <a:off x="469900" y="1479724"/>
            <a:ext cx="8204200" cy="4342856"/>
          </a:xfrm>
          <a:prstGeom prst="rect">
            <a:avLst/>
          </a:prstGeom>
        </p:spPr>
        <p:txBody>
          <a:bodyPr wrap="square">
            <a:spAutoFit/>
          </a:bodyPr>
          <a:lstStyle/>
          <a:p>
            <a:pPr fontAlgn="base">
              <a:lnSpc>
                <a:spcPct val="110000"/>
              </a:lnSpc>
              <a:spcBef>
                <a:spcPct val="20000"/>
              </a:spcBef>
              <a:spcAft>
                <a:spcPct val="0"/>
              </a:spcAft>
              <a:buClr>
                <a:srgbClr val="3366FF"/>
              </a:buClr>
              <a:buSzPct val="80000"/>
              <a:buFont typeface="Wingdings" pitchFamily="2" charset="2"/>
              <a:buNone/>
            </a:pPr>
            <a:r>
              <a:rPr lang="zh-CN" altLang="en-US" dirty="0">
                <a:latin typeface="微软雅黑" pitchFamily="34" charset="-122"/>
                <a:ea typeface="微软雅黑" pitchFamily="34" charset="-122"/>
              </a:rPr>
              <a:t>⑴  递归算法</a:t>
            </a:r>
          </a:p>
          <a:p>
            <a:pPr fontAlgn="base">
              <a:lnSpc>
                <a:spcPct val="110000"/>
              </a:lnSpc>
              <a:spcBef>
                <a:spcPct val="20000"/>
              </a:spcBef>
              <a:spcAft>
                <a:spcPct val="0"/>
              </a:spcAft>
              <a:buClr>
                <a:srgbClr val="3366FF"/>
              </a:buClr>
              <a:buSzPct val="80000"/>
              <a:buFont typeface="Wingdings" pitchFamily="2" charset="2"/>
              <a:buNone/>
            </a:pPr>
            <a:r>
              <a:rPr lang="en-US" altLang="zh-CN" dirty="0">
                <a:latin typeface="微软雅黑" pitchFamily="34" charset="-122"/>
                <a:ea typeface="微软雅黑" pitchFamily="34" charset="-122"/>
              </a:rPr>
              <a:t>void  </a:t>
            </a:r>
            <a:r>
              <a:rPr lang="en-US" altLang="zh-CN" dirty="0" err="1">
                <a:latin typeface="微软雅黑" pitchFamily="34" charset="-122"/>
                <a:ea typeface="微软雅黑" pitchFamily="34" charset="-122"/>
              </a:rPr>
              <a:t>Insert_BST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BSTNode</a:t>
            </a:r>
            <a:r>
              <a:rPr lang="en-US" altLang="zh-CN" dirty="0">
                <a:latin typeface="微软雅黑" pitchFamily="34" charset="-122"/>
                <a:ea typeface="微软雅黑" pitchFamily="34" charset="-122"/>
              </a:rPr>
              <a:t> *T , </a:t>
            </a:r>
            <a:r>
              <a:rPr lang="en-US" altLang="zh-CN" dirty="0" err="1">
                <a:latin typeface="微软雅黑" pitchFamily="34" charset="-122"/>
                <a:ea typeface="微软雅黑" pitchFamily="34" charset="-122"/>
              </a:rPr>
              <a:t>KeyType</a:t>
            </a:r>
            <a:r>
              <a:rPr lang="en-US" altLang="zh-CN" dirty="0">
                <a:latin typeface="微软雅黑" pitchFamily="34" charset="-122"/>
                <a:ea typeface="微软雅黑" pitchFamily="34" charset="-122"/>
              </a:rPr>
              <a:t>  key)</a:t>
            </a:r>
          </a:p>
          <a:p>
            <a:pPr marL="355600" lvl="1" fontAlgn="base">
              <a:lnSpc>
                <a:spcPct val="110000"/>
              </a:lnSpc>
              <a:spcBef>
                <a:spcPct val="20000"/>
              </a:spcBef>
              <a:spcAft>
                <a:spcPct val="0"/>
              </a:spcAft>
              <a:buClr>
                <a:srgbClr val="3366FF"/>
              </a:buClr>
              <a:buSzPct val="80000"/>
              <a:buFont typeface="Wingdings" pitchFamily="2" charset="2"/>
              <a:buNone/>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BSTNode</a:t>
            </a:r>
            <a:r>
              <a:rPr lang="en-US" altLang="zh-CN" dirty="0">
                <a:latin typeface="微软雅黑" pitchFamily="34" charset="-122"/>
                <a:ea typeface="微软雅黑" pitchFamily="34" charset="-122"/>
              </a:rPr>
              <a:t> *x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dirty="0">
                <a:latin typeface="微软雅黑" pitchFamily="34" charset="-122"/>
                <a:ea typeface="微软雅黑" pitchFamily="34" charset="-122"/>
              </a:rPr>
              <a:t>x =(</a:t>
            </a:r>
            <a:r>
              <a:rPr lang="en-US" altLang="zh-CN" dirty="0" err="1">
                <a:latin typeface="微软雅黑" pitchFamily="34" charset="-122"/>
                <a:ea typeface="微软雅黑" pitchFamily="34" charset="-122"/>
              </a:rPr>
              <a:t>BSTNode</a:t>
            </a:r>
            <a:r>
              <a:rPr lang="en-US" altLang="zh-CN" dirty="0">
                <a:latin typeface="微软雅黑" pitchFamily="34" charset="-122"/>
                <a:ea typeface="微软雅黑" pitchFamily="34" charset="-122"/>
              </a:rPr>
              <a:t> *) </a:t>
            </a:r>
            <a:r>
              <a:rPr lang="en-US" altLang="zh-CN" dirty="0" err="1">
                <a:latin typeface="微软雅黑" pitchFamily="34" charset="-122"/>
                <a:ea typeface="微软雅黑" pitchFamily="34" charset="-122"/>
              </a:rPr>
              <a:t>malloc</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sizeof</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BSTNode</a:t>
            </a:r>
            <a:r>
              <a:rPr lang="en-US" altLang="zh-CN" dirty="0">
                <a:latin typeface="微软雅黑" pitchFamily="34" charset="-122"/>
                <a:ea typeface="微软雅黑" pitchFamily="34" charset="-122"/>
              </a:rPr>
              <a:t>))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dirty="0">
                <a:latin typeface="微软雅黑" pitchFamily="34" charset="-122"/>
                <a:ea typeface="微软雅黑" pitchFamily="34" charset="-122"/>
              </a:rPr>
              <a:t>x-&gt;key=key; x-&gt;</a:t>
            </a:r>
            <a:r>
              <a:rPr lang="en-US" altLang="zh-CN" dirty="0" err="1">
                <a:latin typeface="微软雅黑" pitchFamily="34" charset="-122"/>
                <a:ea typeface="微软雅黑" pitchFamily="34" charset="-122"/>
              </a:rPr>
              <a:t>Lchild</a:t>
            </a:r>
            <a:r>
              <a:rPr lang="en-US" altLang="zh-CN" dirty="0">
                <a:latin typeface="微软雅黑" pitchFamily="34" charset="-122"/>
                <a:ea typeface="微软雅黑" pitchFamily="34" charset="-122"/>
              </a:rPr>
              <a:t>=x-&gt;</a:t>
            </a:r>
            <a:r>
              <a:rPr lang="en-US" altLang="zh-CN" dirty="0" err="1">
                <a:latin typeface="微软雅黑" pitchFamily="34" charset="-122"/>
                <a:ea typeface="微软雅黑" pitchFamily="34" charset="-122"/>
              </a:rPr>
              <a:t>Rchild</a:t>
            </a:r>
            <a:r>
              <a:rPr lang="en-US" altLang="zh-CN" dirty="0">
                <a:latin typeface="微软雅黑" pitchFamily="34" charset="-122"/>
                <a:ea typeface="微软雅黑" pitchFamily="34" charset="-122"/>
              </a:rPr>
              <a:t>=NULL ;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dirty="0">
                <a:latin typeface="微软雅黑" pitchFamily="34" charset="-122"/>
                <a:ea typeface="微软雅黑" pitchFamily="34" charset="-122"/>
              </a:rPr>
              <a:t>if (T==NULL)  T=x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dirty="0">
                <a:latin typeface="微软雅黑" pitchFamily="34" charset="-122"/>
                <a:ea typeface="微软雅黑" pitchFamily="34" charset="-122"/>
              </a:rPr>
              <a:t>else</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dirty="0">
                <a:latin typeface="微软雅黑" pitchFamily="34" charset="-122"/>
                <a:ea typeface="微软雅黑" pitchFamily="34" charset="-122"/>
              </a:rPr>
              <a:t>{  if (EQ(T-&gt;key, x-&gt;key) ) return  ; /*  </a:t>
            </a:r>
            <a:r>
              <a:rPr lang="zh-CN" altLang="en-US" dirty="0">
                <a:latin typeface="微软雅黑" pitchFamily="34" charset="-122"/>
                <a:ea typeface="微软雅黑" pitchFamily="34" charset="-122"/>
              </a:rPr>
              <a:t>已有结点  *</a:t>
            </a:r>
            <a:r>
              <a:rPr lang="en-US" altLang="zh-CN" dirty="0">
                <a:latin typeface="微软雅黑" pitchFamily="34" charset="-122"/>
                <a:ea typeface="微软雅黑" pitchFamily="34" charset="-122"/>
              </a:rPr>
              <a:t>/</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dirty="0">
                <a:latin typeface="微软雅黑" pitchFamily="34" charset="-122"/>
                <a:ea typeface="微软雅黑" pitchFamily="34" charset="-122"/>
              </a:rPr>
              <a:t>else if (LT(x-&gt;key, T-&gt;key) )</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Insert_BST</a:t>
            </a:r>
            <a:r>
              <a:rPr lang="en-US" altLang="zh-CN" dirty="0">
                <a:latin typeface="微软雅黑" pitchFamily="34" charset="-122"/>
                <a:ea typeface="微软雅黑" pitchFamily="34" charset="-122"/>
              </a:rPr>
              <a:t>(T-&gt;</a:t>
            </a:r>
            <a:r>
              <a:rPr lang="en-US" altLang="zh-CN" dirty="0" err="1">
                <a:latin typeface="微软雅黑" pitchFamily="34" charset="-122"/>
                <a:ea typeface="微软雅黑" pitchFamily="34" charset="-122"/>
              </a:rPr>
              <a:t>Lchild</a:t>
            </a:r>
            <a:r>
              <a:rPr lang="en-US" altLang="zh-CN" dirty="0">
                <a:latin typeface="微软雅黑" pitchFamily="34" charset="-122"/>
                <a:ea typeface="微软雅黑" pitchFamily="34" charset="-122"/>
              </a:rPr>
              <a:t>, key) ;</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dirty="0">
                <a:latin typeface="微软雅黑" pitchFamily="34" charset="-122"/>
                <a:ea typeface="微软雅黑" pitchFamily="34" charset="-122"/>
              </a:rPr>
              <a:t>        else   </a:t>
            </a:r>
            <a:r>
              <a:rPr lang="en-US" altLang="zh-CN" dirty="0" err="1">
                <a:latin typeface="微软雅黑" pitchFamily="34" charset="-122"/>
                <a:ea typeface="微软雅黑" pitchFamily="34" charset="-122"/>
              </a:rPr>
              <a:t>Insert_BST</a:t>
            </a:r>
            <a:r>
              <a:rPr lang="en-US" altLang="zh-CN" dirty="0">
                <a:latin typeface="微软雅黑" pitchFamily="34" charset="-122"/>
                <a:ea typeface="微软雅黑" pitchFamily="34" charset="-122"/>
              </a:rPr>
              <a:t>(T-&gt;</a:t>
            </a:r>
            <a:r>
              <a:rPr lang="en-US" altLang="zh-CN" dirty="0" err="1">
                <a:latin typeface="微软雅黑" pitchFamily="34" charset="-122"/>
                <a:ea typeface="微软雅黑" pitchFamily="34" charset="-122"/>
              </a:rPr>
              <a:t>Rchild</a:t>
            </a:r>
            <a:r>
              <a:rPr lang="en-US" altLang="zh-CN" dirty="0">
                <a:latin typeface="微软雅黑" pitchFamily="34" charset="-122"/>
                <a:ea typeface="微软雅黑" pitchFamily="34" charset="-122"/>
              </a:rPr>
              <a:t>, key) ;   }</a:t>
            </a:r>
          </a:p>
          <a:p>
            <a:pPr marL="355600" lvl="1" fontAlgn="base">
              <a:lnSpc>
                <a:spcPct val="110000"/>
              </a:lnSpc>
              <a:spcBef>
                <a:spcPct val="20000"/>
              </a:spcBef>
              <a:spcAft>
                <a:spcPct val="0"/>
              </a:spcAft>
              <a:buClr>
                <a:srgbClr val="3366FF"/>
              </a:buClr>
              <a:buSzPct val="80000"/>
              <a:buFont typeface="Wingdings" pitchFamily="2" charset="2"/>
              <a:buNone/>
            </a:pPr>
            <a:r>
              <a:rPr lang="en-US" altLang="zh-CN" dirty="0">
                <a:latin typeface="微软雅黑" pitchFamily="34" charset="-122"/>
                <a:ea typeface="微软雅黑" pitchFamily="34" charset="-122"/>
              </a:rPr>
              <a:t>}</a:t>
            </a:r>
          </a:p>
        </p:txBody>
      </p:sp>
    </p:spTree>
    <p:extLst>
      <p:ext uri="{BB962C8B-B14F-4D97-AF65-F5344CB8AC3E}">
        <p14:creationId xmlns:p14="http://schemas.microsoft.com/office/powerpoint/2010/main" val="3567774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r>
              <a:rPr lang="en-US" altLang="zh-CN" dirty="0"/>
              <a:t>(BST)--</a:t>
            </a:r>
            <a:r>
              <a:rPr lang="zh-CN" altLang="en-US" dirty="0"/>
              <a:t>插入结点</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44</a:t>
            </a:fld>
            <a:endParaRPr lang="zh-CN" altLang="en-US" dirty="0"/>
          </a:p>
        </p:txBody>
      </p:sp>
      <p:sp>
        <p:nvSpPr>
          <p:cNvPr id="6" name="矩形 5"/>
          <p:cNvSpPr/>
          <p:nvPr/>
        </p:nvSpPr>
        <p:spPr>
          <a:xfrm>
            <a:off x="457200" y="919169"/>
            <a:ext cx="8111066" cy="5058693"/>
          </a:xfrm>
          <a:prstGeom prst="rect">
            <a:avLst/>
          </a:prstGeom>
        </p:spPr>
        <p:txBody>
          <a:bodyPr wrap="square">
            <a:spAutoFit/>
          </a:bodyPr>
          <a:lstStyle/>
          <a:p>
            <a:pPr fontAlgn="base">
              <a:lnSpc>
                <a:spcPct val="150000"/>
              </a:lnSpc>
              <a:spcAft>
                <a:spcPct val="0"/>
              </a:spcAft>
              <a:buClr>
                <a:srgbClr val="3366FF"/>
              </a:buClr>
              <a:buSzPct val="80000"/>
              <a:buFont typeface="Wingdings" pitchFamily="2" charset="2"/>
              <a:buNone/>
            </a:pPr>
            <a:r>
              <a:rPr lang="zh-CN" altLang="en-US" dirty="0">
                <a:latin typeface="微软雅黑" pitchFamily="34" charset="-122"/>
                <a:ea typeface="微软雅黑" pitchFamily="34" charset="-122"/>
              </a:rPr>
              <a:t>⑵  非递归算法</a:t>
            </a:r>
          </a:p>
          <a:p>
            <a:pPr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void </a:t>
            </a:r>
            <a:r>
              <a:rPr lang="en-US" altLang="zh-CN" sz="1400" dirty="0" err="1">
                <a:latin typeface="微软雅黑" pitchFamily="34" charset="-122"/>
                <a:ea typeface="微软雅黑" pitchFamily="34" charset="-122"/>
              </a:rPr>
              <a:t>Insert_BST</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BSTNode</a:t>
            </a:r>
            <a:r>
              <a:rPr lang="en-US" altLang="zh-CN" sz="1400" dirty="0">
                <a:latin typeface="微软雅黑" pitchFamily="34" charset="-122"/>
                <a:ea typeface="微软雅黑" pitchFamily="34" charset="-122"/>
              </a:rPr>
              <a:t> *T , </a:t>
            </a:r>
            <a:r>
              <a:rPr lang="en-US" altLang="zh-CN" sz="1400" dirty="0" err="1">
                <a:latin typeface="微软雅黑" pitchFamily="34" charset="-122"/>
                <a:ea typeface="微软雅黑" pitchFamily="34" charset="-122"/>
              </a:rPr>
              <a:t>KeyType</a:t>
            </a:r>
            <a:r>
              <a:rPr lang="en-US" altLang="zh-CN" sz="1400" dirty="0">
                <a:latin typeface="微软雅黑" pitchFamily="34" charset="-122"/>
                <a:ea typeface="微软雅黑" pitchFamily="34" charset="-122"/>
              </a:rPr>
              <a:t> key)</a:t>
            </a:r>
          </a:p>
          <a:p>
            <a:pPr marL="355600" lvl="1"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BSTNode</a:t>
            </a:r>
            <a:r>
              <a:rPr lang="en-US" altLang="zh-CN" sz="1400" dirty="0">
                <a:latin typeface="微软雅黑" pitchFamily="34" charset="-122"/>
                <a:ea typeface="微软雅黑" pitchFamily="34" charset="-122"/>
              </a:rPr>
              <a:t> *x, *p , *q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x=(</a:t>
            </a:r>
            <a:r>
              <a:rPr lang="en-US" altLang="zh-CN" sz="1400" dirty="0" err="1">
                <a:latin typeface="微软雅黑" pitchFamily="34" charset="-122"/>
                <a:ea typeface="微软雅黑" pitchFamily="34" charset="-122"/>
              </a:rPr>
              <a:t>BSTNode</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malloc</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sizeof</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BSTNode</a:t>
            </a:r>
            <a:r>
              <a:rPr lang="en-US" altLang="zh-CN" sz="1400" dirty="0">
                <a:latin typeface="微软雅黑" pitchFamily="34" charset="-122"/>
                <a:ea typeface="微软雅黑" pitchFamily="34" charset="-122"/>
              </a:rPr>
              <a:t>))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X-&gt;key=key; x-&gt;</a:t>
            </a:r>
            <a:r>
              <a:rPr lang="en-US" altLang="zh-CN" sz="1400" dirty="0" err="1">
                <a:latin typeface="微软雅黑" pitchFamily="34" charset="-122"/>
                <a:ea typeface="微软雅黑" pitchFamily="34" charset="-122"/>
              </a:rPr>
              <a:t>Lchild</a:t>
            </a:r>
            <a:r>
              <a:rPr lang="en-US" altLang="zh-CN" sz="1400" dirty="0">
                <a:latin typeface="微软雅黑" pitchFamily="34" charset="-122"/>
                <a:ea typeface="微软雅黑" pitchFamily="34" charset="-122"/>
              </a:rPr>
              <a:t>=x-&gt;</a:t>
            </a:r>
            <a:r>
              <a:rPr lang="en-US" altLang="zh-CN" sz="1400" dirty="0" err="1">
                <a:latin typeface="微软雅黑" pitchFamily="34" charset="-122"/>
                <a:ea typeface="微软雅黑" pitchFamily="34" charset="-122"/>
              </a:rPr>
              <a:t>Rchild</a:t>
            </a:r>
            <a:r>
              <a:rPr lang="en-US" altLang="zh-CN" sz="1400" dirty="0">
                <a:latin typeface="微软雅黑" pitchFamily="34" charset="-122"/>
                <a:ea typeface="微软雅黑" pitchFamily="34" charset="-122"/>
              </a:rPr>
              <a:t>=NULL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if (T==NULL)  T=x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else  </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  p=T ;</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while (p!=NULL)</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    {  if  (EQ(p-&gt;key, x-&gt;key) )  return  ;</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       q=p ;    /*q</a:t>
            </a:r>
            <a:r>
              <a:rPr lang="zh-CN" altLang="en-US" sz="1400" dirty="0">
                <a:latin typeface="微软雅黑" pitchFamily="34" charset="-122"/>
                <a:ea typeface="微软雅黑" pitchFamily="34" charset="-122"/>
              </a:rPr>
              <a:t>作为</a:t>
            </a:r>
            <a:r>
              <a:rPr lang="en-US" altLang="zh-CN" sz="1400" dirty="0">
                <a:latin typeface="微软雅黑" pitchFamily="34" charset="-122"/>
                <a:ea typeface="微软雅黑" pitchFamily="34" charset="-122"/>
              </a:rPr>
              <a:t>p</a:t>
            </a:r>
            <a:r>
              <a:rPr lang="zh-CN" altLang="en-US" sz="1400" dirty="0">
                <a:latin typeface="微软雅黑" pitchFamily="34" charset="-122"/>
                <a:ea typeface="微软雅黑" pitchFamily="34" charset="-122"/>
              </a:rPr>
              <a:t>的父结点  *</a:t>
            </a:r>
            <a:r>
              <a:rPr lang="en-US" altLang="zh-CN" sz="1400" dirty="0">
                <a:latin typeface="微软雅黑" pitchFamily="34" charset="-122"/>
                <a:ea typeface="微软雅黑" pitchFamily="34" charset="-122"/>
              </a:rPr>
              <a:t>/</a:t>
            </a:r>
          </a:p>
          <a:p>
            <a:pPr marL="1435100" lvl="4" fontAlgn="base">
              <a:spcBef>
                <a:spcPct val="0"/>
              </a:spcBef>
              <a:spcAft>
                <a:spcPct val="0"/>
              </a:spcAft>
              <a:buFont typeface="Arial" pitchFamily="34" charset="0"/>
              <a:buNone/>
            </a:pP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 </a:t>
            </a:r>
            <a:r>
              <a:rPr lang="en-US" altLang="zh-CN" sz="1400" dirty="0">
                <a:latin typeface="微软雅黑" pitchFamily="34" charset="-122"/>
                <a:ea typeface="微软雅黑" pitchFamily="34" charset="-122"/>
              </a:rPr>
              <a:t>if (LT(x-&gt;key, p-&gt;key) )  p=p-&gt;</a:t>
            </a:r>
            <a:r>
              <a:rPr lang="en-US" altLang="zh-CN" sz="1400" dirty="0" err="1">
                <a:latin typeface="微软雅黑" pitchFamily="34" charset="-122"/>
                <a:ea typeface="微软雅黑" pitchFamily="34" charset="-122"/>
              </a:rPr>
              <a:t>Lchild</a:t>
            </a:r>
            <a:r>
              <a:rPr lang="en-US" altLang="zh-CN" sz="1400" dirty="0">
                <a:latin typeface="微软雅黑" pitchFamily="34" charset="-122"/>
                <a:ea typeface="微软雅黑" pitchFamily="34" charset="-122"/>
              </a:rPr>
              <a:t> ;</a:t>
            </a:r>
          </a:p>
          <a:p>
            <a:pPr marL="1435100" lvl="4" fontAlgn="base">
              <a:spcBef>
                <a:spcPct val="0"/>
              </a:spcBef>
              <a:spcAft>
                <a:spcPct val="0"/>
              </a:spcAft>
              <a:buFont typeface="Arial" pitchFamily="34" charset="0"/>
              <a:buNone/>
            </a:pPr>
            <a:r>
              <a:rPr lang="en-US" altLang="zh-CN" sz="1400" dirty="0">
                <a:latin typeface="微软雅黑" pitchFamily="34" charset="-122"/>
                <a:ea typeface="微软雅黑" pitchFamily="34" charset="-122"/>
              </a:rPr>
              <a:t>       else p=p-&gt;</a:t>
            </a:r>
            <a:r>
              <a:rPr lang="en-US" altLang="zh-CN" sz="1400" dirty="0" err="1">
                <a:latin typeface="微软雅黑" pitchFamily="34" charset="-122"/>
                <a:ea typeface="微软雅黑" pitchFamily="34" charset="-122"/>
              </a:rPr>
              <a:t>Rchild</a:t>
            </a:r>
            <a:r>
              <a:rPr lang="en-US" altLang="zh-CN" sz="1400" dirty="0">
                <a:latin typeface="微软雅黑" pitchFamily="34" charset="-122"/>
                <a:ea typeface="微软雅黑" pitchFamily="34" charset="-122"/>
              </a:rPr>
              <a:t> ; </a:t>
            </a:r>
          </a:p>
          <a:p>
            <a:pPr marL="1435100" lvl="4" fontAlgn="base">
              <a:spcBef>
                <a:spcPct val="0"/>
              </a:spcBef>
              <a:spcAft>
                <a:spcPct val="0"/>
              </a:spcAft>
              <a:buFont typeface="Arial" pitchFamily="34" charset="0"/>
              <a:buNone/>
            </a:pPr>
            <a:r>
              <a:rPr lang="en-US" altLang="zh-CN" sz="1400" dirty="0">
                <a:latin typeface="微软雅黑" pitchFamily="34" charset="-122"/>
                <a:ea typeface="微软雅黑" pitchFamily="34" charset="-122"/>
              </a:rPr>
              <a:t>    }</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if (LT(x-&gt;key, q-&gt;key) )  q-&gt;</a:t>
            </a:r>
            <a:r>
              <a:rPr lang="en-US" altLang="zh-CN" sz="1400" dirty="0" err="1">
                <a:latin typeface="微软雅黑" pitchFamily="34" charset="-122"/>
                <a:ea typeface="微软雅黑" pitchFamily="34" charset="-122"/>
              </a:rPr>
              <a:t>Lchild</a:t>
            </a:r>
            <a:r>
              <a:rPr lang="en-US" altLang="zh-CN" sz="1400" dirty="0">
                <a:latin typeface="微软雅黑" pitchFamily="34" charset="-122"/>
                <a:ea typeface="微软雅黑" pitchFamily="34" charset="-122"/>
              </a:rPr>
              <a:t>=x ;</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else q-&gt;</a:t>
            </a:r>
            <a:r>
              <a:rPr lang="en-US" altLang="zh-CN" sz="1400" dirty="0" err="1">
                <a:latin typeface="微软雅黑" pitchFamily="34" charset="-122"/>
                <a:ea typeface="微软雅黑" pitchFamily="34" charset="-122"/>
              </a:rPr>
              <a:t>Rchild</a:t>
            </a:r>
            <a:r>
              <a:rPr lang="en-US" altLang="zh-CN" sz="1400" dirty="0">
                <a:latin typeface="微软雅黑" pitchFamily="34" charset="-122"/>
                <a:ea typeface="微软雅黑" pitchFamily="34" charset="-122"/>
              </a:rPr>
              <a:t>=x ;</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a:t>
            </a:r>
          </a:p>
          <a:p>
            <a:pPr marL="355600" lvl="1" fontAlgn="base">
              <a:lnSpc>
                <a:spcPct val="110000"/>
              </a:lnSpc>
              <a:spcBef>
                <a:spcPct val="20000"/>
              </a:spcBef>
              <a:spcAft>
                <a:spcPct val="0"/>
              </a:spcAft>
              <a:buClr>
                <a:srgbClr val="3366FF"/>
              </a:buClr>
              <a:buSzPct val="80000"/>
              <a:buFont typeface="Wingdings" pitchFamily="2" charset="2"/>
              <a:buNone/>
            </a:pPr>
            <a:r>
              <a:rPr lang="en-US" altLang="zh-CN" sz="1400" dirty="0">
                <a:latin typeface="微软雅黑" pitchFamily="34" charset="-122"/>
                <a:ea typeface="微软雅黑" pitchFamily="34" charset="-122"/>
              </a:rPr>
              <a:t>}</a:t>
            </a:r>
          </a:p>
        </p:txBody>
      </p:sp>
    </p:spTree>
    <p:extLst>
      <p:ext uri="{BB962C8B-B14F-4D97-AF65-F5344CB8AC3E}">
        <p14:creationId xmlns:p14="http://schemas.microsoft.com/office/powerpoint/2010/main" val="3624551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004FAB9C-89F2-492A-AC55-F00F5CD1C5D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312832" y="3253874"/>
            <a:ext cx="3479801" cy="26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二叉排序树</a:t>
            </a:r>
            <a:r>
              <a:rPr lang="en-US" altLang="zh-CN" dirty="0"/>
              <a:t>(BST)--</a:t>
            </a:r>
            <a:r>
              <a:rPr lang="zh-CN" altLang="en-US" dirty="0"/>
              <a:t>插入结点</a:t>
            </a:r>
          </a:p>
        </p:txBody>
      </p:sp>
      <p:sp>
        <p:nvSpPr>
          <p:cNvPr id="3" name="内容占位符 2"/>
          <p:cNvSpPr>
            <a:spLocks noGrp="1"/>
          </p:cNvSpPr>
          <p:nvPr>
            <p:ph idx="1"/>
          </p:nvPr>
        </p:nvSpPr>
        <p:spPr>
          <a:xfrm>
            <a:off x="432000" y="976838"/>
            <a:ext cx="6166920" cy="5063602"/>
          </a:xfrm>
        </p:spPr>
        <p:txBody>
          <a:bodyPr/>
          <a:lstStyle/>
          <a:p>
            <a:pPr>
              <a:lnSpc>
                <a:spcPct val="150000"/>
              </a:lnSpc>
              <a:spcBef>
                <a:spcPts val="1200"/>
              </a:spcBef>
            </a:pPr>
            <a:r>
              <a:rPr lang="zh-CN" altLang="en-US" dirty="0"/>
              <a:t>特点分析：</a:t>
            </a:r>
            <a:endParaRPr lang="en-US" altLang="zh-CN" dirty="0"/>
          </a:p>
          <a:p>
            <a:pPr>
              <a:lnSpc>
                <a:spcPct val="150000"/>
              </a:lnSpc>
              <a:spcBef>
                <a:spcPts val="1200"/>
              </a:spcBef>
            </a:pPr>
            <a:r>
              <a:rPr lang="zh-CN" altLang="en-US" sz="2000" dirty="0"/>
              <a:t>由结论知，对于一个无序序列可以通过构造一棵</a:t>
            </a:r>
            <a:r>
              <a:rPr lang="en-US" altLang="zh-CN" sz="2000" dirty="0"/>
              <a:t>BST</a:t>
            </a:r>
            <a:r>
              <a:rPr lang="zh-CN" altLang="en-US" sz="2000" dirty="0"/>
              <a:t>树而变成一个有序序列。</a:t>
            </a:r>
          </a:p>
          <a:p>
            <a:pPr>
              <a:lnSpc>
                <a:spcPct val="150000"/>
              </a:lnSpc>
              <a:spcBef>
                <a:spcPts val="1200"/>
              </a:spcBef>
            </a:pPr>
            <a:r>
              <a:rPr lang="zh-CN" altLang="en-US" sz="2000" dirty="0"/>
              <a:t>由算法知，每次插入的新结点都是</a:t>
            </a:r>
            <a:r>
              <a:rPr lang="en-US" altLang="zh-CN" sz="2000" dirty="0"/>
              <a:t>BST</a:t>
            </a:r>
            <a:r>
              <a:rPr lang="zh-CN" altLang="en-US" sz="2000" dirty="0"/>
              <a:t>树的叶子结点，即在插入时不必移动其它结点，仅需修改某个结点的指针</a:t>
            </a:r>
            <a:r>
              <a:rPr lang="zh-CN" altLang="en-US" dirty="0"/>
              <a:t>。</a:t>
            </a:r>
          </a:p>
          <a:p>
            <a:pPr>
              <a:lnSpc>
                <a:spcPct val="150000"/>
              </a:lnSpc>
              <a:spcBef>
                <a:spcPts val="1200"/>
              </a:spcBef>
            </a:pP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45</a:t>
            </a:fld>
            <a:endParaRPr lang="zh-CN" altLang="en-US" dirty="0"/>
          </a:p>
        </p:txBody>
      </p:sp>
    </p:spTree>
    <p:extLst>
      <p:ext uri="{BB962C8B-B14F-4D97-AF65-F5344CB8AC3E}">
        <p14:creationId xmlns:p14="http://schemas.microsoft.com/office/powerpoint/2010/main" val="2720819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r>
              <a:rPr lang="en-US" altLang="zh-CN" dirty="0"/>
              <a:t>(BST)--</a:t>
            </a:r>
            <a:r>
              <a:rPr lang="zh-CN" altLang="en-US" dirty="0"/>
              <a:t>删除结点</a:t>
            </a:r>
          </a:p>
        </p:txBody>
      </p:sp>
      <p:sp>
        <p:nvSpPr>
          <p:cNvPr id="3" name="内容占位符 2"/>
          <p:cNvSpPr>
            <a:spLocks noGrp="1"/>
          </p:cNvSpPr>
          <p:nvPr>
            <p:ph idx="1"/>
          </p:nvPr>
        </p:nvSpPr>
        <p:spPr/>
        <p:txBody>
          <a:bodyPr>
            <a:normAutofit/>
          </a:bodyPr>
          <a:lstStyle/>
          <a:p>
            <a:pPr fontAlgn="base">
              <a:lnSpc>
                <a:spcPct val="125000"/>
              </a:lnSpc>
              <a:spcBef>
                <a:spcPts val="600"/>
              </a:spcBef>
              <a:spcAft>
                <a:spcPct val="20000"/>
              </a:spcAft>
              <a:buSzPct val="80000"/>
              <a:buFont typeface="Wingdings" pitchFamily="2" charset="2"/>
              <a:buChar char="l"/>
            </a:pPr>
            <a:r>
              <a:rPr lang="zh-CN" altLang="en-US" sz="1600" dirty="0">
                <a:latin typeface="微软雅黑" pitchFamily="34" charset="-122"/>
              </a:rPr>
              <a:t>删除操作过程分析 </a:t>
            </a:r>
          </a:p>
          <a:p>
            <a:pPr marL="0" indent="0" fontAlgn="base">
              <a:lnSpc>
                <a:spcPct val="125000"/>
              </a:lnSpc>
              <a:spcBef>
                <a:spcPts val="600"/>
              </a:spcBef>
              <a:spcAft>
                <a:spcPct val="20000"/>
              </a:spcAft>
              <a:buClr>
                <a:srgbClr val="3366FF"/>
              </a:buClr>
              <a:buSzPct val="80000"/>
              <a:buFont typeface="Wingdings" pitchFamily="2" charset="2"/>
              <a:buNone/>
            </a:pPr>
            <a:r>
              <a:rPr lang="zh-CN" altLang="en-US" sz="1600" dirty="0">
                <a:latin typeface="微软雅黑" pitchFamily="34" charset="-122"/>
              </a:rPr>
              <a:t>从</a:t>
            </a:r>
            <a:r>
              <a:rPr lang="en-US" altLang="zh-CN" sz="1600" dirty="0">
                <a:latin typeface="微软雅黑" pitchFamily="34" charset="-122"/>
              </a:rPr>
              <a:t>BST</a:t>
            </a:r>
            <a:r>
              <a:rPr lang="zh-CN" altLang="en-US" sz="1600" dirty="0">
                <a:latin typeface="微软雅黑" pitchFamily="34" charset="-122"/>
              </a:rPr>
              <a:t>树上删除一个结点，仍然要保证删除后满足</a:t>
            </a:r>
            <a:r>
              <a:rPr lang="en-US" altLang="zh-CN" sz="1600" dirty="0">
                <a:latin typeface="微软雅黑" pitchFamily="34" charset="-122"/>
              </a:rPr>
              <a:t>BST</a:t>
            </a:r>
            <a:r>
              <a:rPr lang="zh-CN" altLang="en-US" sz="1600" dirty="0">
                <a:latin typeface="微软雅黑" pitchFamily="34" charset="-122"/>
              </a:rPr>
              <a:t>的性质。设被删除结点为</a:t>
            </a:r>
            <a:r>
              <a:rPr lang="en-US" altLang="zh-CN" sz="1600" dirty="0">
                <a:latin typeface="微软雅黑" pitchFamily="34" charset="-122"/>
              </a:rPr>
              <a:t>p</a:t>
            </a:r>
            <a:r>
              <a:rPr lang="zh-CN" altLang="en-US" sz="1600" dirty="0">
                <a:latin typeface="微软雅黑" pitchFamily="34" charset="-122"/>
              </a:rPr>
              <a:t>，其父结点为</a:t>
            </a:r>
            <a:r>
              <a:rPr lang="en-US" altLang="zh-CN" sz="1600" dirty="0">
                <a:latin typeface="微软雅黑" pitchFamily="34" charset="-122"/>
              </a:rPr>
              <a:t>f</a:t>
            </a:r>
            <a:r>
              <a:rPr lang="zh-CN" altLang="en-US" sz="1600" dirty="0">
                <a:latin typeface="微软雅黑" pitchFamily="34" charset="-122"/>
              </a:rPr>
              <a:t>，删除情况如下：</a:t>
            </a:r>
          </a:p>
          <a:p>
            <a:pPr marL="0" lvl="1" indent="0" fontAlgn="base">
              <a:lnSpc>
                <a:spcPct val="125000"/>
              </a:lnSpc>
              <a:spcBef>
                <a:spcPts val="600"/>
              </a:spcBef>
              <a:spcAft>
                <a:spcPct val="0"/>
              </a:spcAft>
              <a:buClr>
                <a:srgbClr val="3366FF"/>
              </a:buClr>
              <a:buSzPct val="80000"/>
              <a:buFont typeface="Wingdings" pitchFamily="2" charset="2"/>
              <a:buNone/>
            </a:pPr>
            <a:r>
              <a:rPr lang="zh-CN" altLang="en-US" sz="1600" dirty="0">
                <a:latin typeface="微软雅黑" pitchFamily="34" charset="-122"/>
              </a:rPr>
              <a:t>①  </a:t>
            </a:r>
            <a:r>
              <a:rPr lang="zh-CN" altLang="en-US" sz="1600" u="sng" dirty="0">
                <a:latin typeface="微软雅黑" pitchFamily="34" charset="-122"/>
              </a:rPr>
              <a:t>若</a:t>
            </a:r>
            <a:r>
              <a:rPr lang="en-US" altLang="zh-CN" sz="1600" u="sng" dirty="0">
                <a:latin typeface="微软雅黑" pitchFamily="34" charset="-122"/>
              </a:rPr>
              <a:t>p</a:t>
            </a:r>
            <a:r>
              <a:rPr lang="zh-CN" altLang="en-US" sz="1600" u="sng" dirty="0">
                <a:latin typeface="微软雅黑" pitchFamily="34" charset="-122"/>
              </a:rPr>
              <a:t>是叶子结点</a:t>
            </a:r>
            <a:r>
              <a:rPr lang="zh-CN" altLang="en-US" sz="1600" dirty="0">
                <a:latin typeface="微软雅黑" pitchFamily="34" charset="-122"/>
              </a:rPr>
              <a:t>： 直接删除</a:t>
            </a:r>
            <a:r>
              <a:rPr lang="en-US" altLang="zh-CN" sz="1600" dirty="0">
                <a:latin typeface="微软雅黑" pitchFamily="34" charset="-122"/>
              </a:rPr>
              <a:t>p</a:t>
            </a:r>
            <a:r>
              <a:rPr lang="zh-CN" altLang="en-US" sz="1600" dirty="0">
                <a:latin typeface="微软雅黑" pitchFamily="34" charset="-122"/>
              </a:rPr>
              <a:t>，如图下图</a:t>
            </a:r>
            <a:r>
              <a:rPr lang="en-US" altLang="zh-CN" sz="1600" dirty="0">
                <a:latin typeface="微软雅黑" pitchFamily="34" charset="-122"/>
              </a:rPr>
              <a:t>(b)</a:t>
            </a:r>
            <a:r>
              <a:rPr lang="zh-CN" altLang="en-US" sz="1600" dirty="0">
                <a:latin typeface="微软雅黑" pitchFamily="34" charset="-122"/>
              </a:rPr>
              <a:t>所示。 </a:t>
            </a:r>
          </a:p>
          <a:p>
            <a:pPr marL="0" lvl="1" indent="0" fontAlgn="base">
              <a:lnSpc>
                <a:spcPct val="125000"/>
              </a:lnSpc>
              <a:spcBef>
                <a:spcPts val="600"/>
              </a:spcBef>
              <a:spcAft>
                <a:spcPct val="0"/>
              </a:spcAft>
              <a:buClr>
                <a:srgbClr val="3366FF"/>
              </a:buClr>
              <a:buSzPct val="80000"/>
              <a:buFont typeface="Wingdings" pitchFamily="2" charset="2"/>
              <a:buNone/>
            </a:pPr>
            <a:r>
              <a:rPr lang="zh-CN" altLang="en-US" sz="1600" dirty="0">
                <a:latin typeface="微软雅黑" pitchFamily="34" charset="-122"/>
              </a:rPr>
              <a:t>②  </a:t>
            </a:r>
            <a:r>
              <a:rPr lang="zh-CN" altLang="en-US" sz="1600" u="sng" dirty="0">
                <a:latin typeface="微软雅黑" pitchFamily="34" charset="-122"/>
              </a:rPr>
              <a:t>若</a:t>
            </a:r>
            <a:r>
              <a:rPr lang="en-US" altLang="zh-CN" sz="1600" u="sng" dirty="0">
                <a:latin typeface="微软雅黑" pitchFamily="34" charset="-122"/>
              </a:rPr>
              <a:t>p</a:t>
            </a:r>
            <a:r>
              <a:rPr lang="zh-CN" altLang="en-US" sz="1600" u="sng" dirty="0">
                <a:latin typeface="微软雅黑" pitchFamily="34" charset="-122"/>
              </a:rPr>
              <a:t>只有一棵子树</a:t>
            </a:r>
            <a:r>
              <a:rPr lang="en-US" altLang="zh-CN" sz="1600" dirty="0">
                <a:latin typeface="微软雅黑" pitchFamily="34" charset="-122"/>
              </a:rPr>
              <a:t>(</a:t>
            </a:r>
            <a:r>
              <a:rPr lang="zh-CN" altLang="en-US" sz="1600" dirty="0">
                <a:latin typeface="微软雅黑" pitchFamily="34" charset="-122"/>
              </a:rPr>
              <a:t>左子树或右子树</a:t>
            </a:r>
            <a:r>
              <a:rPr lang="en-US" altLang="zh-CN" sz="1600" dirty="0">
                <a:latin typeface="微软雅黑" pitchFamily="34" charset="-122"/>
              </a:rPr>
              <a:t>)</a:t>
            </a:r>
            <a:r>
              <a:rPr lang="zh-CN" altLang="en-US" sz="1600" dirty="0">
                <a:latin typeface="微软雅黑" pitchFamily="34" charset="-122"/>
              </a:rPr>
              <a:t>：直接用</a:t>
            </a:r>
            <a:r>
              <a:rPr lang="en-US" altLang="zh-CN" sz="1600" dirty="0">
                <a:latin typeface="微软雅黑" pitchFamily="34" charset="-122"/>
              </a:rPr>
              <a:t>p</a:t>
            </a:r>
            <a:r>
              <a:rPr lang="zh-CN" altLang="en-US" sz="1600" dirty="0">
                <a:latin typeface="微软雅黑" pitchFamily="34" charset="-122"/>
              </a:rPr>
              <a:t>的左子树</a:t>
            </a:r>
            <a:r>
              <a:rPr lang="en-US" altLang="zh-CN" sz="1600" dirty="0">
                <a:latin typeface="微软雅黑" pitchFamily="34" charset="-122"/>
              </a:rPr>
              <a:t>(</a:t>
            </a:r>
            <a:r>
              <a:rPr lang="zh-CN" altLang="en-US" sz="1600" dirty="0">
                <a:latin typeface="微软雅黑" pitchFamily="34" charset="-122"/>
              </a:rPr>
              <a:t>或右子树</a:t>
            </a:r>
            <a:r>
              <a:rPr lang="en-US" altLang="zh-CN" sz="1600" dirty="0">
                <a:latin typeface="微软雅黑" pitchFamily="34" charset="-122"/>
              </a:rPr>
              <a:t>)</a:t>
            </a:r>
            <a:r>
              <a:rPr lang="zh-CN" altLang="en-US" sz="1600" dirty="0">
                <a:latin typeface="微软雅黑" pitchFamily="34" charset="-122"/>
              </a:rPr>
              <a:t>取代</a:t>
            </a:r>
            <a:r>
              <a:rPr lang="en-US" altLang="zh-CN" sz="1600" dirty="0">
                <a:latin typeface="微软雅黑" pitchFamily="34" charset="-122"/>
              </a:rPr>
              <a:t>p</a:t>
            </a:r>
            <a:r>
              <a:rPr lang="zh-CN" altLang="en-US" sz="1600" dirty="0">
                <a:latin typeface="微软雅黑" pitchFamily="34" charset="-122"/>
              </a:rPr>
              <a:t>的位置而成为</a:t>
            </a:r>
            <a:r>
              <a:rPr lang="en-US" altLang="zh-CN" sz="1600" dirty="0">
                <a:latin typeface="微软雅黑" pitchFamily="34" charset="-122"/>
              </a:rPr>
              <a:t>f</a:t>
            </a:r>
            <a:r>
              <a:rPr lang="zh-CN" altLang="en-US" sz="1600" dirty="0">
                <a:latin typeface="微软雅黑" pitchFamily="34" charset="-122"/>
              </a:rPr>
              <a:t>的一棵子树。即原来</a:t>
            </a:r>
            <a:r>
              <a:rPr lang="en-US" altLang="zh-CN" sz="1600" dirty="0">
                <a:latin typeface="微软雅黑" pitchFamily="34" charset="-122"/>
              </a:rPr>
              <a:t>p</a:t>
            </a:r>
            <a:r>
              <a:rPr lang="zh-CN" altLang="en-US" sz="1600" dirty="0">
                <a:latin typeface="微软雅黑" pitchFamily="34" charset="-122"/>
              </a:rPr>
              <a:t>是</a:t>
            </a:r>
            <a:r>
              <a:rPr lang="en-US" altLang="zh-CN" sz="1600" dirty="0">
                <a:latin typeface="微软雅黑" pitchFamily="34" charset="-122"/>
              </a:rPr>
              <a:t>f</a:t>
            </a:r>
            <a:r>
              <a:rPr lang="zh-CN" altLang="en-US" sz="1600" dirty="0">
                <a:latin typeface="微软雅黑" pitchFamily="34" charset="-122"/>
              </a:rPr>
              <a:t>的左子树，则</a:t>
            </a:r>
            <a:r>
              <a:rPr lang="en-US" altLang="zh-CN" sz="1600" dirty="0">
                <a:latin typeface="微软雅黑" pitchFamily="34" charset="-122"/>
              </a:rPr>
              <a:t>p</a:t>
            </a:r>
            <a:r>
              <a:rPr lang="zh-CN" altLang="en-US" sz="1600" dirty="0">
                <a:latin typeface="微软雅黑" pitchFamily="34" charset="-122"/>
              </a:rPr>
              <a:t>的子树成为</a:t>
            </a:r>
            <a:r>
              <a:rPr lang="en-US" altLang="zh-CN" sz="1600" dirty="0">
                <a:latin typeface="微软雅黑" pitchFamily="34" charset="-122"/>
              </a:rPr>
              <a:t>f</a:t>
            </a:r>
            <a:r>
              <a:rPr lang="zh-CN" altLang="en-US" sz="1600" dirty="0">
                <a:latin typeface="微软雅黑" pitchFamily="34" charset="-122"/>
              </a:rPr>
              <a:t>的左子树；原来</a:t>
            </a:r>
            <a:r>
              <a:rPr lang="en-US" altLang="zh-CN" sz="1600" dirty="0">
                <a:latin typeface="微软雅黑" pitchFamily="34" charset="-122"/>
              </a:rPr>
              <a:t>p</a:t>
            </a:r>
            <a:r>
              <a:rPr lang="zh-CN" altLang="en-US" sz="1600" dirty="0">
                <a:latin typeface="微软雅黑" pitchFamily="34" charset="-122"/>
              </a:rPr>
              <a:t>是</a:t>
            </a:r>
            <a:r>
              <a:rPr lang="en-US" altLang="zh-CN" sz="1600" dirty="0">
                <a:latin typeface="微软雅黑" pitchFamily="34" charset="-122"/>
              </a:rPr>
              <a:t>f</a:t>
            </a:r>
            <a:r>
              <a:rPr lang="zh-CN" altLang="en-US" sz="1600" dirty="0">
                <a:latin typeface="微软雅黑" pitchFamily="34" charset="-122"/>
              </a:rPr>
              <a:t>的右子树，则</a:t>
            </a:r>
            <a:r>
              <a:rPr lang="en-US" altLang="zh-CN" sz="1600" dirty="0">
                <a:latin typeface="微软雅黑" pitchFamily="34" charset="-122"/>
              </a:rPr>
              <a:t>p</a:t>
            </a:r>
            <a:r>
              <a:rPr lang="zh-CN" altLang="en-US" sz="1600" dirty="0">
                <a:latin typeface="微软雅黑" pitchFamily="34" charset="-122"/>
              </a:rPr>
              <a:t>的子树成为</a:t>
            </a:r>
            <a:r>
              <a:rPr lang="en-US" altLang="zh-CN" sz="1600" dirty="0">
                <a:latin typeface="微软雅黑" pitchFamily="34" charset="-122"/>
              </a:rPr>
              <a:t>f</a:t>
            </a:r>
            <a:r>
              <a:rPr lang="zh-CN" altLang="en-US" sz="1600" dirty="0">
                <a:latin typeface="微软雅黑" pitchFamily="34" charset="-122"/>
              </a:rPr>
              <a:t>的右子树，如图</a:t>
            </a:r>
            <a:r>
              <a:rPr lang="en-US" altLang="zh-CN" sz="1600" dirty="0">
                <a:latin typeface="微软雅黑" pitchFamily="34" charset="-122"/>
              </a:rPr>
              <a:t> (c)</a:t>
            </a:r>
            <a:r>
              <a:rPr lang="zh-CN" altLang="en-US" sz="1600" dirty="0">
                <a:latin typeface="微软雅黑" pitchFamily="34" charset="-122"/>
              </a:rPr>
              <a:t>、 </a:t>
            </a:r>
            <a:r>
              <a:rPr lang="en-US" altLang="zh-CN" sz="1600" dirty="0">
                <a:latin typeface="微软雅黑" pitchFamily="34" charset="-122"/>
              </a:rPr>
              <a:t>(e)</a:t>
            </a:r>
            <a:r>
              <a:rPr lang="zh-CN" altLang="en-US" sz="1600" dirty="0">
                <a:latin typeface="微软雅黑" pitchFamily="34" charset="-122"/>
              </a:rPr>
              <a:t>所示。   </a:t>
            </a:r>
          </a:p>
          <a:p>
            <a:endParaRPr lang="zh-CN" altLang="en-US" sz="2000" dirty="0">
              <a:latin typeface="微软雅黑" pitchFamily="34" charset="-122"/>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46</a:t>
            </a:fld>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13" y="3770843"/>
            <a:ext cx="1644809"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303" y="3770843"/>
            <a:ext cx="1486974"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5617" y="3770843"/>
            <a:ext cx="1543577"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4912" y="3770843"/>
            <a:ext cx="1642351"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9609" y="3770843"/>
            <a:ext cx="1814314"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08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r>
              <a:rPr lang="en-US" altLang="zh-CN" dirty="0"/>
              <a:t>(BST)--</a:t>
            </a:r>
            <a:r>
              <a:rPr lang="zh-CN" altLang="en-US" dirty="0"/>
              <a:t>删除结点</a:t>
            </a:r>
          </a:p>
        </p:txBody>
      </p:sp>
      <p:sp>
        <p:nvSpPr>
          <p:cNvPr id="3" name="内容占位符 2"/>
          <p:cNvSpPr>
            <a:spLocks noGrp="1"/>
          </p:cNvSpPr>
          <p:nvPr>
            <p:ph idx="1"/>
          </p:nvPr>
        </p:nvSpPr>
        <p:spPr>
          <a:xfrm>
            <a:off x="432000" y="872067"/>
            <a:ext cx="8280000" cy="5168373"/>
          </a:xfrm>
        </p:spPr>
        <p:txBody>
          <a:bodyPr>
            <a:normAutofit/>
          </a:bodyPr>
          <a:lstStyle/>
          <a:p>
            <a:pPr marL="355600" lvl="1" indent="-355600" fontAlgn="base">
              <a:lnSpc>
                <a:spcPct val="125000"/>
              </a:lnSpc>
              <a:spcBef>
                <a:spcPts val="600"/>
              </a:spcBef>
              <a:spcAft>
                <a:spcPct val="0"/>
              </a:spcAft>
              <a:buClr>
                <a:srgbClr val="3366FF"/>
              </a:buClr>
              <a:buSzPct val="80000"/>
              <a:buFont typeface="Wingdings" pitchFamily="2" charset="2"/>
              <a:buNone/>
            </a:pPr>
            <a:r>
              <a:rPr lang="zh-CN" altLang="en-US" sz="1800" dirty="0">
                <a:latin typeface="Times New Roman" pitchFamily="18" charset="0"/>
                <a:cs typeface="Times New Roman" pitchFamily="18" charset="0"/>
              </a:rPr>
              <a:t>③ </a:t>
            </a:r>
            <a:r>
              <a:rPr lang="zh-CN" altLang="en-US" sz="1800" dirty="0">
                <a:solidFill>
                  <a:srgbClr val="FF0000"/>
                </a:solidFill>
                <a:latin typeface="Times New Roman" pitchFamily="18" charset="0"/>
                <a:cs typeface="Times New Roman" pitchFamily="18" charset="0"/>
              </a:rPr>
              <a:t>若</a:t>
            </a:r>
            <a:r>
              <a:rPr lang="en-US" altLang="zh-CN" sz="1800" dirty="0">
                <a:solidFill>
                  <a:srgbClr val="FF0000"/>
                </a:solidFill>
                <a:latin typeface="Times New Roman" pitchFamily="18" charset="0"/>
                <a:cs typeface="Times New Roman" pitchFamily="18" charset="0"/>
              </a:rPr>
              <a:t>p</a:t>
            </a:r>
            <a:r>
              <a:rPr lang="zh-CN" altLang="en-US" sz="1800" dirty="0">
                <a:solidFill>
                  <a:srgbClr val="FF0000"/>
                </a:solidFill>
                <a:latin typeface="Times New Roman" pitchFamily="18" charset="0"/>
                <a:cs typeface="Times New Roman" pitchFamily="18" charset="0"/>
              </a:rPr>
              <a:t>既有左子树又有右子树 </a:t>
            </a:r>
            <a:r>
              <a:rPr lang="zh-CN" altLang="en-US" sz="1800" dirty="0">
                <a:latin typeface="Times New Roman" pitchFamily="18" charset="0"/>
                <a:cs typeface="Times New Roman" pitchFamily="18" charset="0"/>
              </a:rPr>
              <a:t>：处理方法有以下两种，可以任选其中一种。</a:t>
            </a:r>
          </a:p>
          <a:p>
            <a:pPr marL="355600" lvl="2" indent="-355600" fontAlgn="base">
              <a:lnSpc>
                <a:spcPct val="125000"/>
              </a:lnSpc>
              <a:spcBef>
                <a:spcPts val="600"/>
              </a:spcBef>
              <a:spcAft>
                <a:spcPct val="0"/>
              </a:spcAft>
              <a:buClr>
                <a:srgbClr val="3366FF"/>
              </a:buClr>
              <a:buSzPct val="80000"/>
              <a:buFont typeface="Wingdings" pitchFamily="2" charset="2"/>
              <a:buNone/>
            </a:pPr>
            <a:r>
              <a:rPr lang="zh-CN" altLang="en-US" dirty="0">
                <a:latin typeface="Times New Roman" pitchFamily="18" charset="0"/>
                <a:cs typeface="Times New Roman" pitchFamily="18" charset="0"/>
              </a:rPr>
              <a:t>◆ </a:t>
            </a:r>
            <a:r>
              <a:rPr lang="zh-CN" altLang="en-US" dirty="0">
                <a:solidFill>
                  <a:srgbClr val="FF0000"/>
                </a:solidFill>
                <a:latin typeface="Times New Roman" pitchFamily="18" charset="0"/>
                <a:cs typeface="Times New Roman" pitchFamily="18" charset="0"/>
              </a:rPr>
              <a:t>用</a:t>
            </a:r>
            <a:r>
              <a:rPr lang="en-US" altLang="zh-CN" dirty="0">
                <a:solidFill>
                  <a:srgbClr val="FF0000"/>
                </a:solidFill>
                <a:latin typeface="Times New Roman" pitchFamily="18" charset="0"/>
                <a:cs typeface="Times New Roman" pitchFamily="18" charset="0"/>
              </a:rPr>
              <a:t>p</a:t>
            </a:r>
            <a:r>
              <a:rPr lang="zh-CN" altLang="en-US" dirty="0">
                <a:solidFill>
                  <a:srgbClr val="FF0000"/>
                </a:solidFill>
                <a:latin typeface="Times New Roman" pitchFamily="18" charset="0"/>
                <a:cs typeface="Times New Roman" pitchFamily="18" charset="0"/>
              </a:rPr>
              <a:t>的直接前驱结点代替</a:t>
            </a:r>
            <a:r>
              <a:rPr lang="en-US" altLang="zh-CN" dirty="0">
                <a:solidFill>
                  <a:srgbClr val="FF0000"/>
                </a:solidFill>
                <a:latin typeface="Times New Roman" pitchFamily="18" charset="0"/>
                <a:cs typeface="Times New Roman" pitchFamily="18" charset="0"/>
              </a:rPr>
              <a:t>p</a:t>
            </a:r>
            <a:r>
              <a:rPr lang="zh-CN" altLang="en-US" dirty="0">
                <a:latin typeface="Times New Roman" pitchFamily="18" charset="0"/>
                <a:cs typeface="Times New Roman" pitchFamily="18" charset="0"/>
              </a:rPr>
              <a:t>。即从</a:t>
            </a:r>
            <a:r>
              <a:rPr lang="en-US" altLang="zh-CN" dirty="0">
                <a:latin typeface="Times New Roman" pitchFamily="18" charset="0"/>
                <a:cs typeface="Times New Roman" pitchFamily="18" charset="0"/>
              </a:rPr>
              <a:t>p</a:t>
            </a:r>
            <a:r>
              <a:rPr lang="zh-CN" altLang="en-US" dirty="0">
                <a:latin typeface="Times New Roman" pitchFamily="18" charset="0"/>
                <a:cs typeface="Times New Roman" pitchFamily="18" charset="0"/>
              </a:rPr>
              <a:t>的左子树中选择值最大的结点</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放在</a:t>
            </a:r>
            <a:r>
              <a:rPr lang="en-US" altLang="zh-CN" dirty="0">
                <a:latin typeface="Times New Roman" pitchFamily="18" charset="0"/>
                <a:cs typeface="Times New Roman" pitchFamily="18" charset="0"/>
              </a:rPr>
              <a:t>p</a:t>
            </a:r>
            <a:r>
              <a:rPr lang="zh-CN" altLang="en-US" dirty="0">
                <a:latin typeface="Times New Roman" pitchFamily="18" charset="0"/>
                <a:cs typeface="Times New Roman" pitchFamily="18" charset="0"/>
              </a:rPr>
              <a:t>的位置</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用结点</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的内容替换结点</a:t>
            </a:r>
            <a:r>
              <a:rPr lang="en-US" altLang="zh-CN" dirty="0">
                <a:latin typeface="Times New Roman" pitchFamily="18" charset="0"/>
                <a:cs typeface="Times New Roman" pitchFamily="18" charset="0"/>
              </a:rPr>
              <a:t>p</a:t>
            </a:r>
            <a:r>
              <a:rPr lang="zh-CN" altLang="en-US" dirty="0">
                <a:latin typeface="Times New Roman" pitchFamily="18" charset="0"/>
                <a:cs typeface="Times New Roman" pitchFamily="18" charset="0"/>
              </a:rPr>
              <a:t>内容</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，然后删除结点</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p</a:t>
            </a:r>
            <a:r>
              <a:rPr lang="zh-CN" altLang="en-US" dirty="0">
                <a:latin typeface="Times New Roman" pitchFamily="18" charset="0"/>
                <a:cs typeface="Times New Roman" pitchFamily="18" charset="0"/>
              </a:rPr>
              <a:t>的左子树中的最右边的结点且没有右子树，对</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的删除同②，如图</a:t>
            </a:r>
            <a:r>
              <a:rPr lang="en-US" altLang="zh-CN" dirty="0">
                <a:latin typeface="Times New Roman" pitchFamily="18" charset="0"/>
                <a:cs typeface="Times New Roman" pitchFamily="18" charset="0"/>
              </a:rPr>
              <a:t> (d)</a:t>
            </a:r>
            <a:r>
              <a:rPr lang="zh-CN" altLang="en-US" dirty="0">
                <a:latin typeface="Times New Roman" pitchFamily="18" charset="0"/>
                <a:cs typeface="Times New Roman" pitchFamily="18" charset="0"/>
              </a:rPr>
              <a:t>所示。</a:t>
            </a:r>
          </a:p>
          <a:p>
            <a:pPr marL="355600" lvl="2" indent="-355600" fontAlgn="base">
              <a:lnSpc>
                <a:spcPct val="125000"/>
              </a:lnSpc>
              <a:spcBef>
                <a:spcPts val="600"/>
              </a:spcBef>
              <a:spcAft>
                <a:spcPct val="20000"/>
              </a:spcAft>
              <a:buClr>
                <a:srgbClr val="3366FF"/>
              </a:buClr>
              <a:buSzPct val="80000"/>
              <a:buNone/>
            </a:pPr>
            <a:r>
              <a:rPr lang="zh-CN" altLang="en-US" dirty="0">
                <a:latin typeface="Times New Roman" pitchFamily="18" charset="0"/>
                <a:cs typeface="Times New Roman" pitchFamily="18" charset="0"/>
              </a:rPr>
              <a:t>◆ </a:t>
            </a:r>
            <a:r>
              <a:rPr lang="zh-CN" altLang="en-US" dirty="0">
                <a:solidFill>
                  <a:srgbClr val="FF0000"/>
                </a:solidFill>
                <a:latin typeface="Times New Roman" pitchFamily="18" charset="0"/>
                <a:cs typeface="Times New Roman" pitchFamily="18" charset="0"/>
              </a:rPr>
              <a:t>用</a:t>
            </a:r>
            <a:r>
              <a:rPr lang="en-US" altLang="zh-CN" dirty="0">
                <a:solidFill>
                  <a:srgbClr val="FF0000"/>
                </a:solidFill>
                <a:latin typeface="Times New Roman" pitchFamily="18" charset="0"/>
                <a:cs typeface="Times New Roman" pitchFamily="18" charset="0"/>
              </a:rPr>
              <a:t>p</a:t>
            </a:r>
            <a:r>
              <a:rPr lang="zh-CN" altLang="en-US" dirty="0">
                <a:solidFill>
                  <a:srgbClr val="FF0000"/>
                </a:solidFill>
                <a:latin typeface="Times New Roman" pitchFamily="18" charset="0"/>
                <a:cs typeface="Times New Roman" pitchFamily="18" charset="0"/>
              </a:rPr>
              <a:t>的直接后继结点代替</a:t>
            </a:r>
            <a:r>
              <a:rPr lang="en-US" altLang="zh-CN" dirty="0">
                <a:solidFill>
                  <a:srgbClr val="FF0000"/>
                </a:solidFill>
                <a:latin typeface="Times New Roman" pitchFamily="18" charset="0"/>
                <a:cs typeface="Times New Roman" pitchFamily="18" charset="0"/>
              </a:rPr>
              <a:t>p</a:t>
            </a:r>
            <a:r>
              <a:rPr lang="zh-CN" altLang="en-US" dirty="0">
                <a:latin typeface="Times New Roman" pitchFamily="18" charset="0"/>
                <a:cs typeface="Times New Roman" pitchFamily="18" charset="0"/>
              </a:rPr>
              <a:t>。即从</a:t>
            </a:r>
            <a:r>
              <a:rPr lang="en-US" altLang="zh-CN" dirty="0">
                <a:latin typeface="Times New Roman" pitchFamily="18" charset="0"/>
                <a:cs typeface="Times New Roman" pitchFamily="18" charset="0"/>
              </a:rPr>
              <a:t>p</a:t>
            </a:r>
            <a:r>
              <a:rPr lang="zh-CN" altLang="en-US" dirty="0">
                <a:latin typeface="Times New Roman" pitchFamily="18" charset="0"/>
                <a:cs typeface="Times New Roman" pitchFamily="18" charset="0"/>
              </a:rPr>
              <a:t>的右子树中选择值最小的结点</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放在</a:t>
            </a:r>
            <a:r>
              <a:rPr lang="en-US" altLang="zh-CN" dirty="0">
                <a:latin typeface="Times New Roman" pitchFamily="18" charset="0"/>
                <a:cs typeface="Times New Roman" pitchFamily="18" charset="0"/>
              </a:rPr>
              <a:t>p</a:t>
            </a:r>
            <a:r>
              <a:rPr lang="zh-CN" altLang="en-US" dirty="0">
                <a:latin typeface="Times New Roman" pitchFamily="18" charset="0"/>
                <a:cs typeface="Times New Roman" pitchFamily="18" charset="0"/>
              </a:rPr>
              <a:t>的位置</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用结点</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的内容替换结点</a:t>
            </a:r>
            <a:r>
              <a:rPr lang="en-US" altLang="zh-CN" dirty="0">
                <a:latin typeface="Times New Roman" pitchFamily="18" charset="0"/>
                <a:cs typeface="Times New Roman" pitchFamily="18" charset="0"/>
              </a:rPr>
              <a:t>p</a:t>
            </a:r>
            <a:r>
              <a:rPr lang="zh-CN" altLang="en-US" dirty="0">
                <a:latin typeface="Times New Roman" pitchFamily="18" charset="0"/>
                <a:cs typeface="Times New Roman" pitchFamily="18" charset="0"/>
              </a:rPr>
              <a:t>内容</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，然后删除结点</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p</a:t>
            </a:r>
            <a:r>
              <a:rPr lang="zh-CN" altLang="en-US" dirty="0">
                <a:latin typeface="Times New Roman" pitchFamily="18" charset="0"/>
                <a:cs typeface="Times New Roman" pitchFamily="18" charset="0"/>
              </a:rPr>
              <a:t>的右子树中的最左边的结点且没有左子树，对</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的删除同②。</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47</a:t>
            </a:fld>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13" y="3770843"/>
            <a:ext cx="1644809"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303" y="3770843"/>
            <a:ext cx="1486974"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5617" y="3770843"/>
            <a:ext cx="1543577"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4912" y="3770843"/>
            <a:ext cx="1642351"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9609" y="3770843"/>
            <a:ext cx="1814314"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186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r>
              <a:rPr lang="en-US" altLang="zh-CN" dirty="0"/>
              <a:t>(BST)--</a:t>
            </a:r>
            <a:r>
              <a:rPr lang="zh-CN" altLang="en-US" dirty="0"/>
              <a:t>删除结点</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48</a:t>
            </a:fld>
            <a:endParaRPr lang="zh-CN" altLang="en-US" dirty="0"/>
          </a:p>
        </p:txBody>
      </p:sp>
      <p:sp>
        <p:nvSpPr>
          <p:cNvPr id="7" name="矩形 6"/>
          <p:cNvSpPr/>
          <p:nvPr/>
        </p:nvSpPr>
        <p:spPr>
          <a:xfrm>
            <a:off x="440266" y="922830"/>
            <a:ext cx="6417733" cy="5254515"/>
          </a:xfrm>
          <a:prstGeom prst="rect">
            <a:avLst/>
          </a:prstGeom>
        </p:spPr>
        <p:txBody>
          <a:bodyPr wrap="square">
            <a:spAutoFit/>
          </a:bodyPr>
          <a:lstStyle/>
          <a:p>
            <a:pPr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void </a:t>
            </a:r>
            <a:r>
              <a:rPr lang="en-US" altLang="zh-CN" sz="1000" dirty="0" err="1">
                <a:latin typeface="微软雅黑" pitchFamily="34" charset="-122"/>
                <a:ea typeface="微软雅黑" pitchFamily="34" charset="-122"/>
              </a:rPr>
              <a:t>Delete_BST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BSTNode</a:t>
            </a:r>
            <a:r>
              <a:rPr lang="en-US" altLang="zh-CN" sz="1000" dirty="0">
                <a:latin typeface="微软雅黑" pitchFamily="34" charset="-122"/>
                <a:ea typeface="微软雅黑" pitchFamily="34" charset="-122"/>
              </a:rPr>
              <a:t> *T , </a:t>
            </a:r>
            <a:r>
              <a:rPr lang="en-US" altLang="zh-CN" sz="1000" dirty="0" err="1">
                <a:latin typeface="微软雅黑" pitchFamily="34" charset="-122"/>
                <a:ea typeface="微软雅黑" pitchFamily="34" charset="-122"/>
              </a:rPr>
              <a:t>KeyType</a:t>
            </a:r>
            <a:r>
              <a:rPr lang="en-US" altLang="zh-CN" sz="1000" dirty="0">
                <a:latin typeface="微软雅黑" pitchFamily="34" charset="-122"/>
                <a:ea typeface="微软雅黑" pitchFamily="34" charset="-122"/>
              </a:rPr>
              <a:t>  key )</a:t>
            </a:r>
          </a:p>
          <a:p>
            <a:pPr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    /*  </a:t>
            </a:r>
            <a:r>
              <a:rPr lang="zh-CN" altLang="en-US" sz="1000" dirty="0">
                <a:latin typeface="微软雅黑" pitchFamily="34" charset="-122"/>
                <a:ea typeface="微软雅黑" pitchFamily="34" charset="-122"/>
              </a:rPr>
              <a:t>在以</a:t>
            </a:r>
            <a:r>
              <a:rPr lang="en-US" altLang="zh-CN" sz="1000" dirty="0">
                <a:latin typeface="微软雅黑" pitchFamily="34" charset="-122"/>
                <a:ea typeface="微软雅黑" pitchFamily="34" charset="-122"/>
              </a:rPr>
              <a:t>T</a:t>
            </a:r>
            <a:r>
              <a:rPr lang="zh-CN" altLang="en-US" sz="1000" dirty="0">
                <a:latin typeface="微软雅黑" pitchFamily="34" charset="-122"/>
                <a:ea typeface="微软雅黑" pitchFamily="34" charset="-122"/>
              </a:rPr>
              <a:t>为根结点的</a:t>
            </a:r>
            <a:r>
              <a:rPr lang="en-US" altLang="zh-CN" sz="1000" dirty="0">
                <a:latin typeface="微软雅黑" pitchFamily="34" charset="-122"/>
                <a:ea typeface="微软雅黑" pitchFamily="34" charset="-122"/>
              </a:rPr>
              <a:t>BST</a:t>
            </a:r>
            <a:r>
              <a:rPr lang="zh-CN" altLang="en-US" sz="1000" dirty="0">
                <a:latin typeface="微软雅黑" pitchFamily="34" charset="-122"/>
                <a:ea typeface="微软雅黑" pitchFamily="34" charset="-122"/>
              </a:rPr>
              <a:t>树中删除关键字为</a:t>
            </a:r>
            <a:r>
              <a:rPr lang="en-US" altLang="zh-CN" sz="1000" dirty="0">
                <a:latin typeface="微软雅黑" pitchFamily="34" charset="-122"/>
                <a:ea typeface="微软雅黑" pitchFamily="34" charset="-122"/>
              </a:rPr>
              <a:t>key</a:t>
            </a:r>
            <a:r>
              <a:rPr lang="zh-CN" altLang="en-US" sz="1000" dirty="0">
                <a:latin typeface="微软雅黑" pitchFamily="34" charset="-122"/>
                <a:ea typeface="微软雅黑" pitchFamily="34" charset="-122"/>
              </a:rPr>
              <a:t>的结点   *</a:t>
            </a:r>
            <a:r>
              <a:rPr lang="en-US" altLang="zh-CN" sz="1000" dirty="0">
                <a:latin typeface="微软雅黑" pitchFamily="34" charset="-122"/>
                <a:ea typeface="微软雅黑" pitchFamily="34" charset="-122"/>
              </a:rPr>
              <a:t>/</a:t>
            </a:r>
          </a:p>
          <a:p>
            <a:pPr marL="355600" lvl="1"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BSTNode</a:t>
            </a:r>
            <a:r>
              <a:rPr lang="en-US" altLang="zh-CN" sz="1000" dirty="0">
                <a:latin typeface="微软雅黑" pitchFamily="34" charset="-122"/>
                <a:ea typeface="微软雅黑" pitchFamily="34" charset="-122"/>
              </a:rPr>
              <a:t> *p=T , *f=NULL , *q , *s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while ( p!=NULL</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&amp;&amp;</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!EQ(p-&gt;key, key) )</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  f=p ;</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if (LT(key, p-&gt;key) ) p=p-&gt;</a:t>
            </a:r>
            <a:r>
              <a:rPr lang="en-US" altLang="zh-CN" sz="1000" dirty="0" err="1">
                <a:latin typeface="微软雅黑" pitchFamily="34" charset="-122"/>
                <a:ea typeface="微软雅黑" pitchFamily="34" charset="-122"/>
              </a:rPr>
              <a:t>Lchild</a:t>
            </a:r>
            <a:r>
              <a:rPr lang="en-US" altLang="zh-CN" sz="1000" dirty="0">
                <a:latin typeface="微软雅黑" pitchFamily="34" charset="-122"/>
                <a:ea typeface="微软雅黑" pitchFamily="34" charset="-122"/>
              </a:rPr>
              <a:t> ;  /*  </a:t>
            </a:r>
            <a:r>
              <a:rPr lang="zh-CN" altLang="en-US" sz="1000" dirty="0">
                <a:latin typeface="微软雅黑" pitchFamily="34" charset="-122"/>
                <a:ea typeface="微软雅黑" pitchFamily="34" charset="-122"/>
              </a:rPr>
              <a:t>搜索左子树 *</a:t>
            </a:r>
            <a:r>
              <a:rPr lang="en-US" altLang="zh-CN" sz="1000" dirty="0">
                <a:latin typeface="微软雅黑" pitchFamily="34" charset="-122"/>
                <a:ea typeface="微软雅黑" pitchFamily="34" charset="-122"/>
              </a:rPr>
              <a:t>/</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else p=p-&gt;</a:t>
            </a:r>
            <a:r>
              <a:rPr lang="en-US" altLang="zh-CN" sz="1000" dirty="0" err="1">
                <a:latin typeface="微软雅黑" pitchFamily="34" charset="-122"/>
                <a:ea typeface="微软雅黑" pitchFamily="34" charset="-122"/>
              </a:rPr>
              <a:t>Rchild</a:t>
            </a:r>
            <a:r>
              <a:rPr lang="en-US" altLang="zh-CN" sz="1000" dirty="0">
                <a:latin typeface="微软雅黑" pitchFamily="34" charset="-122"/>
                <a:ea typeface="微软雅黑" pitchFamily="34" charset="-122"/>
              </a:rPr>
              <a:t> ;  /*  </a:t>
            </a:r>
            <a:r>
              <a:rPr lang="zh-CN" altLang="en-US" sz="1000" dirty="0">
                <a:latin typeface="微软雅黑" pitchFamily="34" charset="-122"/>
                <a:ea typeface="微软雅黑" pitchFamily="34" charset="-122"/>
              </a:rPr>
              <a:t>搜索右子树 *</a:t>
            </a:r>
            <a:r>
              <a:rPr lang="en-US" altLang="zh-CN" sz="1000" dirty="0">
                <a:latin typeface="微软雅黑" pitchFamily="34" charset="-122"/>
                <a:ea typeface="微软雅黑" pitchFamily="34" charset="-122"/>
              </a:rPr>
              <a:t>/    </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if  (p==NULL)  return ;     </a:t>
            </a:r>
            <a:r>
              <a:rPr lang="en-US" altLang="zh-CN" sz="1000" dirty="0">
                <a:solidFill>
                  <a:srgbClr val="FF0000"/>
                </a:solidFill>
                <a:latin typeface="微软雅黑" pitchFamily="34" charset="-122"/>
                <a:ea typeface="微软雅黑" pitchFamily="34" charset="-122"/>
              </a:rPr>
              <a:t>/*  </a:t>
            </a:r>
            <a:r>
              <a:rPr lang="zh-CN" altLang="en-US" sz="1000" dirty="0">
                <a:solidFill>
                  <a:srgbClr val="FF0000"/>
                </a:solidFill>
                <a:latin typeface="微软雅黑" pitchFamily="34" charset="-122"/>
                <a:ea typeface="微软雅黑" pitchFamily="34" charset="-122"/>
              </a:rPr>
              <a:t>没有要删除的结点   *</a:t>
            </a:r>
            <a:r>
              <a:rPr lang="en-US" altLang="zh-CN" sz="1000" dirty="0">
                <a:solidFill>
                  <a:srgbClr val="FF0000"/>
                </a:solidFill>
                <a:latin typeface="微软雅黑" pitchFamily="34" charset="-122"/>
                <a:ea typeface="微软雅黑" pitchFamily="34" charset="-122"/>
              </a:rPr>
              <a:t>/</a:t>
            </a:r>
          </a:p>
          <a:p>
            <a:pPr marL="722313" lvl="2"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s=p ;     </a:t>
            </a:r>
            <a:r>
              <a:rPr lang="en-US" altLang="zh-CN" sz="1000" dirty="0">
                <a:solidFill>
                  <a:srgbClr val="FF0000"/>
                </a:solidFill>
                <a:latin typeface="微软雅黑" pitchFamily="34" charset="-122"/>
                <a:ea typeface="微软雅黑" pitchFamily="34" charset="-122"/>
              </a:rPr>
              <a:t>/*  </a:t>
            </a:r>
            <a:r>
              <a:rPr lang="zh-CN" altLang="en-US" sz="1000" dirty="0">
                <a:solidFill>
                  <a:srgbClr val="FF0000"/>
                </a:solidFill>
                <a:latin typeface="微软雅黑" pitchFamily="34" charset="-122"/>
                <a:ea typeface="微软雅黑" pitchFamily="34" charset="-122"/>
              </a:rPr>
              <a:t>找到了要删除的结点为</a:t>
            </a:r>
            <a:r>
              <a:rPr lang="en-US" altLang="zh-CN" sz="1000" dirty="0">
                <a:solidFill>
                  <a:srgbClr val="FF0000"/>
                </a:solidFill>
                <a:latin typeface="微软雅黑" pitchFamily="34" charset="-122"/>
                <a:ea typeface="微软雅黑" pitchFamily="34" charset="-122"/>
              </a:rPr>
              <a:t>p   */ </a:t>
            </a:r>
          </a:p>
          <a:p>
            <a:pPr marL="722313" lvl="2"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if (p-&gt;</a:t>
            </a:r>
            <a:r>
              <a:rPr lang="en-US" altLang="zh-CN" sz="1000" dirty="0" err="1">
                <a:latin typeface="微软雅黑" pitchFamily="34" charset="-122"/>
                <a:ea typeface="微软雅黑" pitchFamily="34" charset="-122"/>
              </a:rPr>
              <a:t>Lchild</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NULL</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&amp;&amp; p-&gt;</a:t>
            </a:r>
            <a:r>
              <a:rPr lang="en-US" altLang="zh-CN" sz="1000" dirty="0" err="1">
                <a:latin typeface="微软雅黑" pitchFamily="34" charset="-122"/>
                <a:ea typeface="微软雅黑" pitchFamily="34" charset="-122"/>
              </a:rPr>
              <a:t>Rchild</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NULL) </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  f=p ; s=p-&gt;</a:t>
            </a:r>
            <a:r>
              <a:rPr lang="en-US" altLang="zh-CN" sz="1000" dirty="0" err="1">
                <a:latin typeface="微软雅黑" pitchFamily="34" charset="-122"/>
                <a:ea typeface="微软雅黑" pitchFamily="34" charset="-122"/>
              </a:rPr>
              <a:t>Lchild</a:t>
            </a:r>
            <a:r>
              <a:rPr lang="en-US" altLang="zh-CN" sz="1000" dirty="0">
                <a:latin typeface="微软雅黑" pitchFamily="34" charset="-122"/>
                <a:ea typeface="微软雅黑" pitchFamily="34" charset="-122"/>
              </a:rPr>
              <a:t> ;         /*  </a:t>
            </a:r>
            <a:r>
              <a:rPr lang="zh-CN" altLang="en-US" sz="1000" dirty="0">
                <a:latin typeface="微软雅黑" pitchFamily="34" charset="-122"/>
                <a:ea typeface="微软雅黑" pitchFamily="34" charset="-122"/>
              </a:rPr>
              <a:t>从左子树开始找   *</a:t>
            </a:r>
            <a:r>
              <a:rPr lang="en-US" altLang="zh-CN" sz="1000" dirty="0">
                <a:latin typeface="微软雅黑" pitchFamily="34" charset="-122"/>
                <a:ea typeface="微软雅黑" pitchFamily="34" charset="-122"/>
              </a:rPr>
              <a:t>/</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while (s-&gt;</a:t>
            </a:r>
            <a:r>
              <a:rPr lang="en-US" altLang="zh-CN" sz="1000" dirty="0" err="1">
                <a:latin typeface="微软雅黑" pitchFamily="34" charset="-122"/>
                <a:ea typeface="微软雅黑" pitchFamily="34" charset="-122"/>
              </a:rPr>
              <a:t>Rchild</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NULL)</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     {   f=s ; s=s-&gt;</a:t>
            </a:r>
            <a:r>
              <a:rPr lang="en-US" altLang="zh-CN" sz="1000" dirty="0" err="1">
                <a:latin typeface="微软雅黑" pitchFamily="34" charset="-122"/>
                <a:ea typeface="微软雅黑" pitchFamily="34" charset="-122"/>
              </a:rPr>
              <a:t>Rchild</a:t>
            </a:r>
            <a:r>
              <a:rPr lang="en-US" altLang="zh-CN" sz="1000" dirty="0">
                <a:latin typeface="微软雅黑" pitchFamily="34" charset="-122"/>
                <a:ea typeface="微软雅黑" pitchFamily="34" charset="-122"/>
              </a:rPr>
              <a:t> ;   }</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000" dirty="0">
                <a:solidFill>
                  <a:srgbClr val="FF0000"/>
                </a:solidFill>
                <a:latin typeface="微软雅黑" pitchFamily="34" charset="-122"/>
                <a:ea typeface="微软雅黑" pitchFamily="34" charset="-122"/>
              </a:rPr>
              <a:t>/*   </a:t>
            </a:r>
            <a:r>
              <a:rPr lang="zh-CN" altLang="en-US" sz="1000" dirty="0">
                <a:solidFill>
                  <a:srgbClr val="FF0000"/>
                </a:solidFill>
                <a:latin typeface="微软雅黑" pitchFamily="34" charset="-122"/>
                <a:ea typeface="微软雅黑" pitchFamily="34" charset="-122"/>
              </a:rPr>
              <a:t>左、右子树都不空，找左子树中最右边的结点  *</a:t>
            </a:r>
            <a:r>
              <a:rPr lang="en-US" altLang="zh-CN" sz="1000" dirty="0">
                <a:solidFill>
                  <a:srgbClr val="FF0000"/>
                </a:solidFill>
                <a:latin typeface="微软雅黑" pitchFamily="34" charset="-122"/>
                <a:ea typeface="微软雅黑" pitchFamily="34" charset="-122"/>
              </a:rPr>
              <a:t>/</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p-&gt;key</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s-&gt;key ; p-&gt;</a:t>
            </a:r>
            <a:r>
              <a:rPr lang="en-US" altLang="zh-CN" sz="1000" dirty="0" err="1">
                <a:latin typeface="微软雅黑" pitchFamily="34" charset="-122"/>
                <a:ea typeface="微软雅黑" pitchFamily="34" charset="-122"/>
              </a:rPr>
              <a:t>otherinfo</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s-&gt;</a:t>
            </a:r>
            <a:r>
              <a:rPr lang="en-US" altLang="zh-CN" sz="1000" dirty="0" err="1">
                <a:latin typeface="微软雅黑" pitchFamily="34" charset="-122"/>
                <a:ea typeface="微软雅黑" pitchFamily="34" charset="-122"/>
              </a:rPr>
              <a:t>otherinfo</a:t>
            </a:r>
            <a:r>
              <a:rPr lang="en-US" altLang="zh-CN" sz="1000" dirty="0">
                <a:latin typeface="微软雅黑" pitchFamily="34" charset="-122"/>
                <a:ea typeface="微软雅黑" pitchFamily="34" charset="-122"/>
              </a:rPr>
              <a:t> ;</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         /*  </a:t>
            </a:r>
            <a:r>
              <a:rPr lang="zh-CN" altLang="en-US" sz="1000" dirty="0">
                <a:latin typeface="微软雅黑" pitchFamily="34" charset="-122"/>
                <a:ea typeface="微软雅黑" pitchFamily="34" charset="-122"/>
              </a:rPr>
              <a:t>用结点</a:t>
            </a:r>
            <a:r>
              <a:rPr lang="en-US" altLang="zh-CN" sz="1000" dirty="0">
                <a:latin typeface="微软雅黑" pitchFamily="34" charset="-122"/>
                <a:ea typeface="微软雅黑" pitchFamily="34" charset="-122"/>
              </a:rPr>
              <a:t>s</a:t>
            </a:r>
            <a:r>
              <a:rPr lang="zh-CN" altLang="en-US" sz="1000" dirty="0">
                <a:latin typeface="微软雅黑" pitchFamily="34" charset="-122"/>
                <a:ea typeface="微软雅黑" pitchFamily="34" charset="-122"/>
              </a:rPr>
              <a:t>的内容替换结点</a:t>
            </a:r>
            <a:r>
              <a:rPr lang="en-US" altLang="zh-CN" sz="1000" dirty="0">
                <a:latin typeface="微软雅黑" pitchFamily="34" charset="-122"/>
                <a:ea typeface="微软雅黑" pitchFamily="34" charset="-122"/>
              </a:rPr>
              <a:t>p</a:t>
            </a:r>
            <a:r>
              <a:rPr lang="zh-CN" altLang="en-US" sz="1000" dirty="0">
                <a:latin typeface="微软雅黑" pitchFamily="34" charset="-122"/>
                <a:ea typeface="微软雅黑" pitchFamily="34" charset="-122"/>
              </a:rPr>
              <a:t>内容  *</a:t>
            </a:r>
            <a:r>
              <a:rPr lang="en-US" altLang="zh-CN" sz="1000" dirty="0">
                <a:latin typeface="微软雅黑" pitchFamily="34" charset="-122"/>
                <a:ea typeface="微软雅黑" pitchFamily="34" charset="-122"/>
              </a:rPr>
              <a:t>/</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   /*  </a:t>
            </a:r>
            <a:r>
              <a:rPr lang="zh-CN" altLang="en-US" sz="1000" dirty="0">
                <a:latin typeface="微软雅黑" pitchFamily="34" charset="-122"/>
                <a:ea typeface="微软雅黑" pitchFamily="34" charset="-122"/>
              </a:rPr>
              <a:t>将第</a:t>
            </a:r>
            <a:r>
              <a:rPr lang="en-US" altLang="zh-CN" sz="1000" dirty="0">
                <a:latin typeface="微软雅黑" pitchFamily="34" charset="-122"/>
                <a:ea typeface="微软雅黑" pitchFamily="34" charset="-122"/>
              </a:rPr>
              <a:t>3</a:t>
            </a:r>
            <a:r>
              <a:rPr lang="zh-CN" altLang="en-US" sz="1000" dirty="0">
                <a:latin typeface="微软雅黑" pitchFamily="34" charset="-122"/>
                <a:ea typeface="微软雅黑" pitchFamily="34" charset="-122"/>
              </a:rPr>
              <a:t>种情况转换为第</a:t>
            </a:r>
            <a:r>
              <a:rPr lang="en-US" altLang="zh-CN" sz="1000" dirty="0">
                <a:latin typeface="微软雅黑" pitchFamily="34" charset="-122"/>
                <a:ea typeface="微软雅黑" pitchFamily="34" charset="-122"/>
              </a:rPr>
              <a:t>2</a:t>
            </a:r>
            <a:r>
              <a:rPr lang="zh-CN" altLang="en-US" sz="1000" dirty="0">
                <a:latin typeface="微软雅黑" pitchFamily="34" charset="-122"/>
                <a:ea typeface="微软雅黑" pitchFamily="34" charset="-122"/>
              </a:rPr>
              <a:t>种情况*</a:t>
            </a:r>
            <a:r>
              <a:rPr lang="en-US" altLang="zh-CN" sz="1000" dirty="0">
                <a:latin typeface="微软雅黑" pitchFamily="34" charset="-122"/>
                <a:ea typeface="微软雅黑" pitchFamily="34" charset="-122"/>
              </a:rPr>
              <a:t>/</a:t>
            </a:r>
          </a:p>
          <a:p>
            <a:pPr marL="722313" lvl="2"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if  (s-&gt;</a:t>
            </a:r>
            <a:r>
              <a:rPr lang="en-US" altLang="zh-CN" sz="1000" dirty="0" err="1">
                <a:latin typeface="微软雅黑" pitchFamily="34" charset="-122"/>
                <a:ea typeface="微软雅黑" pitchFamily="34" charset="-122"/>
              </a:rPr>
              <a:t>Lchild</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a:t>
            </a: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NULL)   </a:t>
            </a:r>
            <a:r>
              <a:rPr lang="en-US" altLang="zh-CN" sz="1000" dirty="0">
                <a:solidFill>
                  <a:srgbClr val="FF0000"/>
                </a:solidFill>
                <a:latin typeface="微软雅黑" pitchFamily="34" charset="-122"/>
                <a:ea typeface="微软雅黑" pitchFamily="34" charset="-122"/>
              </a:rPr>
              <a:t>/*  </a:t>
            </a:r>
            <a:r>
              <a:rPr lang="zh-CN" altLang="en-US" sz="1000" dirty="0">
                <a:solidFill>
                  <a:srgbClr val="FF0000"/>
                </a:solidFill>
                <a:latin typeface="微软雅黑" pitchFamily="34" charset="-122"/>
                <a:ea typeface="微软雅黑" pitchFamily="34" charset="-122"/>
              </a:rPr>
              <a:t>若</a:t>
            </a:r>
            <a:r>
              <a:rPr lang="en-US" altLang="zh-CN" sz="1000" dirty="0">
                <a:solidFill>
                  <a:srgbClr val="FF0000"/>
                </a:solidFill>
                <a:latin typeface="微软雅黑" pitchFamily="34" charset="-122"/>
                <a:ea typeface="微软雅黑" pitchFamily="34" charset="-122"/>
              </a:rPr>
              <a:t>s</a:t>
            </a:r>
            <a:r>
              <a:rPr lang="zh-CN" altLang="en-US" sz="1000" dirty="0">
                <a:solidFill>
                  <a:srgbClr val="FF0000"/>
                </a:solidFill>
                <a:latin typeface="微软雅黑" pitchFamily="34" charset="-122"/>
                <a:ea typeface="微软雅黑" pitchFamily="34" charset="-122"/>
              </a:rPr>
              <a:t>有左子树，右子树为空 *</a:t>
            </a:r>
            <a:r>
              <a:rPr lang="en-US" altLang="zh-CN" sz="1000" dirty="0">
                <a:solidFill>
                  <a:srgbClr val="FF0000"/>
                </a:solidFill>
                <a:latin typeface="微软雅黑" pitchFamily="34" charset="-122"/>
                <a:ea typeface="微软雅黑" pitchFamily="34" charset="-122"/>
              </a:rPr>
              <a:t>/</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q=s-&gt;</a:t>
            </a:r>
            <a:r>
              <a:rPr lang="en-US" altLang="zh-CN" sz="1000" dirty="0" err="1">
                <a:latin typeface="微软雅黑" pitchFamily="34" charset="-122"/>
                <a:ea typeface="微软雅黑" pitchFamily="34" charset="-122"/>
              </a:rPr>
              <a:t>Lchild</a:t>
            </a:r>
            <a:r>
              <a:rPr lang="en-US" altLang="zh-CN" sz="1000" dirty="0">
                <a:latin typeface="微软雅黑" pitchFamily="34" charset="-122"/>
                <a:ea typeface="微软雅黑" pitchFamily="34" charset="-122"/>
              </a:rPr>
              <a:t>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   else q=s-&gt;</a:t>
            </a:r>
            <a:r>
              <a:rPr lang="en-US" altLang="zh-CN" sz="1000" dirty="0" err="1">
                <a:latin typeface="微软雅黑" pitchFamily="34" charset="-122"/>
                <a:ea typeface="微软雅黑" pitchFamily="34" charset="-122"/>
              </a:rPr>
              <a:t>Rchild</a:t>
            </a:r>
            <a:r>
              <a:rPr lang="en-US" altLang="zh-CN" sz="1000" dirty="0">
                <a:latin typeface="微软雅黑" pitchFamily="34" charset="-122"/>
                <a:ea typeface="微软雅黑" pitchFamily="34" charset="-122"/>
              </a:rPr>
              <a:t>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if  (f==NULL)  T=q ;</a:t>
            </a:r>
          </a:p>
          <a:p>
            <a:pPr marL="1079500" lvl="3"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else if (f-&gt;</a:t>
            </a:r>
            <a:r>
              <a:rPr lang="en-US" altLang="zh-CN" sz="1000" dirty="0" err="1">
                <a:latin typeface="微软雅黑" pitchFamily="34" charset="-122"/>
                <a:ea typeface="微软雅黑" pitchFamily="34" charset="-122"/>
              </a:rPr>
              <a:t>Lchild</a:t>
            </a:r>
            <a:r>
              <a:rPr lang="en-US" altLang="zh-CN" sz="1000" dirty="0">
                <a:latin typeface="微软雅黑" pitchFamily="34" charset="-122"/>
                <a:ea typeface="微软雅黑" pitchFamily="34" charset="-122"/>
              </a:rPr>
              <a:t>==s)  f-&gt;</a:t>
            </a:r>
            <a:r>
              <a:rPr lang="en-US" altLang="zh-CN" sz="1000" dirty="0" err="1">
                <a:latin typeface="微软雅黑" pitchFamily="34" charset="-122"/>
                <a:ea typeface="微软雅黑" pitchFamily="34" charset="-122"/>
              </a:rPr>
              <a:t>Lchild</a:t>
            </a:r>
            <a:r>
              <a:rPr lang="en-US" altLang="zh-CN" sz="1000" dirty="0">
                <a:latin typeface="微软雅黑" pitchFamily="34" charset="-122"/>
                <a:ea typeface="微软雅黑" pitchFamily="34" charset="-122"/>
              </a:rPr>
              <a:t>=q ;</a:t>
            </a:r>
          </a:p>
          <a:p>
            <a:pPr marL="1435100" lvl="4"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   else f-&gt;</a:t>
            </a:r>
            <a:r>
              <a:rPr lang="en-US" altLang="zh-CN" sz="1000" dirty="0" err="1">
                <a:latin typeface="微软雅黑" pitchFamily="34" charset="-122"/>
                <a:ea typeface="微软雅黑" pitchFamily="34" charset="-122"/>
              </a:rPr>
              <a:t>Rchild</a:t>
            </a:r>
            <a:r>
              <a:rPr lang="en-US" altLang="zh-CN" sz="1000" dirty="0">
                <a:latin typeface="微软雅黑" pitchFamily="34" charset="-122"/>
                <a:ea typeface="微软雅黑" pitchFamily="34" charset="-122"/>
              </a:rPr>
              <a:t>=q ;</a:t>
            </a:r>
          </a:p>
          <a:p>
            <a:pPr marL="723900" lvl="2"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free(s) ;</a:t>
            </a:r>
          </a:p>
          <a:p>
            <a:pPr marL="355600" lvl="1" fontAlgn="base">
              <a:lnSpc>
                <a:spcPct val="110000"/>
              </a:lnSpc>
              <a:spcBef>
                <a:spcPct val="20000"/>
              </a:spcBef>
              <a:spcAft>
                <a:spcPct val="0"/>
              </a:spcAft>
              <a:buClr>
                <a:srgbClr val="3366FF"/>
              </a:buClr>
              <a:buSzPct val="80000"/>
              <a:buFont typeface="Wingdings" pitchFamily="2" charset="2"/>
              <a:buNone/>
            </a:pPr>
            <a:r>
              <a:rPr lang="en-US" altLang="zh-CN" sz="1000" dirty="0">
                <a:latin typeface="微软雅黑" pitchFamily="34" charset="-122"/>
                <a:ea typeface="微软雅黑" pitchFamily="34" charset="-122"/>
              </a:rPr>
              <a:t>}</a:t>
            </a:r>
          </a:p>
        </p:txBody>
      </p:sp>
    </p:spTree>
    <p:extLst>
      <p:ext uri="{BB962C8B-B14F-4D97-AF65-F5344CB8AC3E}">
        <p14:creationId xmlns:p14="http://schemas.microsoft.com/office/powerpoint/2010/main" val="3994502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r>
              <a:rPr lang="en-US" altLang="zh-CN" dirty="0"/>
              <a:t>ASL</a:t>
            </a:r>
            <a:r>
              <a:rPr lang="zh-CN" altLang="en-US" dirty="0"/>
              <a:t>（平均查找长度）计算</a:t>
            </a:r>
          </a:p>
        </p:txBody>
      </p:sp>
      <p:sp>
        <p:nvSpPr>
          <p:cNvPr id="4" name="灯片编号占位符 3"/>
          <p:cNvSpPr>
            <a:spLocks noGrp="1"/>
          </p:cNvSpPr>
          <p:nvPr>
            <p:ph type="sldNum" sz="quarter" idx="12"/>
          </p:nvPr>
        </p:nvSpPr>
        <p:spPr/>
        <p:txBody>
          <a:bodyPr/>
          <a:lstStyle/>
          <a:p>
            <a:fld id="{36FD9405-CE62-418F-9683-85B6A1C55A4B}" type="slidenum">
              <a:rPr lang="zh-CN" altLang="en-US" smtClean="0"/>
              <a:pPr/>
              <a:t>49</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6" name="椭圆 5"/>
          <p:cNvSpPr/>
          <p:nvPr/>
        </p:nvSpPr>
        <p:spPr>
          <a:xfrm>
            <a:off x="927657" y="1025495"/>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7" name="椭圆 6"/>
          <p:cNvSpPr/>
          <p:nvPr/>
        </p:nvSpPr>
        <p:spPr>
          <a:xfrm>
            <a:off x="1352454" y="1448156"/>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8" name="椭圆 7"/>
          <p:cNvSpPr/>
          <p:nvPr/>
        </p:nvSpPr>
        <p:spPr>
          <a:xfrm>
            <a:off x="1777251" y="1870817"/>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9" name="椭圆 8"/>
          <p:cNvSpPr/>
          <p:nvPr/>
        </p:nvSpPr>
        <p:spPr>
          <a:xfrm>
            <a:off x="2202048" y="2293478"/>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0" name="椭圆 9"/>
          <p:cNvSpPr/>
          <p:nvPr/>
        </p:nvSpPr>
        <p:spPr>
          <a:xfrm>
            <a:off x="2626846" y="2716138"/>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cxnSp>
        <p:nvCxnSpPr>
          <p:cNvPr id="12" name="直接连接符 11"/>
          <p:cNvCxnSpPr>
            <a:stCxn id="6" idx="5"/>
            <a:endCxn id="7" idx="1"/>
          </p:cNvCxnSpPr>
          <p:nvPr/>
        </p:nvCxnSpPr>
        <p:spPr>
          <a:xfrm>
            <a:off x="1173480" y="1271318"/>
            <a:ext cx="221151" cy="2190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5"/>
            <a:endCxn id="10" idx="1"/>
          </p:cNvCxnSpPr>
          <p:nvPr/>
        </p:nvCxnSpPr>
        <p:spPr>
          <a:xfrm>
            <a:off x="2447871" y="2539301"/>
            <a:ext cx="221152" cy="2190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9" idx="1"/>
          </p:cNvCxnSpPr>
          <p:nvPr/>
        </p:nvCxnSpPr>
        <p:spPr>
          <a:xfrm>
            <a:off x="2023074" y="2116640"/>
            <a:ext cx="221151" cy="2190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5"/>
            <a:endCxn id="8" idx="1"/>
          </p:cNvCxnSpPr>
          <p:nvPr/>
        </p:nvCxnSpPr>
        <p:spPr>
          <a:xfrm>
            <a:off x="1598277" y="1693979"/>
            <a:ext cx="221151" cy="21901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816108" y="3148571"/>
            <a:ext cx="2888932" cy="369332"/>
          </a:xfrm>
          <a:prstGeom prst="rect">
            <a:avLst/>
          </a:prstGeom>
          <a:noFill/>
        </p:spPr>
        <p:txBody>
          <a:bodyPr wrap="none" rtlCol="0">
            <a:spAutoFit/>
          </a:bodyPr>
          <a:lstStyle/>
          <a:p>
            <a:r>
              <a:rPr lang="en-US" altLang="zh-CN" dirty="0"/>
              <a:t>ASL</a:t>
            </a:r>
            <a:r>
              <a:rPr lang="zh-CN" altLang="en-US" baseline="-25000" dirty="0"/>
              <a:t>成功</a:t>
            </a:r>
            <a:r>
              <a:rPr lang="en-US" altLang="zh-CN" dirty="0"/>
              <a:t> = (1+2+3+4+5) / 5 = 3</a:t>
            </a:r>
            <a:endParaRPr lang="zh-CN" altLang="en-US" dirty="0"/>
          </a:p>
        </p:txBody>
      </p:sp>
      <p:sp>
        <p:nvSpPr>
          <p:cNvPr id="23" name="椭圆 22"/>
          <p:cNvSpPr/>
          <p:nvPr/>
        </p:nvSpPr>
        <p:spPr>
          <a:xfrm>
            <a:off x="5749752" y="2504808"/>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24" name="椭圆 23"/>
          <p:cNvSpPr/>
          <p:nvPr/>
        </p:nvSpPr>
        <p:spPr>
          <a:xfrm>
            <a:off x="5367069" y="1912994"/>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25" name="椭圆 24"/>
          <p:cNvSpPr/>
          <p:nvPr/>
        </p:nvSpPr>
        <p:spPr>
          <a:xfrm>
            <a:off x="6206080" y="1412089"/>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26" name="椭圆 25"/>
          <p:cNvSpPr/>
          <p:nvPr/>
        </p:nvSpPr>
        <p:spPr>
          <a:xfrm>
            <a:off x="6926451" y="1913642"/>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7" name="椭圆 26"/>
          <p:cNvSpPr/>
          <p:nvPr/>
        </p:nvSpPr>
        <p:spPr>
          <a:xfrm>
            <a:off x="6566265" y="2533973"/>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cxnSp>
        <p:nvCxnSpPr>
          <p:cNvPr id="28" name="直接连接符 27"/>
          <p:cNvCxnSpPr>
            <a:stCxn id="23" idx="1"/>
            <a:endCxn id="24" idx="4"/>
          </p:cNvCxnSpPr>
          <p:nvPr/>
        </p:nvCxnSpPr>
        <p:spPr>
          <a:xfrm flipH="1" flipV="1">
            <a:off x="5511069" y="2200994"/>
            <a:ext cx="280860" cy="3459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6" idx="4"/>
            <a:endCxn id="27" idx="7"/>
          </p:cNvCxnSpPr>
          <p:nvPr/>
        </p:nvCxnSpPr>
        <p:spPr>
          <a:xfrm flipH="1">
            <a:off x="6812088" y="2201642"/>
            <a:ext cx="258363" cy="3745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5" idx="6"/>
            <a:endCxn id="26" idx="1"/>
          </p:cNvCxnSpPr>
          <p:nvPr/>
        </p:nvCxnSpPr>
        <p:spPr>
          <a:xfrm>
            <a:off x="6494080" y="1556089"/>
            <a:ext cx="474548" cy="3997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4" idx="7"/>
            <a:endCxn id="25" idx="2"/>
          </p:cNvCxnSpPr>
          <p:nvPr/>
        </p:nvCxnSpPr>
        <p:spPr>
          <a:xfrm flipV="1">
            <a:off x="5612892" y="1556089"/>
            <a:ext cx="593188" cy="39908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435127" y="3146394"/>
            <a:ext cx="3010761" cy="369332"/>
          </a:xfrm>
          <a:prstGeom prst="rect">
            <a:avLst/>
          </a:prstGeom>
          <a:noFill/>
        </p:spPr>
        <p:txBody>
          <a:bodyPr wrap="none" rtlCol="0">
            <a:spAutoFit/>
          </a:bodyPr>
          <a:lstStyle/>
          <a:p>
            <a:r>
              <a:rPr lang="en-US" altLang="zh-CN" dirty="0"/>
              <a:t>ASL</a:t>
            </a:r>
            <a:r>
              <a:rPr lang="zh-CN" altLang="en-US" baseline="-25000" dirty="0"/>
              <a:t>成功</a:t>
            </a:r>
            <a:r>
              <a:rPr lang="en-US" altLang="zh-CN" dirty="0"/>
              <a:t>= (1+2+2+3+3) / 5 = 2.2</a:t>
            </a:r>
            <a:endParaRPr lang="zh-CN" altLang="en-US" dirty="0"/>
          </a:p>
        </p:txBody>
      </p:sp>
      <p:sp>
        <p:nvSpPr>
          <p:cNvPr id="57" name="文本框 56"/>
          <p:cNvSpPr txBox="1"/>
          <p:nvPr/>
        </p:nvSpPr>
        <p:spPr>
          <a:xfrm>
            <a:off x="392006" y="3827095"/>
            <a:ext cx="3768596" cy="369332"/>
          </a:xfrm>
          <a:prstGeom prst="rect">
            <a:avLst/>
          </a:prstGeom>
          <a:noFill/>
        </p:spPr>
        <p:txBody>
          <a:bodyPr wrap="none" rtlCol="0">
            <a:spAutoFit/>
          </a:bodyPr>
          <a:lstStyle/>
          <a:p>
            <a:r>
              <a:rPr lang="en-US" altLang="zh-CN" dirty="0"/>
              <a:t>ASL</a:t>
            </a:r>
            <a:r>
              <a:rPr lang="zh-CN" altLang="en-US" dirty="0"/>
              <a:t>的计算分为成功和不成功的情况</a:t>
            </a:r>
          </a:p>
        </p:txBody>
      </p:sp>
      <p:sp>
        <p:nvSpPr>
          <p:cNvPr id="58" name="矩形 57"/>
          <p:cNvSpPr/>
          <p:nvPr/>
        </p:nvSpPr>
        <p:spPr>
          <a:xfrm>
            <a:off x="388650" y="4352647"/>
            <a:ext cx="5126403" cy="923330"/>
          </a:xfrm>
          <a:prstGeom prst="rect">
            <a:avLst/>
          </a:prstGeom>
        </p:spPr>
        <p:txBody>
          <a:bodyPr wrap="none">
            <a:spAutoFit/>
          </a:bodyPr>
          <a:lstStyle/>
          <a:p>
            <a:r>
              <a:rPr lang="zh-CN" altLang="en-US" dirty="0"/>
              <a:t>成功：每个结点的深度相加除以结点个数</a:t>
            </a:r>
            <a:endParaRPr lang="en-US" altLang="zh-CN" dirty="0"/>
          </a:p>
          <a:p>
            <a:endParaRPr lang="en-US" altLang="zh-CN" dirty="0"/>
          </a:p>
          <a:p>
            <a:r>
              <a:rPr lang="zh-CN" altLang="en-US" dirty="0"/>
              <a:t>不成功：每个结点的外点深度相加除以外点个数</a:t>
            </a:r>
          </a:p>
        </p:txBody>
      </p:sp>
      <p:sp>
        <p:nvSpPr>
          <p:cNvPr id="59" name="椭圆 58"/>
          <p:cNvSpPr/>
          <p:nvPr/>
        </p:nvSpPr>
        <p:spPr>
          <a:xfrm>
            <a:off x="6741956" y="4971467"/>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60" name="椭圆 59"/>
          <p:cNvSpPr/>
          <p:nvPr/>
        </p:nvSpPr>
        <p:spPr>
          <a:xfrm>
            <a:off x="6359273" y="4379653"/>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61" name="椭圆 60"/>
          <p:cNvSpPr/>
          <p:nvPr/>
        </p:nvSpPr>
        <p:spPr>
          <a:xfrm>
            <a:off x="7198284" y="3878748"/>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62" name="椭圆 61"/>
          <p:cNvSpPr/>
          <p:nvPr/>
        </p:nvSpPr>
        <p:spPr>
          <a:xfrm>
            <a:off x="7918655" y="4380301"/>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63" name="椭圆 62"/>
          <p:cNvSpPr/>
          <p:nvPr/>
        </p:nvSpPr>
        <p:spPr>
          <a:xfrm>
            <a:off x="7558469" y="5000632"/>
            <a:ext cx="288000" cy="288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cxnSp>
        <p:nvCxnSpPr>
          <p:cNvPr id="64" name="直接连接符 63"/>
          <p:cNvCxnSpPr>
            <a:stCxn id="59" idx="1"/>
            <a:endCxn id="60" idx="4"/>
          </p:cNvCxnSpPr>
          <p:nvPr/>
        </p:nvCxnSpPr>
        <p:spPr>
          <a:xfrm flipH="1" flipV="1">
            <a:off x="6503273" y="4667653"/>
            <a:ext cx="280860" cy="3459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2" idx="4"/>
            <a:endCxn id="63" idx="7"/>
          </p:cNvCxnSpPr>
          <p:nvPr/>
        </p:nvCxnSpPr>
        <p:spPr>
          <a:xfrm flipH="1">
            <a:off x="7804292" y="4668301"/>
            <a:ext cx="258363" cy="3745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61" idx="6"/>
            <a:endCxn id="62" idx="1"/>
          </p:cNvCxnSpPr>
          <p:nvPr/>
        </p:nvCxnSpPr>
        <p:spPr>
          <a:xfrm>
            <a:off x="7486284" y="4022748"/>
            <a:ext cx="474548" cy="3997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0" idx="7"/>
            <a:endCxn id="61" idx="2"/>
          </p:cNvCxnSpPr>
          <p:nvPr/>
        </p:nvCxnSpPr>
        <p:spPr>
          <a:xfrm flipV="1">
            <a:off x="6605096" y="4022748"/>
            <a:ext cx="593188" cy="39908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6037752" y="4971467"/>
            <a:ext cx="321521" cy="28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70" name="矩形 69"/>
          <p:cNvSpPr/>
          <p:nvPr/>
        </p:nvSpPr>
        <p:spPr>
          <a:xfrm>
            <a:off x="6416424" y="5622542"/>
            <a:ext cx="321521" cy="28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71" name="矩形 70"/>
          <p:cNvSpPr/>
          <p:nvPr/>
        </p:nvSpPr>
        <p:spPr>
          <a:xfrm>
            <a:off x="6931411" y="5622542"/>
            <a:ext cx="321521" cy="28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72" name="矩形 71"/>
          <p:cNvSpPr/>
          <p:nvPr/>
        </p:nvSpPr>
        <p:spPr>
          <a:xfrm>
            <a:off x="7446398" y="5622542"/>
            <a:ext cx="321521" cy="28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73" name="矩形 72"/>
          <p:cNvSpPr/>
          <p:nvPr/>
        </p:nvSpPr>
        <p:spPr>
          <a:xfrm>
            <a:off x="7961385" y="5622542"/>
            <a:ext cx="321521" cy="28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74" name="矩形 73"/>
          <p:cNvSpPr/>
          <p:nvPr/>
        </p:nvSpPr>
        <p:spPr>
          <a:xfrm>
            <a:off x="8279792" y="4971467"/>
            <a:ext cx="321521" cy="28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cxnSp>
        <p:nvCxnSpPr>
          <p:cNvPr id="75" name="直接连接符 74"/>
          <p:cNvCxnSpPr>
            <a:stCxn id="69" idx="0"/>
            <a:endCxn id="60" idx="4"/>
          </p:cNvCxnSpPr>
          <p:nvPr/>
        </p:nvCxnSpPr>
        <p:spPr>
          <a:xfrm flipV="1">
            <a:off x="6198513" y="4667653"/>
            <a:ext cx="304760" cy="3038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74" idx="0"/>
            <a:endCxn id="62" idx="4"/>
          </p:cNvCxnSpPr>
          <p:nvPr/>
        </p:nvCxnSpPr>
        <p:spPr>
          <a:xfrm flipH="1" flipV="1">
            <a:off x="8062655" y="4668301"/>
            <a:ext cx="377898" cy="3031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59" idx="4"/>
            <a:endCxn id="70" idx="0"/>
          </p:cNvCxnSpPr>
          <p:nvPr/>
        </p:nvCxnSpPr>
        <p:spPr>
          <a:xfrm flipH="1">
            <a:off x="6577185" y="5259467"/>
            <a:ext cx="308771" cy="3630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9" idx="4"/>
            <a:endCxn id="71" idx="0"/>
          </p:cNvCxnSpPr>
          <p:nvPr/>
        </p:nvCxnSpPr>
        <p:spPr>
          <a:xfrm>
            <a:off x="6885956" y="5259467"/>
            <a:ext cx="206216" cy="3630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72" idx="0"/>
            <a:endCxn id="63" idx="4"/>
          </p:cNvCxnSpPr>
          <p:nvPr/>
        </p:nvCxnSpPr>
        <p:spPr>
          <a:xfrm flipV="1">
            <a:off x="7607159" y="5288632"/>
            <a:ext cx="95310" cy="333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73" idx="0"/>
            <a:endCxn id="63" idx="4"/>
          </p:cNvCxnSpPr>
          <p:nvPr/>
        </p:nvCxnSpPr>
        <p:spPr>
          <a:xfrm flipH="1" flipV="1">
            <a:off x="7702469" y="5288632"/>
            <a:ext cx="419677" cy="33391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2626846" y="5659994"/>
            <a:ext cx="3360215" cy="369332"/>
          </a:xfrm>
          <a:prstGeom prst="rect">
            <a:avLst/>
          </a:prstGeom>
          <a:noFill/>
        </p:spPr>
        <p:txBody>
          <a:bodyPr wrap="none" rtlCol="0">
            <a:spAutoFit/>
          </a:bodyPr>
          <a:lstStyle/>
          <a:p>
            <a:r>
              <a:rPr lang="en-US" altLang="zh-CN" dirty="0"/>
              <a:t>ASL</a:t>
            </a:r>
            <a:r>
              <a:rPr lang="zh-CN" altLang="en-US" baseline="-25000" dirty="0"/>
              <a:t>失败</a:t>
            </a:r>
            <a:r>
              <a:rPr lang="en-US" altLang="zh-CN" dirty="0"/>
              <a:t>= (2+2+3+3+3+3) / 6 = 2.67</a:t>
            </a:r>
            <a:endParaRPr lang="zh-CN" altLang="en-US" dirty="0"/>
          </a:p>
        </p:txBody>
      </p:sp>
    </p:spTree>
    <p:extLst>
      <p:ext uri="{BB962C8B-B14F-4D97-AF65-F5344CB8AC3E}">
        <p14:creationId xmlns:p14="http://schemas.microsoft.com/office/powerpoint/2010/main" val="285561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a:t>
            </a:r>
            <a:endParaRPr lang="zh-CN" altLang="en-US" dirty="0"/>
          </a:p>
        </p:txBody>
      </p:sp>
      <p:sp>
        <p:nvSpPr>
          <p:cNvPr id="3" name="内容占位符 2"/>
          <p:cNvSpPr>
            <a:spLocks noGrp="1"/>
          </p:cNvSpPr>
          <p:nvPr>
            <p:ph idx="1"/>
          </p:nvPr>
        </p:nvSpPr>
        <p:spPr/>
        <p:txBody>
          <a:bodyPr>
            <a:normAutofit/>
          </a:bodyPr>
          <a:lstStyle/>
          <a:p>
            <a:pPr>
              <a:lnSpc>
                <a:spcPct val="150000"/>
              </a:lnSpc>
              <a:spcBef>
                <a:spcPts val="1200"/>
              </a:spcBef>
            </a:pPr>
            <a:r>
              <a:rPr lang="zh-CN" altLang="en-US" dirty="0">
                <a:latin typeface="微软雅黑" pitchFamily="34" charset="-122"/>
              </a:rPr>
              <a:t>数据的组织和查找是大多数应用程序的核心，而查找是所有</a:t>
            </a:r>
            <a:r>
              <a:rPr lang="zh-CN" altLang="en-US" dirty="0">
                <a:solidFill>
                  <a:srgbClr val="FF0000"/>
                </a:solidFill>
                <a:latin typeface="微软雅黑" pitchFamily="34" charset="-122"/>
              </a:rPr>
              <a:t>数据处理</a:t>
            </a:r>
            <a:r>
              <a:rPr lang="zh-CN" altLang="en-US" dirty="0">
                <a:latin typeface="微软雅黑" pitchFamily="34" charset="-122"/>
              </a:rPr>
              <a:t>中最基本、最常用的操作。特别当查找的对象是一个庞大数量的数据集合中的元素时，查找的方法和效率就显得格外重要。</a:t>
            </a:r>
            <a:endParaRPr lang="en-US" altLang="zh-CN" dirty="0">
              <a:latin typeface="微软雅黑" pitchFamily="34" charset="-122"/>
            </a:endParaRPr>
          </a:p>
          <a:p>
            <a:pPr>
              <a:lnSpc>
                <a:spcPct val="150000"/>
              </a:lnSpc>
              <a:spcBef>
                <a:spcPts val="1200"/>
              </a:spcBef>
            </a:pPr>
            <a:r>
              <a:rPr lang="zh-CN" altLang="en-US" dirty="0">
                <a:latin typeface="微软雅黑" pitchFamily="34" charset="-122"/>
              </a:rPr>
              <a:t>主要讨论顺序表、有序表、树表和哈希表查找的各种实现方法，以及相应查找方法在等概率情况下的平均查找长度</a:t>
            </a:r>
            <a:r>
              <a:rPr lang="zh-CN" altLang="en-US" sz="2000" dirty="0">
                <a:latin typeface="微软雅黑" pitchFamily="34" charset="-122"/>
              </a:rPr>
              <a:t>。</a:t>
            </a:r>
          </a:p>
          <a:p>
            <a:pPr>
              <a:lnSpc>
                <a:spcPct val="150000"/>
              </a:lnSpc>
              <a:spcBef>
                <a:spcPts val="1200"/>
              </a:spcBef>
            </a:pPr>
            <a:endParaRPr lang="zh-CN" altLang="en-US" sz="2000" dirty="0">
              <a:latin typeface="微软雅黑" pitchFamily="34" charset="-122"/>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a:t>
            </a:fld>
            <a:endParaRPr lang="zh-CN" altLang="en-US" dirty="0"/>
          </a:p>
        </p:txBody>
      </p:sp>
    </p:spTree>
    <p:extLst>
      <p:ext uri="{BB962C8B-B14F-4D97-AF65-F5344CB8AC3E}">
        <p14:creationId xmlns:p14="http://schemas.microsoft.com/office/powerpoint/2010/main" val="1193684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二叉排序树的问题</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000" dirty="0"/>
              <a:t>对于一般的二叉排序树，其期望高度（即为一棵平衡树时）为</a:t>
            </a:r>
            <a:r>
              <a:rPr lang="en-US" altLang="zh-CN" sz="2000" dirty="0"/>
              <a:t>log</a:t>
            </a:r>
            <a:r>
              <a:rPr lang="en-US" altLang="zh-CN" sz="2000" baseline="-25000" dirty="0"/>
              <a:t>2</a:t>
            </a:r>
            <a:r>
              <a:rPr lang="en-US" altLang="zh-CN" sz="2000" dirty="0"/>
              <a:t>n</a:t>
            </a:r>
            <a:r>
              <a:rPr lang="zh-CN" altLang="en-US" sz="2000" dirty="0"/>
              <a:t>，其各操作的时间复杂度（</a:t>
            </a:r>
            <a:r>
              <a:rPr lang="en-US" altLang="zh-CN" sz="2000" dirty="0"/>
              <a:t>O(log</a:t>
            </a:r>
            <a:r>
              <a:rPr lang="en-US" altLang="zh-CN" sz="2000" baseline="-25000" dirty="0"/>
              <a:t>2</a:t>
            </a:r>
            <a:r>
              <a:rPr lang="en-US" altLang="zh-CN" sz="2000" dirty="0"/>
              <a:t>n)</a:t>
            </a:r>
            <a:r>
              <a:rPr lang="zh-CN" altLang="en-US" sz="2000" dirty="0"/>
              <a:t>）同时也由此而决定。但是，在某些极端的情况下（</a:t>
            </a:r>
            <a:r>
              <a:rPr lang="zh-CN" altLang="en-US" sz="2000" dirty="0">
                <a:solidFill>
                  <a:srgbClr val="0000FF"/>
                </a:solidFill>
              </a:rPr>
              <a:t>如在插入的序列是有序的</a:t>
            </a:r>
            <a:r>
              <a:rPr lang="zh-CN" altLang="en-US" sz="2000" dirty="0"/>
              <a:t>），二叉搜索树将退化成近似链或链，此时，其操作的时间复杂度将退化成线性的，即</a:t>
            </a:r>
            <a:r>
              <a:rPr lang="en-US" altLang="zh-CN" sz="2000" dirty="0"/>
              <a:t>O(n)</a:t>
            </a:r>
            <a:r>
              <a:rPr lang="zh-CN" altLang="en-US" sz="2000" dirty="0"/>
              <a:t>。</a:t>
            </a:r>
            <a:endParaRPr lang="en-US" altLang="zh-CN" sz="2000" dirty="0"/>
          </a:p>
          <a:p>
            <a:pPr>
              <a:lnSpc>
                <a:spcPct val="150000"/>
              </a:lnSpc>
            </a:pPr>
            <a:r>
              <a:rPr kumimoji="1" lang="zh-CN" altLang="en-US" sz="2000" dirty="0"/>
              <a:t>针对这种情况，可以通过随机化建立二叉搜索树来尽量避免。但是在进行了多次的操作之后，由于在删除时，我们总是选择将待删除节点的后继代替它本身，这样就会造成总是右边的节点数目减少，以至于树向左偏沉。这同时也会造成树的平衡性受到破坏，使得操作的时间复杂度提高。</a:t>
            </a:r>
            <a:endParaRPr kumimoji="1" lang="en-US" altLang="zh-CN" sz="2000"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50</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Tree>
    <p:extLst>
      <p:ext uri="{BB962C8B-B14F-4D97-AF65-F5344CB8AC3E}">
        <p14:creationId xmlns:p14="http://schemas.microsoft.com/office/powerpoint/2010/main" val="1460323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平衡二叉树的定义</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sz="2000" dirty="0">
                <a:latin typeface="Microsoft YaHei" charset="-122"/>
                <a:ea typeface="Microsoft YaHei" charset="-122"/>
                <a:cs typeface="Microsoft YaHei" charset="-122"/>
              </a:rPr>
              <a:t>平衡二叉树</a:t>
            </a:r>
            <a:r>
              <a:rPr lang="en-US" altLang="zh-CN" sz="2000" dirty="0">
                <a:latin typeface="Microsoft YaHei" charset="-122"/>
                <a:ea typeface="Microsoft YaHei" charset="-122"/>
                <a:cs typeface="Microsoft YaHei" charset="-122"/>
              </a:rPr>
              <a:t>(AVL</a:t>
            </a:r>
            <a:r>
              <a:rPr lang="zh-CN" altLang="en-US" sz="2000" dirty="0">
                <a:latin typeface="Microsoft YaHei" charset="-122"/>
                <a:ea typeface="Microsoft YaHei" charset="-122"/>
                <a:cs typeface="Microsoft YaHei" charset="-122"/>
              </a:rPr>
              <a:t>树</a:t>
            </a:r>
            <a:r>
              <a:rPr lang="en-US" altLang="zh-CN" sz="2000" dirty="0">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或者是空树，或者是满足下列性质的二叉树</a:t>
            </a:r>
            <a:endParaRPr lang="en-US" altLang="zh-CN" sz="2000" dirty="0">
              <a:latin typeface="Microsoft YaHei" charset="-122"/>
              <a:ea typeface="Microsoft YaHei" charset="-122"/>
              <a:cs typeface="Microsoft YaHei" charset="-122"/>
            </a:endParaRPr>
          </a:p>
          <a:p>
            <a:pPr marL="0" indent="0">
              <a:lnSpc>
                <a:spcPct val="150000"/>
              </a:lnSpc>
              <a:buNone/>
            </a:pPr>
            <a:r>
              <a:rPr lang="zh-CN" altLang="en-US" sz="2000" dirty="0">
                <a:latin typeface="Microsoft YaHei" charset="-122"/>
                <a:ea typeface="Microsoft YaHei" charset="-122"/>
                <a:cs typeface="Microsoft YaHei" charset="-122"/>
              </a:rPr>
              <a:t>   ⑴：左子树和右子树深度之差的绝对值不大于</a:t>
            </a:r>
            <a:r>
              <a:rPr lang="en-US" altLang="zh-CN" sz="2000" dirty="0">
                <a:latin typeface="Microsoft YaHei" charset="-122"/>
                <a:ea typeface="Microsoft YaHei" charset="-122"/>
                <a:cs typeface="Microsoft YaHei" charset="-122"/>
              </a:rPr>
              <a:t>1</a:t>
            </a:r>
            <a:r>
              <a:rPr lang="zh-CN" altLang="en-US" sz="2000" dirty="0">
                <a:latin typeface="Microsoft YaHei" charset="-122"/>
                <a:ea typeface="Microsoft YaHei" charset="-122"/>
                <a:cs typeface="Microsoft YaHei" charset="-122"/>
              </a:rPr>
              <a:t>；</a:t>
            </a:r>
            <a:endParaRPr lang="en-US" altLang="zh-CN" sz="2000" dirty="0">
              <a:latin typeface="Microsoft YaHei" charset="-122"/>
              <a:ea typeface="Microsoft YaHei" charset="-122"/>
              <a:cs typeface="Microsoft YaHei" charset="-122"/>
            </a:endParaRPr>
          </a:p>
          <a:p>
            <a:pPr marL="0" indent="0">
              <a:lnSpc>
                <a:spcPct val="150000"/>
              </a:lnSpc>
              <a:buNone/>
            </a:pPr>
            <a:r>
              <a:rPr lang="zh-CN" altLang="en-US" sz="2000" dirty="0">
                <a:latin typeface="Microsoft YaHei" charset="-122"/>
                <a:ea typeface="Microsoft YaHei" charset="-122"/>
                <a:cs typeface="Microsoft YaHei" charset="-122"/>
              </a:rPr>
              <a:t>   ⑵：左子树和右子树也都是平衡二叉树。</a:t>
            </a:r>
            <a:endParaRPr lang="en-US" altLang="zh-CN" sz="2000" dirty="0">
              <a:latin typeface="Microsoft YaHei" charset="-122"/>
              <a:ea typeface="Microsoft YaHei" charset="-122"/>
              <a:cs typeface="Microsoft YaHei" charset="-122"/>
            </a:endParaRPr>
          </a:p>
          <a:p>
            <a:pPr>
              <a:lnSpc>
                <a:spcPct val="150000"/>
              </a:lnSpc>
            </a:pPr>
            <a:r>
              <a:rPr lang="zh-CN" altLang="en-US" sz="2000" dirty="0">
                <a:solidFill>
                  <a:srgbClr val="0000FF"/>
                </a:solidFill>
                <a:latin typeface="Microsoft YaHei" charset="-122"/>
                <a:ea typeface="Microsoft YaHei" charset="-122"/>
                <a:cs typeface="Microsoft YaHei" charset="-122"/>
              </a:rPr>
              <a:t>平衡因子</a:t>
            </a:r>
            <a:r>
              <a:rPr lang="en-US" altLang="zh-CN" sz="2000" dirty="0">
                <a:solidFill>
                  <a:srgbClr val="0000FF"/>
                </a:solidFill>
                <a:latin typeface="Microsoft YaHei" charset="-122"/>
                <a:ea typeface="Microsoft YaHei" charset="-122"/>
                <a:cs typeface="Microsoft YaHei" charset="-122"/>
              </a:rPr>
              <a:t>(Balance Factor) </a:t>
            </a:r>
            <a:r>
              <a:rPr lang="zh-CN" altLang="en-US" sz="2000" dirty="0">
                <a:latin typeface="Microsoft YaHei" charset="-122"/>
                <a:ea typeface="Microsoft YaHei" charset="-122"/>
                <a:cs typeface="Microsoft YaHei" charset="-122"/>
              </a:rPr>
              <a:t>：二叉树上结点的左子树的深度减去其右子树深度称为该结点的平衡因子。</a:t>
            </a:r>
          </a:p>
          <a:p>
            <a:pPr>
              <a:lnSpc>
                <a:spcPct val="150000"/>
              </a:lnSpc>
            </a:pPr>
            <a:r>
              <a:rPr lang="zh-CN" altLang="en-US" sz="2000" dirty="0">
                <a:latin typeface="Microsoft YaHei" charset="-122"/>
                <a:ea typeface="Microsoft YaHei" charset="-122"/>
                <a:cs typeface="Microsoft YaHei" charset="-122"/>
              </a:rPr>
              <a:t>因此，平衡二叉树上每个结点的平衡因子只可能是</a:t>
            </a:r>
            <a:r>
              <a:rPr lang="ru-RU" altLang="zh-CN" sz="2000" dirty="0">
                <a:latin typeface="Microsoft YaHei" charset="-122"/>
                <a:ea typeface="Microsoft YaHei" charset="-122"/>
                <a:cs typeface="Microsoft YaHei" charset="-122"/>
              </a:rPr>
              <a:t>-1</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0</a:t>
            </a:r>
            <a:r>
              <a:rPr lang="zh-CN" altLang="en-US" sz="2000" dirty="0">
                <a:latin typeface="Microsoft YaHei" charset="-122"/>
                <a:ea typeface="Microsoft YaHei" charset="-122"/>
                <a:cs typeface="Microsoft YaHei" charset="-122"/>
              </a:rPr>
              <a:t>和</a:t>
            </a:r>
            <a:r>
              <a:rPr lang="en-US" altLang="zh-CN" sz="2000" dirty="0">
                <a:latin typeface="Microsoft YaHei" charset="-122"/>
                <a:ea typeface="Microsoft YaHei" charset="-122"/>
                <a:cs typeface="Microsoft YaHei" charset="-122"/>
              </a:rPr>
              <a:t>1</a:t>
            </a:r>
            <a:r>
              <a:rPr lang="zh-CN" altLang="en-US" sz="2000" dirty="0">
                <a:latin typeface="Microsoft YaHei" charset="-122"/>
                <a:ea typeface="Microsoft YaHei" charset="-122"/>
                <a:cs typeface="Microsoft YaHei" charset="-122"/>
              </a:rPr>
              <a:t>，否则，只要有一个结点的平衡因子的绝对值大于</a:t>
            </a:r>
            <a:r>
              <a:rPr lang="en-US" altLang="zh-CN" sz="2000" dirty="0">
                <a:latin typeface="Microsoft YaHei" charset="-122"/>
                <a:ea typeface="Microsoft YaHei" charset="-122"/>
                <a:cs typeface="Microsoft YaHei" charset="-122"/>
              </a:rPr>
              <a:t>1</a:t>
            </a:r>
            <a:r>
              <a:rPr lang="zh-CN" altLang="en-US" sz="2000" dirty="0">
                <a:latin typeface="Microsoft YaHei" charset="-122"/>
                <a:ea typeface="Microsoft YaHei" charset="-122"/>
                <a:cs typeface="Microsoft YaHei" charset="-122"/>
              </a:rPr>
              <a:t>， 该二叉树就不是平衡二叉树。</a:t>
            </a:r>
          </a:p>
          <a:p>
            <a:pPr marL="0" indent="0">
              <a:lnSpc>
                <a:spcPct val="125000"/>
              </a:lnSpc>
              <a:buNone/>
            </a:pPr>
            <a:endParaRPr lang="zh-CN" altLang="en-US" dirty="0">
              <a:latin typeface="Microsoft YaHei" charset="-122"/>
              <a:ea typeface="Microsoft YaHei" charset="-122"/>
              <a:cs typeface="Microsoft YaHei" charset="-122"/>
            </a:endParaRP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51</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6" name="文本框 5"/>
          <p:cNvSpPr txBox="1"/>
          <p:nvPr/>
        </p:nvSpPr>
        <p:spPr>
          <a:xfrm>
            <a:off x="-3853543" y="-1045029"/>
            <a:ext cx="14837716" cy="923330"/>
          </a:xfrm>
          <a:prstGeom prst="rect">
            <a:avLst/>
          </a:prstGeom>
          <a:noFill/>
        </p:spPr>
        <p:txBody>
          <a:bodyPr wrap="none" rtlCol="0">
            <a:spAutoFit/>
          </a:bodyPr>
          <a:lstStyle/>
          <a:p>
            <a:r>
              <a:rPr lang="zh-CN" altLang="en-US" b="1" dirty="0"/>
              <a:t>平衡因子</a:t>
            </a:r>
            <a:r>
              <a:rPr lang="en-US" altLang="zh-CN" b="1" dirty="0"/>
              <a:t>(Balance Factor) </a:t>
            </a:r>
            <a:r>
              <a:rPr lang="zh-CN" altLang="en-US" b="1" dirty="0"/>
              <a:t>：二叉树上结点的左子树的深度减去其右子树深度称为该结点的平衡因子。</a:t>
            </a:r>
          </a:p>
          <a:p>
            <a:r>
              <a:rPr lang="zh-CN" altLang="en-US" b="1" dirty="0"/>
              <a:t>    因此，平衡二叉树上每个结点的平衡因子只可能是</a:t>
            </a:r>
            <a:r>
              <a:rPr lang="ru-RU" altLang="zh-CN" b="1" dirty="0"/>
              <a:t>-1</a:t>
            </a:r>
            <a:r>
              <a:rPr lang="zh-CN" altLang="en-US" b="1" dirty="0"/>
              <a:t>、</a:t>
            </a:r>
            <a:r>
              <a:rPr lang="en-US" altLang="zh-CN" b="1" dirty="0"/>
              <a:t>0</a:t>
            </a:r>
            <a:r>
              <a:rPr lang="zh-CN" altLang="en-US" b="1" dirty="0"/>
              <a:t>和</a:t>
            </a:r>
            <a:r>
              <a:rPr lang="en-US" altLang="zh-CN" b="1" dirty="0"/>
              <a:t>1</a:t>
            </a:r>
            <a:r>
              <a:rPr lang="zh-CN" altLang="en-US" b="1" dirty="0"/>
              <a:t>，否则，只要有一个结点的平衡因子的绝对值大于</a:t>
            </a:r>
            <a:r>
              <a:rPr lang="en-US" altLang="zh-CN" b="1" dirty="0"/>
              <a:t>1</a:t>
            </a:r>
            <a:r>
              <a:rPr lang="zh-CN" altLang="en-US" b="1" dirty="0"/>
              <a:t>， 该二叉树就不是平衡二叉树。</a:t>
            </a:r>
          </a:p>
          <a:p>
            <a:endParaRPr kumimoji="1" lang="zh-CN" altLang="en-US" dirty="0"/>
          </a:p>
        </p:txBody>
      </p:sp>
      <p:pic>
        <p:nvPicPr>
          <p:cNvPr id="9" name="图片 8"/>
          <p:cNvPicPr>
            <a:picLocks noChangeAspect="1"/>
          </p:cNvPicPr>
          <p:nvPr/>
        </p:nvPicPr>
        <p:blipFill>
          <a:blip r:embed="rId2">
            <a:biLevel thresh="75000"/>
          </a:blip>
          <a:stretch>
            <a:fillRect/>
          </a:stretch>
        </p:blipFill>
        <p:spPr>
          <a:xfrm>
            <a:off x="7279800" y="1311343"/>
            <a:ext cx="1578197" cy="1536863"/>
          </a:xfrm>
          <a:prstGeom prst="rect">
            <a:avLst/>
          </a:prstGeom>
        </p:spPr>
      </p:pic>
    </p:spTree>
    <p:extLst>
      <p:ext uri="{BB962C8B-B14F-4D97-AF65-F5344CB8AC3E}">
        <p14:creationId xmlns:p14="http://schemas.microsoft.com/office/powerpoint/2010/main" val="1226546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平衡化旋转</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sz="2000" dirty="0">
                <a:latin typeface="Microsoft YaHei" charset="-122"/>
                <a:ea typeface="Microsoft YaHei" charset="-122"/>
                <a:cs typeface="Microsoft YaHei" charset="-122"/>
              </a:rPr>
              <a:t>一般的二叉排序树是不平衡的，若能通过某种方法使其既保持有序性，又具有平衡性，就找到了构造平衡二叉排序树的方法，该方法称为平衡化旋转。</a:t>
            </a:r>
          </a:p>
          <a:p>
            <a:pPr>
              <a:lnSpc>
                <a:spcPct val="150000"/>
              </a:lnSpc>
            </a:pPr>
            <a:r>
              <a:rPr lang="zh-CN" altLang="en-US" sz="2000" dirty="0">
                <a:latin typeface="Microsoft YaHei" charset="-122"/>
                <a:ea typeface="Microsoft YaHei" charset="-122"/>
                <a:cs typeface="Microsoft YaHei" charset="-122"/>
              </a:rPr>
              <a:t>在对</a:t>
            </a:r>
            <a:r>
              <a:rPr lang="en-US" altLang="zh-CN" sz="2000" dirty="0">
                <a:latin typeface="Microsoft YaHei" charset="-122"/>
                <a:ea typeface="Microsoft YaHei" charset="-122"/>
                <a:cs typeface="Microsoft YaHei" charset="-122"/>
              </a:rPr>
              <a:t>AVL</a:t>
            </a:r>
            <a:r>
              <a:rPr lang="zh-CN" altLang="en-US" sz="2000" dirty="0">
                <a:latin typeface="Microsoft YaHei" charset="-122"/>
                <a:ea typeface="Microsoft YaHei" charset="-122"/>
                <a:cs typeface="Microsoft YaHei" charset="-122"/>
              </a:rPr>
              <a:t>树进行插入或删除一个结点后，通常会影响到从根结点到插入</a:t>
            </a:r>
            <a:r>
              <a:rPr lang="is-IS" altLang="zh-CN" sz="2000" dirty="0">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或删除</a:t>
            </a:r>
            <a:r>
              <a:rPr lang="is-IS" altLang="zh-CN" sz="2000" dirty="0">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结点的路径上的某些结点，这些结点的子树可能发生变化。以插入结点为例，影响有以下几种可能性</a:t>
            </a:r>
            <a:endParaRPr lang="en-US" altLang="zh-CN" sz="2000" dirty="0">
              <a:latin typeface="Microsoft YaHei" charset="-122"/>
              <a:ea typeface="Microsoft YaHei" charset="-122"/>
              <a:cs typeface="Microsoft YaHei" charset="-122"/>
            </a:endParaRPr>
          </a:p>
          <a:p>
            <a:pPr marL="0" indent="0">
              <a:lnSpc>
                <a:spcPct val="150000"/>
              </a:lnSpc>
              <a:buNone/>
            </a:pPr>
            <a:r>
              <a:rPr lang="zh-CN" altLang="en-US" sz="2000" dirty="0">
                <a:latin typeface="Microsoft YaHei" charset="-122"/>
                <a:ea typeface="Microsoft YaHei" charset="-122"/>
                <a:cs typeface="Microsoft YaHei" charset="-122"/>
              </a:rPr>
              <a:t>    ◆ 以某些结点为根的子树的</a:t>
            </a:r>
            <a:r>
              <a:rPr lang="zh-CN" altLang="en-US" sz="2000" dirty="0">
                <a:solidFill>
                  <a:srgbClr val="FF0000"/>
                </a:solidFill>
                <a:latin typeface="Microsoft YaHei" charset="-122"/>
                <a:ea typeface="Microsoft YaHei" charset="-122"/>
                <a:cs typeface="Microsoft YaHei" charset="-122"/>
              </a:rPr>
              <a:t>深度发生了变化</a:t>
            </a:r>
            <a:r>
              <a:rPr lang="zh-CN" altLang="en-US" sz="2000" dirty="0">
                <a:latin typeface="Microsoft YaHei" charset="-122"/>
                <a:ea typeface="Microsoft YaHei" charset="-122"/>
                <a:cs typeface="Microsoft YaHei" charset="-122"/>
              </a:rPr>
              <a:t>； </a:t>
            </a:r>
            <a:endParaRPr lang="en-US" altLang="zh-CN" sz="2000" dirty="0">
              <a:latin typeface="Microsoft YaHei" charset="-122"/>
              <a:ea typeface="Microsoft YaHei" charset="-122"/>
              <a:cs typeface="Microsoft YaHei" charset="-122"/>
            </a:endParaRPr>
          </a:p>
          <a:p>
            <a:pPr marL="0" indent="0">
              <a:lnSpc>
                <a:spcPct val="150000"/>
              </a:lnSpc>
              <a:buNone/>
            </a:pPr>
            <a:r>
              <a:rPr lang="zh-CN" altLang="en-US" sz="2000" dirty="0">
                <a:latin typeface="Microsoft YaHei" charset="-122"/>
                <a:ea typeface="Microsoft YaHei" charset="-122"/>
                <a:cs typeface="Microsoft YaHei" charset="-122"/>
              </a:rPr>
              <a:t>    ◆ 某些结点的</a:t>
            </a:r>
            <a:r>
              <a:rPr lang="zh-CN" altLang="en-US" sz="2000" dirty="0">
                <a:solidFill>
                  <a:srgbClr val="FF0000"/>
                </a:solidFill>
                <a:latin typeface="Microsoft YaHei" charset="-122"/>
                <a:ea typeface="Microsoft YaHei" charset="-122"/>
                <a:cs typeface="Microsoft YaHei" charset="-122"/>
              </a:rPr>
              <a:t>平衡因子发生了变化</a:t>
            </a:r>
            <a:r>
              <a:rPr lang="zh-CN" altLang="en-US" sz="2000" dirty="0">
                <a:latin typeface="Microsoft YaHei" charset="-122"/>
                <a:ea typeface="Microsoft YaHei" charset="-122"/>
                <a:cs typeface="Microsoft YaHei" charset="-122"/>
              </a:rPr>
              <a:t>；</a:t>
            </a:r>
            <a:endParaRPr lang="en-US" altLang="zh-CN" sz="2000" dirty="0">
              <a:latin typeface="Microsoft YaHei" charset="-122"/>
              <a:ea typeface="Microsoft YaHei" charset="-122"/>
              <a:cs typeface="Microsoft YaHei" charset="-122"/>
            </a:endParaRPr>
          </a:p>
          <a:p>
            <a:pPr marL="0" indent="0">
              <a:lnSpc>
                <a:spcPct val="150000"/>
              </a:lnSpc>
              <a:buNone/>
            </a:pPr>
            <a:r>
              <a:rPr lang="zh-CN" altLang="en-US" sz="2000" dirty="0">
                <a:latin typeface="Microsoft YaHei" charset="-122"/>
                <a:ea typeface="Microsoft YaHei" charset="-122"/>
                <a:cs typeface="Microsoft YaHei" charset="-122"/>
              </a:rPr>
              <a:t>    ◆ 某些</a:t>
            </a:r>
            <a:r>
              <a:rPr lang="zh-CN" altLang="en-US" sz="2000" dirty="0">
                <a:solidFill>
                  <a:srgbClr val="FF0000"/>
                </a:solidFill>
                <a:latin typeface="Microsoft YaHei" charset="-122"/>
                <a:ea typeface="Microsoft YaHei" charset="-122"/>
                <a:cs typeface="Microsoft YaHei" charset="-122"/>
              </a:rPr>
              <a:t>结点失去平衡</a:t>
            </a:r>
            <a:r>
              <a:rPr lang="zh-CN" altLang="en-US" sz="2000" dirty="0">
                <a:latin typeface="Microsoft YaHei" charset="-122"/>
                <a:ea typeface="Microsoft YaHei" charset="-122"/>
                <a:cs typeface="Microsoft YaHei" charset="-122"/>
              </a:rPr>
              <a:t>。</a:t>
            </a: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52</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Tree>
    <p:extLst>
      <p:ext uri="{BB962C8B-B14F-4D97-AF65-F5344CB8AC3E}">
        <p14:creationId xmlns:p14="http://schemas.microsoft.com/office/powerpoint/2010/main" val="1172275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平衡化旋转</a:t>
            </a:r>
            <a:endParaRPr kumimoji="1" lang="zh-CN" altLang="en-US" dirty="0"/>
          </a:p>
        </p:txBody>
      </p:sp>
      <p:sp>
        <p:nvSpPr>
          <p:cNvPr id="3" name="内容占位符 2"/>
          <p:cNvSpPr>
            <a:spLocks noGrp="1"/>
          </p:cNvSpPr>
          <p:nvPr>
            <p:ph idx="1"/>
          </p:nvPr>
        </p:nvSpPr>
        <p:spPr/>
        <p:txBody>
          <a:bodyPr/>
          <a:lstStyle/>
          <a:p>
            <a:r>
              <a:rPr lang="de-DE" altLang="zh-CN" dirty="0"/>
              <a:t>1   LL</a:t>
            </a:r>
            <a:r>
              <a:rPr lang="zh-CN" altLang="en-US" dirty="0"/>
              <a:t>型平衡化旋转</a:t>
            </a:r>
            <a:endParaRPr lang="en-US" altLang="zh-CN" dirty="0"/>
          </a:p>
          <a:p>
            <a:pPr lvl="1">
              <a:lnSpc>
                <a:spcPct val="150000"/>
              </a:lnSpc>
              <a:spcBef>
                <a:spcPts val="1100"/>
              </a:spcBef>
            </a:pPr>
            <a:r>
              <a:rPr lang="zh-CN" altLang="en-US" sz="1800" dirty="0">
                <a:latin typeface="Microsoft YaHei" charset="-122"/>
                <a:ea typeface="Microsoft YaHei" charset="-122"/>
                <a:cs typeface="Microsoft YaHei" charset="-122"/>
              </a:rPr>
              <a:t>即在</a:t>
            </a:r>
            <a:r>
              <a:rPr lang="en-US" altLang="zh-CN" sz="1800" dirty="0">
                <a:latin typeface="Microsoft YaHei" charset="-122"/>
                <a:ea typeface="Microsoft YaHei" charset="-122"/>
                <a:cs typeface="Microsoft YaHei" charset="-122"/>
              </a:rPr>
              <a:t>x</a:t>
            </a:r>
            <a:r>
              <a:rPr lang="zh-CN" altLang="en-US" sz="1800" dirty="0">
                <a:latin typeface="Microsoft YaHei" charset="-122"/>
                <a:ea typeface="Microsoft YaHei" charset="-122"/>
                <a:cs typeface="Microsoft YaHei" charset="-122"/>
              </a:rPr>
              <a:t>的左孩子</a:t>
            </a:r>
            <a:r>
              <a:rPr lang="en-US" altLang="zh-CN" sz="1800" dirty="0">
                <a:latin typeface="Microsoft YaHei" charset="-122"/>
                <a:ea typeface="Microsoft YaHei" charset="-122"/>
                <a:cs typeface="Microsoft YaHei" charset="-122"/>
              </a:rPr>
              <a:t>a</a:t>
            </a:r>
            <a:r>
              <a:rPr lang="zh-CN" altLang="en-US" sz="1800" dirty="0">
                <a:latin typeface="Microsoft YaHei" charset="-122"/>
                <a:ea typeface="Microsoft YaHei" charset="-122"/>
                <a:cs typeface="Microsoft YaHei" charset="-122"/>
              </a:rPr>
              <a:t>的左孩子</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上插入一个结点</a:t>
            </a:r>
            <a:r>
              <a:rPr lang="en-US" altLang="zh-CN" sz="1800" dirty="0">
                <a:latin typeface="Microsoft YaHei" charset="-122"/>
                <a:ea typeface="Microsoft YaHei" charset="-122"/>
                <a:cs typeface="Microsoft YaHei" charset="-122"/>
              </a:rPr>
              <a:t>y</a:t>
            </a:r>
            <a:r>
              <a:rPr lang="zh-CN" altLang="en-US" sz="1800" dirty="0">
                <a:latin typeface="Microsoft YaHei" charset="-122"/>
                <a:ea typeface="Microsoft YaHei" charset="-122"/>
                <a:cs typeface="Microsoft YaHei" charset="-122"/>
              </a:rPr>
              <a:t>（该结点也可以是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如图①），即</a:t>
            </a:r>
            <a:r>
              <a:rPr lang="en-US" altLang="zh-CN" sz="1800" dirty="0">
                <a:latin typeface="Microsoft YaHei" charset="-122"/>
                <a:ea typeface="Microsoft YaHei" charset="-122"/>
                <a:cs typeface="Microsoft YaHei" charset="-122"/>
              </a:rPr>
              <a:t>y</a:t>
            </a:r>
            <a:r>
              <a:rPr lang="zh-CN" altLang="en-US" sz="1800" dirty="0">
                <a:latin typeface="Microsoft YaHei" charset="-122"/>
                <a:ea typeface="Microsoft YaHei" charset="-122"/>
                <a:cs typeface="Microsoft YaHei" charset="-122"/>
              </a:rPr>
              <a:t>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，也可以是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的左孩子（如图②），也可以是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的右孩子。</a:t>
            </a:r>
            <a:endParaRPr kumimoji="1" lang="zh-CN" altLang="en-US" sz="1800" dirty="0">
              <a:latin typeface="Microsoft YaHei" charset="-122"/>
              <a:ea typeface="Microsoft YaHei" charset="-122"/>
              <a:cs typeface="Microsoft YaHei" charset="-122"/>
            </a:endParaRPr>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53</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图片 5"/>
          <p:cNvPicPr>
            <a:picLocks noChangeAspect="1"/>
          </p:cNvPicPr>
          <p:nvPr/>
        </p:nvPicPr>
        <p:blipFill>
          <a:blip r:embed="rId2"/>
          <a:stretch>
            <a:fillRect/>
          </a:stretch>
        </p:blipFill>
        <p:spPr>
          <a:xfrm>
            <a:off x="1411060" y="2528609"/>
            <a:ext cx="6321879" cy="1960059"/>
          </a:xfrm>
          <a:prstGeom prst="rect">
            <a:avLst/>
          </a:prstGeom>
        </p:spPr>
      </p:pic>
      <p:sp>
        <p:nvSpPr>
          <p:cNvPr id="7" name="矩形 6"/>
          <p:cNvSpPr/>
          <p:nvPr/>
        </p:nvSpPr>
        <p:spPr>
          <a:xfrm>
            <a:off x="209550" y="4571975"/>
            <a:ext cx="8724900" cy="133882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图①：结点x和结点a变换，则树平衡了；</a:t>
            </a:r>
            <a:endParaRPr lang="en-US" altLang="zh-CN" dirty="0">
              <a:latin typeface="Microsoft YaHei" charset="-122"/>
              <a:ea typeface="Microsoft YaHei" charset="-122"/>
              <a:cs typeface="Microsoft YaHei" charset="-122"/>
            </a:endParaRPr>
          </a:p>
          <a:p>
            <a:pPr>
              <a:lnSpc>
                <a:spcPct val="150000"/>
              </a:lnSpc>
            </a:pPr>
            <a:r>
              <a:rPr lang="zh-CN" altLang="en-US" dirty="0">
                <a:latin typeface="Microsoft YaHei" charset="-122"/>
                <a:ea typeface="Microsoft YaHei" charset="-122"/>
                <a:cs typeface="Microsoft YaHei" charset="-122"/>
              </a:rPr>
              <a:t>图②是树中的一般情况，a结点有右孩子d，那要进行x和a变换，那么a的右孩子放哪？分析：</a:t>
            </a:r>
            <a:r>
              <a:rPr lang="en-US" altLang="zh-CN" dirty="0">
                <a:latin typeface="Microsoft YaHei" charset="-122"/>
                <a:ea typeface="Microsoft YaHei" charset="-122"/>
                <a:cs typeface="Microsoft YaHei" charset="-122"/>
              </a:rPr>
              <a:t>x&gt;d,</a:t>
            </a:r>
            <a:r>
              <a:rPr lang="zh-CN" altLang="en-US" dirty="0">
                <a:latin typeface="Microsoft YaHei" charset="-122"/>
                <a:ea typeface="Microsoft YaHei" charset="-122"/>
                <a:cs typeface="Microsoft YaHei" charset="-122"/>
              </a:rPr>
              <a:t> </a:t>
            </a:r>
            <a:r>
              <a:rPr lang="en-US" altLang="zh-CN" dirty="0">
                <a:latin typeface="Microsoft YaHei" charset="-122"/>
                <a:ea typeface="Microsoft YaHei" charset="-122"/>
                <a:cs typeface="Microsoft YaHei" charset="-122"/>
              </a:rPr>
              <a:t>d&gt;a, </a:t>
            </a:r>
            <a:r>
              <a:rPr lang="zh-CN" altLang="en-US" dirty="0">
                <a:latin typeface="Microsoft YaHei" charset="-122"/>
                <a:ea typeface="Microsoft YaHei" charset="-122"/>
                <a:cs typeface="Microsoft YaHei" charset="-122"/>
              </a:rPr>
              <a:t>所以</a:t>
            </a:r>
            <a:r>
              <a:rPr lang="en-US" altLang="zh-CN" dirty="0">
                <a:latin typeface="Microsoft YaHei" charset="-122"/>
                <a:ea typeface="Microsoft YaHei" charset="-122"/>
                <a:cs typeface="Microsoft YaHei" charset="-122"/>
              </a:rPr>
              <a:t>d</a:t>
            </a:r>
            <a:r>
              <a:rPr lang="zh-CN" altLang="en-US" dirty="0">
                <a:latin typeface="Microsoft YaHei" charset="-122"/>
                <a:ea typeface="Microsoft YaHei" charset="-122"/>
                <a:cs typeface="Microsoft YaHei" charset="-122"/>
              </a:rPr>
              <a:t>可作为</a:t>
            </a:r>
            <a:r>
              <a:rPr lang="en-US" altLang="zh-CN" dirty="0">
                <a:latin typeface="Microsoft YaHei" charset="-122"/>
                <a:ea typeface="Microsoft YaHei" charset="-122"/>
                <a:cs typeface="Microsoft YaHei" charset="-122"/>
              </a:rPr>
              <a:t>x</a:t>
            </a:r>
            <a:r>
              <a:rPr lang="zh-CN" altLang="en-US" dirty="0">
                <a:latin typeface="Microsoft YaHei" charset="-122"/>
                <a:ea typeface="Microsoft YaHei" charset="-122"/>
                <a:cs typeface="Microsoft YaHei" charset="-122"/>
              </a:rPr>
              <a:t>的左孩子，且可作为</a:t>
            </a:r>
            <a:r>
              <a:rPr lang="en-US" altLang="zh-CN" dirty="0">
                <a:latin typeface="Microsoft YaHei" charset="-122"/>
                <a:ea typeface="Microsoft YaHei" charset="-122"/>
                <a:cs typeface="Microsoft YaHei" charset="-122"/>
              </a:rPr>
              <a:t>a</a:t>
            </a:r>
            <a:r>
              <a:rPr lang="zh-CN" altLang="en-US" dirty="0">
                <a:latin typeface="Microsoft YaHei" charset="-122"/>
                <a:ea typeface="Microsoft YaHei" charset="-122"/>
                <a:cs typeface="Microsoft YaHei" charset="-122"/>
              </a:rPr>
              <a:t>的右孩子中的孩子。</a:t>
            </a:r>
          </a:p>
        </p:txBody>
      </p:sp>
    </p:spTree>
    <p:extLst>
      <p:ext uri="{BB962C8B-B14F-4D97-AF65-F5344CB8AC3E}">
        <p14:creationId xmlns:p14="http://schemas.microsoft.com/office/powerpoint/2010/main" val="217383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F2B7B02-9D3E-6A39-381A-185C60DBA36C}"/>
              </a:ext>
            </a:extLst>
          </p:cNvPr>
          <p:cNvSpPr>
            <a:spLocks noGrp="1"/>
          </p:cNvSpPr>
          <p:nvPr>
            <p:ph type="sldNum" sz="quarter" idx="12"/>
          </p:nvPr>
        </p:nvSpPr>
        <p:spPr/>
        <p:txBody>
          <a:bodyPr/>
          <a:lstStyle/>
          <a:p>
            <a:fld id="{36FD9405-CE62-418F-9683-85B6A1C55A4B}" type="slidenum">
              <a:rPr lang="zh-CN" altLang="en-US" smtClean="0"/>
              <a:pPr/>
              <a:t>54</a:t>
            </a:fld>
            <a:endParaRPr lang="zh-CN" altLang="en-US" dirty="0"/>
          </a:p>
        </p:txBody>
      </p:sp>
      <p:sp>
        <p:nvSpPr>
          <p:cNvPr id="5" name="页脚占位符 4">
            <a:extLst>
              <a:ext uri="{FF2B5EF4-FFF2-40B4-BE49-F238E27FC236}">
                <a16:creationId xmlns:a16="http://schemas.microsoft.com/office/drawing/2014/main" id="{07C30C03-D381-6402-9426-510E64EE307E}"/>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6" name="标题 1">
            <a:extLst>
              <a:ext uri="{FF2B5EF4-FFF2-40B4-BE49-F238E27FC236}">
                <a16:creationId xmlns:a16="http://schemas.microsoft.com/office/drawing/2014/main" id="{71A9D7CF-DFA4-83A6-C27A-07AEDDA94715}"/>
              </a:ext>
            </a:extLst>
          </p:cNvPr>
          <p:cNvSpPr>
            <a:spLocks noGrp="1"/>
          </p:cNvSpPr>
          <p:nvPr>
            <p:ph type="title"/>
          </p:nvPr>
        </p:nvSpPr>
        <p:spPr>
          <a:xfrm>
            <a:off x="417370" y="212659"/>
            <a:ext cx="8280000" cy="606041"/>
          </a:xfrm>
        </p:spPr>
        <p:txBody>
          <a:bodyPr/>
          <a:lstStyle/>
          <a:p>
            <a:r>
              <a:rPr lang="zh-CN" altLang="en-US" dirty="0"/>
              <a:t>平衡化旋转</a:t>
            </a:r>
            <a:endParaRPr kumimoji="1" lang="zh-CN" altLang="en-US" dirty="0"/>
          </a:p>
        </p:txBody>
      </p:sp>
      <p:sp>
        <p:nvSpPr>
          <p:cNvPr id="7" name="内容占位符 2">
            <a:extLst>
              <a:ext uri="{FF2B5EF4-FFF2-40B4-BE49-F238E27FC236}">
                <a16:creationId xmlns:a16="http://schemas.microsoft.com/office/drawing/2014/main" id="{294596D6-3EAD-B4B1-FC07-4ADDF29595BA}"/>
              </a:ext>
            </a:extLst>
          </p:cNvPr>
          <p:cNvSpPr>
            <a:spLocks noGrp="1"/>
          </p:cNvSpPr>
          <p:nvPr>
            <p:ph idx="1"/>
          </p:nvPr>
        </p:nvSpPr>
        <p:spPr>
          <a:xfrm>
            <a:off x="417370" y="976838"/>
            <a:ext cx="8280000" cy="5063602"/>
          </a:xfrm>
        </p:spPr>
        <p:txBody>
          <a:bodyPr/>
          <a:lstStyle/>
          <a:p>
            <a:r>
              <a:rPr lang="en-US" altLang="zh-CN" dirty="0"/>
              <a:t>2</a:t>
            </a:r>
            <a:r>
              <a:rPr lang="de-DE" altLang="zh-CN" dirty="0"/>
              <a:t>   </a:t>
            </a:r>
            <a:r>
              <a:rPr lang="en-US" altLang="zh-CN" dirty="0"/>
              <a:t>RR</a:t>
            </a:r>
            <a:r>
              <a:rPr lang="zh-CN" altLang="en-US" dirty="0"/>
              <a:t>型平衡化旋转</a:t>
            </a:r>
            <a:r>
              <a:rPr lang="en-US" altLang="zh-CN" dirty="0"/>
              <a:t>	</a:t>
            </a:r>
          </a:p>
          <a:p>
            <a:pPr lvl="1">
              <a:lnSpc>
                <a:spcPct val="150000"/>
              </a:lnSpc>
              <a:spcBef>
                <a:spcPts val="1100"/>
              </a:spcBef>
            </a:pPr>
            <a:r>
              <a:rPr lang="zh-CN" altLang="en-US" sz="1800" dirty="0"/>
              <a:t>即在</a:t>
            </a:r>
            <a:r>
              <a:rPr lang="en-US" altLang="zh-CN" sz="1800" dirty="0"/>
              <a:t>x</a:t>
            </a:r>
            <a:r>
              <a:rPr lang="zh-CN" altLang="en-US" sz="1800" dirty="0"/>
              <a:t>的右孩子</a:t>
            </a:r>
            <a:r>
              <a:rPr lang="en-US" altLang="zh-CN" sz="1800" dirty="0"/>
              <a:t>a</a:t>
            </a:r>
            <a:r>
              <a:rPr lang="zh-CN" altLang="en-US" sz="1800" dirty="0"/>
              <a:t>的右孩子</a:t>
            </a:r>
            <a:r>
              <a:rPr lang="en-US" altLang="zh-CN" sz="1800" dirty="0"/>
              <a:t>c</a:t>
            </a:r>
            <a:r>
              <a:rPr lang="zh-CN" altLang="en-US" sz="1800" dirty="0"/>
              <a:t>上插入一个结点</a:t>
            </a:r>
            <a:r>
              <a:rPr lang="en-US" altLang="zh-CN" sz="1800" dirty="0"/>
              <a:t>y</a:t>
            </a:r>
            <a:r>
              <a:rPr lang="zh-CN" altLang="en-US" sz="1800" dirty="0"/>
              <a:t>（该结点也可以是</a:t>
            </a:r>
            <a:r>
              <a:rPr lang="en-US" altLang="zh-CN" sz="1800" dirty="0"/>
              <a:t>c, </a:t>
            </a:r>
            <a:r>
              <a:rPr lang="zh-CN" altLang="en-US" sz="1800" dirty="0"/>
              <a:t>如图①），即</a:t>
            </a:r>
            <a:r>
              <a:rPr lang="en-US" altLang="zh-CN" sz="1800" dirty="0"/>
              <a:t>y</a:t>
            </a:r>
            <a:r>
              <a:rPr lang="zh-CN" altLang="en-US" sz="1800" dirty="0"/>
              <a:t>可以是</a:t>
            </a:r>
            <a:r>
              <a:rPr lang="en-US" altLang="zh-CN" sz="1800" dirty="0"/>
              <a:t>c</a:t>
            </a:r>
            <a:r>
              <a:rPr lang="zh-CN" altLang="en-US" sz="1800" dirty="0"/>
              <a:t>，也可以是</a:t>
            </a:r>
            <a:r>
              <a:rPr lang="en-US" altLang="zh-CN" sz="1800" dirty="0"/>
              <a:t>c</a:t>
            </a:r>
            <a:r>
              <a:rPr lang="zh-CN" altLang="en-US" sz="1800" dirty="0"/>
              <a:t>的右孩子（如图②），也可以是</a:t>
            </a:r>
            <a:r>
              <a:rPr lang="en-US" altLang="zh-CN" sz="1800" dirty="0"/>
              <a:t>c</a:t>
            </a:r>
            <a:r>
              <a:rPr lang="zh-CN" altLang="en-US" sz="1800" dirty="0"/>
              <a:t>的左孩子。</a:t>
            </a:r>
            <a:endParaRPr kumimoji="1" lang="zh-CN" altLang="en-US" sz="1800" dirty="0"/>
          </a:p>
        </p:txBody>
      </p:sp>
      <p:pic>
        <p:nvPicPr>
          <p:cNvPr id="8" name="图片 7">
            <a:extLst>
              <a:ext uri="{FF2B5EF4-FFF2-40B4-BE49-F238E27FC236}">
                <a16:creationId xmlns:a16="http://schemas.microsoft.com/office/drawing/2014/main" id="{00441A51-A92D-1162-84F1-AC4B0EB71837}"/>
              </a:ext>
            </a:extLst>
          </p:cNvPr>
          <p:cNvPicPr>
            <a:picLocks noChangeAspect="1"/>
          </p:cNvPicPr>
          <p:nvPr/>
        </p:nvPicPr>
        <p:blipFill>
          <a:blip r:embed="rId2"/>
          <a:stretch>
            <a:fillRect/>
          </a:stretch>
        </p:blipFill>
        <p:spPr>
          <a:xfrm>
            <a:off x="600013" y="2507935"/>
            <a:ext cx="8097357" cy="2394993"/>
          </a:xfrm>
          <a:prstGeom prst="rect">
            <a:avLst/>
          </a:prstGeom>
        </p:spPr>
      </p:pic>
      <p:sp>
        <p:nvSpPr>
          <p:cNvPr id="9" name="矩形 8">
            <a:extLst>
              <a:ext uri="{FF2B5EF4-FFF2-40B4-BE49-F238E27FC236}">
                <a16:creationId xmlns:a16="http://schemas.microsoft.com/office/drawing/2014/main" id="{173068E8-A0BD-8560-417A-3A989EBCD695}"/>
              </a:ext>
            </a:extLst>
          </p:cNvPr>
          <p:cNvSpPr/>
          <p:nvPr/>
        </p:nvSpPr>
        <p:spPr>
          <a:xfrm>
            <a:off x="417370" y="5034173"/>
            <a:ext cx="8280000" cy="369332"/>
          </a:xfrm>
          <a:prstGeom prst="rect">
            <a:avLst/>
          </a:prstGeom>
        </p:spPr>
        <p:txBody>
          <a:bodyPr wrap="square">
            <a:spAutoFit/>
          </a:bodyPr>
          <a:lstStyle/>
          <a:p>
            <a:r>
              <a:rPr lang="zh-CN" altLang="en-US" dirty="0">
                <a:latin typeface="Microsoft YaHei" charset="-122"/>
                <a:ea typeface="Microsoft YaHei" charset="-122"/>
                <a:cs typeface="Microsoft YaHei" charset="-122"/>
              </a:rPr>
              <a:t>实现：找到根结点x，与它的右孩子a进行交换即可使二叉树树再次平衡。</a:t>
            </a:r>
          </a:p>
        </p:txBody>
      </p:sp>
    </p:spTree>
    <p:extLst>
      <p:ext uri="{BB962C8B-B14F-4D97-AF65-F5344CB8AC3E}">
        <p14:creationId xmlns:p14="http://schemas.microsoft.com/office/powerpoint/2010/main" val="27771131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平衡化旋转</a:t>
            </a:r>
            <a:endParaRPr kumimoji="1" lang="zh-CN" altLang="en-US" dirty="0"/>
          </a:p>
        </p:txBody>
      </p:sp>
      <p:sp>
        <p:nvSpPr>
          <p:cNvPr id="3" name="内容占位符 2"/>
          <p:cNvSpPr>
            <a:spLocks noGrp="1"/>
          </p:cNvSpPr>
          <p:nvPr>
            <p:ph idx="1"/>
          </p:nvPr>
        </p:nvSpPr>
        <p:spPr/>
        <p:txBody>
          <a:bodyPr/>
          <a:lstStyle/>
          <a:p>
            <a:r>
              <a:rPr lang="en-US" altLang="zh-CN" dirty="0"/>
              <a:t>3</a:t>
            </a:r>
            <a:r>
              <a:rPr lang="de-DE" altLang="zh-CN" dirty="0"/>
              <a:t>   </a:t>
            </a:r>
            <a:r>
              <a:rPr lang="en-US" altLang="zh-CN" dirty="0"/>
              <a:t>LR</a:t>
            </a:r>
            <a:r>
              <a:rPr lang="zh-CN" altLang="en-US" dirty="0"/>
              <a:t>型平衡化旋转</a:t>
            </a:r>
            <a:endParaRPr lang="en-US" altLang="zh-CN" dirty="0"/>
          </a:p>
          <a:p>
            <a:pPr lvl="1">
              <a:lnSpc>
                <a:spcPct val="150000"/>
              </a:lnSpc>
              <a:spcBef>
                <a:spcPts val="1100"/>
              </a:spcBef>
            </a:pPr>
            <a:r>
              <a:rPr lang="zh-CN" altLang="en-US" sz="1800" dirty="0">
                <a:latin typeface="Microsoft YaHei" charset="-122"/>
                <a:ea typeface="Microsoft YaHei" charset="-122"/>
                <a:cs typeface="Microsoft YaHei" charset="-122"/>
              </a:rPr>
              <a:t>即在</a:t>
            </a:r>
            <a:r>
              <a:rPr lang="en-US" altLang="zh-CN" sz="1800" dirty="0">
                <a:latin typeface="Microsoft YaHei" charset="-122"/>
                <a:ea typeface="Microsoft YaHei" charset="-122"/>
                <a:cs typeface="Microsoft YaHei" charset="-122"/>
              </a:rPr>
              <a:t>x</a:t>
            </a:r>
            <a:r>
              <a:rPr lang="zh-CN" altLang="en-US" sz="1800" dirty="0">
                <a:latin typeface="Microsoft YaHei" charset="-122"/>
                <a:ea typeface="Microsoft YaHei" charset="-122"/>
                <a:cs typeface="Microsoft YaHei" charset="-122"/>
              </a:rPr>
              <a:t>的左孩子</a:t>
            </a:r>
            <a:r>
              <a:rPr lang="en-US" altLang="zh-CN" sz="1800" dirty="0">
                <a:latin typeface="Microsoft YaHei" charset="-122"/>
                <a:ea typeface="Microsoft YaHei" charset="-122"/>
                <a:cs typeface="Microsoft YaHei" charset="-122"/>
              </a:rPr>
              <a:t>a</a:t>
            </a:r>
            <a:r>
              <a:rPr lang="zh-CN" altLang="en-US" sz="1800" dirty="0">
                <a:latin typeface="Microsoft YaHei" charset="-122"/>
                <a:ea typeface="Microsoft YaHei" charset="-122"/>
                <a:cs typeface="Microsoft YaHei" charset="-122"/>
              </a:rPr>
              <a:t>的右孩子</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上插入一个结点</a:t>
            </a:r>
            <a:r>
              <a:rPr lang="en-US" altLang="zh-CN" sz="1800" dirty="0">
                <a:latin typeface="Microsoft YaHei" charset="-122"/>
                <a:ea typeface="Microsoft YaHei" charset="-122"/>
                <a:cs typeface="Microsoft YaHei" charset="-122"/>
              </a:rPr>
              <a:t>y</a:t>
            </a:r>
            <a:r>
              <a:rPr lang="zh-CN" altLang="en-US" sz="1800" dirty="0">
                <a:latin typeface="Microsoft YaHei" charset="-122"/>
                <a:ea typeface="Microsoft YaHei" charset="-122"/>
                <a:cs typeface="Microsoft YaHei" charset="-122"/>
              </a:rPr>
              <a:t>（该结点也可以是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如图①），即</a:t>
            </a:r>
            <a:r>
              <a:rPr lang="en-US" altLang="zh-CN" sz="1800" dirty="0">
                <a:latin typeface="Microsoft YaHei" charset="-122"/>
                <a:ea typeface="Microsoft YaHei" charset="-122"/>
                <a:cs typeface="Microsoft YaHei" charset="-122"/>
              </a:rPr>
              <a:t>y</a:t>
            </a:r>
            <a:r>
              <a:rPr lang="zh-CN" altLang="en-US" sz="1800" dirty="0">
                <a:latin typeface="Microsoft YaHei" charset="-122"/>
                <a:ea typeface="Microsoft YaHei" charset="-122"/>
                <a:cs typeface="Microsoft YaHei" charset="-122"/>
              </a:rPr>
              <a:t>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，也可以是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的右孩子（如图②），也可以是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的左孩子</a:t>
            </a:r>
            <a:endParaRPr kumimoji="1" lang="zh-CN" altLang="en-US" sz="1800" dirty="0">
              <a:latin typeface="Microsoft YaHei" charset="-122"/>
              <a:ea typeface="Microsoft YaHei" charset="-122"/>
              <a:cs typeface="Microsoft YaHei" charset="-122"/>
            </a:endParaRPr>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55</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图片 5"/>
          <p:cNvPicPr>
            <a:picLocks noChangeAspect="1"/>
          </p:cNvPicPr>
          <p:nvPr/>
        </p:nvPicPr>
        <p:blipFill>
          <a:blip r:embed="rId2"/>
          <a:stretch>
            <a:fillRect/>
          </a:stretch>
        </p:blipFill>
        <p:spPr>
          <a:xfrm>
            <a:off x="611414" y="2393526"/>
            <a:ext cx="7921171" cy="2388000"/>
          </a:xfrm>
          <a:prstGeom prst="rect">
            <a:avLst/>
          </a:prstGeom>
        </p:spPr>
      </p:pic>
      <p:sp>
        <p:nvSpPr>
          <p:cNvPr id="7" name="矩形 6"/>
          <p:cNvSpPr/>
          <p:nvPr/>
        </p:nvSpPr>
        <p:spPr>
          <a:xfrm>
            <a:off x="284892" y="4966809"/>
            <a:ext cx="8574215" cy="923330"/>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需要进行两次交换，才能达到平衡，注意这时y是c的右孩子，最终y作为x的左孩子；若y是c的左孩子，最终y作为a的</a:t>
            </a:r>
            <a:r>
              <a:rPr lang="zh-CN" altLang="en-US">
                <a:latin typeface="Microsoft YaHei" charset="-122"/>
                <a:ea typeface="Microsoft YaHei" charset="-122"/>
                <a:cs typeface="Microsoft YaHei" charset="-122"/>
              </a:rPr>
              <a:t>右孩子。</a:t>
            </a:r>
            <a:endParaRPr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298028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平衡化旋转</a:t>
            </a:r>
            <a:endParaRPr kumimoji="1" lang="zh-CN" altLang="en-US" dirty="0"/>
          </a:p>
        </p:txBody>
      </p:sp>
      <p:sp>
        <p:nvSpPr>
          <p:cNvPr id="3" name="内容占位符 2"/>
          <p:cNvSpPr>
            <a:spLocks noGrp="1"/>
          </p:cNvSpPr>
          <p:nvPr>
            <p:ph idx="1"/>
          </p:nvPr>
        </p:nvSpPr>
        <p:spPr/>
        <p:txBody>
          <a:bodyPr/>
          <a:lstStyle/>
          <a:p>
            <a:r>
              <a:rPr lang="en-US" altLang="zh-CN" dirty="0"/>
              <a:t>4</a:t>
            </a:r>
            <a:r>
              <a:rPr lang="de-DE" altLang="zh-CN" dirty="0"/>
              <a:t>   </a:t>
            </a:r>
            <a:r>
              <a:rPr lang="en-US" altLang="zh-CN" dirty="0"/>
              <a:t>RL</a:t>
            </a:r>
            <a:r>
              <a:rPr lang="zh-CN" altLang="en-US" dirty="0"/>
              <a:t>型平衡化旋转</a:t>
            </a:r>
            <a:endParaRPr lang="en-US" altLang="zh-CN" dirty="0"/>
          </a:p>
          <a:p>
            <a:pPr lvl="1">
              <a:lnSpc>
                <a:spcPct val="150000"/>
              </a:lnSpc>
            </a:pPr>
            <a:r>
              <a:rPr lang="zh-CN" altLang="en-US" sz="1800" dirty="0">
                <a:latin typeface="Microsoft YaHei" charset="-122"/>
                <a:ea typeface="Microsoft YaHei" charset="-122"/>
                <a:cs typeface="Microsoft YaHei" charset="-122"/>
              </a:rPr>
              <a:t>即在</a:t>
            </a:r>
            <a:r>
              <a:rPr lang="en-US" altLang="zh-CN" sz="1800" dirty="0">
                <a:latin typeface="Microsoft YaHei" charset="-122"/>
                <a:ea typeface="Microsoft YaHei" charset="-122"/>
                <a:cs typeface="Microsoft YaHei" charset="-122"/>
              </a:rPr>
              <a:t>x</a:t>
            </a:r>
            <a:r>
              <a:rPr lang="zh-CN" altLang="en-US" sz="1800" dirty="0">
                <a:latin typeface="Microsoft YaHei" charset="-122"/>
                <a:ea typeface="Microsoft YaHei" charset="-122"/>
                <a:cs typeface="Microsoft YaHei" charset="-122"/>
              </a:rPr>
              <a:t>的右孩子</a:t>
            </a:r>
            <a:r>
              <a:rPr lang="en-US" altLang="zh-CN" sz="1800" dirty="0">
                <a:latin typeface="Microsoft YaHei" charset="-122"/>
                <a:ea typeface="Microsoft YaHei" charset="-122"/>
                <a:cs typeface="Microsoft YaHei" charset="-122"/>
              </a:rPr>
              <a:t>a</a:t>
            </a:r>
            <a:r>
              <a:rPr lang="zh-CN" altLang="en-US" sz="1800" dirty="0">
                <a:latin typeface="Microsoft YaHei" charset="-122"/>
                <a:ea typeface="Microsoft YaHei" charset="-122"/>
                <a:cs typeface="Microsoft YaHei" charset="-122"/>
              </a:rPr>
              <a:t>的左孩子</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上插入一个结点</a:t>
            </a:r>
            <a:r>
              <a:rPr lang="en-US" altLang="zh-CN" sz="1800" dirty="0">
                <a:latin typeface="Microsoft YaHei" charset="-122"/>
                <a:ea typeface="Microsoft YaHei" charset="-122"/>
                <a:cs typeface="Microsoft YaHei" charset="-122"/>
              </a:rPr>
              <a:t>y</a:t>
            </a:r>
            <a:r>
              <a:rPr lang="zh-CN" altLang="en-US" sz="1800" dirty="0">
                <a:latin typeface="Microsoft YaHei" charset="-122"/>
                <a:ea typeface="Microsoft YaHei" charset="-122"/>
                <a:cs typeface="Microsoft YaHei" charset="-122"/>
              </a:rPr>
              <a:t>（该结点也可以是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如图①），即</a:t>
            </a:r>
            <a:r>
              <a:rPr lang="en-US" altLang="zh-CN" sz="1800" dirty="0">
                <a:latin typeface="Microsoft YaHei" charset="-122"/>
                <a:ea typeface="Microsoft YaHei" charset="-122"/>
                <a:cs typeface="Microsoft YaHei" charset="-122"/>
              </a:rPr>
              <a:t>y</a:t>
            </a:r>
            <a:r>
              <a:rPr lang="zh-CN" altLang="en-US" sz="1800" dirty="0">
                <a:latin typeface="Microsoft YaHei" charset="-122"/>
                <a:ea typeface="Microsoft YaHei" charset="-122"/>
                <a:cs typeface="Microsoft YaHei" charset="-122"/>
              </a:rPr>
              <a:t>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，也可以是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的右孩子（如图②），也可以是</a:t>
            </a:r>
            <a:r>
              <a:rPr lang="en-US" altLang="zh-CN" sz="1800" dirty="0">
                <a:latin typeface="Microsoft YaHei" charset="-122"/>
                <a:ea typeface="Microsoft YaHei" charset="-122"/>
                <a:cs typeface="Microsoft YaHei" charset="-122"/>
              </a:rPr>
              <a:t>c</a:t>
            </a:r>
            <a:r>
              <a:rPr lang="zh-CN" altLang="en-US" sz="1800" dirty="0">
                <a:latin typeface="Microsoft YaHei" charset="-122"/>
                <a:ea typeface="Microsoft YaHei" charset="-122"/>
                <a:cs typeface="Microsoft YaHei" charset="-122"/>
              </a:rPr>
              <a:t>的左孩子。</a:t>
            </a:r>
            <a:endParaRPr kumimoji="1" lang="zh-CN" altLang="en-US" sz="1800" dirty="0">
              <a:latin typeface="Microsoft YaHei" charset="-122"/>
              <a:ea typeface="Microsoft YaHei" charset="-122"/>
              <a:cs typeface="Microsoft YaHei" charset="-122"/>
            </a:endParaRPr>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56</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8" name="矩形 7"/>
          <p:cNvSpPr/>
          <p:nvPr/>
        </p:nvSpPr>
        <p:spPr>
          <a:xfrm>
            <a:off x="542245" y="4813401"/>
            <a:ext cx="8169755" cy="923330"/>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实现：找到根结点x，让x的右孩子a与x的右孩子a的左孩子c进行交换，然后再让x与x此时的右孩子c进行交换，最终</a:t>
            </a:r>
            <a:r>
              <a:rPr lang="zh-CN" altLang="en-US">
                <a:latin typeface="Microsoft YaHei" charset="-122"/>
                <a:ea typeface="Microsoft YaHei" charset="-122"/>
                <a:cs typeface="Microsoft YaHei" charset="-122"/>
              </a:rPr>
              <a:t>达到平衡。</a:t>
            </a:r>
            <a:endParaRPr lang="zh-CN" altLang="en-US" dirty="0">
              <a:latin typeface="Microsoft YaHei" charset="-122"/>
              <a:ea typeface="Microsoft YaHei" charset="-122"/>
              <a:cs typeface="Microsoft YaHei" charset="-122"/>
            </a:endParaRPr>
          </a:p>
        </p:txBody>
      </p:sp>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21942" y="2471426"/>
            <a:ext cx="7700116" cy="2038266"/>
          </a:xfrm>
          <a:prstGeom prst="rect">
            <a:avLst/>
          </a:prstGeom>
        </p:spPr>
      </p:pic>
    </p:spTree>
    <p:extLst>
      <p:ext uri="{BB962C8B-B14F-4D97-AF65-F5344CB8AC3E}">
        <p14:creationId xmlns:p14="http://schemas.microsoft.com/office/powerpoint/2010/main" val="1533432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Case</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sz="2000" dirty="0">
                <a:latin typeface="Microsoft YaHei" charset="-122"/>
                <a:ea typeface="Microsoft YaHei" charset="-122"/>
                <a:cs typeface="Microsoft YaHei" charset="-122"/>
              </a:rPr>
              <a:t>例： 设要构造的平衡二叉树中各结点的值分别是</a:t>
            </a:r>
            <a:r>
              <a:rPr lang="is-IS" altLang="zh-CN" sz="2000" dirty="0">
                <a:latin typeface="Microsoft YaHei" charset="-122"/>
                <a:ea typeface="Microsoft YaHei" charset="-122"/>
                <a:cs typeface="Microsoft YaHei" charset="-122"/>
              </a:rPr>
              <a:t>(3, 14, 25, 81, 44)</a:t>
            </a:r>
            <a:r>
              <a:rPr lang="zh-CN" altLang="en-US" sz="2000" dirty="0">
                <a:latin typeface="Microsoft YaHei" charset="-122"/>
                <a:ea typeface="Microsoft YaHei" charset="-122"/>
                <a:cs typeface="Microsoft YaHei" charset="-122"/>
              </a:rPr>
              <a:t>，平衡二叉树的构造过程如图所示。</a:t>
            </a: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57</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140" name="图片 139"/>
          <p:cNvPicPr>
            <a:picLocks noChangeAspect="1"/>
          </p:cNvPicPr>
          <p:nvPr/>
        </p:nvPicPr>
        <p:blipFill>
          <a:blip r:embed="rId2"/>
          <a:stretch>
            <a:fillRect/>
          </a:stretch>
        </p:blipFill>
        <p:spPr>
          <a:xfrm>
            <a:off x="1376589" y="1929700"/>
            <a:ext cx="6390821" cy="4143398"/>
          </a:xfrm>
          <a:prstGeom prst="rect">
            <a:avLst/>
          </a:prstGeom>
        </p:spPr>
      </p:pic>
    </p:spTree>
    <p:extLst>
      <p:ext uri="{BB962C8B-B14F-4D97-AF65-F5344CB8AC3E}">
        <p14:creationId xmlns:p14="http://schemas.microsoft.com/office/powerpoint/2010/main" val="848865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红黑树</a:t>
            </a:r>
          </a:p>
        </p:txBody>
      </p:sp>
      <p:sp>
        <p:nvSpPr>
          <p:cNvPr id="3" name="内容占位符 2"/>
          <p:cNvSpPr>
            <a:spLocks noGrp="1"/>
          </p:cNvSpPr>
          <p:nvPr>
            <p:ph idx="1"/>
          </p:nvPr>
        </p:nvSpPr>
        <p:spPr/>
        <p:txBody>
          <a:bodyPr>
            <a:normAutofit/>
          </a:bodyPr>
          <a:lstStyle/>
          <a:p>
            <a:pPr>
              <a:lnSpc>
                <a:spcPct val="110000"/>
              </a:lnSpc>
              <a:spcBef>
                <a:spcPts val="600"/>
              </a:spcBef>
            </a:pPr>
            <a:r>
              <a:rPr lang="en-US" altLang="zh-CN" sz="2000" dirty="0"/>
              <a:t>Red-Black Tree </a:t>
            </a:r>
            <a:r>
              <a:rPr lang="zh-CN" altLang="en-US" sz="2000" dirty="0"/>
              <a:t>称为“红黑树”，是一种自平衡二叉查找树，红黑树和 </a:t>
            </a:r>
            <a:r>
              <a:rPr lang="en-US" altLang="zh-CN" sz="2000" dirty="0"/>
              <a:t>AVL </a:t>
            </a:r>
            <a:r>
              <a:rPr lang="zh-CN" altLang="en-US" sz="2000" dirty="0"/>
              <a:t>树类似，在进行插入和删除时需要通过旋转和重新着色来维持其红黑树的特性。</a:t>
            </a:r>
          </a:p>
        </p:txBody>
      </p:sp>
      <p:sp>
        <p:nvSpPr>
          <p:cNvPr id="4" name="灯片编号占位符 3"/>
          <p:cNvSpPr>
            <a:spLocks noGrp="1"/>
          </p:cNvSpPr>
          <p:nvPr>
            <p:ph type="sldNum" sz="quarter" idx="12"/>
          </p:nvPr>
        </p:nvSpPr>
        <p:spPr/>
        <p:txBody>
          <a:bodyPr/>
          <a:lstStyle/>
          <a:p>
            <a:fld id="{36FD9405-CE62-418F-9683-85B6A1C55A4B}" type="slidenum">
              <a:rPr lang="zh-CN" altLang="en-US" smtClean="0"/>
              <a:pPr/>
              <a:t>58</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图片 5"/>
          <p:cNvPicPr>
            <a:picLocks noChangeAspect="1"/>
          </p:cNvPicPr>
          <p:nvPr/>
        </p:nvPicPr>
        <p:blipFill>
          <a:blip r:embed="rId2"/>
          <a:stretch>
            <a:fillRect/>
          </a:stretch>
        </p:blipFill>
        <p:spPr>
          <a:xfrm>
            <a:off x="432000" y="2582498"/>
            <a:ext cx="4779189" cy="2327794"/>
          </a:xfrm>
          <a:prstGeom prst="rect">
            <a:avLst/>
          </a:prstGeom>
        </p:spPr>
      </p:pic>
      <p:sp>
        <p:nvSpPr>
          <p:cNvPr id="7" name="矩形 6"/>
          <p:cNvSpPr/>
          <p:nvPr/>
        </p:nvSpPr>
        <p:spPr>
          <a:xfrm>
            <a:off x="5440762" y="2264418"/>
            <a:ext cx="3347762" cy="2963953"/>
          </a:xfrm>
          <a:prstGeom prst="rect">
            <a:avLst/>
          </a:prstGeom>
        </p:spPr>
        <p:txBody>
          <a:bodyPr wrap="square">
            <a:spAutoFit/>
          </a:bodyPr>
          <a:lstStyle/>
          <a:p>
            <a:pPr marL="180975" indent="-180975">
              <a:lnSpc>
                <a:spcPct val="150000"/>
              </a:lnSpc>
              <a:buFont typeface="+mj-lt"/>
              <a:buAutoNum type="arabicPeriod"/>
            </a:pPr>
            <a:r>
              <a:rPr lang="zh-CN" altLang="en-US" sz="1400" dirty="0"/>
              <a:t>每个节点具有颜色属性，要么为红色，要么为黑色</a:t>
            </a:r>
            <a:endParaRPr lang="en-US" altLang="zh-CN" sz="1400" dirty="0"/>
          </a:p>
          <a:p>
            <a:pPr marL="180975" indent="-180975">
              <a:lnSpc>
                <a:spcPct val="150000"/>
              </a:lnSpc>
              <a:buFont typeface="+mj-lt"/>
              <a:buAutoNum type="arabicPeriod"/>
            </a:pPr>
            <a:r>
              <a:rPr lang="zh-CN" altLang="en-US" sz="1400" dirty="0"/>
              <a:t>根节点是黑色的</a:t>
            </a:r>
            <a:endParaRPr lang="en-US" altLang="zh-CN" sz="1400" dirty="0"/>
          </a:p>
          <a:p>
            <a:pPr marL="180975" indent="-180975">
              <a:lnSpc>
                <a:spcPct val="150000"/>
              </a:lnSpc>
              <a:buFont typeface="+mj-lt"/>
              <a:buAutoNum type="arabicPeriod"/>
            </a:pPr>
            <a:r>
              <a:rPr lang="zh-CN" altLang="en-US" sz="1400" dirty="0"/>
              <a:t>每个叶子节点 </a:t>
            </a:r>
            <a:r>
              <a:rPr lang="en-US" altLang="zh-CN" sz="1400" dirty="0"/>
              <a:t>(null) </a:t>
            </a:r>
            <a:r>
              <a:rPr lang="zh-CN" altLang="en-US" sz="1400" dirty="0"/>
              <a:t>是黑色的 </a:t>
            </a:r>
            <a:r>
              <a:rPr lang="en-US" altLang="zh-CN" sz="1400" dirty="0"/>
              <a:t>(</a:t>
            </a:r>
            <a:r>
              <a:rPr lang="zh-CN" altLang="en-US" sz="1400" dirty="0"/>
              <a:t>这里叶子节点，指为空的叶子节点</a:t>
            </a:r>
            <a:r>
              <a:rPr lang="en-US" altLang="zh-CN" sz="1400" dirty="0"/>
              <a:t>)</a:t>
            </a:r>
          </a:p>
          <a:p>
            <a:pPr marL="180975" indent="-180975">
              <a:lnSpc>
                <a:spcPct val="150000"/>
              </a:lnSpc>
              <a:buFont typeface="+mj-lt"/>
              <a:buAutoNum type="arabicPeriod"/>
            </a:pPr>
            <a:r>
              <a:rPr lang="zh-CN" altLang="en-US" sz="1400" dirty="0"/>
              <a:t>如果一个节点是红色的，则其子节点必须是黑色的</a:t>
            </a:r>
            <a:endParaRPr lang="en-US" altLang="zh-CN" sz="1400" dirty="0"/>
          </a:p>
          <a:p>
            <a:pPr marL="180975" indent="-180975">
              <a:lnSpc>
                <a:spcPct val="150000"/>
              </a:lnSpc>
              <a:buFont typeface="+mj-lt"/>
              <a:buAutoNum type="arabicPeriod"/>
            </a:pPr>
            <a:r>
              <a:rPr lang="zh-CN" altLang="en-US" sz="1400" dirty="0"/>
              <a:t>从一个节点到该节点的叶节点 </a:t>
            </a:r>
            <a:r>
              <a:rPr lang="en-US" altLang="zh-CN" sz="1400" dirty="0"/>
              <a:t>(null) </a:t>
            </a:r>
            <a:r>
              <a:rPr lang="zh-CN" altLang="en-US" sz="1400" dirty="0"/>
              <a:t>所有路径包含相同数目的黑节点</a:t>
            </a:r>
          </a:p>
        </p:txBody>
      </p:sp>
    </p:spTree>
    <p:extLst>
      <p:ext uri="{BB962C8B-B14F-4D97-AF65-F5344CB8AC3E}">
        <p14:creationId xmlns:p14="http://schemas.microsoft.com/office/powerpoint/2010/main" val="18347552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4E0A1-00E9-20C9-3585-7FDF08733367}"/>
              </a:ext>
            </a:extLst>
          </p:cNvPr>
          <p:cNvSpPr>
            <a:spLocks noGrp="1"/>
          </p:cNvSpPr>
          <p:nvPr>
            <p:ph type="title"/>
          </p:nvPr>
        </p:nvSpPr>
        <p:spPr/>
        <p:txBody>
          <a:bodyPr/>
          <a:lstStyle/>
          <a:p>
            <a:r>
              <a:rPr lang="zh-CN" altLang="en-US" dirty="0"/>
              <a:t>平衡多路查找树（</a:t>
            </a:r>
            <a:r>
              <a:rPr lang="en-US" altLang="zh-CN" dirty="0"/>
              <a:t>B-Tree</a:t>
            </a:r>
            <a:r>
              <a:rPr lang="zh-CN" altLang="en-US" dirty="0"/>
              <a:t>）</a:t>
            </a:r>
          </a:p>
        </p:txBody>
      </p:sp>
      <p:sp>
        <p:nvSpPr>
          <p:cNvPr id="3" name="内容占位符 2">
            <a:extLst>
              <a:ext uri="{FF2B5EF4-FFF2-40B4-BE49-F238E27FC236}">
                <a16:creationId xmlns:a16="http://schemas.microsoft.com/office/drawing/2014/main" id="{685BA49E-CD8F-3CC2-DFE7-BBAF0044FE84}"/>
              </a:ext>
            </a:extLst>
          </p:cNvPr>
          <p:cNvSpPr>
            <a:spLocks noGrp="1"/>
          </p:cNvSpPr>
          <p:nvPr>
            <p:ph idx="1"/>
          </p:nvPr>
        </p:nvSpPr>
        <p:spPr>
          <a:xfrm>
            <a:off x="432000" y="976838"/>
            <a:ext cx="6380952" cy="5063602"/>
          </a:xfrm>
        </p:spPr>
        <p:txBody>
          <a:bodyPr>
            <a:normAutofit/>
          </a:bodyPr>
          <a:lstStyle/>
          <a:p>
            <a:pPr>
              <a:lnSpc>
                <a:spcPct val="120000"/>
              </a:lnSpc>
              <a:spcBef>
                <a:spcPts val="600"/>
              </a:spcBef>
            </a:pPr>
            <a:r>
              <a:rPr lang="zh-CN" altLang="en-US" dirty="0"/>
              <a:t>外部查找</a:t>
            </a:r>
            <a:endParaRPr lang="en-US" altLang="zh-CN" dirty="0"/>
          </a:p>
          <a:p>
            <a:pPr lvl="1">
              <a:lnSpc>
                <a:spcPct val="120000"/>
              </a:lnSpc>
              <a:spcBef>
                <a:spcPts val="1200"/>
              </a:spcBef>
            </a:pPr>
            <a:r>
              <a:rPr lang="zh-CN" altLang="en-US" sz="1600" dirty="0"/>
              <a:t>采用分块索引和分级索引的方式，在计算机中对数据库进行查找时，一般是直接将索引加载到内存里面进行检索的。</a:t>
            </a:r>
            <a:endParaRPr lang="en-US" altLang="zh-CN" sz="1600" dirty="0"/>
          </a:p>
          <a:p>
            <a:pPr lvl="1">
              <a:lnSpc>
                <a:spcPct val="120000"/>
              </a:lnSpc>
              <a:spcBef>
                <a:spcPts val="1200"/>
              </a:spcBef>
            </a:pPr>
            <a:r>
              <a:rPr lang="zh-CN" altLang="en-US" sz="1600" dirty="0"/>
              <a:t>如果索引项太多，索引表本身可能因为太大而无法在内存中存储，从而导致频繁在内存与外存（比如硬盘）之间进行数据交换（</a:t>
            </a:r>
            <a:r>
              <a:rPr lang="en-US" altLang="zh-CN" sz="1600" dirty="0"/>
              <a:t>I/O</a:t>
            </a:r>
            <a:r>
              <a:rPr lang="zh-CN" altLang="en-US" sz="1600" dirty="0"/>
              <a:t>操作），影响查找速度。</a:t>
            </a:r>
            <a:endParaRPr lang="en-US" altLang="zh-CN" sz="1600" dirty="0"/>
          </a:p>
          <a:p>
            <a:pPr lvl="1">
              <a:lnSpc>
                <a:spcPct val="120000"/>
              </a:lnSpc>
              <a:spcBef>
                <a:spcPts val="1200"/>
              </a:spcBef>
            </a:pPr>
            <a:r>
              <a:rPr lang="zh-CN" altLang="en-US" sz="1600" dirty="0"/>
              <a:t>在磁盘访问时用来移动磁头的机械臂响应时间（目前在</a:t>
            </a:r>
            <a:r>
              <a:rPr lang="en-US" altLang="zh-CN" sz="1600" dirty="0" err="1"/>
              <a:t>ms</a:t>
            </a:r>
            <a:r>
              <a:rPr lang="zh-CN" altLang="en-US" sz="1600" dirty="0"/>
              <a:t>级）注定要比硅芯片中存取电路的响应（目前在</a:t>
            </a:r>
            <a:r>
              <a:rPr lang="en-US" altLang="zh-CN" sz="1600" dirty="0"/>
              <a:t>ns</a:t>
            </a:r>
            <a:r>
              <a:rPr lang="zh-CN" altLang="en-US" sz="1600" dirty="0"/>
              <a:t>级）要慢得多。因此，在内外存交换数据的过程中，磁盘的读</a:t>
            </a:r>
            <a:r>
              <a:rPr lang="en-US" altLang="zh-CN" sz="1600" dirty="0"/>
              <a:t>/</a:t>
            </a:r>
            <a:r>
              <a:rPr lang="zh-CN" altLang="en-US" sz="1600" dirty="0"/>
              <a:t>写响应时间在其中取到了决定性的作用。</a:t>
            </a:r>
            <a:endParaRPr lang="en-US" altLang="zh-CN" sz="1600" dirty="0"/>
          </a:p>
          <a:p>
            <a:pPr lvl="1">
              <a:lnSpc>
                <a:spcPct val="120000"/>
              </a:lnSpc>
              <a:spcBef>
                <a:spcPts val="1200"/>
              </a:spcBef>
            </a:pPr>
            <a:r>
              <a:rPr lang="zh-CN" altLang="en-US" sz="1600" dirty="0"/>
              <a:t>在外部查找的应用场景下，与分块索引相联系的，为了摊还机械移动所花费的等待时间，磁盘会一次读取多个数据项而不是一个。</a:t>
            </a:r>
          </a:p>
        </p:txBody>
      </p:sp>
      <p:sp>
        <p:nvSpPr>
          <p:cNvPr id="4" name="灯片编号占位符 3">
            <a:extLst>
              <a:ext uri="{FF2B5EF4-FFF2-40B4-BE49-F238E27FC236}">
                <a16:creationId xmlns:a16="http://schemas.microsoft.com/office/drawing/2014/main" id="{BC9125BA-EE67-4B5D-7DE1-154AC9D17F75}"/>
              </a:ext>
            </a:extLst>
          </p:cNvPr>
          <p:cNvSpPr>
            <a:spLocks noGrp="1"/>
          </p:cNvSpPr>
          <p:nvPr>
            <p:ph type="sldNum" sz="quarter" idx="12"/>
          </p:nvPr>
        </p:nvSpPr>
        <p:spPr/>
        <p:txBody>
          <a:bodyPr/>
          <a:lstStyle/>
          <a:p>
            <a:fld id="{36FD9405-CE62-418F-9683-85B6A1C55A4B}" type="slidenum">
              <a:rPr lang="zh-CN" altLang="en-US" smtClean="0"/>
              <a:pPr/>
              <a:t>59</a:t>
            </a:fld>
            <a:endParaRPr lang="zh-CN" altLang="en-US" dirty="0"/>
          </a:p>
        </p:txBody>
      </p:sp>
      <p:sp>
        <p:nvSpPr>
          <p:cNvPr id="5" name="页脚占位符 4">
            <a:extLst>
              <a:ext uri="{FF2B5EF4-FFF2-40B4-BE49-F238E27FC236}">
                <a16:creationId xmlns:a16="http://schemas.microsoft.com/office/drawing/2014/main" id="{E259B9FE-A400-ABAD-8214-53ADD977EDD3}"/>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7" name="图片 6">
            <a:extLst>
              <a:ext uri="{FF2B5EF4-FFF2-40B4-BE49-F238E27FC236}">
                <a16:creationId xmlns:a16="http://schemas.microsoft.com/office/drawing/2014/main" id="{D2DCC799-47E3-B3B5-C52F-33FBBCED1114}"/>
              </a:ext>
            </a:extLst>
          </p:cNvPr>
          <p:cNvPicPr>
            <a:picLocks noChangeAspect="1"/>
          </p:cNvPicPr>
          <p:nvPr/>
        </p:nvPicPr>
        <p:blipFill>
          <a:blip r:embed="rId2"/>
          <a:stretch>
            <a:fillRect/>
          </a:stretch>
        </p:blipFill>
        <p:spPr>
          <a:xfrm>
            <a:off x="6812952" y="2362010"/>
            <a:ext cx="2004476" cy="2293257"/>
          </a:xfrm>
          <a:prstGeom prst="rect">
            <a:avLst/>
          </a:prstGeom>
        </p:spPr>
      </p:pic>
    </p:spTree>
    <p:extLst>
      <p:ext uri="{BB962C8B-B14F-4D97-AF65-F5344CB8AC3E}">
        <p14:creationId xmlns:p14="http://schemas.microsoft.com/office/powerpoint/2010/main" val="247423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查找的概念</a:t>
            </a:r>
          </a:p>
        </p:txBody>
      </p:sp>
      <p:sp>
        <p:nvSpPr>
          <p:cNvPr id="3" name="内容占位符 2"/>
          <p:cNvSpPr>
            <a:spLocks noGrp="1"/>
          </p:cNvSpPr>
          <p:nvPr>
            <p:ph idx="1"/>
          </p:nvPr>
        </p:nvSpPr>
        <p:spPr/>
        <p:txBody>
          <a:bodyPr>
            <a:normAutofit/>
          </a:bodyPr>
          <a:lstStyle/>
          <a:p>
            <a:pPr marL="0" indent="0">
              <a:lnSpc>
                <a:spcPct val="125000"/>
              </a:lnSpc>
              <a:spcBef>
                <a:spcPts val="1200"/>
              </a:spcBef>
              <a:buFont typeface="Wingdings" pitchFamily="2" charset="2"/>
              <a:buNone/>
            </a:pPr>
            <a:r>
              <a:rPr lang="zh-CN" altLang="en-US" sz="2000" dirty="0">
                <a:solidFill>
                  <a:srgbClr val="FF0000"/>
                </a:solidFill>
                <a:latin typeface="Times New Roman" pitchFamily="18" charset="0"/>
                <a:cs typeface="Times New Roman" pitchFamily="18" charset="0"/>
              </a:rPr>
              <a:t>查找表</a:t>
            </a:r>
            <a:r>
              <a:rPr lang="en-US" altLang="zh-CN" sz="2000" dirty="0">
                <a:latin typeface="Times New Roman" pitchFamily="18" charset="0"/>
                <a:cs typeface="Times New Roman" pitchFamily="18" charset="0"/>
              </a:rPr>
              <a:t>(</a:t>
            </a:r>
            <a:r>
              <a:rPr lang="en-US" altLang="zh-CN" sz="2000" dirty="0">
                <a:solidFill>
                  <a:srgbClr val="0000FF"/>
                </a:solidFill>
                <a:latin typeface="Times New Roman" pitchFamily="18" charset="0"/>
                <a:cs typeface="Times New Roman" pitchFamily="18" charset="0"/>
              </a:rPr>
              <a:t>Search Table</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：相同类型的数据元素</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对象</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组成的集合，每个元素通常由若干数据项构成。</a:t>
            </a:r>
          </a:p>
          <a:p>
            <a:pPr marL="0" indent="0">
              <a:lnSpc>
                <a:spcPct val="125000"/>
              </a:lnSpc>
              <a:spcBef>
                <a:spcPts val="1200"/>
              </a:spcBef>
              <a:buFont typeface="Wingdings" pitchFamily="2" charset="2"/>
              <a:buNone/>
            </a:pPr>
            <a:r>
              <a:rPr lang="zh-CN" altLang="en-US" sz="2000" dirty="0">
                <a:solidFill>
                  <a:srgbClr val="FF0000"/>
                </a:solidFill>
                <a:latin typeface="Times New Roman" pitchFamily="18" charset="0"/>
                <a:cs typeface="Times New Roman" pitchFamily="18" charset="0"/>
              </a:rPr>
              <a:t>关键字</a:t>
            </a:r>
            <a:r>
              <a:rPr lang="en-US" altLang="zh-CN" sz="2000" dirty="0">
                <a:latin typeface="Times New Roman" pitchFamily="18" charset="0"/>
                <a:cs typeface="Times New Roman" pitchFamily="18" charset="0"/>
              </a:rPr>
              <a:t>(</a:t>
            </a:r>
            <a:r>
              <a:rPr lang="en-US" altLang="zh-CN" sz="2000" dirty="0">
                <a:solidFill>
                  <a:srgbClr val="0000FF"/>
                </a:solidFill>
                <a:latin typeface="Times New Roman" pitchFamily="18" charset="0"/>
                <a:cs typeface="Times New Roman" pitchFamily="18" charset="0"/>
              </a:rPr>
              <a:t>Key</a:t>
            </a:r>
            <a:r>
              <a:rPr lang="zh-CN" altLang="en-US" sz="2000" dirty="0">
                <a:latin typeface="Times New Roman" pitchFamily="18" charset="0"/>
                <a:cs typeface="Times New Roman" pitchFamily="18" charset="0"/>
              </a:rPr>
              <a:t>，码</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：数据元素中某个</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或几个</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数据项的值，它可以标识一个数据元素。若关键字能</a:t>
            </a:r>
            <a:r>
              <a:rPr lang="zh-CN" altLang="en-US" sz="2000" dirty="0">
                <a:solidFill>
                  <a:srgbClr val="0000FF"/>
                </a:solidFill>
                <a:latin typeface="Times New Roman" pitchFamily="18" charset="0"/>
                <a:cs typeface="Times New Roman" pitchFamily="18" charset="0"/>
              </a:rPr>
              <a:t>唯一</a:t>
            </a:r>
            <a:r>
              <a:rPr lang="zh-CN" altLang="en-US" sz="2000" dirty="0">
                <a:latin typeface="Times New Roman" pitchFamily="18" charset="0"/>
                <a:cs typeface="Times New Roman" pitchFamily="18" charset="0"/>
              </a:rPr>
              <a:t>标识一个数据元素，则关键字称为</a:t>
            </a:r>
            <a:r>
              <a:rPr lang="zh-CN" altLang="en-US" sz="2000" dirty="0">
                <a:solidFill>
                  <a:srgbClr val="FF0000"/>
                </a:solidFill>
                <a:latin typeface="Times New Roman" pitchFamily="18" charset="0"/>
                <a:cs typeface="Times New Roman" pitchFamily="18" charset="0"/>
              </a:rPr>
              <a:t>主关键字</a:t>
            </a:r>
            <a:r>
              <a:rPr lang="zh-CN" altLang="en-US" sz="2000" dirty="0">
                <a:latin typeface="Times New Roman" pitchFamily="18" charset="0"/>
                <a:cs typeface="Times New Roman" pitchFamily="18" charset="0"/>
              </a:rPr>
              <a:t>；将能标识若干个数据元素的关键字称为</a:t>
            </a:r>
            <a:r>
              <a:rPr lang="zh-CN" altLang="en-US" sz="2000" dirty="0">
                <a:solidFill>
                  <a:srgbClr val="FF0000"/>
                </a:solidFill>
                <a:latin typeface="Times New Roman" pitchFamily="18" charset="0"/>
                <a:cs typeface="Times New Roman" pitchFamily="18" charset="0"/>
              </a:rPr>
              <a:t>次关键字</a:t>
            </a:r>
            <a:r>
              <a:rPr lang="zh-CN" altLang="en-US" sz="2000" dirty="0">
                <a:latin typeface="Times New Roman" pitchFamily="18" charset="0"/>
                <a:cs typeface="Times New Roman" pitchFamily="18" charset="0"/>
              </a:rPr>
              <a:t>。</a:t>
            </a:r>
          </a:p>
          <a:p>
            <a:pPr marL="0" indent="0">
              <a:lnSpc>
                <a:spcPct val="125000"/>
              </a:lnSpc>
              <a:spcBef>
                <a:spcPts val="1200"/>
              </a:spcBef>
              <a:buFont typeface="Wingdings" pitchFamily="2" charset="2"/>
              <a:buNone/>
            </a:pPr>
            <a:r>
              <a:rPr lang="zh-CN" altLang="en-US" sz="2000" dirty="0">
                <a:solidFill>
                  <a:srgbClr val="FF0000"/>
                </a:solidFill>
                <a:latin typeface="Times New Roman" pitchFamily="18" charset="0"/>
                <a:cs typeface="Times New Roman" pitchFamily="18" charset="0"/>
              </a:rPr>
              <a:t>查找</a:t>
            </a:r>
            <a:r>
              <a:rPr lang="en-US" altLang="zh-CN" sz="2000" dirty="0">
                <a:solidFill>
                  <a:srgbClr val="FF0000"/>
                </a:solidFill>
                <a:latin typeface="Times New Roman" pitchFamily="18" charset="0"/>
                <a:cs typeface="Times New Roman" pitchFamily="18" charset="0"/>
              </a:rPr>
              <a:t>/</a:t>
            </a:r>
            <a:r>
              <a:rPr lang="zh-CN" altLang="en-US" sz="2000" dirty="0">
                <a:solidFill>
                  <a:srgbClr val="FF0000"/>
                </a:solidFill>
                <a:latin typeface="Times New Roman" pitchFamily="18" charset="0"/>
                <a:cs typeface="Times New Roman" pitchFamily="18" charset="0"/>
              </a:rPr>
              <a:t>检索</a:t>
            </a:r>
            <a:r>
              <a:rPr lang="en-US" altLang="zh-CN" sz="2000" dirty="0">
                <a:latin typeface="Times New Roman" pitchFamily="18" charset="0"/>
                <a:cs typeface="Times New Roman" pitchFamily="18" charset="0"/>
              </a:rPr>
              <a:t>(</a:t>
            </a:r>
            <a:r>
              <a:rPr lang="en-US" altLang="zh-CN" sz="2000" dirty="0">
                <a:solidFill>
                  <a:srgbClr val="0000FF"/>
                </a:solidFill>
                <a:latin typeface="Times New Roman" pitchFamily="18" charset="0"/>
                <a:cs typeface="Times New Roman" pitchFamily="18" charset="0"/>
              </a:rPr>
              <a:t>Searching</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：根据给定的</a:t>
            </a:r>
            <a:r>
              <a:rPr lang="en-US" altLang="zh-CN" sz="2000" dirty="0">
                <a:latin typeface="Times New Roman" pitchFamily="18" charset="0"/>
                <a:cs typeface="Times New Roman" pitchFamily="18" charset="0"/>
              </a:rPr>
              <a:t>K</a:t>
            </a:r>
            <a:r>
              <a:rPr lang="zh-CN" altLang="en-US" sz="2000" dirty="0">
                <a:latin typeface="Times New Roman" pitchFamily="18" charset="0"/>
                <a:cs typeface="Times New Roman" pitchFamily="18" charset="0"/>
              </a:rPr>
              <a:t>值，在查找表中确定一个关键字等于给定值的记录或数据元素。</a:t>
            </a:r>
          </a:p>
          <a:p>
            <a:pPr marL="444500" lvl="1" indent="0">
              <a:lnSpc>
                <a:spcPct val="125000"/>
              </a:lnSpc>
              <a:spcBef>
                <a:spcPts val="1200"/>
              </a:spcBef>
              <a:buFont typeface="Wingdings" pitchFamily="2" charset="2"/>
              <a:buNone/>
            </a:pP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查找表中</a:t>
            </a:r>
            <a:r>
              <a:rPr lang="zh-CN" altLang="en-US" dirty="0">
                <a:solidFill>
                  <a:srgbClr val="FF0000"/>
                </a:solidFill>
                <a:latin typeface="Times New Roman" pitchFamily="18" charset="0"/>
                <a:cs typeface="Times New Roman" pitchFamily="18" charset="0"/>
              </a:rPr>
              <a:t>存在</a:t>
            </a:r>
            <a:r>
              <a:rPr lang="zh-CN" altLang="en-US" dirty="0">
                <a:latin typeface="Times New Roman" pitchFamily="18" charset="0"/>
                <a:cs typeface="Times New Roman" pitchFamily="18" charset="0"/>
              </a:rPr>
              <a:t>满足条件的记录：查找成功；结果：所查到的记录信息或记录在查找表中的位置。</a:t>
            </a:r>
            <a:endParaRPr lang="zh-CN" altLang="en-US" dirty="0">
              <a:solidFill>
                <a:schemeClr val="hlink"/>
              </a:solidFill>
              <a:latin typeface="Times New Roman" pitchFamily="18" charset="0"/>
              <a:cs typeface="Times New Roman" pitchFamily="18" charset="0"/>
            </a:endParaRPr>
          </a:p>
          <a:p>
            <a:pPr marL="444500" lvl="1" indent="0">
              <a:lnSpc>
                <a:spcPct val="125000"/>
              </a:lnSpc>
              <a:spcBef>
                <a:spcPts val="1200"/>
              </a:spcBef>
              <a:buFont typeface="Wingdings" pitchFamily="2" charset="2"/>
              <a:buNone/>
            </a:pP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查找表中</a:t>
            </a:r>
            <a:r>
              <a:rPr lang="zh-CN" altLang="en-US" dirty="0">
                <a:solidFill>
                  <a:srgbClr val="FF0000"/>
                </a:solidFill>
                <a:latin typeface="Times New Roman" pitchFamily="18" charset="0"/>
                <a:cs typeface="Times New Roman" pitchFamily="18" charset="0"/>
              </a:rPr>
              <a:t>不存在</a:t>
            </a:r>
            <a:r>
              <a:rPr lang="zh-CN" altLang="en-US" dirty="0">
                <a:latin typeface="Times New Roman" pitchFamily="18" charset="0"/>
                <a:cs typeface="Times New Roman" pitchFamily="18" charset="0"/>
              </a:rPr>
              <a:t>满足条件的记录：查找失败。</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6</a:t>
            </a:fld>
            <a:endParaRPr lang="zh-CN" altLang="en-US" dirty="0"/>
          </a:p>
        </p:txBody>
      </p:sp>
    </p:spTree>
    <p:extLst>
      <p:ext uri="{BB962C8B-B14F-4D97-AF65-F5344CB8AC3E}">
        <p14:creationId xmlns:p14="http://schemas.microsoft.com/office/powerpoint/2010/main" val="230248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8E86D-E92E-4EF5-AB22-6EFA035206E7}"/>
              </a:ext>
            </a:extLst>
          </p:cNvPr>
          <p:cNvSpPr>
            <a:spLocks noGrp="1"/>
          </p:cNvSpPr>
          <p:nvPr>
            <p:ph type="title"/>
          </p:nvPr>
        </p:nvSpPr>
        <p:spPr/>
        <p:txBody>
          <a:bodyPr/>
          <a:lstStyle/>
          <a:p>
            <a:r>
              <a:rPr lang="zh-CN" altLang="en-US" dirty="0"/>
              <a:t>平衡多路查找树（</a:t>
            </a:r>
            <a:r>
              <a:rPr lang="en-US" altLang="zh-CN" dirty="0"/>
              <a:t>B-Tree</a:t>
            </a:r>
            <a:r>
              <a:rPr lang="zh-CN" altLang="en-US" dirty="0"/>
              <a:t>）</a:t>
            </a:r>
          </a:p>
        </p:txBody>
      </p:sp>
      <p:sp>
        <p:nvSpPr>
          <p:cNvPr id="3" name="内容占位符 2">
            <a:extLst>
              <a:ext uri="{FF2B5EF4-FFF2-40B4-BE49-F238E27FC236}">
                <a16:creationId xmlns:a16="http://schemas.microsoft.com/office/drawing/2014/main" id="{1636BF5D-4755-494A-B9DC-43B7AE815795}"/>
              </a:ext>
            </a:extLst>
          </p:cNvPr>
          <p:cNvSpPr>
            <a:spLocks noGrp="1"/>
          </p:cNvSpPr>
          <p:nvPr>
            <p:ph idx="1"/>
          </p:nvPr>
        </p:nvSpPr>
        <p:spPr/>
        <p:txBody>
          <a:bodyPr>
            <a:normAutofit/>
          </a:bodyPr>
          <a:lstStyle/>
          <a:p>
            <a:pPr algn="just">
              <a:lnSpc>
                <a:spcPct val="120000"/>
              </a:lnSpc>
            </a:pPr>
            <a:r>
              <a:rPr lang="en-US" altLang="zh-CN" sz="1600" dirty="0"/>
              <a:t>B-Tree</a:t>
            </a:r>
            <a:r>
              <a:rPr lang="zh-CN" altLang="en-US" sz="1600" dirty="0"/>
              <a:t>是为磁盘等外存储设备设计的一种平衡查找树。</a:t>
            </a:r>
            <a:r>
              <a:rPr lang="en-US" altLang="zh-CN" sz="1600" dirty="0"/>
              <a:t>B</a:t>
            </a:r>
            <a:r>
              <a:rPr lang="zh-CN" altLang="en-US" sz="1600" dirty="0"/>
              <a:t>树中的</a:t>
            </a:r>
            <a:r>
              <a:rPr lang="en-US" altLang="zh-CN" sz="1600" dirty="0"/>
              <a:t>B</a:t>
            </a:r>
            <a:r>
              <a:rPr lang="zh-CN" altLang="en-US" sz="1600" dirty="0"/>
              <a:t>即</a:t>
            </a:r>
            <a:r>
              <a:rPr lang="en-US" altLang="zh-CN" sz="1600" dirty="0"/>
              <a:t>Balanced</a:t>
            </a:r>
            <a:r>
              <a:rPr lang="zh-CN" altLang="en-US" sz="1600" dirty="0"/>
              <a:t>，平衡的意思，因此从字面意思可以知道它是平衡二叉树的外延概念。</a:t>
            </a:r>
            <a:endParaRPr lang="en-US" altLang="zh-CN" sz="1600" dirty="0"/>
          </a:p>
          <a:p>
            <a:pPr algn="just">
              <a:lnSpc>
                <a:spcPct val="120000"/>
              </a:lnSpc>
            </a:pPr>
            <a:r>
              <a:rPr lang="zh-CN" altLang="en-US" sz="1600" dirty="0"/>
              <a:t>系统从磁盘读取数据到内存时是以</a:t>
            </a:r>
            <a:r>
              <a:rPr lang="zh-CN" altLang="en-US" sz="1600" dirty="0">
                <a:solidFill>
                  <a:srgbClr val="FF0000"/>
                </a:solidFill>
              </a:rPr>
              <a:t>磁盘块（</a:t>
            </a:r>
            <a:r>
              <a:rPr lang="en-US" altLang="zh-CN" sz="1600" dirty="0">
                <a:solidFill>
                  <a:srgbClr val="FF0000"/>
                </a:solidFill>
              </a:rPr>
              <a:t>block</a:t>
            </a:r>
            <a:r>
              <a:rPr lang="zh-CN" altLang="en-US" sz="1600" dirty="0">
                <a:solidFill>
                  <a:srgbClr val="FF0000"/>
                </a:solidFill>
              </a:rPr>
              <a:t>）</a:t>
            </a:r>
            <a:r>
              <a:rPr lang="zh-CN" altLang="en-US" sz="1600" dirty="0"/>
              <a:t>为基本单位的，位于同一个磁盘块中的数据会被一次性读取出来，而不是需要什么取什么。</a:t>
            </a:r>
            <a:endParaRPr lang="en-US" altLang="zh-CN" sz="1600" dirty="0"/>
          </a:p>
          <a:p>
            <a:pPr algn="just">
              <a:lnSpc>
                <a:spcPct val="120000"/>
              </a:lnSpc>
            </a:pPr>
            <a:r>
              <a:rPr lang="en-US" altLang="zh-CN" sz="1600" dirty="0"/>
              <a:t>B-Tree</a:t>
            </a:r>
            <a:r>
              <a:rPr lang="zh-CN" altLang="en-US" sz="1600" dirty="0"/>
              <a:t>结构的数据可以让系统高效的找到数据所在的磁盘块。</a:t>
            </a:r>
            <a:endParaRPr lang="en-US" altLang="zh-CN" sz="1600" dirty="0"/>
          </a:p>
          <a:p>
            <a:pPr algn="just">
              <a:lnSpc>
                <a:spcPct val="120000"/>
              </a:lnSpc>
            </a:pPr>
            <a:r>
              <a:rPr lang="zh-CN" altLang="en-US" sz="1600" dirty="0"/>
              <a:t>为了描述</a:t>
            </a:r>
            <a:r>
              <a:rPr lang="en-US" altLang="zh-CN" sz="1600" dirty="0"/>
              <a:t>B-Tree</a:t>
            </a:r>
            <a:r>
              <a:rPr lang="zh-CN" altLang="en-US" sz="1600" dirty="0"/>
              <a:t>，首先定义一条记录为一个二元组</a:t>
            </a:r>
            <a:r>
              <a:rPr lang="en-US" altLang="zh-CN" sz="1600" dirty="0"/>
              <a:t>[key, data] </a:t>
            </a:r>
            <a:r>
              <a:rPr lang="zh-CN" altLang="en-US" sz="1600" dirty="0"/>
              <a:t>，</a:t>
            </a:r>
            <a:r>
              <a:rPr lang="en-US" altLang="zh-CN" sz="1600" dirty="0"/>
              <a:t>key</a:t>
            </a:r>
            <a:r>
              <a:rPr lang="zh-CN" altLang="en-US" sz="1600" dirty="0"/>
              <a:t>为记录的键值，对应表中的主键值，</a:t>
            </a:r>
            <a:r>
              <a:rPr lang="en-US" altLang="zh-CN" sz="1600" dirty="0"/>
              <a:t>data</a:t>
            </a:r>
            <a:r>
              <a:rPr lang="zh-CN" altLang="en-US" sz="1600" dirty="0"/>
              <a:t>为一行记录中除主键外的数据。对于不同的记录，</a:t>
            </a:r>
            <a:r>
              <a:rPr lang="en-US" altLang="zh-CN" sz="1600" dirty="0"/>
              <a:t>key</a:t>
            </a:r>
            <a:r>
              <a:rPr lang="zh-CN" altLang="en-US" sz="1600" dirty="0"/>
              <a:t>值互不相同。</a:t>
            </a:r>
            <a:endParaRPr lang="en-US" altLang="zh-CN" sz="1600" dirty="0"/>
          </a:p>
          <a:p>
            <a:endParaRPr lang="zh-CN" altLang="en-US" sz="2000" dirty="0"/>
          </a:p>
        </p:txBody>
      </p:sp>
      <p:sp>
        <p:nvSpPr>
          <p:cNvPr id="4" name="灯片编号占位符 3">
            <a:extLst>
              <a:ext uri="{FF2B5EF4-FFF2-40B4-BE49-F238E27FC236}">
                <a16:creationId xmlns:a16="http://schemas.microsoft.com/office/drawing/2014/main" id="{35171580-162A-4F7C-A63A-370DA006179F}"/>
              </a:ext>
            </a:extLst>
          </p:cNvPr>
          <p:cNvSpPr>
            <a:spLocks noGrp="1"/>
          </p:cNvSpPr>
          <p:nvPr>
            <p:ph type="sldNum" sz="quarter" idx="12"/>
          </p:nvPr>
        </p:nvSpPr>
        <p:spPr/>
        <p:txBody>
          <a:bodyPr/>
          <a:lstStyle/>
          <a:p>
            <a:fld id="{36FD9405-CE62-418F-9683-85B6A1C55A4B}" type="slidenum">
              <a:rPr lang="zh-CN" altLang="en-US" smtClean="0"/>
              <a:pPr/>
              <a:t>60</a:t>
            </a:fld>
            <a:endParaRPr lang="zh-CN" altLang="en-US" dirty="0"/>
          </a:p>
        </p:txBody>
      </p:sp>
      <p:sp>
        <p:nvSpPr>
          <p:cNvPr id="5" name="页脚占位符 4">
            <a:extLst>
              <a:ext uri="{FF2B5EF4-FFF2-40B4-BE49-F238E27FC236}">
                <a16:creationId xmlns:a16="http://schemas.microsoft.com/office/drawing/2014/main" id="{B95EA406-1C53-414B-A7A6-34F7CA6642E0}"/>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5122" name="Picture 2" descr="索引">
            <a:extLst>
              <a:ext uri="{FF2B5EF4-FFF2-40B4-BE49-F238E27FC236}">
                <a16:creationId xmlns:a16="http://schemas.microsoft.com/office/drawing/2014/main" id="{9544A54A-D00A-4C71-998D-E76FC3F1F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703" y="3719669"/>
            <a:ext cx="6646593" cy="2215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01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6CBBA-E8F0-4631-9B49-2EA2D104C252}"/>
              </a:ext>
            </a:extLst>
          </p:cNvPr>
          <p:cNvSpPr>
            <a:spLocks noGrp="1"/>
          </p:cNvSpPr>
          <p:nvPr>
            <p:ph type="title"/>
          </p:nvPr>
        </p:nvSpPr>
        <p:spPr/>
        <p:txBody>
          <a:bodyPr/>
          <a:lstStyle/>
          <a:p>
            <a:r>
              <a:rPr lang="zh-CN" altLang="en-US" dirty="0"/>
              <a:t>平衡多路查找树（</a:t>
            </a:r>
            <a:r>
              <a:rPr lang="en-US" altLang="zh-CN" dirty="0"/>
              <a:t>B-Tree</a:t>
            </a:r>
            <a:r>
              <a:rPr lang="zh-CN" altLang="en-US" dirty="0"/>
              <a:t>）</a:t>
            </a:r>
          </a:p>
        </p:txBody>
      </p:sp>
      <p:sp>
        <p:nvSpPr>
          <p:cNvPr id="3" name="内容占位符 2">
            <a:extLst>
              <a:ext uri="{FF2B5EF4-FFF2-40B4-BE49-F238E27FC236}">
                <a16:creationId xmlns:a16="http://schemas.microsoft.com/office/drawing/2014/main" id="{6059ECB8-F268-4DCC-A977-35B27D483717}"/>
              </a:ext>
            </a:extLst>
          </p:cNvPr>
          <p:cNvSpPr>
            <a:spLocks noGrp="1"/>
          </p:cNvSpPr>
          <p:nvPr>
            <p:ph idx="1"/>
          </p:nvPr>
        </p:nvSpPr>
        <p:spPr>
          <a:xfrm>
            <a:off x="431999" y="976838"/>
            <a:ext cx="8487275" cy="5063602"/>
          </a:xfrm>
        </p:spPr>
        <p:txBody>
          <a:bodyPr>
            <a:normAutofit/>
          </a:bodyPr>
          <a:lstStyle/>
          <a:p>
            <a:pPr>
              <a:lnSpc>
                <a:spcPct val="110000"/>
              </a:lnSpc>
            </a:pPr>
            <a:r>
              <a:rPr lang="zh-CN" altLang="en-US" sz="1600" dirty="0"/>
              <a:t>一棵</a:t>
            </a:r>
            <a:r>
              <a:rPr lang="en-US" altLang="zh-CN" sz="1600" dirty="0"/>
              <a:t>m</a:t>
            </a:r>
            <a:r>
              <a:rPr lang="zh-CN" altLang="en-US" sz="1600" dirty="0"/>
              <a:t>阶的</a:t>
            </a:r>
            <a:r>
              <a:rPr lang="en-US" altLang="zh-CN" sz="1600" dirty="0"/>
              <a:t>B-Tree</a:t>
            </a:r>
            <a:r>
              <a:rPr lang="zh-CN" altLang="en-US" sz="1600" dirty="0"/>
              <a:t>有如下特性： </a:t>
            </a:r>
          </a:p>
          <a:p>
            <a:pPr marL="457200" lvl="1" indent="0">
              <a:lnSpc>
                <a:spcPct val="110000"/>
              </a:lnSpc>
              <a:buNone/>
            </a:pPr>
            <a:r>
              <a:rPr lang="en-US" altLang="zh-CN" sz="1200" dirty="0"/>
              <a:t>1. </a:t>
            </a:r>
            <a:r>
              <a:rPr lang="zh-CN" altLang="en-US" sz="1200" dirty="0"/>
              <a:t>每个节点最多有</a:t>
            </a:r>
            <a:r>
              <a:rPr lang="en-US" altLang="zh-CN" sz="1200" dirty="0"/>
              <a:t>m</a:t>
            </a:r>
            <a:r>
              <a:rPr lang="zh-CN" altLang="en-US" sz="1200" dirty="0"/>
              <a:t>个孩子。 </a:t>
            </a:r>
          </a:p>
          <a:p>
            <a:pPr marL="457200" lvl="1" indent="0">
              <a:lnSpc>
                <a:spcPct val="110000"/>
              </a:lnSpc>
              <a:buNone/>
            </a:pPr>
            <a:r>
              <a:rPr lang="en-US" altLang="zh-CN" sz="1200" dirty="0"/>
              <a:t>2. </a:t>
            </a:r>
            <a:r>
              <a:rPr lang="zh-CN" altLang="en-US" sz="1200" dirty="0"/>
              <a:t>除了根节点和叶子节点外，其它每个节点至少有</a:t>
            </a:r>
            <a:r>
              <a:rPr lang="en-US" altLang="zh-CN" sz="1200" dirty="0"/>
              <a:t>Ceil(m/2)</a:t>
            </a:r>
            <a:r>
              <a:rPr lang="zh-CN" altLang="en-US" sz="1200" dirty="0"/>
              <a:t>个孩子。 </a:t>
            </a:r>
          </a:p>
          <a:p>
            <a:pPr marL="457200" lvl="1" indent="0">
              <a:lnSpc>
                <a:spcPct val="110000"/>
              </a:lnSpc>
              <a:buNone/>
            </a:pPr>
            <a:r>
              <a:rPr lang="en-US" altLang="zh-CN" sz="1200" dirty="0"/>
              <a:t>3. </a:t>
            </a:r>
            <a:r>
              <a:rPr lang="zh-CN" altLang="en-US" sz="1200" dirty="0"/>
              <a:t>若根节点不是叶子节点，则至少有</a:t>
            </a:r>
            <a:r>
              <a:rPr lang="en-US" altLang="zh-CN" sz="1200" dirty="0"/>
              <a:t>2</a:t>
            </a:r>
            <a:r>
              <a:rPr lang="zh-CN" altLang="en-US" sz="1200" dirty="0"/>
              <a:t>个孩子 </a:t>
            </a:r>
          </a:p>
          <a:p>
            <a:pPr marL="457200" lvl="1" indent="0">
              <a:lnSpc>
                <a:spcPct val="110000"/>
              </a:lnSpc>
              <a:buNone/>
            </a:pPr>
            <a:r>
              <a:rPr lang="en-US" altLang="zh-CN" sz="1200" dirty="0"/>
              <a:t>4. </a:t>
            </a:r>
            <a:r>
              <a:rPr lang="zh-CN" altLang="en-US" sz="1200" dirty="0"/>
              <a:t>所有叶子节点都在同一层，且不包含其它关键字信息 </a:t>
            </a:r>
          </a:p>
          <a:p>
            <a:pPr marL="457200" lvl="1" indent="0">
              <a:lnSpc>
                <a:spcPct val="110000"/>
              </a:lnSpc>
              <a:buNone/>
            </a:pPr>
            <a:r>
              <a:rPr lang="en-US" altLang="zh-CN" sz="1200" dirty="0"/>
              <a:t>5. </a:t>
            </a:r>
            <a:r>
              <a:rPr lang="zh-CN" altLang="en-US" sz="1200" dirty="0"/>
              <a:t>每个非终端节点包含</a:t>
            </a:r>
            <a:r>
              <a:rPr lang="en-US" altLang="zh-CN" sz="1200" dirty="0"/>
              <a:t>n</a:t>
            </a:r>
            <a:r>
              <a:rPr lang="zh-CN" altLang="en-US" sz="1200" dirty="0"/>
              <a:t>个关键字信息（</a:t>
            </a:r>
            <a:r>
              <a:rPr lang="en-US" altLang="zh-CN" sz="1200" dirty="0"/>
              <a:t>P0, P1, …, </a:t>
            </a:r>
            <a:r>
              <a:rPr lang="en-US" altLang="zh-CN" sz="1200" dirty="0" err="1"/>
              <a:t>Pn</a:t>
            </a:r>
            <a:r>
              <a:rPr lang="en-US" altLang="zh-CN" sz="1200" dirty="0"/>
              <a:t>; k1, …, </a:t>
            </a:r>
            <a:r>
              <a:rPr lang="en-US" altLang="zh-CN" sz="1200" dirty="0" err="1"/>
              <a:t>kn</a:t>
            </a:r>
            <a:r>
              <a:rPr lang="zh-CN" altLang="en-US" sz="1200" dirty="0"/>
              <a:t>） </a:t>
            </a:r>
          </a:p>
          <a:p>
            <a:pPr marL="457200" lvl="1" indent="0">
              <a:lnSpc>
                <a:spcPct val="110000"/>
              </a:lnSpc>
              <a:buNone/>
            </a:pPr>
            <a:r>
              <a:rPr lang="en-US" altLang="zh-CN" sz="1200" dirty="0"/>
              <a:t>6. </a:t>
            </a:r>
            <a:r>
              <a:rPr lang="zh-CN" altLang="en-US" sz="1200" dirty="0"/>
              <a:t>关键字的个数</a:t>
            </a:r>
            <a:r>
              <a:rPr lang="en-US" altLang="zh-CN" sz="1200" dirty="0"/>
              <a:t>n</a:t>
            </a:r>
            <a:r>
              <a:rPr lang="zh-CN" altLang="en-US" sz="1200" dirty="0"/>
              <a:t>满足：</a:t>
            </a:r>
            <a:r>
              <a:rPr lang="en-US" altLang="zh-CN" sz="1200" dirty="0"/>
              <a:t>ceil(m/2)-1 &lt;= n &lt;= m-1 </a:t>
            </a:r>
          </a:p>
          <a:p>
            <a:pPr marL="457200" lvl="1" indent="0">
              <a:lnSpc>
                <a:spcPct val="110000"/>
              </a:lnSpc>
              <a:buNone/>
            </a:pPr>
            <a:r>
              <a:rPr lang="en-US" altLang="zh-CN" sz="1200" dirty="0"/>
              <a:t>7. ki(</a:t>
            </a:r>
            <a:r>
              <a:rPr lang="en-US" altLang="zh-CN" sz="1200" dirty="0" err="1"/>
              <a:t>i</a:t>
            </a:r>
            <a:r>
              <a:rPr lang="en-US" altLang="zh-CN" sz="1200" dirty="0"/>
              <a:t>=1, …, n)</a:t>
            </a:r>
            <a:r>
              <a:rPr lang="zh-CN" altLang="en-US" sz="1200" dirty="0"/>
              <a:t>为关键字，且关键字升序排序。 </a:t>
            </a:r>
          </a:p>
          <a:p>
            <a:pPr marL="457200" lvl="1" indent="0">
              <a:lnSpc>
                <a:spcPct val="110000"/>
              </a:lnSpc>
              <a:buNone/>
            </a:pPr>
            <a:r>
              <a:rPr lang="en-US" altLang="zh-CN" sz="1200" dirty="0"/>
              <a:t>8. Pi(</a:t>
            </a:r>
            <a:r>
              <a:rPr lang="en-US" altLang="zh-CN" sz="1200" dirty="0" err="1"/>
              <a:t>i</a:t>
            </a:r>
            <a:r>
              <a:rPr lang="en-US" altLang="zh-CN" sz="1200" dirty="0"/>
              <a:t>=1, …, n)</a:t>
            </a:r>
            <a:r>
              <a:rPr lang="zh-CN" altLang="en-US" sz="1200" dirty="0"/>
              <a:t>为指向子树根节点的指针。</a:t>
            </a:r>
            <a:r>
              <a:rPr lang="en-US" altLang="zh-CN" sz="1200" dirty="0"/>
              <a:t>P(i-1)</a:t>
            </a:r>
            <a:r>
              <a:rPr lang="zh-CN" altLang="en-US" sz="1200" dirty="0"/>
              <a:t>指向的子树的所有节点关键字均小于</a:t>
            </a:r>
            <a:r>
              <a:rPr lang="en-US" altLang="zh-CN" sz="1200" dirty="0"/>
              <a:t>ki</a:t>
            </a:r>
            <a:r>
              <a:rPr lang="zh-CN" altLang="en-US" sz="1200" dirty="0"/>
              <a:t>，但都大于</a:t>
            </a:r>
            <a:r>
              <a:rPr lang="en-US" altLang="zh-CN" sz="1200" dirty="0"/>
              <a:t>k(i-1)</a:t>
            </a:r>
            <a:endParaRPr lang="en-US" altLang="zh-CN" sz="1400" dirty="0"/>
          </a:p>
          <a:p>
            <a:pPr>
              <a:lnSpc>
                <a:spcPct val="110000"/>
              </a:lnSpc>
            </a:pPr>
            <a:r>
              <a:rPr lang="en-US" altLang="zh-CN" sz="1600" dirty="0"/>
              <a:t>B-Tree</a:t>
            </a:r>
            <a:r>
              <a:rPr lang="zh-CN" altLang="en-US" sz="1600" dirty="0"/>
              <a:t>中的每个节点根据实际情况可以包含大量的关键字信息和分支，如下图所示为一个</a:t>
            </a:r>
            <a:r>
              <a:rPr lang="en-US" altLang="zh-CN" sz="1600" dirty="0"/>
              <a:t>3</a:t>
            </a:r>
            <a:r>
              <a:rPr lang="zh-CN" altLang="en-US" sz="1600" dirty="0"/>
              <a:t>阶的</a:t>
            </a:r>
            <a:r>
              <a:rPr lang="en-US" altLang="zh-CN" sz="1600" dirty="0"/>
              <a:t>B-Tree</a:t>
            </a:r>
            <a:r>
              <a:rPr lang="zh-CN" altLang="en-US" sz="1600" dirty="0"/>
              <a:t>：</a:t>
            </a:r>
          </a:p>
        </p:txBody>
      </p:sp>
      <p:sp>
        <p:nvSpPr>
          <p:cNvPr id="4" name="灯片编号占位符 3">
            <a:extLst>
              <a:ext uri="{FF2B5EF4-FFF2-40B4-BE49-F238E27FC236}">
                <a16:creationId xmlns:a16="http://schemas.microsoft.com/office/drawing/2014/main" id="{6C00767C-A357-415F-826A-41F8F599696F}"/>
              </a:ext>
            </a:extLst>
          </p:cNvPr>
          <p:cNvSpPr>
            <a:spLocks noGrp="1"/>
          </p:cNvSpPr>
          <p:nvPr>
            <p:ph type="sldNum" sz="quarter" idx="12"/>
          </p:nvPr>
        </p:nvSpPr>
        <p:spPr/>
        <p:txBody>
          <a:bodyPr/>
          <a:lstStyle/>
          <a:p>
            <a:fld id="{36FD9405-CE62-418F-9683-85B6A1C55A4B}" type="slidenum">
              <a:rPr lang="zh-CN" altLang="en-US" smtClean="0"/>
              <a:pPr/>
              <a:t>61</a:t>
            </a:fld>
            <a:endParaRPr lang="zh-CN" altLang="en-US" dirty="0"/>
          </a:p>
        </p:txBody>
      </p:sp>
      <p:sp>
        <p:nvSpPr>
          <p:cNvPr id="5" name="页脚占位符 4">
            <a:extLst>
              <a:ext uri="{FF2B5EF4-FFF2-40B4-BE49-F238E27FC236}">
                <a16:creationId xmlns:a16="http://schemas.microsoft.com/office/drawing/2014/main" id="{51B18D3D-ED3E-40E2-9485-FA651B56A2B7}"/>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6" name="Picture 2" descr="索引">
            <a:extLst>
              <a:ext uri="{FF2B5EF4-FFF2-40B4-BE49-F238E27FC236}">
                <a16:creationId xmlns:a16="http://schemas.microsoft.com/office/drawing/2014/main" id="{7611864B-99DA-4BF7-9E32-1C43441A4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626" y="4153749"/>
            <a:ext cx="5779777" cy="1926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79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412EE-2F8D-484E-A420-70418E9B8275}"/>
              </a:ext>
            </a:extLst>
          </p:cNvPr>
          <p:cNvSpPr>
            <a:spLocks noGrp="1"/>
          </p:cNvSpPr>
          <p:nvPr>
            <p:ph type="title"/>
          </p:nvPr>
        </p:nvSpPr>
        <p:spPr/>
        <p:txBody>
          <a:bodyPr/>
          <a:lstStyle/>
          <a:p>
            <a:r>
              <a:rPr lang="zh-CN" altLang="en-US" dirty="0"/>
              <a:t>平衡多路查找树（</a:t>
            </a:r>
            <a:r>
              <a:rPr lang="en-US" altLang="zh-CN" dirty="0"/>
              <a:t>B-Tree</a:t>
            </a:r>
            <a:r>
              <a:rPr lang="zh-CN" altLang="en-US" dirty="0"/>
              <a:t>）</a:t>
            </a:r>
          </a:p>
        </p:txBody>
      </p:sp>
      <p:sp>
        <p:nvSpPr>
          <p:cNvPr id="3" name="内容占位符 2">
            <a:extLst>
              <a:ext uri="{FF2B5EF4-FFF2-40B4-BE49-F238E27FC236}">
                <a16:creationId xmlns:a16="http://schemas.microsoft.com/office/drawing/2014/main" id="{70CAA59D-5058-4EC2-BA5F-8408CE5E5616}"/>
              </a:ext>
            </a:extLst>
          </p:cNvPr>
          <p:cNvSpPr>
            <a:spLocks noGrp="1"/>
          </p:cNvSpPr>
          <p:nvPr>
            <p:ph idx="1"/>
          </p:nvPr>
        </p:nvSpPr>
        <p:spPr/>
        <p:txBody>
          <a:bodyPr>
            <a:normAutofit/>
          </a:bodyPr>
          <a:lstStyle/>
          <a:p>
            <a:pPr>
              <a:lnSpc>
                <a:spcPct val="110000"/>
              </a:lnSpc>
            </a:pPr>
            <a:r>
              <a:rPr lang="zh-CN" altLang="en-US" sz="1400" dirty="0"/>
              <a:t>每个节点占用一个盘块的磁盘空间，一个节点上有两个升序排序的关键字和三个指向子树根节点的指针，指针存储的是子节点所在磁盘块的地址。</a:t>
            </a:r>
            <a:endParaRPr lang="en-US" altLang="zh-CN" sz="1400" dirty="0"/>
          </a:p>
          <a:p>
            <a:pPr>
              <a:lnSpc>
                <a:spcPct val="110000"/>
              </a:lnSpc>
            </a:pPr>
            <a:r>
              <a:rPr lang="zh-CN" altLang="en-US" sz="1400" dirty="0"/>
              <a:t>两个关键词划分成的三个范围域对应三个指针指向的子树的数据的范围域。以根节点为例，关键字为</a:t>
            </a:r>
            <a:r>
              <a:rPr lang="en-US" altLang="zh-CN" sz="1400" dirty="0"/>
              <a:t>17</a:t>
            </a:r>
            <a:r>
              <a:rPr lang="zh-CN" altLang="en-US" sz="1400" dirty="0"/>
              <a:t>和</a:t>
            </a:r>
            <a:r>
              <a:rPr lang="en-US" altLang="zh-CN" sz="1400" dirty="0"/>
              <a:t>35</a:t>
            </a:r>
            <a:r>
              <a:rPr lang="zh-CN" altLang="en-US" sz="1400" dirty="0"/>
              <a:t>，</a:t>
            </a:r>
            <a:r>
              <a:rPr lang="en-US" altLang="zh-CN" sz="1400" dirty="0"/>
              <a:t>P1</a:t>
            </a:r>
            <a:r>
              <a:rPr lang="zh-CN" altLang="en-US" sz="1400" dirty="0"/>
              <a:t>指针指向的子树的数据范围为小于</a:t>
            </a:r>
            <a:r>
              <a:rPr lang="en-US" altLang="zh-CN" sz="1400" dirty="0"/>
              <a:t>17</a:t>
            </a:r>
            <a:r>
              <a:rPr lang="zh-CN" altLang="en-US" sz="1400" dirty="0"/>
              <a:t>，</a:t>
            </a:r>
            <a:r>
              <a:rPr lang="en-US" altLang="zh-CN" sz="1400" dirty="0"/>
              <a:t>P2</a:t>
            </a:r>
            <a:r>
              <a:rPr lang="zh-CN" altLang="en-US" sz="1400" dirty="0"/>
              <a:t>指针指向的子树的数据范围为</a:t>
            </a:r>
            <a:r>
              <a:rPr lang="en-US" altLang="zh-CN" sz="1400" dirty="0"/>
              <a:t>17~35</a:t>
            </a:r>
            <a:r>
              <a:rPr lang="zh-CN" altLang="en-US" sz="1400" dirty="0"/>
              <a:t>，</a:t>
            </a:r>
            <a:r>
              <a:rPr lang="en-US" altLang="zh-CN" sz="1400" dirty="0"/>
              <a:t>P3</a:t>
            </a:r>
            <a:r>
              <a:rPr lang="zh-CN" altLang="en-US" sz="1400" dirty="0"/>
              <a:t>指针指向的子树的数据范围为大于</a:t>
            </a:r>
            <a:r>
              <a:rPr lang="en-US" altLang="zh-CN" sz="1400" dirty="0"/>
              <a:t>35</a:t>
            </a:r>
            <a:r>
              <a:rPr lang="zh-CN" altLang="en-US" sz="1400" dirty="0"/>
              <a:t>。</a:t>
            </a:r>
          </a:p>
          <a:p>
            <a:pPr>
              <a:lnSpc>
                <a:spcPct val="110000"/>
              </a:lnSpc>
            </a:pPr>
            <a:r>
              <a:rPr lang="zh-CN" altLang="en-US" sz="1400" dirty="0"/>
              <a:t>模拟查找关键字</a:t>
            </a:r>
            <a:r>
              <a:rPr lang="en-US" altLang="zh-CN" sz="1400" dirty="0"/>
              <a:t>29</a:t>
            </a:r>
            <a:r>
              <a:rPr lang="zh-CN" altLang="en-US" sz="1400" dirty="0"/>
              <a:t>的过程：</a:t>
            </a:r>
          </a:p>
          <a:p>
            <a:pPr lvl="1">
              <a:lnSpc>
                <a:spcPct val="110000"/>
              </a:lnSpc>
            </a:pPr>
            <a:r>
              <a:rPr lang="zh-CN" altLang="en-US" sz="1000" dirty="0"/>
              <a:t>根据根节点找到磁盘块</a:t>
            </a:r>
            <a:r>
              <a:rPr lang="en-US" altLang="zh-CN" sz="1000" dirty="0"/>
              <a:t>1</a:t>
            </a:r>
            <a:r>
              <a:rPr lang="zh-CN" altLang="en-US" sz="1000" dirty="0"/>
              <a:t>，读入内存。</a:t>
            </a:r>
            <a:r>
              <a:rPr lang="en-US" altLang="zh-CN" sz="1000" dirty="0"/>
              <a:t>【</a:t>
            </a:r>
            <a:r>
              <a:rPr lang="zh-CN" altLang="en-US" sz="1000" dirty="0"/>
              <a:t>磁盘</a:t>
            </a:r>
            <a:r>
              <a:rPr lang="en-US" altLang="zh-CN" sz="1000" dirty="0"/>
              <a:t>I/O</a:t>
            </a:r>
            <a:r>
              <a:rPr lang="zh-CN" altLang="en-US" sz="1000" dirty="0"/>
              <a:t>操作第</a:t>
            </a:r>
            <a:r>
              <a:rPr lang="en-US" altLang="zh-CN" sz="1000" dirty="0"/>
              <a:t>1</a:t>
            </a:r>
            <a:r>
              <a:rPr lang="zh-CN" altLang="en-US" sz="1000" dirty="0"/>
              <a:t>次</a:t>
            </a:r>
            <a:r>
              <a:rPr lang="en-US" altLang="zh-CN" sz="1000" dirty="0"/>
              <a:t>】</a:t>
            </a:r>
          </a:p>
          <a:p>
            <a:pPr lvl="1">
              <a:lnSpc>
                <a:spcPct val="110000"/>
              </a:lnSpc>
            </a:pPr>
            <a:r>
              <a:rPr lang="zh-CN" altLang="en-US" sz="1000" dirty="0"/>
              <a:t>比较关键字</a:t>
            </a:r>
            <a:r>
              <a:rPr lang="en-US" altLang="zh-CN" sz="1000" dirty="0"/>
              <a:t>29</a:t>
            </a:r>
            <a:r>
              <a:rPr lang="zh-CN" altLang="en-US" sz="1000" dirty="0"/>
              <a:t>在区间（</a:t>
            </a:r>
            <a:r>
              <a:rPr lang="en-US" altLang="zh-CN" sz="1000" dirty="0"/>
              <a:t>17,35</a:t>
            </a:r>
            <a:r>
              <a:rPr lang="zh-CN" altLang="en-US" sz="1000" dirty="0"/>
              <a:t>），找到磁盘块</a:t>
            </a:r>
            <a:r>
              <a:rPr lang="en-US" altLang="zh-CN" sz="1000" dirty="0"/>
              <a:t>1</a:t>
            </a:r>
            <a:r>
              <a:rPr lang="zh-CN" altLang="en-US" sz="1000" dirty="0"/>
              <a:t>的指针</a:t>
            </a:r>
            <a:r>
              <a:rPr lang="en-US" altLang="zh-CN" sz="1000" dirty="0"/>
              <a:t>P2</a:t>
            </a:r>
            <a:r>
              <a:rPr lang="zh-CN" altLang="en-US" sz="1000" dirty="0"/>
              <a:t>。</a:t>
            </a:r>
          </a:p>
          <a:p>
            <a:pPr lvl="1">
              <a:lnSpc>
                <a:spcPct val="110000"/>
              </a:lnSpc>
            </a:pPr>
            <a:r>
              <a:rPr lang="zh-CN" altLang="en-US" sz="1000" dirty="0"/>
              <a:t>根据</a:t>
            </a:r>
            <a:r>
              <a:rPr lang="en-US" altLang="zh-CN" sz="1000" dirty="0"/>
              <a:t>P2</a:t>
            </a:r>
            <a:r>
              <a:rPr lang="zh-CN" altLang="en-US" sz="1000" dirty="0"/>
              <a:t>指针找到磁盘块</a:t>
            </a:r>
            <a:r>
              <a:rPr lang="en-US" altLang="zh-CN" sz="1000" dirty="0"/>
              <a:t>3</a:t>
            </a:r>
            <a:r>
              <a:rPr lang="zh-CN" altLang="en-US" sz="1000" dirty="0"/>
              <a:t>，读入内存。</a:t>
            </a:r>
            <a:r>
              <a:rPr lang="en-US" altLang="zh-CN" sz="1000" dirty="0"/>
              <a:t>【</a:t>
            </a:r>
            <a:r>
              <a:rPr lang="zh-CN" altLang="en-US" sz="1000" dirty="0"/>
              <a:t>磁盘</a:t>
            </a:r>
            <a:r>
              <a:rPr lang="en-US" altLang="zh-CN" sz="1000" dirty="0"/>
              <a:t>I/O</a:t>
            </a:r>
            <a:r>
              <a:rPr lang="zh-CN" altLang="en-US" sz="1000" dirty="0"/>
              <a:t>操作第</a:t>
            </a:r>
            <a:r>
              <a:rPr lang="en-US" altLang="zh-CN" sz="1000" dirty="0"/>
              <a:t>2</a:t>
            </a:r>
            <a:r>
              <a:rPr lang="zh-CN" altLang="en-US" sz="1000" dirty="0"/>
              <a:t>次</a:t>
            </a:r>
            <a:r>
              <a:rPr lang="en-US" altLang="zh-CN" sz="1000" dirty="0"/>
              <a:t>】</a:t>
            </a:r>
          </a:p>
          <a:p>
            <a:pPr lvl="1">
              <a:lnSpc>
                <a:spcPct val="110000"/>
              </a:lnSpc>
            </a:pPr>
            <a:r>
              <a:rPr lang="zh-CN" altLang="en-US" sz="1000" dirty="0"/>
              <a:t>比较关键字</a:t>
            </a:r>
            <a:r>
              <a:rPr lang="en-US" altLang="zh-CN" sz="1000" dirty="0"/>
              <a:t>29</a:t>
            </a:r>
            <a:r>
              <a:rPr lang="zh-CN" altLang="en-US" sz="1000" dirty="0"/>
              <a:t>在区间（</a:t>
            </a:r>
            <a:r>
              <a:rPr lang="en-US" altLang="zh-CN" sz="1000" dirty="0"/>
              <a:t>26,30</a:t>
            </a:r>
            <a:r>
              <a:rPr lang="zh-CN" altLang="en-US" sz="1000" dirty="0"/>
              <a:t>），找到磁盘块</a:t>
            </a:r>
            <a:r>
              <a:rPr lang="en-US" altLang="zh-CN" sz="1000" dirty="0"/>
              <a:t>3</a:t>
            </a:r>
            <a:r>
              <a:rPr lang="zh-CN" altLang="en-US" sz="1000" dirty="0"/>
              <a:t>的指针</a:t>
            </a:r>
            <a:r>
              <a:rPr lang="en-US" altLang="zh-CN" sz="1000" dirty="0"/>
              <a:t>P2</a:t>
            </a:r>
            <a:r>
              <a:rPr lang="zh-CN" altLang="en-US" sz="1000" dirty="0"/>
              <a:t>。</a:t>
            </a:r>
          </a:p>
          <a:p>
            <a:pPr lvl="1">
              <a:lnSpc>
                <a:spcPct val="110000"/>
              </a:lnSpc>
            </a:pPr>
            <a:r>
              <a:rPr lang="zh-CN" altLang="en-US" sz="1000" dirty="0"/>
              <a:t>根据</a:t>
            </a:r>
            <a:r>
              <a:rPr lang="en-US" altLang="zh-CN" sz="1000" dirty="0"/>
              <a:t>P2</a:t>
            </a:r>
            <a:r>
              <a:rPr lang="zh-CN" altLang="en-US" sz="1000" dirty="0"/>
              <a:t>指针找到磁盘块</a:t>
            </a:r>
            <a:r>
              <a:rPr lang="en-US" altLang="zh-CN" sz="1000" dirty="0"/>
              <a:t>8</a:t>
            </a:r>
            <a:r>
              <a:rPr lang="zh-CN" altLang="en-US" sz="1000" dirty="0"/>
              <a:t>，读入内存。</a:t>
            </a:r>
            <a:r>
              <a:rPr lang="en-US" altLang="zh-CN" sz="1000" dirty="0"/>
              <a:t>【</a:t>
            </a:r>
            <a:r>
              <a:rPr lang="zh-CN" altLang="en-US" sz="1000" dirty="0"/>
              <a:t>磁盘</a:t>
            </a:r>
            <a:r>
              <a:rPr lang="en-US" altLang="zh-CN" sz="1000" dirty="0"/>
              <a:t>I/O</a:t>
            </a:r>
            <a:r>
              <a:rPr lang="zh-CN" altLang="en-US" sz="1000" dirty="0"/>
              <a:t>操作第</a:t>
            </a:r>
            <a:r>
              <a:rPr lang="en-US" altLang="zh-CN" sz="1000" dirty="0"/>
              <a:t>3</a:t>
            </a:r>
            <a:r>
              <a:rPr lang="zh-CN" altLang="en-US" sz="1000" dirty="0"/>
              <a:t>次</a:t>
            </a:r>
            <a:r>
              <a:rPr lang="en-US" altLang="zh-CN" sz="1000" dirty="0"/>
              <a:t>】</a:t>
            </a:r>
          </a:p>
          <a:p>
            <a:pPr lvl="1">
              <a:lnSpc>
                <a:spcPct val="110000"/>
              </a:lnSpc>
            </a:pPr>
            <a:r>
              <a:rPr lang="zh-CN" altLang="en-US" sz="1000" dirty="0"/>
              <a:t>在磁盘块</a:t>
            </a:r>
            <a:r>
              <a:rPr lang="en-US" altLang="zh-CN" sz="1000" dirty="0"/>
              <a:t>8</a:t>
            </a:r>
            <a:r>
              <a:rPr lang="zh-CN" altLang="en-US" sz="1000" dirty="0"/>
              <a:t>中的关键字列表中找到关键字</a:t>
            </a:r>
            <a:r>
              <a:rPr lang="en-US" altLang="zh-CN" sz="1000" dirty="0"/>
              <a:t>29</a:t>
            </a:r>
            <a:r>
              <a:rPr lang="zh-CN" altLang="en-US" sz="1000" dirty="0"/>
              <a:t>。</a:t>
            </a:r>
          </a:p>
        </p:txBody>
      </p:sp>
      <p:sp>
        <p:nvSpPr>
          <p:cNvPr id="4" name="灯片编号占位符 3">
            <a:extLst>
              <a:ext uri="{FF2B5EF4-FFF2-40B4-BE49-F238E27FC236}">
                <a16:creationId xmlns:a16="http://schemas.microsoft.com/office/drawing/2014/main" id="{D332DCE0-9AC3-4940-A619-C78034860C61}"/>
              </a:ext>
            </a:extLst>
          </p:cNvPr>
          <p:cNvSpPr>
            <a:spLocks noGrp="1"/>
          </p:cNvSpPr>
          <p:nvPr>
            <p:ph type="sldNum" sz="quarter" idx="12"/>
          </p:nvPr>
        </p:nvSpPr>
        <p:spPr/>
        <p:txBody>
          <a:bodyPr/>
          <a:lstStyle/>
          <a:p>
            <a:fld id="{36FD9405-CE62-418F-9683-85B6A1C55A4B}" type="slidenum">
              <a:rPr lang="zh-CN" altLang="en-US" smtClean="0"/>
              <a:pPr/>
              <a:t>62</a:t>
            </a:fld>
            <a:endParaRPr lang="zh-CN" altLang="en-US" dirty="0"/>
          </a:p>
        </p:txBody>
      </p:sp>
      <p:sp>
        <p:nvSpPr>
          <p:cNvPr id="5" name="页脚占位符 4">
            <a:extLst>
              <a:ext uri="{FF2B5EF4-FFF2-40B4-BE49-F238E27FC236}">
                <a16:creationId xmlns:a16="http://schemas.microsoft.com/office/drawing/2014/main" id="{CDEBB2CD-2C8F-43AC-BD6B-208E0F47724F}"/>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6" name="Picture 2" descr="索引">
            <a:extLst>
              <a:ext uri="{FF2B5EF4-FFF2-40B4-BE49-F238E27FC236}">
                <a16:creationId xmlns:a16="http://schemas.microsoft.com/office/drawing/2014/main" id="{96B4BEAF-869F-4C85-9B7F-34B666DCD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626" y="4153749"/>
            <a:ext cx="5779777" cy="192659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4D0C9B3-573F-472B-A600-983D6F224ED1}"/>
              </a:ext>
            </a:extLst>
          </p:cNvPr>
          <p:cNvSpPr txBox="1"/>
          <p:nvPr/>
        </p:nvSpPr>
        <p:spPr>
          <a:xfrm>
            <a:off x="4944688" y="2690864"/>
            <a:ext cx="3707351" cy="1297984"/>
          </a:xfrm>
          <a:prstGeom prst="rect">
            <a:avLst/>
          </a:prstGeom>
          <a:solidFill>
            <a:schemeClr val="accent4">
              <a:lumMod val="20000"/>
              <a:lumOff val="80000"/>
            </a:schemeClr>
          </a:solidFill>
          <a:effectLst>
            <a:outerShdw blurRad="63500" sx="102000" sy="102000" algn="ctr" rotWithShape="0">
              <a:prstClr val="black">
                <a:alpha val="40000"/>
              </a:prstClr>
            </a:outerShdw>
          </a:effectLst>
        </p:spPr>
        <p:txBody>
          <a:bodyPr wrap="square">
            <a:spAutoFit/>
          </a:bodyPr>
          <a:lstStyle/>
          <a:p>
            <a:pPr algn="just">
              <a:lnSpc>
                <a:spcPct val="110000"/>
              </a:lnSpc>
            </a:pPr>
            <a:r>
              <a:rPr lang="zh-CN" altLang="en-US" sz="1200" dirty="0">
                <a:latin typeface="微软雅黑" panose="020B0503020204020204" pitchFamily="34" charset="-122"/>
                <a:ea typeface="微软雅黑" panose="020B0503020204020204" pitchFamily="34" charset="-122"/>
              </a:rPr>
              <a:t>       分析该过程，发现需要</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次磁盘</a:t>
            </a:r>
            <a:r>
              <a:rPr lang="en-US" altLang="zh-CN" sz="1200" dirty="0">
                <a:latin typeface="微软雅黑" panose="020B0503020204020204" pitchFamily="34" charset="-122"/>
                <a:ea typeface="微软雅黑" panose="020B0503020204020204" pitchFamily="34" charset="-122"/>
              </a:rPr>
              <a:t>I/O</a:t>
            </a:r>
            <a:r>
              <a:rPr lang="zh-CN" altLang="en-US" sz="1200" dirty="0">
                <a:latin typeface="微软雅黑" panose="020B0503020204020204" pitchFamily="34" charset="-122"/>
                <a:ea typeface="微软雅黑" panose="020B0503020204020204" pitchFamily="34" charset="-122"/>
              </a:rPr>
              <a:t>操作，和</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次内存查找操作。由于内存中的关键字是一个有序表结构，可以利用二分法查找提高效率。而</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次磁盘</a:t>
            </a:r>
            <a:r>
              <a:rPr lang="en-US" altLang="zh-CN" sz="1200" dirty="0">
                <a:latin typeface="微软雅黑" panose="020B0503020204020204" pitchFamily="34" charset="-122"/>
                <a:ea typeface="微软雅黑" panose="020B0503020204020204" pitchFamily="34" charset="-122"/>
              </a:rPr>
              <a:t>I/O</a:t>
            </a:r>
            <a:r>
              <a:rPr lang="zh-CN" altLang="en-US" sz="1200" dirty="0">
                <a:latin typeface="微软雅黑" panose="020B0503020204020204" pitchFamily="34" charset="-122"/>
                <a:ea typeface="微软雅黑" panose="020B0503020204020204" pitchFamily="34" charset="-122"/>
              </a:rPr>
              <a:t>操作是影响整个</a:t>
            </a:r>
            <a:r>
              <a:rPr lang="en-US" altLang="zh-CN" sz="1200" dirty="0">
                <a:latin typeface="微软雅黑" panose="020B0503020204020204" pitchFamily="34" charset="-122"/>
                <a:ea typeface="微软雅黑" panose="020B0503020204020204" pitchFamily="34" charset="-122"/>
              </a:rPr>
              <a:t>B-Tree</a:t>
            </a:r>
            <a:r>
              <a:rPr lang="zh-CN" altLang="en-US" sz="1200" dirty="0">
                <a:latin typeface="微软雅黑" panose="020B0503020204020204" pitchFamily="34" charset="-122"/>
                <a:ea typeface="微软雅黑" panose="020B0503020204020204" pitchFamily="34" charset="-122"/>
              </a:rPr>
              <a:t>查找效率的决定因素。</a:t>
            </a:r>
            <a:r>
              <a:rPr lang="en-US" altLang="zh-CN" sz="1200" dirty="0">
                <a:latin typeface="微软雅黑" panose="020B0503020204020204" pitchFamily="34" charset="-122"/>
                <a:ea typeface="微软雅黑" panose="020B0503020204020204" pitchFamily="34" charset="-122"/>
              </a:rPr>
              <a:t>B-Tree</a:t>
            </a:r>
            <a:r>
              <a:rPr lang="zh-CN" altLang="en-US" sz="1200" dirty="0">
                <a:latin typeface="微软雅黑" panose="020B0503020204020204" pitchFamily="34" charset="-122"/>
                <a:ea typeface="微软雅黑" panose="020B0503020204020204" pitchFamily="34" charset="-122"/>
              </a:rPr>
              <a:t>相对于</a:t>
            </a:r>
            <a:r>
              <a:rPr lang="en-US" altLang="zh-CN" sz="1200" dirty="0">
                <a:latin typeface="微软雅黑" panose="020B0503020204020204" pitchFamily="34" charset="-122"/>
                <a:ea typeface="微软雅黑" panose="020B0503020204020204" pitchFamily="34" charset="-122"/>
              </a:rPr>
              <a:t>AVL-Tree</a:t>
            </a:r>
            <a:r>
              <a:rPr lang="zh-CN" altLang="en-US" sz="1200" dirty="0">
                <a:latin typeface="微软雅黑" panose="020B0503020204020204" pitchFamily="34" charset="-122"/>
                <a:ea typeface="微软雅黑" panose="020B0503020204020204" pitchFamily="34" charset="-122"/>
              </a:rPr>
              <a:t>缩减了节点个数，使每次磁盘</a:t>
            </a:r>
            <a:r>
              <a:rPr lang="en-US" altLang="zh-CN" sz="1200" dirty="0">
                <a:latin typeface="微软雅黑" panose="020B0503020204020204" pitchFamily="34" charset="-122"/>
                <a:ea typeface="微软雅黑" panose="020B0503020204020204" pitchFamily="34" charset="-122"/>
              </a:rPr>
              <a:t>I/O</a:t>
            </a:r>
            <a:r>
              <a:rPr lang="zh-CN" altLang="en-US" sz="1200" dirty="0">
                <a:latin typeface="微软雅黑" panose="020B0503020204020204" pitchFamily="34" charset="-122"/>
                <a:ea typeface="微软雅黑" panose="020B0503020204020204" pitchFamily="34" charset="-122"/>
              </a:rPr>
              <a:t>取到内存的数据都发挥了作用，从而提高了查询效率。</a:t>
            </a:r>
          </a:p>
        </p:txBody>
      </p:sp>
      <p:sp>
        <p:nvSpPr>
          <p:cNvPr id="7" name="椭圆 6">
            <a:extLst>
              <a:ext uri="{FF2B5EF4-FFF2-40B4-BE49-F238E27FC236}">
                <a16:creationId xmlns:a16="http://schemas.microsoft.com/office/drawing/2014/main" id="{8322A5A9-F7ED-55C0-9940-AFD9A95D0088}"/>
              </a:ext>
            </a:extLst>
          </p:cNvPr>
          <p:cNvSpPr/>
          <p:nvPr/>
        </p:nvSpPr>
        <p:spPr>
          <a:xfrm>
            <a:off x="4703673" y="5669278"/>
            <a:ext cx="226771" cy="2267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685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 (</a:t>
            </a:r>
            <a:r>
              <a:rPr lang="zh-CN" altLang="en-US" dirty="0"/>
              <a:t>查找，搜索</a:t>
            </a:r>
            <a:r>
              <a:rPr lang="en-US" altLang="zh-CN" dirty="0"/>
              <a:t>)</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t>静态查找结构</a:t>
            </a:r>
          </a:p>
          <a:p>
            <a:pPr>
              <a:lnSpc>
                <a:spcPct val="150000"/>
              </a:lnSpc>
            </a:pPr>
            <a:r>
              <a:rPr lang="zh-CN" altLang="en-US" sz="2800" dirty="0"/>
              <a:t>动态查找结构</a:t>
            </a:r>
          </a:p>
          <a:p>
            <a:pPr>
              <a:lnSpc>
                <a:spcPct val="150000"/>
              </a:lnSpc>
            </a:pPr>
            <a:r>
              <a:rPr lang="zh-CN" altLang="en-US" sz="2800" dirty="0"/>
              <a:t>散列</a:t>
            </a:r>
          </a:p>
          <a:p>
            <a:pPr>
              <a:lnSpc>
                <a:spcPct val="150000"/>
              </a:lnSpc>
            </a:pPr>
            <a:r>
              <a:rPr lang="zh-CN" altLang="en-US" sz="2800" dirty="0"/>
              <a:t>可扩充散列</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63</a:t>
            </a:fld>
            <a:endParaRPr lang="zh-CN" altLang="en-US" dirty="0"/>
          </a:p>
        </p:txBody>
      </p:sp>
      <p:pic>
        <p:nvPicPr>
          <p:cNvPr id="8" name="图片 7">
            <a:extLst>
              <a:ext uri="{FF2B5EF4-FFF2-40B4-BE49-F238E27FC236}">
                <a16:creationId xmlns:a16="http://schemas.microsoft.com/office/drawing/2014/main" id="{790754D5-9C87-A101-E913-7D0E26FC7692}"/>
              </a:ext>
            </a:extLst>
          </p:cNvPr>
          <p:cNvPicPr>
            <a:picLocks noChangeAspect="1"/>
          </p:cNvPicPr>
          <p:nvPr/>
        </p:nvPicPr>
        <p:blipFill>
          <a:blip r:embed="rId2"/>
          <a:stretch>
            <a:fillRect/>
          </a:stretch>
        </p:blipFill>
        <p:spPr>
          <a:xfrm>
            <a:off x="5307593" y="3896917"/>
            <a:ext cx="1984245" cy="1984245"/>
          </a:xfrm>
          <a:prstGeom prst="ellipse">
            <a:avLst/>
          </a:prstGeom>
          <a:ln>
            <a:noFill/>
          </a:ln>
          <a:effectLst>
            <a:softEdge rad="112500"/>
          </a:effectLst>
        </p:spPr>
      </p:pic>
    </p:spTree>
    <p:extLst>
      <p:ext uri="{BB962C8B-B14F-4D97-AF65-F5344CB8AC3E}">
        <p14:creationId xmlns:p14="http://schemas.microsoft.com/office/powerpoint/2010/main" val="109053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查找的概念</a:t>
            </a:r>
          </a:p>
        </p:txBody>
      </p:sp>
      <p:sp>
        <p:nvSpPr>
          <p:cNvPr id="3" name="内容占位符 2"/>
          <p:cNvSpPr>
            <a:spLocks noGrp="1"/>
          </p:cNvSpPr>
          <p:nvPr>
            <p:ph idx="1"/>
          </p:nvPr>
        </p:nvSpPr>
        <p:spPr/>
        <p:txBody>
          <a:bodyPr>
            <a:normAutofit/>
          </a:bodyPr>
          <a:lstStyle/>
          <a:p>
            <a:pPr marL="0" indent="0">
              <a:lnSpc>
                <a:spcPct val="125000"/>
              </a:lnSpc>
              <a:spcBef>
                <a:spcPts val="1200"/>
              </a:spcBef>
              <a:buFont typeface="Wingdings" pitchFamily="2" charset="2"/>
              <a:buNone/>
            </a:pPr>
            <a:r>
              <a:rPr lang="zh-CN" altLang="en-US" sz="2000" dirty="0">
                <a:latin typeface="Times New Roman" pitchFamily="18" charset="0"/>
                <a:cs typeface="Times New Roman" pitchFamily="18" charset="0"/>
              </a:rPr>
              <a:t>查找有两种基本形式：静态查找和动态查找。</a:t>
            </a:r>
          </a:p>
          <a:p>
            <a:pPr marL="0" indent="0">
              <a:lnSpc>
                <a:spcPct val="150000"/>
              </a:lnSpc>
              <a:spcBef>
                <a:spcPts val="1200"/>
              </a:spcBef>
              <a:buFont typeface="Wingdings" pitchFamily="2" charset="2"/>
              <a:buNone/>
            </a:pPr>
            <a:r>
              <a:rPr lang="zh-CN" altLang="en-US" sz="2000" dirty="0">
                <a:solidFill>
                  <a:schemeClr val="hlink"/>
                </a:solidFill>
                <a:latin typeface="Times New Roman" pitchFamily="18" charset="0"/>
                <a:cs typeface="Times New Roman" pitchFamily="18" charset="0"/>
              </a:rPr>
              <a:t>      </a:t>
            </a:r>
            <a:r>
              <a:rPr lang="zh-CN" altLang="en-US" sz="2000" dirty="0">
                <a:solidFill>
                  <a:srgbClr val="FF0000"/>
                </a:solidFill>
                <a:latin typeface="Times New Roman" pitchFamily="18" charset="0"/>
                <a:cs typeface="Times New Roman" pitchFamily="18" charset="0"/>
              </a:rPr>
              <a:t>静态查找</a:t>
            </a:r>
            <a:r>
              <a:rPr lang="en-US" altLang="zh-CN" sz="2000" dirty="0">
                <a:latin typeface="Times New Roman" pitchFamily="18" charset="0"/>
                <a:cs typeface="Times New Roman" pitchFamily="18" charset="0"/>
              </a:rPr>
              <a:t>(</a:t>
            </a:r>
            <a:r>
              <a:rPr lang="en-US" altLang="zh-CN" sz="2000" dirty="0">
                <a:solidFill>
                  <a:srgbClr val="0000FF"/>
                </a:solidFill>
                <a:latin typeface="Times New Roman" pitchFamily="18" charset="0"/>
                <a:cs typeface="Times New Roman" pitchFamily="18" charset="0"/>
              </a:rPr>
              <a:t>Static Search</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：在查找时只对数据元素进行</a:t>
            </a:r>
            <a:r>
              <a:rPr lang="zh-CN" altLang="en-US" sz="2000" dirty="0">
                <a:solidFill>
                  <a:srgbClr val="FF0000"/>
                </a:solidFill>
                <a:latin typeface="Times New Roman" pitchFamily="18" charset="0"/>
                <a:cs typeface="Times New Roman" pitchFamily="18" charset="0"/>
              </a:rPr>
              <a:t>查询或检索</a:t>
            </a:r>
            <a:r>
              <a:rPr lang="zh-CN" altLang="en-US" sz="2000" dirty="0">
                <a:latin typeface="Times New Roman" pitchFamily="18" charset="0"/>
                <a:cs typeface="Times New Roman" pitchFamily="18" charset="0"/>
              </a:rPr>
              <a:t>，查找表称为静态查找表。</a:t>
            </a:r>
          </a:p>
          <a:p>
            <a:pPr marL="0" indent="0">
              <a:lnSpc>
                <a:spcPct val="150000"/>
              </a:lnSpc>
              <a:spcBef>
                <a:spcPts val="1200"/>
              </a:spcBef>
              <a:buFont typeface="Wingdings" pitchFamily="2" charset="2"/>
              <a:buNone/>
            </a:pPr>
            <a:r>
              <a:rPr lang="zh-CN" altLang="en-US" sz="2000" dirty="0">
                <a:solidFill>
                  <a:srgbClr val="FF0000"/>
                </a:solidFill>
                <a:latin typeface="Times New Roman" pitchFamily="18" charset="0"/>
                <a:cs typeface="Times New Roman" pitchFamily="18" charset="0"/>
              </a:rPr>
              <a:t>      动态查找</a:t>
            </a:r>
            <a:r>
              <a:rPr lang="en-US" altLang="zh-CN" sz="2000" dirty="0">
                <a:latin typeface="Times New Roman" pitchFamily="18" charset="0"/>
                <a:cs typeface="Times New Roman" pitchFamily="18" charset="0"/>
              </a:rPr>
              <a:t>(</a:t>
            </a:r>
            <a:r>
              <a:rPr lang="en-US" altLang="zh-CN" sz="2000" dirty="0">
                <a:solidFill>
                  <a:srgbClr val="0000FF"/>
                </a:solidFill>
                <a:latin typeface="Times New Roman" pitchFamily="18" charset="0"/>
                <a:cs typeface="Times New Roman" pitchFamily="18" charset="0"/>
              </a:rPr>
              <a:t>Dynamic Search</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：在实施查找的同时，</a:t>
            </a:r>
            <a:r>
              <a:rPr lang="zh-CN" altLang="en-US" sz="2000" dirty="0">
                <a:solidFill>
                  <a:srgbClr val="FF0000"/>
                </a:solidFill>
                <a:latin typeface="Times New Roman" pitchFamily="18" charset="0"/>
                <a:cs typeface="Times New Roman" pitchFamily="18" charset="0"/>
              </a:rPr>
              <a:t>插入</a:t>
            </a:r>
            <a:r>
              <a:rPr lang="zh-CN" altLang="en-US" sz="2000" dirty="0">
                <a:latin typeface="Times New Roman" pitchFamily="18" charset="0"/>
                <a:cs typeface="Times New Roman" pitchFamily="18" charset="0"/>
              </a:rPr>
              <a:t>查找表中不存在的记录，或从查找表中</a:t>
            </a:r>
            <a:r>
              <a:rPr lang="zh-CN" altLang="en-US" sz="2000" dirty="0">
                <a:solidFill>
                  <a:srgbClr val="FF0000"/>
                </a:solidFill>
                <a:latin typeface="Times New Roman" pitchFamily="18" charset="0"/>
                <a:cs typeface="Times New Roman" pitchFamily="18" charset="0"/>
              </a:rPr>
              <a:t>删除</a:t>
            </a:r>
            <a:r>
              <a:rPr lang="zh-CN" altLang="en-US" sz="2000" dirty="0">
                <a:latin typeface="Times New Roman" pitchFamily="18" charset="0"/>
                <a:cs typeface="Times New Roman" pitchFamily="18" charset="0"/>
              </a:rPr>
              <a:t>已存在的某个记录，查找表称为动态查找表。</a:t>
            </a:r>
          </a:p>
          <a:p>
            <a:pPr marL="0" indent="0">
              <a:lnSpc>
                <a:spcPct val="150000"/>
              </a:lnSpc>
              <a:spcBef>
                <a:spcPts val="1200"/>
              </a:spcBef>
              <a:buFont typeface="Wingdings" pitchFamily="2" charset="2"/>
              <a:buNone/>
            </a:pPr>
            <a:r>
              <a:rPr lang="zh-CN" altLang="en-US" sz="2000" dirty="0">
                <a:latin typeface="Times New Roman" pitchFamily="18" charset="0"/>
                <a:cs typeface="Times New Roman" pitchFamily="18" charset="0"/>
              </a:rPr>
              <a:t>       查找的对象是查找表，采用何种查找方法，首先取决于查找表的组织。查找表是记录的集合，而集合中的元素之间是一种完全松散的关系，因此，</a:t>
            </a:r>
            <a:r>
              <a:rPr lang="zh-CN" altLang="en-US" sz="2000" dirty="0">
                <a:solidFill>
                  <a:srgbClr val="FF0000"/>
                </a:solidFill>
                <a:latin typeface="Times New Roman" pitchFamily="18" charset="0"/>
                <a:cs typeface="Times New Roman" pitchFamily="18" charset="0"/>
              </a:rPr>
              <a:t>查找表是一种非常灵活的数据结构，可以用多种方式来存储</a:t>
            </a:r>
            <a:r>
              <a:rPr lang="zh-CN" altLang="en-US" sz="2000" dirty="0">
                <a:latin typeface="Times New Roman" pitchFamily="18" charset="0"/>
                <a:cs typeface="Times New Roman" pitchFamily="18" charset="0"/>
              </a:rPr>
              <a:t>。</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7</a:t>
            </a:fld>
            <a:endParaRPr lang="zh-CN" altLang="en-US" dirty="0"/>
          </a:p>
        </p:txBody>
      </p:sp>
    </p:spTree>
    <p:extLst>
      <p:ext uri="{BB962C8B-B14F-4D97-AF65-F5344CB8AC3E}">
        <p14:creationId xmlns:p14="http://schemas.microsoft.com/office/powerpoint/2010/main" val="254322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查找的概念</a:t>
            </a:r>
          </a:p>
        </p:txBody>
      </p:sp>
      <p:sp>
        <p:nvSpPr>
          <p:cNvPr id="3" name="内容占位符 2"/>
          <p:cNvSpPr>
            <a:spLocks noGrp="1"/>
          </p:cNvSpPr>
          <p:nvPr>
            <p:ph idx="1"/>
          </p:nvPr>
        </p:nvSpPr>
        <p:spPr/>
        <p:txBody>
          <a:bodyPr/>
          <a:lstStyle/>
          <a:p>
            <a:pPr>
              <a:lnSpc>
                <a:spcPct val="150000"/>
              </a:lnSpc>
              <a:spcBef>
                <a:spcPts val="1800"/>
              </a:spcBef>
            </a:pPr>
            <a:r>
              <a:rPr lang="zh-CN" altLang="en-US" dirty="0"/>
              <a:t>根据存储结构的不同，查找方法可分为三大类：</a:t>
            </a:r>
            <a:endParaRPr lang="en-US" altLang="zh-CN" dirty="0"/>
          </a:p>
          <a:p>
            <a:pPr marL="444500" lvl="1" indent="0">
              <a:lnSpc>
                <a:spcPct val="150000"/>
              </a:lnSpc>
              <a:spcBef>
                <a:spcPts val="1800"/>
              </a:spcBef>
              <a:buFont typeface="Wingdings" pitchFamily="2" charset="2"/>
              <a:buNone/>
            </a:pPr>
            <a:r>
              <a:rPr lang="zh-CN" altLang="en-US" dirty="0">
                <a:solidFill>
                  <a:srgbClr val="FF0000"/>
                </a:solidFill>
                <a:cs typeface="Times New Roman" pitchFamily="18" charset="0"/>
              </a:rPr>
              <a:t>①  </a:t>
            </a:r>
            <a:r>
              <a:rPr lang="zh-CN" altLang="en-US" dirty="0">
                <a:solidFill>
                  <a:srgbClr val="FF0000"/>
                </a:solidFill>
              </a:rPr>
              <a:t>顺序表和链表的查找</a:t>
            </a:r>
            <a:r>
              <a:rPr lang="zh-CN" altLang="en-US" dirty="0"/>
              <a:t>：将给定的</a:t>
            </a:r>
            <a:r>
              <a:rPr lang="en-US" altLang="zh-CN" dirty="0"/>
              <a:t>K</a:t>
            </a:r>
            <a:r>
              <a:rPr lang="zh-CN" altLang="en-US" dirty="0"/>
              <a:t>值与查找表中记录的关键字</a:t>
            </a:r>
            <a:r>
              <a:rPr lang="zh-CN" altLang="en-US" dirty="0">
                <a:solidFill>
                  <a:srgbClr val="0000FF"/>
                </a:solidFill>
              </a:rPr>
              <a:t>逐个进行比较</a:t>
            </a:r>
            <a:r>
              <a:rPr lang="zh-CN" altLang="en-US" dirty="0"/>
              <a:t>， 找到要查找的记录；</a:t>
            </a:r>
          </a:p>
          <a:p>
            <a:pPr marL="444500" lvl="1" indent="0">
              <a:lnSpc>
                <a:spcPct val="150000"/>
              </a:lnSpc>
              <a:spcBef>
                <a:spcPts val="1800"/>
              </a:spcBef>
              <a:buFont typeface="Wingdings" pitchFamily="2" charset="2"/>
              <a:buNone/>
            </a:pPr>
            <a:r>
              <a:rPr lang="zh-CN" altLang="en-US" dirty="0">
                <a:solidFill>
                  <a:srgbClr val="FF0000"/>
                </a:solidFill>
                <a:cs typeface="Times New Roman" pitchFamily="18" charset="0"/>
              </a:rPr>
              <a:t>②  </a:t>
            </a:r>
            <a:r>
              <a:rPr lang="zh-CN" altLang="en-US" dirty="0">
                <a:solidFill>
                  <a:srgbClr val="FF0000"/>
                </a:solidFill>
              </a:rPr>
              <a:t>散列表的查找</a:t>
            </a:r>
            <a:r>
              <a:rPr lang="zh-CN" altLang="en-US" dirty="0"/>
              <a:t>：根据给定的</a:t>
            </a:r>
            <a:r>
              <a:rPr lang="en-US" altLang="zh-CN" dirty="0"/>
              <a:t>K</a:t>
            </a:r>
            <a:r>
              <a:rPr lang="zh-CN" altLang="en-US" dirty="0"/>
              <a:t>值</a:t>
            </a:r>
            <a:r>
              <a:rPr lang="zh-CN" altLang="en-US" dirty="0">
                <a:solidFill>
                  <a:srgbClr val="0000FF"/>
                </a:solidFill>
              </a:rPr>
              <a:t>直接访问</a:t>
            </a:r>
            <a:r>
              <a:rPr lang="zh-CN" altLang="en-US" dirty="0"/>
              <a:t>查找表， 从而找到要查找的记录；</a:t>
            </a:r>
          </a:p>
          <a:p>
            <a:pPr marL="444500" lvl="1" indent="0">
              <a:lnSpc>
                <a:spcPct val="150000"/>
              </a:lnSpc>
              <a:spcBef>
                <a:spcPts val="1800"/>
              </a:spcBef>
              <a:buFont typeface="Wingdings" pitchFamily="2" charset="2"/>
              <a:buNone/>
            </a:pPr>
            <a:r>
              <a:rPr lang="zh-CN" altLang="en-US" dirty="0">
                <a:solidFill>
                  <a:srgbClr val="FF0000"/>
                </a:solidFill>
                <a:cs typeface="Times New Roman" pitchFamily="18" charset="0"/>
              </a:rPr>
              <a:t>③  </a:t>
            </a:r>
            <a:r>
              <a:rPr lang="zh-CN" altLang="en-US" dirty="0">
                <a:solidFill>
                  <a:srgbClr val="FF0000"/>
                </a:solidFill>
              </a:rPr>
              <a:t>索引查找表的查找</a:t>
            </a:r>
            <a:r>
              <a:rPr lang="zh-CN" altLang="en-US" dirty="0"/>
              <a:t>：首先根据索引确定待查找记录所在的块 ，然后再从块中找到要查找的记录。</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8</a:t>
            </a:fld>
            <a:endParaRPr lang="zh-CN" altLang="en-US" dirty="0"/>
          </a:p>
        </p:txBody>
      </p:sp>
    </p:spTree>
    <p:extLst>
      <p:ext uri="{BB962C8B-B14F-4D97-AF65-F5344CB8AC3E}">
        <p14:creationId xmlns:p14="http://schemas.microsoft.com/office/powerpoint/2010/main" val="325420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查找方法评价指标</a:t>
            </a:r>
          </a:p>
        </p:txBody>
      </p:sp>
      <p:sp>
        <p:nvSpPr>
          <p:cNvPr id="3" name="内容占位符 2"/>
          <p:cNvSpPr>
            <a:spLocks noGrp="1"/>
          </p:cNvSpPr>
          <p:nvPr>
            <p:ph idx="1"/>
          </p:nvPr>
        </p:nvSpPr>
        <p:spPr/>
        <p:txBody>
          <a:bodyPr>
            <a:normAutofit/>
          </a:bodyPr>
          <a:lstStyle/>
          <a:p>
            <a:pPr>
              <a:lnSpc>
                <a:spcPct val="125000"/>
              </a:lnSpc>
              <a:spcBef>
                <a:spcPts val="1200"/>
              </a:spcBef>
            </a:pPr>
            <a:r>
              <a:rPr lang="zh-CN" altLang="en-US" sz="2000" dirty="0">
                <a:latin typeface="Times New Roman" pitchFamily="18" charset="0"/>
                <a:cs typeface="Times New Roman" pitchFamily="18" charset="0"/>
              </a:rPr>
              <a:t>查找过程中主要操作是关键字的比较，查找过程中关键字的</a:t>
            </a:r>
            <a:r>
              <a:rPr lang="zh-CN" altLang="en-US" sz="2000" dirty="0">
                <a:solidFill>
                  <a:srgbClr val="FF0000"/>
                </a:solidFill>
                <a:latin typeface="Times New Roman" pitchFamily="18" charset="0"/>
                <a:cs typeface="Times New Roman" pitchFamily="18" charset="0"/>
              </a:rPr>
              <a:t>平均比较次数</a:t>
            </a:r>
            <a:r>
              <a:rPr lang="en-US" altLang="zh-CN" sz="2000" dirty="0">
                <a:solidFill>
                  <a:srgbClr val="FF0000"/>
                </a:solidFill>
                <a:latin typeface="Times New Roman" pitchFamily="18" charset="0"/>
                <a:cs typeface="Times New Roman" pitchFamily="18" charset="0"/>
              </a:rPr>
              <a:t>(</a:t>
            </a:r>
            <a:r>
              <a:rPr lang="zh-CN" altLang="en-US" sz="2000" dirty="0">
                <a:solidFill>
                  <a:srgbClr val="FF0000"/>
                </a:solidFill>
                <a:latin typeface="Times New Roman" pitchFamily="18" charset="0"/>
                <a:cs typeface="Times New Roman" pitchFamily="18" charset="0"/>
              </a:rPr>
              <a:t>平均查找长度</a:t>
            </a:r>
            <a:r>
              <a:rPr lang="en-US" altLang="zh-CN" sz="2000" dirty="0">
                <a:solidFill>
                  <a:srgbClr val="FF0000"/>
                </a:solidFill>
                <a:latin typeface="Times New Roman" pitchFamily="18" charset="0"/>
                <a:cs typeface="Times New Roman" pitchFamily="18" charset="0"/>
              </a:rPr>
              <a:t>ASL</a:t>
            </a:r>
            <a:r>
              <a:rPr lang="zh-CN" altLang="en-US" sz="2000" dirty="0">
                <a:latin typeface="Times New Roman" pitchFamily="18" charset="0"/>
                <a:cs typeface="Times New Roman" pitchFamily="18" charset="0"/>
              </a:rPr>
              <a:t>：</a:t>
            </a:r>
            <a:r>
              <a:rPr lang="en-US" altLang="zh-CN" sz="2000" dirty="0">
                <a:solidFill>
                  <a:srgbClr val="0000FF"/>
                </a:solidFill>
                <a:latin typeface="Times New Roman" pitchFamily="18" charset="0"/>
                <a:cs typeface="Times New Roman" pitchFamily="18" charset="0"/>
              </a:rPr>
              <a:t>Average Search Length</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作为衡量一个查找算法效率高低的标准。</a:t>
            </a:r>
            <a:r>
              <a:rPr lang="en-US" altLang="zh-CN" sz="2000" dirty="0">
                <a:latin typeface="Times New Roman" pitchFamily="18" charset="0"/>
                <a:cs typeface="Times New Roman" pitchFamily="18" charset="0"/>
              </a:rPr>
              <a:t>ASL</a:t>
            </a:r>
            <a:r>
              <a:rPr lang="zh-CN" altLang="en-US" sz="2000" dirty="0">
                <a:latin typeface="Times New Roman" pitchFamily="18" charset="0"/>
                <a:cs typeface="Times New Roman" pitchFamily="18" charset="0"/>
              </a:rPr>
              <a:t>定义为：</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9</a:t>
            </a:fld>
            <a:endParaRPr lang="zh-CN" altLang="en-US" dirty="0"/>
          </a:p>
        </p:txBody>
      </p:sp>
      <p:sp>
        <p:nvSpPr>
          <p:cNvPr id="15" name="AutoShape 8"/>
          <p:cNvSpPr>
            <a:spLocks noChangeArrowheads="1"/>
          </p:cNvSpPr>
          <p:nvPr/>
        </p:nvSpPr>
        <p:spPr bwMode="auto">
          <a:xfrm>
            <a:off x="571500" y="3978804"/>
            <a:ext cx="2500313" cy="1079500"/>
          </a:xfrm>
          <a:prstGeom prst="wedgeRectCallout">
            <a:avLst>
              <a:gd name="adj1" fmla="val 49462"/>
              <a:gd name="adj2" fmla="val -10994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000" i="1" dirty="0">
                <a:latin typeface="Times New Roman" pitchFamily="18" charset="0"/>
                <a:ea typeface="隶书" pitchFamily="49" charset="-122"/>
                <a:cs typeface="Times New Roman" pitchFamily="18" charset="0"/>
              </a:rPr>
              <a:t>ASL</a:t>
            </a:r>
            <a:r>
              <a:rPr lang="zh-CN" altLang="en-US" sz="2000" dirty="0">
                <a:latin typeface="隶书" pitchFamily="49" charset="-122"/>
                <a:ea typeface="隶书" pitchFamily="49" charset="-122"/>
                <a:cs typeface="Times New Roman" pitchFamily="18" charset="0"/>
              </a:rPr>
              <a:t>是存储结构中对象总数</a:t>
            </a:r>
            <a:r>
              <a:rPr lang="en-US" altLang="zh-CN" sz="2000" dirty="0">
                <a:latin typeface="隶书" pitchFamily="49" charset="-122"/>
                <a:ea typeface="隶书" pitchFamily="49" charset="-122"/>
                <a:cs typeface="Times New Roman" pitchFamily="18" charset="0"/>
              </a:rPr>
              <a:t>n</a:t>
            </a:r>
            <a:r>
              <a:rPr lang="zh-CN" altLang="en-US" sz="2000" dirty="0">
                <a:latin typeface="隶书" pitchFamily="49" charset="-122"/>
                <a:ea typeface="隶书" pitchFamily="49" charset="-122"/>
                <a:cs typeface="Times New Roman" pitchFamily="18" charset="0"/>
              </a:rPr>
              <a:t>的函数</a:t>
            </a:r>
          </a:p>
        </p:txBody>
      </p:sp>
      <p:sp>
        <p:nvSpPr>
          <p:cNvPr id="16" name="AutoShape 9"/>
          <p:cNvSpPr>
            <a:spLocks noChangeArrowheads="1"/>
          </p:cNvSpPr>
          <p:nvPr/>
        </p:nvSpPr>
        <p:spPr bwMode="auto">
          <a:xfrm>
            <a:off x="3445140" y="3979332"/>
            <a:ext cx="2253720" cy="1079500"/>
          </a:xfrm>
          <a:prstGeom prst="wedgeRectCallout">
            <a:avLst>
              <a:gd name="adj1" fmla="val 23744"/>
              <a:gd name="adj2" fmla="val -108262"/>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2000" i="1" dirty="0">
                <a:latin typeface="Times New Roman" pitchFamily="18" charset="0"/>
                <a:ea typeface="隶书" pitchFamily="49" charset="-122"/>
                <a:cs typeface="Times New Roman" pitchFamily="18" charset="0"/>
              </a:rPr>
              <a:t>P</a:t>
            </a:r>
            <a:r>
              <a:rPr lang="en-US" altLang="en-US" sz="2000" i="1" baseline="-25000" dirty="0">
                <a:latin typeface="Times New Roman" pitchFamily="18" charset="0"/>
                <a:ea typeface="隶书" pitchFamily="49" charset="-122"/>
                <a:cs typeface="Times New Roman" pitchFamily="18" charset="0"/>
              </a:rPr>
              <a:t>i</a:t>
            </a:r>
            <a:r>
              <a:rPr lang="en-US" altLang="en-US" sz="2000" dirty="0">
                <a:latin typeface="隶书" pitchFamily="49" charset="-122"/>
                <a:ea typeface="隶书" pitchFamily="49" charset="-122"/>
                <a:cs typeface="Times New Roman" pitchFamily="18" charset="0"/>
              </a:rPr>
              <a:t>为检索第</a:t>
            </a:r>
            <a:r>
              <a:rPr lang="en-US" altLang="en-US" sz="2000" i="1" dirty="0">
                <a:latin typeface="Times New Roman" pitchFamily="18" charset="0"/>
                <a:ea typeface="隶书" pitchFamily="49" charset="-122"/>
                <a:cs typeface="Times New Roman" pitchFamily="18" charset="0"/>
              </a:rPr>
              <a:t>i</a:t>
            </a:r>
            <a:r>
              <a:rPr lang="en-US" altLang="en-US" sz="2000" dirty="0">
                <a:latin typeface="隶书" pitchFamily="49" charset="-122"/>
                <a:ea typeface="隶书" pitchFamily="49" charset="-122"/>
                <a:cs typeface="Times New Roman" pitchFamily="18" charset="0"/>
              </a:rPr>
              <a:t>个元素的概率</a:t>
            </a:r>
          </a:p>
        </p:txBody>
      </p:sp>
      <p:sp>
        <p:nvSpPr>
          <p:cNvPr id="17" name="AutoShape 10"/>
          <p:cNvSpPr>
            <a:spLocks noChangeArrowheads="1"/>
          </p:cNvSpPr>
          <p:nvPr/>
        </p:nvSpPr>
        <p:spPr bwMode="auto">
          <a:xfrm>
            <a:off x="6121401" y="3986741"/>
            <a:ext cx="2480733" cy="1285875"/>
          </a:xfrm>
          <a:prstGeom prst="wedgeRectCallout">
            <a:avLst>
              <a:gd name="adj1" fmla="val -67078"/>
              <a:gd name="adj2" fmla="val -98544"/>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i="1" dirty="0" err="1">
                <a:latin typeface="Times New Roman" pitchFamily="18" charset="0"/>
                <a:ea typeface="隶书" pitchFamily="49" charset="-122"/>
                <a:cs typeface="Times New Roman" pitchFamily="18" charset="0"/>
              </a:rPr>
              <a:t>C</a:t>
            </a:r>
            <a:r>
              <a:rPr lang="en-US" altLang="en-US" i="1" baseline="-25000" dirty="0" err="1">
                <a:latin typeface="Times New Roman" pitchFamily="18" charset="0"/>
                <a:ea typeface="隶书" pitchFamily="49" charset="-122"/>
                <a:cs typeface="Times New Roman" pitchFamily="18" charset="0"/>
              </a:rPr>
              <a:t>i</a:t>
            </a:r>
            <a:r>
              <a:rPr lang="en-US" altLang="en-US" dirty="0" err="1">
                <a:latin typeface="隶书" pitchFamily="49" charset="-122"/>
                <a:ea typeface="隶书" pitchFamily="49" charset="-122"/>
                <a:cs typeface="Times New Roman" pitchFamily="18" charset="0"/>
              </a:rPr>
              <a:t>为找到第</a:t>
            </a:r>
            <a:r>
              <a:rPr lang="en-US" altLang="en-US" i="1" dirty="0" err="1">
                <a:latin typeface="Times New Roman" pitchFamily="18" charset="0"/>
                <a:ea typeface="隶书" pitchFamily="49" charset="-122"/>
                <a:cs typeface="Times New Roman" pitchFamily="18" charset="0"/>
              </a:rPr>
              <a:t>i</a:t>
            </a:r>
            <a:r>
              <a:rPr lang="en-US" altLang="en-US" i="1" dirty="0">
                <a:latin typeface="Times New Roman" pitchFamily="18" charset="0"/>
                <a:ea typeface="隶书" pitchFamily="49" charset="-122"/>
                <a:cs typeface="Times New Roman" pitchFamily="18" charset="0"/>
              </a:rPr>
              <a:t> </a:t>
            </a:r>
            <a:r>
              <a:rPr lang="en-US" altLang="en-US" dirty="0">
                <a:latin typeface="隶书" pitchFamily="49" charset="-122"/>
                <a:ea typeface="隶书" pitchFamily="49" charset="-122"/>
                <a:cs typeface="Times New Roman" pitchFamily="18" charset="0"/>
              </a:rPr>
              <a:t>个元素所需的关键码值与给定值的比较次数</a:t>
            </a:r>
          </a:p>
        </p:txBody>
      </p:sp>
      <p:graphicFrame>
        <p:nvGraphicFramePr>
          <p:cNvPr id="18" name="Object 3"/>
          <p:cNvGraphicFramePr>
            <a:graphicFrameLocks noChangeAspect="1"/>
          </p:cNvGraphicFramePr>
          <p:nvPr>
            <p:extLst>
              <p:ext uri="{D42A27DB-BD31-4B8C-83A1-F6EECF244321}">
                <p14:modId xmlns:p14="http://schemas.microsoft.com/office/powerpoint/2010/main" val="118278882"/>
              </p:ext>
            </p:extLst>
          </p:nvPr>
        </p:nvGraphicFramePr>
        <p:xfrm>
          <a:off x="2500313" y="2405743"/>
          <a:ext cx="3571875" cy="1255561"/>
        </p:xfrm>
        <a:graphic>
          <a:graphicData uri="http://schemas.openxmlformats.org/presentationml/2006/ole">
            <mc:AlternateContent xmlns:mc="http://schemas.openxmlformats.org/markup-compatibility/2006">
              <mc:Choice xmlns:v="urn:schemas-microsoft-com:vml" Requires="v">
                <p:oleObj name="Equation" r:id="rId2" imgW="761760" imgH="368280" progId="">
                  <p:embed/>
                </p:oleObj>
              </mc:Choice>
              <mc:Fallback>
                <p:oleObj name="Equation" r:id="rId2" imgW="761760" imgH="368280"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2405743"/>
                        <a:ext cx="3571875" cy="1255561"/>
                      </a:xfrm>
                      <a:prstGeom prst="rect">
                        <a:avLst/>
                      </a:prstGeom>
                      <a:noFill/>
                    </p:spPr>
                  </p:pic>
                </p:oleObj>
              </mc:Fallback>
            </mc:AlternateContent>
          </a:graphicData>
        </a:graphic>
      </p:graphicFrame>
    </p:spTree>
    <p:extLst>
      <p:ext uri="{BB962C8B-B14F-4D97-AF65-F5344CB8AC3E}">
        <p14:creationId xmlns:p14="http://schemas.microsoft.com/office/powerpoint/2010/main" val="86971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25034</TotalTime>
  <Words>7033</Words>
  <Application>Microsoft Office PowerPoint</Application>
  <PresentationFormat>全屏显示(4:3)</PresentationFormat>
  <Paragraphs>761</Paragraphs>
  <Slides>63</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4" baseType="lpstr">
      <vt:lpstr>隶书</vt:lpstr>
      <vt:lpstr>Microsoft YaHei</vt:lpstr>
      <vt:lpstr>Microsoft YaHei</vt:lpstr>
      <vt:lpstr>Arial</vt:lpstr>
      <vt:lpstr>Calibri</vt:lpstr>
      <vt:lpstr>Calibri Light</vt:lpstr>
      <vt:lpstr>Times New Roman</vt:lpstr>
      <vt:lpstr>Wingdings</vt:lpstr>
      <vt:lpstr>Office 主题</vt:lpstr>
      <vt:lpstr>Equation</vt:lpstr>
      <vt:lpstr>Equation.3</vt:lpstr>
      <vt:lpstr>Search</vt:lpstr>
      <vt:lpstr>Search (查找，搜索)</vt:lpstr>
      <vt:lpstr>回顾字符串匹配</vt:lpstr>
      <vt:lpstr>搜索引擎</vt:lpstr>
      <vt:lpstr>Search</vt:lpstr>
      <vt:lpstr>查找的概念</vt:lpstr>
      <vt:lpstr>查找的概念</vt:lpstr>
      <vt:lpstr>查找的概念</vt:lpstr>
      <vt:lpstr>查找方法评价指标</vt:lpstr>
      <vt:lpstr>查找方法评价指标</vt:lpstr>
      <vt:lpstr>静态查找</vt:lpstr>
      <vt:lpstr>静态查找--顺序查找(Sequential Search)</vt:lpstr>
      <vt:lpstr>静态查找--顺序查找(Sequential Search)</vt:lpstr>
      <vt:lpstr>静态查找--顺序查找(Sequential Search)</vt:lpstr>
      <vt:lpstr>静态查找--顺序查找(Sequential Search)</vt:lpstr>
      <vt:lpstr>静态查找--顺序查找(Sequential Search)</vt:lpstr>
      <vt:lpstr>静态查找--折半查找(Binary Search)</vt:lpstr>
      <vt:lpstr>静态查找--折半查找(Binary Search)</vt:lpstr>
      <vt:lpstr>静态查找--折半查找(Binary Search)</vt:lpstr>
      <vt:lpstr>静态查找--折半查找(Binary Search)</vt:lpstr>
      <vt:lpstr>静态查找--折半查找(Binary Search)</vt:lpstr>
      <vt:lpstr>静态查找--折半查找(Binary Search)</vt:lpstr>
      <vt:lpstr>静态查找--折半查找(Binary Search)</vt:lpstr>
      <vt:lpstr>静态查找--折半查找(Binary Search)</vt:lpstr>
      <vt:lpstr>扩展：斐波那契查找</vt:lpstr>
      <vt:lpstr>静态查找--分块查找</vt:lpstr>
      <vt:lpstr>静态查找--分块查找</vt:lpstr>
      <vt:lpstr>静态查找--分块查找</vt:lpstr>
      <vt:lpstr>静态查找--分块查找</vt:lpstr>
      <vt:lpstr>静态查找--分块查找</vt:lpstr>
      <vt:lpstr>静态查找--分块查找</vt:lpstr>
      <vt:lpstr>静态查找</vt:lpstr>
      <vt:lpstr>Exercise</vt:lpstr>
      <vt:lpstr>Exercise</vt:lpstr>
      <vt:lpstr>动态查找</vt:lpstr>
      <vt:lpstr>动态查找--二叉排序树(BST)</vt:lpstr>
      <vt:lpstr>动态查找--二叉排序树(BST)</vt:lpstr>
      <vt:lpstr>动态查找--二叉排序树(BST)</vt:lpstr>
      <vt:lpstr>动态查找--二叉排序树(BST)</vt:lpstr>
      <vt:lpstr>动态查找--二叉排序树(BST)</vt:lpstr>
      <vt:lpstr>二叉排序树(BST)--插入结点</vt:lpstr>
      <vt:lpstr>二叉排序树(BST)--插入结点</vt:lpstr>
      <vt:lpstr>二叉排序树(BST)--插入结点</vt:lpstr>
      <vt:lpstr>二叉排序树(BST)--插入结点</vt:lpstr>
      <vt:lpstr>二叉排序树(BST)--插入结点</vt:lpstr>
      <vt:lpstr>二叉排序树(BST)--删除结点</vt:lpstr>
      <vt:lpstr>二叉排序树(BST)--删除结点</vt:lpstr>
      <vt:lpstr>二叉排序树(BST)--删除结点</vt:lpstr>
      <vt:lpstr>二叉排序树ASL（平均查找长度）计算</vt:lpstr>
      <vt:lpstr>二叉排序树的问题</vt:lpstr>
      <vt:lpstr>平衡二叉树的定义</vt:lpstr>
      <vt:lpstr>平衡化旋转</vt:lpstr>
      <vt:lpstr>平衡化旋转</vt:lpstr>
      <vt:lpstr>平衡化旋转</vt:lpstr>
      <vt:lpstr>平衡化旋转</vt:lpstr>
      <vt:lpstr>平衡化旋转</vt:lpstr>
      <vt:lpstr>Case</vt:lpstr>
      <vt:lpstr>红黑树</vt:lpstr>
      <vt:lpstr>平衡多路查找树（B-Tree）</vt:lpstr>
      <vt:lpstr>平衡多路查找树（B-Tree）</vt:lpstr>
      <vt:lpstr>平衡多路查找树（B-Tree）</vt:lpstr>
      <vt:lpstr>平衡多路查找树（B-Tree）</vt:lpstr>
      <vt:lpstr>Search (查找，搜索)</vt:lpstr>
    </vt:vector>
  </TitlesOfParts>
  <Company>SYSU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Suzhuo</dc:creator>
  <cp:lastModifiedBy>h w</cp:lastModifiedBy>
  <cp:revision>1238</cp:revision>
  <cp:lastPrinted>2014-03-01T11:01:30Z</cp:lastPrinted>
  <dcterms:created xsi:type="dcterms:W3CDTF">2014-02-24T09:24:21Z</dcterms:created>
  <dcterms:modified xsi:type="dcterms:W3CDTF">2023-12-15T05:23:29Z</dcterms:modified>
</cp:coreProperties>
</file>