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1"/>
  </p:notesMasterIdLst>
  <p:handoutMasterIdLst>
    <p:handoutMasterId r:id="rId42"/>
  </p:handoutMasterIdLst>
  <p:sldIdLst>
    <p:sldId id="256" r:id="rId2"/>
    <p:sldId id="273" r:id="rId3"/>
    <p:sldId id="315" r:id="rId4"/>
    <p:sldId id="358"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46" r:id="rId24"/>
    <p:sldId id="334" r:id="rId25"/>
    <p:sldId id="356" r:id="rId26"/>
    <p:sldId id="355" r:id="rId27"/>
    <p:sldId id="335" r:id="rId28"/>
    <p:sldId id="336" r:id="rId29"/>
    <p:sldId id="337" r:id="rId30"/>
    <p:sldId id="338" r:id="rId31"/>
    <p:sldId id="339" r:id="rId32"/>
    <p:sldId id="357" r:id="rId33"/>
    <p:sldId id="340" r:id="rId34"/>
    <p:sldId id="341" r:id="rId35"/>
    <p:sldId id="342" r:id="rId36"/>
    <p:sldId id="343" r:id="rId37"/>
    <p:sldId id="359" r:id="rId38"/>
    <p:sldId id="365" r:id="rId39"/>
    <p:sldId id="366"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2" autoAdjust="0"/>
    <p:restoredTop sz="78060" autoAdjust="0"/>
  </p:normalViewPr>
  <p:slideViewPr>
    <p:cSldViewPr snapToGrid="0" showGuides="1">
      <p:cViewPr varScale="1">
        <p:scale>
          <a:sx n="84" d="100"/>
          <a:sy n="84" d="100"/>
        </p:scale>
        <p:origin x="1452" y="36"/>
      </p:cViewPr>
      <p:guideLst>
        <p:guide orient="horz" pos="2160"/>
        <p:guide pos="2880"/>
      </p:guideLst>
    </p:cSldViewPr>
  </p:slideViewPr>
  <p:outlineViewPr>
    <p:cViewPr>
      <p:scale>
        <a:sx n="33" d="100"/>
        <a:sy n="33" d="100"/>
      </p:scale>
      <p:origin x="0" y="-3378"/>
    </p:cViewPr>
  </p:outlineViewPr>
  <p:notesTextViewPr>
    <p:cViewPr>
      <p:scale>
        <a:sx n="125" d="100"/>
        <a:sy n="125" d="100"/>
      </p:scale>
      <p:origin x="0" y="0"/>
    </p:cViewPr>
  </p:notesTextViewPr>
  <p:notesViewPr>
    <p:cSldViewPr snapToGrid="0" showGuides="1">
      <p:cViewPr varScale="1">
        <p:scale>
          <a:sx n="68" d="100"/>
          <a:sy n="68" d="100"/>
        </p:scale>
        <p:origin x="187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DAD964-A622-4AAE-B744-53C99E3B3340}" type="datetimeFigureOut">
              <a:rPr lang="zh-CN" altLang="en-US" smtClean="0"/>
              <a:t>2023/12/22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068BA9-4DDB-4A94-8531-2E89A5DE5091}" type="slidenum">
              <a:rPr lang="zh-CN" altLang="en-US" smtClean="0"/>
              <a:t>‹#›</a:t>
            </a:fld>
            <a:endParaRPr lang="zh-CN" altLang="en-US"/>
          </a:p>
        </p:txBody>
      </p:sp>
    </p:spTree>
    <p:extLst>
      <p:ext uri="{BB962C8B-B14F-4D97-AF65-F5344CB8AC3E}">
        <p14:creationId xmlns:p14="http://schemas.microsoft.com/office/powerpoint/2010/main" val="3474940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5858B-718F-4B2D-8BD1-8BF89932B326}" type="datetimeFigureOut">
              <a:rPr lang="zh-CN" altLang="en-US" smtClean="0"/>
              <a:t>2023/12/22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10111-4C48-4E92-8CF1-F5F4BAA2D7BD}" type="slidenum">
              <a:rPr lang="zh-CN" altLang="en-US" smtClean="0"/>
              <a:t>‹#›</a:t>
            </a:fld>
            <a:endParaRPr lang="zh-CN" altLang="en-US"/>
          </a:p>
        </p:txBody>
      </p:sp>
    </p:spTree>
    <p:extLst>
      <p:ext uri="{BB962C8B-B14F-4D97-AF65-F5344CB8AC3E}">
        <p14:creationId xmlns:p14="http://schemas.microsoft.com/office/powerpoint/2010/main" val="178025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1</a:t>
            </a:fld>
            <a:endParaRPr lang="zh-CN" altLang="en-US"/>
          </a:p>
        </p:txBody>
      </p:sp>
    </p:spTree>
    <p:extLst>
      <p:ext uri="{BB962C8B-B14F-4D97-AF65-F5344CB8AC3E}">
        <p14:creationId xmlns:p14="http://schemas.microsoft.com/office/powerpoint/2010/main" val="290254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9B10111-4C48-4E92-8CF1-F5F4BAA2D7BD}" type="slidenum">
              <a:rPr lang="zh-CN" altLang="en-US" smtClean="0"/>
              <a:t>21</a:t>
            </a:fld>
            <a:endParaRPr lang="zh-CN" altLang="en-US"/>
          </a:p>
        </p:txBody>
      </p:sp>
    </p:spTree>
    <p:extLst>
      <p:ext uri="{BB962C8B-B14F-4D97-AF65-F5344CB8AC3E}">
        <p14:creationId xmlns:p14="http://schemas.microsoft.com/office/powerpoint/2010/main" val="1154971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不成功：只对比一次没找到的 有</a:t>
            </a:r>
            <a:r>
              <a:rPr lang="en-US" altLang="zh-CN" dirty="0"/>
              <a:t>7</a:t>
            </a:r>
            <a:r>
              <a:rPr lang="zh-CN" altLang="en-US" dirty="0"/>
              <a:t>种可能，分别是：余数</a:t>
            </a:r>
            <a:r>
              <a:rPr lang="en-US" altLang="zh-CN" dirty="0"/>
              <a:t>0</a:t>
            </a:r>
            <a:r>
              <a:rPr lang="zh-CN" altLang="en-US" dirty="0"/>
              <a:t>、</a:t>
            </a:r>
            <a:r>
              <a:rPr lang="en-US" altLang="zh-CN" dirty="0"/>
              <a:t>2</a:t>
            </a:r>
            <a:r>
              <a:rPr lang="zh-CN" altLang="en-US" dirty="0"/>
              <a:t>、</a:t>
            </a:r>
            <a:r>
              <a:rPr lang="en-US" altLang="zh-CN" dirty="0"/>
              <a:t>4</a:t>
            </a:r>
            <a:r>
              <a:rPr lang="zh-CN" altLang="en-US" dirty="0"/>
              <a:t>、</a:t>
            </a:r>
            <a:r>
              <a:rPr lang="en-US" altLang="zh-CN" dirty="0"/>
              <a:t>5</a:t>
            </a:r>
            <a:r>
              <a:rPr lang="zh-CN" altLang="en-US" dirty="0"/>
              <a:t>、</a:t>
            </a:r>
            <a:r>
              <a:rPr lang="en-US" altLang="zh-CN" dirty="0"/>
              <a:t>8</a:t>
            </a:r>
            <a:r>
              <a:rPr lang="zh-CN" altLang="en-US" dirty="0"/>
              <a:t>、</a:t>
            </a:r>
            <a:r>
              <a:rPr lang="en-US" altLang="zh-CN" dirty="0"/>
              <a:t>9</a:t>
            </a:r>
            <a:r>
              <a:rPr lang="zh-CN" altLang="en-US" dirty="0"/>
              <a:t>、</a:t>
            </a:r>
            <a:r>
              <a:rPr lang="en-US" altLang="zh-CN" dirty="0"/>
              <a:t>12</a:t>
            </a:r>
            <a:r>
              <a:rPr lang="zh-CN" altLang="en-US" dirty="0"/>
              <a:t>，所以</a:t>
            </a:r>
            <a:r>
              <a:rPr lang="en-US" altLang="zh-CN" dirty="0"/>
              <a:t>1*7</a:t>
            </a:r>
            <a:r>
              <a:rPr lang="zh-CN" altLang="en-US" dirty="0"/>
              <a:t>；</a:t>
            </a:r>
            <a:endParaRPr lang="en-US" altLang="zh-CN" dirty="0"/>
          </a:p>
          <a:p>
            <a:r>
              <a:rPr lang="zh-CN" altLang="en-US" dirty="0"/>
              <a:t>对比两次发现没找到的有两种可能，分别是</a:t>
            </a:r>
            <a:r>
              <a:rPr lang="en-US" altLang="zh-CN" dirty="0"/>
              <a:t>20</a:t>
            </a:r>
            <a:r>
              <a:rPr lang="zh-CN" altLang="en-US" dirty="0"/>
              <a:t>和</a:t>
            </a:r>
            <a:r>
              <a:rPr lang="en-US" altLang="zh-CN" dirty="0"/>
              <a:t>11</a:t>
            </a:r>
            <a:r>
              <a:rPr lang="zh-CN" altLang="en-US" dirty="0"/>
              <a:t>处，所以</a:t>
            </a:r>
            <a:r>
              <a:rPr lang="en-US" altLang="zh-CN" dirty="0"/>
              <a:t>2*2</a:t>
            </a:r>
            <a:r>
              <a:rPr lang="zh-CN" altLang="en-US" dirty="0"/>
              <a:t>；</a:t>
            </a:r>
            <a:endParaRPr lang="en-US" altLang="zh-CN" dirty="0"/>
          </a:p>
          <a:p>
            <a:r>
              <a:rPr lang="zh-CN" altLang="en-US" dirty="0"/>
              <a:t>对比三次没找到的有三种可能，分别是</a:t>
            </a:r>
            <a:r>
              <a:rPr lang="en-US" altLang="zh-CN" dirty="0"/>
              <a:t>55,</a:t>
            </a:r>
            <a:r>
              <a:rPr lang="zh-CN" altLang="en-US" dirty="0"/>
              <a:t>、</a:t>
            </a:r>
            <a:r>
              <a:rPr lang="en-US" altLang="zh-CN" dirty="0"/>
              <a:t>84</a:t>
            </a:r>
            <a:r>
              <a:rPr lang="zh-CN" altLang="en-US" dirty="0"/>
              <a:t>、</a:t>
            </a:r>
            <a:r>
              <a:rPr lang="en-US" altLang="zh-CN" dirty="0"/>
              <a:t>10</a:t>
            </a:r>
            <a:r>
              <a:rPr lang="zh-CN" altLang="en-US" dirty="0"/>
              <a:t>三处，所以</a:t>
            </a:r>
            <a:r>
              <a:rPr lang="en-US" altLang="zh-CN" dirty="0"/>
              <a:t>3*3</a:t>
            </a:r>
            <a:r>
              <a:rPr lang="zh-CN" altLang="en-US" dirty="0"/>
              <a:t>；</a:t>
            </a:r>
            <a:endParaRPr lang="en-US" altLang="zh-CN" dirty="0"/>
          </a:p>
          <a:p>
            <a:r>
              <a:rPr lang="zh-CN" altLang="en-US" dirty="0"/>
              <a:t>对比五次没找到的有一种可能，就是到了</a:t>
            </a:r>
            <a:r>
              <a:rPr lang="en-US" altLang="zh-CN" dirty="0"/>
              <a:t>79</a:t>
            </a:r>
            <a:r>
              <a:rPr lang="zh-CN" altLang="en-US" dirty="0"/>
              <a:t>所在位置处，所以</a:t>
            </a:r>
            <a:r>
              <a:rPr lang="en-US" altLang="zh-CN" dirty="0"/>
              <a:t>5*1</a:t>
            </a:r>
            <a:r>
              <a:rPr lang="zh-CN" altLang="en-US" dirty="0"/>
              <a:t>；</a:t>
            </a:r>
            <a:endParaRPr lang="en-US" altLang="zh-CN" dirty="0"/>
          </a:p>
          <a:p>
            <a:r>
              <a:rPr lang="zh-CN" altLang="en-US" dirty="0"/>
              <a:t>平均要除以</a:t>
            </a:r>
            <a:r>
              <a:rPr lang="en-US" altLang="zh-CN" dirty="0"/>
              <a:t>13</a:t>
            </a:r>
            <a:r>
              <a:rPr lang="zh-CN" altLang="en-US" dirty="0"/>
              <a:t>，因为这是期望，落到每一个槽子的概率是</a:t>
            </a:r>
            <a:r>
              <a:rPr lang="en-US" altLang="zh-CN" dirty="0"/>
              <a:t>1/13</a:t>
            </a:r>
            <a:endParaRPr lang="zh-CN" altLang="en-US" dirty="0"/>
          </a:p>
        </p:txBody>
      </p:sp>
      <p:sp>
        <p:nvSpPr>
          <p:cNvPr id="4" name="灯片编号占位符 3"/>
          <p:cNvSpPr>
            <a:spLocks noGrp="1"/>
          </p:cNvSpPr>
          <p:nvPr>
            <p:ph type="sldNum" sz="quarter" idx="5"/>
          </p:nvPr>
        </p:nvSpPr>
        <p:spPr/>
        <p:txBody>
          <a:bodyPr/>
          <a:lstStyle/>
          <a:p>
            <a:fld id="{99B10111-4C48-4E92-8CF1-F5F4BAA2D7BD}" type="slidenum">
              <a:rPr lang="zh-CN" altLang="en-US" smtClean="0"/>
              <a:t>29</a:t>
            </a:fld>
            <a:endParaRPr lang="zh-CN" altLang="en-US"/>
          </a:p>
        </p:txBody>
      </p:sp>
    </p:spTree>
    <p:extLst>
      <p:ext uri="{BB962C8B-B14F-4D97-AF65-F5344CB8AC3E}">
        <p14:creationId xmlns:p14="http://schemas.microsoft.com/office/powerpoint/2010/main" val="424034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91103"/>
            <a:ext cx="7772400" cy="739444"/>
          </a:xfrm>
        </p:spPr>
        <p:txBody>
          <a:bodyPr anchor="b"/>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88965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en-US" altLang="zh-CN"/>
              <a:t>Data Structure &amp; Algorithms</a:t>
            </a:r>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7" name="直接连接符 6"/>
          <p:cNvCxnSpPr/>
          <p:nvPr userDrawn="1"/>
        </p:nvCxnSpPr>
        <p:spPr>
          <a:xfrm>
            <a:off x="1076547" y="2562446"/>
            <a:ext cx="6990907"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4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62602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7922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矩形 17"/>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432000" y="212659"/>
            <a:ext cx="8280000" cy="606041"/>
          </a:xfrm>
        </p:spPr>
        <p:txBody>
          <a:bodyPr/>
          <a:lstStyle>
            <a:lvl1pPr>
              <a:defRPr sz="2800">
                <a:latin typeface="+mn-lt"/>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32000" y="976838"/>
            <a:ext cx="8280000" cy="5063602"/>
          </a:xfrm>
        </p:spPr>
        <p:txBody>
          <a:bodyPr/>
          <a:lstStyle>
            <a:lvl1pPr>
              <a:defRPr sz="2400">
                <a:latin typeface="+mn-lt"/>
                <a:ea typeface="微软雅黑" panose="020B0503020204020204" pitchFamily="34" charset="-122"/>
              </a:defRPr>
            </a:lvl1pPr>
            <a:lvl2pPr>
              <a:defRPr sz="2000">
                <a:latin typeface="+mn-lt"/>
                <a:ea typeface="微软雅黑" panose="020B0503020204020204" pitchFamily="34" charset="-122"/>
              </a:defRPr>
            </a:lvl2pPr>
            <a:lvl3pPr>
              <a:defRPr sz="1800">
                <a:latin typeface="+mn-lt"/>
                <a:ea typeface="微软雅黑" panose="020B0503020204020204" pitchFamily="34" charset="-122"/>
              </a:defRPr>
            </a:lvl3pPr>
            <a:lvl4pPr>
              <a:defRPr sz="1600">
                <a:latin typeface="+mn-lt"/>
                <a:ea typeface="微软雅黑" panose="020B0503020204020204" pitchFamily="34" charset="-122"/>
              </a:defRPr>
            </a:lvl4pPr>
            <a:lvl5pPr>
              <a:defRPr sz="1600">
                <a:latin typeface="+mn-lt"/>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9" name="直接连接符 8"/>
          <p:cNvCxnSpPr/>
          <p:nvPr userDrawn="1"/>
        </p:nvCxnSpPr>
        <p:spPr>
          <a:xfrm>
            <a:off x="393405" y="818700"/>
            <a:ext cx="8282762"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33302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9"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sp>
        <p:nvSpPr>
          <p:cNvPr id="11"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111110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390310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5382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10335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0795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3220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66756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531637"/>
            <a:ext cx="8280000" cy="584791"/>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32000" y="1338338"/>
            <a:ext cx="82800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14" name="页脚占位符 1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Data Structure &amp; Algorithms</a:t>
            </a:r>
            <a:endParaRPr lang="zh-CN" altLang="en-US"/>
          </a:p>
        </p:txBody>
      </p:sp>
      <p:sp>
        <p:nvSpPr>
          <p:cNvPr id="15" name="灯片编号占位符 1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59066-C5B0-49A4-8A01-22CA3197C10F}" type="slidenum">
              <a:rPr lang="zh-CN" altLang="en-US" smtClean="0"/>
              <a:t>‹#›</a:t>
            </a:fld>
            <a:endParaRPr lang="zh-CN" altLang="en-US"/>
          </a:p>
        </p:txBody>
      </p:sp>
    </p:spTree>
    <p:extLst>
      <p:ext uri="{BB962C8B-B14F-4D97-AF65-F5344CB8AC3E}">
        <p14:creationId xmlns:p14="http://schemas.microsoft.com/office/powerpoint/2010/main" val="2811902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8573"/>
            <a:ext cx="7772400" cy="739444"/>
          </a:xfrm>
        </p:spPr>
        <p:txBody>
          <a:bodyPr/>
          <a:lstStyle/>
          <a:p>
            <a:pPr>
              <a:lnSpc>
                <a:spcPct val="100000"/>
              </a:lnSpc>
            </a:pPr>
            <a:r>
              <a:rPr lang="en-US" altLang="zh-CN" sz="3600" b="1">
                <a:latin typeface="+mn-lt"/>
              </a:rPr>
              <a:t>Hash</a:t>
            </a:r>
            <a:endParaRPr lang="zh-CN" altLang="en-US" sz="3600" b="1" dirty="0">
              <a:latin typeface="+mn-lt"/>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05" y="261301"/>
            <a:ext cx="972636" cy="906131"/>
          </a:xfrm>
          <a:prstGeom prst="rect">
            <a:avLst/>
          </a:prstGeom>
        </p:spPr>
      </p:pic>
      <p:sp>
        <p:nvSpPr>
          <p:cNvPr id="7" name="副标题 2"/>
          <p:cNvSpPr>
            <a:spLocks noGrp="1"/>
          </p:cNvSpPr>
          <p:nvPr>
            <p:ph type="subTitle" idx="1"/>
          </p:nvPr>
        </p:nvSpPr>
        <p:spPr>
          <a:xfrm>
            <a:off x="1143000" y="3310641"/>
            <a:ext cx="6858000" cy="2010389"/>
          </a:xfrm>
        </p:spPr>
        <p:txBody>
          <a:bodyPr>
            <a:normAutofit/>
          </a:bodyPr>
          <a:lstStyle/>
          <a:p>
            <a:pPr>
              <a:lnSpc>
                <a:spcPct val="170000"/>
              </a:lnSpc>
              <a:spcBef>
                <a:spcPts val="0"/>
              </a:spcBef>
              <a:spcAft>
                <a:spcPts val="600"/>
              </a:spcAft>
            </a:pPr>
            <a:r>
              <a:rPr lang="zh-CN" altLang="en-US" sz="1800" b="1" dirty="0"/>
              <a:t>苏卓 （初稿）</a:t>
            </a:r>
            <a:endParaRPr lang="en-US" altLang="zh-CN" sz="1800" b="1" dirty="0"/>
          </a:p>
          <a:p>
            <a:pPr>
              <a:lnSpc>
                <a:spcPct val="170000"/>
              </a:lnSpc>
              <a:spcBef>
                <a:spcPts val="0"/>
              </a:spcBef>
              <a:spcAft>
                <a:spcPts val="600"/>
              </a:spcAft>
            </a:pPr>
            <a:r>
              <a:rPr lang="zh-CN" altLang="en-US" sz="1800" b="1"/>
              <a:t>吴贺俊 （修订）</a:t>
            </a:r>
            <a:endParaRPr lang="en-US" altLang="zh-CN" sz="1800" b="1" dirty="0"/>
          </a:p>
        </p:txBody>
      </p:sp>
      <p:sp>
        <p:nvSpPr>
          <p:cNvPr id="6" name="文本框 5"/>
          <p:cNvSpPr txBox="1"/>
          <p:nvPr/>
        </p:nvSpPr>
        <p:spPr>
          <a:xfrm>
            <a:off x="1310341" y="529700"/>
            <a:ext cx="3519105" cy="369332"/>
          </a:xfrm>
          <a:prstGeom prst="rect">
            <a:avLst/>
          </a:prstGeom>
          <a:noFill/>
        </p:spPr>
        <p:txBody>
          <a:bodyPr wrap="none" rtlCol="0">
            <a:spAutoFit/>
          </a:bodyPr>
          <a:lstStyle/>
          <a:p>
            <a:r>
              <a:rPr lang="en-US" altLang="zh-CN" b="1" dirty="0">
                <a:solidFill>
                  <a:srgbClr val="005825"/>
                </a:solidFill>
                <a:latin typeface="微软雅黑" panose="020B0503020204020204" pitchFamily="34" charset="-122"/>
                <a:ea typeface="微软雅黑" panose="020B0503020204020204" pitchFamily="34" charset="-122"/>
              </a:rPr>
              <a:t>Data Structure &amp; Algorithms</a:t>
            </a:r>
            <a:endParaRPr lang="zh-CN" altLang="en-US" b="1" dirty="0">
              <a:solidFill>
                <a:srgbClr val="00582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279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p:txBody>
          <a:bodyPr/>
          <a:lstStyle/>
          <a:p>
            <a:pPr>
              <a:lnSpc>
                <a:spcPct val="150000"/>
              </a:lnSpc>
            </a:pPr>
            <a:r>
              <a:rPr lang="zh-CN" altLang="en-US" dirty="0">
                <a:latin typeface="Times New Roman" pitchFamily="18" charset="0"/>
                <a:cs typeface="Times New Roman" pitchFamily="18" charset="0"/>
              </a:rPr>
              <a:t>例： 设有</a:t>
            </a:r>
            <a:r>
              <a:rPr lang="en-US" altLang="zh-CN" dirty="0">
                <a:latin typeface="Times New Roman" pitchFamily="18" charset="0"/>
                <a:cs typeface="Times New Roman" pitchFamily="18" charset="0"/>
              </a:rPr>
              <a:t>80</a:t>
            </a:r>
            <a:r>
              <a:rPr lang="zh-CN" altLang="en-US" dirty="0">
                <a:latin typeface="Times New Roman" pitchFamily="18" charset="0"/>
                <a:cs typeface="Times New Roman" pitchFamily="18" charset="0"/>
              </a:rPr>
              <a:t>个记录，关键字为</a:t>
            </a:r>
            <a:r>
              <a:rPr lang="en-US" altLang="zh-CN" dirty="0">
                <a:latin typeface="Times New Roman" pitchFamily="18" charset="0"/>
                <a:cs typeface="Times New Roman" pitchFamily="18" charset="0"/>
              </a:rPr>
              <a:t>8</a:t>
            </a:r>
            <a:r>
              <a:rPr lang="zh-CN" altLang="en-US" dirty="0">
                <a:latin typeface="Times New Roman" pitchFamily="18" charset="0"/>
                <a:cs typeface="Times New Roman" pitchFamily="18" charset="0"/>
              </a:rPr>
              <a:t>位十进制数，哈希地址为</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位十进制数。</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10</a:t>
            </a:fld>
            <a:endParaRPr lang="zh-CN" altLang="en-US" dirty="0"/>
          </a:p>
        </p:txBody>
      </p:sp>
      <p:grpSp>
        <p:nvGrpSpPr>
          <p:cNvPr id="6" name="Group 3"/>
          <p:cNvGrpSpPr>
            <a:grpSpLocks/>
          </p:cNvGrpSpPr>
          <p:nvPr/>
        </p:nvGrpSpPr>
        <p:grpSpPr bwMode="auto">
          <a:xfrm>
            <a:off x="609600" y="2280211"/>
            <a:ext cx="2584450" cy="3562349"/>
            <a:chOff x="0" y="0"/>
            <a:chExt cx="1628" cy="2244"/>
          </a:xfrm>
        </p:grpSpPr>
        <p:sp>
          <p:nvSpPr>
            <p:cNvPr id="7" name="Text Box 4"/>
            <p:cNvSpPr txBox="1">
              <a:spLocks noChangeArrowheads="1"/>
            </p:cNvSpPr>
            <p:nvPr/>
          </p:nvSpPr>
          <p:spPr bwMode="auto">
            <a:xfrm>
              <a:off x="663" y="182"/>
              <a:ext cx="34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p>
              <a:pPr fontAlgn="base">
                <a:spcBef>
                  <a:spcPct val="0"/>
                </a:spcBef>
                <a:spcAft>
                  <a:spcPct val="0"/>
                </a:spcAft>
                <a:buFont typeface="Arial" pitchFamily="34" charset="0"/>
                <a:buNone/>
              </a:pPr>
              <a:r>
                <a:rPr lang="zh-CN" altLang="en-US" sz="2400">
                  <a:cs typeface="Times New Roman" pitchFamily="18" charset="0"/>
                </a:rPr>
                <a:t>┇</a:t>
              </a:r>
              <a:endParaRPr lang="zh-CN" altLang="en-US" sz="2400"/>
            </a:p>
          </p:txBody>
        </p:sp>
        <p:sp>
          <p:nvSpPr>
            <p:cNvPr id="8" name="Text Box 5"/>
            <p:cNvSpPr txBox="1">
              <a:spLocks noChangeArrowheads="1"/>
            </p:cNvSpPr>
            <p:nvPr/>
          </p:nvSpPr>
          <p:spPr bwMode="auto">
            <a:xfrm>
              <a:off x="31" y="325"/>
              <a:ext cx="1595" cy="1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400" dirty="0"/>
                <a:t>8  1  3   </a:t>
              </a:r>
              <a:r>
                <a:rPr lang="en-US" sz="2400" dirty="0">
                  <a:solidFill>
                    <a:srgbClr val="0000FF"/>
                  </a:solidFill>
                </a:rPr>
                <a:t>4  6  5  3  </a:t>
              </a:r>
              <a:r>
                <a:rPr lang="en-US" sz="2400" dirty="0"/>
                <a:t>2</a:t>
              </a:r>
            </a:p>
            <a:p>
              <a:pPr fontAlgn="base">
                <a:spcBef>
                  <a:spcPct val="0"/>
                </a:spcBef>
                <a:spcAft>
                  <a:spcPct val="0"/>
                </a:spcAft>
                <a:buFont typeface="Arial" pitchFamily="34" charset="0"/>
                <a:buNone/>
              </a:pPr>
              <a:r>
                <a:rPr lang="en-US" sz="2400" dirty="0"/>
                <a:t>8  1  3   </a:t>
              </a:r>
              <a:r>
                <a:rPr lang="en-US" sz="2400" dirty="0">
                  <a:solidFill>
                    <a:srgbClr val="0000FF"/>
                  </a:solidFill>
                </a:rPr>
                <a:t>7  2  2  4  </a:t>
              </a:r>
              <a:r>
                <a:rPr lang="en-US" sz="2400" dirty="0"/>
                <a:t>2</a:t>
              </a:r>
            </a:p>
            <a:p>
              <a:pPr fontAlgn="base">
                <a:spcBef>
                  <a:spcPct val="0"/>
                </a:spcBef>
                <a:spcAft>
                  <a:spcPct val="0"/>
                </a:spcAft>
                <a:buFont typeface="Arial" pitchFamily="34" charset="0"/>
                <a:buNone/>
              </a:pPr>
              <a:r>
                <a:rPr lang="en-US" sz="2400" dirty="0"/>
                <a:t>8  1  3   </a:t>
              </a:r>
              <a:r>
                <a:rPr lang="en-US" sz="2400" dirty="0">
                  <a:solidFill>
                    <a:srgbClr val="0000FF"/>
                  </a:solidFill>
                </a:rPr>
                <a:t>8  7  4  2  </a:t>
              </a:r>
              <a:r>
                <a:rPr lang="en-US" sz="2400" dirty="0"/>
                <a:t>2</a:t>
              </a:r>
            </a:p>
            <a:p>
              <a:pPr fontAlgn="base">
                <a:spcBef>
                  <a:spcPct val="0"/>
                </a:spcBef>
                <a:spcAft>
                  <a:spcPct val="0"/>
                </a:spcAft>
                <a:buFont typeface="Arial" pitchFamily="34" charset="0"/>
                <a:buNone/>
              </a:pPr>
              <a:r>
                <a:rPr lang="en-US" sz="2400" dirty="0"/>
                <a:t>8  1  3   </a:t>
              </a:r>
              <a:r>
                <a:rPr lang="en-US" sz="2400" dirty="0">
                  <a:solidFill>
                    <a:srgbClr val="0000FF"/>
                  </a:solidFill>
                </a:rPr>
                <a:t>0  1  3  6  </a:t>
              </a:r>
              <a:r>
                <a:rPr lang="en-US" sz="2400" dirty="0"/>
                <a:t>7</a:t>
              </a:r>
            </a:p>
            <a:p>
              <a:pPr fontAlgn="base">
                <a:spcBef>
                  <a:spcPct val="0"/>
                </a:spcBef>
                <a:spcAft>
                  <a:spcPct val="0"/>
                </a:spcAft>
                <a:buFont typeface="Arial" pitchFamily="34" charset="0"/>
                <a:buNone/>
              </a:pPr>
              <a:r>
                <a:rPr lang="en-US" sz="2400" dirty="0"/>
                <a:t>8  1  3   </a:t>
              </a:r>
              <a:r>
                <a:rPr lang="en-US" sz="2400" dirty="0">
                  <a:solidFill>
                    <a:srgbClr val="0000FF"/>
                  </a:solidFill>
                </a:rPr>
                <a:t>2  2  8  1  </a:t>
              </a:r>
              <a:r>
                <a:rPr lang="en-US" sz="2400" dirty="0"/>
                <a:t>7 </a:t>
              </a:r>
            </a:p>
            <a:p>
              <a:pPr fontAlgn="base">
                <a:spcBef>
                  <a:spcPct val="0"/>
                </a:spcBef>
                <a:spcAft>
                  <a:spcPct val="0"/>
                </a:spcAft>
                <a:buFont typeface="Arial" pitchFamily="34" charset="0"/>
                <a:buNone/>
              </a:pPr>
              <a:r>
                <a:rPr lang="en-US" sz="2400" dirty="0"/>
                <a:t>8  1  3   </a:t>
              </a:r>
              <a:r>
                <a:rPr lang="en-US" sz="2400" dirty="0">
                  <a:solidFill>
                    <a:srgbClr val="0000FF"/>
                  </a:solidFill>
                </a:rPr>
                <a:t>3  8  9  6  </a:t>
              </a:r>
              <a:r>
                <a:rPr lang="en-US" sz="2400" dirty="0"/>
                <a:t>7</a:t>
              </a:r>
            </a:p>
            <a:p>
              <a:pPr fontAlgn="base">
                <a:spcBef>
                  <a:spcPct val="0"/>
                </a:spcBef>
                <a:spcAft>
                  <a:spcPct val="0"/>
                </a:spcAft>
                <a:buFont typeface="Arial" pitchFamily="34" charset="0"/>
                <a:buNone/>
              </a:pPr>
              <a:r>
                <a:rPr lang="en-US" sz="2400" dirty="0"/>
                <a:t>8  1  3   </a:t>
              </a:r>
              <a:r>
                <a:rPr lang="en-US" sz="2400" dirty="0">
                  <a:solidFill>
                    <a:srgbClr val="0000FF"/>
                  </a:solidFill>
                </a:rPr>
                <a:t>6  8  5  3  </a:t>
              </a:r>
              <a:r>
                <a:rPr lang="en-US" sz="2400" dirty="0"/>
                <a:t>7</a:t>
              </a:r>
            </a:p>
            <a:p>
              <a:pPr fontAlgn="base">
                <a:spcBef>
                  <a:spcPct val="0"/>
                </a:spcBef>
                <a:spcAft>
                  <a:spcPct val="0"/>
                </a:spcAft>
                <a:buFont typeface="Arial" pitchFamily="34" charset="0"/>
                <a:buNone/>
              </a:pPr>
              <a:r>
                <a:rPr lang="en-US" sz="2400" dirty="0"/>
                <a:t>8  1  4   </a:t>
              </a:r>
              <a:r>
                <a:rPr lang="en-US" sz="2400" dirty="0">
                  <a:solidFill>
                    <a:srgbClr val="0000FF"/>
                  </a:solidFill>
                </a:rPr>
                <a:t>1  9  3  5  </a:t>
              </a:r>
              <a:r>
                <a:rPr lang="en-US" sz="2400" dirty="0"/>
                <a:t>5</a:t>
              </a:r>
            </a:p>
          </p:txBody>
        </p:sp>
        <p:sp>
          <p:nvSpPr>
            <p:cNvPr id="9" name="Text Box 6"/>
            <p:cNvSpPr txBox="1">
              <a:spLocks noChangeArrowheads="1"/>
            </p:cNvSpPr>
            <p:nvPr/>
          </p:nvSpPr>
          <p:spPr bwMode="auto">
            <a:xfrm>
              <a:off x="0" y="0"/>
              <a:ext cx="16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zh-CN" altLang="en-US" sz="2400" dirty="0">
                  <a:sym typeface="Wingdings" pitchFamily="2" charset="2"/>
                </a:rPr>
                <a:t>   </a:t>
              </a:r>
              <a:endParaRPr lang="zh-CN" altLang="en-US" sz="2400" dirty="0"/>
            </a:p>
          </p:txBody>
        </p:sp>
        <p:sp>
          <p:nvSpPr>
            <p:cNvPr id="10" name="Line 7"/>
            <p:cNvSpPr>
              <a:spLocks noChangeShapeType="1"/>
            </p:cNvSpPr>
            <p:nvPr/>
          </p:nvSpPr>
          <p:spPr bwMode="auto">
            <a:xfrm>
              <a:off x="618" y="363"/>
              <a:ext cx="0" cy="1814"/>
            </a:xfrm>
            <a:prstGeom prst="line">
              <a:avLst/>
            </a:prstGeom>
            <a:noFill/>
            <a:ln w="508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1" name="Line 8"/>
            <p:cNvSpPr>
              <a:spLocks noChangeShapeType="1"/>
            </p:cNvSpPr>
            <p:nvPr/>
          </p:nvSpPr>
          <p:spPr bwMode="auto">
            <a:xfrm>
              <a:off x="1366" y="363"/>
              <a:ext cx="0" cy="1814"/>
            </a:xfrm>
            <a:prstGeom prst="line">
              <a:avLst/>
            </a:prstGeom>
            <a:noFill/>
            <a:ln w="508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grpSp>
      <p:sp>
        <p:nvSpPr>
          <p:cNvPr id="12" name="AutoShape 9"/>
          <p:cNvSpPr>
            <a:spLocks noChangeArrowheads="1"/>
          </p:cNvSpPr>
          <p:nvPr/>
        </p:nvSpPr>
        <p:spPr bwMode="auto">
          <a:xfrm>
            <a:off x="4114800" y="2687117"/>
            <a:ext cx="4715933" cy="3046988"/>
          </a:xfrm>
          <a:prstGeom prst="wedgeRectCallout">
            <a:avLst>
              <a:gd name="adj1" fmla="val -71551"/>
              <a:gd name="adj2" fmla="val 4838"/>
            </a:avLst>
          </a:prstGeom>
          <a:noFill/>
          <a:ln w="25400"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fontAlgn="base">
              <a:spcBef>
                <a:spcPct val="0"/>
              </a:spcBef>
              <a:spcAft>
                <a:spcPct val="0"/>
              </a:spcAft>
              <a:buFont typeface="Arial" pitchFamily="34" charset="0"/>
              <a:buNone/>
            </a:pPr>
            <a:r>
              <a:rPr lang="zh-CN" altLang="en-US" sz="2400" b="1" dirty="0"/>
              <a:t>分析</a:t>
            </a:r>
            <a:r>
              <a:rPr lang="en-US" altLang="zh-CN" sz="2400" b="1" dirty="0"/>
              <a:t>:   </a:t>
            </a:r>
            <a:r>
              <a:rPr lang="zh-CN" altLang="en-US" sz="2400" b="1" dirty="0">
                <a:sym typeface="Wingdings" pitchFamily="2" charset="2"/>
              </a:rPr>
              <a:t> 只取</a:t>
            </a:r>
            <a:r>
              <a:rPr lang="en-US" sz="2400" b="1" dirty="0">
                <a:sym typeface="Wingdings" pitchFamily="2" charset="2"/>
              </a:rPr>
              <a:t>8</a:t>
            </a:r>
          </a:p>
          <a:p>
            <a:pPr fontAlgn="base">
              <a:spcBef>
                <a:spcPct val="0"/>
              </a:spcBef>
              <a:spcAft>
                <a:spcPct val="0"/>
              </a:spcAft>
              <a:buFont typeface="Arial" pitchFamily="34" charset="0"/>
              <a:buNone/>
            </a:pPr>
            <a:r>
              <a:rPr lang="en-US" sz="2400" b="1" dirty="0">
                <a:sym typeface="Wingdings" pitchFamily="2" charset="2"/>
              </a:rPr>
              <a:t>              </a:t>
            </a:r>
            <a:r>
              <a:rPr lang="zh-CN" altLang="en-US" sz="2400" b="1" dirty="0">
                <a:sym typeface="Wingdings" pitchFamily="2" charset="2"/>
              </a:rPr>
              <a:t>只取</a:t>
            </a:r>
            <a:r>
              <a:rPr lang="en-US" sz="2400" b="1" dirty="0">
                <a:sym typeface="Wingdings" pitchFamily="2" charset="2"/>
              </a:rPr>
              <a:t>1</a:t>
            </a:r>
          </a:p>
          <a:p>
            <a:pPr fontAlgn="base">
              <a:spcBef>
                <a:spcPct val="0"/>
              </a:spcBef>
              <a:spcAft>
                <a:spcPct val="0"/>
              </a:spcAft>
              <a:buFont typeface="Arial" pitchFamily="34" charset="0"/>
              <a:buNone/>
            </a:pPr>
            <a:r>
              <a:rPr lang="en-US" sz="2400" b="1" dirty="0">
                <a:sym typeface="Wingdings" pitchFamily="2" charset="2"/>
              </a:rPr>
              <a:t>              </a:t>
            </a:r>
            <a:r>
              <a:rPr lang="zh-CN" altLang="en-US" sz="2400" b="1" dirty="0">
                <a:sym typeface="Wingdings" pitchFamily="2" charset="2"/>
              </a:rPr>
              <a:t>只取</a:t>
            </a:r>
            <a:r>
              <a:rPr lang="en-US" sz="2400" b="1" dirty="0">
                <a:sym typeface="Wingdings" pitchFamily="2" charset="2"/>
              </a:rPr>
              <a:t>3</a:t>
            </a:r>
            <a:r>
              <a:rPr lang="zh-CN" altLang="en-US" sz="2400" b="1" dirty="0">
                <a:sym typeface="Wingdings" pitchFamily="2" charset="2"/>
              </a:rPr>
              <a:t>、</a:t>
            </a:r>
            <a:r>
              <a:rPr lang="en-US" sz="2400" b="1" dirty="0">
                <a:sym typeface="Wingdings" pitchFamily="2" charset="2"/>
              </a:rPr>
              <a:t>4</a:t>
            </a:r>
          </a:p>
          <a:p>
            <a:pPr fontAlgn="base">
              <a:spcBef>
                <a:spcPct val="0"/>
              </a:spcBef>
              <a:spcAft>
                <a:spcPct val="0"/>
              </a:spcAft>
              <a:buFont typeface="Arial" pitchFamily="34" charset="0"/>
              <a:buNone/>
            </a:pPr>
            <a:r>
              <a:rPr lang="en-US" sz="2400" b="1" dirty="0">
                <a:sym typeface="Wingdings" pitchFamily="2" charset="2"/>
              </a:rPr>
              <a:t>              </a:t>
            </a:r>
            <a:r>
              <a:rPr lang="zh-CN" altLang="en-US" sz="2400" b="1" dirty="0">
                <a:sym typeface="Wingdings" pitchFamily="2" charset="2"/>
              </a:rPr>
              <a:t>只取</a:t>
            </a:r>
            <a:r>
              <a:rPr lang="en-US" sz="2400" b="1" dirty="0">
                <a:sym typeface="Wingdings" pitchFamily="2" charset="2"/>
              </a:rPr>
              <a:t>2</a:t>
            </a:r>
            <a:r>
              <a:rPr lang="zh-CN" altLang="en-US" sz="2400" b="1" dirty="0">
                <a:sym typeface="Wingdings" pitchFamily="2" charset="2"/>
              </a:rPr>
              <a:t>、</a:t>
            </a:r>
            <a:r>
              <a:rPr lang="en-US" sz="2400" b="1" dirty="0">
                <a:sym typeface="Wingdings" pitchFamily="2" charset="2"/>
              </a:rPr>
              <a:t>7</a:t>
            </a:r>
            <a:r>
              <a:rPr lang="zh-CN" altLang="en-US" sz="2400" b="1" dirty="0">
                <a:sym typeface="Wingdings" pitchFamily="2" charset="2"/>
              </a:rPr>
              <a:t>、</a:t>
            </a:r>
            <a:r>
              <a:rPr lang="en-US" sz="2400" b="1" dirty="0">
                <a:sym typeface="Wingdings" pitchFamily="2" charset="2"/>
              </a:rPr>
              <a:t>5</a:t>
            </a:r>
          </a:p>
          <a:p>
            <a:pPr fontAlgn="base">
              <a:spcBef>
                <a:spcPct val="0"/>
              </a:spcBef>
              <a:spcAft>
                <a:spcPct val="0"/>
              </a:spcAft>
              <a:buFont typeface="Arial" pitchFamily="34" charset="0"/>
              <a:buNone/>
            </a:pPr>
            <a:r>
              <a:rPr lang="en-US" sz="2400" b="1" dirty="0">
                <a:sym typeface="Wingdings" pitchFamily="2" charset="2"/>
              </a:rPr>
              <a:t>             </a:t>
            </a:r>
            <a:r>
              <a:rPr lang="zh-CN" altLang="en-US" sz="2400" b="1" dirty="0">
                <a:sym typeface="Wingdings" pitchFamily="2" charset="2"/>
              </a:rPr>
              <a:t>数字分布近乎随机</a:t>
            </a:r>
            <a:endParaRPr lang="en-US" altLang="zh-CN" sz="2400" b="1" dirty="0">
              <a:sym typeface="Wingdings" pitchFamily="2" charset="2"/>
            </a:endParaRPr>
          </a:p>
          <a:p>
            <a:pPr fontAlgn="base">
              <a:spcBef>
                <a:spcPct val="0"/>
              </a:spcBef>
              <a:spcAft>
                <a:spcPct val="0"/>
              </a:spcAft>
              <a:buFont typeface="Arial" pitchFamily="34" charset="0"/>
              <a:buNone/>
            </a:pPr>
            <a:endParaRPr lang="zh-CN" altLang="en-US" sz="2400" b="1" dirty="0">
              <a:sym typeface="Wingdings" pitchFamily="2" charset="2"/>
            </a:endParaRPr>
          </a:p>
          <a:p>
            <a:pPr fontAlgn="base">
              <a:spcBef>
                <a:spcPct val="0"/>
              </a:spcBef>
              <a:spcAft>
                <a:spcPct val="0"/>
              </a:spcAft>
              <a:buFont typeface="Arial" pitchFamily="34" charset="0"/>
              <a:buNone/>
            </a:pPr>
            <a:r>
              <a:rPr lang="zh-CN" altLang="en-US" sz="2400" b="1" dirty="0">
                <a:sym typeface="Wingdings" pitchFamily="2" charset="2"/>
              </a:rPr>
              <a:t>所以</a:t>
            </a:r>
            <a:r>
              <a:rPr lang="en-US" altLang="zh-CN" sz="2400" b="1" dirty="0">
                <a:sym typeface="Wingdings" pitchFamily="2" charset="2"/>
              </a:rPr>
              <a:t>:  </a:t>
            </a:r>
            <a:r>
              <a:rPr lang="zh-CN" altLang="en-US" sz="2400" b="1" dirty="0">
                <a:sym typeface="Wingdings" pitchFamily="2" charset="2"/>
              </a:rPr>
              <a:t>取任意两位或两位</a:t>
            </a:r>
          </a:p>
          <a:p>
            <a:pPr fontAlgn="base">
              <a:spcBef>
                <a:spcPct val="0"/>
              </a:spcBef>
              <a:spcAft>
                <a:spcPct val="0"/>
              </a:spcAft>
              <a:buFont typeface="Arial" pitchFamily="34" charset="0"/>
              <a:buNone/>
            </a:pPr>
            <a:r>
              <a:rPr lang="zh-CN" altLang="en-US" sz="2400" b="1" dirty="0">
                <a:sym typeface="Wingdings" pitchFamily="2" charset="2"/>
              </a:rPr>
              <a:t>            与另两位的叠加作哈希地址</a:t>
            </a:r>
          </a:p>
        </p:txBody>
      </p:sp>
    </p:spTree>
    <p:extLst>
      <p:ext uri="{BB962C8B-B14F-4D97-AF65-F5344CB8AC3E}">
        <p14:creationId xmlns:p14="http://schemas.microsoft.com/office/powerpoint/2010/main" val="148001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p:txBody>
          <a:bodyPr>
            <a:normAutofit/>
          </a:bodyPr>
          <a:lstStyle/>
          <a:p>
            <a:pPr marL="0" indent="0">
              <a:lnSpc>
                <a:spcPct val="150000"/>
              </a:lnSpc>
              <a:spcBef>
                <a:spcPts val="1200"/>
              </a:spcBef>
              <a:spcAft>
                <a:spcPct val="20000"/>
              </a:spcAft>
              <a:buFont typeface="Wingdings" pitchFamily="2" charset="2"/>
              <a:buNone/>
            </a:pPr>
            <a:r>
              <a:rPr lang="en-US" altLang="zh-CN" b="1" dirty="0">
                <a:latin typeface="Times New Roman" pitchFamily="18" charset="0"/>
                <a:cs typeface="Times New Roman" pitchFamily="18" charset="0"/>
              </a:rPr>
              <a:t>3  </a:t>
            </a:r>
            <a:r>
              <a:rPr lang="zh-CN" altLang="en-US" b="1" dirty="0">
                <a:latin typeface="Times New Roman" pitchFamily="18" charset="0"/>
                <a:cs typeface="Times New Roman" pitchFamily="18" charset="0"/>
              </a:rPr>
              <a:t>平方取中法</a:t>
            </a:r>
          </a:p>
          <a:p>
            <a:pPr>
              <a:lnSpc>
                <a:spcPct val="150000"/>
              </a:lnSpc>
              <a:spcBef>
                <a:spcPts val="1200"/>
              </a:spcBef>
            </a:pPr>
            <a:r>
              <a:rPr lang="zh-CN" altLang="en-US" sz="2000" dirty="0">
                <a:latin typeface="Times New Roman" pitchFamily="18" charset="0"/>
                <a:cs typeface="Times New Roman" pitchFamily="18" charset="0"/>
              </a:rPr>
              <a:t>将关键字平方后取中间几位作为哈希地址。</a:t>
            </a:r>
          </a:p>
          <a:p>
            <a:pPr>
              <a:lnSpc>
                <a:spcPct val="150000"/>
              </a:lnSpc>
              <a:spcBef>
                <a:spcPts val="1200"/>
              </a:spcBef>
            </a:pPr>
            <a:r>
              <a:rPr lang="zh-CN" altLang="en-US" sz="2000" dirty="0">
                <a:latin typeface="Times New Roman" pitchFamily="18" charset="0"/>
                <a:cs typeface="Times New Roman" pitchFamily="18" charset="0"/>
              </a:rPr>
              <a:t>一个数平方后中间几位和数的每一位都有关，则由随机分布的关键字得到的散列地址也是随机的。</a:t>
            </a:r>
            <a:endParaRPr lang="en-US" altLang="zh-CN" sz="2000" dirty="0">
              <a:latin typeface="Times New Roman" pitchFamily="18" charset="0"/>
              <a:cs typeface="Times New Roman" pitchFamily="18" charset="0"/>
            </a:endParaRPr>
          </a:p>
          <a:p>
            <a:pPr>
              <a:lnSpc>
                <a:spcPct val="150000"/>
              </a:lnSpc>
              <a:spcBef>
                <a:spcPts val="1200"/>
              </a:spcBef>
            </a:pPr>
            <a:r>
              <a:rPr lang="zh-CN" altLang="en-US" sz="2000" dirty="0">
                <a:latin typeface="Times New Roman" pitchFamily="18" charset="0"/>
                <a:cs typeface="Times New Roman" pitchFamily="18" charset="0"/>
              </a:rPr>
              <a:t>散列函数所取的位数由散列表的长度决定。</a:t>
            </a:r>
            <a:endParaRPr lang="en-US" altLang="zh-CN" sz="2000" dirty="0">
              <a:latin typeface="Times New Roman" pitchFamily="18" charset="0"/>
              <a:cs typeface="Times New Roman" pitchFamily="18" charset="0"/>
            </a:endParaRPr>
          </a:p>
          <a:p>
            <a:pPr>
              <a:lnSpc>
                <a:spcPct val="150000"/>
              </a:lnSpc>
              <a:spcBef>
                <a:spcPts val="1200"/>
              </a:spcBef>
            </a:pPr>
            <a:r>
              <a:rPr lang="zh-CN" altLang="en-US" sz="2000" dirty="0">
                <a:latin typeface="Times New Roman" pitchFamily="18" charset="0"/>
                <a:cs typeface="Times New Roman" pitchFamily="18" charset="0"/>
              </a:rPr>
              <a:t>这种方法适于不知道全部关键字情况，是一种较为常用的方法。</a:t>
            </a:r>
          </a:p>
          <a:p>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11</a:t>
            </a:fld>
            <a:endParaRPr lang="zh-CN" altLang="en-US" dirty="0"/>
          </a:p>
        </p:txBody>
      </p:sp>
    </p:spTree>
    <p:extLst>
      <p:ext uri="{BB962C8B-B14F-4D97-AF65-F5344CB8AC3E}">
        <p14:creationId xmlns:p14="http://schemas.microsoft.com/office/powerpoint/2010/main" val="81594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p:txBody>
          <a:bodyPr>
            <a:noAutofit/>
          </a:bodyPr>
          <a:lstStyle/>
          <a:p>
            <a:pPr marL="0" indent="0">
              <a:lnSpc>
                <a:spcPct val="150000"/>
              </a:lnSpc>
              <a:spcBef>
                <a:spcPts val="600"/>
              </a:spcBef>
              <a:buFont typeface="Wingdings" pitchFamily="2" charset="2"/>
              <a:buNone/>
            </a:pPr>
            <a:r>
              <a:rPr lang="en-US" altLang="zh-CN" b="1" dirty="0">
                <a:latin typeface="微软雅黑" pitchFamily="34" charset="-122"/>
                <a:cs typeface="Times New Roman" pitchFamily="18" charset="0"/>
              </a:rPr>
              <a:t>4  </a:t>
            </a:r>
            <a:r>
              <a:rPr lang="zh-CN" altLang="en-US" b="1" dirty="0">
                <a:latin typeface="微软雅黑" pitchFamily="34" charset="-122"/>
              </a:rPr>
              <a:t>折叠法</a:t>
            </a:r>
          </a:p>
          <a:p>
            <a:pPr>
              <a:lnSpc>
                <a:spcPct val="150000"/>
              </a:lnSpc>
              <a:spcBef>
                <a:spcPts val="1200"/>
              </a:spcBef>
            </a:pPr>
            <a:r>
              <a:rPr lang="zh-CN" altLang="en-US" sz="2000" dirty="0">
                <a:latin typeface="微软雅黑" pitchFamily="34" charset="-122"/>
              </a:rPr>
              <a:t>将关键字分割成位数相同的几部分</a:t>
            </a:r>
            <a:r>
              <a:rPr lang="en-US" altLang="zh-CN" sz="2000" dirty="0">
                <a:latin typeface="微软雅黑" pitchFamily="34" charset="-122"/>
              </a:rPr>
              <a:t>(</a:t>
            </a:r>
            <a:r>
              <a:rPr lang="zh-CN" altLang="en-US" sz="2000" dirty="0">
                <a:latin typeface="微软雅黑" pitchFamily="34" charset="-122"/>
              </a:rPr>
              <a:t>最后一部分可以不同</a:t>
            </a:r>
            <a:r>
              <a:rPr lang="en-US" altLang="zh-CN" sz="2000" dirty="0">
                <a:latin typeface="微软雅黑" pitchFamily="34" charset="-122"/>
              </a:rPr>
              <a:t>)</a:t>
            </a:r>
            <a:r>
              <a:rPr lang="zh-CN" altLang="en-US" sz="2000" dirty="0">
                <a:latin typeface="微软雅黑" pitchFamily="34" charset="-122"/>
              </a:rPr>
              <a:t>，然后取这几部分的叠加和作为哈希地址。</a:t>
            </a:r>
          </a:p>
          <a:p>
            <a:pPr>
              <a:lnSpc>
                <a:spcPct val="150000"/>
              </a:lnSpc>
              <a:spcBef>
                <a:spcPts val="1200"/>
              </a:spcBef>
            </a:pPr>
            <a:r>
              <a:rPr lang="zh-CN" altLang="en-US" sz="2000" dirty="0">
                <a:latin typeface="微软雅黑" pitchFamily="34" charset="-122"/>
              </a:rPr>
              <a:t>数位叠加有</a:t>
            </a:r>
            <a:r>
              <a:rPr lang="zh-CN" altLang="en-US" sz="2000" dirty="0">
                <a:solidFill>
                  <a:srgbClr val="FF0000"/>
                </a:solidFill>
                <a:latin typeface="微软雅黑" pitchFamily="34" charset="-122"/>
              </a:rPr>
              <a:t>移位叠加</a:t>
            </a:r>
            <a:r>
              <a:rPr lang="zh-CN" altLang="en-US" sz="2000" dirty="0">
                <a:latin typeface="微软雅黑" pitchFamily="34" charset="-122"/>
              </a:rPr>
              <a:t>和</a:t>
            </a:r>
            <a:r>
              <a:rPr lang="zh-CN" altLang="en-US" sz="2000" dirty="0">
                <a:solidFill>
                  <a:srgbClr val="FF0000"/>
                </a:solidFill>
                <a:latin typeface="微软雅黑" pitchFamily="34" charset="-122"/>
              </a:rPr>
              <a:t>间界叠加</a:t>
            </a:r>
            <a:r>
              <a:rPr lang="zh-CN" altLang="en-US" sz="2000" dirty="0">
                <a:latin typeface="微软雅黑" pitchFamily="34" charset="-122"/>
              </a:rPr>
              <a:t>两种。</a:t>
            </a:r>
            <a:endParaRPr lang="en-US" altLang="zh-CN" sz="2000" dirty="0">
              <a:latin typeface="微软雅黑" pitchFamily="34" charset="-122"/>
            </a:endParaRPr>
          </a:p>
          <a:p>
            <a:pPr marL="457200" lvl="1" indent="0">
              <a:lnSpc>
                <a:spcPct val="150000"/>
              </a:lnSpc>
              <a:spcBef>
                <a:spcPts val="1200"/>
              </a:spcBef>
              <a:buFont typeface="Wingdings" pitchFamily="2" charset="2"/>
              <a:buNone/>
            </a:pPr>
            <a:r>
              <a:rPr lang="zh-CN" altLang="en-US" sz="1600" dirty="0">
                <a:solidFill>
                  <a:schemeClr val="folHlink"/>
                </a:solidFill>
                <a:latin typeface="微软雅黑" pitchFamily="34" charset="-122"/>
                <a:cs typeface="Times New Roman" pitchFamily="18" charset="0"/>
              </a:rPr>
              <a:t>◆</a:t>
            </a:r>
            <a:r>
              <a:rPr lang="zh-CN" altLang="en-US" sz="1600" dirty="0">
                <a:solidFill>
                  <a:schemeClr val="hlink"/>
                </a:solidFill>
                <a:latin typeface="微软雅黑" pitchFamily="34" charset="-122"/>
                <a:cs typeface="Times New Roman" pitchFamily="18" charset="0"/>
              </a:rPr>
              <a:t> </a:t>
            </a:r>
            <a:r>
              <a:rPr lang="zh-CN" altLang="en-US" sz="1600" dirty="0">
                <a:latin typeface="微软雅黑" pitchFamily="34" charset="-122"/>
              </a:rPr>
              <a:t>移位叠加：将分割后的几部分低位对齐相加。</a:t>
            </a:r>
          </a:p>
          <a:p>
            <a:pPr marL="457200" lvl="1" indent="-12700">
              <a:lnSpc>
                <a:spcPct val="150000"/>
              </a:lnSpc>
              <a:spcBef>
                <a:spcPts val="1200"/>
              </a:spcBef>
              <a:buFont typeface="Wingdings" pitchFamily="2" charset="2"/>
              <a:buNone/>
            </a:pPr>
            <a:r>
              <a:rPr lang="zh-CN" altLang="en-US" sz="1600" dirty="0">
                <a:solidFill>
                  <a:schemeClr val="folHlink"/>
                </a:solidFill>
                <a:latin typeface="微软雅黑" pitchFamily="34" charset="-122"/>
                <a:cs typeface="Times New Roman" pitchFamily="18" charset="0"/>
              </a:rPr>
              <a:t>◆</a:t>
            </a:r>
            <a:r>
              <a:rPr lang="zh-CN" altLang="en-US" sz="1600" dirty="0">
                <a:solidFill>
                  <a:schemeClr val="hlink"/>
                </a:solidFill>
                <a:latin typeface="微软雅黑" pitchFamily="34" charset="-122"/>
                <a:cs typeface="Times New Roman" pitchFamily="18" charset="0"/>
              </a:rPr>
              <a:t> </a:t>
            </a:r>
            <a:r>
              <a:rPr lang="zh-CN" altLang="en-US" sz="1600" dirty="0">
                <a:latin typeface="微软雅黑" pitchFamily="34" charset="-122"/>
              </a:rPr>
              <a:t>间界叠加：从一端到另一端沿分割界来回折迭，然后对齐相加。</a:t>
            </a:r>
          </a:p>
          <a:p>
            <a:pPr marL="0" indent="0">
              <a:lnSpc>
                <a:spcPct val="150000"/>
              </a:lnSpc>
              <a:spcBef>
                <a:spcPts val="1200"/>
              </a:spcBef>
              <a:buFont typeface="Wingdings" pitchFamily="2" charset="2"/>
              <a:buNone/>
            </a:pPr>
            <a:r>
              <a:rPr lang="zh-CN" altLang="en-US" sz="2000" dirty="0">
                <a:latin typeface="微软雅黑" pitchFamily="34" charset="-122"/>
              </a:rPr>
              <a:t>适于关键字位数很多，且每一位上数字分布大致均匀情况。</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12</a:t>
            </a:fld>
            <a:endParaRPr lang="zh-CN" altLang="en-US" dirty="0"/>
          </a:p>
        </p:txBody>
      </p:sp>
    </p:spTree>
    <p:extLst>
      <p:ext uri="{BB962C8B-B14F-4D97-AF65-F5344CB8AC3E}">
        <p14:creationId xmlns:p14="http://schemas.microsoft.com/office/powerpoint/2010/main" val="79702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p:txBody>
          <a:bodyPr/>
          <a:lstStyle/>
          <a:p>
            <a:pPr>
              <a:lnSpc>
                <a:spcPct val="150000"/>
              </a:lnSpc>
              <a:spcBef>
                <a:spcPts val="1200"/>
              </a:spcBef>
            </a:pPr>
            <a:r>
              <a:rPr lang="zh-CN" altLang="en-US" dirty="0">
                <a:latin typeface="微软雅黑" pitchFamily="34" charset="-122"/>
              </a:rPr>
              <a:t>例： 设关键字为</a:t>
            </a:r>
            <a:r>
              <a:rPr lang="en-US" altLang="zh-CN" dirty="0">
                <a:latin typeface="微软雅黑" pitchFamily="34" charset="-122"/>
              </a:rPr>
              <a:t>0442205864</a:t>
            </a:r>
            <a:r>
              <a:rPr lang="zh-CN" altLang="en-US" dirty="0">
                <a:latin typeface="微软雅黑" pitchFamily="34" charset="-122"/>
              </a:rPr>
              <a:t>，哈希地址位数为</a:t>
            </a:r>
            <a:r>
              <a:rPr lang="en-US" altLang="zh-CN" dirty="0">
                <a:latin typeface="微软雅黑" pitchFamily="34" charset="-122"/>
              </a:rPr>
              <a:t>4 </a:t>
            </a:r>
            <a:r>
              <a:rPr lang="zh-CN" altLang="en-US" dirty="0">
                <a:latin typeface="微软雅黑" pitchFamily="34" charset="-122"/>
              </a:rPr>
              <a:t>。两种不同的地址计算方法如下：</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13</a:t>
            </a:fld>
            <a:endParaRPr lang="zh-CN" altLang="en-US" dirty="0"/>
          </a:p>
        </p:txBody>
      </p:sp>
      <p:grpSp>
        <p:nvGrpSpPr>
          <p:cNvPr id="6" name="Group 3"/>
          <p:cNvGrpSpPr>
            <a:grpSpLocks/>
          </p:cNvGrpSpPr>
          <p:nvPr/>
        </p:nvGrpSpPr>
        <p:grpSpPr bwMode="auto">
          <a:xfrm>
            <a:off x="1021556" y="2833687"/>
            <a:ext cx="7100888" cy="1636713"/>
            <a:chOff x="0" y="0"/>
            <a:chExt cx="4473" cy="1031"/>
          </a:xfrm>
        </p:grpSpPr>
        <p:grpSp>
          <p:nvGrpSpPr>
            <p:cNvPr id="7" name="Group 4"/>
            <p:cNvGrpSpPr>
              <a:grpSpLocks/>
            </p:cNvGrpSpPr>
            <p:nvPr/>
          </p:nvGrpSpPr>
          <p:grpSpPr bwMode="auto">
            <a:xfrm>
              <a:off x="0" y="0"/>
              <a:ext cx="2081" cy="1007"/>
              <a:chOff x="0" y="0"/>
              <a:chExt cx="2081" cy="1007"/>
            </a:xfrm>
          </p:grpSpPr>
          <p:sp>
            <p:nvSpPr>
              <p:cNvPr id="17" name="Text Box 5"/>
              <p:cNvSpPr txBox="1">
                <a:spLocks noChangeArrowheads="1"/>
              </p:cNvSpPr>
              <p:nvPr/>
            </p:nvSpPr>
            <p:spPr bwMode="auto">
              <a:xfrm>
                <a:off x="272" y="0"/>
                <a:ext cx="55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a:t>5 8 6 4</a:t>
                </a:r>
              </a:p>
            </p:txBody>
          </p:sp>
          <p:grpSp>
            <p:nvGrpSpPr>
              <p:cNvPr id="18" name="Group 6"/>
              <p:cNvGrpSpPr>
                <a:grpSpLocks/>
              </p:cNvGrpSpPr>
              <p:nvPr/>
            </p:nvGrpSpPr>
            <p:grpSpPr bwMode="auto">
              <a:xfrm>
                <a:off x="0" y="189"/>
                <a:ext cx="2081" cy="818"/>
                <a:chOff x="0" y="0"/>
                <a:chExt cx="2081" cy="818"/>
              </a:xfrm>
            </p:grpSpPr>
            <p:sp>
              <p:nvSpPr>
                <p:cNvPr id="19" name="Text Box 7"/>
                <p:cNvSpPr txBox="1">
                  <a:spLocks noChangeArrowheads="1"/>
                </p:cNvSpPr>
                <p:nvPr/>
              </p:nvSpPr>
              <p:spPr bwMode="auto">
                <a:xfrm>
                  <a:off x="272" y="0"/>
                  <a:ext cx="55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dirty="0">
                      <a:solidFill>
                        <a:srgbClr val="0000FF"/>
                      </a:solidFill>
                    </a:rPr>
                    <a:t>4 2 2 0</a:t>
                  </a:r>
                </a:p>
              </p:txBody>
            </p:sp>
            <p:sp>
              <p:nvSpPr>
                <p:cNvPr id="20" name="Text Box 8"/>
                <p:cNvSpPr txBox="1">
                  <a:spLocks noChangeArrowheads="1"/>
                </p:cNvSpPr>
                <p:nvPr/>
              </p:nvSpPr>
              <p:spPr bwMode="auto">
                <a:xfrm>
                  <a:off x="512" y="163"/>
                  <a:ext cx="3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a:t>0 4</a:t>
                  </a:r>
                </a:p>
              </p:txBody>
            </p:sp>
            <p:sp>
              <p:nvSpPr>
                <p:cNvPr id="21" name="Line 9"/>
                <p:cNvSpPr>
                  <a:spLocks noChangeShapeType="1"/>
                </p:cNvSpPr>
                <p:nvPr/>
              </p:nvSpPr>
              <p:spPr bwMode="auto">
                <a:xfrm>
                  <a:off x="6" y="367"/>
                  <a:ext cx="869"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22" name="Text Box 10"/>
                <p:cNvSpPr txBox="1">
                  <a:spLocks noChangeArrowheads="1"/>
                </p:cNvSpPr>
                <p:nvPr/>
              </p:nvSpPr>
              <p:spPr bwMode="auto">
                <a:xfrm>
                  <a:off x="155" y="350"/>
                  <a:ext cx="67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b="1" dirty="0">
                      <a:solidFill>
                        <a:srgbClr val="FF0000"/>
                      </a:solidFill>
                    </a:rPr>
                    <a:t>1</a:t>
                  </a:r>
                  <a:r>
                    <a:rPr lang="en-US" sz="2000" dirty="0"/>
                    <a:t> 0 0 8 8</a:t>
                  </a:r>
                </a:p>
              </p:txBody>
            </p:sp>
            <p:sp>
              <p:nvSpPr>
                <p:cNvPr id="23" name="Text Box 11"/>
                <p:cNvSpPr txBox="1">
                  <a:spLocks noChangeArrowheads="1"/>
                </p:cNvSpPr>
                <p:nvPr/>
              </p:nvSpPr>
              <p:spPr bwMode="auto">
                <a:xfrm>
                  <a:off x="0" y="566"/>
                  <a:ext cx="94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a:t>H(key)=0088</a:t>
                  </a:r>
                </a:p>
              </p:txBody>
            </p:sp>
            <p:sp>
              <p:nvSpPr>
                <p:cNvPr id="24" name="AutoShape 12"/>
                <p:cNvSpPr>
                  <a:spLocks noChangeArrowheads="1"/>
                </p:cNvSpPr>
                <p:nvPr/>
              </p:nvSpPr>
              <p:spPr bwMode="auto">
                <a:xfrm>
                  <a:off x="1003" y="97"/>
                  <a:ext cx="1078" cy="354"/>
                </a:xfrm>
                <a:prstGeom prst="wedgeEllipseCallout">
                  <a:avLst>
                    <a:gd name="adj1" fmla="val -44958"/>
                    <a:gd name="adj2" fmla="val 65324"/>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buFont typeface="Arial" pitchFamily="34" charset="0"/>
                    <a:buNone/>
                  </a:pPr>
                  <a:r>
                    <a:rPr lang="zh-CN" altLang="en-US" sz="2000" b="1"/>
                    <a:t>移位叠加</a:t>
                  </a:r>
                </a:p>
              </p:txBody>
            </p:sp>
          </p:grpSp>
        </p:grpSp>
        <p:grpSp>
          <p:nvGrpSpPr>
            <p:cNvPr id="8" name="Group 13"/>
            <p:cNvGrpSpPr>
              <a:grpSpLocks/>
            </p:cNvGrpSpPr>
            <p:nvPr/>
          </p:nvGrpSpPr>
          <p:grpSpPr bwMode="auto">
            <a:xfrm>
              <a:off x="2392" y="24"/>
              <a:ext cx="2081" cy="1007"/>
              <a:chOff x="0" y="0"/>
              <a:chExt cx="2081" cy="1007"/>
            </a:xfrm>
          </p:grpSpPr>
          <p:sp>
            <p:nvSpPr>
              <p:cNvPr id="9" name="Text Box 14"/>
              <p:cNvSpPr txBox="1">
                <a:spLocks noChangeArrowheads="1"/>
              </p:cNvSpPr>
              <p:nvPr/>
            </p:nvSpPr>
            <p:spPr bwMode="auto">
              <a:xfrm>
                <a:off x="272" y="0"/>
                <a:ext cx="55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a:t>5 8 6 4</a:t>
                </a:r>
              </a:p>
            </p:txBody>
          </p:sp>
          <p:grpSp>
            <p:nvGrpSpPr>
              <p:cNvPr id="10" name="Group 15"/>
              <p:cNvGrpSpPr>
                <a:grpSpLocks/>
              </p:cNvGrpSpPr>
              <p:nvPr/>
            </p:nvGrpSpPr>
            <p:grpSpPr bwMode="auto">
              <a:xfrm>
                <a:off x="0" y="189"/>
                <a:ext cx="2081" cy="818"/>
                <a:chOff x="0" y="0"/>
                <a:chExt cx="2081" cy="818"/>
              </a:xfrm>
            </p:grpSpPr>
            <p:sp>
              <p:nvSpPr>
                <p:cNvPr id="11" name="Text Box 16"/>
                <p:cNvSpPr txBox="1">
                  <a:spLocks noChangeArrowheads="1"/>
                </p:cNvSpPr>
                <p:nvPr/>
              </p:nvSpPr>
              <p:spPr bwMode="auto">
                <a:xfrm>
                  <a:off x="272" y="0"/>
                  <a:ext cx="55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dirty="0">
                      <a:solidFill>
                        <a:srgbClr val="0000FF"/>
                      </a:solidFill>
                    </a:rPr>
                    <a:t>0 2 2 4</a:t>
                  </a:r>
                </a:p>
              </p:txBody>
            </p:sp>
            <p:sp>
              <p:nvSpPr>
                <p:cNvPr id="12" name="Text Box 17"/>
                <p:cNvSpPr txBox="1">
                  <a:spLocks noChangeArrowheads="1"/>
                </p:cNvSpPr>
                <p:nvPr/>
              </p:nvSpPr>
              <p:spPr bwMode="auto">
                <a:xfrm>
                  <a:off x="512" y="163"/>
                  <a:ext cx="3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a:t>0 4</a:t>
                  </a:r>
                </a:p>
              </p:txBody>
            </p:sp>
            <p:sp>
              <p:nvSpPr>
                <p:cNvPr id="13" name="Line 18"/>
                <p:cNvSpPr>
                  <a:spLocks noChangeShapeType="1"/>
                </p:cNvSpPr>
                <p:nvPr/>
              </p:nvSpPr>
              <p:spPr bwMode="auto">
                <a:xfrm>
                  <a:off x="6" y="367"/>
                  <a:ext cx="869"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14" name="Text Box 19"/>
                <p:cNvSpPr txBox="1">
                  <a:spLocks noChangeArrowheads="1"/>
                </p:cNvSpPr>
                <p:nvPr/>
              </p:nvSpPr>
              <p:spPr bwMode="auto">
                <a:xfrm>
                  <a:off x="155" y="350"/>
                  <a:ext cx="66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zh-CN" altLang="en-US" sz="2000"/>
                    <a:t>   </a:t>
                  </a:r>
                  <a:r>
                    <a:rPr lang="en-US" sz="2000"/>
                    <a:t>6 0 9 2</a:t>
                  </a:r>
                </a:p>
              </p:txBody>
            </p:sp>
            <p:sp>
              <p:nvSpPr>
                <p:cNvPr id="15" name="Text Box 20"/>
                <p:cNvSpPr txBox="1">
                  <a:spLocks noChangeArrowheads="1"/>
                </p:cNvSpPr>
                <p:nvPr/>
              </p:nvSpPr>
              <p:spPr bwMode="auto">
                <a:xfrm>
                  <a:off x="0" y="566"/>
                  <a:ext cx="94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a:t>H(key)=6092</a:t>
                  </a:r>
                </a:p>
              </p:txBody>
            </p:sp>
            <p:sp>
              <p:nvSpPr>
                <p:cNvPr id="16" name="AutoShape 21"/>
                <p:cNvSpPr>
                  <a:spLocks noChangeArrowheads="1"/>
                </p:cNvSpPr>
                <p:nvPr/>
              </p:nvSpPr>
              <p:spPr bwMode="auto">
                <a:xfrm>
                  <a:off x="1003" y="97"/>
                  <a:ext cx="1078" cy="354"/>
                </a:xfrm>
                <a:prstGeom prst="wedgeEllipseCallout">
                  <a:avLst>
                    <a:gd name="adj1" fmla="val -44958"/>
                    <a:gd name="adj2" fmla="val 65324"/>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buFont typeface="Arial" pitchFamily="34" charset="0"/>
                    <a:buNone/>
                  </a:pPr>
                  <a:r>
                    <a:rPr lang="zh-CN" altLang="en-US" sz="2000" b="1"/>
                    <a:t>间界叠加</a:t>
                  </a:r>
                </a:p>
              </p:txBody>
            </p:sp>
          </p:grpSp>
        </p:grpSp>
      </p:grpSp>
    </p:spTree>
    <p:extLst>
      <p:ext uri="{BB962C8B-B14F-4D97-AF65-F5344CB8AC3E}">
        <p14:creationId xmlns:p14="http://schemas.microsoft.com/office/powerpoint/2010/main" val="421738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p:txBody>
          <a:bodyPr>
            <a:normAutofit fontScale="85000" lnSpcReduction="20000"/>
          </a:bodyPr>
          <a:lstStyle/>
          <a:p>
            <a:pPr marL="0" indent="0">
              <a:lnSpc>
                <a:spcPct val="150000"/>
              </a:lnSpc>
              <a:spcBef>
                <a:spcPts val="1200"/>
              </a:spcBef>
              <a:buClr>
                <a:schemeClr val="tx1"/>
              </a:buClr>
              <a:buNone/>
            </a:pPr>
            <a:r>
              <a:rPr lang="en-US" altLang="zh-CN" sz="2600" b="1" dirty="0">
                <a:latin typeface="Times New Roman" pitchFamily="18" charset="0"/>
                <a:cs typeface="Times New Roman" pitchFamily="18" charset="0"/>
              </a:rPr>
              <a:t>5  </a:t>
            </a:r>
            <a:r>
              <a:rPr lang="zh-CN" altLang="en-US" sz="2600" b="1" dirty="0">
                <a:latin typeface="Times New Roman" pitchFamily="18" charset="0"/>
                <a:cs typeface="Times New Roman" pitchFamily="18" charset="0"/>
              </a:rPr>
              <a:t>除留余数法</a:t>
            </a:r>
            <a:endParaRPr lang="en-US" altLang="zh-CN" sz="2600" b="1" dirty="0">
              <a:latin typeface="Times New Roman" pitchFamily="18" charset="0"/>
              <a:cs typeface="Times New Roman" pitchFamily="18" charset="0"/>
            </a:endParaRPr>
          </a:p>
          <a:p>
            <a:pPr>
              <a:lnSpc>
                <a:spcPct val="150000"/>
              </a:lnSpc>
              <a:spcBef>
                <a:spcPts val="1200"/>
              </a:spcBef>
              <a:buClr>
                <a:schemeClr val="tx1"/>
              </a:buClr>
            </a:pPr>
            <a:r>
              <a:rPr lang="zh-CN" altLang="en-US" sz="2000" dirty="0">
                <a:latin typeface="Times New Roman" pitchFamily="18" charset="0"/>
                <a:cs typeface="Times New Roman" pitchFamily="18" charset="0"/>
              </a:rPr>
              <a:t>取关键字被某个不大于哈希表表长</a:t>
            </a:r>
            <a:r>
              <a:rPr lang="en-US" altLang="zh-CN" sz="2000" dirty="0">
                <a:latin typeface="Times New Roman" pitchFamily="18" charset="0"/>
                <a:cs typeface="Times New Roman" pitchFamily="18" charset="0"/>
              </a:rPr>
              <a:t>m</a:t>
            </a:r>
            <a:r>
              <a:rPr lang="zh-CN" altLang="en-US" sz="2000" dirty="0">
                <a:latin typeface="Times New Roman" pitchFamily="18" charset="0"/>
                <a:cs typeface="Times New Roman" pitchFamily="18" charset="0"/>
              </a:rPr>
              <a:t>的数</a:t>
            </a:r>
            <a:r>
              <a:rPr lang="en-US" altLang="zh-CN" sz="2000" dirty="0">
                <a:latin typeface="Times New Roman" pitchFamily="18" charset="0"/>
                <a:cs typeface="Times New Roman" pitchFamily="18" charset="0"/>
              </a:rPr>
              <a:t>p</a:t>
            </a:r>
            <a:r>
              <a:rPr lang="zh-CN" altLang="en-US" sz="2000" dirty="0">
                <a:latin typeface="Times New Roman" pitchFamily="18" charset="0"/>
                <a:cs typeface="Times New Roman" pitchFamily="18" charset="0"/>
              </a:rPr>
              <a:t>除后所得余数作哈希地址，即：</a:t>
            </a:r>
            <a:r>
              <a:rPr lang="en-US" altLang="zh-CN" sz="2000" b="1" dirty="0">
                <a:solidFill>
                  <a:srgbClr val="FF0000"/>
                </a:solidFill>
                <a:latin typeface="Times New Roman" pitchFamily="18" charset="0"/>
                <a:cs typeface="Times New Roman" pitchFamily="18" charset="0"/>
              </a:rPr>
              <a:t>H(key)=key   MOD  p     (</a:t>
            </a:r>
            <a:r>
              <a:rPr lang="en-US" altLang="zh-CN" sz="2000" b="1" dirty="0" err="1">
                <a:solidFill>
                  <a:srgbClr val="FF0000"/>
                </a:solidFill>
                <a:latin typeface="Times New Roman" pitchFamily="18" charset="0"/>
                <a:cs typeface="Times New Roman" pitchFamily="18" charset="0"/>
              </a:rPr>
              <a:t>p</a:t>
            </a:r>
            <a:r>
              <a:rPr lang="en-US" altLang="zh-CN" sz="2000" b="1" dirty="0" err="1">
                <a:solidFill>
                  <a:srgbClr val="FF0000"/>
                </a:solidFill>
                <a:latin typeface="Times New Roman" pitchFamily="18" charset="0"/>
                <a:cs typeface="Times New Roman" pitchFamily="18" charset="0"/>
                <a:sym typeface="Symbol" pitchFamily="18" charset="2"/>
              </a:rPr>
              <a:t>m</a:t>
            </a:r>
            <a:r>
              <a:rPr lang="en-US" altLang="zh-CN" sz="2000" b="1" dirty="0">
                <a:solidFill>
                  <a:srgbClr val="FF0000"/>
                </a:solidFill>
                <a:latin typeface="Times New Roman" pitchFamily="18" charset="0"/>
                <a:cs typeface="Times New Roman" pitchFamily="18" charset="0"/>
                <a:sym typeface="Symbol" pitchFamily="18" charset="2"/>
              </a:rPr>
              <a:t>)</a:t>
            </a:r>
            <a:endParaRPr lang="zh-CN" altLang="en-US" sz="2000" b="1" dirty="0">
              <a:solidFill>
                <a:srgbClr val="FF0000"/>
              </a:solidFill>
              <a:latin typeface="Times New Roman" pitchFamily="18" charset="0"/>
              <a:cs typeface="Times New Roman" pitchFamily="18" charset="0"/>
            </a:endParaRPr>
          </a:p>
          <a:p>
            <a:pPr>
              <a:lnSpc>
                <a:spcPct val="150000"/>
              </a:lnSpc>
              <a:spcBef>
                <a:spcPts val="1200"/>
              </a:spcBef>
            </a:pPr>
            <a:r>
              <a:rPr lang="zh-CN" altLang="en-US" sz="2000" dirty="0">
                <a:latin typeface="Times New Roman" pitchFamily="18" charset="0"/>
                <a:cs typeface="Times New Roman" pitchFamily="18" charset="0"/>
              </a:rPr>
              <a:t>是一种简单、常用的哈希函数构造方法。</a:t>
            </a:r>
          </a:p>
          <a:p>
            <a:pPr>
              <a:lnSpc>
                <a:spcPct val="150000"/>
              </a:lnSpc>
              <a:spcBef>
                <a:spcPts val="1200"/>
              </a:spcBef>
            </a:pPr>
            <a:r>
              <a:rPr lang="zh-CN" altLang="en-US" sz="2000" dirty="0">
                <a:latin typeface="Times New Roman" pitchFamily="18" charset="0"/>
                <a:cs typeface="Times New Roman" pitchFamily="18" charset="0"/>
              </a:rPr>
              <a:t>利用这种方法的关键是</a:t>
            </a:r>
            <a:r>
              <a:rPr lang="en-US" altLang="zh-CN" sz="2000" dirty="0">
                <a:latin typeface="Times New Roman" pitchFamily="18" charset="0"/>
                <a:cs typeface="Times New Roman" pitchFamily="18" charset="0"/>
              </a:rPr>
              <a:t>p</a:t>
            </a:r>
            <a:r>
              <a:rPr lang="zh-CN" altLang="en-US" sz="2000" dirty="0">
                <a:latin typeface="Times New Roman" pitchFamily="18" charset="0"/>
                <a:cs typeface="Times New Roman" pitchFamily="18" charset="0"/>
              </a:rPr>
              <a:t>的选取，</a:t>
            </a:r>
            <a:r>
              <a:rPr lang="en-US" altLang="zh-CN" sz="2000" dirty="0">
                <a:latin typeface="Times New Roman" pitchFamily="18" charset="0"/>
                <a:cs typeface="Times New Roman" pitchFamily="18" charset="0"/>
              </a:rPr>
              <a:t>p</a:t>
            </a:r>
            <a:r>
              <a:rPr lang="zh-CN" altLang="en-US" sz="2000" dirty="0">
                <a:latin typeface="Times New Roman" pitchFamily="18" charset="0"/>
                <a:cs typeface="Times New Roman" pitchFamily="18" charset="0"/>
              </a:rPr>
              <a:t>选的不好，容易产生同义词。</a:t>
            </a:r>
            <a:r>
              <a:rPr lang="en-US" altLang="zh-CN" sz="2000" dirty="0">
                <a:latin typeface="Times New Roman" pitchFamily="18" charset="0"/>
                <a:cs typeface="Times New Roman" pitchFamily="18" charset="0"/>
              </a:rPr>
              <a:t>p</a:t>
            </a:r>
            <a:r>
              <a:rPr lang="zh-CN" altLang="en-US" sz="2000" dirty="0">
                <a:latin typeface="Times New Roman" pitchFamily="18" charset="0"/>
                <a:cs typeface="Times New Roman" pitchFamily="18" charset="0"/>
              </a:rPr>
              <a:t>的选取的分析：</a:t>
            </a:r>
          </a:p>
          <a:p>
            <a:pPr marL="355600" lvl="1" indent="0">
              <a:lnSpc>
                <a:spcPct val="150000"/>
              </a:lnSpc>
              <a:spcBef>
                <a:spcPts val="12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选取</a:t>
            </a:r>
            <a:r>
              <a:rPr lang="en-US" altLang="zh-CN" b="1" dirty="0">
                <a:solidFill>
                  <a:srgbClr val="FF0000"/>
                </a:solidFill>
                <a:latin typeface="Times New Roman" pitchFamily="18" charset="0"/>
                <a:cs typeface="Times New Roman" pitchFamily="18" charset="0"/>
              </a:rPr>
              <a:t>p=2</a:t>
            </a:r>
            <a:r>
              <a:rPr lang="en-US" altLang="zh-CN" b="1" baseline="30000" dirty="0">
                <a:solidFill>
                  <a:srgbClr val="FF0000"/>
                </a:solidFill>
                <a:latin typeface="Times New Roman" pitchFamily="18" charset="0"/>
                <a:cs typeface="Times New Roman" pitchFamily="18" charset="0"/>
              </a:rPr>
              <a:t>i </a:t>
            </a:r>
            <a:r>
              <a:rPr lang="en-US" altLang="zh-CN" b="1" dirty="0">
                <a:solidFill>
                  <a:srgbClr val="FF0000"/>
                </a:solidFill>
                <a:latin typeface="Times New Roman" pitchFamily="18" charset="0"/>
                <a:cs typeface="Times New Roman" pitchFamily="18" charset="0"/>
              </a:rPr>
              <a:t>(</a:t>
            </a:r>
            <a:r>
              <a:rPr lang="en-US" altLang="zh-CN" b="1" dirty="0" err="1">
                <a:solidFill>
                  <a:srgbClr val="FF0000"/>
                </a:solidFill>
                <a:latin typeface="Times New Roman" pitchFamily="18" charset="0"/>
                <a:cs typeface="Times New Roman" pitchFamily="18" charset="0"/>
              </a:rPr>
              <a:t>p</a:t>
            </a:r>
            <a:r>
              <a:rPr lang="en-US" altLang="zh-CN" b="1" dirty="0" err="1">
                <a:solidFill>
                  <a:srgbClr val="FF0000"/>
                </a:solidFill>
                <a:latin typeface="Times New Roman" pitchFamily="18" charset="0"/>
                <a:cs typeface="Times New Roman" pitchFamily="18" charset="0"/>
                <a:sym typeface="Symbol" pitchFamily="18" charset="2"/>
              </a:rPr>
              <a:t></a:t>
            </a:r>
            <a:r>
              <a:rPr lang="en-US" altLang="zh-CN" b="1" dirty="0" err="1">
                <a:solidFill>
                  <a:srgbClr val="FF0000"/>
                </a:solidFill>
                <a:latin typeface="Times New Roman" pitchFamily="18" charset="0"/>
                <a:cs typeface="Times New Roman" pitchFamily="18" charset="0"/>
              </a:rPr>
              <a:t>m</a:t>
            </a:r>
            <a:r>
              <a:rPr lang="en-US" altLang="zh-CN" b="1" dirty="0">
                <a:solidFill>
                  <a:srgbClr val="FF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：运算便于用移位来实现，但等于将关键字的高位忽略而仅留下低位二进制数。高位不同而低位相同的关键字是同义词。</a:t>
            </a:r>
          </a:p>
          <a:p>
            <a:pPr marL="355600" lvl="1" indent="0">
              <a:lnSpc>
                <a:spcPct val="150000"/>
              </a:lnSpc>
              <a:spcBef>
                <a:spcPts val="1200"/>
              </a:spcBef>
              <a:buFont typeface="Wingdings" pitchFamily="2" charset="2"/>
              <a:buNone/>
            </a:pPr>
            <a:r>
              <a:rPr lang="zh-CN" altLang="en-US" dirty="0">
                <a:latin typeface="Times New Roman" pitchFamily="18" charset="0"/>
                <a:cs typeface="Times New Roman" pitchFamily="18" charset="0"/>
              </a:rPr>
              <a:t> </a:t>
            </a: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选取</a:t>
            </a:r>
            <a:r>
              <a:rPr lang="en-US" altLang="zh-CN" b="1" dirty="0">
                <a:solidFill>
                  <a:srgbClr val="FF0000"/>
                </a:solidFill>
                <a:latin typeface="Times New Roman" pitchFamily="18" charset="0"/>
                <a:cs typeface="Times New Roman" pitchFamily="18" charset="0"/>
              </a:rPr>
              <a:t>p=</a:t>
            </a:r>
            <a:r>
              <a:rPr lang="en-US" altLang="zh-CN" b="1" dirty="0" err="1">
                <a:solidFill>
                  <a:srgbClr val="FF0000"/>
                </a:solidFill>
                <a:latin typeface="Times New Roman" pitchFamily="18" charset="0"/>
                <a:cs typeface="Times New Roman" pitchFamily="18" charset="0"/>
              </a:rPr>
              <a:t>q</a:t>
            </a:r>
            <a:r>
              <a:rPr lang="en-US" altLang="zh-CN" b="1" dirty="0" err="1">
                <a:solidFill>
                  <a:srgbClr val="FF0000"/>
                </a:solidFill>
                <a:latin typeface="Times New Roman" pitchFamily="18" charset="0"/>
                <a:cs typeface="Times New Roman" pitchFamily="18" charset="0"/>
                <a:sym typeface="Symbol" pitchFamily="18" charset="2"/>
              </a:rPr>
              <a:t></a:t>
            </a:r>
            <a:r>
              <a:rPr lang="en-US" altLang="zh-CN" b="1" dirty="0" err="1">
                <a:solidFill>
                  <a:srgbClr val="FF0000"/>
                </a:solidFill>
                <a:latin typeface="Times New Roman" pitchFamily="18" charset="0"/>
                <a:cs typeface="Times New Roman" pitchFamily="18" charset="0"/>
              </a:rPr>
              <a:t>f</a:t>
            </a:r>
            <a:r>
              <a:rPr lang="en-US" altLang="zh-CN" b="1" dirty="0">
                <a:solidFill>
                  <a:srgbClr val="FF0000"/>
                </a:solidFill>
                <a:latin typeface="Times New Roman" pitchFamily="18" charset="0"/>
                <a:cs typeface="Times New Roman" pitchFamily="18" charset="0"/>
              </a:rPr>
              <a:t> (q</a:t>
            </a:r>
            <a:r>
              <a:rPr lang="zh-CN" altLang="en-US" b="1" dirty="0">
                <a:solidFill>
                  <a:srgbClr val="FF0000"/>
                </a:solidFill>
                <a:latin typeface="Times New Roman" pitchFamily="18" charset="0"/>
                <a:cs typeface="Times New Roman" pitchFamily="18" charset="0"/>
              </a:rPr>
              <a:t>、</a:t>
            </a:r>
            <a:r>
              <a:rPr lang="en-US" altLang="zh-CN" b="1" dirty="0">
                <a:solidFill>
                  <a:srgbClr val="FF0000"/>
                </a:solidFill>
                <a:latin typeface="Times New Roman" pitchFamily="18" charset="0"/>
                <a:cs typeface="Times New Roman" pitchFamily="18" charset="0"/>
              </a:rPr>
              <a:t>f </a:t>
            </a:r>
            <a:r>
              <a:rPr lang="zh-CN" altLang="en-US" b="1" dirty="0">
                <a:solidFill>
                  <a:srgbClr val="FF0000"/>
                </a:solidFill>
                <a:latin typeface="Times New Roman" pitchFamily="18" charset="0"/>
                <a:cs typeface="Times New Roman" pitchFamily="18" charset="0"/>
              </a:rPr>
              <a:t>都是质因数，</a:t>
            </a:r>
            <a:r>
              <a:rPr lang="en-US" altLang="zh-CN" b="1" dirty="0" err="1">
                <a:solidFill>
                  <a:srgbClr val="FF0000"/>
                </a:solidFill>
                <a:latin typeface="Times New Roman" pitchFamily="18" charset="0"/>
                <a:cs typeface="Times New Roman" pitchFamily="18" charset="0"/>
              </a:rPr>
              <a:t>p</a:t>
            </a:r>
            <a:r>
              <a:rPr lang="en-US" altLang="zh-CN" b="1" dirty="0" err="1">
                <a:solidFill>
                  <a:srgbClr val="FF0000"/>
                </a:solidFill>
                <a:latin typeface="Times New Roman" pitchFamily="18" charset="0"/>
                <a:cs typeface="Times New Roman" pitchFamily="18" charset="0"/>
                <a:sym typeface="Symbol" pitchFamily="18" charset="2"/>
              </a:rPr>
              <a:t></a:t>
            </a:r>
            <a:r>
              <a:rPr lang="en-US" altLang="zh-CN" b="1" dirty="0" err="1">
                <a:solidFill>
                  <a:srgbClr val="FF0000"/>
                </a:solidFill>
                <a:latin typeface="Times New Roman" pitchFamily="18" charset="0"/>
                <a:cs typeface="Times New Roman" pitchFamily="18" charset="0"/>
              </a:rPr>
              <a:t>m</a:t>
            </a:r>
            <a:r>
              <a:rPr lang="en-US" altLang="zh-CN" b="1" dirty="0">
                <a:solidFill>
                  <a:srgbClr val="FF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：则所有含有</a:t>
            </a:r>
            <a:r>
              <a:rPr lang="en-US" altLang="zh-CN" dirty="0">
                <a:latin typeface="Times New Roman" pitchFamily="18" charset="0"/>
                <a:cs typeface="Times New Roman" pitchFamily="18" charset="0"/>
              </a:rPr>
              <a:t>q</a:t>
            </a:r>
            <a:r>
              <a:rPr lang="zh-CN" altLang="en-US" dirty="0">
                <a:latin typeface="Times New Roman" pitchFamily="18" charset="0"/>
                <a:cs typeface="Times New Roman" pitchFamily="18" charset="0"/>
              </a:rPr>
              <a:t>或</a:t>
            </a:r>
            <a:r>
              <a:rPr lang="en-US" altLang="zh-CN" dirty="0">
                <a:latin typeface="Times New Roman" pitchFamily="18" charset="0"/>
                <a:cs typeface="Times New Roman" pitchFamily="18" charset="0"/>
              </a:rPr>
              <a:t>f</a:t>
            </a:r>
            <a:r>
              <a:rPr lang="zh-CN" altLang="en-US" dirty="0">
                <a:latin typeface="Times New Roman" pitchFamily="18" charset="0"/>
                <a:cs typeface="Times New Roman" pitchFamily="18" charset="0"/>
              </a:rPr>
              <a:t>因子的关键字的散列地址均是</a:t>
            </a:r>
            <a:r>
              <a:rPr lang="en-US" altLang="zh-CN" dirty="0">
                <a:latin typeface="Times New Roman" pitchFamily="18" charset="0"/>
                <a:cs typeface="Times New Roman" pitchFamily="18" charset="0"/>
              </a:rPr>
              <a:t>q</a:t>
            </a:r>
            <a:r>
              <a:rPr lang="zh-CN" altLang="en-US" dirty="0">
                <a:latin typeface="Times New Roman" pitchFamily="18" charset="0"/>
                <a:cs typeface="Times New Roman" pitchFamily="18" charset="0"/>
              </a:rPr>
              <a:t>或</a:t>
            </a:r>
            <a:r>
              <a:rPr lang="en-US" altLang="zh-CN" dirty="0">
                <a:latin typeface="Times New Roman" pitchFamily="18" charset="0"/>
                <a:cs typeface="Times New Roman" pitchFamily="18" charset="0"/>
              </a:rPr>
              <a:t>f</a:t>
            </a:r>
            <a:r>
              <a:rPr lang="zh-CN" altLang="en-US" dirty="0">
                <a:latin typeface="Times New Roman" pitchFamily="18" charset="0"/>
                <a:cs typeface="Times New Roman" pitchFamily="18" charset="0"/>
              </a:rPr>
              <a:t>的倍数。</a:t>
            </a:r>
            <a:endParaRPr lang="en-US" altLang="zh-CN" dirty="0">
              <a:latin typeface="Times New Roman" pitchFamily="18" charset="0"/>
              <a:cs typeface="Times New Roman" pitchFamily="18" charset="0"/>
            </a:endParaRPr>
          </a:p>
          <a:p>
            <a:pPr marL="355600" lvl="1" indent="0">
              <a:lnSpc>
                <a:spcPct val="150000"/>
              </a:lnSpc>
              <a:spcBef>
                <a:spcPts val="1200"/>
              </a:spcBef>
              <a:buNone/>
            </a:pPr>
            <a:r>
              <a:rPr lang="zh-CN" altLang="en-US" dirty="0">
                <a:solidFill>
                  <a:schemeClr val="hlink"/>
                </a:solidFill>
                <a:latin typeface="Times New Roman" pitchFamily="18" charset="0"/>
                <a:cs typeface="Times New Roman" pitchFamily="18" charset="0"/>
              </a:rPr>
              <a:t> </a:t>
            </a:r>
            <a:r>
              <a:rPr lang="zh-CN" altLang="en-US" dirty="0">
                <a:solidFill>
                  <a:schemeClr val="folHlink"/>
                </a:solidFill>
                <a:latin typeface="宋体" pitchFamily="2" charset="-122"/>
                <a:cs typeface="Times New Roman" pitchFamily="18" charset="0"/>
              </a:rPr>
              <a:t>◆ </a:t>
            </a:r>
            <a:r>
              <a:rPr lang="zh-CN" altLang="en-US" dirty="0">
                <a:latin typeface="宋体" pitchFamily="2" charset="-122"/>
                <a:cs typeface="Times New Roman" pitchFamily="18" charset="0"/>
              </a:rPr>
              <a:t>选</a:t>
            </a:r>
            <a:r>
              <a:rPr lang="zh-CN" altLang="en-US" dirty="0"/>
              <a:t>取</a:t>
            </a:r>
            <a:r>
              <a:rPr lang="en-US" altLang="zh-CN" b="1" dirty="0">
                <a:solidFill>
                  <a:srgbClr val="FF0000"/>
                </a:solidFill>
                <a:cs typeface="Times New Roman" pitchFamily="18" charset="0"/>
              </a:rPr>
              <a:t>p</a:t>
            </a:r>
            <a:r>
              <a:rPr lang="zh-CN" altLang="en-US" b="1" dirty="0">
                <a:solidFill>
                  <a:srgbClr val="FF0000"/>
                </a:solidFill>
              </a:rPr>
              <a:t>为素数或</a:t>
            </a:r>
            <a:r>
              <a:rPr lang="en-US" altLang="zh-CN" b="1" dirty="0">
                <a:solidFill>
                  <a:srgbClr val="FF0000"/>
                </a:solidFill>
              </a:rPr>
              <a:t>p=</a:t>
            </a:r>
            <a:r>
              <a:rPr lang="en-US" altLang="zh-CN" b="1" dirty="0" err="1">
                <a:solidFill>
                  <a:srgbClr val="FF0000"/>
                </a:solidFill>
                <a:cs typeface="Times New Roman" pitchFamily="18" charset="0"/>
              </a:rPr>
              <a:t>q</a:t>
            </a:r>
            <a:r>
              <a:rPr lang="en-US" altLang="zh-CN" b="1" dirty="0" err="1">
                <a:solidFill>
                  <a:srgbClr val="FF0000"/>
                </a:solidFill>
                <a:sym typeface="Symbol" pitchFamily="18" charset="2"/>
              </a:rPr>
              <a:t></a:t>
            </a:r>
            <a:r>
              <a:rPr lang="en-US" altLang="zh-CN" b="1" dirty="0" err="1">
                <a:solidFill>
                  <a:srgbClr val="FF0000"/>
                </a:solidFill>
                <a:cs typeface="Times New Roman" pitchFamily="18" charset="0"/>
              </a:rPr>
              <a:t>f</a:t>
            </a:r>
            <a:r>
              <a:rPr lang="en-US" altLang="zh-CN" b="1" dirty="0">
                <a:solidFill>
                  <a:srgbClr val="FF0000"/>
                </a:solidFill>
                <a:cs typeface="Times New Roman" pitchFamily="18" charset="0"/>
              </a:rPr>
              <a:t> (q</a:t>
            </a:r>
            <a:r>
              <a:rPr lang="zh-CN" altLang="en-US" b="1" dirty="0">
                <a:solidFill>
                  <a:srgbClr val="FF0000"/>
                </a:solidFill>
              </a:rPr>
              <a:t>、</a:t>
            </a:r>
            <a:r>
              <a:rPr lang="en-US" altLang="zh-CN" b="1" dirty="0">
                <a:solidFill>
                  <a:srgbClr val="FF0000"/>
                </a:solidFill>
                <a:cs typeface="Times New Roman" pitchFamily="18" charset="0"/>
              </a:rPr>
              <a:t>f</a:t>
            </a:r>
            <a:r>
              <a:rPr lang="zh-CN" altLang="en-US" b="1" dirty="0">
                <a:solidFill>
                  <a:srgbClr val="FF0000"/>
                </a:solidFill>
              </a:rPr>
              <a:t>是质数且均大于</a:t>
            </a:r>
            <a:r>
              <a:rPr lang="en-US" altLang="zh-CN" b="1" dirty="0">
                <a:solidFill>
                  <a:srgbClr val="FF0000"/>
                </a:solidFill>
              </a:rPr>
              <a:t>20</a:t>
            </a:r>
            <a:r>
              <a:rPr lang="zh-CN" altLang="en-US" b="1" dirty="0">
                <a:solidFill>
                  <a:srgbClr val="FF0000"/>
                </a:solidFill>
              </a:rPr>
              <a:t>，</a:t>
            </a:r>
            <a:r>
              <a:rPr lang="en-US" altLang="zh-CN" b="1" dirty="0" err="1">
                <a:solidFill>
                  <a:srgbClr val="FF0000"/>
                </a:solidFill>
                <a:cs typeface="Times New Roman" pitchFamily="18" charset="0"/>
              </a:rPr>
              <a:t>p</a:t>
            </a:r>
            <a:r>
              <a:rPr lang="en-US" altLang="zh-CN" b="1" dirty="0" err="1">
                <a:solidFill>
                  <a:srgbClr val="FF0000"/>
                </a:solidFill>
                <a:sym typeface="Symbol" pitchFamily="18" charset="2"/>
              </a:rPr>
              <a:t></a:t>
            </a:r>
            <a:r>
              <a:rPr lang="en-US" altLang="zh-CN" b="1" dirty="0" err="1">
                <a:solidFill>
                  <a:srgbClr val="FF0000"/>
                </a:solidFill>
                <a:cs typeface="Times New Roman" pitchFamily="18" charset="0"/>
              </a:rPr>
              <a:t>m</a:t>
            </a:r>
            <a:r>
              <a:rPr lang="en-US" altLang="zh-CN" b="1" dirty="0">
                <a:solidFill>
                  <a:srgbClr val="FF0000"/>
                </a:solidFill>
                <a:cs typeface="Times New Roman" pitchFamily="18" charset="0"/>
              </a:rPr>
              <a:t>)</a:t>
            </a:r>
            <a:r>
              <a:rPr lang="zh-CN" altLang="en-US" dirty="0"/>
              <a:t>：常用的选取方法，能减少冲突出现的可能性</a:t>
            </a:r>
            <a:r>
              <a:rPr lang="zh-CN" altLang="en-US" dirty="0">
                <a:latin typeface="宋体" pitchFamily="2" charset="-122"/>
              </a:rPr>
              <a:t>。</a:t>
            </a:r>
            <a:endParaRPr lang="zh-CN" altLang="en-US" dirty="0">
              <a:solidFill>
                <a:schemeClr val="tx2"/>
              </a:solidFill>
              <a:cs typeface="Times New Roman" pitchFamily="18" charset="0"/>
            </a:endParaRPr>
          </a:p>
          <a:p>
            <a:pPr marL="355600" lvl="1" indent="0">
              <a:lnSpc>
                <a:spcPct val="150000"/>
              </a:lnSpc>
              <a:spcBef>
                <a:spcPts val="1200"/>
              </a:spcBef>
              <a:buFont typeface="Wingdings" pitchFamily="2" charset="2"/>
              <a:buNone/>
            </a:pPr>
            <a:endParaRPr lang="zh-CN" altLang="en-US" dirty="0">
              <a:solidFill>
                <a:schemeClr val="hlink"/>
              </a:solidFill>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14</a:t>
            </a:fld>
            <a:endParaRPr lang="zh-CN" altLang="en-US" dirty="0"/>
          </a:p>
        </p:txBody>
      </p:sp>
    </p:spTree>
    <p:extLst>
      <p:ext uri="{BB962C8B-B14F-4D97-AF65-F5344CB8AC3E}">
        <p14:creationId xmlns:p14="http://schemas.microsoft.com/office/powerpoint/2010/main" val="168987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p:txBody>
          <a:bodyPr/>
          <a:lstStyle/>
          <a:p>
            <a:pPr marL="0" indent="0">
              <a:lnSpc>
                <a:spcPct val="110000"/>
              </a:lnSpc>
              <a:spcBef>
                <a:spcPct val="10000"/>
              </a:spcBef>
              <a:buFont typeface="Wingdings" pitchFamily="2" charset="2"/>
              <a:buNone/>
            </a:pPr>
            <a:r>
              <a:rPr lang="en-US" altLang="zh-CN" b="1" dirty="0">
                <a:latin typeface="Times New Roman" pitchFamily="18" charset="0"/>
                <a:cs typeface="Times New Roman" pitchFamily="18" charset="0"/>
              </a:rPr>
              <a:t>6  </a:t>
            </a:r>
            <a:r>
              <a:rPr lang="zh-CN" altLang="en-US" b="1" dirty="0">
                <a:latin typeface="Times New Roman" pitchFamily="18" charset="0"/>
                <a:cs typeface="Times New Roman" pitchFamily="18" charset="0"/>
              </a:rPr>
              <a:t>随机数法</a:t>
            </a:r>
          </a:p>
          <a:p>
            <a:pPr marL="0" indent="0">
              <a:lnSpc>
                <a:spcPct val="150000"/>
              </a:lnSpc>
              <a:spcBef>
                <a:spcPts val="600"/>
              </a:spcBef>
              <a:buFont typeface="Wingdings" pitchFamily="2" charset="2"/>
              <a:buNone/>
            </a:pPr>
            <a:r>
              <a:rPr lang="zh-CN" altLang="en-US" sz="2000" dirty="0">
                <a:solidFill>
                  <a:schemeClr val="tx2"/>
                </a:solidFill>
                <a:latin typeface="Times New Roman" pitchFamily="18" charset="0"/>
                <a:cs typeface="Times New Roman" pitchFamily="18" charset="0"/>
              </a:rPr>
              <a:t>      </a:t>
            </a:r>
            <a:r>
              <a:rPr lang="zh-CN" altLang="en-US" sz="2000" dirty="0">
                <a:latin typeface="Times New Roman" pitchFamily="18" charset="0"/>
                <a:cs typeface="Times New Roman" pitchFamily="18" charset="0"/>
              </a:rPr>
              <a:t>取关键字的随机函数值作哈希地址，即</a:t>
            </a:r>
            <a:r>
              <a:rPr lang="en-US" altLang="zh-CN" sz="2000" dirty="0">
                <a:latin typeface="Times New Roman" pitchFamily="18" charset="0"/>
                <a:cs typeface="Times New Roman" pitchFamily="18" charset="0"/>
              </a:rPr>
              <a:t>H(key) = random(key)</a:t>
            </a:r>
          </a:p>
          <a:p>
            <a:pPr marL="355600" lvl="1" indent="0">
              <a:lnSpc>
                <a:spcPct val="150000"/>
              </a:lnSpc>
              <a:spcBef>
                <a:spcPts val="600"/>
              </a:spcBef>
              <a:buFont typeface="Wingdings" pitchFamily="2" charset="2"/>
              <a:buNone/>
            </a:pPr>
            <a:r>
              <a:rPr lang="zh-CN" altLang="en-US" dirty="0">
                <a:latin typeface="Times New Roman" pitchFamily="18" charset="0"/>
                <a:cs typeface="Times New Roman" pitchFamily="18" charset="0"/>
              </a:rPr>
              <a:t>当散列表中</a:t>
            </a:r>
            <a:r>
              <a:rPr lang="zh-CN" altLang="en-US" dirty="0">
                <a:solidFill>
                  <a:srgbClr val="0000FF"/>
                </a:solidFill>
                <a:latin typeface="Times New Roman" pitchFamily="18" charset="0"/>
                <a:cs typeface="Times New Roman" pitchFamily="18" charset="0"/>
              </a:rPr>
              <a:t>关键字长度不等</a:t>
            </a:r>
            <a:r>
              <a:rPr lang="zh-CN" altLang="en-US" dirty="0">
                <a:latin typeface="Times New Roman" pitchFamily="18" charset="0"/>
                <a:cs typeface="Times New Roman" pitchFamily="18" charset="0"/>
              </a:rPr>
              <a:t>时，该方法比较合适。</a:t>
            </a:r>
          </a:p>
          <a:p>
            <a:pPr marL="0" indent="0">
              <a:lnSpc>
                <a:spcPct val="150000"/>
              </a:lnSpc>
              <a:spcBef>
                <a:spcPts val="600"/>
              </a:spcBef>
              <a:buFont typeface="Wingdings" pitchFamily="2" charset="2"/>
              <a:buNone/>
            </a:pPr>
            <a:r>
              <a:rPr lang="zh-CN" altLang="en-US" sz="2000" b="1" dirty="0">
                <a:solidFill>
                  <a:srgbClr val="FF0000"/>
                </a:solidFill>
                <a:latin typeface="Times New Roman" pitchFamily="18" charset="0"/>
                <a:cs typeface="Times New Roman" pitchFamily="18" charset="0"/>
              </a:rPr>
              <a:t>选取哈希函数，考虑以下因素</a:t>
            </a:r>
          </a:p>
          <a:p>
            <a:pPr marL="355600" lvl="1" indent="0">
              <a:lnSpc>
                <a:spcPct val="150000"/>
              </a:lnSpc>
              <a:spcBef>
                <a:spcPts val="6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计算哈希函数所需时间；</a:t>
            </a:r>
          </a:p>
          <a:p>
            <a:pPr marL="355600" lvl="1" indent="0">
              <a:lnSpc>
                <a:spcPct val="150000"/>
              </a:lnSpc>
              <a:spcBef>
                <a:spcPts val="6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关键字的长度；</a:t>
            </a:r>
          </a:p>
          <a:p>
            <a:pPr marL="355600" lvl="1" indent="0">
              <a:lnSpc>
                <a:spcPct val="150000"/>
              </a:lnSpc>
              <a:spcBef>
                <a:spcPts val="6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哈希表长度（哈希地址范围）；</a:t>
            </a:r>
          </a:p>
          <a:p>
            <a:pPr marL="355600" lvl="1" indent="0">
              <a:lnSpc>
                <a:spcPct val="150000"/>
              </a:lnSpc>
              <a:spcBef>
                <a:spcPts val="6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关键字分布情况；</a:t>
            </a:r>
          </a:p>
          <a:p>
            <a:pPr marL="355600" lvl="1" indent="0">
              <a:lnSpc>
                <a:spcPct val="150000"/>
              </a:lnSpc>
              <a:spcBef>
                <a:spcPts val="6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记录的查找频率。</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15</a:t>
            </a:fld>
            <a:endParaRPr lang="zh-CN" altLang="en-US" dirty="0"/>
          </a:p>
        </p:txBody>
      </p:sp>
    </p:spTree>
    <p:extLst>
      <p:ext uri="{BB962C8B-B14F-4D97-AF65-F5344CB8AC3E}">
        <p14:creationId xmlns:p14="http://schemas.microsoft.com/office/powerpoint/2010/main" val="201676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p>
        </p:txBody>
      </p:sp>
      <p:sp>
        <p:nvSpPr>
          <p:cNvPr id="3" name="内容占位符 2"/>
          <p:cNvSpPr>
            <a:spLocks noGrp="1"/>
          </p:cNvSpPr>
          <p:nvPr>
            <p:ph idx="1"/>
          </p:nvPr>
        </p:nvSpPr>
        <p:spPr>
          <a:xfrm>
            <a:off x="431999" y="976838"/>
            <a:ext cx="8469113" cy="5063602"/>
          </a:xfrm>
        </p:spPr>
        <p:txBody>
          <a:bodyPr>
            <a:normAutofit fontScale="92500" lnSpcReduction="10000"/>
          </a:bodyPr>
          <a:lstStyle/>
          <a:p>
            <a:pPr>
              <a:lnSpc>
                <a:spcPct val="150000"/>
              </a:lnSpc>
              <a:spcBef>
                <a:spcPts val="1200"/>
              </a:spcBef>
            </a:pPr>
            <a:r>
              <a:rPr lang="zh-CN" altLang="en-US" dirty="0">
                <a:solidFill>
                  <a:srgbClr val="FF0000"/>
                </a:solidFill>
              </a:rPr>
              <a:t>冲突处理</a:t>
            </a:r>
            <a:r>
              <a:rPr lang="zh-CN" altLang="en-US" dirty="0"/>
              <a:t>：当出现冲突时，为冲突元素找到另一个存储位置</a:t>
            </a:r>
            <a:r>
              <a:rPr lang="zh-CN" altLang="en-US" dirty="0">
                <a:latin typeface="宋体" pitchFamily="2" charset="-122"/>
              </a:rPr>
              <a:t>。</a:t>
            </a:r>
            <a:endParaRPr lang="zh-CN" altLang="en-US" dirty="0"/>
          </a:p>
          <a:p>
            <a:pPr marL="0" indent="0">
              <a:lnSpc>
                <a:spcPct val="150000"/>
              </a:lnSpc>
              <a:spcBef>
                <a:spcPts val="1200"/>
              </a:spcBef>
              <a:buFont typeface="Wingdings" pitchFamily="2" charset="2"/>
              <a:buNone/>
            </a:pPr>
            <a:r>
              <a:rPr lang="en-US" altLang="zh-CN" b="1" dirty="0">
                <a:latin typeface="微软雅黑" pitchFamily="34" charset="-122"/>
                <a:cs typeface="Times New Roman" pitchFamily="18" charset="0"/>
              </a:rPr>
              <a:t>1  </a:t>
            </a:r>
            <a:r>
              <a:rPr lang="zh-CN" altLang="en-US" b="1" dirty="0">
                <a:latin typeface="微软雅黑" pitchFamily="34" charset="-122"/>
              </a:rPr>
              <a:t>开放定址法</a:t>
            </a:r>
          </a:p>
          <a:p>
            <a:pPr marL="0" indent="0">
              <a:lnSpc>
                <a:spcPct val="150000"/>
              </a:lnSpc>
              <a:spcBef>
                <a:spcPts val="1200"/>
              </a:spcBef>
              <a:buFont typeface="Wingdings" pitchFamily="2" charset="2"/>
              <a:buNone/>
            </a:pPr>
            <a:r>
              <a:rPr lang="zh-CN" altLang="en-US" sz="2000" dirty="0">
                <a:solidFill>
                  <a:srgbClr val="FF0000"/>
                </a:solidFill>
                <a:latin typeface="微软雅黑" pitchFamily="34" charset="-122"/>
              </a:rPr>
              <a:t>基本方法</a:t>
            </a:r>
            <a:r>
              <a:rPr lang="zh-CN" altLang="en-US" sz="2000" dirty="0">
                <a:latin typeface="微软雅黑" pitchFamily="34" charset="-122"/>
              </a:rPr>
              <a:t>：当冲突发生时，形成某个探测序列；按此序列逐个探测散列表中的其他地址，直到找到给定的关键字或一个空地址</a:t>
            </a:r>
            <a:r>
              <a:rPr lang="en-US" altLang="zh-CN" sz="2000" dirty="0">
                <a:latin typeface="微软雅黑" pitchFamily="34" charset="-122"/>
              </a:rPr>
              <a:t>(</a:t>
            </a:r>
            <a:r>
              <a:rPr lang="zh-CN" altLang="en-US" sz="2000" dirty="0">
                <a:latin typeface="微软雅黑" pitchFamily="34" charset="-122"/>
              </a:rPr>
              <a:t>开放的地址</a:t>
            </a:r>
            <a:r>
              <a:rPr lang="en-US" altLang="zh-CN" sz="2000" dirty="0">
                <a:latin typeface="微软雅黑" pitchFamily="34" charset="-122"/>
              </a:rPr>
              <a:t>)</a:t>
            </a:r>
            <a:r>
              <a:rPr lang="zh-CN" altLang="en-US" sz="2000" dirty="0">
                <a:latin typeface="微软雅黑" pitchFamily="34" charset="-122"/>
              </a:rPr>
              <a:t>为止，将发生冲突的记录放到该地址中。散列地址的计算公式是： </a:t>
            </a:r>
          </a:p>
          <a:p>
            <a:pPr marL="0" indent="-12700" algn="ctr">
              <a:lnSpc>
                <a:spcPct val="150000"/>
              </a:lnSpc>
              <a:spcBef>
                <a:spcPts val="1200"/>
              </a:spcBef>
              <a:buFont typeface="Wingdings" pitchFamily="2" charset="2"/>
              <a:buNone/>
            </a:pPr>
            <a:r>
              <a:rPr lang="en-US" altLang="zh-CN" sz="2200" dirty="0">
                <a:latin typeface="微软雅黑" pitchFamily="34" charset="-122"/>
              </a:rPr>
              <a:t>H</a:t>
            </a:r>
            <a:r>
              <a:rPr lang="en-US" altLang="zh-CN" sz="2200" baseline="-20000" dirty="0">
                <a:latin typeface="微软雅黑" pitchFamily="34" charset="-122"/>
              </a:rPr>
              <a:t>i</a:t>
            </a:r>
            <a:r>
              <a:rPr lang="en-US" altLang="zh-CN" sz="2200" dirty="0">
                <a:latin typeface="微软雅黑" pitchFamily="34" charset="-122"/>
              </a:rPr>
              <a:t>(key)=(H(key)+d</a:t>
            </a:r>
            <a:r>
              <a:rPr lang="en-US" altLang="zh-CN" sz="2200" baseline="-20000" dirty="0">
                <a:latin typeface="微软雅黑" pitchFamily="34" charset="-122"/>
              </a:rPr>
              <a:t>i</a:t>
            </a:r>
            <a:r>
              <a:rPr lang="en-US" altLang="zh-CN" sz="2200" dirty="0">
                <a:latin typeface="微软雅黑" pitchFamily="34" charset="-122"/>
              </a:rPr>
              <a:t>)  MOD m</a:t>
            </a:r>
            <a:r>
              <a:rPr lang="zh-CN" altLang="en-US" sz="2200" dirty="0">
                <a:latin typeface="微软雅黑" pitchFamily="34" charset="-122"/>
              </a:rPr>
              <a:t>，</a:t>
            </a:r>
            <a:r>
              <a:rPr lang="en-US" altLang="zh-CN" sz="2200" dirty="0">
                <a:latin typeface="微软雅黑" pitchFamily="34" charset="-122"/>
              </a:rPr>
              <a:t>i=1, 2, …, k(k</a:t>
            </a:r>
            <a:r>
              <a:rPr lang="en-US" altLang="zh-CN" sz="2200" dirty="0">
                <a:latin typeface="微软雅黑" pitchFamily="34" charset="-122"/>
                <a:sym typeface="Symbol" pitchFamily="18" charset="2"/>
              </a:rPr>
              <a:t>m-1)</a:t>
            </a:r>
          </a:p>
          <a:p>
            <a:pPr marL="0" indent="-12700">
              <a:lnSpc>
                <a:spcPct val="150000"/>
              </a:lnSpc>
              <a:spcBef>
                <a:spcPts val="1200"/>
              </a:spcBef>
              <a:buFont typeface="Wingdings" pitchFamily="2" charset="2"/>
              <a:buNone/>
            </a:pPr>
            <a:r>
              <a:rPr lang="zh-CN" altLang="en-US" sz="2000" dirty="0">
                <a:latin typeface="微软雅黑" pitchFamily="34" charset="-122"/>
                <a:sym typeface="Symbol" pitchFamily="18" charset="2"/>
              </a:rPr>
              <a:t>其中：</a:t>
            </a:r>
            <a:r>
              <a:rPr lang="en-US" altLang="zh-CN" sz="2000" dirty="0">
                <a:latin typeface="微软雅黑" pitchFamily="34" charset="-122"/>
                <a:sym typeface="Symbol" pitchFamily="18" charset="2"/>
              </a:rPr>
              <a:t>H(key)</a:t>
            </a:r>
            <a:r>
              <a:rPr lang="zh-CN" altLang="en-US" sz="2000" dirty="0">
                <a:latin typeface="微软雅黑" pitchFamily="34" charset="-122"/>
              </a:rPr>
              <a:t>：</a:t>
            </a:r>
            <a:r>
              <a:rPr lang="zh-CN" altLang="en-US" sz="2000" dirty="0">
                <a:latin typeface="微软雅黑" pitchFamily="34" charset="-122"/>
                <a:sym typeface="Symbol" pitchFamily="18" charset="2"/>
              </a:rPr>
              <a:t>哈希函数</a:t>
            </a:r>
            <a:r>
              <a:rPr lang="zh-CN" altLang="en-US" sz="2000" dirty="0">
                <a:latin typeface="微软雅黑" pitchFamily="34" charset="-122"/>
              </a:rPr>
              <a:t>；</a:t>
            </a:r>
            <a:r>
              <a:rPr lang="en-US" altLang="zh-CN" sz="2000" dirty="0">
                <a:latin typeface="微软雅黑" pitchFamily="34" charset="-122"/>
                <a:sym typeface="Symbol" pitchFamily="18" charset="2"/>
              </a:rPr>
              <a:t>m</a:t>
            </a:r>
            <a:r>
              <a:rPr lang="zh-CN" altLang="en-US" sz="2000" dirty="0">
                <a:latin typeface="微软雅黑" pitchFamily="34" charset="-122"/>
              </a:rPr>
              <a:t>：</a:t>
            </a:r>
            <a:r>
              <a:rPr lang="zh-CN" altLang="en-US" sz="2000" dirty="0">
                <a:latin typeface="微软雅黑" pitchFamily="34" charset="-122"/>
                <a:sym typeface="Symbol" pitchFamily="18" charset="2"/>
              </a:rPr>
              <a:t>散列表长度</a:t>
            </a:r>
            <a:r>
              <a:rPr lang="zh-CN" altLang="en-US" sz="2000" dirty="0">
                <a:latin typeface="微软雅黑" pitchFamily="34" charset="-122"/>
              </a:rPr>
              <a:t>；</a:t>
            </a:r>
          </a:p>
          <a:p>
            <a:pPr marL="444500" lvl="1" indent="0">
              <a:lnSpc>
                <a:spcPct val="150000"/>
              </a:lnSpc>
              <a:spcBef>
                <a:spcPts val="1200"/>
              </a:spcBef>
              <a:buFont typeface="Wingdings" pitchFamily="2" charset="2"/>
              <a:buNone/>
            </a:pPr>
            <a:r>
              <a:rPr lang="en-US" altLang="zh-CN" dirty="0">
                <a:latin typeface="微软雅黑" pitchFamily="34" charset="-122"/>
                <a:sym typeface="Symbol" pitchFamily="18" charset="2"/>
              </a:rPr>
              <a:t>   d</a:t>
            </a:r>
            <a:r>
              <a:rPr lang="en-US" altLang="zh-CN" baseline="-20000" dirty="0">
                <a:latin typeface="微软雅黑" pitchFamily="34" charset="-122"/>
                <a:sym typeface="Symbol" pitchFamily="18" charset="2"/>
              </a:rPr>
              <a:t>i</a:t>
            </a:r>
            <a:r>
              <a:rPr lang="zh-CN" altLang="en-US" dirty="0">
                <a:latin typeface="微软雅黑" pitchFamily="34" charset="-122"/>
              </a:rPr>
              <a:t>：第</a:t>
            </a:r>
            <a:r>
              <a:rPr lang="en-US" altLang="zh-CN" dirty="0">
                <a:latin typeface="微软雅黑" pitchFamily="34" charset="-122"/>
              </a:rPr>
              <a:t>i</a:t>
            </a:r>
            <a:r>
              <a:rPr lang="zh-CN" altLang="en-US" dirty="0">
                <a:latin typeface="微软雅黑" pitchFamily="34" charset="-122"/>
              </a:rPr>
              <a:t>次探测时的</a:t>
            </a:r>
            <a:r>
              <a:rPr lang="zh-CN" altLang="en-US" dirty="0">
                <a:latin typeface="微软雅黑" pitchFamily="34" charset="-122"/>
                <a:sym typeface="Symbol" pitchFamily="18" charset="2"/>
              </a:rPr>
              <a:t>增量序列</a:t>
            </a:r>
            <a:r>
              <a:rPr lang="zh-CN" altLang="en-US" dirty="0">
                <a:latin typeface="微软雅黑" pitchFamily="34" charset="-122"/>
              </a:rPr>
              <a:t>；</a:t>
            </a:r>
          </a:p>
          <a:p>
            <a:pPr marL="0" indent="-12700">
              <a:lnSpc>
                <a:spcPct val="150000"/>
              </a:lnSpc>
              <a:spcBef>
                <a:spcPts val="1200"/>
              </a:spcBef>
              <a:buFont typeface="Wingdings" pitchFamily="2" charset="2"/>
              <a:buNone/>
            </a:pPr>
            <a:r>
              <a:rPr lang="en-US" altLang="zh-CN" sz="2000" dirty="0">
                <a:latin typeface="微软雅黑" pitchFamily="34" charset="-122"/>
              </a:rPr>
              <a:t>H</a:t>
            </a:r>
            <a:r>
              <a:rPr lang="en-US" altLang="zh-CN" sz="2000" baseline="-20000" dirty="0">
                <a:latin typeface="微软雅黑" pitchFamily="34" charset="-122"/>
              </a:rPr>
              <a:t>i</a:t>
            </a:r>
            <a:r>
              <a:rPr lang="en-US" altLang="zh-CN" sz="2000" dirty="0">
                <a:latin typeface="微软雅黑" pitchFamily="34" charset="-122"/>
              </a:rPr>
              <a:t>(key) </a:t>
            </a:r>
            <a:r>
              <a:rPr lang="zh-CN" altLang="en-US" sz="2000" dirty="0">
                <a:latin typeface="微软雅黑" pitchFamily="34" charset="-122"/>
              </a:rPr>
              <a:t>：经第</a:t>
            </a:r>
            <a:r>
              <a:rPr lang="en-US" altLang="zh-CN" sz="2000" dirty="0">
                <a:latin typeface="微软雅黑" pitchFamily="34" charset="-122"/>
              </a:rPr>
              <a:t>i</a:t>
            </a:r>
            <a:r>
              <a:rPr lang="zh-CN" altLang="en-US" sz="2000" dirty="0">
                <a:latin typeface="微软雅黑" pitchFamily="34" charset="-122"/>
              </a:rPr>
              <a:t>次探测后得到的散列地址。</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16</a:t>
            </a:fld>
            <a:endParaRPr lang="zh-CN" altLang="en-US" dirty="0"/>
          </a:p>
        </p:txBody>
      </p:sp>
    </p:spTree>
    <p:extLst>
      <p:ext uri="{BB962C8B-B14F-4D97-AF65-F5344CB8AC3E}">
        <p14:creationId xmlns:p14="http://schemas.microsoft.com/office/powerpoint/2010/main" val="172432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线性探测法</a:t>
            </a:r>
          </a:p>
        </p:txBody>
      </p:sp>
      <p:sp>
        <p:nvSpPr>
          <p:cNvPr id="3" name="内容占位符 2"/>
          <p:cNvSpPr>
            <a:spLocks noGrp="1"/>
          </p:cNvSpPr>
          <p:nvPr>
            <p:ph idx="1"/>
          </p:nvPr>
        </p:nvSpPr>
        <p:spPr>
          <a:xfrm>
            <a:off x="431999" y="976838"/>
            <a:ext cx="8511975" cy="5063602"/>
          </a:xfrm>
        </p:spPr>
        <p:txBody>
          <a:bodyPr>
            <a:normAutofit/>
          </a:bodyPr>
          <a:lstStyle/>
          <a:p>
            <a:pPr marL="0" indent="0">
              <a:lnSpc>
                <a:spcPct val="110000"/>
              </a:lnSpc>
              <a:spcAft>
                <a:spcPct val="10000"/>
              </a:spcAft>
              <a:buFont typeface="Wingdings" pitchFamily="2" charset="2"/>
              <a:buNone/>
            </a:pPr>
            <a:r>
              <a:rPr lang="zh-CN" altLang="en-US" b="1" dirty="0">
                <a:latin typeface="Times New Roman" pitchFamily="18" charset="0"/>
                <a:cs typeface="Times New Roman" pitchFamily="18" charset="0"/>
                <a:sym typeface="Symbol" pitchFamily="18" charset="2"/>
              </a:rPr>
              <a:t>⑴  线性探测法 </a:t>
            </a:r>
            <a:r>
              <a:rPr lang="en-US" altLang="zh-CN" b="1" dirty="0">
                <a:latin typeface="Times New Roman" pitchFamily="18" charset="0"/>
                <a:cs typeface="Times New Roman" pitchFamily="18" charset="0"/>
                <a:sym typeface="Symbol" pitchFamily="18" charset="2"/>
              </a:rPr>
              <a:t>(linear probing)</a:t>
            </a:r>
            <a:endParaRPr lang="zh-CN" altLang="en-US" b="1" dirty="0">
              <a:latin typeface="Times New Roman" pitchFamily="18" charset="0"/>
              <a:cs typeface="Times New Roman" pitchFamily="18" charset="0"/>
              <a:sym typeface="Symbol" pitchFamily="18" charset="2"/>
            </a:endParaRPr>
          </a:p>
          <a:p>
            <a:pPr marL="0" indent="0">
              <a:lnSpc>
                <a:spcPct val="125000"/>
              </a:lnSpc>
              <a:spcBef>
                <a:spcPts val="600"/>
              </a:spcBef>
              <a:buFont typeface="Wingdings" pitchFamily="2" charset="2"/>
              <a:buNone/>
            </a:pPr>
            <a:r>
              <a:rPr lang="zh-CN" altLang="en-US" sz="2000" dirty="0">
                <a:latin typeface="Times New Roman" pitchFamily="18" charset="0"/>
                <a:cs typeface="Times New Roman" pitchFamily="18" charset="0"/>
                <a:sym typeface="Symbol" pitchFamily="18" charset="2"/>
              </a:rPr>
              <a:t>       将散列表</a:t>
            </a:r>
            <a:r>
              <a:rPr lang="en-US" altLang="zh-CN" sz="2000" dirty="0">
                <a:latin typeface="Times New Roman" pitchFamily="18" charset="0"/>
                <a:cs typeface="Times New Roman" pitchFamily="18" charset="0"/>
                <a:sym typeface="Symbol" pitchFamily="18" charset="2"/>
              </a:rPr>
              <a:t>T[0 …m-1]</a:t>
            </a:r>
            <a:r>
              <a:rPr lang="zh-CN" altLang="en-US" sz="2000" dirty="0">
                <a:latin typeface="Times New Roman" pitchFamily="18" charset="0"/>
                <a:cs typeface="Times New Roman" pitchFamily="18" charset="0"/>
                <a:sym typeface="Symbol" pitchFamily="18" charset="2"/>
              </a:rPr>
              <a:t>看成循环向量</a:t>
            </a:r>
            <a:r>
              <a:rPr lang="zh-CN" alt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sym typeface="Symbol" pitchFamily="18" charset="2"/>
              </a:rPr>
              <a:t>当发生冲突时</a:t>
            </a:r>
            <a:r>
              <a:rPr lang="zh-CN" alt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sym typeface="Symbol" pitchFamily="18" charset="2"/>
              </a:rPr>
              <a:t>从初次发生冲突的位置依次向后探测其他的地址</a:t>
            </a:r>
            <a:r>
              <a:rPr lang="zh-CN" altLang="en-US" sz="2000" dirty="0">
                <a:latin typeface="Times New Roman" pitchFamily="18" charset="0"/>
                <a:cs typeface="Times New Roman" pitchFamily="18" charset="0"/>
              </a:rPr>
              <a:t>。</a:t>
            </a:r>
          </a:p>
          <a:p>
            <a:pPr marL="533400" lvl="1" indent="0">
              <a:lnSpc>
                <a:spcPct val="125000"/>
              </a:lnSpc>
              <a:spcBef>
                <a:spcPts val="600"/>
              </a:spcBef>
              <a:buFont typeface="Wingdings" pitchFamily="2" charset="2"/>
              <a:buNone/>
            </a:pPr>
            <a:r>
              <a:rPr lang="zh-CN" altLang="en-US" dirty="0">
                <a:latin typeface="Times New Roman" pitchFamily="18" charset="0"/>
                <a:cs typeface="Times New Roman" pitchFamily="18" charset="0"/>
                <a:sym typeface="Symbol" pitchFamily="18" charset="2"/>
              </a:rPr>
              <a:t>增量序列为：</a:t>
            </a:r>
            <a:r>
              <a:rPr lang="en-US" altLang="zh-CN" dirty="0">
                <a:latin typeface="Times New Roman" pitchFamily="18" charset="0"/>
                <a:cs typeface="Times New Roman" pitchFamily="18" charset="0"/>
                <a:sym typeface="Symbol" pitchFamily="18" charset="2"/>
              </a:rPr>
              <a:t>d</a:t>
            </a:r>
            <a:r>
              <a:rPr lang="en-US" altLang="zh-CN" baseline="-20000" dirty="0">
                <a:latin typeface="Times New Roman" pitchFamily="18" charset="0"/>
                <a:cs typeface="Times New Roman" pitchFamily="18" charset="0"/>
                <a:sym typeface="Symbol" pitchFamily="18" charset="2"/>
              </a:rPr>
              <a:t>i</a:t>
            </a:r>
            <a:r>
              <a:rPr lang="en-US" altLang="zh-CN" dirty="0">
                <a:latin typeface="Times New Roman" pitchFamily="18" charset="0"/>
                <a:cs typeface="Times New Roman" pitchFamily="18" charset="0"/>
                <a:sym typeface="Symbol" pitchFamily="18" charset="2"/>
              </a:rPr>
              <a:t>=1, 2, 3, …, m-1</a:t>
            </a:r>
          </a:p>
          <a:p>
            <a:pPr marL="0" indent="0">
              <a:lnSpc>
                <a:spcPct val="125000"/>
              </a:lnSpc>
              <a:spcBef>
                <a:spcPts val="600"/>
              </a:spcBef>
              <a:buFont typeface="Wingdings" pitchFamily="2" charset="2"/>
              <a:buNone/>
            </a:pPr>
            <a:r>
              <a:rPr lang="en-US" altLang="zh-CN" sz="2000" dirty="0">
                <a:latin typeface="Times New Roman" pitchFamily="18" charset="0"/>
                <a:cs typeface="Times New Roman" pitchFamily="18" charset="0"/>
                <a:sym typeface="Symbol" pitchFamily="18" charset="2"/>
              </a:rPr>
              <a:t>        </a:t>
            </a:r>
            <a:r>
              <a:rPr lang="zh-CN" altLang="en-US" sz="2000" dirty="0">
                <a:latin typeface="Times New Roman" pitchFamily="18" charset="0"/>
                <a:cs typeface="Times New Roman" pitchFamily="18" charset="0"/>
                <a:sym typeface="Symbol" pitchFamily="18" charset="2"/>
              </a:rPr>
              <a:t>设初次发生冲突的地址是</a:t>
            </a:r>
            <a:r>
              <a:rPr lang="en-US" altLang="zh-CN" sz="2000" dirty="0">
                <a:latin typeface="Times New Roman" pitchFamily="18" charset="0"/>
                <a:cs typeface="Times New Roman" pitchFamily="18" charset="0"/>
                <a:sym typeface="Symbol" pitchFamily="18" charset="2"/>
              </a:rPr>
              <a:t>h</a:t>
            </a:r>
            <a:r>
              <a:rPr lang="zh-CN" altLang="en-US" sz="2000" dirty="0">
                <a:latin typeface="Times New Roman" pitchFamily="18" charset="0"/>
                <a:cs typeface="Times New Roman" pitchFamily="18" charset="0"/>
              </a:rPr>
              <a:t>，则依次探测</a:t>
            </a:r>
            <a:r>
              <a:rPr lang="en-US" altLang="zh-CN" sz="2000" dirty="0">
                <a:latin typeface="Times New Roman" pitchFamily="18" charset="0"/>
                <a:cs typeface="Times New Roman" pitchFamily="18" charset="0"/>
                <a:sym typeface="Symbol" pitchFamily="18" charset="2"/>
              </a:rPr>
              <a:t>T[h+1]</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sym typeface="Symbol" pitchFamily="18" charset="2"/>
              </a:rPr>
              <a:t>T[h+2]…</a:t>
            </a:r>
            <a:r>
              <a:rPr lang="zh-CN" altLang="en-US" sz="2000" dirty="0">
                <a:latin typeface="Times New Roman" pitchFamily="18" charset="0"/>
                <a:cs typeface="Times New Roman" pitchFamily="18" charset="0"/>
              </a:rPr>
              <a:t>，直到</a:t>
            </a:r>
            <a:r>
              <a:rPr lang="en-US" altLang="zh-CN" sz="2000" dirty="0">
                <a:latin typeface="Times New Roman" pitchFamily="18" charset="0"/>
                <a:cs typeface="Times New Roman" pitchFamily="18" charset="0"/>
                <a:sym typeface="Symbol" pitchFamily="18" charset="2"/>
              </a:rPr>
              <a:t>T[m-1]</a:t>
            </a:r>
            <a:r>
              <a:rPr lang="zh-CN" altLang="en-US" sz="2000" dirty="0">
                <a:latin typeface="Times New Roman" pitchFamily="18" charset="0"/>
                <a:cs typeface="Times New Roman" pitchFamily="18" charset="0"/>
                <a:sym typeface="Symbol" pitchFamily="18" charset="2"/>
              </a:rPr>
              <a:t>时又循环到表头</a:t>
            </a:r>
            <a:r>
              <a:rPr lang="zh-CN" altLang="en-US" sz="2000" dirty="0">
                <a:latin typeface="Times New Roman" pitchFamily="18" charset="0"/>
                <a:cs typeface="Times New Roman" pitchFamily="18" charset="0"/>
              </a:rPr>
              <a:t>，再次探测</a:t>
            </a:r>
            <a:r>
              <a:rPr lang="en-US" altLang="zh-CN" sz="2000" dirty="0">
                <a:latin typeface="Times New Roman" pitchFamily="18" charset="0"/>
                <a:cs typeface="Times New Roman" pitchFamily="18" charset="0"/>
                <a:sym typeface="Symbol" pitchFamily="18" charset="2"/>
              </a:rPr>
              <a:t>T[0]</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sym typeface="Symbol" pitchFamily="18" charset="2"/>
              </a:rPr>
              <a:t>T[1]…</a:t>
            </a:r>
            <a:r>
              <a:rPr lang="zh-CN" altLang="en-US" sz="2000" dirty="0">
                <a:latin typeface="Times New Roman" pitchFamily="18" charset="0"/>
                <a:cs typeface="Times New Roman" pitchFamily="18" charset="0"/>
              </a:rPr>
              <a:t>，直到</a:t>
            </a:r>
            <a:r>
              <a:rPr lang="en-US" altLang="zh-CN" sz="2000" dirty="0">
                <a:latin typeface="Times New Roman" pitchFamily="18" charset="0"/>
                <a:cs typeface="Times New Roman" pitchFamily="18" charset="0"/>
                <a:sym typeface="Symbol" pitchFamily="18" charset="2"/>
              </a:rPr>
              <a:t>T[h-1]</a:t>
            </a:r>
            <a:r>
              <a:rPr lang="zh-CN" altLang="en-US" sz="2000" dirty="0">
                <a:latin typeface="Times New Roman" pitchFamily="18" charset="0"/>
                <a:cs typeface="Times New Roman" pitchFamily="18" charset="0"/>
              </a:rPr>
              <a:t>。探测过程终止的情况是：</a:t>
            </a:r>
          </a:p>
          <a:p>
            <a:pPr marL="533400" lvl="1" indent="0">
              <a:lnSpc>
                <a:spcPct val="125000"/>
              </a:lnSpc>
              <a:spcBef>
                <a:spcPts val="600"/>
              </a:spcBef>
              <a:buFont typeface="Wingdings" pitchFamily="2" charset="2"/>
              <a:buNone/>
            </a:pPr>
            <a:r>
              <a:rPr lang="zh-CN" altLang="en-US" dirty="0">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solidFill>
                  <a:srgbClr val="FF0000"/>
                </a:solidFill>
                <a:latin typeface="Times New Roman" pitchFamily="18" charset="0"/>
                <a:cs typeface="Times New Roman" pitchFamily="18" charset="0"/>
              </a:rPr>
              <a:t>探测到的地址为空</a:t>
            </a:r>
            <a:r>
              <a:rPr lang="zh-CN" altLang="en-US" dirty="0">
                <a:latin typeface="Times New Roman" pitchFamily="18" charset="0"/>
                <a:cs typeface="Times New Roman" pitchFamily="18" charset="0"/>
                <a:sym typeface="Symbol" pitchFamily="18" charset="2"/>
              </a:rPr>
              <a:t>：表中没有记录</a:t>
            </a:r>
            <a:r>
              <a:rPr lang="zh-CN" altLang="en-US" dirty="0">
                <a:latin typeface="Times New Roman" pitchFamily="18" charset="0"/>
                <a:cs typeface="Times New Roman" pitchFamily="18" charset="0"/>
              </a:rPr>
              <a:t>。若是查找则失败；若是插入则将记录写入到该地址；</a:t>
            </a:r>
          </a:p>
          <a:p>
            <a:pPr marL="533400" lvl="1" indent="0">
              <a:lnSpc>
                <a:spcPct val="125000"/>
              </a:lnSpc>
              <a:spcBef>
                <a:spcPts val="600"/>
              </a:spcBef>
              <a:buFont typeface="Wingdings" pitchFamily="2" charset="2"/>
              <a:buNone/>
            </a:pPr>
            <a:r>
              <a:rPr lang="zh-CN" altLang="en-US" dirty="0">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solidFill>
                  <a:srgbClr val="FF0000"/>
                </a:solidFill>
                <a:latin typeface="Times New Roman" pitchFamily="18" charset="0"/>
                <a:cs typeface="Times New Roman" pitchFamily="18" charset="0"/>
              </a:rPr>
              <a:t>探测到的地址有给定的关键字</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若是查找则成功；若是插入则失败；</a:t>
            </a:r>
            <a:endParaRPr lang="en-US" altLang="zh-CN" dirty="0">
              <a:latin typeface="Times New Roman" pitchFamily="18" charset="0"/>
              <a:cs typeface="Times New Roman" pitchFamily="18" charset="0"/>
            </a:endParaRPr>
          </a:p>
          <a:p>
            <a:pPr marL="533400" lvl="1" indent="0">
              <a:lnSpc>
                <a:spcPct val="125000"/>
              </a:lnSpc>
              <a:spcBef>
                <a:spcPts val="600"/>
              </a:spcBef>
              <a:buNone/>
            </a:pPr>
            <a:r>
              <a:rPr lang="zh-CN" altLang="en-US" dirty="0">
                <a:latin typeface="微软雅黑" pitchFamily="34" charset="-122"/>
              </a:rPr>
              <a:t>◆ 直到</a:t>
            </a:r>
            <a:r>
              <a:rPr lang="en-US" altLang="zh-CN" dirty="0">
                <a:latin typeface="微软雅黑" pitchFamily="34" charset="-122"/>
                <a:sym typeface="Symbol" pitchFamily="18" charset="2"/>
              </a:rPr>
              <a:t>T[h]</a:t>
            </a:r>
            <a:r>
              <a:rPr lang="zh-CN" altLang="en-US" dirty="0">
                <a:latin typeface="微软雅黑" pitchFamily="34" charset="-122"/>
                <a:sym typeface="Symbol" pitchFamily="18" charset="2"/>
              </a:rPr>
              <a:t>：仍未</a:t>
            </a:r>
            <a:r>
              <a:rPr lang="zh-CN" altLang="en-US" dirty="0">
                <a:latin typeface="微软雅黑" pitchFamily="34" charset="-122"/>
              </a:rPr>
              <a:t>探测到空地址或给定的关键字</a:t>
            </a:r>
            <a:r>
              <a:rPr lang="zh-CN" altLang="en-US" dirty="0">
                <a:latin typeface="微软雅黑" pitchFamily="34" charset="-122"/>
                <a:sym typeface="Symbol" pitchFamily="18" charset="2"/>
              </a:rPr>
              <a:t>，</a:t>
            </a:r>
            <a:r>
              <a:rPr lang="zh-CN" altLang="en-US" dirty="0">
                <a:latin typeface="微软雅黑" pitchFamily="34" charset="-122"/>
              </a:rPr>
              <a:t>散列表满。</a:t>
            </a:r>
          </a:p>
          <a:p>
            <a:pPr marL="533400" lvl="1" indent="0">
              <a:lnSpc>
                <a:spcPct val="125000"/>
              </a:lnSpc>
              <a:spcBef>
                <a:spcPts val="600"/>
              </a:spcBef>
              <a:buFont typeface="Wingdings" pitchFamily="2" charset="2"/>
              <a:buNone/>
            </a:pP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17</a:t>
            </a:fld>
            <a:endParaRPr lang="zh-CN" altLang="en-US" dirty="0"/>
          </a:p>
        </p:txBody>
      </p:sp>
    </p:spTree>
    <p:extLst>
      <p:ext uri="{BB962C8B-B14F-4D97-AF65-F5344CB8AC3E}">
        <p14:creationId xmlns:p14="http://schemas.microsoft.com/office/powerpoint/2010/main" val="330478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线性探测法</a:t>
            </a:r>
          </a:p>
        </p:txBody>
      </p:sp>
      <p:sp>
        <p:nvSpPr>
          <p:cNvPr id="3" name="内容占位符 2"/>
          <p:cNvSpPr>
            <a:spLocks noGrp="1"/>
          </p:cNvSpPr>
          <p:nvPr>
            <p:ph idx="1"/>
          </p:nvPr>
        </p:nvSpPr>
        <p:spPr/>
        <p:txBody>
          <a:bodyPr>
            <a:normAutofit/>
          </a:bodyPr>
          <a:lstStyle/>
          <a:p>
            <a:pPr fontAlgn="base">
              <a:lnSpc>
                <a:spcPct val="150000"/>
              </a:lnSpc>
              <a:spcBef>
                <a:spcPts val="600"/>
              </a:spcBef>
              <a:spcAft>
                <a:spcPct val="0"/>
              </a:spcAft>
              <a:buNone/>
            </a:pPr>
            <a:r>
              <a:rPr lang="zh-CN" altLang="en-US" sz="2000" dirty="0">
                <a:latin typeface="微软雅黑" pitchFamily="34" charset="-122"/>
              </a:rPr>
              <a:t>例</a:t>
            </a:r>
            <a:r>
              <a:rPr lang="en-US" altLang="zh-CN" sz="2000" dirty="0">
                <a:latin typeface="微软雅黑" pitchFamily="34" charset="-122"/>
              </a:rPr>
              <a:t>1 </a:t>
            </a:r>
            <a:r>
              <a:rPr lang="zh-CN" altLang="en-US" sz="2000" dirty="0">
                <a:latin typeface="微软雅黑" pitchFamily="34" charset="-122"/>
              </a:rPr>
              <a:t>：设散列表长为</a:t>
            </a:r>
            <a:r>
              <a:rPr lang="en-US" altLang="zh-CN" sz="2000" dirty="0">
                <a:latin typeface="微软雅黑" pitchFamily="34" charset="-122"/>
              </a:rPr>
              <a:t>7</a:t>
            </a:r>
            <a:r>
              <a:rPr lang="zh-CN" altLang="en-US" sz="2000" dirty="0">
                <a:latin typeface="微软雅黑" pitchFamily="34" charset="-122"/>
              </a:rPr>
              <a:t>，记录关键字组为：</a:t>
            </a:r>
            <a:r>
              <a:rPr lang="en-US" altLang="zh-CN" sz="2000" dirty="0">
                <a:latin typeface="微软雅黑" pitchFamily="34" charset="-122"/>
              </a:rPr>
              <a:t>15, 14, 28, 26, 56, 23</a:t>
            </a:r>
            <a:r>
              <a:rPr lang="zh-CN" altLang="en-US" sz="2000" dirty="0">
                <a:latin typeface="微软雅黑" pitchFamily="34" charset="-122"/>
              </a:rPr>
              <a:t>，散列函数：</a:t>
            </a:r>
            <a:r>
              <a:rPr lang="en-US" altLang="zh-CN" sz="2000" dirty="0">
                <a:latin typeface="微软雅黑" pitchFamily="34" charset="-122"/>
              </a:rPr>
              <a:t>H(key)=key   MOD  7</a:t>
            </a:r>
            <a:r>
              <a:rPr lang="zh-CN" altLang="en-US" sz="2000" dirty="0">
                <a:latin typeface="微软雅黑" pitchFamily="34" charset="-122"/>
              </a:rPr>
              <a:t>，冲突处理采用线性探测法。</a:t>
            </a:r>
          </a:p>
          <a:p>
            <a:pPr fontAlgn="base">
              <a:lnSpc>
                <a:spcPct val="150000"/>
              </a:lnSpc>
              <a:spcBef>
                <a:spcPts val="600"/>
              </a:spcBef>
              <a:spcAft>
                <a:spcPct val="0"/>
              </a:spcAft>
              <a:buNone/>
            </a:pPr>
            <a:r>
              <a:rPr lang="zh-CN" altLang="en-US" sz="2000" dirty="0">
                <a:latin typeface="微软雅黑" pitchFamily="34" charset="-122"/>
              </a:rPr>
              <a:t>解</a:t>
            </a:r>
            <a:r>
              <a:rPr lang="en-US" altLang="zh-CN" sz="2000" dirty="0">
                <a:latin typeface="微软雅黑" pitchFamily="34" charset="-122"/>
              </a:rPr>
              <a:t>:   H(15)=15  MOD 7=</a:t>
            </a:r>
            <a:r>
              <a:rPr lang="en-US" altLang="zh-CN" sz="2000" b="1" dirty="0">
                <a:latin typeface="微软雅黑" pitchFamily="34" charset="-122"/>
              </a:rPr>
              <a:t>1</a:t>
            </a:r>
            <a:r>
              <a:rPr lang="en-US" altLang="zh-CN" sz="2000" dirty="0">
                <a:latin typeface="微软雅黑" pitchFamily="34" charset="-122"/>
              </a:rPr>
              <a:t>            H(14)=14  MOD 7=</a:t>
            </a:r>
            <a:r>
              <a:rPr lang="en-US" altLang="zh-CN" sz="2000" b="1" dirty="0">
                <a:latin typeface="微软雅黑" pitchFamily="34" charset="-122"/>
              </a:rPr>
              <a:t>0</a:t>
            </a:r>
            <a:r>
              <a:rPr lang="en-US" altLang="zh-CN" sz="2000" dirty="0">
                <a:latin typeface="微软雅黑" pitchFamily="34" charset="-122"/>
              </a:rPr>
              <a:t> </a:t>
            </a:r>
            <a:endParaRPr lang="zh-CN" altLang="en-US" sz="2000" dirty="0">
              <a:latin typeface="微软雅黑" pitchFamily="34" charset="-122"/>
            </a:endParaRPr>
          </a:p>
          <a:p>
            <a:pPr marL="542925" lvl="1" indent="0" fontAlgn="base">
              <a:lnSpc>
                <a:spcPct val="150000"/>
              </a:lnSpc>
              <a:spcBef>
                <a:spcPts val="600"/>
              </a:spcBef>
              <a:spcAft>
                <a:spcPct val="0"/>
              </a:spcAft>
              <a:buNone/>
            </a:pPr>
            <a:r>
              <a:rPr lang="en-US" altLang="zh-CN" dirty="0">
                <a:latin typeface="微软雅黑" pitchFamily="34" charset="-122"/>
              </a:rPr>
              <a:t>H(28)=28  MOD 7=0  </a:t>
            </a:r>
            <a:r>
              <a:rPr lang="zh-CN" altLang="en-US" b="1" dirty="0">
                <a:solidFill>
                  <a:srgbClr val="0000FF"/>
                </a:solidFill>
                <a:latin typeface="微软雅黑" pitchFamily="34" charset="-122"/>
              </a:rPr>
              <a:t>冲突</a:t>
            </a:r>
            <a:r>
              <a:rPr lang="zh-CN" altLang="en-US" dirty="0">
                <a:latin typeface="微软雅黑" pitchFamily="34" charset="-122"/>
              </a:rPr>
              <a:t>   </a:t>
            </a:r>
            <a:r>
              <a:rPr lang="en-US" altLang="zh-CN" dirty="0">
                <a:latin typeface="微软雅黑" pitchFamily="34" charset="-122"/>
              </a:rPr>
              <a:t>H</a:t>
            </a:r>
            <a:r>
              <a:rPr lang="en-US" altLang="zh-CN" baseline="-20000" dirty="0">
                <a:latin typeface="微软雅黑" pitchFamily="34" charset="-122"/>
              </a:rPr>
              <a:t>1</a:t>
            </a:r>
            <a:r>
              <a:rPr lang="en-US" altLang="zh-CN" dirty="0">
                <a:latin typeface="微软雅黑" pitchFamily="34" charset="-122"/>
              </a:rPr>
              <a:t>(28)=1  </a:t>
            </a:r>
            <a:r>
              <a:rPr lang="zh-CN" altLang="en-US" b="1" dirty="0">
                <a:solidFill>
                  <a:srgbClr val="0000FF"/>
                </a:solidFill>
                <a:latin typeface="微软雅黑" pitchFamily="34" charset="-122"/>
              </a:rPr>
              <a:t>又冲突</a:t>
            </a:r>
            <a:r>
              <a:rPr lang="zh-CN" altLang="en-US" dirty="0">
                <a:latin typeface="微软雅黑" pitchFamily="34" charset="-122"/>
              </a:rPr>
              <a:t> </a:t>
            </a:r>
            <a:r>
              <a:rPr lang="en-US" altLang="zh-CN" dirty="0">
                <a:latin typeface="微软雅黑" pitchFamily="34" charset="-122"/>
              </a:rPr>
              <a:t>H</a:t>
            </a:r>
            <a:r>
              <a:rPr lang="en-US" altLang="zh-CN" baseline="-20000" dirty="0">
                <a:latin typeface="微软雅黑" pitchFamily="34" charset="-122"/>
              </a:rPr>
              <a:t>2</a:t>
            </a:r>
            <a:r>
              <a:rPr lang="en-US" altLang="zh-CN" dirty="0">
                <a:latin typeface="微软雅黑" pitchFamily="34" charset="-122"/>
              </a:rPr>
              <a:t>(28)=</a:t>
            </a:r>
            <a:r>
              <a:rPr lang="en-US" altLang="zh-CN" b="1" dirty="0">
                <a:latin typeface="微软雅黑" pitchFamily="34" charset="-122"/>
              </a:rPr>
              <a:t>2</a:t>
            </a:r>
            <a:r>
              <a:rPr lang="en-US" altLang="zh-CN" dirty="0">
                <a:latin typeface="微软雅黑" pitchFamily="34" charset="-122"/>
              </a:rPr>
              <a:t>        H(26)=26  MOD 7=</a:t>
            </a:r>
            <a:r>
              <a:rPr lang="en-US" altLang="zh-CN" b="1" dirty="0">
                <a:latin typeface="微软雅黑" pitchFamily="34" charset="-122"/>
              </a:rPr>
              <a:t>5</a:t>
            </a:r>
            <a:endParaRPr lang="zh-CN" altLang="en-US" b="1" dirty="0">
              <a:latin typeface="微软雅黑" pitchFamily="34" charset="-122"/>
            </a:endParaRPr>
          </a:p>
          <a:p>
            <a:pPr marL="542925" lvl="1" indent="0" fontAlgn="base">
              <a:lnSpc>
                <a:spcPct val="150000"/>
              </a:lnSpc>
              <a:spcBef>
                <a:spcPts val="600"/>
              </a:spcBef>
              <a:spcAft>
                <a:spcPct val="0"/>
              </a:spcAft>
              <a:buNone/>
            </a:pPr>
            <a:r>
              <a:rPr lang="en-US" altLang="zh-CN" dirty="0">
                <a:latin typeface="微软雅黑" pitchFamily="34" charset="-122"/>
              </a:rPr>
              <a:t>H(56)=56  MOD 7=0  </a:t>
            </a:r>
            <a:r>
              <a:rPr lang="zh-CN" altLang="en-US" b="1" dirty="0">
                <a:solidFill>
                  <a:srgbClr val="FF0000"/>
                </a:solidFill>
                <a:latin typeface="微软雅黑" pitchFamily="34" charset="-122"/>
              </a:rPr>
              <a:t>冲突</a:t>
            </a:r>
            <a:r>
              <a:rPr lang="zh-CN" altLang="en-US" dirty="0">
                <a:latin typeface="微软雅黑" pitchFamily="34" charset="-122"/>
              </a:rPr>
              <a:t>   </a:t>
            </a:r>
            <a:r>
              <a:rPr lang="en-US" altLang="zh-CN" dirty="0">
                <a:latin typeface="微软雅黑" pitchFamily="34" charset="-122"/>
              </a:rPr>
              <a:t>H</a:t>
            </a:r>
            <a:r>
              <a:rPr lang="en-US" altLang="zh-CN" baseline="-20000" dirty="0">
                <a:latin typeface="微软雅黑" pitchFamily="34" charset="-122"/>
              </a:rPr>
              <a:t>1</a:t>
            </a:r>
            <a:r>
              <a:rPr lang="en-US" altLang="zh-CN" dirty="0">
                <a:latin typeface="微软雅黑" pitchFamily="34" charset="-122"/>
              </a:rPr>
              <a:t>(56)=1  </a:t>
            </a:r>
            <a:r>
              <a:rPr lang="zh-CN" altLang="en-US" b="1" dirty="0">
                <a:solidFill>
                  <a:srgbClr val="FF0000"/>
                </a:solidFill>
                <a:latin typeface="微软雅黑" pitchFamily="34" charset="-122"/>
              </a:rPr>
              <a:t>又冲突</a:t>
            </a:r>
          </a:p>
          <a:p>
            <a:pPr lvl="1" indent="-142875" fontAlgn="base">
              <a:lnSpc>
                <a:spcPct val="150000"/>
              </a:lnSpc>
              <a:spcBef>
                <a:spcPts val="600"/>
              </a:spcBef>
              <a:spcAft>
                <a:spcPct val="0"/>
              </a:spcAft>
              <a:buNone/>
            </a:pPr>
            <a:r>
              <a:rPr lang="en-US" altLang="zh-CN" dirty="0">
                <a:latin typeface="微软雅黑" pitchFamily="34" charset="-122"/>
              </a:rPr>
              <a:t>H</a:t>
            </a:r>
            <a:r>
              <a:rPr lang="en-US" altLang="zh-CN" baseline="-20000" dirty="0">
                <a:latin typeface="微软雅黑" pitchFamily="34" charset="-122"/>
              </a:rPr>
              <a:t>2</a:t>
            </a:r>
            <a:r>
              <a:rPr lang="en-US" altLang="zh-CN" dirty="0">
                <a:latin typeface="微软雅黑" pitchFamily="34" charset="-122"/>
              </a:rPr>
              <a:t>(56)=2   </a:t>
            </a:r>
            <a:r>
              <a:rPr lang="zh-CN" altLang="en-US" b="1" dirty="0">
                <a:solidFill>
                  <a:srgbClr val="FF0000"/>
                </a:solidFill>
                <a:latin typeface="微软雅黑" pitchFamily="34" charset="-122"/>
              </a:rPr>
              <a:t>又冲突</a:t>
            </a:r>
            <a:r>
              <a:rPr lang="zh-CN" altLang="en-US" dirty="0">
                <a:latin typeface="微软雅黑" pitchFamily="34" charset="-122"/>
              </a:rPr>
              <a:t>    </a:t>
            </a:r>
            <a:r>
              <a:rPr lang="en-US" altLang="zh-CN" dirty="0">
                <a:latin typeface="微软雅黑" pitchFamily="34" charset="-122"/>
              </a:rPr>
              <a:t>H</a:t>
            </a:r>
            <a:r>
              <a:rPr lang="en-US" altLang="zh-CN" baseline="-20000" dirty="0">
                <a:latin typeface="微软雅黑" pitchFamily="34" charset="-122"/>
              </a:rPr>
              <a:t>3</a:t>
            </a:r>
            <a:r>
              <a:rPr lang="en-US" altLang="zh-CN" dirty="0">
                <a:latin typeface="微软雅黑" pitchFamily="34" charset="-122"/>
              </a:rPr>
              <a:t>(56)=</a:t>
            </a:r>
            <a:r>
              <a:rPr lang="en-US" altLang="zh-CN" b="1" dirty="0">
                <a:latin typeface="微软雅黑" pitchFamily="34" charset="-122"/>
              </a:rPr>
              <a:t>3</a:t>
            </a:r>
            <a:r>
              <a:rPr lang="en-US" altLang="zh-CN" dirty="0">
                <a:latin typeface="微软雅黑" pitchFamily="34" charset="-122"/>
              </a:rPr>
              <a:t> </a:t>
            </a:r>
          </a:p>
          <a:p>
            <a:pPr lvl="1" indent="-142875" fontAlgn="base">
              <a:lnSpc>
                <a:spcPct val="150000"/>
              </a:lnSpc>
              <a:spcBef>
                <a:spcPts val="600"/>
              </a:spcBef>
              <a:spcAft>
                <a:spcPct val="0"/>
              </a:spcAft>
              <a:buNone/>
            </a:pPr>
            <a:r>
              <a:rPr lang="en-US" altLang="zh-CN" dirty="0">
                <a:latin typeface="微软雅黑" pitchFamily="34" charset="-122"/>
              </a:rPr>
              <a:t>H(23)=23  MOD 7=2  </a:t>
            </a:r>
            <a:r>
              <a:rPr lang="zh-CN" altLang="en-US" b="1" dirty="0">
                <a:solidFill>
                  <a:srgbClr val="005825"/>
                </a:solidFill>
                <a:latin typeface="微软雅黑" pitchFamily="34" charset="-122"/>
              </a:rPr>
              <a:t>冲突</a:t>
            </a:r>
            <a:r>
              <a:rPr lang="zh-CN" altLang="en-US" dirty="0">
                <a:latin typeface="微软雅黑" pitchFamily="34" charset="-122"/>
              </a:rPr>
              <a:t>   </a:t>
            </a:r>
            <a:r>
              <a:rPr lang="en-US" altLang="zh-CN" dirty="0">
                <a:latin typeface="微软雅黑" pitchFamily="34" charset="-122"/>
              </a:rPr>
              <a:t>H</a:t>
            </a:r>
            <a:r>
              <a:rPr lang="en-US" altLang="zh-CN" baseline="-20000" dirty="0">
                <a:latin typeface="微软雅黑" pitchFamily="34" charset="-122"/>
              </a:rPr>
              <a:t>1</a:t>
            </a:r>
            <a:r>
              <a:rPr lang="en-US" altLang="zh-CN" dirty="0">
                <a:latin typeface="微软雅黑" pitchFamily="34" charset="-122"/>
              </a:rPr>
              <a:t>(23)=3  </a:t>
            </a:r>
            <a:r>
              <a:rPr lang="zh-CN" altLang="en-US" b="1" dirty="0">
                <a:solidFill>
                  <a:srgbClr val="005825"/>
                </a:solidFill>
                <a:latin typeface="微软雅黑" pitchFamily="34" charset="-122"/>
              </a:rPr>
              <a:t>又冲突</a:t>
            </a:r>
          </a:p>
          <a:p>
            <a:pPr lvl="1" indent="-142875" fontAlgn="base">
              <a:lnSpc>
                <a:spcPct val="150000"/>
              </a:lnSpc>
              <a:spcBef>
                <a:spcPts val="600"/>
              </a:spcBef>
              <a:spcAft>
                <a:spcPct val="0"/>
              </a:spcAft>
              <a:buNone/>
            </a:pPr>
            <a:r>
              <a:rPr lang="en-US" altLang="zh-CN" dirty="0">
                <a:latin typeface="微软雅黑" pitchFamily="34" charset="-122"/>
              </a:rPr>
              <a:t>H</a:t>
            </a:r>
            <a:r>
              <a:rPr lang="en-US" altLang="zh-CN" baseline="-20000" dirty="0">
                <a:latin typeface="微软雅黑" pitchFamily="34" charset="-122"/>
              </a:rPr>
              <a:t>2</a:t>
            </a:r>
            <a:r>
              <a:rPr lang="en-US" altLang="zh-CN" dirty="0">
                <a:latin typeface="微软雅黑" pitchFamily="34" charset="-122"/>
              </a:rPr>
              <a:t>(23)=</a:t>
            </a:r>
            <a:r>
              <a:rPr lang="en-US" altLang="zh-CN" b="1" dirty="0">
                <a:latin typeface="微软雅黑" pitchFamily="34" charset="-122"/>
              </a:rPr>
              <a:t>4</a:t>
            </a:r>
          </a:p>
          <a:p>
            <a:endParaRPr lang="zh-CN" altLang="en-US" sz="2000" dirty="0">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18</a:t>
            </a:fld>
            <a:endParaRPr lang="zh-CN" altLang="en-US" dirty="0"/>
          </a:p>
        </p:txBody>
      </p:sp>
      <p:grpSp>
        <p:nvGrpSpPr>
          <p:cNvPr id="6" name="Group 3"/>
          <p:cNvGrpSpPr>
            <a:grpSpLocks/>
          </p:cNvGrpSpPr>
          <p:nvPr/>
        </p:nvGrpSpPr>
        <p:grpSpPr bwMode="auto">
          <a:xfrm>
            <a:off x="4754563" y="5202236"/>
            <a:ext cx="4103687" cy="819150"/>
            <a:chOff x="0" y="0"/>
            <a:chExt cx="2585" cy="516"/>
          </a:xfrm>
        </p:grpSpPr>
        <p:sp>
          <p:nvSpPr>
            <p:cNvPr id="7" name="Rectangle 4"/>
            <p:cNvSpPr>
              <a:spLocks noChangeArrowheads="1"/>
            </p:cNvSpPr>
            <p:nvPr/>
          </p:nvSpPr>
          <p:spPr bwMode="auto">
            <a:xfrm>
              <a:off x="16" y="0"/>
              <a:ext cx="252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400" dirty="0"/>
                <a:t> </a:t>
              </a:r>
              <a:r>
                <a:rPr lang="en-US" sz="2400" b="1" dirty="0"/>
                <a:t>0      1      2      3       4        5      6</a:t>
              </a:r>
            </a:p>
          </p:txBody>
        </p:sp>
        <p:grpSp>
          <p:nvGrpSpPr>
            <p:cNvPr id="8" name="Group 5"/>
            <p:cNvGrpSpPr>
              <a:grpSpLocks/>
            </p:cNvGrpSpPr>
            <p:nvPr/>
          </p:nvGrpSpPr>
          <p:grpSpPr bwMode="auto">
            <a:xfrm>
              <a:off x="0" y="240"/>
              <a:ext cx="2585" cy="276"/>
              <a:chOff x="0" y="0"/>
              <a:chExt cx="2585" cy="276"/>
            </a:xfrm>
          </p:grpSpPr>
          <p:sp>
            <p:nvSpPr>
              <p:cNvPr id="9" name="Rectangle 6"/>
              <p:cNvSpPr>
                <a:spLocks noChangeArrowheads="1"/>
              </p:cNvSpPr>
              <p:nvPr/>
            </p:nvSpPr>
            <p:spPr bwMode="auto">
              <a:xfrm>
                <a:off x="0" y="0"/>
                <a:ext cx="2585" cy="272"/>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800" b="1" dirty="0"/>
                  <a:t>14  15   </a:t>
                </a:r>
                <a:r>
                  <a:rPr lang="en-US" sz="2800" b="1" dirty="0">
                    <a:solidFill>
                      <a:srgbClr val="0000FF"/>
                    </a:solidFill>
                  </a:rPr>
                  <a:t>28</a:t>
                </a:r>
                <a:r>
                  <a:rPr lang="en-US" sz="2800" b="1" dirty="0"/>
                  <a:t>   </a:t>
                </a:r>
                <a:r>
                  <a:rPr lang="en-US" sz="2800" b="1" dirty="0">
                    <a:solidFill>
                      <a:srgbClr val="FF0000"/>
                    </a:solidFill>
                  </a:rPr>
                  <a:t>56</a:t>
                </a:r>
                <a:r>
                  <a:rPr lang="en-US" sz="2800" b="1" dirty="0"/>
                  <a:t>   </a:t>
                </a:r>
                <a:r>
                  <a:rPr lang="en-US" sz="2800" b="1" dirty="0">
                    <a:solidFill>
                      <a:srgbClr val="005825"/>
                    </a:solidFill>
                  </a:rPr>
                  <a:t>23</a:t>
                </a:r>
                <a:r>
                  <a:rPr lang="en-US" sz="2800" b="1" dirty="0"/>
                  <a:t>   26</a:t>
                </a:r>
              </a:p>
            </p:txBody>
          </p:sp>
          <p:sp>
            <p:nvSpPr>
              <p:cNvPr id="10" name="Line 7"/>
              <p:cNvSpPr>
                <a:spLocks noChangeShapeType="1"/>
              </p:cNvSpPr>
              <p:nvPr/>
            </p:nvSpPr>
            <p:spPr bwMode="auto">
              <a:xfrm>
                <a:off x="349"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1" name="Line 8"/>
              <p:cNvSpPr>
                <a:spLocks noChangeShapeType="1"/>
              </p:cNvSpPr>
              <p:nvPr/>
            </p:nvSpPr>
            <p:spPr bwMode="auto">
              <a:xfrm>
                <a:off x="695"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2" name="Line 9"/>
              <p:cNvSpPr>
                <a:spLocks noChangeShapeType="1"/>
              </p:cNvSpPr>
              <p:nvPr/>
            </p:nvSpPr>
            <p:spPr bwMode="auto">
              <a:xfrm>
                <a:off x="1088"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3" name="Line 10"/>
              <p:cNvSpPr>
                <a:spLocks noChangeShapeType="1"/>
              </p:cNvSpPr>
              <p:nvPr/>
            </p:nvSpPr>
            <p:spPr bwMode="auto">
              <a:xfrm>
                <a:off x="1451"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4" name="Line 11"/>
              <p:cNvSpPr>
                <a:spLocks noChangeShapeType="1"/>
              </p:cNvSpPr>
              <p:nvPr/>
            </p:nvSpPr>
            <p:spPr bwMode="auto">
              <a:xfrm>
                <a:off x="1875"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5" name="Line 12"/>
              <p:cNvSpPr>
                <a:spLocks noChangeShapeType="1"/>
              </p:cNvSpPr>
              <p:nvPr/>
            </p:nvSpPr>
            <p:spPr bwMode="auto">
              <a:xfrm>
                <a:off x="2267" y="4"/>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grpSp>
      </p:grpSp>
    </p:spTree>
    <p:extLst>
      <p:ext uri="{BB962C8B-B14F-4D97-AF65-F5344CB8AC3E}">
        <p14:creationId xmlns:p14="http://schemas.microsoft.com/office/powerpoint/2010/main" val="65705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线性探测法</a:t>
            </a:r>
          </a:p>
        </p:txBody>
      </p:sp>
      <p:sp>
        <p:nvSpPr>
          <p:cNvPr id="3" name="内容占位符 2"/>
          <p:cNvSpPr>
            <a:spLocks noGrp="1"/>
          </p:cNvSpPr>
          <p:nvPr>
            <p:ph idx="1"/>
          </p:nvPr>
        </p:nvSpPr>
        <p:spPr>
          <a:xfrm>
            <a:off x="432000" y="976838"/>
            <a:ext cx="8554838" cy="5063602"/>
          </a:xfrm>
        </p:spPr>
        <p:txBody>
          <a:bodyPr>
            <a:normAutofit/>
          </a:bodyPr>
          <a:lstStyle/>
          <a:p>
            <a:pPr marL="0" indent="0">
              <a:lnSpc>
                <a:spcPct val="150000"/>
              </a:lnSpc>
              <a:spcBef>
                <a:spcPts val="1200"/>
              </a:spcBef>
              <a:buFont typeface="Wingdings" pitchFamily="2" charset="2"/>
              <a:buNone/>
            </a:pPr>
            <a:r>
              <a:rPr lang="zh-CN" altLang="en-US" dirty="0">
                <a:latin typeface="Times New Roman" pitchFamily="18" charset="0"/>
                <a:cs typeface="Times New Roman" pitchFamily="18" charset="0"/>
                <a:sym typeface="Symbol" pitchFamily="18" charset="2"/>
              </a:rPr>
              <a:t>线性探测法的特点</a:t>
            </a:r>
          </a:p>
          <a:p>
            <a:pPr marL="444500" lvl="1" indent="0">
              <a:lnSpc>
                <a:spcPct val="150000"/>
              </a:lnSpc>
              <a:spcBef>
                <a:spcPts val="1200"/>
              </a:spcBef>
              <a:buFont typeface="Wingdings" pitchFamily="2" charset="2"/>
              <a:buNone/>
            </a:pPr>
            <a:r>
              <a:rPr lang="zh-CN" altLang="en-US" sz="2400" dirty="0">
                <a:solidFill>
                  <a:srgbClr val="FF0000"/>
                </a:solidFill>
                <a:latin typeface="Times New Roman" pitchFamily="18" charset="0"/>
                <a:cs typeface="Times New Roman" pitchFamily="18" charset="0"/>
              </a:rPr>
              <a:t>◆ 优点</a:t>
            </a:r>
            <a:r>
              <a:rPr lang="zh-CN" altLang="en-US" sz="2400" dirty="0">
                <a:latin typeface="Times New Roman" pitchFamily="18" charset="0"/>
                <a:cs typeface="Times New Roman" pitchFamily="18" charset="0"/>
                <a:sym typeface="Symbol" pitchFamily="18" charset="2"/>
              </a:rPr>
              <a:t>：只要散列表未满</a:t>
            </a:r>
            <a:r>
              <a:rPr lang="zh-CN" altLang="en-US"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sym typeface="Symbol" pitchFamily="18" charset="2"/>
              </a:rPr>
              <a:t>总能找到一个不冲突的散列地址</a:t>
            </a:r>
            <a:r>
              <a:rPr lang="zh-CN" altLang="en-US" sz="2400" dirty="0">
                <a:latin typeface="Times New Roman" pitchFamily="18" charset="0"/>
                <a:cs typeface="Times New Roman" pitchFamily="18" charset="0"/>
              </a:rPr>
              <a:t>；</a:t>
            </a:r>
          </a:p>
          <a:p>
            <a:pPr marL="444500" lvl="1" indent="0">
              <a:lnSpc>
                <a:spcPct val="150000"/>
              </a:lnSpc>
              <a:spcBef>
                <a:spcPts val="1200"/>
              </a:spcBef>
              <a:buFont typeface="Wingdings" pitchFamily="2" charset="2"/>
              <a:buNone/>
            </a:pPr>
            <a:r>
              <a:rPr lang="zh-CN" altLang="en-US" sz="2400" dirty="0">
                <a:solidFill>
                  <a:srgbClr val="FF0000"/>
                </a:solidFill>
                <a:latin typeface="Times New Roman" pitchFamily="18" charset="0"/>
                <a:cs typeface="Times New Roman" pitchFamily="18" charset="0"/>
              </a:rPr>
              <a:t>◆ 缺点</a:t>
            </a:r>
            <a:r>
              <a:rPr lang="zh-CN" altLang="en-US" sz="2400" dirty="0">
                <a:latin typeface="Times New Roman" pitchFamily="18" charset="0"/>
                <a:cs typeface="Times New Roman" pitchFamily="18" charset="0"/>
                <a:sym typeface="Symbol" pitchFamily="18" charset="2"/>
              </a:rPr>
              <a:t>：每个产生冲突的记录被散列到离冲突最近的空地址上</a:t>
            </a:r>
            <a:r>
              <a:rPr lang="zh-CN" altLang="en-US" sz="2400" dirty="0">
                <a:latin typeface="Times New Roman" pitchFamily="18" charset="0"/>
                <a:cs typeface="Times New Roman" pitchFamily="18" charset="0"/>
              </a:rPr>
              <a:t>，从而又</a:t>
            </a:r>
            <a:r>
              <a:rPr lang="zh-CN" altLang="en-US" sz="2400" dirty="0">
                <a:solidFill>
                  <a:srgbClr val="FF0000"/>
                </a:solidFill>
                <a:latin typeface="Times New Roman" pitchFamily="18" charset="0"/>
                <a:cs typeface="Times New Roman" pitchFamily="18" charset="0"/>
              </a:rPr>
              <a:t>增加了更多的冲突机会 </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这种现象称为冲突的“</a:t>
            </a:r>
            <a:r>
              <a:rPr lang="zh-CN" altLang="en-US" sz="2400" dirty="0">
                <a:solidFill>
                  <a:srgbClr val="FF0000"/>
                </a:solidFill>
                <a:latin typeface="Times New Roman" pitchFamily="18" charset="0"/>
                <a:cs typeface="Times New Roman" pitchFamily="18" charset="0"/>
              </a:rPr>
              <a:t>聚集</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50000"/>
              </a:lnSpc>
              <a:spcBef>
                <a:spcPts val="1200"/>
              </a:spcBef>
            </a:pP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19</a:t>
            </a:fld>
            <a:endParaRPr lang="zh-CN" altLang="en-US" dirty="0"/>
          </a:p>
        </p:txBody>
      </p:sp>
    </p:spTree>
    <p:extLst>
      <p:ext uri="{BB962C8B-B14F-4D97-AF65-F5344CB8AC3E}">
        <p14:creationId xmlns:p14="http://schemas.microsoft.com/office/powerpoint/2010/main" val="373011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 (</a:t>
            </a:r>
            <a:r>
              <a:rPr lang="zh-CN" altLang="en-US" dirty="0"/>
              <a:t>查找，搜索</a:t>
            </a:r>
            <a:r>
              <a:rPr lang="en-US" altLang="zh-CN" dirty="0"/>
              <a:t>)</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静态查找结构</a:t>
            </a:r>
          </a:p>
          <a:p>
            <a:pPr>
              <a:lnSpc>
                <a:spcPct val="150000"/>
              </a:lnSpc>
            </a:pPr>
            <a:r>
              <a:rPr lang="zh-CN" altLang="en-US" sz="2800" dirty="0"/>
              <a:t>动态查找结构</a:t>
            </a:r>
          </a:p>
          <a:p>
            <a:pPr>
              <a:lnSpc>
                <a:spcPct val="150000"/>
              </a:lnSpc>
            </a:pPr>
            <a:r>
              <a:rPr lang="zh-CN" altLang="en-US" sz="2800" dirty="0"/>
              <a:t>散列</a:t>
            </a:r>
          </a:p>
          <a:p>
            <a:pPr>
              <a:lnSpc>
                <a:spcPct val="150000"/>
              </a:lnSpc>
            </a:pPr>
            <a:r>
              <a:rPr lang="zh-CN" altLang="en-US" sz="2800" dirty="0"/>
              <a:t>可扩充散列</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a:t>
            </a:fld>
            <a:endParaRPr lang="zh-CN" altLang="en-US" dirty="0"/>
          </a:p>
        </p:txBody>
      </p:sp>
      <p:pic>
        <p:nvPicPr>
          <p:cNvPr id="6" name="图片 5"/>
          <p:cNvPicPr>
            <a:picLocks noChangeAspect="1"/>
          </p:cNvPicPr>
          <p:nvPr/>
        </p:nvPicPr>
        <p:blipFill>
          <a:blip r:embed="rId2"/>
          <a:stretch>
            <a:fillRect/>
          </a:stretch>
        </p:blipFill>
        <p:spPr>
          <a:xfrm>
            <a:off x="5009229" y="1387366"/>
            <a:ext cx="3650310" cy="2847810"/>
          </a:xfrm>
          <a:prstGeom prst="rect">
            <a:avLst/>
          </a:prstGeom>
        </p:spPr>
      </p:pic>
    </p:spTree>
    <p:extLst>
      <p:ext uri="{BB962C8B-B14F-4D97-AF65-F5344CB8AC3E}">
        <p14:creationId xmlns:p14="http://schemas.microsoft.com/office/powerpoint/2010/main" val="3475712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二次探测法（平方探测法）</a:t>
            </a:r>
          </a:p>
        </p:txBody>
      </p:sp>
      <p:sp>
        <p:nvSpPr>
          <p:cNvPr id="3" name="内容占位符 2"/>
          <p:cNvSpPr>
            <a:spLocks noGrp="1"/>
          </p:cNvSpPr>
          <p:nvPr>
            <p:ph idx="1"/>
          </p:nvPr>
        </p:nvSpPr>
        <p:spPr>
          <a:xfrm>
            <a:off x="431999" y="976838"/>
            <a:ext cx="8462763" cy="5063602"/>
          </a:xfrm>
        </p:spPr>
        <p:txBody>
          <a:bodyPr>
            <a:normAutofit/>
          </a:bodyPr>
          <a:lstStyle/>
          <a:p>
            <a:pPr marL="0" indent="0">
              <a:lnSpc>
                <a:spcPct val="110000"/>
              </a:lnSpc>
              <a:spcAft>
                <a:spcPct val="10000"/>
              </a:spcAft>
              <a:buFont typeface="Wingdings" pitchFamily="2" charset="2"/>
              <a:buNone/>
            </a:pPr>
            <a:r>
              <a:rPr lang="zh-CN" altLang="en-US" b="1" dirty="0">
                <a:latin typeface="Times New Roman" pitchFamily="18" charset="0"/>
                <a:cs typeface="Times New Roman" pitchFamily="18" charset="0"/>
                <a:sym typeface="Symbol" pitchFamily="18" charset="2"/>
              </a:rPr>
              <a:t>⑵  二次探测法</a:t>
            </a:r>
          </a:p>
          <a:p>
            <a:pPr marL="444500" lvl="1" indent="0">
              <a:lnSpc>
                <a:spcPct val="110000"/>
              </a:lnSpc>
              <a:buFont typeface="Wingdings" pitchFamily="2" charset="2"/>
              <a:buNone/>
            </a:pPr>
            <a:r>
              <a:rPr lang="zh-CN" altLang="en-US" dirty="0">
                <a:latin typeface="Times New Roman" pitchFamily="18" charset="0"/>
                <a:cs typeface="Times New Roman" pitchFamily="18" charset="0"/>
                <a:sym typeface="Symbol" pitchFamily="18" charset="2"/>
              </a:rPr>
              <a:t>增量序列为：</a:t>
            </a:r>
            <a:r>
              <a:rPr lang="en-US" altLang="zh-CN" dirty="0">
                <a:latin typeface="微软雅黑" pitchFamily="34" charset="-122"/>
                <a:cs typeface="Times New Roman" pitchFamily="18" charset="0"/>
                <a:sym typeface="Symbol" pitchFamily="18" charset="2"/>
              </a:rPr>
              <a:t>d</a:t>
            </a:r>
            <a:r>
              <a:rPr lang="en-US" altLang="zh-CN" baseline="-20000" dirty="0">
                <a:latin typeface="微软雅黑" pitchFamily="34" charset="-122"/>
                <a:cs typeface="Times New Roman" pitchFamily="18" charset="0"/>
                <a:sym typeface="Symbol" pitchFamily="18" charset="2"/>
              </a:rPr>
              <a:t>i</a:t>
            </a:r>
            <a:r>
              <a:rPr lang="en-US" altLang="zh-CN" dirty="0">
                <a:latin typeface="微软雅黑" pitchFamily="34" charset="-122"/>
                <a:cs typeface="Times New Roman" pitchFamily="18" charset="0"/>
                <a:sym typeface="Symbol" pitchFamily="18" charset="2"/>
              </a:rPr>
              <a:t>=1²,-1²,2²,-2²,3²,……±k²  (</a:t>
            </a:r>
            <a:r>
              <a:rPr lang="en-US" altLang="zh-CN" dirty="0" err="1">
                <a:latin typeface="微软雅黑" pitchFamily="34" charset="-122"/>
                <a:cs typeface="Times New Roman" pitchFamily="18" charset="0"/>
                <a:sym typeface="Symbol" pitchFamily="18" charset="2"/>
              </a:rPr>
              <a:t>k</a:t>
            </a:r>
            <a:r>
              <a:rPr lang="en-US" altLang="zh-CN" dirty="0" err="1">
                <a:latin typeface="微软雅黑" pitchFamily="34" charset="-122"/>
                <a:cs typeface="Times New Roman" pitchFamily="18" charset="0"/>
              </a:rPr>
              <a:t>m</a:t>
            </a:r>
            <a:r>
              <a:rPr lang="en-US" altLang="zh-CN" dirty="0">
                <a:latin typeface="微软雅黑" pitchFamily="34" charset="-122"/>
                <a:cs typeface="Times New Roman" pitchFamily="18" charset="0"/>
              </a:rPr>
              <a:t>/2</a:t>
            </a:r>
            <a:r>
              <a:rPr lang="en-US" altLang="zh-CN" dirty="0">
                <a:latin typeface="微软雅黑" pitchFamily="34" charset="-122"/>
                <a:cs typeface="Times New Roman" pitchFamily="18" charset="0"/>
                <a:sym typeface="Symbol" pitchFamily="18" charset="2"/>
              </a:rPr>
              <a:t>)</a:t>
            </a:r>
          </a:p>
          <a:p>
            <a:pPr marL="330200" indent="-342900">
              <a:lnSpc>
                <a:spcPct val="150000"/>
              </a:lnSpc>
              <a:spcBef>
                <a:spcPts val="600"/>
              </a:spcBef>
            </a:pPr>
            <a:r>
              <a:rPr lang="zh-CN" altLang="en-US" sz="2000" dirty="0">
                <a:latin typeface="Times New Roman" pitchFamily="18" charset="0"/>
                <a:cs typeface="Times New Roman" pitchFamily="18" charset="0"/>
              </a:rPr>
              <a:t>上述</a:t>
            </a:r>
            <a:r>
              <a:rPr lang="en-US" altLang="zh-CN" sz="2000" dirty="0">
                <a:latin typeface="Times New Roman" pitchFamily="18" charset="0"/>
                <a:cs typeface="Times New Roman" pitchFamily="18" charset="0"/>
              </a:rPr>
              <a:t>{15, 14, 28, 26, 56, 23}</a:t>
            </a:r>
            <a:r>
              <a:rPr lang="zh-CN" altLang="en-US" sz="2000" dirty="0">
                <a:latin typeface="Times New Roman" pitchFamily="18" charset="0"/>
                <a:cs typeface="Times New Roman" pitchFamily="18" charset="0"/>
              </a:rPr>
              <a:t>若采用二次探测法进行冲突处理</a:t>
            </a:r>
            <a:r>
              <a:rPr lang="zh-CN" altLang="en-US" sz="2000" dirty="0">
                <a:latin typeface="Times New Roman" pitchFamily="18" charset="0"/>
                <a:cs typeface="Times New Roman" pitchFamily="18" charset="0"/>
                <a:sym typeface="Symbol" pitchFamily="18" charset="2"/>
              </a:rPr>
              <a:t>：</a:t>
            </a:r>
          </a:p>
          <a:p>
            <a:pPr marL="444500" lvl="1" indent="0">
              <a:lnSpc>
                <a:spcPct val="110000"/>
              </a:lnSpc>
              <a:buClrTx/>
              <a:buSzTx/>
              <a:buFont typeface="Wingdings" pitchFamily="2" charset="2"/>
              <a:buNone/>
            </a:pPr>
            <a:r>
              <a:rPr lang="en-US" altLang="zh-CN" dirty="0">
                <a:latin typeface="微软雅黑" pitchFamily="34" charset="-122"/>
                <a:cs typeface="Times New Roman" pitchFamily="18" charset="0"/>
              </a:rPr>
              <a:t>H(15)=15  MOD 7=</a:t>
            </a:r>
            <a:r>
              <a:rPr lang="en-US" altLang="zh-CN" b="1" dirty="0">
                <a:latin typeface="微软雅黑" pitchFamily="34" charset="-122"/>
                <a:cs typeface="Times New Roman" pitchFamily="18" charset="0"/>
              </a:rPr>
              <a:t>1</a:t>
            </a:r>
            <a:r>
              <a:rPr lang="en-US" altLang="zh-CN" dirty="0">
                <a:latin typeface="微软雅黑" pitchFamily="34" charset="-122"/>
                <a:cs typeface="Times New Roman" pitchFamily="18" charset="0"/>
              </a:rPr>
              <a:t>         H(14)=14  MOD 7=</a:t>
            </a:r>
            <a:r>
              <a:rPr lang="en-US" altLang="zh-CN" b="1" dirty="0">
                <a:latin typeface="微软雅黑" pitchFamily="34" charset="-122"/>
                <a:cs typeface="Times New Roman" pitchFamily="18" charset="0"/>
              </a:rPr>
              <a:t>0</a:t>
            </a:r>
          </a:p>
          <a:p>
            <a:pPr marL="444500" lvl="1" indent="0">
              <a:lnSpc>
                <a:spcPct val="110000"/>
              </a:lnSpc>
              <a:buClrTx/>
              <a:buSzTx/>
              <a:buFont typeface="Wingdings" pitchFamily="2" charset="2"/>
              <a:buNone/>
            </a:pPr>
            <a:r>
              <a:rPr lang="en-US" altLang="zh-CN" dirty="0">
                <a:latin typeface="微软雅黑" pitchFamily="34" charset="-122"/>
                <a:cs typeface="Times New Roman" pitchFamily="18" charset="0"/>
              </a:rPr>
              <a:t>H(28)=28  MOD 7=0     </a:t>
            </a:r>
            <a:r>
              <a:rPr lang="zh-CN" altLang="en-US" b="1" dirty="0">
                <a:solidFill>
                  <a:srgbClr val="FF0000"/>
                </a:solidFill>
                <a:latin typeface="微软雅黑" pitchFamily="34" charset="-122"/>
                <a:cs typeface="Times New Roman" pitchFamily="18" charset="0"/>
              </a:rPr>
              <a:t>冲突</a:t>
            </a:r>
            <a:r>
              <a:rPr lang="zh-CN" altLang="en-US" dirty="0">
                <a:solidFill>
                  <a:srgbClr val="FF0000"/>
                </a:solidFill>
                <a:latin typeface="微软雅黑" pitchFamily="34" charset="-122"/>
                <a:cs typeface="Times New Roman" pitchFamily="18" charset="0"/>
              </a:rPr>
              <a:t>      </a:t>
            </a: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1</a:t>
            </a:r>
            <a:r>
              <a:rPr lang="en-US" altLang="zh-CN" dirty="0">
                <a:latin typeface="微软雅黑" pitchFamily="34" charset="-122"/>
                <a:cs typeface="Times New Roman" pitchFamily="18" charset="0"/>
              </a:rPr>
              <a:t>(28)=1     </a:t>
            </a:r>
            <a:r>
              <a:rPr lang="zh-CN" altLang="en-US" b="1" dirty="0">
                <a:solidFill>
                  <a:srgbClr val="FF0000"/>
                </a:solidFill>
                <a:latin typeface="微软雅黑" pitchFamily="34" charset="-122"/>
                <a:cs typeface="Times New Roman" pitchFamily="18" charset="0"/>
              </a:rPr>
              <a:t>又冲突</a:t>
            </a:r>
          </a:p>
          <a:p>
            <a:pPr marL="444500" lvl="1" indent="0">
              <a:lnSpc>
                <a:spcPct val="110000"/>
              </a:lnSpc>
              <a:buNone/>
            </a:pP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2</a:t>
            </a:r>
            <a:r>
              <a:rPr lang="en-US" altLang="zh-CN" dirty="0">
                <a:latin typeface="微软雅黑" pitchFamily="34" charset="-122"/>
                <a:cs typeface="Times New Roman" pitchFamily="18" charset="0"/>
              </a:rPr>
              <a:t>(28)=0</a:t>
            </a:r>
            <a:r>
              <a:rPr lang="zh-CN" altLang="en-US" dirty="0">
                <a:latin typeface="微软雅黑" pitchFamily="34" charset="-122"/>
                <a:cs typeface="Times New Roman" pitchFamily="18" charset="0"/>
              </a:rPr>
              <a:t>    </a:t>
            </a:r>
            <a:r>
              <a:rPr lang="zh-CN" altLang="en-US" b="1" dirty="0">
                <a:solidFill>
                  <a:srgbClr val="FF0000"/>
                </a:solidFill>
                <a:latin typeface="微软雅黑" pitchFamily="34" charset="-122"/>
                <a:cs typeface="Times New Roman" pitchFamily="18" charset="0"/>
              </a:rPr>
              <a:t>又冲突   </a:t>
            </a: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3</a:t>
            </a:r>
            <a:r>
              <a:rPr lang="en-US" altLang="zh-CN" dirty="0">
                <a:latin typeface="微软雅黑" pitchFamily="34" charset="-122"/>
                <a:cs typeface="Times New Roman" pitchFamily="18" charset="0"/>
              </a:rPr>
              <a:t>(28)=</a:t>
            </a:r>
            <a:r>
              <a:rPr lang="en-US" altLang="zh-CN" b="1" dirty="0">
                <a:latin typeface="微软雅黑" pitchFamily="34" charset="-122"/>
                <a:cs typeface="Times New Roman" pitchFamily="18" charset="0"/>
              </a:rPr>
              <a:t>4</a:t>
            </a:r>
          </a:p>
          <a:p>
            <a:pPr marL="444500" lvl="1" indent="0">
              <a:lnSpc>
                <a:spcPct val="110000"/>
              </a:lnSpc>
              <a:buClrTx/>
              <a:buSzTx/>
              <a:buFont typeface="Wingdings" pitchFamily="2" charset="2"/>
              <a:buNone/>
            </a:pPr>
            <a:r>
              <a:rPr lang="en-US" altLang="zh-CN" dirty="0">
                <a:latin typeface="微软雅黑" pitchFamily="34" charset="-122"/>
                <a:cs typeface="Times New Roman" pitchFamily="18" charset="0"/>
              </a:rPr>
              <a:t>H(26)=26  MOD 7=</a:t>
            </a:r>
            <a:r>
              <a:rPr lang="en-US" altLang="zh-CN" b="1" dirty="0">
                <a:latin typeface="微软雅黑" pitchFamily="34" charset="-122"/>
                <a:cs typeface="Times New Roman" pitchFamily="18" charset="0"/>
              </a:rPr>
              <a:t>5</a:t>
            </a:r>
          </a:p>
          <a:p>
            <a:pPr marL="444500" lvl="1" indent="0">
              <a:lnSpc>
                <a:spcPct val="110000"/>
              </a:lnSpc>
              <a:buClrTx/>
              <a:buSzTx/>
              <a:buFont typeface="Wingdings" pitchFamily="2" charset="2"/>
              <a:buNone/>
            </a:pPr>
            <a:r>
              <a:rPr lang="en-US" altLang="zh-CN" dirty="0">
                <a:latin typeface="微软雅黑" pitchFamily="34" charset="-122"/>
                <a:cs typeface="Times New Roman" pitchFamily="18" charset="0"/>
              </a:rPr>
              <a:t>H(56)=56  MOD 7=0     </a:t>
            </a:r>
            <a:r>
              <a:rPr lang="zh-CN" altLang="en-US" b="1" dirty="0">
                <a:solidFill>
                  <a:srgbClr val="0000FF"/>
                </a:solidFill>
                <a:latin typeface="微软雅黑" pitchFamily="34" charset="-122"/>
                <a:cs typeface="Times New Roman" pitchFamily="18" charset="0"/>
              </a:rPr>
              <a:t>冲突</a:t>
            </a:r>
            <a:r>
              <a:rPr lang="zh-CN" altLang="en-US" dirty="0">
                <a:latin typeface="微软雅黑" pitchFamily="34" charset="-122"/>
                <a:cs typeface="Times New Roman" pitchFamily="18" charset="0"/>
              </a:rPr>
              <a:t>      </a:t>
            </a: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1</a:t>
            </a:r>
            <a:r>
              <a:rPr lang="en-US" altLang="zh-CN" dirty="0">
                <a:latin typeface="微软雅黑" pitchFamily="34" charset="-122"/>
                <a:cs typeface="Times New Roman" pitchFamily="18" charset="0"/>
              </a:rPr>
              <a:t>(56)=1     </a:t>
            </a:r>
            <a:r>
              <a:rPr lang="zh-CN" altLang="en-US" b="1" dirty="0">
                <a:solidFill>
                  <a:srgbClr val="0000FF"/>
                </a:solidFill>
                <a:latin typeface="微软雅黑" pitchFamily="34" charset="-122"/>
                <a:cs typeface="Times New Roman" pitchFamily="18" charset="0"/>
              </a:rPr>
              <a:t>又冲突</a:t>
            </a:r>
          </a:p>
          <a:p>
            <a:pPr marL="444500" lvl="1" indent="0">
              <a:lnSpc>
                <a:spcPct val="110000"/>
              </a:lnSpc>
              <a:buClrTx/>
              <a:buSzTx/>
              <a:buFont typeface="Wingdings" pitchFamily="2" charset="2"/>
              <a:buNone/>
            </a:pP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2</a:t>
            </a:r>
            <a:r>
              <a:rPr lang="en-US" altLang="zh-CN" dirty="0">
                <a:latin typeface="微软雅黑" pitchFamily="34" charset="-122"/>
                <a:cs typeface="Times New Roman" pitchFamily="18" charset="0"/>
              </a:rPr>
              <a:t>(56)=0   </a:t>
            </a:r>
            <a:r>
              <a:rPr lang="zh-CN" altLang="en-US" b="1" dirty="0">
                <a:solidFill>
                  <a:srgbClr val="0000FF"/>
                </a:solidFill>
                <a:latin typeface="微软雅黑" pitchFamily="34" charset="-122"/>
                <a:cs typeface="Times New Roman" pitchFamily="18" charset="0"/>
              </a:rPr>
              <a:t>又冲突</a:t>
            </a:r>
            <a:r>
              <a:rPr lang="zh-CN" altLang="en-US" dirty="0">
                <a:latin typeface="微软雅黑" pitchFamily="34" charset="-122"/>
                <a:cs typeface="Times New Roman" pitchFamily="18" charset="0"/>
              </a:rPr>
              <a:t>  </a:t>
            </a: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3</a:t>
            </a:r>
            <a:r>
              <a:rPr lang="en-US" altLang="zh-CN" dirty="0">
                <a:latin typeface="微软雅黑" pitchFamily="34" charset="-122"/>
                <a:cs typeface="Times New Roman" pitchFamily="18" charset="0"/>
              </a:rPr>
              <a:t>(56)=4  </a:t>
            </a:r>
            <a:r>
              <a:rPr lang="zh-CN" altLang="en-US" b="1" dirty="0">
                <a:solidFill>
                  <a:srgbClr val="0000FF"/>
                </a:solidFill>
                <a:latin typeface="微软雅黑" pitchFamily="34" charset="-122"/>
                <a:cs typeface="Times New Roman" pitchFamily="18" charset="0"/>
              </a:rPr>
              <a:t>又冲突</a:t>
            </a:r>
            <a:r>
              <a:rPr lang="zh-CN" altLang="en-US" dirty="0">
                <a:latin typeface="微软雅黑" pitchFamily="34" charset="-122"/>
                <a:cs typeface="Times New Roman" pitchFamily="18" charset="0"/>
              </a:rPr>
              <a:t>  </a:t>
            </a: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4</a:t>
            </a:r>
            <a:r>
              <a:rPr lang="en-US" altLang="zh-CN" dirty="0">
                <a:latin typeface="微软雅黑" pitchFamily="34" charset="-122"/>
                <a:cs typeface="Times New Roman" pitchFamily="18" charset="0"/>
              </a:rPr>
              <a:t>(56)=0</a:t>
            </a:r>
            <a:r>
              <a:rPr lang="zh-CN" altLang="en-US" dirty="0">
                <a:latin typeface="微软雅黑" pitchFamily="34" charset="-122"/>
                <a:cs typeface="Times New Roman" pitchFamily="18" charset="0"/>
              </a:rPr>
              <a:t>  </a:t>
            </a:r>
            <a:r>
              <a:rPr lang="zh-CN" altLang="en-US" b="1" dirty="0">
                <a:solidFill>
                  <a:srgbClr val="0000FF"/>
                </a:solidFill>
                <a:latin typeface="微软雅黑" pitchFamily="34" charset="-122"/>
                <a:cs typeface="Times New Roman" pitchFamily="18" charset="0"/>
              </a:rPr>
              <a:t>又冲突 </a:t>
            </a: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5</a:t>
            </a:r>
            <a:r>
              <a:rPr lang="en-US" altLang="zh-CN" dirty="0">
                <a:latin typeface="微软雅黑" pitchFamily="34" charset="-122"/>
                <a:cs typeface="Times New Roman" pitchFamily="18" charset="0"/>
              </a:rPr>
              <a:t>(56)=</a:t>
            </a:r>
            <a:r>
              <a:rPr lang="en-US" altLang="zh-CN" b="1" dirty="0">
                <a:latin typeface="微软雅黑" pitchFamily="34" charset="-122"/>
                <a:cs typeface="Times New Roman" pitchFamily="18" charset="0"/>
              </a:rPr>
              <a:t>2</a:t>
            </a:r>
          </a:p>
          <a:p>
            <a:pPr marL="444500" lvl="1" indent="0">
              <a:lnSpc>
                <a:spcPct val="110000"/>
              </a:lnSpc>
              <a:buClrTx/>
              <a:buSzTx/>
              <a:buFont typeface="Wingdings" pitchFamily="2" charset="2"/>
              <a:buNone/>
            </a:pPr>
            <a:r>
              <a:rPr lang="en-US" altLang="zh-CN" dirty="0">
                <a:latin typeface="微软雅黑" pitchFamily="34" charset="-122"/>
                <a:cs typeface="Times New Roman" pitchFamily="18" charset="0"/>
              </a:rPr>
              <a:t>H(23)=23  MOD 7=2      </a:t>
            </a:r>
            <a:r>
              <a:rPr lang="zh-CN" altLang="en-US" b="1" dirty="0">
                <a:solidFill>
                  <a:srgbClr val="005825"/>
                </a:solidFill>
                <a:latin typeface="微软雅黑" pitchFamily="34" charset="-122"/>
                <a:cs typeface="Times New Roman" pitchFamily="18" charset="0"/>
              </a:rPr>
              <a:t>冲突</a:t>
            </a:r>
            <a:r>
              <a:rPr lang="zh-CN" altLang="en-US" dirty="0">
                <a:latin typeface="微软雅黑" pitchFamily="34" charset="-122"/>
                <a:cs typeface="Times New Roman" pitchFamily="18" charset="0"/>
              </a:rPr>
              <a:t>      </a:t>
            </a:r>
            <a:r>
              <a:rPr lang="en-US" altLang="zh-CN" dirty="0">
                <a:latin typeface="微软雅黑" pitchFamily="34" charset="-122"/>
                <a:cs typeface="Times New Roman" pitchFamily="18" charset="0"/>
              </a:rPr>
              <a:t>H</a:t>
            </a:r>
            <a:r>
              <a:rPr lang="en-US" altLang="zh-CN" baseline="-25000" dirty="0">
                <a:latin typeface="微软雅黑" pitchFamily="34" charset="-122"/>
                <a:cs typeface="Times New Roman" pitchFamily="18" charset="0"/>
              </a:rPr>
              <a:t>1</a:t>
            </a:r>
            <a:r>
              <a:rPr lang="en-US" altLang="zh-CN" dirty="0">
                <a:latin typeface="微软雅黑" pitchFamily="34" charset="-122"/>
                <a:cs typeface="Times New Roman" pitchFamily="18" charset="0"/>
              </a:rPr>
              <a:t>(23)=</a:t>
            </a:r>
            <a:r>
              <a:rPr lang="en-US" altLang="zh-CN" b="1" dirty="0">
                <a:latin typeface="微软雅黑" pitchFamily="34" charset="-122"/>
                <a:cs typeface="Times New Roman" pitchFamily="18" charset="0"/>
              </a:rPr>
              <a:t>3</a:t>
            </a:r>
          </a:p>
          <a:p>
            <a:pPr marL="444500" lvl="1" indent="0">
              <a:lnSpc>
                <a:spcPct val="110000"/>
              </a:lnSpc>
              <a:buClrTx/>
              <a:buSzTx/>
              <a:buFont typeface="Wingdings" pitchFamily="2" charset="2"/>
              <a:buNone/>
            </a:pPr>
            <a:endParaRPr lang="en-US" altLang="zh-CN" b="1" dirty="0">
              <a:latin typeface="Times New Roman" pitchFamily="18" charset="0"/>
              <a:cs typeface="Times New Roman" pitchFamily="18" charset="0"/>
            </a:endParaRPr>
          </a:p>
          <a:p>
            <a:endParaRPr lang="zh-CN" altLang="en-US" sz="2000"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20</a:t>
            </a:fld>
            <a:endParaRPr lang="zh-CN" altLang="en-US" dirty="0"/>
          </a:p>
        </p:txBody>
      </p:sp>
      <p:grpSp>
        <p:nvGrpSpPr>
          <p:cNvPr id="6" name="Group 3"/>
          <p:cNvGrpSpPr>
            <a:grpSpLocks/>
          </p:cNvGrpSpPr>
          <p:nvPr/>
        </p:nvGrpSpPr>
        <p:grpSpPr bwMode="auto">
          <a:xfrm>
            <a:off x="4792663" y="5244306"/>
            <a:ext cx="4102100" cy="812800"/>
            <a:chOff x="0" y="0"/>
            <a:chExt cx="2584" cy="512"/>
          </a:xfrm>
        </p:grpSpPr>
        <p:grpSp>
          <p:nvGrpSpPr>
            <p:cNvPr id="7" name="Group 4"/>
            <p:cNvGrpSpPr>
              <a:grpSpLocks/>
            </p:cNvGrpSpPr>
            <p:nvPr/>
          </p:nvGrpSpPr>
          <p:grpSpPr bwMode="auto">
            <a:xfrm>
              <a:off x="0" y="240"/>
              <a:ext cx="2584" cy="272"/>
              <a:chOff x="0" y="0"/>
              <a:chExt cx="2584" cy="272"/>
            </a:xfrm>
          </p:grpSpPr>
          <p:sp>
            <p:nvSpPr>
              <p:cNvPr id="9" name="Rectangle 5"/>
              <p:cNvSpPr>
                <a:spLocks noChangeArrowheads="1"/>
              </p:cNvSpPr>
              <p:nvPr/>
            </p:nvSpPr>
            <p:spPr bwMode="auto">
              <a:xfrm>
                <a:off x="0" y="0"/>
                <a:ext cx="2584" cy="272"/>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800" b="1" dirty="0"/>
                  <a:t>14  15   </a:t>
                </a:r>
                <a:r>
                  <a:rPr lang="en-US" sz="2800" b="1" dirty="0">
                    <a:solidFill>
                      <a:srgbClr val="0000FF"/>
                    </a:solidFill>
                  </a:rPr>
                  <a:t>56</a:t>
                </a:r>
                <a:r>
                  <a:rPr lang="en-US" sz="2800" b="1" dirty="0"/>
                  <a:t>   </a:t>
                </a:r>
                <a:r>
                  <a:rPr lang="en-US" sz="2800" b="1" dirty="0">
                    <a:solidFill>
                      <a:srgbClr val="005825"/>
                    </a:solidFill>
                  </a:rPr>
                  <a:t>23</a:t>
                </a:r>
                <a:r>
                  <a:rPr lang="en-US" sz="2800" b="1" dirty="0"/>
                  <a:t>   </a:t>
                </a:r>
                <a:r>
                  <a:rPr lang="en-US" sz="2800" b="1" dirty="0">
                    <a:solidFill>
                      <a:srgbClr val="FF0000"/>
                    </a:solidFill>
                  </a:rPr>
                  <a:t>28 </a:t>
                </a:r>
                <a:r>
                  <a:rPr lang="en-US" sz="2800" b="1" dirty="0"/>
                  <a:t>  26</a:t>
                </a:r>
              </a:p>
            </p:txBody>
          </p:sp>
          <p:sp>
            <p:nvSpPr>
              <p:cNvPr id="10" name="Line 6"/>
              <p:cNvSpPr>
                <a:spLocks noChangeShapeType="1"/>
              </p:cNvSpPr>
              <p:nvPr/>
            </p:nvSpPr>
            <p:spPr bwMode="auto">
              <a:xfrm>
                <a:off x="342"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1" name="Line 7"/>
              <p:cNvSpPr>
                <a:spLocks noChangeShapeType="1"/>
              </p:cNvSpPr>
              <p:nvPr/>
            </p:nvSpPr>
            <p:spPr bwMode="auto">
              <a:xfrm>
                <a:off x="672"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2" name="Line 8"/>
              <p:cNvSpPr>
                <a:spLocks noChangeShapeType="1"/>
              </p:cNvSpPr>
              <p:nvPr/>
            </p:nvSpPr>
            <p:spPr bwMode="auto">
              <a:xfrm>
                <a:off x="1056"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3" name="Line 9"/>
              <p:cNvSpPr>
                <a:spLocks noChangeShapeType="1"/>
              </p:cNvSpPr>
              <p:nvPr/>
            </p:nvSpPr>
            <p:spPr bwMode="auto">
              <a:xfrm>
                <a:off x="1464"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4" name="Line 10"/>
              <p:cNvSpPr>
                <a:spLocks noChangeShapeType="1"/>
              </p:cNvSpPr>
              <p:nvPr/>
            </p:nvSpPr>
            <p:spPr bwMode="auto">
              <a:xfrm>
                <a:off x="1888"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5" name="Line 11"/>
              <p:cNvSpPr>
                <a:spLocks noChangeShapeType="1"/>
              </p:cNvSpPr>
              <p:nvPr/>
            </p:nvSpPr>
            <p:spPr bwMode="auto">
              <a:xfrm>
                <a:off x="2256" y="0"/>
                <a:ext cx="0"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grpSp>
        <p:sp>
          <p:nvSpPr>
            <p:cNvPr id="8" name="Rectangle 12"/>
            <p:cNvSpPr>
              <a:spLocks noChangeArrowheads="1"/>
            </p:cNvSpPr>
            <p:nvPr/>
          </p:nvSpPr>
          <p:spPr bwMode="auto">
            <a:xfrm>
              <a:off x="16" y="0"/>
              <a:ext cx="253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400" dirty="0"/>
                <a:t> </a:t>
              </a:r>
              <a:r>
                <a:rPr lang="en-US" sz="2400" b="1" dirty="0"/>
                <a:t>0     1       2       3      4       5       6</a:t>
              </a:r>
            </a:p>
          </p:txBody>
        </p:sp>
      </p:grpSp>
    </p:spTree>
    <p:extLst>
      <p:ext uri="{BB962C8B-B14F-4D97-AF65-F5344CB8AC3E}">
        <p14:creationId xmlns:p14="http://schemas.microsoft.com/office/powerpoint/2010/main" val="13712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二次探测法（平方探测法）</a:t>
            </a:r>
          </a:p>
        </p:txBody>
      </p:sp>
      <p:sp>
        <p:nvSpPr>
          <p:cNvPr id="3" name="内容占位符 2"/>
          <p:cNvSpPr>
            <a:spLocks noGrp="1"/>
          </p:cNvSpPr>
          <p:nvPr>
            <p:ph idx="1"/>
          </p:nvPr>
        </p:nvSpPr>
        <p:spPr/>
        <p:txBody>
          <a:bodyPr>
            <a:normAutofit/>
          </a:bodyPr>
          <a:lstStyle/>
          <a:p>
            <a:pPr marL="0" indent="0">
              <a:lnSpc>
                <a:spcPct val="150000"/>
              </a:lnSpc>
              <a:spcBef>
                <a:spcPts val="1200"/>
              </a:spcBef>
              <a:buFont typeface="Wingdings" pitchFamily="2" charset="2"/>
              <a:buNone/>
            </a:pPr>
            <a:r>
              <a:rPr lang="zh-CN" altLang="en-US" dirty="0">
                <a:sym typeface="Symbol" pitchFamily="18" charset="2"/>
              </a:rPr>
              <a:t>二次探测法的特点</a:t>
            </a:r>
          </a:p>
          <a:p>
            <a:pPr marL="1428750" lvl="1" indent="-1157288">
              <a:lnSpc>
                <a:spcPct val="150000"/>
              </a:lnSpc>
              <a:spcBef>
                <a:spcPts val="1200"/>
              </a:spcBef>
              <a:buFont typeface="Wingdings" pitchFamily="2" charset="2"/>
              <a:buNone/>
            </a:pPr>
            <a:r>
              <a:rPr lang="zh-CN" altLang="en-US" sz="2400" dirty="0">
                <a:solidFill>
                  <a:srgbClr val="FF0000"/>
                </a:solidFill>
              </a:rPr>
              <a:t>◆ 优点</a:t>
            </a:r>
            <a:r>
              <a:rPr lang="zh-CN" altLang="en-US" sz="2400" dirty="0">
                <a:sym typeface="Symbol" pitchFamily="18" charset="2"/>
              </a:rPr>
              <a:t>：探测序列跳跃式地散列到整个表中</a:t>
            </a:r>
            <a:r>
              <a:rPr lang="zh-CN" altLang="en-US" sz="2400" dirty="0"/>
              <a:t>，不易产生冲突的“</a:t>
            </a:r>
            <a:r>
              <a:rPr lang="zh-CN" altLang="en-US" sz="2400" dirty="0">
                <a:solidFill>
                  <a:srgbClr val="FF0000"/>
                </a:solidFill>
              </a:rPr>
              <a:t>聚集</a:t>
            </a:r>
            <a:r>
              <a:rPr lang="zh-CN" altLang="en-US" sz="2400" dirty="0"/>
              <a:t>”现象；</a:t>
            </a:r>
          </a:p>
          <a:p>
            <a:pPr marL="533400" lvl="1" indent="-261938">
              <a:lnSpc>
                <a:spcPct val="150000"/>
              </a:lnSpc>
              <a:spcBef>
                <a:spcPts val="1200"/>
              </a:spcBef>
              <a:buFont typeface="Wingdings" pitchFamily="2" charset="2"/>
              <a:buNone/>
            </a:pPr>
            <a:r>
              <a:rPr lang="zh-CN" altLang="en-US" sz="2400" dirty="0">
                <a:solidFill>
                  <a:srgbClr val="FF0000"/>
                </a:solidFill>
              </a:rPr>
              <a:t>◆ 缺点</a:t>
            </a:r>
            <a:r>
              <a:rPr lang="zh-CN" altLang="en-US" sz="2400" dirty="0">
                <a:sym typeface="Symbol" pitchFamily="18" charset="2"/>
              </a:rPr>
              <a:t>：不能保证探测到散列表的所有地址</a:t>
            </a:r>
            <a:r>
              <a:rPr lang="zh-CN" altLang="en-US" sz="2400" dirty="0"/>
              <a:t>。</a:t>
            </a:r>
          </a:p>
          <a:p>
            <a:endParaRPr lang="zh-CN" altLang="en-US" sz="2000"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21</a:t>
            </a:fld>
            <a:endParaRPr lang="zh-CN" altLang="en-US" dirty="0"/>
          </a:p>
        </p:txBody>
      </p:sp>
    </p:spTree>
    <p:extLst>
      <p:ext uri="{BB962C8B-B14F-4D97-AF65-F5344CB8AC3E}">
        <p14:creationId xmlns:p14="http://schemas.microsoft.com/office/powerpoint/2010/main" val="2377274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伪随机探测法</a:t>
            </a:r>
          </a:p>
        </p:txBody>
      </p:sp>
      <p:sp>
        <p:nvSpPr>
          <p:cNvPr id="3" name="内容占位符 2"/>
          <p:cNvSpPr>
            <a:spLocks noGrp="1"/>
          </p:cNvSpPr>
          <p:nvPr>
            <p:ph idx="1"/>
          </p:nvPr>
        </p:nvSpPr>
        <p:spPr>
          <a:xfrm>
            <a:off x="323141" y="976838"/>
            <a:ext cx="8494286" cy="5063602"/>
          </a:xfrm>
        </p:spPr>
        <p:txBody>
          <a:bodyPr>
            <a:normAutofit/>
          </a:bodyPr>
          <a:lstStyle/>
          <a:p>
            <a:pPr fontAlgn="base">
              <a:lnSpc>
                <a:spcPct val="150000"/>
              </a:lnSpc>
              <a:spcBef>
                <a:spcPct val="20000"/>
              </a:spcBef>
              <a:spcAft>
                <a:spcPct val="10000"/>
              </a:spcAft>
              <a:buClr>
                <a:srgbClr val="3366FF"/>
              </a:buClr>
              <a:buSzPct val="80000"/>
              <a:buFont typeface="Wingdings" pitchFamily="2" charset="2"/>
              <a:buNone/>
            </a:pPr>
            <a:r>
              <a:rPr lang="zh-CN" altLang="en-US" b="1" dirty="0">
                <a:latin typeface="Times New Roman" pitchFamily="18" charset="0"/>
                <a:cs typeface="Times New Roman" pitchFamily="18" charset="0"/>
                <a:sym typeface="Symbol" pitchFamily="18" charset="2"/>
              </a:rPr>
              <a:t>⑶ 伪随机探测法</a:t>
            </a:r>
          </a:p>
          <a:p>
            <a:pPr fontAlgn="base">
              <a:lnSpc>
                <a:spcPct val="150000"/>
              </a:lnSpc>
              <a:spcBef>
                <a:spcPct val="20000"/>
              </a:spcBef>
              <a:spcAft>
                <a:spcPct val="0"/>
              </a:spcAft>
              <a:buClr>
                <a:schemeClr val="tx1"/>
              </a:buClr>
              <a:buSzPct val="80000"/>
            </a:pPr>
            <a:r>
              <a:rPr lang="zh-CN" altLang="en-US" dirty="0">
                <a:latin typeface="Times New Roman" pitchFamily="18" charset="0"/>
                <a:cs typeface="Times New Roman" pitchFamily="18" charset="0"/>
                <a:sym typeface="Symbol" pitchFamily="18" charset="2"/>
              </a:rPr>
              <a:t>增量序列使用一个伪随机函数来产生一个落在闭区间</a:t>
            </a:r>
            <a:r>
              <a:rPr lang="en-US" altLang="zh-CN" dirty="0">
                <a:latin typeface="Times New Roman" pitchFamily="18" charset="0"/>
                <a:cs typeface="Times New Roman" pitchFamily="18" charset="0"/>
                <a:sym typeface="Symbol" pitchFamily="18" charset="2"/>
              </a:rPr>
              <a:t>[1</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sym typeface="Symbol" pitchFamily="18" charset="2"/>
              </a:rPr>
              <a:t>m-1]</a:t>
            </a:r>
            <a:r>
              <a:rPr lang="zh-CN" altLang="en-US" dirty="0">
                <a:latin typeface="Times New Roman" pitchFamily="18" charset="0"/>
                <a:cs typeface="Times New Roman" pitchFamily="18" charset="0"/>
                <a:sym typeface="Symbol" pitchFamily="18" charset="2"/>
              </a:rPr>
              <a:t>的随机序列</a:t>
            </a:r>
            <a:r>
              <a:rPr lang="zh-CN" altLang="en-US" dirty="0">
                <a:latin typeface="Times New Roman" pitchFamily="18" charset="0"/>
                <a:cs typeface="Times New Roman" pitchFamily="18" charset="0"/>
              </a:rPr>
              <a:t>。</a:t>
            </a:r>
          </a:p>
          <a:p>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22</a:t>
            </a:fld>
            <a:endParaRPr lang="zh-CN" altLang="en-US" dirty="0"/>
          </a:p>
        </p:txBody>
      </p:sp>
      <p:pic>
        <p:nvPicPr>
          <p:cNvPr id="6" name="图片 5">
            <a:extLst>
              <a:ext uri="{FF2B5EF4-FFF2-40B4-BE49-F238E27FC236}">
                <a16:creationId xmlns:a16="http://schemas.microsoft.com/office/drawing/2014/main" id="{AC438C0E-9E1E-4E3F-B0CD-DFD547BBF518}"/>
              </a:ext>
            </a:extLst>
          </p:cNvPr>
          <p:cNvPicPr>
            <a:picLocks noChangeAspect="1"/>
          </p:cNvPicPr>
          <p:nvPr/>
        </p:nvPicPr>
        <p:blipFill>
          <a:blip r:embed="rId2"/>
          <a:stretch>
            <a:fillRect/>
          </a:stretch>
        </p:blipFill>
        <p:spPr>
          <a:xfrm>
            <a:off x="2819479" y="3252262"/>
            <a:ext cx="3501609" cy="2628900"/>
          </a:xfrm>
          <a:prstGeom prst="rect">
            <a:avLst/>
          </a:prstGeom>
        </p:spPr>
      </p:pic>
    </p:spTree>
    <p:extLst>
      <p:ext uri="{BB962C8B-B14F-4D97-AF65-F5344CB8AC3E}">
        <p14:creationId xmlns:p14="http://schemas.microsoft.com/office/powerpoint/2010/main" val="227795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Case</a:t>
            </a:r>
            <a:endParaRPr kumimoji="1" lang="zh-CN" altLang="en-US" dirty="0"/>
          </a:p>
        </p:txBody>
      </p:sp>
      <p:sp>
        <p:nvSpPr>
          <p:cNvPr id="3" name="内容占位符 2"/>
          <p:cNvSpPr>
            <a:spLocks noGrp="1"/>
          </p:cNvSpPr>
          <p:nvPr>
            <p:ph idx="1"/>
          </p:nvPr>
        </p:nvSpPr>
        <p:spPr/>
        <p:txBody>
          <a:bodyPr/>
          <a:lstStyle/>
          <a:p>
            <a:pPr fontAlgn="base">
              <a:lnSpc>
                <a:spcPct val="125000"/>
              </a:lnSpc>
              <a:spcBef>
                <a:spcPts val="600"/>
              </a:spcBef>
              <a:spcAft>
                <a:spcPct val="0"/>
              </a:spcAft>
              <a:buNone/>
            </a:pPr>
            <a:r>
              <a:rPr lang="zh-CN" altLang="en-US" dirty="0">
                <a:latin typeface="Times New Roman" pitchFamily="18" charset="0"/>
                <a:cs typeface="Times New Roman" pitchFamily="18" charset="0"/>
              </a:rPr>
              <a:t>例</a:t>
            </a:r>
            <a:r>
              <a:rPr lang="en-US" altLang="zh-CN" dirty="0">
                <a:latin typeface="Times New Roman" pitchFamily="18" charset="0"/>
                <a:cs typeface="Times New Roman" pitchFamily="18" charset="0"/>
              </a:rPr>
              <a:t>2 </a:t>
            </a:r>
            <a:r>
              <a:rPr lang="zh-CN" altLang="en-US" dirty="0">
                <a:latin typeface="Times New Roman" pitchFamily="18" charset="0"/>
                <a:cs typeface="Times New Roman" pitchFamily="18" charset="0"/>
                <a:sym typeface="Symbol" pitchFamily="18" charset="2"/>
              </a:rPr>
              <a:t>：</a:t>
            </a:r>
            <a:r>
              <a:rPr lang="zh-CN" altLang="en-US" dirty="0">
                <a:latin typeface="Times New Roman" pitchFamily="18" charset="0"/>
                <a:cs typeface="Times New Roman" pitchFamily="18" charset="0"/>
              </a:rPr>
              <a:t> 表长为</a:t>
            </a:r>
            <a:r>
              <a:rPr lang="en-US" altLang="zh-CN" dirty="0">
                <a:latin typeface="Times New Roman" pitchFamily="18" charset="0"/>
                <a:cs typeface="Times New Roman" pitchFamily="18" charset="0"/>
              </a:rPr>
              <a:t>11</a:t>
            </a:r>
            <a:r>
              <a:rPr lang="zh-CN" altLang="en-US" dirty="0">
                <a:latin typeface="Times New Roman" pitchFamily="18" charset="0"/>
                <a:cs typeface="Times New Roman" pitchFamily="18" charset="0"/>
              </a:rPr>
              <a:t>的哈希表中已填有关键字为</a:t>
            </a:r>
            <a:r>
              <a:rPr lang="en-US" altLang="zh-CN" dirty="0">
                <a:latin typeface="Times New Roman" pitchFamily="18" charset="0"/>
                <a:cs typeface="Times New Roman" pitchFamily="18" charset="0"/>
              </a:rPr>
              <a:t>17</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60</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29</a:t>
            </a:r>
            <a:r>
              <a:rPr lang="zh-CN" altLang="en-US" dirty="0">
                <a:latin typeface="Times New Roman" pitchFamily="18" charset="0"/>
                <a:cs typeface="Times New Roman" pitchFamily="18" charset="0"/>
              </a:rPr>
              <a:t>的记录，散列函数为</a:t>
            </a:r>
            <a:r>
              <a:rPr lang="en-US" altLang="zh-CN" dirty="0">
                <a:latin typeface="Times New Roman" pitchFamily="18" charset="0"/>
                <a:cs typeface="Times New Roman" pitchFamily="18" charset="0"/>
              </a:rPr>
              <a:t>H(key)=key  MOD  11 </a:t>
            </a:r>
            <a:r>
              <a:rPr lang="zh-CN" altLang="en-US" dirty="0">
                <a:latin typeface="Times New Roman" pitchFamily="18" charset="0"/>
                <a:cs typeface="Times New Roman" pitchFamily="18" charset="0"/>
              </a:rPr>
              <a:t>。 现有第4个记录，其关键字为38，按三种处理冲突的方法，将它填入表中。</a:t>
            </a:r>
          </a:p>
          <a:p>
            <a:pPr marL="457200" indent="-457200" fontAlgn="base">
              <a:lnSpc>
                <a:spcPct val="125000"/>
              </a:lnSpc>
              <a:spcBef>
                <a:spcPts val="600"/>
              </a:spcBef>
              <a:spcAft>
                <a:spcPct val="0"/>
              </a:spcAft>
              <a:buFont typeface="+mj-ea"/>
              <a:buAutoNum type="circleNumDbPlain"/>
            </a:pPr>
            <a:r>
              <a:rPr lang="en-US" altLang="zh-CN" sz="2000" dirty="0">
                <a:latin typeface="Times New Roman" pitchFamily="18" charset="0"/>
                <a:cs typeface="Times New Roman" pitchFamily="18" charset="0"/>
              </a:rPr>
              <a:t>H(38)=38 MOD 11=5    </a:t>
            </a:r>
            <a:r>
              <a:rPr lang="zh-CN" altLang="en-US" sz="2000" dirty="0">
                <a:latin typeface="Times New Roman" pitchFamily="18" charset="0"/>
                <a:cs typeface="Times New Roman" pitchFamily="18" charset="0"/>
              </a:rPr>
              <a:t>冲突</a:t>
            </a:r>
          </a:p>
          <a:p>
            <a:pPr fontAlgn="base">
              <a:lnSpc>
                <a:spcPct val="125000"/>
              </a:lnSpc>
              <a:spcBef>
                <a:spcPts val="600"/>
              </a:spcBef>
              <a:spcAft>
                <a:spcPct val="0"/>
              </a:spcAft>
              <a:buNone/>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H1=(5+1) MOD 11=6    </a:t>
            </a:r>
            <a:r>
              <a:rPr lang="zh-CN" altLang="en-US" sz="2000" dirty="0">
                <a:latin typeface="Times New Roman" pitchFamily="18" charset="0"/>
                <a:cs typeface="Times New Roman" pitchFamily="18" charset="0"/>
              </a:rPr>
              <a:t>冲突</a:t>
            </a:r>
          </a:p>
          <a:p>
            <a:pPr fontAlgn="base">
              <a:lnSpc>
                <a:spcPct val="125000"/>
              </a:lnSpc>
              <a:spcBef>
                <a:spcPts val="600"/>
              </a:spcBef>
              <a:spcAft>
                <a:spcPct val="0"/>
              </a:spcAft>
              <a:buNone/>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H2=(5+2) MOD 11=7    </a:t>
            </a:r>
            <a:r>
              <a:rPr lang="zh-CN" altLang="en-US" sz="2000" dirty="0">
                <a:latin typeface="Times New Roman" pitchFamily="18" charset="0"/>
                <a:cs typeface="Times New Roman" pitchFamily="18" charset="0"/>
              </a:rPr>
              <a:t>冲突</a:t>
            </a:r>
          </a:p>
          <a:p>
            <a:pPr fontAlgn="base">
              <a:lnSpc>
                <a:spcPct val="125000"/>
              </a:lnSpc>
              <a:spcBef>
                <a:spcPts val="600"/>
              </a:spcBef>
              <a:spcAft>
                <a:spcPct val="0"/>
              </a:spcAft>
              <a:buNone/>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H3=(5+3) MOD 11=</a:t>
            </a:r>
            <a:r>
              <a:rPr lang="en-US" altLang="zh-CN" sz="2000" b="1" dirty="0">
                <a:solidFill>
                  <a:srgbClr val="FF0000"/>
                </a:solidFill>
                <a:latin typeface="Times New Roman" pitchFamily="18" charset="0"/>
                <a:cs typeface="Times New Roman" pitchFamily="18" charset="0"/>
              </a:rPr>
              <a:t>8</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不冲突</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23</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grpSp>
        <p:nvGrpSpPr>
          <p:cNvPr id="6" name="Group 3"/>
          <p:cNvGrpSpPr>
            <a:grpSpLocks/>
          </p:cNvGrpSpPr>
          <p:nvPr/>
        </p:nvGrpSpPr>
        <p:grpSpPr bwMode="auto">
          <a:xfrm>
            <a:off x="2432844" y="4623935"/>
            <a:ext cx="4278312" cy="695325"/>
            <a:chOff x="0" y="0"/>
            <a:chExt cx="2695" cy="438"/>
          </a:xfrm>
        </p:grpSpPr>
        <p:grpSp>
          <p:nvGrpSpPr>
            <p:cNvPr id="7" name="Group 4"/>
            <p:cNvGrpSpPr>
              <a:grpSpLocks/>
            </p:cNvGrpSpPr>
            <p:nvPr/>
          </p:nvGrpSpPr>
          <p:grpSpPr bwMode="auto">
            <a:xfrm>
              <a:off x="0" y="0"/>
              <a:ext cx="2695" cy="437"/>
              <a:chOff x="0" y="0"/>
              <a:chExt cx="2695" cy="437"/>
            </a:xfrm>
          </p:grpSpPr>
          <p:sp>
            <p:nvSpPr>
              <p:cNvPr id="9" name="Text Box 5"/>
              <p:cNvSpPr txBox="1">
                <a:spLocks noChangeArrowheads="1"/>
              </p:cNvSpPr>
              <p:nvPr/>
            </p:nvSpPr>
            <p:spPr bwMode="auto">
              <a:xfrm>
                <a:off x="34" y="0"/>
                <a:ext cx="266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dirty="0"/>
                  <a:t>0    1    2     3    4     5    6     7     8    9   10</a:t>
                </a:r>
              </a:p>
            </p:txBody>
          </p:sp>
          <p:sp>
            <p:nvSpPr>
              <p:cNvPr id="10" name="Rectangle 6"/>
              <p:cNvSpPr>
                <a:spLocks noChangeArrowheads="1"/>
              </p:cNvSpPr>
              <p:nvPr/>
            </p:nvSpPr>
            <p:spPr bwMode="auto">
              <a:xfrm>
                <a:off x="0" y="193"/>
                <a:ext cx="2681" cy="238"/>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1" name="Line 7"/>
              <p:cNvSpPr>
                <a:spLocks noChangeShapeType="1"/>
              </p:cNvSpPr>
              <p:nvPr/>
            </p:nvSpPr>
            <p:spPr bwMode="auto">
              <a:xfrm>
                <a:off x="237"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2" name="Line 8"/>
              <p:cNvSpPr>
                <a:spLocks noChangeShapeType="1"/>
              </p:cNvSpPr>
              <p:nvPr/>
            </p:nvSpPr>
            <p:spPr bwMode="auto">
              <a:xfrm>
                <a:off x="480"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3" name="Line 9"/>
              <p:cNvSpPr>
                <a:spLocks noChangeShapeType="1"/>
              </p:cNvSpPr>
              <p:nvPr/>
            </p:nvSpPr>
            <p:spPr bwMode="auto">
              <a:xfrm>
                <a:off x="724"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4" name="Line 10"/>
              <p:cNvSpPr>
                <a:spLocks noChangeShapeType="1"/>
              </p:cNvSpPr>
              <p:nvPr/>
            </p:nvSpPr>
            <p:spPr bwMode="auto">
              <a:xfrm>
                <a:off x="968"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5" name="Line 11"/>
              <p:cNvSpPr>
                <a:spLocks noChangeShapeType="1"/>
              </p:cNvSpPr>
              <p:nvPr/>
            </p:nvSpPr>
            <p:spPr bwMode="auto">
              <a:xfrm>
                <a:off x="1212"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6" name="Line 12"/>
              <p:cNvSpPr>
                <a:spLocks noChangeShapeType="1"/>
              </p:cNvSpPr>
              <p:nvPr/>
            </p:nvSpPr>
            <p:spPr bwMode="auto">
              <a:xfrm>
                <a:off x="1455"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7" name="Line 13"/>
              <p:cNvSpPr>
                <a:spLocks noChangeShapeType="1"/>
              </p:cNvSpPr>
              <p:nvPr/>
            </p:nvSpPr>
            <p:spPr bwMode="auto">
              <a:xfrm>
                <a:off x="1699"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8" name="Line 14"/>
              <p:cNvSpPr>
                <a:spLocks noChangeShapeType="1"/>
              </p:cNvSpPr>
              <p:nvPr/>
            </p:nvSpPr>
            <p:spPr bwMode="auto">
              <a:xfrm>
                <a:off x="1943"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9" name="Line 15"/>
              <p:cNvSpPr>
                <a:spLocks noChangeShapeType="1"/>
              </p:cNvSpPr>
              <p:nvPr/>
            </p:nvSpPr>
            <p:spPr bwMode="auto">
              <a:xfrm>
                <a:off x="2187"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20" name="Line 16"/>
              <p:cNvSpPr>
                <a:spLocks noChangeShapeType="1"/>
              </p:cNvSpPr>
              <p:nvPr/>
            </p:nvSpPr>
            <p:spPr bwMode="auto">
              <a:xfrm>
                <a:off x="2431"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21" name="Text Box 17"/>
              <p:cNvSpPr txBox="1">
                <a:spLocks noChangeArrowheads="1"/>
              </p:cNvSpPr>
              <p:nvPr/>
            </p:nvSpPr>
            <p:spPr bwMode="auto">
              <a:xfrm>
                <a:off x="1193" y="185"/>
                <a:ext cx="78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dirty="0"/>
                  <a:t>60  17   29</a:t>
                </a:r>
              </a:p>
            </p:txBody>
          </p:sp>
        </p:grpSp>
        <p:sp>
          <p:nvSpPr>
            <p:cNvPr id="8" name="Text Box 18"/>
            <p:cNvSpPr txBox="1">
              <a:spLocks noChangeArrowheads="1"/>
            </p:cNvSpPr>
            <p:nvPr/>
          </p:nvSpPr>
          <p:spPr bwMode="auto">
            <a:xfrm>
              <a:off x="1939" y="186"/>
              <a:ext cx="28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b="1" dirty="0">
                  <a:solidFill>
                    <a:srgbClr val="FF0000"/>
                  </a:solidFill>
                </a:rPr>
                <a:t>38</a:t>
              </a:r>
            </a:p>
          </p:txBody>
        </p:sp>
      </p:grpSp>
    </p:spTree>
    <p:extLst>
      <p:ext uri="{BB962C8B-B14F-4D97-AF65-F5344CB8AC3E}">
        <p14:creationId xmlns:p14="http://schemas.microsoft.com/office/powerpoint/2010/main" val="1937368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Case</a:t>
            </a:r>
            <a:endParaRPr lang="zh-CN" altLang="en-US" dirty="0"/>
          </a:p>
        </p:txBody>
      </p:sp>
      <p:sp>
        <p:nvSpPr>
          <p:cNvPr id="3" name="内容占位符 2"/>
          <p:cNvSpPr>
            <a:spLocks noGrp="1"/>
          </p:cNvSpPr>
          <p:nvPr>
            <p:ph idx="1"/>
          </p:nvPr>
        </p:nvSpPr>
        <p:spPr/>
        <p:txBody>
          <a:bodyPr/>
          <a:lstStyle/>
          <a:p>
            <a:pPr marL="457200" indent="-457200" fontAlgn="base">
              <a:lnSpc>
                <a:spcPct val="110000"/>
              </a:lnSpc>
              <a:spcBef>
                <a:spcPts val="1200"/>
              </a:spcBef>
              <a:spcAft>
                <a:spcPct val="0"/>
              </a:spcAft>
              <a:buFont typeface="+mj-ea"/>
              <a:buAutoNum type="circleNumDbPlain" startAt="2"/>
            </a:pPr>
            <a:r>
              <a:rPr lang="en-US" altLang="zh-CN" dirty="0">
                <a:latin typeface="Times New Roman" pitchFamily="18" charset="0"/>
                <a:cs typeface="Times New Roman" pitchFamily="18" charset="0"/>
              </a:rPr>
              <a:t>  H(38)=38 MOD 11=5    </a:t>
            </a:r>
            <a:r>
              <a:rPr lang="zh-CN" altLang="en-US" dirty="0">
                <a:latin typeface="Times New Roman" pitchFamily="18" charset="0"/>
                <a:cs typeface="Times New Roman" pitchFamily="18" charset="0"/>
              </a:rPr>
              <a:t>冲突</a:t>
            </a:r>
          </a:p>
          <a:p>
            <a:pPr fontAlgn="base">
              <a:lnSpc>
                <a:spcPct val="110000"/>
              </a:lnSpc>
              <a:spcBef>
                <a:spcPts val="1200"/>
              </a:spcBef>
              <a:spcAft>
                <a:spcPct val="0"/>
              </a:spcAft>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H</a:t>
            </a:r>
            <a:r>
              <a:rPr lang="en-US" altLang="zh-CN" baseline="-20000" dirty="0">
                <a:latin typeface="Times New Roman" pitchFamily="18" charset="0"/>
                <a:cs typeface="Times New Roman" pitchFamily="18" charset="0"/>
              </a:rPr>
              <a:t>1</a:t>
            </a:r>
            <a:r>
              <a:rPr lang="en-US" altLang="zh-CN" dirty="0">
                <a:latin typeface="Times New Roman" pitchFamily="18" charset="0"/>
                <a:cs typeface="Times New Roman" pitchFamily="18" charset="0"/>
              </a:rPr>
              <a:t>=(5+1</a:t>
            </a:r>
            <a:r>
              <a:rPr lang="en-US" altLang="zh-CN" dirty="0">
                <a:latin typeface="Times New Roman" pitchFamily="18" charset="0"/>
                <a:cs typeface="Times New Roman" pitchFamily="18" charset="0"/>
                <a:sym typeface="Symbol" pitchFamily="18" charset="2"/>
              </a:rPr>
              <a:t>²</a:t>
            </a:r>
            <a:r>
              <a:rPr lang="en-US" altLang="zh-CN" dirty="0">
                <a:latin typeface="Times New Roman" pitchFamily="18" charset="0"/>
                <a:cs typeface="Times New Roman" pitchFamily="18" charset="0"/>
              </a:rPr>
              <a:t>) MOD 11=6    </a:t>
            </a:r>
            <a:r>
              <a:rPr lang="zh-CN" altLang="en-US" dirty="0">
                <a:latin typeface="Times New Roman" pitchFamily="18" charset="0"/>
                <a:cs typeface="Times New Roman" pitchFamily="18" charset="0"/>
              </a:rPr>
              <a:t>冲突</a:t>
            </a:r>
          </a:p>
          <a:p>
            <a:pPr fontAlgn="base">
              <a:lnSpc>
                <a:spcPct val="110000"/>
              </a:lnSpc>
              <a:spcBef>
                <a:spcPts val="1200"/>
              </a:spcBef>
              <a:spcAft>
                <a:spcPct val="0"/>
              </a:spcAft>
              <a:buNone/>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H</a:t>
            </a:r>
            <a:r>
              <a:rPr lang="en-US" altLang="zh-CN" baseline="-20000" dirty="0">
                <a:latin typeface="Times New Roman" pitchFamily="18" charset="0"/>
                <a:cs typeface="Times New Roman" pitchFamily="18" charset="0"/>
              </a:rPr>
              <a:t>2</a:t>
            </a:r>
            <a:r>
              <a:rPr lang="en-US" altLang="zh-CN" dirty="0">
                <a:latin typeface="Times New Roman" pitchFamily="18" charset="0"/>
                <a:cs typeface="Times New Roman" pitchFamily="18" charset="0"/>
              </a:rPr>
              <a:t>=(5-1</a:t>
            </a:r>
            <a:r>
              <a:rPr lang="en-US" altLang="zh-CN" dirty="0">
                <a:latin typeface="Times New Roman" pitchFamily="18" charset="0"/>
                <a:cs typeface="Times New Roman" pitchFamily="18" charset="0"/>
                <a:sym typeface="Symbol" pitchFamily="18" charset="2"/>
              </a:rPr>
              <a:t>²</a:t>
            </a:r>
            <a:r>
              <a:rPr lang="en-US" altLang="zh-CN" dirty="0">
                <a:latin typeface="Times New Roman" pitchFamily="18" charset="0"/>
                <a:cs typeface="Times New Roman" pitchFamily="18" charset="0"/>
              </a:rPr>
              <a:t>) MOD 11=</a:t>
            </a:r>
            <a:r>
              <a:rPr lang="en-US" altLang="zh-CN" b="1" dirty="0">
                <a:solidFill>
                  <a:srgbClr val="0000FF"/>
                </a:solidFill>
                <a:latin typeface="Times New Roman" pitchFamily="18" charset="0"/>
                <a:cs typeface="Times New Roman" pitchFamily="18" charset="0"/>
              </a:rPr>
              <a:t>4</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不冲突</a:t>
            </a:r>
            <a:endParaRPr lang="en-US" altLang="zh-CN" dirty="0">
              <a:latin typeface="Times New Roman" pitchFamily="18" charset="0"/>
              <a:cs typeface="Times New Roman" pitchFamily="18" charset="0"/>
            </a:endParaRPr>
          </a:p>
          <a:p>
            <a:pPr fontAlgn="base">
              <a:lnSpc>
                <a:spcPct val="110000"/>
              </a:lnSpc>
              <a:spcBef>
                <a:spcPts val="1200"/>
              </a:spcBef>
              <a:spcAft>
                <a:spcPct val="0"/>
              </a:spcAft>
              <a:buNone/>
            </a:pPr>
            <a:endParaRPr lang="zh-CN" altLang="en-US" dirty="0">
              <a:latin typeface="Times New Roman" pitchFamily="18" charset="0"/>
              <a:cs typeface="Times New Roman" pitchFamily="18" charset="0"/>
            </a:endParaRPr>
          </a:p>
          <a:p>
            <a:pPr marL="457200" indent="-457200" fontAlgn="base">
              <a:lnSpc>
                <a:spcPct val="110000"/>
              </a:lnSpc>
              <a:spcBef>
                <a:spcPts val="1200"/>
              </a:spcBef>
              <a:spcAft>
                <a:spcPct val="0"/>
              </a:spcAft>
              <a:buFont typeface="+mj-ea"/>
              <a:buAutoNum type="circleNumDbPlain" startAt="3"/>
            </a:pPr>
            <a:r>
              <a:rPr lang="en-US" altLang="zh-CN" dirty="0">
                <a:latin typeface="Times New Roman" pitchFamily="18" charset="0"/>
                <a:cs typeface="Times New Roman" pitchFamily="18" charset="0"/>
              </a:rPr>
              <a:t>H(38)=38 MOD 11=5    </a:t>
            </a:r>
            <a:r>
              <a:rPr lang="zh-CN" altLang="en-US" dirty="0">
                <a:latin typeface="Times New Roman" pitchFamily="18" charset="0"/>
                <a:cs typeface="Times New Roman" pitchFamily="18" charset="0"/>
              </a:rPr>
              <a:t>冲突</a:t>
            </a:r>
          </a:p>
          <a:p>
            <a:pPr fontAlgn="base">
              <a:lnSpc>
                <a:spcPct val="110000"/>
              </a:lnSpc>
              <a:spcBef>
                <a:spcPts val="1200"/>
              </a:spcBef>
              <a:spcAft>
                <a:spcPct val="0"/>
              </a:spcAft>
              <a:buNone/>
            </a:pPr>
            <a:r>
              <a:rPr lang="zh-CN" altLang="en-US" dirty="0">
                <a:latin typeface="Times New Roman" pitchFamily="18" charset="0"/>
                <a:cs typeface="Times New Roman" pitchFamily="18" charset="0"/>
              </a:rPr>
              <a:t>      设伪随机数序列为</a:t>
            </a:r>
            <a:r>
              <a:rPr lang="en-US" altLang="zh-CN" dirty="0">
                <a:latin typeface="Times New Roman" pitchFamily="18" charset="0"/>
                <a:cs typeface="Times New Roman" pitchFamily="18" charset="0"/>
              </a:rPr>
              <a:t>9</a:t>
            </a:r>
            <a:r>
              <a:rPr lang="zh-CN" altLang="en-US" dirty="0">
                <a:latin typeface="Times New Roman" pitchFamily="18" charset="0"/>
                <a:cs typeface="Times New Roman" pitchFamily="18" charset="0"/>
              </a:rPr>
              <a:t>，则</a:t>
            </a:r>
            <a:r>
              <a:rPr lang="en-US" altLang="zh-CN" dirty="0">
                <a:latin typeface="Times New Roman" pitchFamily="18" charset="0"/>
                <a:cs typeface="Times New Roman" pitchFamily="18" charset="0"/>
              </a:rPr>
              <a:t>H</a:t>
            </a:r>
            <a:r>
              <a:rPr lang="en-US" altLang="zh-CN" baseline="-20000" dirty="0">
                <a:latin typeface="Times New Roman" pitchFamily="18" charset="0"/>
                <a:cs typeface="Times New Roman" pitchFamily="18" charset="0"/>
              </a:rPr>
              <a:t>1</a:t>
            </a:r>
            <a:r>
              <a:rPr lang="en-US" altLang="zh-CN" dirty="0">
                <a:latin typeface="Times New Roman" pitchFamily="18" charset="0"/>
                <a:cs typeface="Times New Roman" pitchFamily="18" charset="0"/>
              </a:rPr>
              <a:t>=(5+9) MOD 11=</a:t>
            </a:r>
            <a:r>
              <a:rPr lang="en-US" altLang="zh-CN" b="1" dirty="0">
                <a:solidFill>
                  <a:srgbClr val="005825"/>
                </a:solidFill>
                <a:latin typeface="Times New Roman" pitchFamily="18" charset="0"/>
                <a:cs typeface="Times New Roman" pitchFamily="18" charset="0"/>
              </a:rPr>
              <a:t>3</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不冲突</a:t>
            </a:r>
          </a:p>
          <a:p>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24</a:t>
            </a:fld>
            <a:endParaRPr lang="zh-CN" altLang="en-US" dirty="0"/>
          </a:p>
        </p:txBody>
      </p:sp>
      <p:grpSp>
        <p:nvGrpSpPr>
          <p:cNvPr id="6" name="Group 3"/>
          <p:cNvGrpSpPr>
            <a:grpSpLocks/>
          </p:cNvGrpSpPr>
          <p:nvPr/>
        </p:nvGrpSpPr>
        <p:grpSpPr bwMode="auto">
          <a:xfrm>
            <a:off x="2406637" y="4754561"/>
            <a:ext cx="4278312" cy="781053"/>
            <a:chOff x="0" y="-54"/>
            <a:chExt cx="2695" cy="492"/>
          </a:xfrm>
        </p:grpSpPr>
        <p:grpSp>
          <p:nvGrpSpPr>
            <p:cNvPr id="7" name="Group 4"/>
            <p:cNvGrpSpPr>
              <a:grpSpLocks/>
            </p:cNvGrpSpPr>
            <p:nvPr/>
          </p:nvGrpSpPr>
          <p:grpSpPr bwMode="auto">
            <a:xfrm>
              <a:off x="0" y="-54"/>
              <a:ext cx="2695" cy="491"/>
              <a:chOff x="0" y="-54"/>
              <a:chExt cx="2695" cy="491"/>
            </a:xfrm>
          </p:grpSpPr>
          <p:sp>
            <p:nvSpPr>
              <p:cNvPr id="9" name="Text Box 5"/>
              <p:cNvSpPr txBox="1">
                <a:spLocks noChangeArrowheads="1"/>
              </p:cNvSpPr>
              <p:nvPr/>
            </p:nvSpPr>
            <p:spPr bwMode="auto">
              <a:xfrm>
                <a:off x="34" y="-54"/>
                <a:ext cx="266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dirty="0"/>
                  <a:t>0    1    2     3    4     5    6     7     8    9   10</a:t>
                </a:r>
              </a:p>
            </p:txBody>
          </p:sp>
          <p:sp>
            <p:nvSpPr>
              <p:cNvPr id="10" name="Rectangle 6"/>
              <p:cNvSpPr>
                <a:spLocks noChangeArrowheads="1"/>
              </p:cNvSpPr>
              <p:nvPr/>
            </p:nvSpPr>
            <p:spPr bwMode="auto">
              <a:xfrm>
                <a:off x="0" y="193"/>
                <a:ext cx="2681" cy="238"/>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1" name="Line 7"/>
              <p:cNvSpPr>
                <a:spLocks noChangeShapeType="1"/>
              </p:cNvSpPr>
              <p:nvPr/>
            </p:nvSpPr>
            <p:spPr bwMode="auto">
              <a:xfrm>
                <a:off x="237"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2" name="Line 8"/>
              <p:cNvSpPr>
                <a:spLocks noChangeShapeType="1"/>
              </p:cNvSpPr>
              <p:nvPr/>
            </p:nvSpPr>
            <p:spPr bwMode="auto">
              <a:xfrm>
                <a:off x="480"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3" name="Line 9"/>
              <p:cNvSpPr>
                <a:spLocks noChangeShapeType="1"/>
              </p:cNvSpPr>
              <p:nvPr/>
            </p:nvSpPr>
            <p:spPr bwMode="auto">
              <a:xfrm>
                <a:off x="724"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4" name="Line 10"/>
              <p:cNvSpPr>
                <a:spLocks noChangeShapeType="1"/>
              </p:cNvSpPr>
              <p:nvPr/>
            </p:nvSpPr>
            <p:spPr bwMode="auto">
              <a:xfrm>
                <a:off x="968"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5" name="Line 11"/>
              <p:cNvSpPr>
                <a:spLocks noChangeShapeType="1"/>
              </p:cNvSpPr>
              <p:nvPr/>
            </p:nvSpPr>
            <p:spPr bwMode="auto">
              <a:xfrm>
                <a:off x="1212"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6" name="Line 12"/>
              <p:cNvSpPr>
                <a:spLocks noChangeShapeType="1"/>
              </p:cNvSpPr>
              <p:nvPr/>
            </p:nvSpPr>
            <p:spPr bwMode="auto">
              <a:xfrm>
                <a:off x="1455"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7" name="Line 13"/>
              <p:cNvSpPr>
                <a:spLocks noChangeShapeType="1"/>
              </p:cNvSpPr>
              <p:nvPr/>
            </p:nvSpPr>
            <p:spPr bwMode="auto">
              <a:xfrm>
                <a:off x="1699"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8" name="Line 14"/>
              <p:cNvSpPr>
                <a:spLocks noChangeShapeType="1"/>
              </p:cNvSpPr>
              <p:nvPr/>
            </p:nvSpPr>
            <p:spPr bwMode="auto">
              <a:xfrm>
                <a:off x="1943"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19" name="Line 15"/>
              <p:cNvSpPr>
                <a:spLocks noChangeShapeType="1"/>
              </p:cNvSpPr>
              <p:nvPr/>
            </p:nvSpPr>
            <p:spPr bwMode="auto">
              <a:xfrm>
                <a:off x="2187"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20" name="Line 16"/>
              <p:cNvSpPr>
                <a:spLocks noChangeShapeType="1"/>
              </p:cNvSpPr>
              <p:nvPr/>
            </p:nvSpPr>
            <p:spPr bwMode="auto">
              <a:xfrm>
                <a:off x="2431" y="193"/>
                <a:ext cx="0" cy="23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400"/>
              </a:p>
            </p:txBody>
          </p:sp>
          <p:sp>
            <p:nvSpPr>
              <p:cNvPr id="21" name="Text Box 17"/>
              <p:cNvSpPr txBox="1">
                <a:spLocks noChangeArrowheads="1"/>
              </p:cNvSpPr>
              <p:nvPr/>
            </p:nvSpPr>
            <p:spPr bwMode="auto">
              <a:xfrm>
                <a:off x="1193" y="185"/>
                <a:ext cx="78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dirty="0"/>
                  <a:t>60  17   29</a:t>
                </a:r>
              </a:p>
            </p:txBody>
          </p:sp>
        </p:grpSp>
        <p:sp>
          <p:nvSpPr>
            <p:cNvPr id="8" name="Text Box 18"/>
            <p:cNvSpPr txBox="1">
              <a:spLocks noChangeArrowheads="1"/>
            </p:cNvSpPr>
            <p:nvPr/>
          </p:nvSpPr>
          <p:spPr bwMode="auto">
            <a:xfrm>
              <a:off x="1939" y="186"/>
              <a:ext cx="28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b="1" dirty="0">
                  <a:solidFill>
                    <a:srgbClr val="FF0000"/>
                  </a:solidFill>
                </a:rPr>
                <a:t>38</a:t>
              </a:r>
            </a:p>
          </p:txBody>
        </p:sp>
      </p:grpSp>
      <p:sp>
        <p:nvSpPr>
          <p:cNvPr id="22" name="Text Box 18"/>
          <p:cNvSpPr txBox="1">
            <a:spLocks noChangeArrowheads="1"/>
          </p:cNvSpPr>
          <p:nvPr/>
        </p:nvSpPr>
        <p:spPr bwMode="auto">
          <a:xfrm>
            <a:off x="3914749" y="5146677"/>
            <a:ext cx="4445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b="1" dirty="0">
                <a:solidFill>
                  <a:srgbClr val="0000FF"/>
                </a:solidFill>
              </a:rPr>
              <a:t>38</a:t>
            </a:r>
          </a:p>
        </p:txBody>
      </p:sp>
      <p:sp>
        <p:nvSpPr>
          <p:cNvPr id="23" name="Text Box 18"/>
          <p:cNvSpPr txBox="1">
            <a:spLocks noChangeArrowheads="1"/>
          </p:cNvSpPr>
          <p:nvPr/>
        </p:nvSpPr>
        <p:spPr bwMode="auto">
          <a:xfrm>
            <a:off x="3513111" y="5133977"/>
            <a:ext cx="4445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en-US" sz="2000" b="1" dirty="0">
                <a:solidFill>
                  <a:srgbClr val="005825"/>
                </a:solidFill>
              </a:rPr>
              <a:t>38</a:t>
            </a:r>
          </a:p>
        </p:txBody>
      </p:sp>
    </p:spTree>
    <p:extLst>
      <p:ext uri="{BB962C8B-B14F-4D97-AF65-F5344CB8AC3E}">
        <p14:creationId xmlns:p14="http://schemas.microsoft.com/office/powerpoint/2010/main" val="1841186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53A8D-633B-4FAD-A6EE-8699237FF3B8}"/>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0051C42E-CB3E-4F3C-926A-27D84C05AEB4}"/>
              </a:ext>
            </a:extLst>
          </p:cNvPr>
          <p:cNvSpPr>
            <a:spLocks noGrp="1"/>
          </p:cNvSpPr>
          <p:nvPr>
            <p:ph idx="1"/>
          </p:nvPr>
        </p:nvSpPr>
        <p:spPr>
          <a:xfrm>
            <a:off x="432000" y="976838"/>
            <a:ext cx="8280000" cy="5063602"/>
          </a:xfrm>
        </p:spPr>
        <p:txBody>
          <a:bodyPr>
            <a:normAutofit/>
          </a:bodyPr>
          <a:lstStyle/>
          <a:p>
            <a:pPr>
              <a:lnSpc>
                <a:spcPct val="150000"/>
              </a:lnSpc>
            </a:pPr>
            <a:r>
              <a:rPr lang="zh-CN" altLang="zh-CN" sz="2200" dirty="0"/>
              <a:t>设有一组关键字</a:t>
            </a:r>
            <a:r>
              <a:rPr lang="en-US" altLang="zh-CN" sz="2200" dirty="0"/>
              <a:t>{9, 01, 23, 14, 55, 20, 84, 27}, </a:t>
            </a:r>
            <a:r>
              <a:rPr lang="zh-CN" altLang="zh-CN" sz="2200" dirty="0"/>
              <a:t>采用哈希函数</a:t>
            </a:r>
            <a:r>
              <a:rPr lang="en-US" altLang="zh-CN" sz="2200" dirty="0"/>
              <a:t>H(key)=key MOD 7, </a:t>
            </a:r>
            <a:r>
              <a:rPr lang="zh-CN" altLang="zh-CN" sz="2200" dirty="0"/>
              <a:t>表长为</a:t>
            </a:r>
            <a:r>
              <a:rPr lang="en-US" altLang="zh-CN" sz="2200" dirty="0"/>
              <a:t>10</a:t>
            </a:r>
            <a:r>
              <a:rPr lang="zh-CN" altLang="zh-CN" sz="2200" dirty="0"/>
              <a:t>，用如下形式的</a:t>
            </a:r>
            <a:r>
              <a:rPr lang="zh-CN" altLang="zh-CN" sz="2200" dirty="0">
                <a:solidFill>
                  <a:srgbClr val="005825"/>
                </a:solidFill>
              </a:rPr>
              <a:t>二次探测再散列</a:t>
            </a:r>
            <a:r>
              <a:rPr lang="zh-CN" altLang="zh-CN" sz="2200" dirty="0"/>
              <a:t>方法</a:t>
            </a:r>
            <a:r>
              <a:rPr lang="en-US" altLang="zh-CN" sz="2200" dirty="0"/>
              <a:t>Hi=(H(key)+di) MOD 10 (di=1</a:t>
            </a:r>
            <a:r>
              <a:rPr lang="en-US" altLang="zh-CN" sz="2200" baseline="30000" dirty="0"/>
              <a:t>2</a:t>
            </a:r>
            <a:r>
              <a:rPr lang="en-US" altLang="zh-CN" sz="2200" dirty="0"/>
              <a:t>, 2</a:t>
            </a:r>
            <a:r>
              <a:rPr lang="en-US" altLang="zh-CN" sz="2200" baseline="30000" dirty="0"/>
              <a:t>2</a:t>
            </a:r>
            <a:r>
              <a:rPr lang="en-US" altLang="zh-CN" sz="2200" dirty="0"/>
              <a:t>, 3</a:t>
            </a:r>
            <a:r>
              <a:rPr lang="en-US" altLang="zh-CN" sz="2200" baseline="30000" dirty="0"/>
              <a:t>2</a:t>
            </a:r>
            <a:r>
              <a:rPr lang="en-US" altLang="zh-CN" sz="2200" dirty="0"/>
              <a:t>, …,)</a:t>
            </a:r>
            <a:r>
              <a:rPr lang="zh-CN" altLang="zh-CN" sz="2200" dirty="0"/>
              <a:t>解决冲突。要求对该关键字序列构造哈希表，并计算查找成功的平均查找长度。</a:t>
            </a:r>
            <a:endParaRPr lang="en-US" altLang="zh-CN" sz="2200" dirty="0"/>
          </a:p>
          <a:p>
            <a:pPr>
              <a:lnSpc>
                <a:spcPct val="150000"/>
              </a:lnSpc>
            </a:pPr>
            <a:endParaRPr lang="zh-CN" altLang="en-US" sz="2200" dirty="0"/>
          </a:p>
        </p:txBody>
      </p:sp>
      <p:sp>
        <p:nvSpPr>
          <p:cNvPr id="4" name="灯片编号占位符 3">
            <a:extLst>
              <a:ext uri="{FF2B5EF4-FFF2-40B4-BE49-F238E27FC236}">
                <a16:creationId xmlns:a16="http://schemas.microsoft.com/office/drawing/2014/main" id="{3C90DE75-09DF-48CB-BF51-8B606FFE086C}"/>
              </a:ext>
            </a:extLst>
          </p:cNvPr>
          <p:cNvSpPr>
            <a:spLocks noGrp="1"/>
          </p:cNvSpPr>
          <p:nvPr>
            <p:ph type="sldNum" sz="quarter" idx="12"/>
          </p:nvPr>
        </p:nvSpPr>
        <p:spPr/>
        <p:txBody>
          <a:bodyPr/>
          <a:lstStyle/>
          <a:p>
            <a:fld id="{36FD9405-CE62-418F-9683-85B6A1C55A4B}" type="slidenum">
              <a:rPr lang="zh-CN" altLang="en-US" smtClean="0"/>
              <a:pPr/>
              <a:t>25</a:t>
            </a:fld>
            <a:endParaRPr lang="zh-CN" altLang="en-US" dirty="0"/>
          </a:p>
        </p:txBody>
      </p:sp>
      <p:sp>
        <p:nvSpPr>
          <p:cNvPr id="5" name="页脚占位符 4">
            <a:extLst>
              <a:ext uri="{FF2B5EF4-FFF2-40B4-BE49-F238E27FC236}">
                <a16:creationId xmlns:a16="http://schemas.microsoft.com/office/drawing/2014/main" id="{7C2EEC3C-4407-428A-914B-082C14851BB5}"/>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1026" name="图片 2">
            <a:extLst>
              <a:ext uri="{FF2B5EF4-FFF2-40B4-BE49-F238E27FC236}">
                <a16:creationId xmlns:a16="http://schemas.microsoft.com/office/drawing/2014/main" id="{AA0F1AE7-8129-4A44-89CF-B960DE895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3265171"/>
            <a:ext cx="52768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3">
            <a:extLst>
              <a:ext uri="{FF2B5EF4-FFF2-40B4-BE49-F238E27FC236}">
                <a16:creationId xmlns:a16="http://schemas.microsoft.com/office/drawing/2014/main" id="{C10244C9-954C-4B2A-8131-298499F73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4171950"/>
            <a:ext cx="3562350" cy="1638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4E84841-E290-47EA-A7A3-6EE7DE8918BE}"/>
              </a:ext>
            </a:extLst>
          </p:cNvPr>
          <p:cNvSpPr>
            <a:spLocks noChangeArrowheads="1"/>
          </p:cNvSpPr>
          <p:nvPr/>
        </p:nvSpPr>
        <p:spPr bwMode="auto">
          <a:xfrm>
            <a:off x="1173480" y="284988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65035C2E-5601-4480-843B-396FDF65D280}"/>
              </a:ext>
            </a:extLst>
          </p:cNvPr>
          <p:cNvSpPr>
            <a:spLocks noChangeArrowheads="1"/>
          </p:cNvSpPr>
          <p:nvPr/>
        </p:nvSpPr>
        <p:spPr bwMode="auto">
          <a:xfrm>
            <a:off x="1173480" y="40881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a:extLst>
              <a:ext uri="{FF2B5EF4-FFF2-40B4-BE49-F238E27FC236}">
                <a16:creationId xmlns:a16="http://schemas.microsoft.com/office/drawing/2014/main" id="{F6710DA2-0B7E-41BB-98CC-682DA561F8AB}"/>
              </a:ext>
            </a:extLst>
          </p:cNvPr>
          <p:cNvSpPr>
            <a:spLocks noChangeArrowheads="1"/>
          </p:cNvSpPr>
          <p:nvPr/>
        </p:nvSpPr>
        <p:spPr bwMode="auto">
          <a:xfrm>
            <a:off x="1173480" y="57264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3669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20000"/>
                  </a:lnSpc>
                </a:pPr>
                <a:r>
                  <a:rPr kumimoji="1" lang="zh-CN" altLang="en-US" sz="2000" dirty="0"/>
                  <a:t>在地址空间为</a:t>
                </a:r>
                <a:r>
                  <a:rPr kumimoji="1" lang="en-US" altLang="zh-CN" sz="2000" dirty="0"/>
                  <a:t>0~13</a:t>
                </a:r>
                <a:r>
                  <a:rPr kumimoji="1" lang="zh-CN" altLang="en-US" sz="2000" dirty="0"/>
                  <a:t>的散列区中，对以下关键字 </a:t>
                </a:r>
                <a:r>
                  <a:rPr kumimoji="1" lang="en-US" altLang="zh-CN" sz="2000" dirty="0"/>
                  <a:t>{Jan,</a:t>
                </a:r>
                <a:r>
                  <a:rPr kumimoji="1" lang="zh-CN" altLang="en-US" sz="2000" dirty="0"/>
                  <a:t> </a:t>
                </a:r>
                <a:r>
                  <a:rPr kumimoji="1" lang="en-US" altLang="zh-CN" sz="2000" dirty="0"/>
                  <a:t>Feb,</a:t>
                </a:r>
                <a:r>
                  <a:rPr kumimoji="1" lang="zh-CN" altLang="en-US" sz="2000" dirty="0"/>
                  <a:t> </a:t>
                </a:r>
                <a:r>
                  <a:rPr kumimoji="1" lang="en-US" altLang="zh-CN" sz="2000" dirty="0"/>
                  <a:t>Mar,</a:t>
                </a:r>
                <a:r>
                  <a:rPr kumimoji="1" lang="zh-CN" altLang="en-US" sz="2000" dirty="0"/>
                  <a:t> </a:t>
                </a:r>
                <a:r>
                  <a:rPr kumimoji="1" lang="en-US" altLang="zh-CN" sz="2000" dirty="0"/>
                  <a:t>Apr,</a:t>
                </a:r>
                <a:r>
                  <a:rPr kumimoji="1" lang="zh-CN" altLang="en-US" sz="2000" dirty="0"/>
                  <a:t> </a:t>
                </a:r>
                <a:r>
                  <a:rPr kumimoji="1" lang="en-US" altLang="zh-CN" sz="2000" dirty="0"/>
                  <a:t>May,</a:t>
                </a:r>
                <a:r>
                  <a:rPr kumimoji="1" lang="zh-CN" altLang="en-US" sz="2000" dirty="0"/>
                  <a:t> </a:t>
                </a:r>
                <a:r>
                  <a:rPr kumimoji="1" lang="en-US" altLang="zh-CN" sz="2000" dirty="0"/>
                  <a:t>Jun,</a:t>
                </a:r>
                <a:r>
                  <a:rPr kumimoji="1" lang="zh-CN" altLang="en-US" sz="2000" dirty="0"/>
                  <a:t> </a:t>
                </a:r>
                <a:r>
                  <a:rPr kumimoji="1" lang="en-US" altLang="zh-CN" sz="2000" dirty="0"/>
                  <a:t>Jul,</a:t>
                </a:r>
                <a:r>
                  <a:rPr kumimoji="1" lang="zh-CN" altLang="en-US" sz="2000" dirty="0"/>
                  <a:t> </a:t>
                </a:r>
                <a:r>
                  <a:rPr kumimoji="1" lang="en-US" altLang="zh-CN" sz="2000" dirty="0"/>
                  <a:t>Aug,</a:t>
                </a:r>
                <a:r>
                  <a:rPr kumimoji="1" lang="zh-CN" altLang="en-US" sz="2000" dirty="0"/>
                  <a:t> </a:t>
                </a:r>
                <a:r>
                  <a:rPr kumimoji="1" lang="en-US" altLang="zh-CN" sz="2000" dirty="0"/>
                  <a:t>Sep,</a:t>
                </a:r>
                <a:r>
                  <a:rPr kumimoji="1" lang="zh-CN" altLang="en-US" sz="2000" dirty="0"/>
                  <a:t> </a:t>
                </a:r>
                <a:r>
                  <a:rPr kumimoji="1" lang="en-US" altLang="zh-CN" sz="2000" dirty="0"/>
                  <a:t>Oct,</a:t>
                </a:r>
                <a:r>
                  <a:rPr kumimoji="1" lang="zh-CN" altLang="en-US" sz="2000" dirty="0"/>
                  <a:t> </a:t>
                </a:r>
                <a:r>
                  <a:rPr kumimoji="1" lang="en-US" altLang="zh-CN" sz="2000" dirty="0"/>
                  <a:t>Nov,</a:t>
                </a:r>
                <a:r>
                  <a:rPr kumimoji="1" lang="zh-CN" altLang="en-US" sz="2000" dirty="0"/>
                  <a:t> </a:t>
                </a:r>
                <a:r>
                  <a:rPr kumimoji="1" lang="en-US" altLang="zh-CN" sz="2000" dirty="0"/>
                  <a:t>Dec}</a:t>
                </a:r>
                <a:r>
                  <a:rPr kumimoji="1" lang="zh-CN" altLang="en-US" sz="2000" dirty="0"/>
                  <a:t> 构造哈希表，设哈希函数为 </a:t>
                </a:r>
                <a:r>
                  <a:rPr kumimoji="1" lang="en-US" altLang="zh-CN" sz="2000" dirty="0"/>
                  <a:t>H(key)=</a:t>
                </a:r>
                <a14:m>
                  <m:oMath xmlns:m="http://schemas.openxmlformats.org/officeDocument/2006/math">
                    <m:d>
                      <m:dPr>
                        <m:begChr m:val="⌊"/>
                        <m:endChr m:val="⌋"/>
                        <m:ctrlPr>
                          <a:rPr kumimoji="1" lang="en-US" altLang="zh-CN" sz="2000" i="1" smtClean="0">
                            <a:latin typeface="Cambria Math" panose="02040503050406030204" pitchFamily="18" charset="0"/>
                          </a:rPr>
                        </m:ctrlPr>
                      </m:dPr>
                      <m:e>
                        <m:r>
                          <a:rPr kumimoji="1" lang="en-US" altLang="zh-CN" sz="2000" b="0" i="1" smtClean="0">
                            <a:latin typeface="Cambria Math" charset="0"/>
                          </a:rPr>
                          <m:t>𝑖</m:t>
                        </m:r>
                        <m:r>
                          <a:rPr kumimoji="1" lang="en-US" altLang="zh-CN" sz="2000" b="0" i="1" smtClean="0">
                            <a:latin typeface="Cambria Math" charset="0"/>
                          </a:rPr>
                          <m:t>/2</m:t>
                        </m:r>
                      </m:e>
                    </m:d>
                  </m:oMath>
                </a14:m>
                <a:r>
                  <a:rPr kumimoji="1" lang="zh-CN" altLang="en-US" sz="2000" dirty="0"/>
                  <a:t>，其中</a:t>
                </a:r>
                <a14:m>
                  <m:oMath xmlns:m="http://schemas.openxmlformats.org/officeDocument/2006/math">
                    <m:r>
                      <a:rPr kumimoji="1" lang="en-US" altLang="zh-CN" sz="2000" b="0" i="1" dirty="0" smtClean="0">
                        <a:latin typeface="Cambria Math" charset="0"/>
                      </a:rPr>
                      <m:t>𝑖</m:t>
                    </m:r>
                  </m:oMath>
                </a14:m>
                <a:r>
                  <a:rPr kumimoji="1" lang="zh-CN" altLang="en-US" sz="2000" dirty="0"/>
                  <a:t>为</a:t>
                </a:r>
                <a:r>
                  <a:rPr kumimoji="1" lang="en-US" altLang="zh-CN" sz="2000" dirty="0"/>
                  <a:t>key</a:t>
                </a:r>
                <a:r>
                  <a:rPr kumimoji="1" lang="zh-CN" altLang="en-US" sz="2000" dirty="0"/>
                  <a:t>中首字母在字母表中的序号（</a:t>
                </a:r>
                <a:r>
                  <a:rPr kumimoji="1" lang="en-US" altLang="zh-CN" sz="2000" dirty="0"/>
                  <a:t>A</a:t>
                </a:r>
                <a:r>
                  <a:rPr kumimoji="1" lang="zh-CN" altLang="en-US" sz="2000" dirty="0"/>
                  <a:t>对应序号</a:t>
                </a:r>
                <a:r>
                  <a:rPr kumimoji="1" lang="en-US" altLang="zh-CN" sz="2000" dirty="0"/>
                  <a:t>1</a:t>
                </a:r>
                <a:r>
                  <a:rPr kumimoji="1" lang="zh-CN" altLang="en-US" sz="2000" dirty="0"/>
                  <a:t>）。</a:t>
                </a:r>
                <a:endParaRPr kumimoji="1" lang="en-US" altLang="zh-CN" sz="2000" dirty="0"/>
              </a:p>
              <a:p>
                <a:pPr>
                  <a:lnSpc>
                    <a:spcPct val="120000"/>
                  </a:lnSpc>
                </a:pPr>
                <a:r>
                  <a:rPr kumimoji="1" lang="zh-CN" altLang="en-US" sz="2000" dirty="0"/>
                  <a:t>（</a:t>
                </a:r>
                <a:r>
                  <a:rPr kumimoji="1" lang="en-US" altLang="zh-CN" sz="2000" dirty="0"/>
                  <a:t>1</a:t>
                </a:r>
                <a:r>
                  <a:rPr kumimoji="1" lang="zh-CN" altLang="en-US" sz="2000" dirty="0"/>
                  <a:t>）用线性探测再散列方法得到哈希表；</a:t>
                </a:r>
                <a:endParaRPr kumimoji="1" lang="en-US" altLang="zh-CN" sz="2000" dirty="0"/>
              </a:p>
              <a:p>
                <a:pPr>
                  <a:lnSpc>
                    <a:spcPct val="120000"/>
                  </a:lnSpc>
                </a:pPr>
                <a:r>
                  <a:rPr kumimoji="1" lang="zh-CN" altLang="en-US" sz="2000" dirty="0"/>
                  <a:t>（</a:t>
                </a:r>
                <a:r>
                  <a:rPr kumimoji="1" lang="en-US" altLang="zh-CN" sz="2000" dirty="0"/>
                  <a:t>2</a:t>
                </a:r>
                <a:r>
                  <a:rPr kumimoji="1" lang="zh-CN" altLang="en-US" sz="2000" dirty="0"/>
                  <a:t>）计算查找成功和查找失败时的平均查找长度。</a:t>
                </a:r>
                <a:endParaRPr kumimoji="1" lang="en-US" altLang="zh-CN" sz="2000" dirty="0"/>
              </a:p>
              <a:p>
                <a:pPr>
                  <a:lnSpc>
                    <a:spcPct val="120000"/>
                  </a:lnSpc>
                </a:pPr>
                <a:endParaRPr kumimoji="1"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63" r="-3829"/>
                </a:stretch>
              </a:blipFill>
            </p:spPr>
            <p:txBody>
              <a:bodyPr/>
              <a:lstStyle/>
              <a:p>
                <a:r>
                  <a:rPr lang="zh-CN" altLang="en-US">
                    <a:noFill/>
                  </a:rPr>
                  <a:t> </a:t>
                </a:r>
              </a:p>
            </p:txBody>
          </p:sp>
        </mc:Fallback>
      </mc:AlternateContent>
      <p:sp>
        <p:nvSpPr>
          <p:cNvPr id="4" name="幻灯片编号占位符 3"/>
          <p:cNvSpPr>
            <a:spLocks noGrp="1"/>
          </p:cNvSpPr>
          <p:nvPr>
            <p:ph type="sldNum" sz="quarter" idx="12"/>
          </p:nvPr>
        </p:nvSpPr>
        <p:spPr/>
        <p:txBody>
          <a:bodyPr/>
          <a:lstStyle/>
          <a:p>
            <a:fld id="{36FD9405-CE62-418F-9683-85B6A1C55A4B}" type="slidenum">
              <a:rPr lang="zh-CN" altLang="en-US" smtClean="0"/>
              <a:pPr/>
              <a:t>26</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018253875"/>
              </p:ext>
            </p:extLst>
          </p:nvPr>
        </p:nvGraphicFramePr>
        <p:xfrm>
          <a:off x="511625" y="3345544"/>
          <a:ext cx="8200380" cy="1112520"/>
        </p:xfrm>
        <a:graphic>
          <a:graphicData uri="http://schemas.openxmlformats.org/drawingml/2006/table">
            <a:tbl>
              <a:tblPr firstRow="1" bandRow="1">
                <a:tableStyleId>{5C22544A-7EE6-4342-B048-85BDC9FD1C3A}</a:tableStyleId>
              </a:tblPr>
              <a:tblGrid>
                <a:gridCol w="546692">
                  <a:extLst>
                    <a:ext uri="{9D8B030D-6E8A-4147-A177-3AD203B41FA5}">
                      <a16:colId xmlns:a16="http://schemas.microsoft.com/office/drawing/2014/main" val="20000"/>
                    </a:ext>
                  </a:extLst>
                </a:gridCol>
                <a:gridCol w="546692">
                  <a:extLst>
                    <a:ext uri="{9D8B030D-6E8A-4147-A177-3AD203B41FA5}">
                      <a16:colId xmlns:a16="http://schemas.microsoft.com/office/drawing/2014/main" val="20001"/>
                    </a:ext>
                  </a:extLst>
                </a:gridCol>
                <a:gridCol w="546692">
                  <a:extLst>
                    <a:ext uri="{9D8B030D-6E8A-4147-A177-3AD203B41FA5}">
                      <a16:colId xmlns:a16="http://schemas.microsoft.com/office/drawing/2014/main" val="20002"/>
                    </a:ext>
                  </a:extLst>
                </a:gridCol>
                <a:gridCol w="546692">
                  <a:extLst>
                    <a:ext uri="{9D8B030D-6E8A-4147-A177-3AD203B41FA5}">
                      <a16:colId xmlns:a16="http://schemas.microsoft.com/office/drawing/2014/main" val="20003"/>
                    </a:ext>
                  </a:extLst>
                </a:gridCol>
                <a:gridCol w="546692">
                  <a:extLst>
                    <a:ext uri="{9D8B030D-6E8A-4147-A177-3AD203B41FA5}">
                      <a16:colId xmlns:a16="http://schemas.microsoft.com/office/drawing/2014/main" val="20004"/>
                    </a:ext>
                  </a:extLst>
                </a:gridCol>
                <a:gridCol w="546692">
                  <a:extLst>
                    <a:ext uri="{9D8B030D-6E8A-4147-A177-3AD203B41FA5}">
                      <a16:colId xmlns:a16="http://schemas.microsoft.com/office/drawing/2014/main" val="20005"/>
                    </a:ext>
                  </a:extLst>
                </a:gridCol>
                <a:gridCol w="546692">
                  <a:extLst>
                    <a:ext uri="{9D8B030D-6E8A-4147-A177-3AD203B41FA5}">
                      <a16:colId xmlns:a16="http://schemas.microsoft.com/office/drawing/2014/main" val="20006"/>
                    </a:ext>
                  </a:extLst>
                </a:gridCol>
                <a:gridCol w="546692">
                  <a:extLst>
                    <a:ext uri="{9D8B030D-6E8A-4147-A177-3AD203B41FA5}">
                      <a16:colId xmlns:a16="http://schemas.microsoft.com/office/drawing/2014/main" val="20007"/>
                    </a:ext>
                  </a:extLst>
                </a:gridCol>
                <a:gridCol w="546692">
                  <a:extLst>
                    <a:ext uri="{9D8B030D-6E8A-4147-A177-3AD203B41FA5}">
                      <a16:colId xmlns:a16="http://schemas.microsoft.com/office/drawing/2014/main" val="20008"/>
                    </a:ext>
                  </a:extLst>
                </a:gridCol>
                <a:gridCol w="546692">
                  <a:extLst>
                    <a:ext uri="{9D8B030D-6E8A-4147-A177-3AD203B41FA5}">
                      <a16:colId xmlns:a16="http://schemas.microsoft.com/office/drawing/2014/main" val="20009"/>
                    </a:ext>
                  </a:extLst>
                </a:gridCol>
                <a:gridCol w="546692">
                  <a:extLst>
                    <a:ext uri="{9D8B030D-6E8A-4147-A177-3AD203B41FA5}">
                      <a16:colId xmlns:a16="http://schemas.microsoft.com/office/drawing/2014/main" val="20010"/>
                    </a:ext>
                  </a:extLst>
                </a:gridCol>
                <a:gridCol w="546692">
                  <a:extLst>
                    <a:ext uri="{9D8B030D-6E8A-4147-A177-3AD203B41FA5}">
                      <a16:colId xmlns:a16="http://schemas.microsoft.com/office/drawing/2014/main" val="20011"/>
                    </a:ext>
                  </a:extLst>
                </a:gridCol>
                <a:gridCol w="546692">
                  <a:extLst>
                    <a:ext uri="{9D8B030D-6E8A-4147-A177-3AD203B41FA5}">
                      <a16:colId xmlns:a16="http://schemas.microsoft.com/office/drawing/2014/main" val="20012"/>
                    </a:ext>
                  </a:extLst>
                </a:gridCol>
                <a:gridCol w="546692">
                  <a:extLst>
                    <a:ext uri="{9D8B030D-6E8A-4147-A177-3AD203B41FA5}">
                      <a16:colId xmlns:a16="http://schemas.microsoft.com/office/drawing/2014/main" val="20013"/>
                    </a:ext>
                  </a:extLst>
                </a:gridCol>
                <a:gridCol w="546692">
                  <a:extLst>
                    <a:ext uri="{9D8B030D-6E8A-4147-A177-3AD203B41FA5}">
                      <a16:colId xmlns:a16="http://schemas.microsoft.com/office/drawing/2014/main" val="20014"/>
                    </a:ext>
                  </a:extLst>
                </a:gridCol>
              </a:tblGrid>
              <a:tr h="370840">
                <a:tc>
                  <a:txBody>
                    <a:bodyPr/>
                    <a:lstStyle/>
                    <a:p>
                      <a:r>
                        <a:rPr lang="en-US" altLang="zh-CN" sz="1600" dirty="0"/>
                        <a:t>Ad.</a:t>
                      </a:r>
                      <a:endParaRPr lang="zh-CN" altLang="en-US" sz="1600" dirty="0"/>
                    </a:p>
                  </a:txBody>
                  <a:tcPr/>
                </a:tc>
                <a:tc>
                  <a:txBody>
                    <a:bodyPr/>
                    <a:lstStyle/>
                    <a:p>
                      <a:r>
                        <a:rPr lang="en-US" altLang="zh-CN" sz="1600" dirty="0"/>
                        <a:t>0</a:t>
                      </a:r>
                      <a:endParaRPr lang="zh-CN" altLang="en-US" sz="1600" dirty="0"/>
                    </a:p>
                  </a:txBody>
                  <a:tcPr/>
                </a:tc>
                <a:tc>
                  <a:txBody>
                    <a:bodyPr/>
                    <a:lstStyle/>
                    <a:p>
                      <a:r>
                        <a:rPr lang="en-US" altLang="zh-CN" sz="1600" dirty="0"/>
                        <a:t>1</a:t>
                      </a:r>
                      <a:endParaRPr lang="zh-CN" altLang="en-US" sz="1600" dirty="0"/>
                    </a:p>
                  </a:txBody>
                  <a:tcPr/>
                </a:tc>
                <a:tc>
                  <a:txBody>
                    <a:bodyPr/>
                    <a:lstStyle/>
                    <a:p>
                      <a:r>
                        <a:rPr lang="en-US" altLang="zh-CN" sz="1600" dirty="0"/>
                        <a:t>2</a:t>
                      </a:r>
                      <a:endParaRPr lang="zh-CN" altLang="en-US" sz="1600" dirty="0"/>
                    </a:p>
                  </a:txBody>
                  <a:tcPr/>
                </a:tc>
                <a:tc>
                  <a:txBody>
                    <a:bodyPr/>
                    <a:lstStyle/>
                    <a:p>
                      <a:r>
                        <a:rPr lang="en-US" altLang="zh-CN" sz="1600" dirty="0"/>
                        <a:t>3</a:t>
                      </a:r>
                      <a:endParaRPr lang="zh-CN" altLang="en-US" sz="1600" dirty="0"/>
                    </a:p>
                  </a:txBody>
                  <a:tcPr/>
                </a:tc>
                <a:tc>
                  <a:txBody>
                    <a:bodyPr/>
                    <a:lstStyle/>
                    <a:p>
                      <a:r>
                        <a:rPr lang="en-US" altLang="zh-CN" sz="1600" dirty="0"/>
                        <a:t>4</a:t>
                      </a:r>
                      <a:endParaRPr lang="zh-CN" altLang="en-US" sz="1600" dirty="0"/>
                    </a:p>
                  </a:txBody>
                  <a:tcPr/>
                </a:tc>
                <a:tc>
                  <a:txBody>
                    <a:bodyPr/>
                    <a:lstStyle/>
                    <a:p>
                      <a:r>
                        <a:rPr lang="en-US" altLang="zh-CN" sz="1600" dirty="0"/>
                        <a:t>5</a:t>
                      </a:r>
                      <a:endParaRPr lang="zh-CN" altLang="en-US" sz="1600" dirty="0"/>
                    </a:p>
                  </a:txBody>
                  <a:tcPr/>
                </a:tc>
                <a:tc>
                  <a:txBody>
                    <a:bodyPr/>
                    <a:lstStyle/>
                    <a:p>
                      <a:r>
                        <a:rPr lang="en-US" altLang="zh-CN" sz="1600" dirty="0"/>
                        <a:t>6</a:t>
                      </a:r>
                      <a:endParaRPr lang="zh-CN" altLang="en-US" sz="1600" dirty="0"/>
                    </a:p>
                  </a:txBody>
                  <a:tcPr/>
                </a:tc>
                <a:tc>
                  <a:txBody>
                    <a:bodyPr/>
                    <a:lstStyle/>
                    <a:p>
                      <a:r>
                        <a:rPr lang="en-US" altLang="zh-CN" sz="1600" dirty="0"/>
                        <a:t>7</a:t>
                      </a:r>
                      <a:endParaRPr lang="zh-CN" altLang="en-US" sz="1600" dirty="0"/>
                    </a:p>
                  </a:txBody>
                  <a:tcPr/>
                </a:tc>
                <a:tc>
                  <a:txBody>
                    <a:bodyPr/>
                    <a:lstStyle/>
                    <a:p>
                      <a:r>
                        <a:rPr lang="en-US" altLang="zh-CN" sz="1600" dirty="0"/>
                        <a:t>8</a:t>
                      </a:r>
                      <a:endParaRPr lang="zh-CN" altLang="en-US" sz="1600" dirty="0"/>
                    </a:p>
                  </a:txBody>
                  <a:tcPr/>
                </a:tc>
                <a:tc>
                  <a:txBody>
                    <a:bodyPr/>
                    <a:lstStyle/>
                    <a:p>
                      <a:r>
                        <a:rPr lang="en-US" altLang="zh-CN" sz="1600" dirty="0"/>
                        <a:t>9</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a:t>
                      </a:r>
                      <a:endParaRPr lang="zh-CN" altLang="en-US" sz="1600" dirty="0"/>
                    </a:p>
                  </a:txBody>
                  <a:tcPr/>
                </a:tc>
                <a:tc>
                  <a:txBody>
                    <a:bodyPr/>
                    <a:lstStyle/>
                    <a:p>
                      <a:r>
                        <a:rPr lang="en-US" altLang="zh-CN" sz="1600" dirty="0"/>
                        <a:t>12</a:t>
                      </a:r>
                      <a:endParaRPr lang="zh-CN" altLang="en-US" sz="1600" dirty="0"/>
                    </a:p>
                  </a:txBody>
                  <a:tcPr/>
                </a:tc>
                <a:tc>
                  <a:txBody>
                    <a:bodyPr/>
                    <a:lstStyle/>
                    <a:p>
                      <a:r>
                        <a:rPr lang="en-US" altLang="zh-CN" sz="1600" dirty="0"/>
                        <a:t>13</a:t>
                      </a:r>
                      <a:endParaRPr lang="zh-CN" altLang="en-US" sz="1600" dirty="0"/>
                    </a:p>
                  </a:txBody>
                  <a:tcPr/>
                </a:tc>
                <a:extLst>
                  <a:ext uri="{0D108BD9-81ED-4DB2-BD59-A6C34878D82A}">
                    <a16:rowId xmlns:a16="http://schemas.microsoft.com/office/drawing/2014/main" val="10000"/>
                  </a:ext>
                </a:extLst>
              </a:tr>
              <a:tr h="370840">
                <a:tc>
                  <a:txBody>
                    <a:bodyPr/>
                    <a:lstStyle/>
                    <a:p>
                      <a:r>
                        <a:rPr lang="en-US" altLang="zh-CN" sz="1600" dirty="0"/>
                        <a:t>Key</a:t>
                      </a:r>
                      <a:endParaRPr lang="zh-CN" altLang="en-US" sz="1600" dirty="0"/>
                    </a:p>
                  </a:txBody>
                  <a:tcPr/>
                </a:tc>
                <a:tc>
                  <a:txBody>
                    <a:bodyPr/>
                    <a:lstStyle/>
                    <a:p>
                      <a:r>
                        <a:rPr lang="en-US" altLang="zh-CN" sz="1600" dirty="0"/>
                        <a:t>Apr</a:t>
                      </a:r>
                      <a:endParaRPr lang="zh-CN" altLang="en-US" sz="1600" dirty="0"/>
                    </a:p>
                  </a:txBody>
                  <a:tcPr/>
                </a:tc>
                <a:tc>
                  <a:txBody>
                    <a:bodyPr/>
                    <a:lstStyle/>
                    <a:p>
                      <a:r>
                        <a:rPr lang="en-US" altLang="zh-CN" sz="1600" dirty="0"/>
                        <a:t>Aug</a:t>
                      </a:r>
                      <a:endParaRPr lang="zh-CN" altLang="en-US" sz="1600" dirty="0"/>
                    </a:p>
                  </a:txBody>
                  <a:tcPr/>
                </a:tc>
                <a:tc>
                  <a:txBody>
                    <a:bodyPr/>
                    <a:lstStyle/>
                    <a:p>
                      <a:r>
                        <a:rPr lang="en-US" altLang="zh-CN" sz="1600" dirty="0"/>
                        <a:t>Dec</a:t>
                      </a:r>
                      <a:endParaRPr lang="zh-CN" altLang="en-US" sz="1600" dirty="0"/>
                    </a:p>
                  </a:txBody>
                  <a:tcPr/>
                </a:tc>
                <a:tc>
                  <a:txBody>
                    <a:bodyPr/>
                    <a:lstStyle/>
                    <a:p>
                      <a:r>
                        <a:rPr lang="en-US" altLang="zh-CN" sz="1600" dirty="0"/>
                        <a:t>Feb</a:t>
                      </a:r>
                      <a:endParaRPr lang="zh-CN" altLang="en-US" sz="1600" dirty="0"/>
                    </a:p>
                  </a:txBody>
                  <a:tcPr/>
                </a:tc>
                <a:tc>
                  <a:txBody>
                    <a:bodyPr/>
                    <a:lstStyle/>
                    <a:p>
                      <a:endParaRPr lang="zh-CN" altLang="en-US" sz="1600" dirty="0"/>
                    </a:p>
                  </a:txBody>
                  <a:tcPr/>
                </a:tc>
                <a:tc>
                  <a:txBody>
                    <a:bodyPr/>
                    <a:lstStyle/>
                    <a:p>
                      <a:r>
                        <a:rPr lang="en-US" altLang="zh-CN" sz="1600" dirty="0"/>
                        <a:t>Jan</a:t>
                      </a:r>
                      <a:endParaRPr lang="zh-CN" altLang="en-US" sz="1600" dirty="0"/>
                    </a:p>
                  </a:txBody>
                  <a:tcPr/>
                </a:tc>
                <a:tc>
                  <a:txBody>
                    <a:bodyPr/>
                    <a:lstStyle/>
                    <a:p>
                      <a:r>
                        <a:rPr lang="en-US" altLang="zh-CN" sz="1600" dirty="0"/>
                        <a:t>Mar</a:t>
                      </a:r>
                      <a:endParaRPr lang="zh-CN" altLang="en-US" sz="1600" dirty="0"/>
                    </a:p>
                  </a:txBody>
                  <a:tcPr/>
                </a:tc>
                <a:tc>
                  <a:txBody>
                    <a:bodyPr/>
                    <a:lstStyle/>
                    <a:p>
                      <a:r>
                        <a:rPr lang="en-US" altLang="zh-CN" sz="1600" dirty="0"/>
                        <a:t>May</a:t>
                      </a:r>
                      <a:endParaRPr lang="zh-CN" altLang="en-US" sz="1600" dirty="0"/>
                    </a:p>
                  </a:txBody>
                  <a:tcPr/>
                </a:tc>
                <a:tc>
                  <a:txBody>
                    <a:bodyPr/>
                    <a:lstStyle/>
                    <a:p>
                      <a:r>
                        <a:rPr lang="en-US" altLang="zh-CN" sz="1600" dirty="0"/>
                        <a:t>Jun</a:t>
                      </a:r>
                      <a:endParaRPr lang="zh-CN" altLang="en-US" sz="1600" dirty="0"/>
                    </a:p>
                  </a:txBody>
                  <a:tcPr/>
                </a:tc>
                <a:tc>
                  <a:txBody>
                    <a:bodyPr/>
                    <a:lstStyle/>
                    <a:p>
                      <a:r>
                        <a:rPr lang="en-US" altLang="zh-CN" sz="1600" dirty="0"/>
                        <a:t>Jul</a:t>
                      </a:r>
                      <a:endParaRPr lang="zh-CN" altLang="en-US" sz="1600" dirty="0"/>
                    </a:p>
                  </a:txBody>
                  <a:tcPr/>
                </a:tc>
                <a:tc>
                  <a:txBody>
                    <a:bodyPr/>
                    <a:lstStyle/>
                    <a:p>
                      <a:r>
                        <a:rPr lang="en-US" altLang="zh-CN" sz="1600" dirty="0"/>
                        <a:t>Sep</a:t>
                      </a:r>
                      <a:endParaRPr lang="zh-CN" altLang="en-US" sz="1600" dirty="0"/>
                    </a:p>
                  </a:txBody>
                  <a:tcPr/>
                </a:tc>
                <a:tc>
                  <a:txBody>
                    <a:bodyPr/>
                    <a:lstStyle/>
                    <a:p>
                      <a:r>
                        <a:rPr lang="en-US" altLang="zh-CN" sz="1600" dirty="0"/>
                        <a:t>Oct</a:t>
                      </a:r>
                      <a:endParaRPr lang="zh-CN" altLang="en-US" sz="1600" dirty="0"/>
                    </a:p>
                  </a:txBody>
                  <a:tcPr/>
                </a:tc>
                <a:tc>
                  <a:txBody>
                    <a:bodyPr/>
                    <a:lstStyle/>
                    <a:p>
                      <a:r>
                        <a:rPr lang="en-US" altLang="zh-CN" sz="1600" dirty="0"/>
                        <a:t>Nov</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0001"/>
                  </a:ext>
                </a:extLst>
              </a:tr>
              <a:tr h="370840">
                <a:tc>
                  <a:txBody>
                    <a:bodyPr/>
                    <a:lstStyle/>
                    <a:p>
                      <a:r>
                        <a:rPr lang="en-US" altLang="zh-CN" sz="1600" dirty="0"/>
                        <a:t>M</a:t>
                      </a:r>
                      <a:endParaRPr lang="zh-CN" altLang="en-US" sz="1600" dirty="0"/>
                    </a:p>
                  </a:txBody>
                  <a:tcPr/>
                </a:tc>
                <a:tc>
                  <a:txBody>
                    <a:bodyPr/>
                    <a:lstStyle/>
                    <a:p>
                      <a:r>
                        <a:rPr lang="en-US" altLang="zh-CN" sz="1600" dirty="0"/>
                        <a:t>1</a:t>
                      </a:r>
                      <a:endParaRPr lang="zh-CN" altLang="en-US" sz="1600" dirty="0"/>
                    </a:p>
                  </a:txBody>
                  <a:tcPr/>
                </a:tc>
                <a:tc>
                  <a:txBody>
                    <a:bodyPr/>
                    <a:lstStyle/>
                    <a:p>
                      <a:r>
                        <a:rPr lang="en-US" altLang="zh-CN" sz="1600" dirty="0"/>
                        <a:t>2</a:t>
                      </a:r>
                      <a:endParaRPr lang="zh-CN" altLang="en-US" sz="1600" dirty="0"/>
                    </a:p>
                  </a:txBody>
                  <a:tcPr/>
                </a:tc>
                <a:tc>
                  <a:txBody>
                    <a:bodyPr/>
                    <a:lstStyle/>
                    <a:p>
                      <a:r>
                        <a:rPr lang="en-US" altLang="zh-CN" sz="1600" dirty="0"/>
                        <a:t>1</a:t>
                      </a:r>
                      <a:endParaRPr lang="zh-CN" altLang="en-US" sz="1600" dirty="0"/>
                    </a:p>
                  </a:txBody>
                  <a:tcPr/>
                </a:tc>
                <a:tc>
                  <a:txBody>
                    <a:bodyPr/>
                    <a:lstStyle/>
                    <a:p>
                      <a:r>
                        <a:rPr lang="en-US" altLang="zh-CN" sz="1600" dirty="0"/>
                        <a:t>1</a:t>
                      </a:r>
                      <a:endParaRPr lang="zh-CN" altLang="en-US" sz="1600" dirty="0"/>
                    </a:p>
                  </a:txBody>
                  <a:tcPr/>
                </a:tc>
                <a:tc>
                  <a:txBody>
                    <a:bodyPr/>
                    <a:lstStyle/>
                    <a:p>
                      <a:endParaRPr lang="zh-CN" altLang="en-US" sz="1600"/>
                    </a:p>
                  </a:txBody>
                  <a:tcPr/>
                </a:tc>
                <a:tc>
                  <a:txBody>
                    <a:bodyPr/>
                    <a:lstStyle/>
                    <a:p>
                      <a:r>
                        <a:rPr lang="en-US" altLang="zh-CN" sz="1600" dirty="0"/>
                        <a:t>1</a:t>
                      </a:r>
                      <a:endParaRPr lang="zh-CN" altLang="en-US" sz="1600" dirty="0"/>
                    </a:p>
                  </a:txBody>
                  <a:tcPr/>
                </a:tc>
                <a:tc>
                  <a:txBody>
                    <a:bodyPr/>
                    <a:lstStyle/>
                    <a:p>
                      <a:r>
                        <a:rPr lang="en-US" altLang="zh-CN" sz="1600" dirty="0"/>
                        <a:t>1</a:t>
                      </a:r>
                      <a:endParaRPr lang="zh-CN" altLang="en-US" sz="1600" dirty="0"/>
                    </a:p>
                  </a:txBody>
                  <a:tcPr/>
                </a:tc>
                <a:tc>
                  <a:txBody>
                    <a:bodyPr/>
                    <a:lstStyle/>
                    <a:p>
                      <a:r>
                        <a:rPr lang="en-US" altLang="zh-CN" sz="1600" dirty="0"/>
                        <a:t>2</a:t>
                      </a:r>
                      <a:endParaRPr lang="zh-CN" altLang="en-US" sz="1600" dirty="0"/>
                    </a:p>
                  </a:txBody>
                  <a:tcPr/>
                </a:tc>
                <a:tc>
                  <a:txBody>
                    <a:bodyPr/>
                    <a:lstStyle/>
                    <a:p>
                      <a:r>
                        <a:rPr lang="en-US" altLang="zh-CN" sz="1600" dirty="0"/>
                        <a:t>4</a:t>
                      </a:r>
                      <a:endParaRPr lang="zh-CN" altLang="en-US" sz="1600" dirty="0"/>
                    </a:p>
                  </a:txBody>
                  <a:tcPr/>
                </a:tc>
                <a:tc>
                  <a:txBody>
                    <a:bodyPr/>
                    <a:lstStyle/>
                    <a:p>
                      <a:r>
                        <a:rPr lang="en-US" altLang="zh-CN" sz="1600" dirty="0"/>
                        <a:t>5</a:t>
                      </a:r>
                      <a:endParaRPr lang="zh-CN" altLang="en-US" sz="1600" dirty="0"/>
                    </a:p>
                  </a:txBody>
                  <a:tcPr/>
                </a:tc>
                <a:tc>
                  <a:txBody>
                    <a:bodyPr/>
                    <a:lstStyle/>
                    <a:p>
                      <a:r>
                        <a:rPr lang="en-US" altLang="zh-CN" sz="1600" dirty="0"/>
                        <a:t>2</a:t>
                      </a:r>
                      <a:endParaRPr lang="zh-CN" altLang="en-US" sz="1600" dirty="0"/>
                    </a:p>
                  </a:txBody>
                  <a:tcPr/>
                </a:tc>
                <a:tc>
                  <a:txBody>
                    <a:bodyPr/>
                    <a:lstStyle/>
                    <a:p>
                      <a:r>
                        <a:rPr lang="en-US" altLang="zh-CN" sz="1600" dirty="0"/>
                        <a:t>5</a:t>
                      </a:r>
                      <a:endParaRPr lang="zh-CN" altLang="en-US" sz="1600" dirty="0"/>
                    </a:p>
                  </a:txBody>
                  <a:tcPr/>
                </a:tc>
                <a:tc>
                  <a:txBody>
                    <a:bodyPr/>
                    <a:lstStyle/>
                    <a:p>
                      <a:r>
                        <a:rPr lang="en-US" altLang="zh-CN" sz="1600" dirty="0"/>
                        <a:t>6</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0002"/>
                  </a:ext>
                </a:extLst>
              </a:tr>
            </a:tbl>
          </a:graphicData>
        </a:graphic>
      </p:graphicFrame>
      <p:sp>
        <p:nvSpPr>
          <p:cNvPr id="7" name="文本框 6"/>
          <p:cNvSpPr txBox="1"/>
          <p:nvPr/>
        </p:nvSpPr>
        <p:spPr>
          <a:xfrm>
            <a:off x="511625" y="5117110"/>
            <a:ext cx="7038786" cy="923330"/>
          </a:xfrm>
          <a:prstGeom prst="rect">
            <a:avLst/>
          </a:prstGeom>
          <a:noFill/>
        </p:spPr>
        <p:txBody>
          <a:bodyPr wrap="none" rtlCol="0">
            <a:spAutoFit/>
          </a:bodyPr>
          <a:lstStyle/>
          <a:p>
            <a:pPr>
              <a:lnSpc>
                <a:spcPct val="150000"/>
              </a:lnSpc>
            </a:pPr>
            <a:r>
              <a:rPr kumimoji="1" lang="zh-CN" altLang="en-US" dirty="0"/>
              <a:t>查找成功：</a:t>
            </a:r>
            <a:r>
              <a:rPr kumimoji="1" lang="en-US" altLang="zh-CN" dirty="0"/>
              <a:t>AVL</a:t>
            </a:r>
            <a:r>
              <a:rPr kumimoji="1" lang="zh-CN" altLang="en-US" dirty="0"/>
              <a:t>成功 </a:t>
            </a:r>
            <a:r>
              <a:rPr kumimoji="1" lang="en-US" altLang="zh-CN" dirty="0"/>
              <a:t>=</a:t>
            </a:r>
            <a:r>
              <a:rPr kumimoji="1" lang="zh-CN" altLang="en-US" dirty="0"/>
              <a:t> 总的地址计算次数</a:t>
            </a:r>
            <a:r>
              <a:rPr kumimoji="1" lang="en-US" altLang="zh-CN" dirty="0"/>
              <a:t>/</a:t>
            </a:r>
            <a:r>
              <a:rPr kumimoji="1" lang="zh-CN" altLang="en-US" dirty="0"/>
              <a:t>填入记录项数 </a:t>
            </a:r>
            <a:r>
              <a:rPr kumimoji="1" lang="en-US" altLang="zh-CN" dirty="0"/>
              <a:t>=</a:t>
            </a:r>
            <a:r>
              <a:rPr kumimoji="1" lang="zh-CN" altLang="en-US" dirty="0"/>
              <a:t> </a:t>
            </a:r>
            <a:r>
              <a:rPr kumimoji="1" lang="en-US" altLang="zh-CN" dirty="0"/>
              <a:t>31/12</a:t>
            </a:r>
          </a:p>
          <a:p>
            <a:pPr>
              <a:lnSpc>
                <a:spcPct val="150000"/>
              </a:lnSpc>
            </a:pPr>
            <a:r>
              <a:rPr kumimoji="1" lang="zh-CN" altLang="en-US" dirty="0"/>
              <a:t>查找失败：</a:t>
            </a:r>
            <a:r>
              <a:rPr kumimoji="1" lang="en-US" altLang="zh-CN" dirty="0"/>
              <a:t>AVL</a:t>
            </a:r>
            <a:r>
              <a:rPr kumimoji="1" lang="zh-CN" altLang="en-US" dirty="0"/>
              <a:t>失败 </a:t>
            </a:r>
            <a:r>
              <a:rPr kumimoji="1" lang="en-US" altLang="zh-CN" dirty="0"/>
              <a:t>=</a:t>
            </a:r>
            <a:r>
              <a:rPr kumimoji="1" lang="zh-CN" altLang="en-US" dirty="0"/>
              <a:t> </a:t>
            </a:r>
            <a:r>
              <a:rPr kumimoji="1" lang="en-US" altLang="zh-CN" dirty="0"/>
              <a:t>[(5+4+3+2+1)+(9+8+7+6+5+4+3+2+1)]/14</a:t>
            </a:r>
            <a:r>
              <a:rPr kumimoji="1" lang="zh-CN" altLang="en-US" dirty="0"/>
              <a:t> </a:t>
            </a:r>
            <a:r>
              <a:rPr kumimoji="1" lang="en-US" altLang="zh-CN" dirty="0"/>
              <a:t>=</a:t>
            </a:r>
            <a:r>
              <a:rPr kumimoji="1" lang="zh-CN" altLang="en-US" dirty="0"/>
              <a:t> </a:t>
            </a:r>
            <a:r>
              <a:rPr kumimoji="1" lang="en-US" altLang="zh-CN" dirty="0"/>
              <a:t>60/14</a:t>
            </a:r>
            <a:endParaRPr kumimoji="1" lang="zh-CN" altLang="en-US" dirty="0"/>
          </a:p>
        </p:txBody>
      </p:sp>
      <p:sp>
        <p:nvSpPr>
          <p:cNvPr id="8" name="文本框 7"/>
          <p:cNvSpPr txBox="1"/>
          <p:nvPr/>
        </p:nvSpPr>
        <p:spPr>
          <a:xfrm>
            <a:off x="505474" y="4530498"/>
            <a:ext cx="3999813" cy="369332"/>
          </a:xfrm>
          <a:prstGeom prst="rect">
            <a:avLst/>
          </a:prstGeom>
          <a:noFill/>
        </p:spPr>
        <p:txBody>
          <a:bodyPr wrap="none" rtlCol="0">
            <a:spAutoFit/>
          </a:bodyPr>
          <a:lstStyle/>
          <a:p>
            <a:r>
              <a:rPr kumimoji="1" lang="zh-CN" altLang="en-US" dirty="0"/>
              <a:t>表中</a:t>
            </a:r>
            <a:r>
              <a:rPr kumimoji="1" lang="en-US" altLang="zh-CN" dirty="0"/>
              <a:t>Ad.</a:t>
            </a:r>
            <a:r>
              <a:rPr kumimoji="1" lang="zh-CN" altLang="en-US" dirty="0"/>
              <a:t>为地址号，</a:t>
            </a:r>
            <a:r>
              <a:rPr kumimoji="1" lang="en-US" altLang="zh-CN" dirty="0"/>
              <a:t>M</a:t>
            </a:r>
            <a:r>
              <a:rPr kumimoji="1" lang="zh-CN" altLang="en-US" dirty="0"/>
              <a:t>为地址计算次数</a:t>
            </a:r>
          </a:p>
        </p:txBody>
      </p:sp>
    </p:spTree>
    <p:extLst>
      <p:ext uri="{BB962C8B-B14F-4D97-AF65-F5344CB8AC3E}">
        <p14:creationId xmlns:p14="http://schemas.microsoft.com/office/powerpoint/2010/main" val="209035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再哈希法</a:t>
            </a:r>
          </a:p>
        </p:txBody>
      </p:sp>
      <p:sp>
        <p:nvSpPr>
          <p:cNvPr id="3" name="内容占位符 2"/>
          <p:cNvSpPr>
            <a:spLocks noGrp="1"/>
          </p:cNvSpPr>
          <p:nvPr>
            <p:ph idx="1"/>
          </p:nvPr>
        </p:nvSpPr>
        <p:spPr>
          <a:xfrm>
            <a:off x="432000" y="976838"/>
            <a:ext cx="8361480" cy="5063602"/>
          </a:xfrm>
        </p:spPr>
        <p:txBody>
          <a:bodyPr/>
          <a:lstStyle/>
          <a:p>
            <a:pPr marL="0" indent="0">
              <a:lnSpc>
                <a:spcPct val="125000"/>
              </a:lnSpc>
              <a:spcBef>
                <a:spcPts val="1200"/>
              </a:spcBef>
              <a:buNone/>
            </a:pPr>
            <a:r>
              <a:rPr lang="en-US" altLang="zh-CN" b="1" dirty="0">
                <a:latin typeface="微软雅黑" pitchFamily="34" charset="-122"/>
                <a:cs typeface="Times New Roman" pitchFamily="18" charset="0"/>
              </a:rPr>
              <a:t>2 </a:t>
            </a:r>
            <a:r>
              <a:rPr lang="zh-CN" altLang="en-US" b="1" dirty="0">
                <a:latin typeface="微软雅黑" pitchFamily="34" charset="-122"/>
                <a:cs typeface="Times New Roman" pitchFamily="18" charset="0"/>
              </a:rPr>
              <a:t>再哈希法 </a:t>
            </a:r>
            <a:r>
              <a:rPr lang="en-US" altLang="zh-CN" b="1" dirty="0">
                <a:latin typeface="微软雅黑" pitchFamily="34" charset="-122"/>
                <a:cs typeface="Times New Roman" pitchFamily="18" charset="0"/>
              </a:rPr>
              <a:t>(Re-hashing)</a:t>
            </a:r>
          </a:p>
          <a:p>
            <a:pPr>
              <a:lnSpc>
                <a:spcPct val="150000"/>
              </a:lnSpc>
              <a:spcBef>
                <a:spcPts val="1200"/>
              </a:spcBef>
            </a:pPr>
            <a:r>
              <a:rPr lang="zh-CN" altLang="en-US" sz="2000" dirty="0">
                <a:latin typeface="Times New Roman" pitchFamily="18" charset="0"/>
                <a:cs typeface="Times New Roman" pitchFamily="18" charset="0"/>
              </a:rPr>
              <a:t>构造若干个哈希函数，当发生冲突时，利用不同的哈希函数再计算下一个新哈希地址，直到不发生冲突为止。即：</a:t>
            </a:r>
            <a:r>
              <a:rPr lang="en-US" altLang="zh-CN" sz="2000" dirty="0">
                <a:latin typeface="Times New Roman" pitchFamily="18" charset="0"/>
                <a:cs typeface="Times New Roman" pitchFamily="18" charset="0"/>
              </a:rPr>
              <a:t>H</a:t>
            </a:r>
            <a:r>
              <a:rPr lang="en-US" altLang="zh-CN" sz="2000" baseline="-20000" dirty="0">
                <a:latin typeface="Times New Roman" pitchFamily="18" charset="0"/>
                <a:cs typeface="Times New Roman" pitchFamily="18" charset="0"/>
              </a:rPr>
              <a:t>i</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RH</a:t>
            </a:r>
            <a:r>
              <a:rPr lang="en-US" altLang="zh-CN" sz="2000" baseline="-20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(key)     i=1, 2, …, k</a:t>
            </a:r>
          </a:p>
          <a:p>
            <a:pPr marL="0" indent="0">
              <a:lnSpc>
                <a:spcPct val="150000"/>
              </a:lnSpc>
              <a:spcBef>
                <a:spcPts val="1200"/>
              </a:spcBef>
              <a:buFont typeface="Wingdings" pitchFamily="2" charset="2"/>
              <a:buNone/>
            </a:pP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RH</a:t>
            </a:r>
            <a:r>
              <a:rPr lang="en-US" altLang="zh-CN" sz="2000" baseline="-20000" dirty="0" err="1">
                <a:latin typeface="Times New Roman" pitchFamily="18" charset="0"/>
                <a:cs typeface="Times New Roman" pitchFamily="18" charset="0"/>
              </a:rPr>
              <a:t>i</a:t>
            </a:r>
            <a:r>
              <a:rPr lang="en-US" altLang="zh-CN" sz="2000" baseline="-20000" dirty="0">
                <a:latin typeface="Times New Roman" pitchFamily="18" charset="0"/>
                <a:cs typeface="Times New Roman" pitchFamily="18" charset="0"/>
              </a:rPr>
              <a:t> </a:t>
            </a:r>
            <a:r>
              <a:rPr lang="zh-CN" altLang="en-US" sz="2000" dirty="0">
                <a:latin typeface="Times New Roman" pitchFamily="18" charset="0"/>
                <a:cs typeface="Times New Roman" pitchFamily="18" charset="0"/>
                <a:sym typeface="Symbol" pitchFamily="18" charset="2"/>
              </a:rPr>
              <a:t>：一组</a:t>
            </a:r>
            <a:r>
              <a:rPr lang="zh-CN" altLang="en-US" sz="2000" dirty="0">
                <a:latin typeface="Times New Roman" pitchFamily="18" charset="0"/>
                <a:cs typeface="Times New Roman" pitchFamily="18" charset="0"/>
              </a:rPr>
              <a:t>不同的哈希函数。第一次发生冲突时，用</a:t>
            </a:r>
            <a:r>
              <a:rPr lang="en-US" altLang="zh-CN" sz="2000" dirty="0">
                <a:latin typeface="Times New Roman" pitchFamily="18" charset="0"/>
                <a:cs typeface="Times New Roman" pitchFamily="18" charset="0"/>
              </a:rPr>
              <a:t>RH</a:t>
            </a:r>
            <a:r>
              <a:rPr lang="en-US" altLang="zh-CN" sz="2000" baseline="-20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计算，第二次发生冲突时，用</a:t>
            </a:r>
            <a:r>
              <a:rPr lang="en-US" altLang="zh-CN" sz="2000" dirty="0">
                <a:latin typeface="Times New Roman" pitchFamily="18" charset="0"/>
                <a:cs typeface="Times New Roman" pitchFamily="18" charset="0"/>
              </a:rPr>
              <a:t>RH</a:t>
            </a:r>
            <a:r>
              <a:rPr lang="en-US" altLang="zh-CN" sz="2000" baseline="-20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计算</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依此类推知道得到某个</a:t>
            </a:r>
            <a:r>
              <a:rPr lang="en-US" altLang="zh-CN" sz="2000" dirty="0">
                <a:latin typeface="Times New Roman" pitchFamily="18" charset="0"/>
                <a:cs typeface="Times New Roman" pitchFamily="18" charset="0"/>
              </a:rPr>
              <a:t>H</a:t>
            </a:r>
            <a:r>
              <a:rPr lang="en-US" altLang="zh-CN" sz="2000" baseline="-20000" dirty="0">
                <a:latin typeface="Times New Roman" pitchFamily="18" charset="0"/>
                <a:cs typeface="Times New Roman" pitchFamily="18" charset="0"/>
              </a:rPr>
              <a:t>i</a:t>
            </a:r>
            <a:r>
              <a:rPr lang="zh-CN" altLang="en-US" sz="2000" dirty="0">
                <a:latin typeface="Times New Roman" pitchFamily="18" charset="0"/>
                <a:cs typeface="Times New Roman" pitchFamily="18" charset="0"/>
              </a:rPr>
              <a:t>不再冲突为止。</a:t>
            </a:r>
          </a:p>
          <a:p>
            <a:pPr marL="444500" lvl="1" indent="0">
              <a:lnSpc>
                <a:spcPct val="150000"/>
              </a:lnSpc>
              <a:spcBef>
                <a:spcPts val="12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优点：不易产生冲突的“</a:t>
            </a:r>
            <a:r>
              <a:rPr lang="zh-CN" altLang="en-US" b="1" dirty="0">
                <a:solidFill>
                  <a:srgbClr val="0000FF"/>
                </a:solidFill>
                <a:latin typeface="Times New Roman" pitchFamily="18" charset="0"/>
                <a:cs typeface="Times New Roman" pitchFamily="18" charset="0"/>
              </a:rPr>
              <a:t>聚集</a:t>
            </a:r>
            <a:r>
              <a:rPr lang="zh-CN" altLang="en-US" dirty="0">
                <a:latin typeface="Times New Roman" pitchFamily="18" charset="0"/>
                <a:cs typeface="Times New Roman" pitchFamily="18" charset="0"/>
              </a:rPr>
              <a:t>”现象；</a:t>
            </a:r>
          </a:p>
          <a:p>
            <a:pPr marL="444500" lvl="1" indent="0">
              <a:lnSpc>
                <a:spcPct val="150000"/>
              </a:lnSpc>
              <a:spcBef>
                <a:spcPts val="1200"/>
              </a:spcBef>
              <a:buFont typeface="Wingdings" pitchFamily="2" charset="2"/>
              <a:buNone/>
            </a:pPr>
            <a:r>
              <a:rPr lang="zh-CN" altLang="en-US" dirty="0">
                <a:solidFill>
                  <a:schemeClr val="folHlink"/>
                </a:solidFill>
                <a:latin typeface="Times New Roman" pitchFamily="18" charset="0"/>
                <a:cs typeface="Times New Roman" pitchFamily="18" charset="0"/>
              </a:rPr>
              <a:t>◆ </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缺点：计算时间增加。</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27</a:t>
            </a:fld>
            <a:endParaRPr lang="zh-CN" altLang="en-US" dirty="0"/>
          </a:p>
        </p:txBody>
      </p:sp>
    </p:spTree>
    <p:extLst>
      <p:ext uri="{BB962C8B-B14F-4D97-AF65-F5344CB8AC3E}">
        <p14:creationId xmlns:p14="http://schemas.microsoft.com/office/powerpoint/2010/main" val="2525992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链地址法</a:t>
            </a:r>
          </a:p>
        </p:txBody>
      </p:sp>
      <p:sp>
        <p:nvSpPr>
          <p:cNvPr id="3" name="内容占位符 2"/>
          <p:cNvSpPr>
            <a:spLocks noGrp="1"/>
          </p:cNvSpPr>
          <p:nvPr>
            <p:ph idx="1"/>
          </p:nvPr>
        </p:nvSpPr>
        <p:spPr/>
        <p:txBody>
          <a:bodyPr/>
          <a:lstStyle/>
          <a:p>
            <a:pPr marL="0" indent="0">
              <a:lnSpc>
                <a:spcPct val="110000"/>
              </a:lnSpc>
              <a:buFont typeface="Wingdings" pitchFamily="2" charset="2"/>
              <a:buNone/>
            </a:pPr>
            <a:r>
              <a:rPr lang="en-US" altLang="zh-CN" b="1" dirty="0">
                <a:latin typeface="微软雅黑" pitchFamily="34" charset="-122"/>
              </a:rPr>
              <a:t>3  </a:t>
            </a:r>
            <a:r>
              <a:rPr lang="zh-CN" altLang="en-US" b="1" dirty="0">
                <a:latin typeface="微软雅黑" pitchFamily="34" charset="-122"/>
              </a:rPr>
              <a:t>链地址法 </a:t>
            </a:r>
            <a:r>
              <a:rPr lang="en-US" altLang="zh-CN" b="1" dirty="0">
                <a:latin typeface="微软雅黑" pitchFamily="34" charset="-122"/>
              </a:rPr>
              <a:t>(Chaining Address)</a:t>
            </a:r>
          </a:p>
          <a:p>
            <a:pPr>
              <a:lnSpc>
                <a:spcPct val="150000"/>
              </a:lnSpc>
              <a:spcBef>
                <a:spcPts val="1200"/>
              </a:spcBef>
            </a:pPr>
            <a:r>
              <a:rPr lang="zh-CN" altLang="en-US" sz="2000" b="1" dirty="0">
                <a:solidFill>
                  <a:srgbClr val="FF0000"/>
                </a:solidFill>
                <a:latin typeface="Times New Roman" pitchFamily="18" charset="0"/>
                <a:cs typeface="Times New Roman" pitchFamily="18" charset="0"/>
              </a:rPr>
              <a:t>方法</a:t>
            </a:r>
            <a:r>
              <a:rPr lang="zh-CN" altLang="en-US" sz="2000" dirty="0">
                <a:latin typeface="Times New Roman" pitchFamily="18" charset="0"/>
                <a:cs typeface="Times New Roman" pitchFamily="18" charset="0"/>
              </a:rPr>
              <a:t>：将所有关键字为同义词</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散列地址相同</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的记录存储在一个单链表中，并用一维数组存放链表的头指针。</a:t>
            </a:r>
          </a:p>
          <a:p>
            <a:pPr>
              <a:lnSpc>
                <a:spcPct val="150000"/>
              </a:lnSpc>
              <a:spcBef>
                <a:spcPts val="1200"/>
              </a:spcBef>
            </a:pPr>
            <a:r>
              <a:rPr lang="zh-CN" altLang="en-US" sz="2000" dirty="0">
                <a:latin typeface="Times New Roman" pitchFamily="18" charset="0"/>
                <a:cs typeface="Times New Roman" pitchFamily="18" charset="0"/>
              </a:rPr>
              <a:t>设散列表长为</a:t>
            </a:r>
            <a:r>
              <a:rPr lang="en-US" altLang="zh-CN" sz="2000" dirty="0">
                <a:latin typeface="Times New Roman" pitchFamily="18" charset="0"/>
                <a:cs typeface="Times New Roman" pitchFamily="18" charset="0"/>
              </a:rPr>
              <a:t>m</a:t>
            </a:r>
            <a:r>
              <a:rPr lang="zh-CN" altLang="en-US" sz="2000" dirty="0">
                <a:latin typeface="Times New Roman" pitchFamily="18" charset="0"/>
                <a:cs typeface="Times New Roman" pitchFamily="18" charset="0"/>
              </a:rPr>
              <a:t>，定义一个一维指针数组</a:t>
            </a:r>
            <a:r>
              <a:rPr lang="zh-CN" altLang="en-US" sz="2000" dirty="0">
                <a:latin typeface="Times New Roman" pitchFamily="18" charset="0"/>
                <a:cs typeface="Times New Roman" pitchFamily="18" charset="0"/>
                <a:sym typeface="Symbol" pitchFamily="18" charset="2"/>
              </a:rPr>
              <a:t>：</a:t>
            </a:r>
          </a:p>
          <a:p>
            <a:pPr marL="0" indent="0">
              <a:lnSpc>
                <a:spcPct val="150000"/>
              </a:lnSpc>
              <a:spcBef>
                <a:spcPts val="1200"/>
              </a:spcBef>
              <a:buFont typeface="Wingdings" pitchFamily="2" charset="2"/>
              <a:buNone/>
            </a:pPr>
            <a:r>
              <a:rPr lang="en-US" altLang="zh-CN" sz="2000" dirty="0" err="1">
                <a:latin typeface="Times New Roman" pitchFamily="18" charset="0"/>
                <a:cs typeface="Times New Roman" pitchFamily="18" charset="0"/>
              </a:rPr>
              <a:t>RecNode</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linkhash</a:t>
            </a:r>
            <a:r>
              <a:rPr lang="en-US" altLang="zh-CN" sz="2000" dirty="0">
                <a:latin typeface="Times New Roman" pitchFamily="18" charset="0"/>
                <a:cs typeface="Times New Roman" pitchFamily="18" charset="0"/>
              </a:rPr>
              <a:t>[m]</a:t>
            </a:r>
            <a:r>
              <a:rPr lang="zh-CN" altLang="en-US" sz="2000" dirty="0">
                <a:latin typeface="Times New Roman" pitchFamily="18" charset="0"/>
                <a:cs typeface="Times New Roman" pitchFamily="18" charset="0"/>
              </a:rPr>
              <a:t>，其中</a:t>
            </a:r>
            <a:r>
              <a:rPr lang="en-US" altLang="zh-CN" sz="2000" dirty="0" err="1">
                <a:latin typeface="Times New Roman" pitchFamily="18" charset="0"/>
                <a:cs typeface="Times New Roman" pitchFamily="18" charset="0"/>
              </a:rPr>
              <a:t>RecNode</a:t>
            </a:r>
            <a:r>
              <a:rPr lang="zh-CN" altLang="en-US" sz="2000" dirty="0">
                <a:latin typeface="Times New Roman" pitchFamily="18" charset="0"/>
                <a:cs typeface="Times New Roman" pitchFamily="18" charset="0"/>
              </a:rPr>
              <a:t>是结点类型，每个分量的初值为空。凡散列地址为</a:t>
            </a:r>
            <a:r>
              <a:rPr lang="en-US" altLang="zh-CN" sz="2000"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的记录都插入到以</a:t>
            </a:r>
            <a:r>
              <a:rPr lang="en-US" altLang="zh-CN" sz="2000" dirty="0" err="1">
                <a:latin typeface="Times New Roman" pitchFamily="18" charset="0"/>
                <a:cs typeface="Times New Roman" pitchFamily="18" charset="0"/>
              </a:rPr>
              <a:t>linkhash</a:t>
            </a:r>
            <a:r>
              <a:rPr lang="en-US" altLang="zh-CN" sz="2000"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为头指针的链表中，插入位置可以在表头或表尾或按关键字排序插入。</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28</a:t>
            </a:fld>
            <a:endParaRPr lang="zh-CN" altLang="en-US" dirty="0"/>
          </a:p>
        </p:txBody>
      </p:sp>
    </p:spTree>
    <p:extLst>
      <p:ext uri="{BB962C8B-B14F-4D97-AF65-F5344CB8AC3E}">
        <p14:creationId xmlns:p14="http://schemas.microsoft.com/office/powerpoint/2010/main" val="865660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链地址法（拉链法）</a:t>
            </a:r>
          </a:p>
        </p:txBody>
      </p:sp>
      <p:sp>
        <p:nvSpPr>
          <p:cNvPr id="3" name="内容占位符 2"/>
          <p:cNvSpPr>
            <a:spLocks noGrp="1"/>
          </p:cNvSpPr>
          <p:nvPr>
            <p:ph idx="1"/>
          </p:nvPr>
        </p:nvSpPr>
        <p:spPr/>
        <p:txBody>
          <a:bodyPr/>
          <a:lstStyle/>
          <a:p>
            <a:pPr>
              <a:lnSpc>
                <a:spcPct val="125000"/>
              </a:lnSpc>
              <a:spcBef>
                <a:spcPts val="600"/>
              </a:spcBef>
            </a:pPr>
            <a:r>
              <a:rPr lang="zh-CN" altLang="en-US" sz="1800" dirty="0">
                <a:latin typeface="微软雅黑" pitchFamily="34" charset="-122"/>
              </a:rPr>
              <a:t>例： 已知一组关键字</a:t>
            </a:r>
            <a:r>
              <a:rPr lang="en-US" altLang="zh-CN" sz="1800" dirty="0">
                <a:latin typeface="微软雅黑" pitchFamily="34" charset="-122"/>
              </a:rPr>
              <a:t>(</a:t>
            </a:r>
            <a:r>
              <a:rPr lang="en-US" altLang="zh-CN" sz="1800" b="1" dirty="0">
                <a:latin typeface="微软雅黑" pitchFamily="34" charset="-122"/>
              </a:rPr>
              <a:t>19, 14, 23, 1, 68, 20, 84, 27, 55, 11, 10, 79</a:t>
            </a:r>
            <a:r>
              <a:rPr lang="en-US" altLang="zh-CN" sz="1800" dirty="0">
                <a:latin typeface="微软雅黑" pitchFamily="34" charset="-122"/>
              </a:rPr>
              <a:t>) </a:t>
            </a:r>
            <a:r>
              <a:rPr lang="zh-CN" altLang="en-US" sz="1800" dirty="0">
                <a:latin typeface="微软雅黑" pitchFamily="34" charset="-122"/>
              </a:rPr>
              <a:t>，哈希函数为：</a:t>
            </a:r>
            <a:r>
              <a:rPr lang="en-US" altLang="zh-CN" sz="1800" dirty="0">
                <a:latin typeface="微软雅黑" pitchFamily="34" charset="-122"/>
              </a:rPr>
              <a:t>H(key)=key MOD 13</a:t>
            </a:r>
            <a:r>
              <a:rPr lang="zh-CN" altLang="en-US" sz="1800" dirty="0">
                <a:latin typeface="微软雅黑" pitchFamily="34" charset="-122"/>
              </a:rPr>
              <a:t>，用链地址法（</a:t>
            </a:r>
            <a:r>
              <a:rPr lang="zh-CN" altLang="en-US" sz="1800" dirty="0"/>
              <a:t>拉链法</a:t>
            </a:r>
            <a:r>
              <a:rPr lang="zh-CN" altLang="en-US" sz="1800" dirty="0">
                <a:latin typeface="微软雅黑" pitchFamily="34" charset="-122"/>
              </a:rPr>
              <a:t>）处理冲突，如图所示 。</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29</a:t>
            </a:fld>
            <a:endParaRPr lang="zh-CN" altLang="en-US" dirty="0"/>
          </a:p>
        </p:txBody>
      </p:sp>
      <p:sp>
        <p:nvSpPr>
          <p:cNvPr id="89" name="Rectangle 3"/>
          <p:cNvSpPr>
            <a:spLocks noChangeArrowheads="1"/>
          </p:cNvSpPr>
          <p:nvPr/>
        </p:nvSpPr>
        <p:spPr bwMode="auto">
          <a:xfrm>
            <a:off x="4572000" y="5632451"/>
            <a:ext cx="44640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b="1" dirty="0"/>
              <a:t>用链地址法处理冲突的散列表</a:t>
            </a:r>
          </a:p>
        </p:txBody>
      </p:sp>
      <p:pic>
        <p:nvPicPr>
          <p:cNvPr id="819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12738" y="1739675"/>
            <a:ext cx="4784889"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397830" y="3671925"/>
            <a:ext cx="4476196" cy="1477328"/>
          </a:xfrm>
          <a:prstGeom prst="rect">
            <a:avLst/>
          </a:prstGeom>
          <a:noFill/>
          <a:ln w="25400">
            <a:solidFill>
              <a:srgbClr val="FF0000"/>
            </a:solidFill>
          </a:ln>
        </p:spPr>
        <p:txBody>
          <a:bodyPr wrap="square" rtlCol="0">
            <a:spAutoFit/>
          </a:bodyPr>
          <a:lstStyle/>
          <a:p>
            <a:pPr>
              <a:lnSpc>
                <a:spcPct val="150000"/>
              </a:lnSpc>
            </a:pPr>
            <a:r>
              <a:rPr lang="zh-CN" altLang="en-US" sz="2000" dirty="0"/>
              <a:t>平均查找长度：</a:t>
            </a:r>
            <a:endParaRPr lang="en-US" altLang="zh-CN" sz="2000" dirty="0"/>
          </a:p>
          <a:p>
            <a:pPr>
              <a:lnSpc>
                <a:spcPct val="150000"/>
              </a:lnSpc>
            </a:pPr>
            <a:r>
              <a:rPr lang="en-US" altLang="zh-CN" sz="2000" dirty="0"/>
              <a:t>ASL</a:t>
            </a:r>
            <a:r>
              <a:rPr lang="zh-CN" altLang="en-US" sz="2000" baseline="-25000" dirty="0"/>
              <a:t>成功</a:t>
            </a:r>
            <a:r>
              <a:rPr lang="en-US" altLang="zh-CN" sz="2000" dirty="0"/>
              <a:t>=(</a:t>
            </a:r>
            <a:r>
              <a:rPr lang="en-US" altLang="zh-CN" sz="2000"/>
              <a:t>1x6+2x4+3x1+4x1)/12=21/6</a:t>
            </a:r>
            <a:endParaRPr lang="en-US" altLang="zh-CN" sz="2000" dirty="0"/>
          </a:p>
          <a:p>
            <a:pPr>
              <a:lnSpc>
                <a:spcPct val="150000"/>
              </a:lnSpc>
            </a:pPr>
            <a:r>
              <a:rPr lang="en-US" altLang="zh-CN" sz="2000" dirty="0"/>
              <a:t>ASL</a:t>
            </a:r>
            <a:r>
              <a:rPr lang="zh-CN" altLang="en-US" sz="2000" baseline="-25000" dirty="0"/>
              <a:t>不成功</a:t>
            </a:r>
            <a:r>
              <a:rPr lang="en-US" altLang="zh-CN" sz="2000" dirty="0"/>
              <a:t>=(1x7+2x2+3x3+5x1)/13=25/13</a:t>
            </a:r>
          </a:p>
        </p:txBody>
      </p:sp>
    </p:spTree>
    <p:extLst>
      <p:ext uri="{BB962C8B-B14F-4D97-AF65-F5344CB8AC3E}">
        <p14:creationId xmlns:p14="http://schemas.microsoft.com/office/powerpoint/2010/main" val="58872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a:t>
            </a:r>
            <a:r>
              <a:rPr lang="en-US" altLang="zh-CN" dirty="0"/>
              <a:t>(</a:t>
            </a:r>
            <a:r>
              <a:rPr lang="zh-CN" altLang="en-US" dirty="0"/>
              <a:t>散列</a:t>
            </a:r>
            <a:r>
              <a:rPr lang="en-US" altLang="zh-CN" dirty="0"/>
              <a:t>)</a:t>
            </a:r>
            <a:r>
              <a:rPr lang="zh-CN" altLang="en-US" dirty="0"/>
              <a:t>查找</a:t>
            </a:r>
          </a:p>
        </p:txBody>
      </p:sp>
      <p:sp>
        <p:nvSpPr>
          <p:cNvPr id="3" name="内容占位符 2"/>
          <p:cNvSpPr>
            <a:spLocks noGrp="1"/>
          </p:cNvSpPr>
          <p:nvPr>
            <p:ph idx="1"/>
          </p:nvPr>
        </p:nvSpPr>
        <p:spPr/>
        <p:txBody>
          <a:bodyPr>
            <a:normAutofit/>
          </a:bodyPr>
          <a:lstStyle/>
          <a:p>
            <a:pPr>
              <a:lnSpc>
                <a:spcPct val="125000"/>
              </a:lnSpc>
              <a:spcBef>
                <a:spcPts val="1200"/>
              </a:spcBef>
            </a:pPr>
            <a:r>
              <a:rPr lang="zh-CN" altLang="en-US" sz="2000" b="1" dirty="0">
                <a:latin typeface="微软雅黑" pitchFamily="34" charset="-122"/>
              </a:rPr>
              <a:t>基本思想</a:t>
            </a:r>
            <a:endParaRPr lang="en-US" altLang="zh-CN" sz="2000" b="1" dirty="0">
              <a:latin typeface="微软雅黑" pitchFamily="34" charset="-122"/>
            </a:endParaRPr>
          </a:p>
          <a:p>
            <a:pPr>
              <a:lnSpc>
                <a:spcPct val="125000"/>
              </a:lnSpc>
              <a:spcBef>
                <a:spcPts val="1200"/>
              </a:spcBef>
            </a:pPr>
            <a:r>
              <a:rPr lang="zh-CN" altLang="en-US" sz="2000" dirty="0">
                <a:latin typeface="微软雅黑" pitchFamily="34" charset="-122"/>
              </a:rPr>
              <a:t>在记录的存储地址和它的关键字之间建立一个确定的对应关系；这样，不经过比较，一次存取就能得到所查元素的查找方法。</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a:t>
            </a:fld>
            <a:endParaRPr lang="zh-CN" altLang="en-US" dirty="0"/>
          </a:p>
        </p:txBody>
      </p:sp>
      <p:pic>
        <p:nvPicPr>
          <p:cNvPr id="8" name="图片 7">
            <a:extLst>
              <a:ext uri="{FF2B5EF4-FFF2-40B4-BE49-F238E27FC236}">
                <a16:creationId xmlns:a16="http://schemas.microsoft.com/office/drawing/2014/main" id="{07068B0E-7C86-493B-A8A9-8764129792B4}"/>
              </a:ext>
            </a:extLst>
          </p:cNvPr>
          <p:cNvPicPr>
            <a:picLocks noChangeAspect="1"/>
          </p:cNvPicPr>
          <p:nvPr/>
        </p:nvPicPr>
        <p:blipFill>
          <a:blip r:embed="rId2"/>
          <a:stretch>
            <a:fillRect/>
          </a:stretch>
        </p:blipFill>
        <p:spPr>
          <a:xfrm>
            <a:off x="1543050" y="3099435"/>
            <a:ext cx="2762250" cy="1619250"/>
          </a:xfrm>
          <a:prstGeom prst="rect">
            <a:avLst/>
          </a:prstGeom>
        </p:spPr>
      </p:pic>
      <p:pic>
        <p:nvPicPr>
          <p:cNvPr id="11" name="图片 10">
            <a:extLst>
              <a:ext uri="{FF2B5EF4-FFF2-40B4-BE49-F238E27FC236}">
                <a16:creationId xmlns:a16="http://schemas.microsoft.com/office/drawing/2014/main" id="{3BDDFFB6-F9B3-433A-B1D9-4BEB0F69045A}"/>
              </a:ext>
            </a:extLst>
          </p:cNvPr>
          <p:cNvPicPr>
            <a:picLocks noChangeAspect="1"/>
          </p:cNvPicPr>
          <p:nvPr/>
        </p:nvPicPr>
        <p:blipFill>
          <a:blip r:embed="rId3"/>
          <a:stretch>
            <a:fillRect/>
          </a:stretch>
        </p:blipFill>
        <p:spPr>
          <a:xfrm>
            <a:off x="5191125" y="3099435"/>
            <a:ext cx="2295525" cy="1619250"/>
          </a:xfrm>
          <a:prstGeom prst="rect">
            <a:avLst/>
          </a:prstGeom>
        </p:spPr>
      </p:pic>
    </p:spTree>
    <p:extLst>
      <p:ext uri="{BB962C8B-B14F-4D97-AF65-F5344CB8AC3E}">
        <p14:creationId xmlns:p14="http://schemas.microsoft.com/office/powerpoint/2010/main" val="3183018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建立公共溢出区</a:t>
            </a:r>
          </a:p>
        </p:txBody>
      </p:sp>
      <p:sp>
        <p:nvSpPr>
          <p:cNvPr id="3" name="内容占位符 2"/>
          <p:cNvSpPr>
            <a:spLocks noGrp="1"/>
          </p:cNvSpPr>
          <p:nvPr>
            <p:ph idx="1"/>
          </p:nvPr>
        </p:nvSpPr>
        <p:spPr>
          <a:xfrm>
            <a:off x="432000" y="1042988"/>
            <a:ext cx="8460540" cy="4997452"/>
          </a:xfrm>
        </p:spPr>
        <p:txBody>
          <a:bodyPr/>
          <a:lstStyle/>
          <a:p>
            <a:pPr marL="0" indent="0">
              <a:buNone/>
            </a:pPr>
            <a:r>
              <a:rPr lang="en-US" altLang="zh-CN" b="1" dirty="0">
                <a:latin typeface="微软雅黑" pitchFamily="34" charset="-122"/>
                <a:cs typeface="Times New Roman" pitchFamily="18" charset="0"/>
              </a:rPr>
              <a:t>4  </a:t>
            </a:r>
            <a:r>
              <a:rPr lang="zh-CN" altLang="en-US" b="1" dirty="0">
                <a:latin typeface="微软雅黑" pitchFamily="34" charset="-122"/>
              </a:rPr>
              <a:t>建立公共溢出区</a:t>
            </a:r>
          </a:p>
          <a:p>
            <a:pPr marL="0" indent="0">
              <a:lnSpc>
                <a:spcPct val="150000"/>
              </a:lnSpc>
              <a:spcBef>
                <a:spcPts val="1200"/>
              </a:spcBef>
              <a:buFont typeface="Wingdings" pitchFamily="2" charset="2"/>
              <a:buNone/>
            </a:pPr>
            <a:r>
              <a:rPr lang="zh-CN" altLang="en-US" sz="2000" b="1" dirty="0">
                <a:solidFill>
                  <a:srgbClr val="FF0000"/>
                </a:solidFill>
                <a:latin typeface="Times New Roman" pitchFamily="18" charset="0"/>
                <a:cs typeface="Times New Roman" pitchFamily="18" charset="0"/>
              </a:rPr>
              <a:t>方法</a:t>
            </a:r>
            <a:r>
              <a:rPr lang="zh-CN" altLang="en-US" sz="2000" dirty="0">
                <a:latin typeface="Times New Roman" pitchFamily="18" charset="0"/>
                <a:cs typeface="Times New Roman" pitchFamily="18" charset="0"/>
              </a:rPr>
              <a:t>：在基本散列表之外，另外设立一个溢出表保存与基本表中记录冲突的所有记录。</a:t>
            </a:r>
          </a:p>
          <a:p>
            <a:pPr marL="0" indent="0">
              <a:lnSpc>
                <a:spcPct val="150000"/>
              </a:lnSpc>
              <a:spcBef>
                <a:spcPts val="1200"/>
              </a:spcBef>
              <a:buFont typeface="Wingdings" pitchFamily="2" charset="2"/>
              <a:buNone/>
            </a:pPr>
            <a:r>
              <a:rPr lang="zh-CN" altLang="en-US" sz="2000" dirty="0">
                <a:latin typeface="Times New Roman" pitchFamily="18" charset="0"/>
                <a:cs typeface="Times New Roman" pitchFamily="18" charset="0"/>
              </a:rPr>
              <a:t>设散列表长为</a:t>
            </a:r>
            <a:r>
              <a:rPr lang="en-US" altLang="zh-CN" sz="2000" dirty="0">
                <a:latin typeface="Times New Roman" pitchFamily="18" charset="0"/>
                <a:cs typeface="Times New Roman" pitchFamily="18" charset="0"/>
              </a:rPr>
              <a:t>m</a:t>
            </a:r>
            <a:r>
              <a:rPr lang="zh-CN" altLang="en-US" sz="2000" dirty="0">
                <a:latin typeface="Times New Roman" pitchFamily="18" charset="0"/>
                <a:cs typeface="Times New Roman" pitchFamily="18" charset="0"/>
              </a:rPr>
              <a:t>，设立基本散列表</a:t>
            </a:r>
            <a:r>
              <a:rPr lang="en-US" altLang="zh-CN" sz="2000" dirty="0" err="1">
                <a:latin typeface="Times New Roman" pitchFamily="18" charset="0"/>
                <a:cs typeface="Times New Roman" pitchFamily="18" charset="0"/>
              </a:rPr>
              <a:t>hashtable</a:t>
            </a:r>
            <a:r>
              <a:rPr lang="en-US" altLang="zh-CN" sz="2000" dirty="0">
                <a:latin typeface="Times New Roman" pitchFamily="18" charset="0"/>
                <a:cs typeface="Times New Roman" pitchFamily="18" charset="0"/>
              </a:rPr>
              <a:t>[m]</a:t>
            </a:r>
            <a:r>
              <a:rPr lang="zh-CN" altLang="en-US" sz="2000" dirty="0">
                <a:latin typeface="Times New Roman" pitchFamily="18" charset="0"/>
                <a:cs typeface="Times New Roman" pitchFamily="18" charset="0"/>
              </a:rPr>
              <a:t>，每个分量保存一个记录；</a:t>
            </a:r>
            <a:endParaRPr lang="en-US" altLang="zh-CN" sz="2000" dirty="0">
              <a:latin typeface="Times New Roman" pitchFamily="18" charset="0"/>
              <a:cs typeface="Times New Roman" pitchFamily="18" charset="0"/>
            </a:endParaRPr>
          </a:p>
          <a:p>
            <a:pPr marL="0" indent="0">
              <a:lnSpc>
                <a:spcPct val="150000"/>
              </a:lnSpc>
              <a:spcBef>
                <a:spcPts val="1200"/>
              </a:spcBef>
              <a:buFont typeface="Wingdings" pitchFamily="2" charset="2"/>
              <a:buNone/>
            </a:pPr>
            <a:r>
              <a:rPr lang="zh-CN" altLang="en-US" sz="2000" dirty="0">
                <a:latin typeface="Times New Roman" pitchFamily="18" charset="0"/>
                <a:cs typeface="Times New Roman" pitchFamily="18" charset="0"/>
              </a:rPr>
              <a:t>溢出表</a:t>
            </a:r>
            <a:r>
              <a:rPr lang="en-US" altLang="zh-CN" sz="2000" dirty="0" err="1">
                <a:latin typeface="Times New Roman" pitchFamily="18" charset="0"/>
                <a:cs typeface="Times New Roman" pitchFamily="18" charset="0"/>
              </a:rPr>
              <a:t>overtable</a:t>
            </a:r>
            <a:r>
              <a:rPr lang="en-US" altLang="zh-CN" sz="2000" dirty="0">
                <a:latin typeface="Times New Roman" pitchFamily="18" charset="0"/>
                <a:cs typeface="Times New Roman" pitchFamily="18" charset="0"/>
              </a:rPr>
              <a:t>[m]</a:t>
            </a:r>
            <a:r>
              <a:rPr lang="zh-CN" altLang="en-US" sz="2000" dirty="0">
                <a:latin typeface="Times New Roman" pitchFamily="18" charset="0"/>
                <a:cs typeface="Times New Roman" pitchFamily="18" charset="0"/>
              </a:rPr>
              <a:t>，一旦某个记录的散列地址发生冲突，都填入溢出表中。</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30</a:t>
            </a:fld>
            <a:endParaRPr lang="zh-CN" altLang="en-US" dirty="0"/>
          </a:p>
        </p:txBody>
      </p:sp>
    </p:spTree>
    <p:extLst>
      <p:ext uri="{BB962C8B-B14F-4D97-AF65-F5344CB8AC3E}">
        <p14:creationId xmlns:p14="http://schemas.microsoft.com/office/powerpoint/2010/main" val="2273786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冲突处理的方法</a:t>
            </a:r>
            <a:r>
              <a:rPr lang="en-US" altLang="zh-CN" dirty="0"/>
              <a:t>--</a:t>
            </a:r>
            <a:r>
              <a:rPr lang="zh-CN" altLang="en-US" dirty="0"/>
              <a:t>建立公共溢出区</a:t>
            </a:r>
          </a:p>
        </p:txBody>
      </p:sp>
      <p:sp>
        <p:nvSpPr>
          <p:cNvPr id="3" name="内容占位符 2"/>
          <p:cNvSpPr>
            <a:spLocks noGrp="1"/>
          </p:cNvSpPr>
          <p:nvPr>
            <p:ph idx="1"/>
          </p:nvPr>
        </p:nvSpPr>
        <p:spPr/>
        <p:txBody>
          <a:bodyPr/>
          <a:lstStyle/>
          <a:p>
            <a:pPr>
              <a:lnSpc>
                <a:spcPct val="150000"/>
              </a:lnSpc>
            </a:pPr>
            <a:r>
              <a:rPr lang="zh-CN" altLang="en-US" dirty="0">
                <a:latin typeface="Times New Roman" pitchFamily="18" charset="0"/>
                <a:cs typeface="Times New Roman" pitchFamily="18" charset="0"/>
              </a:rPr>
              <a:t>例： 已知一组关键字</a:t>
            </a:r>
            <a:r>
              <a:rPr lang="en-US" altLang="zh-CN" dirty="0">
                <a:latin typeface="Times New Roman" pitchFamily="18" charset="0"/>
                <a:cs typeface="Times New Roman" pitchFamily="18" charset="0"/>
              </a:rPr>
              <a:t>(15, 4, 18, 7, 37, 47) </a:t>
            </a:r>
            <a:r>
              <a:rPr lang="zh-CN" altLang="en-US" dirty="0">
                <a:latin typeface="Times New Roman" pitchFamily="18" charset="0"/>
                <a:cs typeface="Times New Roman" pitchFamily="18" charset="0"/>
              </a:rPr>
              <a:t>，散列表长度为</a:t>
            </a:r>
            <a:r>
              <a:rPr lang="en-US" altLang="zh-CN" dirty="0">
                <a:latin typeface="Times New Roman" pitchFamily="18" charset="0"/>
                <a:cs typeface="Times New Roman" pitchFamily="18" charset="0"/>
              </a:rPr>
              <a:t>7 </a:t>
            </a:r>
            <a:r>
              <a:rPr lang="zh-CN" altLang="en-US" dirty="0">
                <a:latin typeface="Times New Roman" pitchFamily="18" charset="0"/>
                <a:cs typeface="Times New Roman" pitchFamily="18" charset="0"/>
              </a:rPr>
              <a:t>，哈希函数为：</a:t>
            </a:r>
            <a:r>
              <a:rPr lang="en-US" altLang="zh-CN" dirty="0">
                <a:latin typeface="Times New Roman" pitchFamily="18" charset="0"/>
                <a:cs typeface="Times New Roman" pitchFamily="18" charset="0"/>
              </a:rPr>
              <a:t>H(key)=key MOD 7</a:t>
            </a:r>
            <a:r>
              <a:rPr lang="zh-CN" altLang="en-US" dirty="0">
                <a:latin typeface="Times New Roman" pitchFamily="18" charset="0"/>
                <a:cs typeface="Times New Roman" pitchFamily="18" charset="0"/>
              </a:rPr>
              <a:t>，用建立公共溢出区法处理冲突。得到的基本表和溢出表如下：</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31</a:t>
            </a:fld>
            <a:endParaRPr lang="zh-CN" altLang="en-US" dirty="0"/>
          </a:p>
        </p:txBody>
      </p:sp>
      <p:grpSp>
        <p:nvGrpSpPr>
          <p:cNvPr id="6" name="Group 3"/>
          <p:cNvGrpSpPr>
            <a:grpSpLocks/>
          </p:cNvGrpSpPr>
          <p:nvPr/>
        </p:nvGrpSpPr>
        <p:grpSpPr bwMode="auto">
          <a:xfrm>
            <a:off x="977900" y="3259924"/>
            <a:ext cx="7188200" cy="1855788"/>
            <a:chOff x="0" y="0"/>
            <a:chExt cx="4528" cy="1169"/>
          </a:xfrm>
        </p:grpSpPr>
        <p:grpSp>
          <p:nvGrpSpPr>
            <p:cNvPr id="7" name="Group 4"/>
            <p:cNvGrpSpPr>
              <a:grpSpLocks/>
            </p:cNvGrpSpPr>
            <p:nvPr/>
          </p:nvGrpSpPr>
          <p:grpSpPr bwMode="auto">
            <a:xfrm>
              <a:off x="0" y="0"/>
              <a:ext cx="4528" cy="497"/>
              <a:chOff x="0" y="0"/>
              <a:chExt cx="4528" cy="497"/>
            </a:xfrm>
          </p:grpSpPr>
          <p:sp>
            <p:nvSpPr>
              <p:cNvPr id="29" name="Rectangle 5"/>
              <p:cNvSpPr>
                <a:spLocks noChangeArrowheads="1"/>
              </p:cNvSpPr>
              <p:nvPr/>
            </p:nvSpPr>
            <p:spPr bwMode="auto">
              <a:xfrm>
                <a:off x="0" y="120"/>
                <a:ext cx="12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400" b="1"/>
                  <a:t>Hashtable</a:t>
                </a:r>
                <a:r>
                  <a:rPr lang="zh-CN" altLang="en-US" sz="2400" b="1"/>
                  <a:t>表：</a:t>
                </a:r>
              </a:p>
            </p:txBody>
          </p:sp>
          <p:grpSp>
            <p:nvGrpSpPr>
              <p:cNvPr id="30" name="Group 6"/>
              <p:cNvGrpSpPr>
                <a:grpSpLocks/>
              </p:cNvGrpSpPr>
              <p:nvPr/>
            </p:nvGrpSpPr>
            <p:grpSpPr bwMode="auto">
              <a:xfrm>
                <a:off x="1264" y="0"/>
                <a:ext cx="3264" cy="497"/>
                <a:chOff x="0" y="0"/>
                <a:chExt cx="3264" cy="497"/>
              </a:xfrm>
            </p:grpSpPr>
            <p:grpSp>
              <p:nvGrpSpPr>
                <p:cNvPr id="31" name="Group 7"/>
                <p:cNvGrpSpPr>
                  <a:grpSpLocks/>
                </p:cNvGrpSpPr>
                <p:nvPr/>
              </p:nvGrpSpPr>
              <p:grpSpPr bwMode="auto">
                <a:xfrm>
                  <a:off x="0" y="0"/>
                  <a:ext cx="3264" cy="249"/>
                  <a:chOff x="0" y="0"/>
                  <a:chExt cx="3264" cy="249"/>
                </a:xfrm>
              </p:grpSpPr>
              <p:sp>
                <p:nvSpPr>
                  <p:cNvPr id="41" name="Rectangle 8"/>
                  <p:cNvSpPr>
                    <a:spLocks noChangeArrowheads="1"/>
                  </p:cNvSpPr>
                  <p:nvPr/>
                </p:nvSpPr>
                <p:spPr bwMode="auto">
                  <a:xfrm>
                    <a:off x="0" y="0"/>
                    <a:ext cx="3264" cy="249"/>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400" b="1" dirty="0"/>
                      <a:t>散列地址    </a:t>
                    </a:r>
                    <a:r>
                      <a:rPr lang="en-US" sz="2400" b="1" dirty="0"/>
                      <a:t>0      1      2     3      4     5     6</a:t>
                    </a:r>
                  </a:p>
                </p:txBody>
              </p:sp>
              <p:sp>
                <p:nvSpPr>
                  <p:cNvPr id="42" name="Line 9"/>
                  <p:cNvSpPr>
                    <a:spLocks noChangeShapeType="1"/>
                  </p:cNvSpPr>
                  <p:nvPr/>
                </p:nvSpPr>
                <p:spPr bwMode="auto">
                  <a:xfrm>
                    <a:off x="889"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43" name="Line 10"/>
                  <p:cNvSpPr>
                    <a:spLocks noChangeShapeType="1"/>
                  </p:cNvSpPr>
                  <p:nvPr/>
                </p:nvSpPr>
                <p:spPr bwMode="auto">
                  <a:xfrm>
                    <a:off x="1249"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44" name="Line 11"/>
                  <p:cNvSpPr>
                    <a:spLocks noChangeShapeType="1"/>
                  </p:cNvSpPr>
                  <p:nvPr/>
                </p:nvSpPr>
                <p:spPr bwMode="auto">
                  <a:xfrm>
                    <a:off x="1575"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45" name="Line 12"/>
                  <p:cNvSpPr>
                    <a:spLocks noChangeShapeType="1"/>
                  </p:cNvSpPr>
                  <p:nvPr/>
                </p:nvSpPr>
                <p:spPr bwMode="auto">
                  <a:xfrm>
                    <a:off x="1913"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46" name="Line 13"/>
                  <p:cNvSpPr>
                    <a:spLocks noChangeShapeType="1"/>
                  </p:cNvSpPr>
                  <p:nvPr/>
                </p:nvSpPr>
                <p:spPr bwMode="auto">
                  <a:xfrm>
                    <a:off x="2250"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47" name="Line 14"/>
                  <p:cNvSpPr>
                    <a:spLocks noChangeShapeType="1"/>
                  </p:cNvSpPr>
                  <p:nvPr/>
                </p:nvSpPr>
                <p:spPr bwMode="auto">
                  <a:xfrm>
                    <a:off x="2580"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48" name="Line 15"/>
                  <p:cNvSpPr>
                    <a:spLocks noChangeShapeType="1"/>
                  </p:cNvSpPr>
                  <p:nvPr/>
                </p:nvSpPr>
                <p:spPr bwMode="auto">
                  <a:xfrm>
                    <a:off x="2918"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grpSp>
            <p:grpSp>
              <p:nvGrpSpPr>
                <p:cNvPr id="32" name="Group 16"/>
                <p:cNvGrpSpPr>
                  <a:grpSpLocks/>
                </p:cNvGrpSpPr>
                <p:nvPr/>
              </p:nvGrpSpPr>
              <p:grpSpPr bwMode="auto">
                <a:xfrm>
                  <a:off x="0" y="248"/>
                  <a:ext cx="3264" cy="249"/>
                  <a:chOff x="0" y="0"/>
                  <a:chExt cx="3264" cy="249"/>
                </a:xfrm>
              </p:grpSpPr>
              <p:sp>
                <p:nvSpPr>
                  <p:cNvPr id="33" name="Rectangle 17"/>
                  <p:cNvSpPr>
                    <a:spLocks noChangeArrowheads="1"/>
                  </p:cNvSpPr>
                  <p:nvPr/>
                </p:nvSpPr>
                <p:spPr bwMode="auto">
                  <a:xfrm>
                    <a:off x="0" y="0"/>
                    <a:ext cx="3264" cy="249"/>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400" b="1" dirty="0"/>
                      <a:t>  关键字      </a:t>
                    </a:r>
                    <a:r>
                      <a:rPr lang="en-US" sz="2400" b="1" dirty="0"/>
                      <a:t>7     15    37            4    47    </a:t>
                    </a:r>
                  </a:p>
                </p:txBody>
              </p:sp>
              <p:sp>
                <p:nvSpPr>
                  <p:cNvPr id="34" name="Line 18"/>
                  <p:cNvSpPr>
                    <a:spLocks noChangeShapeType="1"/>
                  </p:cNvSpPr>
                  <p:nvPr/>
                </p:nvSpPr>
                <p:spPr bwMode="auto">
                  <a:xfrm>
                    <a:off x="888"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35" name="Line 19"/>
                  <p:cNvSpPr>
                    <a:spLocks noChangeShapeType="1"/>
                  </p:cNvSpPr>
                  <p:nvPr/>
                </p:nvSpPr>
                <p:spPr bwMode="auto">
                  <a:xfrm>
                    <a:off x="1248"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36" name="Line 20"/>
                  <p:cNvSpPr>
                    <a:spLocks noChangeShapeType="1"/>
                  </p:cNvSpPr>
                  <p:nvPr/>
                </p:nvSpPr>
                <p:spPr bwMode="auto">
                  <a:xfrm>
                    <a:off x="1576"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37" name="Line 21"/>
                  <p:cNvSpPr>
                    <a:spLocks noChangeShapeType="1"/>
                  </p:cNvSpPr>
                  <p:nvPr/>
                </p:nvSpPr>
                <p:spPr bwMode="auto">
                  <a:xfrm>
                    <a:off x="1912"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38" name="Line 22"/>
                  <p:cNvSpPr>
                    <a:spLocks noChangeShapeType="1"/>
                  </p:cNvSpPr>
                  <p:nvPr/>
                </p:nvSpPr>
                <p:spPr bwMode="auto">
                  <a:xfrm>
                    <a:off x="2248"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39" name="Line 23"/>
                  <p:cNvSpPr>
                    <a:spLocks noChangeShapeType="1"/>
                  </p:cNvSpPr>
                  <p:nvPr/>
                </p:nvSpPr>
                <p:spPr bwMode="auto">
                  <a:xfrm>
                    <a:off x="2584"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40" name="Line 24"/>
                  <p:cNvSpPr>
                    <a:spLocks noChangeShapeType="1"/>
                  </p:cNvSpPr>
                  <p:nvPr/>
                </p:nvSpPr>
                <p:spPr bwMode="auto">
                  <a:xfrm>
                    <a:off x="2920"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grpSp>
          </p:grpSp>
        </p:grpSp>
        <p:grpSp>
          <p:nvGrpSpPr>
            <p:cNvPr id="8" name="Group 25"/>
            <p:cNvGrpSpPr>
              <a:grpSpLocks/>
            </p:cNvGrpSpPr>
            <p:nvPr/>
          </p:nvGrpSpPr>
          <p:grpSpPr bwMode="auto">
            <a:xfrm>
              <a:off x="0" y="672"/>
              <a:ext cx="4528" cy="497"/>
              <a:chOff x="0" y="0"/>
              <a:chExt cx="4528" cy="497"/>
            </a:xfrm>
          </p:grpSpPr>
          <p:sp>
            <p:nvSpPr>
              <p:cNvPr id="9" name="Rectangle 26"/>
              <p:cNvSpPr>
                <a:spLocks noChangeArrowheads="1"/>
              </p:cNvSpPr>
              <p:nvPr/>
            </p:nvSpPr>
            <p:spPr bwMode="auto">
              <a:xfrm>
                <a:off x="0" y="120"/>
                <a:ext cx="12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400" b="1"/>
                  <a:t>overtable</a:t>
                </a:r>
                <a:r>
                  <a:rPr lang="zh-CN" altLang="en-US" sz="2400" b="1"/>
                  <a:t>表：</a:t>
                </a:r>
              </a:p>
            </p:txBody>
          </p:sp>
          <p:grpSp>
            <p:nvGrpSpPr>
              <p:cNvPr id="10" name="Group 27"/>
              <p:cNvGrpSpPr>
                <a:grpSpLocks/>
              </p:cNvGrpSpPr>
              <p:nvPr/>
            </p:nvGrpSpPr>
            <p:grpSpPr bwMode="auto">
              <a:xfrm>
                <a:off x="1264" y="0"/>
                <a:ext cx="3264" cy="497"/>
                <a:chOff x="0" y="0"/>
                <a:chExt cx="3264" cy="497"/>
              </a:xfrm>
            </p:grpSpPr>
            <p:grpSp>
              <p:nvGrpSpPr>
                <p:cNvPr id="11" name="Group 28"/>
                <p:cNvGrpSpPr>
                  <a:grpSpLocks/>
                </p:cNvGrpSpPr>
                <p:nvPr/>
              </p:nvGrpSpPr>
              <p:grpSpPr bwMode="auto">
                <a:xfrm>
                  <a:off x="0" y="0"/>
                  <a:ext cx="3264" cy="249"/>
                  <a:chOff x="0" y="0"/>
                  <a:chExt cx="3264" cy="249"/>
                </a:xfrm>
              </p:grpSpPr>
              <p:sp>
                <p:nvSpPr>
                  <p:cNvPr id="21" name="Rectangle 29"/>
                  <p:cNvSpPr>
                    <a:spLocks noChangeArrowheads="1"/>
                  </p:cNvSpPr>
                  <p:nvPr/>
                </p:nvSpPr>
                <p:spPr bwMode="auto">
                  <a:xfrm>
                    <a:off x="0" y="0"/>
                    <a:ext cx="3264" cy="249"/>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400" b="1" dirty="0"/>
                      <a:t>溢出地址    </a:t>
                    </a:r>
                    <a:r>
                      <a:rPr lang="en-US" sz="2400" b="1" dirty="0"/>
                      <a:t>0      1      2     3      4     5     6</a:t>
                    </a:r>
                  </a:p>
                </p:txBody>
              </p:sp>
              <p:sp>
                <p:nvSpPr>
                  <p:cNvPr id="22" name="Line 30"/>
                  <p:cNvSpPr>
                    <a:spLocks noChangeShapeType="1"/>
                  </p:cNvSpPr>
                  <p:nvPr/>
                </p:nvSpPr>
                <p:spPr bwMode="auto">
                  <a:xfrm>
                    <a:off x="889"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23" name="Line 31"/>
                  <p:cNvSpPr>
                    <a:spLocks noChangeShapeType="1"/>
                  </p:cNvSpPr>
                  <p:nvPr/>
                </p:nvSpPr>
                <p:spPr bwMode="auto">
                  <a:xfrm>
                    <a:off x="1249"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24" name="Line 32"/>
                  <p:cNvSpPr>
                    <a:spLocks noChangeShapeType="1"/>
                  </p:cNvSpPr>
                  <p:nvPr/>
                </p:nvSpPr>
                <p:spPr bwMode="auto">
                  <a:xfrm>
                    <a:off x="1575"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25" name="Line 33"/>
                  <p:cNvSpPr>
                    <a:spLocks noChangeShapeType="1"/>
                  </p:cNvSpPr>
                  <p:nvPr/>
                </p:nvSpPr>
                <p:spPr bwMode="auto">
                  <a:xfrm>
                    <a:off x="1913"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26" name="Line 34"/>
                  <p:cNvSpPr>
                    <a:spLocks noChangeShapeType="1"/>
                  </p:cNvSpPr>
                  <p:nvPr/>
                </p:nvSpPr>
                <p:spPr bwMode="auto">
                  <a:xfrm>
                    <a:off x="2250"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27" name="Line 35"/>
                  <p:cNvSpPr>
                    <a:spLocks noChangeShapeType="1"/>
                  </p:cNvSpPr>
                  <p:nvPr/>
                </p:nvSpPr>
                <p:spPr bwMode="auto">
                  <a:xfrm>
                    <a:off x="2580"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28" name="Line 36"/>
                  <p:cNvSpPr>
                    <a:spLocks noChangeShapeType="1"/>
                  </p:cNvSpPr>
                  <p:nvPr/>
                </p:nvSpPr>
                <p:spPr bwMode="auto">
                  <a:xfrm>
                    <a:off x="2918"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grpSp>
            <p:grpSp>
              <p:nvGrpSpPr>
                <p:cNvPr id="12" name="Group 37"/>
                <p:cNvGrpSpPr>
                  <a:grpSpLocks/>
                </p:cNvGrpSpPr>
                <p:nvPr/>
              </p:nvGrpSpPr>
              <p:grpSpPr bwMode="auto">
                <a:xfrm>
                  <a:off x="0" y="248"/>
                  <a:ext cx="3264" cy="249"/>
                  <a:chOff x="0" y="0"/>
                  <a:chExt cx="3264" cy="249"/>
                </a:xfrm>
              </p:grpSpPr>
              <p:sp>
                <p:nvSpPr>
                  <p:cNvPr id="13" name="Rectangle 38"/>
                  <p:cNvSpPr>
                    <a:spLocks noChangeArrowheads="1"/>
                  </p:cNvSpPr>
                  <p:nvPr/>
                </p:nvSpPr>
                <p:spPr bwMode="auto">
                  <a:xfrm>
                    <a:off x="0" y="0"/>
                    <a:ext cx="3264" cy="249"/>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400" b="1"/>
                      <a:t>  关键字     </a:t>
                    </a:r>
                    <a:r>
                      <a:rPr lang="en-US" sz="2400" b="1"/>
                      <a:t>18</a:t>
                    </a:r>
                  </a:p>
                </p:txBody>
              </p:sp>
              <p:sp>
                <p:nvSpPr>
                  <p:cNvPr id="14" name="Line 39"/>
                  <p:cNvSpPr>
                    <a:spLocks noChangeShapeType="1"/>
                  </p:cNvSpPr>
                  <p:nvPr/>
                </p:nvSpPr>
                <p:spPr bwMode="auto">
                  <a:xfrm>
                    <a:off x="888"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5" name="Line 40"/>
                  <p:cNvSpPr>
                    <a:spLocks noChangeShapeType="1"/>
                  </p:cNvSpPr>
                  <p:nvPr/>
                </p:nvSpPr>
                <p:spPr bwMode="auto">
                  <a:xfrm>
                    <a:off x="1248"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6" name="Line 41"/>
                  <p:cNvSpPr>
                    <a:spLocks noChangeShapeType="1"/>
                  </p:cNvSpPr>
                  <p:nvPr/>
                </p:nvSpPr>
                <p:spPr bwMode="auto">
                  <a:xfrm>
                    <a:off x="1576"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7" name="Line 42"/>
                  <p:cNvSpPr>
                    <a:spLocks noChangeShapeType="1"/>
                  </p:cNvSpPr>
                  <p:nvPr/>
                </p:nvSpPr>
                <p:spPr bwMode="auto">
                  <a:xfrm>
                    <a:off x="1912"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8" name="Line 43"/>
                  <p:cNvSpPr>
                    <a:spLocks noChangeShapeType="1"/>
                  </p:cNvSpPr>
                  <p:nvPr/>
                </p:nvSpPr>
                <p:spPr bwMode="auto">
                  <a:xfrm>
                    <a:off x="2248"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9" name="Line 44"/>
                  <p:cNvSpPr>
                    <a:spLocks noChangeShapeType="1"/>
                  </p:cNvSpPr>
                  <p:nvPr/>
                </p:nvSpPr>
                <p:spPr bwMode="auto">
                  <a:xfrm>
                    <a:off x="2584"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20" name="Line 45"/>
                  <p:cNvSpPr>
                    <a:spLocks noChangeShapeType="1"/>
                  </p:cNvSpPr>
                  <p:nvPr/>
                </p:nvSpPr>
                <p:spPr bwMode="auto">
                  <a:xfrm>
                    <a:off x="2920" y="0"/>
                    <a:ext cx="0"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grpSp>
          </p:grpSp>
        </p:grpSp>
      </p:grpSp>
    </p:spTree>
    <p:extLst>
      <p:ext uri="{BB962C8B-B14F-4D97-AF65-F5344CB8AC3E}">
        <p14:creationId xmlns:p14="http://schemas.microsoft.com/office/powerpoint/2010/main" val="524294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12399-C011-46C2-8362-BA8940945840}"/>
              </a:ext>
            </a:extLst>
          </p:cNvPr>
          <p:cNvSpPr>
            <a:spLocks noGrp="1"/>
          </p:cNvSpPr>
          <p:nvPr>
            <p:ph type="title"/>
          </p:nvPr>
        </p:nvSpPr>
        <p:spPr/>
        <p:txBody>
          <a:bodyPr/>
          <a:lstStyle/>
          <a:p>
            <a:r>
              <a:rPr lang="zh-CN" altLang="en-US" dirty="0"/>
              <a:t>不同处理冲突方法的对比</a:t>
            </a:r>
          </a:p>
        </p:txBody>
      </p:sp>
      <p:sp>
        <p:nvSpPr>
          <p:cNvPr id="3" name="内容占位符 2">
            <a:extLst>
              <a:ext uri="{FF2B5EF4-FFF2-40B4-BE49-F238E27FC236}">
                <a16:creationId xmlns:a16="http://schemas.microsoft.com/office/drawing/2014/main" id="{590F9FCC-9F9E-4778-8E88-2C0F1F5D83F5}"/>
              </a:ext>
            </a:extLst>
          </p:cNvPr>
          <p:cNvSpPr>
            <a:spLocks noGrp="1"/>
          </p:cNvSpPr>
          <p:nvPr>
            <p:ph idx="1"/>
          </p:nvPr>
        </p:nvSpPr>
        <p:spPr/>
        <p:txBody>
          <a:bodyPr/>
          <a:lstStyle/>
          <a:p>
            <a:pPr>
              <a:lnSpc>
                <a:spcPct val="125000"/>
              </a:lnSpc>
              <a:spcBef>
                <a:spcPts val="1200"/>
              </a:spcBef>
            </a:pPr>
            <a:r>
              <a:rPr lang="zh-CN" altLang="en-US" sz="2000" dirty="0"/>
              <a:t>例： 已知一组关键字</a:t>
            </a:r>
            <a:r>
              <a:rPr lang="en-US" altLang="zh-CN" sz="2000" dirty="0"/>
              <a:t>(19, 14, 23, 1, 68, 20, 84, 27, 55, 11, 10, 79) </a:t>
            </a:r>
            <a:r>
              <a:rPr lang="zh-CN" altLang="en-US" sz="2000" dirty="0"/>
              <a:t>，哈希函数为：</a:t>
            </a:r>
            <a:r>
              <a:rPr lang="en-US" altLang="zh-CN" sz="2000" dirty="0"/>
              <a:t>H(key)=key MOD 13</a:t>
            </a:r>
            <a:r>
              <a:rPr lang="zh-CN" altLang="en-US" sz="2000" dirty="0"/>
              <a:t>，用链地址法处理冲突，如图所示 。</a:t>
            </a:r>
          </a:p>
          <a:p>
            <a:endParaRPr lang="zh-CN" altLang="en-US" dirty="0"/>
          </a:p>
        </p:txBody>
      </p:sp>
      <p:sp>
        <p:nvSpPr>
          <p:cNvPr id="4" name="灯片编号占位符 3">
            <a:extLst>
              <a:ext uri="{FF2B5EF4-FFF2-40B4-BE49-F238E27FC236}">
                <a16:creationId xmlns:a16="http://schemas.microsoft.com/office/drawing/2014/main" id="{BA5D9AFD-E454-4423-B65F-350B315A8052}"/>
              </a:ext>
            </a:extLst>
          </p:cNvPr>
          <p:cNvSpPr>
            <a:spLocks noGrp="1"/>
          </p:cNvSpPr>
          <p:nvPr>
            <p:ph type="sldNum" sz="quarter" idx="12"/>
          </p:nvPr>
        </p:nvSpPr>
        <p:spPr/>
        <p:txBody>
          <a:bodyPr/>
          <a:lstStyle/>
          <a:p>
            <a:fld id="{36FD9405-CE62-418F-9683-85B6A1C55A4B}" type="slidenum">
              <a:rPr lang="zh-CN" altLang="en-US" smtClean="0"/>
              <a:pPr/>
              <a:t>32</a:t>
            </a:fld>
            <a:endParaRPr lang="zh-CN" altLang="en-US" dirty="0"/>
          </a:p>
        </p:txBody>
      </p:sp>
      <p:sp>
        <p:nvSpPr>
          <p:cNvPr id="5" name="页脚占位符 4">
            <a:extLst>
              <a:ext uri="{FF2B5EF4-FFF2-40B4-BE49-F238E27FC236}">
                <a16:creationId xmlns:a16="http://schemas.microsoft.com/office/drawing/2014/main" id="{1CB97B8D-92A4-4EBC-92C1-52C6EF42D1D1}"/>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a:extLst>
              <a:ext uri="{FF2B5EF4-FFF2-40B4-BE49-F238E27FC236}">
                <a16:creationId xmlns:a16="http://schemas.microsoft.com/office/drawing/2014/main" id="{C98F95C3-10AB-45AF-811F-F0D5AADD3548}"/>
              </a:ext>
            </a:extLst>
          </p:cNvPr>
          <p:cNvPicPr>
            <a:picLocks noChangeAspect="1"/>
          </p:cNvPicPr>
          <p:nvPr/>
        </p:nvPicPr>
        <p:blipFill>
          <a:blip r:embed="rId2"/>
          <a:stretch>
            <a:fillRect/>
          </a:stretch>
        </p:blipFill>
        <p:spPr>
          <a:xfrm>
            <a:off x="1318259" y="1948893"/>
            <a:ext cx="2618439" cy="2464806"/>
          </a:xfrm>
          <a:prstGeom prst="rect">
            <a:avLst/>
          </a:prstGeom>
        </p:spPr>
      </p:pic>
      <p:pic>
        <p:nvPicPr>
          <p:cNvPr id="8" name="图片 7">
            <a:extLst>
              <a:ext uri="{FF2B5EF4-FFF2-40B4-BE49-F238E27FC236}">
                <a16:creationId xmlns:a16="http://schemas.microsoft.com/office/drawing/2014/main" id="{0858576F-FD5E-4896-A7A5-6FEBFB47A2C5}"/>
              </a:ext>
            </a:extLst>
          </p:cNvPr>
          <p:cNvPicPr>
            <a:picLocks noChangeAspect="1"/>
          </p:cNvPicPr>
          <p:nvPr/>
        </p:nvPicPr>
        <p:blipFill>
          <a:blip r:embed="rId3"/>
          <a:stretch>
            <a:fillRect/>
          </a:stretch>
        </p:blipFill>
        <p:spPr>
          <a:xfrm>
            <a:off x="4198231" y="3571490"/>
            <a:ext cx="4692298" cy="616916"/>
          </a:xfrm>
          <a:prstGeom prst="rect">
            <a:avLst/>
          </a:prstGeom>
        </p:spPr>
      </p:pic>
      <p:sp>
        <p:nvSpPr>
          <p:cNvPr id="9" name="文本框 8">
            <a:extLst>
              <a:ext uri="{FF2B5EF4-FFF2-40B4-BE49-F238E27FC236}">
                <a16:creationId xmlns:a16="http://schemas.microsoft.com/office/drawing/2014/main" id="{BD6540A5-D752-4915-907E-AA7884DD58E8}"/>
              </a:ext>
            </a:extLst>
          </p:cNvPr>
          <p:cNvSpPr txBox="1"/>
          <p:nvPr/>
        </p:nvSpPr>
        <p:spPr>
          <a:xfrm>
            <a:off x="1824208" y="4481961"/>
            <a:ext cx="1107996" cy="369332"/>
          </a:xfrm>
          <a:prstGeom prst="rect">
            <a:avLst/>
          </a:prstGeom>
          <a:noFill/>
        </p:spPr>
        <p:txBody>
          <a:bodyPr wrap="none" rtlCol="0">
            <a:spAutoFit/>
          </a:bodyPr>
          <a:lstStyle/>
          <a:p>
            <a:r>
              <a:rPr lang="zh-CN" altLang="en-US" dirty="0"/>
              <a:t>链地址法</a:t>
            </a:r>
          </a:p>
        </p:txBody>
      </p:sp>
      <p:sp>
        <p:nvSpPr>
          <p:cNvPr id="10" name="文本框 9">
            <a:extLst>
              <a:ext uri="{FF2B5EF4-FFF2-40B4-BE49-F238E27FC236}">
                <a16:creationId xmlns:a16="http://schemas.microsoft.com/office/drawing/2014/main" id="{3C62BC92-7A1B-4121-A1FF-FD6318A66B6C}"/>
              </a:ext>
            </a:extLst>
          </p:cNvPr>
          <p:cNvSpPr txBox="1"/>
          <p:nvPr/>
        </p:nvSpPr>
        <p:spPr>
          <a:xfrm>
            <a:off x="6100525" y="4481961"/>
            <a:ext cx="1800493" cy="369332"/>
          </a:xfrm>
          <a:prstGeom prst="rect">
            <a:avLst/>
          </a:prstGeom>
          <a:noFill/>
        </p:spPr>
        <p:txBody>
          <a:bodyPr wrap="none" rtlCol="0">
            <a:spAutoFit/>
          </a:bodyPr>
          <a:lstStyle/>
          <a:p>
            <a:r>
              <a:rPr lang="zh-CN" altLang="en-US" dirty="0"/>
              <a:t>线性探测再散列</a:t>
            </a:r>
          </a:p>
        </p:txBody>
      </p:sp>
      <p:sp>
        <p:nvSpPr>
          <p:cNvPr id="11" name="文本框 10">
            <a:extLst>
              <a:ext uri="{FF2B5EF4-FFF2-40B4-BE49-F238E27FC236}">
                <a16:creationId xmlns:a16="http://schemas.microsoft.com/office/drawing/2014/main" id="{6EAB9FFD-5989-406F-8D7E-8500287447A1}"/>
              </a:ext>
            </a:extLst>
          </p:cNvPr>
          <p:cNvSpPr txBox="1"/>
          <p:nvPr/>
        </p:nvSpPr>
        <p:spPr>
          <a:xfrm>
            <a:off x="643596" y="4893988"/>
            <a:ext cx="3892412" cy="646331"/>
          </a:xfrm>
          <a:prstGeom prst="rect">
            <a:avLst/>
          </a:prstGeom>
          <a:noFill/>
        </p:spPr>
        <p:txBody>
          <a:bodyPr wrap="none" rtlCol="0">
            <a:spAutoFit/>
          </a:bodyPr>
          <a:lstStyle/>
          <a:p>
            <a:r>
              <a:rPr lang="en-US" altLang="zh-CN" dirty="0"/>
              <a:t>ASL(13) = (1x7+2x2+3x3+5x1)/13 = </a:t>
            </a:r>
            <a:r>
              <a:rPr lang="en-US" altLang="zh-CN" dirty="0">
                <a:solidFill>
                  <a:srgbClr val="FF0000"/>
                </a:solidFill>
              </a:rPr>
              <a:t>1.92</a:t>
            </a:r>
          </a:p>
          <a:p>
            <a:r>
              <a:rPr lang="zh-CN" altLang="en-US" dirty="0"/>
              <a:t>不成功</a:t>
            </a:r>
            <a:endParaRPr lang="en-US" altLang="zh-CN" dirty="0"/>
          </a:p>
        </p:txBody>
      </p:sp>
      <p:sp>
        <p:nvSpPr>
          <p:cNvPr id="12" name="文本框 11">
            <a:extLst>
              <a:ext uri="{FF2B5EF4-FFF2-40B4-BE49-F238E27FC236}">
                <a16:creationId xmlns:a16="http://schemas.microsoft.com/office/drawing/2014/main" id="{8FBB3AA1-904F-4A0B-B580-C0074B654B15}"/>
              </a:ext>
            </a:extLst>
          </p:cNvPr>
          <p:cNvSpPr txBox="1"/>
          <p:nvPr/>
        </p:nvSpPr>
        <p:spPr>
          <a:xfrm>
            <a:off x="5019964" y="4893988"/>
            <a:ext cx="3575018" cy="646331"/>
          </a:xfrm>
          <a:prstGeom prst="rect">
            <a:avLst/>
          </a:prstGeom>
          <a:noFill/>
        </p:spPr>
        <p:txBody>
          <a:bodyPr wrap="none" rtlCol="0">
            <a:spAutoFit/>
          </a:bodyPr>
          <a:lstStyle/>
          <a:p>
            <a:r>
              <a:rPr lang="en-US" altLang="zh-CN" dirty="0"/>
              <a:t>ASL(12) = (1x6+2+3x3+4+9)/12 = </a:t>
            </a:r>
            <a:r>
              <a:rPr lang="en-US" altLang="zh-CN" dirty="0">
                <a:solidFill>
                  <a:srgbClr val="FF0000"/>
                </a:solidFill>
              </a:rPr>
              <a:t>2.5</a:t>
            </a:r>
          </a:p>
          <a:p>
            <a:r>
              <a:rPr lang="zh-CN" altLang="en-US" dirty="0">
                <a:solidFill>
                  <a:srgbClr val="FF0000"/>
                </a:solidFill>
              </a:rPr>
              <a:t>成功</a:t>
            </a:r>
          </a:p>
        </p:txBody>
      </p:sp>
      <p:sp>
        <p:nvSpPr>
          <p:cNvPr id="17" name="文本框 16"/>
          <p:cNvSpPr txBox="1"/>
          <p:nvPr/>
        </p:nvSpPr>
        <p:spPr>
          <a:xfrm>
            <a:off x="4545517" y="4158168"/>
            <a:ext cx="301686" cy="369332"/>
          </a:xfrm>
          <a:prstGeom prst="rect">
            <a:avLst/>
          </a:prstGeom>
          <a:noFill/>
        </p:spPr>
        <p:txBody>
          <a:bodyPr wrap="none" rtlCol="0">
            <a:spAutoFit/>
          </a:bodyPr>
          <a:lstStyle/>
          <a:p>
            <a:r>
              <a:rPr lang="en-US" altLang="zh-CN" dirty="0"/>
              <a:t>1</a:t>
            </a:r>
            <a:endParaRPr lang="zh-CN" altLang="en-US" dirty="0"/>
          </a:p>
        </p:txBody>
      </p:sp>
      <p:sp>
        <p:nvSpPr>
          <p:cNvPr id="18" name="文本框 17"/>
          <p:cNvSpPr txBox="1"/>
          <p:nvPr/>
        </p:nvSpPr>
        <p:spPr>
          <a:xfrm>
            <a:off x="7335807" y="4158168"/>
            <a:ext cx="301686" cy="369332"/>
          </a:xfrm>
          <a:prstGeom prst="rect">
            <a:avLst/>
          </a:prstGeom>
          <a:noFill/>
        </p:spPr>
        <p:txBody>
          <a:bodyPr wrap="none" rtlCol="0">
            <a:spAutoFit/>
          </a:bodyPr>
          <a:lstStyle/>
          <a:p>
            <a:r>
              <a:rPr lang="en-US" altLang="zh-CN" dirty="0"/>
              <a:t>1</a:t>
            </a:r>
            <a:endParaRPr lang="zh-CN" altLang="en-US" dirty="0"/>
          </a:p>
        </p:txBody>
      </p:sp>
      <p:sp>
        <p:nvSpPr>
          <p:cNvPr id="19" name="文本框 18"/>
          <p:cNvSpPr txBox="1"/>
          <p:nvPr/>
        </p:nvSpPr>
        <p:spPr>
          <a:xfrm>
            <a:off x="6100525" y="4158168"/>
            <a:ext cx="301686" cy="369332"/>
          </a:xfrm>
          <a:prstGeom prst="rect">
            <a:avLst/>
          </a:prstGeom>
          <a:noFill/>
        </p:spPr>
        <p:txBody>
          <a:bodyPr wrap="none" rtlCol="0">
            <a:spAutoFit/>
          </a:bodyPr>
          <a:lstStyle/>
          <a:p>
            <a:r>
              <a:rPr lang="en-US" altLang="zh-CN" dirty="0"/>
              <a:t>1</a:t>
            </a:r>
            <a:endParaRPr lang="zh-CN" altLang="en-US" dirty="0"/>
          </a:p>
        </p:txBody>
      </p:sp>
      <p:sp>
        <p:nvSpPr>
          <p:cNvPr id="20" name="文本框 19"/>
          <p:cNvSpPr txBox="1"/>
          <p:nvPr/>
        </p:nvSpPr>
        <p:spPr>
          <a:xfrm>
            <a:off x="4853915" y="4158168"/>
            <a:ext cx="301686" cy="369332"/>
          </a:xfrm>
          <a:prstGeom prst="rect">
            <a:avLst/>
          </a:prstGeom>
          <a:noFill/>
        </p:spPr>
        <p:txBody>
          <a:bodyPr wrap="none" rtlCol="0">
            <a:spAutoFit/>
          </a:bodyPr>
          <a:lstStyle/>
          <a:p>
            <a:r>
              <a:rPr lang="en-US" altLang="zh-CN" dirty="0"/>
              <a:t>2</a:t>
            </a:r>
            <a:endParaRPr lang="zh-CN" altLang="en-US" dirty="0"/>
          </a:p>
        </p:txBody>
      </p:sp>
      <p:sp>
        <p:nvSpPr>
          <p:cNvPr id="21" name="文本框 20"/>
          <p:cNvSpPr txBox="1"/>
          <p:nvPr/>
        </p:nvSpPr>
        <p:spPr>
          <a:xfrm>
            <a:off x="5151450" y="4158168"/>
            <a:ext cx="301686" cy="369332"/>
          </a:xfrm>
          <a:prstGeom prst="rect">
            <a:avLst/>
          </a:prstGeom>
          <a:noFill/>
        </p:spPr>
        <p:txBody>
          <a:bodyPr wrap="none" rtlCol="0">
            <a:spAutoFit/>
          </a:bodyPr>
          <a:lstStyle/>
          <a:p>
            <a:r>
              <a:rPr lang="en-US" altLang="zh-CN" dirty="0"/>
              <a:t>1</a:t>
            </a:r>
            <a:endParaRPr lang="zh-CN" altLang="en-US" dirty="0"/>
          </a:p>
        </p:txBody>
      </p:sp>
      <p:sp>
        <p:nvSpPr>
          <p:cNvPr id="22" name="文本框 21"/>
          <p:cNvSpPr txBox="1"/>
          <p:nvPr/>
        </p:nvSpPr>
        <p:spPr>
          <a:xfrm>
            <a:off x="5467405" y="4158168"/>
            <a:ext cx="301686" cy="369332"/>
          </a:xfrm>
          <a:prstGeom prst="rect">
            <a:avLst/>
          </a:prstGeom>
          <a:noFill/>
        </p:spPr>
        <p:txBody>
          <a:bodyPr wrap="none" rtlCol="0">
            <a:spAutoFit/>
          </a:bodyPr>
          <a:lstStyle/>
          <a:p>
            <a:r>
              <a:rPr lang="en-US" altLang="zh-CN" dirty="0"/>
              <a:t>4</a:t>
            </a:r>
            <a:endParaRPr lang="zh-CN" altLang="en-US" dirty="0"/>
          </a:p>
        </p:txBody>
      </p:sp>
      <p:sp>
        <p:nvSpPr>
          <p:cNvPr id="23" name="文本框 22"/>
          <p:cNvSpPr txBox="1"/>
          <p:nvPr/>
        </p:nvSpPr>
        <p:spPr>
          <a:xfrm>
            <a:off x="5768094" y="4158168"/>
            <a:ext cx="301686" cy="369332"/>
          </a:xfrm>
          <a:prstGeom prst="rect">
            <a:avLst/>
          </a:prstGeom>
          <a:noFill/>
        </p:spPr>
        <p:txBody>
          <a:bodyPr wrap="none" rtlCol="0">
            <a:spAutoFit/>
          </a:bodyPr>
          <a:lstStyle/>
          <a:p>
            <a:r>
              <a:rPr lang="en-US" altLang="zh-CN" dirty="0"/>
              <a:t>3</a:t>
            </a:r>
            <a:endParaRPr lang="zh-CN" altLang="en-US" dirty="0"/>
          </a:p>
        </p:txBody>
      </p:sp>
      <p:sp>
        <p:nvSpPr>
          <p:cNvPr id="24" name="文本框 23"/>
          <p:cNvSpPr txBox="1"/>
          <p:nvPr/>
        </p:nvSpPr>
        <p:spPr>
          <a:xfrm>
            <a:off x="6417477" y="4158168"/>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p:cNvSpPr txBox="1"/>
          <p:nvPr/>
        </p:nvSpPr>
        <p:spPr>
          <a:xfrm>
            <a:off x="6744035" y="4158168"/>
            <a:ext cx="301686" cy="369332"/>
          </a:xfrm>
          <a:prstGeom prst="rect">
            <a:avLst/>
          </a:prstGeom>
          <a:noFill/>
        </p:spPr>
        <p:txBody>
          <a:bodyPr wrap="none" rtlCol="0">
            <a:spAutoFit/>
          </a:bodyPr>
          <a:lstStyle/>
          <a:p>
            <a:r>
              <a:rPr lang="en-US" altLang="zh-CN" dirty="0"/>
              <a:t>3</a:t>
            </a:r>
            <a:endParaRPr lang="zh-CN" altLang="en-US" dirty="0"/>
          </a:p>
        </p:txBody>
      </p:sp>
      <p:sp>
        <p:nvSpPr>
          <p:cNvPr id="26" name="文本框 25"/>
          <p:cNvSpPr txBox="1"/>
          <p:nvPr/>
        </p:nvSpPr>
        <p:spPr>
          <a:xfrm>
            <a:off x="7035118" y="4158168"/>
            <a:ext cx="301686" cy="369332"/>
          </a:xfrm>
          <a:prstGeom prst="rect">
            <a:avLst/>
          </a:prstGeom>
          <a:noFill/>
        </p:spPr>
        <p:txBody>
          <a:bodyPr wrap="none" rtlCol="0">
            <a:spAutoFit/>
          </a:bodyPr>
          <a:lstStyle/>
          <a:p>
            <a:r>
              <a:rPr lang="en-US" altLang="zh-CN" dirty="0"/>
              <a:t>9</a:t>
            </a:r>
            <a:endParaRPr lang="zh-CN" altLang="en-US" dirty="0"/>
          </a:p>
        </p:txBody>
      </p:sp>
      <p:sp>
        <p:nvSpPr>
          <p:cNvPr id="28" name="文本框 27"/>
          <p:cNvSpPr txBox="1"/>
          <p:nvPr/>
        </p:nvSpPr>
        <p:spPr>
          <a:xfrm>
            <a:off x="7651821" y="4158168"/>
            <a:ext cx="301686" cy="369332"/>
          </a:xfrm>
          <a:prstGeom prst="rect">
            <a:avLst/>
          </a:prstGeom>
          <a:noFill/>
        </p:spPr>
        <p:txBody>
          <a:bodyPr wrap="none" rtlCol="0">
            <a:spAutoFit/>
          </a:bodyPr>
          <a:lstStyle/>
          <a:p>
            <a:r>
              <a:rPr lang="en-US" altLang="zh-CN" dirty="0"/>
              <a:t>1</a:t>
            </a:r>
            <a:endParaRPr lang="zh-CN" altLang="en-US" dirty="0"/>
          </a:p>
        </p:txBody>
      </p:sp>
      <p:sp>
        <p:nvSpPr>
          <p:cNvPr id="30" name="文本框 29"/>
          <p:cNvSpPr txBox="1"/>
          <p:nvPr/>
        </p:nvSpPr>
        <p:spPr>
          <a:xfrm>
            <a:off x="7967835" y="4158168"/>
            <a:ext cx="301686" cy="369332"/>
          </a:xfrm>
          <a:prstGeom prst="rect">
            <a:avLst/>
          </a:prstGeom>
          <a:noFill/>
        </p:spPr>
        <p:txBody>
          <a:bodyPr wrap="none" rtlCol="0">
            <a:spAutoFit/>
          </a:bodyPr>
          <a:lstStyle/>
          <a:p>
            <a:r>
              <a:rPr lang="en-US" altLang="zh-CN" dirty="0"/>
              <a:t>3</a:t>
            </a:r>
            <a:endParaRPr lang="zh-CN" altLang="en-US" dirty="0"/>
          </a:p>
        </p:txBody>
      </p:sp>
    </p:spTree>
    <p:extLst>
      <p:ext uri="{BB962C8B-B14F-4D97-AF65-F5344CB8AC3E}">
        <p14:creationId xmlns:p14="http://schemas.microsoft.com/office/powerpoint/2010/main" val="2333993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哈希查找过程及分析</a:t>
            </a:r>
          </a:p>
        </p:txBody>
      </p:sp>
      <p:sp>
        <p:nvSpPr>
          <p:cNvPr id="3" name="内容占位符 2"/>
          <p:cNvSpPr>
            <a:spLocks noGrp="1"/>
          </p:cNvSpPr>
          <p:nvPr>
            <p:ph idx="1"/>
          </p:nvPr>
        </p:nvSpPr>
        <p:spPr>
          <a:xfrm>
            <a:off x="274832" y="976838"/>
            <a:ext cx="4268588" cy="5063602"/>
          </a:xfrm>
        </p:spPr>
        <p:txBody>
          <a:bodyPr/>
          <a:lstStyle/>
          <a:p>
            <a:pPr marL="0" indent="0">
              <a:lnSpc>
                <a:spcPct val="150000"/>
              </a:lnSpc>
              <a:spcBef>
                <a:spcPts val="600"/>
              </a:spcBef>
              <a:spcAft>
                <a:spcPct val="10000"/>
              </a:spcAft>
              <a:buFont typeface="Wingdings" pitchFamily="2" charset="2"/>
              <a:buNone/>
            </a:pPr>
            <a:r>
              <a:rPr lang="en-US" altLang="zh-CN" sz="2000" dirty="0">
                <a:latin typeface="Times New Roman" pitchFamily="18" charset="0"/>
                <a:cs typeface="Times New Roman" pitchFamily="18" charset="0"/>
              </a:rPr>
              <a:t>1   </a:t>
            </a:r>
            <a:r>
              <a:rPr lang="zh-CN" altLang="en-US" sz="2000" dirty="0">
                <a:latin typeface="Times New Roman" pitchFamily="18" charset="0"/>
                <a:cs typeface="Times New Roman" pitchFamily="18" charset="0"/>
              </a:rPr>
              <a:t>哈希查找过程</a:t>
            </a:r>
          </a:p>
          <a:p>
            <a:pPr marL="0" indent="0">
              <a:lnSpc>
                <a:spcPct val="150000"/>
              </a:lnSpc>
              <a:spcBef>
                <a:spcPts val="600"/>
              </a:spcBef>
              <a:buFont typeface="Wingdings" pitchFamily="2" charset="2"/>
              <a:buNone/>
            </a:pPr>
            <a:r>
              <a:rPr lang="zh-CN" altLang="en-US" sz="2000" dirty="0">
                <a:latin typeface="Times New Roman" pitchFamily="18" charset="0"/>
                <a:cs typeface="Times New Roman" pitchFamily="18" charset="0"/>
              </a:rPr>
              <a:t>        哈希表的主要目的是用于快速查找，且插入和删除操作都要用到查找。由于散列表的特殊组织形式，其查找有特殊的方法。</a:t>
            </a:r>
          </a:p>
          <a:p>
            <a:pPr marL="0" indent="0">
              <a:lnSpc>
                <a:spcPct val="150000"/>
              </a:lnSpc>
              <a:spcBef>
                <a:spcPts val="600"/>
              </a:spcBef>
              <a:buFont typeface="Wingdings" pitchFamily="2" charset="2"/>
              <a:buNone/>
            </a:pPr>
            <a:r>
              <a:rPr lang="zh-CN" altLang="en-US" sz="2000" dirty="0">
                <a:latin typeface="Times New Roman" pitchFamily="18" charset="0"/>
                <a:cs typeface="Times New Roman" pitchFamily="18" charset="0"/>
              </a:rPr>
              <a:t>       设散列为</a:t>
            </a:r>
            <a:r>
              <a:rPr lang="en-US" altLang="zh-CN" sz="2000" dirty="0">
                <a:latin typeface="Times New Roman" pitchFamily="18" charset="0"/>
                <a:cs typeface="Times New Roman" pitchFamily="18" charset="0"/>
              </a:rPr>
              <a:t>HT[0…m-1]</a:t>
            </a:r>
            <a:r>
              <a:rPr lang="zh-CN" altLang="en-US" sz="2000" dirty="0">
                <a:latin typeface="Times New Roman" pitchFamily="18" charset="0"/>
                <a:cs typeface="Times New Roman" pitchFamily="18" charset="0"/>
              </a:rPr>
              <a:t>，散列函数为</a:t>
            </a:r>
            <a:r>
              <a:rPr lang="en-US" altLang="zh-CN" sz="2000" dirty="0">
                <a:latin typeface="Times New Roman" pitchFamily="18" charset="0"/>
                <a:cs typeface="Times New Roman" pitchFamily="18" charset="0"/>
              </a:rPr>
              <a:t>H(key)</a:t>
            </a:r>
            <a:r>
              <a:rPr lang="zh-CN" altLang="en-US" sz="2000" dirty="0">
                <a:latin typeface="Times New Roman" pitchFamily="18" charset="0"/>
                <a:cs typeface="Times New Roman" pitchFamily="18" charset="0"/>
              </a:rPr>
              <a:t>，解决冲突的方法为</a:t>
            </a:r>
            <a:r>
              <a:rPr lang="en-US" altLang="zh-CN" sz="2000" dirty="0">
                <a:latin typeface="Times New Roman" pitchFamily="18" charset="0"/>
                <a:cs typeface="Times New Roman" pitchFamily="18" charset="0"/>
              </a:rPr>
              <a:t>R(x, i) </a:t>
            </a:r>
            <a:r>
              <a:rPr lang="zh-CN" altLang="en-US" sz="2000" dirty="0">
                <a:latin typeface="Times New Roman" pitchFamily="18" charset="0"/>
                <a:cs typeface="Times New Roman" pitchFamily="18" charset="0"/>
              </a:rPr>
              <a:t>，则在散列表上查找定值为</a:t>
            </a:r>
            <a:r>
              <a:rPr lang="en-US" altLang="zh-CN" sz="2000"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的记录的过程如图所示。</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33</a:t>
            </a:fld>
            <a:endParaRPr lang="zh-CN" altLang="en-US" dirty="0"/>
          </a:p>
        </p:txBody>
      </p:sp>
      <p:grpSp>
        <p:nvGrpSpPr>
          <p:cNvPr id="6" name="Group 4"/>
          <p:cNvGrpSpPr>
            <a:grpSpLocks/>
          </p:cNvGrpSpPr>
          <p:nvPr/>
        </p:nvGrpSpPr>
        <p:grpSpPr bwMode="auto">
          <a:xfrm>
            <a:off x="4687888" y="839774"/>
            <a:ext cx="4227512" cy="5286375"/>
            <a:chOff x="0" y="0"/>
            <a:chExt cx="2663" cy="3330"/>
          </a:xfrm>
        </p:grpSpPr>
        <p:grpSp>
          <p:nvGrpSpPr>
            <p:cNvPr id="7" name="Group 5"/>
            <p:cNvGrpSpPr>
              <a:grpSpLocks/>
            </p:cNvGrpSpPr>
            <p:nvPr/>
          </p:nvGrpSpPr>
          <p:grpSpPr bwMode="auto">
            <a:xfrm>
              <a:off x="0" y="0"/>
              <a:ext cx="2663" cy="3086"/>
              <a:chOff x="0" y="0"/>
              <a:chExt cx="2663" cy="3086"/>
            </a:xfrm>
          </p:grpSpPr>
          <p:sp>
            <p:nvSpPr>
              <p:cNvPr id="9" name="AutoShape 6"/>
              <p:cNvSpPr>
                <a:spLocks noChangeArrowheads="1"/>
              </p:cNvSpPr>
              <p:nvPr/>
            </p:nvSpPr>
            <p:spPr bwMode="auto">
              <a:xfrm>
                <a:off x="1172" y="207"/>
                <a:ext cx="807" cy="238"/>
              </a:xfrm>
              <a:prstGeom prst="flowChartProcess">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b="1"/>
                  <a:t>给定</a:t>
                </a:r>
                <a:r>
                  <a:rPr lang="en-US" sz="2000" b="1"/>
                  <a:t>k</a:t>
                </a:r>
                <a:r>
                  <a:rPr lang="zh-CN" altLang="en-US" sz="2000" b="1"/>
                  <a:t>值</a:t>
                </a:r>
              </a:p>
            </p:txBody>
          </p:sp>
          <p:sp>
            <p:nvSpPr>
              <p:cNvPr id="10" name="AutoShape 7"/>
              <p:cNvSpPr>
                <a:spLocks noChangeArrowheads="1"/>
              </p:cNvSpPr>
              <p:nvPr/>
            </p:nvSpPr>
            <p:spPr bwMode="auto">
              <a:xfrm>
                <a:off x="1185" y="644"/>
                <a:ext cx="807" cy="238"/>
              </a:xfrm>
              <a:prstGeom prst="flowChartProcess">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b="1"/>
                  <a:t>计算</a:t>
                </a:r>
                <a:r>
                  <a:rPr lang="en-US" sz="2000" b="1"/>
                  <a:t>H(k)</a:t>
                </a:r>
              </a:p>
            </p:txBody>
          </p:sp>
          <p:sp>
            <p:nvSpPr>
              <p:cNvPr id="11" name="AutoShape 8"/>
              <p:cNvSpPr>
                <a:spLocks noChangeArrowheads="1"/>
              </p:cNvSpPr>
              <p:nvPr/>
            </p:nvSpPr>
            <p:spPr bwMode="auto">
              <a:xfrm>
                <a:off x="831" y="1103"/>
                <a:ext cx="1542" cy="476"/>
              </a:xfrm>
              <a:prstGeom prst="flowChartDecision">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b="1"/>
                  <a:t>此地址为空</a:t>
                </a:r>
                <a:r>
                  <a:rPr lang="en-US" sz="2000" b="1"/>
                  <a:t>?</a:t>
                </a:r>
              </a:p>
            </p:txBody>
          </p:sp>
          <p:sp>
            <p:nvSpPr>
              <p:cNvPr id="12" name="AutoShape 9"/>
              <p:cNvSpPr>
                <a:spLocks noChangeArrowheads="1"/>
              </p:cNvSpPr>
              <p:nvPr/>
            </p:nvSpPr>
            <p:spPr bwMode="auto">
              <a:xfrm>
                <a:off x="821" y="1765"/>
                <a:ext cx="1542" cy="476"/>
              </a:xfrm>
              <a:prstGeom prst="flowChartDecision">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b="1"/>
                  <a:t>关键字</a:t>
                </a:r>
                <a:r>
                  <a:rPr lang="en-US" sz="2000" b="1"/>
                  <a:t>==k?</a:t>
                </a:r>
              </a:p>
            </p:txBody>
          </p:sp>
          <p:sp>
            <p:nvSpPr>
              <p:cNvPr id="13" name="AutoShape 10"/>
              <p:cNvSpPr>
                <a:spLocks noChangeArrowheads="1"/>
              </p:cNvSpPr>
              <p:nvPr/>
            </p:nvSpPr>
            <p:spPr bwMode="auto">
              <a:xfrm>
                <a:off x="6" y="1527"/>
                <a:ext cx="807" cy="238"/>
              </a:xfrm>
              <a:prstGeom prst="flowChartProcess">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b="1"/>
                  <a:t>查找失败</a:t>
                </a:r>
              </a:p>
            </p:txBody>
          </p:sp>
          <p:sp>
            <p:nvSpPr>
              <p:cNvPr id="14" name="AutoShape 11"/>
              <p:cNvSpPr>
                <a:spLocks noChangeArrowheads="1"/>
              </p:cNvSpPr>
              <p:nvPr/>
            </p:nvSpPr>
            <p:spPr bwMode="auto">
              <a:xfrm>
                <a:off x="0" y="2183"/>
                <a:ext cx="807" cy="238"/>
              </a:xfrm>
              <a:prstGeom prst="flowChartProcess">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b="1"/>
                  <a:t>查找成功</a:t>
                </a:r>
              </a:p>
            </p:txBody>
          </p:sp>
          <p:sp>
            <p:nvSpPr>
              <p:cNvPr id="15" name="AutoShape 12"/>
              <p:cNvSpPr>
                <a:spLocks noChangeArrowheads="1"/>
              </p:cNvSpPr>
              <p:nvPr/>
            </p:nvSpPr>
            <p:spPr bwMode="auto">
              <a:xfrm>
                <a:off x="1127" y="2486"/>
                <a:ext cx="929" cy="446"/>
              </a:xfrm>
              <a:prstGeom prst="flowChartProcess">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buFont typeface="Arial" pitchFamily="34" charset="0"/>
                  <a:buNone/>
                </a:pPr>
                <a:r>
                  <a:rPr lang="zh-CN" altLang="en-US" sz="2000" b="1"/>
                  <a:t>按处理冲突</a:t>
                </a:r>
              </a:p>
              <a:p>
                <a:pPr algn="ctr" fontAlgn="base">
                  <a:spcBef>
                    <a:spcPct val="0"/>
                  </a:spcBef>
                  <a:spcAft>
                    <a:spcPct val="0"/>
                  </a:spcAft>
                  <a:buFont typeface="Arial" pitchFamily="34" charset="0"/>
                  <a:buNone/>
                </a:pPr>
                <a:r>
                  <a:rPr lang="zh-CN" altLang="en-US" sz="2000" b="1"/>
                  <a:t>方法计算</a:t>
                </a:r>
                <a:r>
                  <a:rPr lang="en-US" sz="2000" b="1"/>
                  <a:t>H</a:t>
                </a:r>
                <a:r>
                  <a:rPr lang="en-US" sz="2000" b="1" baseline="-20000"/>
                  <a:t>i</a:t>
                </a:r>
              </a:p>
            </p:txBody>
          </p:sp>
          <p:sp>
            <p:nvSpPr>
              <p:cNvPr id="16" name="Line 13"/>
              <p:cNvSpPr>
                <a:spLocks noChangeShapeType="1"/>
              </p:cNvSpPr>
              <p:nvPr/>
            </p:nvSpPr>
            <p:spPr bwMode="auto">
              <a:xfrm>
                <a:off x="1555" y="0"/>
                <a:ext cx="0" cy="207"/>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17" name="Line 14"/>
              <p:cNvSpPr>
                <a:spLocks noChangeShapeType="1"/>
              </p:cNvSpPr>
              <p:nvPr/>
            </p:nvSpPr>
            <p:spPr bwMode="auto">
              <a:xfrm>
                <a:off x="1575" y="445"/>
                <a:ext cx="0" cy="196"/>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18" name="Line 15"/>
              <p:cNvSpPr>
                <a:spLocks noChangeShapeType="1"/>
              </p:cNvSpPr>
              <p:nvPr/>
            </p:nvSpPr>
            <p:spPr bwMode="auto">
              <a:xfrm>
                <a:off x="1586" y="895"/>
                <a:ext cx="0" cy="196"/>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grpSp>
            <p:nvGrpSpPr>
              <p:cNvPr id="19" name="Group 16"/>
              <p:cNvGrpSpPr>
                <a:grpSpLocks/>
              </p:cNvGrpSpPr>
              <p:nvPr/>
            </p:nvGrpSpPr>
            <p:grpSpPr bwMode="auto">
              <a:xfrm>
                <a:off x="1590" y="1571"/>
                <a:ext cx="217" cy="204"/>
                <a:chOff x="0" y="0"/>
                <a:chExt cx="217" cy="204"/>
              </a:xfrm>
            </p:grpSpPr>
            <p:sp>
              <p:nvSpPr>
                <p:cNvPr id="38" name="Rectangle 17"/>
                <p:cNvSpPr>
                  <a:spLocks noChangeArrowheads="1"/>
                </p:cNvSpPr>
                <p:nvPr/>
              </p:nvSpPr>
              <p:spPr bwMode="auto">
                <a:xfrm>
                  <a:off x="25" y="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000" b="1"/>
                    <a:t>N</a:t>
                  </a:r>
                </a:p>
              </p:txBody>
            </p:sp>
            <p:sp>
              <p:nvSpPr>
                <p:cNvPr id="39" name="Line 18"/>
                <p:cNvSpPr>
                  <a:spLocks noChangeShapeType="1"/>
                </p:cNvSpPr>
                <p:nvPr/>
              </p:nvSpPr>
              <p:spPr bwMode="auto">
                <a:xfrm>
                  <a:off x="0" y="0"/>
                  <a:ext cx="0" cy="204"/>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grpSp>
          <p:grpSp>
            <p:nvGrpSpPr>
              <p:cNvPr id="20" name="Group 19"/>
              <p:cNvGrpSpPr>
                <a:grpSpLocks/>
              </p:cNvGrpSpPr>
              <p:nvPr/>
            </p:nvGrpSpPr>
            <p:grpSpPr bwMode="auto">
              <a:xfrm>
                <a:off x="1588" y="955"/>
                <a:ext cx="1075" cy="2131"/>
                <a:chOff x="0" y="0"/>
                <a:chExt cx="1075" cy="2131"/>
              </a:xfrm>
            </p:grpSpPr>
            <p:sp>
              <p:nvSpPr>
                <p:cNvPr id="34" name="Line 20"/>
                <p:cNvSpPr>
                  <a:spLocks noChangeShapeType="1"/>
                </p:cNvSpPr>
                <p:nvPr/>
              </p:nvSpPr>
              <p:spPr bwMode="auto">
                <a:xfrm>
                  <a:off x="36" y="2017"/>
                  <a:ext cx="0" cy="113"/>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35" name="Line 21"/>
                <p:cNvSpPr>
                  <a:spLocks noChangeShapeType="1"/>
                </p:cNvSpPr>
                <p:nvPr/>
              </p:nvSpPr>
              <p:spPr bwMode="auto">
                <a:xfrm>
                  <a:off x="31" y="2130"/>
                  <a:ext cx="1044" cy="0"/>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36" name="Line 22"/>
                <p:cNvSpPr>
                  <a:spLocks noChangeShapeType="1"/>
                </p:cNvSpPr>
                <p:nvPr/>
              </p:nvSpPr>
              <p:spPr bwMode="auto">
                <a:xfrm flipV="1">
                  <a:off x="1075" y="0"/>
                  <a:ext cx="0" cy="213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37" name="Line 23"/>
                <p:cNvSpPr>
                  <a:spLocks noChangeShapeType="1"/>
                </p:cNvSpPr>
                <p:nvPr/>
              </p:nvSpPr>
              <p:spPr bwMode="auto">
                <a:xfrm flipH="1">
                  <a:off x="0" y="0"/>
                  <a:ext cx="1075" cy="0"/>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grpSp>
          <p:grpSp>
            <p:nvGrpSpPr>
              <p:cNvPr id="21" name="Group 24"/>
              <p:cNvGrpSpPr>
                <a:grpSpLocks/>
              </p:cNvGrpSpPr>
              <p:nvPr/>
            </p:nvGrpSpPr>
            <p:grpSpPr bwMode="auto">
              <a:xfrm>
                <a:off x="407" y="1165"/>
                <a:ext cx="439" cy="344"/>
                <a:chOff x="0" y="0"/>
                <a:chExt cx="439" cy="344"/>
              </a:xfrm>
            </p:grpSpPr>
            <p:grpSp>
              <p:nvGrpSpPr>
                <p:cNvPr id="30" name="Group 25"/>
                <p:cNvGrpSpPr>
                  <a:grpSpLocks/>
                </p:cNvGrpSpPr>
                <p:nvPr/>
              </p:nvGrpSpPr>
              <p:grpSpPr bwMode="auto">
                <a:xfrm>
                  <a:off x="0" y="176"/>
                  <a:ext cx="439" cy="168"/>
                  <a:chOff x="0" y="0"/>
                  <a:chExt cx="439" cy="168"/>
                </a:xfrm>
              </p:grpSpPr>
              <p:sp>
                <p:nvSpPr>
                  <p:cNvPr id="32" name="Line 26"/>
                  <p:cNvSpPr>
                    <a:spLocks noChangeShapeType="1"/>
                  </p:cNvSpPr>
                  <p:nvPr/>
                </p:nvSpPr>
                <p:spPr bwMode="auto">
                  <a:xfrm flipH="1">
                    <a:off x="8" y="0"/>
                    <a:ext cx="431" cy="0"/>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33" name="Line 27"/>
                  <p:cNvSpPr>
                    <a:spLocks noChangeShapeType="1"/>
                  </p:cNvSpPr>
                  <p:nvPr/>
                </p:nvSpPr>
                <p:spPr bwMode="auto">
                  <a:xfrm>
                    <a:off x="0" y="3"/>
                    <a:ext cx="0" cy="165"/>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grpSp>
            <p:sp>
              <p:nvSpPr>
                <p:cNvPr id="31" name="Rectangle 28"/>
                <p:cNvSpPr>
                  <a:spLocks noChangeArrowheads="1"/>
                </p:cNvSpPr>
                <p:nvPr/>
              </p:nvSpPr>
              <p:spPr bwMode="auto">
                <a:xfrm>
                  <a:off x="112" y="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000" b="1"/>
                    <a:t>Y</a:t>
                  </a:r>
                </a:p>
              </p:txBody>
            </p:sp>
          </p:grpSp>
          <p:grpSp>
            <p:nvGrpSpPr>
              <p:cNvPr id="22" name="Group 29"/>
              <p:cNvGrpSpPr>
                <a:grpSpLocks/>
              </p:cNvGrpSpPr>
              <p:nvPr/>
            </p:nvGrpSpPr>
            <p:grpSpPr bwMode="auto">
              <a:xfrm>
                <a:off x="407" y="1829"/>
                <a:ext cx="439" cy="344"/>
                <a:chOff x="0" y="0"/>
                <a:chExt cx="439" cy="344"/>
              </a:xfrm>
            </p:grpSpPr>
            <p:grpSp>
              <p:nvGrpSpPr>
                <p:cNvPr id="26" name="Group 30"/>
                <p:cNvGrpSpPr>
                  <a:grpSpLocks/>
                </p:cNvGrpSpPr>
                <p:nvPr/>
              </p:nvGrpSpPr>
              <p:grpSpPr bwMode="auto">
                <a:xfrm>
                  <a:off x="0" y="176"/>
                  <a:ext cx="439" cy="168"/>
                  <a:chOff x="0" y="0"/>
                  <a:chExt cx="439" cy="168"/>
                </a:xfrm>
              </p:grpSpPr>
              <p:sp>
                <p:nvSpPr>
                  <p:cNvPr id="28" name="Line 31"/>
                  <p:cNvSpPr>
                    <a:spLocks noChangeShapeType="1"/>
                  </p:cNvSpPr>
                  <p:nvPr/>
                </p:nvSpPr>
                <p:spPr bwMode="auto">
                  <a:xfrm flipH="1">
                    <a:off x="8" y="0"/>
                    <a:ext cx="431" cy="0"/>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sp>
                <p:nvSpPr>
                  <p:cNvPr id="29" name="Line 32"/>
                  <p:cNvSpPr>
                    <a:spLocks noChangeShapeType="1"/>
                  </p:cNvSpPr>
                  <p:nvPr/>
                </p:nvSpPr>
                <p:spPr bwMode="auto">
                  <a:xfrm>
                    <a:off x="0" y="3"/>
                    <a:ext cx="0" cy="165"/>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grpSp>
            <p:sp>
              <p:nvSpPr>
                <p:cNvPr id="27" name="Rectangle 33"/>
                <p:cNvSpPr>
                  <a:spLocks noChangeArrowheads="1"/>
                </p:cNvSpPr>
                <p:nvPr/>
              </p:nvSpPr>
              <p:spPr bwMode="auto">
                <a:xfrm>
                  <a:off x="112" y="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000" b="1"/>
                    <a:t>Y</a:t>
                  </a:r>
                </a:p>
              </p:txBody>
            </p:sp>
          </p:grpSp>
          <p:grpSp>
            <p:nvGrpSpPr>
              <p:cNvPr id="23" name="Group 34"/>
              <p:cNvGrpSpPr>
                <a:grpSpLocks/>
              </p:cNvGrpSpPr>
              <p:nvPr/>
            </p:nvGrpSpPr>
            <p:grpSpPr bwMode="auto">
              <a:xfrm>
                <a:off x="1591" y="2241"/>
                <a:ext cx="217" cy="204"/>
                <a:chOff x="0" y="0"/>
                <a:chExt cx="217" cy="204"/>
              </a:xfrm>
            </p:grpSpPr>
            <p:sp>
              <p:nvSpPr>
                <p:cNvPr id="24" name="Rectangle 35"/>
                <p:cNvSpPr>
                  <a:spLocks noChangeArrowheads="1"/>
                </p:cNvSpPr>
                <p:nvPr/>
              </p:nvSpPr>
              <p:spPr bwMode="auto">
                <a:xfrm>
                  <a:off x="25" y="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en-US" sz="2000" b="1"/>
                    <a:t>N</a:t>
                  </a:r>
                </a:p>
              </p:txBody>
            </p:sp>
            <p:sp>
              <p:nvSpPr>
                <p:cNvPr id="25" name="Line 36"/>
                <p:cNvSpPr>
                  <a:spLocks noChangeShapeType="1"/>
                </p:cNvSpPr>
                <p:nvPr/>
              </p:nvSpPr>
              <p:spPr bwMode="auto">
                <a:xfrm>
                  <a:off x="0" y="0"/>
                  <a:ext cx="0" cy="204"/>
                </a:xfrm>
                <a:prstGeom prst="line">
                  <a:avLst/>
                </a:prstGeom>
                <a:noFill/>
                <a:ln w="190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buFont typeface="Arial" pitchFamily="34" charset="0"/>
                    <a:buNone/>
                  </a:pPr>
                  <a:endParaRPr lang="zh-CN" altLang="en-US" sz="2000"/>
                </a:p>
              </p:txBody>
            </p:sp>
          </p:grpSp>
        </p:grpSp>
        <p:sp>
          <p:nvSpPr>
            <p:cNvPr id="8" name="Rectangle 37"/>
            <p:cNvSpPr>
              <a:spLocks noChangeArrowheads="1"/>
            </p:cNvSpPr>
            <p:nvPr/>
          </p:nvSpPr>
          <p:spPr bwMode="auto">
            <a:xfrm>
              <a:off x="375" y="3126"/>
              <a:ext cx="19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Font typeface="Arial" pitchFamily="34" charset="0"/>
                <a:buNone/>
              </a:pPr>
              <a:r>
                <a:rPr lang="zh-CN" altLang="en-US" sz="2000" b="1" dirty="0"/>
                <a:t>散列表的查找过程</a:t>
              </a:r>
            </a:p>
          </p:txBody>
        </p:sp>
      </p:grpSp>
    </p:spTree>
    <p:extLst>
      <p:ext uri="{BB962C8B-B14F-4D97-AF65-F5344CB8AC3E}">
        <p14:creationId xmlns:p14="http://schemas.microsoft.com/office/powerpoint/2010/main" val="227907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哈希查找过程及分析</a:t>
            </a:r>
          </a:p>
        </p:txBody>
      </p:sp>
      <p:sp>
        <p:nvSpPr>
          <p:cNvPr id="3" name="内容占位符 2"/>
          <p:cNvSpPr>
            <a:spLocks noGrp="1"/>
          </p:cNvSpPr>
          <p:nvPr>
            <p:ph idx="1"/>
          </p:nvPr>
        </p:nvSpPr>
        <p:spPr>
          <a:xfrm>
            <a:off x="257174" y="1368975"/>
            <a:ext cx="4557712" cy="5063602"/>
          </a:xfrm>
        </p:spPr>
        <p:txBody>
          <a:bodyPr>
            <a:noAutofit/>
          </a:bodyPr>
          <a:lstStyle/>
          <a:p>
            <a:pPr marL="0"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#define NULLKEY   -1    /*   </a:t>
            </a:r>
            <a:r>
              <a:rPr lang="zh-CN" altLang="en-US" sz="1300" dirty="0">
                <a:latin typeface="微软雅黑" pitchFamily="34" charset="-122"/>
                <a:cs typeface="Times New Roman" pitchFamily="18" charset="0"/>
              </a:rPr>
              <a:t>根据关键字类型定义空标识   *</a:t>
            </a:r>
            <a:r>
              <a:rPr lang="en-US" altLang="zh-CN" sz="1300" dirty="0">
                <a:latin typeface="微软雅黑" pitchFamily="34" charset="-122"/>
                <a:cs typeface="Times New Roman" pitchFamily="18" charset="0"/>
              </a:rPr>
              <a:t>/</a:t>
            </a:r>
          </a:p>
          <a:p>
            <a:pPr marL="0" indent="0">
              <a:lnSpc>
                <a:spcPct val="110000"/>
              </a:lnSpc>
              <a:spcBef>
                <a:spcPts val="600"/>
              </a:spcBef>
              <a:buFont typeface="Wingdings" pitchFamily="2" charset="2"/>
              <a:buNone/>
            </a:pPr>
            <a:r>
              <a:rPr lang="en-US" altLang="zh-CN" sz="1300" dirty="0" err="1">
                <a:latin typeface="微软雅黑" pitchFamily="34" charset="-122"/>
                <a:cs typeface="Times New Roman" pitchFamily="18" charset="0"/>
              </a:rPr>
              <a:t>typedef</a:t>
            </a:r>
            <a:r>
              <a:rPr lang="en-US" altLang="zh-CN" sz="1300" dirty="0">
                <a:latin typeface="微软雅黑" pitchFamily="34" charset="-122"/>
                <a:cs typeface="Times New Roman" pitchFamily="18" charset="0"/>
              </a:rPr>
              <a:t>  </a:t>
            </a:r>
            <a:r>
              <a:rPr lang="en-US" altLang="zh-CN" sz="1300" dirty="0" err="1">
                <a:latin typeface="微软雅黑" pitchFamily="34" charset="-122"/>
                <a:cs typeface="Times New Roman" pitchFamily="18" charset="0"/>
              </a:rPr>
              <a:t>struct</a:t>
            </a:r>
            <a:endParaRPr lang="en-US" altLang="zh-CN" sz="1300" dirty="0">
              <a:latin typeface="微软雅黑" pitchFamily="34" charset="-122"/>
              <a:cs typeface="Times New Roman" pitchFamily="18" charset="0"/>
            </a:endParaRPr>
          </a:p>
          <a:p>
            <a:pPr marL="355600" lvl="1"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  </a:t>
            </a:r>
            <a:r>
              <a:rPr lang="en-US" altLang="zh-CN" sz="1300" dirty="0" err="1">
                <a:latin typeface="微软雅黑" pitchFamily="34" charset="-122"/>
                <a:cs typeface="Times New Roman" pitchFamily="18" charset="0"/>
              </a:rPr>
              <a:t>KeyType</a:t>
            </a:r>
            <a:r>
              <a:rPr lang="en-US" altLang="zh-CN" sz="1300" dirty="0">
                <a:latin typeface="微软雅黑" pitchFamily="34" charset="-122"/>
                <a:cs typeface="Times New Roman" pitchFamily="18" charset="0"/>
              </a:rPr>
              <a:t>   key ;     /*   </a:t>
            </a:r>
            <a:r>
              <a:rPr lang="zh-CN" altLang="en-US" sz="1300" dirty="0">
                <a:latin typeface="微软雅黑" pitchFamily="34" charset="-122"/>
                <a:cs typeface="Times New Roman" pitchFamily="18" charset="0"/>
              </a:rPr>
              <a:t>关键字域   *</a:t>
            </a:r>
            <a:r>
              <a:rPr lang="en-US" altLang="zh-CN" sz="1300" dirty="0">
                <a:latin typeface="微软雅黑" pitchFamily="34" charset="-122"/>
                <a:cs typeface="Times New Roman" pitchFamily="18" charset="0"/>
              </a:rPr>
              <a:t>/</a:t>
            </a:r>
          </a:p>
          <a:p>
            <a:pPr marL="723900" lvl="2" indent="0">
              <a:lnSpc>
                <a:spcPct val="110000"/>
              </a:lnSpc>
              <a:spcBef>
                <a:spcPts val="600"/>
              </a:spcBef>
              <a:buFont typeface="Wingdings" pitchFamily="2" charset="2"/>
              <a:buNone/>
            </a:pPr>
            <a:r>
              <a:rPr lang="en-US" altLang="zh-CN" sz="1300" dirty="0" err="1">
                <a:latin typeface="微软雅黑" pitchFamily="34" charset="-122"/>
                <a:cs typeface="Times New Roman" pitchFamily="18" charset="0"/>
              </a:rPr>
              <a:t>otherType</a:t>
            </a:r>
            <a:r>
              <a:rPr lang="en-US" altLang="zh-CN" sz="1300" dirty="0">
                <a:latin typeface="微软雅黑" pitchFamily="34" charset="-122"/>
                <a:cs typeface="Times New Roman" pitchFamily="18" charset="0"/>
              </a:rPr>
              <a:t>  </a:t>
            </a:r>
            <a:r>
              <a:rPr lang="en-US" altLang="zh-CN" sz="1300" dirty="0" err="1">
                <a:latin typeface="微软雅黑" pitchFamily="34" charset="-122"/>
                <a:cs typeface="Times New Roman" pitchFamily="18" charset="0"/>
              </a:rPr>
              <a:t>otherinfo</a:t>
            </a:r>
            <a:r>
              <a:rPr lang="en-US" altLang="zh-CN" sz="1300" dirty="0">
                <a:latin typeface="微软雅黑" pitchFamily="34" charset="-122"/>
                <a:cs typeface="Times New Roman" pitchFamily="18" charset="0"/>
              </a:rPr>
              <a:t> ;   /*   </a:t>
            </a:r>
            <a:r>
              <a:rPr lang="zh-CN" altLang="en-US" sz="1300" dirty="0">
                <a:latin typeface="微软雅黑" pitchFamily="34" charset="-122"/>
                <a:cs typeface="Times New Roman" pitchFamily="18" charset="0"/>
              </a:rPr>
              <a:t>记录的其它域   *</a:t>
            </a:r>
            <a:r>
              <a:rPr lang="en-US" altLang="zh-CN" sz="1300" dirty="0">
                <a:latin typeface="微软雅黑" pitchFamily="34" charset="-122"/>
                <a:cs typeface="Times New Roman" pitchFamily="18" charset="0"/>
              </a:rPr>
              <a:t>/</a:t>
            </a:r>
          </a:p>
          <a:p>
            <a:pPr marL="355600" lvl="1"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a:t>
            </a:r>
            <a:r>
              <a:rPr lang="en-US" altLang="zh-CN" sz="1300" dirty="0" err="1">
                <a:latin typeface="微软雅黑" pitchFamily="34" charset="-122"/>
                <a:cs typeface="Times New Roman" pitchFamily="18" charset="0"/>
              </a:rPr>
              <a:t>RecType</a:t>
            </a:r>
            <a:r>
              <a:rPr lang="en-US" altLang="zh-CN" sz="1300" dirty="0">
                <a:latin typeface="微软雅黑" pitchFamily="34" charset="-122"/>
                <a:cs typeface="Times New Roman" pitchFamily="18" charset="0"/>
              </a:rPr>
              <a:t> ;</a:t>
            </a:r>
          </a:p>
          <a:p>
            <a:pPr marL="0" indent="0">
              <a:lnSpc>
                <a:spcPct val="110000"/>
              </a:lnSpc>
              <a:spcBef>
                <a:spcPts val="600"/>
              </a:spcBef>
              <a:buFont typeface="Wingdings" pitchFamily="2" charset="2"/>
              <a:buNone/>
            </a:pPr>
            <a:r>
              <a:rPr lang="en-US" altLang="zh-CN" sz="1300" dirty="0" err="1">
                <a:latin typeface="微软雅黑" pitchFamily="34" charset="-122"/>
                <a:cs typeface="Times New Roman" pitchFamily="18" charset="0"/>
              </a:rPr>
              <a:t>int</a:t>
            </a:r>
            <a:r>
              <a:rPr lang="en-US" altLang="zh-CN" sz="1300" dirty="0">
                <a:latin typeface="微软雅黑" pitchFamily="34" charset="-122"/>
                <a:cs typeface="Times New Roman" pitchFamily="18" charset="0"/>
              </a:rPr>
              <a:t>  </a:t>
            </a:r>
            <a:r>
              <a:rPr lang="en-US" altLang="zh-CN" sz="1300" dirty="0" err="1">
                <a:latin typeface="微软雅黑" pitchFamily="34" charset="-122"/>
                <a:cs typeface="Times New Roman" pitchFamily="18" charset="0"/>
              </a:rPr>
              <a:t>Hash_search</a:t>
            </a:r>
            <a:r>
              <a:rPr lang="en-US" altLang="zh-CN" sz="1300" dirty="0">
                <a:latin typeface="微软雅黑" pitchFamily="34" charset="-122"/>
                <a:cs typeface="Times New Roman" pitchFamily="18" charset="0"/>
              </a:rPr>
              <a:t>(</a:t>
            </a:r>
            <a:r>
              <a:rPr lang="en-US" altLang="zh-CN" sz="1300" dirty="0" err="1">
                <a:latin typeface="微软雅黑" pitchFamily="34" charset="-122"/>
                <a:cs typeface="Times New Roman" pitchFamily="18" charset="0"/>
              </a:rPr>
              <a:t>RecType</a:t>
            </a:r>
            <a:r>
              <a:rPr lang="en-US" altLang="zh-CN" sz="1300" dirty="0">
                <a:latin typeface="微软雅黑" pitchFamily="34" charset="-122"/>
                <a:cs typeface="Times New Roman" pitchFamily="18" charset="0"/>
              </a:rPr>
              <a:t> HT[], </a:t>
            </a:r>
            <a:r>
              <a:rPr lang="en-US" altLang="zh-CN" sz="1300" dirty="0" err="1">
                <a:latin typeface="微软雅黑" pitchFamily="34" charset="-122"/>
                <a:cs typeface="Times New Roman" pitchFamily="18" charset="0"/>
              </a:rPr>
              <a:t>KeyType</a:t>
            </a:r>
            <a:r>
              <a:rPr lang="en-US" altLang="zh-CN" sz="1300" dirty="0">
                <a:latin typeface="微软雅黑" pitchFamily="34" charset="-122"/>
                <a:cs typeface="Times New Roman" pitchFamily="18" charset="0"/>
              </a:rPr>
              <a:t> k, </a:t>
            </a:r>
            <a:r>
              <a:rPr lang="en-US" altLang="zh-CN" sz="1300" dirty="0" err="1">
                <a:latin typeface="微软雅黑" pitchFamily="34" charset="-122"/>
                <a:cs typeface="Times New Roman" pitchFamily="18" charset="0"/>
              </a:rPr>
              <a:t>int</a:t>
            </a:r>
            <a:r>
              <a:rPr lang="en-US" altLang="zh-CN" sz="1300" dirty="0">
                <a:latin typeface="微软雅黑" pitchFamily="34" charset="-122"/>
                <a:cs typeface="Times New Roman" pitchFamily="18" charset="0"/>
              </a:rPr>
              <a:t> m)</a:t>
            </a:r>
          </a:p>
          <a:p>
            <a:pPr marL="0"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    </a:t>
            </a:r>
            <a:r>
              <a:rPr lang="zh-CN" altLang="en-US" sz="1300" dirty="0">
                <a:latin typeface="微软雅黑" pitchFamily="34" charset="-122"/>
                <a:cs typeface="Times New Roman" pitchFamily="18" charset="0"/>
              </a:rPr>
              <a:t>查找散列表</a:t>
            </a:r>
            <a:r>
              <a:rPr lang="en-US" altLang="zh-CN" sz="1300" dirty="0">
                <a:latin typeface="微软雅黑" pitchFamily="34" charset="-122"/>
                <a:cs typeface="Times New Roman" pitchFamily="18" charset="0"/>
              </a:rPr>
              <a:t>HT</a:t>
            </a:r>
            <a:r>
              <a:rPr lang="zh-CN" altLang="en-US" sz="1300" dirty="0">
                <a:latin typeface="微软雅黑" pitchFamily="34" charset="-122"/>
                <a:cs typeface="Times New Roman" pitchFamily="18" charset="0"/>
              </a:rPr>
              <a:t>中的关键字</a:t>
            </a:r>
            <a:r>
              <a:rPr lang="en-US" altLang="zh-CN" sz="1300" dirty="0">
                <a:latin typeface="微软雅黑" pitchFamily="34" charset="-122"/>
                <a:cs typeface="Times New Roman" pitchFamily="18" charset="0"/>
              </a:rPr>
              <a:t>K,</a:t>
            </a:r>
            <a:r>
              <a:rPr lang="zh-CN" altLang="en-US" sz="1300" dirty="0">
                <a:latin typeface="微软雅黑" pitchFamily="34" charset="-122"/>
                <a:cs typeface="Times New Roman" pitchFamily="18" charset="0"/>
              </a:rPr>
              <a:t>用开放定址法解决冲突   *</a:t>
            </a:r>
            <a:r>
              <a:rPr lang="en-US" altLang="zh-CN" sz="1300" dirty="0">
                <a:latin typeface="微软雅黑" pitchFamily="34" charset="-122"/>
                <a:cs typeface="Times New Roman" pitchFamily="18" charset="0"/>
              </a:rPr>
              <a:t>/</a:t>
            </a:r>
          </a:p>
          <a:p>
            <a:pPr marL="355600" lvl="1"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  </a:t>
            </a:r>
            <a:r>
              <a:rPr lang="en-US" altLang="zh-CN" sz="1300" dirty="0" err="1">
                <a:latin typeface="微软雅黑" pitchFamily="34" charset="-122"/>
                <a:cs typeface="Times New Roman" pitchFamily="18" charset="0"/>
              </a:rPr>
              <a:t>int</a:t>
            </a:r>
            <a:r>
              <a:rPr lang="en-US" altLang="zh-CN" sz="1300" dirty="0">
                <a:latin typeface="微软雅黑" pitchFamily="34" charset="-122"/>
                <a:cs typeface="Times New Roman" pitchFamily="18" charset="0"/>
              </a:rPr>
              <a:t> h, j ;</a:t>
            </a:r>
          </a:p>
          <a:p>
            <a:pPr marL="723900" lvl="2"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h=h(k) ;</a:t>
            </a:r>
          </a:p>
          <a:p>
            <a:pPr marL="723900" lvl="2"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while (j&lt;m &amp;&amp; !EQ(HT[h].key, NULLKEY) )</a:t>
            </a:r>
          </a:p>
          <a:p>
            <a:pPr marL="1079500" lvl="3"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        {   if (EQ(HT[h].key, k) )   return(h) ;</a:t>
            </a:r>
          </a:p>
          <a:p>
            <a:pPr marL="1435100" lvl="4"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else h=R(k, ++j) ;   </a:t>
            </a:r>
          </a:p>
          <a:p>
            <a:pPr marL="1079500" lvl="3"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a:t>
            </a:r>
          </a:p>
          <a:p>
            <a:pPr marL="723900" lvl="2"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return(-1) ;</a:t>
            </a:r>
          </a:p>
          <a:p>
            <a:pPr marL="355600" lvl="1" indent="0">
              <a:lnSpc>
                <a:spcPct val="110000"/>
              </a:lnSpc>
              <a:spcBef>
                <a:spcPts val="600"/>
              </a:spcBef>
              <a:buFont typeface="Wingdings" pitchFamily="2" charset="2"/>
              <a:buNone/>
            </a:pPr>
            <a:r>
              <a:rPr lang="en-US" altLang="zh-CN" sz="1300" dirty="0">
                <a:latin typeface="微软雅黑" pitchFamily="34" charset="-122"/>
                <a:cs typeface="Times New Roman" pitchFamily="18" charset="0"/>
              </a:rPr>
              <a: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34</a:t>
            </a:fld>
            <a:endParaRPr lang="zh-CN" altLang="en-US" dirty="0"/>
          </a:p>
        </p:txBody>
      </p:sp>
      <p:sp>
        <p:nvSpPr>
          <p:cNvPr id="6" name="矩形 5"/>
          <p:cNvSpPr/>
          <p:nvPr/>
        </p:nvSpPr>
        <p:spPr>
          <a:xfrm>
            <a:off x="4947052" y="1368975"/>
            <a:ext cx="3643313" cy="1346907"/>
          </a:xfrm>
          <a:prstGeom prst="rect">
            <a:avLst/>
          </a:prstGeom>
        </p:spPr>
        <p:txBody>
          <a:bodyPr wrap="square">
            <a:spAutoFit/>
          </a:bodyPr>
          <a:lstStyle/>
          <a:p>
            <a:pPr>
              <a:lnSpc>
                <a:spcPct val="110000"/>
              </a:lnSpc>
              <a:spcBef>
                <a:spcPct val="10000"/>
              </a:spcBef>
            </a:pPr>
            <a:r>
              <a:rPr lang="en-US" altLang="zh-CN" sz="1400" dirty="0">
                <a:latin typeface="微软雅黑" pitchFamily="34" charset="-122"/>
                <a:ea typeface="微软雅黑" pitchFamily="34" charset="-122"/>
                <a:cs typeface="Times New Roman" pitchFamily="18" charset="0"/>
              </a:rPr>
              <a:t>#define M 15</a:t>
            </a:r>
          </a:p>
          <a:p>
            <a:pPr>
              <a:lnSpc>
                <a:spcPct val="110000"/>
              </a:lnSpc>
              <a:spcBef>
                <a:spcPct val="10000"/>
              </a:spcBef>
            </a:pPr>
            <a:r>
              <a:rPr lang="en-US" altLang="zh-CN" sz="1400" dirty="0" err="1">
                <a:latin typeface="微软雅黑" pitchFamily="34" charset="-122"/>
                <a:ea typeface="微软雅黑" pitchFamily="34" charset="-122"/>
                <a:cs typeface="Times New Roman" pitchFamily="18" charset="0"/>
              </a:rPr>
              <a:t>typedef</a:t>
            </a:r>
            <a:r>
              <a:rPr lang="en-US" altLang="zh-CN" sz="1400" dirty="0">
                <a:latin typeface="微软雅黑" pitchFamily="34" charset="-122"/>
                <a:ea typeface="微软雅黑" pitchFamily="34" charset="-122"/>
                <a:cs typeface="Times New Roman" pitchFamily="18" charset="0"/>
              </a:rPr>
              <a:t> </a:t>
            </a:r>
            <a:r>
              <a:rPr lang="en-US" altLang="zh-CN" sz="1400" dirty="0" err="1">
                <a:latin typeface="微软雅黑" pitchFamily="34" charset="-122"/>
                <a:ea typeface="微软雅黑" pitchFamily="34" charset="-122"/>
                <a:cs typeface="Times New Roman" pitchFamily="18" charset="0"/>
              </a:rPr>
              <a:t>struct</a:t>
            </a:r>
            <a:r>
              <a:rPr lang="en-US" altLang="zh-CN" sz="1400" dirty="0">
                <a:latin typeface="微软雅黑" pitchFamily="34" charset="-122"/>
                <a:ea typeface="微软雅黑" pitchFamily="34" charset="-122"/>
                <a:cs typeface="Times New Roman" pitchFamily="18" charset="0"/>
              </a:rPr>
              <a:t> node</a:t>
            </a:r>
          </a:p>
          <a:p>
            <a:pPr marL="355600" lvl="1"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  </a:t>
            </a:r>
            <a:r>
              <a:rPr lang="en-US" altLang="zh-CN" sz="1400" dirty="0" err="1">
                <a:latin typeface="微软雅黑" pitchFamily="34" charset="-122"/>
                <a:ea typeface="微软雅黑" pitchFamily="34" charset="-122"/>
              </a:rPr>
              <a:t>KeyType</a:t>
            </a:r>
            <a:r>
              <a:rPr lang="en-US" altLang="zh-CN" sz="1400" dirty="0">
                <a:latin typeface="微软雅黑" pitchFamily="34" charset="-122"/>
                <a:ea typeface="微软雅黑" pitchFamily="34" charset="-122"/>
                <a:cs typeface="Times New Roman" pitchFamily="18" charset="0"/>
              </a:rPr>
              <a:t> key;</a:t>
            </a:r>
          </a:p>
          <a:p>
            <a:pPr marL="723900" lvl="2" indent="0">
              <a:lnSpc>
                <a:spcPct val="110000"/>
              </a:lnSpc>
              <a:spcBef>
                <a:spcPct val="10000"/>
              </a:spcBef>
              <a:buFont typeface="Wingdings" pitchFamily="2" charset="2"/>
              <a:buNone/>
            </a:pPr>
            <a:r>
              <a:rPr lang="en-US" altLang="zh-CN" sz="1400" dirty="0" err="1">
                <a:latin typeface="微软雅黑" pitchFamily="34" charset="-122"/>
                <a:ea typeface="微软雅黑" pitchFamily="34" charset="-122"/>
                <a:cs typeface="Times New Roman" pitchFamily="18" charset="0"/>
              </a:rPr>
              <a:t>struct</a:t>
            </a:r>
            <a:r>
              <a:rPr lang="en-US" altLang="zh-CN" sz="1400" dirty="0">
                <a:latin typeface="微软雅黑" pitchFamily="34" charset="-122"/>
                <a:ea typeface="微软雅黑" pitchFamily="34" charset="-122"/>
                <a:cs typeface="Times New Roman" pitchFamily="18" charset="0"/>
              </a:rPr>
              <a:t> node *link;</a:t>
            </a:r>
          </a:p>
          <a:p>
            <a:pPr marL="355600" lvl="1"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a:t>
            </a:r>
            <a:r>
              <a:rPr lang="en-US" altLang="zh-CN" sz="1400" dirty="0" err="1">
                <a:latin typeface="微软雅黑" pitchFamily="34" charset="-122"/>
                <a:ea typeface="微软雅黑" pitchFamily="34" charset="-122"/>
                <a:cs typeface="Times New Roman" pitchFamily="18" charset="0"/>
              </a:rPr>
              <a:t>HNode</a:t>
            </a:r>
            <a:r>
              <a:rPr lang="en-US" altLang="zh-CN" sz="1400" dirty="0">
                <a:latin typeface="微软雅黑" pitchFamily="34" charset="-122"/>
                <a:ea typeface="微软雅黑" pitchFamily="34" charset="-122"/>
                <a:cs typeface="Times New Roman" pitchFamily="18" charset="0"/>
              </a:rPr>
              <a:t>;</a:t>
            </a:r>
          </a:p>
        </p:txBody>
      </p:sp>
      <p:sp>
        <p:nvSpPr>
          <p:cNvPr id="7" name="矩形 6"/>
          <p:cNvSpPr/>
          <p:nvPr/>
        </p:nvSpPr>
        <p:spPr>
          <a:xfrm>
            <a:off x="4947052" y="3202845"/>
            <a:ext cx="4025496" cy="2876557"/>
          </a:xfrm>
          <a:prstGeom prst="rect">
            <a:avLst/>
          </a:prstGeom>
        </p:spPr>
        <p:txBody>
          <a:bodyPr wrap="square">
            <a:spAutoFit/>
          </a:bodyPr>
          <a:lstStyle/>
          <a:p>
            <a:pPr>
              <a:lnSpc>
                <a:spcPct val="110000"/>
              </a:lnSpc>
              <a:spcBef>
                <a:spcPct val="10000"/>
              </a:spcBef>
            </a:pPr>
            <a:r>
              <a:rPr lang="en-US" altLang="zh-CN" sz="1400" dirty="0" err="1">
                <a:latin typeface="微软雅黑" pitchFamily="34" charset="-122"/>
                <a:ea typeface="微软雅黑" pitchFamily="34" charset="-122"/>
                <a:cs typeface="Times New Roman" pitchFamily="18" charset="0"/>
              </a:rPr>
              <a:t>HNode</a:t>
            </a:r>
            <a:r>
              <a:rPr lang="en-US" altLang="zh-CN" sz="1400" dirty="0">
                <a:latin typeface="微软雅黑" pitchFamily="34" charset="-122"/>
                <a:ea typeface="微软雅黑" pitchFamily="34" charset="-122"/>
                <a:cs typeface="Times New Roman" pitchFamily="18" charset="0"/>
              </a:rPr>
              <a:t> *</a:t>
            </a:r>
            <a:r>
              <a:rPr lang="en-US" altLang="zh-CN" sz="1400" dirty="0" err="1">
                <a:latin typeface="微软雅黑" pitchFamily="34" charset="-122"/>
                <a:ea typeface="微软雅黑" pitchFamily="34" charset="-122"/>
                <a:cs typeface="Times New Roman" pitchFamily="18" charset="0"/>
              </a:rPr>
              <a:t>hash_search</a:t>
            </a:r>
            <a:r>
              <a:rPr lang="en-US" altLang="zh-CN" sz="1400" dirty="0">
                <a:latin typeface="微软雅黑" pitchFamily="34" charset="-122"/>
                <a:ea typeface="微软雅黑" pitchFamily="34" charset="-122"/>
                <a:cs typeface="Times New Roman" pitchFamily="18" charset="0"/>
              </a:rPr>
              <a:t>(</a:t>
            </a:r>
            <a:r>
              <a:rPr lang="en-US" altLang="zh-CN" sz="1400" dirty="0" err="1">
                <a:latin typeface="微软雅黑" pitchFamily="34" charset="-122"/>
                <a:ea typeface="微软雅黑" pitchFamily="34" charset="-122"/>
                <a:cs typeface="Times New Roman" pitchFamily="18" charset="0"/>
              </a:rPr>
              <a:t>HNode</a:t>
            </a:r>
            <a:r>
              <a:rPr lang="en-US" altLang="zh-CN" sz="1400" dirty="0">
                <a:latin typeface="微软雅黑" pitchFamily="34" charset="-122"/>
                <a:ea typeface="微软雅黑" pitchFamily="34" charset="-122"/>
                <a:cs typeface="Times New Roman" pitchFamily="18" charset="0"/>
              </a:rPr>
              <a:t> *t[], </a:t>
            </a:r>
            <a:r>
              <a:rPr lang="en-US" altLang="zh-CN" sz="1400" dirty="0" err="1">
                <a:latin typeface="微软雅黑" pitchFamily="34" charset="-122"/>
                <a:ea typeface="微软雅黑" pitchFamily="34" charset="-122"/>
              </a:rPr>
              <a:t>KeyType</a:t>
            </a:r>
            <a:r>
              <a:rPr lang="en-US" altLang="zh-CN" sz="1400" dirty="0">
                <a:latin typeface="微软雅黑" pitchFamily="34" charset="-122"/>
                <a:ea typeface="微软雅黑" pitchFamily="34" charset="-122"/>
              </a:rPr>
              <a:t> k</a:t>
            </a:r>
            <a:r>
              <a:rPr lang="en-US" altLang="zh-CN" sz="1400" dirty="0">
                <a:latin typeface="微软雅黑" pitchFamily="34" charset="-122"/>
                <a:ea typeface="微软雅黑" pitchFamily="34" charset="-122"/>
                <a:cs typeface="Times New Roman" pitchFamily="18" charset="0"/>
              </a:rPr>
              <a:t>)</a:t>
            </a:r>
          </a:p>
          <a:p>
            <a:pPr marL="355600" lvl="1"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  </a:t>
            </a:r>
            <a:r>
              <a:rPr lang="en-US" altLang="zh-CN" sz="1400" dirty="0" err="1">
                <a:latin typeface="微软雅黑" pitchFamily="34" charset="-122"/>
                <a:ea typeface="微软雅黑" pitchFamily="34" charset="-122"/>
                <a:cs typeface="Times New Roman" pitchFamily="18" charset="0"/>
              </a:rPr>
              <a:t>HNode</a:t>
            </a:r>
            <a:r>
              <a:rPr lang="en-US" altLang="zh-CN" sz="1400" dirty="0">
                <a:latin typeface="微软雅黑" pitchFamily="34" charset="-122"/>
                <a:ea typeface="微软雅黑" pitchFamily="34" charset="-122"/>
                <a:cs typeface="Times New Roman" pitchFamily="18" charset="0"/>
              </a:rPr>
              <a:t> *p;    </a:t>
            </a:r>
            <a:r>
              <a:rPr lang="en-US" altLang="zh-CN" sz="1400" dirty="0" err="1">
                <a:latin typeface="微软雅黑" pitchFamily="34" charset="-122"/>
                <a:ea typeface="微软雅黑" pitchFamily="34" charset="-122"/>
                <a:cs typeface="Times New Roman" pitchFamily="18" charset="0"/>
              </a:rPr>
              <a:t>int</a:t>
            </a:r>
            <a:r>
              <a:rPr lang="en-US" altLang="zh-CN" sz="1400" dirty="0">
                <a:latin typeface="微软雅黑" pitchFamily="34" charset="-122"/>
                <a:ea typeface="微软雅黑" pitchFamily="34" charset="-122"/>
                <a:cs typeface="Times New Roman" pitchFamily="18" charset="0"/>
              </a:rPr>
              <a:t> i;</a:t>
            </a:r>
          </a:p>
          <a:p>
            <a:pPr marL="723900" lvl="2"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i=h(k);</a:t>
            </a:r>
          </a:p>
          <a:p>
            <a:pPr marL="723900" lvl="2"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if (t[i]==NULL)     return(NULL);</a:t>
            </a:r>
          </a:p>
          <a:p>
            <a:pPr marL="723900" lvl="2"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p=t[i];</a:t>
            </a:r>
          </a:p>
          <a:p>
            <a:pPr marL="723900" lvl="2"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while(p!=NULL)</a:t>
            </a:r>
          </a:p>
          <a:p>
            <a:pPr marL="1079500" lvl="3"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if (EQ(p-&gt;key, k))  return(p);  </a:t>
            </a:r>
          </a:p>
          <a:p>
            <a:pPr marL="1079500" lvl="3"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else  p=p-&gt;link;</a:t>
            </a:r>
          </a:p>
          <a:p>
            <a:pPr marL="723900" lvl="2"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return(NULL);</a:t>
            </a:r>
          </a:p>
          <a:p>
            <a:pPr marL="355600" lvl="1" indent="0">
              <a:lnSpc>
                <a:spcPct val="110000"/>
              </a:lnSpc>
              <a:spcBef>
                <a:spcPct val="10000"/>
              </a:spcBef>
              <a:buFont typeface="Wingdings" pitchFamily="2" charset="2"/>
              <a:buNone/>
            </a:pPr>
            <a:r>
              <a:rPr lang="en-US" altLang="zh-CN" sz="1400" dirty="0">
                <a:latin typeface="微软雅黑" pitchFamily="34" charset="-122"/>
                <a:ea typeface="微软雅黑" pitchFamily="34" charset="-122"/>
                <a:cs typeface="Times New Roman" pitchFamily="18" charset="0"/>
              </a:rPr>
              <a:t>}      </a:t>
            </a: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查找散列表</a:t>
            </a:r>
            <a:r>
              <a:rPr lang="en-US" altLang="zh-CN" sz="1400" dirty="0">
                <a:latin typeface="微软雅黑" pitchFamily="34" charset="-122"/>
                <a:ea typeface="微软雅黑" pitchFamily="34" charset="-122"/>
              </a:rPr>
              <a:t>HT</a:t>
            </a:r>
            <a:r>
              <a:rPr lang="zh-CN" altLang="en-US" sz="1400" dirty="0">
                <a:latin typeface="微软雅黑" pitchFamily="34" charset="-122"/>
                <a:ea typeface="微软雅黑" pitchFamily="34" charset="-122"/>
              </a:rPr>
              <a:t>中的关键字</a:t>
            </a:r>
            <a:r>
              <a:rPr lang="en-US" altLang="zh-CN" sz="1400" dirty="0">
                <a:latin typeface="微软雅黑" pitchFamily="34" charset="-122"/>
                <a:ea typeface="微软雅黑" pitchFamily="34" charset="-122"/>
              </a:rPr>
              <a:t>K,</a:t>
            </a:r>
            <a:r>
              <a:rPr lang="zh-CN" altLang="en-US" sz="1400" dirty="0">
                <a:latin typeface="微软雅黑" pitchFamily="34" charset="-122"/>
                <a:ea typeface="微软雅黑" pitchFamily="34" charset="-122"/>
              </a:rPr>
              <a:t>用链地址法解决冲突  *</a:t>
            </a:r>
            <a:r>
              <a:rPr lang="en-US" altLang="zh-CN" sz="1400" dirty="0">
                <a:latin typeface="微软雅黑" pitchFamily="34" charset="-122"/>
                <a:ea typeface="微软雅黑" pitchFamily="34" charset="-122"/>
              </a:rPr>
              <a:t>/</a:t>
            </a:r>
          </a:p>
        </p:txBody>
      </p:sp>
      <p:sp>
        <p:nvSpPr>
          <p:cNvPr id="8" name="矩形 7"/>
          <p:cNvSpPr/>
          <p:nvPr/>
        </p:nvSpPr>
        <p:spPr>
          <a:xfrm>
            <a:off x="413991" y="847519"/>
            <a:ext cx="1523174" cy="400110"/>
          </a:xfrm>
          <a:prstGeom prst="rect">
            <a:avLst/>
          </a:prstGeom>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查找算法</a:t>
            </a:r>
          </a:p>
        </p:txBody>
      </p:sp>
    </p:spTree>
    <p:extLst>
      <p:ext uri="{BB962C8B-B14F-4D97-AF65-F5344CB8AC3E}">
        <p14:creationId xmlns:p14="http://schemas.microsoft.com/office/powerpoint/2010/main" val="98918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哈希查找分析</a:t>
            </a:r>
          </a:p>
        </p:txBody>
      </p:sp>
      <p:sp>
        <p:nvSpPr>
          <p:cNvPr id="3" name="内容占位符 2"/>
          <p:cNvSpPr>
            <a:spLocks noGrp="1"/>
          </p:cNvSpPr>
          <p:nvPr>
            <p:ph idx="1"/>
          </p:nvPr>
        </p:nvSpPr>
        <p:spPr/>
        <p:txBody>
          <a:bodyPr>
            <a:normAutofit/>
          </a:bodyPr>
          <a:lstStyle/>
          <a:p>
            <a:pPr>
              <a:lnSpc>
                <a:spcPct val="150000"/>
              </a:lnSpc>
              <a:spcBef>
                <a:spcPts val="1200"/>
              </a:spcBef>
            </a:pPr>
            <a:r>
              <a:rPr lang="zh-CN" altLang="en-US" sz="2000" dirty="0">
                <a:latin typeface="微软雅黑" pitchFamily="34" charset="-122"/>
              </a:rPr>
              <a:t>从哈希查找过程可见：尽管散列表在关键字与记录的存储地址之间建立了直接映象，但由于“冲突”，查找过程仍是一个给定值与关键字进行比较的过程，评价哈希查找效率仍要用</a:t>
            </a:r>
            <a:r>
              <a:rPr lang="en-US" altLang="zh-CN" sz="2000" dirty="0">
                <a:latin typeface="微软雅黑" pitchFamily="34" charset="-122"/>
              </a:rPr>
              <a:t>ASL</a:t>
            </a:r>
            <a:r>
              <a:rPr lang="zh-CN" altLang="en-US" sz="2000" dirty="0">
                <a:latin typeface="微软雅黑" pitchFamily="34" charset="-122"/>
              </a:rPr>
              <a:t>。</a:t>
            </a:r>
          </a:p>
          <a:p>
            <a:pPr>
              <a:lnSpc>
                <a:spcPct val="150000"/>
              </a:lnSpc>
              <a:spcBef>
                <a:spcPts val="1200"/>
              </a:spcBef>
            </a:pPr>
            <a:r>
              <a:rPr lang="zh-CN" altLang="en-US" sz="2000" dirty="0">
                <a:latin typeface="微软雅黑" pitchFamily="34" charset="-122"/>
              </a:rPr>
              <a:t>哈希查找时关键字与给定值比较的次数取决于：</a:t>
            </a:r>
          </a:p>
          <a:p>
            <a:pPr marL="533400" lvl="1" indent="0">
              <a:lnSpc>
                <a:spcPct val="150000"/>
              </a:lnSpc>
              <a:spcBef>
                <a:spcPts val="1200"/>
              </a:spcBef>
              <a:buFont typeface="Wingdings" pitchFamily="2" charset="2"/>
              <a:buNone/>
            </a:pPr>
            <a:r>
              <a:rPr lang="zh-CN" altLang="en-US" dirty="0">
                <a:solidFill>
                  <a:schemeClr val="folHlink"/>
                </a:solidFill>
                <a:latin typeface="微软雅黑" pitchFamily="34" charset="-122"/>
                <a:cs typeface="Times New Roman" pitchFamily="18" charset="0"/>
              </a:rPr>
              <a:t>◆</a:t>
            </a:r>
            <a:r>
              <a:rPr lang="zh-CN" altLang="en-US" dirty="0">
                <a:solidFill>
                  <a:schemeClr val="hlink"/>
                </a:solidFill>
                <a:latin typeface="微软雅黑" pitchFamily="34" charset="-122"/>
                <a:cs typeface="Times New Roman" pitchFamily="18" charset="0"/>
              </a:rPr>
              <a:t> </a:t>
            </a:r>
            <a:r>
              <a:rPr lang="zh-CN" altLang="en-US" dirty="0">
                <a:latin typeface="微软雅黑" pitchFamily="34" charset="-122"/>
              </a:rPr>
              <a:t>哈希函数；</a:t>
            </a:r>
          </a:p>
          <a:p>
            <a:pPr marL="533400" lvl="1" indent="0">
              <a:lnSpc>
                <a:spcPct val="150000"/>
              </a:lnSpc>
              <a:spcBef>
                <a:spcPts val="1200"/>
              </a:spcBef>
              <a:buFont typeface="Wingdings" pitchFamily="2" charset="2"/>
              <a:buNone/>
            </a:pPr>
            <a:r>
              <a:rPr lang="zh-CN" altLang="en-US" dirty="0">
                <a:solidFill>
                  <a:schemeClr val="folHlink"/>
                </a:solidFill>
                <a:latin typeface="微软雅黑" pitchFamily="34" charset="-122"/>
                <a:cs typeface="Times New Roman" pitchFamily="18" charset="0"/>
              </a:rPr>
              <a:t>◆</a:t>
            </a:r>
            <a:r>
              <a:rPr lang="zh-CN" altLang="en-US" dirty="0">
                <a:solidFill>
                  <a:schemeClr val="hlink"/>
                </a:solidFill>
                <a:latin typeface="微软雅黑" pitchFamily="34" charset="-122"/>
                <a:cs typeface="Times New Roman" pitchFamily="18" charset="0"/>
              </a:rPr>
              <a:t> </a:t>
            </a:r>
            <a:r>
              <a:rPr lang="zh-CN" altLang="en-US" dirty="0">
                <a:latin typeface="微软雅黑" pitchFamily="34" charset="-122"/>
              </a:rPr>
              <a:t>处理冲突的方法；</a:t>
            </a:r>
          </a:p>
          <a:p>
            <a:pPr marL="533400" lvl="1" indent="0">
              <a:lnSpc>
                <a:spcPct val="150000"/>
              </a:lnSpc>
              <a:spcBef>
                <a:spcPts val="1200"/>
              </a:spcBef>
              <a:buFont typeface="Wingdings" pitchFamily="2" charset="2"/>
              <a:buNone/>
            </a:pPr>
            <a:r>
              <a:rPr lang="zh-CN" altLang="en-US" dirty="0">
                <a:solidFill>
                  <a:schemeClr val="folHlink"/>
                </a:solidFill>
                <a:latin typeface="微软雅黑" pitchFamily="34" charset="-122"/>
                <a:cs typeface="Times New Roman" pitchFamily="18" charset="0"/>
              </a:rPr>
              <a:t>◆</a:t>
            </a:r>
            <a:r>
              <a:rPr lang="zh-CN" altLang="en-US" dirty="0">
                <a:solidFill>
                  <a:schemeClr val="hlink"/>
                </a:solidFill>
                <a:latin typeface="微软雅黑" pitchFamily="34" charset="-122"/>
                <a:cs typeface="Times New Roman" pitchFamily="18" charset="0"/>
              </a:rPr>
              <a:t> </a:t>
            </a:r>
            <a:r>
              <a:rPr lang="zh-CN" altLang="en-US" dirty="0">
                <a:latin typeface="微软雅黑" pitchFamily="34" charset="-122"/>
              </a:rPr>
              <a:t>哈希表的填满因子</a:t>
            </a:r>
            <a:r>
              <a:rPr lang="zh-CN" altLang="en-US" dirty="0">
                <a:latin typeface="微软雅黑" pitchFamily="34" charset="-122"/>
                <a:sym typeface="Symbol" pitchFamily="18" charset="2"/>
              </a:rPr>
              <a:t> </a:t>
            </a:r>
            <a:r>
              <a:rPr lang="zh-CN" altLang="en-US" dirty="0">
                <a:latin typeface="微软雅黑" pitchFamily="34" charset="-122"/>
              </a:rPr>
              <a:t>。填满因子</a:t>
            </a:r>
            <a:r>
              <a:rPr lang="zh-CN" altLang="en-US" dirty="0">
                <a:latin typeface="微软雅黑" pitchFamily="34" charset="-122"/>
                <a:sym typeface="Symbol" pitchFamily="18" charset="2"/>
              </a:rPr>
              <a:t>的定义是</a:t>
            </a:r>
            <a:r>
              <a:rPr lang="zh-CN" altLang="en-US" dirty="0">
                <a:latin typeface="微软雅黑" pitchFamily="34" charset="-122"/>
              </a:rPr>
              <a:t>：</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35</a:t>
            </a:fld>
            <a:endParaRPr lang="zh-CN" altLang="en-US" dirty="0"/>
          </a:p>
        </p:txBody>
      </p:sp>
      <p:grpSp>
        <p:nvGrpSpPr>
          <p:cNvPr id="6" name="Group 3"/>
          <p:cNvGrpSpPr>
            <a:grpSpLocks/>
          </p:cNvGrpSpPr>
          <p:nvPr/>
        </p:nvGrpSpPr>
        <p:grpSpPr bwMode="auto">
          <a:xfrm>
            <a:off x="2711450" y="5069685"/>
            <a:ext cx="3721100" cy="863600"/>
            <a:chOff x="0" y="0"/>
            <a:chExt cx="2344" cy="544"/>
          </a:xfrm>
        </p:grpSpPr>
        <p:sp>
          <p:nvSpPr>
            <p:cNvPr id="7" name="Rectangle 4"/>
            <p:cNvSpPr>
              <a:spLocks noChangeArrowheads="1"/>
            </p:cNvSpPr>
            <p:nvPr/>
          </p:nvSpPr>
          <p:spPr bwMode="auto">
            <a:xfrm>
              <a:off x="376" y="0"/>
              <a:ext cx="185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800" b="1">
                  <a:sym typeface="Symbol" pitchFamily="18" charset="2"/>
                </a:rPr>
                <a:t>表中填入的记录数</a:t>
              </a:r>
            </a:p>
          </p:txBody>
        </p:sp>
        <p:sp>
          <p:nvSpPr>
            <p:cNvPr id="8" name="Rectangle 5"/>
            <p:cNvSpPr>
              <a:spLocks noChangeArrowheads="1"/>
            </p:cNvSpPr>
            <p:nvPr/>
          </p:nvSpPr>
          <p:spPr bwMode="auto">
            <a:xfrm>
              <a:off x="712" y="295"/>
              <a:ext cx="120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800" b="1" dirty="0">
                  <a:sym typeface="Symbol" pitchFamily="18" charset="2"/>
                </a:rPr>
                <a:t>哈希表长度</a:t>
              </a:r>
            </a:p>
          </p:txBody>
        </p:sp>
        <p:sp>
          <p:nvSpPr>
            <p:cNvPr id="9" name="Line 6"/>
            <p:cNvSpPr>
              <a:spLocks noChangeShapeType="1"/>
            </p:cNvSpPr>
            <p:nvPr/>
          </p:nvSpPr>
          <p:spPr bwMode="auto">
            <a:xfrm>
              <a:off x="372" y="288"/>
              <a:ext cx="1972" cy="0"/>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buFont typeface="Arial" pitchFamily="34" charset="0"/>
                <a:buNone/>
              </a:pPr>
              <a:endParaRPr lang="zh-CN" altLang="en-US" sz="2400"/>
            </a:p>
          </p:txBody>
        </p:sp>
        <p:sp>
          <p:nvSpPr>
            <p:cNvPr id="10" name="Rectangle 7"/>
            <p:cNvSpPr>
              <a:spLocks noChangeArrowheads="1"/>
            </p:cNvSpPr>
            <p:nvPr/>
          </p:nvSpPr>
          <p:spPr bwMode="auto">
            <a:xfrm>
              <a:off x="0" y="160"/>
              <a:ext cx="3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itchFamily="34" charset="0"/>
                <a:buNone/>
              </a:pPr>
              <a:r>
                <a:rPr lang="zh-CN" altLang="en-US" sz="2800" b="1">
                  <a:sym typeface="Symbol" pitchFamily="18" charset="2"/>
                </a:rPr>
                <a:t></a:t>
              </a:r>
              <a:r>
                <a:rPr lang="en-US" sz="2800" b="1">
                  <a:sym typeface="Symbol" pitchFamily="18" charset="2"/>
                </a:rPr>
                <a:t>=</a:t>
              </a:r>
            </a:p>
          </p:txBody>
        </p:sp>
      </p:grpSp>
    </p:spTree>
    <p:extLst>
      <p:ext uri="{BB962C8B-B14F-4D97-AF65-F5344CB8AC3E}">
        <p14:creationId xmlns:p14="http://schemas.microsoft.com/office/powerpoint/2010/main" val="2236764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哈希查找分析</a:t>
            </a:r>
          </a:p>
        </p:txBody>
      </p:sp>
      <p:sp>
        <p:nvSpPr>
          <p:cNvPr id="3" name="内容占位符 2"/>
          <p:cNvSpPr>
            <a:spLocks noGrp="1"/>
          </p:cNvSpPr>
          <p:nvPr>
            <p:ph idx="1"/>
          </p:nvPr>
        </p:nvSpPr>
        <p:spPr/>
        <p:txBody>
          <a:bodyPr/>
          <a:lstStyle/>
          <a:p>
            <a:r>
              <a:rPr lang="zh-CN" altLang="en-US" sz="1800" dirty="0"/>
              <a:t>各种散列函数所构造的散列表的</a:t>
            </a:r>
            <a:r>
              <a:rPr lang="en-US" altLang="zh-CN" sz="1800" dirty="0"/>
              <a:t>ASL</a:t>
            </a:r>
            <a:r>
              <a:rPr lang="zh-CN" altLang="en-US" sz="1800" dirty="0"/>
              <a:t>如下</a:t>
            </a:r>
            <a:endParaRPr lang="en-US" altLang="zh-CN" sz="1800" dirty="0"/>
          </a:p>
          <a:p>
            <a:pPr marL="0" indent="0">
              <a:buNone/>
            </a:pPr>
            <a:r>
              <a:rPr lang="zh-CN" altLang="en-US" sz="1800" dirty="0"/>
              <a:t>⑴   线性探测法的平均查找长度是：</a:t>
            </a:r>
            <a:endParaRPr lang="en-US" altLang="zh-CN" sz="1800" dirty="0"/>
          </a:p>
          <a:p>
            <a:pPr marL="0" indent="0">
              <a:buNone/>
            </a:pPr>
            <a:endParaRPr lang="en-US" altLang="zh-CN" sz="1050" dirty="0"/>
          </a:p>
          <a:p>
            <a:pPr marL="0" indent="0">
              <a:buNone/>
            </a:pPr>
            <a:endParaRPr lang="en-US" altLang="zh-CN" sz="1800" dirty="0"/>
          </a:p>
          <a:p>
            <a:pPr marL="0" indent="0">
              <a:buNone/>
            </a:pPr>
            <a:endParaRPr lang="en-US" altLang="zh-CN" sz="1600" dirty="0"/>
          </a:p>
          <a:p>
            <a:pPr marL="0" indent="0">
              <a:buNone/>
            </a:pPr>
            <a:endParaRPr lang="en-US" altLang="zh-CN" sz="1000" dirty="0"/>
          </a:p>
          <a:p>
            <a:pPr marL="0" indent="0">
              <a:buNone/>
            </a:pPr>
            <a:r>
              <a:rPr lang="zh-CN" altLang="en-US" sz="1800" dirty="0"/>
              <a:t> ⑵   二次探测、伪随机探测、再哈希法的平均查找长度是：</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700" dirty="0"/>
          </a:p>
          <a:p>
            <a:pPr marL="0" indent="0">
              <a:buNone/>
            </a:pPr>
            <a:r>
              <a:rPr lang="zh-CN" altLang="en-US" sz="1800" dirty="0"/>
              <a:t>⑶   用链地址法解决冲突的平均查找长度是</a:t>
            </a:r>
            <a:r>
              <a:rPr lang="zh-CN" altLang="en-US" dirty="0"/>
              <a:t>：</a:t>
            </a:r>
          </a:p>
          <a:p>
            <a:pPr marL="0" indent="0">
              <a:buNone/>
            </a:pP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36</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438" y="1597339"/>
            <a:ext cx="2638823" cy="133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438" y="3323775"/>
            <a:ext cx="2651124" cy="1457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8550" y="4918076"/>
            <a:ext cx="1866900" cy="129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375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23713-771F-447D-8F38-8E1182699C4F}"/>
              </a:ext>
            </a:extLst>
          </p:cNvPr>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30C37650-17B1-4748-8329-ED40342D4B78}"/>
              </a:ext>
            </a:extLst>
          </p:cNvPr>
          <p:cNvSpPr>
            <a:spLocks noGrp="1"/>
          </p:cNvSpPr>
          <p:nvPr>
            <p:ph idx="1"/>
          </p:nvPr>
        </p:nvSpPr>
        <p:spPr/>
        <p:txBody>
          <a:bodyPr>
            <a:normAutofit fontScale="92500"/>
          </a:bodyPr>
          <a:lstStyle/>
          <a:p>
            <a:pPr>
              <a:lnSpc>
                <a:spcPct val="150000"/>
              </a:lnSpc>
            </a:pPr>
            <a:r>
              <a:rPr lang="zh-CN" altLang="en-US" sz="2000" dirty="0"/>
              <a:t>顺序查找，二分查找，哈希</a:t>
            </a:r>
            <a:r>
              <a:rPr lang="en-US" altLang="zh-CN" sz="2000" dirty="0"/>
              <a:t>(</a:t>
            </a:r>
            <a:r>
              <a:rPr lang="zh-CN" altLang="en-US" sz="2000" dirty="0"/>
              <a:t>散列</a:t>
            </a:r>
            <a:r>
              <a:rPr lang="en-US" altLang="zh-CN" sz="2000" dirty="0"/>
              <a:t>)</a:t>
            </a:r>
            <a:r>
              <a:rPr lang="zh-CN" altLang="en-US" sz="2000" dirty="0"/>
              <a:t>查找的时间分别为</a:t>
            </a:r>
            <a:r>
              <a:rPr lang="en-US" altLang="zh-CN" sz="2000" dirty="0"/>
              <a:t>O(n)</a:t>
            </a:r>
            <a:r>
              <a:rPr lang="zh-CN" altLang="en-US" sz="2000" dirty="0"/>
              <a:t>，</a:t>
            </a:r>
            <a:r>
              <a:rPr lang="en-US" altLang="zh-CN" sz="2000" dirty="0"/>
              <a:t>O(</a:t>
            </a:r>
            <a:r>
              <a:rPr lang="en-US" altLang="zh-CN" sz="2000" dirty="0" err="1"/>
              <a:t>logn</a:t>
            </a:r>
            <a:r>
              <a:rPr lang="en-US" altLang="zh-CN" sz="2000" dirty="0"/>
              <a:t>)</a:t>
            </a:r>
            <a:r>
              <a:rPr lang="zh-CN" altLang="en-US" sz="2000" dirty="0"/>
              <a:t>，</a:t>
            </a:r>
            <a:r>
              <a:rPr lang="en-US" altLang="zh-CN" sz="2000" dirty="0"/>
              <a:t>O(1)</a:t>
            </a:r>
            <a:r>
              <a:rPr lang="zh-CN" altLang="en-US" sz="2000" dirty="0"/>
              <a:t>，既然有了高效的查找方法，为什么低效的方法还不放弃？</a:t>
            </a:r>
            <a:endParaRPr lang="en-US" altLang="zh-CN" sz="2000" dirty="0"/>
          </a:p>
          <a:p>
            <a:pPr>
              <a:lnSpc>
                <a:spcPct val="150000"/>
              </a:lnSpc>
            </a:pPr>
            <a:endParaRPr lang="en-US" altLang="zh-CN" sz="900" dirty="0"/>
          </a:p>
          <a:p>
            <a:pPr>
              <a:lnSpc>
                <a:spcPct val="150000"/>
              </a:lnSpc>
            </a:pPr>
            <a:r>
              <a:rPr lang="zh-CN" altLang="en-US" sz="2000" dirty="0"/>
              <a:t>时间复杂度是判断查找方法的一个重要指标，但不是唯一的指标。使用哪种查找方法需要综合考虑。</a:t>
            </a:r>
            <a:endParaRPr lang="en-US" altLang="zh-CN" sz="2000" dirty="0"/>
          </a:p>
          <a:p>
            <a:pPr>
              <a:lnSpc>
                <a:spcPct val="150000"/>
              </a:lnSpc>
            </a:pPr>
            <a:r>
              <a:rPr lang="zh-CN" altLang="en-US" sz="2000" dirty="0">
                <a:solidFill>
                  <a:srgbClr val="0000FF"/>
                </a:solidFill>
              </a:rPr>
              <a:t>哈希查找</a:t>
            </a:r>
            <a:r>
              <a:rPr lang="zh-CN" altLang="en-US" sz="2000" dirty="0"/>
              <a:t>时间效率为</a:t>
            </a:r>
            <a:r>
              <a:rPr lang="en-US" altLang="zh-CN" sz="2000" dirty="0"/>
              <a:t>O(1)</a:t>
            </a:r>
            <a:r>
              <a:rPr lang="zh-CN" altLang="en-US" sz="2000" dirty="0"/>
              <a:t>，查找速度最快，但需要构建哈希函数，计算哈希地址，查找时需要有解决冲突的方法；</a:t>
            </a:r>
            <a:endParaRPr lang="en-US" altLang="zh-CN" sz="2000" dirty="0"/>
          </a:p>
          <a:p>
            <a:pPr>
              <a:lnSpc>
                <a:spcPct val="150000"/>
              </a:lnSpc>
            </a:pPr>
            <a:r>
              <a:rPr lang="zh-CN" altLang="en-US" sz="2000" dirty="0">
                <a:solidFill>
                  <a:srgbClr val="0000FF"/>
                </a:solidFill>
              </a:rPr>
              <a:t>二分查找</a:t>
            </a:r>
            <a:r>
              <a:rPr lang="zh-CN" altLang="en-US" sz="2000" dirty="0"/>
              <a:t>时间</a:t>
            </a:r>
            <a:r>
              <a:rPr lang="en-US" altLang="zh-CN" sz="2000" dirty="0"/>
              <a:t>O(</a:t>
            </a:r>
            <a:r>
              <a:rPr lang="en-US" altLang="zh-CN" sz="2000" dirty="0" err="1"/>
              <a:t>logn</a:t>
            </a:r>
            <a:r>
              <a:rPr lang="en-US" altLang="zh-CN" sz="2000" dirty="0"/>
              <a:t>)</a:t>
            </a:r>
            <a:r>
              <a:rPr lang="zh-CN" altLang="en-US" sz="2000" dirty="0"/>
              <a:t>，需要元素有序且顺序存储，排序操作的时间开销大；</a:t>
            </a:r>
            <a:endParaRPr lang="en-US" altLang="zh-CN" sz="2000" dirty="0"/>
          </a:p>
          <a:p>
            <a:pPr>
              <a:lnSpc>
                <a:spcPct val="150000"/>
              </a:lnSpc>
            </a:pPr>
            <a:r>
              <a:rPr lang="zh-CN" altLang="en-US" sz="2000" dirty="0">
                <a:solidFill>
                  <a:srgbClr val="0000FF"/>
                </a:solidFill>
              </a:rPr>
              <a:t>顺序查找</a:t>
            </a:r>
            <a:r>
              <a:rPr lang="zh-CN" altLang="en-US" sz="2000" dirty="0"/>
              <a:t>时间最差为</a:t>
            </a:r>
            <a:r>
              <a:rPr lang="en-US" altLang="zh-CN" sz="2000" dirty="0"/>
              <a:t>O(n)</a:t>
            </a:r>
            <a:r>
              <a:rPr lang="zh-CN" altLang="en-US" sz="2000" dirty="0"/>
              <a:t>，但对查找表没有要求，数据有序和无序都可以，在数据量比较小的时候使用方便。</a:t>
            </a:r>
          </a:p>
        </p:txBody>
      </p:sp>
      <p:sp>
        <p:nvSpPr>
          <p:cNvPr id="4" name="灯片编号占位符 3">
            <a:extLst>
              <a:ext uri="{FF2B5EF4-FFF2-40B4-BE49-F238E27FC236}">
                <a16:creationId xmlns:a16="http://schemas.microsoft.com/office/drawing/2014/main" id="{0A9703BD-7F96-452A-8858-F4B1319F9E20}"/>
              </a:ext>
            </a:extLst>
          </p:cNvPr>
          <p:cNvSpPr>
            <a:spLocks noGrp="1"/>
          </p:cNvSpPr>
          <p:nvPr>
            <p:ph type="sldNum" sz="quarter" idx="12"/>
          </p:nvPr>
        </p:nvSpPr>
        <p:spPr/>
        <p:txBody>
          <a:bodyPr/>
          <a:lstStyle/>
          <a:p>
            <a:fld id="{36FD9405-CE62-418F-9683-85B6A1C55A4B}" type="slidenum">
              <a:rPr lang="zh-CN" altLang="en-US" smtClean="0"/>
              <a:pPr/>
              <a:t>37</a:t>
            </a:fld>
            <a:endParaRPr lang="zh-CN" altLang="en-US" dirty="0"/>
          </a:p>
        </p:txBody>
      </p:sp>
      <p:sp>
        <p:nvSpPr>
          <p:cNvPr id="5" name="页脚占位符 4">
            <a:extLst>
              <a:ext uri="{FF2B5EF4-FFF2-40B4-BE49-F238E27FC236}">
                <a16:creationId xmlns:a16="http://schemas.microsoft.com/office/drawing/2014/main" id="{99D095C9-DB7C-4CBE-87A9-04023CDE5649}"/>
              </a:ext>
            </a:extLst>
          </p:cNvPr>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31580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83113-390A-4A7A-9F20-2C2FB85D2D2A}"/>
              </a:ext>
            </a:extLst>
          </p:cNvPr>
          <p:cNvSpPr>
            <a:spLocks noGrp="1"/>
          </p:cNvSpPr>
          <p:nvPr>
            <p:ph type="title"/>
          </p:nvPr>
        </p:nvSpPr>
        <p:spPr/>
        <p:txBody>
          <a:bodyPr/>
          <a:lstStyle/>
          <a:p>
            <a:r>
              <a:rPr lang="zh-CN" altLang="en-US" dirty="0"/>
              <a:t>哈希的应用</a:t>
            </a:r>
          </a:p>
        </p:txBody>
      </p:sp>
      <p:sp>
        <p:nvSpPr>
          <p:cNvPr id="3" name="内容占位符 2">
            <a:extLst>
              <a:ext uri="{FF2B5EF4-FFF2-40B4-BE49-F238E27FC236}">
                <a16:creationId xmlns:a16="http://schemas.microsoft.com/office/drawing/2014/main" id="{2ECEDA7C-AE97-4253-84D9-091896B28F55}"/>
              </a:ext>
            </a:extLst>
          </p:cNvPr>
          <p:cNvSpPr>
            <a:spLocks noGrp="1"/>
          </p:cNvSpPr>
          <p:nvPr>
            <p:ph idx="1"/>
          </p:nvPr>
        </p:nvSpPr>
        <p:spPr/>
        <p:txBody>
          <a:bodyPr/>
          <a:lstStyle/>
          <a:p>
            <a:r>
              <a:rPr lang="zh-CN" altLang="en-US" dirty="0"/>
              <a:t>搜索引擎</a:t>
            </a:r>
            <a:endParaRPr lang="en-US" altLang="zh-CN" dirty="0"/>
          </a:p>
          <a:p>
            <a:pPr lvl="1">
              <a:lnSpc>
                <a:spcPct val="120000"/>
              </a:lnSpc>
              <a:spcBef>
                <a:spcPts val="1200"/>
              </a:spcBef>
            </a:pPr>
            <a:r>
              <a:rPr lang="zh-CN" altLang="en-US" sz="1800" dirty="0">
                <a:latin typeface="微软雅黑" panose="020B0503020204020204" pitchFamily="34" charset="-122"/>
              </a:rPr>
              <a:t>随着互联网上图像的数据信息日渐庞大，用户对网上图像搜索的要求也在不断提高，图像搜索引擎应运而生。以图搜图，搜索引擎根据用户上传的图片，搜索出与之相同或相似的图片。</a:t>
            </a:r>
            <a:endParaRPr lang="en-US" altLang="zh-CN" sz="1800" dirty="0">
              <a:latin typeface="微软雅黑" panose="020B0503020204020204" pitchFamily="34" charset="-122"/>
            </a:endParaRPr>
          </a:p>
          <a:p>
            <a:pPr lvl="1">
              <a:lnSpc>
                <a:spcPct val="120000"/>
              </a:lnSpc>
              <a:spcBef>
                <a:spcPts val="1200"/>
              </a:spcBef>
            </a:pPr>
            <a:r>
              <a:rPr lang="zh-CN" altLang="en-US" sz="1800" dirty="0">
                <a:latin typeface="微软雅黑" panose="020B0503020204020204" pitchFamily="34" charset="-122"/>
              </a:rPr>
              <a:t>搜图的原理是对用户上传的图片生成一个“指纹”特征值，与数据库中已有的图片指纹比对，结果越接近，说明图片越相似。这里的关键技术称为“感知哈希算法（</a:t>
            </a:r>
            <a:r>
              <a:rPr lang="en-US" altLang="zh-CN" sz="1800" dirty="0">
                <a:latin typeface="微软雅黑" panose="020B0503020204020204" pitchFamily="34" charset="-122"/>
              </a:rPr>
              <a:t>Perceptual Hash Algorithm</a:t>
            </a:r>
            <a:r>
              <a:rPr lang="zh-CN" altLang="en-US" sz="1800" dirty="0">
                <a:latin typeface="微软雅黑" panose="020B0503020204020204" pitchFamily="34" charset="-122"/>
              </a:rPr>
              <a:t>）”。</a:t>
            </a:r>
          </a:p>
        </p:txBody>
      </p:sp>
      <p:sp>
        <p:nvSpPr>
          <p:cNvPr id="4" name="灯片编号占位符 3">
            <a:extLst>
              <a:ext uri="{FF2B5EF4-FFF2-40B4-BE49-F238E27FC236}">
                <a16:creationId xmlns:a16="http://schemas.microsoft.com/office/drawing/2014/main" id="{03B3D47E-EFAB-470E-8720-585BA5D4A3DE}"/>
              </a:ext>
            </a:extLst>
          </p:cNvPr>
          <p:cNvSpPr>
            <a:spLocks noGrp="1"/>
          </p:cNvSpPr>
          <p:nvPr>
            <p:ph type="sldNum" sz="quarter" idx="12"/>
          </p:nvPr>
        </p:nvSpPr>
        <p:spPr/>
        <p:txBody>
          <a:bodyPr/>
          <a:lstStyle/>
          <a:p>
            <a:fld id="{36FD9405-CE62-418F-9683-85B6A1C55A4B}" type="slidenum">
              <a:rPr lang="zh-CN" altLang="en-US" smtClean="0"/>
              <a:pPr/>
              <a:t>38</a:t>
            </a:fld>
            <a:endParaRPr lang="zh-CN" altLang="en-US" dirty="0"/>
          </a:p>
        </p:txBody>
      </p:sp>
      <p:sp>
        <p:nvSpPr>
          <p:cNvPr id="5" name="页脚占位符 4">
            <a:extLst>
              <a:ext uri="{FF2B5EF4-FFF2-40B4-BE49-F238E27FC236}">
                <a16:creationId xmlns:a16="http://schemas.microsoft.com/office/drawing/2014/main" id="{E8F84581-864B-4ADE-BD30-765CB8923A08}"/>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6" name="图片 5">
            <a:extLst>
              <a:ext uri="{FF2B5EF4-FFF2-40B4-BE49-F238E27FC236}">
                <a16:creationId xmlns:a16="http://schemas.microsoft.com/office/drawing/2014/main" id="{6AB4C055-772A-4E99-A303-75232D92134B}"/>
              </a:ext>
            </a:extLst>
          </p:cNvPr>
          <p:cNvPicPr>
            <a:picLocks noChangeAspect="1"/>
          </p:cNvPicPr>
          <p:nvPr/>
        </p:nvPicPr>
        <p:blipFill>
          <a:blip r:embed="rId2"/>
          <a:stretch>
            <a:fillRect/>
          </a:stretch>
        </p:blipFill>
        <p:spPr>
          <a:xfrm>
            <a:off x="4866114" y="3711670"/>
            <a:ext cx="3777706" cy="2299713"/>
          </a:xfrm>
          <a:prstGeom prst="rect">
            <a:avLst/>
          </a:prstGeom>
        </p:spPr>
      </p:pic>
      <p:pic>
        <p:nvPicPr>
          <p:cNvPr id="7" name="图片 6">
            <a:extLst>
              <a:ext uri="{FF2B5EF4-FFF2-40B4-BE49-F238E27FC236}">
                <a16:creationId xmlns:a16="http://schemas.microsoft.com/office/drawing/2014/main" id="{14C287B6-BB4B-45AE-A48E-E813123904CE}"/>
              </a:ext>
            </a:extLst>
          </p:cNvPr>
          <p:cNvPicPr>
            <a:picLocks noChangeAspect="1"/>
          </p:cNvPicPr>
          <p:nvPr/>
        </p:nvPicPr>
        <p:blipFill>
          <a:blip r:embed="rId3"/>
          <a:stretch>
            <a:fillRect/>
          </a:stretch>
        </p:blipFill>
        <p:spPr>
          <a:xfrm>
            <a:off x="239851" y="3994254"/>
            <a:ext cx="4332149" cy="1469428"/>
          </a:xfrm>
          <a:prstGeom prst="rect">
            <a:avLst/>
          </a:prstGeom>
        </p:spPr>
      </p:pic>
    </p:spTree>
    <p:extLst>
      <p:ext uri="{BB962C8B-B14F-4D97-AF65-F5344CB8AC3E}">
        <p14:creationId xmlns:p14="http://schemas.microsoft.com/office/powerpoint/2010/main" val="1358806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4087B-A5F7-41A2-91FC-E01E6170B13C}"/>
              </a:ext>
            </a:extLst>
          </p:cNvPr>
          <p:cNvSpPr>
            <a:spLocks noGrp="1"/>
          </p:cNvSpPr>
          <p:nvPr>
            <p:ph type="title"/>
          </p:nvPr>
        </p:nvSpPr>
        <p:spPr/>
        <p:txBody>
          <a:bodyPr/>
          <a:lstStyle/>
          <a:p>
            <a:r>
              <a:rPr lang="zh-CN" altLang="en-US"/>
              <a:t>哈希的</a:t>
            </a:r>
            <a:r>
              <a:rPr lang="zh-CN" altLang="en-US" dirty="0"/>
              <a:t>应用</a:t>
            </a:r>
          </a:p>
        </p:txBody>
      </p:sp>
      <p:sp>
        <p:nvSpPr>
          <p:cNvPr id="3" name="内容占位符 2">
            <a:extLst>
              <a:ext uri="{FF2B5EF4-FFF2-40B4-BE49-F238E27FC236}">
                <a16:creationId xmlns:a16="http://schemas.microsoft.com/office/drawing/2014/main" id="{614E3AEF-DEE8-4100-8D46-88AFC33FAC29}"/>
              </a:ext>
            </a:extLst>
          </p:cNvPr>
          <p:cNvSpPr>
            <a:spLocks noGrp="1"/>
          </p:cNvSpPr>
          <p:nvPr>
            <p:ph idx="1"/>
          </p:nvPr>
        </p:nvSpPr>
        <p:spPr/>
        <p:txBody>
          <a:bodyPr/>
          <a:lstStyle/>
          <a:p>
            <a:pPr>
              <a:lnSpc>
                <a:spcPct val="120000"/>
              </a:lnSpc>
              <a:spcBef>
                <a:spcPts val="1200"/>
              </a:spcBef>
            </a:pPr>
            <a:r>
              <a:rPr lang="zh-CN" altLang="en-US" dirty="0"/>
              <a:t>数字签名</a:t>
            </a:r>
            <a:endParaRPr lang="en-US" altLang="zh-CN" dirty="0"/>
          </a:p>
          <a:p>
            <a:pPr lvl="1">
              <a:lnSpc>
                <a:spcPct val="120000"/>
              </a:lnSpc>
              <a:spcBef>
                <a:spcPts val="600"/>
              </a:spcBef>
            </a:pPr>
            <a:r>
              <a:rPr lang="zh-CN" altLang="en-US" dirty="0"/>
              <a:t>散列技术的应用除了存储方法外，还有密码学领域和版权保护等领域。例如，著名的</a:t>
            </a:r>
            <a:r>
              <a:rPr lang="en-US" altLang="zh-CN" dirty="0"/>
              <a:t>MD5</a:t>
            </a:r>
            <a:r>
              <a:rPr lang="zh-CN" altLang="en-US" dirty="0"/>
              <a:t>加密方法也是一种散列。</a:t>
            </a:r>
          </a:p>
        </p:txBody>
      </p:sp>
      <p:sp>
        <p:nvSpPr>
          <p:cNvPr id="4" name="灯片编号占位符 3">
            <a:extLst>
              <a:ext uri="{FF2B5EF4-FFF2-40B4-BE49-F238E27FC236}">
                <a16:creationId xmlns:a16="http://schemas.microsoft.com/office/drawing/2014/main" id="{2B4261E9-F2E0-473E-A9C5-05F24AB901E8}"/>
              </a:ext>
            </a:extLst>
          </p:cNvPr>
          <p:cNvSpPr>
            <a:spLocks noGrp="1"/>
          </p:cNvSpPr>
          <p:nvPr>
            <p:ph type="sldNum" sz="quarter" idx="12"/>
          </p:nvPr>
        </p:nvSpPr>
        <p:spPr/>
        <p:txBody>
          <a:bodyPr/>
          <a:lstStyle/>
          <a:p>
            <a:fld id="{36FD9405-CE62-418F-9683-85B6A1C55A4B}" type="slidenum">
              <a:rPr lang="zh-CN" altLang="en-US" smtClean="0"/>
              <a:pPr/>
              <a:t>39</a:t>
            </a:fld>
            <a:endParaRPr lang="zh-CN" altLang="en-US" dirty="0"/>
          </a:p>
        </p:txBody>
      </p:sp>
      <p:sp>
        <p:nvSpPr>
          <p:cNvPr id="5" name="页脚占位符 4">
            <a:extLst>
              <a:ext uri="{FF2B5EF4-FFF2-40B4-BE49-F238E27FC236}">
                <a16:creationId xmlns:a16="http://schemas.microsoft.com/office/drawing/2014/main" id="{919D9846-0E5D-4087-99BF-E62295122322}"/>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1030" name="Picture 6" descr="118958664.gif (480×360)">
            <a:extLst>
              <a:ext uri="{FF2B5EF4-FFF2-40B4-BE49-F238E27FC236}">
                <a16:creationId xmlns:a16="http://schemas.microsoft.com/office/drawing/2014/main" id="{31EEF0D3-E306-45EA-924F-664018612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398" y="2398143"/>
            <a:ext cx="4846320" cy="363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6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DDF0E1-3E0B-4461-8F60-56673E7B7936}"/>
              </a:ext>
            </a:extLst>
          </p:cNvPr>
          <p:cNvSpPr>
            <a:spLocks noGrp="1"/>
          </p:cNvSpPr>
          <p:nvPr>
            <p:ph type="title"/>
          </p:nvPr>
        </p:nvSpPr>
        <p:spPr/>
        <p:txBody>
          <a:bodyPr/>
          <a:lstStyle/>
          <a:p>
            <a:r>
              <a:rPr lang="zh-CN" altLang="en-US" dirty="0"/>
              <a:t>哈希</a:t>
            </a:r>
            <a:r>
              <a:rPr lang="en-US" altLang="zh-CN" dirty="0"/>
              <a:t>(</a:t>
            </a:r>
            <a:r>
              <a:rPr lang="zh-CN" altLang="en-US" dirty="0"/>
              <a:t>散列</a:t>
            </a:r>
            <a:r>
              <a:rPr lang="en-US" altLang="zh-CN" dirty="0"/>
              <a:t>)</a:t>
            </a:r>
            <a:r>
              <a:rPr lang="zh-CN" altLang="en-US" dirty="0"/>
              <a:t>查找</a:t>
            </a:r>
          </a:p>
        </p:txBody>
      </p:sp>
      <p:sp>
        <p:nvSpPr>
          <p:cNvPr id="4" name="灯片编号占位符 3">
            <a:extLst>
              <a:ext uri="{FF2B5EF4-FFF2-40B4-BE49-F238E27FC236}">
                <a16:creationId xmlns:a16="http://schemas.microsoft.com/office/drawing/2014/main" id="{A7382644-48C7-4EC7-8F39-E8EA04CA8B72}"/>
              </a:ext>
            </a:extLst>
          </p:cNvPr>
          <p:cNvSpPr>
            <a:spLocks noGrp="1"/>
          </p:cNvSpPr>
          <p:nvPr>
            <p:ph type="sldNum" sz="quarter" idx="12"/>
          </p:nvPr>
        </p:nvSpPr>
        <p:spPr/>
        <p:txBody>
          <a:bodyPr/>
          <a:lstStyle/>
          <a:p>
            <a:fld id="{36FD9405-CE62-418F-9683-85B6A1C55A4B}" type="slidenum">
              <a:rPr lang="zh-CN" altLang="en-US" smtClean="0"/>
              <a:pPr/>
              <a:t>4</a:t>
            </a:fld>
            <a:endParaRPr lang="zh-CN" altLang="en-US" dirty="0"/>
          </a:p>
        </p:txBody>
      </p:sp>
      <p:sp>
        <p:nvSpPr>
          <p:cNvPr id="5" name="页脚占位符 4">
            <a:extLst>
              <a:ext uri="{FF2B5EF4-FFF2-40B4-BE49-F238E27FC236}">
                <a16:creationId xmlns:a16="http://schemas.microsoft.com/office/drawing/2014/main" id="{8B8A4338-62D3-4821-B009-F0E22781E9C6}"/>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6" name="Text Box 4">
            <a:extLst>
              <a:ext uri="{FF2B5EF4-FFF2-40B4-BE49-F238E27FC236}">
                <a16:creationId xmlns:a16="http://schemas.microsoft.com/office/drawing/2014/main" id="{464BE9E5-BDED-44BC-B91F-2440B924C987}"/>
              </a:ext>
            </a:extLst>
          </p:cNvPr>
          <p:cNvSpPr txBox="1">
            <a:spLocks noChangeArrowheads="1"/>
          </p:cNvSpPr>
          <p:nvPr/>
        </p:nvSpPr>
        <p:spPr bwMode="auto">
          <a:xfrm>
            <a:off x="2984866" y="1112215"/>
            <a:ext cx="317426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itchFamily="34" charset="0"/>
              <a:buNone/>
            </a:pPr>
            <a:r>
              <a:rPr lang="zh-CN" altLang="en-US" sz="1600" b="1" dirty="0"/>
              <a:t>例  </a:t>
            </a:r>
            <a:r>
              <a:rPr lang="en-US" sz="1600" b="1" dirty="0"/>
              <a:t>30</a:t>
            </a:r>
            <a:r>
              <a:rPr lang="zh-CN" altLang="en-US" sz="1600" b="1" dirty="0"/>
              <a:t>个地区的各民族人口统计表</a:t>
            </a:r>
          </a:p>
        </p:txBody>
      </p:sp>
      <p:pic>
        <p:nvPicPr>
          <p:cNvPr id="7" name="Picture 2">
            <a:extLst>
              <a:ext uri="{FF2B5EF4-FFF2-40B4-BE49-F238E27FC236}">
                <a16:creationId xmlns:a16="http://schemas.microsoft.com/office/drawing/2014/main" id="{C2064100-59F8-45CA-A637-08C21243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856" y="1538906"/>
            <a:ext cx="6110288" cy="1686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5">
            <a:extLst>
              <a:ext uri="{FF2B5EF4-FFF2-40B4-BE49-F238E27FC236}">
                <a16:creationId xmlns:a16="http://schemas.microsoft.com/office/drawing/2014/main" id="{8FBD28D1-ECE5-40BA-B9FA-DD4DBBCAA19C}"/>
              </a:ext>
            </a:extLst>
          </p:cNvPr>
          <p:cNvSpPr>
            <a:spLocks noChangeArrowheads="1"/>
          </p:cNvSpPr>
          <p:nvPr/>
        </p:nvSpPr>
        <p:spPr bwMode="auto">
          <a:xfrm>
            <a:off x="679979" y="3641860"/>
            <a:ext cx="3036887" cy="1156727"/>
          </a:xfrm>
          <a:prstGeom prst="wedgeRectCallout">
            <a:avLst>
              <a:gd name="adj1" fmla="val -9332"/>
              <a:gd name="adj2" fmla="val -133339"/>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fontAlgn="base">
              <a:lnSpc>
                <a:spcPct val="150000"/>
              </a:lnSpc>
              <a:spcAft>
                <a:spcPct val="0"/>
              </a:spcAft>
              <a:buFont typeface="Arial" pitchFamily="34" charset="0"/>
              <a:buNone/>
            </a:pPr>
            <a:r>
              <a:rPr lang="zh-CN" altLang="en-US" sz="1600" dirty="0">
                <a:latin typeface="Times New Roman" pitchFamily="18" charset="0"/>
                <a:ea typeface="微软雅黑" pitchFamily="34" charset="-122"/>
                <a:cs typeface="Times New Roman" pitchFamily="18" charset="0"/>
              </a:rPr>
              <a:t>以编号作关键字，</a:t>
            </a:r>
          </a:p>
          <a:p>
            <a:pPr fontAlgn="base">
              <a:lnSpc>
                <a:spcPct val="150000"/>
              </a:lnSpc>
              <a:spcAft>
                <a:spcPct val="0"/>
              </a:spcAft>
              <a:buFont typeface="Arial" pitchFamily="34" charset="0"/>
              <a:buNone/>
            </a:pPr>
            <a:r>
              <a:rPr lang="zh-CN" altLang="en-US" sz="1600" dirty="0">
                <a:latin typeface="Times New Roman" pitchFamily="18" charset="0"/>
                <a:ea typeface="微软雅黑" pitchFamily="34" charset="-122"/>
                <a:cs typeface="Times New Roman" pitchFamily="18" charset="0"/>
              </a:rPr>
              <a:t>构造哈希函数：</a:t>
            </a:r>
            <a:r>
              <a:rPr lang="en-US" sz="1600" dirty="0">
                <a:latin typeface="Times New Roman" pitchFamily="18" charset="0"/>
                <a:ea typeface="微软雅黑" pitchFamily="34" charset="-122"/>
                <a:cs typeface="Times New Roman" pitchFamily="18" charset="0"/>
              </a:rPr>
              <a:t>H(key)=key</a:t>
            </a:r>
          </a:p>
          <a:p>
            <a:pPr fontAlgn="base">
              <a:lnSpc>
                <a:spcPct val="150000"/>
              </a:lnSpc>
              <a:spcAft>
                <a:spcPct val="0"/>
              </a:spcAft>
              <a:buFont typeface="Arial" pitchFamily="34" charset="0"/>
              <a:buNone/>
            </a:pPr>
            <a:r>
              <a:rPr lang="en-US" sz="1600" dirty="0">
                <a:latin typeface="Times New Roman" pitchFamily="18" charset="0"/>
                <a:ea typeface="微软雅黑" pitchFamily="34" charset="-122"/>
                <a:cs typeface="Times New Roman" pitchFamily="18" charset="0"/>
              </a:rPr>
              <a:t>H(1)=1 </a:t>
            </a:r>
            <a:r>
              <a:rPr lang="zh-CN" altLang="en-US" sz="1600" dirty="0">
                <a:latin typeface="Times New Roman" pitchFamily="18" charset="0"/>
                <a:ea typeface="微软雅黑" pitchFamily="34" charset="-122"/>
                <a:cs typeface="Times New Roman" pitchFamily="18" charset="0"/>
              </a:rPr>
              <a:t>， </a:t>
            </a:r>
            <a:r>
              <a:rPr lang="en-US" sz="1600" dirty="0">
                <a:latin typeface="Times New Roman" pitchFamily="18" charset="0"/>
                <a:ea typeface="微软雅黑" pitchFamily="34" charset="-122"/>
                <a:cs typeface="Times New Roman" pitchFamily="18" charset="0"/>
              </a:rPr>
              <a:t>H(2)=2</a:t>
            </a:r>
          </a:p>
        </p:txBody>
      </p:sp>
      <p:sp>
        <p:nvSpPr>
          <p:cNvPr id="9" name="AutoShape 6">
            <a:extLst>
              <a:ext uri="{FF2B5EF4-FFF2-40B4-BE49-F238E27FC236}">
                <a16:creationId xmlns:a16="http://schemas.microsoft.com/office/drawing/2014/main" id="{0B97BD44-EC54-4C3B-86B4-DC4D8F67D225}"/>
              </a:ext>
            </a:extLst>
          </p:cNvPr>
          <p:cNvSpPr>
            <a:spLocks noChangeArrowheads="1"/>
          </p:cNvSpPr>
          <p:nvPr/>
        </p:nvSpPr>
        <p:spPr bwMode="auto">
          <a:xfrm>
            <a:off x="4839772" y="3313315"/>
            <a:ext cx="2711648" cy="2308324"/>
          </a:xfrm>
          <a:prstGeom prst="wedgeRectCallout">
            <a:avLst>
              <a:gd name="adj1" fmla="val -96446"/>
              <a:gd name="adj2" fmla="val -100632"/>
            </a:avLst>
          </a:prstGeom>
          <a:noFill/>
          <a:ln w="9525" cmpd="sng">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fontAlgn="base">
              <a:lnSpc>
                <a:spcPct val="150000"/>
              </a:lnSpc>
              <a:spcBef>
                <a:spcPct val="0"/>
              </a:spcBef>
              <a:spcAft>
                <a:spcPct val="0"/>
              </a:spcAft>
              <a:buFont typeface="Arial" pitchFamily="34" charset="0"/>
              <a:buNone/>
            </a:pPr>
            <a:r>
              <a:rPr lang="zh-CN" altLang="en-US" sz="1600" dirty="0">
                <a:latin typeface="Times New Roman" pitchFamily="18" charset="0"/>
                <a:ea typeface="微软雅黑" pitchFamily="34" charset="-122"/>
                <a:cs typeface="Times New Roman" pitchFamily="18" charset="0"/>
              </a:rPr>
              <a:t>以地区别作关键字，取地区</a:t>
            </a:r>
          </a:p>
          <a:p>
            <a:pPr fontAlgn="base">
              <a:lnSpc>
                <a:spcPct val="150000"/>
              </a:lnSpc>
              <a:spcBef>
                <a:spcPct val="0"/>
              </a:spcBef>
              <a:spcAft>
                <a:spcPct val="0"/>
              </a:spcAft>
              <a:buFont typeface="Arial" pitchFamily="34" charset="0"/>
              <a:buNone/>
            </a:pPr>
            <a:r>
              <a:rPr lang="zh-CN" altLang="en-US" sz="1600" dirty="0">
                <a:latin typeface="Times New Roman" pitchFamily="18" charset="0"/>
                <a:ea typeface="微软雅黑" pitchFamily="34" charset="-122"/>
                <a:cs typeface="Times New Roman" pitchFamily="18" charset="0"/>
              </a:rPr>
              <a:t>名称第一个拼音字母的序号</a:t>
            </a:r>
          </a:p>
          <a:p>
            <a:pPr fontAlgn="base">
              <a:lnSpc>
                <a:spcPct val="150000"/>
              </a:lnSpc>
              <a:spcBef>
                <a:spcPct val="0"/>
              </a:spcBef>
              <a:spcAft>
                <a:spcPct val="0"/>
              </a:spcAft>
              <a:buFont typeface="Arial" pitchFamily="34" charset="0"/>
              <a:buNone/>
            </a:pPr>
            <a:r>
              <a:rPr lang="zh-CN" altLang="en-US" sz="1600" dirty="0">
                <a:latin typeface="Times New Roman" pitchFamily="18" charset="0"/>
                <a:ea typeface="微软雅黑" pitchFamily="34" charset="-122"/>
                <a:cs typeface="Times New Roman" pitchFamily="18" charset="0"/>
              </a:rPr>
              <a:t>作哈希函数：</a:t>
            </a:r>
            <a:endParaRPr lang="en-US" altLang="zh-CN" sz="1600" dirty="0">
              <a:latin typeface="Times New Roman" pitchFamily="18" charset="0"/>
              <a:ea typeface="微软雅黑" pitchFamily="34" charset="-122"/>
              <a:cs typeface="Times New Roman" pitchFamily="18" charset="0"/>
            </a:endParaRPr>
          </a:p>
          <a:p>
            <a:pPr fontAlgn="base">
              <a:lnSpc>
                <a:spcPct val="150000"/>
              </a:lnSpc>
              <a:spcBef>
                <a:spcPct val="0"/>
              </a:spcBef>
              <a:spcAft>
                <a:spcPct val="0"/>
              </a:spcAft>
              <a:buFont typeface="Arial" pitchFamily="34" charset="0"/>
              <a:buNone/>
            </a:pPr>
            <a:r>
              <a:rPr lang="en-US" sz="1600" dirty="0">
                <a:latin typeface="Times New Roman" pitchFamily="18" charset="0"/>
                <a:ea typeface="微软雅黑" pitchFamily="34" charset="-122"/>
                <a:cs typeface="Times New Roman" pitchFamily="18" charset="0"/>
              </a:rPr>
              <a:t>H(Beijing)=2</a:t>
            </a:r>
          </a:p>
          <a:p>
            <a:pPr fontAlgn="base">
              <a:lnSpc>
                <a:spcPct val="150000"/>
              </a:lnSpc>
              <a:spcBef>
                <a:spcPct val="0"/>
              </a:spcBef>
              <a:spcAft>
                <a:spcPct val="0"/>
              </a:spcAft>
              <a:buFont typeface="Arial" pitchFamily="34" charset="0"/>
              <a:buNone/>
            </a:pPr>
            <a:r>
              <a:rPr lang="en-US" sz="1600" dirty="0">
                <a:latin typeface="Times New Roman" pitchFamily="18" charset="0"/>
                <a:ea typeface="微软雅黑" pitchFamily="34" charset="-122"/>
                <a:cs typeface="Times New Roman" pitchFamily="18" charset="0"/>
              </a:rPr>
              <a:t>H(Shanghai)=19 </a:t>
            </a:r>
          </a:p>
          <a:p>
            <a:pPr fontAlgn="base">
              <a:lnSpc>
                <a:spcPct val="150000"/>
              </a:lnSpc>
              <a:spcBef>
                <a:spcPct val="0"/>
              </a:spcBef>
              <a:spcAft>
                <a:spcPct val="0"/>
              </a:spcAft>
              <a:buFont typeface="Arial" pitchFamily="34" charset="0"/>
              <a:buNone/>
            </a:pPr>
            <a:r>
              <a:rPr lang="en-US" sz="1600" dirty="0">
                <a:latin typeface="Times New Roman" pitchFamily="18" charset="0"/>
                <a:ea typeface="微软雅黑" pitchFamily="34" charset="-122"/>
                <a:cs typeface="Times New Roman" pitchFamily="18" charset="0"/>
              </a:rPr>
              <a:t>H(Shenyang)=19</a:t>
            </a:r>
          </a:p>
        </p:txBody>
      </p:sp>
    </p:spTree>
    <p:extLst>
      <p:ext uri="{BB962C8B-B14F-4D97-AF65-F5344CB8AC3E}">
        <p14:creationId xmlns:p14="http://schemas.microsoft.com/office/powerpoint/2010/main" val="137131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a:t>
            </a:r>
            <a:r>
              <a:rPr lang="en-US" altLang="zh-CN" dirty="0"/>
              <a:t>(</a:t>
            </a:r>
            <a:r>
              <a:rPr lang="zh-CN" altLang="en-US" dirty="0"/>
              <a:t>散列</a:t>
            </a:r>
            <a:r>
              <a:rPr lang="en-US" altLang="zh-CN" dirty="0"/>
              <a:t>)</a:t>
            </a:r>
            <a:r>
              <a:rPr lang="zh-CN" altLang="en-US" dirty="0"/>
              <a:t>查找</a:t>
            </a:r>
          </a:p>
        </p:txBody>
      </p:sp>
      <p:sp>
        <p:nvSpPr>
          <p:cNvPr id="3" name="内容占位符 2"/>
          <p:cNvSpPr>
            <a:spLocks noGrp="1"/>
          </p:cNvSpPr>
          <p:nvPr>
            <p:ph idx="1"/>
          </p:nvPr>
        </p:nvSpPr>
        <p:spPr/>
        <p:txBody>
          <a:bodyPr>
            <a:normAutofit/>
          </a:bodyPr>
          <a:lstStyle/>
          <a:p>
            <a:pPr>
              <a:lnSpc>
                <a:spcPct val="150000"/>
              </a:lnSpc>
              <a:spcBef>
                <a:spcPts val="1200"/>
              </a:spcBef>
            </a:pPr>
            <a:r>
              <a:rPr lang="zh-CN" altLang="en-US" b="1" dirty="0">
                <a:latin typeface="Times New Roman" pitchFamily="18" charset="0"/>
                <a:cs typeface="Times New Roman" pitchFamily="18" charset="0"/>
              </a:rPr>
              <a:t>基本概念</a:t>
            </a:r>
            <a:endParaRPr lang="en-US" altLang="zh-CN" b="1" dirty="0">
              <a:latin typeface="Times New Roman" pitchFamily="18" charset="0"/>
              <a:cs typeface="Times New Roman" pitchFamily="18" charset="0"/>
            </a:endParaRPr>
          </a:p>
          <a:p>
            <a:pPr>
              <a:lnSpc>
                <a:spcPct val="150000"/>
              </a:lnSpc>
              <a:spcBef>
                <a:spcPts val="1200"/>
              </a:spcBef>
              <a:buClr>
                <a:schemeClr val="tx1"/>
              </a:buClr>
              <a:buSzPct val="90000"/>
            </a:pPr>
            <a:r>
              <a:rPr lang="zh-CN" altLang="en-US" sz="2000" b="1" dirty="0">
                <a:solidFill>
                  <a:schemeClr val="folHlink"/>
                </a:solidFill>
                <a:latin typeface="Times New Roman" pitchFamily="18" charset="0"/>
                <a:cs typeface="Times New Roman" pitchFamily="18" charset="0"/>
              </a:rPr>
              <a:t>哈希函数</a:t>
            </a:r>
            <a:r>
              <a:rPr lang="zh-CN" altLang="en-US" sz="2000" dirty="0">
                <a:latin typeface="Times New Roman" pitchFamily="18" charset="0"/>
                <a:cs typeface="Times New Roman" pitchFamily="18" charset="0"/>
              </a:rPr>
              <a:t>：在记录的关键字与记录的存储地址之间建立的一种对应关系叫哈希函数。</a:t>
            </a:r>
            <a:endParaRPr lang="en-US" altLang="zh-CN" sz="2000" dirty="0">
              <a:latin typeface="Times New Roman" pitchFamily="18" charset="0"/>
              <a:cs typeface="Times New Roman" pitchFamily="18" charset="0"/>
            </a:endParaRPr>
          </a:p>
          <a:p>
            <a:pPr marL="271463" indent="-271463">
              <a:lnSpc>
                <a:spcPct val="150000"/>
              </a:lnSpc>
              <a:spcBef>
                <a:spcPts val="1200"/>
              </a:spcBef>
              <a:buClr>
                <a:schemeClr val="tx1"/>
              </a:buClr>
              <a:buSzPct val="90000"/>
              <a:buFont typeface="Wingdings" pitchFamily="2" charset="2"/>
              <a:buNone/>
            </a:pPr>
            <a:r>
              <a:rPr lang="zh-CN" altLang="en-US" sz="2000"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哈希函数是一种映象，是从关键字空间到存储地址空间的一种映象。可写成：</a:t>
            </a:r>
            <a:r>
              <a:rPr lang="en-US" altLang="zh-CN" sz="1800" dirty="0" err="1">
                <a:latin typeface="Times New Roman" pitchFamily="18" charset="0"/>
                <a:cs typeface="Times New Roman" pitchFamily="18" charset="0"/>
              </a:rPr>
              <a:t>addr</a:t>
            </a:r>
            <a:r>
              <a:rPr lang="en-US"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a</a:t>
            </a:r>
            <a:r>
              <a:rPr lang="en-US" altLang="zh-CN" sz="1800" baseline="-20000" dirty="0" err="1">
                <a:latin typeface="Times New Roman" pitchFamily="18" charset="0"/>
                <a:cs typeface="Times New Roman" pitchFamily="18" charset="0"/>
              </a:rPr>
              <a:t>i</a:t>
            </a:r>
            <a:r>
              <a:rPr lang="en-US" altLang="zh-CN" sz="1800" dirty="0">
                <a:latin typeface="Times New Roman" pitchFamily="18" charset="0"/>
                <a:cs typeface="Times New Roman" pitchFamily="18" charset="0"/>
              </a:rPr>
              <a:t>)=H(</a:t>
            </a:r>
            <a:r>
              <a:rPr lang="en-US" altLang="zh-CN" sz="1800" dirty="0" err="1">
                <a:latin typeface="Times New Roman" pitchFamily="18" charset="0"/>
                <a:cs typeface="Times New Roman" pitchFamily="18" charset="0"/>
              </a:rPr>
              <a:t>k</a:t>
            </a:r>
            <a:r>
              <a:rPr lang="en-US" altLang="zh-CN" sz="1800" baseline="-20000" dirty="0" err="1">
                <a:latin typeface="Times New Roman" pitchFamily="18" charset="0"/>
                <a:cs typeface="Times New Roman" pitchFamily="18" charset="0"/>
              </a:rPr>
              <a:t>i</a:t>
            </a:r>
            <a:r>
              <a:rPr lang="en-US" altLang="zh-CN" sz="1800"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，其中</a:t>
            </a:r>
            <a:r>
              <a:rPr lang="en-US" altLang="zh-CN" sz="1800" dirty="0">
                <a:latin typeface="Times New Roman" pitchFamily="18" charset="0"/>
                <a:cs typeface="Times New Roman" pitchFamily="18" charset="0"/>
              </a:rPr>
              <a:t>i</a:t>
            </a:r>
            <a:r>
              <a:rPr lang="zh-CN" altLang="en-US" sz="1800" dirty="0">
                <a:latin typeface="Times New Roman" pitchFamily="18" charset="0"/>
                <a:cs typeface="Times New Roman" pitchFamily="18" charset="0"/>
              </a:rPr>
              <a:t>是表中一个元素，</a:t>
            </a:r>
            <a:r>
              <a:rPr lang="en-US" altLang="zh-CN" sz="1800" dirty="0" err="1">
                <a:latin typeface="Times New Roman" pitchFamily="18" charset="0"/>
                <a:cs typeface="Times New Roman" pitchFamily="18" charset="0"/>
              </a:rPr>
              <a:t>addr</a:t>
            </a:r>
            <a:r>
              <a:rPr lang="en-US" altLang="zh-CN"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a</a:t>
            </a:r>
            <a:r>
              <a:rPr lang="en-US" altLang="zh-CN" sz="1800" baseline="-20000" dirty="0" err="1">
                <a:latin typeface="Times New Roman" pitchFamily="18" charset="0"/>
                <a:cs typeface="Times New Roman" pitchFamily="18" charset="0"/>
              </a:rPr>
              <a:t>i</a:t>
            </a:r>
            <a:r>
              <a:rPr lang="en-US" altLang="zh-CN" sz="1800" dirty="0">
                <a:latin typeface="Times New Roman" pitchFamily="18" charset="0"/>
                <a:cs typeface="Times New Roman" pitchFamily="18" charset="0"/>
              </a:rPr>
              <a:t>)</a:t>
            </a:r>
            <a:r>
              <a:rPr lang="zh-CN" altLang="en-US" sz="1800" dirty="0">
                <a:latin typeface="Times New Roman" pitchFamily="18" charset="0"/>
                <a:cs typeface="Times New Roman" pitchFamily="18" charset="0"/>
              </a:rPr>
              <a:t>是</a:t>
            </a:r>
            <a:r>
              <a:rPr lang="en-US" altLang="zh-CN" sz="1800" dirty="0" err="1">
                <a:latin typeface="Times New Roman" pitchFamily="18" charset="0"/>
                <a:cs typeface="Times New Roman" pitchFamily="18" charset="0"/>
              </a:rPr>
              <a:t>a</a:t>
            </a:r>
            <a:r>
              <a:rPr lang="en-US" altLang="zh-CN" sz="1800" baseline="-20000" dirty="0" err="1">
                <a:latin typeface="Times New Roman" pitchFamily="18" charset="0"/>
                <a:cs typeface="Times New Roman" pitchFamily="18" charset="0"/>
              </a:rPr>
              <a:t>i</a:t>
            </a:r>
            <a:r>
              <a:rPr lang="zh-CN" altLang="en-US" sz="1800" dirty="0">
                <a:latin typeface="Times New Roman" pitchFamily="18" charset="0"/>
                <a:cs typeface="Times New Roman" pitchFamily="18" charset="0"/>
              </a:rPr>
              <a:t>的地址， </a:t>
            </a:r>
            <a:r>
              <a:rPr lang="en-US" altLang="zh-CN" sz="1800" dirty="0" err="1">
                <a:latin typeface="Times New Roman" pitchFamily="18" charset="0"/>
                <a:cs typeface="Times New Roman" pitchFamily="18" charset="0"/>
              </a:rPr>
              <a:t>k</a:t>
            </a:r>
            <a:r>
              <a:rPr lang="en-US" altLang="zh-CN" sz="1800" baseline="-20000" dirty="0" err="1">
                <a:latin typeface="Times New Roman" pitchFamily="18" charset="0"/>
                <a:cs typeface="Times New Roman" pitchFamily="18" charset="0"/>
              </a:rPr>
              <a:t>i</a:t>
            </a:r>
            <a:r>
              <a:rPr lang="zh-CN" altLang="en-US" sz="1800" dirty="0">
                <a:latin typeface="Times New Roman" pitchFamily="18" charset="0"/>
                <a:cs typeface="Times New Roman" pitchFamily="18" charset="0"/>
              </a:rPr>
              <a:t>是</a:t>
            </a:r>
            <a:r>
              <a:rPr lang="en-US" altLang="zh-CN" sz="1800" dirty="0" err="1">
                <a:latin typeface="Times New Roman" pitchFamily="18" charset="0"/>
                <a:cs typeface="Times New Roman" pitchFamily="18" charset="0"/>
              </a:rPr>
              <a:t>a</a:t>
            </a:r>
            <a:r>
              <a:rPr lang="en-US" altLang="zh-CN" sz="1800" baseline="-20000" dirty="0" err="1">
                <a:latin typeface="Times New Roman" pitchFamily="18" charset="0"/>
                <a:cs typeface="Times New Roman" pitchFamily="18" charset="0"/>
              </a:rPr>
              <a:t>i</a:t>
            </a:r>
            <a:r>
              <a:rPr lang="zh-CN" altLang="en-US" sz="1800" dirty="0">
                <a:latin typeface="Times New Roman" pitchFamily="18" charset="0"/>
                <a:cs typeface="Times New Roman" pitchFamily="18" charset="0"/>
              </a:rPr>
              <a:t>的关键字。</a:t>
            </a:r>
          </a:p>
          <a:p>
            <a:pPr>
              <a:lnSpc>
                <a:spcPct val="150000"/>
              </a:lnSpc>
              <a:spcBef>
                <a:spcPts val="1200"/>
              </a:spcBef>
              <a:buClr>
                <a:schemeClr val="tx1"/>
              </a:buClr>
              <a:buSzPct val="90000"/>
            </a:pPr>
            <a:r>
              <a:rPr lang="zh-CN" altLang="en-US" sz="2000" b="1" dirty="0">
                <a:solidFill>
                  <a:schemeClr val="folHlink"/>
                </a:solidFill>
                <a:latin typeface="Times New Roman" pitchFamily="18" charset="0"/>
                <a:cs typeface="Times New Roman" pitchFamily="18" charset="0"/>
              </a:rPr>
              <a:t>哈希表</a:t>
            </a:r>
            <a:r>
              <a:rPr lang="zh-CN" altLang="en-US" sz="2000" dirty="0">
                <a:latin typeface="Times New Roman" pitchFamily="18" charset="0"/>
                <a:cs typeface="Times New Roman" pitchFamily="18" charset="0"/>
              </a:rPr>
              <a:t>：应用哈希函数，由记录的关键字确定记录在表中的地址，并将记录放入此地址，这样构成的表叫</a:t>
            </a:r>
            <a:r>
              <a:rPr lang="zh-CN" altLang="en-US" sz="2000" b="1" dirty="0">
                <a:solidFill>
                  <a:srgbClr val="0000FF"/>
                </a:solidFill>
                <a:latin typeface="Times New Roman" pitchFamily="18" charset="0"/>
                <a:cs typeface="Times New Roman" pitchFamily="18" charset="0"/>
              </a:rPr>
              <a:t>哈希表</a:t>
            </a:r>
            <a:r>
              <a:rPr lang="zh-CN" altLang="en-US" sz="2000" dirty="0">
                <a:latin typeface="Times New Roman" pitchFamily="18" charset="0"/>
                <a:cs typeface="Times New Roman" pitchFamily="18" charset="0"/>
              </a:rPr>
              <a:t>。</a:t>
            </a:r>
          </a:p>
          <a:p>
            <a:pPr>
              <a:lnSpc>
                <a:spcPct val="150000"/>
              </a:lnSpc>
              <a:spcBef>
                <a:spcPts val="1200"/>
              </a:spcBef>
              <a:buClr>
                <a:schemeClr val="tx1"/>
              </a:buClr>
              <a:buSzPct val="90000"/>
            </a:pPr>
            <a:r>
              <a:rPr lang="zh-CN" altLang="en-US" sz="2000" b="1" dirty="0">
                <a:solidFill>
                  <a:schemeClr val="folHlink"/>
                </a:solidFill>
                <a:latin typeface="Times New Roman" pitchFamily="18" charset="0"/>
                <a:cs typeface="Times New Roman" pitchFamily="18" charset="0"/>
              </a:rPr>
              <a:t>哈希查找</a:t>
            </a:r>
            <a:r>
              <a:rPr lang="en-US" altLang="zh-CN" sz="2000" dirty="0">
                <a:latin typeface="Times New Roman" pitchFamily="18" charset="0"/>
                <a:cs typeface="Times New Roman" pitchFamily="18" charset="0"/>
              </a:rPr>
              <a:t>(</a:t>
            </a:r>
            <a:r>
              <a:rPr lang="zh-CN" altLang="en-US" sz="2000" dirty="0">
                <a:solidFill>
                  <a:schemeClr val="folHlink"/>
                </a:solidFill>
                <a:latin typeface="Times New Roman" pitchFamily="18" charset="0"/>
                <a:cs typeface="Times New Roman" pitchFamily="18" charset="0"/>
              </a:rPr>
              <a:t>又叫</a:t>
            </a:r>
            <a:r>
              <a:rPr lang="zh-CN" altLang="en-US" sz="2000" b="1" dirty="0">
                <a:solidFill>
                  <a:schemeClr val="folHlink"/>
                </a:solidFill>
                <a:latin typeface="Times New Roman" pitchFamily="18" charset="0"/>
                <a:cs typeface="Times New Roman" pitchFamily="18" charset="0"/>
              </a:rPr>
              <a:t>散列查找</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：利用哈希函数进行查找的过程叫</a:t>
            </a:r>
            <a:r>
              <a:rPr lang="zh-CN" altLang="en-US" sz="2000" dirty="0">
                <a:solidFill>
                  <a:schemeClr val="tx2"/>
                </a:solidFill>
                <a:latin typeface="Times New Roman" pitchFamily="18" charset="0"/>
                <a:cs typeface="Times New Roman" pitchFamily="18" charset="0"/>
              </a:rPr>
              <a:t>哈希查找</a:t>
            </a:r>
            <a:r>
              <a:rPr lang="zh-CN" altLang="en-US" sz="2000" dirty="0">
                <a:latin typeface="Times New Roman" pitchFamily="18" charset="0"/>
                <a:cs typeface="Times New Roman" pitchFamily="18" charset="0"/>
              </a:rPr>
              <a:t>。</a:t>
            </a:r>
            <a:r>
              <a:rPr lang="zh-CN" altLang="en-US" sz="2000" dirty="0">
                <a:solidFill>
                  <a:schemeClr val="hlink"/>
                </a:solidFill>
                <a:latin typeface="Times New Roman" pitchFamily="18" charset="0"/>
                <a:cs typeface="Times New Roman" pitchFamily="18" charset="0"/>
              </a:rPr>
              <a:t>       </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a:t>
            </a:fld>
            <a:endParaRPr lang="zh-CN" altLang="en-US" dirty="0"/>
          </a:p>
        </p:txBody>
      </p:sp>
    </p:spTree>
    <p:extLst>
      <p:ext uri="{BB962C8B-B14F-4D97-AF65-F5344CB8AC3E}">
        <p14:creationId xmlns:p14="http://schemas.microsoft.com/office/powerpoint/2010/main" val="241310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a:t>
            </a:r>
            <a:r>
              <a:rPr lang="en-US" altLang="zh-CN" dirty="0"/>
              <a:t>(</a:t>
            </a:r>
            <a:r>
              <a:rPr lang="zh-CN" altLang="en-US" dirty="0"/>
              <a:t>散列</a:t>
            </a:r>
            <a:r>
              <a:rPr lang="en-US" altLang="zh-CN" dirty="0"/>
              <a:t>)</a:t>
            </a:r>
            <a:r>
              <a:rPr lang="zh-CN" altLang="en-US" dirty="0"/>
              <a:t>查找</a:t>
            </a:r>
          </a:p>
        </p:txBody>
      </p:sp>
      <p:sp>
        <p:nvSpPr>
          <p:cNvPr id="3" name="内容占位符 2"/>
          <p:cNvSpPr>
            <a:spLocks noGrp="1"/>
          </p:cNvSpPr>
          <p:nvPr>
            <p:ph idx="1"/>
          </p:nvPr>
        </p:nvSpPr>
        <p:spPr/>
        <p:txBody>
          <a:bodyPr>
            <a:normAutofit/>
          </a:bodyPr>
          <a:lstStyle/>
          <a:p>
            <a:pPr>
              <a:lnSpc>
                <a:spcPct val="125000"/>
              </a:lnSpc>
              <a:spcBef>
                <a:spcPts val="1200"/>
              </a:spcBef>
            </a:pPr>
            <a:r>
              <a:rPr lang="zh-CN" altLang="en-US" sz="2000" b="1" dirty="0">
                <a:solidFill>
                  <a:schemeClr val="folHlink"/>
                </a:solidFill>
                <a:latin typeface="Times New Roman" pitchFamily="18" charset="0"/>
                <a:cs typeface="Times New Roman" pitchFamily="18" charset="0"/>
              </a:rPr>
              <a:t>冲突</a:t>
            </a:r>
            <a:r>
              <a:rPr lang="zh-CN" altLang="en-US" sz="2000" dirty="0">
                <a:latin typeface="Times New Roman" pitchFamily="18" charset="0"/>
                <a:cs typeface="Times New Roman" pitchFamily="18" charset="0"/>
              </a:rPr>
              <a:t>：对于不同的关键字</a:t>
            </a:r>
            <a:r>
              <a:rPr lang="en-US" altLang="zh-CN" sz="2000" dirty="0" err="1">
                <a:latin typeface="Times New Roman" pitchFamily="18" charset="0"/>
                <a:cs typeface="Times New Roman" pitchFamily="18" charset="0"/>
                <a:sym typeface="Symbol" pitchFamily="18" charset="2"/>
              </a:rPr>
              <a:t>k</a:t>
            </a:r>
            <a:r>
              <a:rPr lang="en-US" altLang="zh-CN" sz="2000" baseline="-20000" dirty="0" err="1">
                <a:latin typeface="Times New Roman" pitchFamily="18" charset="0"/>
                <a:cs typeface="Times New Roman" pitchFamily="18" charset="0"/>
                <a:sym typeface="Symbol" pitchFamily="18" charset="2"/>
              </a:rPr>
              <a:t>i</a:t>
            </a:r>
            <a:r>
              <a:rPr lang="zh-CN" altLang="en-US"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sym typeface="Symbol" pitchFamily="18" charset="2"/>
              </a:rPr>
              <a:t>k</a:t>
            </a:r>
            <a:r>
              <a:rPr lang="en-US" altLang="zh-CN" sz="2000" baseline="-20000" dirty="0" err="1">
                <a:latin typeface="Times New Roman" pitchFamily="18" charset="0"/>
                <a:cs typeface="Times New Roman" pitchFamily="18" charset="0"/>
                <a:sym typeface="Symbol" pitchFamily="18" charset="2"/>
              </a:rPr>
              <a:t>j</a:t>
            </a:r>
            <a:r>
              <a:rPr lang="zh-CN" alt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sym typeface="Symbol" pitchFamily="18" charset="2"/>
              </a:rPr>
              <a:t>若</a:t>
            </a:r>
            <a:r>
              <a:rPr lang="en-US" altLang="zh-CN" sz="2000" dirty="0" err="1">
                <a:latin typeface="Times New Roman" pitchFamily="18" charset="0"/>
                <a:cs typeface="Times New Roman" pitchFamily="18" charset="0"/>
                <a:sym typeface="Symbol" pitchFamily="18" charset="2"/>
              </a:rPr>
              <a:t>k</a:t>
            </a:r>
            <a:r>
              <a:rPr lang="en-US" altLang="zh-CN" sz="2000" baseline="-20000" dirty="0" err="1">
                <a:latin typeface="Times New Roman" pitchFamily="18" charset="0"/>
                <a:cs typeface="Times New Roman" pitchFamily="18" charset="0"/>
                <a:sym typeface="Symbol" pitchFamily="18" charset="2"/>
              </a:rPr>
              <a:t>i</a:t>
            </a:r>
            <a:r>
              <a:rPr lang="en-US" altLang="zh-CN" sz="2000" dirty="0" err="1">
                <a:latin typeface="Times New Roman" pitchFamily="18" charset="0"/>
                <a:cs typeface="Times New Roman" pitchFamily="18" charset="0"/>
                <a:sym typeface="Symbol" pitchFamily="18" charset="2"/>
              </a:rPr>
              <a:t>k</a:t>
            </a:r>
            <a:r>
              <a:rPr lang="en-US" altLang="zh-CN" sz="2000" baseline="-20000" dirty="0" err="1">
                <a:latin typeface="Times New Roman" pitchFamily="18" charset="0"/>
                <a:cs typeface="Times New Roman" pitchFamily="18" charset="0"/>
                <a:sym typeface="Symbol" pitchFamily="18" charset="2"/>
              </a:rPr>
              <a:t>j</a:t>
            </a:r>
            <a:r>
              <a:rPr lang="zh-CN" altLang="en-US" sz="2000" dirty="0">
                <a:latin typeface="Times New Roman" pitchFamily="18" charset="0"/>
                <a:cs typeface="Times New Roman" pitchFamily="18" charset="0"/>
                <a:sym typeface="Symbol" pitchFamily="18" charset="2"/>
              </a:rPr>
              <a:t>，但</a:t>
            </a:r>
            <a:r>
              <a:rPr lang="en-US" altLang="zh-CN" sz="2000" dirty="0">
                <a:latin typeface="Times New Roman" pitchFamily="18" charset="0"/>
                <a:cs typeface="Times New Roman" pitchFamily="18" charset="0"/>
                <a:sym typeface="Symbol" pitchFamily="18" charset="2"/>
              </a:rPr>
              <a:t>H(</a:t>
            </a:r>
            <a:r>
              <a:rPr lang="en-US" altLang="zh-CN" sz="2000" dirty="0" err="1">
                <a:latin typeface="Times New Roman" pitchFamily="18" charset="0"/>
                <a:cs typeface="Times New Roman" pitchFamily="18" charset="0"/>
                <a:sym typeface="Symbol" pitchFamily="18" charset="2"/>
              </a:rPr>
              <a:t>k</a:t>
            </a:r>
            <a:r>
              <a:rPr lang="en-US" altLang="zh-CN" sz="2000" baseline="-20000" dirty="0" err="1">
                <a:latin typeface="Times New Roman" pitchFamily="18" charset="0"/>
                <a:cs typeface="Times New Roman" pitchFamily="18" charset="0"/>
                <a:sym typeface="Symbol" pitchFamily="18" charset="2"/>
              </a:rPr>
              <a:t>i</a:t>
            </a:r>
            <a:r>
              <a:rPr lang="en-US" altLang="zh-CN" sz="2000" dirty="0">
                <a:latin typeface="Times New Roman" pitchFamily="18" charset="0"/>
                <a:cs typeface="Times New Roman" pitchFamily="18" charset="0"/>
                <a:sym typeface="Symbol" pitchFamily="18" charset="2"/>
              </a:rPr>
              <a:t>)=H(</a:t>
            </a:r>
            <a:r>
              <a:rPr lang="en-US" altLang="zh-CN" sz="2000" dirty="0" err="1">
                <a:latin typeface="Times New Roman" pitchFamily="18" charset="0"/>
                <a:cs typeface="Times New Roman" pitchFamily="18" charset="0"/>
                <a:sym typeface="Symbol" pitchFamily="18" charset="2"/>
              </a:rPr>
              <a:t>k</a:t>
            </a:r>
            <a:r>
              <a:rPr lang="en-US" altLang="zh-CN" sz="2000" baseline="-20000" dirty="0" err="1">
                <a:latin typeface="Times New Roman" pitchFamily="18" charset="0"/>
                <a:cs typeface="Times New Roman" pitchFamily="18" charset="0"/>
                <a:sym typeface="Symbol" pitchFamily="18" charset="2"/>
              </a:rPr>
              <a:t>j</a:t>
            </a:r>
            <a:r>
              <a:rPr lang="en-US" altLang="zh-CN" sz="2000" dirty="0">
                <a:latin typeface="Times New Roman" pitchFamily="18" charset="0"/>
                <a:cs typeface="Times New Roman" pitchFamily="18" charset="0"/>
                <a:sym typeface="Symbol" pitchFamily="18" charset="2"/>
              </a:rPr>
              <a:t>)</a:t>
            </a:r>
            <a:r>
              <a:rPr lang="zh-CN" altLang="en-US" sz="2000" dirty="0">
                <a:latin typeface="Times New Roman" pitchFamily="18" charset="0"/>
                <a:cs typeface="Times New Roman" pitchFamily="18" charset="0"/>
              </a:rPr>
              <a:t>的现象叫冲突</a:t>
            </a:r>
            <a:r>
              <a:rPr lang="en-US" altLang="zh-CN" sz="2000" dirty="0">
                <a:latin typeface="Times New Roman" pitchFamily="18" charset="0"/>
                <a:cs typeface="Times New Roman" pitchFamily="18" charset="0"/>
              </a:rPr>
              <a:t>(collision) </a:t>
            </a:r>
            <a:r>
              <a:rPr lang="zh-CN" altLang="en-US" sz="2000" dirty="0">
                <a:latin typeface="Times New Roman" pitchFamily="18" charset="0"/>
                <a:cs typeface="Times New Roman" pitchFamily="18" charset="0"/>
              </a:rPr>
              <a:t>。</a:t>
            </a:r>
          </a:p>
          <a:p>
            <a:pPr>
              <a:lnSpc>
                <a:spcPct val="125000"/>
              </a:lnSpc>
              <a:spcBef>
                <a:spcPts val="1200"/>
              </a:spcBef>
            </a:pPr>
            <a:r>
              <a:rPr lang="zh-CN" altLang="en-US" sz="2000" b="1" dirty="0">
                <a:solidFill>
                  <a:schemeClr val="folHlink"/>
                </a:solidFill>
                <a:latin typeface="Times New Roman" pitchFamily="18" charset="0"/>
                <a:cs typeface="Times New Roman" pitchFamily="18" charset="0"/>
              </a:rPr>
              <a:t>同义词</a:t>
            </a:r>
            <a:r>
              <a:rPr lang="zh-CN" altLang="en-US" sz="2000" dirty="0">
                <a:latin typeface="Times New Roman" pitchFamily="18" charset="0"/>
                <a:cs typeface="Times New Roman" pitchFamily="18" charset="0"/>
              </a:rPr>
              <a:t>：具有相同函数值的两个不同的关键字，称为该哈希函数的</a:t>
            </a:r>
            <a:r>
              <a:rPr lang="zh-CN" altLang="en-US" sz="2000" dirty="0">
                <a:solidFill>
                  <a:schemeClr val="tx2"/>
                </a:solidFill>
                <a:latin typeface="Times New Roman" pitchFamily="18" charset="0"/>
                <a:cs typeface="Times New Roman" pitchFamily="18" charset="0"/>
              </a:rPr>
              <a:t>同义词</a:t>
            </a:r>
            <a:r>
              <a:rPr lang="zh-CN" altLang="en-US" sz="2000" dirty="0">
                <a:latin typeface="Times New Roman" pitchFamily="18" charset="0"/>
                <a:cs typeface="Times New Roman" pitchFamily="18" charset="0"/>
              </a:rPr>
              <a:t>。</a:t>
            </a:r>
          </a:p>
          <a:p>
            <a:pPr>
              <a:lnSpc>
                <a:spcPct val="125000"/>
              </a:lnSpc>
              <a:spcBef>
                <a:spcPts val="1200"/>
              </a:spcBef>
            </a:pPr>
            <a:r>
              <a:rPr lang="zh-CN" altLang="en-US" sz="2000" dirty="0">
                <a:latin typeface="Times New Roman" pitchFamily="18" charset="0"/>
                <a:cs typeface="Times New Roman" pitchFamily="18" charset="0"/>
              </a:rPr>
              <a:t>哈希函数通常是一种</a:t>
            </a:r>
            <a:r>
              <a:rPr lang="zh-CN" altLang="en-US" sz="2000" dirty="0">
                <a:solidFill>
                  <a:srgbClr val="FF0000"/>
                </a:solidFill>
                <a:latin typeface="Times New Roman" pitchFamily="18" charset="0"/>
                <a:cs typeface="Times New Roman" pitchFamily="18" charset="0"/>
              </a:rPr>
              <a:t>压缩映象</a:t>
            </a:r>
            <a:r>
              <a:rPr lang="zh-CN" altLang="en-US" sz="2000" dirty="0">
                <a:latin typeface="Times New Roman" pitchFamily="18" charset="0"/>
                <a:cs typeface="Times New Roman" pitchFamily="18" charset="0"/>
              </a:rPr>
              <a:t>，所以冲突不可避免，只能尽量减少；当冲突发生时，应该有处理冲突的方法。设计一个散列表应包括：</a:t>
            </a:r>
          </a:p>
          <a:p>
            <a:pPr marL="444500" lvl="1" indent="0">
              <a:lnSpc>
                <a:spcPct val="125000"/>
              </a:lnSpc>
              <a:spcBef>
                <a:spcPts val="1200"/>
              </a:spcBef>
              <a:buFont typeface="Wingdings" pitchFamily="2" charset="2"/>
              <a:buNone/>
            </a:pPr>
            <a:r>
              <a:rPr lang="zh-CN" altLang="en-US" dirty="0">
                <a:latin typeface="Times New Roman" pitchFamily="18" charset="0"/>
                <a:cs typeface="Times New Roman" pitchFamily="18" charset="0"/>
              </a:rPr>
              <a:t>①  散列表的空间范围，即确定散列函数的值域；</a:t>
            </a:r>
          </a:p>
          <a:p>
            <a:pPr marL="444500" lvl="1" indent="0">
              <a:lnSpc>
                <a:spcPct val="125000"/>
              </a:lnSpc>
              <a:spcBef>
                <a:spcPts val="1200"/>
              </a:spcBef>
              <a:buFont typeface="Wingdings" pitchFamily="2" charset="2"/>
              <a:buNone/>
            </a:pPr>
            <a:r>
              <a:rPr lang="zh-CN" altLang="en-US" dirty="0">
                <a:latin typeface="Times New Roman" pitchFamily="18" charset="0"/>
                <a:cs typeface="Times New Roman" pitchFamily="18" charset="0"/>
              </a:rPr>
              <a:t>②  构造合适的散列函数，使得对于所有可能的元素</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记录的关键字</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，函数值均在散列表的地址空间范围内，且出现冲突的可能尽量小； </a:t>
            </a:r>
          </a:p>
          <a:p>
            <a:pPr marL="444500" lvl="1" indent="0">
              <a:lnSpc>
                <a:spcPct val="125000"/>
              </a:lnSpc>
              <a:spcBef>
                <a:spcPts val="1200"/>
              </a:spcBef>
              <a:buFont typeface="Wingdings" pitchFamily="2" charset="2"/>
              <a:buNone/>
            </a:pPr>
            <a:r>
              <a:rPr lang="zh-CN" altLang="en-US" dirty="0">
                <a:latin typeface="Times New Roman" pitchFamily="18" charset="0"/>
                <a:cs typeface="Times New Roman" pitchFamily="18" charset="0"/>
              </a:rPr>
              <a:t>③  处理冲突的方法。即当冲突出现时如何解决。</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6</a:t>
            </a:fld>
            <a:endParaRPr lang="zh-CN" altLang="en-US" dirty="0"/>
          </a:p>
        </p:txBody>
      </p:sp>
    </p:spTree>
    <p:extLst>
      <p:ext uri="{BB962C8B-B14F-4D97-AF65-F5344CB8AC3E}">
        <p14:creationId xmlns:p14="http://schemas.microsoft.com/office/powerpoint/2010/main" val="386155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a:xfrm>
            <a:off x="309033" y="897199"/>
            <a:ext cx="8525934" cy="5063602"/>
          </a:xfrm>
        </p:spPr>
        <p:txBody>
          <a:bodyPr>
            <a:normAutofit/>
          </a:bodyPr>
          <a:lstStyle/>
          <a:p>
            <a:pPr marL="0" indent="0">
              <a:lnSpc>
                <a:spcPct val="150000"/>
              </a:lnSpc>
              <a:spcBef>
                <a:spcPts val="1200"/>
              </a:spcBef>
              <a:buFont typeface="Wingdings" pitchFamily="2" charset="2"/>
              <a:buNone/>
            </a:pPr>
            <a:r>
              <a:rPr lang="zh-CN" altLang="en-US" sz="2000" dirty="0">
                <a:latin typeface="Times New Roman" pitchFamily="18" charset="0"/>
                <a:cs typeface="Times New Roman" pitchFamily="18" charset="0"/>
              </a:rPr>
              <a:t>        哈希函数是一种映象，其设定很灵活，只要使</a:t>
            </a:r>
            <a:r>
              <a:rPr lang="zh-CN" altLang="en-US" sz="2000" dirty="0">
                <a:solidFill>
                  <a:schemeClr val="folHlink"/>
                </a:solidFill>
                <a:latin typeface="Times New Roman" pitchFamily="18" charset="0"/>
                <a:cs typeface="Times New Roman" pitchFamily="18" charset="0"/>
              </a:rPr>
              <a:t>任何关键字的哈希函数值都落在表长允许的范围之内</a:t>
            </a:r>
            <a:r>
              <a:rPr lang="zh-CN" altLang="en-US" sz="2000" dirty="0">
                <a:latin typeface="Times New Roman" pitchFamily="18" charset="0"/>
                <a:cs typeface="Times New Roman" pitchFamily="18" charset="0"/>
              </a:rPr>
              <a:t>即可。哈希函数“</a:t>
            </a:r>
            <a:r>
              <a:rPr lang="zh-CN" altLang="en-US" sz="2000" b="1" dirty="0">
                <a:solidFill>
                  <a:srgbClr val="0000FF"/>
                </a:solidFill>
                <a:latin typeface="Times New Roman" pitchFamily="18" charset="0"/>
                <a:cs typeface="Times New Roman" pitchFamily="18" charset="0"/>
              </a:rPr>
              <a:t>好坏</a:t>
            </a:r>
            <a:r>
              <a:rPr lang="zh-CN" altLang="en-US" sz="2000" dirty="0">
                <a:latin typeface="Times New Roman" pitchFamily="18" charset="0"/>
                <a:cs typeface="Times New Roman" pitchFamily="18" charset="0"/>
              </a:rPr>
              <a:t>”的主要评价因素有：</a:t>
            </a:r>
          </a:p>
          <a:p>
            <a:pPr marL="444500" lvl="1" indent="0">
              <a:lnSpc>
                <a:spcPct val="150000"/>
              </a:lnSpc>
              <a:spcBef>
                <a:spcPts val="12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散列函数的构造简单；</a:t>
            </a:r>
          </a:p>
          <a:p>
            <a:pPr marL="444500" lvl="1" indent="0">
              <a:lnSpc>
                <a:spcPct val="150000"/>
              </a:lnSpc>
              <a:spcBef>
                <a:spcPts val="1200"/>
              </a:spcBef>
              <a:buFont typeface="Wingdings" pitchFamily="2" charset="2"/>
              <a:buNone/>
            </a:pPr>
            <a:r>
              <a:rPr lang="zh-CN" altLang="en-US" dirty="0">
                <a:solidFill>
                  <a:schemeClr val="folHlink"/>
                </a:solidFill>
                <a:latin typeface="Times New Roman" pitchFamily="18" charset="0"/>
                <a:cs typeface="Times New Roman" pitchFamily="18" charset="0"/>
              </a:rPr>
              <a:t>◆</a:t>
            </a:r>
            <a:r>
              <a:rPr lang="zh-CN" altLang="en-US" dirty="0">
                <a:solidFill>
                  <a:schemeClr val="hlink"/>
                </a:solidFill>
                <a:latin typeface="Times New Roman" pitchFamily="18" charset="0"/>
                <a:cs typeface="Times New Roman" pitchFamily="18" charset="0"/>
              </a:rPr>
              <a:t> </a:t>
            </a:r>
            <a:r>
              <a:rPr lang="zh-CN" altLang="en-US" dirty="0">
                <a:latin typeface="Times New Roman" pitchFamily="18" charset="0"/>
                <a:cs typeface="Times New Roman" pitchFamily="18" charset="0"/>
              </a:rPr>
              <a:t>能“均匀”地将散列表中的关键字映射到地址空间。所谓“</a:t>
            </a:r>
            <a:r>
              <a:rPr lang="zh-CN" altLang="en-US" dirty="0">
                <a:solidFill>
                  <a:schemeClr val="tx2"/>
                </a:solidFill>
                <a:latin typeface="Times New Roman" pitchFamily="18" charset="0"/>
                <a:cs typeface="Times New Roman" pitchFamily="18" charset="0"/>
              </a:rPr>
              <a:t>均匀</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(uniform)</a:t>
            </a:r>
            <a:r>
              <a:rPr lang="zh-CN" altLang="en-US" dirty="0">
                <a:latin typeface="Times New Roman" pitchFamily="18" charset="0"/>
                <a:cs typeface="Times New Roman" pitchFamily="18" charset="0"/>
              </a:rPr>
              <a:t>是指发生冲突的可能性尽可能最少。 </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7</a:t>
            </a:fld>
            <a:endParaRPr lang="zh-CN" altLang="en-US" dirty="0"/>
          </a:p>
        </p:txBody>
      </p:sp>
      <p:pic>
        <p:nvPicPr>
          <p:cNvPr id="1026" name="Picture 2" descr="https://upload.wikimedia.org/wikipedia/commons/thumb/d/df/Function_color_example_3.svg/220px-Function_color_example_3.svg.png">
            <a:extLst>
              <a:ext uri="{FF2B5EF4-FFF2-40B4-BE49-F238E27FC236}">
                <a16:creationId xmlns:a16="http://schemas.microsoft.com/office/drawing/2014/main" id="{B4872CC8-C01A-47B4-9981-1C6C2CB7B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712901"/>
            <a:ext cx="20955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21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p:txBody>
          <a:bodyPr>
            <a:normAutofit/>
          </a:bodyPr>
          <a:lstStyle/>
          <a:p>
            <a:pPr marL="0" indent="0">
              <a:lnSpc>
                <a:spcPct val="150000"/>
              </a:lnSpc>
              <a:spcBef>
                <a:spcPts val="1200"/>
              </a:spcBef>
              <a:buFont typeface="Wingdings" pitchFamily="2" charset="2"/>
              <a:buNone/>
            </a:pPr>
            <a:r>
              <a:rPr lang="en-US" altLang="zh-CN" b="1" dirty="0">
                <a:latin typeface="Times New Roman" pitchFamily="18" charset="0"/>
                <a:cs typeface="Times New Roman" pitchFamily="18" charset="0"/>
              </a:rPr>
              <a:t>1 </a:t>
            </a:r>
            <a:r>
              <a:rPr lang="zh-CN" altLang="en-US" b="1" dirty="0">
                <a:latin typeface="Times New Roman" pitchFamily="18" charset="0"/>
                <a:cs typeface="Times New Roman" pitchFamily="18" charset="0"/>
              </a:rPr>
              <a:t>直接定址法</a:t>
            </a:r>
          </a:p>
          <a:p>
            <a:pPr marL="0" indent="0">
              <a:lnSpc>
                <a:spcPct val="150000"/>
              </a:lnSpc>
              <a:spcBef>
                <a:spcPts val="1200"/>
              </a:spcBef>
              <a:buFont typeface="Wingdings" pitchFamily="2" charset="2"/>
              <a:buNone/>
            </a:pPr>
            <a:r>
              <a:rPr lang="zh-CN" altLang="en-US" sz="2000" dirty="0">
                <a:latin typeface="Times New Roman" pitchFamily="18" charset="0"/>
                <a:cs typeface="Times New Roman" pitchFamily="18" charset="0"/>
              </a:rPr>
              <a:t>        取关键字或关键字的某个线性函数作哈希地址，即</a:t>
            </a:r>
            <a:r>
              <a:rPr lang="en-US" altLang="zh-CN" sz="2000" dirty="0">
                <a:latin typeface="Times New Roman" pitchFamily="18" charset="0"/>
                <a:cs typeface="Times New Roman" pitchFamily="18" charset="0"/>
              </a:rPr>
              <a:t>H(key)=key    </a:t>
            </a:r>
            <a:r>
              <a:rPr lang="zh-CN" altLang="en-US" sz="2000" dirty="0">
                <a:latin typeface="Times New Roman" pitchFamily="18" charset="0"/>
                <a:cs typeface="Times New Roman" pitchFamily="18" charset="0"/>
              </a:rPr>
              <a:t>或   </a:t>
            </a:r>
            <a:r>
              <a:rPr lang="en-US" altLang="zh-CN" sz="2000" dirty="0">
                <a:latin typeface="Times New Roman" pitchFamily="18" charset="0"/>
                <a:cs typeface="Times New Roman" pitchFamily="18" charset="0"/>
              </a:rPr>
              <a:t>H(key)=</a:t>
            </a:r>
            <a:r>
              <a:rPr lang="en-US" altLang="zh-CN" sz="2000" dirty="0" err="1">
                <a:latin typeface="Times New Roman" pitchFamily="18" charset="0"/>
                <a:cs typeface="Times New Roman" pitchFamily="18" charset="0"/>
              </a:rPr>
              <a:t>a·key+b</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a,b</a:t>
            </a:r>
            <a:r>
              <a:rPr lang="zh-CN" altLang="en-US" sz="2000" dirty="0">
                <a:latin typeface="Times New Roman" pitchFamily="18" charset="0"/>
                <a:cs typeface="Times New Roman" pitchFamily="18" charset="0"/>
              </a:rPr>
              <a:t>为常数</a:t>
            </a:r>
            <a:r>
              <a:rPr lang="en-US" altLang="zh-CN" sz="2000" dirty="0">
                <a:latin typeface="Times New Roman" pitchFamily="18" charset="0"/>
                <a:cs typeface="Times New Roman" pitchFamily="18" charset="0"/>
              </a:rPr>
              <a:t>)</a:t>
            </a:r>
          </a:p>
          <a:p>
            <a:pPr marL="0" indent="0">
              <a:lnSpc>
                <a:spcPct val="150000"/>
              </a:lnSpc>
              <a:spcBef>
                <a:spcPts val="1200"/>
              </a:spcBef>
              <a:buFont typeface="Wingdings" pitchFamily="2" charset="2"/>
              <a:buNone/>
            </a:pPr>
            <a:r>
              <a:rPr lang="en-US" altLang="zh-CN" sz="2000" dirty="0">
                <a:latin typeface="Times New Roman" pitchFamily="18" charset="0"/>
                <a:cs typeface="Times New Roman" pitchFamily="18" charset="0"/>
              </a:rPr>
              <a:t>       </a:t>
            </a:r>
            <a:r>
              <a:rPr lang="zh-CN" altLang="en-US" sz="2000" dirty="0">
                <a:solidFill>
                  <a:srgbClr val="FF0000"/>
                </a:solidFill>
                <a:latin typeface="Times New Roman" pitchFamily="18" charset="0"/>
                <a:cs typeface="Times New Roman" pitchFamily="18" charset="0"/>
              </a:rPr>
              <a:t>特点</a:t>
            </a:r>
            <a:r>
              <a:rPr lang="zh-CN" altLang="en-US" sz="2000" dirty="0">
                <a:latin typeface="Times New Roman" pitchFamily="18" charset="0"/>
                <a:cs typeface="Times New Roman" pitchFamily="18" charset="0"/>
              </a:rPr>
              <a:t>：直接定址法所得地址集合与关键字集合大小相等，不会发生冲突，但实际中很少使用。</a:t>
            </a:r>
          </a:p>
          <a:p>
            <a:pPr>
              <a:lnSpc>
                <a:spcPct val="150000"/>
              </a:lnSpc>
              <a:spcBef>
                <a:spcPts val="1200"/>
              </a:spcBef>
            </a:pP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8</a:t>
            </a:fld>
            <a:endParaRPr lang="zh-CN" altLang="en-US" dirty="0"/>
          </a:p>
        </p:txBody>
      </p:sp>
      <p:pic>
        <p:nvPicPr>
          <p:cNvPr id="2050" name="Picture 2" descr="https://upload.wikimedia.org/wikipedia/commons/thumb/7/76/Gerade.svg/600px-Gerade.svg.png">
            <a:extLst>
              <a:ext uri="{FF2B5EF4-FFF2-40B4-BE49-F238E27FC236}">
                <a16:creationId xmlns:a16="http://schemas.microsoft.com/office/drawing/2014/main" id="{A599854B-F986-4D35-9F2E-464339E5E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510" y="3455299"/>
            <a:ext cx="2674620" cy="267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42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a:t>
            </a:r>
          </a:p>
        </p:txBody>
      </p:sp>
      <p:sp>
        <p:nvSpPr>
          <p:cNvPr id="3" name="内容占位符 2"/>
          <p:cNvSpPr>
            <a:spLocks noGrp="1"/>
          </p:cNvSpPr>
          <p:nvPr>
            <p:ph idx="1"/>
          </p:nvPr>
        </p:nvSpPr>
        <p:spPr/>
        <p:txBody>
          <a:bodyPr>
            <a:normAutofit/>
          </a:bodyPr>
          <a:lstStyle/>
          <a:p>
            <a:pPr marL="0" indent="0">
              <a:lnSpc>
                <a:spcPct val="110000"/>
              </a:lnSpc>
              <a:buFont typeface="Wingdings" pitchFamily="2" charset="2"/>
              <a:buNone/>
            </a:pPr>
            <a:r>
              <a:rPr lang="en-US" altLang="zh-CN" b="1" dirty="0">
                <a:latin typeface="Times New Roman" pitchFamily="18" charset="0"/>
                <a:cs typeface="Times New Roman" pitchFamily="18" charset="0"/>
              </a:rPr>
              <a:t>2  </a:t>
            </a:r>
            <a:r>
              <a:rPr lang="zh-CN" altLang="en-US" b="1" dirty="0">
                <a:latin typeface="Times New Roman" pitchFamily="18" charset="0"/>
                <a:cs typeface="Times New Roman" pitchFamily="18" charset="0"/>
              </a:rPr>
              <a:t>数字分析法</a:t>
            </a:r>
          </a:p>
          <a:p>
            <a:pPr marL="0" indent="0">
              <a:lnSpc>
                <a:spcPct val="110000"/>
              </a:lnSpc>
              <a:buFont typeface="Wingdings" pitchFamily="2" charset="2"/>
              <a:buNone/>
            </a:pPr>
            <a:r>
              <a:rPr lang="zh-CN" altLang="en-US" dirty="0">
                <a:latin typeface="Times New Roman" pitchFamily="18" charset="0"/>
                <a:cs typeface="Times New Roman" pitchFamily="18" charset="0"/>
              </a:rPr>
              <a:t>        对关键字进行分析，取关键字的</a:t>
            </a:r>
            <a:r>
              <a:rPr lang="zh-CN" altLang="en-US" dirty="0">
                <a:solidFill>
                  <a:srgbClr val="0000FF"/>
                </a:solidFill>
                <a:latin typeface="Times New Roman" pitchFamily="18" charset="0"/>
                <a:cs typeface="Times New Roman" pitchFamily="18" charset="0"/>
              </a:rPr>
              <a:t>若干位</a:t>
            </a:r>
            <a:r>
              <a:rPr lang="zh-CN" altLang="en-US" dirty="0">
                <a:latin typeface="Times New Roman" pitchFamily="18" charset="0"/>
                <a:cs typeface="Times New Roman" pitchFamily="18" charset="0"/>
              </a:rPr>
              <a:t>或</a:t>
            </a:r>
            <a:r>
              <a:rPr lang="zh-CN" altLang="en-US" dirty="0">
                <a:solidFill>
                  <a:srgbClr val="0000FF"/>
                </a:solidFill>
                <a:latin typeface="Times New Roman" pitchFamily="18" charset="0"/>
                <a:cs typeface="Times New Roman" pitchFamily="18" charset="0"/>
              </a:rPr>
              <a:t>组合</a:t>
            </a:r>
            <a:r>
              <a:rPr lang="zh-CN" altLang="en-US" dirty="0">
                <a:latin typeface="Times New Roman" pitchFamily="18" charset="0"/>
                <a:cs typeface="Times New Roman" pitchFamily="18" charset="0"/>
              </a:rPr>
              <a:t>作为哈希地址。</a:t>
            </a:r>
          </a:p>
          <a:p>
            <a:pPr marL="0" indent="0">
              <a:lnSpc>
                <a:spcPct val="110000"/>
              </a:lnSpc>
              <a:buFont typeface="Wingdings" pitchFamily="2" charset="2"/>
              <a:buNone/>
            </a:pPr>
            <a:r>
              <a:rPr lang="zh-CN" altLang="en-US" dirty="0">
                <a:latin typeface="Times New Roman" pitchFamily="18" charset="0"/>
                <a:cs typeface="Times New Roman" pitchFamily="18" charset="0"/>
              </a:rPr>
              <a:t>       适用于关键字位数比哈希地址位数大，且可能出现的关键字事先知道的情况。</a:t>
            </a:r>
          </a:p>
          <a:p>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9</a:t>
            </a:fld>
            <a:endParaRPr lang="zh-CN" altLang="en-US" dirty="0"/>
          </a:p>
        </p:txBody>
      </p:sp>
    </p:spTree>
    <p:extLst>
      <p:ext uri="{BB962C8B-B14F-4D97-AF65-F5344CB8AC3E}">
        <p14:creationId xmlns:p14="http://schemas.microsoft.com/office/powerpoint/2010/main" val="409797541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24198</TotalTime>
  <Words>4440</Words>
  <Application>Microsoft Office PowerPoint</Application>
  <PresentationFormat>全屏显示(4:3)</PresentationFormat>
  <Paragraphs>453</Paragraphs>
  <Slides>39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宋体</vt:lpstr>
      <vt:lpstr>微软雅黑</vt:lpstr>
      <vt:lpstr>Arial</vt:lpstr>
      <vt:lpstr>Calibri</vt:lpstr>
      <vt:lpstr>Calibri Light</vt:lpstr>
      <vt:lpstr>Cambria Math</vt:lpstr>
      <vt:lpstr>Times New Roman</vt:lpstr>
      <vt:lpstr>Wingdings</vt:lpstr>
      <vt:lpstr>Office 主题</vt:lpstr>
      <vt:lpstr>Hash</vt:lpstr>
      <vt:lpstr>Search (查找，搜索)</vt:lpstr>
      <vt:lpstr>哈希(散列)查找</vt:lpstr>
      <vt:lpstr>哈希(散列)查找</vt:lpstr>
      <vt:lpstr>哈希(散列)查找</vt:lpstr>
      <vt:lpstr>哈希(散列)查找</vt:lpstr>
      <vt:lpstr>哈希函数的构造</vt:lpstr>
      <vt:lpstr>哈希函数的构造</vt:lpstr>
      <vt:lpstr>哈希函数的构造</vt:lpstr>
      <vt:lpstr>哈希函数的构造</vt:lpstr>
      <vt:lpstr>哈希函数的构造</vt:lpstr>
      <vt:lpstr>哈希函数的构造</vt:lpstr>
      <vt:lpstr>哈希函数的构造</vt:lpstr>
      <vt:lpstr>哈希函数的构造</vt:lpstr>
      <vt:lpstr>哈希函数的构造</vt:lpstr>
      <vt:lpstr>冲突处理的方法</vt:lpstr>
      <vt:lpstr>冲突处理的方法--线性探测法</vt:lpstr>
      <vt:lpstr>冲突处理的方法--线性探测法</vt:lpstr>
      <vt:lpstr>冲突处理的方法--线性探测法</vt:lpstr>
      <vt:lpstr>冲突处理的方法--二次探测法（平方探测法）</vt:lpstr>
      <vt:lpstr>冲突处理的方法--二次探测法（平方探测法）</vt:lpstr>
      <vt:lpstr>冲突处理的方法--伪随机探测法</vt:lpstr>
      <vt:lpstr>Case</vt:lpstr>
      <vt:lpstr>Case</vt:lpstr>
      <vt:lpstr>Exercise</vt:lpstr>
      <vt:lpstr>Exercise</vt:lpstr>
      <vt:lpstr>冲突处理的方法--再哈希法</vt:lpstr>
      <vt:lpstr>冲突处理的方法--链地址法</vt:lpstr>
      <vt:lpstr>冲突处理的方法--链地址法（拉链法）</vt:lpstr>
      <vt:lpstr>冲突处理的方法--建立公共溢出区</vt:lpstr>
      <vt:lpstr>冲突处理的方法--建立公共溢出区</vt:lpstr>
      <vt:lpstr>不同处理冲突方法的对比</vt:lpstr>
      <vt:lpstr>哈希查找过程及分析</vt:lpstr>
      <vt:lpstr>哈希查找过程及分析</vt:lpstr>
      <vt:lpstr>哈希查找分析</vt:lpstr>
      <vt:lpstr>哈希查找分析</vt:lpstr>
      <vt:lpstr>思考</vt:lpstr>
      <vt:lpstr>哈希的应用</vt:lpstr>
      <vt:lpstr>哈希的应用</vt:lpstr>
    </vt:vector>
  </TitlesOfParts>
  <Company>SYSU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Suzhuo</dc:creator>
  <cp:lastModifiedBy>h w</cp:lastModifiedBy>
  <cp:revision>1246</cp:revision>
  <cp:lastPrinted>2014-03-01T11:01:30Z</cp:lastPrinted>
  <dcterms:created xsi:type="dcterms:W3CDTF">2014-02-24T09:24:21Z</dcterms:created>
  <dcterms:modified xsi:type="dcterms:W3CDTF">2023-12-22T08:56:06Z</dcterms:modified>
</cp:coreProperties>
</file>