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405" r:id="rId3"/>
    <p:sldId id="406" r:id="rId4"/>
    <p:sldId id="314" r:id="rId5"/>
    <p:sldId id="315" r:id="rId6"/>
    <p:sldId id="317" r:id="rId7"/>
    <p:sldId id="375" r:id="rId8"/>
    <p:sldId id="419" r:id="rId9"/>
    <p:sldId id="316" r:id="rId10"/>
    <p:sldId id="416" r:id="rId11"/>
    <p:sldId id="319" r:id="rId12"/>
    <p:sldId id="320" r:id="rId13"/>
    <p:sldId id="321" r:id="rId14"/>
    <p:sldId id="322" r:id="rId15"/>
    <p:sldId id="373" r:id="rId16"/>
    <p:sldId id="323" r:id="rId17"/>
    <p:sldId id="325" r:id="rId18"/>
    <p:sldId id="420" r:id="rId19"/>
    <p:sldId id="326" r:id="rId20"/>
    <p:sldId id="327" r:id="rId21"/>
    <p:sldId id="328" r:id="rId22"/>
    <p:sldId id="329" r:id="rId23"/>
    <p:sldId id="387" r:id="rId24"/>
    <p:sldId id="388" r:id="rId25"/>
    <p:sldId id="330" r:id="rId26"/>
    <p:sldId id="331" r:id="rId27"/>
    <p:sldId id="332" r:id="rId28"/>
    <p:sldId id="389" r:id="rId29"/>
    <p:sldId id="333" r:id="rId30"/>
    <p:sldId id="334" r:id="rId31"/>
    <p:sldId id="335" r:id="rId32"/>
    <p:sldId id="390" r:id="rId33"/>
    <p:sldId id="336" r:id="rId34"/>
    <p:sldId id="337" r:id="rId35"/>
    <p:sldId id="338" r:id="rId36"/>
    <p:sldId id="339" r:id="rId37"/>
    <p:sldId id="340" r:id="rId38"/>
    <p:sldId id="417" r:id="rId39"/>
    <p:sldId id="407" r:id="rId40"/>
    <p:sldId id="410" r:id="rId41"/>
    <p:sldId id="412" r:id="rId42"/>
    <p:sldId id="413" r:id="rId43"/>
    <p:sldId id="409" r:id="rId44"/>
    <p:sldId id="411" r:id="rId45"/>
    <p:sldId id="408" r:id="rId46"/>
    <p:sldId id="414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3893" autoAdjust="0"/>
  </p:normalViewPr>
  <p:slideViewPr>
    <p:cSldViewPr snapToGrid="0" showGuides="1">
      <p:cViewPr varScale="1">
        <p:scale>
          <a:sx n="90" d="100"/>
          <a:sy n="90" d="100"/>
        </p:scale>
        <p:origin x="1311" y="51"/>
      </p:cViewPr>
      <p:guideLst>
        <p:guide orient="horz" pos="2160"/>
        <p:guide pos="2880"/>
        <p:guide orient="horz" pos="2161"/>
      </p:guideLst>
    </p:cSldViewPr>
  </p:slideViewPr>
  <p:outlineViewPr>
    <p:cViewPr>
      <p:scale>
        <a:sx n="33" d="100"/>
        <a:sy n="33" d="100"/>
      </p:scale>
      <p:origin x="0" y="-337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18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AD964-A622-4AAE-B744-53C99E3B3340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68BA9-4DDB-4A94-8531-2E89A5DE5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40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858B-718F-4B2D-8BD1-8BF89932B326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10111-4C48-4E92-8CF1-F5F4BAA2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5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4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2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0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1103"/>
            <a:ext cx="7772400" cy="739444"/>
          </a:xfrm>
        </p:spPr>
        <p:txBody>
          <a:bodyPr anchor="b"/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965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6547" y="2562446"/>
            <a:ext cx="6990907" cy="0"/>
          </a:xfrm>
          <a:prstGeom prst="line">
            <a:avLst/>
          </a:prstGeom>
          <a:ln w="1270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7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2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9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12659"/>
            <a:ext cx="8280000" cy="606041"/>
          </a:xfrm>
        </p:spPr>
        <p:txBody>
          <a:bodyPr/>
          <a:lstStyle>
            <a:lvl1pPr>
              <a:defRPr sz="2800"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976838"/>
            <a:ext cx="8280000" cy="5063602"/>
          </a:xfrm>
        </p:spPr>
        <p:txBody>
          <a:bodyPr/>
          <a:lstStyle>
            <a:lvl1pPr>
              <a:defRPr sz="2400">
                <a:latin typeface="+mn-lt"/>
                <a:ea typeface="微软雅黑" panose="020B0503020204020204" pitchFamily="34" charset="-122"/>
              </a:defRPr>
            </a:lvl1pPr>
            <a:lvl2pPr>
              <a:defRPr sz="2000">
                <a:latin typeface="+mn-lt"/>
                <a:ea typeface="微软雅黑" panose="020B0503020204020204" pitchFamily="34" charset="-122"/>
              </a:defRPr>
            </a:lvl2pPr>
            <a:lvl3pPr>
              <a:defRPr sz="1800">
                <a:latin typeface="+mn-lt"/>
                <a:ea typeface="微软雅黑" panose="020B0503020204020204" pitchFamily="34" charset="-122"/>
              </a:defRPr>
            </a:lvl3pPr>
            <a:lvl4pPr>
              <a:defRPr sz="1600">
                <a:latin typeface="+mn-lt"/>
                <a:ea typeface="微软雅黑" panose="020B0503020204020204" pitchFamily="34" charset="-122"/>
              </a:defRPr>
            </a:lvl4pPr>
            <a:lvl5pPr>
              <a:defRPr sz="1600">
                <a:latin typeface="+mn-lt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93405" y="818700"/>
            <a:ext cx="8282762" cy="0"/>
          </a:xfrm>
          <a:prstGeom prst="line">
            <a:avLst/>
          </a:prstGeom>
          <a:ln w="1270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28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10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0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0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5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0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6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531637"/>
            <a:ext cx="8280000" cy="584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338338"/>
            <a:ext cx="828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9066-C5B0-49A4-8A01-22CA319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0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uzhuo3@mail.sys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8573"/>
            <a:ext cx="7772400" cy="7394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600" b="1" dirty="0">
                <a:latin typeface="+mn-lt"/>
              </a:rPr>
              <a:t>Lists</a:t>
            </a:r>
            <a:endParaRPr lang="zh-CN" altLang="en-US" sz="3600" b="1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5" y="261301"/>
            <a:ext cx="972636" cy="9061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0341" y="529700"/>
            <a:ext cx="351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Structure &amp; Algorithms</a:t>
            </a:r>
            <a:endParaRPr lang="zh-CN" altLang="en-US" b="1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347E93-B52F-4603-BE1D-CFE86CF048F0}"/>
              </a:ext>
            </a:extLst>
          </p:cNvPr>
          <p:cNvSpPr/>
          <p:nvPr/>
        </p:nvSpPr>
        <p:spPr>
          <a:xfrm>
            <a:off x="0" y="6490152"/>
            <a:ext cx="3129831" cy="349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ts val="1800"/>
              </a:spcBef>
            </a:pPr>
            <a:r>
              <a:rPr lang="en-US" altLang="zh-CN" sz="1600" b="1" dirty="0"/>
              <a:t>E-mail: </a:t>
            </a:r>
            <a:r>
              <a:rPr lang="en-US" altLang="zh-CN" sz="1600" b="1" dirty="0">
                <a:hlinkClick r:id="rId4"/>
              </a:rPr>
              <a:t>suzhuo3@mail.sysu.edu.cn</a:t>
            </a:r>
            <a:endParaRPr lang="en-US" altLang="zh-CN" sz="1600" b="1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204527DA-C355-24D0-D129-583D6F839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sz="2400" dirty="0"/>
              <a:t>数据结构教学团队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sz="2400" dirty="0"/>
              <a:t>中山大学 计算机学院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0279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C9DF-1887-46B8-1840-C5EB961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57804-3195-F1E5-AABF-4D10E13E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凯撒密码”（</a:t>
            </a:r>
            <a:r>
              <a:rPr lang="en-US" altLang="zh-CN" sz="1800" dirty="0"/>
              <a:t>Caesar Code</a:t>
            </a:r>
            <a:r>
              <a:rPr lang="zh-CN" altLang="en-US" sz="1800" dirty="0"/>
              <a:t>）据传是两千年前古罗马凯撒大帝为了防止敌方截获情报，用密码传送情报。加密的方法很简单，通过将原文字母按顺序推后</a:t>
            </a:r>
            <a:r>
              <a:rPr lang="en-US" altLang="zh-CN" sz="1800" dirty="0"/>
              <a:t>n</a:t>
            </a:r>
            <a:r>
              <a:rPr lang="zh-CN" altLang="en-US" sz="1800" dirty="0"/>
              <a:t>位，就可以起到加密作用，如</a:t>
            </a:r>
            <a:r>
              <a:rPr lang="en-US" altLang="zh-CN" sz="1800" dirty="0"/>
              <a:t>n=3</a:t>
            </a:r>
            <a:r>
              <a:rPr lang="zh-CN" altLang="en-US" sz="1800" dirty="0"/>
              <a:t>时，即是将字母</a:t>
            </a:r>
            <a:r>
              <a:rPr lang="en-US" altLang="zh-CN" sz="1800" dirty="0"/>
              <a:t>A</a:t>
            </a:r>
            <a:r>
              <a:rPr lang="zh-CN" altLang="en-US" sz="1800" dirty="0"/>
              <a:t>换作字母</a:t>
            </a:r>
            <a:r>
              <a:rPr lang="en-US" altLang="zh-CN" sz="1800" dirty="0"/>
              <a:t>D</a:t>
            </a:r>
            <a:r>
              <a:rPr lang="zh-CN" altLang="en-US" sz="1800" dirty="0"/>
              <a:t>，将字母</a:t>
            </a:r>
            <a:r>
              <a:rPr lang="en-US" altLang="zh-CN" sz="1800" dirty="0"/>
              <a:t>B</a:t>
            </a:r>
            <a:r>
              <a:rPr lang="zh-CN" altLang="en-US" sz="1800" dirty="0"/>
              <a:t>换作字母</a:t>
            </a:r>
            <a:r>
              <a:rPr lang="en-US" altLang="zh-CN" sz="1800" dirty="0"/>
              <a:t>E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为了让破译变得不容易，我们可以把密码表变为无规律的形式，如图所示：</a:t>
            </a:r>
            <a:endParaRPr lang="en-US" altLang="zh-CN" sz="1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CN" sz="1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CN" sz="1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字母表中一个字符可以看成是一个结点，每个数组元素间逻辑上的先后关系也是一一顺序对应的。</a:t>
            </a:r>
            <a:endParaRPr lang="en-US" altLang="zh-CN" sz="1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比如收到一个消息</a:t>
            </a:r>
            <a:r>
              <a:rPr lang="en-US" altLang="zh-CN" sz="1800" dirty="0"/>
              <a:t>EBKTBP</a:t>
            </a:r>
            <a:r>
              <a:rPr lang="zh-CN" altLang="en-US" sz="1800" dirty="0"/>
              <a:t>，那么通过密码表破解出来就是 </a:t>
            </a:r>
            <a:r>
              <a:rPr lang="en-US" altLang="zh-CN" sz="1800" dirty="0"/>
              <a:t>CAESAR</a:t>
            </a:r>
            <a:r>
              <a:rPr lang="zh-CN" altLang="en-US" sz="1800" dirty="0"/>
              <a:t>（凯撒）一词。我们知道了密文中字符在密码表中的位置，即可译码。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5AA52F-C690-FBB2-1CB5-4E300A61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0E489-95CB-F669-C3BA-28679C6E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7F43C4-FA57-2219-1607-356B550C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7" y="2684897"/>
            <a:ext cx="8109959" cy="5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2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2000" y="976838"/>
            <a:ext cx="8280000" cy="506360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LenList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(L)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：求表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的长度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GetElem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L,i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：取表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个数据元素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SearchElem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(L, e)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：按值查找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InsertElem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(L, i, e)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：在表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个位置插入新的数据元素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DeleteElem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(L, i)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：删除表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个数据元素</a:t>
            </a:r>
          </a:p>
          <a:p>
            <a:endParaRPr lang="zh-CN" altLang="en-US" b="1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10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for List</a:t>
            </a:r>
            <a:endParaRPr lang="zh-CN" alt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27088" y="859526"/>
            <a:ext cx="7149714" cy="226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ADT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Sqlist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Data</a:t>
            </a: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 D={a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,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∈ElementType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, i=1, 2, …, n, 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≥0}</a:t>
            </a: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={&lt;a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i-1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, 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&gt;|a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i-1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,a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∈D, i=1, 2, …, n}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023938" y="3021022"/>
            <a:ext cx="174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C0066"/>
                </a:solidFill>
                <a:latin typeface="Times New Roman" pitchFamily="18" charset="0"/>
              </a:rPr>
              <a:t>Operations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331913" y="3789363"/>
            <a:ext cx="3671887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求表的长度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itchFamily="18" charset="0"/>
              </a:rPr>
              <a:t>LenList</a:t>
            </a:r>
            <a:r>
              <a:rPr lang="en-US" altLang="zh-CN" sz="2400" b="1" dirty="0">
                <a:latin typeface="Times New Roman" pitchFamily="18" charset="0"/>
              </a:rPr>
              <a:t>(e)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</a:t>
            </a:r>
            <a:r>
              <a:rPr lang="zh-CN" altLang="en-US" sz="2400" dirty="0">
                <a:latin typeface="Times New Roman" pitchFamily="18" charset="0"/>
              </a:rPr>
              <a:t>输出：</a:t>
            </a:r>
            <a:r>
              <a:rPr lang="en-US" altLang="zh-CN" sz="2400" dirty="0">
                <a:latin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</a:rPr>
              <a:t>是整数类型；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 后件：返回表的长度。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for List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7088" y="865975"/>
            <a:ext cx="5945858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Aft>
                <a:spcPts val="0"/>
              </a:spcAft>
              <a:buClr>
                <a:srgbClr val="EEECE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取表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中第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个数据元素赋值给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Aft>
                <a:spcPts val="0"/>
              </a:spcAft>
              <a:buClr>
                <a:srgbClr val="EEECE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GetElem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i,e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Aft>
                <a:spcPts val="0"/>
              </a:spcAft>
              <a:buClr>
                <a:srgbClr val="EEECE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输入：位置参数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；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Aft>
                <a:spcPts val="0"/>
              </a:spcAft>
              <a:buClr>
                <a:srgbClr val="EEECE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输出：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是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ElementType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类型；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Aft>
                <a:spcPts val="0"/>
              </a:spcAft>
              <a:buClr>
                <a:srgbClr val="EEECE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前件：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≤i≤LenList(L)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Aft>
                <a:spcPts val="0"/>
              </a:spcAft>
              <a:buClr>
                <a:srgbClr val="EEECE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后件：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被赋予表中第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个位置的元素值。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00113" y="3860800"/>
            <a:ext cx="787908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中第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个位置插入新的数据元素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InsertElem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i,e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Aft>
                <a:spcPts val="0"/>
              </a:spcAft>
              <a:buClr>
                <a:srgbClr val="EEECE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输入：位置参数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i, 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是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ElementType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类型；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Aft>
                <a:spcPts val="0"/>
              </a:spcAft>
              <a:buClr>
                <a:srgbClr val="EEECE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前件：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≤i≤LenList(L)+1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Aft>
                <a:spcPts val="0"/>
              </a:spcAft>
              <a:buClr>
                <a:srgbClr val="EEECE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后件：在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中第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个位置插入新的数据元素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，表长加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3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for List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0556" y="892184"/>
            <a:ext cx="7127272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删除表中第</a:t>
            </a:r>
            <a:r>
              <a:rPr lang="en-US" altLang="zh-CN" sz="2400" dirty="0">
                <a:latin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</a:rPr>
              <a:t>个数据元素</a:t>
            </a:r>
          </a:p>
          <a:p>
            <a:r>
              <a:rPr lang="en-US" altLang="zh-CN" sz="2400" b="1" dirty="0" err="1">
                <a:latin typeface="Times New Roman" pitchFamily="18" charset="0"/>
              </a:rPr>
              <a:t>DeleteElem</a:t>
            </a:r>
            <a:r>
              <a:rPr lang="en-US" altLang="zh-CN" sz="2400" b="1" dirty="0">
                <a:latin typeface="Times New Roman" pitchFamily="18" charset="0"/>
              </a:rPr>
              <a:t>(i)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</a:t>
            </a:r>
            <a:r>
              <a:rPr lang="zh-CN" altLang="en-US" sz="2400" dirty="0">
                <a:latin typeface="Times New Roman" pitchFamily="18" charset="0"/>
              </a:rPr>
              <a:t>输入：位置参数</a:t>
            </a:r>
            <a:r>
              <a:rPr lang="en-US" altLang="zh-CN" sz="2400" dirty="0">
                <a:latin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 前件：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≤i≤LenList(L)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</a:t>
            </a:r>
            <a:r>
              <a:rPr lang="zh-CN" altLang="en-US" sz="2400" dirty="0">
                <a:latin typeface="Times New Roman" pitchFamily="18" charset="0"/>
              </a:rPr>
              <a:t>后件：删除</a:t>
            </a:r>
            <a:r>
              <a:rPr lang="en-US" altLang="zh-CN" sz="2400" dirty="0">
                <a:latin typeface="Times New Roman" pitchFamily="18" charset="0"/>
              </a:rPr>
              <a:t>L</a:t>
            </a:r>
            <a:r>
              <a:rPr lang="zh-CN" altLang="en-US" sz="2400" dirty="0">
                <a:latin typeface="Times New Roman" pitchFamily="18" charset="0"/>
              </a:rPr>
              <a:t>中第</a:t>
            </a:r>
            <a:r>
              <a:rPr lang="en-US" altLang="zh-CN" sz="2400" dirty="0">
                <a:latin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</a:rPr>
              <a:t>个位置的数据元素，表长减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en-US" altLang="zh-CN" dirty="0"/>
              <a:t> </a:t>
            </a:r>
            <a:r>
              <a:rPr lang="zh-CN" altLang="en-US" sz="2400" dirty="0">
                <a:latin typeface="Times New Roman" pitchFamily="18" charset="0"/>
              </a:rPr>
              <a:t>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4386" y="3176134"/>
            <a:ext cx="8443337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按值查找</a:t>
            </a:r>
          </a:p>
          <a:p>
            <a:r>
              <a:rPr lang="en-US" altLang="zh-CN" sz="2400" b="1" dirty="0" err="1">
                <a:latin typeface="Times New Roman" pitchFamily="18" charset="0"/>
              </a:rPr>
              <a:t>SearchElem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dirty="0" err="1">
                <a:latin typeface="Times New Roman" pitchFamily="18" charset="0"/>
              </a:rPr>
              <a:t>e,i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</a:t>
            </a:r>
            <a:r>
              <a:rPr lang="zh-CN" altLang="en-US" sz="2400" dirty="0">
                <a:latin typeface="Times New Roman" pitchFamily="18" charset="0"/>
              </a:rPr>
              <a:t>输入：</a:t>
            </a:r>
            <a:r>
              <a:rPr lang="en-US" altLang="zh-CN" sz="2400" dirty="0">
                <a:latin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</a:rPr>
              <a:t>是</a:t>
            </a:r>
            <a:r>
              <a:rPr lang="en-US" altLang="zh-CN" sz="2400" dirty="0" err="1">
                <a:latin typeface="Times New Roman" pitchFamily="18" charset="0"/>
              </a:rPr>
              <a:t>ElementType</a:t>
            </a:r>
            <a:r>
              <a:rPr lang="zh-CN" altLang="en-US" sz="2400" dirty="0">
                <a:latin typeface="Times New Roman" pitchFamily="18" charset="0"/>
              </a:rPr>
              <a:t>的类型；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 输出：位置参数</a:t>
            </a:r>
            <a:r>
              <a:rPr lang="en-US" altLang="zh-CN" sz="2400" dirty="0">
                <a:latin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 前件：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≤LenList(L)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</a:t>
            </a:r>
            <a:r>
              <a:rPr lang="zh-CN" altLang="en-US" sz="2400" dirty="0">
                <a:latin typeface="Times New Roman" pitchFamily="18" charset="0"/>
              </a:rPr>
              <a:t>后件：若</a:t>
            </a:r>
            <a:r>
              <a:rPr lang="en-US" altLang="zh-CN" sz="2400" dirty="0">
                <a:latin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</a:rPr>
              <a:t>存在表中，返回第一个</a:t>
            </a:r>
            <a:r>
              <a:rPr lang="en-US" altLang="zh-CN" sz="2400" dirty="0">
                <a:latin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</a:rPr>
              <a:t>的位置为</a:t>
            </a:r>
            <a:r>
              <a:rPr lang="en-US" altLang="zh-CN" sz="2400" dirty="0">
                <a:latin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</a:rPr>
              <a:t>，否则返回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en-US" altLang="zh-CN" dirty="0"/>
              <a:t> </a:t>
            </a:r>
            <a:r>
              <a:rPr lang="zh-CN" altLang="en-US" sz="2400" dirty="0">
                <a:latin typeface="Times New Roman" pitchFamily="18" charset="0"/>
              </a:rPr>
              <a:t>。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9861" y="5819541"/>
            <a:ext cx="137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End ADT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86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Two main types:</a:t>
            </a:r>
          </a:p>
          <a:p>
            <a:endParaRPr lang="en-US" altLang="zh-CN" sz="1100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dirty="0"/>
              <a:t>Sequence List (Array) 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/>
              <a:t>线性表的顺序存储结构，指的是用一段地址连续的存储单元依次存储线性表的数据元素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dirty="0"/>
              <a:t>Linked List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/>
              <a:t>线性表的链式存储结构，指的是用一组任意的存储单元存储线性表的数据元素，这组存储单元可以是连续的，也可以是</a:t>
            </a:r>
            <a:r>
              <a:rPr lang="zh-CN" altLang="en-US" sz="2400"/>
              <a:t>不连续的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五角星 5"/>
          <p:cNvSpPr/>
          <p:nvPr/>
        </p:nvSpPr>
        <p:spPr>
          <a:xfrm>
            <a:off x="4087313" y="1811740"/>
            <a:ext cx="407773" cy="40777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43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432000" y="976838"/>
            <a:ext cx="8280000" cy="5063602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Array implementation</a:t>
            </a:r>
            <a:endParaRPr lang="zh-CN" altLang="en-US" dirty="0"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List</a:t>
            </a:r>
            <a:endParaRPr lang="zh-CN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4142" y="1660547"/>
            <a:ext cx="845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/>
              <a:t>LOC(a</a:t>
            </a:r>
            <a:r>
              <a:rPr kumimoji="1" lang="en-US" altLang="zh-CN" sz="2800" b="1" baseline="-25000" dirty="0"/>
              <a:t>i</a:t>
            </a:r>
            <a:r>
              <a:rPr kumimoji="1" lang="en-US" altLang="zh-CN" sz="2800" b="1" dirty="0"/>
              <a:t>) = LOC(a</a:t>
            </a:r>
            <a:r>
              <a:rPr kumimoji="1" lang="en-US" altLang="zh-CN" sz="2800" b="1" baseline="-25000" dirty="0"/>
              <a:t>0</a:t>
            </a:r>
            <a:r>
              <a:rPr kumimoji="1" lang="en-US" altLang="zh-CN" sz="2800" b="1" dirty="0"/>
              <a:t>) + i x L       1&lt;=i&lt;=n</a:t>
            </a:r>
            <a:endParaRPr kumimoji="1" lang="en-US" altLang="zh-CN" sz="2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11430" y="24153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a</a:t>
            </a:r>
            <a:r>
              <a:rPr kumimoji="1" lang="en-US" altLang="zh-CN" sz="2400" b="1" baseline="-25000">
                <a:latin typeface="VW媩$婫`婡p瑙" charset="0"/>
              </a:rPr>
              <a:t>0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11430" y="28725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a</a:t>
            </a:r>
            <a:r>
              <a:rPr kumimoji="1" lang="en-US" altLang="zh-CN" sz="2400" b="1" baseline="-25000">
                <a:latin typeface="VW媩$婫`婡p瑙" charset="0"/>
              </a:rPr>
              <a:t>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11430" y="37869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a</a:t>
            </a:r>
            <a:r>
              <a:rPr kumimoji="1" lang="en-US" altLang="zh-CN" sz="2400" b="1" baseline="-25000">
                <a:latin typeface="VW媩$婫`婡p瑙" charset="0"/>
              </a:rPr>
              <a:t>i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11430" y="47013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a</a:t>
            </a:r>
            <a:r>
              <a:rPr kumimoji="1" lang="en-US" altLang="zh-CN" sz="2400" b="1" baseline="-25000">
                <a:latin typeface="VW媩$婫`婡p瑙" charset="0"/>
              </a:rPr>
              <a:t>n-1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11430" y="33297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…</a:t>
            </a:r>
            <a:endParaRPr kumimoji="1" lang="en-US" altLang="zh-CN" sz="2400" b="1" baseline="-25000">
              <a:latin typeface="VW媩$婫`婡p瑙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11430" y="42441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latin typeface="VW媩$婫`婡p瑙" charset="0"/>
              </a:rPr>
              <a:t>…</a:t>
            </a:r>
            <a:endParaRPr kumimoji="1" lang="en-US" altLang="zh-CN" sz="2400" b="1" baseline="-25000" dirty="0">
              <a:latin typeface="VW媩$婫`婡p瑙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816830" y="24153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a</a:t>
            </a:r>
            <a:r>
              <a:rPr kumimoji="1" lang="en-US" altLang="zh-CN" sz="2400" b="1" baseline="-25000">
                <a:latin typeface="VW媩$婫`婡p瑙" charset="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816830" y="28725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a</a:t>
            </a:r>
            <a:r>
              <a:rPr kumimoji="1" lang="en-US" altLang="zh-CN" sz="2400" b="1" baseline="-25000">
                <a:latin typeface="VW媩$婫`婡p瑙" charset="0"/>
              </a:rPr>
              <a:t>1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816830" y="37869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a</a:t>
            </a:r>
            <a:r>
              <a:rPr kumimoji="1" lang="en-US" altLang="zh-CN" sz="2400" b="1" baseline="-25000">
                <a:latin typeface="VW媩$婫`婡p瑙" charset="0"/>
              </a:rPr>
              <a:t>i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816830" y="47013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a</a:t>
            </a:r>
            <a:r>
              <a:rPr kumimoji="1" lang="en-US" altLang="zh-CN" sz="2400" b="1" baseline="-25000">
                <a:latin typeface="VW媩$婫`婡p瑙" charset="0"/>
              </a:rPr>
              <a:t>n-1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816830" y="33297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…</a:t>
            </a:r>
            <a:endParaRPr kumimoji="1" lang="en-US" altLang="zh-CN" sz="2400" b="1" baseline="-25000">
              <a:latin typeface="VW媩$婫`婡p瑙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816830" y="4244191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…</a:t>
            </a:r>
            <a:endParaRPr kumimoji="1" lang="en-US" altLang="zh-CN" sz="2400" b="1" baseline="-25000">
              <a:latin typeface="VW媩$婫`婡p瑙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052843" y="241539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0</a:t>
            </a:r>
            <a:endParaRPr kumimoji="1" lang="en-US" altLang="zh-CN" sz="2400" b="1" baseline="-25000">
              <a:latin typeface="VW媩$婫`婡p瑙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052843" y="287259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b="1">
                <a:latin typeface="VW媩$婫`婡p瑙" charset="0"/>
              </a:rPr>
              <a:t>1</a:t>
            </a:r>
            <a:endParaRPr kumimoji="1" lang="en-US" altLang="zh-CN" sz="2400" b="1" baseline="-25000">
              <a:latin typeface="VW媩$婫`婡p瑙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902031" y="4701391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b="1" dirty="0">
                <a:latin typeface="VW媩$婫`婡p瑙" charset="0"/>
              </a:rPr>
              <a:t>n-1</a:t>
            </a:r>
            <a:endParaRPr kumimoji="1" lang="en-US" altLang="zh-CN" sz="2400" b="1" baseline="-25000" dirty="0">
              <a:latin typeface="VW媩$婫`婡p瑙" charset="0"/>
            </a:endParaRPr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3387830" y="3405991"/>
            <a:ext cx="7620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597630" y="2415391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b="1" dirty="0" err="1">
                <a:latin typeface="VW媩$婫`婡p瑙" charset="0"/>
              </a:rPr>
              <a:t>Loc</a:t>
            </a:r>
            <a:r>
              <a:rPr kumimoji="1" lang="en-US" altLang="zh-CN" sz="2400" b="1" dirty="0">
                <a:latin typeface="VW媩$婫`婡p瑙" charset="0"/>
              </a:rPr>
              <a:t>(a</a:t>
            </a:r>
            <a:r>
              <a:rPr kumimoji="1" lang="en-US" altLang="zh-CN" sz="2400" b="1" baseline="-25000" dirty="0">
                <a:latin typeface="VW媩$婫`婡p瑙" charset="0"/>
              </a:rPr>
              <a:t>0</a:t>
            </a:r>
            <a:r>
              <a:rPr kumimoji="1" lang="en-US" altLang="zh-CN" sz="2400" b="1" dirty="0">
                <a:latin typeface="VW媩$婫`婡p瑙" charset="0"/>
              </a:rPr>
              <a:t>)</a:t>
            </a:r>
            <a:endParaRPr kumimoji="1" lang="en-US" altLang="zh-CN" sz="2400" b="1" baseline="-25000" dirty="0">
              <a:latin typeface="VW媩$婫`婡p瑙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441371" y="2872591"/>
            <a:ext cx="23754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b="1" dirty="0" err="1">
                <a:latin typeface="VW媩$婫`婡p瑙" charset="0"/>
              </a:rPr>
              <a:t>Loc</a:t>
            </a:r>
            <a:r>
              <a:rPr kumimoji="1" lang="en-US" altLang="zh-CN" sz="2400" b="1" dirty="0">
                <a:latin typeface="VW媩$婫`婡p瑙" charset="0"/>
              </a:rPr>
              <a:t>(a</a:t>
            </a:r>
            <a:r>
              <a:rPr kumimoji="1" lang="en-US" altLang="zh-CN" sz="2400" b="1" baseline="-25000" dirty="0">
                <a:latin typeface="VW媩$婫`婡p瑙" charset="0"/>
              </a:rPr>
              <a:t>0</a:t>
            </a:r>
            <a:r>
              <a:rPr kumimoji="1" lang="en-US" altLang="zh-CN" sz="2400" b="1" dirty="0">
                <a:latin typeface="VW媩$婫`婡p瑙" charset="0"/>
              </a:rPr>
              <a:t>) + L</a:t>
            </a:r>
            <a:endParaRPr kumimoji="1" lang="en-US" altLang="zh-CN" sz="2400" b="1" baseline="-25000" dirty="0">
              <a:latin typeface="VW媩$婫`婡p瑙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020185" y="3786991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b="1" dirty="0">
                <a:latin typeface="VW媩$婫`婡p瑙" charset="0"/>
              </a:rPr>
              <a:t>i</a:t>
            </a:r>
            <a:endParaRPr kumimoji="1" lang="en-US" altLang="zh-CN" sz="2400" b="1" baseline="-25000" dirty="0">
              <a:latin typeface="VW媩$婫`婡p瑙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294414" y="3786991"/>
            <a:ext cx="25224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b="1" dirty="0" err="1">
                <a:latin typeface="VW媩$婫`婡p瑙" charset="0"/>
              </a:rPr>
              <a:t>Loc</a:t>
            </a:r>
            <a:r>
              <a:rPr kumimoji="1" lang="en-US" altLang="zh-CN" sz="2400" b="1" dirty="0">
                <a:latin typeface="VW媩$婫`婡p瑙" charset="0"/>
              </a:rPr>
              <a:t>(a</a:t>
            </a:r>
            <a:r>
              <a:rPr kumimoji="1" lang="en-US" altLang="zh-CN" sz="2400" b="1" baseline="-25000" dirty="0">
                <a:latin typeface="VW媩$婫`婡p瑙" charset="0"/>
              </a:rPr>
              <a:t>0</a:t>
            </a:r>
            <a:r>
              <a:rPr kumimoji="1" lang="en-US" altLang="zh-CN" sz="2400" b="1" dirty="0">
                <a:latin typeface="VW媩$婫`婡p瑙" charset="0"/>
              </a:rPr>
              <a:t>) + i x L</a:t>
            </a:r>
            <a:endParaRPr kumimoji="1" lang="en-US" altLang="zh-CN" sz="2400" b="1" baseline="-25000" dirty="0">
              <a:latin typeface="VW媩$婫`婡p瑙" charset="0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768831" y="4701391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b="1" dirty="0" err="1">
                <a:latin typeface="VW媩$婫`婡p瑙" charset="0"/>
              </a:rPr>
              <a:t>Loc</a:t>
            </a:r>
            <a:r>
              <a:rPr kumimoji="1" lang="en-US" altLang="zh-CN" sz="2400" b="1" dirty="0">
                <a:latin typeface="VW媩$婫`婡p瑙" charset="0"/>
              </a:rPr>
              <a:t>(a</a:t>
            </a:r>
            <a:r>
              <a:rPr kumimoji="1" lang="en-US" altLang="zh-CN" sz="2400" b="1" baseline="-25000" dirty="0">
                <a:latin typeface="VW媩$婫`婡p瑙" charset="0"/>
              </a:rPr>
              <a:t>0</a:t>
            </a:r>
            <a:r>
              <a:rPr kumimoji="1" lang="en-US" altLang="zh-CN" sz="2400" b="1" dirty="0">
                <a:latin typeface="VW媩$婫`婡p瑙" charset="0"/>
              </a:rPr>
              <a:t>) + (n-1) x L</a:t>
            </a:r>
            <a:endParaRPr kumimoji="1" lang="en-US" altLang="zh-CN" sz="2400" b="1" baseline="-25000" dirty="0">
              <a:latin typeface="VW媩$婫`婡p瑙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1049325" y="5602872"/>
            <a:ext cx="7037504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/>
              <a:t>逻辑上相邻的元素，在物理位置上也相邻。</a:t>
            </a:r>
          </a:p>
        </p:txBody>
      </p:sp>
    </p:spTree>
    <p:extLst>
      <p:ext uri="{BB962C8B-B14F-4D97-AF65-F5344CB8AC3E}">
        <p14:creationId xmlns:p14="http://schemas.microsoft.com/office/powerpoint/2010/main" val="222671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 Implementation</a:t>
            </a:r>
            <a:endParaRPr lang="zh-CN" altLang="en-US" dirty="0"/>
          </a:p>
        </p:txBody>
      </p:sp>
      <p:sp>
        <p:nvSpPr>
          <p:cNvPr id="8" name="Rectangle 1027"/>
          <p:cNvSpPr>
            <a:spLocks noGrp="1" noChangeArrowheads="1"/>
          </p:cNvSpPr>
          <p:nvPr/>
        </p:nvSpPr>
        <p:spPr bwMode="auto">
          <a:xfrm>
            <a:off x="382251" y="882308"/>
            <a:ext cx="8108606" cy="51266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400" dirty="0"/>
              <a:t>class </a:t>
            </a:r>
            <a:r>
              <a:rPr kumimoji="1" lang="en-US" altLang="zh-CN" sz="1400" dirty="0" err="1"/>
              <a:t>arrList</a:t>
            </a:r>
            <a:r>
              <a:rPr kumimoji="1" lang="en-US" altLang="zh-CN" sz="1400" dirty="0"/>
              <a:t> : public List&lt;T&gt;  {		// </a:t>
            </a:r>
            <a:r>
              <a:rPr kumimoji="1" lang="zh-CN" altLang="en-US" sz="1400" dirty="0"/>
              <a:t>顺序表，向量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400" dirty="0"/>
              <a:t>private:    				// </a:t>
            </a:r>
            <a:r>
              <a:rPr kumimoji="1" lang="zh-CN" altLang="en-US" sz="1400" dirty="0"/>
              <a:t>线性表的取值类型和取值空间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400" dirty="0"/>
              <a:t>	</a:t>
            </a:r>
            <a:r>
              <a:rPr kumimoji="1" lang="en-US" altLang="zh-CN" sz="1400" dirty="0"/>
              <a:t>T  *</a:t>
            </a:r>
            <a:r>
              <a:rPr kumimoji="1" lang="en-US" altLang="zh-CN" sz="1400" dirty="0" err="1"/>
              <a:t>aList</a:t>
            </a:r>
            <a:r>
              <a:rPr kumimoji="1" lang="en-US" altLang="zh-CN" sz="1400" dirty="0"/>
              <a:t> ;     		   	// </a:t>
            </a:r>
            <a:r>
              <a:rPr kumimoji="1" lang="zh-CN" altLang="en-US" sz="1400" dirty="0"/>
              <a:t>私有变量，存储顺序表的实例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400" dirty="0"/>
              <a:t>	</a:t>
            </a:r>
            <a:r>
              <a:rPr kumimoji="1" lang="en-US" altLang="zh-CN" sz="1400" dirty="0" err="1"/>
              <a:t>int</a:t>
            </a:r>
            <a:r>
              <a:rPr kumimoji="1" lang="en-US" altLang="zh-CN" sz="1400" dirty="0"/>
              <a:t>  </a:t>
            </a:r>
            <a:r>
              <a:rPr kumimoji="1" lang="en-US" altLang="zh-CN" sz="1400" dirty="0" err="1"/>
              <a:t>maxSize</a:t>
            </a:r>
            <a:r>
              <a:rPr kumimoji="1" lang="en-US" altLang="zh-CN" sz="1400" dirty="0"/>
              <a:t>;            			// </a:t>
            </a:r>
            <a:r>
              <a:rPr kumimoji="1" lang="zh-CN" altLang="en-US" sz="1400" dirty="0"/>
              <a:t>私有变量，顺序表实例的最大长度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400" dirty="0"/>
              <a:t>	</a:t>
            </a:r>
            <a:r>
              <a:rPr kumimoji="1" lang="en-US" altLang="zh-CN" sz="1400" dirty="0" err="1"/>
              <a:t>int</a:t>
            </a:r>
            <a:r>
              <a:rPr kumimoji="1" lang="en-US" altLang="zh-CN" sz="1400" dirty="0"/>
              <a:t>  </a:t>
            </a:r>
            <a:r>
              <a:rPr kumimoji="1" lang="en-US" altLang="zh-CN" sz="1400" dirty="0" err="1"/>
              <a:t>curLen</a:t>
            </a:r>
            <a:r>
              <a:rPr kumimoji="1" lang="en-US" altLang="zh-CN" sz="1400" dirty="0"/>
              <a:t>; 			// </a:t>
            </a:r>
            <a:r>
              <a:rPr kumimoji="1" lang="zh-CN" altLang="en-US" sz="1400" dirty="0"/>
              <a:t>私有变量，顺序表实例的当前长度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400" dirty="0"/>
              <a:t>	</a:t>
            </a:r>
            <a:r>
              <a:rPr kumimoji="1" lang="en-US" altLang="zh-CN" sz="1400" dirty="0" err="1"/>
              <a:t>int</a:t>
            </a:r>
            <a:r>
              <a:rPr kumimoji="1" lang="en-US" altLang="zh-CN" sz="1400" dirty="0"/>
              <a:t>  position;			// </a:t>
            </a:r>
            <a:r>
              <a:rPr kumimoji="1" lang="zh-CN" altLang="en-US" sz="1400" dirty="0"/>
              <a:t>私有变量，当前处理位置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400" dirty="0"/>
              <a:t>public: 				// </a:t>
            </a:r>
            <a:r>
              <a:rPr kumimoji="1" lang="zh-CN" altLang="en-US" sz="1400" dirty="0"/>
              <a:t>顺序表的运算集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400" dirty="0"/>
              <a:t>	</a:t>
            </a:r>
            <a:r>
              <a:rPr kumimoji="1" lang="en-US" altLang="zh-CN" sz="1400" dirty="0" err="1"/>
              <a:t>arrList</a:t>
            </a:r>
            <a:r>
              <a:rPr kumimoji="1" lang="en-US" altLang="zh-CN" sz="1400" dirty="0"/>
              <a:t>(</a:t>
            </a:r>
            <a:r>
              <a:rPr kumimoji="1" lang="en-US" altLang="zh-CN" sz="1400" dirty="0" err="1"/>
              <a:t>const</a:t>
            </a:r>
            <a:r>
              <a:rPr kumimoji="1" lang="en-US" altLang="zh-CN" sz="1400" dirty="0"/>
              <a:t> </a:t>
            </a:r>
            <a:r>
              <a:rPr kumimoji="1" lang="en-US" altLang="zh-CN" sz="1400" dirty="0" err="1"/>
              <a:t>int</a:t>
            </a:r>
            <a:r>
              <a:rPr kumimoji="1" lang="en-US" altLang="zh-CN" sz="1400" dirty="0"/>
              <a:t> size) {  		// </a:t>
            </a:r>
            <a:r>
              <a:rPr kumimoji="1" lang="zh-CN" altLang="en-US" sz="1400" dirty="0"/>
              <a:t>创建一个新的顺序表，参数为表实例的最大长度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400" dirty="0"/>
              <a:t>		</a:t>
            </a:r>
            <a:r>
              <a:rPr kumimoji="1" lang="en-US" altLang="zh-CN" sz="1400" dirty="0" err="1"/>
              <a:t>maxSize</a:t>
            </a:r>
            <a:r>
              <a:rPr kumimoji="1" lang="en-US" altLang="zh-CN" sz="1400" dirty="0"/>
              <a:t> = size;  </a:t>
            </a:r>
            <a:r>
              <a:rPr kumimoji="1" lang="en-US" altLang="zh-CN" sz="1400" dirty="0" err="1"/>
              <a:t>aList</a:t>
            </a:r>
            <a:r>
              <a:rPr kumimoji="1" lang="en-US" altLang="zh-CN" sz="1400" dirty="0"/>
              <a:t> = new T[</a:t>
            </a:r>
            <a:r>
              <a:rPr kumimoji="1" lang="en-US" altLang="zh-CN" sz="1400" dirty="0" err="1"/>
              <a:t>maxSize</a:t>
            </a:r>
            <a:r>
              <a:rPr kumimoji="1" lang="en-US" altLang="zh-CN" sz="1400" dirty="0"/>
              <a:t>]; </a:t>
            </a:r>
            <a:r>
              <a:rPr kumimoji="1" lang="en-US" altLang="zh-CN" sz="1400" dirty="0" err="1"/>
              <a:t>curLen</a:t>
            </a:r>
            <a:r>
              <a:rPr kumimoji="1" lang="en-US" altLang="zh-CN" sz="1400" dirty="0"/>
              <a:t> = position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400" dirty="0"/>
              <a:t>	~</a:t>
            </a:r>
            <a:r>
              <a:rPr kumimoji="1" lang="en-US" altLang="zh-CN" sz="1400" dirty="0" err="1"/>
              <a:t>arrList</a:t>
            </a:r>
            <a:r>
              <a:rPr kumimoji="1" lang="en-US" altLang="zh-CN" sz="1400" dirty="0"/>
              <a:t>() {			// </a:t>
            </a:r>
            <a:r>
              <a:rPr kumimoji="1" lang="zh-CN" altLang="en-US" sz="1400" dirty="0"/>
              <a:t>析构函数，用于消除该表实例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400" dirty="0"/>
              <a:t>		</a:t>
            </a:r>
            <a:r>
              <a:rPr kumimoji="1" lang="en-US" altLang="zh-CN" sz="1400" dirty="0"/>
              <a:t>delete [] </a:t>
            </a:r>
            <a:r>
              <a:rPr kumimoji="1" lang="en-US" altLang="zh-CN" sz="1400" dirty="0" err="1"/>
              <a:t>aList</a:t>
            </a:r>
            <a:r>
              <a:rPr kumimoji="1" lang="en-US" altLang="zh-CN" sz="1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400" dirty="0"/>
              <a:t>	void clear() { 			// </a:t>
            </a:r>
            <a:r>
              <a:rPr kumimoji="1" lang="zh-CN" altLang="en-US" sz="1400" dirty="0"/>
              <a:t>将顺序表存储的内容清除，成为空表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400" dirty="0"/>
              <a:t>		</a:t>
            </a:r>
            <a:r>
              <a:rPr kumimoji="1" lang="en-US" altLang="zh-CN" sz="1400" dirty="0"/>
              <a:t>delete [] </a:t>
            </a:r>
            <a:r>
              <a:rPr kumimoji="1" lang="en-US" altLang="zh-CN" sz="1400" dirty="0" err="1"/>
              <a:t>aList</a:t>
            </a:r>
            <a:r>
              <a:rPr kumimoji="1" lang="en-US" altLang="zh-CN" sz="1400" dirty="0"/>
              <a:t>; </a:t>
            </a:r>
            <a:r>
              <a:rPr kumimoji="1" lang="en-US" altLang="zh-CN" sz="1400" dirty="0" err="1"/>
              <a:t>curLen</a:t>
            </a:r>
            <a:r>
              <a:rPr kumimoji="1" lang="en-US" altLang="zh-CN" sz="1400" dirty="0"/>
              <a:t> = position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400" dirty="0"/>
              <a:t>		</a:t>
            </a:r>
            <a:r>
              <a:rPr kumimoji="1" lang="en-US" altLang="zh-CN" sz="1400" dirty="0" err="1"/>
              <a:t>aList</a:t>
            </a:r>
            <a:r>
              <a:rPr kumimoji="1" lang="en-US" altLang="zh-CN" sz="1400" dirty="0"/>
              <a:t> = new T[</a:t>
            </a:r>
            <a:r>
              <a:rPr kumimoji="1" lang="en-US" altLang="zh-CN" sz="1400" dirty="0" err="1"/>
              <a:t>maxSize</a:t>
            </a:r>
            <a:r>
              <a:rPr kumimoji="1" lang="en-US" altLang="zh-CN" sz="1400" dirty="0"/>
              <a:t>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1400" dirty="0"/>
              <a:t>	}</a:t>
            </a:r>
            <a:r>
              <a:rPr lang="en-US" altLang="zh-CN" sz="1400" dirty="0">
                <a:latin typeface="Times New Roman" pitchFamily="18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dirty="0">
                <a:latin typeface="Times New Roman" pitchFamily="18" charset="0"/>
              </a:rPr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length();           		 	// </a:t>
            </a:r>
            <a:r>
              <a:rPr lang="zh-CN" altLang="en-US" sz="1400" dirty="0"/>
              <a:t>返回此顺序表的当前实际长度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bool append(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T value);		// </a:t>
            </a:r>
            <a:r>
              <a:rPr lang="zh-CN" altLang="en-US" sz="1400" dirty="0"/>
              <a:t>在表尾添加一个元素</a:t>
            </a:r>
            <a:r>
              <a:rPr lang="en-US" altLang="zh-CN" sz="1400" dirty="0"/>
              <a:t>value</a:t>
            </a:r>
            <a:r>
              <a:rPr lang="zh-CN" altLang="en-US" sz="1400" dirty="0"/>
              <a:t>，表的长度增</a:t>
            </a:r>
            <a:r>
              <a:rPr lang="en-US" altLang="zh-CN" sz="1400" dirty="0"/>
              <a:t>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dirty="0"/>
              <a:t>	bool insert(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p,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T value);	// </a:t>
            </a:r>
            <a:r>
              <a:rPr lang="zh-CN" altLang="en-US" sz="1400" dirty="0"/>
              <a:t>在位置</a:t>
            </a:r>
            <a:r>
              <a:rPr lang="en-US" altLang="zh-CN" sz="1400" dirty="0"/>
              <a:t>p</a:t>
            </a:r>
            <a:r>
              <a:rPr lang="zh-CN" altLang="en-US" sz="1400" dirty="0"/>
              <a:t>上插入一个元素</a:t>
            </a:r>
            <a:r>
              <a:rPr lang="en-US" altLang="zh-CN" sz="1400" dirty="0"/>
              <a:t>value</a:t>
            </a:r>
            <a:r>
              <a:rPr lang="zh-CN" altLang="en-US" sz="1400" dirty="0"/>
              <a:t>，表的长度增</a:t>
            </a:r>
            <a:r>
              <a:rPr lang="en-US" altLang="zh-CN" sz="1400" dirty="0"/>
              <a:t>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dirty="0"/>
              <a:t>	bool delete(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p); 		// </a:t>
            </a:r>
            <a:r>
              <a:rPr lang="zh-CN" altLang="en-US" sz="1400" dirty="0"/>
              <a:t>删除位置</a:t>
            </a:r>
            <a:r>
              <a:rPr lang="en-US" altLang="zh-CN" sz="1400" dirty="0"/>
              <a:t>p</a:t>
            </a:r>
            <a:r>
              <a:rPr lang="zh-CN" altLang="en-US" sz="1400" dirty="0"/>
              <a:t>上的元素，表的长度减 </a:t>
            </a:r>
            <a:r>
              <a:rPr lang="en-US" altLang="zh-CN" sz="1400" dirty="0"/>
              <a:t>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dirty="0"/>
              <a:t>	bool </a:t>
            </a:r>
            <a:r>
              <a:rPr lang="en-US" altLang="zh-CN" sz="1400" dirty="0" err="1"/>
              <a:t>setValue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p,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T value);	// </a:t>
            </a:r>
            <a:r>
              <a:rPr lang="zh-CN" altLang="en-US" sz="1400" dirty="0"/>
              <a:t>用</a:t>
            </a:r>
            <a:r>
              <a:rPr lang="en-US" altLang="zh-CN" sz="1400" dirty="0"/>
              <a:t>value</a:t>
            </a:r>
            <a:r>
              <a:rPr lang="zh-CN" altLang="en-US" sz="1400" dirty="0"/>
              <a:t>修改位置</a:t>
            </a:r>
            <a:r>
              <a:rPr lang="en-US" altLang="zh-CN" sz="1400" dirty="0"/>
              <a:t>p</a:t>
            </a:r>
            <a:r>
              <a:rPr lang="zh-CN" altLang="en-US" sz="1400" dirty="0"/>
              <a:t>的元素值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bool </a:t>
            </a:r>
            <a:r>
              <a:rPr lang="en-US" altLang="zh-CN" sz="1400" dirty="0" err="1"/>
              <a:t>getValue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p, T&amp; value);	// </a:t>
            </a:r>
            <a:r>
              <a:rPr lang="zh-CN" altLang="en-US" sz="1400" dirty="0"/>
              <a:t>把位置</a:t>
            </a:r>
            <a:r>
              <a:rPr lang="en-US" altLang="zh-CN" sz="1400" dirty="0"/>
              <a:t>p</a:t>
            </a:r>
            <a:r>
              <a:rPr lang="zh-CN" altLang="en-US" sz="1400" dirty="0"/>
              <a:t>的元素值返回到变量</a:t>
            </a:r>
            <a:r>
              <a:rPr lang="en-US" altLang="zh-CN" sz="1400" dirty="0"/>
              <a:t>value</a:t>
            </a:r>
            <a:r>
              <a:rPr lang="zh-CN" altLang="en-US" sz="1400" dirty="0"/>
              <a:t>中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bool </a:t>
            </a:r>
            <a:r>
              <a:rPr lang="en-US" altLang="zh-CN" sz="1400" dirty="0" err="1"/>
              <a:t>getPos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&amp; p.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T value);	// </a:t>
            </a:r>
            <a:r>
              <a:rPr lang="zh-CN" altLang="en-US" sz="1400" dirty="0"/>
              <a:t>查找值为</a:t>
            </a:r>
            <a:r>
              <a:rPr lang="en-US" altLang="zh-CN" sz="1400" dirty="0"/>
              <a:t>value</a:t>
            </a:r>
            <a:r>
              <a:rPr lang="zh-CN" altLang="en-US" sz="1400" dirty="0"/>
              <a:t>的元素，并返回第</a:t>
            </a:r>
            <a:r>
              <a:rPr lang="en-US" altLang="zh-CN" sz="1400" dirty="0"/>
              <a:t>1</a:t>
            </a:r>
            <a:r>
              <a:rPr lang="zh-CN" altLang="en-US" sz="1400" dirty="0"/>
              <a:t>次出现的位置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dirty="0"/>
              <a:t>};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1100" dirty="0"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3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29AD6-296A-1D4E-3139-7006DAC1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83736-79F2-7C3E-787A-F91E7EEA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76838"/>
            <a:ext cx="8083350" cy="506360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dirty="0"/>
              <a:t>为什么另设一个名字作为结点的数据类型？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/>
              <a:t>让</a:t>
            </a:r>
            <a:r>
              <a:rPr lang="zh-CN" altLang="en-US" sz="1600" b="1" dirty="0">
                <a:solidFill>
                  <a:srgbClr val="FF0000"/>
                </a:solidFill>
              </a:rPr>
              <a:t>算法的通用性</a:t>
            </a:r>
            <a:r>
              <a:rPr lang="zh-CN" altLang="en-US" sz="1600" dirty="0"/>
              <a:t>更好。顺序表中结点类型在不同的问题中可以有不同的含义，但处理方法是一样的。</a:t>
            </a:r>
            <a:endParaRPr lang="en-US" altLang="zh-CN" sz="16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D9472-0FB6-8D78-65BE-5737672D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BFCFD-4EF9-308B-82E5-C43B6797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4ADEF0-B112-A2FF-078F-CE5C1FF8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8" y="3083419"/>
            <a:ext cx="2732065" cy="26939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4A2F23-BA51-93AE-1A8E-DBCBC42C89B0}"/>
              </a:ext>
            </a:extLst>
          </p:cNvPr>
          <p:cNvSpPr txBox="1"/>
          <p:nvPr/>
        </p:nvSpPr>
        <p:spPr>
          <a:xfrm>
            <a:off x="432000" y="2270649"/>
            <a:ext cx="6002927" cy="3348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怎样设计顺序表的结构，才能完整描述整个顺序表信息</a:t>
            </a:r>
            <a:r>
              <a:rPr lang="en-US" altLang="zh-CN" dirty="0">
                <a:ea typeface="微软雅黑" panose="020B0503020204020204" pitchFamily="34" charset="-122"/>
              </a:rPr>
              <a:t>?</a:t>
            </a:r>
          </a:p>
          <a:p>
            <a:pPr marL="685800" lvl="1" indent="-2286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ea typeface="微软雅黑" panose="020B0503020204020204" pitchFamily="34" charset="-122"/>
              </a:rPr>
              <a:t>我们在定义放置顺序表的数组时，首先遇到的问题是数组长度应该是多少。这个问题推进一步，即是顺序表长度是多少。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是应该和顺序表元素个数一样，还是要多于元素个数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</a:rPr>
              <a:t>?</a:t>
            </a:r>
          </a:p>
          <a:p>
            <a:pPr marL="685800" lvl="1" indent="-2286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ea typeface="微软雅黑" panose="020B0503020204020204" pitchFamily="34" charset="-122"/>
              </a:rPr>
              <a:t>若是一样，则无法实现线性表的插入运算，因此，顺序表长度应该设计得比当前元素个数多一些才合理。因此元素在顺序表中最后一个元素的位置，就应该是必须知道的信息，这可以通过设置一个</a:t>
            </a:r>
            <a:r>
              <a:rPr lang="en-US" altLang="zh-CN" sz="1400" dirty="0">
                <a:ea typeface="微软雅黑" panose="020B0503020204020204" pitchFamily="34" charset="-122"/>
              </a:rPr>
              <a:t>last</a:t>
            </a:r>
            <a:r>
              <a:rPr lang="zh-CN" altLang="en-US" sz="1400" dirty="0">
                <a:ea typeface="微软雅黑" panose="020B0503020204020204" pitchFamily="34" charset="-122"/>
              </a:rPr>
              <a:t>指针来指示，也可以用一个计数器记录元素的个数来间接表示。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ea typeface="微软雅黑" panose="020B0503020204020204" pitchFamily="34" charset="-122"/>
              </a:rPr>
              <a:t>设置备用空间，是为了在插入新结点时有扩充的余地。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21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重点讨论</a:t>
            </a:r>
            <a:r>
              <a:rPr lang="en-US" altLang="zh-CN" dirty="0"/>
              <a:t>:</a:t>
            </a:r>
          </a:p>
          <a:p>
            <a:endParaRPr lang="en-US" altLang="zh-CN" sz="1000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插入元素运算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 err="1"/>
              <a:t>InsertElem</a:t>
            </a:r>
            <a:r>
              <a:rPr lang="en-US" altLang="zh-CN" dirty="0"/>
              <a:t>(</a:t>
            </a:r>
            <a:r>
              <a:rPr lang="en-US" altLang="zh-CN" dirty="0" err="1"/>
              <a:t>i,e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000" i="1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删除元素运算 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 err="1"/>
              <a:t>DeleteElem</a:t>
            </a:r>
            <a:r>
              <a:rPr lang="en-US" altLang="zh-CN" dirty="0"/>
              <a:t>(i)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000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查找元素运算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/>
              <a:t>LocateElem1(</a:t>
            </a:r>
            <a:r>
              <a:rPr lang="en-US" altLang="zh-CN" dirty="0" err="1"/>
              <a:t>e,i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9696">
            <a:off x="4148667" y="1352102"/>
            <a:ext cx="3733799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8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physical structure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6553" y="1483170"/>
            <a:ext cx="5112270" cy="415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Arial" charset="0"/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</a:rPr>
              <a:t>Sequence</a:t>
            </a:r>
            <a:r>
              <a:rPr lang="zh-CN" altLang="en-US" dirty="0">
                <a:latin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</a:rPr>
              <a:t> Storage cell with continuous location address 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</a:rPr>
              <a:t>Logical relationship is described by the function of storage location</a:t>
            </a: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357813" y="959295"/>
            <a:ext cx="3786187" cy="5113338"/>
            <a:chOff x="3330" y="810"/>
            <a:chExt cx="2434" cy="3221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532" y="1196"/>
              <a:ext cx="1531" cy="2835"/>
              <a:chOff x="4042" y="1026"/>
              <a:chExt cx="1418" cy="2608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4876" y="1055"/>
                <a:ext cx="0" cy="25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5460" y="1069"/>
                <a:ext cx="0" cy="25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4999" y="1026"/>
                <a:ext cx="352" cy="2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600" b="1">
                    <a:latin typeface="Times New Roman" pitchFamily="18" charset="0"/>
                  </a:rPr>
                  <a:t>…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800" b="1">
                    <a:latin typeface="Times New Roman" pitchFamily="18" charset="0"/>
                  </a:rPr>
                  <a:t>bat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800" b="1">
                    <a:latin typeface="Times New Roman" pitchFamily="18" charset="0"/>
                  </a:rPr>
                  <a:t>cat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800" b="1">
                    <a:latin typeface="Times New Roman" pitchFamily="18" charset="0"/>
                  </a:rPr>
                  <a:t>eat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600" b="1">
                    <a:latin typeface="Times New Roman" pitchFamily="18" charset="0"/>
                  </a:rPr>
                  <a:t>…</a:t>
                </a:r>
                <a:endParaRPr lang="en-US" altLang="zh-CN" sz="2600" b="1">
                  <a:latin typeface="Tahoma" pitchFamily="34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4876" y="1504"/>
                <a:ext cx="5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V="1">
                <a:off x="4876" y="1852"/>
                <a:ext cx="5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 flipV="1">
                <a:off x="4875" y="2185"/>
                <a:ext cx="5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 flipV="1">
                <a:off x="4875" y="2547"/>
                <a:ext cx="5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042" y="1253"/>
                <a:ext cx="765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96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Start</a:t>
                </a:r>
                <a:endParaRPr lang="zh-CN" altLang="en-US" sz="2000" b="1">
                  <a:latin typeface="Tahoma" pitchFamily="34" charset="0"/>
                </a:endParaRP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4155" y="1524"/>
                <a:ext cx="7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3330" y="810"/>
              <a:ext cx="2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</a:rPr>
                <a:t>Case:</a:t>
              </a:r>
              <a:r>
                <a:rPr lang="zh-CN" altLang="en-US" sz="2800" b="1" dirty="0">
                  <a:latin typeface="Times New Roman" pitchFamily="18" charset="0"/>
                </a:rPr>
                <a:t>（</a:t>
              </a:r>
              <a:r>
                <a:rPr lang="en-US" altLang="zh-CN" sz="2800" b="1" dirty="0">
                  <a:latin typeface="Times New Roman" pitchFamily="18" charset="0"/>
                </a:rPr>
                <a:t>bat, cat, eat</a:t>
              </a:r>
              <a:r>
                <a:rPr lang="zh-CN" altLang="en-US" sz="2800" b="1" dirty="0">
                  <a:latin typeface="Times New Roman" pitchFamily="18" charset="0"/>
                </a:rPr>
                <a:t>）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5286375" y="985832"/>
            <a:ext cx="3643313" cy="5119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9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element </a:t>
            </a:r>
            <a:r>
              <a:rPr lang="en-US" altLang="zh-CN" dirty="0">
                <a:solidFill>
                  <a:srgbClr val="0000FF"/>
                </a:solidFill>
              </a:rPr>
              <a:t>e</a:t>
            </a:r>
            <a:r>
              <a:rPr lang="en-US" altLang="zh-CN" dirty="0"/>
              <a:t> at location 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endParaRPr lang="zh-CN" alt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86384" y="1600200"/>
            <a:ext cx="8229600" cy="3594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 err="1">
                <a:ea typeface="宋体" pitchFamily="2" charset="-122"/>
              </a:rPr>
              <a:t>InsertElem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en-US" altLang="zh-CN" b="1" dirty="0" err="1">
                <a:ea typeface="宋体" pitchFamily="2" charset="-122"/>
              </a:rPr>
              <a:t>i,e</a:t>
            </a:r>
            <a:r>
              <a:rPr lang="en-US" altLang="zh-CN" b="1" dirty="0"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Input</a:t>
            </a:r>
            <a:r>
              <a:rPr lang="en-US" altLang="zh-CN" b="1" dirty="0">
                <a:ea typeface="宋体" pitchFamily="2" charset="-122"/>
              </a:rPr>
              <a:t>:   i: location, e : </a:t>
            </a:r>
            <a:r>
              <a:rPr lang="en-US" altLang="zh-CN" b="1" dirty="0" err="1">
                <a:ea typeface="宋体" pitchFamily="2" charset="-122"/>
              </a:rPr>
              <a:t>ElementType</a:t>
            </a:r>
            <a:r>
              <a:rPr lang="zh-CN" altLang="en-US" b="1" dirty="0">
                <a:ea typeface="宋体" pitchFamily="2" charset="-122"/>
              </a:rPr>
              <a:t>；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Pre-condition</a:t>
            </a:r>
            <a:r>
              <a:rPr lang="en-US" altLang="zh-CN" b="1" dirty="0">
                <a:ea typeface="宋体" pitchFamily="2" charset="-122"/>
              </a:rPr>
              <a:t>:   1≤i≤L.last+1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Post-condition</a:t>
            </a:r>
            <a:r>
              <a:rPr lang="en-US" altLang="zh-CN" b="1" dirty="0">
                <a:ea typeface="宋体" pitchFamily="2" charset="-122"/>
              </a:rPr>
              <a:t>:  Insert element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e</a:t>
            </a:r>
            <a:r>
              <a:rPr lang="en-US" altLang="zh-CN" b="1" dirty="0">
                <a:ea typeface="宋体" pitchFamily="2" charset="-122"/>
              </a:rPr>
              <a:t> at location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b="1" dirty="0">
                <a:ea typeface="宋体" pitchFamily="2" charset="-122"/>
              </a:rPr>
              <a:t> and add 1 to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                                  Length of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L</a:t>
            </a:r>
            <a:r>
              <a:rPr lang="en-US" altLang="zh-CN" b="1" dirty="0">
                <a:ea typeface="宋体" pitchFamily="2" charset="-122"/>
              </a:rPr>
              <a:t> 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44176" y="1478603"/>
            <a:ext cx="8208962" cy="3521414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92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element </a:t>
            </a:r>
            <a:r>
              <a:rPr lang="en-US" altLang="zh-CN" i="1" dirty="0">
                <a:solidFill>
                  <a:srgbClr val="0000FF"/>
                </a:solidFill>
              </a:rPr>
              <a:t>e</a:t>
            </a:r>
            <a:r>
              <a:rPr lang="en-US" altLang="zh-CN" dirty="0"/>
              <a:t> at location </a:t>
            </a:r>
            <a:r>
              <a:rPr lang="en-US" altLang="zh-CN" i="1" dirty="0" err="1">
                <a:solidFill>
                  <a:srgbClr val="0000FF"/>
                </a:solidFill>
              </a:rPr>
              <a:t>i</a:t>
            </a:r>
            <a:endParaRPr lang="zh-CN" altLang="en-US" i="1" dirty="0"/>
          </a:p>
        </p:txBody>
      </p:sp>
      <p:pic>
        <p:nvPicPr>
          <p:cNvPr id="6" name="Picture 4" descr="l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67918" y="1431270"/>
            <a:ext cx="6408164" cy="1862867"/>
          </a:xfr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94075" y="859410"/>
            <a:ext cx="27109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= 3, </a:t>
            </a:r>
            <a:r>
              <a:rPr lang="en-US" altLang="zh-CN" sz="2800" b="1" i="1" dirty="0">
                <a:latin typeface="宋体" pitchFamily="2" charset="-122"/>
              </a:rPr>
              <a:t>e</a:t>
            </a:r>
            <a:r>
              <a:rPr lang="en-US" altLang="zh-CN" sz="2800" b="1" dirty="0">
                <a:latin typeface="宋体" pitchFamily="2" charset="-122"/>
              </a:rPr>
              <a:t> =</a:t>
            </a:r>
            <a:r>
              <a:rPr lang="zh-CN" altLang="en-US" sz="2800" b="1" dirty="0">
                <a:latin typeface="宋体" pitchFamily="2" charset="-122"/>
              </a:rPr>
              <a:t>‘</a:t>
            </a:r>
            <a:r>
              <a:rPr lang="en-US" altLang="zh-CN" sz="2800" b="1" dirty="0">
                <a:latin typeface="宋体" pitchFamily="2" charset="-122"/>
              </a:rPr>
              <a:t>P’</a:t>
            </a:r>
          </a:p>
        </p:txBody>
      </p:sp>
      <p:pic>
        <p:nvPicPr>
          <p:cNvPr id="8" name="Picture 8" descr="list1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346" y="3682424"/>
            <a:ext cx="6816551" cy="197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1028" y="3682424"/>
            <a:ext cx="6710869" cy="186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上箭头 7"/>
          <p:cNvSpPr>
            <a:spLocks noChangeArrowheads="1"/>
          </p:cNvSpPr>
          <p:nvPr/>
        </p:nvSpPr>
        <p:spPr bwMode="auto">
          <a:xfrm>
            <a:off x="3151981" y="2547295"/>
            <a:ext cx="484188" cy="977900"/>
          </a:xfrm>
          <a:prstGeom prst="upArrow">
            <a:avLst>
              <a:gd name="adj1" fmla="val 50000"/>
              <a:gd name="adj2" fmla="val 5002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上箭头 11"/>
          <p:cNvSpPr>
            <a:spLocks noChangeArrowheads="1"/>
          </p:cNvSpPr>
          <p:nvPr/>
        </p:nvSpPr>
        <p:spPr bwMode="auto">
          <a:xfrm>
            <a:off x="3093715" y="4834365"/>
            <a:ext cx="484187" cy="977900"/>
          </a:xfrm>
          <a:prstGeom prst="upArrow">
            <a:avLst>
              <a:gd name="adj1" fmla="val 50000"/>
              <a:gd name="adj2" fmla="val 5002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3658098" y="4273856"/>
            <a:ext cx="488395" cy="549445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252523" y="2979044"/>
            <a:ext cx="649288" cy="1008063"/>
          </a:xfrm>
          <a:prstGeom prst="downArrow">
            <a:avLst>
              <a:gd name="adj1" fmla="val 50000"/>
              <a:gd name="adj2" fmla="val 38814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45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12970" y="982533"/>
            <a:ext cx="7682009" cy="504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InsertElem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sqlist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*L,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DataType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x,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i)</a:t>
            </a:r>
            <a:endParaRPr kumimoji="1" lang="zh-CN" altLang="en-US" dirty="0"/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j;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if (((*L).last)&gt;=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maxsize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－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1)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(“overflow\n”); return NULL;} //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溢出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else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if((i&lt;1)||(i&gt;((*L).last)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＋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1)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(“error\n”); return NULL;}  //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非法位置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    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else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{    for (j=(*L).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last;j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&gt;=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i;j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--)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  (*L).data[j+1]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(*L).data[j];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(*L).data[i]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x;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(*L).last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(*L).last+1;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}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return(1);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element </a:t>
            </a:r>
            <a:r>
              <a:rPr lang="en-US" altLang="zh-CN" dirty="0">
                <a:solidFill>
                  <a:srgbClr val="0000FF"/>
                </a:solidFill>
              </a:rPr>
              <a:t>e</a:t>
            </a:r>
            <a:r>
              <a:rPr lang="en-US" altLang="zh-CN" dirty="0"/>
              <a:t> at location 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505133" y="3560690"/>
            <a:ext cx="4464050" cy="7207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57433" y="1595337"/>
            <a:ext cx="7087310" cy="16844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Pre-condition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57433" y="3328383"/>
            <a:ext cx="7087310" cy="22455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Move element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90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12970" y="982533"/>
            <a:ext cx="7682009" cy="504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InsertElem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sqlist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*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L,DataType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i)</a:t>
            </a:r>
            <a:endParaRPr kumimoji="1" lang="zh-CN" altLang="en-US" dirty="0"/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j;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if (((*L).last)&gt;=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maxsize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－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1)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(“overflow\n”); return NULL;} //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溢出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else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if((i&lt;1)||(i&gt;((*L).last)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＋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1)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(“error\n”); return NULL;}  //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非法位置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    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else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{    for (j=(*L).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last;j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&gt;=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i;j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--)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  (*L).data[j+1]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(*L).data[j];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(*L).data[i]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x;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(*L).last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(*L).last+1;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}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return(1);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element </a:t>
            </a:r>
            <a:r>
              <a:rPr lang="en-US" altLang="zh-CN" dirty="0">
                <a:solidFill>
                  <a:srgbClr val="0000FF"/>
                </a:solidFill>
              </a:rPr>
              <a:t>e</a:t>
            </a:r>
            <a:r>
              <a:rPr lang="en-US" altLang="zh-CN" dirty="0"/>
              <a:t> at location 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505133" y="3560690"/>
            <a:ext cx="4464050" cy="7207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57433" y="3328383"/>
            <a:ext cx="7087310" cy="22455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Move element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96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12970" y="982533"/>
            <a:ext cx="7682009" cy="504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InsertElem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sqlist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*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L,DataType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i)</a:t>
            </a:r>
            <a:endParaRPr kumimoji="1" lang="zh-CN" altLang="en-US" dirty="0"/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j;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if (((*L).last)&gt;=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maxsize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－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1)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(“overflow\n”); return NULL;} //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溢出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else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if((i&lt;1)||(i&gt;((*L).last)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＋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1)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(“error\n”); return NULL;}  //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非法位置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    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else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{    for (j=(*L).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last;j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&gt;=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i;j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--)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  (*L).data[j+1]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(*L).data[j];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(*L).data[i]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x;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(*L).last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(*L).last+1;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}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return(1);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ts val="12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element </a:t>
            </a:r>
            <a:r>
              <a:rPr lang="en-US" altLang="zh-CN" dirty="0">
                <a:solidFill>
                  <a:srgbClr val="0000FF"/>
                </a:solidFill>
              </a:rPr>
              <a:t>e</a:t>
            </a:r>
            <a:r>
              <a:rPr lang="en-US" altLang="zh-CN" dirty="0"/>
              <a:t> at location 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505133" y="3560690"/>
            <a:ext cx="4464050" cy="7207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960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element at location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3656" y="1220047"/>
            <a:ext cx="8208962" cy="2778021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749" y="1356841"/>
            <a:ext cx="7612029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 err="1"/>
              <a:t>DeleteElem</a:t>
            </a:r>
            <a:r>
              <a:rPr lang="en-US" altLang="zh-CN" sz="2400" b="1" dirty="0"/>
              <a:t>(i)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    Input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location 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/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Pre-condition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1≤i≤L.last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Post-condition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delete the element at location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266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element at location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endParaRPr lang="zh-CN" altLang="en-US" dirty="0"/>
          </a:p>
        </p:txBody>
      </p:sp>
      <p:pic>
        <p:nvPicPr>
          <p:cNvPr id="6" name="Picture 4" descr="lis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222" y="1412311"/>
            <a:ext cx="7431038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ist2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481" y="3925548"/>
            <a:ext cx="7434521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29112" y="3328623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38931" y="897646"/>
            <a:ext cx="127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prstClr val="black"/>
                </a:solidFill>
                <a:latin typeface="宋体" pitchFamily="2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宋体" pitchFamily="2" charset="-122"/>
              </a:rPr>
              <a:t> = 3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47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element at location 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90600" y="966787"/>
            <a:ext cx="71628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DeleteElem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sqlist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*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L,int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i)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j;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if ((i&lt;1)||(i&gt;(*L).last+1))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(“error\n”); return NULL;}  //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非法位置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else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{   for(j=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i;j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&lt;=(*L).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last;j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++)        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(*L).data[j-1]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(*L).data[j];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(*L).last--;               //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表长减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1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}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return(1);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77045" y="1935805"/>
            <a:ext cx="6750998" cy="34825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Pre-condition</a:t>
            </a:r>
            <a:endParaRPr lang="zh-CN" altLang="en-US" sz="6600" dirty="0">
              <a:solidFill>
                <a:schemeClr val="bg1"/>
              </a:solidFill>
            </a:endParaRPr>
          </a:p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Move element</a:t>
            </a:r>
            <a:endParaRPr lang="zh-CN" altLang="en-US" sz="6600" dirty="0">
              <a:solidFill>
                <a:schemeClr val="bg1"/>
              </a:solidFill>
            </a:endParaRPr>
          </a:p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Post-condition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424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element at location 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90600" y="966787"/>
            <a:ext cx="71628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DeleteElem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sqlist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*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L,int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i)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j;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if ((i&lt;1)||(i&gt;(*L).last+1))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{ 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(“error\n”); return NULL;}  //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非法位置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else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{   for(j=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i;j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&lt;=(*L).</a:t>
            </a:r>
            <a:r>
              <a:rPr kumimoji="1" lang="en-US" altLang="zh-CN" sz="2400" b="1" dirty="0" err="1">
                <a:latin typeface="Times New Roman" pitchFamily="18" charset="0"/>
                <a:ea typeface="黑体" pitchFamily="49" charset="-122"/>
              </a:rPr>
              <a:t>last;j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++)        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    (*L).data[j-1]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(*L).data[j];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    (*L).last--;               //</a:t>
            </a:r>
            <a:r>
              <a:rPr kumimoji="1" lang="zh-CN" altLang="en-US" sz="2400" b="1" dirty="0">
                <a:latin typeface="Times New Roman" pitchFamily="18" charset="0"/>
                <a:ea typeface="黑体" pitchFamily="49" charset="-122"/>
              </a:rPr>
              <a:t>表长减</a:t>
            </a: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1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  }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  return(1);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  <a:ea typeface="黑体" pitchFamily="49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780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63252" y="930140"/>
            <a:ext cx="5817496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InsertElem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sqlist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*L, 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DataType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x, 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i)</a:t>
            </a:r>
            <a:endParaRPr kumimoji="1" lang="zh-CN" altLang="en-US" sz="1600" dirty="0"/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{ 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j;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if (((*L).last)&gt;=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maxsize</a:t>
            </a: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－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1)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{ 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(“overflow\n”); return NULL;} //</a:t>
            </a: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溢出</a:t>
            </a:r>
            <a:endParaRPr kumimoji="1"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else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if((i&lt;1)||(i&gt;((*L).last)</a:t>
            </a: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＋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1)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  { 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(“error\n”); return NULL;}  //</a:t>
            </a: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非法位置</a:t>
            </a:r>
            <a:endParaRPr kumimoji="1"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    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else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  {    for (j=(*L).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last;j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&gt;=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i;j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--)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          (*L).data[j+1]</a:t>
            </a: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(*L).data[j];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        (*L).data[i]</a:t>
            </a: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x;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        (*L).last</a:t>
            </a: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(*L).last+1;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     }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return(1);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}</a:t>
            </a:r>
            <a:endParaRPr kumimoji="1" lang="en-US" altLang="zh-CN" sz="24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423909" y="3720791"/>
            <a:ext cx="3539145" cy="68583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80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physical structure</a:t>
            </a:r>
            <a:endParaRPr lang="zh-CN" altLang="en-US" dirty="0"/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4949371" y="877655"/>
            <a:ext cx="3643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Case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  <a:r>
              <a:rPr lang="en-US" altLang="zh-CN" sz="2800" b="1" dirty="0">
                <a:latin typeface="Times New Roman" pitchFamily="18" charset="0"/>
              </a:rPr>
              <a:t>(bat, cat, eat</a:t>
            </a:r>
            <a:r>
              <a:rPr lang="zh-CN" altLang="en-US" sz="28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7" name="Line 59"/>
          <p:cNvSpPr>
            <a:spLocks noChangeShapeType="1"/>
          </p:cNvSpPr>
          <p:nvPr/>
        </p:nvSpPr>
        <p:spPr bwMode="auto">
          <a:xfrm flipV="1">
            <a:off x="5529263" y="2535003"/>
            <a:ext cx="45878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6000750" y="1277703"/>
            <a:ext cx="1754188" cy="4732338"/>
            <a:chOff x="3957" y="1224"/>
            <a:chExt cx="1105" cy="2981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3957" y="1224"/>
              <a:ext cx="1105" cy="2981"/>
              <a:chOff x="3889" y="926"/>
              <a:chExt cx="1105" cy="2981"/>
            </a:xfrm>
          </p:grpSpPr>
          <p:grpSp>
            <p:nvGrpSpPr>
              <p:cNvPr id="21" name="Group 36"/>
              <p:cNvGrpSpPr>
                <a:grpSpLocks/>
              </p:cNvGrpSpPr>
              <p:nvPr/>
            </p:nvGrpSpPr>
            <p:grpSpPr bwMode="auto">
              <a:xfrm>
                <a:off x="4287" y="1050"/>
                <a:ext cx="707" cy="2836"/>
                <a:chOff x="4287" y="1050"/>
                <a:chExt cx="707" cy="2836"/>
              </a:xfrm>
            </p:grpSpPr>
            <p:sp>
              <p:nvSpPr>
                <p:cNvPr id="3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297" y="1052"/>
                  <a:ext cx="686" cy="283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287" y="1052"/>
                  <a:ext cx="0" cy="283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994" y="1050"/>
                  <a:ext cx="0" cy="283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" name="Text Box 40"/>
              <p:cNvSpPr txBox="1">
                <a:spLocks noChangeArrowheads="1"/>
              </p:cNvSpPr>
              <p:nvPr/>
            </p:nvSpPr>
            <p:spPr bwMode="auto">
              <a:xfrm>
                <a:off x="3889" y="1215"/>
                <a:ext cx="34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0200</a:t>
                </a:r>
              </a:p>
            </p:txBody>
          </p:sp>
          <p:sp>
            <p:nvSpPr>
              <p:cNvPr id="23" name="Text Box 41"/>
              <p:cNvSpPr txBox="1">
                <a:spLocks noChangeArrowheads="1"/>
              </p:cNvSpPr>
              <p:nvPr/>
            </p:nvSpPr>
            <p:spPr bwMode="auto">
              <a:xfrm>
                <a:off x="3903" y="1647"/>
                <a:ext cx="32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0208</a:t>
                </a:r>
              </a:p>
            </p:txBody>
          </p:sp>
          <p:sp>
            <p:nvSpPr>
              <p:cNvPr id="24" name="Text Box 42"/>
              <p:cNvSpPr txBox="1">
                <a:spLocks noChangeArrowheads="1"/>
              </p:cNvSpPr>
              <p:nvPr/>
            </p:nvSpPr>
            <p:spPr bwMode="auto">
              <a:xfrm>
                <a:off x="3903" y="2480"/>
                <a:ext cx="34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0300</a:t>
                </a:r>
              </a:p>
            </p:txBody>
          </p:sp>
          <p:sp>
            <p:nvSpPr>
              <p:cNvPr id="25" name="Text Box 43"/>
              <p:cNvSpPr txBox="1">
                <a:spLocks noChangeArrowheads="1"/>
              </p:cNvSpPr>
              <p:nvPr/>
            </p:nvSpPr>
            <p:spPr bwMode="auto">
              <a:xfrm>
                <a:off x="3903" y="3272"/>
                <a:ext cx="32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0325</a:t>
                </a:r>
              </a:p>
            </p:txBody>
          </p:sp>
          <p:sp>
            <p:nvSpPr>
              <p:cNvPr id="26" name="Rectangle 44"/>
              <p:cNvSpPr>
                <a:spLocks noChangeArrowheads="1"/>
              </p:cNvSpPr>
              <p:nvPr/>
            </p:nvSpPr>
            <p:spPr bwMode="auto">
              <a:xfrm>
                <a:off x="4489" y="926"/>
                <a:ext cx="321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i="1">
                    <a:latin typeface="Times New Roman" pitchFamily="18" charset="0"/>
                  </a:rPr>
                  <a:t>…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7" name="Rectangle 45"/>
              <p:cNvSpPr>
                <a:spLocks noChangeArrowheads="1"/>
              </p:cNvSpPr>
              <p:nvPr/>
            </p:nvSpPr>
            <p:spPr bwMode="auto">
              <a:xfrm>
                <a:off x="4471" y="2096"/>
                <a:ext cx="321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i="1">
                    <a:latin typeface="Times New Roman" pitchFamily="18" charset="0"/>
                  </a:rPr>
                  <a:t>…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8" name="Rectangle 46"/>
              <p:cNvSpPr>
                <a:spLocks noChangeArrowheads="1"/>
              </p:cNvSpPr>
              <p:nvPr/>
            </p:nvSpPr>
            <p:spPr bwMode="auto">
              <a:xfrm>
                <a:off x="4471" y="2910"/>
                <a:ext cx="321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i="1">
                    <a:latin typeface="Times New Roman" pitchFamily="18" charset="0"/>
                  </a:rPr>
                  <a:t>…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" name="Rectangle 47"/>
              <p:cNvSpPr>
                <a:spLocks noChangeArrowheads="1"/>
              </p:cNvSpPr>
              <p:nvPr/>
            </p:nvSpPr>
            <p:spPr bwMode="auto">
              <a:xfrm>
                <a:off x="4480" y="3596"/>
                <a:ext cx="321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i="1">
                    <a:latin typeface="Times New Roman" pitchFamily="18" charset="0"/>
                  </a:rPr>
                  <a:t>…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>
              <a:off x="4369" y="1513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9"/>
            <p:cNvSpPr>
              <a:spLocks noChangeShapeType="1"/>
            </p:cNvSpPr>
            <p:nvPr/>
          </p:nvSpPr>
          <p:spPr bwMode="auto">
            <a:xfrm>
              <a:off x="4352" y="1760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0"/>
            <p:cNvSpPr>
              <a:spLocks noChangeShapeType="1"/>
            </p:cNvSpPr>
            <p:nvPr/>
          </p:nvSpPr>
          <p:spPr bwMode="auto">
            <a:xfrm>
              <a:off x="4368" y="1934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1"/>
            <p:cNvSpPr>
              <a:spLocks noChangeShapeType="1"/>
            </p:cNvSpPr>
            <p:nvPr/>
          </p:nvSpPr>
          <p:spPr bwMode="auto">
            <a:xfrm>
              <a:off x="4352" y="2171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2"/>
            <p:cNvSpPr>
              <a:spLocks noChangeShapeType="1"/>
            </p:cNvSpPr>
            <p:nvPr/>
          </p:nvSpPr>
          <p:spPr bwMode="auto">
            <a:xfrm>
              <a:off x="4368" y="2356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3"/>
            <p:cNvSpPr>
              <a:spLocks noChangeShapeType="1"/>
            </p:cNvSpPr>
            <p:nvPr/>
          </p:nvSpPr>
          <p:spPr bwMode="auto">
            <a:xfrm>
              <a:off x="4369" y="2757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>
              <a:off x="4353" y="3004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>
              <a:off x="4369" y="3179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>
              <a:off x="4369" y="3580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353" y="3806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8"/>
            <p:cNvSpPr>
              <a:spLocks noChangeShapeType="1"/>
            </p:cNvSpPr>
            <p:nvPr/>
          </p:nvSpPr>
          <p:spPr bwMode="auto">
            <a:xfrm>
              <a:off x="4355" y="3991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7766050" y="1796816"/>
            <a:ext cx="246063" cy="1116012"/>
            <a:chOff x="5001" y="1253"/>
            <a:chExt cx="155" cy="703"/>
          </a:xfrm>
        </p:grpSpPr>
        <p:sp>
          <p:nvSpPr>
            <p:cNvPr id="34" name="Line 65"/>
            <p:cNvSpPr>
              <a:spLocks noChangeShapeType="1"/>
            </p:cNvSpPr>
            <p:nvPr/>
          </p:nvSpPr>
          <p:spPr bwMode="auto">
            <a:xfrm>
              <a:off x="5001" y="1947"/>
              <a:ext cx="146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66"/>
            <p:cNvSpPr>
              <a:spLocks noChangeShapeType="1"/>
            </p:cNvSpPr>
            <p:nvPr/>
          </p:nvSpPr>
          <p:spPr bwMode="auto">
            <a:xfrm flipH="1" flipV="1">
              <a:off x="5156" y="1253"/>
              <a:ext cx="0" cy="703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010" y="1262"/>
              <a:ext cx="13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7" name="Group 72"/>
          <p:cNvGrpSpPr>
            <a:grpSpLocks/>
          </p:cNvGrpSpPr>
          <p:nvPr/>
        </p:nvGrpSpPr>
        <p:grpSpPr bwMode="auto">
          <a:xfrm>
            <a:off x="7780338" y="2261953"/>
            <a:ext cx="434975" cy="2857500"/>
            <a:chOff x="5010" y="1546"/>
            <a:chExt cx="274" cy="1800"/>
          </a:xfrm>
        </p:grpSpPr>
        <p:sp>
          <p:nvSpPr>
            <p:cNvPr id="38" name="Line 73"/>
            <p:cNvSpPr>
              <a:spLocks noChangeShapeType="1"/>
            </p:cNvSpPr>
            <p:nvPr/>
          </p:nvSpPr>
          <p:spPr bwMode="auto">
            <a:xfrm flipV="1">
              <a:off x="5010" y="1551"/>
              <a:ext cx="26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74"/>
            <p:cNvSpPr>
              <a:spLocks noChangeShapeType="1"/>
            </p:cNvSpPr>
            <p:nvPr/>
          </p:nvSpPr>
          <p:spPr bwMode="auto">
            <a:xfrm flipH="1">
              <a:off x="5284" y="1546"/>
              <a:ext cx="0" cy="180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75"/>
            <p:cNvSpPr>
              <a:spLocks noChangeShapeType="1"/>
            </p:cNvSpPr>
            <p:nvPr/>
          </p:nvSpPr>
          <p:spPr bwMode="auto">
            <a:xfrm flipH="1" flipV="1">
              <a:off x="5026" y="3341"/>
              <a:ext cx="25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6770688" y="2292116"/>
            <a:ext cx="857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  bat</a:t>
            </a:r>
            <a:endParaRPr lang="en-US" altLang="zh-CN" sz="2400" b="1" baseline="-250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0200</a:t>
            </a:r>
          </a:p>
        </p:txBody>
      </p:sp>
      <p:sp>
        <p:nvSpPr>
          <p:cNvPr id="42" name="Rectangle 61"/>
          <p:cNvSpPr>
            <a:spLocks noChangeArrowheads="1"/>
          </p:cNvSpPr>
          <p:nvPr/>
        </p:nvSpPr>
        <p:spPr bwMode="auto">
          <a:xfrm>
            <a:off x="6770688" y="1611078"/>
            <a:ext cx="857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  cat</a:t>
            </a:r>
            <a:endParaRPr lang="en-US" altLang="zh-CN" sz="2400" b="1" baseline="-250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0325</a:t>
            </a:r>
          </a:p>
        </p:txBody>
      </p:sp>
      <p:sp>
        <p:nvSpPr>
          <p:cNvPr id="43" name="Rectangle 62"/>
          <p:cNvSpPr>
            <a:spLocks noChangeArrowheads="1"/>
          </p:cNvSpPr>
          <p:nvPr/>
        </p:nvSpPr>
        <p:spPr bwMode="auto">
          <a:xfrm>
            <a:off x="6740525" y="4876566"/>
            <a:ext cx="857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  eat</a:t>
            </a:r>
            <a:endParaRPr lang="en-US" altLang="zh-CN" sz="2400" b="1" baseline="-250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  ∧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31999" y="1666641"/>
            <a:ext cx="49686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Linked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Storage cell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Logical relationship is described by point</a:t>
            </a:r>
          </a:p>
        </p:txBody>
      </p:sp>
      <p:sp>
        <p:nvSpPr>
          <p:cNvPr id="45" name="矩形 44"/>
          <p:cNvSpPr/>
          <p:nvPr/>
        </p:nvSpPr>
        <p:spPr>
          <a:xfrm>
            <a:off x="4862513" y="877655"/>
            <a:ext cx="3786187" cy="5230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360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13238" y="1027831"/>
            <a:ext cx="591752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DeleteElem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sqlist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*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L,int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i)</a:t>
            </a:r>
            <a:endParaRPr kumimoji="1"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{ 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int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j;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if ((i&lt;1)||(i&gt;(*L</a:t>
            </a:r>
            <a:r>
              <a:rPr kumimoji="1" lang="en-US" altLang="zh-CN" sz="2000" b="1">
                <a:latin typeface="Times New Roman" pitchFamily="18" charset="0"/>
                <a:ea typeface="黑体" pitchFamily="49" charset="-122"/>
              </a:rPr>
              <a:t>).last))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 { 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printf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(“error\n”); return NULL;}  //</a:t>
            </a: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非法位置</a:t>
            </a:r>
            <a:endParaRPr kumimoji="1"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else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{   for(j=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i;j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&lt;=(*L).</a:t>
            </a:r>
            <a:r>
              <a:rPr kumimoji="1" lang="en-US" altLang="zh-CN" sz="2000" b="1" dirty="0" err="1">
                <a:latin typeface="Times New Roman" pitchFamily="18" charset="0"/>
                <a:ea typeface="黑体" pitchFamily="49" charset="-122"/>
              </a:rPr>
              <a:t>last;j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++)        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        (*L).data[j-1]</a:t>
            </a: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＝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(*L).data[j];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    (*L).last--;               //</a:t>
            </a:r>
            <a:r>
              <a:rPr kumimoji="1" lang="zh-CN" altLang="en-US" sz="2000" b="1" dirty="0">
                <a:latin typeface="Times New Roman" pitchFamily="18" charset="0"/>
                <a:ea typeface="黑体" pitchFamily="49" charset="-122"/>
              </a:rPr>
              <a:t>表长减</a:t>
            </a: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1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  }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  return(1);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49" charset="-122"/>
              </a:rPr>
              <a:t>}</a:t>
            </a: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2178219" y="2960688"/>
            <a:ext cx="3648649" cy="75527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183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operations (Insert and delete)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dirty="0">
                <a:ea typeface="宋体" pitchFamily="2" charset="-122"/>
              </a:rPr>
              <a:t>Relate to the list length and location</a:t>
            </a:r>
            <a:r>
              <a:rPr lang="en-US" altLang="zh-CN" sz="2800" b="1" dirty="0">
                <a:ea typeface="宋体" pitchFamily="2" charset="-122"/>
              </a:rPr>
              <a:t>. </a:t>
            </a:r>
            <a:endParaRPr lang="zh-CN" altLang="en-US" sz="2800" b="1" dirty="0"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b="1" dirty="0">
                <a:ea typeface="宋体" pitchFamily="2" charset="-122"/>
              </a:rPr>
              <a:t>Insertion</a:t>
            </a:r>
            <a:r>
              <a:rPr lang="zh-CN" altLang="en-US" sz="2800" b="1" dirty="0">
                <a:ea typeface="宋体" pitchFamily="2" charset="-122"/>
              </a:rPr>
              <a:t>：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>
                <a:ea typeface="宋体" pitchFamily="2" charset="-122"/>
              </a:rPr>
              <a:t>最坏：</a:t>
            </a:r>
            <a:r>
              <a:rPr lang="en-US" altLang="zh-CN" sz="2400" b="1" dirty="0">
                <a:ea typeface="宋体" pitchFamily="2" charset="-122"/>
              </a:rPr>
              <a:t>i=1</a:t>
            </a:r>
            <a:r>
              <a:rPr lang="zh-CN" altLang="en-US" sz="2400" b="1" dirty="0">
                <a:ea typeface="宋体" pitchFamily="2" charset="-122"/>
              </a:rPr>
              <a:t>，移动次数为</a:t>
            </a:r>
            <a:r>
              <a:rPr lang="en-US" altLang="zh-CN" sz="2400" b="1" dirty="0">
                <a:ea typeface="宋体" pitchFamily="2" charset="-122"/>
              </a:rPr>
              <a:t>n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>
                <a:ea typeface="宋体" pitchFamily="2" charset="-122"/>
              </a:rPr>
              <a:t>最好</a:t>
            </a:r>
            <a:r>
              <a:rPr lang="en-US" altLang="zh-CN" sz="2400" b="1" dirty="0">
                <a:ea typeface="宋体" pitchFamily="2" charset="-122"/>
              </a:rPr>
              <a:t>:  i=</a:t>
            </a:r>
            <a:r>
              <a:rPr lang="zh-CN" altLang="en-US" sz="2400" b="1" dirty="0">
                <a:ea typeface="宋体" pitchFamily="2" charset="-122"/>
              </a:rPr>
              <a:t>表长</a:t>
            </a:r>
            <a:r>
              <a:rPr lang="en-US" altLang="zh-CN" sz="2400" b="1" dirty="0">
                <a:ea typeface="宋体" pitchFamily="2" charset="-122"/>
              </a:rPr>
              <a:t>+1</a:t>
            </a:r>
            <a:r>
              <a:rPr lang="zh-CN" altLang="en-US" sz="2400" b="1" dirty="0">
                <a:ea typeface="宋体" pitchFamily="2" charset="-122"/>
              </a:rPr>
              <a:t>，移动次数为</a:t>
            </a:r>
            <a:r>
              <a:rPr lang="en-US" altLang="zh-CN" sz="2400" b="1" dirty="0">
                <a:ea typeface="宋体" pitchFamily="2" charset="-122"/>
              </a:rPr>
              <a:t>0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>
                <a:ea typeface="宋体" pitchFamily="2" charset="-122"/>
              </a:rPr>
              <a:t>平均：等概率情况下，平均移动次数</a:t>
            </a:r>
            <a:r>
              <a:rPr lang="en-US" altLang="zh-CN" sz="2400" b="1" dirty="0">
                <a:ea typeface="宋体" pitchFamily="2" charset="-122"/>
              </a:rPr>
              <a:t>n/2 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CC0066"/>
                </a:solidFill>
                <a:ea typeface="宋体" pitchFamily="2" charset="-122"/>
              </a:rPr>
              <a:t>Deletion</a:t>
            </a:r>
            <a:r>
              <a:rPr lang="zh-CN" altLang="en-US" sz="2800" b="1" dirty="0">
                <a:solidFill>
                  <a:srgbClr val="CC0066"/>
                </a:solidFill>
                <a:ea typeface="宋体" pitchFamily="2" charset="-122"/>
              </a:rPr>
              <a:t>：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最坏：</a:t>
            </a:r>
            <a:r>
              <a:rPr lang="en-US" altLang="zh-CN" sz="2400" b="1" dirty="0">
                <a:solidFill>
                  <a:srgbClr val="CC0066"/>
                </a:solidFill>
                <a:ea typeface="宋体" pitchFamily="2" charset="-122"/>
              </a:rPr>
              <a:t>i=1</a:t>
            </a: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，移动次数为</a:t>
            </a:r>
            <a:r>
              <a:rPr lang="en-US" altLang="zh-CN" sz="2400" b="1" dirty="0">
                <a:solidFill>
                  <a:srgbClr val="CC0066"/>
                </a:solidFill>
                <a:ea typeface="宋体" pitchFamily="2" charset="-122"/>
              </a:rPr>
              <a:t>n-1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最好</a:t>
            </a:r>
            <a:r>
              <a:rPr lang="en-US" altLang="zh-CN" sz="2400" b="1" dirty="0">
                <a:solidFill>
                  <a:srgbClr val="CC0066"/>
                </a:solidFill>
                <a:ea typeface="宋体" pitchFamily="2" charset="-122"/>
              </a:rPr>
              <a:t>:  i=</a:t>
            </a: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表长，移动次数为</a:t>
            </a:r>
            <a:r>
              <a:rPr lang="en-US" altLang="zh-CN" sz="2400" b="1" dirty="0">
                <a:solidFill>
                  <a:srgbClr val="CC0066"/>
                </a:solidFill>
                <a:ea typeface="宋体" pitchFamily="2" charset="-122"/>
              </a:rPr>
              <a:t>0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平均：等概率情况下，平均移动次数</a:t>
            </a:r>
            <a:r>
              <a:rPr lang="en-US" altLang="zh-CN" sz="2400" b="1" dirty="0">
                <a:solidFill>
                  <a:srgbClr val="CC0066"/>
                </a:solidFill>
                <a:ea typeface="宋体" pitchFamily="2" charset="-122"/>
              </a:rPr>
              <a:t>(n-1)/2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41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重点讨论</a:t>
            </a:r>
            <a:r>
              <a:rPr lang="en-US" altLang="zh-CN" dirty="0"/>
              <a:t>:</a:t>
            </a:r>
          </a:p>
          <a:p>
            <a:endParaRPr lang="en-US" altLang="zh-CN" sz="1000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插入元素运算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 err="1"/>
              <a:t>InsertElem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i,e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000" i="1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删除元素运算 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 err="1"/>
              <a:t>DeleteElem</a:t>
            </a:r>
            <a:r>
              <a:rPr lang="en-US" altLang="zh-CN" sz="2400" dirty="0"/>
              <a:t>(i)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000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查找元素运算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/>
              <a:t>LocateElem1(</a:t>
            </a:r>
            <a:r>
              <a:rPr lang="en-US" altLang="zh-CN" sz="2400" dirty="0" err="1"/>
              <a:t>e,i</a:t>
            </a:r>
            <a:r>
              <a:rPr lang="en-US" altLang="zh-CN" sz="2400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101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Search(e) – </a:t>
            </a:r>
            <a:r>
              <a:rPr lang="zh-CN" altLang="en-US" dirty="0"/>
              <a:t>按值查找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查找元素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9374" y="1596250"/>
            <a:ext cx="701230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err="1"/>
              <a:t>LocateElem_e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e,i</a:t>
            </a:r>
            <a:r>
              <a:rPr lang="en-US" altLang="zh-CN" sz="2400" b="1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    Input: element e;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Output</a:t>
            </a:r>
            <a:r>
              <a:rPr lang="en-US" altLang="zh-CN" sz="2400" b="1" dirty="0"/>
              <a:t>: location of element e;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Pre-condition</a:t>
            </a:r>
            <a:r>
              <a:rPr lang="en-US" altLang="zh-CN" sz="2400" b="1" dirty="0"/>
              <a:t>: L is not empty;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Post-condition</a:t>
            </a:r>
            <a:r>
              <a:rPr lang="en-US" altLang="zh-CN" sz="2400" b="1" dirty="0"/>
              <a:t>: If e is in List L then return location i.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92226" y="1552410"/>
            <a:ext cx="7208209" cy="2640214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856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Search(e) – </a:t>
            </a:r>
            <a:r>
              <a:rPr lang="zh-CN" altLang="en-US" dirty="0"/>
              <a:t>按值查找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71136" y="1031524"/>
            <a:ext cx="6001729" cy="381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LocateElem_e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SqList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L,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DataType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e)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{ i=1;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while ( i&lt;=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L.last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&amp;&amp; e !=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L.data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[i-1]) 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    ++i;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if (i&lt;=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L.last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 return i; 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     else return 0;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5066607"/>
            <a:ext cx="6219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224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Search(i) – </a:t>
            </a:r>
            <a:r>
              <a:rPr lang="zh-CN" altLang="en-US" dirty="0"/>
              <a:t>按位置查找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查找位置 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41214" y="1625434"/>
            <a:ext cx="664520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err="1"/>
              <a:t>LocateElem_i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i,e</a:t>
            </a:r>
            <a:r>
              <a:rPr lang="en-US" altLang="zh-CN" sz="2400" b="1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    Input: location i;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    Output: element e;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    Pre-condition: 1≤i≤L.last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    Post-condition: return the element at location i.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8054" y="1552409"/>
            <a:ext cx="7193739" cy="2659670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756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Search(i) – </a:t>
            </a:r>
            <a:r>
              <a:rPr lang="zh-CN" altLang="en-US" dirty="0"/>
              <a:t>按位置查找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5009" y="1119578"/>
            <a:ext cx="7704137" cy="446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DataType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LocateElem_i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SqList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L,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i)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{ j=1;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b="1" dirty="0">
                <a:latin typeface="Times New Roman" pitchFamily="18" charset="0"/>
                <a:ea typeface="宋体" pitchFamily="2" charset="-122"/>
              </a:rPr>
              <a:t>  If ((i&lt;1)||(</a:t>
            </a:r>
            <a:r>
              <a:rPr kumimoji="1" lang="en-US" altLang="zh-CN" b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</a:rPr>
              <a:t>&gt;(</a:t>
            </a:r>
            <a:r>
              <a:rPr kumimoji="1" lang="en-US" altLang="zh-CN" b="1" dirty="0" err="1">
                <a:latin typeface="Times New Roman" pitchFamily="18" charset="0"/>
                <a:ea typeface="宋体" pitchFamily="2" charset="-122"/>
              </a:rPr>
              <a:t>L.last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</a:rPr>
              <a:t>))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b="1" dirty="0">
                <a:latin typeface="Times New Roman" pitchFamily="18" charset="0"/>
                <a:ea typeface="宋体" pitchFamily="2" charset="-122"/>
              </a:rPr>
              <a:t>    { </a:t>
            </a:r>
            <a:r>
              <a:rPr kumimoji="1" lang="en-US" altLang="zh-CN" b="1" dirty="0" err="1">
                <a:latin typeface="Times New Roman" pitchFamily="18" charset="0"/>
                <a:ea typeface="宋体" pitchFamily="2" charset="-122"/>
              </a:rPr>
              <a:t>printf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</a:rPr>
              <a:t>(“error\n”); 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b="1" dirty="0">
                <a:latin typeface="Times New Roman" pitchFamily="18" charset="0"/>
                <a:ea typeface="宋体" pitchFamily="2" charset="-122"/>
              </a:rPr>
              <a:t>     return NULL;}  //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</a:rPr>
              <a:t>非法位置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return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L.data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[i];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64" y="5126428"/>
            <a:ext cx="6219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559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implementation in array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056" y="1002016"/>
            <a:ext cx="8497887" cy="51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）</a:t>
            </a:r>
            <a:r>
              <a:rPr lang="zh-CN" altLang="en-US" sz="2800" b="1" dirty="0">
                <a:ea typeface="宋体" pitchFamily="2" charset="-122"/>
              </a:rPr>
              <a:t>优点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b="1" dirty="0">
                <a:ea typeface="宋体" pitchFamily="2" charset="-122"/>
              </a:rPr>
              <a:t>顺序表的结构简单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b="1" dirty="0">
                <a:ea typeface="宋体" pitchFamily="2" charset="-122"/>
              </a:rPr>
              <a:t>顺序表的存储效率高，是紧凑结构，</a:t>
            </a:r>
            <a:r>
              <a:rPr kumimoji="1" lang="zh-CN" altLang="en-US" b="1" dirty="0">
                <a:ea typeface="宋体" pitchFamily="2" charset="-122"/>
              </a:rPr>
              <a:t>无须为表示节点间的逻辑关系而增加额外的存储空间</a:t>
            </a:r>
            <a:endParaRPr lang="zh-CN" altLang="en-US" b="1" dirty="0">
              <a:ea typeface="宋体" pitchFamily="2" charset="-122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b="1" dirty="0">
                <a:ea typeface="宋体" pitchFamily="2" charset="-122"/>
              </a:rPr>
              <a:t>顺序表是一个直接存取结构（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随机存取结构</a:t>
            </a:r>
            <a:r>
              <a:rPr lang="zh-CN" altLang="en-US" b="1" dirty="0">
                <a:ea typeface="宋体" pitchFamily="2" charset="-122"/>
              </a:rPr>
              <a:t>）</a:t>
            </a:r>
          </a:p>
          <a:p>
            <a:pPr lvl="1">
              <a:buFont typeface="Wingdings" pitchFamily="2" charset="2"/>
              <a:buNone/>
            </a:pPr>
            <a:endParaRPr lang="zh-CN" altLang="en-US" b="1" dirty="0">
              <a:ea typeface="宋体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缺点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</a:rPr>
              <a:t>在顺序表中进行插入和删除操作时，需要移动数据元素，算法效率较低。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</a:rPr>
              <a:t>对长度变化较大的线性表，或者要预先分配较大空间或者要经常扩充线性表，给操作带来不方便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80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81FAC-7EAC-3985-C2DB-D0DB8704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implementation in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2BE04-655A-52BD-1AF7-6A4A8DA4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随机存取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能用相等的常量时间访问存储区中的任何元素，这样的存储结构就是可随机存取结构。如数组结构，只要确定其下标，即可对对应元素进行访问，无论这个下标在数组的什么位置。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所谓相等的常量访问时间，即得到数组中任意元素地址的时间是一样的，时间复杂度为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C26A46-637B-F4CC-E59A-D23AF9E2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BA3C9-1CC5-C0B3-58F4-9A00CBF2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DECCF3-4F01-7D89-B97A-933ABF22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4" y="4425135"/>
            <a:ext cx="8186871" cy="8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78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5F86-30AC-43E9-8084-7AAE0047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91827-E9CE-4843-9C2B-E028E4F61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dirty="0"/>
                  <a:t>例子一：设计一个高效的算法，将顺序表的所有元素逆置，要求算法的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空间复杂度为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O(1)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。</a:t>
                </a:r>
                <a:endParaRPr lang="en-US" altLang="zh-CN" sz="20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dirty="0"/>
                  <a:t>思路：扫描顺序表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的前半部分元素，对于元素</a:t>
                </a:r>
                <a:r>
                  <a:rPr lang="en-US" altLang="zh-CN" sz="2000" dirty="0" err="1"/>
                  <a:t>L.data</a:t>
                </a:r>
                <a:r>
                  <a:rPr lang="en-US" altLang="zh-CN" sz="2000" dirty="0"/>
                  <a:t>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] (0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&lt;</a:t>
                </a:r>
                <a:r>
                  <a:rPr lang="en-US" altLang="zh-CN" sz="2000" dirty="0" err="1"/>
                  <a:t>L.length</a:t>
                </a:r>
                <a:r>
                  <a:rPr lang="en-US" altLang="zh-CN" sz="2000" dirty="0"/>
                  <a:t>/2)</a:t>
                </a:r>
                <a:r>
                  <a:rPr lang="zh-CN" altLang="en-US" sz="2000" dirty="0"/>
                  <a:t>，将其余后半部分对应元素</a:t>
                </a:r>
                <a:r>
                  <a:rPr lang="en-US" altLang="zh-CN" sz="2000" dirty="0" err="1"/>
                  <a:t>L.data</a:t>
                </a:r>
                <a:r>
                  <a:rPr lang="en-US" altLang="zh-CN" sz="2000" dirty="0"/>
                  <a:t>[L.length-i-1]</a:t>
                </a:r>
                <a:r>
                  <a:rPr lang="zh-CN" altLang="en-US" sz="2000" dirty="0"/>
                  <a:t>进行交换。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91827-E9CE-4843-9C2B-E028E4F61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3" r="-3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AB14C-7EC0-4348-8F28-5D34584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58458-4EB9-44D0-81E7-A3148FB9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78266A-B74F-4BCB-B08B-F4B0E865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213397"/>
            <a:ext cx="7524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线性表（</a:t>
            </a:r>
            <a:r>
              <a:rPr lang="en-US" altLang="zh-CN" sz="2800" dirty="0"/>
              <a:t>List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Definition and operations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Implementation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Applications</a:t>
            </a:r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69" y="2898995"/>
            <a:ext cx="2019993" cy="2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75" y="2908724"/>
            <a:ext cx="1944328" cy="2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788968" y="5648880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Sequence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119660" y="5648880"/>
            <a:ext cx="80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Linked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809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5F86-30AC-43E9-8084-7AAE0047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91827-E9CE-4843-9C2B-E028E4F6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例子二：长度为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的顺序表</a:t>
            </a:r>
            <a:r>
              <a:rPr lang="en-US" altLang="zh-CN" sz="1800" dirty="0"/>
              <a:t>L</a:t>
            </a:r>
            <a:r>
              <a:rPr lang="zh-CN" altLang="en-US" sz="1800" dirty="0"/>
              <a:t>，编写一个时间复杂度为</a:t>
            </a:r>
            <a:r>
              <a:rPr lang="en-US" altLang="zh-CN" sz="1800" b="1" dirty="0">
                <a:solidFill>
                  <a:srgbClr val="FF0000"/>
                </a:solidFill>
              </a:rPr>
              <a:t>O(n)</a:t>
            </a:r>
            <a:r>
              <a:rPr lang="zh-CN" altLang="en-US" sz="1800" dirty="0"/>
              <a:t>，空间复杂度为</a:t>
            </a:r>
            <a:r>
              <a:rPr lang="en-US" altLang="zh-CN" sz="1800" b="1" dirty="0">
                <a:solidFill>
                  <a:srgbClr val="FF0000"/>
                </a:solidFill>
              </a:rPr>
              <a:t>O(1)</a:t>
            </a:r>
            <a:r>
              <a:rPr lang="zh-CN" altLang="en-US" sz="1800" dirty="0"/>
              <a:t>的算法，该算法删除线性表中所有值为 </a:t>
            </a:r>
            <a:r>
              <a:rPr lang="en-US" altLang="zh-CN" sz="1800" dirty="0"/>
              <a:t>x </a:t>
            </a:r>
            <a:r>
              <a:rPr lang="zh-CN" altLang="en-US" sz="1800" dirty="0"/>
              <a:t>的数据元素。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>
                <a:solidFill>
                  <a:srgbClr val="FF0000"/>
                </a:solidFill>
              </a:rPr>
              <a:t>思路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/>
              <a:t>：用</a:t>
            </a:r>
            <a:r>
              <a:rPr lang="en-US" altLang="zh-CN" sz="1800" dirty="0"/>
              <a:t>k</a:t>
            </a:r>
            <a:r>
              <a:rPr lang="zh-CN" altLang="en-US" sz="1800" dirty="0"/>
              <a:t>记录顺序表</a:t>
            </a:r>
            <a:r>
              <a:rPr lang="en-US" altLang="zh-CN" sz="1800" dirty="0"/>
              <a:t>L</a:t>
            </a:r>
            <a:r>
              <a:rPr lang="zh-CN" altLang="en-US" sz="1800" dirty="0"/>
              <a:t>中</a:t>
            </a:r>
            <a:r>
              <a:rPr lang="zh-CN" altLang="en-US" sz="1800" dirty="0">
                <a:solidFill>
                  <a:srgbClr val="FF0000"/>
                </a:solidFill>
              </a:rPr>
              <a:t>不等于</a:t>
            </a:r>
            <a:r>
              <a:rPr lang="en-US" altLang="zh-CN" sz="1800" dirty="0">
                <a:solidFill>
                  <a:srgbClr val="FF0000"/>
                </a:solidFill>
              </a:rPr>
              <a:t>x</a:t>
            </a:r>
            <a:r>
              <a:rPr lang="zh-CN" altLang="en-US" sz="1800" dirty="0"/>
              <a:t>的元素个数（即需要保存的元素个数），一边扫描 </a:t>
            </a:r>
            <a:r>
              <a:rPr lang="en-US" altLang="zh-CN" sz="1800" dirty="0"/>
              <a:t>L </a:t>
            </a:r>
            <a:r>
              <a:rPr lang="zh-CN" altLang="en-US" sz="1800" dirty="0"/>
              <a:t>一边统计</a:t>
            </a:r>
            <a:r>
              <a:rPr lang="en-US" altLang="zh-CN" sz="1800" dirty="0"/>
              <a:t>k</a:t>
            </a:r>
            <a:r>
              <a:rPr lang="zh-CN" altLang="en-US" sz="1800" dirty="0"/>
              <a:t>，并将不等于</a:t>
            </a:r>
            <a:r>
              <a:rPr lang="en-US" altLang="zh-CN" sz="1800" dirty="0"/>
              <a:t>x</a:t>
            </a:r>
            <a:r>
              <a:rPr lang="zh-CN" altLang="en-US" sz="1800" dirty="0"/>
              <a:t>的元素向前放置</a:t>
            </a:r>
            <a:r>
              <a:rPr lang="en-US" altLang="zh-CN" sz="1800" dirty="0"/>
              <a:t>k</a:t>
            </a:r>
            <a:r>
              <a:rPr lang="zh-CN" altLang="en-US" sz="1800" dirty="0"/>
              <a:t>位置上，最后修改</a:t>
            </a:r>
            <a:r>
              <a:rPr lang="en-US" altLang="zh-CN" sz="1800" dirty="0"/>
              <a:t>L</a:t>
            </a:r>
            <a:r>
              <a:rPr lang="zh-CN" altLang="en-US" sz="1800" dirty="0"/>
              <a:t>的长度。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AB14C-7EC0-4348-8F28-5D34584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58458-4EB9-44D0-81E7-A3148FB9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BE080C-8C3C-4BE2-BE73-BF147131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68" y="3139763"/>
            <a:ext cx="6118789" cy="22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5F86-30AC-43E9-8084-7AAE0047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91827-E9CE-4843-9C2B-E028E4F6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例子二：长度为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的顺序表</a:t>
            </a:r>
            <a:r>
              <a:rPr lang="en-US" altLang="zh-CN" sz="1800" dirty="0"/>
              <a:t>L</a:t>
            </a:r>
            <a:r>
              <a:rPr lang="zh-CN" altLang="en-US" sz="1800" dirty="0"/>
              <a:t>，编写一个时间复杂度为</a:t>
            </a:r>
            <a:r>
              <a:rPr lang="en-US" altLang="zh-CN" sz="1800" b="1" dirty="0">
                <a:solidFill>
                  <a:srgbClr val="FF0000"/>
                </a:solidFill>
              </a:rPr>
              <a:t>O(n)</a:t>
            </a:r>
            <a:r>
              <a:rPr lang="zh-CN" altLang="en-US" sz="1800" dirty="0"/>
              <a:t>，空间复杂度为</a:t>
            </a:r>
            <a:r>
              <a:rPr lang="en-US" altLang="zh-CN" sz="1800" b="1" dirty="0">
                <a:solidFill>
                  <a:srgbClr val="FF0000"/>
                </a:solidFill>
              </a:rPr>
              <a:t>O(1)</a:t>
            </a:r>
            <a:r>
              <a:rPr lang="zh-CN" altLang="en-US" sz="1800" dirty="0"/>
              <a:t>的算法，该算法删除线性表中所有值为 </a:t>
            </a:r>
            <a:r>
              <a:rPr lang="en-US" altLang="zh-CN" sz="1800" dirty="0"/>
              <a:t>x </a:t>
            </a:r>
            <a:r>
              <a:rPr lang="zh-CN" altLang="en-US" sz="1800" dirty="0"/>
              <a:t>的数据元素。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>
                <a:solidFill>
                  <a:srgbClr val="FF0000"/>
                </a:solidFill>
              </a:rPr>
              <a:t>思路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r>
              <a:rPr lang="zh-CN" altLang="en-US" sz="1800" dirty="0"/>
              <a:t>：用</a:t>
            </a:r>
            <a:r>
              <a:rPr lang="en-US" altLang="zh-CN" sz="1800" dirty="0"/>
              <a:t>k</a:t>
            </a:r>
            <a:r>
              <a:rPr lang="zh-CN" altLang="en-US" sz="1800" dirty="0"/>
              <a:t>记录顺序表</a:t>
            </a:r>
            <a:r>
              <a:rPr lang="en-US" altLang="zh-CN" sz="1800" dirty="0"/>
              <a:t>L</a:t>
            </a:r>
            <a:r>
              <a:rPr lang="zh-CN" altLang="en-US" sz="1800" dirty="0"/>
              <a:t>中</a:t>
            </a:r>
            <a:r>
              <a:rPr lang="zh-CN" altLang="en-US" sz="1800" dirty="0">
                <a:solidFill>
                  <a:srgbClr val="0000FF"/>
                </a:solidFill>
              </a:rPr>
              <a:t>等于</a:t>
            </a:r>
            <a:r>
              <a:rPr lang="en-US" altLang="zh-CN" sz="1800" dirty="0">
                <a:solidFill>
                  <a:srgbClr val="0000FF"/>
                </a:solidFill>
              </a:rPr>
              <a:t>x</a:t>
            </a:r>
            <a:r>
              <a:rPr lang="zh-CN" altLang="en-US" sz="1800" dirty="0"/>
              <a:t>的元素个数，一边扫描</a:t>
            </a:r>
            <a:r>
              <a:rPr lang="en-US" altLang="zh-CN" sz="1800" dirty="0"/>
              <a:t>L</a:t>
            </a:r>
            <a:r>
              <a:rPr lang="zh-CN" altLang="en-US" sz="1800" dirty="0"/>
              <a:t>一边统计</a:t>
            </a:r>
            <a:r>
              <a:rPr lang="en-US" altLang="zh-CN" sz="1800" dirty="0"/>
              <a:t>k</a:t>
            </a:r>
            <a:r>
              <a:rPr lang="zh-CN" altLang="en-US" sz="1800" dirty="0"/>
              <a:t>，并将不等于</a:t>
            </a:r>
            <a:r>
              <a:rPr lang="en-US" altLang="zh-CN" sz="1800" dirty="0"/>
              <a:t>x</a:t>
            </a:r>
            <a:r>
              <a:rPr lang="zh-CN" altLang="en-US" sz="1800" dirty="0"/>
              <a:t>的元素前移</a:t>
            </a:r>
            <a:r>
              <a:rPr lang="en-US" altLang="zh-CN" sz="1800" dirty="0"/>
              <a:t>k</a:t>
            </a:r>
            <a:r>
              <a:rPr lang="zh-CN" altLang="en-US" sz="1800" dirty="0"/>
              <a:t>个位置，最后修改</a:t>
            </a:r>
            <a:r>
              <a:rPr lang="en-US" altLang="zh-CN" sz="1800" dirty="0"/>
              <a:t>L</a:t>
            </a:r>
            <a:r>
              <a:rPr lang="zh-CN" altLang="en-US" sz="1800" dirty="0"/>
              <a:t>的长度。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AB14C-7EC0-4348-8F28-5D34584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58458-4EB9-44D0-81E7-A3148FB9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4735B6-8DBC-4960-83D2-009E153EC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0" y="3102134"/>
            <a:ext cx="6190991" cy="24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95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5F86-30AC-43E9-8084-7AAE0047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91827-E9CE-4843-9C2B-E028E4F6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例子二：长度为</a:t>
            </a:r>
            <a:r>
              <a:rPr lang="en-US" altLang="zh-CN" sz="1800" dirty="0"/>
              <a:t>n</a:t>
            </a:r>
            <a:r>
              <a:rPr lang="zh-CN" altLang="en-US" sz="1800" dirty="0"/>
              <a:t>的顺序表</a:t>
            </a:r>
            <a:r>
              <a:rPr lang="en-US" altLang="zh-CN" sz="1800" dirty="0"/>
              <a:t>L</a:t>
            </a:r>
            <a:r>
              <a:rPr lang="zh-CN" altLang="en-US" sz="1800" dirty="0"/>
              <a:t>，编写一个时间复杂度为</a:t>
            </a:r>
            <a:r>
              <a:rPr lang="en-US" altLang="zh-CN" sz="1800" b="1" dirty="0">
                <a:solidFill>
                  <a:srgbClr val="FF0000"/>
                </a:solidFill>
              </a:rPr>
              <a:t>O(n)</a:t>
            </a:r>
            <a:r>
              <a:rPr lang="zh-CN" altLang="en-US" sz="1800" dirty="0"/>
              <a:t>，空间复杂度为</a:t>
            </a:r>
            <a:r>
              <a:rPr lang="en-US" altLang="zh-CN" sz="1800" b="1" dirty="0">
                <a:solidFill>
                  <a:srgbClr val="FF0000"/>
                </a:solidFill>
              </a:rPr>
              <a:t>O(1)</a:t>
            </a:r>
            <a:r>
              <a:rPr lang="zh-CN" altLang="en-US" sz="1800" dirty="0"/>
              <a:t>的算法，该算法删除线性表中所有值为 </a:t>
            </a:r>
            <a:r>
              <a:rPr lang="en-US" altLang="zh-CN" sz="1800" dirty="0"/>
              <a:t>x </a:t>
            </a:r>
            <a:r>
              <a:rPr lang="zh-CN" altLang="en-US" sz="1800" dirty="0"/>
              <a:t>的数据元素。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>
                <a:solidFill>
                  <a:srgbClr val="FF0000"/>
                </a:solidFill>
              </a:rPr>
              <a:t>思路</a:t>
            </a:r>
            <a:r>
              <a:rPr lang="en-US" altLang="zh-CN" sz="1800" dirty="0">
                <a:solidFill>
                  <a:srgbClr val="FF0000"/>
                </a:solidFill>
              </a:rPr>
              <a:t>3</a:t>
            </a:r>
            <a:r>
              <a:rPr lang="zh-CN" altLang="en-US" sz="1800" dirty="0"/>
              <a:t>：本例子还可以考虑设头、尾两个指针（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=1, j=n</a:t>
            </a:r>
            <a:r>
              <a:rPr lang="zh-CN" altLang="en-US" sz="1800" dirty="0"/>
              <a:t>），从两端向中间移动，凡遇到最左端值</a:t>
            </a:r>
            <a:r>
              <a:rPr lang="en-US" altLang="zh-CN" sz="1800" dirty="0"/>
              <a:t>x</a:t>
            </a:r>
            <a:r>
              <a:rPr lang="zh-CN" altLang="en-US" sz="1800" dirty="0"/>
              <a:t>的元素时，直接将最右端值非</a:t>
            </a:r>
            <a:r>
              <a:rPr lang="en-US" altLang="zh-CN" sz="1800" dirty="0"/>
              <a:t>x</a:t>
            </a:r>
            <a:r>
              <a:rPr lang="zh-CN" altLang="en-US" sz="1800" dirty="0"/>
              <a:t>的元素左移至值为</a:t>
            </a:r>
            <a:r>
              <a:rPr lang="en-US" altLang="zh-CN" sz="1800" dirty="0"/>
              <a:t>x</a:t>
            </a:r>
            <a:r>
              <a:rPr lang="zh-CN" altLang="en-US" sz="1800" dirty="0"/>
              <a:t>的数据元素位置，直到两指针相遇。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/>
              <a:t>但这种方法会改变原表中元素的相对位置。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AB14C-7EC0-4348-8F28-5D34584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58458-4EB9-44D0-81E7-A3148FB9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660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5F86-30AC-43E9-8084-7AAE0047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91827-E9CE-4843-9C2B-E028E4F6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76838"/>
            <a:ext cx="8464172" cy="5063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例子三：从有序顺序表中删除其值在给定值</a:t>
            </a:r>
            <a:r>
              <a:rPr lang="en-US" altLang="zh-CN" sz="1600" dirty="0"/>
              <a:t>s</a:t>
            </a:r>
            <a:r>
              <a:rPr lang="zh-CN" altLang="en-US" sz="1600" dirty="0"/>
              <a:t>与</a:t>
            </a:r>
            <a:r>
              <a:rPr lang="en-US" altLang="zh-CN" sz="1600" dirty="0"/>
              <a:t>t</a:t>
            </a:r>
            <a:r>
              <a:rPr lang="zh-CN" altLang="en-US" sz="1600" dirty="0"/>
              <a:t>之间（要求</a:t>
            </a:r>
            <a:r>
              <a:rPr lang="en-US" altLang="zh-CN" sz="1600" dirty="0"/>
              <a:t>s&lt;t</a:t>
            </a:r>
            <a:r>
              <a:rPr lang="zh-CN" altLang="en-US" sz="1600" dirty="0"/>
              <a:t>）的所有元素，如果</a:t>
            </a:r>
            <a:r>
              <a:rPr lang="en-US" altLang="zh-CN" sz="1600" dirty="0"/>
              <a:t>s</a:t>
            </a:r>
            <a:r>
              <a:rPr lang="zh-CN" altLang="en-US" sz="1600" dirty="0"/>
              <a:t>或</a:t>
            </a:r>
            <a:r>
              <a:rPr lang="en-US" altLang="zh-CN" sz="1600" dirty="0"/>
              <a:t>t</a:t>
            </a:r>
            <a:r>
              <a:rPr lang="zh-CN" altLang="en-US" sz="1600" dirty="0"/>
              <a:t>不合理或者顺序表为空，则显示出错信息结束运行。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注意本例子与上一个例子之间的</a:t>
            </a:r>
            <a:r>
              <a:rPr lang="zh-CN" altLang="en-US" sz="1600" b="1" dirty="0">
                <a:solidFill>
                  <a:srgbClr val="FF0000"/>
                </a:solidFill>
              </a:rPr>
              <a:t>区别</a:t>
            </a:r>
            <a:r>
              <a:rPr lang="zh-CN" altLang="en-US" sz="1600" dirty="0"/>
              <a:t>，因为是有序表，所以删除的元素必然是相连的整体。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FF0000"/>
                </a:solidFill>
              </a:rPr>
              <a:t>思路</a:t>
            </a:r>
            <a:r>
              <a:rPr lang="zh-CN" altLang="en-US" sz="1600" dirty="0"/>
              <a:t>：先寻找值大于等于</a:t>
            </a:r>
            <a:r>
              <a:rPr lang="en-US" altLang="zh-CN" sz="1600" dirty="0"/>
              <a:t>s</a:t>
            </a:r>
            <a:r>
              <a:rPr lang="zh-CN" altLang="en-US" sz="1600" dirty="0"/>
              <a:t>的第一个元素（第一个删除的元素），然后寻找值</a:t>
            </a:r>
            <a:r>
              <a:rPr lang="en-US" altLang="zh-CN" sz="1600" dirty="0"/>
              <a:t>&gt;t</a:t>
            </a:r>
            <a:r>
              <a:rPr lang="zh-CN" altLang="en-US" sz="1600" dirty="0"/>
              <a:t>的第一个元素（最后一个删除的元素的下一个元素），要将这段元素删除，则只需将后面的元素前移。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AB14C-7EC0-4348-8F28-5D34584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58458-4EB9-44D0-81E7-A3148FB9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4AF633-6C85-498D-81CC-DD1DE1DF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6" y="3182759"/>
            <a:ext cx="6378752" cy="28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15F86-30AC-43E9-8084-7AAE0047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91827-E9CE-4843-9C2B-E028E4F6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976838"/>
            <a:ext cx="8506901" cy="5063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例子四：设计一个算法从顺序表中删除重复的元素，并使剩余元素间的</a:t>
            </a:r>
            <a:r>
              <a:rPr lang="zh-CN" altLang="en-US" sz="1600" dirty="0">
                <a:solidFill>
                  <a:srgbClr val="0000FF"/>
                </a:solidFill>
              </a:rPr>
              <a:t>相对次序保持不变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思路：对于顺序表</a:t>
            </a:r>
            <a:r>
              <a:rPr lang="en-US" altLang="zh-CN" sz="1600" dirty="0"/>
              <a:t>L</a:t>
            </a:r>
            <a:r>
              <a:rPr lang="zh-CN" altLang="en-US" sz="1600" dirty="0"/>
              <a:t>，用</a:t>
            </a:r>
            <a:r>
              <a:rPr lang="en-US" altLang="zh-CN" sz="1600" dirty="0" err="1"/>
              <a:t>i</a:t>
            </a:r>
            <a:r>
              <a:rPr lang="zh-CN" altLang="en-US" sz="1600" dirty="0"/>
              <a:t>从</a:t>
            </a:r>
            <a:r>
              <a:rPr lang="en-US" altLang="zh-CN" sz="1600" dirty="0"/>
              <a:t>1</a:t>
            </a:r>
            <a:r>
              <a:rPr lang="zh-CN" altLang="en-US" sz="1600" dirty="0"/>
              <a:t>开始遍历其元素，设</a:t>
            </a:r>
            <a:r>
              <a:rPr lang="en-US" altLang="zh-CN" sz="1600" dirty="0" err="1"/>
              <a:t>L.data</a:t>
            </a:r>
            <a:r>
              <a:rPr lang="en-US" altLang="zh-CN" sz="1600" dirty="0"/>
              <a:t>[0..j] (j</a:t>
            </a:r>
            <a:r>
              <a:rPr lang="zh-CN" altLang="en-US" sz="1600" dirty="0"/>
              <a:t>的初值为</a:t>
            </a:r>
            <a:r>
              <a:rPr lang="en-US" altLang="zh-CN" sz="1600" dirty="0"/>
              <a:t>0)</a:t>
            </a:r>
            <a:r>
              <a:rPr lang="zh-CN" altLang="en-US" sz="1600" dirty="0"/>
              <a:t>中没有重复的元素。检测</a:t>
            </a:r>
            <a:r>
              <a:rPr lang="en-US" altLang="zh-CN" sz="1600" dirty="0" err="1"/>
              <a:t>L.data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(j&lt;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L.length</a:t>
            </a:r>
            <a:r>
              <a:rPr lang="en-US" altLang="zh-CN" sz="1600" dirty="0"/>
              <a:t>)</a:t>
            </a:r>
            <a:r>
              <a:rPr lang="zh-CN" altLang="en-US" sz="1600" dirty="0"/>
              <a:t>，若</a:t>
            </a:r>
            <a:r>
              <a:rPr lang="en-US" altLang="zh-CN" sz="1600" dirty="0" err="1"/>
              <a:t>L.data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L.data</a:t>
            </a:r>
            <a:r>
              <a:rPr lang="en-US" altLang="zh-CN" sz="1600" dirty="0"/>
              <a:t>[0..j]</a:t>
            </a:r>
            <a:r>
              <a:rPr lang="zh-CN" altLang="en-US" sz="1600" dirty="0"/>
              <a:t>中任何一个元素都不相同，则将</a:t>
            </a:r>
            <a:r>
              <a:rPr lang="en-US" altLang="zh-CN" sz="1600" dirty="0" err="1"/>
              <a:t>L.data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存入</a:t>
            </a:r>
            <a:r>
              <a:rPr lang="en-US" altLang="zh-CN" sz="1600" dirty="0" err="1"/>
              <a:t>L.data</a:t>
            </a:r>
            <a:r>
              <a:rPr lang="en-US" altLang="zh-CN" sz="1600" dirty="0"/>
              <a:t>[j+1]</a:t>
            </a:r>
            <a:r>
              <a:rPr lang="zh-CN" altLang="en-US" sz="1600" dirty="0"/>
              <a:t>中，如图所示。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AB14C-7EC0-4348-8F28-5D34584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58458-4EB9-44D0-81E7-A3148FB9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4031CB-44FE-415D-8676-939B8906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3429000"/>
            <a:ext cx="6134011" cy="23903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9734C1-EEB8-4833-956C-4156A13AB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7259" y="2336009"/>
            <a:ext cx="3329089" cy="13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1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E281-6D5F-47C2-830B-78ACC795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D17F1-D949-4CA2-B12D-3FC8DA2A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20BCF-9AC3-4C51-B291-371ECB83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7B17A6F-F3C4-4B36-B5F8-89BC28A5C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9" y="976838"/>
                <a:ext cx="7895571" cy="506360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例子五：设计一个算法从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有序顺序表</a:t>
                </a:r>
                <a:r>
                  <a:rPr lang="zh-CN" altLang="en-US" sz="1600" dirty="0"/>
                  <a:t>中删除重复的元素，并使剩余元素间的相对次序保持不变。</a:t>
                </a:r>
                <a:endParaRPr lang="en-US" altLang="zh-CN" sz="1600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思路：在有序顺序表</a:t>
                </a:r>
                <a:r>
                  <a:rPr lang="en-US" altLang="zh-CN" sz="1600" dirty="0"/>
                  <a:t>L</a:t>
                </a:r>
                <a:r>
                  <a:rPr lang="zh-CN" altLang="en-US" sz="1600" dirty="0"/>
                  <a:t>中，所有重复的元素应该是相邻存放的，用</a:t>
                </a:r>
                <a:r>
                  <a:rPr lang="en-US" altLang="zh-CN" sz="1600" dirty="0"/>
                  <a:t>k</a:t>
                </a:r>
                <a:r>
                  <a:rPr lang="zh-CN" altLang="en-US" sz="1600" dirty="0"/>
                  <a:t>保存不重复出现的元素个数，先将不重复的有序区看成是</a:t>
                </a:r>
                <a:r>
                  <a:rPr lang="en-US" altLang="zh-CN" sz="1600" dirty="0" err="1"/>
                  <a:t>L.data</a:t>
                </a:r>
                <a:r>
                  <a:rPr lang="en-US" altLang="zh-CN" sz="1600" dirty="0"/>
                  <a:t>[0..0]</a:t>
                </a:r>
                <a:r>
                  <a:rPr lang="zh-CN" altLang="en-US" sz="1600" dirty="0"/>
                  <a:t>，置</a:t>
                </a:r>
                <a:r>
                  <a:rPr lang="en-US" altLang="zh-CN" sz="1600" dirty="0"/>
                  <a:t>e=</a:t>
                </a:r>
                <a:r>
                  <a:rPr lang="en-US" altLang="zh-CN" sz="1600" dirty="0" err="1"/>
                  <a:t>L.data</a:t>
                </a:r>
                <a:r>
                  <a:rPr lang="en-US" altLang="zh-CN" sz="1600" dirty="0"/>
                  <a:t>[0]</a:t>
                </a:r>
                <a:r>
                  <a:rPr lang="zh-CN" altLang="en-US" sz="1600" dirty="0"/>
                  <a:t>，用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从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开始遍历</a:t>
                </a:r>
                <a:r>
                  <a:rPr lang="en-US" altLang="zh-CN" sz="1600" dirty="0"/>
                  <a:t>L</a:t>
                </a:r>
                <a:r>
                  <a:rPr lang="zh-CN" altLang="en-US" sz="1600" dirty="0"/>
                  <a:t>的所有元素：当：</a:t>
                </a:r>
                <a:r>
                  <a:rPr lang="en-US" altLang="zh-CN" sz="1600" dirty="0" err="1"/>
                  <a:t>L.data</a:t>
                </a:r>
                <a:r>
                  <a:rPr lang="en-US" altLang="zh-CN" sz="1600" dirty="0"/>
                  <a:t>[</a:t>
                </a:r>
                <a:r>
                  <a:rPr lang="en-US" altLang="zh-CN" sz="1600" dirty="0" err="1"/>
                  <a:t>i</a:t>
                </a:r>
                <a:r>
                  <a:rPr lang="en-US" altLang="zh-CN" sz="1600" dirty="0"/>
                  <a:t>]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1600" dirty="0"/>
                  <a:t>e</a:t>
                </a:r>
                <a:r>
                  <a:rPr lang="zh-CN" altLang="en-US" sz="1600" dirty="0"/>
                  <a:t>时，将它放在</a:t>
                </a:r>
                <a:r>
                  <a:rPr lang="en-US" altLang="zh-CN" sz="1600" dirty="0" err="1"/>
                  <a:t>L.data</a:t>
                </a:r>
                <a:r>
                  <a:rPr lang="en-US" altLang="zh-CN" sz="1600" dirty="0"/>
                  <a:t>[k]</a:t>
                </a:r>
                <a:r>
                  <a:rPr lang="zh-CN" altLang="en-US" sz="1600" dirty="0"/>
                  <a:t>中，</a:t>
                </a:r>
                <a:r>
                  <a:rPr lang="en-US" altLang="zh-CN" sz="1600" dirty="0"/>
                  <a:t>k</a:t>
                </a:r>
                <a:r>
                  <a:rPr lang="zh-CN" altLang="en-US" sz="1600" dirty="0"/>
                  <a:t>增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，置</a:t>
                </a:r>
                <a:r>
                  <a:rPr lang="en-US" altLang="zh-CN" sz="1600" dirty="0"/>
                  <a:t>e=</a:t>
                </a:r>
                <a:r>
                  <a:rPr lang="en-US" altLang="zh-CN" sz="1600" dirty="0" err="1"/>
                  <a:t>L.data</a:t>
                </a:r>
                <a:r>
                  <a:rPr lang="en-US" altLang="zh-CN" sz="1600" dirty="0"/>
                  <a:t>[</a:t>
                </a:r>
                <a:r>
                  <a:rPr lang="en-US" altLang="zh-CN" sz="1600" dirty="0" err="1"/>
                  <a:t>i</a:t>
                </a:r>
                <a:r>
                  <a:rPr lang="en-US" altLang="zh-CN" sz="1600" dirty="0"/>
                  <a:t>]</a:t>
                </a:r>
                <a:r>
                  <a:rPr lang="zh-CN" altLang="en-US" sz="1600" dirty="0"/>
                  <a:t>，最后将</a:t>
                </a:r>
                <a:r>
                  <a:rPr lang="en-US" altLang="zh-CN" sz="1600" dirty="0"/>
                  <a:t>L</a:t>
                </a:r>
                <a:r>
                  <a:rPr lang="zh-CN" altLang="en-US" sz="1600" dirty="0"/>
                  <a:t>的</a:t>
                </a:r>
                <a:r>
                  <a:rPr lang="en-US" altLang="zh-CN" sz="1600" dirty="0"/>
                  <a:t>length</a:t>
                </a:r>
                <a:r>
                  <a:rPr lang="zh-CN" altLang="en-US" sz="1600" dirty="0"/>
                  <a:t>置为</a:t>
                </a:r>
                <a:r>
                  <a:rPr lang="en-US" altLang="zh-CN" sz="1600" dirty="0"/>
                  <a:t>k </a:t>
                </a:r>
                <a:r>
                  <a:rPr lang="zh-CN" altLang="en-US" sz="1600" dirty="0"/>
                  <a:t>。对应算法如下：</a:t>
                </a:r>
                <a:r>
                  <a:rPr lang="en-US" altLang="zh-CN" sz="1600" dirty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7B17A6F-F3C4-4B36-B5F8-89BC28A5C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9" y="976838"/>
                <a:ext cx="7895571" cy="5063602"/>
              </a:xfrm>
              <a:blipFill>
                <a:blip r:embed="rId2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3D74243-305F-48B6-BFA5-B12EEDF36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271" y="3387322"/>
            <a:ext cx="5071417" cy="2609852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3A263EC-158A-4D3C-838D-63FC3AC5BB96}"/>
              </a:ext>
            </a:extLst>
          </p:cNvPr>
          <p:cNvSpPr txBox="1">
            <a:spLocks/>
          </p:cNvSpPr>
          <p:nvPr/>
        </p:nvSpPr>
        <p:spPr>
          <a:xfrm>
            <a:off x="5728688" y="3802879"/>
            <a:ext cx="2971801" cy="2129191"/>
          </a:xfrm>
          <a:prstGeom prst="rect">
            <a:avLst/>
          </a:prstGeom>
          <a:ln>
            <a:solidFill>
              <a:srgbClr val="00582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5000"/>
              </a:lnSpc>
              <a:spcBef>
                <a:spcPts val="600"/>
              </a:spcBef>
            </a:pPr>
            <a:r>
              <a:rPr lang="zh-CN" altLang="en-US" sz="1200" dirty="0"/>
              <a:t>本实现是一个高效算法，其采用建表的思路，</a:t>
            </a:r>
            <a:r>
              <a:rPr lang="zh-CN" altLang="en-US" sz="1200" dirty="0">
                <a:solidFill>
                  <a:srgbClr val="0000FF"/>
                </a:solidFill>
              </a:rPr>
              <a:t>时间复杂度为</a:t>
            </a:r>
            <a:r>
              <a:rPr lang="en-US" altLang="zh-CN" sz="1200" dirty="0">
                <a:solidFill>
                  <a:srgbClr val="0000FF"/>
                </a:solidFill>
              </a:rPr>
              <a:t>O(n)</a:t>
            </a:r>
            <a:r>
              <a:rPr lang="zh-CN" altLang="en-US" sz="1200" dirty="0">
                <a:solidFill>
                  <a:srgbClr val="0000FF"/>
                </a:solidFill>
              </a:rPr>
              <a:t>，空间复杂度为</a:t>
            </a:r>
            <a:r>
              <a:rPr lang="en-US" altLang="zh-CN" sz="1200" dirty="0">
                <a:solidFill>
                  <a:srgbClr val="0000FF"/>
                </a:solidFill>
              </a:rPr>
              <a:t>O(1)</a:t>
            </a:r>
            <a:r>
              <a:rPr lang="zh-CN" altLang="en-US" sz="1200" dirty="0">
                <a:solidFill>
                  <a:srgbClr val="0000FF"/>
                </a:solidFill>
              </a:rPr>
              <a:t>。</a:t>
            </a:r>
            <a:r>
              <a:rPr lang="zh-CN" altLang="en-US" sz="1200" dirty="0"/>
              <a:t>如果不采用该方案，而是每次遇到重复的元素，都通过移动其后所有元素来删除它，这样算法的时间复杂度会变成</a:t>
            </a:r>
            <a:r>
              <a:rPr lang="en-US" altLang="zh-CN" sz="1200" dirty="0">
                <a:solidFill>
                  <a:srgbClr val="0000FF"/>
                </a:solidFill>
              </a:rPr>
              <a:t>O(n</a:t>
            </a:r>
            <a:r>
              <a:rPr lang="en-US" altLang="zh-CN" sz="1200" baseline="30000" dirty="0">
                <a:solidFill>
                  <a:srgbClr val="0000FF"/>
                </a:solidFill>
              </a:rPr>
              <a:t>2</a:t>
            </a:r>
            <a:r>
              <a:rPr lang="en-US" altLang="zh-CN" sz="1200" dirty="0">
                <a:solidFill>
                  <a:srgbClr val="0000FF"/>
                </a:solidFill>
              </a:rPr>
              <a:t>)</a:t>
            </a:r>
            <a:r>
              <a:rPr lang="zh-CN" altLang="en-US" sz="1200" dirty="0">
                <a:solidFill>
                  <a:srgbClr val="0000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166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847898"/>
            <a:ext cx="8280000" cy="51925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线性表（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由结点集</a:t>
            </a:r>
            <a:r>
              <a:rPr lang="en-US" altLang="zh-CN" sz="2400" dirty="0"/>
              <a:t>N</a:t>
            </a:r>
            <a:r>
              <a:rPr lang="zh-CN" altLang="en-US" sz="2400" dirty="0"/>
              <a:t>，以及定义在结点集</a:t>
            </a:r>
            <a:r>
              <a:rPr lang="en-US" altLang="zh-CN" sz="2400" dirty="0"/>
              <a:t>N</a:t>
            </a:r>
            <a:r>
              <a:rPr lang="zh-CN" altLang="en-US" sz="2400" dirty="0"/>
              <a:t>上的线性关系</a:t>
            </a:r>
            <a:r>
              <a:rPr lang="en-US" altLang="zh-CN" sz="2400" dirty="0"/>
              <a:t>r</a:t>
            </a:r>
            <a:r>
              <a:rPr lang="zh-CN" altLang="en-US" sz="2400" dirty="0"/>
              <a:t>所组成的线性结构，这些结点称为线性表的元素。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零个或多个数据元素的有限序列。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顺序表（</a:t>
            </a:r>
            <a:r>
              <a:rPr lang="en-US" altLang="zh-CN" dirty="0"/>
              <a:t>Sequence List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线性表的顺序存取结构，指的是用一段地址连续的存储单元依次存储线性表的数据元素。</a:t>
            </a:r>
          </a:p>
          <a:p>
            <a:pPr lvl="1"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6700" y="3449501"/>
            <a:ext cx="8610600" cy="143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000099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宋体" pitchFamily="2" charset="-122"/>
              </a:rPr>
              <a:t>  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A1BBBB-895B-42E3-8268-05171446590A}"/>
              </a:ext>
            </a:extLst>
          </p:cNvPr>
          <p:cNvGrpSpPr/>
          <p:nvPr/>
        </p:nvGrpSpPr>
        <p:grpSpPr>
          <a:xfrm>
            <a:off x="996048" y="5358590"/>
            <a:ext cx="7173685" cy="720694"/>
            <a:chOff x="930732" y="4917715"/>
            <a:chExt cx="7173685" cy="72069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37CB4E4-0186-4BD4-980A-17BD865ECD69}"/>
                </a:ext>
              </a:extLst>
            </p:cNvPr>
            <p:cNvGrpSpPr/>
            <p:nvPr/>
          </p:nvGrpSpPr>
          <p:grpSpPr>
            <a:xfrm>
              <a:off x="930732" y="4952609"/>
              <a:ext cx="685800" cy="685800"/>
              <a:chOff x="800100" y="4931229"/>
              <a:chExt cx="685800" cy="685800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ACEFE986-CE85-498F-B68E-7A59F8FCF78C}"/>
                  </a:ext>
                </a:extLst>
              </p:cNvPr>
              <p:cNvSpPr/>
              <p:nvPr/>
            </p:nvSpPr>
            <p:spPr>
              <a:xfrm>
                <a:off x="800100" y="4931229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32" name="TextBox 7">
                <a:extLst>
                  <a:ext uri="{FF2B5EF4-FFF2-40B4-BE49-F238E27FC236}">
                    <a16:creationId xmlns:a16="http://schemas.microsoft.com/office/drawing/2014/main" id="{7D07EF7E-4B03-4A36-9676-10D387603CA8}"/>
                  </a:ext>
                </a:extLst>
              </p:cNvPr>
              <p:cNvSpPr txBox="1"/>
              <p:nvPr/>
            </p:nvSpPr>
            <p:spPr>
              <a:xfrm>
                <a:off x="922427" y="501569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1</a:t>
                </a:r>
                <a:endParaRPr lang="zh-CN" altLang="en-US" sz="2400" b="1" baseline="-25000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1C85C69-FED5-4C30-BB28-4C446B559C43}"/>
                </a:ext>
              </a:extLst>
            </p:cNvPr>
            <p:cNvGrpSpPr/>
            <p:nvPr/>
          </p:nvGrpSpPr>
          <p:grpSpPr>
            <a:xfrm>
              <a:off x="2228309" y="4952609"/>
              <a:ext cx="685800" cy="685800"/>
              <a:chOff x="1948543" y="4931229"/>
              <a:chExt cx="685800" cy="6858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A1FD15A-F7D2-4216-9F3B-2FBA6DA0854A}"/>
                  </a:ext>
                </a:extLst>
              </p:cNvPr>
              <p:cNvSpPr/>
              <p:nvPr/>
            </p:nvSpPr>
            <p:spPr>
              <a:xfrm>
                <a:off x="1948543" y="4931229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02B373C7-2C2F-4B26-AEA0-64D9FC47C90E}"/>
                  </a:ext>
                </a:extLst>
              </p:cNvPr>
              <p:cNvSpPr txBox="1"/>
              <p:nvPr/>
            </p:nvSpPr>
            <p:spPr>
              <a:xfrm>
                <a:off x="2070870" y="501569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2</a:t>
                </a:r>
                <a:endParaRPr lang="zh-CN" altLang="en-US" sz="2400" b="1" baseline="-25000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F69102D-3111-4DA6-BF64-A024744A71FD}"/>
                </a:ext>
              </a:extLst>
            </p:cNvPr>
            <p:cNvGrpSpPr/>
            <p:nvPr/>
          </p:nvGrpSpPr>
          <p:grpSpPr>
            <a:xfrm>
              <a:off x="3525886" y="4952609"/>
              <a:ext cx="685800" cy="685800"/>
              <a:chOff x="3238500" y="4943955"/>
              <a:chExt cx="685800" cy="685800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C9F7DA3-1019-41E0-BBC5-81092073B022}"/>
                  </a:ext>
                </a:extLst>
              </p:cNvPr>
              <p:cNvSpPr/>
              <p:nvPr/>
            </p:nvSpPr>
            <p:spPr>
              <a:xfrm>
                <a:off x="3238500" y="4943955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28" name="TextBox 11">
                <a:extLst>
                  <a:ext uri="{FF2B5EF4-FFF2-40B4-BE49-F238E27FC236}">
                    <a16:creationId xmlns:a16="http://schemas.microsoft.com/office/drawing/2014/main" id="{D3723212-9EF9-4DD1-AB3F-0D76FEB88ABA}"/>
                  </a:ext>
                </a:extLst>
              </p:cNvPr>
              <p:cNvSpPr txBox="1"/>
              <p:nvPr/>
            </p:nvSpPr>
            <p:spPr>
              <a:xfrm>
                <a:off x="3328169" y="5028416"/>
                <a:ext cx="553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i-1</a:t>
                </a:r>
                <a:endParaRPr lang="zh-CN" altLang="en-US" sz="2400" b="1" baseline="-2500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2A91D11-BB2E-4D0B-B39F-721822D76B44}"/>
                </a:ext>
              </a:extLst>
            </p:cNvPr>
            <p:cNvGrpSpPr/>
            <p:nvPr/>
          </p:nvGrpSpPr>
          <p:grpSpPr>
            <a:xfrm>
              <a:off x="4823463" y="4952609"/>
              <a:ext cx="685800" cy="685800"/>
              <a:chOff x="4572000" y="4936672"/>
              <a:chExt cx="685800" cy="6858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2EB502F-1E6F-42F8-AD83-A1F4B19C447B}"/>
                  </a:ext>
                </a:extLst>
              </p:cNvPr>
              <p:cNvSpPr/>
              <p:nvPr/>
            </p:nvSpPr>
            <p:spPr>
              <a:xfrm>
                <a:off x="4572000" y="4936672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26" name="TextBox 13">
                <a:extLst>
                  <a:ext uri="{FF2B5EF4-FFF2-40B4-BE49-F238E27FC236}">
                    <a16:creationId xmlns:a16="http://schemas.microsoft.com/office/drawing/2014/main" id="{C1E352DC-496C-44F8-B406-6EF5D9E06213}"/>
                  </a:ext>
                </a:extLst>
              </p:cNvPr>
              <p:cNvSpPr txBox="1"/>
              <p:nvPr/>
            </p:nvSpPr>
            <p:spPr>
              <a:xfrm>
                <a:off x="4710656" y="5021133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i</a:t>
                </a:r>
                <a:endParaRPr lang="zh-CN" altLang="en-US" sz="2400" b="1" baseline="-25000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F65FDF4-74AA-4278-B018-0EE0F04F54AA}"/>
                </a:ext>
              </a:extLst>
            </p:cNvPr>
            <p:cNvGrpSpPr/>
            <p:nvPr/>
          </p:nvGrpSpPr>
          <p:grpSpPr>
            <a:xfrm>
              <a:off x="6121040" y="4952609"/>
              <a:ext cx="685800" cy="685800"/>
              <a:chOff x="5981700" y="4936672"/>
              <a:chExt cx="685800" cy="68580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347965C-EA09-4811-A66A-CAB8AEB0B04B}"/>
                  </a:ext>
                </a:extLst>
              </p:cNvPr>
              <p:cNvSpPr/>
              <p:nvPr/>
            </p:nvSpPr>
            <p:spPr>
              <a:xfrm>
                <a:off x="5981700" y="4936672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24" name="TextBox 15">
                <a:extLst>
                  <a:ext uri="{FF2B5EF4-FFF2-40B4-BE49-F238E27FC236}">
                    <a16:creationId xmlns:a16="http://schemas.microsoft.com/office/drawing/2014/main" id="{A646BD5E-289C-4D84-93D1-AD9C6355574D}"/>
                  </a:ext>
                </a:extLst>
              </p:cNvPr>
              <p:cNvSpPr txBox="1"/>
              <p:nvPr/>
            </p:nvSpPr>
            <p:spPr>
              <a:xfrm>
                <a:off x="6071369" y="5021133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i+1</a:t>
                </a:r>
                <a:endParaRPr lang="zh-CN" altLang="en-US" sz="2400" b="1" baseline="-25000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99A4906-7947-478D-B902-5F7268B26378}"/>
                </a:ext>
              </a:extLst>
            </p:cNvPr>
            <p:cNvGrpSpPr/>
            <p:nvPr/>
          </p:nvGrpSpPr>
          <p:grpSpPr>
            <a:xfrm>
              <a:off x="7418617" y="4952609"/>
              <a:ext cx="685800" cy="685800"/>
              <a:chOff x="7287985" y="4903622"/>
              <a:chExt cx="685800" cy="685800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B111E68-F389-49A3-8F27-4B85BD0DD649}"/>
                  </a:ext>
                </a:extLst>
              </p:cNvPr>
              <p:cNvSpPr/>
              <p:nvPr/>
            </p:nvSpPr>
            <p:spPr>
              <a:xfrm>
                <a:off x="7287985" y="4903622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718B98F0-1602-49EC-BE8F-7B8651E5D87E}"/>
                  </a:ext>
                </a:extLst>
              </p:cNvPr>
              <p:cNvSpPr txBox="1"/>
              <p:nvPr/>
            </p:nvSpPr>
            <p:spPr>
              <a:xfrm>
                <a:off x="7410312" y="4988083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n</a:t>
                </a:r>
                <a:endParaRPr lang="zh-CN" altLang="en-US" sz="2400" b="1" baseline="-25000" dirty="0"/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F3A3180-DA10-4C05-899E-7A7E999FAE67}"/>
                </a:ext>
              </a:extLst>
            </p:cNvPr>
            <p:cNvCxnSpPr>
              <a:stCxn id="31" idx="6"/>
              <a:endCxn id="29" idx="2"/>
            </p:cNvCxnSpPr>
            <p:nvPr/>
          </p:nvCxnSpPr>
          <p:spPr>
            <a:xfrm>
              <a:off x="1616532" y="5295509"/>
              <a:ext cx="6117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6260461-30E3-4CBF-A2C5-053AD7AF4E1D}"/>
                </a:ext>
              </a:extLst>
            </p:cNvPr>
            <p:cNvCxnSpPr>
              <a:stCxn id="27" idx="6"/>
              <a:endCxn id="25" idx="2"/>
            </p:cNvCxnSpPr>
            <p:nvPr/>
          </p:nvCxnSpPr>
          <p:spPr>
            <a:xfrm>
              <a:off x="4211686" y="5295509"/>
              <a:ext cx="6117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0042817-3D1C-437E-8B01-AEAE877CCFD5}"/>
                </a:ext>
              </a:extLst>
            </p:cNvPr>
            <p:cNvCxnSpPr>
              <a:stCxn id="25" idx="6"/>
              <a:endCxn id="23" idx="2"/>
            </p:cNvCxnSpPr>
            <p:nvPr/>
          </p:nvCxnSpPr>
          <p:spPr>
            <a:xfrm>
              <a:off x="5509263" y="5295509"/>
              <a:ext cx="6117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id="{24D98DC5-69FE-416D-BE98-D9FCB4841ABB}"/>
                </a:ext>
              </a:extLst>
            </p:cNvPr>
            <p:cNvSpPr txBox="1"/>
            <p:nvPr/>
          </p:nvSpPr>
          <p:spPr>
            <a:xfrm>
              <a:off x="2993169" y="4917715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id="{E1A3A121-35BD-41C5-8BF4-9E9B7D050FDF}"/>
                </a:ext>
              </a:extLst>
            </p:cNvPr>
            <p:cNvSpPr txBox="1"/>
            <p:nvPr/>
          </p:nvSpPr>
          <p:spPr>
            <a:xfrm>
              <a:off x="6872156" y="4917715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97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2000" y="847898"/>
                <a:ext cx="8280000" cy="519254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线性表（</a:t>
                </a:r>
                <a:r>
                  <a:rPr lang="en-US" altLang="zh-CN" sz="2800" dirty="0"/>
                  <a:t>List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/>
                  <a:t>由结点集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，以及定义在结点集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上的线性关系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所组成的线性结构，这些结点称为线性表的元素。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/>
                  <a:t>零个或多个数据元素的有限序列。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847898"/>
                <a:ext cx="8280000" cy="5192542"/>
              </a:xfrm>
              <a:blipFill>
                <a:blip r:embed="rId2"/>
                <a:stretch>
                  <a:fillRect l="-1325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6700" y="3449501"/>
            <a:ext cx="8610600" cy="143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000099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宋体" pitchFamily="2" charset="-122"/>
              </a:rPr>
              <a:t>      </a:t>
            </a:r>
            <a:r>
              <a:rPr lang="en-US" altLang="zh-CN" b="1" dirty="0">
                <a:ea typeface="宋体" pitchFamily="2" charset="-122"/>
              </a:rPr>
              <a:t>A list is defined as a sequence of  </a:t>
            </a:r>
            <a:r>
              <a:rPr lang="en-US" altLang="zh-CN" b="1" i="1" dirty="0">
                <a:ea typeface="宋体" pitchFamily="2" charset="-122"/>
              </a:rPr>
              <a:t>n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en-US" altLang="zh-CN" b="1" i="1" dirty="0">
                <a:ea typeface="宋体" pitchFamily="2" charset="-122"/>
              </a:rPr>
              <a:t>n</a:t>
            </a:r>
            <a:r>
              <a:rPr lang="en-US" altLang="zh-CN" b="1" dirty="0">
                <a:ea typeface="宋体" pitchFamily="2" charset="-122"/>
              </a:rPr>
              <a:t>&gt;0)</a:t>
            </a:r>
            <a:r>
              <a:rPr lang="zh-CN" altLang="en-US" b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A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, …</a:t>
            </a:r>
            <a:r>
              <a:rPr lang="zh-CN" altLang="en-US" b="1" dirty="0">
                <a:ea typeface="宋体" pitchFamily="2" charset="-122"/>
              </a:rPr>
              <a:t>，</a:t>
            </a:r>
            <a:r>
              <a:rPr lang="en-US" altLang="zh-CN" b="1" dirty="0">
                <a:ea typeface="宋体" pitchFamily="2" charset="-122"/>
              </a:rPr>
              <a:t>A</a:t>
            </a:r>
            <a:r>
              <a:rPr lang="en-US" altLang="zh-CN" b="1" baseline="-25000" dirty="0">
                <a:ea typeface="宋体" pitchFamily="2" charset="-122"/>
              </a:rPr>
              <a:t>n-1</a:t>
            </a:r>
            <a:r>
              <a:rPr lang="en-US" altLang="zh-CN" b="1" dirty="0">
                <a:ea typeface="宋体" pitchFamily="2" charset="-122"/>
              </a:rPr>
              <a:t>.</a:t>
            </a:r>
            <a:endParaRPr lang="zh-CN" altLang="en-US" dirty="0">
              <a:ea typeface="宋体" pitchFamily="2" charset="-122"/>
            </a:endParaRP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             </a:t>
            </a:r>
            <a:r>
              <a:rPr lang="en-US" altLang="zh-CN" sz="2800" dirty="0">
                <a:ea typeface="宋体" pitchFamily="2" charset="-122"/>
              </a:rPr>
              <a:t>L = (A</a:t>
            </a:r>
            <a:r>
              <a:rPr lang="en-US" altLang="zh-CN" sz="2800" baseline="-25000" dirty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, A</a:t>
            </a:r>
            <a:r>
              <a:rPr lang="en-US" altLang="zh-CN" sz="2800" baseline="-25000" dirty="0">
                <a:ea typeface="宋体" pitchFamily="2" charset="-122"/>
              </a:rPr>
              <a:t>2</a:t>
            </a:r>
            <a:r>
              <a:rPr lang="en-US" altLang="zh-CN" sz="2800" dirty="0">
                <a:ea typeface="宋体" pitchFamily="2" charset="-122"/>
              </a:rPr>
              <a:t>, ..., A</a:t>
            </a:r>
            <a:r>
              <a:rPr lang="en-US" altLang="zh-CN" sz="2800" baseline="-25000" dirty="0">
                <a:ea typeface="宋体" pitchFamily="2" charset="-122"/>
              </a:rPr>
              <a:t>i-1</a:t>
            </a:r>
            <a:r>
              <a:rPr lang="en-US" altLang="zh-CN" sz="2800" dirty="0">
                <a:ea typeface="宋体" pitchFamily="2" charset="-122"/>
              </a:rPr>
              <a:t>, A</a:t>
            </a:r>
            <a:r>
              <a:rPr lang="en-US" altLang="zh-CN" sz="2800" baseline="-25000" dirty="0">
                <a:ea typeface="宋体" pitchFamily="2" charset="-122"/>
              </a:rPr>
              <a:t>i</a:t>
            </a:r>
            <a:r>
              <a:rPr lang="en-US" altLang="zh-CN" sz="2800" dirty="0">
                <a:ea typeface="宋体" pitchFamily="2" charset="-122"/>
              </a:rPr>
              <a:t>, A</a:t>
            </a:r>
            <a:r>
              <a:rPr lang="en-US" altLang="zh-CN" sz="2800" baseline="-25000" dirty="0">
                <a:ea typeface="宋体" pitchFamily="2" charset="-122"/>
              </a:rPr>
              <a:t>i+1</a:t>
            </a:r>
            <a:r>
              <a:rPr lang="en-US" altLang="zh-CN" sz="2800" dirty="0">
                <a:ea typeface="宋体" pitchFamily="2" charset="-122"/>
              </a:rPr>
              <a:t>, ..., A</a:t>
            </a:r>
            <a:r>
              <a:rPr lang="en-US" altLang="zh-CN" sz="2800" baseline="-25000" dirty="0">
                <a:ea typeface="宋体" pitchFamily="2" charset="-122"/>
              </a:rPr>
              <a:t>n-1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pPr>
              <a:lnSpc>
                <a:spcPct val="115000"/>
              </a:lnSpc>
            </a:pPr>
            <a:endParaRPr lang="en-US" altLang="zh-CN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164638" y="4575784"/>
            <a:ext cx="4445063" cy="141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99"/>
                </a:solidFill>
              </a:rPr>
              <a:t>L = (‘a’, ’b’, …, ’x’, ’y’, ’z’)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99"/>
                </a:solidFill>
              </a:rPr>
              <a:t>L = (‘good’, ’student’, ’work’)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3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用数序语言来描述，即有：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sz="800" dirty="0"/>
          </a:p>
          <a:p>
            <a:pPr>
              <a:lnSpc>
                <a:spcPct val="125000"/>
              </a:lnSpc>
            </a:pPr>
            <a:r>
              <a:rPr lang="zh-CN" altLang="en-US" dirty="0"/>
              <a:t>若将线性表记为</a:t>
            </a: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,…, a</a:t>
            </a:r>
            <a:r>
              <a:rPr lang="en-US" altLang="zh-CN" baseline="-25000" dirty="0"/>
              <a:t>i-1</a:t>
            </a:r>
            <a:r>
              <a:rPr lang="en-US" altLang="zh-CN" dirty="0"/>
              <a:t>, a</a:t>
            </a:r>
            <a:r>
              <a:rPr lang="en-US" altLang="zh-CN" baseline="-25000" dirty="0"/>
              <a:t>i</a:t>
            </a:r>
            <a:r>
              <a:rPr lang="en-US" altLang="zh-CN" dirty="0"/>
              <a:t>, a</a:t>
            </a:r>
            <a:r>
              <a:rPr lang="en-US" altLang="zh-CN" baseline="-25000" dirty="0"/>
              <a:t>i+1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，则表中</a:t>
            </a:r>
            <a:r>
              <a:rPr lang="en-US" altLang="zh-CN" dirty="0"/>
              <a:t>a</a:t>
            </a:r>
            <a:r>
              <a:rPr lang="en-US" altLang="zh-CN" baseline="-25000" dirty="0"/>
              <a:t>i-1</a:t>
            </a:r>
            <a:r>
              <a:rPr lang="zh-CN" altLang="en-US" dirty="0"/>
              <a:t>领先于</a:t>
            </a:r>
            <a:r>
              <a:rPr lang="en-US" altLang="zh-CN" dirty="0"/>
              <a:t>a</a:t>
            </a:r>
            <a:r>
              <a:rPr lang="en-US" altLang="zh-CN" baseline="-25000" dirty="0"/>
              <a:t>i </a:t>
            </a:r>
            <a:r>
              <a:rPr lang="zh-CN" altLang="en-US" dirty="0"/>
              <a:t>，</a:t>
            </a:r>
            <a:r>
              <a:rPr lang="en-US" altLang="zh-CN" dirty="0"/>
              <a:t> a</a:t>
            </a:r>
            <a:r>
              <a:rPr lang="en-US" altLang="zh-CN" baseline="-25000" dirty="0"/>
              <a:t>i</a:t>
            </a:r>
            <a:r>
              <a:rPr lang="zh-CN" altLang="en-US" dirty="0"/>
              <a:t>先于</a:t>
            </a:r>
            <a:r>
              <a:rPr lang="en-US" altLang="zh-CN" dirty="0"/>
              <a:t>a</a:t>
            </a:r>
            <a:r>
              <a:rPr lang="en-US" altLang="zh-CN" baseline="-25000" dirty="0"/>
              <a:t>i+1 </a:t>
            </a:r>
            <a:r>
              <a:rPr lang="zh-CN" altLang="en-US" dirty="0"/>
              <a:t>，称</a:t>
            </a:r>
            <a:r>
              <a:rPr lang="en-US" altLang="zh-CN" dirty="0"/>
              <a:t>a</a:t>
            </a:r>
            <a:r>
              <a:rPr lang="en-US" altLang="zh-CN" baseline="-25000" dirty="0"/>
              <a:t>i-1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的直接前驱元素，</a:t>
            </a:r>
            <a:r>
              <a:rPr lang="en-US" altLang="zh-CN" dirty="0"/>
              <a:t> a</a:t>
            </a:r>
            <a:r>
              <a:rPr lang="en-US" altLang="zh-CN" baseline="-25000" dirty="0"/>
              <a:t>i+1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的直接后继元素。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sz="800" dirty="0"/>
          </a:p>
          <a:p>
            <a:pPr>
              <a:lnSpc>
                <a:spcPct val="125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i=1, 2, …, n-1</a:t>
            </a:r>
            <a:r>
              <a:rPr lang="zh-CN" altLang="en-US" dirty="0"/>
              <a:t>时，</a:t>
            </a:r>
            <a:r>
              <a:rPr lang="en-US" altLang="zh-CN" dirty="0"/>
              <a:t> a</a:t>
            </a:r>
            <a:r>
              <a:rPr lang="en-US" altLang="zh-CN" baseline="-25000" dirty="0"/>
              <a:t>i</a:t>
            </a:r>
            <a:r>
              <a:rPr lang="zh-CN" altLang="en-US" dirty="0"/>
              <a:t>有且仅有一个直接后继；当</a:t>
            </a:r>
            <a:r>
              <a:rPr lang="en-US" altLang="zh-CN" dirty="0"/>
              <a:t>i=2, 3, …, n</a:t>
            </a:r>
            <a:r>
              <a:rPr lang="zh-CN" altLang="en-US" dirty="0"/>
              <a:t>时，</a:t>
            </a:r>
            <a:r>
              <a:rPr lang="en-US" altLang="zh-CN" dirty="0"/>
              <a:t> a</a:t>
            </a:r>
            <a:r>
              <a:rPr lang="en-US" altLang="zh-CN" baseline="-25000" dirty="0"/>
              <a:t>i</a:t>
            </a:r>
            <a:r>
              <a:rPr lang="zh-CN" altLang="en-US" dirty="0"/>
              <a:t>有且仅有一个直接前驱。</a:t>
            </a:r>
            <a:endParaRPr lang="en-US" altLang="zh-CN" dirty="0"/>
          </a:p>
        </p:txBody>
      </p:sp>
      <p:grpSp>
        <p:nvGrpSpPr>
          <p:cNvPr id="35" name="组合 34"/>
          <p:cNvGrpSpPr/>
          <p:nvPr/>
        </p:nvGrpSpPr>
        <p:grpSpPr>
          <a:xfrm>
            <a:off x="930732" y="4983031"/>
            <a:ext cx="7173685" cy="720694"/>
            <a:chOff x="930732" y="4917715"/>
            <a:chExt cx="7173685" cy="720694"/>
          </a:xfrm>
        </p:grpSpPr>
        <p:grpSp>
          <p:nvGrpSpPr>
            <p:cNvPr id="19" name="组合 18"/>
            <p:cNvGrpSpPr/>
            <p:nvPr/>
          </p:nvGrpSpPr>
          <p:grpSpPr>
            <a:xfrm>
              <a:off x="930732" y="4952609"/>
              <a:ext cx="685800" cy="685800"/>
              <a:chOff x="800100" y="4931229"/>
              <a:chExt cx="685800" cy="6858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800100" y="4931229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22427" y="501569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1</a:t>
                </a:r>
                <a:endParaRPr lang="zh-CN" altLang="en-US" sz="2400" b="1" baseline="-25000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228309" y="4952609"/>
              <a:ext cx="685800" cy="685800"/>
              <a:chOff x="1948543" y="4931229"/>
              <a:chExt cx="685800" cy="6858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948543" y="4931229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070870" y="501569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2</a:t>
                </a:r>
                <a:endParaRPr lang="zh-CN" altLang="en-US" sz="2400" b="1" baseline="-250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525886" y="4952609"/>
              <a:ext cx="685800" cy="685800"/>
              <a:chOff x="3238500" y="4943955"/>
              <a:chExt cx="685800" cy="6858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238500" y="4943955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28169" y="5028416"/>
                <a:ext cx="553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i-1</a:t>
                </a:r>
                <a:endParaRPr lang="zh-CN" altLang="en-US" sz="2400" b="1" baseline="-250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823463" y="4952609"/>
              <a:ext cx="685800" cy="685800"/>
              <a:chOff x="4572000" y="4936672"/>
              <a:chExt cx="685800" cy="68580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572000" y="4936672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10656" y="5021133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i</a:t>
                </a:r>
                <a:endParaRPr lang="zh-CN" altLang="en-US" sz="2400" b="1" baseline="-250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121040" y="4952609"/>
              <a:ext cx="685800" cy="685800"/>
              <a:chOff x="5981700" y="4936672"/>
              <a:chExt cx="685800" cy="68580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5981700" y="4936672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71369" y="5021133"/>
                <a:ext cx="59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i+1</a:t>
                </a:r>
                <a:endParaRPr lang="zh-CN" altLang="en-US" sz="2400" b="1" baseline="-250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418617" y="4952609"/>
              <a:ext cx="685800" cy="685800"/>
              <a:chOff x="7287985" y="4903622"/>
              <a:chExt cx="685800" cy="68580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287985" y="4903622"/>
                <a:ext cx="685800" cy="685800"/>
              </a:xfrm>
              <a:prstGeom prst="ellipse">
                <a:avLst/>
              </a:prstGeom>
              <a:noFill/>
              <a:ln w="38100">
                <a:solidFill>
                  <a:srgbClr val="0058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825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410312" y="4988083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</a:t>
                </a:r>
                <a:r>
                  <a:rPr lang="en-US" altLang="zh-CN" sz="2400" b="1" baseline="-25000" dirty="0"/>
                  <a:t>n</a:t>
                </a:r>
                <a:endParaRPr lang="zh-CN" altLang="en-US" sz="2400" b="1" baseline="-25000" dirty="0"/>
              </a:p>
            </p:txBody>
          </p:sp>
        </p:grpSp>
        <p:cxnSp>
          <p:nvCxnSpPr>
            <p:cNvPr id="26" name="直接连接符 25"/>
            <p:cNvCxnSpPr>
              <a:stCxn id="6" idx="6"/>
              <a:endCxn id="9" idx="2"/>
            </p:cNvCxnSpPr>
            <p:nvPr/>
          </p:nvCxnSpPr>
          <p:spPr>
            <a:xfrm>
              <a:off x="1616532" y="5295509"/>
              <a:ext cx="6117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1" idx="6"/>
              <a:endCxn id="13" idx="2"/>
            </p:cNvCxnSpPr>
            <p:nvPr/>
          </p:nvCxnSpPr>
          <p:spPr>
            <a:xfrm>
              <a:off x="4211686" y="5295509"/>
              <a:ext cx="6117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3" idx="6"/>
              <a:endCxn id="15" idx="2"/>
            </p:cNvCxnSpPr>
            <p:nvPr/>
          </p:nvCxnSpPr>
          <p:spPr>
            <a:xfrm>
              <a:off x="5509263" y="5295509"/>
              <a:ext cx="6117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993169" y="4917715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72156" y="4917715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…</a:t>
              </a:r>
              <a:endParaRPr lang="zh-CN" altLang="en-US" sz="3200" b="1" dirty="0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Characteristics of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线性表（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 , 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25000"/>
              </a:lnSpc>
              <a:spcBef>
                <a:spcPts val="12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）结点集</a:t>
            </a:r>
            <a:r>
              <a:rPr lang="en-US" altLang="zh-CN" dirty="0"/>
              <a:t>N</a:t>
            </a:r>
            <a:r>
              <a:rPr lang="zh-CN" altLang="en-US" dirty="0"/>
              <a:t>中有一个</a:t>
            </a:r>
            <a:r>
              <a:rPr lang="zh-CN" altLang="en-US" b="1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5825"/>
                </a:solidFill>
              </a:rPr>
              <a:t>开始结点</a:t>
            </a:r>
            <a:r>
              <a:rPr lang="zh-CN" altLang="en-US" dirty="0"/>
              <a:t>，它没有前驱，但有一个唯一的后继；</a:t>
            </a:r>
          </a:p>
          <a:p>
            <a:pPr marL="457200" lvl="1" indent="0">
              <a:lnSpc>
                <a:spcPct val="125000"/>
              </a:lnSpc>
              <a:spcBef>
                <a:spcPts val="12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）对于有限集</a:t>
            </a:r>
            <a:r>
              <a:rPr lang="en-US" altLang="zh-CN" dirty="0"/>
              <a:t>N, </a:t>
            </a:r>
            <a:r>
              <a:rPr lang="zh-CN" altLang="en-US" dirty="0"/>
              <a:t>它存在一个</a:t>
            </a:r>
            <a:r>
              <a:rPr lang="zh-CN" altLang="en-US" b="1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5825"/>
                </a:solidFill>
              </a:rPr>
              <a:t>终止结点</a:t>
            </a:r>
            <a:r>
              <a:rPr lang="zh-CN" altLang="en-US" dirty="0"/>
              <a:t>，该结点有一个唯一的前驱而没有后继；</a:t>
            </a:r>
          </a:p>
          <a:p>
            <a:pPr marL="457200" lvl="1" indent="0">
              <a:lnSpc>
                <a:spcPct val="125000"/>
              </a:lnSpc>
              <a:spcBef>
                <a:spcPts val="12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）其它的结点皆称为内部结点，每一个内部结点既有一个唯一的前驱，也有一个唯一的后继；</a:t>
            </a:r>
            <a:endParaRPr lang="en-US" altLang="zh-CN" dirty="0"/>
          </a:p>
          <a:p>
            <a:pPr marL="457200" lvl="1" indent="0">
              <a:lnSpc>
                <a:spcPct val="125000"/>
              </a:lnSpc>
              <a:spcBef>
                <a:spcPts val="12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）线性表所包含的结点个数称为线性表的长度，它是线性表的一个重要参数；长度为</a:t>
            </a:r>
            <a:r>
              <a:rPr lang="zh-CN" altLang="en-US" b="1" dirty="0">
                <a:solidFill>
                  <a:srgbClr val="005825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005825"/>
                </a:solidFill>
              </a:rPr>
              <a:t> </a:t>
            </a:r>
            <a:r>
              <a:rPr lang="zh-CN" altLang="en-US" dirty="0"/>
              <a:t>的线性表称为空表；</a:t>
            </a:r>
          </a:p>
          <a:p>
            <a:pPr lvl="1">
              <a:lnSpc>
                <a:spcPct val="80000"/>
              </a:lnSpc>
            </a:pPr>
            <a:endParaRPr lang="zh-CN" altLang="en-US" sz="3200" dirty="0"/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56" y="5189900"/>
            <a:ext cx="6645289" cy="79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12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C6EC1-8CD2-0BCC-DDD4-8FBB8510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1CEAB-2F54-D0A7-5AC7-AF5E1E4B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DCCED-E305-4946-8339-D297F72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552FA42-0EAE-AF45-ED39-61BB1BA21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023" y="1954623"/>
            <a:ext cx="1910934" cy="4160515"/>
          </a:xfr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2C0E8C-971A-8F5F-9DE5-6E108D06FF85}"/>
              </a:ext>
            </a:extLst>
          </p:cNvPr>
          <p:cNvSpPr txBox="1">
            <a:spLocks/>
          </p:cNvSpPr>
          <p:nvPr/>
        </p:nvSpPr>
        <p:spPr>
          <a:xfrm>
            <a:off x="432000" y="976838"/>
            <a:ext cx="8280000" cy="506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哪个是列表结构？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CECB35-8D69-10C0-C6A7-9E9686E0D819}"/>
              </a:ext>
            </a:extLst>
          </p:cNvPr>
          <p:cNvSpPr txBox="1"/>
          <p:nvPr/>
        </p:nvSpPr>
        <p:spPr>
          <a:xfrm>
            <a:off x="7037891" y="1515624"/>
            <a:ext cx="173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系统开始菜单？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59667C-2701-7E67-E235-E45904F59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8" y="1954623"/>
            <a:ext cx="1973387" cy="2921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049C921-6C40-7300-9214-966518932E7B}"/>
              </a:ext>
            </a:extLst>
          </p:cNvPr>
          <p:cNvSpPr txBox="1"/>
          <p:nvPr/>
        </p:nvSpPr>
        <p:spPr>
          <a:xfrm>
            <a:off x="562957" y="1515624"/>
            <a:ext cx="173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垃圾邮件清单？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FA1418A-998F-BCD3-169E-E78851B2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027" y="1954623"/>
            <a:ext cx="3646655" cy="39730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7B674B4-458B-2A8A-744F-AEAC2EAE975A}"/>
              </a:ext>
            </a:extLst>
          </p:cNvPr>
          <p:cNvSpPr txBox="1"/>
          <p:nvPr/>
        </p:nvSpPr>
        <p:spPr>
          <a:xfrm>
            <a:off x="3780337" y="1515624"/>
            <a:ext cx="173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搜索结果？</a:t>
            </a:r>
          </a:p>
        </p:txBody>
      </p:sp>
    </p:spTree>
    <p:extLst>
      <p:ext uri="{BB962C8B-B14F-4D97-AF65-F5344CB8AC3E}">
        <p14:creationId xmlns:p14="http://schemas.microsoft.com/office/powerpoint/2010/main" val="256221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2000" y="976838"/>
            <a:ext cx="8280000" cy="506360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In a complicated list, a data element may consist of some data items.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732415"/>
              </p:ext>
            </p:extLst>
          </p:nvPr>
        </p:nvGraphicFramePr>
        <p:xfrm>
          <a:off x="457200" y="2090079"/>
          <a:ext cx="8229600" cy="3886200"/>
        </p:xfrm>
        <a:graphic>
          <a:graphicData uri="http://schemas.openxmlformats.org/drawingml/2006/table">
            <a:tbl>
              <a:tblPr/>
              <a:tblGrid>
                <a:gridCol w="164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Gender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 State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Peter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790631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Lena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790632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Female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General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John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790633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790634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Good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52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23166</TotalTime>
  <Words>4580</Words>
  <Application>Microsoft Office PowerPoint</Application>
  <PresentationFormat>全屏显示(4:3)</PresentationFormat>
  <Paragraphs>560</Paragraphs>
  <Slides>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VW媩$婫`婡p瑙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主题</vt:lpstr>
      <vt:lpstr>Lists</vt:lpstr>
      <vt:lpstr>Two types of physical structure</vt:lpstr>
      <vt:lpstr>Two types of physical structure</vt:lpstr>
      <vt:lpstr>Overview</vt:lpstr>
      <vt:lpstr>Definition</vt:lpstr>
      <vt:lpstr>Mathematical Definition</vt:lpstr>
      <vt:lpstr>Characteristics of List</vt:lpstr>
      <vt:lpstr>Case</vt:lpstr>
      <vt:lpstr>Case</vt:lpstr>
      <vt:lpstr>Case</vt:lpstr>
      <vt:lpstr>Operations</vt:lpstr>
      <vt:lpstr>ADT for List</vt:lpstr>
      <vt:lpstr>ADT for List</vt:lpstr>
      <vt:lpstr>ADT for List</vt:lpstr>
      <vt:lpstr>Implementation</vt:lpstr>
      <vt:lpstr>Sequence List</vt:lpstr>
      <vt:lpstr>List Implementation</vt:lpstr>
      <vt:lpstr>List Implementation</vt:lpstr>
      <vt:lpstr>Operations</vt:lpstr>
      <vt:lpstr>Insert element e at location i</vt:lpstr>
      <vt:lpstr>Insert element e at location i</vt:lpstr>
      <vt:lpstr>Insert element e at location i</vt:lpstr>
      <vt:lpstr>Insert element e at location i</vt:lpstr>
      <vt:lpstr>Insert element e at location i</vt:lpstr>
      <vt:lpstr>Delete element at location i</vt:lpstr>
      <vt:lpstr>Delete element at location i</vt:lpstr>
      <vt:lpstr>Delete element at location i</vt:lpstr>
      <vt:lpstr>Delete element at location i</vt:lpstr>
      <vt:lpstr>Analysis</vt:lpstr>
      <vt:lpstr>Analysis</vt:lpstr>
      <vt:lpstr>Analysis of operations (Insert and delete)</vt:lpstr>
      <vt:lpstr>Operations</vt:lpstr>
      <vt:lpstr>Search(e) – 按值查找</vt:lpstr>
      <vt:lpstr>Search(e) – 按值查找</vt:lpstr>
      <vt:lpstr>Search(i) – 按位置查找</vt:lpstr>
      <vt:lpstr>Search(i) – 按位置查找</vt:lpstr>
      <vt:lpstr>Analysis of implementation in array</vt:lpstr>
      <vt:lpstr>Analysis of implementation in array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Summary</vt:lpstr>
    </vt:vector>
  </TitlesOfParts>
  <Company>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Suzhuo</dc:creator>
  <cp:lastModifiedBy>h w</cp:lastModifiedBy>
  <cp:revision>747</cp:revision>
  <cp:lastPrinted>2014-03-01T11:01:30Z</cp:lastPrinted>
  <dcterms:created xsi:type="dcterms:W3CDTF">2014-02-24T09:24:21Z</dcterms:created>
  <dcterms:modified xsi:type="dcterms:W3CDTF">2023-09-09T00:58:33Z</dcterms:modified>
</cp:coreProperties>
</file>