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4" r:id="rId3"/>
    <p:sldId id="406" r:id="rId4"/>
    <p:sldId id="376" r:id="rId5"/>
    <p:sldId id="416" r:id="rId6"/>
    <p:sldId id="417" r:id="rId7"/>
    <p:sldId id="418" r:id="rId8"/>
    <p:sldId id="341" r:id="rId9"/>
    <p:sldId id="342" r:id="rId10"/>
    <p:sldId id="343" r:id="rId11"/>
    <p:sldId id="415" r:id="rId12"/>
    <p:sldId id="344" r:id="rId13"/>
    <p:sldId id="345" r:id="rId14"/>
    <p:sldId id="393" r:id="rId15"/>
    <p:sldId id="347" r:id="rId16"/>
    <p:sldId id="394" r:id="rId17"/>
    <p:sldId id="395" r:id="rId18"/>
    <p:sldId id="396" r:id="rId19"/>
    <p:sldId id="348" r:id="rId20"/>
    <p:sldId id="349" r:id="rId21"/>
    <p:sldId id="352" r:id="rId22"/>
    <p:sldId id="420" r:id="rId23"/>
    <p:sldId id="397" r:id="rId24"/>
    <p:sldId id="350" r:id="rId25"/>
    <p:sldId id="351" r:id="rId26"/>
    <p:sldId id="398" r:id="rId27"/>
    <p:sldId id="354" r:id="rId28"/>
    <p:sldId id="399" r:id="rId29"/>
    <p:sldId id="400" r:id="rId30"/>
    <p:sldId id="401" r:id="rId31"/>
    <p:sldId id="402" r:id="rId32"/>
    <p:sldId id="355" r:id="rId33"/>
    <p:sldId id="356" r:id="rId34"/>
    <p:sldId id="363" r:id="rId35"/>
    <p:sldId id="357" r:id="rId36"/>
    <p:sldId id="391" r:id="rId37"/>
    <p:sldId id="392" r:id="rId38"/>
    <p:sldId id="358" r:id="rId39"/>
    <p:sldId id="359" r:id="rId40"/>
    <p:sldId id="360" r:id="rId41"/>
    <p:sldId id="407" r:id="rId42"/>
    <p:sldId id="361" r:id="rId43"/>
    <p:sldId id="362" r:id="rId44"/>
    <p:sldId id="364" r:id="rId45"/>
    <p:sldId id="365" r:id="rId46"/>
    <p:sldId id="366" r:id="rId47"/>
    <p:sldId id="367" r:id="rId48"/>
    <p:sldId id="368" r:id="rId49"/>
    <p:sldId id="369" r:id="rId50"/>
    <p:sldId id="371" r:id="rId51"/>
    <p:sldId id="370" r:id="rId52"/>
    <p:sldId id="410" r:id="rId53"/>
    <p:sldId id="411" r:id="rId54"/>
    <p:sldId id="408" r:id="rId55"/>
    <p:sldId id="409" r:id="rId56"/>
    <p:sldId id="412" r:id="rId57"/>
    <p:sldId id="413" r:id="rId58"/>
    <p:sldId id="414" r:id="rId59"/>
    <p:sldId id="403" r:id="rId60"/>
    <p:sldId id="419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517" autoAdjust="0"/>
  </p:normalViewPr>
  <p:slideViewPr>
    <p:cSldViewPr snapToGrid="0" showGuides="1">
      <p:cViewPr varScale="1">
        <p:scale>
          <a:sx n="92" d="100"/>
          <a:sy n="92" d="100"/>
        </p:scale>
        <p:origin x="1251" y="45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-12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18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AD964-A622-4AAE-B744-53C99E3B3340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8BA9-4DDB-4A94-8531-2E89A5DE5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40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858B-718F-4B2D-8BD1-8BF89932B326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10111-4C48-4E92-8CF1-F5F4BAA2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2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10111-4C48-4E92-8CF1-F5F4BAA2D7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3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1103"/>
            <a:ext cx="7772400" cy="739444"/>
          </a:xfrm>
        </p:spPr>
        <p:txBody>
          <a:bodyPr anchor="b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965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6547" y="2562446"/>
            <a:ext cx="6990907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12659"/>
            <a:ext cx="8280000" cy="606041"/>
          </a:xfrm>
        </p:spPr>
        <p:txBody>
          <a:bodyPr/>
          <a:lstStyle>
            <a:lvl1pPr>
              <a:defRPr sz="2800">
                <a:latin typeface="+mn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>
            <a:lvl1pPr>
              <a:defRPr sz="2400">
                <a:latin typeface="+mn-lt"/>
                <a:ea typeface="微软雅黑" panose="020B0503020204020204" pitchFamily="34" charset="-122"/>
              </a:defRPr>
            </a:lvl1pPr>
            <a:lvl2pPr>
              <a:defRPr sz="2000">
                <a:latin typeface="+mn-lt"/>
                <a:ea typeface="微软雅黑" panose="020B0503020204020204" pitchFamily="34" charset="-122"/>
              </a:defRPr>
            </a:lvl2pPr>
            <a:lvl3pPr>
              <a:defRPr sz="1800">
                <a:latin typeface="+mn-lt"/>
                <a:ea typeface="微软雅黑" panose="020B0503020204020204" pitchFamily="34" charset="-122"/>
              </a:defRPr>
            </a:lvl3pPr>
            <a:lvl4pPr>
              <a:defRPr sz="1600">
                <a:latin typeface="+mn-lt"/>
                <a:ea typeface="微软雅黑" panose="020B0503020204020204" pitchFamily="34" charset="-122"/>
              </a:defRPr>
            </a:lvl4pPr>
            <a:lvl5pPr>
              <a:defRPr sz="1600">
                <a:latin typeface="+mn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93405" y="818700"/>
            <a:ext cx="8282762" cy="0"/>
          </a:xfrm>
          <a:prstGeom prst="line">
            <a:avLst/>
          </a:prstGeom>
          <a:ln w="1270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2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FD9405-CE62-418F-9683-85B6A1C55A4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1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FD9405-CE62-418F-9683-85B6A1C5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531637"/>
            <a:ext cx="8280000" cy="584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338338"/>
            <a:ext cx="828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Data Structure &amp; Algorithms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9066-C5B0-49A4-8A01-22CA319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8.wdp"/><Relationship Id="rId4" Type="http://schemas.openxmlformats.org/officeDocument/2006/relationships/image" Target="../media/image17.png"/><Relationship Id="rId9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1.wdp"/><Relationship Id="rId7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16.png"/><Relationship Id="rId9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5.wdp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microsoft.com/office/2007/relationships/hdphoto" Target="../media/hdphoto28.wdp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1.wdp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33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4.wdp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36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8573"/>
            <a:ext cx="7772400" cy="7394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600" b="1">
                <a:latin typeface="+mn-lt"/>
              </a:rPr>
              <a:t>Linked List</a:t>
            </a:r>
            <a:endParaRPr lang="zh-CN" altLang="en-US" sz="36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5" y="261301"/>
            <a:ext cx="972636" cy="9061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341" y="529700"/>
            <a:ext cx="35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58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 &amp; Algorithms</a:t>
            </a:r>
            <a:endParaRPr lang="zh-CN" altLang="en-US" b="1" dirty="0">
              <a:solidFill>
                <a:srgbClr val="0058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5092461-5308-5AA8-C309-9EDAA159C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/>
              <a:t>苏卓 （初稿）</a:t>
            </a:r>
            <a:endParaRPr lang="en-US" altLang="zh-CN" sz="2400" b="1" dirty="0"/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/>
              <a:t>吴贺俊 （修订）</a:t>
            </a:r>
            <a:endParaRPr lang="en-US" altLang="zh-CN" sz="2400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 of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58" y="1176495"/>
            <a:ext cx="4981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58" y="3365770"/>
            <a:ext cx="6048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58" y="4568559"/>
            <a:ext cx="1619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21018" y="1712068"/>
            <a:ext cx="1826141" cy="338554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带头指针的单链表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1018" y="3491768"/>
            <a:ext cx="1826141" cy="338554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带头结点的单链表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46939" y="4694557"/>
            <a:ext cx="800219" cy="338554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空链表</a:t>
            </a:r>
          </a:p>
        </p:txBody>
      </p:sp>
    </p:spTree>
    <p:extLst>
      <p:ext uri="{BB962C8B-B14F-4D97-AF65-F5344CB8AC3E}">
        <p14:creationId xmlns:p14="http://schemas.microsoft.com/office/powerpoint/2010/main" val="23250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9036-83F3-8849-0255-131E47D1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E78D4-2B67-700A-1F4C-B31EC634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单链表设置表头结点的目的是什么？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头结点在链表中并不是必须的，仅仅是为了操作上的方便。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它具有两方面的优点：</a:t>
            </a:r>
            <a:endParaRPr lang="en-US" altLang="zh-CN" sz="1800" dirty="0"/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/>
              <a:t>由于开始结点的位置被存放在头结点的指针域中，所以在链表的第一个位置上的操作就和在表的其他位置上操作一致，无须进行特殊处理；</a:t>
            </a:r>
            <a:endParaRPr lang="en-US" altLang="zh-CN" sz="1600" dirty="0"/>
          </a:p>
          <a:p>
            <a:pPr lvl="2"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/>
              <a:t>无论链表是否为空，其头指针都是指向头结点的非空指针（空表中头结点的指针域空），因此空表和非空表的处理也就统一了。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F5BC4-E7DB-BA1F-7724-1DE77A58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EB0E-EE46-F762-5255-B42746E3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FCD7085-52C3-83E0-B546-6C58F4C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485269"/>
            <a:ext cx="6048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5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type of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088231"/>
            <a:ext cx="82804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template &lt;class T&gt; class Link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public: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	T  		data;	 	// </a:t>
            </a: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用于保存结点元素的内容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Link&lt;T&gt; 	*next;		// </a:t>
            </a: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指向后继结点的指针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Link(const T info, const Link&lt;T&gt;* </a:t>
            </a:r>
            <a:r>
              <a:rPr kumimoji="0" lang="en-US" altLang="zh-CN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next_value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=</a:t>
            </a:r>
            <a:r>
              <a: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NULL)  {		data = info;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next = </a:t>
            </a:r>
            <a:r>
              <a:rPr kumimoji="0" lang="en-US" altLang="zh-CN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next_value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Link(const Link&lt;T&gt;* </a:t>
            </a:r>
            <a:r>
              <a:rPr kumimoji="0" lang="en-US" altLang="zh-CN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next_value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next = </a:t>
            </a:r>
            <a:r>
              <a:rPr kumimoji="0" lang="en-US" altLang="zh-CN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next_value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2308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abstract definition of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49" y="1089025"/>
            <a:ext cx="84248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template &lt;class T&gt; class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lnkList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: public List&lt;T&gt; 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private: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Link&lt;T&gt;  * head, *tail;    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单链表的头、尾指针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Link&lt;T&gt;  *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setPos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const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p);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返回线性表指向第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个元素的指针值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public: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lnkList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s);	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构造函数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~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lnkList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();	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析构函数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bool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isEmpty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(); 	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判断链表是否为空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void clear(); 	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将链表存储的内容清除，成为空表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length();      			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返回此顺序表的当前实际长度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bool append(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T value);	</a:t>
            </a:r>
            <a:r>
              <a:rPr kumimoji="0" lang="en-US" altLang="zh-CN" sz="15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   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在表尾添加一个元素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value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，表的长度增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bool insert(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p,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T value);</a:t>
            </a:r>
            <a:r>
              <a:rPr kumimoji="0" lang="en-US" altLang="zh-CN" sz="15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  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在位置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上插入一个元素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value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，表的长度增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bool delete(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p); 		          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删除位置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上的元素，表的长度减 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bool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getValue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cosnt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p, T&amp; value);	          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返回位置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的元素值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bool </a:t>
            </a:r>
            <a:r>
              <a:rPr kumimoji="0" lang="en-US" altLang="zh-CN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getPos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(int &amp;p, const T value);  	          //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查找值为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value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的元素，返回第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次出现的位置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9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the data from the linked list</a:t>
            </a:r>
            <a:r>
              <a:rPr lang="zh-CN" altLang="en-US" dirty="0"/>
              <a:t>（</a:t>
            </a:r>
            <a:r>
              <a:rPr lang="en-US" altLang="zh-CN" dirty="0"/>
              <a:t>Search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6421727" cy="506360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按序号查找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(Search by index)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取单链表中的第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个元素。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对于单链表，不能象顺序表中那样直接按序号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访问结点，而只能从链表的头结点出发，沿链域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逐个结点往下搜索，直到搜索到第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个结点为止。因此，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链表不是随机存取结构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  设单链表的长度为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，要查找表中第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个结点，仅当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1≦i≦n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的值是合法的。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73" y="3259672"/>
            <a:ext cx="1944328" cy="2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7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4503" y="2964260"/>
            <a:ext cx="5556723" cy="2790729"/>
            <a:chOff x="114503" y="2964260"/>
            <a:chExt cx="5556723" cy="279072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3" y="2985176"/>
              <a:ext cx="5556723" cy="2769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126061" y="2964260"/>
              <a:ext cx="756000" cy="2419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zh-CN" altLang="en-US" sz="1100" b="1" dirty="0">
                  <a:latin typeface="楷体" pitchFamily="49" charset="-122"/>
                  <a:ea typeface="楷体" pitchFamily="49" charset="-122"/>
                </a:rPr>
                <a:t>单链线性表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the data from the linked list</a:t>
            </a:r>
            <a:r>
              <a:rPr lang="zh-CN" altLang="en-US" dirty="0"/>
              <a:t>（</a:t>
            </a:r>
            <a:r>
              <a:rPr lang="en-US" altLang="zh-CN" dirty="0"/>
              <a:t>Search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3" y="983203"/>
            <a:ext cx="66960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86" y="2985176"/>
            <a:ext cx="3583224" cy="17095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503025" y="5243449"/>
            <a:ext cx="3640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移动指针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的频度：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i&lt;1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时：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次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i∈[1,n]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i-1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次；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i&gt;n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次。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即时间复杂度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O(n)</a:t>
            </a:r>
            <a:r>
              <a:rPr lang="zh-CN" altLang="en-US" sz="1600" dirty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80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the data from the linked list</a:t>
            </a:r>
            <a:r>
              <a:rPr lang="zh-CN" altLang="en-US" dirty="0"/>
              <a:t>（</a:t>
            </a:r>
            <a:r>
              <a:rPr lang="en-US" altLang="zh-CN" dirty="0"/>
              <a:t>Search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按值查找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(Search by value)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按值查找是在链表中，查找是否有结点值等于给定值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的结点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若有，则返回首次找到的值为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的结点的存储位置；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  否则，返回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  查找时从开始结点出发，沿链表逐个将结点的值和给定值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作比较。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Picture 5" descr="Link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56" y="3768807"/>
            <a:ext cx="445928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6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the data from the linked list</a:t>
            </a:r>
            <a:r>
              <a:rPr lang="zh-CN" altLang="en-US" dirty="0"/>
              <a:t>（</a:t>
            </a:r>
            <a:r>
              <a:rPr lang="en-US" altLang="zh-CN" dirty="0"/>
              <a:t>Search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392490"/>
            <a:ext cx="8204662" cy="462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Locate_Node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*L</a:t>
            </a:r>
            <a:r>
              <a:rPr lang="zh-CN" altLang="en-US" sz="2000" kern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key)</a:t>
            </a:r>
          </a:p>
          <a:p>
            <a:pPr lvl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/*  </a:t>
            </a:r>
            <a:r>
              <a:rPr lang="zh-CN" altLang="en-US" sz="2000" kern="0" dirty="0">
                <a:latin typeface="Times New Roman" pitchFamily="18" charset="0"/>
                <a:cs typeface="Times New Roman" pitchFamily="18" charset="0"/>
              </a:rPr>
              <a:t>在以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000" kern="0" dirty="0">
                <a:latin typeface="Times New Roman" pitchFamily="18" charset="0"/>
                <a:cs typeface="Times New Roman" pitchFamily="18" charset="0"/>
              </a:rPr>
              <a:t>为头结点的单链表中查找值为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2000" kern="0" dirty="0">
                <a:latin typeface="Times New Roman" pitchFamily="18" charset="0"/>
                <a:cs typeface="Times New Roman" pitchFamily="18" charset="0"/>
              </a:rPr>
              <a:t>的第一个结点  *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marL="355600" lvl="1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Pct val="9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*p=L–&gt;next;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while  ( p!=NULL){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	   if(p–&gt;data==key) return p;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     p=p–&gt;next;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 }// end while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kern="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zh-CN" altLang="en-US" sz="2000" kern="0" dirty="0">
                <a:latin typeface="Times New Roman" pitchFamily="18" charset="0"/>
                <a:cs typeface="Times New Roman" pitchFamily="18" charset="0"/>
              </a:rPr>
              <a:t>所要查找的结点不存在</a:t>
            </a: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!\n”); 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 return(NULL); </a:t>
            </a:r>
          </a:p>
          <a:p>
            <a:pPr marL="723900" lvl="2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kern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80000"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算法的执行与形参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有关，平均时间复杂度为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073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insertion in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插入运算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是将值为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的新结点插入到表的第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个结点的位置上，即插入到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之间。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因此，必须首先找到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所在的结点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，然后生成一个数据域为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的新结点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结点作为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的直接后继结点。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设链表的长度为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，合法的插入位置是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1≦i≦n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算法的时间主要耗费移动指针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上，故时间复杂度亦为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7" y="4218651"/>
            <a:ext cx="2658046" cy="16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45" y="4269241"/>
            <a:ext cx="2473965" cy="15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69" y="4218651"/>
            <a:ext cx="2466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17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insertion in the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9" y="919972"/>
            <a:ext cx="2658046" cy="16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17" y="970562"/>
            <a:ext cx="2473965" cy="15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41" y="919972"/>
            <a:ext cx="2466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7" y="2825199"/>
            <a:ext cx="6705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4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线性表（</a:t>
            </a:r>
            <a:r>
              <a:rPr lang="en-US" altLang="zh-CN" sz="2800" b="1" dirty="0"/>
              <a:t>List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Definition and operations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Applications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69" y="2898995"/>
            <a:ext cx="2019993" cy="2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75" y="2908724"/>
            <a:ext cx="1944328" cy="2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788968" y="56488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Sequence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119660" y="5648880"/>
            <a:ext cx="80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Linked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80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5820" y="835482"/>
            <a:ext cx="6131610" cy="5331854"/>
            <a:chOff x="325820" y="835482"/>
            <a:chExt cx="6131610" cy="5331854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20" y="868732"/>
              <a:ext cx="6131610" cy="5298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487436" y="835482"/>
              <a:ext cx="756000" cy="2419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zh-CN" altLang="en-US" sz="1100" b="1" dirty="0">
                  <a:latin typeface="楷体" pitchFamily="49" charset="-122"/>
                  <a:ea typeface="楷体" pitchFamily="49" charset="-122"/>
                </a:rPr>
                <a:t>单链线性表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insertion in the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22747" y="4954859"/>
            <a:ext cx="2024129" cy="75527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74" y="868732"/>
            <a:ext cx="2658046" cy="16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30" y="2661977"/>
            <a:ext cx="2473965" cy="15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50" y="4328190"/>
            <a:ext cx="2466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3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5" y="1001137"/>
            <a:ext cx="5715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3" y="4329622"/>
            <a:ext cx="4124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">
            <a:extLst>
              <a:ext uri="{FF2B5EF4-FFF2-40B4-BE49-F238E27FC236}">
                <a16:creationId xmlns:a16="http://schemas.microsoft.com/office/drawing/2014/main" id="{E2B713B9-F7DA-AD64-17A9-784AC09C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74" y="2095975"/>
            <a:ext cx="1691642" cy="4494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8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4F0CD-8275-5145-E05E-EBB62971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头插法建立单链表和循环单链表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49E88-9F99-D2EA-5756-A592420E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CreateListF</a:t>
            </a:r>
            <a:r>
              <a:rPr lang="en-US" altLang="zh-CN" dirty="0"/>
              <a:t>(</a:t>
            </a:r>
            <a:r>
              <a:rPr lang="en-US" altLang="zh-CN" dirty="0" err="1"/>
              <a:t>LinkNode</a:t>
            </a:r>
            <a:r>
              <a:rPr lang="en-US" altLang="zh-CN" dirty="0"/>
              <a:t> *&amp;L, int n) //</a:t>
            </a:r>
            <a:r>
              <a:rPr lang="zh-CN" altLang="en-US" dirty="0"/>
              <a:t>头插法建立循环单链表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LinkNode</a:t>
            </a:r>
            <a:r>
              <a:rPr lang="en-US" altLang="zh-CN" dirty="0"/>
              <a:t> *</a:t>
            </a:r>
            <a:r>
              <a:rPr lang="en-US" altLang="zh-CN" dirty="0" err="1"/>
              <a:t>s;int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L=(</a:t>
            </a:r>
            <a:r>
              <a:rPr lang="en-US" altLang="zh-CN" dirty="0" err="1"/>
              <a:t>LinkNode</a:t>
            </a:r>
            <a:r>
              <a:rPr lang="en-US" altLang="zh-CN" dirty="0"/>
              <a:t> *)malloc(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LinkNode</a:t>
            </a:r>
            <a:r>
              <a:rPr lang="en-US" altLang="zh-CN" dirty="0"/>
              <a:t>));  	//</a:t>
            </a:r>
            <a:r>
              <a:rPr lang="zh-CN" altLang="en-US" dirty="0"/>
              <a:t>创建头结点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L-&gt;next=NULL;</a:t>
            </a:r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zh-CN" dirty="0" err="1"/>
              <a:t>srand</a:t>
            </a:r>
            <a:r>
              <a:rPr lang="en-US" altLang="zh-CN" dirty="0"/>
              <a:t>(time(0));</a:t>
            </a:r>
          </a:p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{	</a:t>
            </a:r>
          </a:p>
          <a:p>
            <a:pPr marL="0" indent="0">
              <a:buNone/>
            </a:pPr>
            <a:r>
              <a:rPr lang="en-US" altLang="zh-CN" dirty="0"/>
              <a:t>		s=(</a:t>
            </a:r>
            <a:r>
              <a:rPr lang="en-US" altLang="zh-CN" dirty="0" err="1"/>
              <a:t>LinkNode</a:t>
            </a:r>
            <a:r>
              <a:rPr lang="en-US" altLang="zh-CN" dirty="0"/>
              <a:t> *)malloc(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LinkNode</a:t>
            </a:r>
            <a:r>
              <a:rPr lang="en-US" altLang="zh-CN" dirty="0"/>
              <a:t>));//</a:t>
            </a:r>
            <a:r>
              <a:rPr lang="zh-CN" altLang="en-US" dirty="0"/>
              <a:t>创建新结点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s-&gt;data=rand();</a:t>
            </a:r>
          </a:p>
          <a:p>
            <a:pPr marL="0" indent="0">
              <a:buNone/>
            </a:pPr>
            <a:r>
              <a:rPr lang="en-US" altLang="zh-CN" dirty="0"/>
              <a:t>		s-&gt;next=L-&gt;next;		//</a:t>
            </a:r>
            <a:r>
              <a:rPr lang="zh-CN" altLang="en-US" dirty="0"/>
              <a:t>将结点</a:t>
            </a:r>
            <a:r>
              <a:rPr lang="en-US" altLang="zh-CN" dirty="0"/>
              <a:t>s</a:t>
            </a:r>
            <a:r>
              <a:rPr lang="zh-CN" altLang="en-US" dirty="0"/>
              <a:t>插在原开始结点之前</a:t>
            </a:r>
            <a:r>
              <a:rPr lang="en-US" altLang="zh-CN" dirty="0"/>
              <a:t>,</a:t>
            </a:r>
            <a:r>
              <a:rPr lang="zh-CN" altLang="en-US" dirty="0"/>
              <a:t>头结点之后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L-&gt;next=s;</a:t>
            </a:r>
          </a:p>
          <a:p>
            <a:pPr marL="0" indent="0">
              <a:buNone/>
            </a:pPr>
            <a:r>
              <a:rPr lang="en-US" altLang="zh-CN" dirty="0"/>
              <a:t>	}// </a:t>
            </a:r>
            <a:r>
              <a:rPr lang="zh-CN" altLang="en-US" dirty="0"/>
              <a:t>以上创建单链表完成。如果不需要循环可以直接</a:t>
            </a:r>
            <a:r>
              <a:rPr lang="en-US" altLang="zh-CN" dirty="0"/>
              <a:t>return. </a:t>
            </a:r>
            <a:r>
              <a:rPr lang="zh-CN" altLang="en-US" dirty="0"/>
              <a:t>下面建立单链表中的循环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s=L-&gt;next;	</a:t>
            </a:r>
          </a:p>
          <a:p>
            <a:pPr marL="0" indent="0">
              <a:buNone/>
            </a:pPr>
            <a:r>
              <a:rPr lang="en-US" altLang="zh-CN" dirty="0"/>
              <a:t>	while (s-&gt;next!=NULL)			//</a:t>
            </a:r>
            <a:r>
              <a:rPr lang="zh-CN" altLang="en-US" dirty="0"/>
              <a:t>查找尾结点</a:t>
            </a:r>
            <a:r>
              <a:rPr lang="en-US" altLang="zh-CN" dirty="0"/>
              <a:t>,</a:t>
            </a:r>
            <a:r>
              <a:rPr lang="zh-CN" altLang="en-US" dirty="0"/>
              <a:t>由</a:t>
            </a:r>
            <a:r>
              <a:rPr lang="en-US" altLang="zh-CN" dirty="0"/>
              <a:t>s</a:t>
            </a:r>
            <a:r>
              <a:rPr lang="zh-CN" altLang="en-US" dirty="0"/>
              <a:t>指向它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s=s-&gt;next;</a:t>
            </a:r>
          </a:p>
          <a:p>
            <a:pPr marL="0" indent="0">
              <a:buNone/>
            </a:pPr>
            <a:r>
              <a:rPr lang="en-US" altLang="zh-CN" dirty="0"/>
              <a:t>	s-&gt;next=L;				//</a:t>
            </a:r>
            <a:r>
              <a:rPr lang="zh-CN" altLang="en-US" dirty="0"/>
              <a:t>尾结点</a:t>
            </a:r>
            <a:r>
              <a:rPr lang="en-US" altLang="zh-CN" dirty="0"/>
              <a:t>next</a:t>
            </a:r>
            <a:r>
              <a:rPr lang="zh-CN" altLang="en-US" dirty="0"/>
              <a:t>域指向头结点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114B8-E93C-970A-0C72-005B15A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D52F3-0AEE-DD48-5D97-29F86C07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F41EEF9D-45A1-003E-4C82-74AF3386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941" y="1986481"/>
            <a:ext cx="7284081" cy="34244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87A8A788-6B25-69C3-6BD9-9E3FC6D8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31" y="3292560"/>
            <a:ext cx="2663937" cy="526099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deletion in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578996" cy="506360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⑴ 按序号删除：删除单链表中的第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个结点。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   为了删除第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，必须找到结点的存储地址。该存储地址是在其直接前趋结点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域中，因此，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必须首先找到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的存储位置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，然后令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p–&gt;next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指向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的直接后继结点，即把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从链上摘下。最后释放结点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的空间，将其归还给“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存储池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”。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b="1" dirty="0">
                <a:latin typeface="宋体" pitchFamily="2" charset="-122"/>
              </a:rPr>
              <a:t>⑵ 按值删除 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宋体" pitchFamily="2" charset="-122"/>
              </a:rPr>
              <a:t>    删除单链表中值为</a:t>
            </a:r>
            <a:r>
              <a:rPr lang="en-US" altLang="zh-CN" sz="2000" dirty="0"/>
              <a:t>key</a:t>
            </a:r>
            <a:r>
              <a:rPr lang="zh-CN" altLang="en-US" sz="2000" dirty="0">
                <a:latin typeface="宋体" pitchFamily="2" charset="-122"/>
              </a:rPr>
              <a:t>的第一个结点。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宋体" pitchFamily="2" charset="-122"/>
              </a:rPr>
              <a:t>    与按值查找相类似，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首先要查找值为</a:t>
            </a:r>
            <a:r>
              <a:rPr lang="en-US" altLang="zh-CN" sz="2000" dirty="0">
                <a:solidFill>
                  <a:srgbClr val="FF0000"/>
                </a:solidFill>
                <a:latin typeface="宋体" pitchFamily="2" charset="-122"/>
              </a:rPr>
              <a:t>key</a:t>
            </a: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的结点是否存在</a:t>
            </a:r>
            <a:r>
              <a:rPr lang="en-US" altLang="zh-CN" sz="2000" dirty="0">
                <a:latin typeface="宋体" pitchFamily="2" charset="-122"/>
              </a:rPr>
              <a:t>? </a:t>
            </a:r>
            <a:r>
              <a:rPr lang="zh-CN" altLang="en-US" sz="2000" dirty="0">
                <a:latin typeface="宋体" pitchFamily="2" charset="-122"/>
              </a:rPr>
              <a:t>若存在，则删除；否则返回</a:t>
            </a:r>
            <a:r>
              <a:rPr lang="en-US" altLang="zh-CN" sz="2000" dirty="0"/>
              <a:t>NULL</a:t>
            </a:r>
            <a:r>
              <a:rPr lang="zh-CN" altLang="en-US" sz="2000" dirty="0">
                <a:latin typeface="宋体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15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deletion in the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5" y="1051600"/>
            <a:ext cx="5010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3" y="1855588"/>
            <a:ext cx="68294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7717" y="4258117"/>
            <a:ext cx="44672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F5217F08-7CE2-3F8B-570C-65CD8DD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0" y="3337965"/>
            <a:ext cx="3424513" cy="43073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deletion in the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3430588"/>
            <a:ext cx="3619327" cy="118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67760" y="858864"/>
            <a:ext cx="5216481" cy="5318903"/>
            <a:chOff x="367760" y="858864"/>
            <a:chExt cx="5216481" cy="531890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60" y="875489"/>
              <a:ext cx="5216481" cy="530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816460" y="4701931"/>
              <a:ext cx="1770434" cy="75527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17" y="858864"/>
              <a:ext cx="756000" cy="2419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zh-CN" altLang="en-US" sz="1100" b="1" dirty="0">
                  <a:latin typeface="楷体" pitchFamily="49" charset="-122"/>
                  <a:ea typeface="楷体" pitchFamily="49" charset="-122"/>
                </a:rPr>
                <a:t>单链线性表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54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deletion in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99" y="976838"/>
            <a:ext cx="8583813" cy="50636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算法分析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设单链表长度为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，则删去第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个结点仅当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1≦i≦n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时是合法的。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i=n+1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时，虽然被删结点不存在，但其前驱结点却存在，是终端结点。故判断条件之一是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p–&gt;next!=NULL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显然此算法的时间复杂度也是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69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a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6" y="1111650"/>
            <a:ext cx="28765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447141" y="1095025"/>
            <a:ext cx="5332607" cy="4341495"/>
            <a:chOff x="3447141" y="945400"/>
            <a:chExt cx="5332607" cy="4341495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141" y="962025"/>
              <a:ext cx="5332607" cy="4324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505494" y="945400"/>
              <a:ext cx="1038631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楷体" pitchFamily="49" charset="-122"/>
                  <a:ea typeface="楷体" pitchFamily="49" charset="-122"/>
                </a:rPr>
                <a:t>单链线性表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91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设有两个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有序的单链表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，它们的头指针分别是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，将它们合并为以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为头指针的有序链表。合并前的示意图如图所示。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72" y="2772399"/>
            <a:ext cx="6759055" cy="308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77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合并了值为</a:t>
            </a:r>
            <a:r>
              <a:rPr lang="en-US" altLang="zh-CN" dirty="0"/>
              <a:t>-7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的结点后示意图如图</a:t>
            </a:r>
            <a:r>
              <a:rPr lang="en-US" altLang="zh-CN" dirty="0"/>
              <a:t>2</a:t>
            </a:r>
            <a:r>
              <a:rPr lang="zh-CN" altLang="en-US" dirty="0"/>
              <a:t>所示。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5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算法中</a:t>
            </a:r>
            <a:r>
              <a:rPr lang="en-US" altLang="zh-CN" dirty="0"/>
              <a:t>pa </a:t>
            </a:r>
            <a:r>
              <a:rPr lang="zh-CN" altLang="en-US" dirty="0"/>
              <a:t>，</a:t>
            </a:r>
            <a:r>
              <a:rPr lang="en-US" altLang="zh-CN" dirty="0" err="1"/>
              <a:t>pb</a:t>
            </a:r>
            <a:r>
              <a:rPr lang="zh-CN" altLang="en-US" dirty="0"/>
              <a:t>分别是待考察的两个链表的当前结点，</a:t>
            </a:r>
            <a:r>
              <a:rPr lang="en-US" altLang="zh-CN" dirty="0"/>
              <a:t>pc</a:t>
            </a:r>
            <a:r>
              <a:rPr lang="zh-CN" altLang="en-US" dirty="0"/>
              <a:t>是合并过程中合并的链表的最后一个结点。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50" y="1686588"/>
            <a:ext cx="6244299" cy="293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3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physical structure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949371" y="877655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Case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r>
              <a:rPr lang="en-US" altLang="zh-CN" sz="2800" b="1" dirty="0">
                <a:latin typeface="Times New Roman" pitchFamily="18" charset="0"/>
              </a:rPr>
              <a:t>(bat, cat, eat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7" name="Line 59"/>
          <p:cNvSpPr>
            <a:spLocks noChangeShapeType="1"/>
          </p:cNvSpPr>
          <p:nvPr/>
        </p:nvSpPr>
        <p:spPr bwMode="auto">
          <a:xfrm flipV="1">
            <a:off x="5529263" y="2535003"/>
            <a:ext cx="45878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6000750" y="1277703"/>
            <a:ext cx="1754188" cy="4732338"/>
            <a:chOff x="3957" y="1224"/>
            <a:chExt cx="1105" cy="2981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957" y="1224"/>
              <a:ext cx="1105" cy="2981"/>
              <a:chOff x="3889" y="926"/>
              <a:chExt cx="1105" cy="2981"/>
            </a:xfrm>
          </p:grpSpPr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</p:grpSpPr>
            <p:sp>
              <p:nvSpPr>
                <p:cNvPr id="3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297" y="1052"/>
                  <a:ext cx="686" cy="283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  <a:p>
                  <a:pPr eaLnBrk="1" hangingPunct="1">
                    <a:spcBef>
                      <a:spcPct val="50000"/>
                    </a:spcBef>
                  </a:pPr>
                  <a:endParaRPr lang="zh-CN" altLang="en-US"/>
                </a:p>
              </p:txBody>
            </p:sp>
            <p:sp>
              <p:nvSpPr>
                <p:cNvPr id="31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" name="Text Box 40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0200</a:t>
                </a:r>
              </a:p>
            </p:txBody>
          </p:sp>
          <p:sp>
            <p:nvSpPr>
              <p:cNvPr id="23" name="Text Box 41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0208</a:t>
                </a:r>
              </a:p>
            </p:txBody>
          </p: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0300</a:t>
                </a:r>
              </a:p>
            </p:txBody>
          </p:sp>
          <p:sp>
            <p:nvSpPr>
              <p:cNvPr id="25" name="Text Box 43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2000" b="1">
                    <a:latin typeface="Times New Roman" pitchFamily="18" charset="0"/>
                  </a:rPr>
                  <a:t>0325</a:t>
                </a:r>
              </a:p>
            </p:txBody>
          </p:sp>
          <p:sp>
            <p:nvSpPr>
              <p:cNvPr id="26" name="Rectangle 44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7" name="Rectangle 45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8" name="Rectangle 46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29" name="Rectangle 47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endParaRPr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10" name="Line 48"/>
            <p:cNvSpPr>
              <a:spLocks noChangeShapeType="1"/>
            </p:cNvSpPr>
            <p:nvPr/>
          </p:nvSpPr>
          <p:spPr bwMode="auto">
            <a:xfrm>
              <a:off x="4369" y="151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4352" y="1760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4368" y="1934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4352" y="2171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2"/>
            <p:cNvSpPr>
              <a:spLocks noChangeShapeType="1"/>
            </p:cNvSpPr>
            <p:nvPr/>
          </p:nvSpPr>
          <p:spPr bwMode="auto">
            <a:xfrm>
              <a:off x="4368" y="2356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>
              <a:off x="4369" y="275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4353" y="3004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4369" y="3179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>
              <a:off x="4369" y="3580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353" y="3806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/>
          </p:nvSpPr>
          <p:spPr bwMode="auto">
            <a:xfrm>
              <a:off x="4355" y="3991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7766050" y="1796816"/>
            <a:ext cx="246063" cy="1116012"/>
            <a:chOff x="5001" y="1253"/>
            <a:chExt cx="155" cy="703"/>
          </a:xfrm>
        </p:grpSpPr>
        <p:sp>
          <p:nvSpPr>
            <p:cNvPr id="34" name="Line 65"/>
            <p:cNvSpPr>
              <a:spLocks noChangeShapeType="1"/>
            </p:cNvSpPr>
            <p:nvPr/>
          </p:nvSpPr>
          <p:spPr bwMode="auto">
            <a:xfrm>
              <a:off x="5001" y="1947"/>
              <a:ext cx="146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66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010" y="1262"/>
              <a:ext cx="13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Group 72"/>
          <p:cNvGrpSpPr>
            <a:grpSpLocks/>
          </p:cNvGrpSpPr>
          <p:nvPr/>
        </p:nvGrpSpPr>
        <p:grpSpPr bwMode="auto">
          <a:xfrm>
            <a:off x="7780338" y="2261953"/>
            <a:ext cx="434975" cy="2857500"/>
            <a:chOff x="5010" y="1546"/>
            <a:chExt cx="274" cy="1800"/>
          </a:xfrm>
        </p:grpSpPr>
        <p:sp>
          <p:nvSpPr>
            <p:cNvPr id="38" name="Line 73"/>
            <p:cNvSpPr>
              <a:spLocks noChangeShapeType="1"/>
            </p:cNvSpPr>
            <p:nvPr/>
          </p:nvSpPr>
          <p:spPr bwMode="auto">
            <a:xfrm flipV="1">
              <a:off x="5010" y="1551"/>
              <a:ext cx="26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6770688" y="2292116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bat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0200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6770688" y="1611078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cat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0325</a:t>
            </a:r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6740525" y="4876566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eat</a:t>
            </a:r>
            <a:endParaRPr lang="en-US" altLang="zh-CN" sz="2400" b="1" baseline="-2500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Times New Roman" pitchFamily="18" charset="0"/>
              </a:rPr>
              <a:t>  ∧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214313" y="1666641"/>
            <a:ext cx="5186362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Linked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marL="514350" indent="-5143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3200" b="1" dirty="0">
                <a:latin typeface="+mn-lt"/>
                <a:ea typeface="+mn-ea"/>
              </a:rPr>
              <a:t> Storage cell</a:t>
            </a:r>
          </a:p>
          <a:p>
            <a:pPr marL="514350" indent="-514350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zh-CN" sz="3200" b="1" dirty="0">
                <a:latin typeface="+mn-lt"/>
                <a:ea typeface="+mn-ea"/>
              </a:rPr>
              <a:t> Logical relationship is described by point</a:t>
            </a:r>
          </a:p>
        </p:txBody>
      </p:sp>
      <p:sp>
        <p:nvSpPr>
          <p:cNvPr id="45" name="矩形 44"/>
          <p:cNvSpPr/>
          <p:nvPr/>
        </p:nvSpPr>
        <p:spPr>
          <a:xfrm>
            <a:off x="4862513" y="877655"/>
            <a:ext cx="3786187" cy="5230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the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8887" y="1476719"/>
            <a:ext cx="8246226" cy="456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LNode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Merge_LinkList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LNode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*La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，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LNode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*Lb)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66FF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     /*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合并以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La, Lb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为头结点的两个有序单链表   *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/</a:t>
            </a:r>
          </a:p>
          <a:p>
            <a:pPr marL="355600" marR="0" lvl="1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{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LNode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,  *pa , 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,  *pc, *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ptr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;</a:t>
            </a:r>
          </a:p>
          <a:p>
            <a:pPr marL="723900" marR="0" lvl="2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Lc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=La ;  pc=La  ;    pa=La-&gt;next ;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=Lb-&gt;next  ;</a:t>
            </a:r>
          </a:p>
          <a:p>
            <a:pPr marL="723900" marR="0" lvl="2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while (pa!=NULL	&amp;&amp;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!=NULL)</a:t>
            </a:r>
          </a:p>
          <a:p>
            <a:pPr marL="1079500" marR="0" lvl="3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{  if  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Times New Roman"/>
              </a:rPr>
              <a:t>pa-&gt;data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&lt;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rPr>
              <a:t>-&gt;data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)</a:t>
            </a:r>
          </a:p>
          <a:p>
            <a:pPr marL="1435100" marR="0" lvl="4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   {   pc-&gt;next=pa ;  pc=pa ;   pa=pa-&gt;next  ;   }</a:t>
            </a:r>
          </a:p>
          <a:p>
            <a:pPr marL="1435100" marR="0" lvl="4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/*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将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pa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所指的结点合并，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pa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指向下一个结点  *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/</a:t>
            </a:r>
          </a:p>
          <a:p>
            <a:pPr marL="1435100" marR="0" lvl="4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if  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5825"/>
                </a:solidFill>
                <a:effectLst/>
                <a:uLnTx/>
                <a:uFillTx/>
                <a:latin typeface="Times New Roman"/>
              </a:rPr>
              <a:t>pa-&gt;data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&gt;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</a:rPr>
              <a:t>-&gt;data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)</a:t>
            </a:r>
          </a:p>
          <a:p>
            <a:pPr marL="1435100" marR="0" lvl="4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   {   pc-&gt;next=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;  pc=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 ;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</a:rPr>
              <a:t>pb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-&gt;next  ;   }</a:t>
            </a:r>
          </a:p>
          <a:p>
            <a:pPr marL="1435100" marR="0" lvl="4" indent="0" defTabSz="91440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/*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将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pa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所指的结点合并，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pa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指向下一个结点  *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/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395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the linked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380" y="921329"/>
            <a:ext cx="824622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0" lvl="4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000" b="1" kern="0" dirty="0">
                <a:latin typeface="Times New Roman"/>
              </a:rPr>
              <a:t>if  (</a:t>
            </a:r>
            <a:r>
              <a:rPr lang="en-US" altLang="zh-CN" sz="2000" b="1" kern="0" dirty="0">
                <a:solidFill>
                  <a:srgbClr val="005825"/>
                </a:solidFill>
                <a:latin typeface="Times New Roman"/>
              </a:rPr>
              <a:t>pa-&gt;data </a:t>
            </a:r>
            <a:r>
              <a:rPr lang="en-US" altLang="zh-CN" sz="2000" b="1" kern="0" dirty="0">
                <a:latin typeface="Times New Roman"/>
              </a:rPr>
              <a:t>== </a:t>
            </a:r>
            <a:r>
              <a:rPr lang="en-US" altLang="zh-CN" sz="2000" b="1" kern="0" dirty="0" err="1">
                <a:solidFill>
                  <a:srgbClr val="0000FF"/>
                </a:solidFill>
                <a:latin typeface="Times New Roman"/>
              </a:rPr>
              <a:t>pb</a:t>
            </a:r>
            <a:r>
              <a:rPr lang="en-US" altLang="zh-CN" sz="2000" b="1" kern="0" dirty="0">
                <a:solidFill>
                  <a:srgbClr val="0000FF"/>
                </a:solidFill>
                <a:latin typeface="Times New Roman"/>
              </a:rPr>
              <a:t>-&gt;data</a:t>
            </a:r>
            <a:r>
              <a:rPr lang="en-US" altLang="zh-CN" sz="2000" b="1" kern="0" dirty="0">
                <a:latin typeface="Times New Roman"/>
              </a:rPr>
              <a:t>)</a:t>
            </a:r>
          </a:p>
          <a:p>
            <a:pPr marL="1435100" lvl="4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000" b="1" kern="0" dirty="0">
                <a:latin typeface="Times New Roman"/>
              </a:rPr>
              <a:t>    {   pc-&gt;next=pa ;  pc=pa ;   pa=pa-&gt;next  ; </a:t>
            </a:r>
          </a:p>
          <a:p>
            <a:pPr marL="1435100" lvl="4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000" b="1" kern="0" dirty="0">
                <a:latin typeface="Times New Roman"/>
              </a:rPr>
              <a:t>         </a:t>
            </a:r>
            <a:r>
              <a:rPr lang="en-US" altLang="zh-CN" sz="2000" b="1" kern="0" dirty="0" err="1">
                <a:latin typeface="Times New Roman"/>
              </a:rPr>
              <a:t>ptr</a:t>
            </a:r>
            <a:r>
              <a:rPr lang="en-US" altLang="zh-CN" sz="2000" b="1" kern="0" dirty="0">
                <a:latin typeface="Times New Roman"/>
              </a:rPr>
              <a:t>=</a:t>
            </a:r>
            <a:r>
              <a:rPr lang="en-US" altLang="zh-CN" sz="2000" b="1" kern="0" dirty="0" err="1">
                <a:latin typeface="Times New Roman"/>
              </a:rPr>
              <a:t>pb</a:t>
            </a:r>
            <a:r>
              <a:rPr lang="en-US" altLang="zh-CN" sz="2000" b="1" kern="0" dirty="0">
                <a:latin typeface="Times New Roman"/>
              </a:rPr>
              <a:t> ; </a:t>
            </a:r>
            <a:r>
              <a:rPr lang="en-US" altLang="zh-CN" sz="2000" b="1" kern="0" dirty="0" err="1">
                <a:latin typeface="Times New Roman"/>
              </a:rPr>
              <a:t>pb</a:t>
            </a:r>
            <a:r>
              <a:rPr lang="en-US" altLang="zh-CN" sz="2000" b="1" kern="0" dirty="0">
                <a:latin typeface="Times New Roman"/>
              </a:rPr>
              <a:t>=</a:t>
            </a:r>
            <a:r>
              <a:rPr lang="en-US" altLang="zh-CN" sz="2000" b="1" kern="0" dirty="0" err="1">
                <a:latin typeface="Times New Roman"/>
              </a:rPr>
              <a:t>pb</a:t>
            </a:r>
            <a:r>
              <a:rPr lang="en-US" altLang="zh-CN" sz="2000" b="1" kern="0" dirty="0">
                <a:latin typeface="Times New Roman"/>
              </a:rPr>
              <a:t>-&gt;next ; free(</a:t>
            </a:r>
            <a:r>
              <a:rPr lang="en-US" altLang="zh-CN" sz="2000" b="1" kern="0" dirty="0" err="1">
                <a:latin typeface="Times New Roman"/>
              </a:rPr>
              <a:t>ptr</a:t>
            </a:r>
            <a:r>
              <a:rPr lang="en-US" altLang="zh-CN" sz="2000" b="1" kern="0" dirty="0">
                <a:latin typeface="Times New Roman"/>
              </a:rPr>
              <a:t>) ;   }</a:t>
            </a:r>
          </a:p>
          <a:p>
            <a:pPr marL="1435100" lvl="4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000" b="1" kern="0" dirty="0">
                <a:latin typeface="Times New Roman"/>
              </a:rPr>
              <a:t>/*  </a:t>
            </a:r>
            <a:r>
              <a:rPr lang="zh-CN" altLang="en-US" sz="2000" b="1" kern="0" dirty="0">
                <a:latin typeface="Times New Roman"/>
              </a:rPr>
              <a:t>将</a:t>
            </a:r>
            <a:r>
              <a:rPr lang="en-US" altLang="zh-CN" sz="2000" b="1" kern="0" dirty="0">
                <a:latin typeface="Times New Roman"/>
              </a:rPr>
              <a:t>pa</a:t>
            </a:r>
            <a:r>
              <a:rPr lang="zh-CN" altLang="en-US" sz="2000" b="1" kern="0" dirty="0">
                <a:latin typeface="Times New Roman"/>
              </a:rPr>
              <a:t>所指的结点合并，</a:t>
            </a:r>
            <a:r>
              <a:rPr lang="en-US" altLang="zh-CN" sz="2000" b="1" kern="0" dirty="0" err="1">
                <a:latin typeface="Times New Roman"/>
              </a:rPr>
              <a:t>pb</a:t>
            </a:r>
            <a:r>
              <a:rPr lang="zh-CN" altLang="en-US" sz="2000" b="1" kern="0" dirty="0">
                <a:latin typeface="Times New Roman"/>
              </a:rPr>
              <a:t>所指结点删除  *</a:t>
            </a:r>
            <a:r>
              <a:rPr lang="en-US" altLang="zh-CN" sz="2000" b="1" kern="0" dirty="0">
                <a:latin typeface="Times New Roman"/>
              </a:rPr>
              <a:t>/</a:t>
            </a:r>
          </a:p>
          <a:p>
            <a:pPr marL="1079500" lvl="3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000" b="1" kern="0" dirty="0">
                <a:latin typeface="Times New Roman"/>
              </a:rPr>
              <a:t>}</a:t>
            </a:r>
          </a:p>
          <a:p>
            <a:pPr marL="723900" lvl="2" fontAlgn="base"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b="1" kern="0" dirty="0">
                <a:latin typeface="Times New Roman"/>
              </a:rPr>
              <a:t> if  (pa!=NULL)  pc-&gt;next=pa ;</a:t>
            </a:r>
          </a:p>
          <a:p>
            <a:pPr marL="723900" lvl="2" fontAlgn="base"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b="1" kern="0" dirty="0">
                <a:latin typeface="Times New Roman"/>
              </a:rPr>
              <a:t>else   pc-&gt;next=</a:t>
            </a:r>
            <a:r>
              <a:rPr lang="en-US" altLang="zh-CN" sz="2000" b="1" kern="0" dirty="0" err="1">
                <a:latin typeface="Times New Roman"/>
              </a:rPr>
              <a:t>pb</a:t>
            </a:r>
            <a:r>
              <a:rPr lang="en-US" altLang="zh-CN" sz="2000" b="1" kern="0" dirty="0">
                <a:latin typeface="Times New Roman"/>
              </a:rPr>
              <a:t> ;     /*</a:t>
            </a:r>
            <a:r>
              <a:rPr lang="zh-CN" altLang="en-US" sz="2000" b="1" kern="0" dirty="0">
                <a:latin typeface="Times New Roman"/>
              </a:rPr>
              <a:t>将剩余的结点链上*</a:t>
            </a:r>
            <a:r>
              <a:rPr lang="en-US" altLang="zh-CN" sz="2000" b="1" kern="0" dirty="0">
                <a:latin typeface="Times New Roman"/>
              </a:rPr>
              <a:t>/</a:t>
            </a:r>
          </a:p>
          <a:p>
            <a:pPr marL="723900" lvl="2" fontAlgn="base"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b="1" kern="0" dirty="0">
                <a:latin typeface="Times New Roman"/>
              </a:rPr>
              <a:t>free(Lb) ;</a:t>
            </a:r>
          </a:p>
          <a:p>
            <a:pPr marL="723900" lvl="2" fontAlgn="base">
              <a:spcBef>
                <a:spcPts val="600"/>
              </a:spcBef>
              <a:spcAft>
                <a:spcPct val="0"/>
              </a:spcAft>
              <a:buClr>
                <a:srgbClr val="00FFFF"/>
              </a:buClr>
              <a:buSzPct val="60000"/>
            </a:pPr>
            <a:r>
              <a:rPr lang="en-US" altLang="zh-CN" sz="2000" b="1" kern="0" dirty="0">
                <a:latin typeface="Times New Roman"/>
              </a:rPr>
              <a:t>return(</a:t>
            </a:r>
            <a:r>
              <a:rPr lang="en-US" altLang="zh-CN" sz="2000" b="1" kern="0" dirty="0" err="1">
                <a:latin typeface="Times New Roman"/>
              </a:rPr>
              <a:t>Lc</a:t>
            </a:r>
            <a:r>
              <a:rPr lang="en-US" altLang="zh-CN" sz="2000" b="1" kern="0" dirty="0">
                <a:latin typeface="Times New Roman"/>
              </a:rPr>
              <a:t>) ;</a:t>
            </a:r>
          </a:p>
          <a:p>
            <a:pPr marL="355600" lvl="1" fontAlgn="base">
              <a:spcBef>
                <a:spcPts val="600"/>
              </a:spcBef>
              <a:spcAft>
                <a:spcPct val="0"/>
              </a:spcAft>
              <a:buClr>
                <a:srgbClr val="FFFFFF"/>
              </a:buClr>
              <a:buSzPct val="90000"/>
            </a:pPr>
            <a:r>
              <a:rPr lang="en-US" altLang="zh-CN" sz="2000" b="1" kern="0" dirty="0">
                <a:latin typeface="Times New Roman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73826" y="4895890"/>
            <a:ext cx="823791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算法分析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两个链表的长度分别是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，则链表合并的时间复杂度为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O(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m+n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8250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implementation in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 dirty="0"/>
              <a:t>对一个结点操作，必先找到它，即用一个指针指向它</a:t>
            </a:r>
            <a:endParaRPr kumimoji="1" lang="en-US" altLang="zh-CN" dirty="0"/>
          </a:p>
          <a:p>
            <a:pPr>
              <a:lnSpc>
                <a:spcPct val="80000"/>
              </a:lnSpc>
            </a:pPr>
            <a:endParaRPr kumimoji="1" lang="zh-CN" altLang="en-US" sz="1050" dirty="0"/>
          </a:p>
          <a:p>
            <a:pPr>
              <a:lnSpc>
                <a:spcPct val="80000"/>
              </a:lnSpc>
            </a:pPr>
            <a:r>
              <a:rPr kumimoji="1" lang="zh-CN" altLang="en-US" dirty="0"/>
              <a:t>找单链表中任一结点，</a:t>
            </a:r>
            <a:r>
              <a:rPr kumimoji="1" lang="zh-CN" altLang="en-US" dirty="0">
                <a:solidFill>
                  <a:srgbClr val="FF0000"/>
                </a:solidFill>
              </a:rPr>
              <a:t>都必须从第一个点开始</a:t>
            </a:r>
            <a:r>
              <a:rPr kumimoji="1" lang="zh-CN" altLang="en-US" dirty="0"/>
              <a:t>： 		</a:t>
            </a:r>
          </a:p>
          <a:p>
            <a:pPr>
              <a:lnSpc>
                <a:spcPct val="80000"/>
              </a:lnSpc>
              <a:buNone/>
            </a:pPr>
            <a:r>
              <a:rPr kumimoji="1" lang="zh-CN" altLang="en-US" dirty="0"/>
              <a:t>		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3952135"/>
            <a:ext cx="80645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0363" indent="-360363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o"/>
            </a:pPr>
            <a:r>
              <a:rPr kumimoji="1" lang="zh-CN" altLang="en-US" sz="2800" dirty="0">
                <a:solidFill>
                  <a:srgbClr val="000000"/>
                </a:solidFill>
                <a:latin typeface="Comic Sans MS" pitchFamily="66" charset="0"/>
              </a:rPr>
              <a:t>单链表的时间复杂度：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900113" lvl="1" indent="-360363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</a:rPr>
              <a:t>定位： </a:t>
            </a:r>
            <a:r>
              <a:rPr kumimoji="1" lang="en-US" altLang="zh-CN" sz="2000" dirty="0">
                <a:solidFill>
                  <a:srgbClr val="000000"/>
                </a:solidFill>
              </a:rPr>
              <a:t>O(n)</a:t>
            </a:r>
          </a:p>
          <a:p>
            <a:pPr marL="900113" lvl="1" indent="-360363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</a:rPr>
              <a:t>插入： </a:t>
            </a:r>
            <a:r>
              <a:rPr kumimoji="1" lang="en-US" altLang="zh-CN" sz="2000" dirty="0">
                <a:solidFill>
                  <a:srgbClr val="000000"/>
                </a:solidFill>
              </a:rPr>
              <a:t>O(n) + </a:t>
            </a:r>
            <a:r>
              <a:rPr kumimoji="1" lang="en-US" altLang="zh-CN" sz="2000" dirty="0">
                <a:solidFill>
                  <a:srgbClr val="FF0000"/>
                </a:solidFill>
              </a:rPr>
              <a:t>O(1)</a:t>
            </a:r>
          </a:p>
          <a:p>
            <a:pPr marL="900113" lvl="1" indent="-360363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</a:rPr>
              <a:t>删除： </a:t>
            </a:r>
            <a:r>
              <a:rPr kumimoji="1" lang="en-US" altLang="zh-CN" sz="2000" dirty="0">
                <a:solidFill>
                  <a:srgbClr val="000000"/>
                </a:solidFill>
              </a:rPr>
              <a:t>O(n) + </a:t>
            </a:r>
            <a:r>
              <a:rPr kumimoji="1" lang="en-US" altLang="zh-CN" sz="2000" dirty="0">
                <a:solidFill>
                  <a:srgbClr val="FF0000"/>
                </a:solidFill>
              </a:rPr>
              <a:t>O(1)</a:t>
            </a:r>
          </a:p>
          <a:p>
            <a:pPr marL="900113" lvl="1" indent="-360363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</a:rPr>
              <a:t>合并：</a:t>
            </a:r>
            <a:r>
              <a:rPr kumimoji="1" lang="en-US" altLang="zh-CN" sz="2000" dirty="0">
                <a:solidFill>
                  <a:srgbClr val="000000"/>
                </a:solidFill>
              </a:rPr>
              <a:t> O(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n+m</a:t>
            </a:r>
            <a:r>
              <a:rPr kumimoji="1" lang="en-US" altLang="zh-CN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419275" y="2190350"/>
            <a:ext cx="2441642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kumimoji="1" lang="en-US" altLang="zh-CN" sz="2400" dirty="0"/>
              <a:t>p = head;</a:t>
            </a:r>
          </a:p>
          <a:p>
            <a:pPr>
              <a:lnSpc>
                <a:spcPct val="125000"/>
              </a:lnSpc>
              <a:buNone/>
            </a:pPr>
            <a:r>
              <a:rPr kumimoji="1" lang="en-US" altLang="zh-CN" sz="2400" dirty="0"/>
              <a:t>while (</a:t>
            </a:r>
            <a:r>
              <a:rPr kumimoji="1" lang="zh-CN" altLang="en-US" sz="2400" dirty="0"/>
              <a:t>没有到达</a:t>
            </a:r>
            <a:r>
              <a:rPr kumimoji="1" lang="en-US" altLang="zh-CN" sz="2400" dirty="0"/>
              <a:t>)</a:t>
            </a:r>
          </a:p>
          <a:p>
            <a:pPr>
              <a:lnSpc>
                <a:spcPct val="125000"/>
              </a:lnSpc>
              <a:buNone/>
            </a:pPr>
            <a:r>
              <a:rPr kumimoji="1" lang="en-US" altLang="zh-CN" sz="2400" dirty="0"/>
              <a:t>     p = p-&gt;next;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239313" y="2260285"/>
            <a:ext cx="2660515" cy="14459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List vs.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59" y="1129782"/>
            <a:ext cx="69818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1189091" y="1213175"/>
            <a:ext cx="2062264" cy="3050331"/>
          </a:xfrm>
          <a:prstGeom prst="roundRect">
            <a:avLst>
              <a:gd name="adj" fmla="val 22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1824" y="1213175"/>
            <a:ext cx="2062264" cy="3050331"/>
          </a:xfrm>
          <a:prstGeom prst="roundRect">
            <a:avLst>
              <a:gd name="adj" fmla="val 22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962131" y="1213175"/>
            <a:ext cx="2062264" cy="3050331"/>
          </a:xfrm>
          <a:prstGeom prst="roundRect">
            <a:avLst>
              <a:gd name="adj" fmla="val 22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32000" y="4506686"/>
            <a:ext cx="8280000" cy="1533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程序设计语言方面的因素：在不支持指针的概念和指针类型的程序设计语言中，可以采用静态链表（即利用游标实现）的方法来模拟动态存储结构。对于问题规模不大的问题，采用静态链表来实现更加方便。</a:t>
            </a:r>
          </a:p>
        </p:txBody>
      </p:sp>
    </p:spTree>
    <p:extLst>
      <p:ext uri="{BB962C8B-B14F-4D97-AF65-F5344CB8AC3E}">
        <p14:creationId xmlns:p14="http://schemas.microsoft.com/office/powerpoint/2010/main" val="349019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List vs.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应用场合的选择 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顺序表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不适用</a:t>
            </a:r>
            <a:r>
              <a:rPr lang="zh-CN" altLang="en-US" dirty="0">
                <a:latin typeface="宋体" charset="-122"/>
              </a:rPr>
              <a:t>的场合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经常插入删除时，不宜使用顺序表</a:t>
            </a:r>
            <a:r>
              <a:rPr lang="zh-CN" altLang="en-US" dirty="0"/>
              <a:t>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线性表的最大长度也是一个重要因素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链表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不适用</a:t>
            </a:r>
            <a:r>
              <a:rPr lang="zh-CN" altLang="en-US" dirty="0">
                <a:latin typeface="宋体" charset="-122"/>
              </a:rPr>
              <a:t>的场合</a:t>
            </a:r>
            <a:r>
              <a:rPr lang="zh-CN" altLang="en-US" dirty="0"/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当读操作比插入删除操作频率大时，不应选择链表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宋体" charset="-122"/>
              </a:rPr>
              <a:t>当指针的存储开销，和整个结点内容所占空间相比其比例较大时，应该慎重选择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916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Circular Linked List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r>
              <a:rPr lang="zh-CN" altLang="en-US" dirty="0"/>
              <a:t>循环链表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CE676A-2152-4985-A33D-BDCA679E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66" y="1613045"/>
            <a:ext cx="6935668" cy="42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Circular Linked List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循环链表的搜索算法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" y="1650702"/>
            <a:ext cx="7315835" cy="427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761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Circular Linked List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99" y="976838"/>
            <a:ext cx="8435545" cy="5063602"/>
          </a:xfrm>
        </p:spPr>
        <p:txBody>
          <a:bodyPr/>
          <a:lstStyle/>
          <a:p>
            <a:r>
              <a:rPr lang="zh-CN" altLang="en-US" dirty="0"/>
              <a:t>用循环链表求解约瑟夫问题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  <a:buClr>
                <a:srgbClr val="FF6600"/>
              </a:buClr>
              <a:buSzPct val="55000"/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</a:rPr>
              <a:t>约瑟夫问题的提法</a:t>
            </a:r>
          </a:p>
          <a:p>
            <a:pPr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个人围成一个圆圈，首先第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个人从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开始一个人一个人顺时针报数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报到第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个人，令其出列。然后再从下一 个人开始，从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顺时针报数，报到第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个人，再令其出列，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，如此下去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直到圆圈中只剩一个人为止。此人即为优胜者。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4" y="4223311"/>
            <a:ext cx="8591091" cy="142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7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Doubly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28788"/>
            <a:ext cx="6286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6" y="3429000"/>
            <a:ext cx="22193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/>
          <a:lstStyle/>
          <a:p>
            <a:r>
              <a:rPr lang="zh-CN" altLang="en-US" dirty="0"/>
              <a:t>双向链表</a:t>
            </a:r>
          </a:p>
        </p:txBody>
      </p:sp>
    </p:spTree>
    <p:extLst>
      <p:ext uri="{BB962C8B-B14F-4D97-AF65-F5344CB8AC3E}">
        <p14:creationId xmlns:p14="http://schemas.microsoft.com/office/powerpoint/2010/main" val="204783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at doubly circular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305800" cy="182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>
              <a:spcBef>
                <a:spcPts val="600"/>
              </a:spcBef>
            </a:pP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</a:rPr>
              <a:t>prev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 = current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;             (1)</a:t>
            </a:r>
          </a:p>
          <a:p>
            <a:pPr defTabSz="1128713">
              <a:spcBef>
                <a:spcPts val="600"/>
              </a:spcBef>
            </a:pP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next = current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next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;   (2)	</a:t>
            </a:r>
          </a:p>
          <a:p>
            <a:pPr defTabSz="1128713">
              <a:spcBef>
                <a:spcPts val="600"/>
              </a:spcBef>
            </a:pP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current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next = p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;              (3)</a:t>
            </a:r>
          </a:p>
          <a:p>
            <a:pPr defTabSz="1128713">
              <a:spcBef>
                <a:spcPts val="600"/>
              </a:spcBef>
            </a:pP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</a:rPr>
              <a:t>next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</a:rPr>
              <a:t>prev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</a:rPr>
              <a:t> = p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rPr>
              <a:t>;            (4)</a:t>
            </a:r>
            <a:endParaRPr kumimoji="1" lang="en-US" altLang="zh-CN" sz="2000" dirty="0"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270" y="3112851"/>
            <a:ext cx="7793460" cy="12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270" y="4444516"/>
            <a:ext cx="7431932" cy="123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965249" y="42876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76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Two main types:</a:t>
            </a:r>
          </a:p>
          <a:p>
            <a:endParaRPr lang="en-US" altLang="zh-CN" sz="11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/>
              <a:t>Sequence List (Array) 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/>
              <a:t>线性表的顺序存储结构，指的是用一段地址连续的存储单元依次存储线性表的数据元素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800" dirty="0"/>
              <a:t>Linked List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/>
              <a:t>线性表的链式存储结构，指的是用一组任意的存储单元存储线性表的数据元素，这组存储单元可以是连续的，也可以是不连续的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五角星 5"/>
          <p:cNvSpPr/>
          <p:nvPr/>
        </p:nvSpPr>
        <p:spPr>
          <a:xfrm>
            <a:off x="2684562" y="3795449"/>
            <a:ext cx="407773" cy="40777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0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at doubly circular 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2610" y="1008433"/>
            <a:ext cx="5462080" cy="11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 eaLnBrk="1" hangingPunct="1">
              <a:lnSpc>
                <a:spcPct val="150000"/>
              </a:lnSpc>
              <a:defRPr/>
            </a:pP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;        </a:t>
            </a:r>
          </a:p>
          <a:p>
            <a:pPr defTabSz="1128713" eaLnBrk="1" hangingPunct="1">
              <a:lnSpc>
                <a:spcPct val="150000"/>
              </a:lnSpc>
              <a:defRPr/>
            </a:pP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prev</a:t>
            </a:r>
            <a:r>
              <a:rPr kumimoji="1" lang="en-US" altLang="zh-CN" sz="2400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= current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sz="24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kumimoji="1"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398" y="2531872"/>
            <a:ext cx="7747203" cy="308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678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920" y="976838"/>
            <a:ext cx="8716710" cy="506360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/>
              <a:t>选择题：在一个单链表中，已知 </a:t>
            </a:r>
            <a:r>
              <a:rPr lang="en-US" altLang="zh-CN" sz="2000" dirty="0"/>
              <a:t>q </a:t>
            </a:r>
            <a:r>
              <a:rPr lang="zh-CN" altLang="en-US" sz="2000" dirty="0"/>
              <a:t>是 </a:t>
            </a:r>
            <a:r>
              <a:rPr lang="en-US" altLang="zh-CN" sz="2000" dirty="0"/>
              <a:t>p </a:t>
            </a:r>
            <a:r>
              <a:rPr lang="zh-CN" altLang="en-US" sz="2000" dirty="0"/>
              <a:t>的前驱结点，若在 </a:t>
            </a:r>
            <a:r>
              <a:rPr lang="en-US" altLang="zh-CN" sz="2000" dirty="0"/>
              <a:t>q </a:t>
            </a:r>
            <a:r>
              <a:rPr lang="zh-CN" altLang="en-US" sz="2000" dirty="0"/>
              <a:t>和 </a:t>
            </a:r>
            <a:r>
              <a:rPr lang="en-US" altLang="zh-CN" sz="2000" dirty="0"/>
              <a:t>p </a:t>
            </a:r>
            <a:r>
              <a:rPr lang="zh-CN" altLang="en-US" sz="2000" dirty="0"/>
              <a:t>之间插入结点</a:t>
            </a:r>
            <a:r>
              <a:rPr lang="en-US" altLang="zh-CN" sz="2000" dirty="0"/>
              <a:t>s</a:t>
            </a:r>
            <a:r>
              <a:rPr lang="zh-CN" altLang="en-US" sz="2000" dirty="0"/>
              <a:t>，则执行（   ）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A. s-&gt;next = p-&gt;next;  p-&gt;next = s;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B. p-&gt;next = s-&gt;next;  s-&gt;next = p;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C. q-&gt;next = s;  s-&gt;next = p;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D. p-&gt;next = s;  s-&gt;next = q;</a:t>
            </a:r>
          </a:p>
          <a:p>
            <a:pPr>
              <a:lnSpc>
                <a:spcPct val="110000"/>
              </a:lnSpc>
            </a:pP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zh-CN" altLang="en-US" sz="2000" dirty="0"/>
              <a:t>填空题：在</a:t>
            </a:r>
            <a:r>
              <a:rPr lang="zh-CN" altLang="en-US" sz="2000" dirty="0">
                <a:solidFill>
                  <a:srgbClr val="FF0000"/>
                </a:solidFill>
              </a:rPr>
              <a:t>非空双向循环</a:t>
            </a:r>
            <a:r>
              <a:rPr lang="zh-CN" altLang="en-US" sz="2000" dirty="0"/>
              <a:t>链表中，在结点 </a:t>
            </a:r>
            <a:r>
              <a:rPr lang="en-US" altLang="zh-CN" sz="2000" dirty="0"/>
              <a:t>q </a:t>
            </a:r>
            <a:r>
              <a:rPr lang="zh-CN" altLang="en-US" sz="2000" dirty="0"/>
              <a:t>的前面插入结点 </a:t>
            </a:r>
            <a:r>
              <a:rPr lang="en-US" altLang="zh-CN" sz="2000" dirty="0"/>
              <a:t>p </a:t>
            </a:r>
            <a:r>
              <a:rPr lang="zh-CN" altLang="en-US" sz="2000" dirty="0"/>
              <a:t>的过程如下：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p-&gt;</a:t>
            </a:r>
            <a:r>
              <a:rPr lang="en-US" altLang="zh-CN" dirty="0" err="1"/>
              <a:t>prev</a:t>
            </a:r>
            <a:r>
              <a:rPr lang="en-US" altLang="zh-CN" dirty="0"/>
              <a:t> =  q-&gt;</a:t>
            </a:r>
            <a:r>
              <a:rPr lang="en-US" altLang="zh-CN" dirty="0" err="1"/>
              <a:t>prev</a:t>
            </a:r>
            <a:r>
              <a:rPr lang="en-US" altLang="zh-CN" dirty="0"/>
              <a:t>;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q-&gt;</a:t>
            </a:r>
            <a:r>
              <a:rPr lang="en-US" altLang="zh-CN" dirty="0" err="1"/>
              <a:t>prev</a:t>
            </a:r>
            <a:r>
              <a:rPr lang="en-US" altLang="zh-CN" dirty="0"/>
              <a:t>-&gt;next = p;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p-&gt;next = q;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__</a:t>
            </a:r>
            <a:r>
              <a:rPr lang="zh-CN" altLang="en-US" u="sng" dirty="0"/>
              <a:t>（补上代码）</a:t>
            </a:r>
            <a:r>
              <a:rPr lang="en-US" altLang="zh-CN" dirty="0"/>
              <a:t>__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9020" y="1288534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57195" y="5200135"/>
            <a:ext cx="176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q-&gt;</a:t>
            </a:r>
            <a:r>
              <a:rPr lang="en-US" altLang="zh-CN" sz="2400" b="1" dirty="0" err="1">
                <a:solidFill>
                  <a:srgbClr val="0000FF"/>
                </a:solidFill>
              </a:rPr>
              <a:t>prev</a:t>
            </a:r>
            <a:r>
              <a:rPr lang="en-US" altLang="zh-CN" sz="2400" b="1" dirty="0">
                <a:solidFill>
                  <a:srgbClr val="0000FF"/>
                </a:solidFill>
              </a:rPr>
              <a:t> = p;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一元多项式的表示和相加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58401"/>
              </p:ext>
            </p:extLst>
          </p:nvPr>
        </p:nvGraphicFramePr>
        <p:xfrm>
          <a:off x="1368878" y="1575027"/>
          <a:ext cx="6406243" cy="163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400" imgH="685800" progId="Equation.3">
                  <p:embed/>
                </p:oleObj>
              </mc:Choice>
              <mc:Fallback>
                <p:oleObj name="公式" r:id="rId2" imgW="2184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878" y="1575027"/>
                        <a:ext cx="6406243" cy="1631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259965" y="3463245"/>
            <a:ext cx="6624071" cy="2333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i="1" dirty="0">
                <a:ea typeface="楷体_GB2312" pitchFamily="49" charset="-122"/>
              </a:rPr>
              <a:t>n</a:t>
            </a:r>
            <a:r>
              <a:rPr lang="zh-CN" altLang="en-US" sz="2000" dirty="0">
                <a:ea typeface="楷体_GB2312" pitchFamily="49" charset="-122"/>
              </a:rPr>
              <a:t>阶多项式</a:t>
            </a:r>
            <a:r>
              <a:rPr lang="en-US" altLang="zh-CN" sz="2000" i="1" dirty="0" err="1">
                <a:solidFill>
                  <a:srgbClr val="CC0000"/>
                </a:solidFill>
                <a:ea typeface="楷体_GB2312" pitchFamily="49" charset="-122"/>
              </a:rPr>
              <a:t>P</a:t>
            </a:r>
            <a:r>
              <a:rPr lang="en-US" altLang="zh-CN" sz="2000" i="1" baseline="-25000" dirty="0" err="1">
                <a:solidFill>
                  <a:srgbClr val="CC0000"/>
                </a:solidFill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CC0000"/>
                </a:solidFill>
                <a:ea typeface="楷体_GB2312" pitchFamily="49" charset="-122"/>
              </a:rPr>
              <a:t>(</a:t>
            </a:r>
            <a:r>
              <a:rPr lang="en-US" altLang="zh-CN" sz="2000" i="1" dirty="0">
                <a:solidFill>
                  <a:srgbClr val="CC0000"/>
                </a:solidFill>
                <a:ea typeface="楷体_GB2312" pitchFamily="49" charset="-122"/>
              </a:rPr>
              <a:t>x</a:t>
            </a:r>
            <a:r>
              <a:rPr lang="en-US" altLang="zh-CN" sz="2000" dirty="0">
                <a:solidFill>
                  <a:srgbClr val="CC0000"/>
                </a:solidFill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有</a:t>
            </a:r>
            <a:r>
              <a:rPr lang="en-US" altLang="zh-CN" sz="2000" i="1" dirty="0">
                <a:ea typeface="楷体_GB2312" pitchFamily="49" charset="-122"/>
              </a:rPr>
              <a:t>n</a:t>
            </a:r>
            <a:r>
              <a:rPr lang="en-US" altLang="zh-CN" sz="2000" dirty="0">
                <a:ea typeface="楷体_GB2312" pitchFamily="49" charset="-122"/>
              </a:rPr>
              <a:t>+1</a:t>
            </a:r>
            <a:r>
              <a:rPr lang="zh-CN" altLang="en-US" sz="2000" dirty="0">
                <a:ea typeface="楷体_GB2312" pitchFamily="49" charset="-122"/>
              </a:rPr>
              <a:t>项。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>
                <a:ea typeface="楷体_GB2312" pitchFamily="49" charset="-122"/>
              </a:rPr>
              <a:t> 系数 </a:t>
            </a:r>
            <a:r>
              <a:rPr lang="en-US" altLang="zh-CN" sz="3200" i="1" dirty="0">
                <a:ea typeface="楷体_GB2312" pitchFamily="49" charset="-122"/>
              </a:rPr>
              <a:t>a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, </a:t>
            </a:r>
            <a:r>
              <a:rPr lang="en-US" altLang="zh-CN" sz="3200" i="1" dirty="0">
                <a:ea typeface="楷体_GB2312" pitchFamily="49" charset="-122"/>
              </a:rPr>
              <a:t>a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</a:t>
            </a:r>
            <a:r>
              <a:rPr lang="en-US" altLang="zh-CN" sz="3200" i="1" dirty="0">
                <a:ea typeface="楷体_GB2312" pitchFamily="49" charset="-122"/>
              </a:rPr>
              <a:t>a</a:t>
            </a:r>
            <a:r>
              <a:rPr lang="en-US" altLang="zh-CN" sz="3200" baseline="-25000" dirty="0">
                <a:ea typeface="楷体_GB2312" pitchFamily="49" charset="-122"/>
              </a:rPr>
              <a:t>2</a:t>
            </a:r>
            <a:r>
              <a:rPr lang="en-US" altLang="zh-CN" sz="3200" dirty="0">
                <a:ea typeface="楷体_GB2312" pitchFamily="49" charset="-122"/>
              </a:rPr>
              <a:t>, …, </a:t>
            </a:r>
            <a:r>
              <a:rPr lang="en-US" altLang="zh-CN" sz="3200" i="1" dirty="0">
                <a:ea typeface="楷体_GB2312" pitchFamily="49" charset="-122"/>
              </a:rPr>
              <a:t>a</a:t>
            </a:r>
            <a:r>
              <a:rPr lang="en-US" altLang="zh-CN" sz="3200" i="1" baseline="-25000" dirty="0">
                <a:ea typeface="楷体_GB2312" pitchFamily="49" charset="-122"/>
              </a:rPr>
              <a:t>n</a:t>
            </a:r>
            <a:endParaRPr lang="en-US" altLang="zh-CN" sz="3200" dirty="0">
              <a:ea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指数 </a:t>
            </a:r>
            <a:r>
              <a:rPr lang="en-US" altLang="zh-CN" sz="3200" dirty="0">
                <a:ea typeface="楷体_GB2312" pitchFamily="49" charset="-122"/>
              </a:rPr>
              <a:t>0, 1, 2, …, </a:t>
            </a:r>
            <a:r>
              <a:rPr lang="en-US" altLang="zh-CN" sz="3200" i="1" dirty="0">
                <a:ea typeface="楷体_GB2312" pitchFamily="49" charset="-122"/>
              </a:rPr>
              <a:t>n</a:t>
            </a:r>
            <a:r>
              <a:rPr lang="zh-CN" altLang="en-US" sz="3200" dirty="0">
                <a:ea typeface="楷体_GB2312" pitchFamily="49" charset="-122"/>
              </a:rPr>
              <a:t>。按升幂排列</a:t>
            </a:r>
          </a:p>
        </p:txBody>
      </p:sp>
    </p:spTree>
    <p:extLst>
      <p:ext uri="{BB962C8B-B14F-4D97-AF65-F5344CB8AC3E}">
        <p14:creationId xmlns:p14="http://schemas.microsoft.com/office/powerpoint/2010/main" val="3046705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2125" y="941617"/>
            <a:ext cx="8159750" cy="331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+mn-ea"/>
              </a:rPr>
              <a:t>第一种表示方法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</a:rPr>
              <a:t>P</a:t>
            </a:r>
            <a:r>
              <a:rPr lang="en-US" altLang="zh-CN" sz="2800" b="1" baseline="-25000" dirty="0" err="1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=(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ea typeface="楷体_GB2312" pitchFamily="49" charset="-122"/>
              </a:rPr>
              <a:t>0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, …, </a:t>
            </a:r>
            <a:r>
              <a:rPr lang="en-US" altLang="zh-CN" sz="2800" b="1" i="1" dirty="0">
                <a:ea typeface="楷体_GB2312" pitchFamily="49" charset="-122"/>
              </a:rPr>
              <a:t>a</a:t>
            </a:r>
            <a:r>
              <a:rPr lang="en-US" altLang="zh-CN" sz="2800" b="1" i="1" baseline="-25000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</a:rPr>
              <a:t>适用于指数连续排列、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400" b="1" dirty="0">
                <a:ea typeface="楷体_GB2312" pitchFamily="49" charset="-122"/>
              </a:rPr>
              <a:t>0”</a:t>
            </a:r>
            <a:r>
              <a:rPr lang="zh-CN" altLang="en-US" sz="2400" b="1" dirty="0">
                <a:ea typeface="宋体" pitchFamily="2" charset="-122"/>
              </a:rPr>
              <a:t>系数较少的情况。</a:t>
            </a:r>
            <a:endParaRPr lang="en-US" altLang="zh-CN" sz="2400" b="1" dirty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</a:rPr>
              <a:t>但对于指数不全的多项式，如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CC0000"/>
                </a:solidFill>
                <a:ea typeface="宋体" pitchFamily="2" charset="-122"/>
              </a:rPr>
              <a:t>20000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x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) = 3 + 5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x</a:t>
            </a:r>
            <a:r>
              <a:rPr lang="en-US" altLang="zh-CN" sz="2400" b="1" baseline="30000" dirty="0">
                <a:solidFill>
                  <a:srgbClr val="CC0000"/>
                </a:solidFill>
                <a:ea typeface="宋体" pitchFamily="2" charset="-122"/>
              </a:rPr>
              <a:t>50  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+</a:t>
            </a:r>
            <a:r>
              <a:rPr lang="en-US" altLang="zh-CN" sz="2400" b="1" baseline="30000" dirty="0">
                <a:solidFill>
                  <a:srgbClr val="CC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 14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x</a:t>
            </a:r>
            <a:r>
              <a:rPr lang="en-US" altLang="zh-CN" sz="2400" b="1" baseline="30000" dirty="0">
                <a:solidFill>
                  <a:srgbClr val="CC0000"/>
                </a:solidFill>
                <a:ea typeface="宋体" pitchFamily="2" charset="-122"/>
              </a:rPr>
              <a:t>20000</a:t>
            </a:r>
            <a:r>
              <a:rPr lang="en-US" altLang="zh-CN" sz="2400" b="1" dirty="0">
                <a:ea typeface="宋体" pitchFamily="2" charset="-122"/>
              </a:rPr>
              <a:t>, </a:t>
            </a:r>
            <a:r>
              <a:rPr lang="zh-CN" altLang="en-US" sz="2400" b="1" dirty="0">
                <a:ea typeface="宋体" pitchFamily="2" charset="-122"/>
              </a:rPr>
              <a:t>会造成系统空间的巨大浪费。</a:t>
            </a:r>
            <a:endParaRPr lang="zh-CN" altLang="en-US" b="1" baseline="30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3600" b="1" dirty="0"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428025" y="4253142"/>
            <a:ext cx="4287949" cy="879890"/>
          </a:xfrm>
          <a:noFill/>
        </p:spPr>
      </p:pic>
    </p:spTree>
    <p:extLst>
      <p:ext uri="{BB962C8B-B14F-4D97-AF65-F5344CB8AC3E}">
        <p14:creationId xmlns:p14="http://schemas.microsoft.com/office/powerpoint/2010/main" val="1469583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848178"/>
            <a:ext cx="8534400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400" b="1" dirty="0">
                <a:latin typeface="+mn-ea"/>
              </a:rPr>
              <a:t>第二种表示方法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</a:rPr>
              <a:t>一般情况下，一元多项式可写成：</a:t>
            </a:r>
          </a:p>
          <a:p>
            <a:pPr algn="ctr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err="1">
                <a:ea typeface="宋体" pitchFamily="2" charset="-122"/>
              </a:rPr>
              <a:t>P</a:t>
            </a:r>
            <a:r>
              <a:rPr lang="en-US" altLang="zh-CN" sz="2400" b="1" baseline="-25000" dirty="0" err="1">
                <a:ea typeface="宋体" pitchFamily="2" charset="-122"/>
              </a:rPr>
              <a:t>n</a:t>
            </a:r>
            <a:r>
              <a:rPr lang="en-US" altLang="zh-CN" sz="2400" b="1" dirty="0">
                <a:ea typeface="宋体" pitchFamily="2" charset="-122"/>
              </a:rPr>
              <a:t>(x)=p</a:t>
            </a:r>
            <a:r>
              <a:rPr lang="en-US" altLang="zh-CN" sz="2400" b="1" baseline="-25000" dirty="0">
                <a:ea typeface="宋体" pitchFamily="2" charset="-122"/>
              </a:rPr>
              <a:t>1</a:t>
            </a:r>
            <a:r>
              <a:rPr lang="en-US" altLang="zh-CN" sz="2400" b="1" dirty="0">
                <a:ea typeface="宋体" pitchFamily="2" charset="-122"/>
              </a:rPr>
              <a:t>x</a:t>
            </a:r>
            <a:r>
              <a:rPr lang="en-US" altLang="zh-CN" sz="2400" b="1" baseline="30000" dirty="0">
                <a:ea typeface="宋体" pitchFamily="2" charset="-122"/>
              </a:rPr>
              <a:t>e1</a:t>
            </a:r>
            <a:r>
              <a:rPr lang="en-US" altLang="zh-CN" sz="2400" b="1" dirty="0">
                <a:ea typeface="宋体" pitchFamily="2" charset="-122"/>
              </a:rPr>
              <a:t>+p</a:t>
            </a:r>
            <a:r>
              <a:rPr lang="en-US" altLang="zh-CN" sz="2400" b="1" baseline="-25000" dirty="0">
                <a:ea typeface="宋体" pitchFamily="2" charset="-122"/>
              </a:rPr>
              <a:t>2</a:t>
            </a:r>
            <a:r>
              <a:rPr lang="en-US" altLang="zh-CN" sz="2400" b="1" dirty="0">
                <a:ea typeface="宋体" pitchFamily="2" charset="-122"/>
              </a:rPr>
              <a:t>x</a:t>
            </a:r>
            <a:r>
              <a:rPr lang="en-US" altLang="zh-CN" sz="2400" b="1" baseline="30000" dirty="0">
                <a:ea typeface="宋体" pitchFamily="2" charset="-122"/>
              </a:rPr>
              <a:t>e2</a:t>
            </a:r>
            <a:r>
              <a:rPr lang="en-US" altLang="zh-CN" sz="2400" b="1" dirty="0">
                <a:ea typeface="宋体" pitchFamily="2" charset="-122"/>
              </a:rPr>
              <a:t>+…+</a:t>
            </a:r>
            <a:r>
              <a:rPr lang="en-US" altLang="zh-CN" sz="2400" b="1" dirty="0" err="1">
                <a:ea typeface="宋体" pitchFamily="2" charset="-122"/>
              </a:rPr>
              <a:t>p</a:t>
            </a:r>
            <a:r>
              <a:rPr lang="en-US" altLang="zh-CN" sz="2400" b="1" baseline="-25000" dirty="0" err="1">
                <a:ea typeface="宋体" pitchFamily="2" charset="-122"/>
              </a:rPr>
              <a:t>m</a:t>
            </a:r>
            <a:r>
              <a:rPr lang="en-US" altLang="zh-CN" sz="2400" b="1" dirty="0" err="1">
                <a:ea typeface="宋体" pitchFamily="2" charset="-122"/>
              </a:rPr>
              <a:t>x</a:t>
            </a:r>
            <a:r>
              <a:rPr lang="en-US" altLang="zh-CN" sz="2400" b="1" baseline="30000" dirty="0" err="1">
                <a:ea typeface="宋体" pitchFamily="2" charset="-122"/>
              </a:rPr>
              <a:t>em</a:t>
            </a:r>
            <a:endParaRPr lang="en-US" altLang="zh-CN" sz="2400" b="1" baseline="30000" dirty="0"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</a:rPr>
              <a:t>其中：</a:t>
            </a:r>
            <a:r>
              <a:rPr lang="en-US" altLang="zh-CN" sz="2400" b="1" dirty="0">
                <a:ea typeface="宋体" pitchFamily="2" charset="-122"/>
              </a:rPr>
              <a:t>p</a:t>
            </a:r>
            <a:r>
              <a:rPr lang="en-US" altLang="zh-CN" sz="2400" b="1" baseline="-25000" dirty="0">
                <a:ea typeface="宋体" pitchFamily="2" charset="-122"/>
              </a:rPr>
              <a:t>i</a:t>
            </a:r>
            <a:r>
              <a:rPr lang="zh-CN" altLang="en-US" sz="2400" b="1" dirty="0">
                <a:ea typeface="宋体" pitchFamily="2" charset="-122"/>
              </a:rPr>
              <a:t>是指数为</a:t>
            </a:r>
            <a:r>
              <a:rPr lang="en-US" altLang="zh-CN" sz="2400" b="1" dirty="0" err="1">
                <a:ea typeface="宋体" pitchFamily="2" charset="-122"/>
              </a:rPr>
              <a:t>ei</a:t>
            </a:r>
            <a:r>
              <a:rPr lang="zh-CN" altLang="en-US" sz="2400" b="1" dirty="0">
                <a:ea typeface="宋体" pitchFamily="2" charset="-122"/>
              </a:rPr>
              <a:t>的项的非零系数，</a:t>
            </a:r>
            <a:r>
              <a:rPr lang="en-US" altLang="zh-CN" sz="2400" b="1" dirty="0">
                <a:ea typeface="宋体" pitchFamily="2" charset="-122"/>
              </a:rPr>
              <a:t>0 </a:t>
            </a:r>
            <a:r>
              <a:rPr lang="en-US" altLang="zh-CN" sz="2400" b="1" dirty="0">
                <a:ea typeface="宋体" pitchFamily="2" charset="-122"/>
                <a:cs typeface="Arial" pitchFamily="34" charset="0"/>
              </a:rPr>
              <a:t>≤ e1 ≤ e2 ≤ … ≤ </a:t>
            </a:r>
            <a:r>
              <a:rPr lang="en-US" altLang="zh-CN" sz="2400" b="1" dirty="0" err="1">
                <a:ea typeface="宋体" pitchFamily="2" charset="-122"/>
                <a:cs typeface="Arial" pitchFamily="34" charset="0"/>
              </a:rPr>
              <a:t>em</a:t>
            </a:r>
            <a:r>
              <a:rPr lang="en-US" altLang="zh-CN" sz="2400" b="1" dirty="0">
                <a:ea typeface="宋体" pitchFamily="2" charset="-122"/>
                <a:cs typeface="Arial" pitchFamily="34" charset="0"/>
              </a:rPr>
              <a:t> ≤n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endParaRPr lang="en-US" altLang="zh-CN" sz="500" b="1" dirty="0">
              <a:solidFill>
                <a:srgbClr val="002060"/>
              </a:solidFill>
              <a:ea typeface="宋体" pitchFamily="2" charset="-122"/>
              <a:cs typeface="Arial" pitchFamily="34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a typeface="宋体" pitchFamily="2" charset="-122"/>
                <a:cs typeface="Arial" pitchFamily="34" charset="0"/>
              </a:rPr>
              <a:t>二元组表示 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  <a:cs typeface="Arial" pitchFamily="34" charset="0"/>
              </a:rPr>
              <a:t>((p</a:t>
            </a:r>
            <a:r>
              <a:rPr lang="en-US" altLang="zh-CN" sz="2000" b="1" baseline="-25000" dirty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, e1), (p</a:t>
            </a:r>
            <a:r>
              <a:rPr lang="en-US" altLang="zh-CN" sz="2000" b="1" baseline="-25000" dirty="0">
                <a:solidFill>
                  <a:srgbClr val="002060"/>
                </a:solidFill>
                <a:ea typeface="宋体" pitchFamily="2" charset="-122"/>
              </a:rPr>
              <a:t>2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, e2), … , (p</a:t>
            </a:r>
            <a:r>
              <a:rPr lang="en-US" altLang="zh-CN" sz="2000" b="1" baseline="-25000" dirty="0">
                <a:solidFill>
                  <a:srgbClr val="002060"/>
                </a:solidFill>
                <a:ea typeface="宋体" pitchFamily="2" charset="-122"/>
              </a:rPr>
              <a:t>m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, </a:t>
            </a:r>
            <a:r>
              <a:rPr lang="en-US" altLang="zh-CN" sz="2000" b="1" dirty="0" err="1">
                <a:solidFill>
                  <a:srgbClr val="002060"/>
                </a:solidFill>
                <a:ea typeface="宋体" pitchFamily="2" charset="-122"/>
              </a:rPr>
              <a:t>em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))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a typeface="宋体" pitchFamily="2" charset="-122"/>
              </a:rPr>
              <a:t>例：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P</a:t>
            </a:r>
            <a:r>
              <a:rPr lang="en-US" altLang="zh-CN" sz="2000" b="1" baseline="-25000" dirty="0">
                <a:solidFill>
                  <a:srgbClr val="002060"/>
                </a:solidFill>
                <a:ea typeface="宋体" pitchFamily="2" charset="-122"/>
              </a:rPr>
              <a:t>999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(x) = 7x</a:t>
            </a:r>
            <a:r>
              <a:rPr lang="en-US" altLang="zh-CN" sz="2000" b="1" baseline="300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 - 2x</a:t>
            </a:r>
            <a:r>
              <a:rPr lang="en-US" altLang="zh-CN" sz="2000" b="1" baseline="30000" dirty="0">
                <a:solidFill>
                  <a:srgbClr val="002060"/>
                </a:solidFill>
                <a:ea typeface="宋体" pitchFamily="2" charset="-122"/>
              </a:rPr>
              <a:t>12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 -8x</a:t>
            </a:r>
            <a:r>
              <a:rPr lang="en-US" altLang="zh-CN" sz="2000" b="1" baseline="30000" dirty="0">
                <a:solidFill>
                  <a:srgbClr val="002060"/>
                </a:solidFill>
                <a:ea typeface="宋体" pitchFamily="2" charset="-122"/>
              </a:rPr>
              <a:t>999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2060"/>
                </a:solidFill>
                <a:ea typeface="宋体" pitchFamily="2" charset="-122"/>
              </a:rPr>
              <a:t>表示成</a:t>
            </a:r>
            <a:r>
              <a:rPr lang="en-US" altLang="zh-CN" sz="2000" b="1" dirty="0">
                <a:solidFill>
                  <a:srgbClr val="002060"/>
                </a:solidFill>
                <a:ea typeface="宋体" pitchFamily="2" charset="-122"/>
              </a:rPr>
              <a:t>: ((7,3), (-2,12), (-8,999))</a:t>
            </a:r>
          </a:p>
          <a:p>
            <a:pPr>
              <a:buFont typeface="Wingdings" pitchFamily="2" charset="2"/>
              <a:buNone/>
            </a:pPr>
            <a:endParaRPr lang="en-US" altLang="zh-CN" sz="2800" b="1" dirty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959782" y="4702278"/>
            <a:ext cx="5224435" cy="1049042"/>
          </a:xfrm>
          <a:noFill/>
        </p:spPr>
      </p:pic>
    </p:spTree>
    <p:extLst>
      <p:ext uri="{BB962C8B-B14F-4D97-AF65-F5344CB8AC3E}">
        <p14:creationId xmlns:p14="http://schemas.microsoft.com/office/powerpoint/2010/main" val="25924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第三种表示方法</a:t>
            </a:r>
            <a:r>
              <a:rPr lang="en-US" altLang="zh-CN" b="1" dirty="0">
                <a:latin typeface="+mn-ea"/>
                <a:ea typeface="+mn-ea"/>
              </a:rPr>
              <a:t>--</a:t>
            </a:r>
            <a:r>
              <a:rPr lang="zh-CN" altLang="en-US" b="1" dirty="0">
                <a:latin typeface="+mn-ea"/>
                <a:ea typeface="+mn-ea"/>
              </a:rPr>
              <a:t>多项式链表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0100" y="1621063"/>
            <a:ext cx="7543800" cy="125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947" tIns="56473" rIns="112947" bIns="56473">
            <a:spAutoFit/>
          </a:bodyPr>
          <a:lstStyle/>
          <a:p>
            <a:pPr defTabSz="1128713" eaLnBrk="1" hangingPunct="1">
              <a:spcBef>
                <a:spcPts val="1200"/>
              </a:spcBef>
            </a:pP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AH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= 1 - 10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+ 2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8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+ 7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14</a:t>
            </a:r>
            <a:endParaRPr kumimoji="1" lang="en-US" altLang="zh-CN" sz="3200" b="1" i="1" dirty="0">
              <a:solidFill>
                <a:srgbClr val="0000CC"/>
              </a:solidFill>
              <a:latin typeface="Times New Roman" pitchFamily="18" charset="0"/>
            </a:endParaRPr>
          </a:p>
          <a:p>
            <a:pPr defTabSz="1128713" eaLnBrk="1" hangingPunct="1">
              <a:spcBef>
                <a:spcPts val="1200"/>
              </a:spcBef>
            </a:pP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BH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= -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+ 10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- 3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10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+ 8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14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 + 4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baseline="30000" dirty="0">
                <a:solidFill>
                  <a:srgbClr val="0000CC"/>
                </a:solidFill>
                <a:latin typeface="Times New Roman" pitchFamily="18" charset="0"/>
              </a:rPr>
              <a:t>18</a:t>
            </a:r>
            <a:endParaRPr kumimoji="1" lang="en-US" altLang="zh-CN" sz="3200" baseline="30000" dirty="0"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93914" y="3189796"/>
            <a:ext cx="8556172" cy="231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510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多项式链表合并算法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32215" y="1092974"/>
            <a:ext cx="6553200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初始化；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 (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两个链都没处理完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{  if  (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指针指向当前节点的指数项相同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{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系数相加，在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链中填加新的节点；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链的指针均前移；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else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{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以指数小的项的系数添入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链中的新节点；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指数小的相应链指针前移；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While(A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链处理完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{ 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顺序处理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链；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While(B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链处理完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{ 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顺序处理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链；</a:t>
            </a:r>
            <a:r>
              <a:rPr kumimoji="1"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kumimoji="1" lang="en-US" altLang="zh-CN" baseline="30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57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7362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0" y="17362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670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052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17362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910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292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17362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50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532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96200" y="17362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3152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17362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" y="194423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09800" y="19442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33800" y="19442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257800" y="19442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58000" y="19442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371600" y="1888677"/>
            <a:ext cx="7391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1000" y="1355277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A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24000" y="34126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1430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812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048000" y="34126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6670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052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72000" y="34126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910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0292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096000" y="34126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7150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553200" y="34126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33400" y="362063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209800" y="36206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3733800" y="36206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57800" y="362063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1371600" y="3565077"/>
            <a:ext cx="5867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81000" y="3031677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B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524000" y="5089077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43000" y="50890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" y="5317677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1000" y="4784277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C</a:t>
            </a:r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1371600" y="5241477"/>
            <a:ext cx="1219200" cy="609600"/>
          </a:xfrm>
          <a:custGeom>
            <a:avLst/>
            <a:gdLst>
              <a:gd name="T0" fmla="*/ 2147483647 w 576"/>
              <a:gd name="T1" fmla="*/ 0 h 384"/>
              <a:gd name="T2" fmla="*/ 2147483647 w 576"/>
              <a:gd name="T3" fmla="*/ 0 h 384"/>
              <a:gd name="T4" fmla="*/ 2147483647 w 576"/>
              <a:gd name="T5" fmla="*/ 2147483647 h 384"/>
              <a:gd name="T6" fmla="*/ 0 w 576"/>
              <a:gd name="T7" fmla="*/ 2147483647 h 384"/>
              <a:gd name="T8" fmla="*/ 0 w 576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384"/>
              <a:gd name="T17" fmla="*/ 576 w 576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384">
                <a:moveTo>
                  <a:pt x="384" y="0"/>
                </a:moveTo>
                <a:lnTo>
                  <a:pt x="576" y="0"/>
                </a:lnTo>
                <a:lnTo>
                  <a:pt x="576" y="384"/>
                </a:lnTo>
                <a:lnTo>
                  <a:pt x="0" y="384"/>
                </a:lnTo>
                <a:lnTo>
                  <a:pt x="0" y="19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2895600" y="1355277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895600" y="10504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</a:rPr>
              <a:t>q1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2895600" y="3031677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2895600" y="27268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</a:rPr>
              <a:t>q2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1981200" y="5089077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017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0" y="1752606"/>
            <a:ext cx="4572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67000" y="17526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/>
              <a:t>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05200" y="17526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91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29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5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53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962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315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" y="196056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09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33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257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580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371600" y="1905006"/>
            <a:ext cx="7391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1000" y="13716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A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24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143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81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048000" y="3429006"/>
            <a:ext cx="4572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667000" y="34290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05200" y="34290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72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91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029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096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715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553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33400" y="363696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209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3733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57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1371600" y="3581406"/>
            <a:ext cx="5867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81000" y="30480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B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524000" y="51054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430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" y="5334006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1000" y="48006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C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4419600" y="1371606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4419600" y="1066806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</a:rPr>
              <a:t>q1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4419600" y="3048006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419600" y="2743206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</a:rPr>
              <a:t>q2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3124200" y="5105406"/>
            <a:ext cx="4572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2743200" y="51054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/>
              <a:t>5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581400" y="5105406"/>
            <a:ext cx="381000" cy="415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2286000" y="533400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9812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1371600" y="5257806"/>
            <a:ext cx="2971800" cy="609600"/>
          </a:xfrm>
          <a:custGeom>
            <a:avLst/>
            <a:gdLst>
              <a:gd name="T0" fmla="*/ 2147483647 w 1872"/>
              <a:gd name="T1" fmla="*/ 0 h 384"/>
              <a:gd name="T2" fmla="*/ 2147483647 w 1872"/>
              <a:gd name="T3" fmla="*/ 0 h 384"/>
              <a:gd name="T4" fmla="*/ 2147483647 w 1872"/>
              <a:gd name="T5" fmla="*/ 2147483647 h 384"/>
              <a:gd name="T6" fmla="*/ 0 w 1872"/>
              <a:gd name="T7" fmla="*/ 2147483647 h 384"/>
              <a:gd name="T8" fmla="*/ 0 w 187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84"/>
              <a:gd name="T17" fmla="*/ 1872 w 187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84">
                <a:moveTo>
                  <a:pt x="1536" y="0"/>
                </a:moveTo>
                <a:lnTo>
                  <a:pt x="1872" y="0"/>
                </a:lnTo>
                <a:lnTo>
                  <a:pt x="1872" y="384"/>
                </a:lnTo>
                <a:lnTo>
                  <a:pt x="0" y="384"/>
                </a:lnTo>
                <a:lnTo>
                  <a:pt x="0" y="19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31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67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05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1752606"/>
            <a:ext cx="4572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91000" y="17526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29200" y="17526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50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53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96200" y="17526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3152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17526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" y="196056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09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33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2578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58000" y="19605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371600" y="1905006"/>
            <a:ext cx="7391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1000" y="13716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A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24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143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81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048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667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05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72000" y="3429006"/>
            <a:ext cx="4572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91000" y="34290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029200" y="34290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096000" y="34290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7150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553200" y="34290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33400" y="363696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209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3733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57800" y="363696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1371600" y="3581406"/>
            <a:ext cx="5867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81000" y="30480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B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524000" y="51054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430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" y="5334006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1000" y="480060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C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5943600" y="1371606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5943600" y="1066806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</a:rPr>
              <a:t>q1</a:t>
            </a: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943600" y="3048006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5943600" y="2743206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</a:rPr>
              <a:t>q2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3048000" y="5105406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26670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5052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2209800" y="533400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981200" y="5105406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4572000" y="5105406"/>
            <a:ext cx="4572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4191000" y="51054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029200" y="5105406"/>
            <a:ext cx="381000" cy="4159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3733800" y="5334006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1371600" y="5334006"/>
            <a:ext cx="4343400" cy="457200"/>
          </a:xfrm>
          <a:custGeom>
            <a:avLst/>
            <a:gdLst>
              <a:gd name="T0" fmla="*/ 2147483647 w 2736"/>
              <a:gd name="T1" fmla="*/ 0 h 288"/>
              <a:gd name="T2" fmla="*/ 2147483647 w 2736"/>
              <a:gd name="T3" fmla="*/ 0 h 288"/>
              <a:gd name="T4" fmla="*/ 2147483647 w 2736"/>
              <a:gd name="T5" fmla="*/ 2147483647 h 288"/>
              <a:gd name="T6" fmla="*/ 0 w 2736"/>
              <a:gd name="T7" fmla="*/ 2147483647 h 288"/>
              <a:gd name="T8" fmla="*/ 0 w 27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6"/>
              <a:gd name="T16" fmla="*/ 0 h 288"/>
              <a:gd name="T17" fmla="*/ 2736 w 27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6" h="288">
                <a:moveTo>
                  <a:pt x="2448" y="0"/>
                </a:moveTo>
                <a:lnTo>
                  <a:pt x="2736" y="0"/>
                </a:lnTo>
                <a:lnTo>
                  <a:pt x="2736" y="288"/>
                </a:lnTo>
                <a:lnTo>
                  <a:pt x="0" y="28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9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DCB8-0FB7-F3EB-CAFE-6A96C2F4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3E07-91F1-EC25-D731-981C3544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Microsoft Word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问题</a:t>
            </a:r>
            <a:r>
              <a:rPr lang="en-US" altLang="zh-CN" sz="1600" dirty="0"/>
              <a:t>1</a:t>
            </a:r>
            <a:r>
              <a:rPr lang="zh-CN" altLang="en-US" sz="1600" dirty="0"/>
              <a:t>：作为软件的设计者，如何知道用户输入的信息是多少，即需要多少页文档</a:t>
            </a:r>
            <a:r>
              <a:rPr lang="en-US" altLang="zh-CN" sz="1600" dirty="0"/>
              <a:t>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问题</a:t>
            </a:r>
            <a:r>
              <a:rPr lang="en-US" altLang="zh-CN" sz="1600" dirty="0"/>
              <a:t>2</a:t>
            </a:r>
            <a:r>
              <a:rPr lang="zh-CN" altLang="en-US" sz="1600" dirty="0"/>
              <a:t>：在用户也事先无法预计文档会有多少页的情形下又该怎么办</a:t>
            </a:r>
            <a:r>
              <a:rPr lang="en-US" altLang="zh-CN" sz="1600" dirty="0"/>
              <a:t>?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A34D2-EAC0-123C-FA11-BABF6E2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25284-A2C9-EF4B-C314-FFDFD8EB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8DE6D-C562-5CD9-BD66-0D233CBB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89" y="2258926"/>
            <a:ext cx="6050422" cy="3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92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7417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0" y="17417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670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052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17417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910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292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17417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50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532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96200" y="17417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3152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17417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" y="194969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09800" y="19496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33800" y="19496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257800" y="19496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58000" y="19496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371600" y="1894128"/>
            <a:ext cx="7391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1000" y="1360728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A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524000" y="34181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1430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9812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048000" y="34181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6670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35052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572000" y="34181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910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029200" y="34181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6096000" y="3418128"/>
            <a:ext cx="4572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715000" y="3418128"/>
            <a:ext cx="3810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/>
              <a:t>4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6553200" y="3418128"/>
            <a:ext cx="3810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33400" y="362609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209800" y="36260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3733800" y="36260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57800" y="36260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1371600" y="3570528"/>
            <a:ext cx="5867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381000" y="3037128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B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524000" y="50945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430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" y="532312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1000" y="4789728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C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5943600" y="1360728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1371600" y="3037128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1371600" y="273232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</a:rPr>
              <a:t>q2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048000" y="50945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670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052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2209800" y="53231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19812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572000" y="50945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1910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5029200" y="50945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3733800" y="53231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6172200" y="5094528"/>
            <a:ext cx="4572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5791200" y="5094528"/>
            <a:ext cx="3810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629400" y="5094528"/>
            <a:ext cx="381000" cy="415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334000" y="532312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63"/>
          <p:cNvSpPr>
            <a:spLocks/>
          </p:cNvSpPr>
          <p:nvPr/>
        </p:nvSpPr>
        <p:spPr bwMode="auto">
          <a:xfrm>
            <a:off x="1295400" y="5323128"/>
            <a:ext cx="5867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5943600" y="1066806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060752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1529451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12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0" y="1529451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670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052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0" y="1529451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910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29200" y="1529451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096000" y="1529451"/>
            <a:ext cx="4572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15000" y="1529451"/>
            <a:ext cx="3810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/>
              <a:t>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553200" y="1529451"/>
            <a:ext cx="3810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96200" y="1529451"/>
            <a:ext cx="4572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315200" y="1529451"/>
            <a:ext cx="3810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153400" y="1529451"/>
            <a:ext cx="3810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" y="17374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209800" y="17374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733800" y="17374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257800" y="17374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858000" y="17374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371600" y="1681851"/>
            <a:ext cx="7391400" cy="533400"/>
          </a:xfrm>
          <a:custGeom>
            <a:avLst/>
            <a:gdLst>
              <a:gd name="T0" fmla="*/ 2147483647 w 4656"/>
              <a:gd name="T1" fmla="*/ 0 h 336"/>
              <a:gd name="T2" fmla="*/ 2147483647 w 4656"/>
              <a:gd name="T3" fmla="*/ 0 h 336"/>
              <a:gd name="T4" fmla="*/ 2147483647 w 4656"/>
              <a:gd name="T5" fmla="*/ 2147483647 h 336"/>
              <a:gd name="T6" fmla="*/ 0 w 4656"/>
              <a:gd name="T7" fmla="*/ 2147483647 h 336"/>
              <a:gd name="T8" fmla="*/ 0 w 4656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6"/>
              <a:gd name="T16" fmla="*/ 0 h 336"/>
              <a:gd name="T17" fmla="*/ 4656 w 465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6" h="336">
                <a:moveTo>
                  <a:pt x="4416" y="0"/>
                </a:moveTo>
                <a:lnTo>
                  <a:pt x="4656" y="0"/>
                </a:lnTo>
                <a:lnTo>
                  <a:pt x="4656" y="336"/>
                </a:lnTo>
                <a:lnTo>
                  <a:pt x="0" y="336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81000" y="1148451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A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1524000" y="34616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-1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11430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" y="366959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81000" y="3156828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C</a:t>
            </a: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7511184" y="1148451"/>
            <a:ext cx="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048000" y="34616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0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670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052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2209800" y="36695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19812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572000" y="34616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1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1910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50292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3733800" y="36695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6172200" y="3461628"/>
            <a:ext cx="457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57912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629400" y="3461628"/>
            <a:ext cx="381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334000" y="36695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7511184" y="854529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latin typeface="VW媩$婫`婡p瑙" charset="0"/>
              </a:rPr>
              <a:t>q1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761516" y="3461628"/>
            <a:ext cx="4572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3</a:t>
            </a: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7380516" y="3461628"/>
            <a:ext cx="3810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5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8218716" y="3461628"/>
            <a:ext cx="381000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6923316" y="366959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7761516" y="4327079"/>
            <a:ext cx="4572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4</a:t>
            </a:r>
          </a:p>
        </p:txBody>
      </p:sp>
      <p:sp>
        <p:nvSpPr>
          <p:cNvPr id="73" name="Text Box 15"/>
          <p:cNvSpPr txBox="1">
            <a:spLocks noChangeArrowheads="1"/>
          </p:cNvSpPr>
          <p:nvPr/>
        </p:nvSpPr>
        <p:spPr bwMode="auto">
          <a:xfrm>
            <a:off x="7380516" y="4327079"/>
            <a:ext cx="3810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8218716" y="4327079"/>
            <a:ext cx="381000" cy="41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/>
              <a:t> </a:t>
            </a:r>
          </a:p>
        </p:txBody>
      </p:sp>
      <p:cxnSp>
        <p:nvCxnSpPr>
          <p:cNvPr id="77" name="肘形连接符 76"/>
          <p:cNvCxnSpPr/>
          <p:nvPr/>
        </p:nvCxnSpPr>
        <p:spPr>
          <a:xfrm flipH="1" flipV="1">
            <a:off x="1317171" y="3877553"/>
            <a:ext cx="7200900" cy="657489"/>
          </a:xfrm>
          <a:prstGeom prst="bentConnector4">
            <a:avLst>
              <a:gd name="adj1" fmla="val -3175"/>
              <a:gd name="adj2" fmla="val -78227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/>
          <p:nvPr/>
        </p:nvCxnSpPr>
        <p:spPr>
          <a:xfrm rot="5400000">
            <a:off x="7691872" y="3609735"/>
            <a:ext cx="596488" cy="838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20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83425-AF96-4E13-928D-AC40AAF8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48E87-62BA-4EE4-B934-84E5029A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000FF"/>
                </a:solidFill>
              </a:rPr>
              <a:t>例子：设计一个算法删除单链表</a:t>
            </a:r>
            <a:r>
              <a:rPr lang="en-US" altLang="zh-CN" sz="1800" dirty="0">
                <a:solidFill>
                  <a:srgbClr val="0000FF"/>
                </a:solidFill>
              </a:rPr>
              <a:t>L</a:t>
            </a:r>
            <a:r>
              <a:rPr lang="zh-CN" altLang="en-US" sz="1800" dirty="0">
                <a:solidFill>
                  <a:srgbClr val="0000FF"/>
                </a:solidFill>
              </a:rPr>
              <a:t>中第一个值为</a:t>
            </a:r>
            <a:r>
              <a:rPr lang="en-US" altLang="zh-CN" sz="1800" dirty="0">
                <a:solidFill>
                  <a:srgbClr val="0000FF"/>
                </a:solidFill>
              </a:rPr>
              <a:t>x</a:t>
            </a:r>
            <a:r>
              <a:rPr lang="zh-CN" altLang="en-US" sz="1800" dirty="0">
                <a:solidFill>
                  <a:srgbClr val="0000FF"/>
                </a:solidFill>
              </a:rPr>
              <a:t>的节点。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1800" dirty="0"/>
              <a:t>思路：如图所示，用</a:t>
            </a:r>
            <a:r>
              <a:rPr lang="en-US" altLang="zh-CN" sz="1800" b="1" dirty="0">
                <a:solidFill>
                  <a:srgbClr val="FF0000"/>
                </a:solidFill>
              </a:rPr>
              <a:t>pre, p</a:t>
            </a:r>
            <a:r>
              <a:rPr lang="zh-CN" altLang="en-US" sz="1800" dirty="0"/>
              <a:t>遍历整个单链表，</a:t>
            </a:r>
            <a:r>
              <a:rPr lang="en-US" altLang="zh-CN" sz="1800" dirty="0">
                <a:solidFill>
                  <a:srgbClr val="FF0000"/>
                </a:solidFill>
              </a:rPr>
              <a:t>pre</a:t>
            </a:r>
            <a:r>
              <a:rPr lang="zh-CN" altLang="en-US" sz="1800" dirty="0">
                <a:solidFill>
                  <a:srgbClr val="FF0000"/>
                </a:solidFill>
              </a:rPr>
              <a:t>指向*</a:t>
            </a:r>
            <a:r>
              <a:rPr lang="en-US" altLang="zh-CN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>
                <a:solidFill>
                  <a:srgbClr val="FF0000"/>
                </a:solidFill>
              </a:rPr>
              <a:t>的前驱结点，</a:t>
            </a:r>
            <a:r>
              <a:rPr lang="en-US" altLang="zh-CN" sz="1800" dirty="0">
                <a:solidFill>
                  <a:srgbClr val="FF0000"/>
                </a:solidFill>
              </a:rPr>
              <a:t>p</a:t>
            </a:r>
            <a:r>
              <a:rPr lang="zh-CN" altLang="en-US" sz="1800" dirty="0">
                <a:solidFill>
                  <a:srgbClr val="FF0000"/>
                </a:solidFill>
              </a:rPr>
              <a:t>用于查找第一个值为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zh-CN" altLang="en-US" sz="1800" dirty="0">
                <a:solidFill>
                  <a:srgbClr val="FF0000"/>
                </a:solidFill>
              </a:rPr>
              <a:t>的结点</a:t>
            </a:r>
            <a:r>
              <a:rPr lang="zh-CN" altLang="en-US" sz="1800" dirty="0"/>
              <a:t>。当找到后将*</a:t>
            </a:r>
            <a:r>
              <a:rPr lang="en-US" altLang="zh-CN" sz="1800" dirty="0"/>
              <a:t>p</a:t>
            </a:r>
            <a:r>
              <a:rPr lang="zh-CN" altLang="en-US" sz="1800" dirty="0"/>
              <a:t>结点删除，返回</a:t>
            </a:r>
            <a:r>
              <a:rPr lang="en-US" altLang="zh-CN" sz="1800" dirty="0"/>
              <a:t>1</a:t>
            </a:r>
            <a:r>
              <a:rPr lang="zh-CN" altLang="en-US" sz="1800" dirty="0"/>
              <a:t>；否则返回</a:t>
            </a:r>
            <a:r>
              <a:rPr lang="en-US" altLang="zh-CN" sz="1800" dirty="0"/>
              <a:t>0</a:t>
            </a:r>
            <a:r>
              <a:rPr lang="zh-CN" altLang="en-US" sz="1800" dirty="0"/>
              <a:t>。对应算法如下。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E1A9D-F957-4331-8E39-CEB7E3F1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96F2B-FF18-4F54-8398-78346772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FEDDD-6C35-47EB-AF92-6C6A6D20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20" y="2427385"/>
            <a:ext cx="3700330" cy="10016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824033-755F-42B9-9769-D183EE37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0" y="3629640"/>
            <a:ext cx="5544930" cy="22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7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AFD52-D5A6-4BA6-B3DF-07BC81D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B3894-8BB8-428B-9980-9FB4567E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6838"/>
            <a:ext cx="8387260" cy="5063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例子：设计一个算法，删除单链表</a:t>
            </a:r>
            <a:r>
              <a:rPr lang="en-US" altLang="zh-CN" sz="1600" dirty="0"/>
              <a:t>L</a:t>
            </a:r>
            <a:r>
              <a:rPr lang="zh-CN" altLang="en-US" sz="1600" dirty="0"/>
              <a:t>含两个或两个以上的数据结点中，第一个值为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的结点的前驱结点。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思路：</a:t>
            </a:r>
            <a:r>
              <a:rPr lang="zh-CN" altLang="en-US" sz="1600" dirty="0"/>
              <a:t>如图所示，在遍历时用</a:t>
            </a:r>
            <a:r>
              <a:rPr lang="en-US" altLang="zh-CN" sz="1600" dirty="0"/>
              <a:t>p</a:t>
            </a:r>
            <a:r>
              <a:rPr lang="zh-CN" altLang="en-US" sz="1600" dirty="0"/>
              <a:t>指向值为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的结点，用</a:t>
            </a:r>
            <a:r>
              <a:rPr lang="en-US" altLang="zh-CN" sz="1600" dirty="0"/>
              <a:t>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</a:t>
            </a:r>
            <a:r>
              <a:rPr lang="zh-CN" altLang="en-US" sz="1600" dirty="0"/>
              <a:t>结点的前驱结点，用</a:t>
            </a:r>
            <a:r>
              <a:rPr lang="en-US" altLang="zh-CN" sz="1600" dirty="0" err="1"/>
              <a:t>prepre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pre</a:t>
            </a:r>
            <a:r>
              <a:rPr lang="zh-CN" altLang="en-US" sz="1600" dirty="0"/>
              <a:t>节点的前驱结点。若第一个数据结点的值为</a:t>
            </a:r>
            <a:r>
              <a:rPr lang="en-US" altLang="zh-CN" sz="1600" dirty="0"/>
              <a:t>x</a:t>
            </a:r>
            <a:r>
              <a:rPr lang="zh-CN" altLang="en-US" sz="1600" dirty="0"/>
              <a:t>或未找到值为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的结点，返回</a:t>
            </a:r>
            <a:r>
              <a:rPr lang="en-US" altLang="zh-CN" sz="1600" dirty="0"/>
              <a:t>0</a:t>
            </a:r>
            <a:r>
              <a:rPr lang="zh-CN" altLang="en-US" sz="1600" dirty="0"/>
              <a:t>；否则删除*</a:t>
            </a:r>
            <a:r>
              <a:rPr lang="en-US" altLang="zh-CN" sz="1600" dirty="0"/>
              <a:t>pre</a:t>
            </a:r>
            <a:r>
              <a:rPr lang="zh-CN" altLang="en-US" sz="1600" dirty="0"/>
              <a:t>结点，并返回</a:t>
            </a:r>
            <a:r>
              <a:rPr lang="en-US" altLang="zh-CN" sz="1600" dirty="0"/>
              <a:t>1</a:t>
            </a:r>
            <a:r>
              <a:rPr lang="zh-CN" altLang="en-US" sz="1600" dirty="0"/>
              <a:t>。对应的算法实现如下：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792D8-45B0-44A5-8CD2-B112180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EEA11-6563-4B40-9F95-D2102DCE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AA434-D952-4718-99F7-598C05E130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0291" y="1519093"/>
            <a:ext cx="3623417" cy="834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D9B82B-56EC-4172-B360-97E46A50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818" y="4726796"/>
            <a:ext cx="5050564" cy="131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ED9722-0AA3-4AA9-8293-3AA365422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824" y="3672024"/>
            <a:ext cx="4958478" cy="10462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55F92A-A5A2-4EA2-3613-3E2F27284D26}"/>
              </a:ext>
            </a:extLst>
          </p:cNvPr>
          <p:cNvSpPr/>
          <p:nvPr/>
        </p:nvSpPr>
        <p:spPr>
          <a:xfrm>
            <a:off x="905854" y="4272897"/>
            <a:ext cx="2256090" cy="700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4F11BC-1165-CD9B-DDB4-E4AD53BFA16E}"/>
              </a:ext>
            </a:extLst>
          </p:cNvPr>
          <p:cNvSpPr/>
          <p:nvPr/>
        </p:nvSpPr>
        <p:spPr>
          <a:xfrm>
            <a:off x="905854" y="5017069"/>
            <a:ext cx="1504060" cy="76126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1E449-F174-42A7-73E6-5573A611A530}"/>
              </a:ext>
            </a:extLst>
          </p:cNvPr>
          <p:cNvSpPr txBox="1"/>
          <p:nvPr/>
        </p:nvSpPr>
        <p:spPr>
          <a:xfrm>
            <a:off x="278823" y="4477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C506F-0AE5-9923-18F2-355365B28AF7}"/>
              </a:ext>
            </a:extLst>
          </p:cNvPr>
          <p:cNvSpPr txBox="1"/>
          <p:nvPr/>
        </p:nvSpPr>
        <p:spPr>
          <a:xfrm>
            <a:off x="278823" y="51916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2294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B43B6-7B4E-4C13-9978-A2A8E42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DCA29-4108-499F-B7B7-FA609F53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6838"/>
            <a:ext cx="8280000" cy="5063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例子：在</a:t>
            </a:r>
            <a:r>
              <a:rPr lang="zh-CN" altLang="en-US" sz="1600" b="1" dirty="0">
                <a:solidFill>
                  <a:srgbClr val="FF0000"/>
                </a:solidFill>
              </a:rPr>
              <a:t>带头结点</a:t>
            </a:r>
            <a:r>
              <a:rPr lang="zh-CN" altLang="en-US" sz="1600" dirty="0"/>
              <a:t>的单链表中，删除所有值为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的结点，并释放其空间。假设值为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的结点不唯一，试编写算法实现以上的操作。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思路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用</a:t>
            </a:r>
            <a:r>
              <a:rPr lang="en-US" altLang="zh-CN" sz="1600" dirty="0"/>
              <a:t>p</a:t>
            </a:r>
            <a:r>
              <a:rPr lang="zh-CN" altLang="en-US" sz="1600" dirty="0">
                <a:solidFill>
                  <a:srgbClr val="FF0000"/>
                </a:solidFill>
              </a:rPr>
              <a:t>从头到尾扫描</a:t>
            </a:r>
            <a:r>
              <a:rPr lang="zh-CN" altLang="en-US" sz="1600" dirty="0"/>
              <a:t>单链表，</a:t>
            </a:r>
            <a:r>
              <a:rPr lang="en-US" altLang="zh-CN" sz="1600" dirty="0"/>
              <a:t>pre</a:t>
            </a:r>
            <a:r>
              <a:rPr lang="zh-CN" altLang="en-US" sz="1600" dirty="0"/>
              <a:t>指向*</a:t>
            </a:r>
            <a:r>
              <a:rPr lang="en-US" altLang="zh-CN" sz="1600" dirty="0"/>
              <a:t>p</a:t>
            </a:r>
            <a:r>
              <a:rPr lang="zh-CN" altLang="en-US" sz="1600" dirty="0"/>
              <a:t>结点的前驱。若</a:t>
            </a:r>
            <a:r>
              <a:rPr lang="en-US" altLang="zh-CN" sz="1600" dirty="0"/>
              <a:t>p</a:t>
            </a:r>
            <a:r>
              <a:rPr lang="zh-CN" altLang="en-US" sz="1600" dirty="0"/>
              <a:t>所指结点的值为</a:t>
            </a:r>
            <a:r>
              <a:rPr lang="en-US" altLang="zh-CN" sz="1600" dirty="0"/>
              <a:t>x</a:t>
            </a:r>
            <a:r>
              <a:rPr lang="zh-CN" altLang="en-US" sz="1600" dirty="0"/>
              <a:t>，则删除，并让</a:t>
            </a:r>
            <a:r>
              <a:rPr lang="en-US" altLang="zh-CN" sz="1600" dirty="0"/>
              <a:t>p</a:t>
            </a:r>
            <a:r>
              <a:rPr lang="zh-CN" altLang="en-US" sz="1600" dirty="0"/>
              <a:t>移向下一个结点，否则让</a:t>
            </a:r>
            <a:r>
              <a:rPr lang="en-US" altLang="zh-CN" sz="1600" dirty="0"/>
              <a:t>pre, p</a:t>
            </a:r>
            <a:r>
              <a:rPr lang="zh-CN" altLang="en-US" sz="1600" dirty="0"/>
              <a:t>指针同步后移一个结点。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55C95-2FC3-4260-831A-6EF302DF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9F89C-A527-4FD3-9DE7-27630757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63926-C287-4336-BAAD-1312414C0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841" y="2729554"/>
            <a:ext cx="4518901" cy="24435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5FB2E3-D3DD-4B3A-8BB6-E006FD4B3055}"/>
              </a:ext>
            </a:extLst>
          </p:cNvPr>
          <p:cNvSpPr/>
          <p:nvPr/>
        </p:nvSpPr>
        <p:spPr>
          <a:xfrm>
            <a:off x="5520583" y="2729554"/>
            <a:ext cx="3315768" cy="2313454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本算法是在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</a:rPr>
              <a:t>无序单链表</a:t>
            </a:r>
            <a:r>
              <a:rPr lang="zh-CN" altLang="en-US" sz="1200" dirty="0">
                <a:ea typeface="微软雅黑" panose="020B0503020204020204" pitchFamily="34" charset="-122"/>
              </a:rPr>
              <a:t>中删除满足某种条件的所有结点，这里的条件是结点的值为</a:t>
            </a:r>
            <a:r>
              <a:rPr lang="en-US" altLang="zh-CN" sz="1200" dirty="0"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ea typeface="微软雅黑" panose="020B0503020204020204" pitchFamily="34" charset="-122"/>
              </a:rPr>
              <a:t>。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实际上，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</a:rPr>
              <a:t>这个条件是可以任意指定的</a:t>
            </a:r>
            <a:r>
              <a:rPr lang="zh-CN" altLang="en-US" sz="1200" dirty="0">
                <a:ea typeface="微软雅黑" panose="020B0503020204020204" pitchFamily="34" charset="-122"/>
              </a:rPr>
              <a:t>，只要修改</a:t>
            </a:r>
            <a:r>
              <a:rPr lang="en-US" altLang="zh-CN" sz="1200" dirty="0"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ea typeface="微软雅黑" panose="020B0503020204020204" pitchFamily="34" charset="-122"/>
              </a:rPr>
              <a:t>条件即可，比如，要求删除介于</a:t>
            </a:r>
            <a:r>
              <a:rPr lang="en-US" altLang="zh-CN" sz="1200" dirty="0">
                <a:ea typeface="微软雅黑" panose="020B0503020204020204" pitchFamily="34" charset="-122"/>
              </a:rPr>
              <a:t>mink</a:t>
            </a:r>
            <a:r>
              <a:rPr lang="zh-CN" altLang="en-US" sz="1200" dirty="0"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ea typeface="微软雅黑" panose="020B0503020204020204" pitchFamily="34" charset="-122"/>
              </a:rPr>
              <a:t>maxk</a:t>
            </a:r>
            <a:r>
              <a:rPr lang="zh-CN" altLang="en-US" sz="1200" dirty="0">
                <a:ea typeface="微软雅黑" panose="020B0503020204020204" pitchFamily="34" charset="-122"/>
              </a:rPr>
              <a:t>之间的所有结点，则只需将</a:t>
            </a:r>
            <a:r>
              <a:rPr lang="en-US" altLang="zh-CN" sz="1200" dirty="0"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ea typeface="微软雅黑" panose="020B0503020204020204" pitchFamily="34" charset="-122"/>
              </a:rPr>
              <a:t>语句修改为：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 algn="ctr">
              <a:lnSpc>
                <a:spcPct val="175000"/>
              </a:lnSpc>
            </a:pPr>
            <a:r>
              <a:rPr lang="en-US" altLang="zh-CN" sz="1200" dirty="0">
                <a:ea typeface="微软雅黑" panose="020B0503020204020204" pitchFamily="34" charset="-122"/>
              </a:rPr>
              <a:t>if(p-&gt;data &gt; mink &amp;&amp; p-&gt;data &lt; </a:t>
            </a:r>
            <a:r>
              <a:rPr lang="en-US" altLang="zh-CN" sz="1200" dirty="0" err="1">
                <a:ea typeface="微软雅黑" panose="020B0503020204020204" pitchFamily="34" charset="-122"/>
              </a:rPr>
              <a:t>maxk</a:t>
            </a:r>
            <a:r>
              <a:rPr lang="en-US" altLang="zh-CN" sz="1200" dirty="0"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E5CA1B-7AE4-4BA6-A76D-2DF7F346193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841" y="5190244"/>
            <a:ext cx="1945486" cy="5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0FD6-589F-4FA1-9657-AB94053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DD376-27A1-4C8D-92F5-DEAAF294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例子：在</a:t>
            </a:r>
            <a:r>
              <a:rPr lang="zh-CN" altLang="en-US" sz="1600" b="1" dirty="0">
                <a:solidFill>
                  <a:srgbClr val="FF0000"/>
                </a:solidFill>
              </a:rPr>
              <a:t>带头结点</a:t>
            </a:r>
            <a:r>
              <a:rPr lang="zh-CN" altLang="en-US" sz="1600" dirty="0"/>
              <a:t>的单链表中，删除所有值为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的结点，并释放其空间。假设值为</a:t>
            </a:r>
            <a:r>
              <a:rPr lang="en-US" altLang="zh-CN" sz="1600" dirty="0"/>
              <a:t>x</a:t>
            </a:r>
            <a:r>
              <a:rPr lang="zh-CN" altLang="en-US" sz="1600" dirty="0"/>
              <a:t>的结点不唯一，试编写算法实现以上的操作。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思路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r>
              <a:rPr lang="zh-CN" altLang="en-US" sz="1600" dirty="0"/>
              <a:t>采用</a:t>
            </a:r>
            <a:r>
              <a:rPr lang="zh-CN" altLang="en-US" sz="1600" dirty="0">
                <a:solidFill>
                  <a:srgbClr val="FF0000"/>
                </a:solidFill>
              </a:rPr>
              <a:t>尾插法</a:t>
            </a:r>
            <a:r>
              <a:rPr lang="zh-CN" altLang="en-US" sz="1600" dirty="0"/>
              <a:t>建立单链表。用</a:t>
            </a:r>
            <a:r>
              <a:rPr lang="en-US" altLang="zh-CN" sz="1600" dirty="0"/>
              <a:t>p</a:t>
            </a:r>
            <a:r>
              <a:rPr lang="zh-CN" altLang="en-US" sz="1600" dirty="0"/>
              <a:t>指针扫描</a:t>
            </a:r>
            <a:r>
              <a:rPr lang="en-US" altLang="zh-CN" sz="1600" dirty="0"/>
              <a:t>L</a:t>
            </a:r>
            <a:r>
              <a:rPr lang="zh-CN" altLang="en-US" sz="1600" dirty="0"/>
              <a:t>的所有结点 ，当其值不为</a:t>
            </a:r>
            <a:r>
              <a:rPr lang="en-US" altLang="zh-CN" sz="1600" dirty="0"/>
              <a:t>x</a:t>
            </a:r>
            <a:r>
              <a:rPr lang="zh-CN" altLang="en-US" sz="1600" dirty="0"/>
              <a:t>时，将其链接到</a:t>
            </a:r>
            <a:r>
              <a:rPr lang="en-US" altLang="zh-CN" sz="1600" dirty="0"/>
              <a:t>L</a:t>
            </a:r>
            <a:r>
              <a:rPr lang="zh-CN" altLang="en-US" sz="1600" dirty="0"/>
              <a:t>之后，否则将其释放。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B0E12-1B2D-4E17-AB3D-8FBEBB31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C12EC-A91D-4DE9-8280-02B77C6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BF40F7-F832-46F0-ADE5-A51504B3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0" y="2717846"/>
            <a:ext cx="5081987" cy="33225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A206E2-68C1-47F5-A8A3-058AF5C22749}"/>
              </a:ext>
            </a:extLst>
          </p:cNvPr>
          <p:cNvSpPr/>
          <p:nvPr/>
        </p:nvSpPr>
        <p:spPr>
          <a:xfrm>
            <a:off x="6193238" y="4813112"/>
            <a:ext cx="2322112" cy="1061829"/>
          </a:xfrm>
          <a:prstGeom prst="rect">
            <a:avLst/>
          </a:prstGeom>
          <a:ln>
            <a:solidFill>
              <a:srgbClr val="00582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两种算法皆扫描一遍链表，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时间复杂度为</a:t>
            </a:r>
            <a:r>
              <a:rPr lang="en-US" altLang="zh-CN" sz="1200" dirty="0">
                <a:ea typeface="微软雅黑" panose="020B0503020204020204" pitchFamily="34" charset="-122"/>
              </a:rPr>
              <a:t>O(n)</a:t>
            </a:r>
          </a:p>
          <a:p>
            <a:pPr>
              <a:lnSpc>
                <a:spcPct val="175000"/>
              </a:lnSpc>
            </a:pPr>
            <a:r>
              <a:rPr lang="zh-CN" altLang="en-US" sz="1200" dirty="0">
                <a:ea typeface="微软雅黑" panose="020B0503020204020204" pitchFamily="34" charset="-122"/>
              </a:rPr>
              <a:t>空间复杂度为</a:t>
            </a:r>
            <a:r>
              <a:rPr lang="en-US" altLang="zh-CN" sz="1200" dirty="0">
                <a:ea typeface="微软雅黑" panose="020B0503020204020204" pitchFamily="34" charset="-122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5884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1AE0D-ECCE-4AC1-A2E3-1B6E0FA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781C-4CDD-4499-819B-1923CB11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6838"/>
            <a:ext cx="8472718" cy="50636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例子：试编写算法将带有头结点的单链表就地逆置，所谓“就地”是指辅助空间复杂度为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思路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/>
              <a:t>：将头结点摘下，然后从第一结点开始，依次前插入到头结点的后面（头插法建立单链表），直到最后一个结点为止，则实现了链表的逆置，如图所示。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FD482-08A0-49A5-9E77-3BF1B86F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97AD3-A7B0-4E4A-928A-04B1E42B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F81AA0-83E0-471F-BC31-F02253C9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18" y="2871385"/>
            <a:ext cx="6273848" cy="2879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3F4EFD-DEE3-4221-A197-4A7F09414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4979572"/>
            <a:ext cx="4286072" cy="9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B9C9E-6987-4FD0-9CA5-CD51266E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D4986-66E0-48F0-A429-E19ACF48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/>
              <a:t>例子：试编写算法将带有头结点的单链表就地逆置，所谓“就地”是指辅助空间复杂度为</a:t>
            </a:r>
            <a:r>
              <a:rPr lang="en-US" altLang="zh-CN" sz="1400" dirty="0"/>
              <a:t>O(1)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思路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：假设 </a:t>
            </a:r>
            <a:r>
              <a:rPr lang="en-US" altLang="zh-CN" sz="1400" dirty="0"/>
              <a:t>pre, p </a:t>
            </a:r>
            <a:r>
              <a:rPr lang="zh-CN" altLang="en-US" sz="1400" dirty="0"/>
              <a:t>和 </a:t>
            </a:r>
            <a:r>
              <a:rPr lang="en-US" altLang="zh-CN" sz="1400" dirty="0"/>
              <a:t>r </a:t>
            </a:r>
            <a:r>
              <a:rPr lang="zh-CN" altLang="en-US" sz="1400" dirty="0"/>
              <a:t>指向</a:t>
            </a:r>
            <a:r>
              <a:rPr lang="en-US" altLang="zh-CN" sz="1400" dirty="0"/>
              <a:t>3</a:t>
            </a:r>
            <a:r>
              <a:rPr lang="zh-CN" altLang="en-US" sz="1400" dirty="0"/>
              <a:t>个相邻的结点，如图所示。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40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/>
              <a:t>假设经过若干操作，*</a:t>
            </a:r>
            <a:r>
              <a:rPr lang="en-US" altLang="zh-CN" sz="1400" dirty="0"/>
              <a:t>pre</a:t>
            </a:r>
            <a:r>
              <a:rPr lang="zh-CN" altLang="en-US" sz="1400" dirty="0"/>
              <a:t>之前的结点的指针都已经调整完毕，它们的</a:t>
            </a:r>
            <a:r>
              <a:rPr lang="en-US" altLang="zh-CN" sz="1400" dirty="0"/>
              <a:t>next</a:t>
            </a:r>
            <a:r>
              <a:rPr lang="zh-CN" altLang="en-US" sz="1400" dirty="0"/>
              <a:t>都指向其原前驱结点。现在令*</a:t>
            </a:r>
            <a:r>
              <a:rPr lang="en-US" altLang="zh-CN" sz="1400" dirty="0"/>
              <a:t>p</a:t>
            </a:r>
            <a:r>
              <a:rPr lang="zh-CN" altLang="en-US" sz="1400" dirty="0"/>
              <a:t>结点的</a:t>
            </a:r>
            <a:r>
              <a:rPr lang="en-US" altLang="zh-CN" sz="1400" dirty="0"/>
              <a:t>next</a:t>
            </a:r>
            <a:r>
              <a:rPr lang="zh-CN" altLang="en-US" sz="1400" dirty="0"/>
              <a:t>域指向</a:t>
            </a:r>
            <a:r>
              <a:rPr lang="en-US" altLang="zh-CN" sz="1400" dirty="0"/>
              <a:t>*pre</a:t>
            </a:r>
            <a:r>
              <a:rPr lang="zh-CN" altLang="en-US" sz="1400" dirty="0"/>
              <a:t>结点，注意到一旦调整指针的指向后，*</a:t>
            </a:r>
            <a:r>
              <a:rPr lang="en-US" altLang="zh-CN" sz="1400" dirty="0"/>
              <a:t>p</a:t>
            </a:r>
            <a:r>
              <a:rPr lang="zh-CN" altLang="en-US" sz="1400" dirty="0"/>
              <a:t>的后继结点的链接就断开了，为此需要用</a:t>
            </a:r>
            <a:r>
              <a:rPr lang="en-US" altLang="zh-CN" sz="1400" dirty="0"/>
              <a:t>r</a:t>
            </a:r>
            <a:r>
              <a:rPr lang="zh-CN" altLang="en-US" sz="1400" dirty="0"/>
              <a:t>来指向原*</a:t>
            </a:r>
            <a:r>
              <a:rPr lang="en-US" altLang="zh-CN" sz="1400" dirty="0"/>
              <a:t>p</a:t>
            </a:r>
            <a:r>
              <a:rPr lang="zh-CN" altLang="en-US" sz="1400" dirty="0"/>
              <a:t>的后继结点。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400" dirty="0"/>
              <a:t>处理时需要注意两点：</a:t>
            </a:r>
            <a:endParaRPr lang="en-US" altLang="zh-CN" sz="14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200" dirty="0"/>
              <a:t>一是在</a:t>
            </a:r>
            <a:r>
              <a:rPr lang="zh-CN" altLang="en-US" sz="1200" dirty="0">
                <a:solidFill>
                  <a:srgbClr val="FF0000"/>
                </a:solidFill>
              </a:rPr>
              <a:t>处理第一个结点时</a:t>
            </a:r>
            <a:r>
              <a:rPr lang="zh-CN" altLang="en-US" sz="1200" dirty="0"/>
              <a:t>，应将其</a:t>
            </a:r>
            <a:r>
              <a:rPr lang="en-US" altLang="zh-CN" sz="1200" dirty="0"/>
              <a:t>next</a:t>
            </a:r>
            <a:r>
              <a:rPr lang="zh-CN" altLang="en-US" sz="1200" dirty="0"/>
              <a:t>域置为</a:t>
            </a:r>
            <a:r>
              <a:rPr lang="en-US" altLang="zh-CN" sz="1200" dirty="0"/>
              <a:t>NULL</a:t>
            </a:r>
            <a:r>
              <a:rPr lang="zh-CN" altLang="en-US" sz="1200" dirty="0"/>
              <a:t>，而不是指向头结点（因为它将作为新表的尾结点）；</a:t>
            </a:r>
            <a:endParaRPr lang="en-US" altLang="zh-CN" sz="1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200" dirty="0"/>
              <a:t>二是在</a:t>
            </a:r>
            <a:r>
              <a:rPr lang="zh-CN" altLang="en-US" sz="1200" dirty="0">
                <a:solidFill>
                  <a:srgbClr val="FF0000"/>
                </a:solidFill>
              </a:rPr>
              <a:t>处理完最后一个结点后</a:t>
            </a:r>
            <a:r>
              <a:rPr lang="zh-CN" altLang="en-US" sz="1200" dirty="0"/>
              <a:t>，需要将头结点的指针指向它。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B5D4A-2622-49C0-BB16-E0EAF470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F4AA6-5A4F-47DF-8F3D-D15DC454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04B310-877C-499A-BDAB-C4B8865E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927" y="1936781"/>
            <a:ext cx="6258146" cy="8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78AE-1B9F-4EBE-B4E1-F5F11B6A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607BD-A667-407F-8B84-5747BA6D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例子：试编写算法将带有头结点的单链表就地逆置，所谓“就地”是指辅助空间复杂度为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上述两个算法思路的时间复杂度为</a:t>
            </a:r>
            <a:r>
              <a:rPr lang="en-US" altLang="zh-CN" sz="1800" dirty="0"/>
              <a:t>O(n)</a:t>
            </a:r>
            <a:r>
              <a:rPr lang="zh-CN" altLang="en-US" sz="1800" dirty="0"/>
              <a:t>，空间复杂度为</a:t>
            </a:r>
            <a:r>
              <a:rPr lang="en-US" altLang="zh-CN" sz="1800" dirty="0"/>
              <a:t>O(1)</a:t>
            </a:r>
            <a:r>
              <a:rPr lang="zh-CN" altLang="en-US" sz="1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236BC-9061-4CE5-A348-F66799C8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E23A6-148F-4234-B5EA-7AED7241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195339-F546-48A4-803C-52361D37D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0650" y="2144488"/>
            <a:ext cx="6362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55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Definition and operations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Sequence List 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Linked List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Applications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3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DE1D-C1D8-5715-637F-6294FAA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847AC-F124-15D6-C49D-95DF9285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dirty="0"/>
              <a:t>按照我们已有的数组和结构的知识，要满足所有的用户要求，只能是申请一个尽可能大的结构数组，这样做的缺陷也是显而易见的，一旦运行</a:t>
            </a:r>
            <a:r>
              <a:rPr lang="en-US" altLang="zh-CN" sz="1600" dirty="0"/>
              <a:t>Word</a:t>
            </a:r>
            <a:r>
              <a:rPr lang="zh-CN" altLang="en-US" sz="1600" dirty="0"/>
              <a:t>，则大量的内存空间被这个软件占用，机器的速度同时会降低。但是，对于大多数用户来说，文本页数并不需要这么多，因此这样的方案不尽合理。</a:t>
            </a:r>
            <a:endParaRPr lang="en-US" altLang="zh-CN" sz="1600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dirty="0"/>
              <a:t>最朴素实际的一个解决思路是，不论用户的要求是多少页，总是从头一页开始的。按照这样的思路，在最初始打开</a:t>
            </a:r>
            <a:r>
              <a:rPr lang="en-US" altLang="zh-CN" sz="1600" dirty="0"/>
              <a:t>Word</a:t>
            </a:r>
            <a:r>
              <a:rPr lang="zh-CN" altLang="en-US" sz="1600" dirty="0"/>
              <a:t>开始工作时，系统先分配一页的空间给用户使用，当用到一页的最后一个字符时，若用户还需要新的一页，再从内存申请新的一页，拿来给用户使用。</a:t>
            </a:r>
            <a:endParaRPr lang="en-US" altLang="zh-CN" sz="1600" dirty="0"/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1600" dirty="0"/>
              <a:t>这就是按需分配的方法。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FF64B-87E9-8ADD-4FE6-7E2B9006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06123-6A87-625F-097C-0A968B4D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3A02E9-A9FC-6E16-0E0D-56374B25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14" y="4403425"/>
            <a:ext cx="6152972" cy="1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0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6100-EE8F-F3EB-8F61-2828BB57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作业（数据结构习题</a:t>
            </a:r>
            <a:r>
              <a:rPr lang="en-US" altLang="zh-CN" dirty="0"/>
              <a:t>-2-2023-</a:t>
            </a:r>
            <a:r>
              <a:rPr lang="zh-CN" altLang="en-US" dirty="0"/>
              <a:t>秋</a:t>
            </a:r>
            <a:r>
              <a:rPr lang="en-US" altLang="zh-CN" dirty="0"/>
              <a:t>-</a:t>
            </a:r>
            <a:r>
              <a:rPr lang="zh-CN" altLang="en-US" dirty="0"/>
              <a:t>吴</a:t>
            </a:r>
            <a:r>
              <a:rPr lang="en-US" altLang="zh-CN" dirty="0"/>
              <a:t>.ppt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FCD-B6B8-E142-1698-F4B3ECA8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13,14,23,35,42,44</a:t>
            </a:r>
          </a:p>
          <a:p>
            <a:r>
              <a:rPr lang="zh-CN" altLang="en-US" dirty="0"/>
              <a:t>二、</a:t>
            </a:r>
            <a:r>
              <a:rPr lang="en-US" altLang="zh-CN" dirty="0"/>
              <a:t>1,2,4</a:t>
            </a:r>
          </a:p>
          <a:p>
            <a:r>
              <a:rPr lang="zh-CN" altLang="en-US" dirty="0"/>
              <a:t>三、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8675C-78DB-EF6F-E829-AF6580B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DA45B-CC5C-BE9D-2D57-0A9A907A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A455E-9870-B2B4-D39E-4003077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5C7BA-199F-7856-9F29-402F2215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移动互联网的应用是越来越广泛了，现在在很多场合都提供免费的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是一种可以将个人计算机、手持设备如</a:t>
            </a:r>
            <a:r>
              <a:rPr lang="en-US" altLang="zh-CN" sz="1600" dirty="0"/>
              <a:t>Pad</a:t>
            </a:r>
            <a:r>
              <a:rPr lang="zh-CN" altLang="en-US" sz="1600" dirty="0"/>
              <a:t>、手机等终端以无线方式互相连接的技术），可以很方便地用手机或计算机等无线上网。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上网时都有一个要输入用户名、密码的过程，这个就是为了合法、安全通信所进行的一种身份认证。</a:t>
            </a:r>
            <a:endParaRPr lang="en-US" altLang="zh-CN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/>
              <a:t>身份认证是比较耗时的，而手机用户的位置又经常处于移动状态，为了确保通信的及时性（用术语说就是实时性），即不出现通话的时断时续或者观看视频的卡壳等现象，现在技术上采用的是手机用户和无线接入点</a:t>
            </a:r>
            <a:r>
              <a:rPr lang="en-US" altLang="zh-CN" sz="1600" dirty="0"/>
              <a:t>AP</a:t>
            </a:r>
            <a:r>
              <a:rPr lang="zh-CN" altLang="en-US" sz="1600" dirty="0"/>
              <a:t>之间进行预先身份认证，以实现快速切换，保障通信业务的实时性，示意图如下：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2109B-BB8E-EDBE-C81A-CEC6E489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3A267-45A5-B260-E052-AD63174F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BDDF86-CE68-C118-7156-0053DF14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09" y="3916938"/>
            <a:ext cx="3794333" cy="21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6" name="Content Placeholder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3672036"/>
              </p:ext>
            </p:extLst>
          </p:nvPr>
        </p:nvGraphicFramePr>
        <p:xfrm>
          <a:off x="839365" y="4405341"/>
          <a:ext cx="7465270" cy="69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59275" imgH="752381" progId="PBrush">
                  <p:embed/>
                </p:oleObj>
              </mc:Choice>
              <mc:Fallback>
                <p:oleObj name="Bitmap Image" r:id="rId2" imgW="8059275" imgH="7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65" y="4405341"/>
                        <a:ext cx="7465270" cy="69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99911" y="3207022"/>
            <a:ext cx="1871663" cy="5032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dirty="0"/>
              <a:t>Data</a:t>
            </a:r>
            <a:endParaRPr lang="zh-CN" altLang="en-US" sz="28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571574" y="3207022"/>
            <a:ext cx="1873250" cy="5032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800" dirty="0"/>
              <a:t>Pointer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13910" y="1002348"/>
            <a:ext cx="8282617" cy="1844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宋体" charset="-122"/>
              </a:rPr>
              <a:t>通过指针把它的一串存储结点链接成一个链</a:t>
            </a:r>
            <a:r>
              <a:rPr lang="zh-CN" altLang="en-US" sz="2400" dirty="0"/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宋体" charset="-122"/>
              </a:rPr>
              <a:t>存储结点由两部分组成：</a:t>
            </a:r>
            <a:r>
              <a:rPr lang="zh-CN" altLang="en-US" sz="2400" dirty="0"/>
              <a:t>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数据字段 </a:t>
            </a:r>
            <a:r>
              <a:rPr lang="en-US" altLang="zh-CN" sz="2400" dirty="0"/>
              <a:t>+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指针字段（后继地址）</a:t>
            </a:r>
            <a:r>
              <a:rPr lang="zh-CN" altLang="en-US" sz="2400" dirty="0">
                <a:latin typeface="宋体" charset="-12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In the computer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356351"/>
            <a:ext cx="3086100" cy="365125"/>
          </a:xfrm>
        </p:spPr>
        <p:txBody>
          <a:bodyPr/>
          <a:lstStyle/>
          <a:p>
            <a:pPr algn="l"/>
            <a:r>
              <a:rPr lang="en-US" altLang="zh-CN"/>
              <a:t>Data Structure &amp; Algorithms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D9405-CE62-418F-9683-85B6A1C55A4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25711"/>
              </p:ext>
            </p:extLst>
          </p:nvPr>
        </p:nvGraphicFramePr>
        <p:xfrm>
          <a:off x="589283" y="1801792"/>
          <a:ext cx="7965433" cy="325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83117" imgH="3343742" progId="PBrush">
                  <p:embed/>
                </p:oleObj>
              </mc:Choice>
              <mc:Fallback>
                <p:oleObj name="Bitmap Image" r:id="rId2" imgW="8183117" imgH="334374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3" y="1801792"/>
                        <a:ext cx="7965433" cy="325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0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21039</TotalTime>
  <Words>4691</Words>
  <Application>Microsoft Office PowerPoint</Application>
  <PresentationFormat>全屏显示(4:3)</PresentationFormat>
  <Paragraphs>688</Paragraphs>
  <Slides>60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VW媩$婫`婡p瑙</vt:lpstr>
      <vt:lpstr>楷体</vt:lpstr>
      <vt:lpstr>宋体</vt:lpstr>
      <vt:lpstr>微软雅黑</vt:lpstr>
      <vt:lpstr>Arial</vt:lpstr>
      <vt:lpstr>Calibri</vt:lpstr>
      <vt:lpstr>Calibri Light</vt:lpstr>
      <vt:lpstr>Comic Sans MS</vt:lpstr>
      <vt:lpstr>Times New Roman</vt:lpstr>
      <vt:lpstr>Wingdings</vt:lpstr>
      <vt:lpstr>Office 主题</vt:lpstr>
      <vt:lpstr>Bitmap Image</vt:lpstr>
      <vt:lpstr>公式</vt:lpstr>
      <vt:lpstr>Linked List</vt:lpstr>
      <vt:lpstr>Overview</vt:lpstr>
      <vt:lpstr>Two types of physical structure</vt:lpstr>
      <vt:lpstr>Implementation</vt:lpstr>
      <vt:lpstr>Cases</vt:lpstr>
      <vt:lpstr>Cases</vt:lpstr>
      <vt:lpstr>Cases</vt:lpstr>
      <vt:lpstr>Linked list</vt:lpstr>
      <vt:lpstr>Linked list</vt:lpstr>
      <vt:lpstr>Expression of linked list</vt:lpstr>
      <vt:lpstr>思考</vt:lpstr>
      <vt:lpstr>Node type of linked list</vt:lpstr>
      <vt:lpstr>The abstract definition of linked list</vt:lpstr>
      <vt:lpstr>Read the data from the linked list（Search）</vt:lpstr>
      <vt:lpstr>Read the data from the linked list（Search）</vt:lpstr>
      <vt:lpstr>Read the data from the linked list（Search）</vt:lpstr>
      <vt:lpstr>Read the data from the linked list（Search）</vt:lpstr>
      <vt:lpstr>Node insertion in the linked list</vt:lpstr>
      <vt:lpstr>Node insertion in the linked list</vt:lpstr>
      <vt:lpstr>Node insertion in the linked list</vt:lpstr>
      <vt:lpstr>Create a linked list</vt:lpstr>
      <vt:lpstr>头插法建立单链表和循环单链表</vt:lpstr>
      <vt:lpstr>Node deletion in the linked list</vt:lpstr>
      <vt:lpstr>Node deletion in the linked list</vt:lpstr>
      <vt:lpstr>Node deletion in the linked list</vt:lpstr>
      <vt:lpstr>Node deletion in the linked list</vt:lpstr>
      <vt:lpstr>Delete a linked list</vt:lpstr>
      <vt:lpstr>Merge the linked list</vt:lpstr>
      <vt:lpstr>Merge the linked list</vt:lpstr>
      <vt:lpstr>Merge the linked list</vt:lpstr>
      <vt:lpstr>Merge the linked list</vt:lpstr>
      <vt:lpstr>Analysis of implementation in linked list</vt:lpstr>
      <vt:lpstr>Sequence List vs. Linked List</vt:lpstr>
      <vt:lpstr>Sequence List vs. Linked List</vt:lpstr>
      <vt:lpstr>Circular Linked List </vt:lpstr>
      <vt:lpstr>Circular Linked List </vt:lpstr>
      <vt:lpstr>Circular Linked List </vt:lpstr>
      <vt:lpstr>Doubly Linked List</vt:lpstr>
      <vt:lpstr>Insert at doubly circular Linked list</vt:lpstr>
      <vt:lpstr>Delete at doubly circular Linked list</vt:lpstr>
      <vt:lpstr>Exercises</vt:lpstr>
      <vt:lpstr>Application</vt:lpstr>
      <vt:lpstr>Application</vt:lpstr>
      <vt:lpstr>Application</vt:lpstr>
      <vt:lpstr>Application</vt:lpstr>
      <vt:lpstr>多项式链表合并算法</vt:lpstr>
      <vt:lpstr>Case</vt:lpstr>
      <vt:lpstr>Case</vt:lpstr>
      <vt:lpstr>Case</vt:lpstr>
      <vt:lpstr>Case</vt:lpstr>
      <vt:lpstr>Case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Summary</vt:lpstr>
      <vt:lpstr>作业（数据结构习题-2-2023-秋-吴.ppt）</vt:lpstr>
    </vt:vector>
  </TitlesOfParts>
  <Company>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Suzhuo</dc:creator>
  <cp:lastModifiedBy>h w</cp:lastModifiedBy>
  <cp:revision>811</cp:revision>
  <cp:lastPrinted>2014-03-01T11:01:30Z</cp:lastPrinted>
  <dcterms:created xsi:type="dcterms:W3CDTF">2014-02-24T09:24:21Z</dcterms:created>
  <dcterms:modified xsi:type="dcterms:W3CDTF">2023-09-13T13:11:20Z</dcterms:modified>
</cp:coreProperties>
</file>