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335" r:id="rId4"/>
    <p:sldId id="332" r:id="rId5"/>
    <p:sldId id="33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8" r:id="rId16"/>
    <p:sldId id="269" r:id="rId17"/>
    <p:sldId id="337" r:id="rId18"/>
    <p:sldId id="270" r:id="rId19"/>
    <p:sldId id="271" r:id="rId20"/>
    <p:sldId id="272" r:id="rId21"/>
    <p:sldId id="273" r:id="rId22"/>
    <p:sldId id="274" r:id="rId23"/>
    <p:sldId id="275" r:id="rId24"/>
    <p:sldId id="315" r:id="rId25"/>
    <p:sldId id="313" r:id="rId26"/>
    <p:sldId id="314" r:id="rId27"/>
    <p:sldId id="316" r:id="rId28"/>
    <p:sldId id="317" r:id="rId29"/>
    <p:sldId id="276" r:id="rId30"/>
    <p:sldId id="277" r:id="rId31"/>
    <p:sldId id="278" r:id="rId32"/>
    <p:sldId id="279" r:id="rId33"/>
    <p:sldId id="283" r:id="rId34"/>
    <p:sldId id="280" r:id="rId35"/>
    <p:sldId id="281" r:id="rId36"/>
    <p:sldId id="282" r:id="rId37"/>
    <p:sldId id="334" r:id="rId38"/>
    <p:sldId id="285" r:id="rId39"/>
    <p:sldId id="286" r:id="rId40"/>
    <p:sldId id="287" r:id="rId41"/>
    <p:sldId id="284" r:id="rId42"/>
    <p:sldId id="333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5536" autoAdjust="0"/>
  </p:normalViewPr>
  <p:slideViewPr>
    <p:cSldViewPr snapToGrid="0" showGuides="1">
      <p:cViewPr varScale="1">
        <p:scale>
          <a:sx n="92" d="100"/>
          <a:sy n="92" d="100"/>
        </p:scale>
        <p:origin x="1182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78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18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AD964-A622-4AAE-B744-53C99E3B334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68BA9-4DDB-4A94-8531-2E89A5DE5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40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858B-718F-4B2D-8BD1-8BF89932B326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10111-4C48-4E92-8CF1-F5F4BAA2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5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4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1103"/>
            <a:ext cx="7772400" cy="739444"/>
          </a:xfrm>
        </p:spPr>
        <p:txBody>
          <a:bodyPr anchor="b"/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965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6FD9405-CE62-418F-9683-85B6A1C55A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76547" y="2562446"/>
            <a:ext cx="6990907" cy="0"/>
          </a:xfrm>
          <a:prstGeom prst="line">
            <a:avLst/>
          </a:prstGeom>
          <a:ln w="1270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7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02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9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12659"/>
            <a:ext cx="8280000" cy="606041"/>
          </a:xfrm>
        </p:spPr>
        <p:txBody>
          <a:bodyPr/>
          <a:lstStyle>
            <a:lvl1pPr>
              <a:defRPr sz="2800">
                <a:latin typeface="+mn-lt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976838"/>
            <a:ext cx="8280000" cy="5063602"/>
          </a:xfrm>
        </p:spPr>
        <p:txBody>
          <a:bodyPr/>
          <a:lstStyle>
            <a:lvl1pPr>
              <a:defRPr sz="2400">
                <a:latin typeface="+mn-lt"/>
                <a:ea typeface="微软雅黑" panose="020B0503020204020204" pitchFamily="34" charset="-122"/>
              </a:defRPr>
            </a:lvl1pPr>
            <a:lvl2pPr>
              <a:defRPr sz="2000">
                <a:latin typeface="+mn-lt"/>
                <a:ea typeface="微软雅黑" panose="020B0503020204020204" pitchFamily="34" charset="-122"/>
              </a:defRPr>
            </a:lvl2pPr>
            <a:lvl3pPr>
              <a:defRPr sz="1800">
                <a:latin typeface="+mn-lt"/>
                <a:ea typeface="微软雅黑" panose="020B0503020204020204" pitchFamily="34" charset="-122"/>
              </a:defRPr>
            </a:lvl3pPr>
            <a:lvl4pPr>
              <a:defRPr sz="1600">
                <a:latin typeface="+mn-lt"/>
                <a:ea typeface="微软雅黑" panose="020B0503020204020204" pitchFamily="34" charset="-122"/>
              </a:defRPr>
            </a:lvl4pPr>
            <a:lvl5pPr>
              <a:defRPr sz="1600">
                <a:latin typeface="+mn-lt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6FD9405-CE62-418F-9683-85B6A1C55A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93405" y="818700"/>
            <a:ext cx="8282762" cy="0"/>
          </a:xfrm>
          <a:prstGeom prst="line">
            <a:avLst/>
          </a:prstGeom>
          <a:ln w="1270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8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6FD9405-CE62-418F-9683-85B6A1C55A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10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10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0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5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0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6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531637"/>
            <a:ext cx="8280000" cy="584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338338"/>
            <a:ext cx="828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9066-C5B0-49A4-8A01-22CA319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0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8573"/>
            <a:ext cx="7772400" cy="7394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/>
              <a:t>Stack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5" y="261301"/>
            <a:ext cx="972636" cy="906131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143000" y="3310641"/>
            <a:ext cx="6858000" cy="201038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800" b="1" dirty="0"/>
              <a:t>苏卓 （初稿）</a:t>
            </a:r>
            <a:endParaRPr lang="en-US" altLang="zh-CN" sz="18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800" b="1" dirty="0"/>
              <a:t>吴贺俊 （修订）</a:t>
            </a:r>
            <a:endParaRPr lang="en-US" altLang="zh-CN" sz="1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310341" y="529700"/>
            <a:ext cx="351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58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Structure &amp; Algorithms</a:t>
            </a:r>
            <a:endParaRPr lang="zh-CN" altLang="en-US" b="1" dirty="0">
              <a:solidFill>
                <a:srgbClr val="0058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79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for stack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11188" y="937199"/>
            <a:ext cx="6596062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dirty="0">
                <a:latin typeface="Times New Roman" pitchFamily="18" charset="0"/>
                <a:ea typeface="宋体" charset="-122"/>
              </a:rPr>
              <a:t>出栈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Pop(e)</a:t>
            </a: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    Output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Top element e of stack.</a:t>
            </a:r>
            <a:endParaRPr lang="zh-CN" altLang="en-US" sz="2400" dirty="0">
              <a:latin typeface="Times New Roman" pitchFamily="18" charset="0"/>
              <a:ea typeface="宋体" charset="-122"/>
            </a:endParaRP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Pre-condition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Stack is not empty.</a:t>
            </a:r>
            <a:endParaRPr lang="en-US" altLang="zh-CN" sz="24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    Post-condition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Remove top element from stack.</a:t>
            </a:r>
            <a:endParaRPr lang="zh-CN" altLang="en-US" sz="24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11188" y="3387488"/>
            <a:ext cx="648652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dirty="0">
                <a:latin typeface="Times New Roman" pitchFamily="18" charset="0"/>
                <a:ea typeface="宋体" charset="-122"/>
              </a:rPr>
              <a:t>读栈顶元素</a:t>
            </a:r>
          </a:p>
          <a:p>
            <a:pPr>
              <a:lnSpc>
                <a:spcPct val="125000"/>
              </a:lnSpc>
            </a:pP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GetTop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(e)</a:t>
            </a:r>
            <a:endParaRPr lang="zh-CN" altLang="en-US" sz="2400" dirty="0">
              <a:latin typeface="Times New Roman" pitchFamily="18" charset="0"/>
              <a:ea typeface="宋体" charset="-122"/>
            </a:endParaRP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Output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Top element e of stack .</a:t>
            </a:r>
            <a:endParaRPr lang="zh-CN" altLang="en-US" sz="2400" dirty="0">
              <a:latin typeface="Times New Roman" pitchFamily="18" charset="0"/>
              <a:ea typeface="宋体" charset="-122"/>
            </a:endParaRP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Pre-condition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Stack is not empty .</a:t>
            </a:r>
            <a:endParaRPr lang="en-US" altLang="zh-CN" sz="24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     Post-condition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Return top element from stack.</a:t>
            </a:r>
            <a:endParaRPr lang="zh-CN" altLang="en-US" sz="24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75406" y="5717735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dirty="0">
                <a:latin typeface="Times New Roman" pitchFamily="18" charset="0"/>
                <a:ea typeface="宋体" charset="-122"/>
              </a:rPr>
              <a:t>End ADT</a:t>
            </a:r>
          </a:p>
        </p:txBody>
      </p:sp>
    </p:spTree>
    <p:extLst>
      <p:ext uri="{BB962C8B-B14F-4D97-AF65-F5344CB8AC3E}">
        <p14:creationId xmlns:p14="http://schemas.microsoft.com/office/powerpoint/2010/main" val="404189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A 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sequences are impossible</a:t>
            </a:r>
            <a:r>
              <a:rPr lang="zh-CN" altLang="en-US" dirty="0"/>
              <a:t>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3805680" y="2729615"/>
            <a:ext cx="1512888" cy="273685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3805680" y="5009265"/>
            <a:ext cx="1512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3805680" y="4577465"/>
            <a:ext cx="1512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3805680" y="3136015"/>
            <a:ext cx="1512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3805680" y="3569403"/>
            <a:ext cx="1512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437731" y="3530977"/>
            <a:ext cx="2487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b="1">
                <a:ea typeface="宋体" charset="-122"/>
              </a:rPr>
              <a:t>.</a:t>
            </a:r>
          </a:p>
          <a:p>
            <a:pPr algn="ctr" eaLnBrk="1" hangingPunct="1"/>
            <a:r>
              <a:rPr lang="en-US" altLang="zh-CN" b="1">
                <a:ea typeface="宋体" charset="-122"/>
              </a:rPr>
              <a:t>.</a:t>
            </a:r>
          </a:p>
          <a:p>
            <a:pPr algn="ctr" eaLnBrk="1" hangingPunct="1"/>
            <a:r>
              <a:rPr lang="en-US" altLang="zh-CN" b="1">
                <a:ea typeface="宋体" charset="-122"/>
              </a:rPr>
              <a:t>.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094956" y="5480476"/>
            <a:ext cx="954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 dirty="0">
                <a:ea typeface="宋体" charset="-122"/>
              </a:rPr>
              <a:t>Stack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5940425" y="1696153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 dirty="0">
                <a:ea typeface="宋体" charset="-122"/>
              </a:rPr>
              <a:t>ABC</a:t>
            </a: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668168" y="2188988"/>
            <a:ext cx="1223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 flipH="1">
            <a:off x="4716463" y="2153353"/>
            <a:ext cx="847758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flipH="1" flipV="1">
            <a:off x="3636963" y="2153353"/>
            <a:ext cx="792162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 flipH="1">
            <a:off x="2427524" y="2178753"/>
            <a:ext cx="1081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5940425" y="3561465"/>
            <a:ext cx="6794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b="1">
                <a:ea typeface="宋体" charset="-122"/>
              </a:rPr>
              <a:t>ABC</a:t>
            </a:r>
          </a:p>
          <a:p>
            <a:pPr eaLnBrk="1" hangingPunct="1"/>
            <a:endParaRPr lang="en-US" altLang="zh-CN" b="1">
              <a:ea typeface="宋体" charset="-122"/>
            </a:endParaRPr>
          </a:p>
          <a:p>
            <a:pPr eaLnBrk="1" hangingPunct="1"/>
            <a:r>
              <a:rPr lang="en-US" altLang="zh-CN" b="1">
                <a:ea typeface="宋体" charset="-122"/>
              </a:rPr>
              <a:t>ACB</a:t>
            </a:r>
          </a:p>
        </p:txBody>
      </p: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6784975" y="3561465"/>
            <a:ext cx="679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BAC</a:t>
            </a:r>
          </a:p>
          <a:p>
            <a:pPr eaLnBrk="1" hangingPunct="1"/>
            <a:endParaRPr lang="en-US" altLang="zh-CN" b="1" dirty="0">
              <a:ea typeface="宋体" charset="-122"/>
            </a:endParaRPr>
          </a:p>
          <a:p>
            <a:pPr eaLnBrk="1" hangingPunct="1"/>
            <a:r>
              <a:rPr lang="en-US" altLang="zh-CN" b="1" dirty="0">
                <a:ea typeface="宋体" charset="-122"/>
              </a:rPr>
              <a:t>BCA</a:t>
            </a: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7601744" y="3561465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CBA</a:t>
            </a: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7742534" y="428955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7599659" y="4073655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C0000"/>
                </a:solidFill>
                <a:ea typeface="宋体" charset="-122"/>
              </a:rPr>
              <a:t>CAB</a:t>
            </a: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 flipH="1">
            <a:off x="7599659" y="4002218"/>
            <a:ext cx="79057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>
            <a:off x="7579042" y="3978405"/>
            <a:ext cx="811192" cy="623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67682" y="1527268"/>
            <a:ext cx="931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8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7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2" grpId="0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Implementation: Sequence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 pitchFamily="49" charset="-122"/>
              </a:rPr>
              <a:t> In sequence 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02919" y="1738111"/>
            <a:ext cx="4926349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dirty="0" err="1">
                <a:solidFill>
                  <a:srgbClr val="005825"/>
                </a:solidFill>
                <a:latin typeface="Times New Roman" pitchFamily="18" charset="0"/>
                <a:ea typeface="宋体" charset="-122"/>
              </a:rPr>
              <a:t>Const</a:t>
            </a:r>
            <a:r>
              <a:rPr lang="en-US" altLang="zh-CN" sz="2000" dirty="0">
                <a:solidFill>
                  <a:srgbClr val="005825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000" dirty="0" err="1">
                <a:solidFill>
                  <a:srgbClr val="005825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5825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000" dirty="0" err="1">
                <a:solidFill>
                  <a:srgbClr val="005825"/>
                </a:solidFill>
                <a:latin typeface="Times New Roman" pitchFamily="18" charset="0"/>
                <a:ea typeface="宋体" charset="-122"/>
              </a:rPr>
              <a:t>maxstack</a:t>
            </a:r>
            <a:r>
              <a:rPr lang="en-US" altLang="zh-CN" sz="2000" dirty="0">
                <a:solidFill>
                  <a:srgbClr val="005825"/>
                </a:solidFill>
                <a:latin typeface="Times New Roman" pitchFamily="18" charset="0"/>
                <a:ea typeface="宋体" charset="-122"/>
              </a:rPr>
              <a:t> = 10;</a:t>
            </a:r>
          </a:p>
          <a:p>
            <a:pPr eaLnBrk="1" hangingPunct="1"/>
            <a:r>
              <a:rPr lang="en-US" altLang="zh-CN" sz="2000" dirty="0">
                <a:latin typeface="Times New Roman" pitchFamily="18" charset="0"/>
                <a:ea typeface="宋体" charset="-122"/>
              </a:rPr>
              <a:t>Class Stack {</a:t>
            </a:r>
          </a:p>
          <a:p>
            <a:pPr eaLnBrk="1" hangingPunct="1"/>
            <a:r>
              <a:rPr lang="en-US" altLang="zh-CN" sz="2000" dirty="0">
                <a:latin typeface="Times New Roman" pitchFamily="18" charset="0"/>
                <a:ea typeface="宋体" charset="-122"/>
              </a:rPr>
              <a:t>  Public:</a:t>
            </a:r>
          </a:p>
          <a:p>
            <a:pPr eaLnBrk="1" hangingPunct="1"/>
            <a:r>
              <a:rPr lang="en-US" altLang="zh-CN" sz="2000" dirty="0">
                <a:latin typeface="Times New Roman" pitchFamily="18" charset="0"/>
                <a:ea typeface="宋体" charset="-122"/>
              </a:rPr>
              <a:t>    Stack();</a:t>
            </a:r>
          </a:p>
          <a:p>
            <a:pPr eaLnBrk="1" hangingPunct="1"/>
            <a:r>
              <a:rPr lang="en-US" altLang="zh-CN" sz="2000" dirty="0"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000" dirty="0" err="1">
                <a:latin typeface="Times New Roman" pitchFamily="18" charset="0"/>
                <a:ea typeface="宋体" charset="-122"/>
              </a:rPr>
              <a:t>bool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 empty() </a:t>
            </a:r>
            <a:r>
              <a:rPr lang="en-US" altLang="zh-CN" sz="2000" dirty="0" err="1">
                <a:latin typeface="Times New Roman" pitchFamily="18" charset="0"/>
                <a:ea typeface="宋体" charset="-122"/>
              </a:rPr>
              <a:t>const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;</a:t>
            </a:r>
          </a:p>
          <a:p>
            <a:pPr eaLnBrk="1" hangingPunct="1"/>
            <a:r>
              <a:rPr lang="en-US" altLang="zh-CN" sz="2000" dirty="0"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000" dirty="0" err="1">
                <a:latin typeface="Times New Roman" pitchFamily="18" charset="0"/>
                <a:ea typeface="宋体" charset="-122"/>
              </a:rPr>
              <a:t>Error_code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 pop();</a:t>
            </a:r>
          </a:p>
          <a:p>
            <a:pPr eaLnBrk="1" hangingPunct="1"/>
            <a:r>
              <a:rPr lang="en-US" altLang="zh-CN" sz="2000" dirty="0"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000" dirty="0" err="1">
                <a:latin typeface="Times New Roman" pitchFamily="18" charset="0"/>
                <a:ea typeface="宋体" charset="-122"/>
              </a:rPr>
              <a:t>Error_code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 top(</a:t>
            </a:r>
            <a:r>
              <a:rPr lang="en-US" altLang="zh-CN" sz="2000" dirty="0" err="1">
                <a:latin typeface="Times New Roman" pitchFamily="18" charset="0"/>
                <a:ea typeface="宋体" charset="-122"/>
              </a:rPr>
              <a:t>Stack_entry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 &amp;item) </a:t>
            </a:r>
            <a:r>
              <a:rPr lang="en-US" altLang="zh-CN" sz="2000" dirty="0" err="1">
                <a:latin typeface="Times New Roman" pitchFamily="18" charset="0"/>
                <a:ea typeface="宋体" charset="-122"/>
              </a:rPr>
              <a:t>const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;</a:t>
            </a:r>
          </a:p>
          <a:p>
            <a:pPr eaLnBrk="1" hangingPunct="1"/>
            <a:r>
              <a:rPr lang="en-US" altLang="zh-CN" sz="2000" dirty="0"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000" dirty="0" err="1">
                <a:latin typeface="Times New Roman" pitchFamily="18" charset="0"/>
                <a:ea typeface="宋体" charset="-122"/>
              </a:rPr>
              <a:t>Error_code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 push(</a:t>
            </a:r>
            <a:r>
              <a:rPr lang="en-US" altLang="zh-CN" sz="2000" dirty="0" err="1">
                <a:latin typeface="Times New Roman" pitchFamily="18" charset="0"/>
                <a:ea typeface="宋体" charset="-122"/>
              </a:rPr>
              <a:t>const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宋体" charset="-122"/>
              </a:rPr>
              <a:t>Stack_entry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 &amp;item);</a:t>
            </a:r>
          </a:p>
          <a:p>
            <a:pPr eaLnBrk="1" hangingPunct="1"/>
            <a:r>
              <a:rPr lang="en-US" altLang="zh-CN" sz="2000" dirty="0">
                <a:latin typeface="Times New Roman" pitchFamily="18" charset="0"/>
                <a:ea typeface="宋体" charset="-122"/>
              </a:rPr>
              <a:t>  </a:t>
            </a:r>
          </a:p>
          <a:p>
            <a:pPr eaLnBrk="1" hangingPunct="1"/>
            <a:r>
              <a:rPr lang="en-US" altLang="zh-CN" sz="2000" dirty="0">
                <a:latin typeface="Times New Roman" pitchFamily="18" charset="0"/>
                <a:ea typeface="宋体" charset="-122"/>
              </a:rPr>
              <a:t>   private:</a:t>
            </a:r>
          </a:p>
          <a:p>
            <a:pPr eaLnBrk="1" hangingPunct="1"/>
            <a:r>
              <a:rPr lang="en-US" altLang="zh-CN" sz="2000" dirty="0"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000" dirty="0" err="1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 count;</a:t>
            </a:r>
          </a:p>
          <a:p>
            <a:pPr eaLnBrk="1" hangingPunct="1"/>
            <a:r>
              <a:rPr lang="en-US" altLang="zh-CN" sz="2000" dirty="0"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000" dirty="0" err="1">
                <a:latin typeface="Times New Roman" pitchFamily="18" charset="0"/>
                <a:ea typeface="宋体" charset="-122"/>
              </a:rPr>
              <a:t>Stackentry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 entry[</a:t>
            </a:r>
            <a:r>
              <a:rPr lang="en-US" altLang="zh-CN" sz="2000" dirty="0" err="1">
                <a:latin typeface="Times New Roman" pitchFamily="18" charset="0"/>
                <a:ea typeface="宋体" charset="-122"/>
              </a:rPr>
              <a:t>maxstack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];</a:t>
            </a:r>
          </a:p>
          <a:p>
            <a:pPr eaLnBrk="1" hangingPunct="1"/>
            <a:r>
              <a:rPr lang="en-US" altLang="zh-CN" sz="2000" dirty="0"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36306" y="1624519"/>
            <a:ext cx="5832475" cy="4299626"/>
          </a:xfrm>
          <a:prstGeom prst="rect">
            <a:avLst/>
          </a:prstGeom>
          <a:noFill/>
          <a:ln w="57150">
            <a:solidFill>
              <a:srgbClr val="00582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5825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83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Sequenced stack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78094" y="4789177"/>
            <a:ext cx="757058" cy="51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zh-CN" sz="16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24599" y="4789177"/>
            <a:ext cx="253495" cy="51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0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78094" y="4286652"/>
            <a:ext cx="757058" cy="50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zh-CN" sz="16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24599" y="4286652"/>
            <a:ext cx="253495" cy="50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1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378094" y="3785942"/>
            <a:ext cx="757058" cy="50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zh-CN" sz="16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24599" y="3785942"/>
            <a:ext cx="253495" cy="50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2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378094" y="3194524"/>
            <a:ext cx="757058" cy="59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zh-CN" sz="360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124599" y="3194524"/>
            <a:ext cx="253495" cy="59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3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378094" y="2603105"/>
            <a:ext cx="757058" cy="59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zh-CN" sz="360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124599" y="2603105"/>
            <a:ext cx="253495" cy="59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4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378094" y="2011687"/>
            <a:ext cx="757058" cy="59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zh-CN" sz="360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124599" y="2011687"/>
            <a:ext cx="253495" cy="59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5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24599" y="2011687"/>
            <a:ext cx="25349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124599" y="5302586"/>
            <a:ext cx="25349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124599" y="2011687"/>
            <a:ext cx="0" cy="59141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378094" y="2011687"/>
            <a:ext cx="0" cy="32908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3135152" y="2011687"/>
            <a:ext cx="0" cy="329089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378094" y="2011687"/>
            <a:ext cx="75705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124599" y="2603105"/>
            <a:ext cx="0" cy="59141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378094" y="2603105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124599" y="3194524"/>
            <a:ext cx="0" cy="59141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2378094" y="3194524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2124599" y="3785942"/>
            <a:ext cx="0" cy="50071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2378094" y="3785942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2124599" y="4286652"/>
            <a:ext cx="0" cy="502524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2378094" y="4286652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2124599" y="4789177"/>
            <a:ext cx="0" cy="513409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378094" y="4789177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2378094" y="5302586"/>
            <a:ext cx="75705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502852" y="5467675"/>
            <a:ext cx="62174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1167143" y="5055859"/>
            <a:ext cx="1104757" cy="37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latin typeface="+mn-lt"/>
              </a:rPr>
              <a:t>s.top</a:t>
            </a:r>
            <a:r>
              <a:rPr lang="en-US" altLang="zh-CN" dirty="0">
                <a:latin typeface="+mn-lt"/>
              </a:rPr>
              <a:t> = -1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3676398" y="5055859"/>
            <a:ext cx="5446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3268751" y="4727495"/>
            <a:ext cx="1106470" cy="37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latin typeface="+mn-lt"/>
              </a:rPr>
              <a:t>s.top</a:t>
            </a:r>
            <a:r>
              <a:rPr lang="en-US" altLang="zh-CN" dirty="0">
                <a:latin typeface="+mn-lt"/>
              </a:rPr>
              <a:t> = 0</a:t>
            </a: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514510" y="4754707"/>
            <a:ext cx="757058" cy="54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 dirty="0"/>
              <a:t>A</a:t>
            </a: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262728" y="4754707"/>
            <a:ext cx="251782" cy="54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0</a:t>
            </a: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514510" y="4205015"/>
            <a:ext cx="757058" cy="54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 dirty="0"/>
              <a:t>B</a:t>
            </a: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262728" y="4205015"/>
            <a:ext cx="251782" cy="54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1</a:t>
            </a: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514510" y="3657136"/>
            <a:ext cx="757058" cy="54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C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262728" y="3657136"/>
            <a:ext cx="251782" cy="54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2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514510" y="3109258"/>
            <a:ext cx="757058" cy="54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D</a:t>
            </a: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6262728" y="3109258"/>
            <a:ext cx="251782" cy="54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3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6514510" y="2559565"/>
            <a:ext cx="757058" cy="54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 dirty="0"/>
              <a:t>E</a:t>
            </a: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6262728" y="2559565"/>
            <a:ext cx="251782" cy="54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4</a:t>
            </a: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6514510" y="2011687"/>
            <a:ext cx="757058" cy="54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6262728" y="2011687"/>
            <a:ext cx="251782" cy="54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5</a:t>
            </a:r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6262728" y="2011687"/>
            <a:ext cx="25178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6262728" y="5302586"/>
            <a:ext cx="25178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6262728" y="2011687"/>
            <a:ext cx="0" cy="54787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6514510" y="2011687"/>
            <a:ext cx="0" cy="32908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7271569" y="2011687"/>
            <a:ext cx="0" cy="329089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6514510" y="2011687"/>
            <a:ext cx="75705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6262728" y="2559565"/>
            <a:ext cx="0" cy="54969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6514510" y="2559565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>
            <a:off x="6262728" y="3109258"/>
            <a:ext cx="0" cy="54787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6514510" y="3109258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6262728" y="3657136"/>
            <a:ext cx="0" cy="54787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6514510" y="3657136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6262728" y="4205015"/>
            <a:ext cx="0" cy="54969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6514510" y="4205015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6262728" y="4754707"/>
            <a:ext cx="0" cy="54787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6514510" y="4754707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6514510" y="5302586"/>
            <a:ext cx="75705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718057" y="2423503"/>
            <a:ext cx="62174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5365220" y="2038900"/>
            <a:ext cx="1108183" cy="37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latin typeface="+mn-lt"/>
              </a:rPr>
              <a:t>s.top</a:t>
            </a:r>
            <a:r>
              <a:rPr lang="en-US" altLang="zh-CN" dirty="0">
                <a:latin typeface="+mn-lt"/>
              </a:rPr>
              <a:t> = 5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4474563" y="4796433"/>
            <a:ext cx="757058" cy="46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4221069" y="4796433"/>
            <a:ext cx="253495" cy="46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0</a:t>
            </a: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4474563" y="4290281"/>
            <a:ext cx="757058" cy="50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zh-CN" sz="1600"/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221069" y="4290281"/>
            <a:ext cx="253495" cy="50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1</a:t>
            </a: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474563" y="3785942"/>
            <a:ext cx="757058" cy="50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zh-CN" sz="1600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221069" y="3785942"/>
            <a:ext cx="253495" cy="50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2</a:t>
            </a: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4474563" y="3194524"/>
            <a:ext cx="757058" cy="59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zh-CN" sz="3600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4221069" y="3194524"/>
            <a:ext cx="253495" cy="59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3</a:t>
            </a: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4474563" y="2603105"/>
            <a:ext cx="757058" cy="59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zh-CN" sz="3600"/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4221069" y="2603105"/>
            <a:ext cx="253495" cy="59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4</a:t>
            </a:r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4474563" y="2011687"/>
            <a:ext cx="757058" cy="59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zh-CN" sz="3600"/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4221069" y="2011687"/>
            <a:ext cx="253495" cy="59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5</a:t>
            </a:r>
          </a:p>
        </p:txBody>
      </p:sp>
      <p:sp>
        <p:nvSpPr>
          <p:cNvPr id="83" name="Line 80"/>
          <p:cNvSpPr>
            <a:spLocks noChangeShapeType="1"/>
          </p:cNvSpPr>
          <p:nvPr/>
        </p:nvSpPr>
        <p:spPr bwMode="auto">
          <a:xfrm>
            <a:off x="4221069" y="2011687"/>
            <a:ext cx="25349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>
            <a:off x="4221069" y="5264488"/>
            <a:ext cx="25349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>
            <a:off x="4221069" y="2011687"/>
            <a:ext cx="0" cy="59141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4474563" y="2011687"/>
            <a:ext cx="0" cy="3252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5231622" y="2011687"/>
            <a:ext cx="0" cy="325280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4474563" y="2011687"/>
            <a:ext cx="75705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89" name="Line 86"/>
          <p:cNvSpPr>
            <a:spLocks noChangeShapeType="1"/>
          </p:cNvSpPr>
          <p:nvPr/>
        </p:nvSpPr>
        <p:spPr bwMode="auto">
          <a:xfrm>
            <a:off x="4221069" y="2603105"/>
            <a:ext cx="0" cy="59141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90" name="Line 87"/>
          <p:cNvSpPr>
            <a:spLocks noChangeShapeType="1"/>
          </p:cNvSpPr>
          <p:nvPr/>
        </p:nvSpPr>
        <p:spPr bwMode="auto">
          <a:xfrm>
            <a:off x="4474563" y="2603105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4221069" y="3194524"/>
            <a:ext cx="0" cy="59141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92" name="Line 89"/>
          <p:cNvSpPr>
            <a:spLocks noChangeShapeType="1"/>
          </p:cNvSpPr>
          <p:nvPr/>
        </p:nvSpPr>
        <p:spPr bwMode="auto">
          <a:xfrm>
            <a:off x="4474563" y="3194524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93" name="Line 90"/>
          <p:cNvSpPr>
            <a:spLocks noChangeShapeType="1"/>
          </p:cNvSpPr>
          <p:nvPr/>
        </p:nvSpPr>
        <p:spPr bwMode="auto">
          <a:xfrm>
            <a:off x="4221069" y="3785942"/>
            <a:ext cx="0" cy="5043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4474563" y="3785942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95" name="Line 92"/>
          <p:cNvSpPr>
            <a:spLocks noChangeShapeType="1"/>
          </p:cNvSpPr>
          <p:nvPr/>
        </p:nvSpPr>
        <p:spPr bwMode="auto">
          <a:xfrm>
            <a:off x="4221069" y="4290281"/>
            <a:ext cx="0" cy="50615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96" name="Line 93"/>
          <p:cNvSpPr>
            <a:spLocks noChangeShapeType="1"/>
          </p:cNvSpPr>
          <p:nvPr/>
        </p:nvSpPr>
        <p:spPr bwMode="auto">
          <a:xfrm>
            <a:off x="4474563" y="4290281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97" name="Line 94"/>
          <p:cNvSpPr>
            <a:spLocks noChangeShapeType="1"/>
          </p:cNvSpPr>
          <p:nvPr/>
        </p:nvSpPr>
        <p:spPr bwMode="auto">
          <a:xfrm>
            <a:off x="4221069" y="4796433"/>
            <a:ext cx="0" cy="46805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98" name="Line 95"/>
          <p:cNvSpPr>
            <a:spLocks noChangeShapeType="1"/>
          </p:cNvSpPr>
          <p:nvPr/>
        </p:nvSpPr>
        <p:spPr bwMode="auto">
          <a:xfrm>
            <a:off x="4474563" y="4796433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99" name="Line 96"/>
          <p:cNvSpPr>
            <a:spLocks noChangeShapeType="1"/>
          </p:cNvSpPr>
          <p:nvPr/>
        </p:nvSpPr>
        <p:spPr bwMode="auto">
          <a:xfrm>
            <a:off x="4474563" y="5302586"/>
            <a:ext cx="75705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1E1D9E-C444-CB5F-1864-96C4606DC473}"/>
              </a:ext>
            </a:extLst>
          </p:cNvPr>
          <p:cNvSpPr txBox="1"/>
          <p:nvPr/>
        </p:nvSpPr>
        <p:spPr>
          <a:xfrm>
            <a:off x="4455218" y="15412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压栈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3DB46F9-B9DB-E1D5-5A0F-A660BEA23B84}"/>
              </a:ext>
            </a:extLst>
          </p:cNvPr>
          <p:cNvSpPr txBox="1"/>
          <p:nvPr/>
        </p:nvSpPr>
        <p:spPr>
          <a:xfrm>
            <a:off x="2433451" y="15412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空栈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BEF93EF-E0D8-45BC-0B45-11A59CE96F4D}"/>
              </a:ext>
            </a:extLst>
          </p:cNvPr>
          <p:cNvSpPr txBox="1"/>
          <p:nvPr/>
        </p:nvSpPr>
        <p:spPr>
          <a:xfrm>
            <a:off x="6325841" y="15334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连续压栈</a:t>
            </a:r>
          </a:p>
        </p:txBody>
      </p:sp>
    </p:spTree>
    <p:extLst>
      <p:ext uri="{BB962C8B-B14F-4D97-AF65-F5344CB8AC3E}">
        <p14:creationId xmlns:p14="http://schemas.microsoft.com/office/powerpoint/2010/main" val="37380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压栈操作 </a:t>
            </a:r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7187" y="1035843"/>
            <a:ext cx="8429625" cy="478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en-US" altLang="zh-CN" sz="2100" b="1" dirty="0"/>
              <a:t>bool </a:t>
            </a:r>
            <a:r>
              <a:rPr lang="en-US" altLang="zh-CN" sz="2100" b="1" dirty="0" err="1"/>
              <a:t>arrStack</a:t>
            </a:r>
            <a:r>
              <a:rPr lang="en-US" altLang="zh-CN" sz="2100" b="1" dirty="0"/>
              <a:t>&lt;T&gt;::push(</a:t>
            </a:r>
            <a:r>
              <a:rPr lang="en-US" altLang="zh-CN" sz="2100" b="1" dirty="0" err="1"/>
              <a:t>const</a:t>
            </a:r>
            <a:r>
              <a:rPr lang="en-US" altLang="zh-CN" sz="2100" b="1" dirty="0"/>
              <a:t> T item) {</a:t>
            </a:r>
          </a:p>
          <a:p>
            <a:pPr>
              <a:buFont typeface="Wingdings" pitchFamily="2" charset="2"/>
              <a:buNone/>
            </a:pPr>
            <a:r>
              <a:rPr lang="en-US" altLang="zh-CN" sz="2100" b="1" dirty="0">
                <a:latin typeface="Times New Roman" pitchFamily="18" charset="0"/>
              </a:rPr>
              <a:t>	</a:t>
            </a:r>
            <a:r>
              <a:rPr lang="en-US" altLang="zh-CN" sz="2100" b="1" dirty="0"/>
              <a:t>if (top == mSize-1) {  		// </a:t>
            </a:r>
            <a:r>
              <a:rPr lang="zh-CN" altLang="en-US" sz="2100" b="1" dirty="0"/>
              <a:t>栈已满 </a:t>
            </a:r>
          </a:p>
          <a:p>
            <a:pPr>
              <a:buFont typeface="Wingdings" pitchFamily="2" charset="2"/>
              <a:buNone/>
            </a:pPr>
            <a:r>
              <a:rPr lang="zh-CN" altLang="en-US" sz="2100" b="1" dirty="0"/>
              <a:t>		</a:t>
            </a:r>
            <a:r>
              <a:rPr lang="en-US" altLang="zh-CN" sz="2100" b="1" dirty="0" err="1"/>
              <a:t>cout</a:t>
            </a:r>
            <a:r>
              <a:rPr lang="en-US" altLang="zh-CN" sz="2100" b="1" dirty="0"/>
              <a:t> &lt;&lt; "</a:t>
            </a:r>
            <a:r>
              <a:rPr lang="zh-CN" altLang="en-US" sz="2100" b="1" dirty="0"/>
              <a:t>栈满溢出</a:t>
            </a:r>
            <a:r>
              <a:rPr lang="en-US" altLang="zh-CN" sz="2100" b="1" dirty="0"/>
              <a:t>" &lt;&lt; </a:t>
            </a:r>
            <a:r>
              <a:rPr lang="en-US" altLang="zh-CN" sz="2100" b="1" dirty="0" err="1"/>
              <a:t>endl</a:t>
            </a:r>
            <a:r>
              <a:rPr lang="en-US" altLang="zh-CN" sz="2100" b="1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100" b="1" dirty="0"/>
              <a:t>		return false;</a:t>
            </a:r>
          </a:p>
          <a:p>
            <a:pPr>
              <a:buFont typeface="Wingdings" pitchFamily="2" charset="2"/>
              <a:buNone/>
            </a:pPr>
            <a:r>
              <a:rPr lang="en-US" altLang="zh-CN" sz="2100" b="1" dirty="0"/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zh-CN" sz="2100" b="1" dirty="0"/>
              <a:t>	else {			// </a:t>
            </a:r>
            <a:r>
              <a:rPr lang="zh-CN" altLang="en-US" sz="2100" b="1" dirty="0"/>
              <a:t>新元素入栈并修改栈顶指针</a:t>
            </a:r>
          </a:p>
          <a:p>
            <a:pPr>
              <a:buFont typeface="Wingdings" pitchFamily="2" charset="2"/>
              <a:buNone/>
            </a:pPr>
            <a:r>
              <a:rPr lang="zh-CN" altLang="en-US" sz="2100" b="1" dirty="0"/>
              <a:t>		</a:t>
            </a:r>
            <a:r>
              <a:rPr lang="en-US" altLang="zh-CN" sz="2100" b="1" dirty="0" err="1">
                <a:solidFill>
                  <a:srgbClr val="FF0000"/>
                </a:solidFill>
              </a:rPr>
              <a:t>st</a:t>
            </a:r>
            <a:r>
              <a:rPr lang="en-US" altLang="zh-CN" sz="2100" b="1" dirty="0">
                <a:solidFill>
                  <a:srgbClr val="FF0000"/>
                </a:solidFill>
              </a:rPr>
              <a:t>[++top] = item</a:t>
            </a:r>
            <a:r>
              <a:rPr lang="en-US" altLang="zh-CN" sz="2100" b="1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100" b="1" dirty="0"/>
              <a:t>		return true;</a:t>
            </a:r>
          </a:p>
          <a:p>
            <a:pPr>
              <a:buFont typeface="Wingdings" pitchFamily="2" charset="2"/>
              <a:buNone/>
            </a:pPr>
            <a:r>
              <a:rPr lang="en-US" altLang="zh-CN" sz="2100" b="1" dirty="0"/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zh-CN" sz="21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331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Sequenced stack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8729" y="1584398"/>
            <a:ext cx="6104426" cy="3455988"/>
            <a:chOff x="457831" y="1584398"/>
            <a:chExt cx="6104426" cy="3455988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668782" y="4361888"/>
              <a:ext cx="757058" cy="51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16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415287" y="4361888"/>
              <a:ext cx="253495" cy="51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0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668782" y="3859363"/>
              <a:ext cx="757058" cy="50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16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415287" y="3859363"/>
              <a:ext cx="253495" cy="50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1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668782" y="3358653"/>
              <a:ext cx="757058" cy="500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16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415287" y="3358653"/>
              <a:ext cx="253495" cy="500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668782" y="2767235"/>
              <a:ext cx="757058" cy="59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3600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15287" y="2767235"/>
              <a:ext cx="253495" cy="59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668782" y="2175816"/>
              <a:ext cx="757058" cy="59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3600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415287" y="2175816"/>
              <a:ext cx="253495" cy="59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4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668782" y="1584398"/>
              <a:ext cx="757058" cy="59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360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415287" y="1584398"/>
              <a:ext cx="253495" cy="59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5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415287" y="1584398"/>
              <a:ext cx="25349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415287" y="4875297"/>
              <a:ext cx="25349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415287" y="1584398"/>
              <a:ext cx="0" cy="5914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668782" y="1584398"/>
              <a:ext cx="0" cy="32908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425840" y="1584398"/>
              <a:ext cx="0" cy="32908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668782" y="1584398"/>
              <a:ext cx="75705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415287" y="2175816"/>
              <a:ext cx="0" cy="5914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668782" y="2175816"/>
              <a:ext cx="757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415287" y="2767235"/>
              <a:ext cx="0" cy="5914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668782" y="2767235"/>
              <a:ext cx="757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415287" y="3358653"/>
              <a:ext cx="0" cy="50071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668782" y="3358653"/>
              <a:ext cx="757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1415287" y="3859363"/>
              <a:ext cx="0" cy="5025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1668782" y="3859363"/>
              <a:ext cx="757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415287" y="4361888"/>
              <a:ext cx="0" cy="51340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668782" y="4361888"/>
              <a:ext cx="757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668782" y="4875297"/>
              <a:ext cx="75705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793540" y="5040386"/>
              <a:ext cx="6217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457831" y="4628570"/>
              <a:ext cx="1104757" cy="370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 err="1">
                  <a:latin typeface="+mn-lt"/>
                </a:rPr>
                <a:t>s.top</a:t>
              </a:r>
              <a:r>
                <a:rPr lang="en-US" altLang="zh-CN" dirty="0">
                  <a:latin typeface="+mn-lt"/>
                </a:rPr>
                <a:t> = -1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967086" y="4628570"/>
              <a:ext cx="544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2559439" y="4300206"/>
              <a:ext cx="1106470" cy="370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 err="1">
                  <a:latin typeface="+mn-lt"/>
                </a:rPr>
                <a:t>s.top</a:t>
              </a:r>
              <a:r>
                <a:rPr lang="en-US" altLang="zh-CN" dirty="0">
                  <a:latin typeface="+mn-lt"/>
                </a:rPr>
                <a:t> = 0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5805198" y="4327418"/>
              <a:ext cx="757058" cy="54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 dirty="0"/>
                <a:t>A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5553416" y="4327418"/>
              <a:ext cx="251782" cy="54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0</a:t>
              </a: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5805198" y="3777726"/>
              <a:ext cx="757058" cy="549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B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5553416" y="3777726"/>
              <a:ext cx="251782" cy="549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1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5805198" y="3229847"/>
              <a:ext cx="757058" cy="54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 dirty="0"/>
                <a:t>C</a:t>
              </a: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5553416" y="3229847"/>
              <a:ext cx="251782" cy="54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5805198" y="2681969"/>
              <a:ext cx="757058" cy="54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D</a:t>
              </a: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5553416" y="2681969"/>
              <a:ext cx="251782" cy="54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5805198" y="2132276"/>
              <a:ext cx="757058" cy="549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 dirty="0"/>
                <a:t>E</a:t>
              </a: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5553416" y="2132276"/>
              <a:ext cx="251782" cy="549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4</a:t>
              </a: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5805198" y="1584398"/>
              <a:ext cx="757058" cy="54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 dirty="0"/>
                <a:t>F</a:t>
              </a: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5553416" y="1584398"/>
              <a:ext cx="251782" cy="54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5</a:t>
              </a: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5553416" y="1584398"/>
              <a:ext cx="25178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5553416" y="4875297"/>
              <a:ext cx="25178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5553416" y="1584398"/>
              <a:ext cx="0" cy="5478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5805198" y="1584398"/>
              <a:ext cx="0" cy="32908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6562257" y="1584398"/>
              <a:ext cx="0" cy="32908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5805198" y="1584398"/>
              <a:ext cx="75705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5553416" y="2132276"/>
              <a:ext cx="0" cy="54969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5805198" y="2132276"/>
              <a:ext cx="757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5553416" y="2681969"/>
              <a:ext cx="0" cy="5478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>
              <a:off x="5805198" y="2681969"/>
              <a:ext cx="757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5553416" y="3229847"/>
              <a:ext cx="0" cy="5478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5805198" y="3229847"/>
              <a:ext cx="757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5553416" y="3777726"/>
              <a:ext cx="0" cy="54969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5805198" y="3777726"/>
              <a:ext cx="757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5553416" y="4327418"/>
              <a:ext cx="0" cy="5478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>
              <a:off x="5805198" y="4327418"/>
              <a:ext cx="757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5805198" y="4875297"/>
              <a:ext cx="75705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>
              <a:off x="5008745" y="1996214"/>
              <a:ext cx="6217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0" name="Text Box 67"/>
            <p:cNvSpPr txBox="1">
              <a:spLocks noChangeArrowheads="1"/>
            </p:cNvSpPr>
            <p:nvPr/>
          </p:nvSpPr>
          <p:spPr bwMode="auto">
            <a:xfrm>
              <a:off x="4655908" y="1611611"/>
              <a:ext cx="1108183" cy="370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 err="1">
                  <a:latin typeface="+mn-lt"/>
                </a:rPr>
                <a:t>s.top</a:t>
              </a:r>
              <a:r>
                <a:rPr lang="en-US" altLang="zh-CN" dirty="0">
                  <a:latin typeface="+mn-lt"/>
                </a:rPr>
                <a:t> = 5</a:t>
              </a:r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3765251" y="4369144"/>
              <a:ext cx="757058" cy="468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A</a:t>
              </a:r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3511757" y="4369144"/>
              <a:ext cx="253495" cy="468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0</a:t>
              </a: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3765251" y="3862992"/>
              <a:ext cx="757058" cy="506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1600"/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3511757" y="3862992"/>
              <a:ext cx="253495" cy="506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1</a:t>
              </a:r>
            </a:p>
          </p:txBody>
        </p:sp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3765251" y="3358653"/>
              <a:ext cx="757058" cy="50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1600"/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3511757" y="3358653"/>
              <a:ext cx="253495" cy="50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765251" y="2767235"/>
              <a:ext cx="757058" cy="59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3600"/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3511757" y="2767235"/>
              <a:ext cx="253495" cy="59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3765251" y="2175816"/>
              <a:ext cx="757058" cy="59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360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3511757" y="2175816"/>
              <a:ext cx="253495" cy="59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4</a:t>
              </a:r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3765251" y="1584398"/>
              <a:ext cx="757058" cy="59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360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11757" y="1584398"/>
              <a:ext cx="253495" cy="59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1600"/>
                <a:t>5</a:t>
              </a:r>
            </a:p>
          </p:txBody>
        </p:sp>
        <p:sp>
          <p:nvSpPr>
            <p:cNvPr id="83" name="Line 80"/>
            <p:cNvSpPr>
              <a:spLocks noChangeShapeType="1"/>
            </p:cNvSpPr>
            <p:nvPr/>
          </p:nvSpPr>
          <p:spPr bwMode="auto">
            <a:xfrm>
              <a:off x="3511757" y="1584398"/>
              <a:ext cx="25349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>
              <a:off x="3511757" y="4837199"/>
              <a:ext cx="25349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5" name="Line 82"/>
            <p:cNvSpPr>
              <a:spLocks noChangeShapeType="1"/>
            </p:cNvSpPr>
            <p:nvPr/>
          </p:nvSpPr>
          <p:spPr bwMode="auto">
            <a:xfrm>
              <a:off x="3511757" y="1584398"/>
              <a:ext cx="0" cy="5914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6" name="Line 83"/>
            <p:cNvSpPr>
              <a:spLocks noChangeShapeType="1"/>
            </p:cNvSpPr>
            <p:nvPr/>
          </p:nvSpPr>
          <p:spPr bwMode="auto">
            <a:xfrm>
              <a:off x="3765251" y="1584398"/>
              <a:ext cx="0" cy="3252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>
              <a:off x="4522310" y="1584398"/>
              <a:ext cx="0" cy="32528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8" name="Line 85"/>
            <p:cNvSpPr>
              <a:spLocks noChangeShapeType="1"/>
            </p:cNvSpPr>
            <p:nvPr/>
          </p:nvSpPr>
          <p:spPr bwMode="auto">
            <a:xfrm>
              <a:off x="3765251" y="1584398"/>
              <a:ext cx="75705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9" name="Line 86"/>
            <p:cNvSpPr>
              <a:spLocks noChangeShapeType="1"/>
            </p:cNvSpPr>
            <p:nvPr/>
          </p:nvSpPr>
          <p:spPr bwMode="auto">
            <a:xfrm>
              <a:off x="3511757" y="2175816"/>
              <a:ext cx="0" cy="5914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>
              <a:off x="3765251" y="2175816"/>
              <a:ext cx="757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>
              <a:off x="3511757" y="2767235"/>
              <a:ext cx="0" cy="5914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2" name="Line 89"/>
            <p:cNvSpPr>
              <a:spLocks noChangeShapeType="1"/>
            </p:cNvSpPr>
            <p:nvPr/>
          </p:nvSpPr>
          <p:spPr bwMode="auto">
            <a:xfrm>
              <a:off x="3765251" y="2767235"/>
              <a:ext cx="757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3511757" y="3358653"/>
              <a:ext cx="0" cy="5043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4" name="Line 91"/>
            <p:cNvSpPr>
              <a:spLocks noChangeShapeType="1"/>
            </p:cNvSpPr>
            <p:nvPr/>
          </p:nvSpPr>
          <p:spPr bwMode="auto">
            <a:xfrm>
              <a:off x="3765251" y="3358653"/>
              <a:ext cx="757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5" name="Line 92"/>
            <p:cNvSpPr>
              <a:spLocks noChangeShapeType="1"/>
            </p:cNvSpPr>
            <p:nvPr/>
          </p:nvSpPr>
          <p:spPr bwMode="auto">
            <a:xfrm>
              <a:off x="3511757" y="3862992"/>
              <a:ext cx="0" cy="5061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3765251" y="3862992"/>
              <a:ext cx="757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7" name="Line 94"/>
            <p:cNvSpPr>
              <a:spLocks noChangeShapeType="1"/>
            </p:cNvSpPr>
            <p:nvPr/>
          </p:nvSpPr>
          <p:spPr bwMode="auto">
            <a:xfrm>
              <a:off x="3511757" y="4369144"/>
              <a:ext cx="0" cy="46805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3765251" y="4369144"/>
              <a:ext cx="757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9" name="Line 96"/>
            <p:cNvSpPr>
              <a:spLocks noChangeShapeType="1"/>
            </p:cNvSpPr>
            <p:nvPr/>
          </p:nvSpPr>
          <p:spPr bwMode="auto">
            <a:xfrm>
              <a:off x="3765251" y="4875297"/>
              <a:ext cx="75705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7805751" y="4336489"/>
            <a:ext cx="757058" cy="53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A</a:t>
            </a:r>
          </a:p>
        </p:txBody>
      </p:sp>
      <p:sp>
        <p:nvSpPr>
          <p:cNvPr id="101" name="Rectangle 98"/>
          <p:cNvSpPr>
            <a:spLocks noChangeArrowheads="1"/>
          </p:cNvSpPr>
          <p:nvPr/>
        </p:nvSpPr>
        <p:spPr bwMode="auto">
          <a:xfrm>
            <a:off x="7552256" y="4336489"/>
            <a:ext cx="253495" cy="53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0</a:t>
            </a:r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7805751" y="3795867"/>
            <a:ext cx="757058" cy="5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B</a:t>
            </a:r>
          </a:p>
        </p:txBody>
      </p:sp>
      <p:sp>
        <p:nvSpPr>
          <p:cNvPr id="103" name="Rectangle 100"/>
          <p:cNvSpPr>
            <a:spLocks noChangeArrowheads="1"/>
          </p:cNvSpPr>
          <p:nvPr/>
        </p:nvSpPr>
        <p:spPr bwMode="auto">
          <a:xfrm>
            <a:off x="7552256" y="3795867"/>
            <a:ext cx="253495" cy="5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1</a:t>
            </a:r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7805751" y="3257060"/>
            <a:ext cx="757058" cy="53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C</a:t>
            </a:r>
          </a:p>
        </p:txBody>
      </p:sp>
      <p:sp>
        <p:nvSpPr>
          <p:cNvPr id="105" name="Rectangle 102"/>
          <p:cNvSpPr>
            <a:spLocks noChangeArrowheads="1"/>
          </p:cNvSpPr>
          <p:nvPr/>
        </p:nvSpPr>
        <p:spPr bwMode="auto">
          <a:xfrm>
            <a:off x="7552256" y="3257060"/>
            <a:ext cx="253495" cy="53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2</a:t>
            </a:r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7805751" y="2718252"/>
            <a:ext cx="757058" cy="53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D</a:t>
            </a:r>
          </a:p>
        </p:txBody>
      </p:sp>
      <p:sp>
        <p:nvSpPr>
          <p:cNvPr id="107" name="Rectangle 104"/>
          <p:cNvSpPr>
            <a:spLocks noChangeArrowheads="1"/>
          </p:cNvSpPr>
          <p:nvPr/>
        </p:nvSpPr>
        <p:spPr bwMode="auto">
          <a:xfrm>
            <a:off x="7552256" y="2718252"/>
            <a:ext cx="253495" cy="53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3</a:t>
            </a:r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7805751" y="2123206"/>
            <a:ext cx="757058" cy="59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zh-CN" sz="1600"/>
          </a:p>
        </p:txBody>
      </p:sp>
      <p:sp>
        <p:nvSpPr>
          <p:cNvPr id="109" name="Rectangle 106"/>
          <p:cNvSpPr>
            <a:spLocks noChangeArrowheads="1"/>
          </p:cNvSpPr>
          <p:nvPr/>
        </p:nvSpPr>
        <p:spPr bwMode="auto">
          <a:xfrm>
            <a:off x="7552256" y="2123206"/>
            <a:ext cx="253495" cy="59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4</a:t>
            </a:r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7805751" y="1584398"/>
            <a:ext cx="757058" cy="53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zh-CN" altLang="zh-CN" sz="1600"/>
          </a:p>
        </p:txBody>
      </p:sp>
      <p:sp>
        <p:nvSpPr>
          <p:cNvPr id="111" name="Rectangle 108"/>
          <p:cNvSpPr>
            <a:spLocks noChangeArrowheads="1"/>
          </p:cNvSpPr>
          <p:nvPr/>
        </p:nvSpPr>
        <p:spPr bwMode="auto">
          <a:xfrm>
            <a:off x="7552256" y="1584398"/>
            <a:ext cx="253495" cy="53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/>
              <a:t>5</a:t>
            </a:r>
          </a:p>
        </p:txBody>
      </p:sp>
      <p:sp>
        <p:nvSpPr>
          <p:cNvPr id="112" name="Line 109"/>
          <p:cNvSpPr>
            <a:spLocks noChangeShapeType="1"/>
          </p:cNvSpPr>
          <p:nvPr/>
        </p:nvSpPr>
        <p:spPr bwMode="auto">
          <a:xfrm>
            <a:off x="7552256" y="1584398"/>
            <a:ext cx="25349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13" name="Line 110"/>
          <p:cNvSpPr>
            <a:spLocks noChangeShapeType="1"/>
          </p:cNvSpPr>
          <p:nvPr/>
        </p:nvSpPr>
        <p:spPr bwMode="auto">
          <a:xfrm>
            <a:off x="7552256" y="4875297"/>
            <a:ext cx="25349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14" name="Line 111"/>
          <p:cNvSpPr>
            <a:spLocks noChangeShapeType="1"/>
          </p:cNvSpPr>
          <p:nvPr/>
        </p:nvSpPr>
        <p:spPr bwMode="auto">
          <a:xfrm>
            <a:off x="7552256" y="1584398"/>
            <a:ext cx="0" cy="53880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15" name="Line 112"/>
          <p:cNvSpPr>
            <a:spLocks noChangeShapeType="1"/>
          </p:cNvSpPr>
          <p:nvPr/>
        </p:nvSpPr>
        <p:spPr bwMode="auto">
          <a:xfrm>
            <a:off x="7805751" y="1584398"/>
            <a:ext cx="0" cy="32908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16" name="Line 113"/>
          <p:cNvSpPr>
            <a:spLocks noChangeShapeType="1"/>
          </p:cNvSpPr>
          <p:nvPr/>
        </p:nvSpPr>
        <p:spPr bwMode="auto">
          <a:xfrm>
            <a:off x="8562809" y="1584398"/>
            <a:ext cx="0" cy="329089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17" name="Line 114"/>
          <p:cNvSpPr>
            <a:spLocks noChangeShapeType="1"/>
          </p:cNvSpPr>
          <p:nvPr/>
        </p:nvSpPr>
        <p:spPr bwMode="auto">
          <a:xfrm>
            <a:off x="7805751" y="1584398"/>
            <a:ext cx="75705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18" name="Line 115"/>
          <p:cNvSpPr>
            <a:spLocks noChangeShapeType="1"/>
          </p:cNvSpPr>
          <p:nvPr/>
        </p:nvSpPr>
        <p:spPr bwMode="auto">
          <a:xfrm>
            <a:off x="7552256" y="2123206"/>
            <a:ext cx="0" cy="59504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19" name="Line 116"/>
          <p:cNvSpPr>
            <a:spLocks noChangeShapeType="1"/>
          </p:cNvSpPr>
          <p:nvPr/>
        </p:nvSpPr>
        <p:spPr bwMode="auto">
          <a:xfrm>
            <a:off x="7805751" y="2123206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20" name="Line 117"/>
          <p:cNvSpPr>
            <a:spLocks noChangeShapeType="1"/>
          </p:cNvSpPr>
          <p:nvPr/>
        </p:nvSpPr>
        <p:spPr bwMode="auto">
          <a:xfrm>
            <a:off x="7552256" y="2718252"/>
            <a:ext cx="0" cy="53880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21" name="Line 118"/>
          <p:cNvSpPr>
            <a:spLocks noChangeShapeType="1"/>
          </p:cNvSpPr>
          <p:nvPr/>
        </p:nvSpPr>
        <p:spPr bwMode="auto">
          <a:xfrm>
            <a:off x="7805751" y="2718252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7552256" y="3257060"/>
            <a:ext cx="0" cy="53880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23" name="Line 120"/>
          <p:cNvSpPr>
            <a:spLocks noChangeShapeType="1"/>
          </p:cNvSpPr>
          <p:nvPr/>
        </p:nvSpPr>
        <p:spPr bwMode="auto">
          <a:xfrm>
            <a:off x="7805751" y="3257060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24" name="Line 121"/>
          <p:cNvSpPr>
            <a:spLocks noChangeShapeType="1"/>
          </p:cNvSpPr>
          <p:nvPr/>
        </p:nvSpPr>
        <p:spPr bwMode="auto">
          <a:xfrm>
            <a:off x="7552256" y="3795867"/>
            <a:ext cx="0" cy="54062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25" name="Line 122"/>
          <p:cNvSpPr>
            <a:spLocks noChangeShapeType="1"/>
          </p:cNvSpPr>
          <p:nvPr/>
        </p:nvSpPr>
        <p:spPr bwMode="auto">
          <a:xfrm>
            <a:off x="7805751" y="3795867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26" name="Line 123"/>
          <p:cNvSpPr>
            <a:spLocks noChangeShapeType="1"/>
          </p:cNvSpPr>
          <p:nvPr/>
        </p:nvSpPr>
        <p:spPr bwMode="auto">
          <a:xfrm>
            <a:off x="7552256" y="4336489"/>
            <a:ext cx="0" cy="53880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27" name="Line 124"/>
          <p:cNvSpPr>
            <a:spLocks noChangeShapeType="1"/>
          </p:cNvSpPr>
          <p:nvPr/>
        </p:nvSpPr>
        <p:spPr bwMode="auto">
          <a:xfrm>
            <a:off x="7805751" y="4336489"/>
            <a:ext cx="757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28" name="Line 125"/>
          <p:cNvSpPr>
            <a:spLocks noChangeShapeType="1"/>
          </p:cNvSpPr>
          <p:nvPr/>
        </p:nvSpPr>
        <p:spPr bwMode="auto">
          <a:xfrm>
            <a:off x="7805751" y="4875297"/>
            <a:ext cx="75705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29" name="Line 126"/>
          <p:cNvSpPr>
            <a:spLocks noChangeShapeType="1"/>
          </p:cNvSpPr>
          <p:nvPr/>
        </p:nvSpPr>
        <p:spPr bwMode="auto">
          <a:xfrm>
            <a:off x="6873986" y="3064758"/>
            <a:ext cx="62174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30" name="Text Box 127"/>
          <p:cNvSpPr txBox="1">
            <a:spLocks noChangeArrowheads="1"/>
          </p:cNvSpPr>
          <p:nvPr/>
        </p:nvSpPr>
        <p:spPr bwMode="auto">
          <a:xfrm>
            <a:off x="6644471" y="2654756"/>
            <a:ext cx="1039671" cy="37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latin typeface="+mn-lt"/>
              </a:rPr>
              <a:t>s.top</a:t>
            </a:r>
            <a:r>
              <a:rPr lang="en-US" altLang="zh-CN" dirty="0">
                <a:latin typeface="+mn-lt"/>
              </a:rPr>
              <a:t> = 3</a:t>
            </a:r>
          </a:p>
        </p:txBody>
      </p:sp>
      <p:cxnSp>
        <p:nvCxnSpPr>
          <p:cNvPr id="132" name="直接连接符 131"/>
          <p:cNvCxnSpPr/>
          <p:nvPr/>
        </p:nvCxnSpPr>
        <p:spPr>
          <a:xfrm>
            <a:off x="6543409" y="1328407"/>
            <a:ext cx="0" cy="3802879"/>
          </a:xfrm>
          <a:prstGeom prst="line">
            <a:avLst/>
          </a:prstGeom>
          <a:ln w="25400">
            <a:solidFill>
              <a:srgbClr val="00582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5">
            <a:extLst>
              <a:ext uri="{FF2B5EF4-FFF2-40B4-BE49-F238E27FC236}">
                <a16:creationId xmlns:a16="http://schemas.microsoft.com/office/drawing/2014/main" id="{2A54F740-6006-3EA1-9F7C-B182244E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36" y="2147940"/>
            <a:ext cx="757058" cy="54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664DA27A-60AD-5E70-4FD7-7A074F484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36" y="1600062"/>
            <a:ext cx="757058" cy="54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A10AFF2-7A82-EA30-E0E2-82C20B84FC60}"/>
              </a:ext>
            </a:extLst>
          </p:cNvPr>
          <p:cNvSpPr txBox="1"/>
          <p:nvPr/>
        </p:nvSpPr>
        <p:spPr>
          <a:xfrm>
            <a:off x="3523724" y="11139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压栈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EB76EC8-04D2-1482-4FA1-8E261696384C}"/>
              </a:ext>
            </a:extLst>
          </p:cNvPr>
          <p:cNvSpPr txBox="1"/>
          <p:nvPr/>
        </p:nvSpPr>
        <p:spPr>
          <a:xfrm>
            <a:off x="5557079" y="11139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压栈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DD96DFC-0324-EB90-028F-C9BE10468CCD}"/>
              </a:ext>
            </a:extLst>
          </p:cNvPr>
          <p:cNvSpPr txBox="1"/>
          <p:nvPr/>
        </p:nvSpPr>
        <p:spPr>
          <a:xfrm>
            <a:off x="7832544" y="11139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出栈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D9ED7A8-4542-BFE1-C380-252B1CD4BE01}"/>
              </a:ext>
            </a:extLst>
          </p:cNvPr>
          <p:cNvSpPr txBox="1"/>
          <p:nvPr/>
        </p:nvSpPr>
        <p:spPr>
          <a:xfrm>
            <a:off x="1425043" y="11139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空栈</a:t>
            </a:r>
          </a:p>
        </p:txBody>
      </p:sp>
    </p:spTree>
    <p:extLst>
      <p:ext uri="{BB962C8B-B14F-4D97-AF65-F5344CB8AC3E}">
        <p14:creationId xmlns:p14="http://schemas.microsoft.com/office/powerpoint/2010/main" val="409563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出栈操作 </a:t>
            </a:r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1312" y="1149992"/>
            <a:ext cx="84613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000" b="1" dirty="0"/>
              <a:t>bool </a:t>
            </a:r>
            <a:r>
              <a:rPr lang="en-US" altLang="zh-CN" sz="2000" b="1" dirty="0" err="1"/>
              <a:t>arrStack</a:t>
            </a:r>
            <a:r>
              <a:rPr lang="en-US" altLang="zh-CN" sz="2000" b="1" dirty="0"/>
              <a:t>&lt;T&gt;::Pop(T &amp; item) {	// </a:t>
            </a:r>
            <a:r>
              <a:rPr lang="zh-CN" altLang="en-US" sz="2000" b="1" dirty="0"/>
              <a:t>出栈的顺序实现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if (top == -1) {			// </a:t>
            </a:r>
            <a:r>
              <a:rPr lang="zh-CN" altLang="en-US" sz="2000" b="1" dirty="0"/>
              <a:t>栈为空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/>
              <a:t>	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zh-CN" altLang="en-US" sz="2000" b="1" dirty="0"/>
              <a:t>栈为空，不能执行出栈操作</a:t>
            </a:r>
            <a:r>
              <a:rPr lang="en-US" altLang="zh-CN" sz="2000" b="1" dirty="0"/>
              <a:t>"&lt;&lt;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/>
              <a:t>		return false;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/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/>
              <a:t>	else 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>
                <a:solidFill>
                  <a:srgbClr val="FF0000"/>
                </a:solidFill>
              </a:rPr>
              <a:t>item = </a:t>
            </a:r>
            <a:r>
              <a:rPr lang="en-US" altLang="zh-CN" sz="2000" b="1" dirty="0" err="1">
                <a:solidFill>
                  <a:srgbClr val="FF0000"/>
                </a:solidFill>
              </a:rPr>
              <a:t>st</a:t>
            </a:r>
            <a:r>
              <a:rPr lang="en-US" altLang="zh-CN" sz="2000" b="1" dirty="0">
                <a:solidFill>
                  <a:srgbClr val="FF0000"/>
                </a:solidFill>
              </a:rPr>
              <a:t>[top--];</a:t>
            </a:r>
            <a:r>
              <a:rPr lang="en-US" altLang="zh-CN" sz="2000" b="1" dirty="0"/>
              <a:t>		// </a:t>
            </a:r>
            <a:r>
              <a:rPr lang="zh-CN" altLang="en-US" sz="2000" b="1" dirty="0"/>
              <a:t>返回栈顶元素并修改栈顶指针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/>
              <a:t>		</a:t>
            </a:r>
            <a:r>
              <a:rPr lang="en-US" altLang="zh-CN" sz="2000" b="1" dirty="0"/>
              <a:t>return true;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/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861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12E0B-4A74-A4E0-21B6-5751F6A9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E8698-201D-DDCB-BF0E-E80C2D03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000" dirty="0"/>
              <a:t>为什么顺序栈出栈操作后，不真正删除原来的栈顶元素值？</a:t>
            </a:r>
            <a:endParaRPr lang="en-US" altLang="zh-CN" sz="2000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zh-CN" altLang="en-US" sz="1800" dirty="0"/>
              <a:t>因为栈顶元素的位置是通过栈顶指针标示的，不是靠判断栈中的元素值是否存在来确定栈顶的位置。由此我们也可以看出，用栈顶指针来管理栈的方便性。</a:t>
            </a:r>
            <a:endParaRPr lang="en-US" altLang="zh-CN" sz="1800" dirty="0"/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000" dirty="0"/>
              <a:t>顺序栈出栈操作后不真正删除原来的栈顶元素值，是否对下一次进栈操作产生影响？</a:t>
            </a:r>
            <a:endParaRPr lang="en-US" altLang="zh-CN" sz="2000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zh-CN" altLang="en-US" sz="1800" dirty="0"/>
              <a:t>进栈操作是“写操作”，即对原来的单元空间进行覆盖，故无影响。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98B601-09DD-80FF-3152-2FDDA434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6BF36-5EE1-3078-7E3A-213BA68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30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读栈操作 </a:t>
            </a:r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3237" y="1175830"/>
            <a:ext cx="8137525" cy="42497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/>
              <a:t>bool </a:t>
            </a:r>
            <a:r>
              <a:rPr lang="en-US" altLang="zh-CN" sz="2000" b="1" dirty="0" err="1"/>
              <a:t>arrStack</a:t>
            </a:r>
            <a:r>
              <a:rPr lang="en-US" altLang="zh-CN" sz="2000" b="1" dirty="0"/>
              <a:t>&lt;T&gt;:: </a:t>
            </a:r>
            <a:r>
              <a:rPr lang="en-US" altLang="zh-CN" sz="2000" b="1" dirty="0" err="1"/>
              <a:t>GetTop</a:t>
            </a:r>
            <a:r>
              <a:rPr lang="en-US" altLang="zh-CN" sz="2000" b="1" dirty="0"/>
              <a:t>(T &amp; item) {								// </a:t>
            </a:r>
            <a:r>
              <a:rPr lang="zh-CN" altLang="en-US" sz="2000" b="1" dirty="0"/>
              <a:t>返回栈顶内容，但不弹出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if (top == -1) {		// </a:t>
            </a:r>
            <a:r>
              <a:rPr lang="zh-CN" altLang="en-US" sz="2000" b="1" dirty="0"/>
              <a:t>栈空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/>
              <a:t>	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 </a:t>
            </a:r>
            <a:r>
              <a:rPr lang="zh-CN" altLang="en-US" sz="2000" b="1" dirty="0"/>
              <a:t>栈为空，不能读取栈顶元素</a:t>
            </a:r>
            <a:r>
              <a:rPr lang="en-US" altLang="zh-CN" sz="2000" b="1" dirty="0"/>
              <a:t>"&lt;&lt;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/>
              <a:t>		return false;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/>
              <a:t>	else { 			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>
                <a:solidFill>
                  <a:srgbClr val="FF0000"/>
                </a:solidFill>
              </a:rPr>
              <a:t>item = </a:t>
            </a:r>
            <a:r>
              <a:rPr lang="en-US" altLang="zh-CN" sz="2000" b="1" dirty="0" err="1">
                <a:solidFill>
                  <a:srgbClr val="FF0000"/>
                </a:solidFill>
              </a:rPr>
              <a:t>st</a:t>
            </a:r>
            <a:r>
              <a:rPr lang="en-US" altLang="zh-CN" sz="2000" b="1" dirty="0">
                <a:solidFill>
                  <a:srgbClr val="FF0000"/>
                </a:solidFill>
              </a:rPr>
              <a:t>[top];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/>
              <a:t>		return true;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/>
              <a:t>}	 </a:t>
            </a:r>
          </a:p>
        </p:txBody>
      </p:sp>
    </p:spTree>
    <p:extLst>
      <p:ext uri="{BB962C8B-B14F-4D97-AF65-F5344CB8AC3E}">
        <p14:creationId xmlns:p14="http://schemas.microsoft.com/office/powerpoint/2010/main" val="3402420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Variants of the stacks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960" y="897199"/>
            <a:ext cx="8280000" cy="5063602"/>
          </a:xfrm>
        </p:spPr>
        <p:txBody>
          <a:bodyPr/>
          <a:lstStyle/>
          <a:p>
            <a:r>
              <a:rPr lang="zh-CN" altLang="en-US" dirty="0"/>
              <a:t>共享栈空间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446029" y="1863725"/>
            <a:ext cx="6265863" cy="504825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1806392" y="1863725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166754" y="1863725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2527117" y="1863725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7351529" y="1863725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6991167" y="1863725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6630804" y="1863725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1519054" y="15033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7278504" y="1503363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M-1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1590492" y="2368550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403984" y="2871788"/>
            <a:ext cx="1732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Bottom 1 Top 1</a:t>
            </a: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7057805" y="2871788"/>
            <a:ext cx="1736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Top 2 Bottom 2</a:t>
            </a: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7567429" y="2368550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1806392" y="2620169"/>
            <a:ext cx="1512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 flipH="1">
            <a:off x="5983104" y="2620169"/>
            <a:ext cx="1368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4251325" y="1874412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……</a:t>
            </a: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flipV="1">
            <a:off x="1158692" y="2368550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7999229" y="2368550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1330325" y="4124369"/>
            <a:ext cx="6481763" cy="503237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1403350" y="369256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7307263" y="3692569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M-1</a:t>
            </a:r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>
            <a:off x="2122488" y="4124369"/>
            <a:ext cx="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Line 25"/>
          <p:cNvSpPr>
            <a:spLocks noChangeShapeType="1"/>
          </p:cNvSpPr>
          <p:nvPr/>
        </p:nvSpPr>
        <p:spPr bwMode="auto">
          <a:xfrm>
            <a:off x="2914650" y="4124369"/>
            <a:ext cx="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6946900" y="4124369"/>
            <a:ext cx="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6154738" y="4124369"/>
            <a:ext cx="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Line 28"/>
          <p:cNvSpPr>
            <a:spLocks noChangeShapeType="1"/>
          </p:cNvSpPr>
          <p:nvPr/>
        </p:nvSpPr>
        <p:spPr bwMode="auto">
          <a:xfrm>
            <a:off x="3635375" y="4124369"/>
            <a:ext cx="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Line 29"/>
          <p:cNvSpPr>
            <a:spLocks noChangeShapeType="1"/>
          </p:cNvSpPr>
          <p:nvPr/>
        </p:nvSpPr>
        <p:spPr bwMode="auto">
          <a:xfrm>
            <a:off x="5219700" y="4124369"/>
            <a:ext cx="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>
            <a:off x="4354513" y="4124369"/>
            <a:ext cx="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1258888" y="5060994"/>
            <a:ext cx="7489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Top 1</a:t>
            </a:r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2051050" y="5060994"/>
            <a:ext cx="7489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Top 2</a:t>
            </a:r>
          </a:p>
        </p:txBody>
      </p:sp>
      <p:sp>
        <p:nvSpPr>
          <p:cNvPr id="76" name="Text Box 33"/>
          <p:cNvSpPr txBox="1">
            <a:spLocks noChangeArrowheads="1"/>
          </p:cNvSpPr>
          <p:nvPr/>
        </p:nvSpPr>
        <p:spPr bwMode="auto">
          <a:xfrm>
            <a:off x="6731000" y="4987969"/>
            <a:ext cx="7489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Top n</a:t>
            </a:r>
          </a:p>
        </p:txBody>
      </p: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4250531" y="5060666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……</a:t>
            </a:r>
          </a:p>
        </p:txBody>
      </p:sp>
      <p:sp>
        <p:nvSpPr>
          <p:cNvPr id="78" name="Line 37"/>
          <p:cNvSpPr>
            <a:spLocks noChangeShapeType="1"/>
          </p:cNvSpPr>
          <p:nvPr/>
        </p:nvSpPr>
        <p:spPr bwMode="auto">
          <a:xfrm flipV="1">
            <a:off x="1330325" y="4700631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Line 38"/>
          <p:cNvSpPr>
            <a:spLocks noChangeShapeType="1"/>
          </p:cNvSpPr>
          <p:nvPr/>
        </p:nvSpPr>
        <p:spPr bwMode="auto">
          <a:xfrm flipV="1">
            <a:off x="2195513" y="4627606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Line 39"/>
          <p:cNvSpPr>
            <a:spLocks noChangeShapeType="1"/>
          </p:cNvSpPr>
          <p:nvPr/>
        </p:nvSpPr>
        <p:spPr bwMode="auto">
          <a:xfrm flipV="1">
            <a:off x="7019925" y="4700631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827088" y="54927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Bottom 1</a:t>
            </a:r>
          </a:p>
        </p:txBody>
      </p:sp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6372225" y="556581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Bottom n</a:t>
            </a:r>
          </a:p>
        </p:txBody>
      </p:sp>
      <p:sp>
        <p:nvSpPr>
          <p:cNvPr id="83" name="Line 43"/>
          <p:cNvSpPr>
            <a:spLocks noChangeShapeType="1"/>
          </p:cNvSpPr>
          <p:nvPr/>
        </p:nvSpPr>
        <p:spPr bwMode="auto">
          <a:xfrm flipV="1">
            <a:off x="1042988" y="4773656"/>
            <a:ext cx="0" cy="654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Line 44"/>
          <p:cNvSpPr>
            <a:spLocks noChangeShapeType="1"/>
          </p:cNvSpPr>
          <p:nvPr/>
        </p:nvSpPr>
        <p:spPr bwMode="auto">
          <a:xfrm flipV="1">
            <a:off x="6804025" y="4845094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338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altLang="zh-CN" dirty="0"/>
              <a:t> Definition and operations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 Implementation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 Applications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Picture 15" descr="1">
            <a:extLst>
              <a:ext uri="{FF2B5EF4-FFF2-40B4-BE49-F238E27FC236}">
                <a16:creationId xmlns:a16="http://schemas.microsoft.com/office/drawing/2014/main" id="{030746F1-33DA-9654-2522-D84B014CC86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1500" y="4149725"/>
            <a:ext cx="673100" cy="1150938"/>
          </a:xfrm>
          <a:prstGeom prst="rect">
            <a:avLst/>
          </a:prstGeom>
          <a:noFill/>
        </p:spPr>
      </p:pic>
      <p:sp>
        <p:nvSpPr>
          <p:cNvPr id="7" name="AutoShape 5">
            <a:extLst>
              <a:ext uri="{FF2B5EF4-FFF2-40B4-BE49-F238E27FC236}">
                <a16:creationId xmlns:a16="http://schemas.microsoft.com/office/drawing/2014/main" id="{8466C19B-CE41-66AD-39CC-68388671A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5156200"/>
            <a:ext cx="2016125" cy="792163"/>
          </a:xfrm>
          <a:prstGeom prst="cube">
            <a:avLst>
              <a:gd name="adj" fmla="val 25000"/>
            </a:avLst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ea typeface="宋体" pitchFamily="2" charset="-122"/>
              </a:rPr>
              <a:t>1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E7A1E9F4-287F-6FC8-F2AF-B5B3D950E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579938"/>
            <a:ext cx="2016125" cy="792162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ea typeface="宋体" pitchFamily="2" charset="-122"/>
              </a:rPr>
              <a:t>2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58A1402-3DDC-2A34-D131-0605CEEE0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005263"/>
            <a:ext cx="2016125" cy="792162"/>
          </a:xfrm>
          <a:prstGeom prst="cube">
            <a:avLst>
              <a:gd name="adj" fmla="val 25000"/>
            </a:avLst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ea typeface="宋体" pitchFamily="2" charset="-122"/>
              </a:rPr>
              <a:t>3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A9272CAD-4CD4-0E62-038E-3CBDB356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547" y="3429000"/>
            <a:ext cx="2016125" cy="792163"/>
          </a:xfrm>
          <a:prstGeom prst="cube">
            <a:avLst>
              <a:gd name="adj" fmla="val 25000"/>
            </a:avLst>
          </a:prstGeom>
          <a:solidFill>
            <a:srgbClr val="0099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ea typeface="宋体" pitchFamily="2" charset="-122"/>
              </a:rPr>
              <a:t>4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397BDA3D-B0CF-8FD5-AFB8-7D6D2D292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2852738"/>
            <a:ext cx="2016125" cy="792162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ea typeface="宋体" pitchFamily="2" charset="-122"/>
              </a:rPr>
              <a:t>5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4230BB10-2049-F586-B1DD-0657F7330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5156200"/>
            <a:ext cx="2016125" cy="792163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ea typeface="宋体" pitchFamily="2" charset="-122"/>
              </a:rPr>
              <a:t>5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DCE77770-2FD2-9F22-4382-6C6712F23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579938"/>
            <a:ext cx="2016125" cy="792162"/>
          </a:xfrm>
          <a:prstGeom prst="cube">
            <a:avLst>
              <a:gd name="adj" fmla="val 25000"/>
            </a:avLst>
          </a:prstGeom>
          <a:solidFill>
            <a:srgbClr val="0099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ea typeface="宋体" pitchFamily="2" charset="-122"/>
              </a:rPr>
              <a:t>4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196185BD-2C96-11A3-7EDD-2A5AED834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005263"/>
            <a:ext cx="2016125" cy="792162"/>
          </a:xfrm>
          <a:prstGeom prst="cube">
            <a:avLst>
              <a:gd name="adj" fmla="val 25000"/>
            </a:avLst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ea typeface="宋体" pitchFamily="2" charset="-122"/>
              </a:rPr>
              <a:t>3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4B295916-E35A-3EBE-FE49-2462B02D6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3429000"/>
            <a:ext cx="2016125" cy="792163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ea typeface="宋体" pitchFamily="2" charset="-122"/>
              </a:rPr>
              <a:t>2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F4507C5C-31F9-F366-03BF-4DBAD3976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852738"/>
            <a:ext cx="2016125" cy="792162"/>
          </a:xfrm>
          <a:prstGeom prst="cube">
            <a:avLst>
              <a:gd name="adj" fmla="val 25000"/>
            </a:avLst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ea typeface="宋体" pitchFamily="2" charset="-122"/>
              </a:rPr>
              <a:t>1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17" name="AutoShape 19">
            <a:extLst>
              <a:ext uri="{FF2B5EF4-FFF2-40B4-BE49-F238E27FC236}">
                <a16:creationId xmlns:a16="http://schemas.microsoft.com/office/drawing/2014/main" id="{F19EDC6B-2F4E-3CDA-9FB4-02D4841A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349500"/>
            <a:ext cx="1214437" cy="360363"/>
          </a:xfrm>
          <a:prstGeom prst="curvedDownArrow">
            <a:avLst>
              <a:gd name="adj1" fmla="val 67401"/>
              <a:gd name="adj2" fmla="val 134802"/>
              <a:gd name="adj3" fmla="val 33333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pic>
        <p:nvPicPr>
          <p:cNvPr id="18" name="Picture 17" descr="stack">
            <a:extLst>
              <a:ext uri="{FF2B5EF4-FFF2-40B4-BE49-F238E27FC236}">
                <a16:creationId xmlns:a16="http://schemas.microsoft.com/office/drawing/2014/main" id="{33F497B9-A551-49BB-9916-81C557B46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159" y="3754440"/>
            <a:ext cx="2185812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51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Implementation: Linked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链式栈：用单链表方式存储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指针的方向从</a:t>
            </a:r>
            <a:r>
              <a:rPr lang="zh-CN" altLang="en-US" dirty="0">
                <a:solidFill>
                  <a:srgbClr val="FF0000"/>
                </a:solidFill>
              </a:rPr>
              <a:t>栈顶向下</a:t>
            </a:r>
            <a:r>
              <a:rPr lang="zh-CN" altLang="en-US" dirty="0"/>
              <a:t>链接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771894" y="1156011"/>
            <a:ext cx="4018094" cy="4599727"/>
            <a:chOff x="4771894" y="1156011"/>
            <a:chExt cx="4018094" cy="4599727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4771894" y="1805113"/>
              <a:ext cx="1103313" cy="376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          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6754813" y="1759870"/>
              <a:ext cx="1177925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k</a:t>
              </a:r>
              <a:r>
                <a:rPr kumimoji="1" lang="en-US" altLang="zh-CN" sz="2400" baseline="-25000">
                  <a:latin typeface="Times New Roman" pitchFamily="18" charset="0"/>
                </a:rPr>
                <a:t>i+2</a:t>
              </a:r>
              <a:r>
                <a:rPr kumimoji="1" lang="en-US" altLang="zh-CN" sz="2400">
                  <a:latin typeface="Times New Roman" pitchFamily="18" charset="0"/>
                </a:rPr>
                <a:t>                       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978775" y="1757674"/>
              <a:ext cx="736600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                        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759575" y="2738749"/>
              <a:ext cx="1177925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k</a:t>
              </a:r>
              <a:r>
                <a:rPr kumimoji="1" lang="en-US" altLang="zh-CN" sz="2400" baseline="-25000">
                  <a:latin typeface="Times New Roman" pitchFamily="18" charset="0"/>
                </a:rPr>
                <a:t>i+1</a:t>
              </a:r>
              <a:r>
                <a:rPr kumimoji="1" lang="en-US" altLang="zh-CN" sz="2400">
                  <a:latin typeface="Times New Roman" pitchFamily="18" charset="0"/>
                </a:rPr>
                <a:t>                       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7978775" y="2738749"/>
              <a:ext cx="736600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                        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978775" y="3729349"/>
              <a:ext cx="736600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                      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759575" y="3729349"/>
              <a:ext cx="1177925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k</a:t>
              </a:r>
              <a:r>
                <a:rPr kumimoji="1" lang="en-US" altLang="zh-CN" sz="2400" baseline="-25000">
                  <a:latin typeface="Times New Roman" pitchFamily="18" charset="0"/>
                </a:rPr>
                <a:t>i   </a:t>
              </a:r>
              <a:r>
                <a:rPr kumimoji="1" lang="en-US" altLang="zh-CN" sz="2400">
                  <a:latin typeface="Times New Roman" pitchFamily="18" charset="0"/>
                </a:rPr>
                <a:t>                    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683375" y="5289013"/>
              <a:ext cx="1177925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k</a:t>
              </a:r>
              <a:r>
                <a:rPr kumimoji="1" lang="en-US" altLang="zh-CN" sz="2400" baseline="-25000">
                  <a:latin typeface="Times New Roman" pitchFamily="18" charset="0"/>
                </a:rPr>
                <a:t>0</a:t>
              </a:r>
              <a:r>
                <a:rPr kumimoji="1" lang="en-US" altLang="zh-CN" sz="2400">
                  <a:latin typeface="Times New Roman" pitchFamily="18" charset="0"/>
                </a:rPr>
                <a:t>                       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902575" y="5289013"/>
              <a:ext cx="809625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</a:t>
              </a:r>
              <a:r>
                <a:rPr kumimoji="1" lang="en-US" altLang="zh-CN" sz="2400" b="1">
                  <a:latin typeface="Times New Roman" pitchFamily="18" charset="0"/>
                </a:rPr>
                <a:t>                       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405844" y="1951515"/>
              <a:ext cx="1325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8359775" y="2062474"/>
              <a:ext cx="1588" cy="7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" name="AutoShape 14"/>
            <p:cNvCxnSpPr>
              <a:cxnSpLocks noChangeShapeType="1"/>
              <a:stCxn id="16" idx="1"/>
              <a:endCxn id="9" idx="1"/>
            </p:cNvCxnSpPr>
            <p:nvPr/>
          </p:nvCxnSpPr>
          <p:spPr bwMode="auto">
            <a:xfrm rot="5400000">
              <a:off x="7142163" y="1752911"/>
              <a:ext cx="836612" cy="1601788"/>
            </a:xfrm>
            <a:prstGeom prst="curvedConnector4">
              <a:avLst>
                <a:gd name="adj1" fmla="val 36051"/>
                <a:gd name="adj2" fmla="val 11427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8283575" y="3053074"/>
              <a:ext cx="1588" cy="96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9" name="AutoShape 16"/>
            <p:cNvCxnSpPr>
              <a:cxnSpLocks noChangeShapeType="1"/>
              <a:stCxn id="18" idx="1"/>
              <a:endCxn id="12" idx="1"/>
            </p:cNvCxnSpPr>
            <p:nvPr/>
          </p:nvCxnSpPr>
          <p:spPr bwMode="auto">
            <a:xfrm rot="5400000">
              <a:off x="7115969" y="2793517"/>
              <a:ext cx="812800" cy="1525588"/>
            </a:xfrm>
            <a:prstGeom prst="curvedConnector4">
              <a:avLst>
                <a:gd name="adj1" fmla="val 35546"/>
                <a:gd name="adj2" fmla="val 11498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8"/>
            <p:cNvCxnSpPr>
              <a:cxnSpLocks noChangeShapeType="1"/>
            </p:cNvCxnSpPr>
            <p:nvPr/>
          </p:nvCxnSpPr>
          <p:spPr bwMode="auto">
            <a:xfrm rot="5400000">
              <a:off x="6793706" y="3978735"/>
              <a:ext cx="1443038" cy="1663700"/>
            </a:xfrm>
            <a:prstGeom prst="curvedConnector4">
              <a:avLst>
                <a:gd name="adj1" fmla="val 41914"/>
                <a:gd name="adj2" fmla="val 113740"/>
              </a:avLst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848095" y="2146611"/>
              <a:ext cx="1030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911975" y="1162361"/>
              <a:ext cx="8826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7907338" y="1156011"/>
              <a:ext cx="8826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next</a:t>
              </a: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668776" y="2451370"/>
            <a:ext cx="5031632" cy="3599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dirty="0"/>
              <a:t>template &lt;class T&gt;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dirty="0"/>
              <a:t>class </a:t>
            </a:r>
            <a:r>
              <a:rPr lang="en-US" altLang="zh-CN" sz="1500" dirty="0" err="1"/>
              <a:t>lnkStack</a:t>
            </a:r>
            <a:r>
              <a:rPr lang="en-US" altLang="zh-CN" sz="1500" dirty="0"/>
              <a:t> : public Stack &lt;T&gt;  {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dirty="0"/>
              <a:t>private: 		// </a:t>
            </a:r>
            <a:r>
              <a:rPr lang="zh-CN" altLang="en-US" sz="1500" dirty="0"/>
              <a:t>栈的链式存储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500" dirty="0"/>
              <a:t>	</a:t>
            </a:r>
            <a:r>
              <a:rPr lang="en-US" altLang="zh-CN" sz="1500" dirty="0"/>
              <a:t>Link&lt;T&gt;*top;	// </a:t>
            </a:r>
            <a:r>
              <a:rPr lang="zh-CN" altLang="en-US" sz="1500" dirty="0"/>
              <a:t>指向栈顶的指针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500" dirty="0"/>
              <a:t>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	size;	// </a:t>
            </a:r>
            <a:r>
              <a:rPr lang="zh-CN" altLang="en-US" sz="1500" dirty="0"/>
              <a:t>存放元素的个数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dirty="0"/>
              <a:t>public:                      	// </a:t>
            </a:r>
            <a:r>
              <a:rPr lang="zh-CN" altLang="en-US" sz="1500" dirty="0"/>
              <a:t>栈运算的链式实现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500" dirty="0"/>
              <a:t>	</a:t>
            </a:r>
            <a:r>
              <a:rPr lang="en-US" altLang="zh-CN" sz="1500" dirty="0" err="1"/>
              <a:t>LnkStack</a:t>
            </a:r>
            <a:r>
              <a:rPr lang="en-US" altLang="zh-CN" sz="1500" dirty="0"/>
              <a:t>(int </a:t>
            </a:r>
            <a:r>
              <a:rPr lang="en-US" altLang="zh-CN" sz="1500" dirty="0" err="1"/>
              <a:t>defSize</a:t>
            </a:r>
            <a:r>
              <a:rPr lang="en-US" altLang="zh-CN" sz="1500" dirty="0"/>
              <a:t>) {	// </a:t>
            </a:r>
            <a:r>
              <a:rPr lang="zh-CN" altLang="en-US" sz="1500" dirty="0"/>
              <a:t>构造函数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500" dirty="0"/>
              <a:t>	    </a:t>
            </a:r>
            <a:r>
              <a:rPr lang="en-US" altLang="zh-CN" sz="1500" dirty="0"/>
              <a:t>top = NULL;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dirty="0"/>
              <a:t>	    size = 0;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dirty="0"/>
              <a:t>	}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dirty="0"/>
              <a:t>	~</a:t>
            </a:r>
            <a:r>
              <a:rPr lang="en-US" altLang="zh-CN" sz="1500" dirty="0" err="1"/>
              <a:t>LnkStack</a:t>
            </a:r>
            <a:r>
              <a:rPr lang="en-US" altLang="zh-CN" sz="1500" dirty="0"/>
              <a:t>() {	// </a:t>
            </a:r>
            <a:r>
              <a:rPr lang="zh-CN" altLang="en-US" sz="1500" dirty="0"/>
              <a:t>析构函数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500" dirty="0"/>
              <a:t>	      </a:t>
            </a:r>
            <a:r>
              <a:rPr lang="en-US" altLang="zh-CN" sz="1500" dirty="0"/>
              <a:t>clear();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dirty="0"/>
              <a:t>	}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15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1012" y="1629687"/>
            <a:ext cx="4250987" cy="292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1500" b="1" dirty="0"/>
              <a:t>// </a:t>
            </a:r>
            <a:r>
              <a:rPr lang="zh-CN" altLang="en-US" sz="1500" b="1" dirty="0"/>
              <a:t>入栈操作的链式实现	</a:t>
            </a:r>
            <a:endParaRPr lang="zh-CN" altLang="en-US" sz="1500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500" b="1" dirty="0"/>
              <a:t>bool </a:t>
            </a:r>
            <a:r>
              <a:rPr lang="en-US" altLang="zh-CN" sz="1500" b="1" dirty="0" err="1"/>
              <a:t>lnksStack</a:t>
            </a:r>
            <a:r>
              <a:rPr lang="en-US" altLang="zh-CN" sz="1500" b="1" dirty="0"/>
              <a:t>&lt;T&gt;:: Push(const T item) {</a:t>
            </a:r>
          </a:p>
          <a:p>
            <a:pPr>
              <a:buFont typeface="Wingdings" pitchFamily="2" charset="2"/>
              <a:buNone/>
            </a:pPr>
            <a:r>
              <a:rPr lang="en-US" altLang="zh-CN" sz="1500" b="1" dirty="0"/>
              <a:t>   Link&lt;T&gt;* </a:t>
            </a:r>
            <a:r>
              <a:rPr lang="en-US" altLang="zh-CN" sz="1500" b="1" dirty="0" err="1"/>
              <a:t>tmp</a:t>
            </a:r>
            <a:r>
              <a:rPr lang="en-US" altLang="zh-CN" sz="1500" b="1" dirty="0"/>
              <a:t> = new Link&lt;T&gt;(item, top);</a:t>
            </a:r>
          </a:p>
          <a:p>
            <a:pPr>
              <a:buFont typeface="Wingdings" pitchFamily="2" charset="2"/>
              <a:buNone/>
            </a:pPr>
            <a:r>
              <a:rPr lang="en-US" altLang="zh-CN" sz="1500" b="1" dirty="0"/>
              <a:t>    top = </a:t>
            </a:r>
            <a:r>
              <a:rPr lang="en-US" altLang="zh-CN" sz="1500" b="1" dirty="0" err="1"/>
              <a:t>tmp</a:t>
            </a:r>
            <a:r>
              <a:rPr lang="en-US" altLang="zh-CN" sz="1500" b="1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1500" b="1" dirty="0"/>
              <a:t>    size++;</a:t>
            </a:r>
          </a:p>
          <a:p>
            <a:pPr>
              <a:buFont typeface="Wingdings" pitchFamily="2" charset="2"/>
              <a:buNone/>
            </a:pPr>
            <a:r>
              <a:rPr lang="en-US" altLang="zh-CN" sz="1500" b="1" dirty="0"/>
              <a:t>    return true;</a:t>
            </a:r>
          </a:p>
          <a:p>
            <a:pPr>
              <a:buFont typeface="Wingdings" pitchFamily="2" charset="2"/>
              <a:buNone/>
            </a:pPr>
            <a:r>
              <a:rPr lang="en-US" altLang="zh-CN" sz="1500" b="1" dirty="0"/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97501" y="948606"/>
            <a:ext cx="7287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压栈操作                                 出栈操作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1999" y="1629687"/>
            <a:ext cx="4445541" cy="4464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 dirty="0"/>
              <a:t>// </a:t>
            </a:r>
            <a:r>
              <a:rPr lang="zh-CN" altLang="en-US" sz="1500" b="1" dirty="0"/>
              <a:t>出栈操作的链式实现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 dirty="0"/>
              <a:t>bool </a:t>
            </a:r>
            <a:r>
              <a:rPr lang="en-US" altLang="zh-CN" sz="1500" b="1" dirty="0" err="1"/>
              <a:t>lnkStack</a:t>
            </a:r>
            <a:r>
              <a:rPr lang="en-US" altLang="zh-CN" sz="1500" b="1" dirty="0"/>
              <a:t>&lt;T&gt;:: Pop(T&amp; item) { 				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 dirty="0"/>
              <a:t>	Link &lt;T&gt; *</a:t>
            </a:r>
            <a:r>
              <a:rPr lang="en-US" altLang="zh-CN" sz="1500" b="1" dirty="0" err="1"/>
              <a:t>tmp</a:t>
            </a:r>
            <a:r>
              <a:rPr lang="en-US" altLang="zh-CN" sz="1500" b="1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 dirty="0"/>
              <a:t>     	if (size == 0)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 dirty="0"/>
              <a:t>         </a:t>
            </a:r>
            <a:r>
              <a:rPr lang="en-US" altLang="zh-CN" sz="1500" b="1" dirty="0" err="1"/>
              <a:t>cout</a:t>
            </a:r>
            <a:r>
              <a:rPr lang="en-US" altLang="zh-CN" sz="1500" b="1" dirty="0"/>
              <a:t> &lt;&lt; "</a:t>
            </a:r>
            <a:r>
              <a:rPr lang="zh-CN" altLang="en-US" sz="1500" b="1" dirty="0"/>
              <a:t>栈为空，不能执行出栈操作</a:t>
            </a:r>
            <a:r>
              <a:rPr lang="en-US" altLang="zh-CN" sz="1500" b="1" dirty="0"/>
              <a:t>"&lt;&lt; </a:t>
            </a:r>
            <a:r>
              <a:rPr lang="en-US" altLang="zh-CN" sz="1500" b="1" dirty="0" err="1"/>
              <a:t>endl</a:t>
            </a:r>
            <a:r>
              <a:rPr lang="en-US" altLang="zh-CN" sz="1500" b="1" dirty="0"/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 dirty="0"/>
              <a:t>         return false;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 dirty="0"/>
              <a:t>     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 dirty="0"/>
              <a:t>     item = top-&gt;data;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 dirty="0"/>
              <a:t>     </a:t>
            </a:r>
            <a:r>
              <a:rPr lang="en-US" altLang="zh-CN" sz="1500" b="1" dirty="0" err="1"/>
              <a:t>tmp</a:t>
            </a:r>
            <a:r>
              <a:rPr lang="en-US" altLang="zh-CN" sz="1500" b="1" dirty="0"/>
              <a:t> = top-&gt;next;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 dirty="0"/>
              <a:t>     delete top;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 dirty="0"/>
              <a:t>     top = </a:t>
            </a:r>
            <a:r>
              <a:rPr lang="en-US" altLang="zh-CN" sz="1500" b="1" dirty="0" err="1"/>
              <a:t>tmp</a:t>
            </a:r>
            <a:r>
              <a:rPr lang="en-US" altLang="zh-CN" sz="1500" b="1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 dirty="0"/>
              <a:t>     size--;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 dirty="0"/>
              <a:t>     return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444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顺序栈和链式栈的比较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9379" y="1043413"/>
            <a:ext cx="7782127" cy="311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zh-CN" altLang="en-US" sz="2800" b="1" kern="0" dirty="0">
                <a:solidFill>
                  <a:srgbClr val="000000"/>
                </a:solidFill>
                <a:latin typeface="Arial"/>
              </a:rPr>
              <a:t>时间效率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2400" b="1" kern="0" dirty="0">
                <a:solidFill>
                  <a:srgbClr val="000000"/>
                </a:solidFill>
                <a:latin typeface="Arial"/>
              </a:rPr>
              <a:t>所有操作都只需常数时间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2400" b="1" kern="0" dirty="0">
                <a:solidFill>
                  <a:srgbClr val="000000"/>
                </a:solidFill>
                <a:latin typeface="Arial"/>
              </a:rPr>
              <a:t>顺序栈和链式栈在时间效率上难分伯仲</a:t>
            </a:r>
          </a:p>
          <a:p>
            <a:pPr marL="342900" lvl="0" indent="-342900" fontAlgn="base">
              <a:spcBef>
                <a:spcPts val="3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zh-CN" altLang="en-US" sz="2800" b="1" kern="0" dirty="0">
                <a:solidFill>
                  <a:srgbClr val="000000"/>
                </a:solidFill>
                <a:latin typeface="Arial"/>
              </a:rPr>
              <a:t>空间效率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2400" b="1" kern="0" dirty="0">
                <a:solidFill>
                  <a:srgbClr val="000000"/>
                </a:solidFill>
                <a:latin typeface="Arial"/>
              </a:rPr>
              <a:t>顺序栈须说明一个固定的长度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zh-CN" altLang="en-US" sz="2400" b="1" kern="0" dirty="0">
                <a:solidFill>
                  <a:srgbClr val="000000"/>
                </a:solidFill>
                <a:latin typeface="Arial"/>
              </a:rPr>
              <a:t>链式栈的长度可变，但增加结构性开销</a:t>
            </a:r>
            <a:endParaRPr lang="zh-CN" altLang="en-US" b="1" kern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335" y="3580569"/>
            <a:ext cx="2049334" cy="242700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956" y="1043412"/>
            <a:ext cx="1320560" cy="22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53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顺序栈和链式栈的比较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188" y="997389"/>
            <a:ext cx="85010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实际应用中，顺序栈比链式栈用得更广泛些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</a:rPr>
              <a:t>存储开销低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25000"/>
              </a:lnSpc>
              <a:spcBef>
                <a:spcPts val="18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</a:rPr>
              <a:t>顺序栈容易根据栈顶位置，进行相对位移，快速定位并读取栈的内部元素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</a:t>
            </a:r>
          </a:p>
          <a:p>
            <a:pPr marL="1022350" marR="0" lvl="2" indent="-350838" algn="l" defTabSz="914400" rtl="0" eaLnBrk="1" fontAlgn="base" latinLnBrk="0" hangingPunct="1">
              <a:lnSpc>
                <a:spcPct val="125000"/>
              </a:lnSpc>
              <a:spcBef>
                <a:spcPts val="18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顺序栈读取内部元素的时间为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O(1)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，而链式栈则需要沿着指针链游走，显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然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慢些，读取第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k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个元素需要时间为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O(k) </a:t>
            </a:r>
          </a:p>
          <a:p>
            <a:pPr marL="1022350" marR="0" lvl="2" indent="-350838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一般来说，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栈不允许“读取内部元素”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，只能在栈顶操作 </a:t>
            </a:r>
          </a:p>
        </p:txBody>
      </p:sp>
    </p:spTree>
    <p:extLst>
      <p:ext uri="{BB962C8B-B14F-4D97-AF65-F5344CB8AC3E}">
        <p14:creationId xmlns:p14="http://schemas.microsoft.com/office/powerpoint/2010/main" val="272453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89E38-3062-4525-AD94-27018353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顺序栈和链式栈的比较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CA03C-1EA8-44B2-91AA-8E4ED5AEE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/>
              <a:t>在一个算法中，需要建立多个栈时，可以选用以下三种方案之一，试问这三种方案之间相比各有什么优点和缺点？</a:t>
            </a:r>
            <a:endParaRPr lang="en-US" altLang="zh-CN" sz="1600" dirty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rgbClr val="0000FF"/>
                </a:solidFill>
              </a:rPr>
              <a:t>分别用多个顺序存储空间建立多个独立的顺序栈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1200" b="1" dirty="0">
                <a:solidFill>
                  <a:srgbClr val="005825"/>
                </a:solidFill>
              </a:rPr>
              <a:t>优点</a:t>
            </a:r>
            <a:r>
              <a:rPr lang="zh-CN" altLang="en-US" sz="1200" dirty="0"/>
              <a:t>是每个栈仅用一个顺序存储空间时，操作简单。</a:t>
            </a:r>
            <a:endParaRPr lang="en-US" altLang="zh-CN" sz="1200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1200" b="1" dirty="0">
                <a:solidFill>
                  <a:srgbClr val="FF0000"/>
                </a:solidFill>
              </a:rPr>
              <a:t>缺点</a:t>
            </a:r>
            <a:r>
              <a:rPr lang="zh-CN" altLang="en-US" sz="1200" dirty="0"/>
              <a:t>是分配空间小了，容易产生溢出，分配空间大了，容易造成浪费，各栈不能共享空间。</a:t>
            </a:r>
            <a:endParaRPr lang="en-US" altLang="zh-CN" sz="1400" dirty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rgbClr val="0000FF"/>
                </a:solidFill>
              </a:rPr>
              <a:t>多个栈共享一个顺序存储空间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1200" b="1" dirty="0">
                <a:solidFill>
                  <a:srgbClr val="005825"/>
                </a:solidFill>
              </a:rPr>
              <a:t>优点</a:t>
            </a:r>
            <a:r>
              <a:rPr lang="zh-CN" altLang="en-US" sz="1200" dirty="0"/>
              <a:t>是多个栈仅用一个顺序存储空间，充分利用了存储空间，只有在整个存储空间都用完时，才会产生溢出。</a:t>
            </a:r>
            <a:endParaRPr lang="en-US" altLang="zh-CN" sz="1200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1200" b="1" dirty="0">
                <a:solidFill>
                  <a:srgbClr val="FF0000"/>
                </a:solidFill>
              </a:rPr>
              <a:t>缺点</a:t>
            </a:r>
            <a:r>
              <a:rPr lang="zh-CN" altLang="en-US" sz="1200" dirty="0"/>
              <a:t>是当一个栈满时，要向左、右查询有无空闲单元。如果有，则要移动元素和修改相关的栈底和栈顶指针。当接近栈满时，要查询空闲单元、移动元素和修改栈底、栈顶指针，这一过程计算复杂且十分耗时。</a:t>
            </a:r>
            <a:endParaRPr lang="en-US" altLang="zh-CN" sz="1200" dirty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rgbClr val="0000FF"/>
                </a:solidFill>
              </a:rPr>
              <a:t>分别建立多个独立的链栈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1200" b="1" dirty="0">
                <a:solidFill>
                  <a:srgbClr val="005825"/>
                </a:solidFill>
              </a:rPr>
              <a:t>优点</a:t>
            </a:r>
            <a:r>
              <a:rPr lang="zh-CN" altLang="en-US" sz="1200" dirty="0"/>
              <a:t>是多个链栈一般不考虑栈的溢出。</a:t>
            </a:r>
            <a:endParaRPr lang="en-US" altLang="zh-CN" sz="1200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1200" b="1" dirty="0">
                <a:solidFill>
                  <a:srgbClr val="FF0000"/>
                </a:solidFill>
              </a:rPr>
              <a:t>缺点</a:t>
            </a:r>
            <a:r>
              <a:rPr lang="zh-CN" altLang="en-US" sz="1200" dirty="0"/>
              <a:t>是栈中元素要以指针相链接，比顺序存储多占用了存储空间。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5CBCB7-3166-4C1D-8D3A-D23E63E4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40F3E6-EACC-4946-A085-464C926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735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65DA9-AE9D-4D6E-864C-179600F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AA3DC-0316-4CCC-BC51-3C2C2A54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例子</a:t>
            </a:r>
            <a:r>
              <a:rPr lang="en-US" altLang="zh-CN" sz="1800" dirty="0"/>
              <a:t>1</a:t>
            </a:r>
            <a:r>
              <a:rPr lang="zh-CN" altLang="en-US" sz="1800" dirty="0"/>
              <a:t>：若一个栈的输入序列是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2</a:t>
            </a:r>
            <a:r>
              <a:rPr lang="zh-CN" altLang="en-US" sz="1800" dirty="0"/>
              <a:t>，</a:t>
            </a:r>
            <a:r>
              <a:rPr lang="en-US" altLang="zh-CN" sz="1800" dirty="0"/>
              <a:t>3</a:t>
            </a:r>
            <a:r>
              <a:rPr lang="zh-CN" altLang="en-US" sz="1800" dirty="0"/>
              <a:t>，</a:t>
            </a:r>
            <a:r>
              <a:rPr lang="en-US" altLang="zh-CN" sz="1800" dirty="0"/>
              <a:t>…</a:t>
            </a:r>
            <a:r>
              <a:rPr lang="zh-CN" altLang="en-US" sz="1800" dirty="0"/>
              <a:t>，</a:t>
            </a:r>
            <a:r>
              <a:rPr lang="en-US" altLang="zh-CN" sz="1800" dirty="0"/>
              <a:t>n</a:t>
            </a:r>
            <a:r>
              <a:rPr lang="zh-CN" altLang="en-US" sz="1800" dirty="0"/>
              <a:t>，输出序列的第一个元素是</a:t>
            </a:r>
            <a:r>
              <a:rPr lang="en-US" altLang="zh-CN" sz="1800" dirty="0"/>
              <a:t>n</a:t>
            </a:r>
            <a:r>
              <a:rPr lang="zh-CN" altLang="en-US" sz="1800" dirty="0"/>
              <a:t>，则第</a:t>
            </a:r>
            <a:r>
              <a:rPr lang="en-US" altLang="zh-CN" sz="1800" dirty="0" err="1"/>
              <a:t>i</a:t>
            </a:r>
            <a:r>
              <a:rPr lang="zh-CN" altLang="en-US" sz="1800" dirty="0"/>
              <a:t>个输出元素是（）。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</a:rPr>
              <a:t>A. </a:t>
            </a:r>
            <a:r>
              <a:rPr lang="zh-CN" altLang="en-US" sz="1800" dirty="0">
                <a:latin typeface="微软雅黑" panose="020B0503020204020204" pitchFamily="34" charset="-122"/>
              </a:rPr>
              <a:t>不确定</a:t>
            </a:r>
            <a:r>
              <a:rPr lang="en-US" altLang="zh-CN" sz="1800" dirty="0">
                <a:latin typeface="微软雅黑" panose="020B0503020204020204" pitchFamily="34" charset="-122"/>
              </a:rPr>
              <a:t>       B. n-</a:t>
            </a:r>
            <a:r>
              <a:rPr lang="en-US" altLang="zh-CN" sz="1800" dirty="0" err="1">
                <a:latin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</a:rPr>
              <a:t>       C. n-i-1       D.</a:t>
            </a:r>
            <a:r>
              <a:rPr lang="zh-CN" altLang="en-US" sz="1800" dirty="0">
                <a:latin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</a:rPr>
              <a:t>n-i+1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</a:rPr>
              <a:t>解释：第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</a:rPr>
              <a:t>个元素先出栈，说明前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</a:rPr>
              <a:t>n-1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</a:rPr>
              <a:t>个元素都已经按顺序入栈，由“后进先出”的特点可知，此时的输出序列一定是输入序列的逆序。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400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</a:rPr>
              <a:t>例子</a:t>
            </a:r>
            <a:r>
              <a:rPr lang="en-US" altLang="zh-CN" sz="1800" dirty="0">
                <a:latin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</a:rPr>
              <a:t>：若</a:t>
            </a:r>
            <a:r>
              <a:rPr lang="zh-CN" altLang="en-US" sz="1800" dirty="0"/>
              <a:t>一个栈的输入序列是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2</a:t>
            </a:r>
            <a:r>
              <a:rPr lang="zh-CN" altLang="en-US" sz="1800" dirty="0"/>
              <a:t>，</a:t>
            </a:r>
            <a:r>
              <a:rPr lang="en-US" altLang="zh-CN" sz="1800" dirty="0"/>
              <a:t>3</a:t>
            </a:r>
            <a:r>
              <a:rPr lang="zh-CN" altLang="en-US" sz="1800" dirty="0"/>
              <a:t>，</a:t>
            </a:r>
            <a:r>
              <a:rPr lang="en-US" altLang="zh-CN" sz="1800" dirty="0"/>
              <a:t>…</a:t>
            </a:r>
            <a:r>
              <a:rPr lang="zh-CN" altLang="en-US" sz="1800" dirty="0"/>
              <a:t>，</a:t>
            </a:r>
            <a:r>
              <a:rPr lang="en-US" altLang="zh-CN" sz="1800" dirty="0"/>
              <a:t>n</a:t>
            </a:r>
            <a:r>
              <a:rPr lang="zh-CN" altLang="en-US" sz="1800" dirty="0"/>
              <a:t>，输出序列的第一个元素是 </a:t>
            </a:r>
            <a:r>
              <a:rPr lang="en-US" altLang="zh-CN" sz="1800" dirty="0" err="1"/>
              <a:t>i</a:t>
            </a:r>
            <a:r>
              <a:rPr lang="zh-CN" altLang="en-US" sz="1800" dirty="0"/>
              <a:t>，则第 </a:t>
            </a:r>
            <a:r>
              <a:rPr lang="en-US" altLang="zh-CN" sz="1800" dirty="0"/>
              <a:t>j </a:t>
            </a:r>
            <a:r>
              <a:rPr lang="zh-CN" altLang="en-US" sz="1800" dirty="0"/>
              <a:t>个输出元素是（）。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</a:rPr>
              <a:t>A. i-j-1       B.</a:t>
            </a:r>
            <a:r>
              <a:rPr lang="zh-CN" altLang="en-US" sz="1800" dirty="0">
                <a:latin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</a:rPr>
              <a:t>-j      </a:t>
            </a:r>
            <a:r>
              <a:rPr lang="zh-CN" altLang="en-US" sz="1800" dirty="0">
                <a:latin typeface="微软雅黑" panose="020B0503020204020204" pitchFamily="34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</a:rPr>
              <a:t>C.</a:t>
            </a:r>
            <a:r>
              <a:rPr lang="zh-CN" altLang="en-US" sz="1800" dirty="0">
                <a:latin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</a:rPr>
              <a:t>j-i+1      </a:t>
            </a:r>
            <a:r>
              <a:rPr lang="zh-CN" altLang="en-US" sz="1800" dirty="0">
                <a:latin typeface="微软雅黑" panose="020B0503020204020204" pitchFamily="34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</a:rPr>
              <a:t>D.</a:t>
            </a:r>
            <a:r>
              <a:rPr lang="zh-CN" altLang="en-US" sz="1800" dirty="0">
                <a:latin typeface="微软雅黑" panose="020B0503020204020204" pitchFamily="34" charset="-122"/>
              </a:rPr>
              <a:t> 不确定</a:t>
            </a:r>
            <a:endParaRPr lang="en-US" altLang="zh-CN" sz="18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</a:rPr>
              <a:t>解释：当第</a:t>
            </a:r>
            <a:r>
              <a:rPr lang="en-US" altLang="zh-CN" sz="1400" dirty="0" err="1">
                <a:solidFill>
                  <a:srgbClr val="0000FF"/>
                </a:solidFill>
                <a:latin typeface="微软雅黑" panose="020B0503020204020204" pitchFamily="34" charset="-122"/>
              </a:rPr>
              <a:t>i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</a:rPr>
              <a:t>个元素第一个出栈时，则</a:t>
            </a:r>
            <a:r>
              <a:rPr lang="en-US" altLang="zh-CN" sz="1400" dirty="0" err="1">
                <a:solidFill>
                  <a:srgbClr val="0000FF"/>
                </a:solidFill>
                <a:latin typeface="微软雅黑" panose="020B0503020204020204" pitchFamily="34" charset="-122"/>
              </a:rPr>
              <a:t>i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</a:rPr>
              <a:t>之前的元素可以依次排在</a:t>
            </a:r>
            <a:r>
              <a:rPr lang="en-US" altLang="zh-CN" sz="1400" dirty="0" err="1">
                <a:solidFill>
                  <a:srgbClr val="0000FF"/>
                </a:solidFill>
                <a:latin typeface="微软雅黑" panose="020B0503020204020204" pitchFamily="34" charset="-122"/>
              </a:rPr>
              <a:t>i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</a:rPr>
              <a:t>之后出栈，但剩余的元素可以在此时进栈，并且也可能排在</a:t>
            </a:r>
            <a:r>
              <a:rPr lang="en-US" altLang="zh-CN" sz="1400" dirty="0" err="1">
                <a:solidFill>
                  <a:srgbClr val="0000FF"/>
                </a:solidFill>
                <a:latin typeface="微软雅黑" panose="020B0503020204020204" pitchFamily="34" charset="-122"/>
              </a:rPr>
              <a:t>i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</a:rPr>
              <a:t>之前的元素出栈，所以，第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</a:rPr>
              <a:t>j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</a:rPr>
              <a:t>个出栈的元素是不确定的。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7CFE8C-1A6F-425A-81A2-1A02EB9C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31BC0D-A6CD-4F71-BE58-D095437A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1BFA802-0EAE-414B-89D4-DAC74555CD77}"/>
              </a:ext>
            </a:extLst>
          </p:cNvPr>
          <p:cNvSpPr/>
          <p:nvPr/>
        </p:nvSpPr>
        <p:spPr>
          <a:xfrm>
            <a:off x="4452359" y="1999003"/>
            <a:ext cx="1119499" cy="36747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79A33DD-962C-4D19-BB20-B93E7D1899D9}"/>
              </a:ext>
            </a:extLst>
          </p:cNvPr>
          <p:cNvSpPr/>
          <p:nvPr/>
        </p:nvSpPr>
        <p:spPr>
          <a:xfrm>
            <a:off x="4253995" y="4459747"/>
            <a:ext cx="1119499" cy="36747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2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3BE7A-1044-4EEE-AC52-C85BA25E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5DAF0-8240-4B07-AB24-135FFCD1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/>
              <a:t>例子：设有一个数列的输入顺序为</a:t>
            </a:r>
            <a:r>
              <a:rPr lang="en-US" altLang="zh-CN" sz="2000" dirty="0"/>
              <a:t>123456</a:t>
            </a:r>
            <a:r>
              <a:rPr lang="zh-CN" altLang="en-US" sz="2000" dirty="0"/>
              <a:t>，若采用栈结构，并以</a:t>
            </a:r>
            <a:r>
              <a:rPr lang="en-US" altLang="zh-CN" sz="2000" dirty="0"/>
              <a:t>S</a:t>
            </a:r>
            <a:r>
              <a:rPr lang="zh-CN" altLang="en-US" sz="2000" dirty="0"/>
              <a:t>和</a:t>
            </a:r>
            <a:r>
              <a:rPr lang="en-US" altLang="zh-CN" sz="2000" dirty="0"/>
              <a:t>X</a:t>
            </a:r>
            <a:r>
              <a:rPr lang="zh-CN" altLang="en-US" sz="2000" dirty="0"/>
              <a:t>分别表示进栈和出栈操作，请回答以下问题：</a:t>
            </a:r>
            <a:endParaRPr lang="en-US" altLang="zh-CN" sz="20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1. </a:t>
            </a:r>
            <a:r>
              <a:rPr lang="zh-CN" altLang="en-US" dirty="0"/>
              <a:t>能否得到输出顺序为</a:t>
            </a:r>
            <a:r>
              <a:rPr lang="en-US" altLang="zh-CN" dirty="0"/>
              <a:t>325641</a:t>
            </a:r>
            <a:r>
              <a:rPr lang="zh-CN" altLang="en-US" dirty="0"/>
              <a:t>的序列？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2. </a:t>
            </a:r>
            <a:r>
              <a:rPr lang="zh-CN" altLang="en-US" dirty="0"/>
              <a:t>能否得到输出顺序为</a:t>
            </a:r>
            <a:r>
              <a:rPr lang="en-US" altLang="zh-CN" dirty="0"/>
              <a:t>154623</a:t>
            </a:r>
            <a:r>
              <a:rPr lang="zh-CN" altLang="en-US" dirty="0"/>
              <a:t>的序列？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/>
              <a:t>解释</a:t>
            </a:r>
            <a:r>
              <a:rPr lang="en-US" altLang="zh-CN" sz="1600" dirty="0"/>
              <a:t>1</a:t>
            </a:r>
            <a:r>
              <a:rPr lang="zh-CN" altLang="en-US" sz="1600" dirty="0"/>
              <a:t>：</a:t>
            </a:r>
            <a:r>
              <a:rPr lang="en-US" altLang="zh-CN" sz="1600" dirty="0"/>
              <a:t>1</a:t>
            </a:r>
            <a:r>
              <a:rPr lang="zh-CN" altLang="en-US" sz="1600" dirty="0"/>
              <a:t>可以得到输出顺序为</a:t>
            </a:r>
            <a:r>
              <a:rPr lang="en-US" altLang="zh-CN" sz="1600" dirty="0"/>
              <a:t>325641</a:t>
            </a:r>
            <a:r>
              <a:rPr lang="zh-CN" altLang="en-US" sz="1600" dirty="0"/>
              <a:t>的序列，操作为 </a:t>
            </a:r>
            <a:r>
              <a:rPr lang="en-US" altLang="zh-CN" sz="1600" dirty="0"/>
              <a:t>S </a:t>
            </a:r>
            <a:r>
              <a:rPr lang="en-US" altLang="zh-CN" sz="1600" dirty="0" err="1"/>
              <a:t>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</a:t>
            </a:r>
            <a:r>
              <a:rPr lang="en-US" altLang="zh-CN" sz="1600" dirty="0"/>
              <a:t> X </a:t>
            </a:r>
            <a:r>
              <a:rPr lang="en-US" altLang="zh-CN" sz="1600" dirty="0" err="1"/>
              <a:t>X</a:t>
            </a:r>
            <a:r>
              <a:rPr lang="en-US" altLang="zh-CN" sz="1600" dirty="0"/>
              <a:t> S </a:t>
            </a:r>
            <a:r>
              <a:rPr lang="en-US" altLang="zh-CN" sz="1600" dirty="0" err="1"/>
              <a:t>S</a:t>
            </a:r>
            <a:r>
              <a:rPr lang="en-US" altLang="zh-CN" sz="1600" dirty="0"/>
              <a:t> X S X </a:t>
            </a:r>
            <a:r>
              <a:rPr lang="en-US" altLang="zh-CN" sz="1600" dirty="0" err="1"/>
              <a:t>X</a:t>
            </a:r>
            <a:r>
              <a:rPr lang="en-US" altLang="zh-CN" sz="1600" dirty="0"/>
              <a:t> </a:t>
            </a:r>
            <a:r>
              <a:rPr lang="en-US" altLang="zh-CN" sz="1600" dirty="0" err="1"/>
              <a:t>X</a:t>
            </a:r>
            <a:r>
              <a:rPr lang="en-US" altLang="zh-CN" sz="1600" dirty="0"/>
              <a:t>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/>
              <a:t>解释</a:t>
            </a:r>
            <a:r>
              <a:rPr lang="en-US" altLang="zh-CN" sz="1600" dirty="0"/>
              <a:t>2</a:t>
            </a:r>
            <a:r>
              <a:rPr lang="zh-CN" altLang="en-US" sz="1600" dirty="0"/>
              <a:t>：不能得到输出顺序为</a:t>
            </a:r>
            <a:r>
              <a:rPr lang="en-US" altLang="zh-CN" sz="1600" dirty="0"/>
              <a:t>154623</a:t>
            </a:r>
            <a:r>
              <a:rPr lang="zh-CN" altLang="en-US" sz="1600" dirty="0"/>
              <a:t>的序列。因为执行 </a:t>
            </a:r>
            <a:r>
              <a:rPr lang="en-US" altLang="zh-CN" sz="1600" dirty="0"/>
              <a:t>S X S </a:t>
            </a:r>
            <a:r>
              <a:rPr lang="en-US" altLang="zh-CN" sz="1600" dirty="0" err="1"/>
              <a:t>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</a:t>
            </a:r>
            <a:r>
              <a:rPr lang="en-US" altLang="zh-CN" sz="1600" dirty="0"/>
              <a:t> X </a:t>
            </a:r>
            <a:r>
              <a:rPr lang="en-US" altLang="zh-CN" sz="1600" dirty="0" err="1"/>
              <a:t>X</a:t>
            </a:r>
            <a:r>
              <a:rPr lang="en-US" altLang="zh-CN" sz="1600" dirty="0"/>
              <a:t> S X</a:t>
            </a:r>
            <a:r>
              <a:rPr lang="zh-CN" altLang="en-US" sz="1600" dirty="0"/>
              <a:t>，得到输出序列</a:t>
            </a:r>
            <a:r>
              <a:rPr lang="en-US" altLang="zh-CN" sz="1600" dirty="0"/>
              <a:t>1546</a:t>
            </a:r>
            <a:r>
              <a:rPr lang="zh-CN" altLang="en-US" sz="1600" dirty="0"/>
              <a:t>后，栈中的元素从栈顶到栈底为</a:t>
            </a:r>
            <a:r>
              <a:rPr lang="en-US" altLang="zh-CN" sz="1600" dirty="0"/>
              <a:t>32</a:t>
            </a:r>
            <a:r>
              <a:rPr lang="zh-CN" altLang="en-US" sz="1600" dirty="0"/>
              <a:t>，不能让</a:t>
            </a:r>
            <a:r>
              <a:rPr lang="en-US" altLang="zh-CN" sz="1600" dirty="0"/>
              <a:t>2</a:t>
            </a:r>
            <a:r>
              <a:rPr lang="zh-CN" altLang="en-US" sz="1600" dirty="0"/>
              <a:t>先出栈，所以得不到输出序列</a:t>
            </a:r>
            <a:r>
              <a:rPr lang="en-US" altLang="zh-CN" sz="1600" dirty="0"/>
              <a:t>154623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616D89-9695-4591-BAE8-D5C0623C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87EB89-12C2-4058-92F3-AB612E4D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53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3DE5-B863-4227-A655-5DFCFE00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C9D1-A8F4-4BCE-834E-4F0E9F239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例子：有一个带头结点的单链表</a:t>
            </a:r>
            <a:r>
              <a:rPr lang="en-US" altLang="zh-CN" sz="1800" dirty="0"/>
              <a:t>L</a:t>
            </a:r>
            <a:r>
              <a:rPr lang="zh-CN" altLang="en-US" sz="1800" dirty="0"/>
              <a:t>，设计一个算法利用</a:t>
            </a:r>
            <a:r>
              <a:rPr lang="zh-CN" altLang="en-US" sz="1800" dirty="0">
                <a:solidFill>
                  <a:srgbClr val="FF0000"/>
                </a:solidFill>
              </a:rPr>
              <a:t>链栈</a:t>
            </a:r>
            <a:r>
              <a:rPr lang="zh-CN" altLang="en-US" sz="1800" dirty="0"/>
              <a:t>将其所有结点逆置。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思路：用</a:t>
            </a:r>
            <a:r>
              <a:rPr lang="en-US" altLang="zh-CN" sz="1800" dirty="0"/>
              <a:t>p</a:t>
            </a:r>
            <a:r>
              <a:rPr lang="zh-CN" altLang="en-US" sz="1800" dirty="0"/>
              <a:t>遍历单链表</a:t>
            </a:r>
            <a:r>
              <a:rPr lang="en-US" altLang="zh-CN" sz="1800" dirty="0"/>
              <a:t>L</a:t>
            </a:r>
            <a:r>
              <a:rPr lang="zh-CN" altLang="en-US" sz="1800" dirty="0"/>
              <a:t>的所有数据结点，设计一个不带头结点的链栈 </a:t>
            </a:r>
            <a:r>
              <a:rPr lang="en-US" altLang="zh-CN" sz="1800" dirty="0" err="1"/>
              <a:t>lst</a:t>
            </a:r>
            <a:r>
              <a:rPr lang="zh-CN" altLang="en-US" sz="1800" dirty="0"/>
              <a:t>（其结点类型与单链表的结点类型相同），先将单链表</a:t>
            </a:r>
            <a:r>
              <a:rPr lang="en-US" altLang="zh-CN" sz="1800" dirty="0"/>
              <a:t>L</a:t>
            </a:r>
            <a:r>
              <a:rPr lang="zh-CN" altLang="en-US" sz="1800" dirty="0"/>
              <a:t>的所有数据结点</a:t>
            </a:r>
            <a:r>
              <a:rPr lang="zh-CN" altLang="en-US" sz="1800" dirty="0">
                <a:solidFill>
                  <a:srgbClr val="FF0000"/>
                </a:solidFill>
              </a:rPr>
              <a:t>进栈</a:t>
            </a:r>
            <a:r>
              <a:rPr lang="zh-CN" altLang="en-US" sz="1800" dirty="0"/>
              <a:t>，然后</a:t>
            </a:r>
            <a:r>
              <a:rPr lang="zh-CN" altLang="en-US" sz="1800" dirty="0">
                <a:solidFill>
                  <a:srgbClr val="FF0000"/>
                </a:solidFill>
              </a:rPr>
              <a:t>出栈</a:t>
            </a:r>
            <a:r>
              <a:rPr lang="zh-CN" altLang="en-US" sz="1800" dirty="0"/>
              <a:t>所有结点并重新建立单链表</a:t>
            </a:r>
            <a:r>
              <a:rPr lang="en-US" altLang="zh-CN" sz="1800" dirty="0"/>
              <a:t>L</a:t>
            </a:r>
            <a:r>
              <a:rPr lang="zh-CN" altLang="en-US" sz="1800" dirty="0"/>
              <a:t>，其中采用尾插法建表。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66C3EE-5A56-4159-8786-28815BB2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4940FD-7056-4F49-A2C1-C4C5C49B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11262F-2A23-48A3-B79B-8126BC1D8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8376" y="2987776"/>
            <a:ext cx="5367247" cy="302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9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3DE5-B863-4227-A655-5DFCFE00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C9D1-A8F4-4BCE-834E-4F0E9F239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例子：有一个带头结点的单链表</a:t>
            </a:r>
            <a:r>
              <a:rPr lang="en-US" altLang="zh-CN" sz="1800" dirty="0"/>
              <a:t>L</a:t>
            </a:r>
            <a:r>
              <a:rPr lang="zh-CN" altLang="en-US" sz="1800" dirty="0"/>
              <a:t>，设计一个算法利用</a:t>
            </a:r>
            <a:r>
              <a:rPr lang="zh-CN" altLang="en-US" sz="1800" dirty="0">
                <a:solidFill>
                  <a:srgbClr val="FF0000"/>
                </a:solidFill>
              </a:rPr>
              <a:t>链栈</a:t>
            </a:r>
            <a:r>
              <a:rPr lang="zh-CN" altLang="en-US" sz="1800" dirty="0"/>
              <a:t>将其所有结点逆置。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</a:rPr>
              <a:t>对比不采用栈结构的方式（单纯链表操作）</a:t>
            </a:r>
            <a:r>
              <a:rPr lang="zh-CN" altLang="en-US" sz="1800" dirty="0"/>
              <a:t>：将头结点摘下，然后从第一结点开始，依次前插入到头结点的后面（头插法建立单链表），直到最后一个结点为止，则实现了链表的逆置，如图所示。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/>
          </a:p>
          <a:p>
            <a:pPr>
              <a:lnSpc>
                <a:spcPct val="150000"/>
              </a:lnSpc>
            </a:pPr>
            <a:endParaRPr lang="zh-CN" altLang="en-US" sz="1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66C3EE-5A56-4159-8786-28815BB2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4940FD-7056-4F49-A2C1-C4C5C49B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BFF039-6382-4857-9E45-61AFB3C753C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218" y="2871385"/>
            <a:ext cx="6273848" cy="28799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A493CE-960B-43B0-8FFD-C70FA16CE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4979572"/>
            <a:ext cx="4286072" cy="97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45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call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1405234" y="1674711"/>
            <a:ext cx="5794375" cy="4110037"/>
            <a:chOff x="960" y="960"/>
            <a:chExt cx="4176" cy="2976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392" y="1728"/>
              <a:ext cx="1200" cy="480"/>
              <a:chOff x="912" y="1632"/>
              <a:chExt cx="1200" cy="480"/>
            </a:xfrm>
          </p:grpSpPr>
          <p:sp>
            <p:nvSpPr>
              <p:cNvPr id="116" name="Line 6"/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17" name="AutoShape 7"/>
              <p:cNvCxnSpPr>
                <a:cxnSpLocks noChangeShapeType="1"/>
                <a:stCxn id="69" idx="1"/>
                <a:endCxn id="116" idx="0"/>
              </p:cNvCxnSpPr>
              <p:nvPr/>
            </p:nvCxnSpPr>
            <p:spPr bwMode="auto">
              <a:xfrm flipV="1">
                <a:off x="912" y="1632"/>
                <a:ext cx="1200" cy="48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2592" y="1728"/>
              <a:ext cx="1248" cy="480"/>
              <a:chOff x="2112" y="1632"/>
              <a:chExt cx="1248" cy="480"/>
            </a:xfrm>
          </p:grpSpPr>
          <p:sp>
            <p:nvSpPr>
              <p:cNvPr id="114" name="Line 9"/>
              <p:cNvSpPr>
                <a:spLocks noChangeShapeType="1"/>
              </p:cNvSpPr>
              <p:nvPr/>
            </p:nvSpPr>
            <p:spPr bwMode="auto">
              <a:xfrm>
                <a:off x="3360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15" name="AutoShape 10"/>
              <p:cNvCxnSpPr>
                <a:cxnSpLocks noChangeShapeType="1"/>
                <a:stCxn id="116" idx="1"/>
                <a:endCxn id="114" idx="0"/>
              </p:cNvCxnSpPr>
              <p:nvPr/>
            </p:nvCxnSpPr>
            <p:spPr bwMode="auto">
              <a:xfrm flipV="1">
                <a:off x="2112" y="1632"/>
                <a:ext cx="1248" cy="48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3840" y="1872"/>
              <a:ext cx="1296" cy="1104"/>
              <a:chOff x="3360" y="1776"/>
              <a:chExt cx="1296" cy="1104"/>
            </a:xfrm>
          </p:grpSpPr>
          <p:sp>
            <p:nvSpPr>
              <p:cNvPr id="111" name="Line 12"/>
              <p:cNvSpPr>
                <a:spLocks noChangeShapeType="1"/>
              </p:cNvSpPr>
              <p:nvPr/>
            </p:nvSpPr>
            <p:spPr bwMode="auto">
              <a:xfrm>
                <a:off x="4656" y="1776"/>
                <a:ext cx="0" cy="11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12" name="AutoShape 13"/>
              <p:cNvCxnSpPr>
                <a:cxnSpLocks noChangeShapeType="1"/>
                <a:stCxn id="114" idx="1"/>
                <a:endCxn id="111" idx="0"/>
              </p:cNvCxnSpPr>
              <p:nvPr/>
            </p:nvCxnSpPr>
            <p:spPr bwMode="auto">
              <a:xfrm flipV="1">
                <a:off x="3360" y="1776"/>
                <a:ext cx="1296" cy="336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" name="AutoShape 14"/>
              <p:cNvCxnSpPr>
                <a:cxnSpLocks noChangeShapeType="1"/>
                <a:stCxn id="111" idx="1"/>
                <a:endCxn id="109" idx="0"/>
              </p:cNvCxnSpPr>
              <p:nvPr/>
            </p:nvCxnSpPr>
            <p:spPr bwMode="auto">
              <a:xfrm flipH="1" flipV="1">
                <a:off x="3360" y="2544"/>
                <a:ext cx="1296" cy="336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7" name="Group 15"/>
            <p:cNvGrpSpPr>
              <a:grpSpLocks/>
            </p:cNvGrpSpPr>
            <p:nvPr/>
          </p:nvGrpSpPr>
          <p:grpSpPr bwMode="auto">
            <a:xfrm>
              <a:off x="2592" y="2640"/>
              <a:ext cx="1248" cy="480"/>
              <a:chOff x="2112" y="2544"/>
              <a:chExt cx="1248" cy="480"/>
            </a:xfrm>
          </p:grpSpPr>
          <p:sp>
            <p:nvSpPr>
              <p:cNvPr id="109" name="Line 16"/>
              <p:cNvSpPr>
                <a:spLocks noChangeShapeType="1"/>
              </p:cNvSpPr>
              <p:nvPr/>
            </p:nvSpPr>
            <p:spPr bwMode="auto">
              <a:xfrm>
                <a:off x="3360" y="254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10" name="AutoShape 17"/>
              <p:cNvCxnSpPr>
                <a:cxnSpLocks noChangeShapeType="1"/>
                <a:stCxn id="109" idx="1"/>
                <a:endCxn id="107" idx="0"/>
              </p:cNvCxnSpPr>
              <p:nvPr/>
            </p:nvCxnSpPr>
            <p:spPr bwMode="auto">
              <a:xfrm flipH="1" flipV="1">
                <a:off x="2112" y="2544"/>
                <a:ext cx="1248" cy="48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8" name="Group 18"/>
            <p:cNvGrpSpPr>
              <a:grpSpLocks/>
            </p:cNvGrpSpPr>
            <p:nvPr/>
          </p:nvGrpSpPr>
          <p:grpSpPr bwMode="auto">
            <a:xfrm>
              <a:off x="1392" y="2640"/>
              <a:ext cx="1200" cy="480"/>
              <a:chOff x="912" y="2544"/>
              <a:chExt cx="1200" cy="480"/>
            </a:xfrm>
          </p:grpSpPr>
          <p:sp>
            <p:nvSpPr>
              <p:cNvPr id="107" name="Line 19"/>
              <p:cNvSpPr>
                <a:spLocks noChangeShapeType="1"/>
              </p:cNvSpPr>
              <p:nvPr/>
            </p:nvSpPr>
            <p:spPr bwMode="auto">
              <a:xfrm>
                <a:off x="2112" y="254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08" name="AutoShape 20"/>
              <p:cNvCxnSpPr>
                <a:cxnSpLocks noChangeShapeType="1"/>
                <a:stCxn id="107" idx="1"/>
                <a:endCxn id="93" idx="0"/>
              </p:cNvCxnSpPr>
              <p:nvPr/>
            </p:nvCxnSpPr>
            <p:spPr bwMode="auto">
              <a:xfrm flipH="1" flipV="1">
                <a:off x="912" y="2544"/>
                <a:ext cx="1200" cy="48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9" name="Line 21"/>
            <p:cNvSpPr>
              <a:spLocks noChangeShapeType="1"/>
            </p:cNvSpPr>
            <p:nvPr/>
          </p:nvSpPr>
          <p:spPr bwMode="auto">
            <a:xfrm>
              <a:off x="1392" y="1728"/>
              <a:ext cx="0" cy="48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0" name="Group 22"/>
            <p:cNvGrpSpPr>
              <a:grpSpLocks/>
            </p:cNvGrpSpPr>
            <p:nvPr/>
          </p:nvGrpSpPr>
          <p:grpSpPr bwMode="auto">
            <a:xfrm>
              <a:off x="1152" y="1382"/>
              <a:ext cx="737" cy="917"/>
              <a:chOff x="1152" y="1382"/>
              <a:chExt cx="737" cy="917"/>
            </a:xfrm>
          </p:grpSpPr>
          <p:sp>
            <p:nvSpPr>
              <p:cNvPr id="105" name="Text Box 23"/>
              <p:cNvSpPr txBox="1">
                <a:spLocks noChangeArrowheads="1"/>
              </p:cNvSpPr>
              <p:nvPr/>
            </p:nvSpPr>
            <p:spPr bwMode="auto">
              <a:xfrm>
                <a:off x="1152" y="1968"/>
                <a:ext cx="192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r</a:t>
                </a:r>
              </a:p>
            </p:txBody>
          </p:sp>
          <p:sp>
            <p:nvSpPr>
              <p:cNvPr id="106" name="Text Box 24"/>
              <p:cNvSpPr txBox="1">
                <a:spLocks noChangeArrowheads="1"/>
              </p:cNvSpPr>
              <p:nvPr/>
            </p:nvSpPr>
            <p:spPr bwMode="auto">
              <a:xfrm rot="-5400000">
                <a:off x="1376" y="1226"/>
                <a:ext cx="357" cy="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Main</a:t>
                </a: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71" name="Group 25"/>
            <p:cNvGrpSpPr>
              <a:grpSpLocks/>
            </p:cNvGrpSpPr>
            <p:nvPr/>
          </p:nvGrpSpPr>
          <p:grpSpPr bwMode="auto">
            <a:xfrm>
              <a:off x="3504" y="3216"/>
              <a:ext cx="288" cy="720"/>
              <a:chOff x="3504" y="3216"/>
              <a:chExt cx="288" cy="720"/>
            </a:xfrm>
          </p:grpSpPr>
          <p:sp>
            <p:nvSpPr>
              <p:cNvPr id="101" name="Rectangle 26"/>
              <p:cNvSpPr>
                <a:spLocks noChangeArrowheads="1"/>
              </p:cNvSpPr>
              <p:nvPr/>
            </p:nvSpPr>
            <p:spPr bwMode="auto">
              <a:xfrm>
                <a:off x="3504" y="3552"/>
                <a:ext cx="288" cy="192"/>
              </a:xfrm>
              <a:prstGeom prst="rect">
                <a:avLst/>
              </a:prstGeom>
              <a:solidFill>
                <a:srgbClr val="FF9933"/>
              </a:solidFill>
              <a:ln w="19050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s</a:t>
                </a:r>
              </a:p>
            </p:txBody>
          </p:sp>
          <p:sp>
            <p:nvSpPr>
              <p:cNvPr id="102" name="Line 27"/>
              <p:cNvSpPr>
                <a:spLocks noChangeShapeType="1"/>
              </p:cNvSpPr>
              <p:nvPr/>
            </p:nvSpPr>
            <p:spPr bwMode="auto">
              <a:xfrm flipV="1">
                <a:off x="3792" y="3216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Line 28"/>
              <p:cNvSpPr>
                <a:spLocks noChangeShapeType="1"/>
              </p:cNvSpPr>
              <p:nvPr/>
            </p:nvSpPr>
            <p:spPr bwMode="auto">
              <a:xfrm flipV="1">
                <a:off x="3504" y="3216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Rectangle 29"/>
              <p:cNvSpPr>
                <a:spLocks noChangeArrowheads="1"/>
              </p:cNvSpPr>
              <p:nvPr/>
            </p:nvSpPr>
            <p:spPr bwMode="auto">
              <a:xfrm>
                <a:off x="3504" y="3744"/>
                <a:ext cx="288" cy="192"/>
              </a:xfrm>
              <a:prstGeom prst="rect">
                <a:avLst/>
              </a:prstGeom>
              <a:solidFill>
                <a:srgbClr val="BBE0E3"/>
              </a:solidFill>
              <a:ln w="19050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r</a:t>
                </a:r>
              </a:p>
            </p:txBody>
          </p:sp>
        </p:grpSp>
        <p:grpSp>
          <p:nvGrpSpPr>
            <p:cNvPr id="72" name="Group 30"/>
            <p:cNvGrpSpPr>
              <a:grpSpLocks/>
            </p:cNvGrpSpPr>
            <p:nvPr/>
          </p:nvGrpSpPr>
          <p:grpSpPr bwMode="auto">
            <a:xfrm>
              <a:off x="2208" y="3168"/>
              <a:ext cx="288" cy="720"/>
              <a:chOff x="3744" y="2544"/>
              <a:chExt cx="288" cy="720"/>
            </a:xfrm>
          </p:grpSpPr>
          <p:sp>
            <p:nvSpPr>
              <p:cNvPr id="98" name="Line 31"/>
              <p:cNvSpPr>
                <a:spLocks noChangeShapeType="1"/>
              </p:cNvSpPr>
              <p:nvPr/>
            </p:nvSpPr>
            <p:spPr bwMode="auto">
              <a:xfrm flipV="1">
                <a:off x="3744" y="254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Line 32"/>
              <p:cNvSpPr>
                <a:spLocks noChangeShapeType="1"/>
              </p:cNvSpPr>
              <p:nvPr/>
            </p:nvSpPr>
            <p:spPr bwMode="auto">
              <a:xfrm flipV="1">
                <a:off x="4032" y="254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Rectangle 33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288" cy="192"/>
              </a:xfrm>
              <a:prstGeom prst="rect">
                <a:avLst/>
              </a:prstGeom>
              <a:solidFill>
                <a:srgbClr val="BBE0E3"/>
              </a:solidFill>
              <a:ln w="19050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r</a:t>
                </a:r>
              </a:p>
            </p:txBody>
          </p:sp>
        </p:grpSp>
        <p:grpSp>
          <p:nvGrpSpPr>
            <p:cNvPr id="73" name="Group 34"/>
            <p:cNvGrpSpPr>
              <a:grpSpLocks/>
            </p:cNvGrpSpPr>
            <p:nvPr/>
          </p:nvGrpSpPr>
          <p:grpSpPr bwMode="auto">
            <a:xfrm>
              <a:off x="960" y="2640"/>
              <a:ext cx="432" cy="720"/>
              <a:chOff x="960" y="2640"/>
              <a:chExt cx="432" cy="720"/>
            </a:xfrm>
          </p:grpSpPr>
          <p:sp>
            <p:nvSpPr>
              <p:cNvPr id="93" name="Line 35"/>
              <p:cNvSpPr>
                <a:spLocks noChangeShapeType="1"/>
              </p:cNvSpPr>
              <p:nvPr/>
            </p:nvSpPr>
            <p:spPr bwMode="auto">
              <a:xfrm>
                <a:off x="1392" y="2640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94" name="Group 36"/>
              <p:cNvGrpSpPr>
                <a:grpSpLocks/>
              </p:cNvGrpSpPr>
              <p:nvPr/>
            </p:nvGrpSpPr>
            <p:grpSpPr bwMode="auto">
              <a:xfrm>
                <a:off x="960" y="2640"/>
                <a:ext cx="288" cy="720"/>
                <a:chOff x="2784" y="3408"/>
                <a:chExt cx="288" cy="720"/>
              </a:xfrm>
            </p:grpSpPr>
            <p:sp>
              <p:nvSpPr>
                <p:cNvPr id="95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784" y="3408"/>
                  <a:ext cx="0" cy="720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3072" y="3408"/>
                  <a:ext cx="0" cy="720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97" name="AutoShape 39"/>
                <p:cNvCxnSpPr>
                  <a:cxnSpLocks noChangeShapeType="1"/>
                  <a:stCxn id="95" idx="0"/>
                  <a:endCxn id="96" idx="0"/>
                </p:cNvCxnSpPr>
                <p:nvPr/>
              </p:nvCxnSpPr>
              <p:spPr bwMode="auto">
                <a:xfrm>
                  <a:off x="2784" y="4128"/>
                  <a:ext cx="288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FF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74" name="Group 40"/>
            <p:cNvGrpSpPr>
              <a:grpSpLocks/>
            </p:cNvGrpSpPr>
            <p:nvPr/>
          </p:nvGrpSpPr>
          <p:grpSpPr bwMode="auto">
            <a:xfrm>
              <a:off x="2208" y="960"/>
              <a:ext cx="1072" cy="1387"/>
              <a:chOff x="2208" y="960"/>
              <a:chExt cx="1072" cy="1387"/>
            </a:xfrm>
          </p:grpSpPr>
          <p:grpSp>
            <p:nvGrpSpPr>
              <p:cNvPr id="87" name="Group 41"/>
              <p:cNvGrpSpPr>
                <a:grpSpLocks/>
              </p:cNvGrpSpPr>
              <p:nvPr/>
            </p:nvGrpSpPr>
            <p:grpSpPr bwMode="auto">
              <a:xfrm>
                <a:off x="2256" y="960"/>
                <a:ext cx="288" cy="720"/>
                <a:chOff x="912" y="2976"/>
                <a:chExt cx="288" cy="720"/>
              </a:xfrm>
            </p:grpSpPr>
            <p:sp>
              <p:nvSpPr>
                <p:cNvPr id="90" name="Rectangle 42"/>
                <p:cNvSpPr>
                  <a:spLocks noChangeArrowheads="1"/>
                </p:cNvSpPr>
                <p:nvPr/>
              </p:nvSpPr>
              <p:spPr bwMode="auto">
                <a:xfrm>
                  <a:off x="912" y="3504"/>
                  <a:ext cx="288" cy="192"/>
                </a:xfrm>
                <a:prstGeom prst="rect">
                  <a:avLst/>
                </a:prstGeom>
                <a:solidFill>
                  <a:srgbClr val="BBE0E3"/>
                </a:solidFill>
                <a:ln w="19050">
                  <a:solidFill>
                    <a:srgbClr val="FF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</a:rPr>
                    <a:t>r</a:t>
                  </a:r>
                </a:p>
              </p:txBody>
            </p:sp>
            <p:sp>
              <p:nvSpPr>
                <p:cNvPr id="9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200" y="2976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912" y="2976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8" name="Text Box 45" descr="花岗岩"/>
              <p:cNvSpPr txBox="1">
                <a:spLocks noChangeArrowheads="1"/>
              </p:cNvSpPr>
              <p:nvPr/>
            </p:nvSpPr>
            <p:spPr bwMode="auto">
              <a:xfrm>
                <a:off x="2208" y="2016"/>
                <a:ext cx="33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s</a:t>
                </a:r>
              </a:p>
            </p:txBody>
          </p:sp>
          <p:sp>
            <p:nvSpPr>
              <p:cNvPr id="89" name="Text Box 46" descr="花岗岩"/>
              <p:cNvSpPr txBox="1">
                <a:spLocks noChangeArrowheads="1"/>
              </p:cNvSpPr>
              <p:nvPr/>
            </p:nvSpPr>
            <p:spPr bwMode="auto">
              <a:xfrm rot="-5400000">
                <a:off x="2772" y="1022"/>
                <a:ext cx="357" cy="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Sub 1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75" name="Group 47"/>
            <p:cNvGrpSpPr>
              <a:grpSpLocks/>
            </p:cNvGrpSpPr>
            <p:nvPr/>
          </p:nvGrpSpPr>
          <p:grpSpPr bwMode="auto">
            <a:xfrm>
              <a:off x="3504" y="960"/>
              <a:ext cx="288" cy="1387"/>
              <a:chOff x="3504" y="960"/>
              <a:chExt cx="288" cy="1387"/>
            </a:xfrm>
          </p:grpSpPr>
          <p:sp>
            <p:nvSpPr>
              <p:cNvPr id="82" name="Rectangle 48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288" cy="192"/>
              </a:xfrm>
              <a:prstGeom prst="rect">
                <a:avLst/>
              </a:prstGeom>
              <a:solidFill>
                <a:srgbClr val="BBE0E3"/>
              </a:solidFill>
              <a:ln w="19050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r</a:t>
                </a:r>
              </a:p>
            </p:txBody>
          </p:sp>
          <p:sp>
            <p:nvSpPr>
              <p:cNvPr id="83" name="Rectangle 49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288" cy="192"/>
              </a:xfrm>
              <a:prstGeom prst="rect">
                <a:avLst/>
              </a:prstGeom>
              <a:solidFill>
                <a:srgbClr val="FF9933"/>
              </a:solidFill>
              <a:ln w="19050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s</a:t>
                </a:r>
              </a:p>
            </p:txBody>
          </p:sp>
          <p:sp>
            <p:nvSpPr>
              <p:cNvPr id="84" name="Line 50"/>
              <p:cNvSpPr>
                <a:spLocks noChangeShapeType="1"/>
              </p:cNvSpPr>
              <p:nvPr/>
            </p:nvSpPr>
            <p:spPr bwMode="auto">
              <a:xfrm flipV="1">
                <a:off x="3504" y="96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Line 51"/>
              <p:cNvSpPr>
                <a:spLocks noChangeShapeType="1"/>
              </p:cNvSpPr>
              <p:nvPr/>
            </p:nvSpPr>
            <p:spPr bwMode="auto">
              <a:xfrm flipV="1">
                <a:off x="3792" y="96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Text Box 52" descr="花岗岩"/>
              <p:cNvSpPr txBox="1">
                <a:spLocks noChangeArrowheads="1"/>
              </p:cNvSpPr>
              <p:nvPr/>
            </p:nvSpPr>
            <p:spPr bwMode="auto">
              <a:xfrm>
                <a:off x="3504" y="2016"/>
                <a:ext cx="28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t</a:t>
                </a:r>
              </a:p>
            </p:txBody>
          </p:sp>
        </p:grpSp>
        <p:grpSp>
          <p:nvGrpSpPr>
            <p:cNvPr id="76" name="Group 54"/>
            <p:cNvGrpSpPr>
              <a:grpSpLocks/>
            </p:cNvGrpSpPr>
            <p:nvPr/>
          </p:nvGrpSpPr>
          <p:grpSpPr bwMode="auto">
            <a:xfrm>
              <a:off x="4800" y="1104"/>
              <a:ext cx="288" cy="720"/>
              <a:chOff x="4800" y="1104"/>
              <a:chExt cx="288" cy="720"/>
            </a:xfrm>
          </p:grpSpPr>
          <p:sp>
            <p:nvSpPr>
              <p:cNvPr id="77" name="Line 55"/>
              <p:cNvSpPr>
                <a:spLocks noChangeShapeType="1"/>
              </p:cNvSpPr>
              <p:nvPr/>
            </p:nvSpPr>
            <p:spPr bwMode="auto">
              <a:xfrm flipV="1">
                <a:off x="4800" y="110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Line 56"/>
              <p:cNvSpPr>
                <a:spLocks noChangeShapeType="1"/>
              </p:cNvSpPr>
              <p:nvPr/>
            </p:nvSpPr>
            <p:spPr bwMode="auto">
              <a:xfrm flipV="1">
                <a:off x="5088" y="110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 57"/>
              <p:cNvSpPr>
                <a:spLocks noChangeArrowheads="1"/>
              </p:cNvSpPr>
              <p:nvPr/>
            </p:nvSpPr>
            <p:spPr bwMode="auto">
              <a:xfrm>
                <a:off x="4800" y="1632"/>
                <a:ext cx="288" cy="192"/>
              </a:xfrm>
              <a:prstGeom prst="rect">
                <a:avLst/>
              </a:prstGeom>
              <a:solidFill>
                <a:srgbClr val="BBE0E3"/>
              </a:solidFill>
              <a:ln w="19050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r</a:t>
                </a:r>
              </a:p>
            </p:txBody>
          </p:sp>
          <p:sp>
            <p:nvSpPr>
              <p:cNvPr id="80" name="Rectangle 58"/>
              <p:cNvSpPr>
                <a:spLocks noChangeArrowheads="1"/>
              </p:cNvSpPr>
              <p:nvPr/>
            </p:nvSpPr>
            <p:spPr bwMode="auto">
              <a:xfrm>
                <a:off x="4800" y="1440"/>
                <a:ext cx="288" cy="192"/>
              </a:xfrm>
              <a:prstGeom prst="rect">
                <a:avLst/>
              </a:prstGeom>
              <a:solidFill>
                <a:srgbClr val="FF9933"/>
              </a:solidFill>
              <a:ln w="19050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s</a:t>
                </a:r>
              </a:p>
            </p:txBody>
          </p:sp>
          <p:sp>
            <p:nvSpPr>
              <p:cNvPr id="81" name="Rectangle 59"/>
              <p:cNvSpPr>
                <a:spLocks noChangeArrowheads="1"/>
              </p:cNvSpPr>
              <p:nvPr/>
            </p:nvSpPr>
            <p:spPr bwMode="auto">
              <a:xfrm>
                <a:off x="4800" y="1248"/>
                <a:ext cx="288" cy="192"/>
              </a:xfrm>
              <a:prstGeom prst="rect">
                <a:avLst/>
              </a:prstGeom>
              <a:solidFill>
                <a:srgbClr val="FF6699"/>
              </a:solidFill>
              <a:ln w="19050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t</a:t>
                </a:r>
              </a:p>
            </p:txBody>
          </p:sp>
        </p:grpSp>
      </p:grpSp>
      <p:sp>
        <p:nvSpPr>
          <p:cNvPr id="118" name="Text Box 46" descr="花岗岩"/>
          <p:cNvSpPr txBox="1">
            <a:spLocks noChangeArrowheads="1"/>
          </p:cNvSpPr>
          <p:nvPr/>
        </p:nvSpPr>
        <p:spPr bwMode="auto">
          <a:xfrm rot="16200000">
            <a:off x="5649415" y="1829492"/>
            <a:ext cx="4921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Sub 2</a:t>
            </a:r>
            <a:endParaRPr kumimoji="1" lang="en-US" altLang="zh-CN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119" name="Text Box 46" descr="花岗岩"/>
          <p:cNvSpPr txBox="1">
            <a:spLocks noChangeArrowheads="1"/>
          </p:cNvSpPr>
          <p:nvPr/>
        </p:nvSpPr>
        <p:spPr bwMode="auto">
          <a:xfrm rot="16200000">
            <a:off x="7505996" y="1830286"/>
            <a:ext cx="492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Sub 3</a:t>
            </a:r>
            <a:endParaRPr kumimoji="1" lang="en-US" altLang="zh-CN" sz="2400" b="1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09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E1785-4183-28FE-94A7-AFDBCF1E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6F4E0-77E1-8B6A-0BD2-385ACD71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Word</a:t>
            </a:r>
            <a:r>
              <a:rPr lang="zh-CN" altLang="en-US" dirty="0"/>
              <a:t>中的误操作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Word</a:t>
            </a:r>
            <a:r>
              <a:rPr lang="zh-CN" altLang="en-US" sz="1600" dirty="0"/>
              <a:t>是常用的文本编辑软件，如果在使用时发生了误操作，比如删错了内容，你会着急吗</a:t>
            </a:r>
            <a:r>
              <a:rPr lang="en-US" altLang="zh-CN" sz="1600" dirty="0"/>
              <a:t>?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熟悉</a:t>
            </a:r>
            <a:r>
              <a:rPr lang="en-US" altLang="zh-CN" sz="1600" dirty="0"/>
              <a:t>Word</a:t>
            </a:r>
            <a:r>
              <a:rPr lang="zh-CN" altLang="en-US" sz="1600" dirty="0"/>
              <a:t>的人会说，这个不要紧，用“撤销”工具就可以恢复被误删的内容了，“撤销”工具可以撤销前面做的操作。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BE72B-8DB6-A310-FB70-DEAE3DD1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F288DF-A958-9A6A-DD6D-51F2D5A6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48D9589-E466-0D05-8428-CA12DF1B2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7" y="2850966"/>
            <a:ext cx="2333625" cy="3124200"/>
          </a:xfrm>
          <a:prstGeom prst="rect">
            <a:avLst/>
          </a:prstGeom>
          <a:noFill/>
          <a:ln w="1905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624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应用程序中的</a:t>
            </a:r>
            <a:r>
              <a:rPr lang="en-US" altLang="zh-CN" sz="2000" dirty="0"/>
              <a:t>Undo/Redo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现在几乎所有的文档式应用程序都提供了</a:t>
            </a:r>
            <a:r>
              <a:rPr lang="en-US" altLang="zh-CN" sz="1600" dirty="0"/>
              <a:t>Undo/Redo</a:t>
            </a:r>
            <a:r>
              <a:rPr lang="zh-CN" altLang="en-US" sz="1600" dirty="0"/>
              <a:t>（撤销和恢复，快捷键分别为</a:t>
            </a:r>
            <a:r>
              <a:rPr lang="en-US" altLang="zh-CN" sz="1600" dirty="0" err="1"/>
              <a:t>Ctrl+Z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Ctrl+Y</a:t>
            </a:r>
            <a:r>
              <a:rPr lang="zh-CN" altLang="en-US" sz="1600" dirty="0"/>
              <a:t>）功能，这个功能对于用户来说是十分重要的，可以明显节约用户时间，极大地增加软件的可用性，其中以</a:t>
            </a:r>
            <a:r>
              <a:rPr lang="en-US" altLang="zh-CN" sz="1600" dirty="0"/>
              <a:t>Office</a:t>
            </a:r>
            <a:r>
              <a:rPr lang="zh-CN" altLang="en-US" sz="1600" dirty="0"/>
              <a:t>、</a:t>
            </a:r>
            <a:r>
              <a:rPr lang="en-US" altLang="zh-CN" sz="1600" dirty="0"/>
              <a:t>AutoCAD</a:t>
            </a:r>
            <a:r>
              <a:rPr lang="zh-CN" altLang="en-US" sz="1600" dirty="0"/>
              <a:t>、</a:t>
            </a:r>
            <a:r>
              <a:rPr lang="en-US" altLang="zh-CN" sz="1600" dirty="0"/>
              <a:t>Photoshop</a:t>
            </a:r>
            <a:r>
              <a:rPr lang="zh-CN" altLang="en-US" sz="1600" dirty="0"/>
              <a:t>最为典型。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382" y="2820607"/>
            <a:ext cx="2333625" cy="3124200"/>
          </a:xfrm>
          <a:prstGeom prst="rect">
            <a:avLst/>
          </a:prstGeom>
          <a:noFill/>
          <a:ln w="1905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 descr="http://b.hiphotos.baidu.com/zhidao/wh%3D450%2C600/sign=39e4e883a7efce1bea7ec0ce9a61dfe8/f31fbe096b63f624c26b92768744ebf81a4ca3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1861" y="2820607"/>
            <a:ext cx="2505075" cy="244792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68704" y="2392732"/>
            <a:ext cx="13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Office Word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5417" y="2392732"/>
            <a:ext cx="121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Photoshop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11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数制转换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非负十进制数转换成其它进制的数的一种简单方法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75827" y="1877757"/>
            <a:ext cx="5936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例：十进制转换成八进制  </a:t>
            </a:r>
            <a:r>
              <a:rPr lang="en-US" altLang="zh-CN" sz="2400" b="1" dirty="0">
                <a:solidFill>
                  <a:srgbClr val="0000FF"/>
                </a:solidFill>
              </a:rPr>
              <a:t>(3553)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10 </a:t>
            </a:r>
            <a:r>
              <a:rPr lang="en-US" altLang="zh-CN" sz="2400" b="1" dirty="0">
                <a:solidFill>
                  <a:srgbClr val="0000FF"/>
                </a:solidFill>
              </a:rPr>
              <a:t>= (6741)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368722" y="4214350"/>
            <a:ext cx="792162" cy="431800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2665709" y="4214350"/>
            <a:ext cx="792163" cy="431800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2665709" y="3782550"/>
            <a:ext cx="792163" cy="431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1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961109" y="4214350"/>
            <a:ext cx="792163" cy="431800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961109" y="3782550"/>
            <a:ext cx="792163" cy="431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1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961109" y="3350750"/>
            <a:ext cx="792163" cy="431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4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5329534" y="4214350"/>
            <a:ext cx="792163" cy="431800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5329534" y="3782550"/>
            <a:ext cx="792163" cy="431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1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5329534" y="3350750"/>
            <a:ext cx="792163" cy="431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4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5329534" y="2918950"/>
            <a:ext cx="792163" cy="431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7</a:t>
            </a: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6842422" y="4214350"/>
            <a:ext cx="792162" cy="431800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6842422" y="3782550"/>
            <a:ext cx="792162" cy="431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1</a:t>
            </a: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6842422" y="3350750"/>
            <a:ext cx="792162" cy="431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4</a:t>
            </a: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6842422" y="2918950"/>
            <a:ext cx="792162" cy="431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7</a:t>
            </a: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6842422" y="2487150"/>
            <a:ext cx="792162" cy="431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6</a:t>
            </a: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276647" y="4936662"/>
            <a:ext cx="1088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Empty</a:t>
            </a:r>
            <a:endParaRPr lang="zh-CN" altLang="en-US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 = 3553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2557524" y="4936662"/>
            <a:ext cx="115288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n%8 = 1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n/8 = 444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n = 444</a:t>
            </a: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3905786" y="4936662"/>
            <a:ext cx="10374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n%8 = 4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n/8 = 55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n = 55</a:t>
            </a: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5258097" y="4936662"/>
            <a:ext cx="10374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n%8 = 7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n/8 = 6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n = 6</a:t>
            </a: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6796098" y="4936662"/>
            <a:ext cx="10374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>
                <a:ea typeface="宋体" charset="-122"/>
              </a:rPr>
              <a:t>n%8 = 6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n/8 = 0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n = 0</a:t>
            </a:r>
          </a:p>
        </p:txBody>
      </p:sp>
    </p:spTree>
    <p:extLst>
      <p:ext uri="{BB962C8B-B14F-4D97-AF65-F5344CB8AC3E}">
        <p14:creationId xmlns:p14="http://schemas.microsoft.com/office/powerpoint/2010/main" val="403786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表达式求值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中缀表达式 </a:t>
            </a:r>
          </a:p>
          <a:p>
            <a:pPr marL="0" indent="0">
              <a:buNone/>
            </a:pPr>
            <a:r>
              <a:rPr lang="en-US" altLang="zh-CN" sz="2000" dirty="0"/>
              <a:t>            23+(34*45)/(5+6+7)</a:t>
            </a:r>
          </a:p>
          <a:p>
            <a:pPr>
              <a:spcBef>
                <a:spcPts val="1800"/>
              </a:spcBef>
            </a:pPr>
            <a:r>
              <a:rPr lang="zh-CN" altLang="en-US" sz="2000" dirty="0"/>
              <a:t>后缀表达式 </a:t>
            </a:r>
          </a:p>
          <a:p>
            <a:pPr marL="0" indent="0">
              <a:buNone/>
            </a:pPr>
            <a:r>
              <a:rPr lang="en-US" altLang="zh-CN" sz="2000" dirty="0"/>
              <a:t>            23 34 45 * 5 6 + 7 + / +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44986" y="1484313"/>
            <a:ext cx="7777162" cy="439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4 + 2 x 3 - 10 / 5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51 x (24 - 15 / 3) + 6</a:t>
            </a:r>
          </a:p>
          <a:p>
            <a:pPr>
              <a:buFontTx/>
              <a:buNone/>
            </a:pPr>
            <a:endParaRPr lang="en-US" altLang="zh-CN" sz="1100" dirty="0"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b="1" dirty="0">
                <a:solidFill>
                  <a:srgbClr val="CC0000"/>
                </a:solidFill>
                <a:ea typeface="宋体" charset="-122"/>
              </a:rPr>
              <a:t>四则运算规则：</a:t>
            </a:r>
          </a:p>
          <a:p>
            <a:pPr marL="0" indent="0">
              <a:buFontTx/>
              <a:buNone/>
            </a:pPr>
            <a:r>
              <a:rPr lang="zh-CN" altLang="en-US" sz="2000" b="1" dirty="0">
                <a:ea typeface="宋体" charset="-122"/>
              </a:rPr>
              <a:t>先乘除，后加减，先括号内，后括号外。</a:t>
            </a:r>
            <a:endParaRPr lang="en-US" altLang="zh-CN" sz="2000" b="1" dirty="0">
              <a:ea typeface="宋体" charset="-122"/>
            </a:endParaRPr>
          </a:p>
          <a:p>
            <a:pPr marL="0" indent="0">
              <a:buFontTx/>
              <a:buNone/>
            </a:pPr>
            <a:r>
              <a:rPr lang="zh-CN" altLang="en-US" sz="2000" b="1" dirty="0">
                <a:ea typeface="宋体" charset="-122"/>
              </a:rPr>
              <a:t>同一运算级别，从左到右。</a:t>
            </a:r>
            <a:endParaRPr lang="en-US" altLang="zh-CN" sz="2000" b="1" dirty="0">
              <a:ea typeface="宋体" charset="-122"/>
            </a:endParaRPr>
          </a:p>
          <a:p>
            <a:pPr marL="0" indent="0">
              <a:buFontTx/>
              <a:buNone/>
            </a:pP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377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表达式的语法定义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中缀</a:t>
            </a:r>
            <a:r>
              <a:rPr lang="zh-CN" altLang="en-US" dirty="0"/>
              <a:t>表达式的语法公式               </a:t>
            </a:r>
            <a:r>
              <a:rPr lang="zh-CN" altLang="en-US" b="1" dirty="0">
                <a:solidFill>
                  <a:srgbClr val="0000FF"/>
                </a:solidFill>
              </a:rPr>
              <a:t>后缀</a:t>
            </a:r>
            <a:r>
              <a:rPr lang="zh-CN" altLang="en-US" dirty="0"/>
              <a:t>表达式的语法公式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6" y="1750268"/>
            <a:ext cx="36766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407" y="1802655"/>
            <a:ext cx="42005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71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Symbol Priority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75862"/>
              </p:ext>
            </p:extLst>
          </p:nvPr>
        </p:nvGraphicFramePr>
        <p:xfrm>
          <a:off x="2078038" y="2536352"/>
          <a:ext cx="4945064" cy="3397568"/>
        </p:xfrm>
        <a:graphic>
          <a:graphicData uri="http://schemas.openxmlformats.org/drawingml/2006/table">
            <a:tbl>
              <a:tblPr/>
              <a:tblGrid>
                <a:gridCol w="61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8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0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74176" marR="74176" marT="37088" marB="3708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</a:t>
                      </a:r>
                    </a:p>
                  </a:txBody>
                  <a:tcPr marL="74176" marR="74176" marT="37088" marB="3708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</a:p>
                  </a:txBody>
                  <a:tcPr marL="74176" marR="74176" marT="37088" marB="3708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</a:t>
                      </a:r>
                    </a:p>
                  </a:txBody>
                  <a:tcPr marL="74176" marR="74176" marT="37088" marB="3708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</a:p>
                  </a:txBody>
                  <a:tcPr marL="74176" marR="74176" marT="37088" marB="3708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</a:p>
                  </a:txBody>
                  <a:tcPr marL="74176" marR="74176" marT="37088" marB="3708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L="74176" marR="74176" marT="37088" marB="3708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</a:t>
                      </a:r>
                    </a:p>
                  </a:txBody>
                  <a:tcPr marL="74176" marR="74176" marT="37088" marB="3708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</a:t>
                      </a:r>
                    </a:p>
                  </a:txBody>
                  <a:tcPr marL="74176" marR="74176" marT="37088" marB="370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88"/>
          <p:cNvSpPr>
            <a:spLocks noChangeArrowheads="1"/>
          </p:cNvSpPr>
          <p:nvPr/>
        </p:nvSpPr>
        <p:spPr bwMode="auto">
          <a:xfrm>
            <a:off x="1308894" y="3891909"/>
            <a:ext cx="719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i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θ</a:t>
            </a:r>
            <a:r>
              <a:rPr lang="en-US" altLang="zh-CN" sz="3200" b="1" i="1" baseline="-25000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4032250" y="1820559"/>
            <a:ext cx="1079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i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θ</a:t>
            </a:r>
            <a:r>
              <a:rPr lang="en-US" altLang="zh-CN" sz="3200" b="1" i="1" baseline="-25000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67029" y="1498543"/>
            <a:ext cx="1452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zh-CN" sz="2400" dirty="0">
                <a:ea typeface="宋体" charset="-122"/>
              </a:rPr>
              <a:t>Compare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10" name="Rectangle 88"/>
          <p:cNvSpPr>
            <a:spLocks noChangeArrowheads="1"/>
          </p:cNvSpPr>
          <p:nvPr/>
        </p:nvSpPr>
        <p:spPr bwMode="auto">
          <a:xfrm>
            <a:off x="2065707" y="1498543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i="1">
                <a:latin typeface="Times New Roman" pitchFamily="18" charset="0"/>
                <a:ea typeface="宋体" charset="-122"/>
              </a:rPr>
              <a:t>θ</a:t>
            </a:r>
            <a:r>
              <a:rPr lang="en-US" altLang="zh-CN" sz="2400" i="1" baseline="-25000"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1" name="Rectangle 89"/>
          <p:cNvSpPr>
            <a:spLocks noChangeArrowheads="1"/>
          </p:cNvSpPr>
          <p:nvPr/>
        </p:nvSpPr>
        <p:spPr bwMode="auto">
          <a:xfrm>
            <a:off x="3289670" y="1498543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itchFamily="18" charset="0"/>
                <a:ea typeface="宋体" charset="-122"/>
              </a:rPr>
              <a:t>θ</a:t>
            </a:r>
            <a:r>
              <a:rPr lang="en-US" altLang="zh-CN" sz="2400" i="1" baseline="-25000" dirty="0"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2570532" y="1498543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>
                <a:ea typeface="宋体" charset="-122"/>
              </a:rPr>
              <a:t>and</a:t>
            </a:r>
            <a:endParaRPr lang="zh-CN" altLang="en-US" sz="24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333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中缀表达式求值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493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ea typeface="宋体" charset="-122"/>
              </a:rPr>
              <a:t>1</a:t>
            </a:r>
            <a:r>
              <a:rPr lang="zh-CN" altLang="en-US" sz="1800" dirty="0">
                <a:ea typeface="宋体" charset="-122"/>
              </a:rPr>
              <a:t>：</a:t>
            </a:r>
            <a:r>
              <a:rPr lang="zh-CN" altLang="en-US" sz="1800" b="1" dirty="0">
                <a:solidFill>
                  <a:srgbClr val="0000FF"/>
                </a:solidFill>
                <a:ea typeface="宋体" charset="-122"/>
              </a:rPr>
              <a:t>运算数栈</a:t>
            </a:r>
            <a:r>
              <a:rPr lang="zh-CN" altLang="en-US" sz="1800" dirty="0">
                <a:ea typeface="宋体" charset="-122"/>
              </a:rPr>
              <a:t>置空，</a:t>
            </a:r>
            <a:r>
              <a:rPr lang="zh-CN" altLang="en-US" sz="1800" b="1" dirty="0">
                <a:solidFill>
                  <a:srgbClr val="0000FF"/>
                </a:solidFill>
                <a:ea typeface="宋体" charset="-122"/>
              </a:rPr>
              <a:t>操作符栈</a:t>
            </a:r>
            <a:r>
              <a:rPr lang="zh-CN" altLang="en-US" sz="1800" dirty="0">
                <a:ea typeface="宋体" charset="-122"/>
              </a:rPr>
              <a:t>压入算符“</a:t>
            </a:r>
            <a:r>
              <a:rPr lang="en-US" altLang="zh-CN" sz="1800" dirty="0">
                <a:ea typeface="宋体" charset="-122"/>
              </a:rPr>
              <a:t>#”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ea typeface="宋体" charset="-122"/>
              </a:rPr>
              <a:t>2</a:t>
            </a:r>
            <a:r>
              <a:rPr lang="zh-CN" altLang="en-US" sz="1800" dirty="0">
                <a:ea typeface="宋体" charset="-122"/>
              </a:rPr>
              <a:t>：依次读入表达式的每个单词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ea typeface="宋体" charset="-122"/>
              </a:rPr>
              <a:t>3</a:t>
            </a:r>
            <a:r>
              <a:rPr lang="zh-CN" altLang="en-US" sz="1800" dirty="0">
                <a:ea typeface="宋体" charset="-122"/>
              </a:rPr>
              <a:t>：如果是</a:t>
            </a:r>
            <a:r>
              <a:rPr lang="zh-CN" altLang="en-US" sz="1800" u="sng" dirty="0">
                <a:ea typeface="宋体" charset="-122"/>
              </a:rPr>
              <a:t>运算数</a:t>
            </a:r>
            <a:r>
              <a:rPr lang="zh-CN" altLang="en-US" sz="1800" dirty="0">
                <a:ea typeface="宋体" charset="-122"/>
              </a:rPr>
              <a:t>，压入运算数栈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ea typeface="宋体" charset="-122"/>
              </a:rPr>
              <a:t>4</a:t>
            </a:r>
            <a:r>
              <a:rPr lang="zh-CN" altLang="en-US" sz="1800" dirty="0">
                <a:ea typeface="宋体" charset="-122"/>
              </a:rPr>
              <a:t>：如果是</a:t>
            </a:r>
            <a:r>
              <a:rPr lang="zh-CN" altLang="en-US" sz="1800" u="sng" dirty="0">
                <a:ea typeface="宋体" charset="-122"/>
              </a:rPr>
              <a:t>操作符</a:t>
            </a:r>
            <a:r>
              <a:rPr lang="zh-CN" altLang="en-US" sz="1800" dirty="0">
                <a:ea typeface="宋体" charset="-122"/>
              </a:rPr>
              <a:t>，将操作符栈顶元素</a:t>
            </a:r>
            <a:r>
              <a:rPr lang="en-US" altLang="zh-CN" sz="1800" i="1" dirty="0">
                <a:latin typeface="宋体" charset="-122"/>
                <a:ea typeface="宋体" charset="-122"/>
              </a:rPr>
              <a:t>θ</a:t>
            </a:r>
            <a:r>
              <a:rPr lang="en-US" altLang="zh-CN" sz="1800" i="1" baseline="-25000" dirty="0">
                <a:latin typeface="宋体" charset="-122"/>
                <a:ea typeface="宋体" charset="-122"/>
              </a:rPr>
              <a:t>1</a:t>
            </a:r>
            <a:r>
              <a:rPr lang="zh-CN" altLang="en-US" sz="1800" dirty="0">
                <a:ea typeface="宋体" charset="-122"/>
              </a:rPr>
              <a:t>与读入的操作符</a:t>
            </a:r>
            <a:r>
              <a:rPr lang="en-US" altLang="zh-CN" sz="1800" i="1" dirty="0">
                <a:latin typeface="宋体" charset="-122"/>
                <a:ea typeface="宋体" charset="-122"/>
              </a:rPr>
              <a:t>θ</a:t>
            </a:r>
            <a:r>
              <a:rPr lang="en-US" altLang="zh-CN" sz="1800" i="1" baseline="-25000" dirty="0">
                <a:latin typeface="宋体" charset="-122"/>
                <a:ea typeface="宋体" charset="-122"/>
              </a:rPr>
              <a:t>2 </a:t>
            </a:r>
            <a:r>
              <a:rPr lang="zh-CN" altLang="en-US" sz="1800" dirty="0">
                <a:ea typeface="宋体" charset="-122"/>
              </a:rPr>
              <a:t>进行优先级比较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宋体" charset="-122"/>
                <a:ea typeface="宋体" charset="-122"/>
              </a:rPr>
              <a:t>4.1 </a:t>
            </a:r>
            <a:r>
              <a:rPr lang="zh-CN" altLang="en-US" sz="1800" dirty="0">
                <a:ea typeface="宋体" charset="-122"/>
              </a:rPr>
              <a:t>如果栈顶元素优先级低，将</a:t>
            </a:r>
            <a:r>
              <a:rPr lang="en-US" altLang="zh-CN" sz="1800" i="1" dirty="0">
                <a:latin typeface="宋体" charset="-122"/>
                <a:ea typeface="宋体" charset="-122"/>
              </a:rPr>
              <a:t>θ</a:t>
            </a:r>
            <a:r>
              <a:rPr lang="en-US" altLang="zh-CN" sz="1800" i="1" baseline="-25000" dirty="0">
                <a:latin typeface="宋体" charset="-122"/>
                <a:ea typeface="宋体" charset="-122"/>
              </a:rPr>
              <a:t>2 </a:t>
            </a:r>
            <a:r>
              <a:rPr lang="zh-CN" altLang="en-US" sz="1800" dirty="0">
                <a:latin typeface="宋体" charset="-122"/>
                <a:ea typeface="宋体" charset="-122"/>
              </a:rPr>
              <a:t>压入操作符栈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宋体" charset="-122"/>
                <a:ea typeface="宋体" charset="-122"/>
              </a:rPr>
              <a:t>4.2 </a:t>
            </a:r>
            <a:r>
              <a:rPr lang="zh-CN" altLang="en-US" sz="1800" dirty="0">
                <a:latin typeface="宋体" charset="-122"/>
                <a:ea typeface="宋体" charset="-122"/>
              </a:rPr>
              <a:t>如果相等，弹出操作符栈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宋体" charset="-122"/>
                <a:ea typeface="宋体" charset="-122"/>
              </a:rPr>
              <a:t>4.3 </a:t>
            </a:r>
            <a:r>
              <a:rPr lang="zh-CN" altLang="en-US" sz="1800" dirty="0">
                <a:latin typeface="宋体" charset="-122"/>
                <a:ea typeface="宋体" charset="-122"/>
              </a:rPr>
              <a:t>如果栈顶元素优先级高，弹出两个</a:t>
            </a:r>
            <a:r>
              <a:rPr lang="zh-CN" altLang="en-US" sz="1800" dirty="0">
                <a:ea typeface="宋体" charset="-122"/>
              </a:rPr>
              <a:t>运算</a:t>
            </a:r>
            <a:r>
              <a:rPr lang="zh-CN" altLang="en-US" sz="1800" dirty="0">
                <a:latin typeface="宋体" charset="-122"/>
                <a:ea typeface="宋体" charset="-122"/>
              </a:rPr>
              <a:t>数，一个操作符，进行计算，并将计算结果压入</a:t>
            </a:r>
            <a:r>
              <a:rPr lang="zh-CN" altLang="en-US" sz="1800" dirty="0">
                <a:ea typeface="宋体" charset="-122"/>
              </a:rPr>
              <a:t>运算</a:t>
            </a:r>
            <a:r>
              <a:rPr lang="zh-CN" altLang="en-US" sz="1800" dirty="0">
                <a:latin typeface="宋体" charset="-122"/>
                <a:ea typeface="宋体" charset="-122"/>
              </a:rPr>
              <a:t>数栈，重复第</a:t>
            </a:r>
            <a:r>
              <a:rPr lang="en-US" altLang="zh-CN" sz="1800" dirty="0">
                <a:latin typeface="宋体" charset="-122"/>
                <a:ea typeface="宋体" charset="-122"/>
              </a:rPr>
              <a:t>4</a:t>
            </a:r>
            <a:r>
              <a:rPr lang="zh-CN" altLang="en-US" sz="1800" dirty="0">
                <a:latin typeface="宋体" charset="-122"/>
                <a:ea typeface="宋体" charset="-122"/>
              </a:rPr>
              <a:t>步的判断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b="1" dirty="0">
                <a:latin typeface="宋体" charset="-122"/>
                <a:ea typeface="宋体" charset="-122"/>
              </a:rPr>
              <a:t>5</a:t>
            </a:r>
            <a:r>
              <a:rPr lang="en-US" altLang="zh-CN" sz="1800" dirty="0">
                <a:latin typeface="宋体" charset="-122"/>
                <a:ea typeface="宋体" charset="-122"/>
              </a:rPr>
              <a:t>:</a:t>
            </a:r>
            <a:r>
              <a:rPr lang="zh-CN" altLang="en-US" sz="1800" dirty="0">
                <a:latin typeface="宋体" charset="-122"/>
                <a:ea typeface="宋体" charset="-122"/>
              </a:rPr>
              <a:t>直至整个表达式处理完毕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21" y="905932"/>
            <a:ext cx="2746342" cy="205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05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896870"/>
            <a:ext cx="8229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3*(7-2)#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0007" y="1338822"/>
            <a:ext cx="8145159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步骤    操作符栈  运算数栈    输入字符         操作</a:t>
            </a: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1           #                                   </a:t>
            </a:r>
            <a:r>
              <a:rPr kumimoji="1" lang="en-US" altLang="zh-CN" sz="2400" u="sng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*(7-2)#       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压入“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”</a:t>
            </a: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2           #                 </a:t>
            </a:r>
            <a:r>
              <a:rPr kumimoji="1" lang="en-US" altLang="zh-CN" sz="2400" dirty="0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                  </a:t>
            </a:r>
            <a:r>
              <a:rPr kumimoji="1" lang="en-US" altLang="zh-CN" sz="2400" u="sng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(7-2)#       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压入“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”</a:t>
            </a: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3           #</a:t>
            </a:r>
            <a:r>
              <a:rPr kumimoji="1" lang="en-US" altLang="zh-CN" sz="2400" dirty="0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               </a:t>
            </a:r>
            <a:r>
              <a:rPr kumimoji="1" lang="en-US" altLang="zh-CN" sz="2400" dirty="0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                  </a:t>
            </a:r>
            <a:r>
              <a:rPr kumimoji="1" lang="en-US" altLang="zh-CN" sz="2400" u="sng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7-2)#         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压入“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”</a:t>
            </a: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4           #</a:t>
            </a:r>
            <a:r>
              <a:rPr kumimoji="1" lang="en-US" altLang="zh-CN" sz="2400" dirty="0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*(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              </a:t>
            </a:r>
            <a:r>
              <a:rPr kumimoji="1" lang="en-US" altLang="zh-CN" sz="2400" dirty="0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                  </a:t>
            </a:r>
            <a:r>
              <a:rPr kumimoji="1" lang="en-US" altLang="zh-CN" sz="2400" u="sng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7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-2)#          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压入“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7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”</a:t>
            </a: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5           #</a:t>
            </a:r>
            <a:r>
              <a:rPr kumimoji="1" lang="en-US" altLang="zh-CN" sz="2400" dirty="0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*(              37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                </a:t>
            </a:r>
            <a:r>
              <a:rPr kumimoji="1" lang="en-US" altLang="zh-CN" sz="2400" u="sng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-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2)#            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压入“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-”</a:t>
            </a: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6           #</a:t>
            </a:r>
            <a:r>
              <a:rPr kumimoji="1" lang="en-US" altLang="zh-CN" sz="2400" dirty="0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*(-             37                </a:t>
            </a:r>
            <a:r>
              <a:rPr kumimoji="1" lang="en-US" altLang="zh-CN" sz="2400" u="sng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)#             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压入“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”</a:t>
            </a: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7           #</a:t>
            </a:r>
            <a:r>
              <a:rPr kumimoji="1" lang="en-US" altLang="zh-CN" sz="2400" dirty="0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*(-             372              </a:t>
            </a:r>
            <a:r>
              <a:rPr kumimoji="1" lang="en-US" altLang="zh-CN" sz="2400" u="sng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#               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弹出“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-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”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压入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7-2</a:t>
            </a: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8           #</a:t>
            </a:r>
            <a:r>
              <a:rPr kumimoji="1" lang="en-US" altLang="zh-CN" sz="2400" dirty="0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*(              35               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#                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弹出“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”</a:t>
            </a: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9           #</a:t>
            </a:r>
            <a:r>
              <a:rPr kumimoji="1" lang="en-US" altLang="zh-CN" sz="2400" dirty="0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*          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     </a:t>
            </a:r>
            <a:r>
              <a:rPr kumimoji="1" lang="en-US" altLang="zh-CN" sz="2400" dirty="0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35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               #                  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计算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3*5</a:t>
            </a: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10         #                 </a:t>
            </a:r>
            <a:r>
              <a:rPr kumimoji="1" lang="en-US" altLang="zh-CN" sz="2400" dirty="0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15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               #           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操作符栈空，结束</a:t>
            </a:r>
          </a:p>
        </p:txBody>
      </p:sp>
    </p:spTree>
    <p:extLst>
      <p:ext uri="{BB962C8B-B14F-4D97-AF65-F5344CB8AC3E}">
        <p14:creationId xmlns:p14="http://schemas.microsoft.com/office/powerpoint/2010/main" val="1952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中缀表达式求值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493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ea typeface="宋体" charset="-122"/>
              </a:rPr>
              <a:t>1</a:t>
            </a:r>
            <a:r>
              <a:rPr lang="zh-CN" altLang="en-US" sz="1800" dirty="0">
                <a:ea typeface="宋体" charset="-122"/>
              </a:rPr>
              <a:t>：</a:t>
            </a:r>
            <a:r>
              <a:rPr lang="zh-CN" altLang="en-US" sz="1800" b="1" dirty="0">
                <a:solidFill>
                  <a:srgbClr val="0000FF"/>
                </a:solidFill>
                <a:ea typeface="宋体" charset="-122"/>
              </a:rPr>
              <a:t>运算数栈</a:t>
            </a:r>
            <a:r>
              <a:rPr lang="zh-CN" altLang="en-US" sz="1800" dirty="0">
                <a:ea typeface="宋体" charset="-122"/>
              </a:rPr>
              <a:t>置空，</a:t>
            </a:r>
            <a:r>
              <a:rPr lang="zh-CN" altLang="en-US" sz="1800" b="1" dirty="0">
                <a:solidFill>
                  <a:srgbClr val="0000FF"/>
                </a:solidFill>
                <a:ea typeface="宋体" charset="-122"/>
              </a:rPr>
              <a:t>操作符栈</a:t>
            </a:r>
            <a:r>
              <a:rPr lang="zh-CN" altLang="en-US" sz="1800" dirty="0">
                <a:ea typeface="宋体" charset="-122"/>
              </a:rPr>
              <a:t>压入算符“</a:t>
            </a:r>
            <a:r>
              <a:rPr lang="en-US" altLang="zh-CN" sz="1800" dirty="0">
                <a:ea typeface="宋体" charset="-122"/>
              </a:rPr>
              <a:t>#”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ea typeface="宋体" charset="-122"/>
              </a:rPr>
              <a:t>2</a:t>
            </a:r>
            <a:r>
              <a:rPr lang="zh-CN" altLang="en-US" sz="1800" dirty="0">
                <a:ea typeface="宋体" charset="-122"/>
              </a:rPr>
              <a:t>：依次读入表达式的每个单词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ea typeface="宋体" charset="-122"/>
              </a:rPr>
              <a:t>3</a:t>
            </a:r>
            <a:r>
              <a:rPr lang="zh-CN" altLang="en-US" sz="1800" dirty="0">
                <a:ea typeface="宋体" charset="-122"/>
              </a:rPr>
              <a:t>：如果是</a:t>
            </a:r>
            <a:r>
              <a:rPr lang="zh-CN" altLang="en-US" sz="1800" u="sng" dirty="0">
                <a:ea typeface="宋体" charset="-122"/>
              </a:rPr>
              <a:t>运算数</a:t>
            </a:r>
            <a:r>
              <a:rPr lang="zh-CN" altLang="en-US" sz="1800" dirty="0">
                <a:ea typeface="宋体" charset="-122"/>
              </a:rPr>
              <a:t>，压入运算数栈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ea typeface="宋体" charset="-122"/>
              </a:rPr>
              <a:t>4</a:t>
            </a:r>
            <a:r>
              <a:rPr lang="zh-CN" altLang="en-US" sz="1800" dirty="0">
                <a:ea typeface="宋体" charset="-122"/>
              </a:rPr>
              <a:t>：如果是</a:t>
            </a:r>
            <a:r>
              <a:rPr lang="zh-CN" altLang="en-US" sz="1800" u="sng" dirty="0">
                <a:ea typeface="宋体" charset="-122"/>
              </a:rPr>
              <a:t>操作符</a:t>
            </a:r>
            <a:r>
              <a:rPr lang="zh-CN" altLang="en-US" sz="1800" dirty="0">
                <a:ea typeface="宋体" charset="-122"/>
              </a:rPr>
              <a:t>，将操作符栈顶元素</a:t>
            </a:r>
            <a:r>
              <a:rPr lang="en-US" altLang="zh-CN" sz="1800" i="1" dirty="0">
                <a:latin typeface="宋体" charset="-122"/>
                <a:ea typeface="宋体" charset="-122"/>
              </a:rPr>
              <a:t>θ</a:t>
            </a:r>
            <a:r>
              <a:rPr lang="en-US" altLang="zh-CN" sz="1800" i="1" baseline="-25000" dirty="0">
                <a:latin typeface="宋体" charset="-122"/>
                <a:ea typeface="宋体" charset="-122"/>
              </a:rPr>
              <a:t>1</a:t>
            </a:r>
            <a:r>
              <a:rPr lang="zh-CN" altLang="en-US" sz="1800" dirty="0">
                <a:ea typeface="宋体" charset="-122"/>
              </a:rPr>
              <a:t>与读入的操作符</a:t>
            </a:r>
            <a:r>
              <a:rPr lang="en-US" altLang="zh-CN" sz="1800" i="1" dirty="0">
                <a:latin typeface="宋体" charset="-122"/>
                <a:ea typeface="宋体" charset="-122"/>
              </a:rPr>
              <a:t>θ</a:t>
            </a:r>
            <a:r>
              <a:rPr lang="en-US" altLang="zh-CN" sz="1800" i="1" baseline="-25000" dirty="0">
                <a:latin typeface="宋体" charset="-122"/>
                <a:ea typeface="宋体" charset="-122"/>
              </a:rPr>
              <a:t>2 </a:t>
            </a:r>
            <a:r>
              <a:rPr lang="zh-CN" altLang="en-US" sz="1800" dirty="0">
                <a:ea typeface="宋体" charset="-122"/>
              </a:rPr>
              <a:t>进行优先级比较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宋体" charset="-122"/>
                <a:ea typeface="宋体" charset="-122"/>
              </a:rPr>
              <a:t>4.1 </a:t>
            </a:r>
            <a:r>
              <a:rPr lang="zh-CN" altLang="en-US" sz="1800" dirty="0">
                <a:ea typeface="宋体" charset="-122"/>
              </a:rPr>
              <a:t>如果栈顶元素优先级低，将</a:t>
            </a:r>
            <a:r>
              <a:rPr lang="en-US" altLang="zh-CN" sz="1800" i="1" dirty="0">
                <a:latin typeface="宋体" charset="-122"/>
                <a:ea typeface="宋体" charset="-122"/>
              </a:rPr>
              <a:t>θ</a:t>
            </a:r>
            <a:r>
              <a:rPr lang="en-US" altLang="zh-CN" sz="1800" i="1" baseline="-25000" dirty="0">
                <a:latin typeface="宋体" charset="-122"/>
                <a:ea typeface="宋体" charset="-122"/>
              </a:rPr>
              <a:t>2 </a:t>
            </a:r>
            <a:r>
              <a:rPr lang="zh-CN" altLang="en-US" sz="1800" dirty="0">
                <a:latin typeface="宋体" charset="-122"/>
                <a:ea typeface="宋体" charset="-122"/>
              </a:rPr>
              <a:t>压入操作符栈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宋体" charset="-122"/>
                <a:ea typeface="宋体" charset="-122"/>
              </a:rPr>
              <a:t>4.2 </a:t>
            </a:r>
            <a:r>
              <a:rPr lang="zh-CN" altLang="en-US" sz="1800" dirty="0">
                <a:latin typeface="宋体" charset="-122"/>
                <a:ea typeface="宋体" charset="-122"/>
              </a:rPr>
              <a:t>如果相等，弹出操作符栈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宋体" charset="-122"/>
                <a:ea typeface="宋体" charset="-122"/>
              </a:rPr>
              <a:t>4.3 </a:t>
            </a:r>
            <a:r>
              <a:rPr lang="zh-CN" altLang="en-US" sz="1800" dirty="0">
                <a:latin typeface="宋体" charset="-122"/>
                <a:ea typeface="宋体" charset="-122"/>
              </a:rPr>
              <a:t>如果栈顶元素优先级高，弹出两个</a:t>
            </a:r>
            <a:r>
              <a:rPr lang="zh-CN" altLang="en-US" sz="1800" dirty="0">
                <a:ea typeface="宋体" charset="-122"/>
              </a:rPr>
              <a:t>运算</a:t>
            </a:r>
            <a:r>
              <a:rPr lang="zh-CN" altLang="en-US" sz="1800" dirty="0">
                <a:latin typeface="宋体" charset="-122"/>
                <a:ea typeface="宋体" charset="-122"/>
              </a:rPr>
              <a:t>数，一个操作符，进行计算，并将计算结果压入</a:t>
            </a:r>
            <a:r>
              <a:rPr lang="zh-CN" altLang="en-US" sz="1800" dirty="0">
                <a:ea typeface="宋体" charset="-122"/>
              </a:rPr>
              <a:t>运算</a:t>
            </a:r>
            <a:r>
              <a:rPr lang="zh-CN" altLang="en-US" sz="1800" dirty="0">
                <a:latin typeface="宋体" charset="-122"/>
                <a:ea typeface="宋体" charset="-122"/>
              </a:rPr>
              <a:t>数栈，重复第</a:t>
            </a:r>
            <a:r>
              <a:rPr lang="en-US" altLang="zh-CN" sz="1800" dirty="0">
                <a:latin typeface="宋体" charset="-122"/>
                <a:ea typeface="宋体" charset="-122"/>
              </a:rPr>
              <a:t>4</a:t>
            </a:r>
            <a:r>
              <a:rPr lang="zh-CN" altLang="en-US" sz="1800" dirty="0">
                <a:latin typeface="宋体" charset="-122"/>
                <a:ea typeface="宋体" charset="-122"/>
              </a:rPr>
              <a:t>步的判断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b="1" dirty="0">
                <a:latin typeface="宋体" charset="-122"/>
                <a:ea typeface="宋体" charset="-122"/>
              </a:rPr>
              <a:t>5</a:t>
            </a:r>
            <a:r>
              <a:rPr lang="en-US" altLang="zh-CN" sz="1800" dirty="0">
                <a:latin typeface="宋体" charset="-122"/>
                <a:ea typeface="宋体" charset="-122"/>
              </a:rPr>
              <a:t>:</a:t>
            </a:r>
            <a:r>
              <a:rPr lang="zh-CN" altLang="en-US" sz="1800" dirty="0">
                <a:latin typeface="宋体" charset="-122"/>
                <a:ea typeface="宋体" charset="-122"/>
              </a:rPr>
              <a:t>直至整个表达式处理完毕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21" y="905932"/>
            <a:ext cx="2746342" cy="205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72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中缀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后缀表达式的转换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59934" y="2252501"/>
            <a:ext cx="5368777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+mn-lt"/>
                <a:ea typeface="宋体" charset="-122"/>
              </a:rPr>
              <a:t>4+3*5                              4,3,5 *+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+mn-lt"/>
                <a:ea typeface="宋体" charset="-122"/>
              </a:rPr>
              <a:t>2*(5+9*4/2)+6*5          2,5,9,4*2/+*6,5*+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1566" y="168860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5825"/>
                </a:solidFill>
              </a:rPr>
              <a:t>中缀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9966" y="168860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5825"/>
                </a:solidFill>
              </a:rPr>
              <a:t>后缀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7112" y="3860800"/>
            <a:ext cx="76097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5825"/>
                </a:solidFill>
                <a:effectLst/>
                <a:uLnTx/>
                <a:uFillTx/>
                <a:latin typeface="Arial" charset="0"/>
                <a:ea typeface="宋体" charset="-122"/>
              </a:rPr>
              <a:t>中缀表达式中，</a:t>
            </a:r>
            <a:r>
              <a:rPr lang="zh-CN" altLang="en-US" sz="2400" b="1" kern="0" dirty="0">
                <a:solidFill>
                  <a:srgbClr val="005825"/>
                </a:solidFill>
                <a:ea typeface="宋体" charset="-122"/>
              </a:rPr>
              <a:t>操作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5825"/>
                </a:solidFill>
                <a:effectLst/>
                <a:uLnTx/>
                <a:uFillTx/>
                <a:latin typeface="Arial" charset="0"/>
                <a:ea typeface="宋体" charset="-122"/>
              </a:rPr>
              <a:t>符的出现次序与计算顺序不一致；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5825"/>
              </a:solidFill>
              <a:effectLst/>
              <a:uLnTx/>
              <a:uFillTx/>
              <a:latin typeface="Arial" charset="0"/>
              <a:ea typeface="宋体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5825"/>
                </a:solidFill>
                <a:effectLst/>
                <a:uLnTx/>
                <a:uFillTx/>
                <a:latin typeface="Arial" charset="0"/>
                <a:ea typeface="宋体" charset="-122"/>
              </a:rPr>
              <a:t>后缀表达式中，操作符的出现次序就是计算次序。</a:t>
            </a:r>
          </a:p>
        </p:txBody>
      </p:sp>
    </p:spTree>
    <p:extLst>
      <p:ext uri="{BB962C8B-B14F-4D97-AF65-F5344CB8AC3E}">
        <p14:creationId xmlns:p14="http://schemas.microsoft.com/office/powerpoint/2010/main" val="17224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5738" y="423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1624" y="1529344"/>
            <a:ext cx="5064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 dirty="0">
                <a:ea typeface="宋体" charset="-122"/>
              </a:rPr>
              <a:t>A+B*C-D#      </a:t>
            </a:r>
            <a:r>
              <a:rPr lang="zh-CN" altLang="en-US" sz="2400" dirty="0">
                <a:ea typeface="宋体" charset="-122"/>
              </a:rPr>
              <a:t>             </a:t>
            </a:r>
            <a:r>
              <a:rPr lang="en-US" altLang="zh-CN" sz="2400" dirty="0">
                <a:ea typeface="宋体" charset="-122"/>
              </a:rPr>
              <a:t>       ABC*+D-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1624" y="2384390"/>
            <a:ext cx="5356274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dirty="0">
                <a:ea typeface="宋体" charset="-122"/>
              </a:rPr>
              <a:t>读到的符号           操作符栈         输出序列</a:t>
            </a:r>
            <a:endParaRPr lang="en-US" altLang="zh-CN" sz="2000" dirty="0">
              <a:ea typeface="宋体" charset="-122"/>
            </a:endParaRPr>
          </a:p>
          <a:p>
            <a:pPr eaLnBrk="1" hangingPunct="1"/>
            <a:r>
              <a:rPr lang="zh-CN" altLang="en-US" sz="2000" dirty="0">
                <a:ea typeface="宋体" charset="-122"/>
              </a:rPr>
              <a:t>    </a:t>
            </a:r>
            <a:r>
              <a:rPr lang="en-US" altLang="zh-CN" sz="2000" dirty="0">
                <a:ea typeface="宋体" charset="-122"/>
              </a:rPr>
              <a:t>A                              #                    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A</a:t>
            </a:r>
          </a:p>
          <a:p>
            <a:pPr eaLnBrk="1" hangingPunct="1"/>
            <a:r>
              <a:rPr lang="zh-CN" altLang="en-US" sz="2000" dirty="0">
                <a:ea typeface="宋体" charset="-122"/>
              </a:rPr>
              <a:t>    </a:t>
            </a:r>
            <a:r>
              <a:rPr lang="en-US" altLang="zh-CN" sz="2000" dirty="0">
                <a:ea typeface="宋体" charset="-122"/>
              </a:rPr>
              <a:t>+                              #+                   A</a:t>
            </a:r>
          </a:p>
          <a:p>
            <a:pPr eaLnBrk="1" hangingPunct="1"/>
            <a:r>
              <a:rPr lang="zh-CN" altLang="en-US" sz="2000" dirty="0">
                <a:ea typeface="宋体" charset="-122"/>
              </a:rPr>
              <a:t>    </a:t>
            </a:r>
            <a:r>
              <a:rPr lang="en-US" altLang="zh-CN" sz="2000" dirty="0">
                <a:ea typeface="宋体" charset="-122"/>
              </a:rPr>
              <a:t>B                              #+                  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AB</a:t>
            </a:r>
          </a:p>
          <a:p>
            <a:pPr eaLnBrk="1" hangingPunct="1"/>
            <a:r>
              <a:rPr lang="zh-CN" altLang="en-US" sz="2000" dirty="0">
                <a:ea typeface="宋体" charset="-122"/>
              </a:rPr>
              <a:t>    </a:t>
            </a:r>
            <a:r>
              <a:rPr lang="en-US" altLang="zh-CN" sz="2000" dirty="0">
                <a:ea typeface="宋体" charset="-122"/>
              </a:rPr>
              <a:t>*                               #+*                 AB</a:t>
            </a:r>
          </a:p>
          <a:p>
            <a:pPr eaLnBrk="1" hangingPunct="1"/>
            <a:r>
              <a:rPr lang="zh-CN" altLang="en-US" sz="2000" dirty="0">
                <a:ea typeface="宋体" charset="-122"/>
              </a:rPr>
              <a:t>   </a:t>
            </a:r>
            <a:r>
              <a:rPr lang="en-US" altLang="zh-CN" sz="2000" dirty="0">
                <a:ea typeface="宋体" charset="-122"/>
              </a:rPr>
              <a:t>C                              #+*                 ABC</a:t>
            </a:r>
          </a:p>
          <a:p>
            <a:pPr eaLnBrk="1" hangingPunct="1"/>
            <a:r>
              <a:rPr lang="zh-CN" altLang="en-US" sz="2000" dirty="0">
                <a:ea typeface="宋体" charset="-122"/>
              </a:rPr>
              <a:t>    </a:t>
            </a:r>
            <a:r>
              <a:rPr lang="en-US" altLang="zh-CN" sz="2000" dirty="0">
                <a:ea typeface="宋体" charset="-122"/>
              </a:rPr>
              <a:t>-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                             #-                   ABC*+</a:t>
            </a:r>
          </a:p>
          <a:p>
            <a:pPr eaLnBrk="1" hangingPunct="1"/>
            <a:r>
              <a:rPr lang="zh-CN" altLang="en-US" sz="2000" dirty="0">
                <a:ea typeface="宋体" charset="-122"/>
              </a:rPr>
              <a:t>   </a:t>
            </a:r>
            <a:r>
              <a:rPr lang="en-US" altLang="zh-CN" sz="2000" dirty="0">
                <a:ea typeface="宋体" charset="-122"/>
              </a:rPr>
              <a:t>D                              #-                  ABC*+D</a:t>
            </a:r>
          </a:p>
          <a:p>
            <a:pPr eaLnBrk="1" hangingPunct="1"/>
            <a:r>
              <a:rPr lang="zh-CN" altLang="en-US" sz="2000" dirty="0">
                <a:ea typeface="宋体" charset="-122"/>
              </a:rPr>
              <a:t>   </a:t>
            </a:r>
            <a:r>
              <a:rPr lang="en-US" altLang="zh-CN" sz="2000" dirty="0">
                <a:ea typeface="宋体" charset="-122"/>
              </a:rPr>
              <a:t>#                               #                   ABC*+D-</a:t>
            </a:r>
          </a:p>
          <a:p>
            <a:pPr eaLnBrk="1" hangingPunct="1"/>
            <a:endParaRPr lang="en-US" altLang="zh-CN" sz="2000" dirty="0">
              <a:ea typeface="宋体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4331" y="2302306"/>
            <a:ext cx="5353567" cy="2955492"/>
          </a:xfrm>
          <a:prstGeom prst="rect">
            <a:avLst/>
          </a:prstGeom>
          <a:noFill/>
          <a:ln w="762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CC0000"/>
              </a:solidFill>
              <a:ea typeface="宋体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687" y="2597660"/>
            <a:ext cx="3266772" cy="2354729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32000" y="976838"/>
            <a:ext cx="8280000" cy="5063602"/>
          </a:xfrm>
        </p:spPr>
        <p:txBody>
          <a:bodyPr/>
          <a:lstStyle/>
          <a:p>
            <a:r>
              <a:rPr kumimoji="1" lang="zh-CN" altLang="en-US" dirty="0"/>
              <a:t>中缀转后缀表达式</a:t>
            </a:r>
          </a:p>
        </p:txBody>
      </p:sp>
      <p:sp>
        <p:nvSpPr>
          <p:cNvPr id="12" name="椭圆 11"/>
          <p:cNvSpPr/>
          <p:nvPr/>
        </p:nvSpPr>
        <p:spPr>
          <a:xfrm>
            <a:off x="6994351" y="3160297"/>
            <a:ext cx="352933" cy="33287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178878" y="3441033"/>
            <a:ext cx="352933" cy="332872"/>
          </a:xfrm>
          <a:prstGeom prst="ellipse">
            <a:avLst/>
          </a:prstGeom>
          <a:noFill/>
          <a:ln w="57150">
            <a:solidFill>
              <a:srgbClr val="005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8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1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Stack</a:t>
            </a:r>
            <a:r>
              <a:rPr lang="zh-CN" altLang="en-US" sz="2800" dirty="0"/>
              <a:t>（栈）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限定</a:t>
            </a:r>
            <a:r>
              <a:rPr lang="zh-CN" altLang="en-US" sz="2800" dirty="0">
                <a:solidFill>
                  <a:srgbClr val="FF0000"/>
                </a:solidFill>
              </a:rPr>
              <a:t>仅在表尾</a:t>
            </a:r>
            <a:r>
              <a:rPr lang="zh-CN" altLang="en-US" sz="2800" dirty="0"/>
              <a:t>进行插入和删除操作的线性表。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 Analysis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16" y="2867612"/>
            <a:ext cx="3294168" cy="303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4227229" y="5018410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b="1" dirty="0">
                <a:solidFill>
                  <a:srgbClr val="002060"/>
                </a:solidFill>
                <a:ea typeface="黑体" pitchFamily="49" charset="-122"/>
              </a:rPr>
              <a:t>Stacks are sometimes known as: </a:t>
            </a:r>
          </a:p>
          <a:p>
            <a:pPr algn="ctr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Last In, First Out</a:t>
            </a:r>
            <a:r>
              <a:rPr lang="zh-CN" altLang="en-US" b="1" dirty="0">
                <a:solidFill>
                  <a:srgbClr val="FF0000"/>
                </a:solidFill>
                <a:ea typeface="黑体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LIFO</a:t>
            </a:r>
            <a:r>
              <a:rPr lang="zh-CN" altLang="en-US" b="1" dirty="0">
                <a:solidFill>
                  <a:srgbClr val="FF0000"/>
                </a:solidFill>
                <a:ea typeface="黑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40563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Conversion algorithm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41442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b="1" dirty="0">
                <a:ea typeface="宋体" charset="-122"/>
              </a:rPr>
              <a:t>1</a:t>
            </a:r>
            <a:r>
              <a:rPr lang="zh-CN" altLang="en-US" sz="1800" b="1" dirty="0">
                <a:ea typeface="宋体" charset="-122"/>
              </a:rPr>
              <a:t>：操作符栈压入算符“</a:t>
            </a:r>
            <a:r>
              <a:rPr lang="en-US" altLang="zh-CN" sz="1800" b="1" dirty="0">
                <a:ea typeface="宋体" charset="-122"/>
              </a:rPr>
              <a:t>#”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b="1" dirty="0">
                <a:ea typeface="宋体" charset="-122"/>
              </a:rPr>
              <a:t>2</a:t>
            </a:r>
            <a:r>
              <a:rPr lang="zh-CN" altLang="en-US" sz="1800" b="1" dirty="0">
                <a:ea typeface="宋体" charset="-122"/>
              </a:rPr>
              <a:t>：依次读入表达式的每个单词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b="1" dirty="0">
                <a:ea typeface="宋体" charset="-122"/>
              </a:rPr>
              <a:t>3</a:t>
            </a:r>
            <a:r>
              <a:rPr lang="zh-CN" altLang="en-US" sz="1800" b="1" dirty="0">
                <a:ea typeface="宋体" charset="-122"/>
              </a:rPr>
              <a:t>：如果是运算数，则输出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b="1" dirty="0">
                <a:ea typeface="宋体" charset="-122"/>
              </a:rPr>
              <a:t>4</a:t>
            </a:r>
            <a:r>
              <a:rPr lang="zh-CN" altLang="en-US" sz="1800" b="1" dirty="0">
                <a:ea typeface="宋体" charset="-122"/>
              </a:rPr>
              <a:t>：如果是操作符，将操作符栈顶元素</a:t>
            </a:r>
            <a:r>
              <a:rPr lang="en-US" altLang="zh-CN" sz="1800" b="1" i="1" dirty="0">
                <a:latin typeface="宋体" charset="-122"/>
                <a:ea typeface="宋体" charset="-122"/>
              </a:rPr>
              <a:t>θ</a:t>
            </a:r>
            <a:r>
              <a:rPr lang="en-US" altLang="zh-CN" sz="1800" b="1" i="1" baseline="-25000" dirty="0">
                <a:latin typeface="宋体" charset="-122"/>
                <a:ea typeface="宋体" charset="-122"/>
              </a:rPr>
              <a:t>1 </a:t>
            </a:r>
            <a:r>
              <a:rPr lang="zh-CN" altLang="en-US" sz="1800" b="1" dirty="0">
                <a:ea typeface="宋体" charset="-122"/>
              </a:rPr>
              <a:t>与读入的操作符</a:t>
            </a:r>
            <a:r>
              <a:rPr lang="en-US" altLang="zh-CN" sz="1800" b="1" i="1" dirty="0">
                <a:latin typeface="宋体" charset="-122"/>
                <a:ea typeface="宋体" charset="-122"/>
              </a:rPr>
              <a:t>θ</a:t>
            </a:r>
            <a:r>
              <a:rPr lang="en-US" altLang="zh-CN" sz="1800" b="1" i="1" baseline="-25000" dirty="0">
                <a:latin typeface="宋体" charset="-122"/>
                <a:ea typeface="宋体" charset="-122"/>
              </a:rPr>
              <a:t>2 </a:t>
            </a:r>
            <a:r>
              <a:rPr lang="zh-CN" altLang="en-US" sz="1800" b="1" dirty="0">
                <a:ea typeface="宋体" charset="-122"/>
              </a:rPr>
              <a:t>进行优先级比较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b="1" dirty="0">
                <a:latin typeface="宋体" charset="-122"/>
                <a:ea typeface="宋体" charset="-122"/>
              </a:rPr>
              <a:t>4.1 </a:t>
            </a:r>
            <a:r>
              <a:rPr lang="zh-CN" altLang="en-US" sz="1800" b="1" dirty="0">
                <a:ea typeface="宋体" charset="-122"/>
              </a:rPr>
              <a:t>如果栈顶元素优先级低，将</a:t>
            </a:r>
            <a:r>
              <a:rPr lang="en-US" altLang="zh-CN" sz="1800" b="1" i="1" dirty="0">
                <a:latin typeface="宋体" charset="-122"/>
                <a:ea typeface="宋体" charset="-122"/>
              </a:rPr>
              <a:t>θ</a:t>
            </a:r>
            <a:r>
              <a:rPr lang="en-US" altLang="zh-CN" sz="1800" b="1" i="1" baseline="-25000" dirty="0">
                <a:latin typeface="宋体" charset="-122"/>
                <a:ea typeface="宋体" charset="-122"/>
              </a:rPr>
              <a:t>2 </a:t>
            </a:r>
            <a:r>
              <a:rPr lang="zh-CN" altLang="en-US" sz="1800" b="1" dirty="0">
                <a:latin typeface="宋体" charset="-122"/>
                <a:ea typeface="宋体" charset="-122"/>
              </a:rPr>
              <a:t>压入操作符栈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b="1" dirty="0">
                <a:latin typeface="宋体" charset="-122"/>
                <a:ea typeface="宋体" charset="-122"/>
              </a:rPr>
              <a:t>4.2 </a:t>
            </a:r>
            <a:r>
              <a:rPr lang="zh-CN" altLang="en-US" sz="1800" b="1" dirty="0">
                <a:latin typeface="宋体" charset="-122"/>
                <a:ea typeface="宋体" charset="-122"/>
              </a:rPr>
              <a:t>如果相等，弹操作符栈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b="1" dirty="0">
                <a:latin typeface="宋体" charset="-122"/>
                <a:ea typeface="宋体" charset="-122"/>
              </a:rPr>
              <a:t>4.3 </a:t>
            </a:r>
            <a:r>
              <a:rPr lang="zh-CN" altLang="en-US" sz="1800" b="1" dirty="0">
                <a:latin typeface="宋体" charset="-122"/>
                <a:ea typeface="宋体" charset="-122"/>
              </a:rPr>
              <a:t>如果栈顶元素优先级高，弹出栈顶元素并输出，重复第</a:t>
            </a:r>
            <a:r>
              <a:rPr lang="en-US" altLang="zh-CN" sz="1800" b="1" dirty="0">
                <a:latin typeface="宋体" charset="-122"/>
                <a:ea typeface="宋体" charset="-122"/>
              </a:rPr>
              <a:t>4</a:t>
            </a:r>
            <a:r>
              <a:rPr lang="zh-CN" altLang="en-US" sz="1800" b="1" dirty="0">
                <a:latin typeface="宋体" charset="-122"/>
                <a:ea typeface="宋体" charset="-122"/>
              </a:rPr>
              <a:t>步的判断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b="1" dirty="0">
                <a:ea typeface="宋体" charset="-122"/>
              </a:rPr>
              <a:t>5</a:t>
            </a:r>
            <a:r>
              <a:rPr lang="zh-CN" altLang="en-US" sz="1800" b="1" dirty="0">
                <a:ea typeface="宋体" charset="-122"/>
              </a:rPr>
              <a:t>：</a:t>
            </a:r>
            <a:r>
              <a:rPr lang="zh-CN" altLang="en-US" sz="1800" b="1" dirty="0">
                <a:latin typeface="宋体" charset="-122"/>
                <a:ea typeface="宋体" charset="-122"/>
              </a:rPr>
              <a:t>直至整个表达式处理完毕</a:t>
            </a:r>
          </a:p>
        </p:txBody>
      </p:sp>
    </p:spTree>
    <p:extLst>
      <p:ext uri="{BB962C8B-B14F-4D97-AF65-F5344CB8AC3E}">
        <p14:creationId xmlns:p14="http://schemas.microsoft.com/office/powerpoint/2010/main" val="1108990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后缀表达式求值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059934" y="1649379"/>
            <a:ext cx="502413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+mn-lt"/>
                <a:ea typeface="宋体" charset="-122"/>
              </a:rPr>
              <a:t>4+3*5                         4,3,5 *+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+mn-lt"/>
                <a:ea typeface="宋体" charset="-122"/>
              </a:rPr>
              <a:t>2*(5+9*4/2)+6*5     2,5,9,4*2/+*6,5*+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6916" y="3017886"/>
            <a:ext cx="8370167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宋体" charset="-122"/>
              </a:rPr>
              <a:t>求解算法：</a:t>
            </a:r>
          </a:p>
          <a:p>
            <a:pPr marL="342900" lvl="0" indent="-342900" algn="just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宋体" charset="-122"/>
              </a:rPr>
              <a:t>设定一个</a:t>
            </a:r>
            <a:r>
              <a:rPr lang="zh-CN" altLang="en-US" sz="2000" b="1" dirty="0">
                <a:solidFill>
                  <a:srgbClr val="FF0000"/>
                </a:solidFill>
                <a:ea typeface="宋体" charset="-122"/>
              </a:rPr>
              <a:t>运算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数栈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宋体" charset="-122"/>
              </a:rPr>
              <a:t>OPND; </a:t>
            </a:r>
          </a:p>
          <a:p>
            <a:pPr marL="342900" lvl="0" indent="-342900" algn="just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宋体" charset="-122"/>
              </a:rPr>
              <a:t>从左向右依次读入，当读到的是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运算数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宋体" charset="-122"/>
              </a:rPr>
              <a:t>，将其加入到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运算数栈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宋体" charset="-122"/>
              </a:rPr>
              <a:t>中；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charset="-122"/>
              <a:ea typeface="宋体" charset="-122"/>
            </a:endParaRPr>
          </a:p>
          <a:p>
            <a:pPr marL="342900" lvl="0" indent="-342900" algn="just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宋体" charset="-122"/>
              </a:rPr>
              <a:t>若读入的是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5825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操作符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宋体" charset="-122"/>
              </a:rPr>
              <a:t>，从运算数栈取出两个元素，与读入的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5825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操作符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宋体" charset="-122"/>
              </a:rPr>
              <a:t>进行运算，将运算结果加入到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运算数栈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宋体" charset="-122"/>
              </a:rPr>
              <a:t>。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charset="-122"/>
              <a:ea typeface="宋体" charset="-122"/>
            </a:endParaRPr>
          </a:p>
          <a:p>
            <a:pPr marL="342900" lvl="0" indent="-342900" algn="just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宋体" charset="-122"/>
              </a:rPr>
              <a:t>直到表达式的最后一个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5825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操作符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charset="-122"/>
                <a:ea typeface="宋体" charset="-122"/>
              </a:rPr>
              <a:t>处理完毕。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17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US" altLang="zh-CN" sz="3200" dirty="0"/>
              <a:t> Definition and operations</a:t>
            </a:r>
          </a:p>
          <a:p>
            <a:pPr lvl="1">
              <a:spcBef>
                <a:spcPts val="2400"/>
              </a:spcBef>
            </a:pPr>
            <a:r>
              <a:rPr lang="zh-CN" altLang="en-US" sz="2400" dirty="0"/>
              <a:t>后进先出的顺序表</a:t>
            </a:r>
            <a:endParaRPr lang="en-US" altLang="zh-CN" sz="2400" dirty="0"/>
          </a:p>
          <a:p>
            <a:pPr>
              <a:spcBef>
                <a:spcPts val="2400"/>
              </a:spcBef>
            </a:pPr>
            <a:r>
              <a:rPr lang="en-US" altLang="zh-CN" sz="3200" dirty="0"/>
              <a:t> Implementation</a:t>
            </a:r>
          </a:p>
          <a:p>
            <a:pPr lvl="1">
              <a:spcBef>
                <a:spcPts val="2400"/>
              </a:spcBef>
            </a:pPr>
            <a:r>
              <a:rPr lang="zh-CN" altLang="en-US" sz="2400" dirty="0"/>
              <a:t>顺序栈</a:t>
            </a:r>
            <a:endParaRPr lang="en-US" altLang="zh-CN" sz="2400" dirty="0"/>
          </a:p>
          <a:p>
            <a:pPr lvl="1">
              <a:spcBef>
                <a:spcPts val="2400"/>
              </a:spcBef>
            </a:pPr>
            <a:r>
              <a:rPr lang="zh-CN" altLang="en-US" sz="2400" dirty="0"/>
              <a:t>链栈</a:t>
            </a:r>
            <a:endParaRPr lang="en-US" altLang="zh-CN" sz="2400" dirty="0"/>
          </a:p>
          <a:p>
            <a:pPr>
              <a:spcBef>
                <a:spcPts val="2400"/>
              </a:spcBef>
            </a:pPr>
            <a:r>
              <a:rPr lang="en-US" altLang="zh-CN" sz="3200" dirty="0"/>
              <a:t> Applications</a:t>
            </a:r>
          </a:p>
          <a:p>
            <a:pPr lvl="1">
              <a:spcBef>
                <a:spcPts val="2400"/>
              </a:spcBef>
            </a:pPr>
            <a:r>
              <a:rPr lang="zh-CN" altLang="en-US" sz="2400" dirty="0"/>
              <a:t>中缀和后缀表达式求值</a:t>
            </a:r>
            <a:endParaRPr lang="en-US" altLang="zh-CN" sz="2400" dirty="0"/>
          </a:p>
          <a:p>
            <a:pPr lvl="1">
              <a:spcBef>
                <a:spcPts val="2400"/>
              </a:spcBef>
            </a:pPr>
            <a:r>
              <a:rPr lang="zh-CN" altLang="en-US" sz="2400" dirty="0"/>
              <a:t>表达式转换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49" y="1909667"/>
            <a:ext cx="3294168" cy="303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33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B6CC9-0635-613E-A270-D3D9F886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352DD-BC70-25F2-B634-A35B8286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为什么要使用“栈”？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zh-CN" altLang="en-US" sz="1800" dirty="0"/>
              <a:t>有同学可能会觉得，用数组或链表直接实现功能不就行了吗？为什么要引入栈这样的数据结构呢？</a:t>
            </a:r>
            <a:endParaRPr lang="en-US" altLang="zh-CN" sz="1800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zh-CN" altLang="en-US" sz="1800" dirty="0"/>
              <a:t>栈的引入简化了程序设计的思路，划分了不同关注层次，使得思考范围缩小，更加聚焦于我们要解决的核心问题。若用数组来处理同样的问题，因为要考虑数组的下标增减等细节问题，会造成解决问题的主次不分明。</a:t>
            </a:r>
            <a:endParaRPr lang="en-US" altLang="zh-CN" sz="1800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zh-CN" altLang="en-US" sz="1800" dirty="0"/>
              <a:t>现在的许多高级语言，比如</a:t>
            </a:r>
            <a:r>
              <a:rPr lang="en-US" altLang="zh-CN" sz="1800" dirty="0"/>
              <a:t>Java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＃等都有对栈结构的封装，我们可以不用关注栈的实现细节，而直接使用对栈的</a:t>
            </a:r>
            <a:r>
              <a:rPr lang="en-US" altLang="zh-CN" sz="1800" dirty="0"/>
              <a:t>Push</a:t>
            </a:r>
            <a:r>
              <a:rPr lang="zh-CN" altLang="en-US" sz="1800" dirty="0"/>
              <a:t>和</a:t>
            </a:r>
            <a:r>
              <a:rPr lang="en-US" altLang="zh-CN" sz="1800" dirty="0"/>
              <a:t>Pop</a:t>
            </a:r>
            <a:r>
              <a:rPr lang="zh-CN" altLang="en-US" sz="1800" dirty="0"/>
              <a:t>操作，非常方便。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7D48B5-584C-6BFC-2728-8238A767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C5DD6B-DB3B-67AA-D064-D57AC716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4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/>
              <a:t>The fundamental operations on a stack are </a:t>
            </a:r>
            <a:r>
              <a:rPr lang="en-US" altLang="zh-CN" b="1" dirty="0">
                <a:solidFill>
                  <a:srgbClr val="FF0000"/>
                </a:solidFill>
              </a:rPr>
              <a:t>push</a:t>
            </a:r>
            <a:r>
              <a:rPr lang="en-US" altLang="zh-CN" dirty="0"/>
              <a:t>, which is equivalent to an </a:t>
            </a:r>
            <a:r>
              <a:rPr lang="en-US" altLang="zh-CN" u="sng" dirty="0"/>
              <a:t>insert</a:t>
            </a:r>
            <a:r>
              <a:rPr lang="en-US" altLang="zh-CN" dirty="0"/>
              <a:t>, and </a:t>
            </a:r>
            <a:r>
              <a:rPr lang="en-US" altLang="zh-CN" b="1" dirty="0">
                <a:solidFill>
                  <a:srgbClr val="FF0000"/>
                </a:solidFill>
              </a:rPr>
              <a:t>pop</a:t>
            </a:r>
            <a:r>
              <a:rPr lang="en-US" altLang="zh-CN" dirty="0"/>
              <a:t>, which </a:t>
            </a:r>
            <a:r>
              <a:rPr lang="en-US" altLang="zh-CN" u="sng" dirty="0"/>
              <a:t>delete</a:t>
            </a:r>
            <a:r>
              <a:rPr lang="en-US" altLang="zh-CN" dirty="0"/>
              <a:t>s the most recently inserted element.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33183" y="2778901"/>
            <a:ext cx="3494459" cy="2629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itchFamily="34" charset="-122"/>
              </a:rPr>
              <a:t>置空栈</a:t>
            </a:r>
            <a:r>
              <a:rPr lang="zh-CN" altLang="en-US" sz="2000" dirty="0">
                <a:latin typeface="微软雅黑" pitchFamily="34" charset="-122"/>
              </a:rPr>
              <a:t>：</a:t>
            </a:r>
            <a:r>
              <a:rPr lang="en-US" altLang="zh-CN" sz="2000" dirty="0" err="1">
                <a:latin typeface="微软雅黑" pitchFamily="34" charset="-122"/>
              </a:rPr>
              <a:t>Initstack</a:t>
            </a:r>
            <a:endParaRPr lang="en-US" altLang="zh-CN" sz="2000" dirty="0">
              <a:latin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itchFamily="34" charset="-122"/>
              </a:rPr>
              <a:t>判断栈是否为空</a:t>
            </a:r>
            <a:r>
              <a:rPr lang="zh-CN" altLang="en-US" sz="2000" dirty="0">
                <a:latin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</a:rPr>
              <a:t>Empty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itchFamily="34" charset="-122"/>
              </a:rPr>
              <a:t>入栈</a:t>
            </a:r>
            <a:r>
              <a:rPr lang="zh-CN" altLang="en-US" sz="2000" dirty="0">
                <a:latin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</a:rPr>
              <a:t>Push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itchFamily="34" charset="-122"/>
              </a:rPr>
              <a:t>出栈</a:t>
            </a:r>
            <a:r>
              <a:rPr lang="zh-CN" altLang="en-US" sz="2000" dirty="0">
                <a:latin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</a:rPr>
              <a:t>Pop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itchFamily="34" charset="-122"/>
              </a:rPr>
              <a:t>得到栈顶元素</a:t>
            </a:r>
            <a:r>
              <a:rPr lang="zh-CN" altLang="en-US" sz="2000" dirty="0">
                <a:latin typeface="微软雅黑" pitchFamily="34" charset="-122"/>
              </a:rPr>
              <a:t>：</a:t>
            </a:r>
            <a:r>
              <a:rPr lang="en-US" altLang="zh-CN" sz="2000" dirty="0" err="1">
                <a:latin typeface="微软雅黑" pitchFamily="34" charset="-122"/>
              </a:rPr>
              <a:t>GetTop</a:t>
            </a:r>
            <a:endParaRPr lang="en-US" altLang="zh-CN" sz="2000" dirty="0">
              <a:latin typeface="微软雅黑" pitchFamily="34" charset="-122"/>
            </a:endParaRPr>
          </a:p>
        </p:txBody>
      </p:sp>
      <p:pic>
        <p:nvPicPr>
          <p:cNvPr id="7" name="Picture 5" descr="BD0491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13906" y="2904701"/>
            <a:ext cx="1903412" cy="2378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034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Status of Stack with operations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50562" y="4508500"/>
            <a:ext cx="936625" cy="504825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A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1874524" y="4508500"/>
            <a:ext cx="936625" cy="504825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A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098487" y="4508500"/>
            <a:ext cx="936625" cy="504825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A</a:t>
            </a: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4536091" y="4508500"/>
            <a:ext cx="936625" cy="504825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A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5760054" y="4508500"/>
            <a:ext cx="936625" cy="504825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A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7197665" y="4508500"/>
            <a:ext cx="936625" cy="504825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A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4524" y="4005263"/>
            <a:ext cx="936625" cy="504825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B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3098487" y="4005263"/>
            <a:ext cx="936625" cy="504825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B</a:t>
            </a: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3098487" y="3500438"/>
            <a:ext cx="936625" cy="504825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C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4536091" y="4005263"/>
            <a:ext cx="936625" cy="504825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B</a:t>
            </a: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7197665" y="4005263"/>
            <a:ext cx="936625" cy="504825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D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558487" y="1835244"/>
            <a:ext cx="1030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  <a:ea typeface="宋体" charset="-122"/>
              </a:rPr>
              <a:t>Push(A)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1822137" y="1835244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  <a:ea typeface="宋体" charset="-122"/>
              </a:rPr>
              <a:t>Push(B)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3108012" y="1835244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  <a:ea typeface="宋体" charset="-122"/>
              </a:rPr>
              <a:t>Push(C)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107178" y="1835244"/>
            <a:ext cx="1030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  <a:ea typeface="宋体" charset="-122"/>
              </a:rPr>
              <a:t>Push(D)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4678966" y="1835244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  <a:ea typeface="宋体" charset="-122"/>
              </a:rPr>
              <a:t>Pop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5893404" y="1835244"/>
            <a:ext cx="579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  <a:ea typeface="宋体" charset="-122"/>
              </a:rPr>
              <a:t>Pop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280019" y="1711206"/>
            <a:ext cx="0" cy="3302119"/>
          </a:xfrm>
          <a:prstGeom prst="line">
            <a:avLst/>
          </a:prstGeom>
          <a:ln w="25400">
            <a:solidFill>
              <a:srgbClr val="00582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27791" y="1711206"/>
            <a:ext cx="0" cy="3302119"/>
          </a:xfrm>
          <a:prstGeom prst="line">
            <a:avLst/>
          </a:prstGeom>
          <a:ln w="25400">
            <a:solidFill>
              <a:srgbClr val="00582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98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for stack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6447" y="1077376"/>
            <a:ext cx="671353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itchFamily="18" charset="0"/>
                <a:ea typeface="宋体" charset="-122"/>
              </a:rPr>
              <a:t>ADT Stack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itchFamily="18" charset="0"/>
                <a:ea typeface="宋体" charset="-122"/>
              </a:rPr>
              <a:t>  Data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itchFamily="18" charset="0"/>
                <a:ea typeface="宋体" charset="-122"/>
              </a:rPr>
              <a:t>     D={</a:t>
            </a:r>
            <a:r>
              <a:rPr lang="en-US" altLang="zh-CN" sz="2800" dirty="0" err="1"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aseline="-25000" dirty="0" err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dirty="0" err="1">
                <a:latin typeface="Times New Roman" pitchFamily="18" charset="0"/>
                <a:ea typeface="宋体" charset="-122"/>
              </a:rPr>
              <a:t>,a</a:t>
            </a:r>
            <a:r>
              <a:rPr lang="en-US" altLang="zh-CN" sz="2800" baseline="-25000" dirty="0" err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∈ElementType,i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=1,2,…,n,n</a:t>
            </a:r>
            <a:r>
              <a:rPr lang="en-US" altLang="zh-CN" sz="2800" b="1" dirty="0">
                <a:latin typeface="Times New Roman" pitchFamily="18" charset="0"/>
                <a:ea typeface="宋体" charset="-122"/>
                <a:cs typeface="Arial" charset="0"/>
              </a:rPr>
              <a:t>≥0}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itchFamily="18" charset="0"/>
                <a:ea typeface="宋体" charset="-122"/>
                <a:cs typeface="Arial" charset="0"/>
              </a:rPr>
              <a:t>     </a:t>
            </a:r>
            <a:r>
              <a:rPr lang="en-US" altLang="zh-CN" sz="2800" dirty="0">
                <a:latin typeface="Times New Roman" pitchFamily="18" charset="0"/>
                <a:ea typeface="宋体" charset="-122"/>
                <a:cs typeface="Arial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ea typeface="宋体" charset="-122"/>
                <a:cs typeface="Arial" charset="0"/>
              </a:rPr>
              <a:t>={&lt;a</a:t>
            </a:r>
            <a:r>
              <a:rPr lang="en-US" altLang="zh-CN" sz="2800" b="1" baseline="-25000" dirty="0">
                <a:latin typeface="Times New Roman" pitchFamily="18" charset="0"/>
                <a:ea typeface="宋体" charset="-122"/>
                <a:cs typeface="Arial" charset="0"/>
              </a:rPr>
              <a:t>i-1</a:t>
            </a:r>
            <a:r>
              <a:rPr lang="en-US" altLang="zh-CN" sz="2800" b="1" dirty="0">
                <a:latin typeface="Times New Roman" pitchFamily="18" charset="0"/>
                <a:ea typeface="宋体" charset="-122"/>
                <a:cs typeface="Arial" charset="0"/>
              </a:rPr>
              <a:t>,a</a:t>
            </a:r>
            <a:r>
              <a:rPr lang="en-US" altLang="zh-CN" sz="2800" b="1" baseline="-25000" dirty="0">
                <a:latin typeface="Times New Roman" pitchFamily="18" charset="0"/>
                <a:ea typeface="宋体" charset="-122"/>
                <a:cs typeface="Arial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宋体" charset="-122"/>
                <a:cs typeface="Arial" charset="0"/>
              </a:rPr>
              <a:t>&gt;|a</a:t>
            </a:r>
            <a:r>
              <a:rPr lang="en-US" altLang="zh-CN" sz="2800" b="1" baseline="-25000" dirty="0">
                <a:latin typeface="Times New Roman" pitchFamily="18" charset="0"/>
                <a:ea typeface="宋体" charset="-122"/>
                <a:cs typeface="Arial" charset="0"/>
              </a:rPr>
              <a:t>i-1</a:t>
            </a:r>
            <a:r>
              <a:rPr lang="en-US" altLang="zh-CN" sz="2800" b="1" dirty="0">
                <a:latin typeface="Times New Roman" pitchFamily="18" charset="0"/>
                <a:ea typeface="宋体" charset="-122"/>
                <a:cs typeface="Arial" charset="0"/>
              </a:rPr>
              <a:t>,a</a:t>
            </a:r>
            <a:r>
              <a:rPr lang="en-US" altLang="zh-CN" sz="2800" b="1" baseline="-25000" dirty="0">
                <a:latin typeface="Times New Roman" pitchFamily="18" charset="0"/>
                <a:ea typeface="宋体" charset="-122"/>
                <a:cs typeface="Arial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∈D,i=1,2,…,n}</a:t>
            </a:r>
            <a:endParaRPr lang="en-US" altLang="zh-CN" sz="2800" dirty="0">
              <a:latin typeface="Times New Roman" pitchFamily="18" charset="0"/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53297" y="3214052"/>
            <a:ext cx="1604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>
                <a:solidFill>
                  <a:srgbClr val="CC0066"/>
                </a:solidFill>
                <a:latin typeface="Times New Roman" pitchFamily="18" charset="0"/>
                <a:ea typeface="宋体" charset="-122"/>
              </a:rPr>
              <a:t>Operation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61272" y="3871007"/>
            <a:ext cx="35702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宋体" charset="-122"/>
              </a:rPr>
              <a:t>初始化，构造一个空的栈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InitStack</a:t>
            </a: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    Post-condition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None.</a:t>
            </a:r>
            <a:endParaRPr lang="zh-CN" altLang="en-US" sz="2400" dirty="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13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for stack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12725" y="3838235"/>
            <a:ext cx="6316662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400" dirty="0">
                <a:latin typeface="Times New Roman" pitchFamily="18" charset="0"/>
                <a:ea typeface="宋体" charset="-122"/>
              </a:rPr>
              <a:t>入栈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</a:t>
            </a:r>
          </a:p>
          <a:p>
            <a:r>
              <a:rPr lang="en-US" altLang="zh-CN" sz="2400" dirty="0">
                <a:latin typeface="Times New Roman" pitchFamily="18" charset="0"/>
                <a:ea typeface="宋体" charset="-122"/>
              </a:rPr>
              <a:t>Push(,e)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    Input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e: </a:t>
            </a: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ElementType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.</a:t>
            </a:r>
            <a:endParaRPr lang="en-US" altLang="zh-CN" sz="24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    Post-condition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Add element e to top of stack.</a:t>
            </a:r>
            <a:endParaRPr lang="zh-CN" altLang="en-US" sz="24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37745" y="945136"/>
            <a:ext cx="8453336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宋体" charset="-122"/>
              </a:rPr>
              <a:t>判栈空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IsEmptyStack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(b)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    Output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b: Boolean.</a:t>
            </a:r>
            <a:endParaRPr lang="zh-CN" altLang="en-US" sz="2400" dirty="0">
              <a:latin typeface="Times New Roman" pitchFamily="18" charset="0"/>
              <a:ea typeface="宋体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Post-condition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Return True if stack is empty; else return False.</a:t>
            </a:r>
            <a:endParaRPr lang="zh-CN" altLang="en-US" sz="2400" dirty="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0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21327</TotalTime>
  <Words>3587</Words>
  <Application>Microsoft Office PowerPoint</Application>
  <PresentationFormat>全屏显示(4:3)</PresentationFormat>
  <Paragraphs>654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Stack</vt:lpstr>
      <vt:lpstr>Main contents</vt:lpstr>
      <vt:lpstr>Case</vt:lpstr>
      <vt:lpstr>Definition</vt:lpstr>
      <vt:lpstr>思考</vt:lpstr>
      <vt:lpstr>Operations</vt:lpstr>
      <vt:lpstr>Status of Stack with operations</vt:lpstr>
      <vt:lpstr>ADT for stack</vt:lpstr>
      <vt:lpstr>ADT for stack</vt:lpstr>
      <vt:lpstr>ADT for stack</vt:lpstr>
      <vt:lpstr>A case</vt:lpstr>
      <vt:lpstr>Stack Implementation: Sequence List</vt:lpstr>
      <vt:lpstr>Sequenced stack</vt:lpstr>
      <vt:lpstr>压栈操作 push</vt:lpstr>
      <vt:lpstr>Sequenced stack</vt:lpstr>
      <vt:lpstr>出栈操作 pop</vt:lpstr>
      <vt:lpstr>思考</vt:lpstr>
      <vt:lpstr>读栈操作 top</vt:lpstr>
      <vt:lpstr>Variants of the stacks</vt:lpstr>
      <vt:lpstr>Stack Implementation: Linked List</vt:lpstr>
      <vt:lpstr>Operations</vt:lpstr>
      <vt:lpstr>顺序栈和链式栈的比较</vt:lpstr>
      <vt:lpstr>顺序栈和链式栈的比较</vt:lpstr>
      <vt:lpstr>顺序栈和链式栈的比较</vt:lpstr>
      <vt:lpstr>Exercises</vt:lpstr>
      <vt:lpstr>Exercises</vt:lpstr>
      <vt:lpstr>Exercises</vt:lpstr>
      <vt:lpstr>Exercises</vt:lpstr>
      <vt:lpstr>Applications</vt:lpstr>
      <vt:lpstr>Applications</vt:lpstr>
      <vt:lpstr>Applications</vt:lpstr>
      <vt:lpstr>Applications</vt:lpstr>
      <vt:lpstr>表达式的语法定义</vt:lpstr>
      <vt:lpstr>Applications</vt:lpstr>
      <vt:lpstr>Applications</vt:lpstr>
      <vt:lpstr>Applications</vt:lpstr>
      <vt:lpstr>Applications</vt:lpstr>
      <vt:lpstr>Applications</vt:lpstr>
      <vt:lpstr>Applications</vt:lpstr>
      <vt:lpstr>Applications</vt:lpstr>
      <vt:lpstr>Applications</vt:lpstr>
      <vt:lpstr>Summary</vt:lpstr>
    </vt:vector>
  </TitlesOfParts>
  <Company>SYSU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Suzhuo</dc:creator>
  <cp:lastModifiedBy>h w</cp:lastModifiedBy>
  <cp:revision>767</cp:revision>
  <cp:lastPrinted>2014-03-01T11:01:30Z</cp:lastPrinted>
  <dcterms:created xsi:type="dcterms:W3CDTF">2014-02-24T09:24:21Z</dcterms:created>
  <dcterms:modified xsi:type="dcterms:W3CDTF">2023-09-19T15:31:52Z</dcterms:modified>
</cp:coreProperties>
</file>