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8"/>
  </p:notesMasterIdLst>
  <p:handoutMasterIdLst>
    <p:handoutMasterId r:id="rId49"/>
  </p:handoutMasterIdLst>
  <p:sldIdLst>
    <p:sldId id="256" r:id="rId2"/>
    <p:sldId id="309" r:id="rId3"/>
    <p:sldId id="318" r:id="rId4"/>
    <p:sldId id="310" r:id="rId5"/>
    <p:sldId id="319" r:id="rId6"/>
    <p:sldId id="320" r:id="rId7"/>
    <p:sldId id="321" r:id="rId8"/>
    <p:sldId id="322" r:id="rId9"/>
    <p:sldId id="340" r:id="rId10"/>
    <p:sldId id="323" r:id="rId11"/>
    <p:sldId id="288" r:id="rId12"/>
    <p:sldId id="291" r:id="rId13"/>
    <p:sldId id="292" r:id="rId14"/>
    <p:sldId id="289" r:id="rId15"/>
    <p:sldId id="297" r:id="rId16"/>
    <p:sldId id="298" r:id="rId17"/>
    <p:sldId id="299" r:id="rId18"/>
    <p:sldId id="300" r:id="rId19"/>
    <p:sldId id="301" r:id="rId20"/>
    <p:sldId id="302" r:id="rId21"/>
    <p:sldId id="303" r:id="rId22"/>
    <p:sldId id="293" r:id="rId23"/>
    <p:sldId id="342" r:id="rId24"/>
    <p:sldId id="341" r:id="rId25"/>
    <p:sldId id="346" r:id="rId26"/>
    <p:sldId id="335" r:id="rId27"/>
    <p:sldId id="324" r:id="rId28"/>
    <p:sldId id="325" r:id="rId29"/>
    <p:sldId id="326" r:id="rId30"/>
    <p:sldId id="327" r:id="rId31"/>
    <p:sldId id="347" r:id="rId32"/>
    <p:sldId id="328" r:id="rId33"/>
    <p:sldId id="329" r:id="rId34"/>
    <p:sldId id="330" r:id="rId35"/>
    <p:sldId id="331" r:id="rId36"/>
    <p:sldId id="294" r:id="rId37"/>
    <p:sldId id="311" r:id="rId38"/>
    <p:sldId id="307" r:id="rId39"/>
    <p:sldId id="345" r:id="rId40"/>
    <p:sldId id="336" r:id="rId41"/>
    <p:sldId id="337" r:id="rId42"/>
    <p:sldId id="338" r:id="rId43"/>
    <p:sldId id="339" r:id="rId44"/>
    <p:sldId id="333" r:id="rId45"/>
    <p:sldId id="334" r:id="rId46"/>
    <p:sldId id="34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5"/>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5536" autoAdjust="0"/>
  </p:normalViewPr>
  <p:slideViewPr>
    <p:cSldViewPr snapToGrid="0" showGuides="1">
      <p:cViewPr varScale="1">
        <p:scale>
          <a:sx n="82" d="100"/>
          <a:sy n="82" d="100"/>
        </p:scale>
        <p:origin x="60" y="258"/>
      </p:cViewPr>
      <p:guideLst>
        <p:guide orient="horz" pos="2160"/>
        <p:guide pos="2880"/>
      </p:guideLst>
    </p:cSldViewPr>
  </p:slideViewPr>
  <p:outlineViewPr>
    <p:cViewPr>
      <p:scale>
        <a:sx n="33" d="100"/>
        <a:sy n="33" d="100"/>
      </p:scale>
      <p:origin x="0" y="-3378"/>
    </p:cViewPr>
  </p:outlineViewPr>
  <p:notesTextViewPr>
    <p:cViewPr>
      <p:scale>
        <a:sx n="3" d="2"/>
        <a:sy n="3" d="2"/>
      </p:scale>
      <p:origin x="0" y="0"/>
    </p:cViewPr>
  </p:notesTextViewPr>
  <p:notesViewPr>
    <p:cSldViewPr snapToGrid="0" showGuides="1">
      <p:cViewPr varScale="1">
        <p:scale>
          <a:sx n="68" d="100"/>
          <a:sy n="68" d="100"/>
        </p:scale>
        <p:origin x="187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DAD964-A622-4AAE-B744-53C99E3B3340}" type="datetimeFigureOut">
              <a:rPr lang="zh-CN" altLang="en-US" smtClean="0"/>
              <a:t>2023/9/22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068BA9-4DDB-4A94-8531-2E89A5DE5091}" type="slidenum">
              <a:rPr lang="zh-CN" altLang="en-US" smtClean="0"/>
              <a:t>‹#›</a:t>
            </a:fld>
            <a:endParaRPr lang="zh-CN" altLang="en-US"/>
          </a:p>
        </p:txBody>
      </p:sp>
    </p:spTree>
    <p:extLst>
      <p:ext uri="{BB962C8B-B14F-4D97-AF65-F5344CB8AC3E}">
        <p14:creationId xmlns:p14="http://schemas.microsoft.com/office/powerpoint/2010/main" val="3474940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5858B-718F-4B2D-8BD1-8BF89932B326}" type="datetimeFigureOut">
              <a:rPr lang="zh-CN" altLang="en-US" smtClean="0"/>
              <a:t>2023/9/22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10111-4C48-4E92-8CF1-F5F4BAA2D7BD}" type="slidenum">
              <a:rPr lang="zh-CN" altLang="en-US" smtClean="0"/>
              <a:t>‹#›</a:t>
            </a:fld>
            <a:endParaRPr lang="zh-CN" altLang="en-US"/>
          </a:p>
        </p:txBody>
      </p:sp>
    </p:spTree>
    <p:extLst>
      <p:ext uri="{BB962C8B-B14F-4D97-AF65-F5344CB8AC3E}">
        <p14:creationId xmlns:p14="http://schemas.microsoft.com/office/powerpoint/2010/main" val="178025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1</a:t>
            </a:fld>
            <a:endParaRPr lang="zh-CN" altLang="en-US"/>
          </a:p>
        </p:txBody>
      </p:sp>
    </p:spTree>
    <p:extLst>
      <p:ext uri="{BB962C8B-B14F-4D97-AF65-F5344CB8AC3E}">
        <p14:creationId xmlns:p14="http://schemas.microsoft.com/office/powerpoint/2010/main" val="290254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121212"/>
                </a:solidFill>
                <a:effectLst/>
                <a:latin typeface="-apple-system"/>
              </a:rPr>
              <a:t>Sierpinski</a:t>
            </a:r>
            <a:r>
              <a:rPr lang="zh-CN" altLang="en-US" b="0" i="0" dirty="0">
                <a:solidFill>
                  <a:srgbClr val="121212"/>
                </a:solidFill>
                <a:effectLst/>
                <a:latin typeface="-apple-system"/>
              </a:rPr>
              <a:t>三角形，也称谢尔宾斯基三角形，是一种典型的分形图</a:t>
            </a:r>
            <a:endParaRPr lang="en-US" altLang="zh-CN" b="0" i="0" dirty="0">
              <a:solidFill>
                <a:srgbClr val="121212"/>
              </a:solidFill>
              <a:effectLst/>
              <a:latin typeface="-apple-system"/>
            </a:endParaRPr>
          </a:p>
          <a:p>
            <a:r>
              <a:rPr lang="en-US" altLang="zh-CN" b="0" i="0" dirty="0">
                <a:solidFill>
                  <a:srgbClr val="4D4D4D"/>
                </a:solidFill>
                <a:effectLst/>
                <a:latin typeface="-apple-system"/>
              </a:rPr>
              <a:t>1</a:t>
            </a:r>
            <a:r>
              <a:rPr lang="zh-CN" altLang="en-US" b="0" i="0" dirty="0">
                <a:solidFill>
                  <a:srgbClr val="4D4D4D"/>
                </a:solidFill>
                <a:effectLst/>
                <a:latin typeface="-apple-system"/>
              </a:rPr>
              <a:t>、绘制一个三角形</a:t>
            </a:r>
            <a:br>
              <a:rPr lang="zh-CN" altLang="en-US" dirty="0"/>
            </a:br>
            <a:r>
              <a:rPr lang="en-US" altLang="zh-CN" b="0" i="0" dirty="0">
                <a:solidFill>
                  <a:srgbClr val="4D4D4D"/>
                </a:solidFill>
                <a:effectLst/>
                <a:latin typeface="-apple-system"/>
              </a:rPr>
              <a:t>2</a:t>
            </a:r>
            <a:r>
              <a:rPr lang="zh-CN" altLang="en-US" b="0" i="0" dirty="0">
                <a:solidFill>
                  <a:srgbClr val="4D4D4D"/>
                </a:solidFill>
                <a:effectLst/>
                <a:latin typeface="-apple-system"/>
              </a:rPr>
              <a:t>、取三角形的三边中点，</a:t>
            </a:r>
            <a:br>
              <a:rPr lang="zh-CN" altLang="en-US" dirty="0"/>
            </a:br>
            <a:r>
              <a:rPr lang="zh-CN" altLang="en-US" b="0" i="0" dirty="0">
                <a:solidFill>
                  <a:srgbClr val="4D4D4D"/>
                </a:solidFill>
                <a:effectLst/>
                <a:latin typeface="-apple-system"/>
              </a:rPr>
              <a:t>以每两个中点及其所在边共有的顶点，</a:t>
            </a:r>
            <a:br>
              <a:rPr lang="zh-CN" altLang="en-US" dirty="0"/>
            </a:br>
            <a:r>
              <a:rPr lang="zh-CN" altLang="en-US" b="0" i="0" dirty="0">
                <a:solidFill>
                  <a:srgbClr val="4D4D4D"/>
                </a:solidFill>
                <a:effectLst/>
                <a:latin typeface="-apple-system"/>
              </a:rPr>
              <a:t>三个一组，组合成三个小三角形，</a:t>
            </a:r>
            <a:br>
              <a:rPr lang="zh-CN" altLang="en-US" dirty="0"/>
            </a:br>
            <a:r>
              <a:rPr lang="zh-CN" altLang="en-US" b="0" i="0" dirty="0">
                <a:solidFill>
                  <a:srgbClr val="4D4D4D"/>
                </a:solidFill>
                <a:effectLst/>
                <a:latin typeface="-apple-system"/>
              </a:rPr>
              <a:t>对三个三角形进行绘制，</a:t>
            </a:r>
            <a:br>
              <a:rPr lang="zh-CN" altLang="en-US" dirty="0"/>
            </a:br>
            <a:r>
              <a:rPr lang="zh-CN" altLang="en-US" b="0" i="0" dirty="0">
                <a:solidFill>
                  <a:srgbClr val="4D4D4D"/>
                </a:solidFill>
                <a:effectLst/>
                <a:latin typeface="-apple-system"/>
              </a:rPr>
              <a:t>如下图所示，分别为</a:t>
            </a:r>
            <a:r>
              <a:rPr lang="en-US" altLang="zh-CN" b="0" i="0" dirty="0">
                <a:solidFill>
                  <a:srgbClr val="4D4D4D"/>
                </a:solidFill>
                <a:effectLst/>
                <a:latin typeface="-apple-system"/>
              </a:rPr>
              <a:t>ADF</a:t>
            </a:r>
            <a:r>
              <a:rPr lang="zh-CN" altLang="en-US" b="0" i="0" dirty="0">
                <a:solidFill>
                  <a:srgbClr val="4D4D4D"/>
                </a:solidFill>
                <a:effectLst/>
                <a:latin typeface="-apple-system"/>
              </a:rPr>
              <a:t>，</a:t>
            </a:r>
            <a:r>
              <a:rPr lang="en-US" altLang="zh-CN" b="0" i="0" dirty="0">
                <a:solidFill>
                  <a:srgbClr val="4D4D4D"/>
                </a:solidFill>
                <a:effectLst/>
                <a:latin typeface="-apple-system"/>
              </a:rPr>
              <a:t>DBE</a:t>
            </a:r>
            <a:r>
              <a:rPr lang="zh-CN" altLang="en-US" b="0" i="0" dirty="0">
                <a:solidFill>
                  <a:srgbClr val="4D4D4D"/>
                </a:solidFill>
                <a:effectLst/>
                <a:latin typeface="-apple-system"/>
              </a:rPr>
              <a:t>，</a:t>
            </a:r>
            <a:r>
              <a:rPr lang="en-US" altLang="zh-CN" b="0" i="0" dirty="0">
                <a:solidFill>
                  <a:srgbClr val="4D4D4D"/>
                </a:solidFill>
                <a:effectLst/>
                <a:latin typeface="-apple-system"/>
              </a:rPr>
              <a:t>FEC</a:t>
            </a:r>
            <a:r>
              <a:rPr lang="zh-CN" altLang="en-US" b="0" i="0" dirty="0">
                <a:solidFill>
                  <a:srgbClr val="4D4D4D"/>
                </a:solidFill>
                <a:effectLst/>
                <a:latin typeface="-apple-system"/>
              </a:rPr>
              <a:t>。</a:t>
            </a:r>
            <a:br>
              <a:rPr lang="zh-CN" altLang="en-US" dirty="0"/>
            </a:br>
            <a:r>
              <a:rPr lang="en-US" altLang="zh-CN" b="0" i="0" dirty="0">
                <a:solidFill>
                  <a:srgbClr val="4D4D4D"/>
                </a:solidFill>
                <a:effectLst/>
                <a:latin typeface="-apple-system"/>
              </a:rPr>
              <a:t>3</a:t>
            </a:r>
            <a:r>
              <a:rPr lang="zh-CN" altLang="en-US" b="0" i="0" dirty="0">
                <a:solidFill>
                  <a:srgbClr val="4D4D4D"/>
                </a:solidFill>
                <a:effectLst/>
                <a:latin typeface="-apple-system"/>
              </a:rPr>
              <a:t>、对</a:t>
            </a:r>
            <a:r>
              <a:rPr lang="en-US" altLang="zh-CN" b="0" i="0" dirty="0">
                <a:solidFill>
                  <a:srgbClr val="4D4D4D"/>
                </a:solidFill>
                <a:effectLst/>
                <a:latin typeface="-apple-system"/>
              </a:rPr>
              <a:t>2</a:t>
            </a:r>
            <a:r>
              <a:rPr lang="zh-CN" altLang="en-US" b="0" i="0" dirty="0">
                <a:solidFill>
                  <a:srgbClr val="4D4D4D"/>
                </a:solidFill>
                <a:effectLst/>
                <a:latin typeface="-apple-system"/>
              </a:rPr>
              <a:t>中的三个小三角形，重复步骤</a:t>
            </a:r>
            <a:r>
              <a:rPr lang="en-US" altLang="zh-CN" b="0" i="0" dirty="0">
                <a:solidFill>
                  <a:srgbClr val="4D4D4D"/>
                </a:solidFill>
                <a:effectLst/>
                <a:latin typeface="-apple-system"/>
              </a:rPr>
              <a:t>2</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en-US" altLang="zh-CN" dirty="0"/>
              <a:t>#!/usr/bin/python3import </a:t>
            </a:r>
            <a:r>
              <a:rPr lang="en-US" altLang="zh-CN" dirty="0" err="1"/>
              <a:t>turtlet</a:t>
            </a:r>
            <a:r>
              <a:rPr lang="en-US" altLang="zh-CN" dirty="0"/>
              <a:t> = </a:t>
            </a:r>
            <a:r>
              <a:rPr lang="en-US" altLang="zh-CN" dirty="0" err="1"/>
              <a:t>turtle.Turtle</a:t>
            </a:r>
            <a:r>
              <a:rPr lang="en-US" altLang="zh-CN" dirty="0"/>
              <a:t>()</a:t>
            </a:r>
            <a:r>
              <a:rPr lang="en-US" altLang="zh-CN" dirty="0" err="1"/>
              <a:t>t.hideturtle</a:t>
            </a:r>
            <a:r>
              <a:rPr lang="en-US" altLang="zh-CN" dirty="0"/>
              <a:t>()</a:t>
            </a:r>
            <a:r>
              <a:rPr lang="en-US" altLang="zh-CN" dirty="0" err="1"/>
              <a:t>FillColors</a:t>
            </a:r>
            <a:r>
              <a:rPr lang="en-US" altLang="zh-CN" dirty="0"/>
              <a:t>=[    '#CAE1FF',    '#FFEFDB',    '#8470FF',    '#FF6347',    '#FFDEAD',    '#C1FFC1’]</a:t>
            </a:r>
          </a:p>
          <a:p>
            <a:endParaRPr lang="en-US" altLang="zh-CN" dirty="0"/>
          </a:p>
          <a:p>
            <a:r>
              <a:rPr lang="en-US" altLang="zh-CN" dirty="0"/>
              <a:t>def </a:t>
            </a:r>
            <a:r>
              <a:rPr lang="en-US" altLang="zh-CN" dirty="0" err="1"/>
              <a:t>get_midpoint</a:t>
            </a:r>
            <a:r>
              <a:rPr lang="en-US" altLang="zh-CN" dirty="0"/>
              <a:t>(a, b):    ax, ay = a    bx, by = b    return (ax + bx) / 2, (ay + by) / 2</a:t>
            </a:r>
          </a:p>
          <a:p>
            <a:endParaRPr lang="en-US" altLang="zh-CN" dirty="0"/>
          </a:p>
          <a:p>
            <a:r>
              <a:rPr lang="en-US" altLang="zh-CN" dirty="0"/>
              <a:t>def </a:t>
            </a:r>
            <a:r>
              <a:rPr lang="en-US" altLang="zh-CN" dirty="0" err="1"/>
              <a:t>draw_triangle</a:t>
            </a:r>
            <a:r>
              <a:rPr lang="en-US" altLang="zh-CN" dirty="0"/>
              <a:t>(a, b, c, depth):    ax, ay = a    bx, by = b    cx, cy = c    </a:t>
            </a:r>
            <a:r>
              <a:rPr lang="en-US" altLang="zh-CN" dirty="0" err="1"/>
              <a:t>t.penup</a:t>
            </a:r>
            <a:r>
              <a:rPr lang="en-US" altLang="zh-CN" dirty="0"/>
              <a:t>()    _</a:t>
            </a:r>
            <a:r>
              <a:rPr lang="en-US" altLang="zh-CN" dirty="0" err="1"/>
              <a:t>tcolor</a:t>
            </a:r>
            <a:r>
              <a:rPr lang="en-US" altLang="zh-CN" dirty="0"/>
              <a:t> = </a:t>
            </a:r>
            <a:r>
              <a:rPr lang="en-US" altLang="zh-CN" dirty="0" err="1"/>
              <a:t>FillColors</a:t>
            </a:r>
            <a:r>
              <a:rPr lang="en-US" altLang="zh-CN" dirty="0"/>
              <a:t>[depth % </a:t>
            </a:r>
            <a:r>
              <a:rPr lang="en-US" altLang="zh-CN" dirty="0" err="1"/>
              <a:t>len</a:t>
            </a:r>
            <a:r>
              <a:rPr lang="en-US" altLang="zh-CN" dirty="0"/>
              <a:t>(</a:t>
            </a:r>
            <a:r>
              <a:rPr lang="en-US" altLang="zh-CN" dirty="0" err="1"/>
              <a:t>FillColors</a:t>
            </a:r>
            <a:r>
              <a:rPr lang="en-US" altLang="zh-CN" dirty="0"/>
              <a:t>)]    </a:t>
            </a:r>
            <a:r>
              <a:rPr lang="en-US" altLang="zh-CN" dirty="0" err="1"/>
              <a:t>t.color</a:t>
            </a:r>
            <a:r>
              <a:rPr lang="en-US" altLang="zh-CN" dirty="0"/>
              <a:t>("black", _</a:t>
            </a:r>
            <a:r>
              <a:rPr lang="en-US" altLang="zh-CN" dirty="0" err="1"/>
              <a:t>tcolor</a:t>
            </a:r>
            <a:r>
              <a:rPr lang="en-US" altLang="zh-CN" dirty="0"/>
              <a:t>)    </a:t>
            </a:r>
            <a:r>
              <a:rPr lang="en-US" altLang="zh-CN" dirty="0" err="1"/>
              <a:t>t.goto</a:t>
            </a:r>
            <a:r>
              <a:rPr lang="en-US" altLang="zh-CN" dirty="0"/>
              <a:t>(ax, ay)    </a:t>
            </a:r>
            <a:r>
              <a:rPr lang="en-US" altLang="zh-CN" dirty="0" err="1"/>
              <a:t>t.pendown</a:t>
            </a:r>
            <a:r>
              <a:rPr lang="en-US" altLang="zh-CN" dirty="0"/>
              <a:t>()    </a:t>
            </a:r>
            <a:r>
              <a:rPr lang="en-US" altLang="zh-CN" dirty="0" err="1"/>
              <a:t>t.begin_fill</a:t>
            </a:r>
            <a:r>
              <a:rPr lang="en-US" altLang="zh-CN" dirty="0"/>
              <a:t>()    </a:t>
            </a:r>
            <a:r>
              <a:rPr lang="en-US" altLang="zh-CN" dirty="0" err="1"/>
              <a:t>t.goto</a:t>
            </a:r>
            <a:r>
              <a:rPr lang="en-US" altLang="zh-CN" dirty="0"/>
              <a:t>(bx, by)    </a:t>
            </a:r>
            <a:r>
              <a:rPr lang="en-US" altLang="zh-CN" dirty="0" err="1"/>
              <a:t>t.goto</a:t>
            </a:r>
            <a:r>
              <a:rPr lang="en-US" altLang="zh-CN" dirty="0"/>
              <a:t>(cx, cy)    </a:t>
            </a:r>
            <a:r>
              <a:rPr lang="en-US" altLang="zh-CN" dirty="0" err="1"/>
              <a:t>t.goto</a:t>
            </a:r>
            <a:r>
              <a:rPr lang="en-US" altLang="zh-CN" dirty="0"/>
              <a:t>(ax, ay)    </a:t>
            </a:r>
            <a:r>
              <a:rPr lang="en-US" altLang="zh-CN" dirty="0" err="1"/>
              <a:t>t.end_fill</a:t>
            </a:r>
            <a:r>
              <a:rPr lang="en-US" altLang="zh-CN" dirty="0"/>
              <a:t>()    </a:t>
            </a:r>
            <a:r>
              <a:rPr lang="en-US" altLang="zh-CN" dirty="0" err="1"/>
              <a:t>t.penup</a:t>
            </a:r>
            <a:r>
              <a:rPr lang="en-US" altLang="zh-CN" dirty="0"/>
              <a:t>()</a:t>
            </a:r>
          </a:p>
          <a:p>
            <a:endParaRPr lang="en-US" altLang="zh-CN" dirty="0"/>
          </a:p>
          <a:p>
            <a:r>
              <a:rPr lang="en-US" altLang="zh-CN" dirty="0"/>
              <a:t>def </a:t>
            </a:r>
            <a:r>
              <a:rPr lang="en-US" altLang="zh-CN" dirty="0" err="1"/>
              <a:t>draw_sierpinski</a:t>
            </a:r>
            <a:r>
              <a:rPr lang="en-US" altLang="zh-CN" dirty="0"/>
              <a:t>(triangle, depth):    """    :param triangle: </a:t>
            </a:r>
            <a:r>
              <a:rPr lang="zh-CN" altLang="en-US" dirty="0"/>
              <a:t>指定三角形三个顶点坐标，示例：</a:t>
            </a:r>
            <a:r>
              <a:rPr lang="en-US" altLang="zh-CN" dirty="0"/>
              <a:t>((</a:t>
            </a:r>
            <a:r>
              <a:rPr lang="en-US" altLang="zh-CN" dirty="0" err="1"/>
              <a:t>ax,ay</a:t>
            </a:r>
            <a:r>
              <a:rPr lang="en-US" altLang="zh-CN" dirty="0"/>
              <a:t>),(</a:t>
            </a:r>
            <a:r>
              <a:rPr lang="en-US" altLang="zh-CN" dirty="0" err="1"/>
              <a:t>bx,by</a:t>
            </a:r>
            <a:r>
              <a:rPr lang="en-US" altLang="zh-CN" dirty="0"/>
              <a:t>),(</a:t>
            </a:r>
            <a:r>
              <a:rPr lang="en-US" altLang="zh-CN" dirty="0" err="1"/>
              <a:t>cx,cy</a:t>
            </a:r>
            <a:r>
              <a:rPr lang="en-US" altLang="zh-CN" dirty="0"/>
              <a:t>))</a:t>
            </a:r>
            <a:r>
              <a:rPr lang="zh-CN" altLang="en-US" dirty="0"/>
              <a:t>。    </a:t>
            </a:r>
            <a:r>
              <a:rPr lang="en-US" altLang="zh-CN" dirty="0"/>
              <a:t>:param depth: </a:t>
            </a:r>
            <a:r>
              <a:rPr lang="zh-CN" altLang="en-US" dirty="0"/>
              <a:t>指定层数    </a:t>
            </a:r>
            <a:r>
              <a:rPr lang="en-US" altLang="zh-CN" dirty="0"/>
              <a:t>"""    a, b, c = triangle    </a:t>
            </a:r>
            <a:r>
              <a:rPr lang="en-US" altLang="zh-CN" dirty="0" err="1"/>
              <a:t>draw_triangle</a:t>
            </a:r>
            <a:r>
              <a:rPr lang="en-US" altLang="zh-CN" dirty="0"/>
              <a:t>(a, b, c, depth)    if depth == 0:        return    else:        d = </a:t>
            </a:r>
            <a:r>
              <a:rPr lang="en-US" altLang="zh-CN" dirty="0" err="1"/>
              <a:t>get_midpoint</a:t>
            </a:r>
            <a:r>
              <a:rPr lang="en-US" altLang="zh-CN" dirty="0"/>
              <a:t>(a, b)        e = </a:t>
            </a:r>
            <a:r>
              <a:rPr lang="en-US" altLang="zh-CN" dirty="0" err="1"/>
              <a:t>get_midpoint</a:t>
            </a:r>
            <a:r>
              <a:rPr lang="en-US" altLang="zh-CN" dirty="0"/>
              <a:t>(b, c)        f = </a:t>
            </a:r>
            <a:r>
              <a:rPr lang="en-US" altLang="zh-CN" dirty="0" err="1"/>
              <a:t>get_midpoint</a:t>
            </a:r>
            <a:r>
              <a:rPr lang="en-US" altLang="zh-CN" dirty="0"/>
              <a:t>(c, a)        </a:t>
            </a:r>
            <a:r>
              <a:rPr lang="en-US" altLang="zh-CN" dirty="0" err="1"/>
              <a:t>draw_sierpinski</a:t>
            </a:r>
            <a:r>
              <a:rPr lang="en-US" altLang="zh-CN" dirty="0"/>
              <a:t>([a, d, f], depth-1)        </a:t>
            </a:r>
            <a:r>
              <a:rPr lang="en-US" altLang="zh-CN" dirty="0" err="1"/>
              <a:t>draw_sierpinski</a:t>
            </a:r>
            <a:r>
              <a:rPr lang="en-US" altLang="zh-CN" dirty="0"/>
              <a:t>([d, b, e], depth-1)        </a:t>
            </a:r>
            <a:r>
              <a:rPr lang="en-US" altLang="zh-CN" dirty="0" err="1"/>
              <a:t>draw_sierpinski</a:t>
            </a:r>
            <a:r>
              <a:rPr lang="en-US" altLang="zh-CN" dirty="0"/>
              <a:t>([f, e, c], depth-1)</a:t>
            </a:r>
          </a:p>
          <a:p>
            <a:endParaRPr lang="en-US" altLang="zh-CN" dirty="0"/>
          </a:p>
          <a:p>
            <a:r>
              <a:rPr lang="en-US" altLang="zh-CN" dirty="0"/>
              <a:t>if __name__ == '__main__':    triangle = [[-200, -100], [0, 200], [200, -100]]    </a:t>
            </a:r>
            <a:r>
              <a:rPr lang="en-US" altLang="zh-CN" dirty="0" err="1"/>
              <a:t>draw_sierpinski</a:t>
            </a:r>
            <a:r>
              <a:rPr lang="en-US" altLang="zh-CN" dirty="0"/>
              <a:t>(triangle, 5)    </a:t>
            </a:r>
            <a:r>
              <a:rPr lang="en-US" altLang="zh-CN" dirty="0" err="1"/>
              <a:t>turtle.done</a:t>
            </a:r>
            <a:r>
              <a:rPr lang="en-US" altLang="zh-CN" dirty="0"/>
              <a:t>()</a:t>
            </a:r>
          </a:p>
        </p:txBody>
      </p:sp>
      <p:sp>
        <p:nvSpPr>
          <p:cNvPr id="4" name="灯片编号占位符 3"/>
          <p:cNvSpPr>
            <a:spLocks noGrp="1"/>
          </p:cNvSpPr>
          <p:nvPr>
            <p:ph type="sldNum" sz="quarter" idx="5"/>
          </p:nvPr>
        </p:nvSpPr>
        <p:spPr/>
        <p:txBody>
          <a:bodyPr/>
          <a:lstStyle/>
          <a:p>
            <a:fld id="{99B10111-4C48-4E92-8CF1-F5F4BAA2D7BD}" type="slidenum">
              <a:rPr lang="zh-CN" altLang="en-US" smtClean="0"/>
              <a:t>3</a:t>
            </a:fld>
            <a:endParaRPr lang="zh-CN" altLang="en-US"/>
          </a:p>
        </p:txBody>
      </p:sp>
    </p:spTree>
    <p:extLst>
      <p:ext uri="{BB962C8B-B14F-4D97-AF65-F5344CB8AC3E}">
        <p14:creationId xmlns:p14="http://schemas.microsoft.com/office/powerpoint/2010/main" val="302008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9B10111-4C48-4E92-8CF1-F5F4BAA2D7BD}" type="slidenum">
              <a:rPr lang="zh-CN" altLang="en-US" smtClean="0"/>
              <a:t>22</a:t>
            </a:fld>
            <a:endParaRPr lang="zh-CN" altLang="en-US"/>
          </a:p>
        </p:txBody>
      </p:sp>
    </p:spTree>
    <p:extLst>
      <p:ext uri="{BB962C8B-B14F-4D97-AF65-F5344CB8AC3E}">
        <p14:creationId xmlns:p14="http://schemas.microsoft.com/office/powerpoint/2010/main" val="80283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&gt;&gt;&gt; def move(</a:t>
            </a:r>
            <a:r>
              <a:rPr lang="en-US" altLang="zh-CN" dirty="0" err="1"/>
              <a:t>n,x,y,z</a:t>
            </a:r>
            <a:r>
              <a:rPr lang="en-US" altLang="zh-CN" dirty="0"/>
              <a:t>):if n==1:print(x,'==&gt;',z)</a:t>
            </a:r>
            <a:r>
              <a:rPr lang="en-US" altLang="zh-CN" dirty="0" err="1"/>
              <a:t>else:move</a:t>
            </a:r>
            <a:r>
              <a:rPr lang="en-US" altLang="zh-CN" dirty="0"/>
              <a:t>(n-1,x,z,y)print(x,'==&gt;',z)move(n-1,y,x,z)&gt;&gt;&gt; move(1,'A','B','C')A ==&gt; C&gt;&gt;&gt; move(2,'A','B','C')A ==&gt; BA ==&gt; CB ==&gt; C&gt;&gt;&gt; move(3,'A','B','C')A ==&gt; CA ==&gt; BC ==&gt; BA ==&gt; CB ==&gt; AB ==&gt; CA ==&gt; C</a:t>
            </a:r>
            <a:endParaRPr lang="zh-CN" altLang="en-US" dirty="0"/>
          </a:p>
        </p:txBody>
      </p:sp>
      <p:sp>
        <p:nvSpPr>
          <p:cNvPr id="4" name="灯片编号占位符 3"/>
          <p:cNvSpPr>
            <a:spLocks noGrp="1"/>
          </p:cNvSpPr>
          <p:nvPr>
            <p:ph type="sldNum" sz="quarter" idx="5"/>
          </p:nvPr>
        </p:nvSpPr>
        <p:spPr/>
        <p:txBody>
          <a:bodyPr/>
          <a:lstStyle/>
          <a:p>
            <a:fld id="{99B10111-4C48-4E92-8CF1-F5F4BAA2D7BD}" type="slidenum">
              <a:rPr lang="zh-CN" altLang="en-US" smtClean="0"/>
              <a:t>25</a:t>
            </a:fld>
            <a:endParaRPr lang="zh-CN" altLang="en-US"/>
          </a:p>
        </p:txBody>
      </p:sp>
    </p:spTree>
    <p:extLst>
      <p:ext uri="{BB962C8B-B14F-4D97-AF65-F5344CB8AC3E}">
        <p14:creationId xmlns:p14="http://schemas.microsoft.com/office/powerpoint/2010/main" val="79280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91103"/>
            <a:ext cx="7772400" cy="739444"/>
          </a:xfrm>
        </p:spPr>
        <p:txBody>
          <a:bodyPr anchor="b"/>
          <a:lstStyle>
            <a:lvl1pPr algn="ctr">
              <a:defRPr sz="4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88965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en-US" altLang="zh-CN"/>
              <a:t>Data Structure &amp; Algorithms</a:t>
            </a:r>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7" name="直接连接符 6"/>
          <p:cNvCxnSpPr/>
          <p:nvPr userDrawn="1"/>
        </p:nvCxnSpPr>
        <p:spPr>
          <a:xfrm>
            <a:off x="1076547" y="2562446"/>
            <a:ext cx="6990907"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47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62602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7922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 name="矩形 17"/>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432000" y="212659"/>
            <a:ext cx="8280000" cy="606041"/>
          </a:xfrm>
        </p:spPr>
        <p:txBody>
          <a:bodyPr/>
          <a:lstStyle>
            <a:lvl1pPr>
              <a:defRPr sz="2800">
                <a:latin typeface="+mn-lt"/>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32000" y="976838"/>
            <a:ext cx="8280000" cy="5063602"/>
          </a:xfrm>
        </p:spPr>
        <p:txBody>
          <a:bodyPr/>
          <a:lstStyle>
            <a:lvl1pPr>
              <a:defRPr sz="2400">
                <a:latin typeface="+mn-lt"/>
                <a:ea typeface="微软雅黑" panose="020B0503020204020204" pitchFamily="34" charset="-122"/>
              </a:defRPr>
            </a:lvl1pPr>
            <a:lvl2pPr>
              <a:defRPr sz="2000">
                <a:latin typeface="+mn-lt"/>
                <a:ea typeface="微软雅黑" panose="020B0503020204020204" pitchFamily="34" charset="-122"/>
              </a:defRPr>
            </a:lvl2pPr>
            <a:lvl3pPr>
              <a:defRPr sz="1800">
                <a:latin typeface="+mn-lt"/>
                <a:ea typeface="微软雅黑" panose="020B0503020204020204" pitchFamily="34" charset="-122"/>
              </a:defRPr>
            </a:lvl3pPr>
            <a:lvl4pPr>
              <a:defRPr sz="1600">
                <a:latin typeface="+mn-lt"/>
                <a:ea typeface="微软雅黑" panose="020B0503020204020204" pitchFamily="34" charset="-122"/>
              </a:defRPr>
            </a:lvl4pPr>
            <a:lvl5pPr>
              <a:defRPr sz="1600">
                <a:latin typeface="+mn-lt"/>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9" name="直接连接符 8"/>
          <p:cNvCxnSpPr/>
          <p:nvPr userDrawn="1"/>
        </p:nvCxnSpPr>
        <p:spPr>
          <a:xfrm>
            <a:off x="393405" y="818700"/>
            <a:ext cx="8282762"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28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en-US" altLang="zh-CN"/>
              <a:t>Data Structure &amp; Algorithms</a:t>
            </a:r>
            <a:endParaRPr lang="zh-CN" altLang="en-US" dirty="0"/>
          </a:p>
        </p:txBody>
      </p:sp>
      <p:sp>
        <p:nvSpPr>
          <p:cNvPr id="9"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spTree>
    <p:extLst>
      <p:ext uri="{BB962C8B-B14F-4D97-AF65-F5344CB8AC3E}">
        <p14:creationId xmlns:p14="http://schemas.microsoft.com/office/powerpoint/2010/main" val="111110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390310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53820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10335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0795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3220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66756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531637"/>
            <a:ext cx="8280000" cy="584791"/>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32000" y="1338338"/>
            <a:ext cx="82800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14" name="页脚占位符 1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Data Structure &amp; Algorithms</a:t>
            </a:r>
            <a:endParaRPr lang="zh-CN" altLang="en-US"/>
          </a:p>
        </p:txBody>
      </p:sp>
      <p:sp>
        <p:nvSpPr>
          <p:cNvPr id="15" name="灯片编号占位符 1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59066-C5B0-49A4-8A01-22CA3197C10F}" type="slidenum">
              <a:rPr lang="zh-CN" altLang="en-US" smtClean="0"/>
              <a:t>‹#›</a:t>
            </a:fld>
            <a:endParaRPr lang="zh-CN" altLang="en-US"/>
          </a:p>
        </p:txBody>
      </p:sp>
    </p:spTree>
    <p:extLst>
      <p:ext uri="{BB962C8B-B14F-4D97-AF65-F5344CB8AC3E}">
        <p14:creationId xmlns:p14="http://schemas.microsoft.com/office/powerpoint/2010/main" val="2811902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hyperlink" Target="https://www.zhihu.com/question/2438541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gif"/><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microsoft.com/office/2007/relationships/hdphoto" Target="../media/hdphoto7.wdp"/></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microsoft.com/office/2007/relationships/hdphoto" Target="../media/hdphoto8.wdp"/><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38.pn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microsoft.com/office/2007/relationships/hdphoto" Target="../media/hdphoto12.wdp"/></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8573"/>
            <a:ext cx="7772400" cy="739444"/>
          </a:xfrm>
        </p:spPr>
        <p:txBody>
          <a:bodyPr/>
          <a:lstStyle/>
          <a:p>
            <a:pPr>
              <a:lnSpc>
                <a:spcPct val="100000"/>
              </a:lnSpc>
            </a:pPr>
            <a:r>
              <a:rPr lang="en-US" altLang="zh-CN" sz="3200" b="1" dirty="0"/>
              <a:t>Recursion</a:t>
            </a:r>
            <a:endParaRPr lang="zh-CN" altLang="en-US" sz="3200" b="1"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05" y="261301"/>
            <a:ext cx="972636" cy="906131"/>
          </a:xfrm>
          <a:prstGeom prst="rect">
            <a:avLst/>
          </a:prstGeom>
        </p:spPr>
      </p:pic>
      <p:sp>
        <p:nvSpPr>
          <p:cNvPr id="8" name="副标题 2"/>
          <p:cNvSpPr>
            <a:spLocks noGrp="1"/>
          </p:cNvSpPr>
          <p:nvPr>
            <p:ph type="subTitle" idx="1"/>
          </p:nvPr>
        </p:nvSpPr>
        <p:spPr>
          <a:xfrm>
            <a:off x="1143000" y="3310641"/>
            <a:ext cx="6858000" cy="2010389"/>
          </a:xfrm>
        </p:spPr>
        <p:txBody>
          <a:bodyPr>
            <a:normAutofit/>
          </a:bodyPr>
          <a:lstStyle/>
          <a:p>
            <a:pPr>
              <a:lnSpc>
                <a:spcPct val="170000"/>
              </a:lnSpc>
              <a:spcBef>
                <a:spcPts val="0"/>
              </a:spcBef>
              <a:spcAft>
                <a:spcPts val="600"/>
              </a:spcAft>
            </a:pPr>
            <a:r>
              <a:rPr lang="zh-CN" altLang="en-US" sz="1800" b="1" dirty="0"/>
              <a:t>苏卓 （初稿）</a:t>
            </a:r>
            <a:endParaRPr lang="en-US" altLang="zh-CN" sz="1800" b="1" dirty="0"/>
          </a:p>
          <a:p>
            <a:pPr>
              <a:lnSpc>
                <a:spcPct val="170000"/>
              </a:lnSpc>
              <a:spcBef>
                <a:spcPts val="0"/>
              </a:spcBef>
              <a:spcAft>
                <a:spcPts val="600"/>
              </a:spcAft>
            </a:pPr>
            <a:r>
              <a:rPr lang="zh-CN" altLang="en-US" sz="1800" b="1" dirty="0"/>
              <a:t>吴贺俊 （修订）</a:t>
            </a:r>
            <a:endParaRPr lang="en-US" altLang="zh-CN" sz="1800" b="1" dirty="0"/>
          </a:p>
        </p:txBody>
      </p:sp>
      <p:sp>
        <p:nvSpPr>
          <p:cNvPr id="6" name="文本框 5"/>
          <p:cNvSpPr txBox="1"/>
          <p:nvPr/>
        </p:nvSpPr>
        <p:spPr>
          <a:xfrm>
            <a:off x="1310341" y="529700"/>
            <a:ext cx="3519105" cy="369332"/>
          </a:xfrm>
          <a:prstGeom prst="rect">
            <a:avLst/>
          </a:prstGeom>
          <a:noFill/>
        </p:spPr>
        <p:txBody>
          <a:bodyPr wrap="none" rtlCol="0">
            <a:spAutoFit/>
          </a:bodyPr>
          <a:lstStyle/>
          <a:p>
            <a:r>
              <a:rPr lang="en-US" altLang="zh-CN" b="1" dirty="0">
                <a:solidFill>
                  <a:srgbClr val="005825"/>
                </a:solidFill>
                <a:latin typeface="微软雅黑" panose="020B0503020204020204" pitchFamily="34" charset="-122"/>
                <a:ea typeface="微软雅黑" panose="020B0503020204020204" pitchFamily="34" charset="-122"/>
              </a:rPr>
              <a:t>Data Structure &amp; Algorithms</a:t>
            </a:r>
            <a:endParaRPr lang="zh-CN" altLang="en-US" b="1" dirty="0">
              <a:solidFill>
                <a:srgbClr val="00582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279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C3677-0A7A-4413-87E9-B0A89F51D8CD}"/>
              </a:ext>
            </a:extLst>
          </p:cNvPr>
          <p:cNvSpPr>
            <a:spLocks noGrp="1"/>
          </p:cNvSpPr>
          <p:nvPr>
            <p:ph type="title"/>
          </p:nvPr>
        </p:nvSpPr>
        <p:spPr/>
        <p:txBody>
          <a:bodyPr/>
          <a:lstStyle/>
          <a:p>
            <a:r>
              <a:rPr lang="zh-CN" altLang="en-US" dirty="0"/>
              <a:t>递归算法的设计</a:t>
            </a:r>
          </a:p>
        </p:txBody>
      </p:sp>
      <p:sp>
        <p:nvSpPr>
          <p:cNvPr id="3" name="内容占位符 2">
            <a:extLst>
              <a:ext uri="{FF2B5EF4-FFF2-40B4-BE49-F238E27FC236}">
                <a16:creationId xmlns:a16="http://schemas.microsoft.com/office/drawing/2014/main" id="{B9BC91EE-BF37-4CCF-A2FF-882180170507}"/>
              </a:ext>
            </a:extLst>
          </p:cNvPr>
          <p:cNvSpPr>
            <a:spLocks noGrp="1"/>
          </p:cNvSpPr>
          <p:nvPr>
            <p:ph idx="1"/>
          </p:nvPr>
        </p:nvSpPr>
        <p:spPr/>
        <p:txBody>
          <a:bodyPr>
            <a:normAutofit/>
          </a:bodyPr>
          <a:lstStyle/>
          <a:p>
            <a:pPr>
              <a:lnSpc>
                <a:spcPct val="150000"/>
              </a:lnSpc>
              <a:spcBef>
                <a:spcPts val="600"/>
              </a:spcBef>
            </a:pPr>
            <a:r>
              <a:rPr lang="zh-CN" altLang="en-US" sz="2000" dirty="0">
                <a:solidFill>
                  <a:srgbClr val="FF0000"/>
                </a:solidFill>
              </a:rPr>
              <a:t>复杂递归算法</a:t>
            </a:r>
            <a:r>
              <a:rPr lang="zh-CN" altLang="en-US" sz="2000" dirty="0"/>
              <a:t>设计方法</a:t>
            </a:r>
            <a:endParaRPr lang="en-US" altLang="zh-CN" sz="2000" dirty="0"/>
          </a:p>
          <a:p>
            <a:pPr>
              <a:lnSpc>
                <a:spcPct val="150000"/>
              </a:lnSpc>
              <a:spcBef>
                <a:spcPts val="600"/>
              </a:spcBef>
            </a:pPr>
            <a:r>
              <a:rPr lang="zh-CN" altLang="en-US" sz="2000" dirty="0"/>
              <a:t>递归问题的参数构成了递归状态，对于较复杂的递归问题，常常采用</a:t>
            </a:r>
            <a:r>
              <a:rPr lang="zh-CN" altLang="en-US" sz="2000" dirty="0">
                <a:solidFill>
                  <a:srgbClr val="FF0000"/>
                </a:solidFill>
              </a:rPr>
              <a:t>试探方法</a:t>
            </a:r>
            <a:r>
              <a:rPr lang="zh-CN" altLang="en-US" sz="2000" dirty="0"/>
              <a:t>。假设递归求解过程从状态</a:t>
            </a:r>
            <a:r>
              <a:rPr lang="en-US" altLang="zh-CN" sz="2000" dirty="0"/>
              <a:t>S</a:t>
            </a:r>
            <a:r>
              <a:rPr lang="en-US" altLang="zh-CN" sz="2000" baseline="-25000" dirty="0"/>
              <a:t>0</a:t>
            </a:r>
            <a:r>
              <a:rPr lang="zh-CN" altLang="en-US" sz="2000" dirty="0"/>
              <a:t>到状态</a:t>
            </a:r>
            <a:r>
              <a:rPr lang="en-US" altLang="zh-CN" sz="2000" dirty="0"/>
              <a:t>S</a:t>
            </a:r>
            <a:r>
              <a:rPr lang="en-US" altLang="zh-CN" sz="2000" baseline="-25000" dirty="0"/>
              <a:t>n</a:t>
            </a:r>
            <a:r>
              <a:rPr lang="zh-CN" altLang="en-US" sz="2000" dirty="0"/>
              <a:t>，求解的一般步骤如下：</a:t>
            </a:r>
            <a:endParaRPr lang="en-US" altLang="zh-CN" sz="2000" dirty="0"/>
          </a:p>
          <a:p>
            <a:pPr>
              <a:lnSpc>
                <a:spcPct val="150000"/>
              </a:lnSpc>
              <a:spcBef>
                <a:spcPts val="600"/>
              </a:spcBef>
            </a:pPr>
            <a:r>
              <a:rPr lang="en-US" altLang="zh-CN" sz="2000" dirty="0"/>
              <a:t>Step1: </a:t>
            </a:r>
            <a:r>
              <a:rPr lang="zh-CN" altLang="en-US" sz="2000" dirty="0"/>
              <a:t>假设当前状态为</a:t>
            </a:r>
            <a:r>
              <a:rPr lang="en-US" altLang="zh-CN" sz="2000" dirty="0" err="1"/>
              <a:t>s</a:t>
            </a:r>
            <a:r>
              <a:rPr lang="en-US" altLang="zh-CN" sz="2000" baseline="-25000" dirty="0" err="1"/>
              <a:t>i</a:t>
            </a:r>
            <a:r>
              <a:rPr lang="zh-CN" altLang="en-US" sz="2000" dirty="0"/>
              <a:t>，将</a:t>
            </a:r>
            <a:r>
              <a:rPr lang="en-US" altLang="zh-CN" sz="2000" dirty="0" err="1"/>
              <a:t>s</a:t>
            </a:r>
            <a:r>
              <a:rPr lang="en-US" altLang="zh-CN" sz="2000" baseline="-25000" dirty="0" err="1"/>
              <a:t>i</a:t>
            </a:r>
            <a:r>
              <a:rPr lang="zh-CN" altLang="en-US" sz="2000" dirty="0"/>
              <a:t>的环境设置为已处理过。</a:t>
            </a:r>
            <a:endParaRPr lang="en-US" altLang="zh-CN" sz="2000" dirty="0"/>
          </a:p>
          <a:p>
            <a:pPr>
              <a:lnSpc>
                <a:spcPct val="150000"/>
              </a:lnSpc>
              <a:spcBef>
                <a:spcPts val="600"/>
              </a:spcBef>
            </a:pPr>
            <a:r>
              <a:rPr lang="en-US" altLang="zh-CN" sz="2000" dirty="0"/>
              <a:t>Step2: </a:t>
            </a:r>
            <a:r>
              <a:rPr lang="zh-CN" altLang="en-US" sz="2000" dirty="0"/>
              <a:t>求出从</a:t>
            </a:r>
            <a:r>
              <a:rPr lang="en-US" altLang="zh-CN" sz="2000" dirty="0"/>
              <a:t>S</a:t>
            </a:r>
            <a:r>
              <a:rPr lang="en-US" altLang="zh-CN" sz="2000" baseline="-25000" dirty="0"/>
              <a:t>i</a:t>
            </a:r>
            <a:r>
              <a:rPr lang="zh-CN" altLang="en-US" sz="2000" dirty="0"/>
              <a:t>出发可以到达的某状态</a:t>
            </a:r>
            <a:r>
              <a:rPr lang="en-US" altLang="zh-CN" sz="2000" dirty="0" err="1"/>
              <a:t>s</a:t>
            </a:r>
            <a:r>
              <a:rPr lang="en-US" altLang="zh-CN" sz="2000" baseline="-25000" dirty="0" err="1"/>
              <a:t>j</a:t>
            </a:r>
            <a:r>
              <a:rPr lang="zh-CN" altLang="en-US" sz="2000" dirty="0"/>
              <a:t>，若</a:t>
            </a:r>
            <a:r>
              <a:rPr lang="en-US" altLang="zh-CN" sz="2000" dirty="0" err="1"/>
              <a:t>s</a:t>
            </a:r>
            <a:r>
              <a:rPr lang="en-US" altLang="zh-CN" sz="2000" baseline="-25000" dirty="0" err="1"/>
              <a:t>j</a:t>
            </a:r>
            <a:r>
              <a:rPr lang="en-US" altLang="zh-CN" sz="2000" dirty="0"/>
              <a:t>=</a:t>
            </a:r>
            <a:r>
              <a:rPr lang="en-US" altLang="zh-CN" sz="2000" dirty="0" err="1"/>
              <a:t>s</a:t>
            </a:r>
            <a:r>
              <a:rPr lang="en-US" altLang="zh-CN" sz="2000" baseline="-25000" dirty="0" err="1"/>
              <a:t>n</a:t>
            </a:r>
            <a:r>
              <a:rPr lang="zh-CN" altLang="en-US" sz="2000" dirty="0"/>
              <a:t>，输出一个解；否则递归调用</a:t>
            </a:r>
            <a:r>
              <a:rPr lang="en-US" altLang="zh-CN" sz="2000" dirty="0" err="1"/>
              <a:t>s</a:t>
            </a:r>
            <a:r>
              <a:rPr lang="en-US" altLang="zh-CN" sz="2000" baseline="-25000" dirty="0" err="1"/>
              <a:t>j</a:t>
            </a:r>
            <a:r>
              <a:rPr lang="zh-CN" altLang="en-US" sz="2000" dirty="0"/>
              <a:t>，表示从</a:t>
            </a:r>
            <a:r>
              <a:rPr lang="en-US" altLang="zh-CN" sz="2000" dirty="0" err="1"/>
              <a:t>s</a:t>
            </a:r>
            <a:r>
              <a:rPr lang="en-US" altLang="zh-CN" sz="2000" baseline="-25000" dirty="0" err="1"/>
              <a:t>j</a:t>
            </a:r>
            <a:r>
              <a:rPr lang="zh-CN" altLang="en-US" sz="2000" dirty="0"/>
              <a:t>开始处理。</a:t>
            </a:r>
            <a:endParaRPr lang="en-US" altLang="zh-CN" sz="2000" dirty="0"/>
          </a:p>
          <a:p>
            <a:pPr>
              <a:lnSpc>
                <a:spcPct val="150000"/>
              </a:lnSpc>
              <a:spcBef>
                <a:spcPts val="600"/>
              </a:spcBef>
            </a:pPr>
            <a:r>
              <a:rPr lang="en-US" altLang="zh-CN" sz="2000" dirty="0"/>
              <a:t>Step3: </a:t>
            </a:r>
            <a:r>
              <a:rPr lang="zh-CN" altLang="en-US" sz="2000" dirty="0"/>
              <a:t>若从</a:t>
            </a:r>
            <a:r>
              <a:rPr lang="en-US" altLang="zh-CN" sz="2000" dirty="0" err="1"/>
              <a:t>s</a:t>
            </a:r>
            <a:r>
              <a:rPr lang="en-US" altLang="zh-CN" sz="2000" baseline="-25000" dirty="0" err="1"/>
              <a:t>j</a:t>
            </a:r>
            <a:r>
              <a:rPr lang="zh-CN" altLang="en-US" sz="2000" dirty="0"/>
              <a:t>出发不能到达任何状态，则回溯，将</a:t>
            </a:r>
            <a:r>
              <a:rPr lang="en-US" altLang="zh-CN" sz="2000" dirty="0" err="1"/>
              <a:t>s</a:t>
            </a:r>
            <a:r>
              <a:rPr lang="en-US" altLang="zh-CN" sz="2000" baseline="-25000" dirty="0" err="1"/>
              <a:t>i</a:t>
            </a:r>
            <a:r>
              <a:rPr lang="zh-CN" altLang="en-US" sz="2000" dirty="0"/>
              <a:t>的环境设置为未处理过（称为</a:t>
            </a:r>
            <a:r>
              <a:rPr lang="zh-CN" altLang="en-US" sz="2000" dirty="0">
                <a:solidFill>
                  <a:srgbClr val="FF0000"/>
                </a:solidFill>
              </a:rPr>
              <a:t>恢复环境</a:t>
            </a:r>
            <a:r>
              <a:rPr lang="zh-CN" altLang="en-US" sz="2000" dirty="0"/>
              <a:t>）。</a:t>
            </a:r>
          </a:p>
        </p:txBody>
      </p:sp>
      <p:sp>
        <p:nvSpPr>
          <p:cNvPr id="4" name="页脚占位符 3">
            <a:extLst>
              <a:ext uri="{FF2B5EF4-FFF2-40B4-BE49-F238E27FC236}">
                <a16:creationId xmlns:a16="http://schemas.microsoft.com/office/drawing/2014/main" id="{09F023D3-4273-4F12-A913-6050A7DAD379}"/>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CE98BA71-47E2-403E-AACD-1B41A993FC56}"/>
              </a:ext>
            </a:extLst>
          </p:cNvPr>
          <p:cNvSpPr>
            <a:spLocks noGrp="1"/>
          </p:cNvSpPr>
          <p:nvPr>
            <p:ph type="sldNum" sz="quarter" idx="12"/>
          </p:nvPr>
        </p:nvSpPr>
        <p:spPr/>
        <p:txBody>
          <a:bodyPr/>
          <a:lstStyle/>
          <a:p>
            <a:fld id="{36FD9405-CE62-418F-9683-85B6A1C55A4B}" type="slidenum">
              <a:rPr lang="zh-CN" altLang="en-US" smtClean="0"/>
              <a:pPr/>
              <a:t>10</a:t>
            </a:fld>
            <a:endParaRPr lang="zh-CN" altLang="en-US" dirty="0"/>
          </a:p>
        </p:txBody>
      </p:sp>
    </p:spTree>
    <p:extLst>
      <p:ext uri="{BB962C8B-B14F-4D97-AF65-F5344CB8AC3E}">
        <p14:creationId xmlns:p14="http://schemas.microsoft.com/office/powerpoint/2010/main" val="367728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Recursion</a:t>
            </a:r>
            <a:endParaRPr lang="zh-CN" altLang="en-US" dirty="0"/>
          </a:p>
        </p:txBody>
      </p:sp>
      <p:sp>
        <p:nvSpPr>
          <p:cNvPr id="3" name="内容占位符 2"/>
          <p:cNvSpPr>
            <a:spLocks noGrp="1"/>
          </p:cNvSpPr>
          <p:nvPr>
            <p:ph idx="1"/>
          </p:nvPr>
        </p:nvSpPr>
        <p:spPr/>
        <p:txBody>
          <a:bodyPr/>
          <a:lstStyle/>
          <a:p>
            <a:pPr>
              <a:lnSpc>
                <a:spcPct val="150000"/>
              </a:lnSpc>
              <a:spcBef>
                <a:spcPts val="1200"/>
              </a:spcBef>
            </a:pPr>
            <a:r>
              <a:rPr lang="en-US" altLang="zh-CN" sz="1800" dirty="0"/>
              <a:t>n</a:t>
            </a:r>
            <a:r>
              <a:rPr lang="zh-CN" altLang="en-US" sz="1800" dirty="0"/>
              <a:t>阶</a:t>
            </a:r>
            <a:r>
              <a:rPr lang="en-US" altLang="zh-CN" sz="1800" dirty="0"/>
              <a:t>Hanoi</a:t>
            </a:r>
            <a:r>
              <a:rPr lang="zh-CN" altLang="en-US" sz="1800" dirty="0"/>
              <a:t>塔问题：假设有三个分别命名为</a:t>
            </a:r>
            <a:r>
              <a:rPr lang="en-US" altLang="zh-CN" sz="1800" dirty="0"/>
              <a:t>X</a:t>
            </a:r>
            <a:r>
              <a:rPr lang="zh-CN" altLang="en-US" sz="1800" dirty="0"/>
              <a:t>、</a:t>
            </a:r>
            <a:r>
              <a:rPr lang="en-US" altLang="zh-CN" sz="1800" dirty="0"/>
              <a:t>Y</a:t>
            </a:r>
            <a:r>
              <a:rPr lang="zh-CN" altLang="en-US" sz="1800" dirty="0"/>
              <a:t>和</a:t>
            </a:r>
            <a:r>
              <a:rPr lang="en-US" altLang="zh-CN" sz="1800" dirty="0"/>
              <a:t>Z</a:t>
            </a:r>
            <a:r>
              <a:rPr lang="zh-CN" altLang="en-US" sz="1800" dirty="0"/>
              <a:t>的塔座， 在塔座</a:t>
            </a:r>
            <a:r>
              <a:rPr lang="en-US" altLang="zh-CN" sz="1800" dirty="0"/>
              <a:t>X</a:t>
            </a:r>
            <a:r>
              <a:rPr lang="zh-CN" altLang="en-US" sz="1800" dirty="0"/>
              <a:t>上插有</a:t>
            </a:r>
            <a:r>
              <a:rPr lang="en-US" altLang="zh-CN" sz="1800" dirty="0"/>
              <a:t>n</a:t>
            </a:r>
            <a:r>
              <a:rPr lang="zh-CN" altLang="en-US" sz="1800" dirty="0"/>
              <a:t>个直径大小各不相同、依小到大编号为</a:t>
            </a:r>
            <a:r>
              <a:rPr lang="en-US" altLang="zh-CN" sz="1800" dirty="0"/>
              <a:t>1, 2, …,</a:t>
            </a:r>
            <a:r>
              <a:rPr lang="zh-CN" altLang="en-US" sz="1800" dirty="0"/>
              <a:t> </a:t>
            </a:r>
            <a:r>
              <a:rPr lang="en-US" altLang="zh-CN" sz="1800" dirty="0"/>
              <a:t>n</a:t>
            </a:r>
            <a:r>
              <a:rPr lang="zh-CN" altLang="en-US" sz="1800" dirty="0"/>
              <a:t>的圆盘。现要求将</a:t>
            </a:r>
            <a:r>
              <a:rPr lang="en-US" altLang="zh-CN" sz="1800" dirty="0"/>
              <a:t>X</a:t>
            </a:r>
            <a:r>
              <a:rPr lang="zh-CN" altLang="en-US" sz="1800" dirty="0"/>
              <a:t>轴上的</a:t>
            </a:r>
            <a:r>
              <a:rPr lang="en-US" altLang="zh-CN" sz="1800" dirty="0"/>
              <a:t>n</a:t>
            </a:r>
            <a:r>
              <a:rPr lang="zh-CN" altLang="en-US" sz="1800" dirty="0"/>
              <a:t>个圆盘移至塔座</a:t>
            </a:r>
            <a:r>
              <a:rPr lang="en-US" altLang="zh-CN" sz="1800" dirty="0"/>
              <a:t>Z</a:t>
            </a:r>
            <a:r>
              <a:rPr lang="zh-CN" altLang="en-US" sz="1800" dirty="0"/>
              <a:t>上并仍按同样顺序叠排，圆盘移动时必须遵循下列原则： </a:t>
            </a:r>
          </a:p>
          <a:p>
            <a:pPr marL="0" indent="0">
              <a:lnSpc>
                <a:spcPct val="150000"/>
              </a:lnSpc>
              <a:spcBef>
                <a:spcPts val="1200"/>
              </a:spcBef>
              <a:buNone/>
            </a:pPr>
            <a:r>
              <a:rPr lang="en-US" altLang="zh-CN" sz="1600" dirty="0"/>
              <a:t>     (1) </a:t>
            </a:r>
            <a:r>
              <a:rPr lang="zh-CN" altLang="en-US" sz="1600" dirty="0"/>
              <a:t>每次只能移动一个圆盘；</a:t>
            </a:r>
          </a:p>
          <a:p>
            <a:pPr marL="0" indent="0">
              <a:lnSpc>
                <a:spcPct val="150000"/>
              </a:lnSpc>
              <a:spcBef>
                <a:spcPts val="1200"/>
              </a:spcBef>
              <a:buNone/>
            </a:pPr>
            <a:r>
              <a:rPr lang="en-US" altLang="zh-CN" sz="1600" dirty="0"/>
              <a:t>     (2) </a:t>
            </a:r>
            <a:r>
              <a:rPr lang="zh-CN" altLang="en-US" sz="1600" dirty="0"/>
              <a:t>圆盘可以插在</a:t>
            </a:r>
            <a:r>
              <a:rPr lang="en-US" altLang="zh-CN" sz="1600" dirty="0"/>
              <a:t>X</a:t>
            </a:r>
            <a:r>
              <a:rPr lang="zh-CN" altLang="en-US" sz="1600" dirty="0"/>
              <a:t>、 </a:t>
            </a:r>
            <a:r>
              <a:rPr lang="en-US" altLang="zh-CN" sz="1600" dirty="0"/>
              <a:t>Y</a:t>
            </a:r>
            <a:r>
              <a:rPr lang="zh-CN" altLang="en-US" sz="1600" dirty="0"/>
              <a:t>和</a:t>
            </a:r>
            <a:r>
              <a:rPr lang="en-US" altLang="zh-CN" sz="1600" dirty="0"/>
              <a:t>Z</a:t>
            </a:r>
            <a:r>
              <a:rPr lang="zh-CN" altLang="en-US" sz="1600" dirty="0"/>
              <a:t>中的任何一个塔座上；</a:t>
            </a:r>
          </a:p>
          <a:p>
            <a:pPr marL="0" indent="0">
              <a:lnSpc>
                <a:spcPct val="150000"/>
              </a:lnSpc>
              <a:spcBef>
                <a:spcPts val="1200"/>
              </a:spcBef>
              <a:buNone/>
            </a:pPr>
            <a:r>
              <a:rPr lang="en-US" altLang="zh-CN" sz="1600" dirty="0"/>
              <a:t>     (3) </a:t>
            </a:r>
            <a:r>
              <a:rPr lang="zh-CN" altLang="en-US" sz="1600" dirty="0"/>
              <a:t>任何时刻都不能将一个较大的圆盘压在较小的圆盘之上</a:t>
            </a:r>
            <a:r>
              <a:rPr lang="en-US" altLang="zh-CN" sz="1600" dirty="0"/>
              <a:t>.</a:t>
            </a:r>
            <a:endParaRPr lang="zh-CN" altLang="en-US" sz="1600"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11</a:t>
            </a:fld>
            <a:endParaRPr lang="zh-CN" altLang="en-US" dirty="0"/>
          </a:p>
        </p:txBody>
      </p:sp>
      <p:pic>
        <p:nvPicPr>
          <p:cNvPr id="32" name="Picture 5" descr="图片16"/>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33536" y="4143645"/>
            <a:ext cx="4276928" cy="195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265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Towers of Hanoi</a:t>
            </a:r>
            <a:endParaRPr lang="zh-CN" altLang="en-US" dirty="0"/>
          </a:p>
        </p:txBody>
      </p:sp>
      <p:sp>
        <p:nvSpPr>
          <p:cNvPr id="3" name="内容占位符 2"/>
          <p:cNvSpPr>
            <a:spLocks noGrp="1"/>
          </p:cNvSpPr>
          <p:nvPr>
            <p:ph idx="1"/>
          </p:nvPr>
        </p:nvSpPr>
        <p:spPr/>
        <p:txBody>
          <a:bodyPr>
            <a:normAutofit/>
          </a:bodyPr>
          <a:lstStyle/>
          <a:p>
            <a:pPr marL="0" lvl="0" indent="0" algn="just" fontAlgn="base">
              <a:lnSpc>
                <a:spcPct val="150000"/>
              </a:lnSpc>
              <a:spcBef>
                <a:spcPts val="1200"/>
              </a:spcBef>
              <a:spcAft>
                <a:spcPct val="0"/>
              </a:spcAft>
              <a:buNone/>
            </a:pPr>
            <a:r>
              <a:rPr kumimoji="1" lang="zh-CN" altLang="en-US" sz="1800" b="1" dirty="0">
                <a:solidFill>
                  <a:srgbClr val="000000"/>
                </a:solidFill>
                <a:latin typeface="Times New Roman" pitchFamily="18" charset="0"/>
                <a:ea typeface="宋体" charset="-122"/>
              </a:rPr>
              <a:t>如何实现移动圆盘的操作呢？</a:t>
            </a:r>
          </a:p>
          <a:p>
            <a:pPr marL="0" lvl="0" indent="0" algn="just" fontAlgn="base">
              <a:lnSpc>
                <a:spcPct val="150000"/>
              </a:lnSpc>
              <a:spcBef>
                <a:spcPts val="1200"/>
              </a:spcBef>
              <a:spcAft>
                <a:spcPct val="0"/>
              </a:spcAft>
              <a:buNone/>
            </a:pPr>
            <a:r>
              <a:rPr kumimoji="1" lang="zh-CN" altLang="en-US" sz="1800" dirty="0">
                <a:solidFill>
                  <a:srgbClr val="000000"/>
                </a:solidFill>
                <a:latin typeface="Times New Roman" pitchFamily="18" charset="0"/>
                <a:ea typeface="宋体" charset="-122"/>
              </a:rPr>
              <a:t>   （</a:t>
            </a:r>
            <a:r>
              <a:rPr kumimoji="1" lang="en-US" altLang="zh-CN" sz="1800" dirty="0">
                <a:solidFill>
                  <a:srgbClr val="000000"/>
                </a:solidFill>
                <a:latin typeface="Times New Roman" pitchFamily="18" charset="0"/>
                <a:ea typeface="宋体" charset="-122"/>
              </a:rPr>
              <a:t>1</a:t>
            </a:r>
            <a:r>
              <a:rPr kumimoji="1" lang="zh-CN" altLang="en-US" sz="1800" dirty="0">
                <a:solidFill>
                  <a:srgbClr val="000000"/>
                </a:solidFill>
                <a:latin typeface="Times New Roman" pitchFamily="18" charset="0"/>
                <a:ea typeface="宋体" charset="-122"/>
              </a:rPr>
              <a:t>）</a:t>
            </a:r>
            <a:r>
              <a:rPr kumimoji="1" lang="zh-CN" altLang="en-US" sz="1800" b="1" dirty="0">
                <a:solidFill>
                  <a:srgbClr val="FF3300"/>
                </a:solidFill>
                <a:latin typeface="Times New Roman" pitchFamily="18" charset="0"/>
                <a:ea typeface="宋体" charset="-122"/>
              </a:rPr>
              <a:t>递归中止条件：</a:t>
            </a:r>
            <a:r>
              <a:rPr kumimoji="1" lang="zh-CN" altLang="en-US" sz="1800" b="1" dirty="0">
                <a:solidFill>
                  <a:srgbClr val="000000"/>
                </a:solidFill>
                <a:latin typeface="Times New Roman" pitchFamily="18" charset="0"/>
                <a:ea typeface="宋体" charset="-122"/>
              </a:rPr>
              <a:t>当</a:t>
            </a:r>
            <a:r>
              <a:rPr kumimoji="1" lang="en-US" altLang="zh-CN" sz="1800" b="1" dirty="0">
                <a:solidFill>
                  <a:srgbClr val="000000"/>
                </a:solidFill>
                <a:latin typeface="Times New Roman" pitchFamily="18" charset="0"/>
                <a:ea typeface="宋体" charset="-122"/>
              </a:rPr>
              <a:t>n=1</a:t>
            </a:r>
            <a:r>
              <a:rPr kumimoji="1" lang="zh-CN" altLang="en-US" sz="1800" b="1" dirty="0">
                <a:solidFill>
                  <a:srgbClr val="000000"/>
                </a:solidFill>
                <a:latin typeface="Times New Roman" pitchFamily="18" charset="0"/>
                <a:ea typeface="宋体" charset="-122"/>
              </a:rPr>
              <a:t>时，问题比较简单，只要将编号为</a:t>
            </a:r>
            <a:r>
              <a:rPr kumimoji="1" lang="en-US" altLang="zh-CN" sz="1800" b="1" dirty="0">
                <a:solidFill>
                  <a:srgbClr val="000000"/>
                </a:solidFill>
                <a:latin typeface="Times New Roman" pitchFamily="18" charset="0"/>
                <a:ea typeface="宋体" charset="-122"/>
              </a:rPr>
              <a:t>1</a:t>
            </a:r>
            <a:r>
              <a:rPr kumimoji="1" lang="zh-CN" altLang="en-US" sz="1800" b="1" dirty="0">
                <a:solidFill>
                  <a:srgbClr val="000000"/>
                </a:solidFill>
                <a:latin typeface="Times New Roman" pitchFamily="18" charset="0"/>
                <a:ea typeface="宋体" charset="-122"/>
              </a:rPr>
              <a:t>的圆盘从塔座</a:t>
            </a:r>
            <a:r>
              <a:rPr kumimoji="1" lang="en-US" altLang="zh-CN" sz="1800" b="1" dirty="0">
                <a:solidFill>
                  <a:srgbClr val="000000"/>
                </a:solidFill>
                <a:latin typeface="Times New Roman" pitchFamily="18" charset="0"/>
                <a:ea typeface="宋体" charset="-122"/>
              </a:rPr>
              <a:t>X</a:t>
            </a:r>
            <a:r>
              <a:rPr kumimoji="1" lang="zh-CN" altLang="en-US" sz="1800" b="1" dirty="0">
                <a:solidFill>
                  <a:srgbClr val="000000"/>
                </a:solidFill>
                <a:latin typeface="Times New Roman" pitchFamily="18" charset="0"/>
                <a:ea typeface="宋体" charset="-122"/>
              </a:rPr>
              <a:t>直接移动到塔座</a:t>
            </a:r>
            <a:r>
              <a:rPr kumimoji="1" lang="en-US" altLang="zh-CN" sz="1800" b="1" dirty="0">
                <a:solidFill>
                  <a:srgbClr val="000000"/>
                </a:solidFill>
                <a:latin typeface="Times New Roman" pitchFamily="18" charset="0"/>
                <a:ea typeface="宋体" charset="-122"/>
              </a:rPr>
              <a:t>Z</a:t>
            </a:r>
            <a:r>
              <a:rPr kumimoji="1" lang="zh-CN" altLang="en-US" sz="1800" b="1" dirty="0">
                <a:solidFill>
                  <a:srgbClr val="000000"/>
                </a:solidFill>
                <a:latin typeface="Times New Roman" pitchFamily="18" charset="0"/>
                <a:ea typeface="宋体" charset="-122"/>
              </a:rPr>
              <a:t>上即可；</a:t>
            </a:r>
          </a:p>
          <a:p>
            <a:pPr marL="0" lvl="0" indent="0" algn="just" fontAlgn="base">
              <a:lnSpc>
                <a:spcPct val="150000"/>
              </a:lnSpc>
              <a:spcBef>
                <a:spcPct val="50000"/>
              </a:spcBef>
              <a:spcAft>
                <a:spcPct val="0"/>
              </a:spcAft>
              <a:buNone/>
            </a:pPr>
            <a:r>
              <a:rPr kumimoji="1" lang="zh-CN" altLang="en-US" sz="1800" dirty="0">
                <a:solidFill>
                  <a:srgbClr val="000000"/>
                </a:solidFill>
                <a:latin typeface="Times New Roman" pitchFamily="18" charset="0"/>
                <a:ea typeface="宋体" charset="-122"/>
              </a:rPr>
              <a:t>   （</a:t>
            </a:r>
            <a:r>
              <a:rPr kumimoji="1" lang="en-US" altLang="zh-CN" sz="1800" dirty="0">
                <a:solidFill>
                  <a:srgbClr val="000000"/>
                </a:solidFill>
                <a:latin typeface="Times New Roman" pitchFamily="18" charset="0"/>
                <a:ea typeface="宋体" charset="-122"/>
              </a:rPr>
              <a:t>2</a:t>
            </a:r>
            <a:r>
              <a:rPr kumimoji="1" lang="zh-CN" altLang="en-US" sz="1800" dirty="0">
                <a:solidFill>
                  <a:srgbClr val="000000"/>
                </a:solidFill>
                <a:latin typeface="Times New Roman" pitchFamily="18" charset="0"/>
                <a:ea typeface="宋体" charset="-122"/>
              </a:rPr>
              <a:t>）</a:t>
            </a:r>
            <a:r>
              <a:rPr kumimoji="1" lang="zh-CN" altLang="en-US" sz="1800" b="1" dirty="0">
                <a:solidFill>
                  <a:srgbClr val="FF3300"/>
                </a:solidFill>
                <a:latin typeface="Times New Roman" pitchFamily="18" charset="0"/>
                <a:ea typeface="宋体" charset="-122"/>
              </a:rPr>
              <a:t>问题分解：</a:t>
            </a:r>
            <a:r>
              <a:rPr kumimoji="1" lang="zh-CN" altLang="en-US" sz="1800" b="1" dirty="0">
                <a:solidFill>
                  <a:srgbClr val="000000"/>
                </a:solidFill>
                <a:latin typeface="Times New Roman" pitchFamily="18" charset="0"/>
                <a:ea typeface="宋体" charset="-122"/>
              </a:rPr>
              <a:t>当</a:t>
            </a:r>
            <a:r>
              <a:rPr kumimoji="1" lang="en-US" altLang="zh-CN" sz="1800" b="1" dirty="0">
                <a:solidFill>
                  <a:srgbClr val="000000"/>
                </a:solidFill>
                <a:latin typeface="Times New Roman" pitchFamily="18" charset="0"/>
                <a:ea typeface="宋体" charset="-122"/>
              </a:rPr>
              <a:t>n&gt;1</a:t>
            </a:r>
            <a:r>
              <a:rPr kumimoji="1" lang="zh-CN" altLang="en-US" sz="1800" b="1" dirty="0">
                <a:solidFill>
                  <a:srgbClr val="000000"/>
                </a:solidFill>
                <a:latin typeface="Times New Roman" pitchFamily="18" charset="0"/>
                <a:ea typeface="宋体" charset="-122"/>
              </a:rPr>
              <a:t>时， 需利用塔座</a:t>
            </a:r>
            <a:r>
              <a:rPr kumimoji="1" lang="en-US" altLang="zh-CN" sz="1800" b="1" dirty="0">
                <a:solidFill>
                  <a:srgbClr val="000000"/>
                </a:solidFill>
                <a:latin typeface="Times New Roman" pitchFamily="18" charset="0"/>
                <a:ea typeface="宋体" charset="-122"/>
              </a:rPr>
              <a:t>Y</a:t>
            </a:r>
            <a:r>
              <a:rPr kumimoji="1" lang="zh-CN" altLang="en-US" sz="1800" b="1" dirty="0">
                <a:solidFill>
                  <a:srgbClr val="000000"/>
                </a:solidFill>
                <a:latin typeface="Times New Roman" pitchFamily="18" charset="0"/>
                <a:ea typeface="宋体" charset="-122"/>
              </a:rPr>
              <a:t>作辅助塔座， </a:t>
            </a:r>
            <a:r>
              <a:rPr kumimoji="1" lang="zh-CN" altLang="en-US" sz="1800" b="1" dirty="0">
                <a:solidFill>
                  <a:srgbClr val="FF3300"/>
                </a:solidFill>
                <a:latin typeface="Times New Roman" pitchFamily="18" charset="0"/>
                <a:ea typeface="宋体" charset="-122"/>
              </a:rPr>
              <a:t>若能设法将压在编号为</a:t>
            </a:r>
            <a:r>
              <a:rPr kumimoji="1" lang="en-US" altLang="zh-CN" sz="1800" b="1" dirty="0">
                <a:solidFill>
                  <a:srgbClr val="FF3300"/>
                </a:solidFill>
                <a:latin typeface="Times New Roman" pitchFamily="18" charset="0"/>
                <a:ea typeface="宋体" charset="-122"/>
              </a:rPr>
              <a:t>n</a:t>
            </a:r>
            <a:r>
              <a:rPr kumimoji="1" lang="zh-CN" altLang="en-US" sz="1800" b="1" dirty="0">
                <a:solidFill>
                  <a:srgbClr val="FF3300"/>
                </a:solidFill>
                <a:latin typeface="Times New Roman" pitchFamily="18" charset="0"/>
                <a:ea typeface="宋体" charset="-122"/>
              </a:rPr>
              <a:t>的圆盘上的</a:t>
            </a:r>
            <a:r>
              <a:rPr kumimoji="1" lang="en-US" altLang="zh-CN" sz="1800" b="1" dirty="0">
                <a:solidFill>
                  <a:srgbClr val="FF3300"/>
                </a:solidFill>
                <a:latin typeface="Times New Roman" pitchFamily="18" charset="0"/>
                <a:ea typeface="宋体" charset="-122"/>
              </a:rPr>
              <a:t>n-1</a:t>
            </a:r>
            <a:r>
              <a:rPr kumimoji="1" lang="zh-CN" altLang="en-US" sz="1800" b="1" dirty="0">
                <a:solidFill>
                  <a:srgbClr val="FF3300"/>
                </a:solidFill>
                <a:latin typeface="Times New Roman" pitchFamily="18" charset="0"/>
                <a:ea typeface="宋体" charset="-122"/>
              </a:rPr>
              <a:t>个圆盘</a:t>
            </a:r>
            <a:r>
              <a:rPr kumimoji="1" lang="zh-CN" altLang="en-US" sz="1800" b="1" dirty="0">
                <a:solidFill>
                  <a:srgbClr val="000000"/>
                </a:solidFill>
                <a:latin typeface="Times New Roman" pitchFamily="18" charset="0"/>
                <a:ea typeface="宋体" charset="-122"/>
              </a:rPr>
              <a:t>从塔座</a:t>
            </a:r>
            <a:r>
              <a:rPr kumimoji="1" lang="en-US" altLang="zh-CN" sz="1800" b="1" dirty="0">
                <a:solidFill>
                  <a:srgbClr val="000000"/>
                </a:solidFill>
                <a:latin typeface="Times New Roman" pitchFamily="18" charset="0"/>
                <a:ea typeface="宋体" charset="-122"/>
              </a:rPr>
              <a:t>X (</a:t>
            </a:r>
            <a:r>
              <a:rPr kumimoji="1" lang="zh-CN" altLang="en-US" sz="1800" b="1" dirty="0">
                <a:solidFill>
                  <a:srgbClr val="000000"/>
                </a:solidFill>
                <a:latin typeface="Times New Roman" pitchFamily="18" charset="0"/>
                <a:ea typeface="宋体" charset="-122"/>
              </a:rPr>
              <a:t>依照上述原则</a:t>
            </a:r>
            <a:r>
              <a:rPr kumimoji="1" lang="en-US" altLang="zh-CN" sz="1800" b="1" dirty="0">
                <a:solidFill>
                  <a:srgbClr val="000000"/>
                </a:solidFill>
                <a:latin typeface="Times New Roman" pitchFamily="18" charset="0"/>
                <a:ea typeface="宋体" charset="-122"/>
              </a:rPr>
              <a:t>) </a:t>
            </a:r>
            <a:r>
              <a:rPr kumimoji="1" lang="zh-CN" altLang="en-US" sz="1800" b="1" dirty="0">
                <a:solidFill>
                  <a:srgbClr val="000000"/>
                </a:solidFill>
                <a:latin typeface="Times New Roman" pitchFamily="18" charset="0"/>
                <a:ea typeface="宋体" charset="-122"/>
              </a:rPr>
              <a:t>移至塔座</a:t>
            </a:r>
            <a:r>
              <a:rPr kumimoji="1" lang="en-US" altLang="zh-CN" sz="1800" b="1" dirty="0">
                <a:solidFill>
                  <a:srgbClr val="000000"/>
                </a:solidFill>
                <a:latin typeface="Times New Roman" pitchFamily="18" charset="0"/>
                <a:ea typeface="宋体" charset="-122"/>
              </a:rPr>
              <a:t>Y</a:t>
            </a:r>
            <a:r>
              <a:rPr kumimoji="1" lang="zh-CN" altLang="en-US" sz="1800" b="1" dirty="0">
                <a:solidFill>
                  <a:srgbClr val="000000"/>
                </a:solidFill>
                <a:latin typeface="Times New Roman" pitchFamily="18" charset="0"/>
                <a:ea typeface="宋体" charset="-122"/>
              </a:rPr>
              <a:t>上，则可先将编号为</a:t>
            </a:r>
            <a:r>
              <a:rPr kumimoji="1" lang="en-US" altLang="zh-CN" sz="1800" b="1" dirty="0">
                <a:solidFill>
                  <a:srgbClr val="000000"/>
                </a:solidFill>
                <a:latin typeface="Times New Roman" pitchFamily="18" charset="0"/>
                <a:ea typeface="宋体" charset="-122"/>
              </a:rPr>
              <a:t>n</a:t>
            </a:r>
            <a:r>
              <a:rPr kumimoji="1" lang="zh-CN" altLang="en-US" sz="1800" b="1" dirty="0">
                <a:solidFill>
                  <a:srgbClr val="000000"/>
                </a:solidFill>
                <a:latin typeface="Times New Roman" pitchFamily="18" charset="0"/>
                <a:ea typeface="宋体" charset="-122"/>
              </a:rPr>
              <a:t>的圆盘从塔座</a:t>
            </a:r>
            <a:r>
              <a:rPr kumimoji="1" lang="en-US" altLang="zh-CN" sz="1800" b="1" dirty="0">
                <a:solidFill>
                  <a:srgbClr val="000000"/>
                </a:solidFill>
                <a:latin typeface="Times New Roman" pitchFamily="18" charset="0"/>
                <a:ea typeface="宋体" charset="-122"/>
              </a:rPr>
              <a:t>X </a:t>
            </a:r>
            <a:r>
              <a:rPr kumimoji="1" lang="zh-CN" altLang="en-US" sz="1800" b="1" dirty="0">
                <a:solidFill>
                  <a:srgbClr val="000000"/>
                </a:solidFill>
                <a:latin typeface="Times New Roman" pitchFamily="18" charset="0"/>
                <a:ea typeface="宋体" charset="-122"/>
              </a:rPr>
              <a:t>移至塔座</a:t>
            </a:r>
            <a:r>
              <a:rPr kumimoji="1" lang="en-US" altLang="zh-CN" sz="1800" b="1" dirty="0">
                <a:solidFill>
                  <a:srgbClr val="000000"/>
                </a:solidFill>
                <a:latin typeface="Times New Roman" pitchFamily="18" charset="0"/>
                <a:ea typeface="宋体" charset="-122"/>
              </a:rPr>
              <a:t>Z</a:t>
            </a:r>
            <a:r>
              <a:rPr kumimoji="1" lang="zh-CN" altLang="en-US" sz="1800" b="1" dirty="0">
                <a:solidFill>
                  <a:srgbClr val="000000"/>
                </a:solidFill>
                <a:latin typeface="Times New Roman" pitchFamily="18" charset="0"/>
                <a:ea typeface="宋体" charset="-122"/>
              </a:rPr>
              <a:t>上，然后再将塔座</a:t>
            </a:r>
            <a:r>
              <a:rPr kumimoji="1" lang="en-US" altLang="zh-CN" sz="1800" b="1" dirty="0">
                <a:solidFill>
                  <a:srgbClr val="000000"/>
                </a:solidFill>
                <a:latin typeface="Times New Roman" pitchFamily="18" charset="0"/>
                <a:ea typeface="宋体" charset="-122"/>
              </a:rPr>
              <a:t>Y</a:t>
            </a:r>
            <a:r>
              <a:rPr kumimoji="1" lang="zh-CN" altLang="en-US" sz="1800" b="1" dirty="0">
                <a:solidFill>
                  <a:srgbClr val="000000"/>
                </a:solidFill>
                <a:latin typeface="Times New Roman" pitchFamily="18" charset="0"/>
                <a:ea typeface="宋体" charset="-122"/>
              </a:rPr>
              <a:t>上的</a:t>
            </a:r>
            <a:r>
              <a:rPr kumimoji="1" lang="en-US" altLang="zh-CN" sz="1800" b="1" dirty="0">
                <a:solidFill>
                  <a:srgbClr val="000000"/>
                </a:solidFill>
                <a:latin typeface="Times New Roman" pitchFamily="18" charset="0"/>
                <a:ea typeface="宋体" charset="-122"/>
              </a:rPr>
              <a:t>n-1</a:t>
            </a:r>
            <a:r>
              <a:rPr kumimoji="1" lang="zh-CN" altLang="en-US" sz="1800" b="1" dirty="0">
                <a:solidFill>
                  <a:srgbClr val="000000"/>
                </a:solidFill>
                <a:latin typeface="Times New Roman" pitchFamily="18" charset="0"/>
                <a:ea typeface="宋体" charset="-122"/>
              </a:rPr>
              <a:t>个圆盘</a:t>
            </a:r>
            <a:r>
              <a:rPr kumimoji="1" lang="en-US" altLang="zh-CN" sz="1800" b="1" dirty="0">
                <a:solidFill>
                  <a:srgbClr val="000000"/>
                </a:solidFill>
                <a:latin typeface="Times New Roman" pitchFamily="18" charset="0"/>
                <a:ea typeface="宋体" charset="-122"/>
              </a:rPr>
              <a:t>(</a:t>
            </a:r>
            <a:r>
              <a:rPr kumimoji="1" lang="zh-CN" altLang="en-US" sz="1800" b="1" dirty="0">
                <a:solidFill>
                  <a:srgbClr val="000000"/>
                </a:solidFill>
                <a:latin typeface="Times New Roman" pitchFamily="18" charset="0"/>
                <a:ea typeface="宋体" charset="-122"/>
              </a:rPr>
              <a:t>依照上述原则</a:t>
            </a:r>
            <a:r>
              <a:rPr kumimoji="1" lang="en-US" altLang="zh-CN" sz="1800" b="1" dirty="0">
                <a:solidFill>
                  <a:srgbClr val="000000"/>
                </a:solidFill>
                <a:latin typeface="Times New Roman" pitchFamily="18" charset="0"/>
                <a:ea typeface="宋体" charset="-122"/>
              </a:rPr>
              <a:t>)</a:t>
            </a:r>
            <a:r>
              <a:rPr kumimoji="1" lang="zh-CN" altLang="en-US" sz="1800" b="1" dirty="0">
                <a:solidFill>
                  <a:srgbClr val="000000"/>
                </a:solidFill>
                <a:latin typeface="Times New Roman" pitchFamily="18" charset="0"/>
                <a:ea typeface="宋体" charset="-122"/>
              </a:rPr>
              <a:t>移至塔座</a:t>
            </a:r>
            <a:r>
              <a:rPr kumimoji="1" lang="en-US" altLang="zh-CN" sz="1800" b="1" dirty="0">
                <a:solidFill>
                  <a:srgbClr val="000000"/>
                </a:solidFill>
                <a:latin typeface="Times New Roman" pitchFamily="18" charset="0"/>
                <a:ea typeface="宋体" charset="-122"/>
              </a:rPr>
              <a:t>Z</a:t>
            </a:r>
            <a:r>
              <a:rPr kumimoji="1" lang="zh-CN" altLang="en-US" sz="1800" b="1" dirty="0">
                <a:solidFill>
                  <a:srgbClr val="000000"/>
                </a:solidFill>
                <a:latin typeface="Times New Roman" pitchFamily="18" charset="0"/>
                <a:ea typeface="宋体" charset="-122"/>
              </a:rPr>
              <a:t>上。</a:t>
            </a:r>
            <a:endParaRPr kumimoji="1" lang="en-US" altLang="zh-CN" sz="1800" b="1" dirty="0">
              <a:solidFill>
                <a:srgbClr val="000000"/>
              </a:solidFill>
              <a:latin typeface="Times New Roman" pitchFamily="18" charset="0"/>
              <a:ea typeface="宋体" charset="-122"/>
            </a:endParaRPr>
          </a:p>
          <a:p>
            <a:pPr marL="0" lvl="0" indent="0" algn="just" fontAlgn="base">
              <a:lnSpc>
                <a:spcPct val="150000"/>
              </a:lnSpc>
              <a:spcBef>
                <a:spcPct val="50000"/>
              </a:spcBef>
              <a:spcAft>
                <a:spcPct val="0"/>
              </a:spcAft>
              <a:buNone/>
            </a:pPr>
            <a:r>
              <a:rPr kumimoji="1" lang="zh-CN" altLang="en-US" sz="1800" b="1" dirty="0">
                <a:solidFill>
                  <a:srgbClr val="000000"/>
                </a:solidFill>
                <a:latin typeface="Times New Roman" pitchFamily="18" charset="0"/>
                <a:ea typeface="宋体" charset="-122"/>
              </a:rPr>
              <a:t>        而</a:t>
            </a:r>
            <a:r>
              <a:rPr kumimoji="1" lang="zh-CN" altLang="en-US" sz="1800" b="1" dirty="0">
                <a:solidFill>
                  <a:srgbClr val="FF3300"/>
                </a:solidFill>
                <a:latin typeface="Times New Roman" pitchFamily="18" charset="0"/>
                <a:ea typeface="宋体" charset="-122"/>
              </a:rPr>
              <a:t>如何将</a:t>
            </a:r>
            <a:r>
              <a:rPr kumimoji="1" lang="en-US" altLang="zh-CN" sz="1800" b="1" dirty="0">
                <a:solidFill>
                  <a:srgbClr val="FF3300"/>
                </a:solidFill>
                <a:latin typeface="Times New Roman" pitchFamily="18" charset="0"/>
                <a:ea typeface="宋体" charset="-122"/>
              </a:rPr>
              <a:t>n-1</a:t>
            </a:r>
            <a:r>
              <a:rPr kumimoji="1" lang="zh-CN" altLang="en-US" sz="1800" b="1" dirty="0">
                <a:solidFill>
                  <a:srgbClr val="FF3300"/>
                </a:solidFill>
                <a:latin typeface="Times New Roman" pitchFamily="18" charset="0"/>
                <a:ea typeface="宋体" charset="-122"/>
              </a:rPr>
              <a:t>个圆盘从一个塔座移至另一个塔座问题是一个和原问题具有相同特征属性的问题，只是问题的规模小个</a:t>
            </a:r>
            <a:r>
              <a:rPr kumimoji="1" lang="en-US" altLang="zh-CN" sz="1800" b="1" dirty="0">
                <a:solidFill>
                  <a:srgbClr val="FF3300"/>
                </a:solidFill>
                <a:latin typeface="Times New Roman" pitchFamily="18" charset="0"/>
                <a:ea typeface="宋体" charset="-122"/>
              </a:rPr>
              <a:t>1</a:t>
            </a:r>
            <a:r>
              <a:rPr kumimoji="1" lang="zh-CN" altLang="en-US" sz="1800" b="1" dirty="0">
                <a:solidFill>
                  <a:srgbClr val="000000"/>
                </a:solidFill>
                <a:latin typeface="Times New Roman" pitchFamily="18" charset="0"/>
                <a:ea typeface="宋体" charset="-122"/>
              </a:rPr>
              <a:t>，因此可以用同样方法求解。 由此可得如下算法所示的求解</a:t>
            </a:r>
            <a:r>
              <a:rPr kumimoji="1" lang="en-US" altLang="zh-CN" sz="1800" b="1" dirty="0">
                <a:solidFill>
                  <a:srgbClr val="000000"/>
                </a:solidFill>
                <a:latin typeface="Times New Roman" pitchFamily="18" charset="0"/>
                <a:ea typeface="宋体" charset="-122"/>
              </a:rPr>
              <a:t>n</a:t>
            </a:r>
            <a:r>
              <a:rPr kumimoji="1" lang="zh-CN" altLang="en-US" sz="1800" b="1" dirty="0">
                <a:solidFill>
                  <a:srgbClr val="000000"/>
                </a:solidFill>
                <a:latin typeface="Times New Roman" pitchFamily="18" charset="0"/>
                <a:ea typeface="宋体" charset="-122"/>
              </a:rPr>
              <a:t>阶</a:t>
            </a:r>
            <a:r>
              <a:rPr kumimoji="1" lang="en-US" altLang="zh-CN" sz="1800" b="1" dirty="0">
                <a:solidFill>
                  <a:srgbClr val="000000"/>
                </a:solidFill>
                <a:latin typeface="Times New Roman" pitchFamily="18" charset="0"/>
                <a:ea typeface="宋体" charset="-122"/>
              </a:rPr>
              <a:t>Hanoi</a:t>
            </a:r>
            <a:r>
              <a:rPr kumimoji="1" lang="zh-CN" altLang="en-US" sz="1800" b="1" dirty="0">
                <a:solidFill>
                  <a:srgbClr val="000000"/>
                </a:solidFill>
                <a:latin typeface="Times New Roman" pitchFamily="18" charset="0"/>
                <a:ea typeface="宋体" charset="-122"/>
              </a:rPr>
              <a:t>塔问题的函数</a:t>
            </a:r>
            <a:r>
              <a:rPr kumimoji="1" lang="zh-CN" altLang="en-US" sz="2000" b="1" dirty="0">
                <a:solidFill>
                  <a:srgbClr val="000000"/>
                </a:solidFill>
                <a:latin typeface="Times New Roman" pitchFamily="18" charset="0"/>
                <a:ea typeface="宋体" charset="-122"/>
              </a:rPr>
              <a:t>。 </a:t>
            </a:r>
          </a:p>
          <a:p>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12</a:t>
            </a:fld>
            <a:endParaRPr lang="zh-CN" altLang="en-US" dirty="0"/>
          </a:p>
        </p:txBody>
      </p:sp>
    </p:spTree>
    <p:extLst>
      <p:ext uri="{BB962C8B-B14F-4D97-AF65-F5344CB8AC3E}">
        <p14:creationId xmlns:p14="http://schemas.microsoft.com/office/powerpoint/2010/main" val="391945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Towers of Hanoi</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13</a:t>
            </a:fld>
            <a:endParaRPr lang="zh-CN" altLang="en-US" dirty="0"/>
          </a:p>
        </p:txBody>
      </p:sp>
      <p:sp>
        <p:nvSpPr>
          <p:cNvPr id="6" name="Text Box 4"/>
          <p:cNvSpPr txBox="1">
            <a:spLocks noChangeArrowheads="1"/>
          </p:cNvSpPr>
          <p:nvPr/>
        </p:nvSpPr>
        <p:spPr bwMode="auto">
          <a:xfrm>
            <a:off x="518816" y="899809"/>
            <a:ext cx="8394447"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125000"/>
              </a:lnSpc>
              <a:spcBef>
                <a:spcPts val="600"/>
              </a:spcBef>
            </a:pPr>
            <a:r>
              <a:rPr kumimoji="1" lang="en-US" altLang="zh-CN" b="1" dirty="0">
                <a:latin typeface="Times New Roman" pitchFamily="18" charset="0"/>
                <a:ea typeface="宋体" charset="-122"/>
              </a:rPr>
              <a:t>// </a:t>
            </a:r>
            <a:r>
              <a:rPr kumimoji="1" lang="zh-CN" altLang="en-US" b="1" dirty="0">
                <a:latin typeface="Times New Roman" pitchFamily="18" charset="0"/>
                <a:ea typeface="宋体" charset="-122"/>
              </a:rPr>
              <a:t>将塔座</a:t>
            </a:r>
            <a:r>
              <a:rPr kumimoji="1" lang="en-US" altLang="zh-CN" b="1" dirty="0">
                <a:latin typeface="Times New Roman" pitchFamily="18" charset="0"/>
                <a:ea typeface="宋体" charset="-122"/>
              </a:rPr>
              <a:t>X</a:t>
            </a:r>
            <a:r>
              <a:rPr kumimoji="1" lang="zh-CN" altLang="en-US" b="1" dirty="0">
                <a:latin typeface="Times New Roman" pitchFamily="18" charset="0"/>
                <a:ea typeface="宋体" charset="-122"/>
              </a:rPr>
              <a:t>上按直径自上而下编号为</a:t>
            </a:r>
            <a:r>
              <a:rPr kumimoji="1" lang="en-US" altLang="zh-CN" b="1" dirty="0">
                <a:latin typeface="Times New Roman" pitchFamily="18" charset="0"/>
                <a:ea typeface="宋体" charset="-122"/>
              </a:rPr>
              <a:t>1</a:t>
            </a:r>
            <a:r>
              <a:rPr kumimoji="1" lang="zh-CN" altLang="en-US" b="1" dirty="0">
                <a:latin typeface="Times New Roman" pitchFamily="18" charset="0"/>
                <a:ea typeface="宋体" charset="-122"/>
              </a:rPr>
              <a:t>至</a:t>
            </a:r>
            <a:r>
              <a:rPr kumimoji="1" lang="en-US" altLang="zh-CN" b="1" dirty="0">
                <a:latin typeface="Times New Roman" pitchFamily="18" charset="0"/>
                <a:ea typeface="宋体" charset="-122"/>
              </a:rPr>
              <a:t>n </a:t>
            </a:r>
            <a:r>
              <a:rPr kumimoji="1" lang="zh-CN" altLang="en-US" b="1" dirty="0">
                <a:latin typeface="Times New Roman" pitchFamily="18" charset="0"/>
                <a:ea typeface="宋体" charset="-122"/>
              </a:rPr>
              <a:t>（由小到大，</a:t>
            </a:r>
            <a:r>
              <a:rPr kumimoji="1" lang="en-US" altLang="zh-CN" b="1" dirty="0">
                <a:latin typeface="Times New Roman" pitchFamily="18" charset="0"/>
                <a:ea typeface="宋体" charset="-122"/>
              </a:rPr>
              <a:t>1</a:t>
            </a:r>
            <a:r>
              <a:rPr kumimoji="1" lang="zh-CN" altLang="en-US" b="1" dirty="0">
                <a:latin typeface="Times New Roman" pitchFamily="18" charset="0"/>
                <a:ea typeface="宋体" charset="-122"/>
              </a:rPr>
              <a:t>号在最上面）</a:t>
            </a:r>
            <a:endParaRPr kumimoji="1" lang="en-US" altLang="zh-CN" b="1" dirty="0">
              <a:latin typeface="Times New Roman" pitchFamily="18" charset="0"/>
              <a:ea typeface="宋体" charset="-122"/>
            </a:endParaRPr>
          </a:p>
          <a:p>
            <a:pPr algn="just" eaLnBrk="1" hangingPunct="1">
              <a:lnSpc>
                <a:spcPct val="125000"/>
              </a:lnSpc>
              <a:spcBef>
                <a:spcPts val="600"/>
              </a:spcBef>
            </a:pPr>
            <a:r>
              <a:rPr kumimoji="1" lang="en-US" altLang="zh-CN" b="1" dirty="0">
                <a:latin typeface="Times New Roman" pitchFamily="18" charset="0"/>
                <a:ea typeface="宋体" charset="-122"/>
              </a:rPr>
              <a:t>// </a:t>
            </a:r>
            <a:r>
              <a:rPr kumimoji="1" lang="zh-CN" altLang="en-US" b="1" dirty="0">
                <a:latin typeface="Times New Roman" pitchFamily="18" charset="0"/>
                <a:ea typeface="宋体" charset="-122"/>
              </a:rPr>
              <a:t>的</a:t>
            </a:r>
            <a:r>
              <a:rPr kumimoji="1" lang="en-US" altLang="zh-CN" b="1" dirty="0">
                <a:latin typeface="Times New Roman" pitchFamily="18" charset="0"/>
                <a:ea typeface="宋体" charset="-122"/>
              </a:rPr>
              <a:t>n</a:t>
            </a:r>
            <a:r>
              <a:rPr kumimoji="1" lang="zh-CN" altLang="en-US" b="1" dirty="0">
                <a:latin typeface="Times New Roman" pitchFamily="18" charset="0"/>
                <a:ea typeface="宋体" charset="-122"/>
              </a:rPr>
              <a:t>个圆盘按规则搬到塔座</a:t>
            </a:r>
            <a:r>
              <a:rPr kumimoji="1" lang="en-US" altLang="zh-CN" b="1" dirty="0">
                <a:latin typeface="Times New Roman" pitchFamily="18" charset="0"/>
                <a:ea typeface="宋体" charset="-122"/>
              </a:rPr>
              <a:t>Z</a:t>
            </a:r>
            <a:r>
              <a:rPr kumimoji="1" lang="zh-CN" altLang="en-US" b="1" dirty="0">
                <a:latin typeface="Times New Roman" pitchFamily="18" charset="0"/>
                <a:ea typeface="宋体" charset="-122"/>
              </a:rPr>
              <a:t>上， </a:t>
            </a:r>
            <a:r>
              <a:rPr kumimoji="1" lang="en-US" altLang="zh-CN" b="1" dirty="0">
                <a:latin typeface="Times New Roman" pitchFamily="18" charset="0"/>
                <a:ea typeface="宋体" charset="-122"/>
              </a:rPr>
              <a:t>Y</a:t>
            </a:r>
            <a:r>
              <a:rPr kumimoji="1" lang="zh-CN" altLang="en-US" b="1" dirty="0">
                <a:latin typeface="Times New Roman" pitchFamily="18" charset="0"/>
                <a:ea typeface="宋体" charset="-122"/>
              </a:rPr>
              <a:t>可用作辅助塔座</a:t>
            </a:r>
            <a:endParaRPr kumimoji="1" lang="en-US" altLang="zh-CN" b="1" dirty="0">
              <a:latin typeface="Times New Roman" pitchFamily="18" charset="0"/>
              <a:ea typeface="宋体" charset="-122"/>
            </a:endParaRPr>
          </a:p>
          <a:p>
            <a:pPr algn="just" eaLnBrk="1" hangingPunct="1">
              <a:lnSpc>
                <a:spcPct val="125000"/>
              </a:lnSpc>
              <a:spcBef>
                <a:spcPts val="600"/>
              </a:spcBef>
            </a:pPr>
            <a:r>
              <a:rPr kumimoji="1" lang="en-US" altLang="zh-CN" b="1" dirty="0">
                <a:latin typeface="Times New Roman" pitchFamily="18" charset="0"/>
                <a:ea typeface="宋体" charset="-122"/>
              </a:rPr>
              <a:t>void </a:t>
            </a:r>
            <a:r>
              <a:rPr kumimoji="1" lang="en-US" altLang="zh-CN" b="1" dirty="0" err="1">
                <a:latin typeface="Times New Roman" pitchFamily="18" charset="0"/>
                <a:ea typeface="宋体" charset="-122"/>
              </a:rPr>
              <a:t>hanoi</a:t>
            </a:r>
            <a:r>
              <a:rPr kumimoji="1" lang="en-US" altLang="zh-CN" b="1" dirty="0">
                <a:latin typeface="Times New Roman" pitchFamily="18" charset="0"/>
                <a:ea typeface="宋体" charset="-122"/>
              </a:rPr>
              <a:t>(int </a:t>
            </a:r>
            <a:r>
              <a:rPr kumimoji="1" lang="en-US" altLang="zh-CN" b="1" dirty="0" err="1">
                <a:latin typeface="Times New Roman" pitchFamily="18" charset="0"/>
                <a:ea typeface="宋体" charset="-122"/>
              </a:rPr>
              <a:t>n,char</a:t>
            </a:r>
            <a:r>
              <a:rPr kumimoji="1" lang="en-US" altLang="zh-CN" b="1" dirty="0">
                <a:latin typeface="Times New Roman" pitchFamily="18" charset="0"/>
                <a:ea typeface="宋体" charset="-122"/>
              </a:rPr>
              <a:t> </a:t>
            </a:r>
            <a:r>
              <a:rPr kumimoji="1" lang="en-US" altLang="zh-CN" b="1" dirty="0" err="1">
                <a:latin typeface="Times New Roman" pitchFamily="18" charset="0"/>
                <a:ea typeface="宋体" charset="-122"/>
              </a:rPr>
              <a:t>x,char</a:t>
            </a:r>
            <a:r>
              <a:rPr kumimoji="1" lang="en-US" altLang="zh-CN" b="1" dirty="0">
                <a:latin typeface="Times New Roman" pitchFamily="18" charset="0"/>
                <a:ea typeface="宋体" charset="-122"/>
              </a:rPr>
              <a:t> </a:t>
            </a:r>
            <a:r>
              <a:rPr kumimoji="1" lang="en-US" altLang="zh-CN" b="1" dirty="0" err="1">
                <a:latin typeface="Times New Roman" pitchFamily="18" charset="0"/>
                <a:ea typeface="宋体" charset="-122"/>
              </a:rPr>
              <a:t>y,char</a:t>
            </a:r>
            <a:r>
              <a:rPr kumimoji="1" lang="en-US" altLang="zh-CN" b="1" dirty="0">
                <a:latin typeface="Times New Roman" pitchFamily="18" charset="0"/>
                <a:ea typeface="宋体" charset="-122"/>
              </a:rPr>
              <a:t> z)</a:t>
            </a:r>
          </a:p>
          <a:p>
            <a:pPr algn="just" eaLnBrk="1" hangingPunct="1">
              <a:lnSpc>
                <a:spcPct val="125000"/>
              </a:lnSpc>
              <a:spcBef>
                <a:spcPts val="600"/>
              </a:spcBef>
            </a:pPr>
            <a:r>
              <a:rPr kumimoji="1" lang="en-US" altLang="zh-CN" b="1" dirty="0">
                <a:latin typeface="Times New Roman" pitchFamily="18" charset="0"/>
                <a:ea typeface="宋体" charset="-122"/>
              </a:rPr>
              <a:t>1 {</a:t>
            </a:r>
          </a:p>
          <a:p>
            <a:pPr algn="just" eaLnBrk="1" hangingPunct="1">
              <a:lnSpc>
                <a:spcPct val="125000"/>
              </a:lnSpc>
              <a:spcBef>
                <a:spcPts val="600"/>
              </a:spcBef>
            </a:pPr>
            <a:r>
              <a:rPr kumimoji="1" lang="en-US" altLang="zh-CN" b="1" dirty="0">
                <a:latin typeface="Times New Roman" pitchFamily="18" charset="0"/>
                <a:ea typeface="宋体" charset="-122"/>
              </a:rPr>
              <a:t>2       if(n==1) </a:t>
            </a:r>
          </a:p>
          <a:p>
            <a:pPr algn="just" eaLnBrk="1" hangingPunct="1">
              <a:lnSpc>
                <a:spcPct val="125000"/>
              </a:lnSpc>
              <a:spcBef>
                <a:spcPts val="600"/>
              </a:spcBef>
            </a:pPr>
            <a:r>
              <a:rPr kumimoji="1" lang="en-US" altLang="zh-CN" b="1" dirty="0">
                <a:latin typeface="Times New Roman" pitchFamily="18" charset="0"/>
                <a:ea typeface="宋体" charset="-122"/>
              </a:rPr>
              <a:t>3             move(x,1,z);            // </a:t>
            </a:r>
            <a:r>
              <a:rPr kumimoji="1" lang="zh-CN" altLang="en-US" b="1" dirty="0">
                <a:latin typeface="Times New Roman" pitchFamily="18" charset="0"/>
                <a:ea typeface="宋体" charset="-122"/>
              </a:rPr>
              <a:t>将编号为</a:t>
            </a:r>
            <a:r>
              <a:rPr kumimoji="1" lang="en-US" altLang="zh-CN" b="1" dirty="0">
                <a:latin typeface="Times New Roman" pitchFamily="18" charset="0"/>
                <a:ea typeface="宋体" charset="-122"/>
              </a:rPr>
              <a:t>1</a:t>
            </a:r>
            <a:r>
              <a:rPr kumimoji="1" lang="zh-CN" altLang="en-US" b="1" dirty="0">
                <a:latin typeface="Times New Roman" pitchFamily="18" charset="0"/>
                <a:ea typeface="宋体" charset="-122"/>
              </a:rPr>
              <a:t>的圆盘从</a:t>
            </a:r>
            <a:r>
              <a:rPr kumimoji="1" lang="en-US" altLang="zh-CN" b="1" dirty="0">
                <a:latin typeface="Times New Roman" pitchFamily="18" charset="0"/>
                <a:ea typeface="宋体" charset="-122"/>
              </a:rPr>
              <a:t>X</a:t>
            </a:r>
            <a:r>
              <a:rPr kumimoji="1" lang="zh-CN" altLang="en-US" b="1" dirty="0">
                <a:latin typeface="Times New Roman" pitchFamily="18" charset="0"/>
                <a:ea typeface="宋体" charset="-122"/>
              </a:rPr>
              <a:t>移动</a:t>
            </a:r>
            <a:r>
              <a:rPr kumimoji="1" lang="en-US" altLang="zh-CN" b="1" dirty="0">
                <a:latin typeface="Times New Roman" pitchFamily="18" charset="0"/>
                <a:ea typeface="宋体" charset="-122"/>
              </a:rPr>
              <a:t>Z</a:t>
            </a:r>
          </a:p>
          <a:p>
            <a:pPr algn="just" eaLnBrk="1" hangingPunct="1">
              <a:lnSpc>
                <a:spcPct val="125000"/>
              </a:lnSpc>
              <a:spcBef>
                <a:spcPts val="600"/>
              </a:spcBef>
            </a:pPr>
            <a:r>
              <a:rPr kumimoji="1" lang="en-US" altLang="zh-CN" b="1" dirty="0">
                <a:latin typeface="Times New Roman" pitchFamily="18" charset="0"/>
                <a:ea typeface="宋体" charset="-122"/>
              </a:rPr>
              <a:t>4       else { </a:t>
            </a:r>
          </a:p>
          <a:p>
            <a:pPr algn="just" eaLnBrk="1" hangingPunct="1">
              <a:lnSpc>
                <a:spcPct val="125000"/>
              </a:lnSpc>
              <a:spcBef>
                <a:spcPts val="600"/>
              </a:spcBef>
              <a:buFontTx/>
              <a:buAutoNum type="arabicPlain" startAt="5"/>
            </a:pPr>
            <a:r>
              <a:rPr kumimoji="1" lang="en-US" altLang="zh-CN" b="1" dirty="0">
                <a:latin typeface="Times New Roman" pitchFamily="18" charset="0"/>
                <a:ea typeface="宋体" charset="-122"/>
              </a:rPr>
              <a:t>       </a:t>
            </a:r>
            <a:r>
              <a:rPr kumimoji="1" lang="en-US" altLang="zh-CN" b="1" dirty="0" err="1">
                <a:latin typeface="Times New Roman" pitchFamily="18" charset="0"/>
                <a:ea typeface="宋体" charset="-122"/>
              </a:rPr>
              <a:t>hanoi</a:t>
            </a:r>
            <a:r>
              <a:rPr kumimoji="1" lang="en-US" altLang="zh-CN" b="1" dirty="0">
                <a:latin typeface="Times New Roman" pitchFamily="18" charset="0"/>
                <a:ea typeface="宋体" charset="-122"/>
              </a:rPr>
              <a:t>(n-1, x, z, y); // </a:t>
            </a:r>
            <a:r>
              <a:rPr kumimoji="1" lang="zh-CN" altLang="en-US" b="1" dirty="0">
                <a:latin typeface="Times New Roman" pitchFamily="18" charset="0"/>
                <a:ea typeface="宋体" charset="-122"/>
              </a:rPr>
              <a:t>将</a:t>
            </a:r>
            <a:r>
              <a:rPr kumimoji="1" lang="en-US" altLang="zh-CN" b="1" dirty="0">
                <a:latin typeface="Times New Roman" pitchFamily="18" charset="0"/>
                <a:ea typeface="宋体" charset="-122"/>
              </a:rPr>
              <a:t>X</a:t>
            </a:r>
            <a:r>
              <a:rPr kumimoji="1" lang="zh-CN" altLang="en-US" b="1" dirty="0">
                <a:latin typeface="Times New Roman" pitchFamily="18" charset="0"/>
                <a:ea typeface="宋体" charset="-122"/>
              </a:rPr>
              <a:t>上编号为</a:t>
            </a:r>
            <a:r>
              <a:rPr kumimoji="1" lang="en-US" altLang="zh-CN" b="1" dirty="0">
                <a:latin typeface="Times New Roman" pitchFamily="18" charset="0"/>
                <a:ea typeface="宋体" charset="-122"/>
              </a:rPr>
              <a:t>1</a:t>
            </a:r>
            <a:r>
              <a:rPr kumimoji="1" lang="zh-CN" altLang="en-US" b="1" dirty="0">
                <a:latin typeface="Times New Roman" pitchFamily="18" charset="0"/>
                <a:ea typeface="宋体" charset="-122"/>
              </a:rPr>
              <a:t>至</a:t>
            </a:r>
            <a:r>
              <a:rPr kumimoji="1" lang="en-US" altLang="zh-CN" b="1" dirty="0">
                <a:latin typeface="Times New Roman" pitchFamily="18" charset="0"/>
                <a:ea typeface="宋体" charset="-122"/>
              </a:rPr>
              <a:t>n-1</a:t>
            </a:r>
            <a:r>
              <a:rPr kumimoji="1" lang="zh-CN" altLang="en-US" b="1" dirty="0">
                <a:latin typeface="Times New Roman" pitchFamily="18" charset="0"/>
                <a:ea typeface="宋体" charset="-122"/>
              </a:rPr>
              <a:t>的圆盘移到</a:t>
            </a:r>
            <a:r>
              <a:rPr kumimoji="1" lang="en-US" altLang="zh-CN" b="1" dirty="0">
                <a:latin typeface="Times New Roman" pitchFamily="18" charset="0"/>
                <a:ea typeface="宋体" charset="-122"/>
              </a:rPr>
              <a:t>Y, Z</a:t>
            </a:r>
            <a:r>
              <a:rPr kumimoji="1" lang="zh-CN" altLang="en-US" b="1" dirty="0">
                <a:latin typeface="Times New Roman" pitchFamily="18" charset="0"/>
                <a:ea typeface="宋体" charset="-122"/>
              </a:rPr>
              <a:t>作辅助塔</a:t>
            </a:r>
            <a:endParaRPr kumimoji="1" lang="en-US" altLang="zh-CN" b="1" dirty="0">
              <a:latin typeface="Times New Roman" pitchFamily="18" charset="0"/>
              <a:ea typeface="宋体" charset="-122"/>
            </a:endParaRPr>
          </a:p>
          <a:p>
            <a:pPr algn="just" eaLnBrk="1" hangingPunct="1">
              <a:lnSpc>
                <a:spcPct val="125000"/>
              </a:lnSpc>
              <a:spcBef>
                <a:spcPts val="600"/>
              </a:spcBef>
              <a:buFontTx/>
              <a:buAutoNum type="arabicPlain" startAt="5"/>
            </a:pPr>
            <a:r>
              <a:rPr kumimoji="1" lang="en-US" altLang="zh-CN" b="1" dirty="0">
                <a:latin typeface="Times New Roman" pitchFamily="18" charset="0"/>
                <a:ea typeface="宋体" charset="-122"/>
              </a:rPr>
              <a:t>       move(x, n, z);         // </a:t>
            </a:r>
            <a:r>
              <a:rPr kumimoji="1" lang="zh-CN" altLang="en-US" b="1" dirty="0">
                <a:latin typeface="Times New Roman" pitchFamily="18" charset="0"/>
                <a:ea typeface="宋体" charset="-122"/>
              </a:rPr>
              <a:t>将编号为</a:t>
            </a:r>
            <a:r>
              <a:rPr kumimoji="1" lang="en-US" altLang="zh-CN" b="1" dirty="0">
                <a:latin typeface="Times New Roman" pitchFamily="18" charset="0"/>
                <a:ea typeface="宋体" charset="-122"/>
              </a:rPr>
              <a:t>n</a:t>
            </a:r>
            <a:r>
              <a:rPr kumimoji="1" lang="zh-CN" altLang="en-US" b="1" dirty="0">
                <a:latin typeface="Times New Roman" pitchFamily="18" charset="0"/>
                <a:ea typeface="宋体" charset="-122"/>
              </a:rPr>
              <a:t>的圆盘从</a:t>
            </a:r>
            <a:r>
              <a:rPr kumimoji="1" lang="en-US" altLang="zh-CN" b="1" dirty="0">
                <a:latin typeface="Times New Roman" pitchFamily="18" charset="0"/>
                <a:ea typeface="宋体" charset="-122"/>
              </a:rPr>
              <a:t>X</a:t>
            </a:r>
            <a:r>
              <a:rPr kumimoji="1" lang="zh-CN" altLang="en-US" b="1" dirty="0">
                <a:latin typeface="Times New Roman" pitchFamily="18" charset="0"/>
                <a:ea typeface="宋体" charset="-122"/>
              </a:rPr>
              <a:t>移到</a:t>
            </a:r>
            <a:r>
              <a:rPr kumimoji="1" lang="en-US" altLang="zh-CN" b="1" dirty="0">
                <a:latin typeface="Times New Roman" pitchFamily="18" charset="0"/>
                <a:ea typeface="宋体" charset="-122"/>
              </a:rPr>
              <a:t>Z </a:t>
            </a:r>
          </a:p>
          <a:p>
            <a:pPr algn="just" eaLnBrk="1" hangingPunct="1">
              <a:lnSpc>
                <a:spcPct val="125000"/>
              </a:lnSpc>
              <a:spcBef>
                <a:spcPts val="600"/>
              </a:spcBef>
            </a:pPr>
            <a:r>
              <a:rPr kumimoji="1" lang="en-US" altLang="zh-CN" b="1" dirty="0">
                <a:latin typeface="Times New Roman" pitchFamily="18" charset="0"/>
                <a:ea typeface="宋体" charset="-122"/>
              </a:rPr>
              <a:t>7             </a:t>
            </a:r>
            <a:r>
              <a:rPr kumimoji="1" lang="en-US" altLang="zh-CN" b="1" dirty="0" err="1">
                <a:latin typeface="Times New Roman" pitchFamily="18" charset="0"/>
                <a:ea typeface="宋体" charset="-122"/>
              </a:rPr>
              <a:t>hanoi</a:t>
            </a:r>
            <a:r>
              <a:rPr kumimoji="1" lang="en-US" altLang="zh-CN" b="1" dirty="0">
                <a:latin typeface="Times New Roman" pitchFamily="18" charset="0"/>
                <a:ea typeface="宋体" charset="-122"/>
              </a:rPr>
              <a:t>(n-1, y, x, z); // </a:t>
            </a:r>
            <a:r>
              <a:rPr kumimoji="1" lang="zh-CN" altLang="en-US" b="1" dirty="0">
                <a:latin typeface="Times New Roman" pitchFamily="18" charset="0"/>
                <a:ea typeface="宋体" charset="-122"/>
              </a:rPr>
              <a:t>将</a:t>
            </a:r>
            <a:r>
              <a:rPr kumimoji="1" lang="en-US" altLang="zh-CN" b="1" dirty="0">
                <a:latin typeface="Times New Roman" pitchFamily="18" charset="0"/>
                <a:ea typeface="宋体" charset="-122"/>
              </a:rPr>
              <a:t>Y</a:t>
            </a:r>
            <a:r>
              <a:rPr kumimoji="1" lang="zh-CN" altLang="en-US" b="1" dirty="0">
                <a:latin typeface="Times New Roman" pitchFamily="18" charset="0"/>
                <a:ea typeface="宋体" charset="-122"/>
              </a:rPr>
              <a:t>上编号为</a:t>
            </a:r>
            <a:r>
              <a:rPr kumimoji="1" lang="en-US" altLang="zh-CN" b="1" dirty="0">
                <a:latin typeface="Times New Roman" pitchFamily="18" charset="0"/>
                <a:ea typeface="宋体" charset="-122"/>
              </a:rPr>
              <a:t>1</a:t>
            </a:r>
            <a:r>
              <a:rPr kumimoji="1" lang="zh-CN" altLang="en-US" b="1" dirty="0">
                <a:latin typeface="Times New Roman" pitchFamily="18" charset="0"/>
                <a:ea typeface="宋体" charset="-122"/>
              </a:rPr>
              <a:t>至</a:t>
            </a:r>
            <a:r>
              <a:rPr kumimoji="1" lang="en-US" altLang="zh-CN" b="1" dirty="0">
                <a:latin typeface="Times New Roman" pitchFamily="18" charset="0"/>
                <a:ea typeface="宋体" charset="-122"/>
              </a:rPr>
              <a:t>n-1</a:t>
            </a:r>
            <a:r>
              <a:rPr kumimoji="1" lang="zh-CN" altLang="en-US" b="1" dirty="0">
                <a:latin typeface="Times New Roman" pitchFamily="18" charset="0"/>
                <a:ea typeface="宋体" charset="-122"/>
              </a:rPr>
              <a:t>的圆盘移动到</a:t>
            </a:r>
            <a:r>
              <a:rPr kumimoji="1" lang="en-US" altLang="zh-CN" b="1" dirty="0">
                <a:latin typeface="Times New Roman" pitchFamily="18" charset="0"/>
                <a:ea typeface="宋体" charset="-122"/>
              </a:rPr>
              <a:t>Z</a:t>
            </a:r>
            <a:r>
              <a:rPr kumimoji="1" lang="zh-CN" altLang="en-US" b="1" dirty="0">
                <a:latin typeface="Times New Roman" pitchFamily="18" charset="0"/>
                <a:ea typeface="宋体" charset="-122"/>
              </a:rPr>
              <a:t>，</a:t>
            </a:r>
            <a:r>
              <a:rPr kumimoji="1" lang="en-US" altLang="zh-CN" b="1" dirty="0">
                <a:latin typeface="Times New Roman" pitchFamily="18" charset="0"/>
                <a:ea typeface="宋体" charset="-122"/>
              </a:rPr>
              <a:t>X</a:t>
            </a:r>
            <a:r>
              <a:rPr kumimoji="1" lang="zh-CN" altLang="en-US" b="1" dirty="0">
                <a:latin typeface="Times New Roman" pitchFamily="18" charset="0"/>
                <a:ea typeface="宋体" charset="-122"/>
              </a:rPr>
              <a:t>作辅助塔 </a:t>
            </a:r>
            <a:endParaRPr kumimoji="1" lang="en-US" altLang="zh-CN" b="1" dirty="0">
              <a:latin typeface="Times New Roman" pitchFamily="18" charset="0"/>
              <a:ea typeface="宋体" charset="-122"/>
            </a:endParaRPr>
          </a:p>
          <a:p>
            <a:pPr algn="just" eaLnBrk="1" hangingPunct="1">
              <a:lnSpc>
                <a:spcPct val="125000"/>
              </a:lnSpc>
              <a:spcBef>
                <a:spcPts val="600"/>
              </a:spcBef>
            </a:pPr>
            <a:r>
              <a:rPr kumimoji="1" lang="en-US" altLang="zh-CN" b="1" dirty="0">
                <a:latin typeface="Times New Roman" pitchFamily="18" charset="0"/>
                <a:ea typeface="宋体" charset="-122"/>
              </a:rPr>
              <a:t>8         } </a:t>
            </a:r>
          </a:p>
          <a:p>
            <a:pPr eaLnBrk="1" hangingPunct="1">
              <a:lnSpc>
                <a:spcPct val="125000"/>
              </a:lnSpc>
              <a:spcBef>
                <a:spcPts val="600"/>
              </a:spcBef>
            </a:pPr>
            <a:r>
              <a:rPr kumimoji="1" lang="en-US" altLang="zh-CN" b="1" dirty="0">
                <a:latin typeface="Times New Roman" pitchFamily="18" charset="0"/>
                <a:ea typeface="宋体" charset="-122"/>
              </a:rPr>
              <a:t>9 } </a:t>
            </a:r>
          </a:p>
        </p:txBody>
      </p:sp>
    </p:spTree>
    <p:extLst>
      <p:ext uri="{BB962C8B-B14F-4D97-AF65-F5344CB8AC3E}">
        <p14:creationId xmlns:p14="http://schemas.microsoft.com/office/powerpoint/2010/main" val="2520409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Status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14</a:t>
            </a:fld>
            <a:endParaRPr lang="zh-CN" altLang="en-US" dirty="0"/>
          </a:p>
        </p:txBody>
      </p:sp>
      <p:grpSp>
        <p:nvGrpSpPr>
          <p:cNvPr id="6" name="Group 6"/>
          <p:cNvGrpSpPr>
            <a:grpSpLocks/>
          </p:cNvGrpSpPr>
          <p:nvPr/>
        </p:nvGrpSpPr>
        <p:grpSpPr bwMode="auto">
          <a:xfrm>
            <a:off x="768350" y="1412875"/>
            <a:ext cx="1816100" cy="4025900"/>
            <a:chOff x="436" y="676"/>
            <a:chExt cx="1144" cy="2536"/>
          </a:xfrm>
        </p:grpSpPr>
        <p:sp>
          <p:nvSpPr>
            <p:cNvPr id="7" name="Rectangle 4"/>
            <p:cNvSpPr>
              <a:spLocks noChangeArrowheads="1"/>
            </p:cNvSpPr>
            <p:nvPr/>
          </p:nvSpPr>
          <p:spPr bwMode="auto">
            <a:xfrm>
              <a:off x="436" y="3076"/>
              <a:ext cx="1144" cy="136"/>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8" name="Rectangle 5"/>
            <p:cNvSpPr>
              <a:spLocks noChangeArrowheads="1"/>
            </p:cNvSpPr>
            <p:nvPr/>
          </p:nvSpPr>
          <p:spPr bwMode="auto">
            <a:xfrm>
              <a:off x="916" y="676"/>
              <a:ext cx="136" cy="2392"/>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grpSp>
      <p:sp>
        <p:nvSpPr>
          <p:cNvPr id="9" name="Rectangle 7"/>
          <p:cNvSpPr>
            <a:spLocks noChangeArrowheads="1"/>
          </p:cNvSpPr>
          <p:nvPr/>
        </p:nvSpPr>
        <p:spPr bwMode="auto">
          <a:xfrm>
            <a:off x="1447800" y="53689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charset="-122"/>
              </a:rPr>
              <a:t>A</a:t>
            </a:r>
          </a:p>
        </p:txBody>
      </p:sp>
      <p:grpSp>
        <p:nvGrpSpPr>
          <p:cNvPr id="10" name="Group 11"/>
          <p:cNvGrpSpPr>
            <a:grpSpLocks/>
          </p:cNvGrpSpPr>
          <p:nvPr/>
        </p:nvGrpSpPr>
        <p:grpSpPr bwMode="auto">
          <a:xfrm>
            <a:off x="3359150" y="1412875"/>
            <a:ext cx="1816100" cy="4475163"/>
            <a:chOff x="2068" y="676"/>
            <a:chExt cx="1144" cy="2819"/>
          </a:xfrm>
        </p:grpSpPr>
        <p:sp>
          <p:nvSpPr>
            <p:cNvPr id="11" name="Rectangle 8"/>
            <p:cNvSpPr>
              <a:spLocks noChangeArrowheads="1"/>
            </p:cNvSpPr>
            <p:nvPr/>
          </p:nvSpPr>
          <p:spPr bwMode="auto">
            <a:xfrm>
              <a:off x="2068" y="3076"/>
              <a:ext cx="1144" cy="136"/>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2" name="Rectangle 9"/>
            <p:cNvSpPr>
              <a:spLocks noChangeArrowheads="1"/>
            </p:cNvSpPr>
            <p:nvPr/>
          </p:nvSpPr>
          <p:spPr bwMode="auto">
            <a:xfrm>
              <a:off x="2548" y="676"/>
              <a:ext cx="136" cy="2392"/>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3" name="Rectangle 10"/>
            <p:cNvSpPr>
              <a:spLocks noChangeArrowheads="1"/>
            </p:cNvSpPr>
            <p:nvPr/>
          </p:nvSpPr>
          <p:spPr bwMode="auto">
            <a:xfrm>
              <a:off x="2496"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9999"/>
                  </a:solidFill>
                  <a:effectLst/>
                  <a:uLnTx/>
                  <a:uFillTx/>
                  <a:ea typeface="宋体" charset="-122"/>
                </a:rPr>
                <a:t>B</a:t>
              </a:r>
            </a:p>
          </p:txBody>
        </p:sp>
      </p:grpSp>
      <p:grpSp>
        <p:nvGrpSpPr>
          <p:cNvPr id="14" name="Group 15"/>
          <p:cNvGrpSpPr>
            <a:grpSpLocks/>
          </p:cNvGrpSpPr>
          <p:nvPr/>
        </p:nvGrpSpPr>
        <p:grpSpPr bwMode="auto">
          <a:xfrm>
            <a:off x="5949950" y="1412875"/>
            <a:ext cx="1816100" cy="4475163"/>
            <a:chOff x="3700" y="676"/>
            <a:chExt cx="1144" cy="2819"/>
          </a:xfrm>
        </p:grpSpPr>
        <p:sp>
          <p:nvSpPr>
            <p:cNvPr id="15" name="Rectangle 12"/>
            <p:cNvSpPr>
              <a:spLocks noChangeArrowheads="1"/>
            </p:cNvSpPr>
            <p:nvPr/>
          </p:nvSpPr>
          <p:spPr bwMode="auto">
            <a:xfrm>
              <a:off x="3700" y="3076"/>
              <a:ext cx="1144" cy="136"/>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6" name="Rectangle 13"/>
            <p:cNvSpPr>
              <a:spLocks noChangeArrowheads="1"/>
            </p:cNvSpPr>
            <p:nvPr/>
          </p:nvSpPr>
          <p:spPr bwMode="auto">
            <a:xfrm>
              <a:off x="4180" y="676"/>
              <a:ext cx="136" cy="2392"/>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7" name="Rectangle 14"/>
            <p:cNvSpPr>
              <a:spLocks noChangeArrowheads="1"/>
            </p:cNvSpPr>
            <p:nvPr/>
          </p:nvSpPr>
          <p:spPr bwMode="auto">
            <a:xfrm>
              <a:off x="4128"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CC3300"/>
                  </a:solidFill>
                  <a:effectLst/>
                  <a:uLnTx/>
                  <a:uFillTx/>
                  <a:ea typeface="宋体" charset="-122"/>
                </a:rPr>
                <a:t>C</a:t>
              </a:r>
            </a:p>
          </p:txBody>
        </p:sp>
      </p:grpSp>
      <p:grpSp>
        <p:nvGrpSpPr>
          <p:cNvPr id="18" name="Group 18"/>
          <p:cNvGrpSpPr>
            <a:grpSpLocks/>
          </p:cNvGrpSpPr>
          <p:nvPr/>
        </p:nvGrpSpPr>
        <p:grpSpPr bwMode="auto">
          <a:xfrm>
            <a:off x="827088" y="4911725"/>
            <a:ext cx="1663700" cy="400050"/>
            <a:chOff x="484" y="2880"/>
            <a:chExt cx="1048" cy="252"/>
          </a:xfrm>
        </p:grpSpPr>
        <p:sp>
          <p:nvSpPr>
            <p:cNvPr id="19" name="AutoShape 16"/>
            <p:cNvSpPr>
              <a:spLocks noChangeArrowheads="1"/>
            </p:cNvSpPr>
            <p:nvPr/>
          </p:nvSpPr>
          <p:spPr bwMode="auto">
            <a:xfrm>
              <a:off x="484" y="2932"/>
              <a:ext cx="1048"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0" name="Rectangle 17"/>
            <p:cNvSpPr>
              <a:spLocks noChangeArrowheads="1"/>
            </p:cNvSpPr>
            <p:nvPr/>
          </p:nvSpPr>
          <p:spPr bwMode="auto">
            <a:xfrm>
              <a:off x="912" y="288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3</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grpSp>
        <p:nvGrpSpPr>
          <p:cNvPr id="21" name="Group 21"/>
          <p:cNvGrpSpPr>
            <a:grpSpLocks/>
          </p:cNvGrpSpPr>
          <p:nvPr/>
        </p:nvGrpSpPr>
        <p:grpSpPr bwMode="auto">
          <a:xfrm>
            <a:off x="920750" y="4683125"/>
            <a:ext cx="1511300" cy="400050"/>
            <a:chOff x="532" y="2736"/>
            <a:chExt cx="952" cy="252"/>
          </a:xfrm>
        </p:grpSpPr>
        <p:sp>
          <p:nvSpPr>
            <p:cNvPr id="22" name="AutoShape 19"/>
            <p:cNvSpPr>
              <a:spLocks noChangeArrowheads="1"/>
            </p:cNvSpPr>
            <p:nvPr/>
          </p:nvSpPr>
          <p:spPr bwMode="auto">
            <a:xfrm>
              <a:off x="532" y="2788"/>
              <a:ext cx="952"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a typeface="宋体" charset="-122"/>
              </a:endParaRPr>
            </a:p>
          </p:txBody>
        </p:sp>
        <p:sp>
          <p:nvSpPr>
            <p:cNvPr id="23" name="Rectangle 20"/>
            <p:cNvSpPr>
              <a:spLocks noChangeArrowheads="1"/>
            </p:cNvSpPr>
            <p:nvPr/>
          </p:nvSpPr>
          <p:spPr bwMode="auto">
            <a:xfrm>
              <a:off x="912" y="273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a:ln>
                    <a:noFill/>
                  </a:ln>
                  <a:solidFill>
                    <a:srgbClr val="FF0000"/>
                  </a:solidFill>
                  <a:effectLst/>
                  <a:uLnTx/>
                  <a:uFillTx/>
                  <a:ea typeface="宋体" charset="-122"/>
                </a:rPr>
                <a:t>2</a:t>
              </a:r>
            </a:p>
          </p:txBody>
        </p:sp>
      </p:grpSp>
      <p:grpSp>
        <p:nvGrpSpPr>
          <p:cNvPr id="24" name="Group 24"/>
          <p:cNvGrpSpPr>
            <a:grpSpLocks/>
          </p:cNvGrpSpPr>
          <p:nvPr/>
        </p:nvGrpSpPr>
        <p:grpSpPr bwMode="auto">
          <a:xfrm>
            <a:off x="1014413" y="4449763"/>
            <a:ext cx="1358900" cy="400050"/>
            <a:chOff x="580" y="2592"/>
            <a:chExt cx="856" cy="252"/>
          </a:xfrm>
        </p:grpSpPr>
        <p:sp>
          <p:nvSpPr>
            <p:cNvPr id="25" name="AutoShape 22"/>
            <p:cNvSpPr>
              <a:spLocks noChangeArrowheads="1"/>
            </p:cNvSpPr>
            <p:nvPr/>
          </p:nvSpPr>
          <p:spPr bwMode="auto">
            <a:xfrm>
              <a:off x="580" y="2644"/>
              <a:ext cx="856"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6" name="Rectangle 23"/>
            <p:cNvSpPr>
              <a:spLocks noChangeArrowheads="1"/>
            </p:cNvSpPr>
            <p:nvPr/>
          </p:nvSpPr>
          <p:spPr bwMode="auto">
            <a:xfrm>
              <a:off x="912" y="259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1</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sp>
        <p:nvSpPr>
          <p:cNvPr id="27" name="Rectangle 25"/>
          <p:cNvSpPr/>
          <p:nvPr/>
        </p:nvSpPr>
        <p:spPr>
          <a:xfrm>
            <a:off x="1403350"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X</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8" name="Rectangle 26"/>
          <p:cNvSpPr/>
          <p:nvPr/>
        </p:nvSpPr>
        <p:spPr>
          <a:xfrm>
            <a:off x="3995738" y="5516563"/>
            <a:ext cx="576262"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Y</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9" name="Rectangle 27"/>
          <p:cNvSpPr/>
          <p:nvPr/>
        </p:nvSpPr>
        <p:spPr>
          <a:xfrm>
            <a:off x="6588125"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Z</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83477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Status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15</a:t>
            </a:fld>
            <a:endParaRPr lang="zh-CN" altLang="en-US" dirty="0"/>
          </a:p>
        </p:txBody>
      </p:sp>
      <p:grpSp>
        <p:nvGrpSpPr>
          <p:cNvPr id="6" name="Group 6"/>
          <p:cNvGrpSpPr>
            <a:grpSpLocks/>
          </p:cNvGrpSpPr>
          <p:nvPr/>
        </p:nvGrpSpPr>
        <p:grpSpPr bwMode="auto">
          <a:xfrm>
            <a:off x="768350" y="1412875"/>
            <a:ext cx="1816100" cy="4025900"/>
            <a:chOff x="436" y="676"/>
            <a:chExt cx="1144" cy="2536"/>
          </a:xfrm>
        </p:grpSpPr>
        <p:sp>
          <p:nvSpPr>
            <p:cNvPr id="7" name="Rectangle 4"/>
            <p:cNvSpPr>
              <a:spLocks noChangeArrowheads="1"/>
            </p:cNvSpPr>
            <p:nvPr/>
          </p:nvSpPr>
          <p:spPr bwMode="auto">
            <a:xfrm>
              <a:off x="436" y="3076"/>
              <a:ext cx="1144" cy="136"/>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8" name="Rectangle 5"/>
            <p:cNvSpPr>
              <a:spLocks noChangeArrowheads="1"/>
            </p:cNvSpPr>
            <p:nvPr/>
          </p:nvSpPr>
          <p:spPr bwMode="auto">
            <a:xfrm>
              <a:off x="916" y="676"/>
              <a:ext cx="136" cy="2392"/>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grpSp>
      <p:sp>
        <p:nvSpPr>
          <p:cNvPr id="9" name="Rectangle 7"/>
          <p:cNvSpPr>
            <a:spLocks noChangeArrowheads="1"/>
          </p:cNvSpPr>
          <p:nvPr/>
        </p:nvSpPr>
        <p:spPr bwMode="auto">
          <a:xfrm>
            <a:off x="1447800" y="53689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charset="-122"/>
              </a:rPr>
              <a:t>A</a:t>
            </a:r>
          </a:p>
        </p:txBody>
      </p:sp>
      <p:grpSp>
        <p:nvGrpSpPr>
          <p:cNvPr id="10" name="Group 11"/>
          <p:cNvGrpSpPr>
            <a:grpSpLocks/>
          </p:cNvGrpSpPr>
          <p:nvPr/>
        </p:nvGrpSpPr>
        <p:grpSpPr bwMode="auto">
          <a:xfrm>
            <a:off x="3359150" y="1412875"/>
            <a:ext cx="1816100" cy="4475163"/>
            <a:chOff x="2068" y="676"/>
            <a:chExt cx="1144" cy="2819"/>
          </a:xfrm>
        </p:grpSpPr>
        <p:sp>
          <p:nvSpPr>
            <p:cNvPr id="11" name="Rectangle 8"/>
            <p:cNvSpPr>
              <a:spLocks noChangeArrowheads="1"/>
            </p:cNvSpPr>
            <p:nvPr/>
          </p:nvSpPr>
          <p:spPr bwMode="auto">
            <a:xfrm>
              <a:off x="2068" y="3076"/>
              <a:ext cx="1144" cy="136"/>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2" name="Rectangle 9"/>
            <p:cNvSpPr>
              <a:spLocks noChangeArrowheads="1"/>
            </p:cNvSpPr>
            <p:nvPr/>
          </p:nvSpPr>
          <p:spPr bwMode="auto">
            <a:xfrm>
              <a:off x="2548" y="676"/>
              <a:ext cx="136" cy="2392"/>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3" name="Rectangle 10"/>
            <p:cNvSpPr>
              <a:spLocks noChangeArrowheads="1"/>
            </p:cNvSpPr>
            <p:nvPr/>
          </p:nvSpPr>
          <p:spPr bwMode="auto">
            <a:xfrm>
              <a:off x="2496"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9999"/>
                  </a:solidFill>
                  <a:effectLst/>
                  <a:uLnTx/>
                  <a:uFillTx/>
                  <a:ea typeface="宋体" charset="-122"/>
                </a:rPr>
                <a:t>B</a:t>
              </a:r>
            </a:p>
          </p:txBody>
        </p:sp>
      </p:grpSp>
      <p:grpSp>
        <p:nvGrpSpPr>
          <p:cNvPr id="14" name="Group 15"/>
          <p:cNvGrpSpPr>
            <a:grpSpLocks/>
          </p:cNvGrpSpPr>
          <p:nvPr/>
        </p:nvGrpSpPr>
        <p:grpSpPr bwMode="auto">
          <a:xfrm>
            <a:off x="5949950" y="1412875"/>
            <a:ext cx="1816100" cy="4475163"/>
            <a:chOff x="3700" y="676"/>
            <a:chExt cx="1144" cy="2819"/>
          </a:xfrm>
        </p:grpSpPr>
        <p:sp>
          <p:nvSpPr>
            <p:cNvPr id="15" name="Rectangle 12"/>
            <p:cNvSpPr>
              <a:spLocks noChangeArrowheads="1"/>
            </p:cNvSpPr>
            <p:nvPr/>
          </p:nvSpPr>
          <p:spPr bwMode="auto">
            <a:xfrm>
              <a:off x="3700" y="3076"/>
              <a:ext cx="1144" cy="136"/>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6" name="Rectangle 13"/>
            <p:cNvSpPr>
              <a:spLocks noChangeArrowheads="1"/>
            </p:cNvSpPr>
            <p:nvPr/>
          </p:nvSpPr>
          <p:spPr bwMode="auto">
            <a:xfrm>
              <a:off x="4180" y="676"/>
              <a:ext cx="136" cy="2392"/>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7" name="Rectangle 14"/>
            <p:cNvSpPr>
              <a:spLocks noChangeArrowheads="1"/>
            </p:cNvSpPr>
            <p:nvPr/>
          </p:nvSpPr>
          <p:spPr bwMode="auto">
            <a:xfrm>
              <a:off x="4128"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CC3300"/>
                  </a:solidFill>
                  <a:effectLst/>
                  <a:uLnTx/>
                  <a:uFillTx/>
                  <a:ea typeface="宋体" charset="-122"/>
                </a:rPr>
                <a:t>C</a:t>
              </a:r>
            </a:p>
          </p:txBody>
        </p:sp>
      </p:grpSp>
      <p:grpSp>
        <p:nvGrpSpPr>
          <p:cNvPr id="18" name="Group 18"/>
          <p:cNvGrpSpPr>
            <a:grpSpLocks/>
          </p:cNvGrpSpPr>
          <p:nvPr/>
        </p:nvGrpSpPr>
        <p:grpSpPr bwMode="auto">
          <a:xfrm>
            <a:off x="827088" y="4911725"/>
            <a:ext cx="1663700" cy="400050"/>
            <a:chOff x="484" y="2880"/>
            <a:chExt cx="1048" cy="252"/>
          </a:xfrm>
        </p:grpSpPr>
        <p:sp>
          <p:nvSpPr>
            <p:cNvPr id="19" name="AutoShape 16"/>
            <p:cNvSpPr>
              <a:spLocks noChangeArrowheads="1"/>
            </p:cNvSpPr>
            <p:nvPr/>
          </p:nvSpPr>
          <p:spPr bwMode="auto">
            <a:xfrm>
              <a:off x="484" y="2932"/>
              <a:ext cx="1048"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0" name="Rectangle 17"/>
            <p:cNvSpPr>
              <a:spLocks noChangeArrowheads="1"/>
            </p:cNvSpPr>
            <p:nvPr/>
          </p:nvSpPr>
          <p:spPr bwMode="auto">
            <a:xfrm>
              <a:off x="912" y="288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3</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grpSp>
        <p:nvGrpSpPr>
          <p:cNvPr id="21" name="Group 21"/>
          <p:cNvGrpSpPr>
            <a:grpSpLocks/>
          </p:cNvGrpSpPr>
          <p:nvPr/>
        </p:nvGrpSpPr>
        <p:grpSpPr bwMode="auto">
          <a:xfrm>
            <a:off x="920750" y="4683125"/>
            <a:ext cx="1511300" cy="400050"/>
            <a:chOff x="532" y="2736"/>
            <a:chExt cx="952" cy="252"/>
          </a:xfrm>
        </p:grpSpPr>
        <p:sp>
          <p:nvSpPr>
            <p:cNvPr id="22" name="AutoShape 19"/>
            <p:cNvSpPr>
              <a:spLocks noChangeArrowheads="1"/>
            </p:cNvSpPr>
            <p:nvPr/>
          </p:nvSpPr>
          <p:spPr bwMode="auto">
            <a:xfrm>
              <a:off x="532" y="2788"/>
              <a:ext cx="952"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a typeface="宋体" charset="-122"/>
              </a:endParaRPr>
            </a:p>
          </p:txBody>
        </p:sp>
        <p:sp>
          <p:nvSpPr>
            <p:cNvPr id="23" name="Rectangle 20"/>
            <p:cNvSpPr>
              <a:spLocks noChangeArrowheads="1"/>
            </p:cNvSpPr>
            <p:nvPr/>
          </p:nvSpPr>
          <p:spPr bwMode="auto">
            <a:xfrm>
              <a:off x="912" y="273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a:ln>
                    <a:noFill/>
                  </a:ln>
                  <a:solidFill>
                    <a:srgbClr val="FF0000"/>
                  </a:solidFill>
                  <a:effectLst/>
                  <a:uLnTx/>
                  <a:uFillTx/>
                  <a:ea typeface="宋体" charset="-122"/>
                </a:rPr>
                <a:t>2</a:t>
              </a:r>
            </a:p>
          </p:txBody>
        </p:sp>
      </p:grpSp>
      <p:grpSp>
        <p:nvGrpSpPr>
          <p:cNvPr id="24" name="Group 24"/>
          <p:cNvGrpSpPr>
            <a:grpSpLocks/>
          </p:cNvGrpSpPr>
          <p:nvPr/>
        </p:nvGrpSpPr>
        <p:grpSpPr bwMode="auto">
          <a:xfrm>
            <a:off x="6140450" y="4902200"/>
            <a:ext cx="1358900" cy="400050"/>
            <a:chOff x="580" y="2592"/>
            <a:chExt cx="856" cy="252"/>
          </a:xfrm>
        </p:grpSpPr>
        <p:sp>
          <p:nvSpPr>
            <p:cNvPr id="25" name="AutoShape 22"/>
            <p:cNvSpPr>
              <a:spLocks noChangeArrowheads="1"/>
            </p:cNvSpPr>
            <p:nvPr/>
          </p:nvSpPr>
          <p:spPr bwMode="auto">
            <a:xfrm>
              <a:off x="580" y="2644"/>
              <a:ext cx="856"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6" name="Rectangle 23"/>
            <p:cNvSpPr>
              <a:spLocks noChangeArrowheads="1"/>
            </p:cNvSpPr>
            <p:nvPr/>
          </p:nvSpPr>
          <p:spPr bwMode="auto">
            <a:xfrm>
              <a:off x="912" y="259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1</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sp>
        <p:nvSpPr>
          <p:cNvPr id="27" name="Rectangle 25"/>
          <p:cNvSpPr/>
          <p:nvPr/>
        </p:nvSpPr>
        <p:spPr>
          <a:xfrm>
            <a:off x="1403350"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X</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8" name="Rectangle 26"/>
          <p:cNvSpPr/>
          <p:nvPr/>
        </p:nvSpPr>
        <p:spPr>
          <a:xfrm>
            <a:off x="3995738" y="5516563"/>
            <a:ext cx="576262"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Y</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9" name="Rectangle 27"/>
          <p:cNvSpPr/>
          <p:nvPr/>
        </p:nvSpPr>
        <p:spPr>
          <a:xfrm>
            <a:off x="6588125"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Z</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398808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Status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16</a:t>
            </a:fld>
            <a:endParaRPr lang="zh-CN" altLang="en-US" dirty="0"/>
          </a:p>
        </p:txBody>
      </p:sp>
      <p:grpSp>
        <p:nvGrpSpPr>
          <p:cNvPr id="6" name="Group 6"/>
          <p:cNvGrpSpPr>
            <a:grpSpLocks/>
          </p:cNvGrpSpPr>
          <p:nvPr/>
        </p:nvGrpSpPr>
        <p:grpSpPr bwMode="auto">
          <a:xfrm>
            <a:off x="768350" y="1412875"/>
            <a:ext cx="1816100" cy="4025900"/>
            <a:chOff x="436" y="676"/>
            <a:chExt cx="1144" cy="2536"/>
          </a:xfrm>
        </p:grpSpPr>
        <p:sp>
          <p:nvSpPr>
            <p:cNvPr id="7" name="Rectangle 4"/>
            <p:cNvSpPr>
              <a:spLocks noChangeArrowheads="1"/>
            </p:cNvSpPr>
            <p:nvPr/>
          </p:nvSpPr>
          <p:spPr bwMode="auto">
            <a:xfrm>
              <a:off x="436" y="3076"/>
              <a:ext cx="1144" cy="136"/>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8" name="Rectangle 5"/>
            <p:cNvSpPr>
              <a:spLocks noChangeArrowheads="1"/>
            </p:cNvSpPr>
            <p:nvPr/>
          </p:nvSpPr>
          <p:spPr bwMode="auto">
            <a:xfrm>
              <a:off x="916" y="676"/>
              <a:ext cx="136" cy="2392"/>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grpSp>
      <p:sp>
        <p:nvSpPr>
          <p:cNvPr id="9" name="Rectangle 7"/>
          <p:cNvSpPr>
            <a:spLocks noChangeArrowheads="1"/>
          </p:cNvSpPr>
          <p:nvPr/>
        </p:nvSpPr>
        <p:spPr bwMode="auto">
          <a:xfrm>
            <a:off x="1447800" y="53689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charset="-122"/>
              </a:rPr>
              <a:t>A</a:t>
            </a:r>
          </a:p>
        </p:txBody>
      </p:sp>
      <p:grpSp>
        <p:nvGrpSpPr>
          <p:cNvPr id="10" name="Group 11"/>
          <p:cNvGrpSpPr>
            <a:grpSpLocks/>
          </p:cNvGrpSpPr>
          <p:nvPr/>
        </p:nvGrpSpPr>
        <p:grpSpPr bwMode="auto">
          <a:xfrm>
            <a:off x="3359150" y="1412875"/>
            <a:ext cx="1816100" cy="4475163"/>
            <a:chOff x="2068" y="676"/>
            <a:chExt cx="1144" cy="2819"/>
          </a:xfrm>
        </p:grpSpPr>
        <p:sp>
          <p:nvSpPr>
            <p:cNvPr id="11" name="Rectangle 8"/>
            <p:cNvSpPr>
              <a:spLocks noChangeArrowheads="1"/>
            </p:cNvSpPr>
            <p:nvPr/>
          </p:nvSpPr>
          <p:spPr bwMode="auto">
            <a:xfrm>
              <a:off x="2068" y="3076"/>
              <a:ext cx="1144" cy="136"/>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2" name="Rectangle 9"/>
            <p:cNvSpPr>
              <a:spLocks noChangeArrowheads="1"/>
            </p:cNvSpPr>
            <p:nvPr/>
          </p:nvSpPr>
          <p:spPr bwMode="auto">
            <a:xfrm>
              <a:off x="2548" y="676"/>
              <a:ext cx="136" cy="2392"/>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3" name="Rectangle 10"/>
            <p:cNvSpPr>
              <a:spLocks noChangeArrowheads="1"/>
            </p:cNvSpPr>
            <p:nvPr/>
          </p:nvSpPr>
          <p:spPr bwMode="auto">
            <a:xfrm>
              <a:off x="2496"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9999"/>
                  </a:solidFill>
                  <a:effectLst/>
                  <a:uLnTx/>
                  <a:uFillTx/>
                  <a:ea typeface="宋体" charset="-122"/>
                </a:rPr>
                <a:t>B</a:t>
              </a:r>
            </a:p>
          </p:txBody>
        </p:sp>
      </p:grpSp>
      <p:grpSp>
        <p:nvGrpSpPr>
          <p:cNvPr id="14" name="Group 15"/>
          <p:cNvGrpSpPr>
            <a:grpSpLocks/>
          </p:cNvGrpSpPr>
          <p:nvPr/>
        </p:nvGrpSpPr>
        <p:grpSpPr bwMode="auto">
          <a:xfrm>
            <a:off x="5949950" y="1412875"/>
            <a:ext cx="1816100" cy="4475163"/>
            <a:chOff x="3700" y="676"/>
            <a:chExt cx="1144" cy="2819"/>
          </a:xfrm>
        </p:grpSpPr>
        <p:sp>
          <p:nvSpPr>
            <p:cNvPr id="15" name="Rectangle 12"/>
            <p:cNvSpPr>
              <a:spLocks noChangeArrowheads="1"/>
            </p:cNvSpPr>
            <p:nvPr/>
          </p:nvSpPr>
          <p:spPr bwMode="auto">
            <a:xfrm>
              <a:off x="3700" y="3076"/>
              <a:ext cx="1144" cy="136"/>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6" name="Rectangle 13"/>
            <p:cNvSpPr>
              <a:spLocks noChangeArrowheads="1"/>
            </p:cNvSpPr>
            <p:nvPr/>
          </p:nvSpPr>
          <p:spPr bwMode="auto">
            <a:xfrm>
              <a:off x="4180" y="676"/>
              <a:ext cx="136" cy="2392"/>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7" name="Rectangle 14"/>
            <p:cNvSpPr>
              <a:spLocks noChangeArrowheads="1"/>
            </p:cNvSpPr>
            <p:nvPr/>
          </p:nvSpPr>
          <p:spPr bwMode="auto">
            <a:xfrm>
              <a:off x="4128"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CC3300"/>
                  </a:solidFill>
                  <a:effectLst/>
                  <a:uLnTx/>
                  <a:uFillTx/>
                  <a:ea typeface="宋体" charset="-122"/>
                </a:rPr>
                <a:t>C</a:t>
              </a:r>
            </a:p>
          </p:txBody>
        </p:sp>
      </p:grpSp>
      <p:grpSp>
        <p:nvGrpSpPr>
          <p:cNvPr id="18" name="Group 18"/>
          <p:cNvGrpSpPr>
            <a:grpSpLocks/>
          </p:cNvGrpSpPr>
          <p:nvPr/>
        </p:nvGrpSpPr>
        <p:grpSpPr bwMode="auto">
          <a:xfrm>
            <a:off x="827088" y="4911725"/>
            <a:ext cx="1663700" cy="400050"/>
            <a:chOff x="484" y="2880"/>
            <a:chExt cx="1048" cy="252"/>
          </a:xfrm>
        </p:grpSpPr>
        <p:sp>
          <p:nvSpPr>
            <p:cNvPr id="19" name="AutoShape 16"/>
            <p:cNvSpPr>
              <a:spLocks noChangeArrowheads="1"/>
            </p:cNvSpPr>
            <p:nvPr/>
          </p:nvSpPr>
          <p:spPr bwMode="auto">
            <a:xfrm>
              <a:off x="484" y="2932"/>
              <a:ext cx="1048"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0" name="Rectangle 17"/>
            <p:cNvSpPr>
              <a:spLocks noChangeArrowheads="1"/>
            </p:cNvSpPr>
            <p:nvPr/>
          </p:nvSpPr>
          <p:spPr bwMode="auto">
            <a:xfrm>
              <a:off x="912" y="288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3</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grpSp>
        <p:nvGrpSpPr>
          <p:cNvPr id="21" name="Group 21"/>
          <p:cNvGrpSpPr>
            <a:grpSpLocks/>
          </p:cNvGrpSpPr>
          <p:nvPr/>
        </p:nvGrpSpPr>
        <p:grpSpPr bwMode="auto">
          <a:xfrm>
            <a:off x="3493848" y="4902672"/>
            <a:ext cx="1511300" cy="400050"/>
            <a:chOff x="532" y="2736"/>
            <a:chExt cx="952" cy="252"/>
          </a:xfrm>
        </p:grpSpPr>
        <p:sp>
          <p:nvSpPr>
            <p:cNvPr id="22" name="AutoShape 19"/>
            <p:cNvSpPr>
              <a:spLocks noChangeArrowheads="1"/>
            </p:cNvSpPr>
            <p:nvPr/>
          </p:nvSpPr>
          <p:spPr bwMode="auto">
            <a:xfrm>
              <a:off x="532" y="2788"/>
              <a:ext cx="952"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a typeface="宋体" charset="-122"/>
              </a:endParaRPr>
            </a:p>
          </p:txBody>
        </p:sp>
        <p:sp>
          <p:nvSpPr>
            <p:cNvPr id="23" name="Rectangle 20"/>
            <p:cNvSpPr>
              <a:spLocks noChangeArrowheads="1"/>
            </p:cNvSpPr>
            <p:nvPr/>
          </p:nvSpPr>
          <p:spPr bwMode="auto">
            <a:xfrm>
              <a:off x="912" y="273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a:ln>
                    <a:noFill/>
                  </a:ln>
                  <a:solidFill>
                    <a:srgbClr val="FF0000"/>
                  </a:solidFill>
                  <a:effectLst/>
                  <a:uLnTx/>
                  <a:uFillTx/>
                  <a:ea typeface="宋体" charset="-122"/>
                </a:rPr>
                <a:t>2</a:t>
              </a:r>
            </a:p>
          </p:txBody>
        </p:sp>
      </p:grpSp>
      <p:grpSp>
        <p:nvGrpSpPr>
          <p:cNvPr id="24" name="Group 24"/>
          <p:cNvGrpSpPr>
            <a:grpSpLocks/>
          </p:cNvGrpSpPr>
          <p:nvPr/>
        </p:nvGrpSpPr>
        <p:grpSpPr bwMode="auto">
          <a:xfrm>
            <a:off x="6140450" y="4902200"/>
            <a:ext cx="1358900" cy="400050"/>
            <a:chOff x="580" y="2592"/>
            <a:chExt cx="856" cy="252"/>
          </a:xfrm>
        </p:grpSpPr>
        <p:sp>
          <p:nvSpPr>
            <p:cNvPr id="25" name="AutoShape 22"/>
            <p:cNvSpPr>
              <a:spLocks noChangeArrowheads="1"/>
            </p:cNvSpPr>
            <p:nvPr/>
          </p:nvSpPr>
          <p:spPr bwMode="auto">
            <a:xfrm>
              <a:off x="580" y="2644"/>
              <a:ext cx="856"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6" name="Rectangle 23"/>
            <p:cNvSpPr>
              <a:spLocks noChangeArrowheads="1"/>
            </p:cNvSpPr>
            <p:nvPr/>
          </p:nvSpPr>
          <p:spPr bwMode="auto">
            <a:xfrm>
              <a:off x="912" y="259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1</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sp>
        <p:nvSpPr>
          <p:cNvPr id="27" name="Rectangle 25"/>
          <p:cNvSpPr/>
          <p:nvPr/>
        </p:nvSpPr>
        <p:spPr>
          <a:xfrm>
            <a:off x="1403350"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X</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8" name="Rectangle 26"/>
          <p:cNvSpPr/>
          <p:nvPr/>
        </p:nvSpPr>
        <p:spPr>
          <a:xfrm>
            <a:off x="3995738" y="5516563"/>
            <a:ext cx="576262"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Y</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9" name="Rectangle 27"/>
          <p:cNvSpPr/>
          <p:nvPr/>
        </p:nvSpPr>
        <p:spPr>
          <a:xfrm>
            <a:off x="6588125"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Z</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1643235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Status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17</a:t>
            </a:fld>
            <a:endParaRPr lang="zh-CN" altLang="en-US" dirty="0"/>
          </a:p>
        </p:txBody>
      </p:sp>
      <p:grpSp>
        <p:nvGrpSpPr>
          <p:cNvPr id="6" name="Group 6"/>
          <p:cNvGrpSpPr>
            <a:grpSpLocks/>
          </p:cNvGrpSpPr>
          <p:nvPr/>
        </p:nvGrpSpPr>
        <p:grpSpPr bwMode="auto">
          <a:xfrm>
            <a:off x="768350" y="1412875"/>
            <a:ext cx="1816100" cy="4025900"/>
            <a:chOff x="436" y="676"/>
            <a:chExt cx="1144" cy="2536"/>
          </a:xfrm>
        </p:grpSpPr>
        <p:sp>
          <p:nvSpPr>
            <p:cNvPr id="7" name="Rectangle 4"/>
            <p:cNvSpPr>
              <a:spLocks noChangeArrowheads="1"/>
            </p:cNvSpPr>
            <p:nvPr/>
          </p:nvSpPr>
          <p:spPr bwMode="auto">
            <a:xfrm>
              <a:off x="436" y="3076"/>
              <a:ext cx="1144" cy="136"/>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8" name="Rectangle 5"/>
            <p:cNvSpPr>
              <a:spLocks noChangeArrowheads="1"/>
            </p:cNvSpPr>
            <p:nvPr/>
          </p:nvSpPr>
          <p:spPr bwMode="auto">
            <a:xfrm>
              <a:off x="916" y="676"/>
              <a:ext cx="136" cy="2392"/>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grpSp>
      <p:sp>
        <p:nvSpPr>
          <p:cNvPr id="9" name="Rectangle 7"/>
          <p:cNvSpPr>
            <a:spLocks noChangeArrowheads="1"/>
          </p:cNvSpPr>
          <p:nvPr/>
        </p:nvSpPr>
        <p:spPr bwMode="auto">
          <a:xfrm>
            <a:off x="1447800" y="53689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charset="-122"/>
              </a:rPr>
              <a:t>A</a:t>
            </a:r>
          </a:p>
        </p:txBody>
      </p:sp>
      <p:grpSp>
        <p:nvGrpSpPr>
          <p:cNvPr id="10" name="Group 11"/>
          <p:cNvGrpSpPr>
            <a:grpSpLocks/>
          </p:cNvGrpSpPr>
          <p:nvPr/>
        </p:nvGrpSpPr>
        <p:grpSpPr bwMode="auto">
          <a:xfrm>
            <a:off x="3359150" y="1412875"/>
            <a:ext cx="1816100" cy="4475163"/>
            <a:chOff x="2068" y="676"/>
            <a:chExt cx="1144" cy="2819"/>
          </a:xfrm>
        </p:grpSpPr>
        <p:sp>
          <p:nvSpPr>
            <p:cNvPr id="11" name="Rectangle 8"/>
            <p:cNvSpPr>
              <a:spLocks noChangeArrowheads="1"/>
            </p:cNvSpPr>
            <p:nvPr/>
          </p:nvSpPr>
          <p:spPr bwMode="auto">
            <a:xfrm>
              <a:off x="2068" y="3076"/>
              <a:ext cx="1144" cy="136"/>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2" name="Rectangle 9"/>
            <p:cNvSpPr>
              <a:spLocks noChangeArrowheads="1"/>
            </p:cNvSpPr>
            <p:nvPr/>
          </p:nvSpPr>
          <p:spPr bwMode="auto">
            <a:xfrm>
              <a:off x="2548" y="676"/>
              <a:ext cx="136" cy="2392"/>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3" name="Rectangle 10"/>
            <p:cNvSpPr>
              <a:spLocks noChangeArrowheads="1"/>
            </p:cNvSpPr>
            <p:nvPr/>
          </p:nvSpPr>
          <p:spPr bwMode="auto">
            <a:xfrm>
              <a:off x="2496"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9999"/>
                  </a:solidFill>
                  <a:effectLst/>
                  <a:uLnTx/>
                  <a:uFillTx/>
                  <a:ea typeface="宋体" charset="-122"/>
                </a:rPr>
                <a:t>B</a:t>
              </a:r>
            </a:p>
          </p:txBody>
        </p:sp>
      </p:grpSp>
      <p:grpSp>
        <p:nvGrpSpPr>
          <p:cNvPr id="14" name="Group 15"/>
          <p:cNvGrpSpPr>
            <a:grpSpLocks/>
          </p:cNvGrpSpPr>
          <p:nvPr/>
        </p:nvGrpSpPr>
        <p:grpSpPr bwMode="auto">
          <a:xfrm>
            <a:off x="5949950" y="1412875"/>
            <a:ext cx="1816100" cy="4475163"/>
            <a:chOff x="3700" y="676"/>
            <a:chExt cx="1144" cy="2819"/>
          </a:xfrm>
        </p:grpSpPr>
        <p:sp>
          <p:nvSpPr>
            <p:cNvPr id="15" name="Rectangle 12"/>
            <p:cNvSpPr>
              <a:spLocks noChangeArrowheads="1"/>
            </p:cNvSpPr>
            <p:nvPr/>
          </p:nvSpPr>
          <p:spPr bwMode="auto">
            <a:xfrm>
              <a:off x="3700" y="3076"/>
              <a:ext cx="1144" cy="136"/>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6" name="Rectangle 13"/>
            <p:cNvSpPr>
              <a:spLocks noChangeArrowheads="1"/>
            </p:cNvSpPr>
            <p:nvPr/>
          </p:nvSpPr>
          <p:spPr bwMode="auto">
            <a:xfrm>
              <a:off x="4180" y="676"/>
              <a:ext cx="136" cy="2392"/>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7" name="Rectangle 14"/>
            <p:cNvSpPr>
              <a:spLocks noChangeArrowheads="1"/>
            </p:cNvSpPr>
            <p:nvPr/>
          </p:nvSpPr>
          <p:spPr bwMode="auto">
            <a:xfrm>
              <a:off x="4128"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CC3300"/>
                  </a:solidFill>
                  <a:effectLst/>
                  <a:uLnTx/>
                  <a:uFillTx/>
                  <a:ea typeface="宋体" charset="-122"/>
                </a:rPr>
                <a:t>C</a:t>
              </a:r>
            </a:p>
          </p:txBody>
        </p:sp>
      </p:grpSp>
      <p:grpSp>
        <p:nvGrpSpPr>
          <p:cNvPr id="18" name="Group 18"/>
          <p:cNvGrpSpPr>
            <a:grpSpLocks/>
          </p:cNvGrpSpPr>
          <p:nvPr/>
        </p:nvGrpSpPr>
        <p:grpSpPr bwMode="auto">
          <a:xfrm>
            <a:off x="827088" y="4911725"/>
            <a:ext cx="1663700" cy="400050"/>
            <a:chOff x="484" y="2880"/>
            <a:chExt cx="1048" cy="252"/>
          </a:xfrm>
        </p:grpSpPr>
        <p:sp>
          <p:nvSpPr>
            <p:cNvPr id="19" name="AutoShape 16"/>
            <p:cNvSpPr>
              <a:spLocks noChangeArrowheads="1"/>
            </p:cNvSpPr>
            <p:nvPr/>
          </p:nvSpPr>
          <p:spPr bwMode="auto">
            <a:xfrm>
              <a:off x="484" y="2932"/>
              <a:ext cx="1048"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0" name="Rectangle 17"/>
            <p:cNvSpPr>
              <a:spLocks noChangeArrowheads="1"/>
            </p:cNvSpPr>
            <p:nvPr/>
          </p:nvSpPr>
          <p:spPr bwMode="auto">
            <a:xfrm>
              <a:off x="912" y="288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lang="en-US" altLang="zh-CN" sz="2000" kern="0" dirty="0">
                  <a:solidFill>
                    <a:srgbClr val="FF0000"/>
                  </a:solidFill>
                  <a:ea typeface="宋体" charset="-122"/>
                </a:rPr>
                <a:t>3</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grpSp>
        <p:nvGrpSpPr>
          <p:cNvPr id="21" name="Group 21"/>
          <p:cNvGrpSpPr>
            <a:grpSpLocks/>
          </p:cNvGrpSpPr>
          <p:nvPr/>
        </p:nvGrpSpPr>
        <p:grpSpPr bwMode="auto">
          <a:xfrm>
            <a:off x="3493848" y="4902672"/>
            <a:ext cx="1511300" cy="400050"/>
            <a:chOff x="532" y="2736"/>
            <a:chExt cx="952" cy="252"/>
          </a:xfrm>
        </p:grpSpPr>
        <p:sp>
          <p:nvSpPr>
            <p:cNvPr id="22" name="AutoShape 19"/>
            <p:cNvSpPr>
              <a:spLocks noChangeArrowheads="1"/>
            </p:cNvSpPr>
            <p:nvPr/>
          </p:nvSpPr>
          <p:spPr bwMode="auto">
            <a:xfrm>
              <a:off x="532" y="2788"/>
              <a:ext cx="952"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a typeface="宋体" charset="-122"/>
              </a:endParaRPr>
            </a:p>
          </p:txBody>
        </p:sp>
        <p:sp>
          <p:nvSpPr>
            <p:cNvPr id="23" name="Rectangle 20"/>
            <p:cNvSpPr>
              <a:spLocks noChangeArrowheads="1"/>
            </p:cNvSpPr>
            <p:nvPr/>
          </p:nvSpPr>
          <p:spPr bwMode="auto">
            <a:xfrm>
              <a:off x="912" y="273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dirty="0">
                  <a:ln>
                    <a:noFill/>
                  </a:ln>
                  <a:solidFill>
                    <a:srgbClr val="FF0000"/>
                  </a:solidFill>
                  <a:effectLst/>
                  <a:uLnTx/>
                  <a:uFillTx/>
                  <a:ea typeface="宋体" charset="-122"/>
                </a:rPr>
                <a:t>2</a:t>
              </a:r>
            </a:p>
          </p:txBody>
        </p:sp>
      </p:grpSp>
      <p:grpSp>
        <p:nvGrpSpPr>
          <p:cNvPr id="24" name="Group 24"/>
          <p:cNvGrpSpPr>
            <a:grpSpLocks/>
          </p:cNvGrpSpPr>
          <p:nvPr/>
        </p:nvGrpSpPr>
        <p:grpSpPr bwMode="auto">
          <a:xfrm>
            <a:off x="3549650" y="4662321"/>
            <a:ext cx="1358900" cy="400050"/>
            <a:chOff x="580" y="2592"/>
            <a:chExt cx="856" cy="252"/>
          </a:xfrm>
        </p:grpSpPr>
        <p:sp>
          <p:nvSpPr>
            <p:cNvPr id="25" name="AutoShape 22"/>
            <p:cNvSpPr>
              <a:spLocks noChangeArrowheads="1"/>
            </p:cNvSpPr>
            <p:nvPr/>
          </p:nvSpPr>
          <p:spPr bwMode="auto">
            <a:xfrm>
              <a:off x="580" y="2644"/>
              <a:ext cx="856"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6" name="Rectangle 23"/>
            <p:cNvSpPr>
              <a:spLocks noChangeArrowheads="1"/>
            </p:cNvSpPr>
            <p:nvPr/>
          </p:nvSpPr>
          <p:spPr bwMode="auto">
            <a:xfrm>
              <a:off x="912" y="259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1</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sp>
        <p:nvSpPr>
          <p:cNvPr id="27" name="Rectangle 25"/>
          <p:cNvSpPr/>
          <p:nvPr/>
        </p:nvSpPr>
        <p:spPr>
          <a:xfrm>
            <a:off x="1403350"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X</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8" name="Rectangle 26"/>
          <p:cNvSpPr/>
          <p:nvPr/>
        </p:nvSpPr>
        <p:spPr>
          <a:xfrm>
            <a:off x="3995738" y="5516563"/>
            <a:ext cx="576262"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Y</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9" name="Rectangle 27"/>
          <p:cNvSpPr/>
          <p:nvPr/>
        </p:nvSpPr>
        <p:spPr>
          <a:xfrm>
            <a:off x="6588125"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Z</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210506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Status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18</a:t>
            </a:fld>
            <a:endParaRPr lang="zh-CN" altLang="en-US" dirty="0"/>
          </a:p>
        </p:txBody>
      </p:sp>
      <p:grpSp>
        <p:nvGrpSpPr>
          <p:cNvPr id="6" name="Group 6"/>
          <p:cNvGrpSpPr>
            <a:grpSpLocks/>
          </p:cNvGrpSpPr>
          <p:nvPr/>
        </p:nvGrpSpPr>
        <p:grpSpPr bwMode="auto">
          <a:xfrm>
            <a:off x="768350" y="1412875"/>
            <a:ext cx="1816100" cy="4025900"/>
            <a:chOff x="436" y="676"/>
            <a:chExt cx="1144" cy="2536"/>
          </a:xfrm>
        </p:grpSpPr>
        <p:sp>
          <p:nvSpPr>
            <p:cNvPr id="7" name="Rectangle 4"/>
            <p:cNvSpPr>
              <a:spLocks noChangeArrowheads="1"/>
            </p:cNvSpPr>
            <p:nvPr/>
          </p:nvSpPr>
          <p:spPr bwMode="auto">
            <a:xfrm>
              <a:off x="436" y="3076"/>
              <a:ext cx="1144" cy="136"/>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8" name="Rectangle 5"/>
            <p:cNvSpPr>
              <a:spLocks noChangeArrowheads="1"/>
            </p:cNvSpPr>
            <p:nvPr/>
          </p:nvSpPr>
          <p:spPr bwMode="auto">
            <a:xfrm>
              <a:off x="916" y="676"/>
              <a:ext cx="136" cy="2392"/>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grpSp>
      <p:sp>
        <p:nvSpPr>
          <p:cNvPr id="9" name="Rectangle 7"/>
          <p:cNvSpPr>
            <a:spLocks noChangeArrowheads="1"/>
          </p:cNvSpPr>
          <p:nvPr/>
        </p:nvSpPr>
        <p:spPr bwMode="auto">
          <a:xfrm>
            <a:off x="1447800" y="53689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charset="-122"/>
              </a:rPr>
              <a:t>A</a:t>
            </a:r>
          </a:p>
        </p:txBody>
      </p:sp>
      <p:grpSp>
        <p:nvGrpSpPr>
          <p:cNvPr id="10" name="Group 11"/>
          <p:cNvGrpSpPr>
            <a:grpSpLocks/>
          </p:cNvGrpSpPr>
          <p:nvPr/>
        </p:nvGrpSpPr>
        <p:grpSpPr bwMode="auto">
          <a:xfrm>
            <a:off x="3359150" y="1412875"/>
            <a:ext cx="1816100" cy="4475163"/>
            <a:chOff x="2068" y="676"/>
            <a:chExt cx="1144" cy="2819"/>
          </a:xfrm>
        </p:grpSpPr>
        <p:sp>
          <p:nvSpPr>
            <p:cNvPr id="11" name="Rectangle 8"/>
            <p:cNvSpPr>
              <a:spLocks noChangeArrowheads="1"/>
            </p:cNvSpPr>
            <p:nvPr/>
          </p:nvSpPr>
          <p:spPr bwMode="auto">
            <a:xfrm>
              <a:off x="2068" y="3076"/>
              <a:ext cx="1144" cy="136"/>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2" name="Rectangle 9"/>
            <p:cNvSpPr>
              <a:spLocks noChangeArrowheads="1"/>
            </p:cNvSpPr>
            <p:nvPr/>
          </p:nvSpPr>
          <p:spPr bwMode="auto">
            <a:xfrm>
              <a:off x="2548" y="676"/>
              <a:ext cx="136" cy="2392"/>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3" name="Rectangle 10"/>
            <p:cNvSpPr>
              <a:spLocks noChangeArrowheads="1"/>
            </p:cNvSpPr>
            <p:nvPr/>
          </p:nvSpPr>
          <p:spPr bwMode="auto">
            <a:xfrm>
              <a:off x="2496"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9999"/>
                  </a:solidFill>
                  <a:effectLst/>
                  <a:uLnTx/>
                  <a:uFillTx/>
                  <a:ea typeface="宋体" charset="-122"/>
                </a:rPr>
                <a:t>B</a:t>
              </a:r>
            </a:p>
          </p:txBody>
        </p:sp>
      </p:grpSp>
      <p:grpSp>
        <p:nvGrpSpPr>
          <p:cNvPr id="14" name="Group 15"/>
          <p:cNvGrpSpPr>
            <a:grpSpLocks/>
          </p:cNvGrpSpPr>
          <p:nvPr/>
        </p:nvGrpSpPr>
        <p:grpSpPr bwMode="auto">
          <a:xfrm>
            <a:off x="5949950" y="1412875"/>
            <a:ext cx="1816100" cy="4475163"/>
            <a:chOff x="3700" y="676"/>
            <a:chExt cx="1144" cy="2819"/>
          </a:xfrm>
        </p:grpSpPr>
        <p:sp>
          <p:nvSpPr>
            <p:cNvPr id="15" name="Rectangle 12"/>
            <p:cNvSpPr>
              <a:spLocks noChangeArrowheads="1"/>
            </p:cNvSpPr>
            <p:nvPr/>
          </p:nvSpPr>
          <p:spPr bwMode="auto">
            <a:xfrm>
              <a:off x="3700" y="3076"/>
              <a:ext cx="1144" cy="136"/>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6" name="Rectangle 13"/>
            <p:cNvSpPr>
              <a:spLocks noChangeArrowheads="1"/>
            </p:cNvSpPr>
            <p:nvPr/>
          </p:nvSpPr>
          <p:spPr bwMode="auto">
            <a:xfrm>
              <a:off x="4180" y="676"/>
              <a:ext cx="136" cy="2392"/>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7" name="Rectangle 14"/>
            <p:cNvSpPr>
              <a:spLocks noChangeArrowheads="1"/>
            </p:cNvSpPr>
            <p:nvPr/>
          </p:nvSpPr>
          <p:spPr bwMode="auto">
            <a:xfrm>
              <a:off x="4128"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CC3300"/>
                  </a:solidFill>
                  <a:effectLst/>
                  <a:uLnTx/>
                  <a:uFillTx/>
                  <a:ea typeface="宋体" charset="-122"/>
                </a:rPr>
                <a:t>C</a:t>
              </a:r>
            </a:p>
          </p:txBody>
        </p:sp>
      </p:grpSp>
      <p:grpSp>
        <p:nvGrpSpPr>
          <p:cNvPr id="18" name="Group 18"/>
          <p:cNvGrpSpPr>
            <a:grpSpLocks/>
          </p:cNvGrpSpPr>
          <p:nvPr/>
        </p:nvGrpSpPr>
        <p:grpSpPr bwMode="auto">
          <a:xfrm>
            <a:off x="5988050" y="4893147"/>
            <a:ext cx="1663700" cy="400050"/>
            <a:chOff x="484" y="2880"/>
            <a:chExt cx="1048" cy="252"/>
          </a:xfrm>
        </p:grpSpPr>
        <p:sp>
          <p:nvSpPr>
            <p:cNvPr id="19" name="AutoShape 16"/>
            <p:cNvSpPr>
              <a:spLocks noChangeArrowheads="1"/>
            </p:cNvSpPr>
            <p:nvPr/>
          </p:nvSpPr>
          <p:spPr bwMode="auto">
            <a:xfrm>
              <a:off x="484" y="2932"/>
              <a:ext cx="1048"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0" name="Rectangle 17"/>
            <p:cNvSpPr>
              <a:spLocks noChangeArrowheads="1"/>
            </p:cNvSpPr>
            <p:nvPr/>
          </p:nvSpPr>
          <p:spPr bwMode="auto">
            <a:xfrm>
              <a:off x="912" y="288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3</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grpSp>
        <p:nvGrpSpPr>
          <p:cNvPr id="21" name="Group 21"/>
          <p:cNvGrpSpPr>
            <a:grpSpLocks/>
          </p:cNvGrpSpPr>
          <p:nvPr/>
        </p:nvGrpSpPr>
        <p:grpSpPr bwMode="auto">
          <a:xfrm>
            <a:off x="3493848" y="4902672"/>
            <a:ext cx="1511300" cy="400050"/>
            <a:chOff x="532" y="2736"/>
            <a:chExt cx="952" cy="252"/>
          </a:xfrm>
        </p:grpSpPr>
        <p:sp>
          <p:nvSpPr>
            <p:cNvPr id="22" name="AutoShape 19"/>
            <p:cNvSpPr>
              <a:spLocks noChangeArrowheads="1"/>
            </p:cNvSpPr>
            <p:nvPr/>
          </p:nvSpPr>
          <p:spPr bwMode="auto">
            <a:xfrm>
              <a:off x="532" y="2788"/>
              <a:ext cx="952"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a typeface="宋体" charset="-122"/>
              </a:endParaRPr>
            </a:p>
          </p:txBody>
        </p:sp>
        <p:sp>
          <p:nvSpPr>
            <p:cNvPr id="23" name="Rectangle 20"/>
            <p:cNvSpPr>
              <a:spLocks noChangeArrowheads="1"/>
            </p:cNvSpPr>
            <p:nvPr/>
          </p:nvSpPr>
          <p:spPr bwMode="auto">
            <a:xfrm>
              <a:off x="912" y="273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a:ln>
                    <a:noFill/>
                  </a:ln>
                  <a:solidFill>
                    <a:srgbClr val="FF0000"/>
                  </a:solidFill>
                  <a:effectLst/>
                  <a:uLnTx/>
                  <a:uFillTx/>
                  <a:ea typeface="宋体" charset="-122"/>
                </a:rPr>
                <a:t>2</a:t>
              </a:r>
            </a:p>
          </p:txBody>
        </p:sp>
      </p:grpSp>
      <p:grpSp>
        <p:nvGrpSpPr>
          <p:cNvPr id="24" name="Group 24"/>
          <p:cNvGrpSpPr>
            <a:grpSpLocks/>
          </p:cNvGrpSpPr>
          <p:nvPr/>
        </p:nvGrpSpPr>
        <p:grpSpPr bwMode="auto">
          <a:xfrm>
            <a:off x="3549650" y="4662321"/>
            <a:ext cx="1358900" cy="400050"/>
            <a:chOff x="580" y="2592"/>
            <a:chExt cx="856" cy="252"/>
          </a:xfrm>
        </p:grpSpPr>
        <p:sp>
          <p:nvSpPr>
            <p:cNvPr id="25" name="AutoShape 22"/>
            <p:cNvSpPr>
              <a:spLocks noChangeArrowheads="1"/>
            </p:cNvSpPr>
            <p:nvPr/>
          </p:nvSpPr>
          <p:spPr bwMode="auto">
            <a:xfrm>
              <a:off x="580" y="2644"/>
              <a:ext cx="856"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6" name="Rectangle 23"/>
            <p:cNvSpPr>
              <a:spLocks noChangeArrowheads="1"/>
            </p:cNvSpPr>
            <p:nvPr/>
          </p:nvSpPr>
          <p:spPr bwMode="auto">
            <a:xfrm>
              <a:off x="912" y="259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1</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sp>
        <p:nvSpPr>
          <p:cNvPr id="27" name="Rectangle 25"/>
          <p:cNvSpPr/>
          <p:nvPr/>
        </p:nvSpPr>
        <p:spPr>
          <a:xfrm>
            <a:off x="1403350"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X</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8" name="Rectangle 26"/>
          <p:cNvSpPr/>
          <p:nvPr/>
        </p:nvSpPr>
        <p:spPr>
          <a:xfrm>
            <a:off x="3995738" y="5516563"/>
            <a:ext cx="576262"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Y</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9" name="Rectangle 27"/>
          <p:cNvSpPr/>
          <p:nvPr/>
        </p:nvSpPr>
        <p:spPr>
          <a:xfrm>
            <a:off x="6588125"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Z</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292936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Status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19</a:t>
            </a:fld>
            <a:endParaRPr lang="zh-CN" altLang="en-US" dirty="0"/>
          </a:p>
        </p:txBody>
      </p:sp>
      <p:grpSp>
        <p:nvGrpSpPr>
          <p:cNvPr id="6" name="Group 6"/>
          <p:cNvGrpSpPr>
            <a:grpSpLocks/>
          </p:cNvGrpSpPr>
          <p:nvPr/>
        </p:nvGrpSpPr>
        <p:grpSpPr bwMode="auto">
          <a:xfrm>
            <a:off x="768350" y="1412875"/>
            <a:ext cx="1816100" cy="4025900"/>
            <a:chOff x="436" y="676"/>
            <a:chExt cx="1144" cy="2536"/>
          </a:xfrm>
        </p:grpSpPr>
        <p:sp>
          <p:nvSpPr>
            <p:cNvPr id="7" name="Rectangle 4"/>
            <p:cNvSpPr>
              <a:spLocks noChangeArrowheads="1"/>
            </p:cNvSpPr>
            <p:nvPr/>
          </p:nvSpPr>
          <p:spPr bwMode="auto">
            <a:xfrm>
              <a:off x="436" y="3076"/>
              <a:ext cx="1144" cy="136"/>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8" name="Rectangle 5"/>
            <p:cNvSpPr>
              <a:spLocks noChangeArrowheads="1"/>
            </p:cNvSpPr>
            <p:nvPr/>
          </p:nvSpPr>
          <p:spPr bwMode="auto">
            <a:xfrm>
              <a:off x="916" y="676"/>
              <a:ext cx="136" cy="2392"/>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grpSp>
      <p:sp>
        <p:nvSpPr>
          <p:cNvPr id="9" name="Rectangle 7"/>
          <p:cNvSpPr>
            <a:spLocks noChangeArrowheads="1"/>
          </p:cNvSpPr>
          <p:nvPr/>
        </p:nvSpPr>
        <p:spPr bwMode="auto">
          <a:xfrm>
            <a:off x="1447800" y="53689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charset="-122"/>
              </a:rPr>
              <a:t>A</a:t>
            </a:r>
          </a:p>
        </p:txBody>
      </p:sp>
      <p:grpSp>
        <p:nvGrpSpPr>
          <p:cNvPr id="10" name="Group 11"/>
          <p:cNvGrpSpPr>
            <a:grpSpLocks/>
          </p:cNvGrpSpPr>
          <p:nvPr/>
        </p:nvGrpSpPr>
        <p:grpSpPr bwMode="auto">
          <a:xfrm>
            <a:off x="3359150" y="1412875"/>
            <a:ext cx="1816100" cy="4475163"/>
            <a:chOff x="2068" y="676"/>
            <a:chExt cx="1144" cy="2819"/>
          </a:xfrm>
        </p:grpSpPr>
        <p:sp>
          <p:nvSpPr>
            <p:cNvPr id="11" name="Rectangle 8"/>
            <p:cNvSpPr>
              <a:spLocks noChangeArrowheads="1"/>
            </p:cNvSpPr>
            <p:nvPr/>
          </p:nvSpPr>
          <p:spPr bwMode="auto">
            <a:xfrm>
              <a:off x="2068" y="3076"/>
              <a:ext cx="1144" cy="136"/>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2" name="Rectangle 9"/>
            <p:cNvSpPr>
              <a:spLocks noChangeArrowheads="1"/>
            </p:cNvSpPr>
            <p:nvPr/>
          </p:nvSpPr>
          <p:spPr bwMode="auto">
            <a:xfrm>
              <a:off x="2548" y="676"/>
              <a:ext cx="136" cy="2392"/>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3" name="Rectangle 10"/>
            <p:cNvSpPr>
              <a:spLocks noChangeArrowheads="1"/>
            </p:cNvSpPr>
            <p:nvPr/>
          </p:nvSpPr>
          <p:spPr bwMode="auto">
            <a:xfrm>
              <a:off x="2496"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9999"/>
                  </a:solidFill>
                  <a:effectLst/>
                  <a:uLnTx/>
                  <a:uFillTx/>
                  <a:ea typeface="宋体" charset="-122"/>
                </a:rPr>
                <a:t>B</a:t>
              </a:r>
            </a:p>
          </p:txBody>
        </p:sp>
      </p:grpSp>
      <p:grpSp>
        <p:nvGrpSpPr>
          <p:cNvPr id="14" name="Group 15"/>
          <p:cNvGrpSpPr>
            <a:grpSpLocks/>
          </p:cNvGrpSpPr>
          <p:nvPr/>
        </p:nvGrpSpPr>
        <p:grpSpPr bwMode="auto">
          <a:xfrm>
            <a:off x="5949950" y="1412875"/>
            <a:ext cx="1816100" cy="4475163"/>
            <a:chOff x="3700" y="676"/>
            <a:chExt cx="1144" cy="2819"/>
          </a:xfrm>
        </p:grpSpPr>
        <p:sp>
          <p:nvSpPr>
            <p:cNvPr id="15" name="Rectangle 12"/>
            <p:cNvSpPr>
              <a:spLocks noChangeArrowheads="1"/>
            </p:cNvSpPr>
            <p:nvPr/>
          </p:nvSpPr>
          <p:spPr bwMode="auto">
            <a:xfrm>
              <a:off x="3700" y="3076"/>
              <a:ext cx="1144" cy="136"/>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6" name="Rectangle 13"/>
            <p:cNvSpPr>
              <a:spLocks noChangeArrowheads="1"/>
            </p:cNvSpPr>
            <p:nvPr/>
          </p:nvSpPr>
          <p:spPr bwMode="auto">
            <a:xfrm>
              <a:off x="4180" y="676"/>
              <a:ext cx="136" cy="2392"/>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7" name="Rectangle 14"/>
            <p:cNvSpPr>
              <a:spLocks noChangeArrowheads="1"/>
            </p:cNvSpPr>
            <p:nvPr/>
          </p:nvSpPr>
          <p:spPr bwMode="auto">
            <a:xfrm>
              <a:off x="4128"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CC3300"/>
                  </a:solidFill>
                  <a:effectLst/>
                  <a:uLnTx/>
                  <a:uFillTx/>
                  <a:ea typeface="宋体" charset="-122"/>
                </a:rPr>
                <a:t>C</a:t>
              </a:r>
            </a:p>
          </p:txBody>
        </p:sp>
      </p:grpSp>
      <p:grpSp>
        <p:nvGrpSpPr>
          <p:cNvPr id="18" name="Group 18"/>
          <p:cNvGrpSpPr>
            <a:grpSpLocks/>
          </p:cNvGrpSpPr>
          <p:nvPr/>
        </p:nvGrpSpPr>
        <p:grpSpPr bwMode="auto">
          <a:xfrm>
            <a:off x="5988050" y="4893147"/>
            <a:ext cx="1663700" cy="400050"/>
            <a:chOff x="484" y="2880"/>
            <a:chExt cx="1048" cy="252"/>
          </a:xfrm>
        </p:grpSpPr>
        <p:sp>
          <p:nvSpPr>
            <p:cNvPr id="19" name="AutoShape 16"/>
            <p:cNvSpPr>
              <a:spLocks noChangeArrowheads="1"/>
            </p:cNvSpPr>
            <p:nvPr/>
          </p:nvSpPr>
          <p:spPr bwMode="auto">
            <a:xfrm>
              <a:off x="484" y="2932"/>
              <a:ext cx="1048"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0" name="Rectangle 17"/>
            <p:cNvSpPr>
              <a:spLocks noChangeArrowheads="1"/>
            </p:cNvSpPr>
            <p:nvPr/>
          </p:nvSpPr>
          <p:spPr bwMode="auto">
            <a:xfrm>
              <a:off x="912" y="288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3</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grpSp>
        <p:nvGrpSpPr>
          <p:cNvPr id="21" name="Group 21"/>
          <p:cNvGrpSpPr>
            <a:grpSpLocks/>
          </p:cNvGrpSpPr>
          <p:nvPr/>
        </p:nvGrpSpPr>
        <p:grpSpPr bwMode="auto">
          <a:xfrm>
            <a:off x="3493848" y="4902672"/>
            <a:ext cx="1511300" cy="400050"/>
            <a:chOff x="532" y="2736"/>
            <a:chExt cx="952" cy="252"/>
          </a:xfrm>
        </p:grpSpPr>
        <p:sp>
          <p:nvSpPr>
            <p:cNvPr id="22" name="AutoShape 19"/>
            <p:cNvSpPr>
              <a:spLocks noChangeArrowheads="1"/>
            </p:cNvSpPr>
            <p:nvPr/>
          </p:nvSpPr>
          <p:spPr bwMode="auto">
            <a:xfrm>
              <a:off x="532" y="2788"/>
              <a:ext cx="952"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a typeface="宋体" charset="-122"/>
              </a:endParaRPr>
            </a:p>
          </p:txBody>
        </p:sp>
        <p:sp>
          <p:nvSpPr>
            <p:cNvPr id="23" name="Rectangle 20"/>
            <p:cNvSpPr>
              <a:spLocks noChangeArrowheads="1"/>
            </p:cNvSpPr>
            <p:nvPr/>
          </p:nvSpPr>
          <p:spPr bwMode="auto">
            <a:xfrm>
              <a:off x="912" y="273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a:ln>
                    <a:noFill/>
                  </a:ln>
                  <a:solidFill>
                    <a:srgbClr val="FF0000"/>
                  </a:solidFill>
                  <a:effectLst/>
                  <a:uLnTx/>
                  <a:uFillTx/>
                  <a:ea typeface="宋体" charset="-122"/>
                </a:rPr>
                <a:t>2</a:t>
              </a:r>
            </a:p>
          </p:txBody>
        </p:sp>
      </p:grpSp>
      <p:grpSp>
        <p:nvGrpSpPr>
          <p:cNvPr id="24" name="Group 24"/>
          <p:cNvGrpSpPr>
            <a:grpSpLocks/>
          </p:cNvGrpSpPr>
          <p:nvPr/>
        </p:nvGrpSpPr>
        <p:grpSpPr bwMode="auto">
          <a:xfrm>
            <a:off x="958850" y="4903078"/>
            <a:ext cx="1358900" cy="400050"/>
            <a:chOff x="580" y="2592"/>
            <a:chExt cx="856" cy="252"/>
          </a:xfrm>
        </p:grpSpPr>
        <p:sp>
          <p:nvSpPr>
            <p:cNvPr id="25" name="AutoShape 22"/>
            <p:cNvSpPr>
              <a:spLocks noChangeArrowheads="1"/>
            </p:cNvSpPr>
            <p:nvPr/>
          </p:nvSpPr>
          <p:spPr bwMode="auto">
            <a:xfrm>
              <a:off x="580" y="2644"/>
              <a:ext cx="856"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6" name="Rectangle 23"/>
            <p:cNvSpPr>
              <a:spLocks noChangeArrowheads="1"/>
            </p:cNvSpPr>
            <p:nvPr/>
          </p:nvSpPr>
          <p:spPr bwMode="auto">
            <a:xfrm>
              <a:off x="912" y="259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1</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sp>
        <p:nvSpPr>
          <p:cNvPr id="27" name="Rectangle 25"/>
          <p:cNvSpPr/>
          <p:nvPr/>
        </p:nvSpPr>
        <p:spPr>
          <a:xfrm>
            <a:off x="1403350"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X</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8" name="Rectangle 26"/>
          <p:cNvSpPr/>
          <p:nvPr/>
        </p:nvSpPr>
        <p:spPr>
          <a:xfrm>
            <a:off x="3995738" y="5516563"/>
            <a:ext cx="576262"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Y</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9" name="Rectangle 27"/>
          <p:cNvSpPr/>
          <p:nvPr/>
        </p:nvSpPr>
        <p:spPr>
          <a:xfrm>
            <a:off x="6588125"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Z</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128747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Recursion</a:t>
            </a:r>
            <a:endParaRPr lang="zh-CN" altLang="en-US" dirty="0"/>
          </a:p>
        </p:txBody>
      </p:sp>
      <p:sp>
        <p:nvSpPr>
          <p:cNvPr id="3" name="内容占位符 2"/>
          <p:cNvSpPr>
            <a:spLocks noGrp="1"/>
          </p:cNvSpPr>
          <p:nvPr>
            <p:ph idx="1"/>
          </p:nvPr>
        </p:nvSpPr>
        <p:spPr/>
        <p:txBody>
          <a:bodyPr>
            <a:normAutofit/>
          </a:bodyPr>
          <a:lstStyle/>
          <a:p>
            <a:pPr>
              <a:lnSpc>
                <a:spcPct val="120000"/>
              </a:lnSpc>
              <a:spcBef>
                <a:spcPts val="1200"/>
              </a:spcBef>
            </a:pPr>
            <a:r>
              <a:rPr lang="zh-CN" altLang="en-US" sz="1800" b="1" dirty="0">
                <a:latin typeface="微软雅黑" panose="020B0503020204020204" pitchFamily="34" charset="-122"/>
              </a:rPr>
              <a:t>递归的定义</a:t>
            </a:r>
            <a:endParaRPr lang="en-US" altLang="zh-CN" sz="1800" b="1" dirty="0">
              <a:latin typeface="微软雅黑" panose="020B0503020204020204" pitchFamily="34" charset="-122"/>
            </a:endParaRPr>
          </a:p>
          <a:p>
            <a:pPr lvl="1">
              <a:lnSpc>
                <a:spcPct val="120000"/>
              </a:lnSpc>
              <a:spcBef>
                <a:spcPts val="1200"/>
              </a:spcBef>
            </a:pPr>
            <a:r>
              <a:rPr lang="zh-CN" altLang="en-US" sz="1800" dirty="0">
                <a:latin typeface="微软雅黑" panose="020B0503020204020204" pitchFamily="34" charset="-122"/>
              </a:rPr>
              <a:t>子程序（或函数）</a:t>
            </a:r>
            <a:r>
              <a:rPr lang="zh-CN" altLang="en-US" sz="1800" b="1" dirty="0">
                <a:solidFill>
                  <a:srgbClr val="FF0000"/>
                </a:solidFill>
                <a:latin typeface="微软雅黑" panose="020B0503020204020204" pitchFamily="34" charset="-122"/>
              </a:rPr>
              <a:t>直接调用自己</a:t>
            </a:r>
            <a:r>
              <a:rPr lang="zh-CN" altLang="en-US" sz="1800" dirty="0">
                <a:latin typeface="微软雅黑" panose="020B0503020204020204" pitchFamily="34" charset="-122"/>
              </a:rPr>
              <a:t>或通过一系列调用语句</a:t>
            </a:r>
            <a:r>
              <a:rPr lang="zh-CN" altLang="en-US" sz="1800" b="1" dirty="0">
                <a:solidFill>
                  <a:srgbClr val="FF0000"/>
                </a:solidFill>
                <a:latin typeface="微软雅黑" panose="020B0503020204020204" pitchFamily="34" charset="-122"/>
              </a:rPr>
              <a:t>间接调用自己</a:t>
            </a:r>
            <a:r>
              <a:rPr lang="zh-CN" altLang="en-US" sz="1800" dirty="0">
                <a:latin typeface="微软雅黑" panose="020B0503020204020204" pitchFamily="34" charset="-122"/>
              </a:rPr>
              <a:t>，是一种描述问题和解决问题的基本方法。 </a:t>
            </a:r>
          </a:p>
          <a:p>
            <a:pPr>
              <a:lnSpc>
                <a:spcPct val="120000"/>
              </a:lnSpc>
              <a:spcBef>
                <a:spcPts val="1200"/>
              </a:spcBef>
            </a:pPr>
            <a:r>
              <a:rPr lang="zh-CN" altLang="en-US" sz="1800" b="1" dirty="0">
                <a:latin typeface="微软雅黑" panose="020B0503020204020204" pitchFamily="34" charset="-122"/>
              </a:rPr>
              <a:t>递归的基本思想</a:t>
            </a:r>
            <a:endParaRPr lang="en-US" altLang="zh-CN" sz="1800" b="1" dirty="0">
              <a:latin typeface="微软雅黑" panose="020B0503020204020204" pitchFamily="34" charset="-122"/>
            </a:endParaRPr>
          </a:p>
          <a:p>
            <a:pPr lvl="1">
              <a:lnSpc>
                <a:spcPct val="120000"/>
              </a:lnSpc>
              <a:spcBef>
                <a:spcPts val="1200"/>
              </a:spcBef>
            </a:pPr>
            <a:r>
              <a:rPr lang="zh-CN" altLang="en-US" sz="1800" dirty="0">
                <a:latin typeface="微软雅黑" panose="020B0503020204020204" pitchFamily="34" charset="-122"/>
              </a:rPr>
              <a:t>问题分解：把一个</a:t>
            </a:r>
            <a:r>
              <a:rPr lang="zh-CN" altLang="en-US" sz="1800" b="1" dirty="0">
                <a:solidFill>
                  <a:srgbClr val="FF0000"/>
                </a:solidFill>
                <a:latin typeface="微软雅黑" panose="020B0503020204020204" pitchFamily="34" charset="-122"/>
              </a:rPr>
              <a:t>不能或不好解决</a:t>
            </a:r>
            <a:r>
              <a:rPr lang="zh-CN" altLang="en-US" sz="1800" dirty="0">
                <a:latin typeface="微软雅黑" panose="020B0503020204020204" pitchFamily="34" charset="-122"/>
              </a:rPr>
              <a:t>的大问题转化为一个或几个小问题，再把这些小问题进一步分解成更小的小问题，直至每个小问题都可以直接解决</a:t>
            </a:r>
            <a:r>
              <a:rPr lang="zh-CN" altLang="en-US" sz="1800" dirty="0"/>
              <a:t>。 </a:t>
            </a:r>
            <a:endParaRPr lang="en-US" altLang="zh-CN" sz="1800" dirty="0"/>
          </a:p>
          <a:p>
            <a:pPr>
              <a:lnSpc>
                <a:spcPct val="120000"/>
              </a:lnSpc>
              <a:spcBef>
                <a:spcPts val="1200"/>
              </a:spcBef>
            </a:pPr>
            <a:r>
              <a:rPr lang="zh-CN" altLang="en-US" sz="1800" b="1" dirty="0">
                <a:latin typeface="微软雅黑" panose="020B0503020204020204" pitchFamily="34" charset="-122"/>
              </a:rPr>
              <a:t>递归的要素</a:t>
            </a:r>
            <a:endParaRPr lang="en-US" altLang="zh-CN" sz="1800" b="1" dirty="0">
              <a:latin typeface="微软雅黑" panose="020B0503020204020204" pitchFamily="34" charset="-122"/>
            </a:endParaRPr>
          </a:p>
          <a:p>
            <a:pPr lvl="1">
              <a:lnSpc>
                <a:spcPct val="120000"/>
              </a:lnSpc>
              <a:spcBef>
                <a:spcPts val="1200"/>
              </a:spcBef>
            </a:pPr>
            <a:r>
              <a:rPr lang="zh-CN" altLang="en-US" sz="1800" dirty="0"/>
              <a:t>递归</a:t>
            </a:r>
            <a:r>
              <a:rPr lang="zh-CN" altLang="en-US" sz="1800" b="1" dirty="0">
                <a:solidFill>
                  <a:srgbClr val="FF0000"/>
                </a:solidFill>
              </a:rPr>
              <a:t>边界条件</a:t>
            </a:r>
            <a:r>
              <a:rPr lang="zh-CN" altLang="en-US" sz="1800" dirty="0"/>
              <a:t>：确定递归到何时终止，也称为递归出口；</a:t>
            </a:r>
          </a:p>
          <a:p>
            <a:pPr lvl="1">
              <a:lnSpc>
                <a:spcPct val="120000"/>
              </a:lnSpc>
              <a:spcBef>
                <a:spcPts val="1200"/>
              </a:spcBef>
            </a:pPr>
            <a:r>
              <a:rPr lang="zh-CN" altLang="en-US" sz="1800" dirty="0"/>
              <a:t>递归模式：大问题是如何分解为小问题的，也称为递归体。 </a:t>
            </a:r>
          </a:p>
          <a:p>
            <a:pPr lvl="1">
              <a:lnSpc>
                <a:spcPct val="120000"/>
              </a:lnSpc>
              <a:spcBef>
                <a:spcPts val="1200"/>
              </a:spcBef>
            </a:pPr>
            <a:endParaRPr lang="zh-CN" altLang="en-US" sz="1600"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a:t>
            </a:fld>
            <a:endParaRPr lang="zh-CN" altLang="en-US" dirty="0"/>
          </a:p>
        </p:txBody>
      </p:sp>
    </p:spTree>
    <p:extLst>
      <p:ext uri="{BB962C8B-B14F-4D97-AF65-F5344CB8AC3E}">
        <p14:creationId xmlns:p14="http://schemas.microsoft.com/office/powerpoint/2010/main" val="63326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Status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20</a:t>
            </a:fld>
            <a:endParaRPr lang="zh-CN" altLang="en-US" dirty="0"/>
          </a:p>
        </p:txBody>
      </p:sp>
      <p:grpSp>
        <p:nvGrpSpPr>
          <p:cNvPr id="6" name="Group 6"/>
          <p:cNvGrpSpPr>
            <a:grpSpLocks/>
          </p:cNvGrpSpPr>
          <p:nvPr/>
        </p:nvGrpSpPr>
        <p:grpSpPr bwMode="auto">
          <a:xfrm>
            <a:off x="768350" y="1412875"/>
            <a:ext cx="1816100" cy="4025900"/>
            <a:chOff x="436" y="676"/>
            <a:chExt cx="1144" cy="2536"/>
          </a:xfrm>
        </p:grpSpPr>
        <p:sp>
          <p:nvSpPr>
            <p:cNvPr id="7" name="Rectangle 4"/>
            <p:cNvSpPr>
              <a:spLocks noChangeArrowheads="1"/>
            </p:cNvSpPr>
            <p:nvPr/>
          </p:nvSpPr>
          <p:spPr bwMode="auto">
            <a:xfrm>
              <a:off x="436" y="3076"/>
              <a:ext cx="1144" cy="136"/>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8" name="Rectangle 5"/>
            <p:cNvSpPr>
              <a:spLocks noChangeArrowheads="1"/>
            </p:cNvSpPr>
            <p:nvPr/>
          </p:nvSpPr>
          <p:spPr bwMode="auto">
            <a:xfrm>
              <a:off x="916" y="676"/>
              <a:ext cx="136" cy="2392"/>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grpSp>
      <p:sp>
        <p:nvSpPr>
          <p:cNvPr id="9" name="Rectangle 7"/>
          <p:cNvSpPr>
            <a:spLocks noChangeArrowheads="1"/>
          </p:cNvSpPr>
          <p:nvPr/>
        </p:nvSpPr>
        <p:spPr bwMode="auto">
          <a:xfrm>
            <a:off x="1447800" y="53689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charset="-122"/>
              </a:rPr>
              <a:t>A</a:t>
            </a:r>
          </a:p>
        </p:txBody>
      </p:sp>
      <p:grpSp>
        <p:nvGrpSpPr>
          <p:cNvPr id="10" name="Group 11"/>
          <p:cNvGrpSpPr>
            <a:grpSpLocks/>
          </p:cNvGrpSpPr>
          <p:nvPr/>
        </p:nvGrpSpPr>
        <p:grpSpPr bwMode="auto">
          <a:xfrm>
            <a:off x="3359150" y="1412875"/>
            <a:ext cx="1816100" cy="4475163"/>
            <a:chOff x="2068" y="676"/>
            <a:chExt cx="1144" cy="2819"/>
          </a:xfrm>
        </p:grpSpPr>
        <p:sp>
          <p:nvSpPr>
            <p:cNvPr id="11" name="Rectangle 8"/>
            <p:cNvSpPr>
              <a:spLocks noChangeArrowheads="1"/>
            </p:cNvSpPr>
            <p:nvPr/>
          </p:nvSpPr>
          <p:spPr bwMode="auto">
            <a:xfrm>
              <a:off x="2068" y="3076"/>
              <a:ext cx="1144" cy="136"/>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2" name="Rectangle 9"/>
            <p:cNvSpPr>
              <a:spLocks noChangeArrowheads="1"/>
            </p:cNvSpPr>
            <p:nvPr/>
          </p:nvSpPr>
          <p:spPr bwMode="auto">
            <a:xfrm>
              <a:off x="2548" y="676"/>
              <a:ext cx="136" cy="2392"/>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3" name="Rectangle 10"/>
            <p:cNvSpPr>
              <a:spLocks noChangeArrowheads="1"/>
            </p:cNvSpPr>
            <p:nvPr/>
          </p:nvSpPr>
          <p:spPr bwMode="auto">
            <a:xfrm>
              <a:off x="2496"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9999"/>
                  </a:solidFill>
                  <a:effectLst/>
                  <a:uLnTx/>
                  <a:uFillTx/>
                  <a:ea typeface="宋体" charset="-122"/>
                </a:rPr>
                <a:t>B</a:t>
              </a:r>
            </a:p>
          </p:txBody>
        </p:sp>
      </p:grpSp>
      <p:grpSp>
        <p:nvGrpSpPr>
          <p:cNvPr id="14" name="Group 15"/>
          <p:cNvGrpSpPr>
            <a:grpSpLocks/>
          </p:cNvGrpSpPr>
          <p:nvPr/>
        </p:nvGrpSpPr>
        <p:grpSpPr bwMode="auto">
          <a:xfrm>
            <a:off x="5949950" y="1412875"/>
            <a:ext cx="1816100" cy="4475163"/>
            <a:chOff x="3700" y="676"/>
            <a:chExt cx="1144" cy="2819"/>
          </a:xfrm>
        </p:grpSpPr>
        <p:sp>
          <p:nvSpPr>
            <p:cNvPr id="15" name="Rectangle 12"/>
            <p:cNvSpPr>
              <a:spLocks noChangeArrowheads="1"/>
            </p:cNvSpPr>
            <p:nvPr/>
          </p:nvSpPr>
          <p:spPr bwMode="auto">
            <a:xfrm>
              <a:off x="3700" y="3076"/>
              <a:ext cx="1144" cy="136"/>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6" name="Rectangle 13"/>
            <p:cNvSpPr>
              <a:spLocks noChangeArrowheads="1"/>
            </p:cNvSpPr>
            <p:nvPr/>
          </p:nvSpPr>
          <p:spPr bwMode="auto">
            <a:xfrm>
              <a:off x="4180" y="676"/>
              <a:ext cx="136" cy="2392"/>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7" name="Rectangle 14"/>
            <p:cNvSpPr>
              <a:spLocks noChangeArrowheads="1"/>
            </p:cNvSpPr>
            <p:nvPr/>
          </p:nvSpPr>
          <p:spPr bwMode="auto">
            <a:xfrm>
              <a:off x="4128"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CC3300"/>
                  </a:solidFill>
                  <a:effectLst/>
                  <a:uLnTx/>
                  <a:uFillTx/>
                  <a:ea typeface="宋体" charset="-122"/>
                </a:rPr>
                <a:t>C</a:t>
              </a:r>
            </a:p>
          </p:txBody>
        </p:sp>
      </p:grpSp>
      <p:grpSp>
        <p:nvGrpSpPr>
          <p:cNvPr id="18" name="Group 18"/>
          <p:cNvGrpSpPr>
            <a:grpSpLocks/>
          </p:cNvGrpSpPr>
          <p:nvPr/>
        </p:nvGrpSpPr>
        <p:grpSpPr bwMode="auto">
          <a:xfrm>
            <a:off x="5988050" y="4893147"/>
            <a:ext cx="1663700" cy="400050"/>
            <a:chOff x="484" y="2880"/>
            <a:chExt cx="1048" cy="252"/>
          </a:xfrm>
        </p:grpSpPr>
        <p:sp>
          <p:nvSpPr>
            <p:cNvPr id="19" name="AutoShape 16"/>
            <p:cNvSpPr>
              <a:spLocks noChangeArrowheads="1"/>
            </p:cNvSpPr>
            <p:nvPr/>
          </p:nvSpPr>
          <p:spPr bwMode="auto">
            <a:xfrm>
              <a:off x="484" y="2932"/>
              <a:ext cx="1048"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0" name="Rectangle 17"/>
            <p:cNvSpPr>
              <a:spLocks noChangeArrowheads="1"/>
            </p:cNvSpPr>
            <p:nvPr/>
          </p:nvSpPr>
          <p:spPr bwMode="auto">
            <a:xfrm>
              <a:off x="912" y="288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3</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grpSp>
        <p:nvGrpSpPr>
          <p:cNvPr id="21" name="Group 21"/>
          <p:cNvGrpSpPr>
            <a:grpSpLocks/>
          </p:cNvGrpSpPr>
          <p:nvPr/>
        </p:nvGrpSpPr>
        <p:grpSpPr bwMode="auto">
          <a:xfrm>
            <a:off x="6071412" y="4653674"/>
            <a:ext cx="1511300" cy="400050"/>
            <a:chOff x="532" y="2736"/>
            <a:chExt cx="952" cy="252"/>
          </a:xfrm>
        </p:grpSpPr>
        <p:sp>
          <p:nvSpPr>
            <p:cNvPr id="22" name="AutoShape 19"/>
            <p:cNvSpPr>
              <a:spLocks noChangeArrowheads="1"/>
            </p:cNvSpPr>
            <p:nvPr/>
          </p:nvSpPr>
          <p:spPr bwMode="auto">
            <a:xfrm>
              <a:off x="532" y="2788"/>
              <a:ext cx="952"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a typeface="宋体" charset="-122"/>
              </a:endParaRPr>
            </a:p>
          </p:txBody>
        </p:sp>
        <p:sp>
          <p:nvSpPr>
            <p:cNvPr id="23" name="Rectangle 20"/>
            <p:cNvSpPr>
              <a:spLocks noChangeArrowheads="1"/>
            </p:cNvSpPr>
            <p:nvPr/>
          </p:nvSpPr>
          <p:spPr bwMode="auto">
            <a:xfrm>
              <a:off x="912" y="273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a:ln>
                    <a:noFill/>
                  </a:ln>
                  <a:solidFill>
                    <a:srgbClr val="FF0000"/>
                  </a:solidFill>
                  <a:effectLst/>
                  <a:uLnTx/>
                  <a:uFillTx/>
                  <a:ea typeface="宋体" charset="-122"/>
                </a:rPr>
                <a:t>2</a:t>
              </a:r>
            </a:p>
          </p:txBody>
        </p:sp>
      </p:grpSp>
      <p:grpSp>
        <p:nvGrpSpPr>
          <p:cNvPr id="24" name="Group 24"/>
          <p:cNvGrpSpPr>
            <a:grpSpLocks/>
          </p:cNvGrpSpPr>
          <p:nvPr/>
        </p:nvGrpSpPr>
        <p:grpSpPr bwMode="auto">
          <a:xfrm>
            <a:off x="958850" y="4903078"/>
            <a:ext cx="1358900" cy="400050"/>
            <a:chOff x="580" y="2592"/>
            <a:chExt cx="856" cy="252"/>
          </a:xfrm>
        </p:grpSpPr>
        <p:sp>
          <p:nvSpPr>
            <p:cNvPr id="25" name="AutoShape 22"/>
            <p:cNvSpPr>
              <a:spLocks noChangeArrowheads="1"/>
            </p:cNvSpPr>
            <p:nvPr/>
          </p:nvSpPr>
          <p:spPr bwMode="auto">
            <a:xfrm>
              <a:off x="580" y="2644"/>
              <a:ext cx="856"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6" name="Rectangle 23"/>
            <p:cNvSpPr>
              <a:spLocks noChangeArrowheads="1"/>
            </p:cNvSpPr>
            <p:nvPr/>
          </p:nvSpPr>
          <p:spPr bwMode="auto">
            <a:xfrm>
              <a:off x="912" y="259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1</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sp>
        <p:nvSpPr>
          <p:cNvPr id="27" name="Rectangle 25"/>
          <p:cNvSpPr/>
          <p:nvPr/>
        </p:nvSpPr>
        <p:spPr>
          <a:xfrm>
            <a:off x="1403350"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X</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8" name="Rectangle 26"/>
          <p:cNvSpPr/>
          <p:nvPr/>
        </p:nvSpPr>
        <p:spPr>
          <a:xfrm>
            <a:off x="3995738" y="5516563"/>
            <a:ext cx="576262"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Y</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9" name="Rectangle 27"/>
          <p:cNvSpPr/>
          <p:nvPr/>
        </p:nvSpPr>
        <p:spPr>
          <a:xfrm>
            <a:off x="6588125"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Z</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2081719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Status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21</a:t>
            </a:fld>
            <a:endParaRPr lang="zh-CN" altLang="en-US" dirty="0"/>
          </a:p>
        </p:txBody>
      </p:sp>
      <p:grpSp>
        <p:nvGrpSpPr>
          <p:cNvPr id="6" name="Group 6"/>
          <p:cNvGrpSpPr>
            <a:grpSpLocks/>
          </p:cNvGrpSpPr>
          <p:nvPr/>
        </p:nvGrpSpPr>
        <p:grpSpPr bwMode="auto">
          <a:xfrm>
            <a:off x="768350" y="1412875"/>
            <a:ext cx="1816100" cy="4025900"/>
            <a:chOff x="436" y="676"/>
            <a:chExt cx="1144" cy="2536"/>
          </a:xfrm>
        </p:grpSpPr>
        <p:sp>
          <p:nvSpPr>
            <p:cNvPr id="7" name="Rectangle 4"/>
            <p:cNvSpPr>
              <a:spLocks noChangeArrowheads="1"/>
            </p:cNvSpPr>
            <p:nvPr/>
          </p:nvSpPr>
          <p:spPr bwMode="auto">
            <a:xfrm>
              <a:off x="436" y="3076"/>
              <a:ext cx="1144" cy="136"/>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8" name="Rectangle 5"/>
            <p:cNvSpPr>
              <a:spLocks noChangeArrowheads="1"/>
            </p:cNvSpPr>
            <p:nvPr/>
          </p:nvSpPr>
          <p:spPr bwMode="auto">
            <a:xfrm>
              <a:off x="916" y="676"/>
              <a:ext cx="136" cy="2392"/>
            </a:xfrm>
            <a:prstGeom prst="rect">
              <a:avLst/>
            </a:prstGeom>
            <a:solidFill>
              <a:srgbClr val="FFFFFF"/>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grpSp>
      <p:sp>
        <p:nvSpPr>
          <p:cNvPr id="9" name="Rectangle 7"/>
          <p:cNvSpPr>
            <a:spLocks noChangeArrowheads="1"/>
          </p:cNvSpPr>
          <p:nvPr/>
        </p:nvSpPr>
        <p:spPr bwMode="auto">
          <a:xfrm>
            <a:off x="1447800" y="53689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charset="-122"/>
              </a:rPr>
              <a:t>A</a:t>
            </a:r>
          </a:p>
        </p:txBody>
      </p:sp>
      <p:grpSp>
        <p:nvGrpSpPr>
          <p:cNvPr id="10" name="Group 11"/>
          <p:cNvGrpSpPr>
            <a:grpSpLocks/>
          </p:cNvGrpSpPr>
          <p:nvPr/>
        </p:nvGrpSpPr>
        <p:grpSpPr bwMode="auto">
          <a:xfrm>
            <a:off x="3359150" y="1412875"/>
            <a:ext cx="1816100" cy="4475163"/>
            <a:chOff x="2068" y="676"/>
            <a:chExt cx="1144" cy="2819"/>
          </a:xfrm>
        </p:grpSpPr>
        <p:sp>
          <p:nvSpPr>
            <p:cNvPr id="11" name="Rectangle 8"/>
            <p:cNvSpPr>
              <a:spLocks noChangeArrowheads="1"/>
            </p:cNvSpPr>
            <p:nvPr/>
          </p:nvSpPr>
          <p:spPr bwMode="auto">
            <a:xfrm>
              <a:off x="2068" y="3076"/>
              <a:ext cx="1144" cy="136"/>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2" name="Rectangle 9"/>
            <p:cNvSpPr>
              <a:spLocks noChangeArrowheads="1"/>
            </p:cNvSpPr>
            <p:nvPr/>
          </p:nvSpPr>
          <p:spPr bwMode="auto">
            <a:xfrm>
              <a:off x="2548" y="676"/>
              <a:ext cx="136" cy="2392"/>
            </a:xfrm>
            <a:prstGeom prst="rect">
              <a:avLst/>
            </a:prstGeom>
            <a:solidFill>
              <a:srgbClr val="0099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3" name="Rectangle 10"/>
            <p:cNvSpPr>
              <a:spLocks noChangeArrowheads="1"/>
            </p:cNvSpPr>
            <p:nvPr/>
          </p:nvSpPr>
          <p:spPr bwMode="auto">
            <a:xfrm>
              <a:off x="2496"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9999"/>
                  </a:solidFill>
                  <a:effectLst/>
                  <a:uLnTx/>
                  <a:uFillTx/>
                  <a:ea typeface="宋体" charset="-122"/>
                </a:rPr>
                <a:t>B</a:t>
              </a:r>
            </a:p>
          </p:txBody>
        </p:sp>
      </p:grpSp>
      <p:grpSp>
        <p:nvGrpSpPr>
          <p:cNvPr id="14" name="Group 15"/>
          <p:cNvGrpSpPr>
            <a:grpSpLocks/>
          </p:cNvGrpSpPr>
          <p:nvPr/>
        </p:nvGrpSpPr>
        <p:grpSpPr bwMode="auto">
          <a:xfrm>
            <a:off x="5949950" y="1412875"/>
            <a:ext cx="1816100" cy="4475163"/>
            <a:chOff x="3700" y="676"/>
            <a:chExt cx="1144" cy="2819"/>
          </a:xfrm>
        </p:grpSpPr>
        <p:sp>
          <p:nvSpPr>
            <p:cNvPr id="15" name="Rectangle 12"/>
            <p:cNvSpPr>
              <a:spLocks noChangeArrowheads="1"/>
            </p:cNvSpPr>
            <p:nvPr/>
          </p:nvSpPr>
          <p:spPr bwMode="auto">
            <a:xfrm>
              <a:off x="3700" y="3076"/>
              <a:ext cx="1144" cy="136"/>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6" name="Rectangle 13"/>
            <p:cNvSpPr>
              <a:spLocks noChangeArrowheads="1"/>
            </p:cNvSpPr>
            <p:nvPr/>
          </p:nvSpPr>
          <p:spPr bwMode="auto">
            <a:xfrm>
              <a:off x="4180" y="676"/>
              <a:ext cx="136" cy="2392"/>
            </a:xfrm>
            <a:prstGeom prst="rect">
              <a:avLst/>
            </a:prstGeom>
            <a:solidFill>
              <a:srgbClr val="FFFF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17" name="Rectangle 14"/>
            <p:cNvSpPr>
              <a:spLocks noChangeArrowheads="1"/>
            </p:cNvSpPr>
            <p:nvPr/>
          </p:nvSpPr>
          <p:spPr bwMode="auto">
            <a:xfrm>
              <a:off x="4128" y="316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CC3300"/>
                  </a:solidFill>
                  <a:effectLst/>
                  <a:uLnTx/>
                  <a:uFillTx/>
                  <a:ea typeface="宋体" charset="-122"/>
                </a:rPr>
                <a:t>C</a:t>
              </a:r>
            </a:p>
          </p:txBody>
        </p:sp>
      </p:grpSp>
      <p:grpSp>
        <p:nvGrpSpPr>
          <p:cNvPr id="18" name="Group 18"/>
          <p:cNvGrpSpPr>
            <a:grpSpLocks/>
          </p:cNvGrpSpPr>
          <p:nvPr/>
        </p:nvGrpSpPr>
        <p:grpSpPr bwMode="auto">
          <a:xfrm>
            <a:off x="5988050" y="4893147"/>
            <a:ext cx="1663700" cy="400050"/>
            <a:chOff x="484" y="2880"/>
            <a:chExt cx="1048" cy="252"/>
          </a:xfrm>
        </p:grpSpPr>
        <p:sp>
          <p:nvSpPr>
            <p:cNvPr id="19" name="AutoShape 16"/>
            <p:cNvSpPr>
              <a:spLocks noChangeArrowheads="1"/>
            </p:cNvSpPr>
            <p:nvPr/>
          </p:nvSpPr>
          <p:spPr bwMode="auto">
            <a:xfrm>
              <a:off x="484" y="2932"/>
              <a:ext cx="1048"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0" name="Rectangle 17"/>
            <p:cNvSpPr>
              <a:spLocks noChangeArrowheads="1"/>
            </p:cNvSpPr>
            <p:nvPr/>
          </p:nvSpPr>
          <p:spPr bwMode="auto">
            <a:xfrm>
              <a:off x="912" y="288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3</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grpSp>
        <p:nvGrpSpPr>
          <p:cNvPr id="21" name="Group 21"/>
          <p:cNvGrpSpPr>
            <a:grpSpLocks/>
          </p:cNvGrpSpPr>
          <p:nvPr/>
        </p:nvGrpSpPr>
        <p:grpSpPr bwMode="auto">
          <a:xfrm>
            <a:off x="6071412" y="4653674"/>
            <a:ext cx="1511300" cy="400050"/>
            <a:chOff x="532" y="2736"/>
            <a:chExt cx="952" cy="252"/>
          </a:xfrm>
        </p:grpSpPr>
        <p:sp>
          <p:nvSpPr>
            <p:cNvPr id="22" name="AutoShape 19"/>
            <p:cNvSpPr>
              <a:spLocks noChangeArrowheads="1"/>
            </p:cNvSpPr>
            <p:nvPr/>
          </p:nvSpPr>
          <p:spPr bwMode="auto">
            <a:xfrm>
              <a:off x="532" y="2788"/>
              <a:ext cx="952"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a typeface="宋体" charset="-122"/>
              </a:endParaRPr>
            </a:p>
          </p:txBody>
        </p:sp>
        <p:sp>
          <p:nvSpPr>
            <p:cNvPr id="23" name="Rectangle 20"/>
            <p:cNvSpPr>
              <a:spLocks noChangeArrowheads="1"/>
            </p:cNvSpPr>
            <p:nvPr/>
          </p:nvSpPr>
          <p:spPr bwMode="auto">
            <a:xfrm>
              <a:off x="912" y="273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a:ln>
                    <a:noFill/>
                  </a:ln>
                  <a:solidFill>
                    <a:srgbClr val="FF0000"/>
                  </a:solidFill>
                  <a:effectLst/>
                  <a:uLnTx/>
                  <a:uFillTx/>
                  <a:ea typeface="宋体" charset="-122"/>
                </a:rPr>
                <a:t>2</a:t>
              </a:r>
            </a:p>
          </p:txBody>
        </p:sp>
      </p:grpSp>
      <p:grpSp>
        <p:nvGrpSpPr>
          <p:cNvPr id="24" name="Group 24"/>
          <p:cNvGrpSpPr>
            <a:grpSpLocks/>
          </p:cNvGrpSpPr>
          <p:nvPr/>
        </p:nvGrpSpPr>
        <p:grpSpPr bwMode="auto">
          <a:xfrm>
            <a:off x="6141938" y="4423726"/>
            <a:ext cx="1358900" cy="400050"/>
            <a:chOff x="580" y="2592"/>
            <a:chExt cx="856" cy="252"/>
          </a:xfrm>
        </p:grpSpPr>
        <p:sp>
          <p:nvSpPr>
            <p:cNvPr id="25" name="AutoShape 22"/>
            <p:cNvSpPr>
              <a:spLocks noChangeArrowheads="1"/>
            </p:cNvSpPr>
            <p:nvPr/>
          </p:nvSpPr>
          <p:spPr bwMode="auto">
            <a:xfrm>
              <a:off x="580" y="2644"/>
              <a:ext cx="856" cy="136"/>
            </a:xfrm>
            <a:prstGeom prst="roundRect">
              <a:avLst>
                <a:gd name="adj" fmla="val 12495"/>
              </a:avLst>
            </a:prstGeom>
            <a:solidFill>
              <a:srgbClr val="FFCC0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charset="-122"/>
              </a:endParaRPr>
            </a:p>
          </p:txBody>
        </p:sp>
        <p:sp>
          <p:nvSpPr>
            <p:cNvPr id="26" name="Rectangle 23"/>
            <p:cNvSpPr>
              <a:spLocks noChangeArrowheads="1"/>
            </p:cNvSpPr>
            <p:nvPr/>
          </p:nvSpPr>
          <p:spPr bwMode="auto">
            <a:xfrm>
              <a:off x="912" y="259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ea typeface="宋体" charset="-122"/>
                </a:rPr>
                <a:t>1</a:t>
              </a:r>
              <a:endParaRPr kumimoji="0" lang="zh-CN" altLang="en-US" sz="2000" b="0" i="0" u="none" strike="noStrike" kern="0" cap="none" spc="0" normalizeH="0" baseline="0" noProof="0" dirty="0">
                <a:ln>
                  <a:noFill/>
                </a:ln>
                <a:solidFill>
                  <a:srgbClr val="FF0000"/>
                </a:solidFill>
                <a:effectLst/>
                <a:uLnTx/>
                <a:uFillTx/>
                <a:ea typeface="宋体" charset="-122"/>
              </a:endParaRPr>
            </a:p>
          </p:txBody>
        </p:sp>
      </p:grpSp>
      <p:sp>
        <p:nvSpPr>
          <p:cNvPr id="27" name="Rectangle 25"/>
          <p:cNvSpPr/>
          <p:nvPr/>
        </p:nvSpPr>
        <p:spPr>
          <a:xfrm>
            <a:off x="1403350"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X</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8" name="Rectangle 26"/>
          <p:cNvSpPr/>
          <p:nvPr/>
        </p:nvSpPr>
        <p:spPr>
          <a:xfrm>
            <a:off x="3995738" y="5516563"/>
            <a:ext cx="576262"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Y</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
        <p:nvSpPr>
          <p:cNvPr id="29" name="Rectangle 27"/>
          <p:cNvSpPr/>
          <p:nvPr/>
        </p:nvSpPr>
        <p:spPr>
          <a:xfrm>
            <a:off x="6588125" y="5516563"/>
            <a:ext cx="576263" cy="504825"/>
          </a:xfrm>
          <a:prstGeom prst="rect">
            <a:avLst/>
          </a:prstGeom>
          <a:solidFill>
            <a:srgbClr val="FFFFFF"/>
          </a:solidFill>
          <a:ln w="25400" cap="flat" cmpd="sng" algn="ctr">
            <a:solidFill>
              <a:srgbClr val="FFFF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Z</a:t>
            </a:r>
            <a:endPar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386554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Recursion</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22</a:t>
            </a:fld>
            <a:endParaRPr lang="zh-CN" altLang="en-US" dirty="0"/>
          </a:p>
        </p:txBody>
      </p:sp>
      <p:sp>
        <p:nvSpPr>
          <p:cNvPr id="7" name="Text Box 4"/>
          <p:cNvSpPr txBox="1">
            <a:spLocks noChangeArrowheads="1"/>
          </p:cNvSpPr>
          <p:nvPr/>
        </p:nvSpPr>
        <p:spPr bwMode="auto">
          <a:xfrm>
            <a:off x="357188" y="892175"/>
            <a:ext cx="8382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35000"/>
              </a:lnSpc>
              <a:spcBef>
                <a:spcPct val="50000"/>
              </a:spcBef>
            </a:pPr>
            <a:r>
              <a:rPr kumimoji="1" lang="zh-CN" altLang="en-US" sz="2000" b="1" dirty="0">
                <a:latin typeface="Times New Roman" pitchFamily="18" charset="0"/>
                <a:ea typeface="宋体" charset="-122"/>
              </a:rPr>
              <a:t>下面给出三个盘子搬动时</a:t>
            </a:r>
            <a:r>
              <a:rPr kumimoji="1" lang="en-US" altLang="zh-CN" sz="2000" b="1" dirty="0" err="1">
                <a:latin typeface="Times New Roman" pitchFamily="18" charset="0"/>
                <a:ea typeface="宋体" charset="-122"/>
              </a:rPr>
              <a:t>hanoi</a:t>
            </a:r>
            <a:r>
              <a:rPr kumimoji="1" lang="en-US" altLang="zh-CN" sz="2000" b="1" dirty="0">
                <a:latin typeface="Times New Roman" pitchFamily="18" charset="0"/>
                <a:ea typeface="宋体" charset="-122"/>
              </a:rPr>
              <a:t>(3, X, Y, Z) </a:t>
            </a:r>
            <a:r>
              <a:rPr kumimoji="1" lang="zh-CN" altLang="en-US" sz="2000" b="1" dirty="0">
                <a:latin typeface="Times New Roman" pitchFamily="18" charset="0"/>
                <a:ea typeface="宋体" charset="-122"/>
              </a:rPr>
              <a:t>递归调用过程。</a:t>
            </a:r>
            <a:endParaRPr kumimoji="1" lang="zh-CN" altLang="en-US" sz="2000" dirty="0">
              <a:latin typeface="Times New Roman" pitchFamily="18" charset="0"/>
              <a:ea typeface="宋体" charset="-122"/>
            </a:endParaRPr>
          </a:p>
        </p:txBody>
      </p:sp>
      <p:sp>
        <p:nvSpPr>
          <p:cNvPr id="8" name="Text Box 5"/>
          <p:cNvSpPr txBox="1">
            <a:spLocks noChangeArrowheads="1"/>
          </p:cNvSpPr>
          <p:nvPr/>
        </p:nvSpPr>
        <p:spPr bwMode="auto">
          <a:xfrm>
            <a:off x="401582" y="1515388"/>
            <a:ext cx="4996881"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ts val="600"/>
              </a:spcBef>
            </a:pPr>
            <a:r>
              <a:rPr kumimoji="1" lang="en-US" altLang="zh-CN" sz="1600" b="1" dirty="0" err="1">
                <a:latin typeface="Times New Roman" pitchFamily="18" charset="0"/>
                <a:ea typeface="宋体" charset="-122"/>
              </a:rPr>
              <a:t>hanoi</a:t>
            </a:r>
            <a:r>
              <a:rPr kumimoji="1" lang="en-US" altLang="zh-CN" sz="1600" b="1" dirty="0">
                <a:latin typeface="Times New Roman" pitchFamily="18" charset="0"/>
                <a:ea typeface="宋体" charset="-122"/>
              </a:rPr>
              <a:t>(2,X,Z,Y):</a:t>
            </a:r>
          </a:p>
          <a:p>
            <a:pPr eaLnBrk="1" hangingPunct="1">
              <a:lnSpc>
                <a:spcPct val="150000"/>
              </a:lnSpc>
              <a:spcBef>
                <a:spcPts val="600"/>
              </a:spcBef>
            </a:pPr>
            <a:r>
              <a:rPr kumimoji="1" lang="en-US" altLang="zh-CN" sz="1600" b="1" dirty="0">
                <a:latin typeface="Times New Roman" pitchFamily="18" charset="0"/>
                <a:ea typeface="宋体" charset="-122"/>
              </a:rPr>
              <a:t>                  </a:t>
            </a:r>
            <a:r>
              <a:rPr kumimoji="1" lang="en-US" altLang="zh-CN" sz="1600" b="1" dirty="0" err="1">
                <a:latin typeface="Times New Roman" pitchFamily="18" charset="0"/>
                <a:ea typeface="宋体" charset="-122"/>
              </a:rPr>
              <a:t>hanoi</a:t>
            </a:r>
            <a:r>
              <a:rPr kumimoji="1" lang="en-US" altLang="zh-CN" sz="1600" b="1" dirty="0">
                <a:latin typeface="Times New Roman" pitchFamily="18" charset="0"/>
                <a:ea typeface="宋体" charset="-122"/>
              </a:rPr>
              <a:t>(1,X,Y,Z)  move(X-&gt;Z)        3</a:t>
            </a:r>
            <a:r>
              <a:rPr kumimoji="1" lang="zh-CN" altLang="en-US" sz="1600" b="1" dirty="0">
                <a:latin typeface="Times New Roman" pitchFamily="18" charset="0"/>
                <a:ea typeface="宋体" charset="-122"/>
              </a:rPr>
              <a:t>号搬到</a:t>
            </a:r>
            <a:r>
              <a:rPr kumimoji="1" lang="en-US" altLang="zh-CN" sz="1600" b="1" dirty="0">
                <a:latin typeface="Times New Roman" pitchFamily="18" charset="0"/>
                <a:ea typeface="宋体" charset="-122"/>
              </a:rPr>
              <a:t>Z</a:t>
            </a:r>
          </a:p>
          <a:p>
            <a:pPr eaLnBrk="1" hangingPunct="1">
              <a:lnSpc>
                <a:spcPct val="150000"/>
              </a:lnSpc>
              <a:spcBef>
                <a:spcPts val="600"/>
              </a:spcBef>
            </a:pPr>
            <a:r>
              <a:rPr kumimoji="1" lang="en-US" altLang="zh-CN" sz="1600" b="1" dirty="0">
                <a:latin typeface="Times New Roman" pitchFamily="18" charset="0"/>
                <a:ea typeface="宋体" charset="-122"/>
              </a:rPr>
              <a:t>                  move(X-&gt;Y)   	                     2</a:t>
            </a:r>
            <a:r>
              <a:rPr kumimoji="1" lang="zh-CN" altLang="en-US" sz="1600" b="1" dirty="0">
                <a:latin typeface="Times New Roman" pitchFamily="18" charset="0"/>
                <a:ea typeface="宋体" charset="-122"/>
              </a:rPr>
              <a:t>号搬到</a:t>
            </a:r>
            <a:r>
              <a:rPr kumimoji="1" lang="en-US" altLang="zh-CN" sz="1600" b="1" dirty="0">
                <a:latin typeface="Times New Roman" pitchFamily="18" charset="0"/>
                <a:ea typeface="宋体" charset="-122"/>
              </a:rPr>
              <a:t>Y</a:t>
            </a:r>
          </a:p>
          <a:p>
            <a:pPr eaLnBrk="1" hangingPunct="1">
              <a:lnSpc>
                <a:spcPct val="150000"/>
              </a:lnSpc>
              <a:spcBef>
                <a:spcPts val="600"/>
              </a:spcBef>
            </a:pPr>
            <a:r>
              <a:rPr kumimoji="1" lang="en-US" altLang="zh-CN" sz="1600" b="1" dirty="0">
                <a:latin typeface="Times New Roman" pitchFamily="18" charset="0"/>
                <a:ea typeface="宋体" charset="-122"/>
              </a:rPr>
              <a:t>                  </a:t>
            </a:r>
            <a:r>
              <a:rPr kumimoji="1" lang="en-US" altLang="zh-CN" sz="1600" b="1" dirty="0" err="1">
                <a:latin typeface="Times New Roman" pitchFamily="18" charset="0"/>
                <a:ea typeface="宋体" charset="-122"/>
              </a:rPr>
              <a:t>hanoi</a:t>
            </a:r>
            <a:r>
              <a:rPr kumimoji="1" lang="en-US" altLang="zh-CN" sz="1600" b="1" dirty="0">
                <a:latin typeface="Times New Roman" pitchFamily="18" charset="0"/>
                <a:ea typeface="宋体" charset="-122"/>
              </a:rPr>
              <a:t>(1,Z,X,Y)  move(Z-&gt;Y)        3</a:t>
            </a:r>
            <a:r>
              <a:rPr kumimoji="1" lang="zh-CN" altLang="en-US" sz="1600" b="1" dirty="0">
                <a:latin typeface="Times New Roman" pitchFamily="18" charset="0"/>
                <a:ea typeface="宋体" charset="-122"/>
              </a:rPr>
              <a:t>号搬到</a:t>
            </a:r>
            <a:r>
              <a:rPr kumimoji="1" lang="en-US" altLang="zh-CN" sz="1600" b="1" dirty="0">
                <a:latin typeface="Times New Roman" pitchFamily="18" charset="0"/>
                <a:ea typeface="宋体" charset="-122"/>
              </a:rPr>
              <a:t>Y</a:t>
            </a:r>
          </a:p>
          <a:p>
            <a:pPr eaLnBrk="1" hangingPunct="1">
              <a:lnSpc>
                <a:spcPct val="150000"/>
              </a:lnSpc>
              <a:spcBef>
                <a:spcPts val="600"/>
              </a:spcBef>
            </a:pPr>
            <a:r>
              <a:rPr kumimoji="1" lang="en-US" altLang="zh-CN" sz="1600" b="1" dirty="0">
                <a:latin typeface="Times New Roman" pitchFamily="18" charset="0"/>
                <a:ea typeface="宋体" charset="-122"/>
              </a:rPr>
              <a:t>move(X-&gt;Z)  			   1</a:t>
            </a:r>
            <a:r>
              <a:rPr kumimoji="1" lang="zh-CN" altLang="en-US" sz="1600" b="1" dirty="0">
                <a:latin typeface="Times New Roman" pitchFamily="18" charset="0"/>
                <a:ea typeface="宋体" charset="-122"/>
              </a:rPr>
              <a:t>号搬到</a:t>
            </a:r>
            <a:r>
              <a:rPr kumimoji="1" lang="en-US" altLang="zh-CN" sz="1600" b="1" dirty="0">
                <a:latin typeface="Times New Roman" pitchFamily="18" charset="0"/>
                <a:ea typeface="宋体" charset="-122"/>
              </a:rPr>
              <a:t>Z</a:t>
            </a:r>
          </a:p>
          <a:p>
            <a:pPr eaLnBrk="1" hangingPunct="1">
              <a:lnSpc>
                <a:spcPct val="150000"/>
              </a:lnSpc>
              <a:spcBef>
                <a:spcPts val="600"/>
              </a:spcBef>
            </a:pPr>
            <a:r>
              <a:rPr kumimoji="1" lang="en-US" altLang="zh-CN" sz="1600" b="1" dirty="0" err="1">
                <a:latin typeface="Times New Roman" pitchFamily="18" charset="0"/>
                <a:ea typeface="宋体" charset="-122"/>
              </a:rPr>
              <a:t>hanoi</a:t>
            </a:r>
            <a:r>
              <a:rPr kumimoji="1" lang="en-US" altLang="zh-CN" sz="1600" b="1" dirty="0">
                <a:latin typeface="Times New Roman" pitchFamily="18" charset="0"/>
                <a:ea typeface="宋体" charset="-122"/>
              </a:rPr>
              <a:t>(2,Y,X,Z):</a:t>
            </a:r>
          </a:p>
          <a:p>
            <a:pPr eaLnBrk="1" hangingPunct="1">
              <a:lnSpc>
                <a:spcPct val="150000"/>
              </a:lnSpc>
              <a:spcBef>
                <a:spcPts val="600"/>
              </a:spcBef>
            </a:pPr>
            <a:r>
              <a:rPr kumimoji="1" lang="en-US" altLang="zh-CN" sz="1600" b="1" dirty="0">
                <a:latin typeface="Times New Roman" pitchFamily="18" charset="0"/>
                <a:ea typeface="宋体" charset="-122"/>
              </a:rPr>
              <a:t>                  </a:t>
            </a:r>
            <a:r>
              <a:rPr kumimoji="1" lang="en-US" altLang="zh-CN" sz="1600" b="1" dirty="0" err="1">
                <a:latin typeface="Times New Roman" pitchFamily="18" charset="0"/>
                <a:ea typeface="宋体" charset="-122"/>
              </a:rPr>
              <a:t>hanoi</a:t>
            </a:r>
            <a:r>
              <a:rPr kumimoji="1" lang="en-US" altLang="zh-CN" sz="1600" b="1" dirty="0">
                <a:latin typeface="Times New Roman" pitchFamily="18" charset="0"/>
                <a:ea typeface="宋体" charset="-122"/>
              </a:rPr>
              <a:t>(1,Y,Z,X) move(Y-&gt;X)          3</a:t>
            </a:r>
            <a:r>
              <a:rPr kumimoji="1" lang="zh-CN" altLang="en-US" sz="1600" b="1" dirty="0">
                <a:latin typeface="Times New Roman" pitchFamily="18" charset="0"/>
                <a:ea typeface="宋体" charset="-122"/>
              </a:rPr>
              <a:t>号搬到</a:t>
            </a:r>
            <a:r>
              <a:rPr kumimoji="1" lang="en-US" altLang="zh-CN" sz="1600" b="1" dirty="0">
                <a:latin typeface="Times New Roman" pitchFamily="18" charset="0"/>
                <a:ea typeface="宋体" charset="-122"/>
              </a:rPr>
              <a:t>X</a:t>
            </a:r>
          </a:p>
          <a:p>
            <a:pPr eaLnBrk="1" hangingPunct="1">
              <a:lnSpc>
                <a:spcPct val="150000"/>
              </a:lnSpc>
              <a:spcBef>
                <a:spcPts val="600"/>
              </a:spcBef>
            </a:pPr>
            <a:r>
              <a:rPr kumimoji="1" lang="en-US" altLang="zh-CN" sz="1600" b="1" dirty="0">
                <a:latin typeface="Times New Roman" pitchFamily="18" charset="0"/>
                <a:ea typeface="宋体" charset="-122"/>
              </a:rPr>
              <a:t>                  move(Y-&gt;Z)                                     2</a:t>
            </a:r>
            <a:r>
              <a:rPr kumimoji="1" lang="zh-CN" altLang="en-US" sz="1600" b="1" dirty="0">
                <a:latin typeface="Times New Roman" pitchFamily="18" charset="0"/>
                <a:ea typeface="宋体" charset="-122"/>
              </a:rPr>
              <a:t>号搬到</a:t>
            </a:r>
            <a:r>
              <a:rPr kumimoji="1" lang="en-US" altLang="zh-CN" sz="1600" b="1" dirty="0">
                <a:latin typeface="Times New Roman" pitchFamily="18" charset="0"/>
                <a:ea typeface="宋体" charset="-122"/>
              </a:rPr>
              <a:t>Z</a:t>
            </a:r>
          </a:p>
          <a:p>
            <a:pPr eaLnBrk="1" hangingPunct="1">
              <a:lnSpc>
                <a:spcPct val="150000"/>
              </a:lnSpc>
              <a:spcBef>
                <a:spcPts val="600"/>
              </a:spcBef>
            </a:pPr>
            <a:r>
              <a:rPr kumimoji="1" lang="en-US" altLang="zh-CN" sz="1600" b="1" dirty="0">
                <a:latin typeface="Times New Roman" pitchFamily="18" charset="0"/>
                <a:ea typeface="宋体" charset="-122"/>
              </a:rPr>
              <a:t>                  </a:t>
            </a:r>
            <a:r>
              <a:rPr kumimoji="1" lang="en-US" altLang="zh-CN" sz="1600" b="1" dirty="0" err="1">
                <a:latin typeface="Times New Roman" pitchFamily="18" charset="0"/>
                <a:ea typeface="宋体" charset="-122"/>
              </a:rPr>
              <a:t>hanoi</a:t>
            </a:r>
            <a:r>
              <a:rPr kumimoji="1" lang="en-US" altLang="zh-CN" sz="1600" b="1" dirty="0">
                <a:latin typeface="Times New Roman" pitchFamily="18" charset="0"/>
                <a:ea typeface="宋体" charset="-122"/>
              </a:rPr>
              <a:t>(1,X,Y,Z) move(X-&gt;Z)          3</a:t>
            </a:r>
            <a:r>
              <a:rPr kumimoji="1" lang="zh-CN" altLang="en-US" sz="1600" b="1" dirty="0">
                <a:latin typeface="Times New Roman" pitchFamily="18" charset="0"/>
                <a:ea typeface="宋体" charset="-122"/>
              </a:rPr>
              <a:t>号搬到</a:t>
            </a:r>
            <a:r>
              <a:rPr kumimoji="1" lang="en-US" altLang="zh-CN" sz="1600" b="1" dirty="0">
                <a:latin typeface="Times New Roman" pitchFamily="18" charset="0"/>
                <a:ea typeface="宋体" charset="-122"/>
              </a:rPr>
              <a:t>Z </a:t>
            </a:r>
          </a:p>
        </p:txBody>
      </p:sp>
      <p:sp>
        <p:nvSpPr>
          <p:cNvPr id="9" name="Rectangle 6"/>
          <p:cNvSpPr>
            <a:spLocks noChangeArrowheads="1"/>
          </p:cNvSpPr>
          <p:nvPr/>
        </p:nvSpPr>
        <p:spPr bwMode="auto">
          <a:xfrm>
            <a:off x="5689195" y="1723015"/>
            <a:ext cx="3049993" cy="286232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r>
              <a:rPr kumimoji="1" lang="en-US" altLang="zh-CN" b="1" dirty="0" err="1">
                <a:latin typeface="Times New Roman" pitchFamily="18" charset="0"/>
                <a:ea typeface="宋体" charset="-122"/>
              </a:rPr>
              <a:t>hanoi</a:t>
            </a:r>
            <a:r>
              <a:rPr kumimoji="1" lang="en-US" altLang="zh-CN" b="1" dirty="0">
                <a:latin typeface="Times New Roman" pitchFamily="18" charset="0"/>
                <a:ea typeface="宋体" charset="-122"/>
              </a:rPr>
              <a:t>(n, x, y, z)</a:t>
            </a:r>
          </a:p>
          <a:p>
            <a:pPr marL="457200" indent="-457200"/>
            <a:r>
              <a:rPr kumimoji="1" lang="en-US" altLang="zh-CN" b="1" dirty="0">
                <a:latin typeface="Times New Roman" pitchFamily="18" charset="0"/>
                <a:ea typeface="宋体" charset="-122"/>
              </a:rPr>
              <a:t>1 {</a:t>
            </a:r>
          </a:p>
          <a:p>
            <a:pPr marL="457200" indent="-457200"/>
            <a:r>
              <a:rPr kumimoji="1" lang="en-US" altLang="zh-CN" b="1" dirty="0">
                <a:latin typeface="Times New Roman" pitchFamily="18" charset="0"/>
                <a:ea typeface="宋体" charset="-122"/>
              </a:rPr>
              <a:t>2      if(n==1) </a:t>
            </a:r>
          </a:p>
          <a:p>
            <a:pPr marL="457200" indent="-457200">
              <a:buFontTx/>
              <a:buAutoNum type="arabicPlain" startAt="3"/>
            </a:pPr>
            <a:r>
              <a:rPr kumimoji="1" lang="en-US" altLang="zh-CN" b="1" dirty="0">
                <a:latin typeface="Times New Roman" pitchFamily="18" charset="0"/>
                <a:ea typeface="宋体" charset="-122"/>
              </a:rPr>
              <a:t>           move(x,1,z); </a:t>
            </a:r>
          </a:p>
          <a:p>
            <a:pPr marL="457200" indent="-457200">
              <a:buFontTx/>
              <a:buAutoNum type="arabicPlain" startAt="3"/>
            </a:pPr>
            <a:r>
              <a:rPr kumimoji="1" lang="en-US" altLang="zh-CN" b="1" dirty="0">
                <a:latin typeface="Times New Roman" pitchFamily="18" charset="0"/>
                <a:ea typeface="宋体" charset="-122"/>
              </a:rPr>
              <a:t>else {</a:t>
            </a:r>
          </a:p>
          <a:p>
            <a:pPr marL="457200" indent="-457200">
              <a:buFontTx/>
              <a:buAutoNum type="arabicPlain" startAt="3"/>
            </a:pPr>
            <a:r>
              <a:rPr kumimoji="1" lang="en-US" altLang="zh-CN" b="1" dirty="0">
                <a:latin typeface="Times New Roman" pitchFamily="18" charset="0"/>
                <a:ea typeface="宋体" charset="-122"/>
              </a:rPr>
              <a:t>           </a:t>
            </a:r>
            <a:r>
              <a:rPr kumimoji="1" lang="en-US" altLang="zh-CN" b="1" dirty="0" err="1">
                <a:latin typeface="Times New Roman" pitchFamily="18" charset="0"/>
                <a:ea typeface="宋体" charset="-122"/>
              </a:rPr>
              <a:t>hanoi</a:t>
            </a:r>
            <a:r>
              <a:rPr kumimoji="1" lang="en-US" altLang="zh-CN" b="1" dirty="0">
                <a:latin typeface="Times New Roman" pitchFamily="18" charset="0"/>
                <a:ea typeface="宋体" charset="-122"/>
              </a:rPr>
              <a:t>(n-1,x,z,y); </a:t>
            </a:r>
          </a:p>
          <a:p>
            <a:pPr marL="457200" indent="-457200">
              <a:buFontTx/>
              <a:buAutoNum type="arabicPlain" startAt="3"/>
            </a:pPr>
            <a:r>
              <a:rPr kumimoji="1" lang="en-US" altLang="zh-CN" b="1" dirty="0">
                <a:latin typeface="Times New Roman" pitchFamily="18" charset="0"/>
                <a:ea typeface="宋体" charset="-122"/>
              </a:rPr>
              <a:t>           move(</a:t>
            </a:r>
            <a:r>
              <a:rPr kumimoji="1" lang="en-US" altLang="zh-CN" b="1" dirty="0" err="1">
                <a:latin typeface="Times New Roman" pitchFamily="18" charset="0"/>
                <a:ea typeface="宋体" charset="-122"/>
              </a:rPr>
              <a:t>x,n,z</a:t>
            </a:r>
            <a:r>
              <a:rPr kumimoji="1" lang="en-US" altLang="zh-CN" b="1" dirty="0">
                <a:latin typeface="Times New Roman" pitchFamily="18" charset="0"/>
                <a:ea typeface="宋体" charset="-122"/>
              </a:rPr>
              <a:t>); </a:t>
            </a:r>
          </a:p>
          <a:p>
            <a:pPr marL="457200" indent="-457200"/>
            <a:r>
              <a:rPr kumimoji="1" lang="en-US" altLang="zh-CN" b="1" dirty="0">
                <a:latin typeface="Times New Roman" pitchFamily="18" charset="0"/>
                <a:ea typeface="宋体" charset="-122"/>
              </a:rPr>
              <a:t>7                 </a:t>
            </a:r>
            <a:r>
              <a:rPr kumimoji="1" lang="en-US" altLang="zh-CN" b="1" dirty="0" err="1">
                <a:latin typeface="Times New Roman" pitchFamily="18" charset="0"/>
                <a:ea typeface="宋体" charset="-122"/>
              </a:rPr>
              <a:t>hanoi</a:t>
            </a:r>
            <a:r>
              <a:rPr kumimoji="1" lang="en-US" altLang="zh-CN" b="1" dirty="0">
                <a:latin typeface="Times New Roman" pitchFamily="18" charset="0"/>
                <a:ea typeface="宋体" charset="-122"/>
              </a:rPr>
              <a:t>(n-1,y,x,z); </a:t>
            </a:r>
          </a:p>
          <a:p>
            <a:pPr marL="457200" indent="-457200"/>
            <a:r>
              <a:rPr kumimoji="1" lang="en-US" altLang="zh-CN" b="1" dirty="0">
                <a:latin typeface="Times New Roman" pitchFamily="18" charset="0"/>
                <a:ea typeface="宋体" charset="-122"/>
              </a:rPr>
              <a:t>8       } </a:t>
            </a:r>
          </a:p>
          <a:p>
            <a:pPr marL="457200" indent="-457200"/>
            <a:r>
              <a:rPr kumimoji="1" lang="en-US" altLang="zh-CN" b="1" dirty="0">
                <a:latin typeface="Times New Roman" pitchFamily="18" charset="0"/>
                <a:ea typeface="宋体" charset="-122"/>
              </a:rPr>
              <a:t>9 } </a:t>
            </a:r>
            <a:endParaRPr kumimoji="1" lang="en-US" altLang="zh-CN" sz="2400" dirty="0">
              <a:latin typeface="Times New Roman" pitchFamily="18" charset="0"/>
              <a:ea typeface="宋体" charset="-122"/>
            </a:endParaRPr>
          </a:p>
        </p:txBody>
      </p:sp>
    </p:spTree>
    <p:extLst>
      <p:ext uri="{BB962C8B-B14F-4D97-AF65-F5344CB8AC3E}">
        <p14:creationId xmlns:p14="http://schemas.microsoft.com/office/powerpoint/2010/main" val="1708554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1B2EB-AFEF-D63B-1703-B408537735EB}"/>
              </a:ext>
            </a:extLst>
          </p:cNvPr>
          <p:cNvSpPr>
            <a:spLocks noGrp="1"/>
          </p:cNvSpPr>
          <p:nvPr>
            <p:ph type="title"/>
          </p:nvPr>
        </p:nvSpPr>
        <p:spPr/>
        <p:txBody>
          <a:bodyPr/>
          <a:lstStyle/>
          <a:p>
            <a:r>
              <a:rPr lang="en-US" altLang="zh-CN" dirty="0"/>
              <a:t>Towers of Hanoi with recursion</a:t>
            </a:r>
            <a:endParaRPr lang="zh-CN" altLang="en-US" dirty="0"/>
          </a:p>
        </p:txBody>
      </p:sp>
      <p:sp>
        <p:nvSpPr>
          <p:cNvPr id="4" name="页脚占位符 3">
            <a:extLst>
              <a:ext uri="{FF2B5EF4-FFF2-40B4-BE49-F238E27FC236}">
                <a16:creationId xmlns:a16="http://schemas.microsoft.com/office/drawing/2014/main" id="{C31D050F-9FC9-77BD-2608-34B185080AC0}"/>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970CEFDB-8961-ECEA-F95C-70BF035973D9}"/>
              </a:ext>
            </a:extLst>
          </p:cNvPr>
          <p:cNvSpPr>
            <a:spLocks noGrp="1"/>
          </p:cNvSpPr>
          <p:nvPr>
            <p:ph type="sldNum" sz="quarter" idx="12"/>
          </p:nvPr>
        </p:nvSpPr>
        <p:spPr/>
        <p:txBody>
          <a:bodyPr/>
          <a:lstStyle/>
          <a:p>
            <a:fld id="{36FD9405-CE62-418F-9683-85B6A1C55A4B}" type="slidenum">
              <a:rPr lang="zh-CN" altLang="en-US" smtClean="0"/>
              <a:pPr/>
              <a:t>23</a:t>
            </a:fld>
            <a:endParaRPr lang="zh-CN" altLang="en-US" dirty="0"/>
          </a:p>
        </p:txBody>
      </p:sp>
      <p:pic>
        <p:nvPicPr>
          <p:cNvPr id="6" name="图片 5">
            <a:extLst>
              <a:ext uri="{FF2B5EF4-FFF2-40B4-BE49-F238E27FC236}">
                <a16:creationId xmlns:a16="http://schemas.microsoft.com/office/drawing/2014/main" id="{9781CCD5-8E19-F677-2DBA-F4C8D8A76FE5}"/>
              </a:ext>
            </a:extLst>
          </p:cNvPr>
          <p:cNvPicPr>
            <a:picLocks noChangeAspect="1"/>
          </p:cNvPicPr>
          <p:nvPr/>
        </p:nvPicPr>
        <p:blipFill>
          <a:blip r:embed="rId2"/>
          <a:stretch>
            <a:fillRect/>
          </a:stretch>
        </p:blipFill>
        <p:spPr>
          <a:xfrm>
            <a:off x="2276475" y="1266560"/>
            <a:ext cx="4591050" cy="4495800"/>
          </a:xfrm>
          <a:prstGeom prst="rect">
            <a:avLst/>
          </a:prstGeom>
        </p:spPr>
      </p:pic>
    </p:spTree>
    <p:extLst>
      <p:ext uri="{BB962C8B-B14F-4D97-AF65-F5344CB8AC3E}">
        <p14:creationId xmlns:p14="http://schemas.microsoft.com/office/powerpoint/2010/main" val="36500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1B2EB-AFEF-D63B-1703-B408537735EB}"/>
              </a:ext>
            </a:extLst>
          </p:cNvPr>
          <p:cNvSpPr>
            <a:spLocks noGrp="1"/>
          </p:cNvSpPr>
          <p:nvPr>
            <p:ph type="title"/>
          </p:nvPr>
        </p:nvSpPr>
        <p:spPr/>
        <p:txBody>
          <a:bodyPr/>
          <a:lstStyle/>
          <a:p>
            <a:r>
              <a:rPr lang="en-US" altLang="zh-CN" dirty="0"/>
              <a:t>Towers of Hanoi without recursion</a:t>
            </a:r>
            <a:endParaRPr lang="zh-CN" altLang="en-US" dirty="0"/>
          </a:p>
        </p:txBody>
      </p:sp>
      <p:sp>
        <p:nvSpPr>
          <p:cNvPr id="4" name="页脚占位符 3">
            <a:extLst>
              <a:ext uri="{FF2B5EF4-FFF2-40B4-BE49-F238E27FC236}">
                <a16:creationId xmlns:a16="http://schemas.microsoft.com/office/drawing/2014/main" id="{C31D050F-9FC9-77BD-2608-34B185080AC0}"/>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970CEFDB-8961-ECEA-F95C-70BF035973D9}"/>
              </a:ext>
            </a:extLst>
          </p:cNvPr>
          <p:cNvSpPr>
            <a:spLocks noGrp="1"/>
          </p:cNvSpPr>
          <p:nvPr>
            <p:ph type="sldNum" sz="quarter" idx="12"/>
          </p:nvPr>
        </p:nvSpPr>
        <p:spPr/>
        <p:txBody>
          <a:bodyPr/>
          <a:lstStyle/>
          <a:p>
            <a:fld id="{36FD9405-CE62-418F-9683-85B6A1C55A4B}" type="slidenum">
              <a:rPr lang="zh-CN" altLang="en-US" smtClean="0"/>
              <a:pPr/>
              <a:t>24</a:t>
            </a:fld>
            <a:endParaRPr lang="zh-CN" altLang="en-US" dirty="0"/>
          </a:p>
        </p:txBody>
      </p:sp>
      <p:pic>
        <p:nvPicPr>
          <p:cNvPr id="7" name="图片 6">
            <a:extLst>
              <a:ext uri="{FF2B5EF4-FFF2-40B4-BE49-F238E27FC236}">
                <a16:creationId xmlns:a16="http://schemas.microsoft.com/office/drawing/2014/main" id="{37D76609-362C-D80D-DC1F-9004CADDD4F1}"/>
              </a:ext>
            </a:extLst>
          </p:cNvPr>
          <p:cNvPicPr>
            <a:picLocks noChangeAspect="1"/>
          </p:cNvPicPr>
          <p:nvPr/>
        </p:nvPicPr>
        <p:blipFill>
          <a:blip r:embed="rId2"/>
          <a:stretch>
            <a:fillRect/>
          </a:stretch>
        </p:blipFill>
        <p:spPr>
          <a:xfrm>
            <a:off x="4673677" y="976838"/>
            <a:ext cx="3841673" cy="5144214"/>
          </a:xfrm>
          <a:prstGeom prst="rect">
            <a:avLst/>
          </a:prstGeom>
        </p:spPr>
      </p:pic>
      <p:pic>
        <p:nvPicPr>
          <p:cNvPr id="9" name="图片 8">
            <a:extLst>
              <a:ext uri="{FF2B5EF4-FFF2-40B4-BE49-F238E27FC236}">
                <a16:creationId xmlns:a16="http://schemas.microsoft.com/office/drawing/2014/main" id="{5F13D3D5-7A49-E748-2ED2-5899248A563A}"/>
              </a:ext>
            </a:extLst>
          </p:cNvPr>
          <p:cNvPicPr>
            <a:picLocks noChangeAspect="1"/>
          </p:cNvPicPr>
          <p:nvPr/>
        </p:nvPicPr>
        <p:blipFill>
          <a:blip r:embed="rId3"/>
          <a:stretch>
            <a:fillRect/>
          </a:stretch>
        </p:blipFill>
        <p:spPr>
          <a:xfrm>
            <a:off x="939901" y="976838"/>
            <a:ext cx="2949192" cy="3971658"/>
          </a:xfrm>
          <a:prstGeom prst="rect">
            <a:avLst/>
          </a:prstGeom>
        </p:spPr>
      </p:pic>
      <p:pic>
        <p:nvPicPr>
          <p:cNvPr id="11" name="图片 10">
            <a:extLst>
              <a:ext uri="{FF2B5EF4-FFF2-40B4-BE49-F238E27FC236}">
                <a16:creationId xmlns:a16="http://schemas.microsoft.com/office/drawing/2014/main" id="{38AA0355-4C2E-0446-944A-66BADE886219}"/>
              </a:ext>
            </a:extLst>
          </p:cNvPr>
          <p:cNvPicPr>
            <a:picLocks noChangeAspect="1"/>
          </p:cNvPicPr>
          <p:nvPr/>
        </p:nvPicPr>
        <p:blipFill>
          <a:blip r:embed="rId4"/>
          <a:stretch>
            <a:fillRect/>
          </a:stretch>
        </p:blipFill>
        <p:spPr>
          <a:xfrm>
            <a:off x="2580614" y="4816786"/>
            <a:ext cx="1816380" cy="1240962"/>
          </a:xfrm>
          <a:prstGeom prst="rect">
            <a:avLst/>
          </a:prstGeom>
        </p:spPr>
      </p:pic>
    </p:spTree>
    <p:extLst>
      <p:ext uri="{BB962C8B-B14F-4D97-AF65-F5344CB8AC3E}">
        <p14:creationId xmlns:p14="http://schemas.microsoft.com/office/powerpoint/2010/main" val="227659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E5B24-4732-8C89-65EE-39C9710BDEBF}"/>
              </a:ext>
            </a:extLst>
          </p:cNvPr>
          <p:cNvSpPr>
            <a:spLocks noGrp="1"/>
          </p:cNvSpPr>
          <p:nvPr>
            <p:ph type="title"/>
          </p:nvPr>
        </p:nvSpPr>
        <p:spPr/>
        <p:txBody>
          <a:bodyPr/>
          <a:lstStyle/>
          <a:p>
            <a:r>
              <a:rPr lang="zh-CN" altLang="en-US" dirty="0"/>
              <a:t>展示</a:t>
            </a:r>
          </a:p>
        </p:txBody>
      </p:sp>
      <p:sp>
        <p:nvSpPr>
          <p:cNvPr id="4" name="页脚占位符 3">
            <a:extLst>
              <a:ext uri="{FF2B5EF4-FFF2-40B4-BE49-F238E27FC236}">
                <a16:creationId xmlns:a16="http://schemas.microsoft.com/office/drawing/2014/main" id="{50B51697-C224-D4C7-B6D1-ECC63EF46F98}"/>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5BC50F06-DF5E-720A-EA05-0DB7E1248C50}"/>
              </a:ext>
            </a:extLst>
          </p:cNvPr>
          <p:cNvSpPr>
            <a:spLocks noGrp="1"/>
          </p:cNvSpPr>
          <p:nvPr>
            <p:ph type="sldNum" sz="quarter" idx="12"/>
          </p:nvPr>
        </p:nvSpPr>
        <p:spPr/>
        <p:txBody>
          <a:bodyPr/>
          <a:lstStyle/>
          <a:p>
            <a:fld id="{36FD9405-CE62-418F-9683-85B6A1C55A4B}" type="slidenum">
              <a:rPr lang="zh-CN" altLang="en-US" smtClean="0"/>
              <a:pPr/>
              <a:t>25</a:t>
            </a:fld>
            <a:endParaRPr lang="zh-CN" altLang="en-US" dirty="0"/>
          </a:p>
        </p:txBody>
      </p:sp>
      <p:pic>
        <p:nvPicPr>
          <p:cNvPr id="1026" name="Picture 2">
            <a:extLst>
              <a:ext uri="{FF2B5EF4-FFF2-40B4-BE49-F238E27FC236}">
                <a16:creationId xmlns:a16="http://schemas.microsoft.com/office/drawing/2014/main" id="{0D60B0D5-EE67-21A4-E652-29A6DA37B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862478"/>
            <a:ext cx="9143999" cy="268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521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Towers of Hanoi</a:t>
            </a:r>
            <a:endParaRPr lang="zh-CN" altLang="en-US" dirty="0"/>
          </a:p>
        </p:txBody>
      </p:sp>
      <p:sp>
        <p:nvSpPr>
          <p:cNvPr id="3" name="内容占位符 2"/>
          <p:cNvSpPr>
            <a:spLocks noGrp="1"/>
          </p:cNvSpPr>
          <p:nvPr>
            <p:ph idx="1"/>
          </p:nvPr>
        </p:nvSpPr>
        <p:spPr/>
        <p:txBody>
          <a:bodyPr>
            <a:normAutofit/>
          </a:bodyPr>
          <a:lstStyle/>
          <a:p>
            <a:r>
              <a:rPr lang="en-US" altLang="zh-CN" sz="2800" dirty="0"/>
              <a:t>Animations</a:t>
            </a:r>
            <a:endParaRPr lang="zh-CN" altLang="en-US" sz="2800"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26</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81" y="1427796"/>
            <a:ext cx="4456382" cy="1162534"/>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981" y="2695768"/>
            <a:ext cx="5290635" cy="1380166"/>
          </a:xfrm>
          <a:prstGeom prst="rect">
            <a:avLst/>
          </a:prstGeom>
        </p:spPr>
      </p:pic>
      <p:sp>
        <p:nvSpPr>
          <p:cNvPr id="8" name="矩形 7"/>
          <p:cNvSpPr/>
          <p:nvPr/>
        </p:nvSpPr>
        <p:spPr>
          <a:xfrm>
            <a:off x="432000" y="5703855"/>
            <a:ext cx="7637268" cy="369332"/>
          </a:xfrm>
          <a:prstGeom prst="rect">
            <a:avLst/>
          </a:prstGeom>
        </p:spPr>
        <p:txBody>
          <a:bodyPr wrap="square">
            <a:spAutoFit/>
          </a:bodyPr>
          <a:lstStyle/>
          <a:p>
            <a:r>
              <a:rPr lang="zh-CN" altLang="en-US" b="1" dirty="0"/>
              <a:t>如何理解汉诺塔的递归？  </a:t>
            </a:r>
            <a:r>
              <a:rPr lang="en-US" altLang="zh-CN" dirty="0">
                <a:hlinkClick r:id="rId4"/>
              </a:rPr>
              <a:t>https://www.zhihu.com/question/24385418</a:t>
            </a:r>
            <a:r>
              <a:rPr lang="en-US" altLang="zh-CN" dirty="0"/>
              <a:t> </a:t>
            </a:r>
            <a:endParaRPr lang="zh-CN" altLang="en-US"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9" y="4169904"/>
            <a:ext cx="5466962" cy="1426164"/>
          </a:xfrm>
          <a:prstGeom prst="rect">
            <a:avLst/>
          </a:prstGeom>
        </p:spPr>
      </p:pic>
    </p:spTree>
    <p:extLst>
      <p:ext uri="{BB962C8B-B14F-4D97-AF65-F5344CB8AC3E}">
        <p14:creationId xmlns:p14="http://schemas.microsoft.com/office/powerpoint/2010/main" val="3653333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4B7D8-2A7C-4709-829A-A0235C6EFB4C}"/>
              </a:ext>
            </a:extLst>
          </p:cNvPr>
          <p:cNvSpPr>
            <a:spLocks noGrp="1"/>
          </p:cNvSpPr>
          <p:nvPr>
            <p:ph type="title"/>
          </p:nvPr>
        </p:nvSpPr>
        <p:spPr/>
        <p:txBody>
          <a:bodyPr/>
          <a:lstStyle/>
          <a:p>
            <a:r>
              <a:rPr lang="zh-CN" altLang="en-US" sz="2400" dirty="0"/>
              <a:t>递归算法到非递归算法的转换</a:t>
            </a:r>
          </a:p>
        </p:txBody>
      </p:sp>
      <p:sp>
        <p:nvSpPr>
          <p:cNvPr id="3" name="内容占位符 2">
            <a:extLst>
              <a:ext uri="{FF2B5EF4-FFF2-40B4-BE49-F238E27FC236}">
                <a16:creationId xmlns:a16="http://schemas.microsoft.com/office/drawing/2014/main" id="{6ECCF0F9-C056-4857-80E6-F69A7AA937A1}"/>
              </a:ext>
            </a:extLst>
          </p:cNvPr>
          <p:cNvSpPr>
            <a:spLocks noGrp="1"/>
          </p:cNvSpPr>
          <p:nvPr>
            <p:ph idx="1"/>
          </p:nvPr>
        </p:nvSpPr>
        <p:spPr/>
        <p:txBody>
          <a:bodyPr/>
          <a:lstStyle/>
          <a:p>
            <a:pPr>
              <a:lnSpc>
                <a:spcPct val="150000"/>
              </a:lnSpc>
              <a:spcBef>
                <a:spcPts val="600"/>
              </a:spcBef>
            </a:pPr>
            <a:r>
              <a:rPr lang="zh-CN" altLang="en-US" sz="2000" dirty="0"/>
              <a:t>递归算法有两个基本特性：</a:t>
            </a:r>
            <a:endParaRPr lang="en-US" altLang="zh-CN" sz="2000" dirty="0"/>
          </a:p>
          <a:p>
            <a:pPr lvl="1">
              <a:lnSpc>
                <a:spcPct val="150000"/>
              </a:lnSpc>
              <a:spcBef>
                <a:spcPts val="600"/>
              </a:spcBef>
            </a:pPr>
            <a:r>
              <a:rPr lang="zh-CN" altLang="en-US" dirty="0"/>
              <a:t>一是</a:t>
            </a:r>
            <a:r>
              <a:rPr lang="zh-CN" altLang="en-US" dirty="0">
                <a:solidFill>
                  <a:srgbClr val="FF0000"/>
                </a:solidFill>
              </a:rPr>
              <a:t>递归算法是一种分而治之</a:t>
            </a:r>
            <a:r>
              <a:rPr lang="zh-CN" altLang="en-US" dirty="0"/>
              <a:t>的，把复杂问题分解为简单问题的求解问题方法，对求解某些复杂问题，递归算法分析问题的方法是十分有效的；</a:t>
            </a:r>
            <a:endParaRPr lang="en-US" altLang="zh-CN" dirty="0"/>
          </a:p>
          <a:p>
            <a:pPr lvl="1">
              <a:lnSpc>
                <a:spcPct val="150000"/>
              </a:lnSpc>
              <a:spcBef>
                <a:spcPts val="600"/>
              </a:spcBef>
            </a:pPr>
            <a:r>
              <a:rPr lang="zh-CN" altLang="en-US" dirty="0"/>
              <a:t>二是</a:t>
            </a:r>
            <a:r>
              <a:rPr lang="zh-CN" altLang="en-US" dirty="0">
                <a:solidFill>
                  <a:srgbClr val="FF0000"/>
                </a:solidFill>
              </a:rPr>
              <a:t>递归算法的时间效率通常比较差</a:t>
            </a:r>
            <a:r>
              <a:rPr lang="zh-CN" altLang="en-US" dirty="0"/>
              <a:t>。因此，对求解某些问题时，我们希望用递归算法分析问题，用非递归算法具体求解问题。</a:t>
            </a:r>
            <a:endParaRPr lang="en-US" altLang="zh-CN" dirty="0"/>
          </a:p>
          <a:p>
            <a:pPr>
              <a:lnSpc>
                <a:spcPct val="150000"/>
              </a:lnSpc>
              <a:spcBef>
                <a:spcPts val="600"/>
              </a:spcBef>
            </a:pPr>
            <a:r>
              <a:rPr lang="zh-CN" altLang="en-US" sz="2000" dirty="0"/>
              <a:t>采用手工方法把递归算法转换为非递归算法时主要有如下两种思路</a:t>
            </a:r>
            <a:r>
              <a:rPr lang="zh-CN" altLang="en-US" sz="1600" dirty="0"/>
              <a:t>：</a:t>
            </a:r>
            <a:endParaRPr lang="en-US" altLang="zh-CN" sz="1600" dirty="0"/>
          </a:p>
          <a:p>
            <a:pPr lvl="1">
              <a:lnSpc>
                <a:spcPct val="150000"/>
              </a:lnSpc>
              <a:spcBef>
                <a:spcPts val="600"/>
              </a:spcBef>
            </a:pPr>
            <a:r>
              <a:rPr lang="zh-CN" altLang="en-US" sz="1800" dirty="0"/>
              <a:t>对于</a:t>
            </a:r>
            <a:r>
              <a:rPr lang="zh-CN" altLang="en-US" sz="1800" dirty="0">
                <a:solidFill>
                  <a:srgbClr val="0000FF"/>
                </a:solidFill>
              </a:rPr>
              <a:t>尾递归</a:t>
            </a:r>
            <a:r>
              <a:rPr lang="zh-CN" altLang="en-US" sz="1800" dirty="0"/>
              <a:t>和</a:t>
            </a:r>
            <a:r>
              <a:rPr lang="zh-CN" altLang="en-US" sz="1800" dirty="0">
                <a:solidFill>
                  <a:srgbClr val="0000FF"/>
                </a:solidFill>
              </a:rPr>
              <a:t>单向递归</a:t>
            </a:r>
            <a:r>
              <a:rPr lang="zh-CN" altLang="en-US" sz="1800" dirty="0"/>
              <a:t>的算法，可以用</a:t>
            </a:r>
            <a:r>
              <a:rPr lang="zh-CN" altLang="en-US" sz="1800" dirty="0">
                <a:solidFill>
                  <a:srgbClr val="FF0000"/>
                </a:solidFill>
              </a:rPr>
              <a:t>循环结构</a:t>
            </a:r>
            <a:r>
              <a:rPr lang="zh-CN" altLang="en-US" sz="1800" dirty="0"/>
              <a:t>的算法替代；</a:t>
            </a:r>
            <a:endParaRPr lang="en-US" altLang="zh-CN" sz="1800" dirty="0"/>
          </a:p>
          <a:p>
            <a:pPr lvl="1">
              <a:lnSpc>
                <a:spcPct val="150000"/>
              </a:lnSpc>
              <a:spcBef>
                <a:spcPts val="600"/>
              </a:spcBef>
            </a:pPr>
            <a:r>
              <a:rPr lang="zh-CN" altLang="en-US" sz="1800" dirty="0"/>
              <a:t>利用</a:t>
            </a:r>
            <a:r>
              <a:rPr lang="zh-CN" altLang="en-US" sz="1800" dirty="0">
                <a:solidFill>
                  <a:srgbClr val="FF0000"/>
                </a:solidFill>
              </a:rPr>
              <a:t>栈</a:t>
            </a:r>
            <a:r>
              <a:rPr lang="zh-CN" altLang="en-US" sz="1800" dirty="0"/>
              <a:t>模拟系统的运行，通过分析只保存必要的信息，从而用非递归算法替代递归算法。</a:t>
            </a:r>
            <a:endParaRPr lang="en-US" altLang="zh-CN" sz="1800" dirty="0"/>
          </a:p>
        </p:txBody>
      </p:sp>
      <p:sp>
        <p:nvSpPr>
          <p:cNvPr id="4" name="页脚占位符 3">
            <a:extLst>
              <a:ext uri="{FF2B5EF4-FFF2-40B4-BE49-F238E27FC236}">
                <a16:creationId xmlns:a16="http://schemas.microsoft.com/office/drawing/2014/main" id="{862C033D-8F0A-427F-B01E-063CEBAB0A33}"/>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6E7EA503-7ED7-4725-8217-20AC3C53ABBF}"/>
              </a:ext>
            </a:extLst>
          </p:cNvPr>
          <p:cNvSpPr>
            <a:spLocks noGrp="1"/>
          </p:cNvSpPr>
          <p:nvPr>
            <p:ph type="sldNum" sz="quarter" idx="12"/>
          </p:nvPr>
        </p:nvSpPr>
        <p:spPr/>
        <p:txBody>
          <a:bodyPr/>
          <a:lstStyle/>
          <a:p>
            <a:fld id="{36FD9405-CE62-418F-9683-85B6A1C55A4B}" type="slidenum">
              <a:rPr lang="zh-CN" altLang="en-US" smtClean="0"/>
              <a:pPr/>
              <a:t>27</a:t>
            </a:fld>
            <a:endParaRPr lang="zh-CN" altLang="en-US" dirty="0"/>
          </a:p>
        </p:txBody>
      </p:sp>
    </p:spTree>
    <p:extLst>
      <p:ext uri="{BB962C8B-B14F-4D97-AF65-F5344CB8AC3E}">
        <p14:creationId xmlns:p14="http://schemas.microsoft.com/office/powerpoint/2010/main" val="3692921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5F5AC-8977-4093-83AB-E62A397AB589}"/>
              </a:ext>
            </a:extLst>
          </p:cNvPr>
          <p:cNvSpPr>
            <a:spLocks noGrp="1"/>
          </p:cNvSpPr>
          <p:nvPr>
            <p:ph type="title"/>
          </p:nvPr>
        </p:nvSpPr>
        <p:spPr/>
        <p:txBody>
          <a:bodyPr/>
          <a:lstStyle/>
          <a:p>
            <a:r>
              <a:rPr lang="zh-CN" altLang="en-US" dirty="0"/>
              <a:t>递归算法到非递归算法的转换</a:t>
            </a:r>
            <a:r>
              <a:rPr lang="en-US" altLang="zh-CN" dirty="0"/>
              <a:t>--</a:t>
            </a:r>
            <a:r>
              <a:rPr lang="zh-CN" altLang="en-US" dirty="0"/>
              <a:t>循环方式</a:t>
            </a:r>
          </a:p>
        </p:txBody>
      </p:sp>
      <p:sp>
        <p:nvSpPr>
          <p:cNvPr id="3" name="内容占位符 2">
            <a:extLst>
              <a:ext uri="{FF2B5EF4-FFF2-40B4-BE49-F238E27FC236}">
                <a16:creationId xmlns:a16="http://schemas.microsoft.com/office/drawing/2014/main" id="{378732C4-B8BD-4FD3-9955-B2871B3E5190}"/>
              </a:ext>
            </a:extLst>
          </p:cNvPr>
          <p:cNvSpPr>
            <a:spLocks noGrp="1"/>
          </p:cNvSpPr>
          <p:nvPr>
            <p:ph idx="1"/>
          </p:nvPr>
        </p:nvSpPr>
        <p:spPr/>
        <p:txBody>
          <a:bodyPr/>
          <a:lstStyle/>
          <a:p>
            <a:r>
              <a:rPr lang="zh-CN" altLang="en-US" sz="2000" dirty="0"/>
              <a:t>用循环消除尾递归方式</a:t>
            </a:r>
            <a:endParaRPr lang="en-US" altLang="zh-CN" sz="2000" dirty="0"/>
          </a:p>
          <a:p>
            <a:pPr lvl="1"/>
            <a:r>
              <a:rPr lang="zh-CN" altLang="en-US" dirty="0"/>
              <a:t>尾递归：是指递归调用语句只有一个而且是处理算法的末尾。</a:t>
            </a:r>
            <a:endParaRPr lang="en-US" altLang="zh-CN" dirty="0"/>
          </a:p>
          <a:p>
            <a:pPr lvl="1"/>
            <a:r>
              <a:rPr lang="zh-CN" altLang="en-US" dirty="0"/>
              <a:t>例如，求阶乘 </a:t>
            </a:r>
            <a:r>
              <a:rPr lang="en-US" altLang="zh-CN" dirty="0"/>
              <a:t>n! </a:t>
            </a:r>
            <a:r>
              <a:rPr lang="zh-CN" altLang="en-US" dirty="0"/>
              <a:t>的算法就是尾递归算法。</a:t>
            </a:r>
            <a:endParaRPr lang="en-US" altLang="zh-CN" dirty="0"/>
          </a:p>
          <a:p>
            <a:endParaRPr lang="zh-CN" altLang="en-US" dirty="0"/>
          </a:p>
        </p:txBody>
      </p:sp>
      <p:sp>
        <p:nvSpPr>
          <p:cNvPr id="4" name="页脚占位符 3">
            <a:extLst>
              <a:ext uri="{FF2B5EF4-FFF2-40B4-BE49-F238E27FC236}">
                <a16:creationId xmlns:a16="http://schemas.microsoft.com/office/drawing/2014/main" id="{34C88F1D-EE8C-4896-A004-D44097ABAA43}"/>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A4D6623C-3E02-4F31-AEE4-81C8A38E02AB}"/>
              </a:ext>
            </a:extLst>
          </p:cNvPr>
          <p:cNvSpPr>
            <a:spLocks noGrp="1"/>
          </p:cNvSpPr>
          <p:nvPr>
            <p:ph type="sldNum" sz="quarter" idx="12"/>
          </p:nvPr>
        </p:nvSpPr>
        <p:spPr/>
        <p:txBody>
          <a:bodyPr/>
          <a:lstStyle/>
          <a:p>
            <a:fld id="{36FD9405-CE62-418F-9683-85B6A1C55A4B}" type="slidenum">
              <a:rPr lang="zh-CN" altLang="en-US" smtClean="0"/>
              <a:pPr/>
              <a:t>28</a:t>
            </a:fld>
            <a:endParaRPr lang="zh-CN" altLang="en-US" dirty="0"/>
          </a:p>
        </p:txBody>
      </p:sp>
      <p:pic>
        <p:nvPicPr>
          <p:cNvPr id="17" name="图片 16">
            <a:extLst>
              <a:ext uri="{FF2B5EF4-FFF2-40B4-BE49-F238E27FC236}">
                <a16:creationId xmlns:a16="http://schemas.microsoft.com/office/drawing/2014/main" id="{9E619873-F260-4511-8783-5A06151CE8A9}"/>
              </a:ext>
            </a:extLst>
          </p:cNvPr>
          <p:cNvPicPr>
            <a:picLocks noChangeAspect="1"/>
          </p:cNvPicPr>
          <p:nvPr/>
        </p:nvPicPr>
        <p:blipFill>
          <a:blip r:embed="rId2"/>
          <a:stretch>
            <a:fillRect/>
          </a:stretch>
        </p:blipFill>
        <p:spPr>
          <a:xfrm>
            <a:off x="752030" y="2046717"/>
            <a:ext cx="6652450" cy="3926793"/>
          </a:xfrm>
          <a:prstGeom prst="rect">
            <a:avLst/>
          </a:prstGeom>
        </p:spPr>
      </p:pic>
    </p:spTree>
    <p:extLst>
      <p:ext uri="{BB962C8B-B14F-4D97-AF65-F5344CB8AC3E}">
        <p14:creationId xmlns:p14="http://schemas.microsoft.com/office/powerpoint/2010/main" val="248430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2EEE1-4559-444C-A104-B2E023941511}"/>
              </a:ext>
            </a:extLst>
          </p:cNvPr>
          <p:cNvSpPr>
            <a:spLocks noGrp="1"/>
          </p:cNvSpPr>
          <p:nvPr>
            <p:ph type="title"/>
          </p:nvPr>
        </p:nvSpPr>
        <p:spPr/>
        <p:txBody>
          <a:bodyPr/>
          <a:lstStyle/>
          <a:p>
            <a:r>
              <a:rPr lang="zh-CN" altLang="en-US" dirty="0"/>
              <a:t>递归算法到非递归算法的转换</a:t>
            </a:r>
            <a:r>
              <a:rPr lang="en-US" altLang="zh-CN" dirty="0"/>
              <a:t>--</a:t>
            </a:r>
            <a:r>
              <a:rPr lang="zh-CN" altLang="en-US" dirty="0"/>
              <a:t>循环方式</a:t>
            </a:r>
          </a:p>
        </p:txBody>
      </p:sp>
      <p:sp>
        <p:nvSpPr>
          <p:cNvPr id="3" name="内容占位符 2">
            <a:extLst>
              <a:ext uri="{FF2B5EF4-FFF2-40B4-BE49-F238E27FC236}">
                <a16:creationId xmlns:a16="http://schemas.microsoft.com/office/drawing/2014/main" id="{818B99EC-C5AA-4C91-A058-77BC780B9370}"/>
              </a:ext>
            </a:extLst>
          </p:cNvPr>
          <p:cNvSpPr>
            <a:spLocks noGrp="1"/>
          </p:cNvSpPr>
          <p:nvPr>
            <p:ph idx="1"/>
          </p:nvPr>
        </p:nvSpPr>
        <p:spPr/>
        <p:txBody>
          <a:bodyPr>
            <a:normAutofit/>
          </a:bodyPr>
          <a:lstStyle/>
          <a:p>
            <a:pPr>
              <a:lnSpc>
                <a:spcPct val="120000"/>
              </a:lnSpc>
              <a:spcBef>
                <a:spcPts val="600"/>
              </a:spcBef>
            </a:pPr>
            <a:r>
              <a:rPr lang="zh-CN" altLang="en-US" sz="1600" dirty="0"/>
              <a:t>分析递归实现的阶乘算法可以发现，当递归调用返回时，返回到上一层再递归调用的下一语句，而这个返回位置和函数参数等，实际上在这里根本就没有被使用。</a:t>
            </a:r>
            <a:endParaRPr lang="en-US" altLang="zh-CN" sz="1600" dirty="0"/>
          </a:p>
          <a:p>
            <a:pPr>
              <a:lnSpc>
                <a:spcPct val="120000"/>
              </a:lnSpc>
              <a:spcBef>
                <a:spcPts val="600"/>
              </a:spcBef>
            </a:pPr>
            <a:r>
              <a:rPr lang="zh-CN" altLang="en-US" sz="1600" dirty="0"/>
              <a:t>因此，对于与尾递归形式的递归算法，不必利用系统运行时的栈保存各种信息。尾递归形式的算法实际上可以变成</a:t>
            </a:r>
            <a:r>
              <a:rPr lang="zh-CN" altLang="en-US" sz="1600" dirty="0">
                <a:solidFill>
                  <a:srgbClr val="FF0000"/>
                </a:solidFill>
              </a:rPr>
              <a:t>循环结构</a:t>
            </a:r>
            <a:r>
              <a:rPr lang="zh-CN" altLang="en-US" sz="1600" dirty="0"/>
              <a:t>的算法。</a:t>
            </a:r>
          </a:p>
        </p:txBody>
      </p:sp>
      <p:sp>
        <p:nvSpPr>
          <p:cNvPr id="4" name="页脚占位符 3">
            <a:extLst>
              <a:ext uri="{FF2B5EF4-FFF2-40B4-BE49-F238E27FC236}">
                <a16:creationId xmlns:a16="http://schemas.microsoft.com/office/drawing/2014/main" id="{321AC754-07AB-4FC8-B2AA-6FF5667F624D}"/>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C1CD7269-49F4-4765-8639-84A20A64951D}"/>
              </a:ext>
            </a:extLst>
          </p:cNvPr>
          <p:cNvSpPr>
            <a:spLocks noGrp="1"/>
          </p:cNvSpPr>
          <p:nvPr>
            <p:ph type="sldNum" sz="quarter" idx="12"/>
          </p:nvPr>
        </p:nvSpPr>
        <p:spPr/>
        <p:txBody>
          <a:bodyPr/>
          <a:lstStyle/>
          <a:p>
            <a:fld id="{36FD9405-CE62-418F-9683-85B6A1C55A4B}" type="slidenum">
              <a:rPr lang="zh-CN" altLang="en-US" smtClean="0"/>
              <a:pPr/>
              <a:t>29</a:t>
            </a:fld>
            <a:endParaRPr lang="zh-CN" altLang="en-US" dirty="0"/>
          </a:p>
        </p:txBody>
      </p:sp>
      <p:pic>
        <p:nvPicPr>
          <p:cNvPr id="6" name="图片 5">
            <a:extLst>
              <a:ext uri="{FF2B5EF4-FFF2-40B4-BE49-F238E27FC236}">
                <a16:creationId xmlns:a16="http://schemas.microsoft.com/office/drawing/2014/main" id="{8252A04F-A79B-41DC-8760-354358B6E5F6}"/>
              </a:ext>
            </a:extLst>
          </p:cNvPr>
          <p:cNvPicPr>
            <a:picLocks noChangeAspect="1"/>
          </p:cNvPicPr>
          <p:nvPr/>
        </p:nvPicPr>
        <p:blipFill>
          <a:blip r:embed="rId2"/>
          <a:stretch>
            <a:fillRect/>
          </a:stretch>
        </p:blipFill>
        <p:spPr>
          <a:xfrm>
            <a:off x="432000" y="2399795"/>
            <a:ext cx="6157213" cy="3580823"/>
          </a:xfrm>
          <a:prstGeom prst="rect">
            <a:avLst/>
          </a:prstGeom>
        </p:spPr>
      </p:pic>
      <p:pic>
        <p:nvPicPr>
          <p:cNvPr id="9" name="图片 8">
            <a:extLst>
              <a:ext uri="{FF2B5EF4-FFF2-40B4-BE49-F238E27FC236}">
                <a16:creationId xmlns:a16="http://schemas.microsoft.com/office/drawing/2014/main" id="{124FC6FC-0645-4135-8C54-02FCF8F9B07E}"/>
              </a:ext>
            </a:extLst>
          </p:cNvPr>
          <p:cNvPicPr>
            <a:picLocks noChangeAspect="1"/>
          </p:cNvPicPr>
          <p:nvPr/>
        </p:nvPicPr>
        <p:blipFill>
          <a:blip r:embed="rId3"/>
          <a:stretch>
            <a:fillRect/>
          </a:stretch>
        </p:blipFill>
        <p:spPr>
          <a:xfrm>
            <a:off x="6636347" y="3508639"/>
            <a:ext cx="2028519" cy="2382379"/>
          </a:xfrm>
          <a:prstGeom prst="rect">
            <a:avLst/>
          </a:prstGeom>
        </p:spPr>
      </p:pic>
    </p:spTree>
    <p:extLst>
      <p:ext uri="{BB962C8B-B14F-4D97-AF65-F5344CB8AC3E}">
        <p14:creationId xmlns:p14="http://schemas.microsoft.com/office/powerpoint/2010/main" val="340138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0DC7C-9C2C-459D-B5FD-8D74F647998D}"/>
              </a:ext>
            </a:extLst>
          </p:cNvPr>
          <p:cNvSpPr>
            <a:spLocks noGrp="1"/>
          </p:cNvSpPr>
          <p:nvPr>
            <p:ph type="title"/>
          </p:nvPr>
        </p:nvSpPr>
        <p:spPr/>
        <p:txBody>
          <a:bodyPr/>
          <a:lstStyle/>
          <a:p>
            <a:r>
              <a:rPr lang="zh-CN" altLang="en-US" dirty="0"/>
              <a:t>递归示意图</a:t>
            </a:r>
          </a:p>
        </p:txBody>
      </p:sp>
      <p:sp>
        <p:nvSpPr>
          <p:cNvPr id="4" name="页脚占位符 3">
            <a:extLst>
              <a:ext uri="{FF2B5EF4-FFF2-40B4-BE49-F238E27FC236}">
                <a16:creationId xmlns:a16="http://schemas.microsoft.com/office/drawing/2014/main" id="{D79DB07F-2F5A-43CF-B29E-539FC4F45160}"/>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26591A03-B2C0-49F8-8637-F44C9D3FE766}"/>
              </a:ext>
            </a:extLst>
          </p:cNvPr>
          <p:cNvSpPr>
            <a:spLocks noGrp="1"/>
          </p:cNvSpPr>
          <p:nvPr>
            <p:ph type="sldNum" sz="quarter" idx="12"/>
          </p:nvPr>
        </p:nvSpPr>
        <p:spPr/>
        <p:txBody>
          <a:bodyPr/>
          <a:lstStyle/>
          <a:p>
            <a:fld id="{36FD9405-CE62-418F-9683-85B6A1C55A4B}" type="slidenum">
              <a:rPr lang="zh-CN" altLang="en-US" smtClean="0"/>
              <a:pPr/>
              <a:t>3</a:t>
            </a:fld>
            <a:endParaRPr lang="zh-CN" altLang="en-US" dirty="0"/>
          </a:p>
        </p:txBody>
      </p:sp>
      <p:pic>
        <p:nvPicPr>
          <p:cNvPr id="7170" name="Picture 2" descr="Recursion的圖片搜尋結果">
            <a:extLst>
              <a:ext uri="{FF2B5EF4-FFF2-40B4-BE49-F238E27FC236}">
                <a16:creationId xmlns:a16="http://schemas.microsoft.com/office/drawing/2014/main" id="{FFE88D22-7AB2-41DA-BEA1-408B3955640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88791" y="3204303"/>
            <a:ext cx="3755209" cy="282231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3D1D9130-9C9C-46CB-AF32-15D43ABAA12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Lst>
          </a:blip>
          <a:stretch>
            <a:fillRect/>
          </a:stretch>
        </p:blipFill>
        <p:spPr>
          <a:xfrm>
            <a:off x="982499" y="983316"/>
            <a:ext cx="3119482" cy="2342237"/>
          </a:xfrm>
          <a:prstGeom prst="rect">
            <a:avLst/>
          </a:prstGeom>
        </p:spPr>
      </p:pic>
      <p:sp>
        <p:nvSpPr>
          <p:cNvPr id="8" name="文本框 7">
            <a:extLst>
              <a:ext uri="{FF2B5EF4-FFF2-40B4-BE49-F238E27FC236}">
                <a16:creationId xmlns:a16="http://schemas.microsoft.com/office/drawing/2014/main" id="{5FC0622E-1731-43E7-87A3-DB86B712C3EB}"/>
              </a:ext>
            </a:extLst>
          </p:cNvPr>
          <p:cNvSpPr txBox="1"/>
          <p:nvPr/>
        </p:nvSpPr>
        <p:spPr>
          <a:xfrm>
            <a:off x="1731762" y="3467073"/>
            <a:ext cx="1620957"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递归函数示意图</a:t>
            </a:r>
          </a:p>
        </p:txBody>
      </p:sp>
      <p:pic>
        <p:nvPicPr>
          <p:cNvPr id="3" name="图片 2">
            <a:extLst>
              <a:ext uri="{FF2B5EF4-FFF2-40B4-BE49-F238E27FC236}">
                <a16:creationId xmlns:a16="http://schemas.microsoft.com/office/drawing/2014/main" id="{E28B6006-EFEA-4CAC-8A82-944E2A88FA84}"/>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135666" y="4134905"/>
            <a:ext cx="5491845" cy="1434364"/>
          </a:xfrm>
          <a:prstGeom prst="rect">
            <a:avLst/>
          </a:prstGeom>
        </p:spPr>
      </p:pic>
      <p:pic>
        <p:nvPicPr>
          <p:cNvPr id="9" name="图片 8">
            <a:extLst>
              <a:ext uri="{FF2B5EF4-FFF2-40B4-BE49-F238E27FC236}">
                <a16:creationId xmlns:a16="http://schemas.microsoft.com/office/drawing/2014/main" id="{4023CBBE-FA35-4309-9646-175994F42E7A}"/>
              </a:ext>
            </a:extLst>
          </p:cNvPr>
          <p:cNvPicPr>
            <a:picLocks noChangeAspect="1"/>
          </p:cNvPicPr>
          <p:nvPr/>
        </p:nvPicPr>
        <p:blipFill>
          <a:blip r:embed="rId8"/>
          <a:stretch>
            <a:fillRect/>
          </a:stretch>
        </p:blipFill>
        <p:spPr>
          <a:xfrm>
            <a:off x="5494945" y="960220"/>
            <a:ext cx="2579406" cy="2244083"/>
          </a:xfrm>
          <a:prstGeom prst="rect">
            <a:avLst/>
          </a:prstGeom>
        </p:spPr>
      </p:pic>
    </p:spTree>
    <p:extLst>
      <p:ext uri="{BB962C8B-B14F-4D97-AF65-F5344CB8AC3E}">
        <p14:creationId xmlns:p14="http://schemas.microsoft.com/office/powerpoint/2010/main" val="295395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C4FDA-A55A-48CB-9585-22C29D9E6398}"/>
              </a:ext>
            </a:extLst>
          </p:cNvPr>
          <p:cNvSpPr>
            <a:spLocks noGrp="1"/>
          </p:cNvSpPr>
          <p:nvPr>
            <p:ph type="title"/>
          </p:nvPr>
        </p:nvSpPr>
        <p:spPr/>
        <p:txBody>
          <a:bodyPr/>
          <a:lstStyle/>
          <a:p>
            <a:r>
              <a:rPr lang="zh-CN" altLang="en-US" dirty="0"/>
              <a:t>递归算法到非递归算法的转换</a:t>
            </a:r>
            <a:r>
              <a:rPr lang="en-US" altLang="zh-CN" dirty="0"/>
              <a:t>--</a:t>
            </a:r>
            <a:r>
              <a:rPr lang="zh-CN" altLang="en-US" dirty="0"/>
              <a:t>循环方式</a:t>
            </a:r>
          </a:p>
        </p:txBody>
      </p:sp>
      <p:sp>
        <p:nvSpPr>
          <p:cNvPr id="3" name="内容占位符 2">
            <a:extLst>
              <a:ext uri="{FF2B5EF4-FFF2-40B4-BE49-F238E27FC236}">
                <a16:creationId xmlns:a16="http://schemas.microsoft.com/office/drawing/2014/main" id="{B47A8664-79CB-4B2C-AEBE-0B1F777B9383}"/>
              </a:ext>
            </a:extLst>
          </p:cNvPr>
          <p:cNvSpPr>
            <a:spLocks noGrp="1"/>
          </p:cNvSpPr>
          <p:nvPr>
            <p:ph idx="1"/>
          </p:nvPr>
        </p:nvSpPr>
        <p:spPr/>
        <p:txBody>
          <a:bodyPr>
            <a:normAutofit/>
          </a:bodyPr>
          <a:lstStyle/>
          <a:p>
            <a:pPr>
              <a:lnSpc>
                <a:spcPct val="125000"/>
              </a:lnSpc>
              <a:spcBef>
                <a:spcPts val="600"/>
              </a:spcBef>
            </a:pPr>
            <a:r>
              <a:rPr lang="zh-CN" altLang="en-US" sz="1800" dirty="0"/>
              <a:t>尾递归是</a:t>
            </a:r>
            <a:r>
              <a:rPr lang="zh-CN" altLang="en-US" sz="1800" dirty="0">
                <a:solidFill>
                  <a:srgbClr val="FF0000"/>
                </a:solidFill>
              </a:rPr>
              <a:t>单向递归</a:t>
            </a:r>
            <a:r>
              <a:rPr lang="zh-CN" altLang="en-US" sz="1800" dirty="0"/>
              <a:t>的特例 。单向递归是指递归函数中，虽然有一处以上的递归调用语句，但各次递归调用语句的参数只有和主调用函数有关，与相互之间的参数无关。例如，求</a:t>
            </a:r>
            <a:r>
              <a:rPr lang="en-US" altLang="zh-CN" sz="1800" dirty="0" err="1"/>
              <a:t>Fabonacci</a:t>
            </a:r>
            <a:r>
              <a:rPr lang="zh-CN" altLang="en-US" sz="1800" dirty="0"/>
              <a:t>数列（斐波那契数列）的递归模型如下：</a:t>
            </a:r>
            <a:endParaRPr lang="en-US" altLang="zh-CN" sz="1800" dirty="0"/>
          </a:p>
          <a:p>
            <a:pPr>
              <a:lnSpc>
                <a:spcPct val="125000"/>
              </a:lnSpc>
              <a:spcBef>
                <a:spcPts val="600"/>
              </a:spcBef>
            </a:pPr>
            <a:endParaRPr lang="en-US" altLang="zh-CN" sz="1400" dirty="0"/>
          </a:p>
          <a:p>
            <a:pPr>
              <a:lnSpc>
                <a:spcPct val="125000"/>
              </a:lnSpc>
              <a:spcBef>
                <a:spcPts val="600"/>
              </a:spcBef>
            </a:pPr>
            <a:endParaRPr lang="en-US" altLang="zh-CN" sz="600" dirty="0"/>
          </a:p>
          <a:p>
            <a:pPr>
              <a:lnSpc>
                <a:spcPct val="125000"/>
              </a:lnSpc>
              <a:spcBef>
                <a:spcPts val="600"/>
              </a:spcBef>
            </a:pPr>
            <a:endParaRPr lang="en-US" altLang="zh-CN" sz="1800" dirty="0"/>
          </a:p>
          <a:p>
            <a:pPr>
              <a:lnSpc>
                <a:spcPct val="125000"/>
              </a:lnSpc>
              <a:spcBef>
                <a:spcPts val="600"/>
              </a:spcBef>
            </a:pPr>
            <a:r>
              <a:rPr lang="zh-CN" altLang="en-US" sz="1800" dirty="0"/>
              <a:t>其中，递归调用</a:t>
            </a:r>
            <a:r>
              <a:rPr lang="en-US" altLang="zh-CN" sz="1800" dirty="0"/>
              <a:t>f(n-1)</a:t>
            </a:r>
            <a:r>
              <a:rPr lang="zh-CN" altLang="en-US" sz="1800" dirty="0"/>
              <a:t>和</a:t>
            </a:r>
            <a:r>
              <a:rPr lang="en-US" altLang="zh-CN" sz="1800" dirty="0"/>
              <a:t>f(n-2)</a:t>
            </a:r>
            <a:r>
              <a:rPr lang="zh-CN" altLang="en-US" sz="1800" dirty="0"/>
              <a:t>只和主调用</a:t>
            </a:r>
            <a:r>
              <a:rPr lang="en-US" altLang="zh-CN" sz="1800" dirty="0"/>
              <a:t>f(n)</a:t>
            </a:r>
            <a:r>
              <a:rPr lang="zh-CN" altLang="en-US" sz="1800" dirty="0"/>
              <a:t>有关，与前两个递归调用之间的参数无关，所以求</a:t>
            </a:r>
            <a:r>
              <a:rPr lang="en-US" altLang="zh-CN" sz="1800" dirty="0"/>
              <a:t>Fibonacci</a:t>
            </a:r>
            <a:r>
              <a:rPr lang="zh-CN" altLang="en-US" sz="1800" dirty="0"/>
              <a:t>数列属于单向递归。采用循环结构求解如下：</a:t>
            </a:r>
            <a:endParaRPr lang="en-US" altLang="zh-CN" sz="1800" dirty="0"/>
          </a:p>
          <a:p>
            <a:pPr>
              <a:lnSpc>
                <a:spcPct val="125000"/>
              </a:lnSpc>
              <a:spcBef>
                <a:spcPts val="600"/>
              </a:spcBef>
            </a:pPr>
            <a:endParaRPr lang="zh-CN" altLang="en-US" sz="1800" dirty="0"/>
          </a:p>
        </p:txBody>
      </p:sp>
      <p:sp>
        <p:nvSpPr>
          <p:cNvPr id="4" name="页脚占位符 3">
            <a:extLst>
              <a:ext uri="{FF2B5EF4-FFF2-40B4-BE49-F238E27FC236}">
                <a16:creationId xmlns:a16="http://schemas.microsoft.com/office/drawing/2014/main" id="{3AD4B262-22A5-4EAD-B84D-230612A9577C}"/>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1EDA9B26-BDB9-467B-9BCC-4038AEBAED75}"/>
              </a:ext>
            </a:extLst>
          </p:cNvPr>
          <p:cNvSpPr>
            <a:spLocks noGrp="1"/>
          </p:cNvSpPr>
          <p:nvPr>
            <p:ph type="sldNum" sz="quarter" idx="12"/>
          </p:nvPr>
        </p:nvSpPr>
        <p:spPr/>
        <p:txBody>
          <a:bodyPr/>
          <a:lstStyle/>
          <a:p>
            <a:fld id="{36FD9405-CE62-418F-9683-85B6A1C55A4B}" type="slidenum">
              <a:rPr lang="zh-CN" altLang="en-US" smtClean="0"/>
              <a:pPr/>
              <a:t>30</a:t>
            </a:fld>
            <a:endParaRPr lang="zh-CN" altLang="en-US" dirty="0"/>
          </a:p>
        </p:txBody>
      </p:sp>
      <p:pic>
        <p:nvPicPr>
          <p:cNvPr id="7" name="图片 6">
            <a:extLst>
              <a:ext uri="{FF2B5EF4-FFF2-40B4-BE49-F238E27FC236}">
                <a16:creationId xmlns:a16="http://schemas.microsoft.com/office/drawing/2014/main" id="{378FC12C-1C7D-4DAC-BF11-27ACEAF0008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3313898" y="2150735"/>
            <a:ext cx="2516203" cy="799065"/>
          </a:xfrm>
          <a:prstGeom prst="rect">
            <a:avLst/>
          </a:prstGeom>
          <a:ln>
            <a:solidFill>
              <a:srgbClr val="005825"/>
            </a:solidFill>
          </a:ln>
        </p:spPr>
      </p:pic>
      <p:pic>
        <p:nvPicPr>
          <p:cNvPr id="11" name="图片 10">
            <a:extLst>
              <a:ext uri="{FF2B5EF4-FFF2-40B4-BE49-F238E27FC236}">
                <a16:creationId xmlns:a16="http://schemas.microsoft.com/office/drawing/2014/main" id="{560F7668-3731-4E42-A9CA-6D74C97201AD}"/>
              </a:ext>
            </a:extLst>
          </p:cNvPr>
          <p:cNvPicPr>
            <a:picLocks noChangeAspect="1"/>
          </p:cNvPicPr>
          <p:nvPr/>
        </p:nvPicPr>
        <p:blipFill>
          <a:blip r:embed="rId4"/>
          <a:stretch>
            <a:fillRect/>
          </a:stretch>
        </p:blipFill>
        <p:spPr>
          <a:xfrm>
            <a:off x="1439031" y="3897529"/>
            <a:ext cx="2915986" cy="2142911"/>
          </a:xfrm>
          <a:prstGeom prst="rect">
            <a:avLst/>
          </a:prstGeom>
          <a:ln>
            <a:solidFill>
              <a:srgbClr val="005825"/>
            </a:solidFill>
          </a:ln>
        </p:spPr>
      </p:pic>
      <p:sp>
        <p:nvSpPr>
          <p:cNvPr id="12" name="文本框 11">
            <a:extLst>
              <a:ext uri="{FF2B5EF4-FFF2-40B4-BE49-F238E27FC236}">
                <a16:creationId xmlns:a16="http://schemas.microsoft.com/office/drawing/2014/main" id="{D742D7B3-5E5E-496F-8B3D-4D7355C26595}"/>
              </a:ext>
            </a:extLst>
          </p:cNvPr>
          <p:cNvSpPr txBox="1"/>
          <p:nvPr/>
        </p:nvSpPr>
        <p:spPr>
          <a:xfrm>
            <a:off x="5208224" y="4934688"/>
            <a:ext cx="3606325" cy="1105752"/>
          </a:xfrm>
          <a:prstGeom prst="rect">
            <a:avLst/>
          </a:prstGeom>
          <a:noFill/>
          <a:ln>
            <a:solidFill>
              <a:srgbClr val="005825"/>
            </a:solidFill>
          </a:ln>
        </p:spPr>
        <p:txBody>
          <a:bodyPr wrap="square" rtlCol="0">
            <a:spAutoFit/>
          </a:bodyPr>
          <a:lstStyle/>
          <a:p>
            <a:pPr>
              <a:lnSpc>
                <a:spcPct val="120000"/>
              </a:lnSpc>
            </a:pPr>
            <a:r>
              <a:rPr lang="zh-CN" altLang="en-US" sz="1400" dirty="0">
                <a:solidFill>
                  <a:srgbClr val="005825"/>
                </a:solidFill>
              </a:rPr>
              <a:t>实际上，采用循环结构消除递归没有通用的转换算法，对于具体问题要深入分析对应的递归结构，才能设计有效的循环语句进行递归到非递归的转换。</a:t>
            </a:r>
          </a:p>
        </p:txBody>
      </p:sp>
    </p:spTree>
    <p:extLst>
      <p:ext uri="{BB962C8B-B14F-4D97-AF65-F5344CB8AC3E}">
        <p14:creationId xmlns:p14="http://schemas.microsoft.com/office/powerpoint/2010/main" val="4168430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16DD1-DE94-783F-2C65-6494476A7E6A}"/>
              </a:ext>
            </a:extLst>
          </p:cNvPr>
          <p:cNvSpPr>
            <a:spLocks noGrp="1"/>
          </p:cNvSpPr>
          <p:nvPr>
            <p:ph type="title"/>
          </p:nvPr>
        </p:nvSpPr>
        <p:spPr/>
        <p:txBody>
          <a:bodyPr/>
          <a:lstStyle/>
          <a:p>
            <a:r>
              <a:rPr lang="zh-CN" altLang="en-US" dirty="0"/>
              <a:t>自下而上计算</a:t>
            </a:r>
          </a:p>
        </p:txBody>
      </p:sp>
      <p:sp>
        <p:nvSpPr>
          <p:cNvPr id="4" name="页脚占位符 3">
            <a:extLst>
              <a:ext uri="{FF2B5EF4-FFF2-40B4-BE49-F238E27FC236}">
                <a16:creationId xmlns:a16="http://schemas.microsoft.com/office/drawing/2014/main" id="{2811771A-36B1-15B5-0285-483F674F796E}"/>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A3A72FCB-1957-5E87-0C0E-104073B515FD}"/>
              </a:ext>
            </a:extLst>
          </p:cNvPr>
          <p:cNvSpPr>
            <a:spLocks noGrp="1"/>
          </p:cNvSpPr>
          <p:nvPr>
            <p:ph type="sldNum" sz="quarter" idx="12"/>
          </p:nvPr>
        </p:nvSpPr>
        <p:spPr/>
        <p:txBody>
          <a:bodyPr/>
          <a:lstStyle/>
          <a:p>
            <a:fld id="{36FD9405-CE62-418F-9683-85B6A1C55A4B}" type="slidenum">
              <a:rPr lang="zh-CN" altLang="en-US" smtClean="0"/>
              <a:pPr/>
              <a:t>31</a:t>
            </a:fld>
            <a:endParaRPr lang="zh-CN" altLang="en-US" dirty="0"/>
          </a:p>
        </p:txBody>
      </p:sp>
      <p:sp>
        <p:nvSpPr>
          <p:cNvPr id="6" name="矩形: 圆角 5">
            <a:extLst>
              <a:ext uri="{FF2B5EF4-FFF2-40B4-BE49-F238E27FC236}">
                <a16:creationId xmlns:a16="http://schemas.microsoft.com/office/drawing/2014/main" id="{4E501032-7CE3-6C0F-D659-4DFCC0314786}"/>
              </a:ext>
            </a:extLst>
          </p:cNvPr>
          <p:cNvSpPr/>
          <p:nvPr/>
        </p:nvSpPr>
        <p:spPr>
          <a:xfrm>
            <a:off x="6910116" y="2878680"/>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F(5)</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7" name="矩形: 圆角 6">
            <a:extLst>
              <a:ext uri="{FF2B5EF4-FFF2-40B4-BE49-F238E27FC236}">
                <a16:creationId xmlns:a16="http://schemas.microsoft.com/office/drawing/2014/main" id="{53D9776A-83F8-A979-29C9-91A45EAFC83C}"/>
              </a:ext>
            </a:extLst>
          </p:cNvPr>
          <p:cNvSpPr/>
          <p:nvPr/>
        </p:nvSpPr>
        <p:spPr>
          <a:xfrm>
            <a:off x="6390046" y="3425619"/>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F(4)</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CE9F3530-7002-72FA-C5E0-CE546EDC73CC}"/>
              </a:ext>
            </a:extLst>
          </p:cNvPr>
          <p:cNvSpPr/>
          <p:nvPr/>
        </p:nvSpPr>
        <p:spPr>
          <a:xfrm>
            <a:off x="5917615" y="4022051"/>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F(3)</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9" name="矩形: 圆角 8">
            <a:extLst>
              <a:ext uri="{FF2B5EF4-FFF2-40B4-BE49-F238E27FC236}">
                <a16:creationId xmlns:a16="http://schemas.microsoft.com/office/drawing/2014/main" id="{6E8096D6-E9B9-06D1-0FFD-318B0E44379D}"/>
              </a:ext>
            </a:extLst>
          </p:cNvPr>
          <p:cNvSpPr/>
          <p:nvPr/>
        </p:nvSpPr>
        <p:spPr>
          <a:xfrm>
            <a:off x="5452123" y="4547347"/>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F(2)</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0" name="矩形: 圆角 9">
            <a:extLst>
              <a:ext uri="{FF2B5EF4-FFF2-40B4-BE49-F238E27FC236}">
                <a16:creationId xmlns:a16="http://schemas.microsoft.com/office/drawing/2014/main" id="{6AFBCE70-7225-3A57-DAEB-A0CB5AA7F94A}"/>
              </a:ext>
            </a:extLst>
          </p:cNvPr>
          <p:cNvSpPr/>
          <p:nvPr/>
        </p:nvSpPr>
        <p:spPr>
          <a:xfrm>
            <a:off x="4960631" y="5056285"/>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F(1)</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1" name="矩形: 圆角 10">
            <a:extLst>
              <a:ext uri="{FF2B5EF4-FFF2-40B4-BE49-F238E27FC236}">
                <a16:creationId xmlns:a16="http://schemas.microsoft.com/office/drawing/2014/main" id="{5E0FA88B-DD52-F4A0-BA8E-C22EF13EC1AB}"/>
              </a:ext>
            </a:extLst>
          </p:cNvPr>
          <p:cNvSpPr/>
          <p:nvPr/>
        </p:nvSpPr>
        <p:spPr>
          <a:xfrm>
            <a:off x="5917615" y="5055556"/>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F(0)</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2" name="矩形: 圆角 11">
            <a:extLst>
              <a:ext uri="{FF2B5EF4-FFF2-40B4-BE49-F238E27FC236}">
                <a16:creationId xmlns:a16="http://schemas.microsoft.com/office/drawing/2014/main" id="{05BBD726-225F-D52F-F476-D99D7F757233}"/>
              </a:ext>
            </a:extLst>
          </p:cNvPr>
          <p:cNvSpPr/>
          <p:nvPr/>
        </p:nvSpPr>
        <p:spPr>
          <a:xfrm>
            <a:off x="7247263" y="3426069"/>
            <a:ext cx="701873" cy="3177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F(3)</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3" name="矩形: 圆角 12">
            <a:extLst>
              <a:ext uri="{FF2B5EF4-FFF2-40B4-BE49-F238E27FC236}">
                <a16:creationId xmlns:a16="http://schemas.microsoft.com/office/drawing/2014/main" id="{71B64BF5-DBEC-624C-8E41-8D2AF99EC7E5}"/>
              </a:ext>
            </a:extLst>
          </p:cNvPr>
          <p:cNvSpPr/>
          <p:nvPr/>
        </p:nvSpPr>
        <p:spPr>
          <a:xfrm>
            <a:off x="6896326" y="4022051"/>
            <a:ext cx="701873" cy="3177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F(2)</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4" name="矩形: 圆角 13">
            <a:extLst>
              <a:ext uri="{FF2B5EF4-FFF2-40B4-BE49-F238E27FC236}">
                <a16:creationId xmlns:a16="http://schemas.microsoft.com/office/drawing/2014/main" id="{BBC4FF4B-C79B-2002-905E-B330DC646FF4}"/>
              </a:ext>
            </a:extLst>
          </p:cNvPr>
          <p:cNvSpPr/>
          <p:nvPr/>
        </p:nvSpPr>
        <p:spPr>
          <a:xfrm>
            <a:off x="6450230" y="4547347"/>
            <a:ext cx="701873" cy="3177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F(1)</a:t>
            </a:r>
            <a:endParaRPr lang="zh-CN" altLang="en-US" sz="1350" dirty="0">
              <a:ln w="0"/>
              <a:solidFill>
                <a:schemeClr val="tx1"/>
              </a:solidFill>
              <a:effectLst>
                <a:outerShdw blurRad="38100" dist="19050" dir="2700000" algn="tl" rotWithShape="0">
                  <a:schemeClr val="dk1">
                    <a:alpha val="40000"/>
                  </a:schemeClr>
                </a:outerShdw>
              </a:effectLst>
            </a:endParaRPr>
          </a:p>
        </p:txBody>
      </p:sp>
      <p:cxnSp>
        <p:nvCxnSpPr>
          <p:cNvPr id="15" name="连接符: 肘形 14">
            <a:extLst>
              <a:ext uri="{FF2B5EF4-FFF2-40B4-BE49-F238E27FC236}">
                <a16:creationId xmlns:a16="http://schemas.microsoft.com/office/drawing/2014/main" id="{7CE79414-C6C8-6DBB-1C49-74CF539B73BC}"/>
              </a:ext>
            </a:extLst>
          </p:cNvPr>
          <p:cNvCxnSpPr>
            <a:stCxn id="6" idx="2"/>
            <a:endCxn id="7" idx="0"/>
          </p:cNvCxnSpPr>
          <p:nvPr/>
        </p:nvCxnSpPr>
        <p:spPr>
          <a:xfrm rot="5400000">
            <a:off x="6886431" y="3051000"/>
            <a:ext cx="229172" cy="52007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连接符: 肘形 15">
            <a:extLst>
              <a:ext uri="{FF2B5EF4-FFF2-40B4-BE49-F238E27FC236}">
                <a16:creationId xmlns:a16="http://schemas.microsoft.com/office/drawing/2014/main" id="{9D750DE0-86CC-F362-8982-4C3F40CD7B61}"/>
              </a:ext>
            </a:extLst>
          </p:cNvPr>
          <p:cNvCxnSpPr>
            <a:stCxn id="6" idx="2"/>
            <a:endCxn id="12" idx="0"/>
          </p:cNvCxnSpPr>
          <p:nvPr/>
        </p:nvCxnSpPr>
        <p:spPr>
          <a:xfrm rot="16200000" flipH="1">
            <a:off x="7314816" y="3142686"/>
            <a:ext cx="229621" cy="337147"/>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连接符: 肘形 16">
            <a:extLst>
              <a:ext uri="{FF2B5EF4-FFF2-40B4-BE49-F238E27FC236}">
                <a16:creationId xmlns:a16="http://schemas.microsoft.com/office/drawing/2014/main" id="{3085F63F-138F-1FC8-DC17-1A47E51282E9}"/>
              </a:ext>
            </a:extLst>
          </p:cNvPr>
          <p:cNvCxnSpPr>
            <a:stCxn id="7" idx="2"/>
            <a:endCxn id="8" idx="0"/>
          </p:cNvCxnSpPr>
          <p:nvPr/>
        </p:nvCxnSpPr>
        <p:spPr>
          <a:xfrm rot="5400000">
            <a:off x="6365434" y="3646505"/>
            <a:ext cx="278664" cy="47243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连接符: 肘形 17">
            <a:extLst>
              <a:ext uri="{FF2B5EF4-FFF2-40B4-BE49-F238E27FC236}">
                <a16:creationId xmlns:a16="http://schemas.microsoft.com/office/drawing/2014/main" id="{514E12BF-D3EF-1CAB-FB53-C0D222C43DC0}"/>
              </a:ext>
            </a:extLst>
          </p:cNvPr>
          <p:cNvCxnSpPr>
            <a:stCxn id="7" idx="2"/>
            <a:endCxn id="13" idx="0"/>
          </p:cNvCxnSpPr>
          <p:nvPr/>
        </p:nvCxnSpPr>
        <p:spPr>
          <a:xfrm rot="16200000" flipH="1">
            <a:off x="6854789" y="3629579"/>
            <a:ext cx="278664" cy="50628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连接符: 肘形 18">
            <a:extLst>
              <a:ext uri="{FF2B5EF4-FFF2-40B4-BE49-F238E27FC236}">
                <a16:creationId xmlns:a16="http://schemas.microsoft.com/office/drawing/2014/main" id="{45BF61DB-8050-8C24-8DF7-41E390FEC01C}"/>
              </a:ext>
            </a:extLst>
          </p:cNvPr>
          <p:cNvCxnSpPr>
            <a:cxnSpLocks/>
          </p:cNvCxnSpPr>
          <p:nvPr/>
        </p:nvCxnSpPr>
        <p:spPr>
          <a:xfrm rot="5400000">
            <a:off x="5932041" y="4210837"/>
            <a:ext cx="207529" cy="465492"/>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连接符: 肘形 19">
            <a:extLst>
              <a:ext uri="{FF2B5EF4-FFF2-40B4-BE49-F238E27FC236}">
                <a16:creationId xmlns:a16="http://schemas.microsoft.com/office/drawing/2014/main" id="{77DE5355-0300-09CF-DCAC-F0C78631C3AA}"/>
              </a:ext>
            </a:extLst>
          </p:cNvPr>
          <p:cNvCxnSpPr>
            <a:stCxn id="8" idx="2"/>
            <a:endCxn id="14" idx="0"/>
          </p:cNvCxnSpPr>
          <p:nvPr/>
        </p:nvCxnSpPr>
        <p:spPr>
          <a:xfrm rot="16200000" flipH="1">
            <a:off x="6431095" y="4177275"/>
            <a:ext cx="207529" cy="532616"/>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连接符: 肘形 20">
            <a:extLst>
              <a:ext uri="{FF2B5EF4-FFF2-40B4-BE49-F238E27FC236}">
                <a16:creationId xmlns:a16="http://schemas.microsoft.com/office/drawing/2014/main" id="{9B4CF284-0BDC-6325-19A2-23EC4A962F1B}"/>
              </a:ext>
            </a:extLst>
          </p:cNvPr>
          <p:cNvCxnSpPr/>
          <p:nvPr/>
        </p:nvCxnSpPr>
        <p:spPr>
          <a:xfrm rot="5400000">
            <a:off x="5461728" y="4714224"/>
            <a:ext cx="191171" cy="491492"/>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6FBD931A-787C-02AC-5464-508159E96C18}"/>
              </a:ext>
            </a:extLst>
          </p:cNvPr>
          <p:cNvCxnSpPr/>
          <p:nvPr/>
        </p:nvCxnSpPr>
        <p:spPr>
          <a:xfrm rot="16200000" flipH="1">
            <a:off x="5940583" y="4726860"/>
            <a:ext cx="190442" cy="465492"/>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连接符: 曲线 22">
            <a:extLst>
              <a:ext uri="{FF2B5EF4-FFF2-40B4-BE49-F238E27FC236}">
                <a16:creationId xmlns:a16="http://schemas.microsoft.com/office/drawing/2014/main" id="{7A0645E6-AF04-EDBA-2259-914A138DC2DC}"/>
              </a:ext>
            </a:extLst>
          </p:cNvPr>
          <p:cNvCxnSpPr>
            <a:stCxn id="10" idx="3"/>
            <a:endCxn id="14" idx="2"/>
          </p:cNvCxnSpPr>
          <p:nvPr/>
        </p:nvCxnSpPr>
        <p:spPr>
          <a:xfrm flipV="1">
            <a:off x="5662504" y="4865115"/>
            <a:ext cx="1138663" cy="350054"/>
          </a:xfrm>
          <a:prstGeom prst="curvedConnector2">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4" name="连接符: 曲线 23">
            <a:extLst>
              <a:ext uri="{FF2B5EF4-FFF2-40B4-BE49-F238E27FC236}">
                <a16:creationId xmlns:a16="http://schemas.microsoft.com/office/drawing/2014/main" id="{2BF2381A-59AE-2A81-C673-A5781E57E8C6}"/>
              </a:ext>
            </a:extLst>
          </p:cNvPr>
          <p:cNvCxnSpPr>
            <a:stCxn id="9" idx="3"/>
            <a:endCxn id="13" idx="2"/>
          </p:cNvCxnSpPr>
          <p:nvPr/>
        </p:nvCxnSpPr>
        <p:spPr>
          <a:xfrm flipV="1">
            <a:off x="6153996" y="4339819"/>
            <a:ext cx="1093267" cy="366413"/>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F5E7239C-E8B8-8DF7-FB06-D6623DE0085A}"/>
              </a:ext>
            </a:extLst>
          </p:cNvPr>
          <p:cNvCxnSpPr>
            <a:stCxn id="8" idx="3"/>
            <a:endCxn id="12" idx="2"/>
          </p:cNvCxnSpPr>
          <p:nvPr/>
        </p:nvCxnSpPr>
        <p:spPr>
          <a:xfrm flipV="1">
            <a:off x="6619487" y="3743837"/>
            <a:ext cx="978712" cy="43709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5B2B6A95-0EC7-EC00-BF6E-C6BDF1257311}"/>
              </a:ext>
            </a:extLst>
          </p:cNvPr>
          <p:cNvSpPr/>
          <p:nvPr/>
        </p:nvSpPr>
        <p:spPr>
          <a:xfrm>
            <a:off x="432000" y="996346"/>
            <a:ext cx="3148070" cy="75054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b="1" dirty="0">
                <a:solidFill>
                  <a:srgbClr val="FF0000"/>
                </a:solidFill>
              </a:rPr>
              <a:t>斐波那契数列</a:t>
            </a:r>
          </a:p>
        </p:txBody>
      </p:sp>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9FC1ACEA-1F19-696E-DE8D-30BA925CA134}"/>
                  </a:ext>
                </a:extLst>
              </p:cNvPr>
              <p:cNvSpPr/>
              <p:nvPr/>
            </p:nvSpPr>
            <p:spPr>
              <a:xfrm>
                <a:off x="1830891" y="2070239"/>
                <a:ext cx="3129740" cy="646331"/>
              </a:xfrm>
              <a:prstGeom prst="rect">
                <a:avLst/>
              </a:prstGeom>
            </p:spPr>
            <p:txBody>
              <a:bodyPr wrap="square">
                <a:spAutoFit/>
              </a:bodyPr>
              <a:lstStyle/>
              <a:p>
                <a14:m>
                  <m:oMath xmlns:m="http://schemas.openxmlformats.org/officeDocument/2006/math">
                    <m:r>
                      <a:rPr lang="en-US" altLang="zh-CN" b="1" i="1">
                        <a:latin typeface="Cambria Math" panose="02040503050406030204" pitchFamily="18" charset="0"/>
                      </a:rPr>
                      <m:t>𝑭</m:t>
                    </m:r>
                    <m:r>
                      <a:rPr lang="zh-CN" altLang="en-US" b="1">
                        <a:latin typeface="Cambria Math" panose="02040503050406030204" pitchFamily="18" charset="0"/>
                      </a:rPr>
                      <m:t>(</m:t>
                    </m:r>
                    <m:r>
                      <a:rPr lang="en-US" altLang="zh-CN" b="1" i="1">
                        <a:solidFill>
                          <a:srgbClr val="A24744"/>
                        </a:solidFill>
                        <a:latin typeface="Cambria Math" panose="02040503050406030204" pitchFamily="18" charset="0"/>
                      </a:rPr>
                      <m:t>𝒏</m:t>
                    </m:r>
                    <m:r>
                      <a:rPr lang="zh-CN" altLang="en-US" b="1">
                        <a:latin typeface="Cambria Math" panose="02040503050406030204" pitchFamily="18" charset="0"/>
                      </a:rPr>
                      <m:t>)=</m:t>
                    </m:r>
                  </m:oMath>
                </a14:m>
                <a:r>
                  <a:rPr lang="zh-CN" altLang="en-US" dirty="0"/>
                  <a:t> </a:t>
                </a:r>
                <a14:m>
                  <m:oMath xmlns:m="http://schemas.openxmlformats.org/officeDocument/2006/math">
                    <m:r>
                      <a:rPr lang="en-US" altLang="zh-CN" b="1" i="1">
                        <a:latin typeface="Cambria Math" panose="02040503050406030204" pitchFamily="18" charset="0"/>
                      </a:rPr>
                      <m:t>𝑭</m:t>
                    </m:r>
                    <m:d>
                      <m:dPr>
                        <m:ctrlPr>
                          <a:rPr lang="zh-CN" altLang="en-US" b="1" i="1">
                            <a:solidFill>
                              <a:srgbClr val="FF0000"/>
                            </a:solidFill>
                            <a:latin typeface="Cambria Math" panose="02040503050406030204" pitchFamily="18" charset="0"/>
                          </a:rPr>
                        </m:ctrlPr>
                      </m:dPr>
                      <m:e>
                        <m:r>
                          <a:rPr lang="en-US" altLang="zh-CN" b="1" i="1">
                            <a:solidFill>
                              <a:srgbClr val="FF0000"/>
                            </a:solidFill>
                            <a:latin typeface="Cambria Math" panose="02040503050406030204" pitchFamily="18" charset="0"/>
                          </a:rPr>
                          <m:t>𝒏</m:t>
                        </m:r>
                        <m:r>
                          <a:rPr lang="en-US" altLang="zh-CN" b="1">
                            <a:solidFill>
                              <a:srgbClr val="FF0000"/>
                            </a:solidFill>
                            <a:latin typeface="Cambria Math" panose="02040503050406030204" pitchFamily="18" charset="0"/>
                          </a:rPr>
                          <m:t>−</m:t>
                        </m:r>
                        <m:r>
                          <a:rPr lang="en-US" altLang="zh-CN" b="1">
                            <a:solidFill>
                              <a:srgbClr val="FF0000"/>
                            </a:solidFill>
                            <a:latin typeface="Cambria Math" panose="02040503050406030204" pitchFamily="18" charset="0"/>
                          </a:rPr>
                          <m:t>𝟏</m:t>
                        </m:r>
                      </m:e>
                    </m:d>
                    <m:r>
                      <a:rPr lang="en-US" altLang="zh-CN" b="1">
                        <a:latin typeface="Cambria Math" panose="02040503050406030204" pitchFamily="18" charset="0"/>
                      </a:rPr>
                      <m:t>+</m:t>
                    </m:r>
                    <m:r>
                      <a:rPr lang="en-US" altLang="zh-CN" b="1" i="1">
                        <a:latin typeface="Cambria Math" panose="02040503050406030204" pitchFamily="18" charset="0"/>
                      </a:rPr>
                      <m:t>𝑭</m:t>
                    </m:r>
                    <m:r>
                      <a:rPr lang="zh-CN" altLang="en-US" b="1">
                        <a:latin typeface="Cambria Math" panose="02040503050406030204" pitchFamily="18" charset="0"/>
                      </a:rPr>
                      <m:t>(</m:t>
                    </m:r>
                    <m:r>
                      <a:rPr lang="en-US" altLang="zh-CN" b="1" i="1">
                        <a:solidFill>
                          <a:srgbClr val="FF0000"/>
                        </a:solidFill>
                        <a:latin typeface="Cambria Math" panose="02040503050406030204" pitchFamily="18" charset="0"/>
                      </a:rPr>
                      <m:t>𝒏</m:t>
                    </m:r>
                    <m:r>
                      <a:rPr lang="en-US" altLang="zh-CN" b="1">
                        <a:solidFill>
                          <a:srgbClr val="FF0000"/>
                        </a:solidFill>
                        <a:latin typeface="Cambria Math" panose="02040503050406030204" pitchFamily="18" charset="0"/>
                      </a:rPr>
                      <m:t>−</m:t>
                    </m:r>
                    <m:r>
                      <a:rPr lang="en-US" altLang="zh-CN" b="1">
                        <a:solidFill>
                          <a:srgbClr val="FF0000"/>
                        </a:solidFill>
                        <a:latin typeface="Cambria Math" panose="02040503050406030204" pitchFamily="18" charset="0"/>
                      </a:rPr>
                      <m:t>𝟐</m:t>
                    </m:r>
                    <m:r>
                      <a:rPr lang="zh-CN" altLang="en-US" b="1">
                        <a:latin typeface="Cambria Math" panose="02040503050406030204" pitchFamily="18" charset="0"/>
                      </a:rPr>
                      <m:t>)</m:t>
                    </m:r>
                  </m:oMath>
                </a14:m>
                <a:endParaRPr lang="zh-CN" altLang="en-US" dirty="0"/>
              </a:p>
              <a:p>
                <a:endParaRPr lang="zh-CN" altLang="en-US" dirty="0"/>
              </a:p>
            </p:txBody>
          </p:sp>
        </mc:Choice>
        <mc:Fallback>
          <p:sp>
            <p:nvSpPr>
              <p:cNvPr id="27" name="矩形 26">
                <a:extLst>
                  <a:ext uri="{FF2B5EF4-FFF2-40B4-BE49-F238E27FC236}">
                    <a16:creationId xmlns:a16="http://schemas.microsoft.com/office/drawing/2014/main" id="{9FC1ACEA-1F19-696E-DE8D-30BA925CA134}"/>
                  </a:ext>
                </a:extLst>
              </p:cNvPr>
              <p:cNvSpPr>
                <a:spLocks noRot="1" noChangeAspect="1" noMove="1" noResize="1" noEditPoints="1" noAdjustHandles="1" noChangeArrowheads="1" noChangeShapeType="1" noTextEdit="1"/>
              </p:cNvSpPr>
              <p:nvPr/>
            </p:nvSpPr>
            <p:spPr>
              <a:xfrm>
                <a:off x="1830891" y="2070239"/>
                <a:ext cx="3129740" cy="64633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488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par>
                          <p:cTn id="52" fill="hold">
                            <p:stCondLst>
                              <p:cond delay="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childTnLst>
                          </p:cTn>
                        </p:par>
                        <p:par>
                          <p:cTn id="62" fill="hold">
                            <p:stCondLst>
                              <p:cond delay="0"/>
                            </p:stCondLst>
                            <p:childTnLst>
                              <p:par>
                                <p:cTn id="63" presetID="10" presetClass="entr" presetSubtype="0" fill="hold" grpId="0"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par>
                          <p:cTn id="70" fill="hold">
                            <p:stCondLst>
                              <p:cond delay="0"/>
                            </p:stCondLst>
                            <p:childTnLst>
                              <p:par>
                                <p:cTn id="71" presetID="10" presetClass="entr" presetSubtype="0"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6"/>
                                        </p:tgtEl>
                                        <p:attrNameLst>
                                          <p:attrName>style.visibility</p:attrName>
                                        </p:attrNameLst>
                                      </p:cBhvr>
                                      <p:to>
                                        <p:strVal val="visible"/>
                                      </p:to>
                                    </p:set>
                                  </p:childTnLst>
                                </p:cTn>
                              </p:par>
                            </p:childTnLst>
                          </p:cTn>
                        </p:par>
                        <p:par>
                          <p:cTn id="80" fill="hold">
                            <p:stCondLst>
                              <p:cond delay="0"/>
                            </p:stCondLst>
                            <p:childTnLst>
                              <p:par>
                                <p:cTn id="81" presetID="10" presetClass="entr" presetSubtype="0" fill="hold" grpId="0"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E2907-FF81-4AC4-8FF2-FFD4CB02FBA1}"/>
              </a:ext>
            </a:extLst>
          </p:cNvPr>
          <p:cNvSpPr>
            <a:spLocks noGrp="1"/>
          </p:cNvSpPr>
          <p:nvPr>
            <p:ph type="title"/>
          </p:nvPr>
        </p:nvSpPr>
        <p:spPr/>
        <p:txBody>
          <a:bodyPr/>
          <a:lstStyle/>
          <a:p>
            <a:r>
              <a:rPr lang="zh-CN" altLang="en-US" dirty="0"/>
              <a:t>递归算法到非递归算法的转换</a:t>
            </a:r>
            <a:r>
              <a:rPr lang="en-US" altLang="zh-CN" dirty="0"/>
              <a:t>--</a:t>
            </a:r>
            <a:r>
              <a:rPr lang="zh-CN" altLang="en-US" dirty="0"/>
              <a:t>栈方式</a:t>
            </a:r>
          </a:p>
        </p:txBody>
      </p:sp>
      <p:sp>
        <p:nvSpPr>
          <p:cNvPr id="3" name="内容占位符 2">
            <a:extLst>
              <a:ext uri="{FF2B5EF4-FFF2-40B4-BE49-F238E27FC236}">
                <a16:creationId xmlns:a16="http://schemas.microsoft.com/office/drawing/2014/main" id="{F2474F81-EBD3-474A-885B-6E05711454AB}"/>
              </a:ext>
            </a:extLst>
          </p:cNvPr>
          <p:cNvSpPr>
            <a:spLocks noGrp="1"/>
          </p:cNvSpPr>
          <p:nvPr>
            <p:ph idx="1"/>
          </p:nvPr>
        </p:nvSpPr>
        <p:spPr/>
        <p:txBody>
          <a:bodyPr>
            <a:normAutofit/>
          </a:bodyPr>
          <a:lstStyle/>
          <a:p>
            <a:pPr>
              <a:lnSpc>
                <a:spcPct val="120000"/>
              </a:lnSpc>
              <a:spcBef>
                <a:spcPts val="600"/>
              </a:spcBef>
            </a:pPr>
            <a:r>
              <a:rPr lang="zh-CN" altLang="en-US" sz="2000" dirty="0"/>
              <a:t>对于不属于尾递归和单向递归的递归算法，需要利用栈转化为与之等价的非递归算法，其基本思路是</a:t>
            </a:r>
            <a:r>
              <a:rPr lang="zh-CN" altLang="en-US" sz="2000" dirty="0">
                <a:solidFill>
                  <a:srgbClr val="FF0000"/>
                </a:solidFill>
              </a:rPr>
              <a:t>采用栈结构保存中间结果</a:t>
            </a:r>
            <a:r>
              <a:rPr lang="zh-CN" altLang="en-US" sz="2000" dirty="0"/>
              <a:t>。</a:t>
            </a:r>
            <a:endParaRPr lang="en-US" altLang="zh-CN" sz="2000" dirty="0"/>
          </a:p>
          <a:p>
            <a:pPr>
              <a:lnSpc>
                <a:spcPct val="120000"/>
              </a:lnSpc>
              <a:spcBef>
                <a:spcPts val="600"/>
              </a:spcBef>
            </a:pPr>
            <a:r>
              <a:rPr lang="zh-CN" altLang="en-US" sz="2000" dirty="0"/>
              <a:t>仍然以阶乘 </a:t>
            </a:r>
            <a:r>
              <a:rPr lang="en-US" altLang="zh-CN" sz="2000" dirty="0"/>
              <a:t>n! </a:t>
            </a:r>
            <a:r>
              <a:rPr lang="zh-CN" altLang="en-US" sz="2000" dirty="0"/>
              <a:t>的递归算法进行讨论。</a:t>
            </a:r>
            <a:endParaRPr lang="en-US" altLang="zh-CN" sz="2000" dirty="0"/>
          </a:p>
          <a:p>
            <a:pPr>
              <a:lnSpc>
                <a:spcPct val="120000"/>
              </a:lnSpc>
              <a:spcBef>
                <a:spcPts val="600"/>
              </a:spcBef>
            </a:pPr>
            <a:endParaRPr lang="en-US" altLang="zh-CN" sz="2000" dirty="0"/>
          </a:p>
        </p:txBody>
      </p:sp>
      <p:sp>
        <p:nvSpPr>
          <p:cNvPr id="4" name="页脚占位符 3">
            <a:extLst>
              <a:ext uri="{FF2B5EF4-FFF2-40B4-BE49-F238E27FC236}">
                <a16:creationId xmlns:a16="http://schemas.microsoft.com/office/drawing/2014/main" id="{2D905714-E7B1-4AD6-8C71-8CB8CAC09DC5}"/>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779027B2-D2A4-4480-9C2B-F4C66F497143}"/>
              </a:ext>
            </a:extLst>
          </p:cNvPr>
          <p:cNvSpPr>
            <a:spLocks noGrp="1"/>
          </p:cNvSpPr>
          <p:nvPr>
            <p:ph type="sldNum" sz="quarter" idx="12"/>
          </p:nvPr>
        </p:nvSpPr>
        <p:spPr/>
        <p:txBody>
          <a:bodyPr/>
          <a:lstStyle/>
          <a:p>
            <a:fld id="{36FD9405-CE62-418F-9683-85B6A1C55A4B}" type="slidenum">
              <a:rPr lang="zh-CN" altLang="en-US" smtClean="0"/>
              <a:pPr/>
              <a:t>32</a:t>
            </a:fld>
            <a:endParaRPr lang="zh-CN" altLang="en-US" dirty="0"/>
          </a:p>
        </p:txBody>
      </p:sp>
      <p:pic>
        <p:nvPicPr>
          <p:cNvPr id="6" name="图片 5">
            <a:extLst>
              <a:ext uri="{FF2B5EF4-FFF2-40B4-BE49-F238E27FC236}">
                <a16:creationId xmlns:a16="http://schemas.microsoft.com/office/drawing/2014/main" id="{E59208FC-C65E-4B83-BF5D-118BA241AC2E}"/>
              </a:ext>
            </a:extLst>
          </p:cNvPr>
          <p:cNvPicPr>
            <a:picLocks noChangeAspect="1"/>
          </p:cNvPicPr>
          <p:nvPr/>
        </p:nvPicPr>
        <p:blipFill>
          <a:blip r:embed="rId2"/>
          <a:stretch>
            <a:fillRect/>
          </a:stretch>
        </p:blipFill>
        <p:spPr>
          <a:xfrm>
            <a:off x="905855" y="2457552"/>
            <a:ext cx="4810320" cy="3139943"/>
          </a:xfrm>
          <a:prstGeom prst="rect">
            <a:avLst/>
          </a:prstGeom>
        </p:spPr>
      </p:pic>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a14:imgEffect>
                  </a14:imgLayer>
                </a14:imgProps>
              </a:ext>
            </a:extLst>
          </a:blip>
          <a:stretch>
            <a:fillRect/>
          </a:stretch>
        </p:blipFill>
        <p:spPr>
          <a:xfrm>
            <a:off x="4166813" y="2576080"/>
            <a:ext cx="4582274" cy="3262243"/>
          </a:xfrm>
          <a:prstGeom prst="rect">
            <a:avLst/>
          </a:prstGeom>
        </p:spPr>
      </p:pic>
      <p:sp>
        <p:nvSpPr>
          <p:cNvPr id="8" name="文本框 7"/>
          <p:cNvSpPr txBox="1"/>
          <p:nvPr/>
        </p:nvSpPr>
        <p:spPr>
          <a:xfrm>
            <a:off x="6009322" y="5671108"/>
            <a:ext cx="2954655"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示意图，并非对应左侧代码</a:t>
            </a:r>
          </a:p>
        </p:txBody>
      </p:sp>
    </p:spTree>
    <p:extLst>
      <p:ext uri="{BB962C8B-B14F-4D97-AF65-F5344CB8AC3E}">
        <p14:creationId xmlns:p14="http://schemas.microsoft.com/office/powerpoint/2010/main" val="2881232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FFEA1-59A8-412F-A8B8-47C734F5F3CC}"/>
              </a:ext>
            </a:extLst>
          </p:cNvPr>
          <p:cNvSpPr>
            <a:spLocks noGrp="1"/>
          </p:cNvSpPr>
          <p:nvPr>
            <p:ph type="title"/>
          </p:nvPr>
        </p:nvSpPr>
        <p:spPr/>
        <p:txBody>
          <a:bodyPr/>
          <a:lstStyle/>
          <a:p>
            <a:r>
              <a:rPr lang="zh-CN" altLang="en-US" dirty="0"/>
              <a:t>递归算法到非递归算法的转换</a:t>
            </a:r>
            <a:r>
              <a:rPr lang="en-US" altLang="zh-CN" dirty="0"/>
              <a:t>--</a:t>
            </a:r>
            <a:r>
              <a:rPr lang="zh-CN" altLang="en-US" dirty="0"/>
              <a:t>栈方式</a:t>
            </a:r>
          </a:p>
        </p:txBody>
      </p:sp>
      <p:sp>
        <p:nvSpPr>
          <p:cNvPr id="3" name="内容占位符 2">
            <a:extLst>
              <a:ext uri="{FF2B5EF4-FFF2-40B4-BE49-F238E27FC236}">
                <a16:creationId xmlns:a16="http://schemas.microsoft.com/office/drawing/2014/main" id="{9A4D3F0A-D8DD-4C8D-BC41-5141719CC202}"/>
              </a:ext>
            </a:extLst>
          </p:cNvPr>
          <p:cNvSpPr>
            <a:spLocks noGrp="1"/>
          </p:cNvSpPr>
          <p:nvPr>
            <p:ph idx="1"/>
          </p:nvPr>
        </p:nvSpPr>
        <p:spPr/>
        <p:txBody>
          <a:bodyPr>
            <a:normAutofit/>
          </a:bodyPr>
          <a:lstStyle/>
          <a:p>
            <a:pPr>
              <a:lnSpc>
                <a:spcPct val="120000"/>
              </a:lnSpc>
              <a:spcBef>
                <a:spcPts val="600"/>
              </a:spcBef>
            </a:pPr>
            <a:r>
              <a:rPr lang="zh-CN" altLang="en-US" sz="2000" dirty="0"/>
              <a:t>对栈操作进行进一步的细化。</a:t>
            </a:r>
            <a:endParaRPr lang="en-US" altLang="zh-CN" sz="2000" dirty="0"/>
          </a:p>
          <a:p>
            <a:pPr>
              <a:lnSpc>
                <a:spcPct val="120000"/>
              </a:lnSpc>
              <a:spcBef>
                <a:spcPts val="600"/>
              </a:spcBef>
            </a:pPr>
            <a:r>
              <a:rPr lang="zh-CN" altLang="en-US" sz="2000" dirty="0"/>
              <a:t>分析：阶乘的递归模型有一个</a:t>
            </a:r>
            <a:r>
              <a:rPr lang="zh-CN" altLang="en-US" sz="2000" dirty="0">
                <a:solidFill>
                  <a:srgbClr val="FF0000"/>
                </a:solidFill>
              </a:rPr>
              <a:t>递归出口</a:t>
            </a:r>
            <a:r>
              <a:rPr lang="zh-CN" altLang="en-US" sz="2000" dirty="0"/>
              <a:t>和一个</a:t>
            </a:r>
            <a:r>
              <a:rPr lang="zh-CN" altLang="en-US" sz="2000" dirty="0">
                <a:solidFill>
                  <a:srgbClr val="FF0000"/>
                </a:solidFill>
              </a:rPr>
              <a:t>递归体</a:t>
            </a:r>
            <a:r>
              <a:rPr lang="zh-CN" altLang="en-US" sz="2000" dirty="0"/>
              <a:t>两个式子，分别称为</a:t>
            </a:r>
            <a:r>
              <a:rPr lang="en-US" altLang="zh-CN" sz="2000" dirty="0"/>
              <a:t>(1)</a:t>
            </a:r>
            <a:r>
              <a:rPr lang="zh-CN" altLang="en-US" sz="2000" dirty="0"/>
              <a:t>式和</a:t>
            </a:r>
            <a:r>
              <a:rPr lang="en-US" altLang="zh-CN" sz="2000" dirty="0"/>
              <a:t>(2)</a:t>
            </a:r>
            <a:r>
              <a:rPr lang="zh-CN" altLang="en-US" sz="2000" dirty="0"/>
              <a:t>式。设计一个栈，其结构如下：</a:t>
            </a:r>
          </a:p>
        </p:txBody>
      </p:sp>
      <p:sp>
        <p:nvSpPr>
          <p:cNvPr id="4" name="页脚占位符 3">
            <a:extLst>
              <a:ext uri="{FF2B5EF4-FFF2-40B4-BE49-F238E27FC236}">
                <a16:creationId xmlns:a16="http://schemas.microsoft.com/office/drawing/2014/main" id="{E57B43FA-4097-4AD8-9C4C-C876752F6ECB}"/>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17D8C3C0-06A9-4533-B579-8D052D2B4D9E}"/>
              </a:ext>
            </a:extLst>
          </p:cNvPr>
          <p:cNvSpPr>
            <a:spLocks noGrp="1"/>
          </p:cNvSpPr>
          <p:nvPr>
            <p:ph type="sldNum" sz="quarter" idx="12"/>
          </p:nvPr>
        </p:nvSpPr>
        <p:spPr/>
        <p:txBody>
          <a:bodyPr/>
          <a:lstStyle/>
          <a:p>
            <a:fld id="{36FD9405-CE62-418F-9683-85B6A1C55A4B}" type="slidenum">
              <a:rPr lang="zh-CN" altLang="en-US" smtClean="0"/>
              <a:pPr/>
              <a:t>33</a:t>
            </a:fld>
            <a:endParaRPr lang="zh-CN" altLang="en-US" dirty="0"/>
          </a:p>
        </p:txBody>
      </p:sp>
      <p:pic>
        <p:nvPicPr>
          <p:cNvPr id="7" name="图片 6">
            <a:extLst>
              <a:ext uri="{FF2B5EF4-FFF2-40B4-BE49-F238E27FC236}">
                <a16:creationId xmlns:a16="http://schemas.microsoft.com/office/drawing/2014/main" id="{1203D8AC-E81C-4F30-964C-85F0306018C4}"/>
              </a:ext>
            </a:extLst>
          </p:cNvPr>
          <p:cNvPicPr>
            <a:picLocks noChangeAspect="1"/>
          </p:cNvPicPr>
          <p:nvPr/>
        </p:nvPicPr>
        <p:blipFill>
          <a:blip r:embed="rId2"/>
          <a:stretch>
            <a:fillRect/>
          </a:stretch>
        </p:blipFill>
        <p:spPr>
          <a:xfrm>
            <a:off x="3177229" y="2226017"/>
            <a:ext cx="1394771" cy="969968"/>
          </a:xfrm>
          <a:prstGeom prst="rect">
            <a:avLst/>
          </a:prstGeom>
        </p:spPr>
      </p:pic>
      <p:pic>
        <p:nvPicPr>
          <p:cNvPr id="8" name="图片 7">
            <a:extLst>
              <a:ext uri="{FF2B5EF4-FFF2-40B4-BE49-F238E27FC236}">
                <a16:creationId xmlns:a16="http://schemas.microsoft.com/office/drawing/2014/main" id="{6E5246E9-96A6-401F-9B29-AA931E654317}"/>
              </a:ext>
            </a:extLst>
          </p:cNvPr>
          <p:cNvPicPr>
            <a:picLocks noChangeAspect="1"/>
          </p:cNvPicPr>
          <p:nvPr/>
        </p:nvPicPr>
        <p:blipFill>
          <a:blip r:embed="rId3"/>
          <a:stretch>
            <a:fillRect/>
          </a:stretch>
        </p:blipFill>
        <p:spPr>
          <a:xfrm>
            <a:off x="4825702" y="2234563"/>
            <a:ext cx="3075527" cy="968614"/>
          </a:xfrm>
          <a:prstGeom prst="rect">
            <a:avLst/>
          </a:prstGeom>
        </p:spPr>
      </p:pic>
      <p:pic>
        <p:nvPicPr>
          <p:cNvPr id="10" name="图片 9">
            <a:extLst>
              <a:ext uri="{FF2B5EF4-FFF2-40B4-BE49-F238E27FC236}">
                <a16:creationId xmlns:a16="http://schemas.microsoft.com/office/drawing/2014/main" id="{89138538-35D6-4129-A8DB-F011FE730C0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Lst>
          </a:blip>
          <a:stretch>
            <a:fillRect/>
          </a:stretch>
        </p:blipFill>
        <p:spPr>
          <a:xfrm>
            <a:off x="726391" y="3377089"/>
            <a:ext cx="5391838" cy="2750245"/>
          </a:xfrm>
          <a:prstGeom prst="rect">
            <a:avLst/>
          </a:prstGeom>
        </p:spPr>
      </p:pic>
      <p:pic>
        <p:nvPicPr>
          <p:cNvPr id="6" name="图片 5"/>
          <p:cNvPicPr>
            <a:picLocks noChangeAspect="1"/>
          </p:cNvPicPr>
          <p:nvPr/>
        </p:nvPicPr>
        <p:blipFill>
          <a:blip r:embed="rId6"/>
          <a:stretch>
            <a:fillRect/>
          </a:stretch>
        </p:blipFill>
        <p:spPr>
          <a:xfrm>
            <a:off x="869053" y="2415937"/>
            <a:ext cx="1903023" cy="567568"/>
          </a:xfrm>
          <a:prstGeom prst="rect">
            <a:avLst/>
          </a:prstGeom>
        </p:spPr>
      </p:pic>
    </p:spTree>
    <p:extLst>
      <p:ext uri="{BB962C8B-B14F-4D97-AF65-F5344CB8AC3E}">
        <p14:creationId xmlns:p14="http://schemas.microsoft.com/office/powerpoint/2010/main" val="4250016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DDED2-9E0E-4CA4-A315-FD71371CA951}"/>
              </a:ext>
            </a:extLst>
          </p:cNvPr>
          <p:cNvSpPr>
            <a:spLocks noGrp="1"/>
          </p:cNvSpPr>
          <p:nvPr>
            <p:ph type="title"/>
          </p:nvPr>
        </p:nvSpPr>
        <p:spPr/>
        <p:txBody>
          <a:bodyPr/>
          <a:lstStyle/>
          <a:p>
            <a:r>
              <a:rPr lang="zh-CN" altLang="en-US" dirty="0"/>
              <a:t>递归算法到非递归算法的转换</a:t>
            </a:r>
            <a:r>
              <a:rPr lang="en-US" altLang="zh-CN" dirty="0"/>
              <a:t>--</a:t>
            </a:r>
            <a:r>
              <a:rPr lang="zh-CN" altLang="en-US" dirty="0"/>
              <a:t>栈方式</a:t>
            </a:r>
          </a:p>
        </p:txBody>
      </p:sp>
      <p:sp>
        <p:nvSpPr>
          <p:cNvPr id="4" name="页脚占位符 3">
            <a:extLst>
              <a:ext uri="{FF2B5EF4-FFF2-40B4-BE49-F238E27FC236}">
                <a16:creationId xmlns:a16="http://schemas.microsoft.com/office/drawing/2014/main" id="{A125C029-3FCE-44C2-9434-66E2E56DB442}"/>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362E4084-06CE-46BC-8F3D-2D106CCE4D95}"/>
              </a:ext>
            </a:extLst>
          </p:cNvPr>
          <p:cNvSpPr>
            <a:spLocks noGrp="1"/>
          </p:cNvSpPr>
          <p:nvPr>
            <p:ph type="sldNum" sz="quarter" idx="12"/>
          </p:nvPr>
        </p:nvSpPr>
        <p:spPr/>
        <p:txBody>
          <a:bodyPr/>
          <a:lstStyle/>
          <a:p>
            <a:fld id="{36FD9405-CE62-418F-9683-85B6A1C55A4B}" type="slidenum">
              <a:rPr lang="zh-CN" altLang="en-US" smtClean="0"/>
              <a:pPr/>
              <a:t>34</a:t>
            </a:fld>
            <a:endParaRPr lang="zh-CN" altLang="en-US" dirty="0"/>
          </a:p>
        </p:txBody>
      </p:sp>
      <p:pic>
        <p:nvPicPr>
          <p:cNvPr id="7" name="图片 6">
            <a:extLst>
              <a:ext uri="{FF2B5EF4-FFF2-40B4-BE49-F238E27FC236}">
                <a16:creationId xmlns:a16="http://schemas.microsoft.com/office/drawing/2014/main" id="{B6C79843-9457-4981-B2EF-6E0C0ADE7562}"/>
              </a:ext>
            </a:extLst>
          </p:cNvPr>
          <p:cNvPicPr>
            <a:picLocks noChangeAspect="1"/>
          </p:cNvPicPr>
          <p:nvPr/>
        </p:nvPicPr>
        <p:blipFill>
          <a:blip r:embed="rId2"/>
          <a:stretch>
            <a:fillRect/>
          </a:stretch>
        </p:blipFill>
        <p:spPr>
          <a:xfrm>
            <a:off x="432000" y="1006371"/>
            <a:ext cx="6392312" cy="5136181"/>
          </a:xfrm>
          <a:prstGeom prst="rect">
            <a:avLst/>
          </a:prstGeom>
        </p:spPr>
      </p:pic>
      <p:pic>
        <p:nvPicPr>
          <p:cNvPr id="6" name="图片 5"/>
          <p:cNvPicPr>
            <a:picLocks noChangeAspect="1"/>
          </p:cNvPicPr>
          <p:nvPr/>
        </p:nvPicPr>
        <p:blipFill>
          <a:blip r:embed="rId3"/>
          <a:stretch>
            <a:fillRect/>
          </a:stretch>
        </p:blipFill>
        <p:spPr>
          <a:xfrm>
            <a:off x="5747672" y="1434161"/>
            <a:ext cx="2420479" cy="721897"/>
          </a:xfrm>
          <a:prstGeom prst="rect">
            <a:avLst/>
          </a:prstGeom>
        </p:spPr>
      </p:pic>
      <p:cxnSp>
        <p:nvCxnSpPr>
          <p:cNvPr id="8" name="直接连接符 7"/>
          <p:cNvCxnSpPr/>
          <p:nvPr/>
        </p:nvCxnSpPr>
        <p:spPr>
          <a:xfrm>
            <a:off x="3311089" y="2579570"/>
            <a:ext cx="10010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311089" y="3319111"/>
            <a:ext cx="10010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572000" y="2387181"/>
            <a:ext cx="902811" cy="307777"/>
          </a:xfrm>
          <a:prstGeom prst="rect">
            <a:avLst/>
          </a:prstGeom>
          <a:noFill/>
        </p:spPr>
        <p:txBody>
          <a:bodyPr wrap="non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递归出口</a:t>
            </a:r>
          </a:p>
        </p:txBody>
      </p:sp>
      <p:sp>
        <p:nvSpPr>
          <p:cNvPr id="12" name="文本框 11"/>
          <p:cNvSpPr txBox="1"/>
          <p:nvPr/>
        </p:nvSpPr>
        <p:spPr>
          <a:xfrm>
            <a:off x="4571999" y="3063473"/>
            <a:ext cx="723275" cy="307777"/>
          </a:xfrm>
          <a:prstGeom prst="rect">
            <a:avLst/>
          </a:prstGeom>
          <a:noFill/>
        </p:spPr>
        <p:txBody>
          <a:bodyPr wrap="non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递归体</a:t>
            </a:r>
          </a:p>
        </p:txBody>
      </p:sp>
      <p:cxnSp>
        <p:nvCxnSpPr>
          <p:cNvPr id="13" name="直接连接符 12"/>
          <p:cNvCxnSpPr/>
          <p:nvPr/>
        </p:nvCxnSpPr>
        <p:spPr>
          <a:xfrm>
            <a:off x="4696901" y="4588042"/>
            <a:ext cx="10010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747672" y="4280265"/>
            <a:ext cx="723275" cy="307777"/>
          </a:xfrm>
          <a:prstGeom prst="rect">
            <a:avLst/>
          </a:prstGeom>
          <a:noFill/>
        </p:spPr>
        <p:txBody>
          <a:bodyPr wrap="non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递归体</a:t>
            </a:r>
          </a:p>
        </p:txBody>
      </p:sp>
    </p:spTree>
    <p:extLst>
      <p:ext uri="{BB962C8B-B14F-4D97-AF65-F5344CB8AC3E}">
        <p14:creationId xmlns:p14="http://schemas.microsoft.com/office/powerpoint/2010/main" val="2101197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50944-37B6-4259-95ED-F6A6B8914F3D}"/>
              </a:ext>
            </a:extLst>
          </p:cNvPr>
          <p:cNvSpPr>
            <a:spLocks noGrp="1"/>
          </p:cNvSpPr>
          <p:nvPr>
            <p:ph type="title"/>
          </p:nvPr>
        </p:nvSpPr>
        <p:spPr/>
        <p:txBody>
          <a:bodyPr/>
          <a:lstStyle/>
          <a:p>
            <a:r>
              <a:rPr lang="zh-CN" altLang="en-US" dirty="0"/>
              <a:t>递归算法到非递归算法的转换</a:t>
            </a:r>
            <a:r>
              <a:rPr lang="en-US" altLang="zh-CN" dirty="0"/>
              <a:t>--</a:t>
            </a:r>
            <a:r>
              <a:rPr lang="zh-CN" altLang="en-US" dirty="0"/>
              <a:t>栈方式</a:t>
            </a:r>
          </a:p>
        </p:txBody>
      </p:sp>
      <p:sp>
        <p:nvSpPr>
          <p:cNvPr id="3" name="内容占位符 2">
            <a:extLst>
              <a:ext uri="{FF2B5EF4-FFF2-40B4-BE49-F238E27FC236}">
                <a16:creationId xmlns:a16="http://schemas.microsoft.com/office/drawing/2014/main" id="{10303D18-1890-4824-AC70-C6132585638F}"/>
              </a:ext>
            </a:extLst>
          </p:cNvPr>
          <p:cNvSpPr>
            <a:spLocks noGrp="1"/>
          </p:cNvSpPr>
          <p:nvPr>
            <p:ph idx="1"/>
          </p:nvPr>
        </p:nvSpPr>
        <p:spPr/>
        <p:txBody>
          <a:bodyPr/>
          <a:lstStyle/>
          <a:p>
            <a:pPr>
              <a:lnSpc>
                <a:spcPct val="150000"/>
              </a:lnSpc>
              <a:spcBef>
                <a:spcPts val="1200"/>
              </a:spcBef>
            </a:pPr>
            <a:r>
              <a:rPr lang="zh-CN" altLang="en-US" sz="2000" dirty="0"/>
              <a:t>在本例子的递归模型中递归体是一种等值关系。</a:t>
            </a:r>
          </a:p>
          <a:p>
            <a:pPr>
              <a:lnSpc>
                <a:spcPct val="150000"/>
              </a:lnSpc>
              <a:spcBef>
                <a:spcPts val="1200"/>
              </a:spcBef>
            </a:pPr>
            <a:r>
              <a:rPr lang="zh-CN" altLang="en-US" sz="2000" dirty="0"/>
              <a:t>所谓的</a:t>
            </a:r>
            <a:r>
              <a:rPr lang="zh-CN" altLang="en-US" sz="2000" b="1" dirty="0">
                <a:solidFill>
                  <a:srgbClr val="FF0000"/>
                </a:solidFill>
              </a:rPr>
              <a:t>等值关系</a:t>
            </a:r>
            <a:r>
              <a:rPr lang="zh-CN" altLang="en-US" sz="2000" dirty="0"/>
              <a:t>是指“大问题”结果等于若干“小问题”结果的某种运算值。</a:t>
            </a:r>
          </a:p>
          <a:p>
            <a:pPr>
              <a:lnSpc>
                <a:spcPct val="150000"/>
              </a:lnSpc>
              <a:spcBef>
                <a:spcPts val="1200"/>
              </a:spcBef>
            </a:pPr>
            <a:r>
              <a:rPr lang="zh-CN" altLang="en-US" sz="2000" dirty="0"/>
              <a:t>有些情况下，递归体是一种等价关系。</a:t>
            </a:r>
          </a:p>
          <a:p>
            <a:pPr>
              <a:lnSpc>
                <a:spcPct val="150000"/>
              </a:lnSpc>
              <a:spcBef>
                <a:spcPts val="1200"/>
              </a:spcBef>
            </a:pPr>
            <a:r>
              <a:rPr lang="zh-CN" altLang="en-US" sz="2000" dirty="0"/>
              <a:t>所谓</a:t>
            </a:r>
            <a:r>
              <a:rPr lang="zh-CN" altLang="en-US" sz="2000" b="1" dirty="0">
                <a:solidFill>
                  <a:srgbClr val="FF0000"/>
                </a:solidFill>
              </a:rPr>
              <a:t>等价关系</a:t>
            </a:r>
            <a:r>
              <a:rPr lang="zh-CN" altLang="en-US" sz="2000" dirty="0"/>
              <a:t>是指“大问题”求解过程转化为若干“小问题”求解而得到的，它们之间不是值的相等关系，而是解的等价关系。</a:t>
            </a:r>
          </a:p>
          <a:p>
            <a:endParaRPr lang="zh-CN" altLang="en-US" dirty="0"/>
          </a:p>
        </p:txBody>
      </p:sp>
      <p:sp>
        <p:nvSpPr>
          <p:cNvPr id="4" name="页脚占位符 3">
            <a:extLst>
              <a:ext uri="{FF2B5EF4-FFF2-40B4-BE49-F238E27FC236}">
                <a16:creationId xmlns:a16="http://schemas.microsoft.com/office/drawing/2014/main" id="{ACE52067-BA52-4C72-B9B7-9927620D0C3E}"/>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140AA791-81ED-4ACE-BA56-68705FD17E74}"/>
              </a:ext>
            </a:extLst>
          </p:cNvPr>
          <p:cNvSpPr>
            <a:spLocks noGrp="1"/>
          </p:cNvSpPr>
          <p:nvPr>
            <p:ph type="sldNum" sz="quarter" idx="12"/>
          </p:nvPr>
        </p:nvSpPr>
        <p:spPr/>
        <p:txBody>
          <a:bodyPr/>
          <a:lstStyle/>
          <a:p>
            <a:fld id="{36FD9405-CE62-418F-9683-85B6A1C55A4B}" type="slidenum">
              <a:rPr lang="zh-CN" altLang="en-US" smtClean="0"/>
              <a:pPr/>
              <a:t>35</a:t>
            </a:fld>
            <a:endParaRPr lang="zh-CN" altLang="en-US" dirty="0"/>
          </a:p>
        </p:txBody>
      </p:sp>
    </p:spTree>
    <p:extLst>
      <p:ext uri="{BB962C8B-B14F-4D97-AF65-F5344CB8AC3E}">
        <p14:creationId xmlns:p14="http://schemas.microsoft.com/office/powerpoint/2010/main" val="3862483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Stack in the recursion</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36</a:t>
            </a:fld>
            <a:endParaRPr lang="zh-CN" altLang="en-US" dirty="0"/>
          </a:p>
        </p:txBody>
      </p:sp>
      <p:sp>
        <p:nvSpPr>
          <p:cNvPr id="7" name="矩形 6"/>
          <p:cNvSpPr/>
          <p:nvPr/>
        </p:nvSpPr>
        <p:spPr>
          <a:xfrm>
            <a:off x="442608" y="962663"/>
            <a:ext cx="8258783" cy="2631490"/>
          </a:xfrm>
          <a:prstGeom prst="rect">
            <a:avLst/>
          </a:prstGeom>
        </p:spPr>
        <p:txBody>
          <a:bodyPr wrap="square">
            <a:spAutoFit/>
          </a:bodyPr>
          <a:lstStyle/>
          <a:p>
            <a:pPr marL="285750" lvl="0" indent="-285750" fontAlgn="base">
              <a:lnSpc>
                <a:spcPct val="150000"/>
              </a:lnSpc>
              <a:spcBef>
                <a:spcPts val="1200"/>
              </a:spcBef>
              <a:spcAft>
                <a:spcPct val="0"/>
              </a:spcAft>
              <a:buFont typeface="Arial" pitchFamily="34" charset="0"/>
              <a:buChar char="•"/>
            </a:pPr>
            <a:r>
              <a:rPr kumimoji="1" lang="zh-CN" altLang="en-US" dirty="0">
                <a:solidFill>
                  <a:srgbClr val="080808"/>
                </a:solidFill>
                <a:latin typeface="微软雅黑" pitchFamily="34" charset="-122"/>
                <a:ea typeface="微软雅黑" pitchFamily="34" charset="-122"/>
              </a:rPr>
              <a:t>对于</a:t>
            </a:r>
            <a:r>
              <a:rPr kumimoji="1" lang="zh-CN" altLang="en-US" dirty="0">
                <a:solidFill>
                  <a:srgbClr val="FF0000"/>
                </a:solidFill>
                <a:latin typeface="微软雅黑" pitchFamily="34" charset="-122"/>
                <a:ea typeface="微软雅黑" pitchFamily="34" charset="-122"/>
              </a:rPr>
              <a:t>非递归函数</a:t>
            </a:r>
            <a:r>
              <a:rPr kumimoji="1" lang="zh-CN" altLang="en-US" dirty="0">
                <a:solidFill>
                  <a:srgbClr val="080808"/>
                </a:solidFill>
                <a:latin typeface="微软雅黑" pitchFamily="34" charset="-122"/>
                <a:ea typeface="微软雅黑" pitchFamily="34" charset="-122"/>
              </a:rPr>
              <a:t>，调用函数在调用被调用函数前，系统要</a:t>
            </a:r>
            <a:r>
              <a:rPr kumimoji="1" lang="zh-CN" altLang="en-US" dirty="0">
                <a:solidFill>
                  <a:srgbClr val="0000FF"/>
                </a:solidFill>
                <a:latin typeface="微软雅黑" pitchFamily="34" charset="-122"/>
                <a:ea typeface="微软雅黑" pitchFamily="34" charset="-122"/>
              </a:rPr>
              <a:t>保存</a:t>
            </a:r>
            <a:r>
              <a:rPr kumimoji="1" lang="zh-CN" altLang="en-US" dirty="0">
                <a:solidFill>
                  <a:srgbClr val="080808"/>
                </a:solidFill>
                <a:latin typeface="微软雅黑" pitchFamily="34" charset="-122"/>
                <a:ea typeface="微软雅黑" pitchFamily="34" charset="-122"/>
              </a:rPr>
              <a:t>以下两类</a:t>
            </a:r>
            <a:r>
              <a:rPr kumimoji="1" lang="zh-CN" altLang="en-US" dirty="0">
                <a:solidFill>
                  <a:srgbClr val="0000FF"/>
                </a:solidFill>
                <a:latin typeface="微软雅黑" pitchFamily="34" charset="-122"/>
                <a:ea typeface="微软雅黑" pitchFamily="34" charset="-122"/>
              </a:rPr>
              <a:t>信息</a:t>
            </a:r>
            <a:r>
              <a:rPr kumimoji="1" lang="zh-CN" altLang="en-US" dirty="0">
                <a:solidFill>
                  <a:srgbClr val="080808"/>
                </a:solidFill>
                <a:latin typeface="微软雅黑" pitchFamily="34" charset="-122"/>
                <a:ea typeface="微软雅黑" pitchFamily="34" charset="-122"/>
              </a:rPr>
              <a:t>：</a:t>
            </a:r>
          </a:p>
          <a:p>
            <a:pPr lvl="0" fontAlgn="base">
              <a:lnSpc>
                <a:spcPct val="150000"/>
              </a:lnSpc>
              <a:spcBef>
                <a:spcPts val="1200"/>
              </a:spcBef>
              <a:spcAft>
                <a:spcPct val="0"/>
              </a:spcAft>
            </a:pPr>
            <a:r>
              <a:rPr kumimoji="1" lang="en-US" altLang="zh-CN" dirty="0">
                <a:solidFill>
                  <a:srgbClr val="080808"/>
                </a:solidFill>
                <a:latin typeface="微软雅黑" pitchFamily="34" charset="-122"/>
                <a:ea typeface="微软雅黑" pitchFamily="34" charset="-122"/>
              </a:rPr>
              <a:t>	</a:t>
            </a:r>
            <a:r>
              <a:rPr kumimoji="1" lang="zh-CN" altLang="en-US" dirty="0">
                <a:solidFill>
                  <a:srgbClr val="080808"/>
                </a:solidFill>
                <a:latin typeface="微软雅黑" pitchFamily="34" charset="-122"/>
                <a:ea typeface="微软雅黑" pitchFamily="34" charset="-122"/>
              </a:rPr>
              <a:t>（</a:t>
            </a:r>
            <a:r>
              <a:rPr kumimoji="1" lang="en-US" altLang="zh-CN" dirty="0">
                <a:solidFill>
                  <a:srgbClr val="080808"/>
                </a:solidFill>
                <a:latin typeface="微软雅黑" pitchFamily="34" charset="-122"/>
                <a:ea typeface="微软雅黑" pitchFamily="34" charset="-122"/>
              </a:rPr>
              <a:t>1</a:t>
            </a:r>
            <a:r>
              <a:rPr kumimoji="1" lang="zh-CN" altLang="en-US" dirty="0">
                <a:solidFill>
                  <a:srgbClr val="080808"/>
                </a:solidFill>
                <a:latin typeface="微软雅黑" pitchFamily="34" charset="-122"/>
                <a:ea typeface="微软雅黑" pitchFamily="34" charset="-122"/>
              </a:rPr>
              <a:t>）调用函数的返回地址；</a:t>
            </a:r>
          </a:p>
          <a:p>
            <a:pPr lvl="0" fontAlgn="base">
              <a:lnSpc>
                <a:spcPct val="150000"/>
              </a:lnSpc>
              <a:spcBef>
                <a:spcPts val="1200"/>
              </a:spcBef>
              <a:spcAft>
                <a:spcPct val="0"/>
              </a:spcAft>
            </a:pPr>
            <a:r>
              <a:rPr kumimoji="1" lang="en-US" altLang="zh-CN" dirty="0">
                <a:solidFill>
                  <a:srgbClr val="080808"/>
                </a:solidFill>
                <a:latin typeface="微软雅黑" pitchFamily="34" charset="-122"/>
                <a:ea typeface="微软雅黑" pitchFamily="34" charset="-122"/>
              </a:rPr>
              <a:t>	</a:t>
            </a:r>
            <a:r>
              <a:rPr kumimoji="1" lang="zh-CN" altLang="en-US" dirty="0">
                <a:solidFill>
                  <a:srgbClr val="080808"/>
                </a:solidFill>
                <a:latin typeface="微软雅黑" pitchFamily="34" charset="-122"/>
                <a:ea typeface="微软雅黑" pitchFamily="34" charset="-122"/>
              </a:rPr>
              <a:t>（</a:t>
            </a:r>
            <a:r>
              <a:rPr kumimoji="1" lang="en-US" altLang="zh-CN" dirty="0">
                <a:solidFill>
                  <a:srgbClr val="080808"/>
                </a:solidFill>
                <a:latin typeface="微软雅黑" pitchFamily="34" charset="-122"/>
                <a:ea typeface="微软雅黑" pitchFamily="34" charset="-122"/>
              </a:rPr>
              <a:t>2</a:t>
            </a:r>
            <a:r>
              <a:rPr kumimoji="1" lang="zh-CN" altLang="en-US" dirty="0">
                <a:solidFill>
                  <a:srgbClr val="080808"/>
                </a:solidFill>
                <a:latin typeface="微软雅黑" pitchFamily="34" charset="-122"/>
                <a:ea typeface="微软雅黑" pitchFamily="34" charset="-122"/>
              </a:rPr>
              <a:t>）调用函数的局部变量值。</a:t>
            </a:r>
          </a:p>
          <a:p>
            <a:pPr marL="285750" indent="-285750" fontAlgn="base">
              <a:lnSpc>
                <a:spcPct val="150000"/>
              </a:lnSpc>
              <a:spcBef>
                <a:spcPts val="1200"/>
              </a:spcBef>
              <a:spcAft>
                <a:spcPct val="0"/>
              </a:spcAft>
              <a:buFont typeface="Arial" pitchFamily="34" charset="0"/>
              <a:buChar char="•"/>
            </a:pPr>
            <a:r>
              <a:rPr kumimoji="1" lang="zh-CN" altLang="en-US" dirty="0">
                <a:solidFill>
                  <a:srgbClr val="080808"/>
                </a:solidFill>
                <a:latin typeface="微软雅黑" pitchFamily="34" charset="-122"/>
                <a:ea typeface="微软雅黑" pitchFamily="34" charset="-122"/>
              </a:rPr>
              <a:t>当执行完被调用函数，返回调用函数前，系统首先要</a:t>
            </a:r>
            <a:r>
              <a:rPr kumimoji="1" lang="zh-CN" altLang="en-US" dirty="0">
                <a:solidFill>
                  <a:srgbClr val="0000FF"/>
                </a:solidFill>
                <a:latin typeface="微软雅黑" pitchFamily="34" charset="-122"/>
                <a:ea typeface="微软雅黑" pitchFamily="34" charset="-122"/>
              </a:rPr>
              <a:t>恢复</a:t>
            </a:r>
            <a:r>
              <a:rPr kumimoji="1" lang="zh-CN" altLang="en-US" dirty="0">
                <a:solidFill>
                  <a:srgbClr val="080808"/>
                </a:solidFill>
                <a:latin typeface="微软雅黑" pitchFamily="34" charset="-122"/>
                <a:ea typeface="微软雅黑" pitchFamily="34" charset="-122"/>
              </a:rPr>
              <a:t>调用函数的</a:t>
            </a:r>
            <a:r>
              <a:rPr kumimoji="1" lang="zh-CN" altLang="en-US" dirty="0">
                <a:solidFill>
                  <a:srgbClr val="0000FF"/>
                </a:solidFill>
                <a:latin typeface="微软雅黑" pitchFamily="34" charset="-122"/>
                <a:ea typeface="微软雅黑" pitchFamily="34" charset="-122"/>
              </a:rPr>
              <a:t>局部变量值</a:t>
            </a:r>
            <a:r>
              <a:rPr kumimoji="1" lang="zh-CN" altLang="en-US" dirty="0">
                <a:solidFill>
                  <a:srgbClr val="080808"/>
                </a:solidFill>
                <a:latin typeface="微软雅黑" pitchFamily="34" charset="-122"/>
                <a:ea typeface="微软雅黑" pitchFamily="34" charset="-122"/>
              </a:rPr>
              <a:t>，然后</a:t>
            </a:r>
            <a:r>
              <a:rPr kumimoji="1" lang="zh-CN" altLang="en-US" dirty="0">
                <a:solidFill>
                  <a:srgbClr val="0000FF"/>
                </a:solidFill>
                <a:latin typeface="微软雅黑" pitchFamily="34" charset="-122"/>
                <a:ea typeface="微软雅黑" pitchFamily="34" charset="-122"/>
              </a:rPr>
              <a:t>返回</a:t>
            </a:r>
            <a:r>
              <a:rPr kumimoji="1" lang="zh-CN" altLang="en-US" dirty="0">
                <a:solidFill>
                  <a:srgbClr val="080808"/>
                </a:solidFill>
                <a:latin typeface="微软雅黑" pitchFamily="34" charset="-122"/>
                <a:ea typeface="微软雅黑" pitchFamily="34" charset="-122"/>
              </a:rPr>
              <a:t>调用函数的</a:t>
            </a:r>
            <a:r>
              <a:rPr kumimoji="1" lang="zh-CN" altLang="en-US" dirty="0">
                <a:solidFill>
                  <a:srgbClr val="0000FF"/>
                </a:solidFill>
                <a:latin typeface="微软雅黑" pitchFamily="34" charset="-122"/>
                <a:ea typeface="微软雅黑" pitchFamily="34" charset="-122"/>
              </a:rPr>
              <a:t>返回地址</a:t>
            </a:r>
            <a:r>
              <a:rPr kumimoji="1" lang="zh-CN" altLang="en-US" dirty="0">
                <a:solidFill>
                  <a:srgbClr val="080808"/>
                </a:solidFill>
                <a:latin typeface="微软雅黑" pitchFamily="34" charset="-122"/>
                <a:ea typeface="微软雅黑" pitchFamily="34" charset="-122"/>
              </a:rPr>
              <a:t>。</a:t>
            </a:r>
          </a:p>
        </p:txBody>
      </p:sp>
      <p:pic>
        <p:nvPicPr>
          <p:cNvPr id="5122" name="Picture 2" descr="非递归函数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784" y="3878477"/>
            <a:ext cx="2632431" cy="1974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Stack in the recursion</a:t>
            </a:r>
            <a:endParaRPr lang="zh-CN" altLang="en-US" dirty="0"/>
          </a:p>
        </p:txBody>
      </p:sp>
      <p:sp>
        <p:nvSpPr>
          <p:cNvPr id="3" name="内容占位符 2"/>
          <p:cNvSpPr>
            <a:spLocks noGrp="1"/>
          </p:cNvSpPr>
          <p:nvPr>
            <p:ph idx="1"/>
          </p:nvPr>
        </p:nvSpPr>
        <p:spPr/>
        <p:txBody>
          <a:bodyPr/>
          <a:lstStyle/>
          <a:p>
            <a:pPr marL="285750" lvl="0" indent="-285750" fontAlgn="base">
              <a:lnSpc>
                <a:spcPct val="150000"/>
              </a:lnSpc>
              <a:spcBef>
                <a:spcPts val="1200"/>
              </a:spcBef>
              <a:spcAft>
                <a:spcPct val="0"/>
              </a:spcAft>
            </a:pPr>
            <a:r>
              <a:rPr kumimoji="1" lang="zh-CN" altLang="en-US" sz="1800" dirty="0">
                <a:latin typeface="微软雅黑" pitchFamily="34" charset="-122"/>
              </a:rPr>
              <a:t>当</a:t>
            </a:r>
            <a:r>
              <a:rPr kumimoji="1" lang="zh-CN" altLang="en-US" sz="1800" dirty="0">
                <a:solidFill>
                  <a:srgbClr val="FF0000"/>
                </a:solidFill>
                <a:latin typeface="微软雅黑" pitchFamily="34" charset="-122"/>
              </a:rPr>
              <a:t>递归函数</a:t>
            </a:r>
            <a:r>
              <a:rPr kumimoji="1" lang="zh-CN" altLang="en-US" sz="1800" dirty="0">
                <a:solidFill>
                  <a:srgbClr val="080808"/>
                </a:solidFill>
                <a:latin typeface="微软雅黑" pitchFamily="34" charset="-122"/>
              </a:rPr>
              <a:t>被调用时，系统要做的工作和</a:t>
            </a:r>
            <a:r>
              <a:rPr kumimoji="1" lang="zh-CN" altLang="en-US" sz="1800" dirty="0">
                <a:solidFill>
                  <a:srgbClr val="005825"/>
                </a:solidFill>
                <a:latin typeface="微软雅黑" pitchFamily="34" charset="-122"/>
              </a:rPr>
              <a:t>非递归函数</a:t>
            </a:r>
            <a:r>
              <a:rPr kumimoji="1" lang="zh-CN" altLang="en-US" sz="1800" dirty="0">
                <a:solidFill>
                  <a:srgbClr val="080808"/>
                </a:solidFill>
                <a:latin typeface="微软雅黑" pitchFamily="34" charset="-122"/>
              </a:rPr>
              <a:t>被调用时系统要做的工作在</a:t>
            </a:r>
            <a:r>
              <a:rPr kumimoji="1" lang="zh-CN" altLang="en-US" sz="1800" dirty="0">
                <a:solidFill>
                  <a:srgbClr val="0000FF"/>
                </a:solidFill>
                <a:latin typeface="微软雅黑" pitchFamily="34" charset="-122"/>
              </a:rPr>
              <a:t>形式上类同</a:t>
            </a:r>
            <a:r>
              <a:rPr kumimoji="1" lang="zh-CN" altLang="en-US" sz="1800" dirty="0">
                <a:solidFill>
                  <a:srgbClr val="080808"/>
                </a:solidFill>
                <a:latin typeface="微软雅黑" pitchFamily="34" charset="-122"/>
              </a:rPr>
              <a:t>，但</a:t>
            </a:r>
            <a:r>
              <a:rPr kumimoji="1" lang="zh-CN" altLang="en-US" sz="1800" dirty="0">
                <a:solidFill>
                  <a:srgbClr val="0000FF"/>
                </a:solidFill>
                <a:latin typeface="微软雅黑" pitchFamily="34" charset="-122"/>
              </a:rPr>
              <a:t>保存信息的方法不同</a:t>
            </a:r>
            <a:r>
              <a:rPr kumimoji="1" lang="zh-CN" altLang="en-US" sz="1800" dirty="0">
                <a:solidFill>
                  <a:srgbClr val="080808"/>
                </a:solidFill>
                <a:latin typeface="微软雅黑" pitchFamily="34" charset="-122"/>
              </a:rPr>
              <a:t>。</a:t>
            </a:r>
          </a:p>
          <a:p>
            <a:pPr marL="742950" lvl="1" indent="-285750" fontAlgn="base">
              <a:lnSpc>
                <a:spcPct val="150000"/>
              </a:lnSpc>
              <a:spcBef>
                <a:spcPts val="1200"/>
              </a:spcBef>
              <a:spcAft>
                <a:spcPct val="0"/>
              </a:spcAft>
            </a:pPr>
            <a:r>
              <a:rPr kumimoji="1" lang="zh-CN" altLang="en-US" sz="1800" dirty="0">
                <a:solidFill>
                  <a:srgbClr val="080808"/>
                </a:solidFill>
                <a:latin typeface="微软雅黑" pitchFamily="34" charset="-122"/>
              </a:rPr>
              <a:t>递归函数被调用时，系统需要一个运行时栈。系统的运行时栈也要保存上述两类信息。</a:t>
            </a:r>
            <a:endParaRPr kumimoji="1" lang="en-US" altLang="zh-CN" sz="1800" dirty="0">
              <a:solidFill>
                <a:srgbClr val="080808"/>
              </a:solidFill>
              <a:latin typeface="微软雅黑" pitchFamily="34" charset="-122"/>
            </a:endParaRPr>
          </a:p>
          <a:p>
            <a:pPr marL="742950" lvl="1" indent="-285750" fontAlgn="base">
              <a:lnSpc>
                <a:spcPct val="150000"/>
              </a:lnSpc>
              <a:spcBef>
                <a:spcPts val="1200"/>
              </a:spcBef>
              <a:spcAft>
                <a:spcPct val="0"/>
              </a:spcAft>
            </a:pPr>
            <a:r>
              <a:rPr kumimoji="1" lang="zh-CN" altLang="en-US" sz="1800" dirty="0">
                <a:solidFill>
                  <a:srgbClr val="080808"/>
                </a:solidFill>
                <a:latin typeface="微软雅黑" pitchFamily="34" charset="-122"/>
              </a:rPr>
              <a:t>每一层递归调用所需保存的信息构成运行时栈的一个工作记录，在每进入下一层递归调用时，系统就建立一个新的</a:t>
            </a:r>
            <a:r>
              <a:rPr kumimoji="1" lang="zh-CN" altLang="en-US" sz="1800" dirty="0">
                <a:solidFill>
                  <a:srgbClr val="0000FF"/>
                </a:solidFill>
                <a:latin typeface="微软雅黑" pitchFamily="34" charset="-122"/>
              </a:rPr>
              <a:t>工作记录</a:t>
            </a:r>
            <a:r>
              <a:rPr kumimoji="1" lang="zh-CN" altLang="en-US" sz="1800" dirty="0">
                <a:solidFill>
                  <a:srgbClr val="080808"/>
                </a:solidFill>
                <a:latin typeface="微软雅黑" pitchFamily="34" charset="-122"/>
              </a:rPr>
              <a:t>，并把这个工作记录进栈成为运行时栈新的栈顶；每返回一层递归调用，就退栈一个工作记录。</a:t>
            </a:r>
            <a:endParaRPr kumimoji="1" lang="en-US" altLang="zh-CN" sz="1800" dirty="0">
              <a:solidFill>
                <a:srgbClr val="080808"/>
              </a:solidFill>
              <a:latin typeface="微软雅黑" pitchFamily="34" charset="-122"/>
            </a:endParaRPr>
          </a:p>
          <a:p>
            <a:pPr marL="742950" lvl="1" indent="-285750" fontAlgn="base">
              <a:lnSpc>
                <a:spcPct val="150000"/>
              </a:lnSpc>
              <a:spcBef>
                <a:spcPts val="1200"/>
              </a:spcBef>
              <a:spcAft>
                <a:spcPct val="0"/>
              </a:spcAft>
            </a:pPr>
            <a:r>
              <a:rPr kumimoji="1" lang="zh-CN" altLang="en-US" sz="1800" dirty="0">
                <a:solidFill>
                  <a:srgbClr val="080808"/>
                </a:solidFill>
                <a:latin typeface="微软雅黑" pitchFamily="34" charset="-122"/>
              </a:rPr>
              <a:t>因为栈顶的工作记录必定是当前正在运行的递归函数的工作记录，所以栈顶的工作记录也称为</a:t>
            </a:r>
            <a:r>
              <a:rPr kumimoji="1" lang="zh-CN" altLang="en-US" sz="1800" dirty="0">
                <a:solidFill>
                  <a:srgbClr val="0000FF"/>
                </a:solidFill>
                <a:latin typeface="微软雅黑" pitchFamily="34" charset="-122"/>
              </a:rPr>
              <a:t>活动记录。</a:t>
            </a:r>
          </a:p>
          <a:p>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37</a:t>
            </a:fld>
            <a:endParaRPr lang="zh-CN" altLang="en-US" dirty="0"/>
          </a:p>
        </p:txBody>
      </p:sp>
    </p:spTree>
    <p:extLst>
      <p:ext uri="{BB962C8B-B14F-4D97-AF65-F5344CB8AC3E}">
        <p14:creationId xmlns:p14="http://schemas.microsoft.com/office/powerpoint/2010/main" val="1078272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非递归程序的实现原理</a:t>
            </a:r>
          </a:p>
        </p:txBody>
      </p:sp>
      <p:sp>
        <p:nvSpPr>
          <p:cNvPr id="3" name="内容占位符 2"/>
          <p:cNvSpPr>
            <a:spLocks noGrp="1"/>
          </p:cNvSpPr>
          <p:nvPr>
            <p:ph idx="1"/>
          </p:nvPr>
        </p:nvSpPr>
        <p:spPr/>
        <p:txBody>
          <a:bodyPr>
            <a:normAutofit/>
          </a:bodyPr>
          <a:lstStyle/>
          <a:p>
            <a:pPr marL="261938" lvl="0" indent="-261938" fontAlgn="base">
              <a:lnSpc>
                <a:spcPct val="120000"/>
              </a:lnSpc>
              <a:spcBef>
                <a:spcPts val="1200"/>
              </a:spcBef>
              <a:spcAft>
                <a:spcPct val="0"/>
              </a:spcAft>
              <a:buClr>
                <a:srgbClr val="CC9900"/>
              </a:buClr>
              <a:buSzPct val="65000"/>
              <a:buFont typeface="Wingdings" pitchFamily="2" charset="2"/>
              <a:buChar char="n"/>
            </a:pPr>
            <a:r>
              <a:rPr lang="zh-CN" altLang="en-US" sz="1800" kern="0" dirty="0">
                <a:solidFill>
                  <a:srgbClr val="000000"/>
                </a:solidFill>
                <a:latin typeface="微软雅黑" panose="020B0503020204020204" pitchFamily="34" charset="-122"/>
              </a:rPr>
              <a:t>与递归函数的原理相同，只不过把由系统负责的保存工作信息变为由程序自己保存。</a:t>
            </a:r>
          </a:p>
          <a:p>
            <a:pPr marL="533400" lvl="1" indent="-261938" fontAlgn="base">
              <a:lnSpc>
                <a:spcPct val="120000"/>
              </a:lnSpc>
              <a:spcBef>
                <a:spcPts val="1200"/>
              </a:spcBef>
              <a:spcAft>
                <a:spcPct val="0"/>
              </a:spcAft>
              <a:buClr>
                <a:srgbClr val="3B812F"/>
              </a:buClr>
              <a:buSzPct val="60000"/>
              <a:buFont typeface="Wingdings" pitchFamily="2" charset="2"/>
              <a:buChar char="q"/>
            </a:pPr>
            <a:r>
              <a:rPr lang="zh-CN" altLang="en-US" sz="1600" kern="0" dirty="0">
                <a:solidFill>
                  <a:srgbClr val="000000"/>
                </a:solidFill>
                <a:latin typeface="微软雅黑" panose="020B0503020204020204" pitchFamily="34" charset="-122"/>
              </a:rPr>
              <a:t>减少保存数据的冗余</a:t>
            </a:r>
            <a:r>
              <a:rPr lang="en-US" altLang="zh-CN" sz="1600" kern="0" dirty="0">
                <a:solidFill>
                  <a:srgbClr val="000000"/>
                </a:solidFill>
                <a:latin typeface="微软雅黑" panose="020B0503020204020204" pitchFamily="34" charset="-122"/>
              </a:rPr>
              <a:t>(</a:t>
            </a:r>
            <a:r>
              <a:rPr lang="zh-CN" altLang="en-US" sz="1600" kern="0" dirty="0">
                <a:solidFill>
                  <a:srgbClr val="000000"/>
                </a:solidFill>
                <a:latin typeface="微软雅黑" panose="020B0503020204020204" pitchFamily="34" charset="-122"/>
              </a:rPr>
              <a:t>主要是节省了局部变量的空间</a:t>
            </a:r>
            <a:r>
              <a:rPr lang="en-US" altLang="zh-CN" sz="1600" kern="0" dirty="0">
                <a:solidFill>
                  <a:srgbClr val="000000"/>
                </a:solidFill>
                <a:latin typeface="微软雅黑" panose="020B0503020204020204" pitchFamily="34" charset="-122"/>
              </a:rPr>
              <a:t>)</a:t>
            </a:r>
            <a:r>
              <a:rPr lang="zh-CN" altLang="en-US" sz="1600" kern="0" dirty="0">
                <a:solidFill>
                  <a:srgbClr val="000000"/>
                </a:solidFill>
                <a:latin typeface="微软雅黑" panose="020B0503020204020204" pitchFamily="34" charset="-122"/>
              </a:rPr>
              <a:t>，提高存储效率。</a:t>
            </a:r>
          </a:p>
          <a:p>
            <a:pPr marL="533400" lvl="1" indent="-261938" fontAlgn="base">
              <a:lnSpc>
                <a:spcPct val="120000"/>
              </a:lnSpc>
              <a:spcBef>
                <a:spcPts val="1200"/>
              </a:spcBef>
              <a:spcAft>
                <a:spcPct val="0"/>
              </a:spcAft>
              <a:buClr>
                <a:srgbClr val="3B812F"/>
              </a:buClr>
              <a:buSzPct val="60000"/>
              <a:buFont typeface="Wingdings" pitchFamily="2" charset="2"/>
              <a:buChar char="q"/>
            </a:pPr>
            <a:r>
              <a:rPr lang="zh-CN" altLang="en-US" sz="1600" kern="0" dirty="0">
                <a:solidFill>
                  <a:srgbClr val="000000"/>
                </a:solidFill>
                <a:latin typeface="微软雅黑" panose="020B0503020204020204" pitchFamily="34" charset="-122"/>
              </a:rPr>
              <a:t>减少函数调用的处理以及冗余的重复计算，提高时间效率。</a:t>
            </a:r>
          </a:p>
          <a:p>
            <a:pPr marL="261938" lvl="0" indent="-261938" fontAlgn="base">
              <a:lnSpc>
                <a:spcPct val="120000"/>
              </a:lnSpc>
              <a:spcBef>
                <a:spcPts val="1200"/>
              </a:spcBef>
              <a:spcAft>
                <a:spcPct val="0"/>
              </a:spcAft>
              <a:buClr>
                <a:srgbClr val="CC9900"/>
              </a:buClr>
              <a:buSzPct val="65000"/>
              <a:buFont typeface="Wingdings" pitchFamily="2" charset="2"/>
              <a:buChar char="n"/>
            </a:pPr>
            <a:r>
              <a:rPr lang="zh-CN" altLang="en-US" sz="1800" kern="0" dirty="0">
                <a:solidFill>
                  <a:srgbClr val="000000"/>
                </a:solidFill>
                <a:latin typeface="微软雅黑" panose="020B0503020204020204" pitchFamily="34" charset="-122"/>
              </a:rPr>
              <a:t>程序要完成的工作分成两类：</a:t>
            </a:r>
          </a:p>
          <a:p>
            <a:pPr marL="533400" lvl="1" indent="-261938" fontAlgn="base">
              <a:lnSpc>
                <a:spcPct val="120000"/>
              </a:lnSpc>
              <a:spcBef>
                <a:spcPts val="1200"/>
              </a:spcBef>
              <a:spcAft>
                <a:spcPct val="0"/>
              </a:spcAft>
              <a:buClr>
                <a:srgbClr val="3B812F"/>
              </a:buClr>
              <a:buSzPct val="60000"/>
              <a:buFont typeface="Wingdings" pitchFamily="2" charset="2"/>
              <a:buChar char="q"/>
            </a:pPr>
            <a:r>
              <a:rPr lang="zh-CN" altLang="en-US" sz="1600" b="1" kern="0" dirty="0">
                <a:solidFill>
                  <a:srgbClr val="005825"/>
                </a:solidFill>
                <a:latin typeface="微软雅黑" panose="020B0503020204020204" pitchFamily="34" charset="-122"/>
              </a:rPr>
              <a:t>手头工作</a:t>
            </a:r>
            <a:r>
              <a:rPr lang="zh-CN" altLang="en-US" sz="1600" kern="0" dirty="0">
                <a:solidFill>
                  <a:srgbClr val="000000"/>
                </a:solidFill>
                <a:latin typeface="微软雅黑" panose="020B0503020204020204" pitchFamily="34" charset="-122"/>
              </a:rPr>
              <a:t>：即程序正在做的工作，必须有其结束条件，不能永远做下去。</a:t>
            </a:r>
          </a:p>
          <a:p>
            <a:pPr marL="533400" lvl="1" indent="-261938" fontAlgn="base">
              <a:lnSpc>
                <a:spcPct val="120000"/>
              </a:lnSpc>
              <a:spcBef>
                <a:spcPts val="1200"/>
              </a:spcBef>
              <a:spcAft>
                <a:spcPct val="0"/>
              </a:spcAft>
              <a:buClr>
                <a:srgbClr val="3B812F"/>
              </a:buClr>
              <a:buSzPct val="60000"/>
              <a:buFont typeface="Wingdings" pitchFamily="2" charset="2"/>
              <a:buChar char="q"/>
            </a:pPr>
            <a:r>
              <a:rPr lang="zh-CN" altLang="en-US" sz="1600" b="1" kern="0" dirty="0">
                <a:solidFill>
                  <a:srgbClr val="005825"/>
                </a:solidFill>
                <a:latin typeface="微软雅黑" panose="020B0503020204020204" pitchFamily="34" charset="-122"/>
              </a:rPr>
              <a:t>保存在栈中的待完成的工作</a:t>
            </a:r>
            <a:r>
              <a:rPr lang="zh-CN" altLang="en-US" sz="1600" kern="0" dirty="0">
                <a:solidFill>
                  <a:srgbClr val="000000"/>
                </a:solidFill>
                <a:latin typeface="微软雅黑" panose="020B0503020204020204" pitchFamily="34" charset="-122"/>
              </a:rPr>
              <a:t>：由于某些工作不能一步完成，必须暂缓完成，把它保存在栈中，保存的待完成工作必须含有完成该项工作的所有必要信息。</a:t>
            </a:r>
          </a:p>
          <a:p>
            <a:pPr marL="261938" indent="-261938" fontAlgn="base">
              <a:lnSpc>
                <a:spcPct val="120000"/>
              </a:lnSpc>
              <a:spcBef>
                <a:spcPts val="1200"/>
              </a:spcBef>
              <a:spcAft>
                <a:spcPct val="0"/>
              </a:spcAft>
              <a:buClr>
                <a:srgbClr val="CC9900"/>
              </a:buClr>
              <a:buSzPct val="65000"/>
              <a:buFont typeface="Wingdings" pitchFamily="2" charset="2"/>
              <a:buChar char="n"/>
            </a:pPr>
            <a:r>
              <a:rPr lang="zh-CN" altLang="en-US" sz="1800" kern="0" dirty="0">
                <a:solidFill>
                  <a:srgbClr val="000000"/>
                </a:solidFill>
                <a:latin typeface="微软雅黑" panose="020B0503020204020204" pitchFamily="34" charset="-122"/>
              </a:rPr>
              <a:t>程序必须有序地完成各项工作</a:t>
            </a:r>
          </a:p>
          <a:p>
            <a:pPr marL="533400" lvl="1" indent="-261938" fontAlgn="base">
              <a:lnSpc>
                <a:spcPct val="120000"/>
              </a:lnSpc>
              <a:spcBef>
                <a:spcPts val="1200"/>
              </a:spcBef>
              <a:spcAft>
                <a:spcPct val="0"/>
              </a:spcAft>
              <a:buClr>
                <a:srgbClr val="3B812F"/>
              </a:buClr>
              <a:buSzPct val="60000"/>
              <a:buFont typeface="Wingdings" pitchFamily="2" charset="2"/>
              <a:buChar char="q"/>
            </a:pPr>
            <a:r>
              <a:rPr lang="zh-CN" altLang="en-US" sz="1600" kern="0" dirty="0">
                <a:solidFill>
                  <a:srgbClr val="000000"/>
                </a:solidFill>
                <a:latin typeface="微软雅黑" panose="020B0503020204020204" pitchFamily="34" charset="-122"/>
              </a:rPr>
              <a:t>手头工作和待完成工作可互相切换</a:t>
            </a:r>
          </a:p>
          <a:p>
            <a:pPr marL="533400" lvl="1" indent="-261938" fontAlgn="base">
              <a:lnSpc>
                <a:spcPct val="120000"/>
              </a:lnSpc>
              <a:spcBef>
                <a:spcPts val="1200"/>
              </a:spcBef>
              <a:spcAft>
                <a:spcPct val="0"/>
              </a:spcAft>
              <a:buClr>
                <a:srgbClr val="3B812F"/>
              </a:buClr>
              <a:buSzPct val="60000"/>
              <a:buFont typeface="Wingdings" pitchFamily="2" charset="2"/>
              <a:buChar char="q"/>
            </a:pPr>
            <a:r>
              <a:rPr lang="zh-CN" altLang="en-US" sz="1600" kern="0" dirty="0">
                <a:solidFill>
                  <a:srgbClr val="000000"/>
                </a:solidFill>
                <a:latin typeface="微软雅黑" panose="020B0503020204020204" pitchFamily="34" charset="-122"/>
              </a:rPr>
              <a:t>待完成工作必须转换成手头工作才能处理</a:t>
            </a:r>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38</a:t>
            </a:fld>
            <a:endParaRPr lang="zh-CN" altLang="en-US" dirty="0"/>
          </a:p>
        </p:txBody>
      </p:sp>
    </p:spTree>
    <p:extLst>
      <p:ext uri="{BB962C8B-B14F-4D97-AF65-F5344CB8AC3E}">
        <p14:creationId xmlns:p14="http://schemas.microsoft.com/office/powerpoint/2010/main" val="3015477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A6F88-B888-48B2-6D6E-CE510C98EAAE}"/>
              </a:ext>
            </a:extLst>
          </p:cNvPr>
          <p:cNvSpPr>
            <a:spLocks noGrp="1"/>
          </p:cNvSpPr>
          <p:nvPr>
            <p:ph type="title"/>
          </p:nvPr>
        </p:nvSpPr>
        <p:spPr/>
        <p:txBody>
          <a:bodyPr/>
          <a:lstStyle/>
          <a:p>
            <a:r>
              <a:rPr lang="en-US" altLang="zh-CN" dirty="0"/>
              <a:t>Recursion with debug</a:t>
            </a:r>
            <a:endParaRPr lang="zh-CN" altLang="en-US" dirty="0"/>
          </a:p>
        </p:txBody>
      </p:sp>
      <p:sp>
        <p:nvSpPr>
          <p:cNvPr id="3" name="内容占位符 2">
            <a:extLst>
              <a:ext uri="{FF2B5EF4-FFF2-40B4-BE49-F238E27FC236}">
                <a16:creationId xmlns:a16="http://schemas.microsoft.com/office/drawing/2014/main" id="{CEBAB84D-E1C2-2E48-E98E-EAFED6D9ADF8}"/>
              </a:ext>
            </a:extLst>
          </p:cNvPr>
          <p:cNvSpPr>
            <a:spLocks noGrp="1"/>
          </p:cNvSpPr>
          <p:nvPr>
            <p:ph idx="1"/>
          </p:nvPr>
        </p:nvSpPr>
        <p:spPr/>
        <p:txBody>
          <a:bodyPr/>
          <a:lstStyle/>
          <a:p>
            <a:r>
              <a:rPr lang="zh-CN" altLang="en-US" dirty="0"/>
              <a:t>深层递归如何进行调试（</a:t>
            </a:r>
            <a:r>
              <a:rPr lang="en-US" altLang="zh-CN" dirty="0"/>
              <a:t>Debug</a:t>
            </a:r>
            <a:r>
              <a:rPr lang="zh-CN" altLang="en-US" dirty="0"/>
              <a:t>）</a:t>
            </a:r>
            <a:r>
              <a:rPr lang="en-US" altLang="zh-CN" dirty="0"/>
              <a:t>?</a:t>
            </a:r>
            <a:endParaRPr lang="zh-CN" altLang="en-US" dirty="0"/>
          </a:p>
        </p:txBody>
      </p:sp>
      <p:sp>
        <p:nvSpPr>
          <p:cNvPr id="4" name="页脚占位符 3">
            <a:extLst>
              <a:ext uri="{FF2B5EF4-FFF2-40B4-BE49-F238E27FC236}">
                <a16:creationId xmlns:a16="http://schemas.microsoft.com/office/drawing/2014/main" id="{209606A7-1EE9-B89F-40CF-117C59A3B2D9}"/>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4C30D5B3-81D0-03E8-CDD2-DC7D354A299B}"/>
              </a:ext>
            </a:extLst>
          </p:cNvPr>
          <p:cNvSpPr>
            <a:spLocks noGrp="1"/>
          </p:cNvSpPr>
          <p:nvPr>
            <p:ph type="sldNum" sz="quarter" idx="12"/>
          </p:nvPr>
        </p:nvSpPr>
        <p:spPr/>
        <p:txBody>
          <a:bodyPr/>
          <a:lstStyle/>
          <a:p>
            <a:fld id="{36FD9405-CE62-418F-9683-85B6A1C55A4B}" type="slidenum">
              <a:rPr lang="zh-CN" altLang="en-US" smtClean="0"/>
              <a:pPr/>
              <a:t>39</a:t>
            </a:fld>
            <a:endParaRPr lang="zh-CN" altLang="en-US" dirty="0"/>
          </a:p>
        </p:txBody>
      </p:sp>
      <p:pic>
        <p:nvPicPr>
          <p:cNvPr id="7" name="图片 6">
            <a:extLst>
              <a:ext uri="{FF2B5EF4-FFF2-40B4-BE49-F238E27FC236}">
                <a16:creationId xmlns:a16="http://schemas.microsoft.com/office/drawing/2014/main" id="{7291A45B-1251-6443-2116-B1E6A8F22ABB}"/>
              </a:ext>
            </a:extLst>
          </p:cNvPr>
          <p:cNvPicPr>
            <a:picLocks noChangeAspect="1"/>
          </p:cNvPicPr>
          <p:nvPr/>
        </p:nvPicPr>
        <p:blipFill>
          <a:blip r:embed="rId2"/>
          <a:stretch>
            <a:fillRect/>
          </a:stretch>
        </p:blipFill>
        <p:spPr>
          <a:xfrm>
            <a:off x="1258368" y="1583610"/>
            <a:ext cx="6627263" cy="4267607"/>
          </a:xfrm>
          <a:prstGeom prst="rect">
            <a:avLst/>
          </a:prstGeom>
        </p:spPr>
      </p:pic>
      <p:sp>
        <p:nvSpPr>
          <p:cNvPr id="8" name="文本框 7">
            <a:extLst>
              <a:ext uri="{FF2B5EF4-FFF2-40B4-BE49-F238E27FC236}">
                <a16:creationId xmlns:a16="http://schemas.microsoft.com/office/drawing/2014/main" id="{38950418-5400-5891-4FFA-22404BB25446}"/>
              </a:ext>
            </a:extLst>
          </p:cNvPr>
          <p:cNvSpPr txBox="1"/>
          <p:nvPr/>
        </p:nvSpPr>
        <p:spPr>
          <a:xfrm>
            <a:off x="5349667" y="2991028"/>
            <a:ext cx="2404826"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1" dirty="0">
                <a:solidFill>
                  <a:schemeClr val="accent4">
                    <a:lumMod val="20000"/>
                    <a:lumOff val="80000"/>
                  </a:schemeClr>
                </a:solidFill>
                <a:latin typeface="微软雅黑" panose="020B0503020204020204" pitchFamily="34" charset="-122"/>
                <a:ea typeface="微软雅黑" panose="020B0503020204020204" pitchFamily="34" charset="-122"/>
              </a:rPr>
              <a:t>处理方式：</a:t>
            </a:r>
            <a:endParaRPr lang="en-US" altLang="zh-CN" b="1" dirty="0">
              <a:solidFill>
                <a:schemeClr val="accent4">
                  <a:lumMod val="20000"/>
                  <a:lumOff val="80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4">
                    <a:lumMod val="20000"/>
                    <a:lumOff val="80000"/>
                  </a:schemeClr>
                </a:solidFill>
                <a:latin typeface="微软雅黑" panose="020B0503020204020204" pitchFamily="34" charset="-122"/>
                <a:ea typeface="微软雅黑" panose="020B0503020204020204" pitchFamily="34" charset="-122"/>
              </a:rPr>
              <a:t>1</a:t>
            </a:r>
            <a:r>
              <a:rPr lang="zh-CN" altLang="en-US" dirty="0">
                <a:solidFill>
                  <a:schemeClr val="accent4">
                    <a:lumMod val="20000"/>
                    <a:lumOff val="80000"/>
                  </a:schemeClr>
                </a:solidFill>
                <a:latin typeface="微软雅黑" panose="020B0503020204020204" pitchFamily="34" charset="-122"/>
                <a:ea typeface="微软雅黑" panose="020B0503020204020204" pitchFamily="34" charset="-122"/>
              </a:rPr>
              <a:t>、打印调试日志</a:t>
            </a:r>
            <a:endParaRPr lang="en-US" altLang="zh-CN" dirty="0">
              <a:solidFill>
                <a:schemeClr val="accent4">
                  <a:lumMod val="20000"/>
                  <a:lumOff val="80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4">
                    <a:lumMod val="20000"/>
                    <a:lumOff val="80000"/>
                  </a:schemeClr>
                </a:solidFill>
                <a:latin typeface="微软雅黑" panose="020B0503020204020204" pitchFamily="34" charset="-122"/>
                <a:ea typeface="微软雅黑" panose="020B0503020204020204" pitchFamily="34" charset="-122"/>
              </a:rPr>
              <a:t>2</a:t>
            </a:r>
            <a:r>
              <a:rPr lang="zh-CN" altLang="en-US" dirty="0">
                <a:solidFill>
                  <a:schemeClr val="accent4">
                    <a:lumMod val="20000"/>
                    <a:lumOff val="80000"/>
                  </a:schemeClr>
                </a:solidFill>
                <a:latin typeface="微软雅黑" panose="020B0503020204020204" pitchFamily="34" charset="-122"/>
                <a:ea typeface="微软雅黑" panose="020B0503020204020204" pitchFamily="34" charset="-122"/>
              </a:rPr>
              <a:t>、设置执行限制条件</a:t>
            </a:r>
          </a:p>
        </p:txBody>
      </p:sp>
    </p:spTree>
    <p:extLst>
      <p:ext uri="{BB962C8B-B14F-4D97-AF65-F5344CB8AC3E}">
        <p14:creationId xmlns:p14="http://schemas.microsoft.com/office/powerpoint/2010/main" val="172924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计算阶乘 </a:t>
            </a:r>
            <a:r>
              <a:rPr lang="en-US" altLang="zh-CN" dirty="0"/>
              <a:t>n! </a:t>
            </a:r>
            <a:endParaRPr lang="zh-CN" altLang="en-US" dirty="0"/>
          </a:p>
        </p:txBody>
      </p:sp>
      <p:sp>
        <p:nvSpPr>
          <p:cNvPr id="3" name="内容占位符 2"/>
          <p:cNvSpPr>
            <a:spLocks noGrp="1"/>
          </p:cNvSpPr>
          <p:nvPr>
            <p:ph idx="1"/>
          </p:nvPr>
        </p:nvSpPr>
        <p:spPr/>
        <p:txBody>
          <a:bodyPr/>
          <a:lstStyle/>
          <a:p>
            <a:r>
              <a:rPr lang="zh-CN" altLang="en-US" dirty="0"/>
              <a:t>阶乘 </a:t>
            </a:r>
            <a:r>
              <a:rPr lang="en-US" altLang="zh-CN" dirty="0"/>
              <a:t>n! </a:t>
            </a:r>
            <a:r>
              <a:rPr lang="zh-CN" altLang="en-US" dirty="0"/>
              <a:t>的递归定义如下：</a:t>
            </a:r>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a:t>
            </a:fld>
            <a:endParaRPr lang="zh-CN" altLang="en-US" dirty="0"/>
          </a:p>
        </p:txBody>
      </p:sp>
      <p:graphicFrame>
        <p:nvGraphicFramePr>
          <p:cNvPr id="8" name="对象 7"/>
          <p:cNvGraphicFramePr>
            <a:graphicFrameLocks noChangeAspect="1"/>
          </p:cNvGraphicFramePr>
          <p:nvPr/>
        </p:nvGraphicFramePr>
        <p:xfrm>
          <a:off x="3130550" y="1551118"/>
          <a:ext cx="2814638" cy="762000"/>
        </p:xfrm>
        <a:graphic>
          <a:graphicData uri="http://schemas.openxmlformats.org/presentationml/2006/ole">
            <mc:AlternateContent xmlns:mc="http://schemas.openxmlformats.org/markup-compatibility/2006">
              <mc:Choice xmlns:v="urn:schemas-microsoft-com:vml" Requires="v">
                <p:oleObj name="Equation" r:id="rId2" imgW="1688760" imgH="457200" progId="Equation.DSMT4">
                  <p:embed/>
                </p:oleObj>
              </mc:Choice>
              <mc:Fallback>
                <p:oleObj name="Equation" r:id="rId2" imgW="1688760" imgH="457200" progId="Equation.DSMT4">
                  <p:embed/>
                  <p:pic>
                    <p:nvPicPr>
                      <p:cNvPr id="8" name="对象 7"/>
                      <p:cNvPicPr>
                        <a:picLocks noChangeAspect="1" noChangeArrowheads="1"/>
                      </p:cNvPicPr>
                      <p:nvPr/>
                    </p:nvPicPr>
                    <p:blipFill>
                      <a:blip r:embed="rId3"/>
                      <a:srcRect/>
                      <a:stretch>
                        <a:fillRect/>
                      </a:stretch>
                    </p:blipFill>
                    <p:spPr bwMode="auto">
                      <a:xfrm>
                        <a:off x="3130550" y="1551118"/>
                        <a:ext cx="2814638" cy="762000"/>
                      </a:xfrm>
                      <a:prstGeom prst="rect">
                        <a:avLst/>
                      </a:prstGeom>
                      <a:noFill/>
                      <a:ln>
                        <a:noFill/>
                      </a:ln>
                      <a:effectLst/>
                    </p:spPr>
                  </p:pic>
                </p:oleObj>
              </mc:Fallback>
            </mc:AlternateContent>
          </a:graphicData>
        </a:graphic>
      </p:graphicFrame>
      <p:sp>
        <p:nvSpPr>
          <p:cNvPr id="9" name="Text Box 4"/>
          <p:cNvSpPr txBox="1">
            <a:spLocks noChangeArrowheads="1"/>
          </p:cNvSpPr>
          <p:nvPr/>
        </p:nvSpPr>
        <p:spPr bwMode="auto">
          <a:xfrm>
            <a:off x="276712" y="2571648"/>
            <a:ext cx="2879314"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a:latin typeface="Times New Roman" pitchFamily="18" charset="0"/>
                <a:ea typeface="宋体" charset="-122"/>
              </a:rPr>
              <a:t>long </a:t>
            </a:r>
            <a:r>
              <a:rPr lang="en-US" altLang="zh-CN" dirty="0">
                <a:solidFill>
                  <a:srgbClr val="FF0000"/>
                </a:solidFill>
                <a:latin typeface="Times New Roman" pitchFamily="18" charset="0"/>
                <a:ea typeface="宋体" charset="-122"/>
              </a:rPr>
              <a:t>factorial</a:t>
            </a:r>
            <a:r>
              <a:rPr lang="en-US" altLang="zh-CN" dirty="0">
                <a:latin typeface="Times New Roman" pitchFamily="18" charset="0"/>
                <a:ea typeface="宋体" charset="-122"/>
              </a:rPr>
              <a:t> (long n)</a:t>
            </a:r>
          </a:p>
          <a:p>
            <a:pPr eaLnBrk="1" hangingPunct="1"/>
            <a:r>
              <a:rPr lang="en-US" altLang="zh-CN" dirty="0">
                <a:latin typeface="Times New Roman" pitchFamily="18" charset="0"/>
                <a:ea typeface="宋体" charset="-122"/>
              </a:rPr>
              <a:t>{</a:t>
            </a:r>
          </a:p>
          <a:p>
            <a:pPr eaLnBrk="1" hangingPunct="1"/>
            <a:r>
              <a:rPr lang="en-US" altLang="zh-CN" dirty="0">
                <a:latin typeface="Times New Roman" pitchFamily="18" charset="0"/>
                <a:ea typeface="宋体" charset="-122"/>
              </a:rPr>
              <a:t>     int temp;</a:t>
            </a:r>
          </a:p>
          <a:p>
            <a:pPr eaLnBrk="1" hangingPunct="1"/>
            <a:r>
              <a:rPr lang="en-US" altLang="zh-CN" dirty="0">
                <a:latin typeface="Times New Roman" pitchFamily="18" charset="0"/>
                <a:ea typeface="宋体" charset="-122"/>
              </a:rPr>
              <a:t>     if (n==0) </a:t>
            </a:r>
          </a:p>
          <a:p>
            <a:pPr eaLnBrk="1" hangingPunct="1"/>
            <a:r>
              <a:rPr lang="en-US" altLang="zh-CN" dirty="0">
                <a:latin typeface="Times New Roman" pitchFamily="18" charset="0"/>
                <a:ea typeface="宋体" charset="-122"/>
              </a:rPr>
              <a:t>           return 1;</a:t>
            </a:r>
          </a:p>
          <a:p>
            <a:pPr eaLnBrk="1" hangingPunct="1"/>
            <a:r>
              <a:rPr lang="en-US" altLang="zh-CN" dirty="0">
                <a:latin typeface="Times New Roman" pitchFamily="18" charset="0"/>
                <a:ea typeface="宋体" charset="-122"/>
              </a:rPr>
              <a:t>     else  </a:t>
            </a:r>
          </a:p>
          <a:p>
            <a:pPr eaLnBrk="1" hangingPunct="1"/>
            <a:r>
              <a:rPr lang="en-US" altLang="zh-CN" dirty="0">
                <a:latin typeface="Times New Roman" pitchFamily="18" charset="0"/>
                <a:ea typeface="宋体" charset="-122"/>
              </a:rPr>
              <a:t>     {  </a:t>
            </a:r>
          </a:p>
          <a:p>
            <a:pPr eaLnBrk="1" hangingPunct="1"/>
            <a:r>
              <a:rPr lang="en-US" altLang="zh-CN" dirty="0">
                <a:latin typeface="Times New Roman" pitchFamily="18" charset="0"/>
                <a:ea typeface="宋体" charset="-122"/>
              </a:rPr>
              <a:t>          temp=n*</a:t>
            </a:r>
            <a:r>
              <a:rPr lang="en-US" altLang="zh-CN" dirty="0">
                <a:solidFill>
                  <a:srgbClr val="FF0000"/>
                </a:solidFill>
                <a:latin typeface="Times New Roman" pitchFamily="18" charset="0"/>
                <a:ea typeface="宋体" charset="-122"/>
              </a:rPr>
              <a:t>factorial(n-1)</a:t>
            </a:r>
            <a:r>
              <a:rPr lang="en-US" altLang="zh-CN" dirty="0">
                <a:latin typeface="Times New Roman" pitchFamily="18" charset="0"/>
                <a:ea typeface="宋体" charset="-122"/>
              </a:rPr>
              <a:t>;</a:t>
            </a:r>
          </a:p>
          <a:p>
            <a:pPr eaLnBrk="1" hangingPunct="1"/>
            <a:r>
              <a:rPr lang="en-US" altLang="zh-CN" dirty="0">
                <a:latin typeface="Times New Roman" pitchFamily="18" charset="0"/>
                <a:ea typeface="宋体" charset="-122"/>
              </a:rPr>
              <a:t>          return temp;</a:t>
            </a:r>
          </a:p>
          <a:p>
            <a:pPr eaLnBrk="1" hangingPunct="1"/>
            <a:r>
              <a:rPr lang="en-US" altLang="zh-CN" dirty="0">
                <a:latin typeface="Times New Roman" pitchFamily="18" charset="0"/>
                <a:ea typeface="宋体" charset="-122"/>
              </a:rPr>
              <a:t>      }</a:t>
            </a:r>
          </a:p>
          <a:p>
            <a:pPr eaLnBrk="1" hangingPunct="1"/>
            <a:r>
              <a:rPr lang="en-US" altLang="zh-CN" dirty="0">
                <a:latin typeface="Times New Roman" pitchFamily="18" charset="0"/>
                <a:ea typeface="宋体" charset="-122"/>
              </a:rPr>
              <a:t>}</a:t>
            </a:r>
          </a:p>
        </p:txBody>
      </p:sp>
      <p:sp>
        <p:nvSpPr>
          <p:cNvPr id="10" name="Rectangle 5"/>
          <p:cNvSpPr>
            <a:spLocks noChangeArrowheads="1"/>
          </p:cNvSpPr>
          <p:nvPr/>
        </p:nvSpPr>
        <p:spPr bwMode="auto">
          <a:xfrm>
            <a:off x="204279" y="2571649"/>
            <a:ext cx="2951748" cy="3477875"/>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宋体" charset="-122"/>
            </a:endParaRPr>
          </a:p>
        </p:txBody>
      </p:sp>
      <p:pic>
        <p:nvPicPr>
          <p:cNvPr id="18" name="Picture 2" descr="图片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865" y="2689533"/>
            <a:ext cx="5521890" cy="32421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10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967CB-ED8F-4E72-AA91-1BCBA4189BBF}"/>
              </a:ext>
            </a:extLst>
          </p:cNvPr>
          <p:cNvSpPr>
            <a:spLocks noGrp="1"/>
          </p:cNvSpPr>
          <p:nvPr>
            <p:ph type="title"/>
          </p:nvPr>
        </p:nvSpPr>
        <p:spPr/>
        <p:txBody>
          <a:bodyPr/>
          <a:lstStyle/>
          <a:p>
            <a:r>
              <a:rPr lang="en-US" altLang="zh-CN" dirty="0"/>
              <a:t>Exercise</a:t>
            </a:r>
            <a:endParaRPr lang="zh-CN" altLang="en-US" dirty="0"/>
          </a:p>
        </p:txBody>
      </p:sp>
      <p:sp>
        <p:nvSpPr>
          <p:cNvPr id="4" name="页脚占位符 3">
            <a:extLst>
              <a:ext uri="{FF2B5EF4-FFF2-40B4-BE49-F238E27FC236}">
                <a16:creationId xmlns:a16="http://schemas.microsoft.com/office/drawing/2014/main" id="{7003D975-74B1-4F5D-A427-465D9B75EDD1}"/>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6E67CFD1-7F31-4077-A14F-DF8C36625BDC}"/>
              </a:ext>
            </a:extLst>
          </p:cNvPr>
          <p:cNvSpPr>
            <a:spLocks noGrp="1"/>
          </p:cNvSpPr>
          <p:nvPr>
            <p:ph type="sldNum" sz="quarter" idx="12"/>
          </p:nvPr>
        </p:nvSpPr>
        <p:spPr/>
        <p:txBody>
          <a:bodyPr/>
          <a:lstStyle/>
          <a:p>
            <a:fld id="{36FD9405-CE62-418F-9683-85B6A1C55A4B}" type="slidenum">
              <a:rPr lang="zh-CN" altLang="en-US" smtClean="0"/>
              <a:pPr/>
              <a:t>40</a:t>
            </a:fld>
            <a:endParaRPr lang="zh-CN" altLang="en-US" dirty="0"/>
          </a:p>
        </p:txBody>
      </p:sp>
      <p:pic>
        <p:nvPicPr>
          <p:cNvPr id="12" name="图片 1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12775" y="1103311"/>
            <a:ext cx="4196292" cy="2043077"/>
          </a:xfrm>
          <a:prstGeom prst="rect">
            <a:avLst/>
          </a:prstGeom>
        </p:spPr>
      </p:pic>
      <p:pic>
        <p:nvPicPr>
          <p:cNvPr id="14" name="图片 1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77333" y="3498735"/>
            <a:ext cx="4343448" cy="2308631"/>
          </a:xfrm>
          <a:prstGeom prst="rect">
            <a:avLst/>
          </a:prstGeom>
        </p:spPr>
      </p:pic>
    </p:spTree>
    <p:extLst>
      <p:ext uri="{BB962C8B-B14F-4D97-AF65-F5344CB8AC3E}">
        <p14:creationId xmlns:p14="http://schemas.microsoft.com/office/powerpoint/2010/main" val="438414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41</a:t>
            </a:fld>
            <a:endParaRPr lang="zh-CN" altLang="en-US" dirty="0"/>
          </a:p>
        </p:txBody>
      </p:sp>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556054" y="955265"/>
            <a:ext cx="6835346" cy="5112106"/>
          </a:xfrm>
          <a:prstGeom prst="rect">
            <a:avLst/>
          </a:prstGeom>
        </p:spPr>
      </p:pic>
    </p:spTree>
    <p:extLst>
      <p:ext uri="{BB962C8B-B14F-4D97-AF65-F5344CB8AC3E}">
        <p14:creationId xmlns:p14="http://schemas.microsoft.com/office/powerpoint/2010/main" val="1633165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CBF5F-B08E-46C9-AE01-716550BDB2D4}"/>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30B81B65-6EDF-412E-A8AA-26D705ADEBC8}"/>
              </a:ext>
            </a:extLst>
          </p:cNvPr>
          <p:cNvSpPr>
            <a:spLocks noGrp="1"/>
          </p:cNvSpPr>
          <p:nvPr>
            <p:ph idx="1"/>
          </p:nvPr>
        </p:nvSpPr>
        <p:spPr/>
        <p:txBody>
          <a:bodyPr>
            <a:normAutofit/>
          </a:bodyPr>
          <a:lstStyle/>
          <a:p>
            <a:pPr>
              <a:lnSpc>
                <a:spcPct val="150000"/>
              </a:lnSpc>
            </a:pPr>
            <a:r>
              <a:rPr lang="zh-CN" altLang="en-US" sz="2000" dirty="0">
                <a:latin typeface="+mn-ea"/>
                <a:ea typeface="+mn-ea"/>
              </a:rPr>
              <a:t>楼梯有</a:t>
            </a:r>
            <a:r>
              <a:rPr lang="en-US" altLang="zh-CN" sz="2000" dirty="0">
                <a:latin typeface="+mn-ea"/>
                <a:ea typeface="+mn-ea"/>
              </a:rPr>
              <a:t>n</a:t>
            </a:r>
            <a:r>
              <a:rPr lang="zh-CN" altLang="en-US" sz="2000" dirty="0">
                <a:latin typeface="+mn-ea"/>
                <a:ea typeface="+mn-ea"/>
              </a:rPr>
              <a:t>阶台阶，上楼可以一步上</a:t>
            </a:r>
            <a:r>
              <a:rPr lang="en-US" altLang="zh-CN" sz="2000" dirty="0">
                <a:latin typeface="+mn-ea"/>
                <a:ea typeface="+mn-ea"/>
              </a:rPr>
              <a:t>1</a:t>
            </a:r>
            <a:r>
              <a:rPr lang="zh-CN" altLang="en-US" sz="2000" dirty="0">
                <a:latin typeface="+mn-ea"/>
                <a:ea typeface="+mn-ea"/>
              </a:rPr>
              <a:t>阶，也可以一步上</a:t>
            </a:r>
            <a:r>
              <a:rPr lang="en-US" altLang="zh-CN" sz="2000" dirty="0">
                <a:latin typeface="+mn-ea"/>
                <a:ea typeface="+mn-ea"/>
              </a:rPr>
              <a:t>2</a:t>
            </a:r>
            <a:r>
              <a:rPr lang="zh-CN" altLang="en-US" sz="2000" dirty="0">
                <a:latin typeface="+mn-ea"/>
                <a:ea typeface="+mn-ea"/>
              </a:rPr>
              <a:t>阶，编一程序计算共有多少种不同的走法。例如，当</a:t>
            </a:r>
            <a:r>
              <a:rPr lang="en-US" altLang="zh-CN" sz="2000" dirty="0">
                <a:latin typeface="+mn-ea"/>
                <a:ea typeface="+mn-ea"/>
              </a:rPr>
              <a:t>n=3</a:t>
            </a:r>
            <a:r>
              <a:rPr lang="zh-CN" altLang="en-US" sz="2000" dirty="0">
                <a:latin typeface="+mn-ea"/>
                <a:ea typeface="+mn-ea"/>
              </a:rPr>
              <a:t>时，共有</a:t>
            </a:r>
            <a:r>
              <a:rPr lang="en-US" altLang="zh-CN" sz="2000" dirty="0">
                <a:latin typeface="+mn-ea"/>
                <a:ea typeface="+mn-ea"/>
              </a:rPr>
              <a:t>3</a:t>
            </a:r>
            <a:r>
              <a:rPr lang="zh-CN" altLang="en-US" sz="2000" dirty="0">
                <a:latin typeface="+mn-ea"/>
                <a:ea typeface="+mn-ea"/>
              </a:rPr>
              <a:t>种走法，即</a:t>
            </a:r>
            <a:r>
              <a:rPr lang="en-US" altLang="zh-CN" sz="2000" dirty="0">
                <a:latin typeface="+mn-ea"/>
                <a:ea typeface="+mn-ea"/>
              </a:rPr>
              <a:t>1+1+1</a:t>
            </a:r>
            <a:r>
              <a:rPr lang="zh-CN" altLang="en-US" sz="2000" dirty="0">
                <a:latin typeface="+mn-ea"/>
                <a:ea typeface="+mn-ea"/>
              </a:rPr>
              <a:t>，</a:t>
            </a:r>
            <a:r>
              <a:rPr lang="en-US" altLang="zh-CN" sz="2000" dirty="0">
                <a:latin typeface="+mn-ea"/>
                <a:ea typeface="+mn-ea"/>
              </a:rPr>
              <a:t>1+2</a:t>
            </a:r>
            <a:r>
              <a:rPr lang="zh-CN" altLang="en-US" sz="2000" dirty="0">
                <a:latin typeface="+mn-ea"/>
                <a:ea typeface="+mn-ea"/>
              </a:rPr>
              <a:t>，</a:t>
            </a:r>
            <a:r>
              <a:rPr lang="en-US" altLang="zh-CN" sz="2000" dirty="0">
                <a:latin typeface="+mn-ea"/>
                <a:ea typeface="+mn-ea"/>
              </a:rPr>
              <a:t>2+1</a:t>
            </a:r>
            <a:r>
              <a:rPr lang="zh-CN" altLang="en-US" sz="2000" dirty="0">
                <a:latin typeface="+mn-ea"/>
                <a:ea typeface="+mn-ea"/>
              </a:rPr>
              <a:t>。</a:t>
            </a:r>
            <a:endParaRPr lang="en-US" altLang="zh-CN" sz="2000" dirty="0">
              <a:latin typeface="+mn-ea"/>
              <a:ea typeface="+mn-ea"/>
            </a:endParaRPr>
          </a:p>
          <a:p>
            <a:pPr>
              <a:lnSpc>
                <a:spcPct val="150000"/>
              </a:lnSpc>
            </a:pPr>
            <a:r>
              <a:rPr lang="zh-CN" altLang="en-US" sz="2000" dirty="0">
                <a:latin typeface="+mn-ea"/>
                <a:ea typeface="+mn-ea"/>
              </a:rPr>
              <a:t>请分别给出递归与非递归的实现代码</a:t>
            </a:r>
            <a:endParaRPr lang="en-US" altLang="zh-CN" sz="2000" dirty="0">
              <a:latin typeface="+mn-ea"/>
              <a:ea typeface="+mn-ea"/>
            </a:endParaRPr>
          </a:p>
        </p:txBody>
      </p:sp>
      <p:sp>
        <p:nvSpPr>
          <p:cNvPr id="4" name="页脚占位符 3">
            <a:extLst>
              <a:ext uri="{FF2B5EF4-FFF2-40B4-BE49-F238E27FC236}">
                <a16:creationId xmlns:a16="http://schemas.microsoft.com/office/drawing/2014/main" id="{E1A4F8F9-3A5D-42BB-B46A-FB92A2739C58}"/>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FACC2656-5690-4A2D-B32D-E52A03C40207}"/>
              </a:ext>
            </a:extLst>
          </p:cNvPr>
          <p:cNvSpPr>
            <a:spLocks noGrp="1"/>
          </p:cNvSpPr>
          <p:nvPr>
            <p:ph type="sldNum" sz="quarter" idx="12"/>
          </p:nvPr>
        </p:nvSpPr>
        <p:spPr/>
        <p:txBody>
          <a:bodyPr/>
          <a:lstStyle/>
          <a:p>
            <a:fld id="{36FD9405-CE62-418F-9683-85B6A1C55A4B}" type="slidenum">
              <a:rPr lang="zh-CN" altLang="en-US" smtClean="0"/>
              <a:pPr/>
              <a:t>42</a:t>
            </a:fld>
            <a:endParaRPr lang="zh-CN" altLang="en-US" dirty="0"/>
          </a:p>
        </p:txBody>
      </p:sp>
    </p:spTree>
    <p:extLst>
      <p:ext uri="{BB962C8B-B14F-4D97-AF65-F5344CB8AC3E}">
        <p14:creationId xmlns:p14="http://schemas.microsoft.com/office/powerpoint/2010/main" val="1722426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14DD5-C827-42C4-BD55-BACCD414CFC3}"/>
              </a:ext>
            </a:extLst>
          </p:cNvPr>
          <p:cNvSpPr>
            <a:spLocks noGrp="1"/>
          </p:cNvSpPr>
          <p:nvPr>
            <p:ph type="title"/>
          </p:nvPr>
        </p:nvSpPr>
        <p:spPr/>
        <p:txBody>
          <a:bodyPr/>
          <a:lstStyle/>
          <a:p>
            <a:r>
              <a:rPr lang="en-US" altLang="zh-CN" dirty="0"/>
              <a:t>Exercise</a:t>
            </a:r>
            <a:endParaRPr lang="zh-CN" altLang="en-US" dirty="0"/>
          </a:p>
        </p:txBody>
      </p:sp>
      <p:sp>
        <p:nvSpPr>
          <p:cNvPr id="4" name="页脚占位符 3">
            <a:extLst>
              <a:ext uri="{FF2B5EF4-FFF2-40B4-BE49-F238E27FC236}">
                <a16:creationId xmlns:a16="http://schemas.microsoft.com/office/drawing/2014/main" id="{8E3587C1-7891-4924-9A71-93C262E4A632}"/>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40E70668-960F-4238-8BA7-D55C7F482439}"/>
              </a:ext>
            </a:extLst>
          </p:cNvPr>
          <p:cNvSpPr>
            <a:spLocks noGrp="1"/>
          </p:cNvSpPr>
          <p:nvPr>
            <p:ph type="sldNum" sz="quarter" idx="12"/>
          </p:nvPr>
        </p:nvSpPr>
        <p:spPr/>
        <p:txBody>
          <a:bodyPr/>
          <a:lstStyle/>
          <a:p>
            <a:fld id="{36FD9405-CE62-418F-9683-85B6A1C55A4B}" type="slidenum">
              <a:rPr lang="zh-CN" altLang="en-US" smtClean="0"/>
              <a:pPr/>
              <a:t>43</a:t>
            </a:fld>
            <a:endParaRPr lang="zh-CN" altLang="en-US" dirty="0"/>
          </a:p>
        </p:txBody>
      </p:sp>
      <p:pic>
        <p:nvPicPr>
          <p:cNvPr id="7" name="图片 6">
            <a:extLst>
              <a:ext uri="{FF2B5EF4-FFF2-40B4-BE49-F238E27FC236}">
                <a16:creationId xmlns:a16="http://schemas.microsoft.com/office/drawing/2014/main" id="{88463FBB-0719-445E-891B-3837F6101168}"/>
              </a:ext>
            </a:extLst>
          </p:cNvPr>
          <p:cNvPicPr>
            <a:picLocks noChangeAspect="1"/>
          </p:cNvPicPr>
          <p:nvPr/>
        </p:nvPicPr>
        <p:blipFill>
          <a:blip r:embed="rId2"/>
          <a:stretch>
            <a:fillRect/>
          </a:stretch>
        </p:blipFill>
        <p:spPr>
          <a:xfrm>
            <a:off x="1003596" y="1153682"/>
            <a:ext cx="2640642" cy="4425520"/>
          </a:xfrm>
          <a:prstGeom prst="rect">
            <a:avLst/>
          </a:prstGeom>
        </p:spPr>
      </p:pic>
      <p:pic>
        <p:nvPicPr>
          <p:cNvPr id="9" name="图片 8">
            <a:extLst>
              <a:ext uri="{FF2B5EF4-FFF2-40B4-BE49-F238E27FC236}">
                <a16:creationId xmlns:a16="http://schemas.microsoft.com/office/drawing/2014/main" id="{C9E327C6-015D-49E5-94F1-6C487D32D036}"/>
              </a:ext>
            </a:extLst>
          </p:cNvPr>
          <p:cNvPicPr>
            <a:picLocks noChangeAspect="1"/>
          </p:cNvPicPr>
          <p:nvPr/>
        </p:nvPicPr>
        <p:blipFill>
          <a:blip r:embed="rId3"/>
          <a:stretch>
            <a:fillRect/>
          </a:stretch>
        </p:blipFill>
        <p:spPr>
          <a:xfrm>
            <a:off x="4187636" y="1128044"/>
            <a:ext cx="3127564" cy="3181027"/>
          </a:xfrm>
          <a:prstGeom prst="rect">
            <a:avLst/>
          </a:prstGeom>
        </p:spPr>
      </p:pic>
    </p:spTree>
    <p:extLst>
      <p:ext uri="{BB962C8B-B14F-4D97-AF65-F5344CB8AC3E}">
        <p14:creationId xmlns:p14="http://schemas.microsoft.com/office/powerpoint/2010/main" val="1564521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967CB-ED8F-4E72-AA91-1BCBA4189BBF}"/>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6B41D774-85D9-4B4E-BEC8-137A88F12962}"/>
              </a:ext>
            </a:extLst>
          </p:cNvPr>
          <p:cNvSpPr>
            <a:spLocks noGrp="1"/>
          </p:cNvSpPr>
          <p:nvPr>
            <p:ph idx="1"/>
          </p:nvPr>
        </p:nvSpPr>
        <p:spPr>
          <a:xfrm>
            <a:off x="432000" y="905854"/>
            <a:ext cx="8280000" cy="5134586"/>
          </a:xfrm>
        </p:spPr>
        <p:txBody>
          <a:bodyPr>
            <a:normAutofit/>
          </a:bodyPr>
          <a:lstStyle/>
          <a:p>
            <a:pPr>
              <a:lnSpc>
                <a:spcPct val="150000"/>
              </a:lnSpc>
              <a:spcBef>
                <a:spcPts val="1200"/>
              </a:spcBef>
            </a:pPr>
            <a:r>
              <a:rPr lang="zh-CN" altLang="zh-CN" sz="1800" dirty="0"/>
              <a:t>已知</a:t>
            </a:r>
            <a:r>
              <a:rPr lang="en-US" altLang="zh-CN" sz="1800" dirty="0"/>
              <a:t>Ackerman</a:t>
            </a:r>
            <a:r>
              <a:rPr lang="zh-CN" altLang="zh-CN" sz="1800" dirty="0"/>
              <a:t>函数的定义如下：</a:t>
            </a:r>
            <a:endParaRPr lang="en-US" altLang="zh-CN" sz="1400" i="1" dirty="0"/>
          </a:p>
          <a:p>
            <a:pPr>
              <a:lnSpc>
                <a:spcPct val="150000"/>
              </a:lnSpc>
              <a:spcBef>
                <a:spcPts val="1200"/>
              </a:spcBef>
            </a:pPr>
            <a:endParaRPr lang="en-US" altLang="zh-CN" sz="1800" dirty="0"/>
          </a:p>
          <a:p>
            <a:pPr>
              <a:lnSpc>
                <a:spcPct val="150000"/>
              </a:lnSpc>
              <a:spcBef>
                <a:spcPts val="1200"/>
              </a:spcBef>
            </a:pPr>
            <a:endParaRPr lang="zh-CN" altLang="zh-CN" sz="1800" dirty="0"/>
          </a:p>
          <a:p>
            <a:pPr>
              <a:lnSpc>
                <a:spcPct val="150000"/>
              </a:lnSpc>
              <a:spcBef>
                <a:spcPts val="1200"/>
              </a:spcBef>
            </a:pPr>
            <a:r>
              <a:rPr lang="en-US" altLang="zh-CN" sz="1800" dirty="0"/>
              <a:t>(1) </a:t>
            </a:r>
            <a:r>
              <a:rPr lang="zh-CN" altLang="zh-CN" sz="1800" dirty="0"/>
              <a:t>写出递归算法</a:t>
            </a:r>
          </a:p>
          <a:p>
            <a:pPr>
              <a:lnSpc>
                <a:spcPct val="150000"/>
              </a:lnSpc>
              <a:spcBef>
                <a:spcPts val="1200"/>
              </a:spcBef>
            </a:pPr>
            <a:r>
              <a:rPr lang="en-US" altLang="zh-CN" sz="1800" dirty="0"/>
              <a:t>(2) </a:t>
            </a:r>
            <a:r>
              <a:rPr lang="zh-CN" altLang="zh-CN" sz="1800" dirty="0"/>
              <a:t>利用栈操作写出非递归算法</a:t>
            </a:r>
            <a:endParaRPr lang="zh-CN" altLang="en-US" sz="1800" dirty="0"/>
          </a:p>
        </p:txBody>
      </p:sp>
      <p:sp>
        <p:nvSpPr>
          <p:cNvPr id="4" name="页脚占位符 3">
            <a:extLst>
              <a:ext uri="{FF2B5EF4-FFF2-40B4-BE49-F238E27FC236}">
                <a16:creationId xmlns:a16="http://schemas.microsoft.com/office/drawing/2014/main" id="{7003D975-74B1-4F5D-A427-465D9B75EDD1}"/>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6E67CFD1-7F31-4077-A14F-DF8C36625BDC}"/>
              </a:ext>
            </a:extLst>
          </p:cNvPr>
          <p:cNvSpPr>
            <a:spLocks noGrp="1"/>
          </p:cNvSpPr>
          <p:nvPr>
            <p:ph type="sldNum" sz="quarter" idx="12"/>
          </p:nvPr>
        </p:nvSpPr>
        <p:spPr/>
        <p:txBody>
          <a:bodyPr/>
          <a:lstStyle/>
          <a:p>
            <a:fld id="{36FD9405-CE62-418F-9683-85B6A1C55A4B}" type="slidenum">
              <a:rPr lang="zh-CN" altLang="en-US" smtClean="0"/>
              <a:pPr/>
              <a:t>44</a:t>
            </a:fld>
            <a:endParaRPr lang="zh-CN" altLang="en-US" dirty="0"/>
          </a:p>
        </p:txBody>
      </p:sp>
      <p:pic>
        <p:nvPicPr>
          <p:cNvPr id="6" name="图片 5">
            <a:extLst>
              <a:ext uri="{FF2B5EF4-FFF2-40B4-BE49-F238E27FC236}">
                <a16:creationId xmlns:a16="http://schemas.microsoft.com/office/drawing/2014/main" id="{0048A41A-C428-4FBD-B8CD-996F5F27C8DF}"/>
              </a:ext>
            </a:extLst>
          </p:cNvPr>
          <p:cNvPicPr>
            <a:picLocks noChangeAspect="1"/>
          </p:cNvPicPr>
          <p:nvPr/>
        </p:nvPicPr>
        <p:blipFill>
          <a:blip r:embed="rId2"/>
          <a:stretch>
            <a:fillRect/>
          </a:stretch>
        </p:blipFill>
        <p:spPr>
          <a:xfrm>
            <a:off x="1296786" y="1546341"/>
            <a:ext cx="6481762" cy="1073413"/>
          </a:xfrm>
          <a:prstGeom prst="rect">
            <a:avLst/>
          </a:prstGeom>
        </p:spPr>
      </p:pic>
    </p:spTree>
    <p:extLst>
      <p:ext uri="{BB962C8B-B14F-4D97-AF65-F5344CB8AC3E}">
        <p14:creationId xmlns:p14="http://schemas.microsoft.com/office/powerpoint/2010/main" val="3301198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BF1F3-8FD0-48E6-9119-3FDAB59021B4}"/>
              </a:ext>
            </a:extLst>
          </p:cNvPr>
          <p:cNvSpPr>
            <a:spLocks noGrp="1"/>
          </p:cNvSpPr>
          <p:nvPr>
            <p:ph type="title"/>
          </p:nvPr>
        </p:nvSpPr>
        <p:spPr/>
        <p:txBody>
          <a:bodyPr/>
          <a:lstStyle/>
          <a:p>
            <a:r>
              <a:rPr lang="en-US" altLang="zh-CN" dirty="0"/>
              <a:t>Exercise</a:t>
            </a:r>
            <a:endParaRPr lang="zh-CN" altLang="en-US" dirty="0"/>
          </a:p>
        </p:txBody>
      </p:sp>
      <p:sp>
        <p:nvSpPr>
          <p:cNvPr id="4" name="页脚占位符 3">
            <a:extLst>
              <a:ext uri="{FF2B5EF4-FFF2-40B4-BE49-F238E27FC236}">
                <a16:creationId xmlns:a16="http://schemas.microsoft.com/office/drawing/2014/main" id="{A3E72E61-E07C-49BA-AA41-E818CF8314AD}"/>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558A0827-C776-4FE5-9158-2279FD97F60C}"/>
              </a:ext>
            </a:extLst>
          </p:cNvPr>
          <p:cNvSpPr>
            <a:spLocks noGrp="1"/>
          </p:cNvSpPr>
          <p:nvPr>
            <p:ph type="sldNum" sz="quarter" idx="12"/>
          </p:nvPr>
        </p:nvSpPr>
        <p:spPr/>
        <p:txBody>
          <a:bodyPr/>
          <a:lstStyle/>
          <a:p>
            <a:fld id="{36FD9405-CE62-418F-9683-85B6A1C55A4B}" type="slidenum">
              <a:rPr lang="zh-CN" altLang="en-US" smtClean="0"/>
              <a:pPr/>
              <a:t>45</a:t>
            </a:fld>
            <a:endParaRPr lang="zh-CN" altLang="en-US" dirty="0"/>
          </a:p>
        </p:txBody>
      </p:sp>
      <p:pic>
        <p:nvPicPr>
          <p:cNvPr id="6" name="图片 5">
            <a:extLst>
              <a:ext uri="{FF2B5EF4-FFF2-40B4-BE49-F238E27FC236}">
                <a16:creationId xmlns:a16="http://schemas.microsoft.com/office/drawing/2014/main" id="{7EF4DAFC-252D-41A5-B112-F16D62BEDFCC}"/>
              </a:ext>
            </a:extLst>
          </p:cNvPr>
          <p:cNvPicPr>
            <a:picLocks noChangeAspect="1"/>
          </p:cNvPicPr>
          <p:nvPr/>
        </p:nvPicPr>
        <p:blipFill>
          <a:blip r:embed="rId2">
            <a:grayscl/>
          </a:blip>
          <a:stretch>
            <a:fillRect/>
          </a:stretch>
        </p:blipFill>
        <p:spPr>
          <a:xfrm>
            <a:off x="621941" y="1143623"/>
            <a:ext cx="3044784" cy="3172003"/>
          </a:xfrm>
          <a:prstGeom prst="rect">
            <a:avLst/>
          </a:prstGeom>
        </p:spPr>
      </p:pic>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763860" y="1143623"/>
            <a:ext cx="3575277" cy="4669895"/>
          </a:xfrm>
          <a:prstGeom prst="rect">
            <a:avLst/>
          </a:prstGeom>
        </p:spPr>
      </p:pic>
    </p:spTree>
    <p:extLst>
      <p:ext uri="{BB962C8B-B14F-4D97-AF65-F5344CB8AC3E}">
        <p14:creationId xmlns:p14="http://schemas.microsoft.com/office/powerpoint/2010/main" val="848682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FE8E3-8500-7C3A-63F1-E07AA85E150F}"/>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CD406718-9C96-679E-7FCE-508EC1F0DB1C}"/>
              </a:ext>
            </a:extLst>
          </p:cNvPr>
          <p:cNvSpPr>
            <a:spLocks noGrp="1"/>
          </p:cNvSpPr>
          <p:nvPr>
            <p:ph idx="1"/>
          </p:nvPr>
        </p:nvSpPr>
        <p:spPr/>
        <p:txBody>
          <a:bodyPr/>
          <a:lstStyle/>
          <a:p>
            <a:pPr>
              <a:lnSpc>
                <a:spcPct val="150000"/>
              </a:lnSpc>
              <a:spcBef>
                <a:spcPts val="1800"/>
              </a:spcBef>
            </a:pPr>
            <a:r>
              <a:rPr lang="zh-CN" altLang="en-US" dirty="0"/>
              <a:t>递归的定义，思想与要素</a:t>
            </a:r>
            <a:endParaRPr lang="en-US" altLang="zh-CN" dirty="0"/>
          </a:p>
          <a:p>
            <a:pPr>
              <a:lnSpc>
                <a:spcPct val="150000"/>
              </a:lnSpc>
              <a:spcBef>
                <a:spcPts val="1800"/>
              </a:spcBef>
            </a:pPr>
            <a:r>
              <a:rPr lang="zh-CN" altLang="en-US" dirty="0"/>
              <a:t>递归算法设计方法</a:t>
            </a:r>
            <a:endParaRPr lang="en-US" altLang="zh-CN" dirty="0"/>
          </a:p>
          <a:p>
            <a:pPr>
              <a:lnSpc>
                <a:spcPct val="150000"/>
              </a:lnSpc>
              <a:spcBef>
                <a:spcPts val="1800"/>
              </a:spcBef>
            </a:pPr>
            <a:r>
              <a:rPr lang="zh-CN" altLang="en-US" dirty="0"/>
              <a:t>递归算法到非递归算法的转换</a:t>
            </a:r>
            <a:endParaRPr lang="en-US" altLang="zh-CN" dirty="0"/>
          </a:p>
          <a:p>
            <a:pPr lvl="1">
              <a:lnSpc>
                <a:spcPct val="150000"/>
              </a:lnSpc>
              <a:spcBef>
                <a:spcPts val="1800"/>
              </a:spcBef>
            </a:pPr>
            <a:r>
              <a:rPr lang="zh-CN" altLang="en-US" dirty="0"/>
              <a:t>循环方式</a:t>
            </a:r>
            <a:endParaRPr lang="en-US" altLang="zh-CN" dirty="0"/>
          </a:p>
          <a:p>
            <a:pPr lvl="1">
              <a:lnSpc>
                <a:spcPct val="150000"/>
              </a:lnSpc>
              <a:spcBef>
                <a:spcPts val="1800"/>
              </a:spcBef>
            </a:pPr>
            <a:r>
              <a:rPr lang="zh-CN" altLang="en-US" dirty="0"/>
              <a:t>栈方式</a:t>
            </a:r>
            <a:endParaRPr lang="en-US" altLang="zh-CN" dirty="0"/>
          </a:p>
          <a:p>
            <a:pPr>
              <a:spcBef>
                <a:spcPts val="1200"/>
              </a:spcBef>
            </a:pPr>
            <a:endParaRPr lang="zh-CN" altLang="en-US" dirty="0"/>
          </a:p>
          <a:p>
            <a:pPr>
              <a:spcBef>
                <a:spcPts val="1200"/>
              </a:spcBef>
            </a:pPr>
            <a:endParaRPr lang="zh-CN" altLang="en-US" dirty="0"/>
          </a:p>
        </p:txBody>
      </p:sp>
      <p:sp>
        <p:nvSpPr>
          <p:cNvPr id="4" name="页脚占位符 3">
            <a:extLst>
              <a:ext uri="{FF2B5EF4-FFF2-40B4-BE49-F238E27FC236}">
                <a16:creationId xmlns:a16="http://schemas.microsoft.com/office/drawing/2014/main" id="{C71DB331-8B69-CFD3-8046-C9438EFFE373}"/>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F6725DC4-C86D-DCC4-EEF5-2B425119CFC9}"/>
              </a:ext>
            </a:extLst>
          </p:cNvPr>
          <p:cNvSpPr>
            <a:spLocks noGrp="1"/>
          </p:cNvSpPr>
          <p:nvPr>
            <p:ph type="sldNum" sz="quarter" idx="12"/>
          </p:nvPr>
        </p:nvSpPr>
        <p:spPr/>
        <p:txBody>
          <a:bodyPr/>
          <a:lstStyle/>
          <a:p>
            <a:fld id="{36FD9405-CE62-418F-9683-85B6A1C55A4B}" type="slidenum">
              <a:rPr lang="zh-CN" altLang="en-US" smtClean="0"/>
              <a:pPr/>
              <a:t>46</a:t>
            </a:fld>
            <a:endParaRPr lang="zh-CN" altLang="en-US" dirty="0"/>
          </a:p>
        </p:txBody>
      </p:sp>
    </p:spTree>
    <p:extLst>
      <p:ext uri="{BB962C8B-B14F-4D97-AF65-F5344CB8AC3E}">
        <p14:creationId xmlns:p14="http://schemas.microsoft.com/office/powerpoint/2010/main" val="162673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13373" y="4265966"/>
            <a:ext cx="5945453" cy="1621487"/>
          </a:xfrm>
          <a:prstGeom prst="rect">
            <a:avLst/>
          </a:prstGeom>
        </p:spPr>
      </p:pic>
      <p:sp>
        <p:nvSpPr>
          <p:cNvPr id="2" name="标题 1">
            <a:extLst>
              <a:ext uri="{FF2B5EF4-FFF2-40B4-BE49-F238E27FC236}">
                <a16:creationId xmlns:a16="http://schemas.microsoft.com/office/drawing/2014/main" id="{E0936426-586E-4593-BF76-E1CBBA9AECE6}"/>
              </a:ext>
            </a:extLst>
          </p:cNvPr>
          <p:cNvSpPr>
            <a:spLocks noGrp="1"/>
          </p:cNvSpPr>
          <p:nvPr>
            <p:ph type="title"/>
          </p:nvPr>
        </p:nvSpPr>
        <p:spPr/>
        <p:txBody>
          <a:bodyPr/>
          <a:lstStyle/>
          <a:p>
            <a:r>
              <a:rPr lang="zh-CN" altLang="en-US" dirty="0"/>
              <a:t>计算阶乘 </a:t>
            </a:r>
            <a:r>
              <a:rPr lang="en-US" altLang="zh-CN" dirty="0"/>
              <a:t>n! </a:t>
            </a:r>
            <a:endParaRPr lang="zh-CN" altLang="en-US" dirty="0"/>
          </a:p>
        </p:txBody>
      </p:sp>
      <p:sp>
        <p:nvSpPr>
          <p:cNvPr id="3" name="内容占位符 2">
            <a:extLst>
              <a:ext uri="{FF2B5EF4-FFF2-40B4-BE49-F238E27FC236}">
                <a16:creationId xmlns:a16="http://schemas.microsoft.com/office/drawing/2014/main" id="{DAF105C0-7AC6-46AD-90DD-A5D42538125B}"/>
              </a:ext>
            </a:extLst>
          </p:cNvPr>
          <p:cNvSpPr>
            <a:spLocks noGrp="1"/>
          </p:cNvSpPr>
          <p:nvPr>
            <p:ph idx="1"/>
          </p:nvPr>
        </p:nvSpPr>
        <p:spPr/>
        <p:txBody>
          <a:bodyPr/>
          <a:lstStyle/>
          <a:p>
            <a:r>
              <a:rPr lang="zh-CN" altLang="en-US" dirty="0"/>
              <a:t>程序执行展示</a:t>
            </a:r>
          </a:p>
        </p:txBody>
      </p:sp>
      <p:sp>
        <p:nvSpPr>
          <p:cNvPr id="4" name="页脚占位符 3">
            <a:extLst>
              <a:ext uri="{FF2B5EF4-FFF2-40B4-BE49-F238E27FC236}">
                <a16:creationId xmlns:a16="http://schemas.microsoft.com/office/drawing/2014/main" id="{82D89999-9F7D-4DE7-A71C-3AE4339D6C7C}"/>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0D0D364F-992B-4A6C-A2E9-E82A235EF412}"/>
              </a:ext>
            </a:extLst>
          </p:cNvPr>
          <p:cNvSpPr>
            <a:spLocks noGrp="1"/>
          </p:cNvSpPr>
          <p:nvPr>
            <p:ph type="sldNum" sz="quarter" idx="12"/>
          </p:nvPr>
        </p:nvSpPr>
        <p:spPr/>
        <p:txBody>
          <a:bodyPr/>
          <a:lstStyle/>
          <a:p>
            <a:fld id="{36FD9405-CE62-418F-9683-85B6A1C55A4B}" type="slidenum">
              <a:rPr lang="zh-CN" altLang="en-US" smtClean="0"/>
              <a:pPr/>
              <a:t>5</a:t>
            </a:fld>
            <a:endParaRPr lang="zh-CN" altLang="en-US" dirty="0"/>
          </a:p>
        </p:txBody>
      </p:sp>
      <p:pic>
        <p:nvPicPr>
          <p:cNvPr id="7170" name="Picture 2" descr="http://www.btechsmartclass.com/CP/images/recursive-function-for-factorial.png">
            <a:extLst>
              <a:ext uri="{FF2B5EF4-FFF2-40B4-BE49-F238E27FC236}">
                <a16:creationId xmlns:a16="http://schemas.microsoft.com/office/drawing/2014/main" id="{EB625E85-6EDC-4476-93EB-B505A4E9F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39742"/>
            <a:ext cx="4319173" cy="5358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58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9F579-7C09-454F-881C-2D53BCB7D3C4}"/>
              </a:ext>
            </a:extLst>
          </p:cNvPr>
          <p:cNvSpPr>
            <a:spLocks noGrp="1"/>
          </p:cNvSpPr>
          <p:nvPr>
            <p:ph type="title"/>
          </p:nvPr>
        </p:nvSpPr>
        <p:spPr/>
        <p:txBody>
          <a:bodyPr/>
          <a:lstStyle/>
          <a:p>
            <a:r>
              <a:rPr lang="zh-CN" altLang="en-US" sz="2400" dirty="0"/>
              <a:t>递归算法的设计</a:t>
            </a:r>
          </a:p>
        </p:txBody>
      </p:sp>
      <p:sp>
        <p:nvSpPr>
          <p:cNvPr id="3" name="内容占位符 2">
            <a:extLst>
              <a:ext uri="{FF2B5EF4-FFF2-40B4-BE49-F238E27FC236}">
                <a16:creationId xmlns:a16="http://schemas.microsoft.com/office/drawing/2014/main" id="{AB7DE49B-05AF-44EB-8CDE-B3854F349BA1}"/>
              </a:ext>
            </a:extLst>
          </p:cNvPr>
          <p:cNvSpPr>
            <a:spLocks noGrp="1"/>
          </p:cNvSpPr>
          <p:nvPr>
            <p:ph idx="1"/>
          </p:nvPr>
        </p:nvSpPr>
        <p:spPr/>
        <p:txBody>
          <a:bodyPr>
            <a:normAutofit/>
          </a:bodyPr>
          <a:lstStyle/>
          <a:p>
            <a:pPr>
              <a:lnSpc>
                <a:spcPct val="150000"/>
              </a:lnSpc>
              <a:spcBef>
                <a:spcPts val="1200"/>
              </a:spcBef>
            </a:pPr>
            <a:r>
              <a:rPr lang="zh-CN" altLang="en-US" sz="1800" dirty="0"/>
              <a:t>递归的求解过程均有这样的</a:t>
            </a:r>
            <a:r>
              <a:rPr lang="zh-CN" altLang="en-US" sz="1800" dirty="0">
                <a:solidFill>
                  <a:srgbClr val="FF0000"/>
                </a:solidFill>
              </a:rPr>
              <a:t>特征</a:t>
            </a:r>
            <a:r>
              <a:rPr lang="zh-CN" altLang="en-US" sz="1800" dirty="0"/>
              <a:t>：先将整个问题划分为若干个子问题，通过分别求解子问题，最后获得整个问题的解。</a:t>
            </a:r>
            <a:endParaRPr lang="en-US" altLang="zh-CN" sz="1800" dirty="0"/>
          </a:p>
          <a:p>
            <a:pPr>
              <a:lnSpc>
                <a:spcPct val="150000"/>
              </a:lnSpc>
              <a:spcBef>
                <a:spcPts val="1200"/>
              </a:spcBef>
            </a:pPr>
            <a:r>
              <a:rPr lang="zh-CN" altLang="en-US" sz="1800" dirty="0"/>
              <a:t>而这些子问题具有与原问题相同的求解方法，于是可以再将它们划分为若干个子问题，分别求解，如此反复进行，直到不能再划分为子问题，或者已经可以求解为止。</a:t>
            </a:r>
            <a:endParaRPr lang="en-US" altLang="zh-CN" sz="1800" dirty="0"/>
          </a:p>
          <a:p>
            <a:pPr>
              <a:lnSpc>
                <a:spcPct val="150000"/>
              </a:lnSpc>
              <a:spcBef>
                <a:spcPts val="1200"/>
              </a:spcBef>
            </a:pPr>
            <a:r>
              <a:rPr lang="zh-CN" altLang="en-US" sz="1800" dirty="0"/>
              <a:t>这种</a:t>
            </a:r>
            <a:r>
              <a:rPr lang="zh-CN" altLang="en-US" sz="1800" dirty="0">
                <a:solidFill>
                  <a:srgbClr val="FF0000"/>
                </a:solidFill>
              </a:rPr>
              <a:t>自上而下</a:t>
            </a:r>
            <a:r>
              <a:rPr lang="zh-CN" altLang="en-US" sz="1800" dirty="0"/>
              <a:t>将问题分解、求解，再</a:t>
            </a:r>
            <a:r>
              <a:rPr lang="zh-CN" altLang="en-US" sz="1800" dirty="0">
                <a:solidFill>
                  <a:srgbClr val="FF0000"/>
                </a:solidFill>
              </a:rPr>
              <a:t>自下而上</a:t>
            </a:r>
            <a:r>
              <a:rPr lang="zh-CN" altLang="en-US" sz="1800" dirty="0"/>
              <a:t>引用、合并，求出最后解答的过程称为递归求解过程，这是一种</a:t>
            </a:r>
            <a:r>
              <a:rPr lang="zh-CN" altLang="en-US" sz="1800" dirty="0">
                <a:solidFill>
                  <a:srgbClr val="FF0000"/>
                </a:solidFill>
              </a:rPr>
              <a:t>分而治之</a:t>
            </a:r>
            <a:r>
              <a:rPr lang="zh-CN" altLang="en-US" sz="1800" dirty="0"/>
              <a:t>的算法设计方法。</a:t>
            </a:r>
          </a:p>
        </p:txBody>
      </p:sp>
      <p:sp>
        <p:nvSpPr>
          <p:cNvPr id="4" name="页脚占位符 3">
            <a:extLst>
              <a:ext uri="{FF2B5EF4-FFF2-40B4-BE49-F238E27FC236}">
                <a16:creationId xmlns:a16="http://schemas.microsoft.com/office/drawing/2014/main" id="{CBB63B8B-3C82-4B54-83BF-3402070C8622}"/>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555FFD71-AC0F-49F1-B845-4FD758FC9F6A}"/>
              </a:ext>
            </a:extLst>
          </p:cNvPr>
          <p:cNvSpPr>
            <a:spLocks noGrp="1"/>
          </p:cNvSpPr>
          <p:nvPr>
            <p:ph type="sldNum" sz="quarter" idx="12"/>
          </p:nvPr>
        </p:nvSpPr>
        <p:spPr/>
        <p:txBody>
          <a:bodyPr/>
          <a:lstStyle/>
          <a:p>
            <a:fld id="{36FD9405-CE62-418F-9683-85B6A1C55A4B}" type="slidenum">
              <a:rPr lang="zh-CN" altLang="en-US" smtClean="0"/>
              <a:pPr/>
              <a:t>6</a:t>
            </a:fld>
            <a:endParaRPr lang="zh-CN" altLang="en-US" dirty="0"/>
          </a:p>
        </p:txBody>
      </p:sp>
      <p:pic>
        <p:nvPicPr>
          <p:cNvPr id="6" name="图片 5"/>
          <p:cNvPicPr>
            <a:picLocks noChangeAspect="1"/>
          </p:cNvPicPr>
          <p:nvPr/>
        </p:nvPicPr>
        <p:blipFill>
          <a:blip r:embed="rId2"/>
          <a:stretch>
            <a:fillRect/>
          </a:stretch>
        </p:blipFill>
        <p:spPr>
          <a:xfrm>
            <a:off x="1600500" y="4434224"/>
            <a:ext cx="5942999" cy="1606216"/>
          </a:xfrm>
          <a:prstGeom prst="rect">
            <a:avLst/>
          </a:prstGeom>
        </p:spPr>
      </p:pic>
    </p:spTree>
    <p:extLst>
      <p:ext uri="{BB962C8B-B14F-4D97-AF65-F5344CB8AC3E}">
        <p14:creationId xmlns:p14="http://schemas.microsoft.com/office/powerpoint/2010/main" val="169623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9F579-7C09-454F-881C-2D53BCB7D3C4}"/>
              </a:ext>
            </a:extLst>
          </p:cNvPr>
          <p:cNvSpPr>
            <a:spLocks noGrp="1"/>
          </p:cNvSpPr>
          <p:nvPr>
            <p:ph type="title"/>
          </p:nvPr>
        </p:nvSpPr>
        <p:spPr/>
        <p:txBody>
          <a:bodyPr/>
          <a:lstStyle/>
          <a:p>
            <a:r>
              <a:rPr lang="zh-CN" altLang="en-US" sz="2400" dirty="0"/>
              <a:t>递归算法的设计</a:t>
            </a:r>
          </a:p>
        </p:txBody>
      </p:sp>
      <p:sp>
        <p:nvSpPr>
          <p:cNvPr id="3" name="内容占位符 2">
            <a:extLst>
              <a:ext uri="{FF2B5EF4-FFF2-40B4-BE49-F238E27FC236}">
                <a16:creationId xmlns:a16="http://schemas.microsoft.com/office/drawing/2014/main" id="{AB7DE49B-05AF-44EB-8CDE-B3854F349BA1}"/>
              </a:ext>
            </a:extLst>
          </p:cNvPr>
          <p:cNvSpPr>
            <a:spLocks noGrp="1"/>
          </p:cNvSpPr>
          <p:nvPr>
            <p:ph idx="1"/>
          </p:nvPr>
        </p:nvSpPr>
        <p:spPr/>
        <p:txBody>
          <a:bodyPr>
            <a:normAutofit/>
          </a:bodyPr>
          <a:lstStyle/>
          <a:p>
            <a:pPr>
              <a:lnSpc>
                <a:spcPct val="150000"/>
              </a:lnSpc>
              <a:spcBef>
                <a:spcPts val="600"/>
              </a:spcBef>
            </a:pPr>
            <a:r>
              <a:rPr lang="zh-CN" altLang="en-US" sz="1800" dirty="0">
                <a:solidFill>
                  <a:srgbClr val="FF0000"/>
                </a:solidFill>
              </a:rPr>
              <a:t>简单递归算法</a:t>
            </a:r>
            <a:r>
              <a:rPr lang="zh-CN" altLang="en-US" sz="1800" dirty="0"/>
              <a:t>设计方法</a:t>
            </a:r>
            <a:endParaRPr lang="en-US" altLang="zh-CN" sz="1800" dirty="0"/>
          </a:p>
          <a:p>
            <a:pPr>
              <a:lnSpc>
                <a:spcPct val="150000"/>
              </a:lnSpc>
              <a:spcBef>
                <a:spcPts val="600"/>
              </a:spcBef>
            </a:pPr>
            <a:r>
              <a:rPr lang="zh-CN" altLang="en-US" sz="1800" dirty="0"/>
              <a:t>对于比较简单的递归算法，其一般设计步骤如下：</a:t>
            </a:r>
            <a:endParaRPr lang="en-US" altLang="zh-CN" sz="1800" dirty="0"/>
          </a:p>
          <a:p>
            <a:pPr>
              <a:lnSpc>
                <a:spcPct val="150000"/>
              </a:lnSpc>
              <a:spcBef>
                <a:spcPts val="600"/>
              </a:spcBef>
            </a:pPr>
            <a:r>
              <a:rPr lang="en-US" altLang="zh-CN" sz="1800" dirty="0"/>
              <a:t>Step1: </a:t>
            </a:r>
            <a:r>
              <a:rPr lang="zh-CN" altLang="en-US" sz="1800" dirty="0"/>
              <a:t>对原问题</a:t>
            </a:r>
            <a:r>
              <a:rPr lang="en-US" altLang="zh-CN" sz="1800" dirty="0"/>
              <a:t>f(s)</a:t>
            </a:r>
            <a:r>
              <a:rPr lang="zh-CN" altLang="en-US" sz="1800" dirty="0"/>
              <a:t>进行分析，假设出合理的“较小问题”</a:t>
            </a:r>
            <a:r>
              <a:rPr lang="en-US" altLang="zh-CN" sz="1800" dirty="0"/>
              <a:t>f(s’)</a:t>
            </a:r>
            <a:r>
              <a:rPr lang="zh-CN" altLang="en-US" sz="1800" dirty="0"/>
              <a:t>。</a:t>
            </a:r>
            <a:endParaRPr lang="en-US" altLang="zh-CN" sz="1800" dirty="0"/>
          </a:p>
          <a:p>
            <a:pPr>
              <a:lnSpc>
                <a:spcPct val="150000"/>
              </a:lnSpc>
              <a:spcBef>
                <a:spcPts val="600"/>
              </a:spcBef>
            </a:pPr>
            <a:r>
              <a:rPr lang="en-US" altLang="zh-CN" sz="1800" dirty="0"/>
              <a:t>Step2: </a:t>
            </a:r>
            <a:r>
              <a:rPr lang="zh-CN" altLang="en-US" sz="1800" dirty="0"/>
              <a:t>假设</a:t>
            </a:r>
            <a:r>
              <a:rPr lang="en-US" altLang="zh-CN" sz="1800" dirty="0"/>
              <a:t>f(s’)</a:t>
            </a:r>
            <a:r>
              <a:rPr lang="zh-CN" altLang="en-US" sz="1800" dirty="0"/>
              <a:t>是可解的，在此基础上确定</a:t>
            </a:r>
            <a:r>
              <a:rPr lang="en-US" altLang="zh-CN" sz="1800" dirty="0"/>
              <a:t>f(s)</a:t>
            </a:r>
            <a:r>
              <a:rPr lang="zh-CN" altLang="en-US" sz="1800" dirty="0"/>
              <a:t>的解，即给出</a:t>
            </a:r>
            <a:r>
              <a:rPr lang="en-US" altLang="zh-CN" sz="1800" dirty="0"/>
              <a:t>f(s)</a:t>
            </a:r>
            <a:r>
              <a:rPr lang="zh-CN" altLang="en-US" sz="1800" dirty="0"/>
              <a:t>与</a:t>
            </a:r>
            <a:r>
              <a:rPr lang="en-US" altLang="zh-CN" sz="1800" dirty="0"/>
              <a:t>f(s’)</a:t>
            </a:r>
            <a:r>
              <a:rPr lang="zh-CN" altLang="en-US" sz="1800" dirty="0"/>
              <a:t>之间的关系。</a:t>
            </a:r>
            <a:endParaRPr lang="en-US" altLang="zh-CN" sz="1800" dirty="0"/>
          </a:p>
          <a:p>
            <a:pPr>
              <a:lnSpc>
                <a:spcPct val="150000"/>
              </a:lnSpc>
              <a:spcBef>
                <a:spcPts val="600"/>
              </a:spcBef>
            </a:pPr>
            <a:r>
              <a:rPr lang="en-US" altLang="zh-CN" sz="1800" dirty="0"/>
              <a:t>Step3: </a:t>
            </a:r>
            <a:r>
              <a:rPr lang="zh-CN" altLang="en-US" sz="1800" dirty="0"/>
              <a:t>确定一个特定情况（如</a:t>
            </a:r>
            <a:r>
              <a:rPr lang="en-US" altLang="zh-CN" sz="1800" dirty="0"/>
              <a:t>f(1)</a:t>
            </a:r>
            <a:r>
              <a:rPr lang="zh-CN" altLang="en-US" sz="1800" dirty="0"/>
              <a:t>或</a:t>
            </a:r>
            <a:r>
              <a:rPr lang="en-US" altLang="zh-CN" sz="1800" dirty="0"/>
              <a:t>f(0)</a:t>
            </a:r>
            <a:r>
              <a:rPr lang="zh-CN" altLang="en-US" sz="1800" dirty="0"/>
              <a:t>）的解，由此作为递归出口。</a:t>
            </a:r>
          </a:p>
        </p:txBody>
      </p:sp>
      <p:sp>
        <p:nvSpPr>
          <p:cNvPr id="4" name="页脚占位符 3">
            <a:extLst>
              <a:ext uri="{FF2B5EF4-FFF2-40B4-BE49-F238E27FC236}">
                <a16:creationId xmlns:a16="http://schemas.microsoft.com/office/drawing/2014/main" id="{CBB63B8B-3C82-4B54-83BF-3402070C8622}"/>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555FFD71-AC0F-49F1-B845-4FD758FC9F6A}"/>
              </a:ext>
            </a:extLst>
          </p:cNvPr>
          <p:cNvSpPr>
            <a:spLocks noGrp="1"/>
          </p:cNvSpPr>
          <p:nvPr>
            <p:ph type="sldNum" sz="quarter" idx="12"/>
          </p:nvPr>
        </p:nvSpPr>
        <p:spPr/>
        <p:txBody>
          <a:bodyPr/>
          <a:lstStyle/>
          <a:p>
            <a:fld id="{36FD9405-CE62-418F-9683-85B6A1C55A4B}" type="slidenum">
              <a:rPr lang="zh-CN" altLang="en-US" smtClean="0"/>
              <a:pPr/>
              <a:t>7</a:t>
            </a:fld>
            <a:endParaRPr lang="zh-CN" altLang="en-US" dirty="0"/>
          </a:p>
        </p:txBody>
      </p:sp>
      <p:pic>
        <p:nvPicPr>
          <p:cNvPr id="6" name="图片 5">
            <a:extLst>
              <a:ext uri="{FF2B5EF4-FFF2-40B4-BE49-F238E27FC236}">
                <a16:creationId xmlns:a16="http://schemas.microsoft.com/office/drawing/2014/main" id="{3D1D9130-9C9C-46CB-AF32-15D43ABAA12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Lst>
          </a:blip>
          <a:stretch>
            <a:fillRect/>
          </a:stretch>
        </p:blipFill>
        <p:spPr>
          <a:xfrm>
            <a:off x="3012259" y="3808273"/>
            <a:ext cx="3119482" cy="2342237"/>
          </a:xfrm>
          <a:prstGeom prst="rect">
            <a:avLst/>
          </a:prstGeom>
        </p:spPr>
      </p:pic>
    </p:spTree>
    <p:extLst>
      <p:ext uri="{BB962C8B-B14F-4D97-AF65-F5344CB8AC3E}">
        <p14:creationId xmlns:p14="http://schemas.microsoft.com/office/powerpoint/2010/main" val="259487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F1998-7E68-4626-B47B-5C94CB6166A7}"/>
              </a:ext>
            </a:extLst>
          </p:cNvPr>
          <p:cNvSpPr>
            <a:spLocks noGrp="1"/>
          </p:cNvSpPr>
          <p:nvPr>
            <p:ph type="title"/>
          </p:nvPr>
        </p:nvSpPr>
        <p:spPr/>
        <p:txBody>
          <a:bodyPr/>
          <a:lstStyle/>
          <a:p>
            <a:r>
              <a:rPr lang="zh-CN" altLang="en-US" sz="2400" dirty="0"/>
              <a:t>递归算法的设计</a:t>
            </a:r>
          </a:p>
        </p:txBody>
      </p:sp>
      <p:sp>
        <p:nvSpPr>
          <p:cNvPr id="3" name="内容占位符 2">
            <a:extLst>
              <a:ext uri="{FF2B5EF4-FFF2-40B4-BE49-F238E27FC236}">
                <a16:creationId xmlns:a16="http://schemas.microsoft.com/office/drawing/2014/main" id="{A010659E-CE98-4C47-A120-098F9247EC83}"/>
              </a:ext>
            </a:extLst>
          </p:cNvPr>
          <p:cNvSpPr>
            <a:spLocks noGrp="1"/>
          </p:cNvSpPr>
          <p:nvPr>
            <p:ph idx="1"/>
          </p:nvPr>
        </p:nvSpPr>
        <p:spPr>
          <a:xfrm>
            <a:off x="432000" y="976838"/>
            <a:ext cx="8280000" cy="5063602"/>
          </a:xfrm>
        </p:spPr>
        <p:txBody>
          <a:bodyPr/>
          <a:lstStyle/>
          <a:p>
            <a:pPr>
              <a:lnSpc>
                <a:spcPct val="120000"/>
              </a:lnSpc>
              <a:spcBef>
                <a:spcPts val="600"/>
              </a:spcBef>
            </a:pPr>
            <a:r>
              <a:rPr lang="zh-CN" altLang="en-US" sz="1600" dirty="0"/>
              <a:t>例如，采用递归算法求实数数组</a:t>
            </a:r>
            <a:r>
              <a:rPr lang="en-US" altLang="zh-CN" sz="1600" dirty="0"/>
              <a:t>A[0..n-1]</a:t>
            </a:r>
            <a:r>
              <a:rPr lang="zh-CN" altLang="en-US" sz="1600" dirty="0"/>
              <a:t>中的最小值。</a:t>
            </a:r>
            <a:endParaRPr lang="en-US" altLang="zh-CN" sz="1600" dirty="0"/>
          </a:p>
          <a:p>
            <a:pPr>
              <a:lnSpc>
                <a:spcPct val="120000"/>
              </a:lnSpc>
              <a:spcBef>
                <a:spcPts val="600"/>
              </a:spcBef>
            </a:pPr>
            <a:r>
              <a:rPr lang="zh-CN" altLang="en-US" sz="1600" dirty="0"/>
              <a:t>思路：假设</a:t>
            </a:r>
            <a:r>
              <a:rPr lang="en-US" altLang="zh-CN" sz="1600" dirty="0"/>
              <a:t>f(A, </a:t>
            </a:r>
            <a:r>
              <a:rPr lang="en-US" altLang="zh-CN" sz="1600" dirty="0" err="1"/>
              <a:t>i</a:t>
            </a:r>
            <a:r>
              <a:rPr lang="en-US" altLang="zh-CN" sz="1600" dirty="0"/>
              <a:t>)</a:t>
            </a:r>
            <a:r>
              <a:rPr lang="zh-CN" altLang="en-US" sz="1600" dirty="0"/>
              <a:t>函数求数组元素</a:t>
            </a:r>
            <a:r>
              <a:rPr lang="en-US" altLang="zh-CN" sz="1600" dirty="0"/>
              <a:t>A[0..n-1]</a:t>
            </a:r>
            <a:r>
              <a:rPr lang="zh-CN" altLang="en-US" sz="1600" dirty="0"/>
              <a:t>中的最小值，则</a:t>
            </a:r>
            <a:r>
              <a:rPr lang="en-US" altLang="zh-CN" sz="1600" dirty="0"/>
              <a:t>f(A,</a:t>
            </a:r>
            <a:r>
              <a:rPr lang="zh-CN" altLang="en-US" sz="1600" dirty="0"/>
              <a:t> </a:t>
            </a:r>
            <a:r>
              <a:rPr lang="en-US" altLang="zh-CN" sz="1600" dirty="0"/>
              <a:t>i-1)</a:t>
            </a:r>
            <a:r>
              <a:rPr lang="zh-CN" altLang="en-US" sz="1600" dirty="0"/>
              <a:t>函数求数组元素</a:t>
            </a:r>
            <a:r>
              <a:rPr lang="en-US" altLang="zh-CN" sz="1600" dirty="0"/>
              <a:t>A[0..n-1]</a:t>
            </a:r>
            <a:r>
              <a:rPr lang="zh-CN" altLang="en-US" sz="1600" dirty="0"/>
              <a:t>中的最小值，</a:t>
            </a:r>
            <a:r>
              <a:rPr lang="zh-CN" altLang="en-US" sz="1600" dirty="0">
                <a:solidFill>
                  <a:srgbClr val="FF0000"/>
                </a:solidFill>
              </a:rPr>
              <a:t>前者为“大问题”，后者为“小问题”</a:t>
            </a:r>
            <a:r>
              <a:rPr lang="zh-CN" altLang="en-US" sz="1600" dirty="0"/>
              <a:t>。</a:t>
            </a:r>
            <a:endParaRPr lang="en-US" altLang="zh-CN" sz="1600" dirty="0"/>
          </a:p>
          <a:p>
            <a:pPr>
              <a:lnSpc>
                <a:spcPct val="120000"/>
              </a:lnSpc>
              <a:spcBef>
                <a:spcPts val="600"/>
              </a:spcBef>
            </a:pPr>
            <a:r>
              <a:rPr lang="zh-CN" altLang="en-US" sz="1600" dirty="0"/>
              <a:t>当</a:t>
            </a:r>
            <a:r>
              <a:rPr lang="en-US" altLang="zh-CN" sz="1600" dirty="0" err="1"/>
              <a:t>i</a:t>
            </a:r>
            <a:r>
              <a:rPr lang="en-US" altLang="zh-CN" sz="1600" dirty="0"/>
              <a:t>=0</a:t>
            </a:r>
            <a:r>
              <a:rPr lang="zh-CN" altLang="en-US" sz="1600" dirty="0"/>
              <a:t>时，有</a:t>
            </a:r>
            <a:r>
              <a:rPr lang="en-US" altLang="zh-CN" sz="1600" dirty="0"/>
              <a:t>f(A,</a:t>
            </a:r>
            <a:r>
              <a:rPr lang="zh-CN" altLang="en-US" sz="1600" dirty="0"/>
              <a:t> </a:t>
            </a:r>
            <a:r>
              <a:rPr lang="en-US" altLang="zh-CN" sz="1600" dirty="0" err="1"/>
              <a:t>i</a:t>
            </a:r>
            <a:r>
              <a:rPr lang="en-US" altLang="zh-CN" sz="1600" dirty="0"/>
              <a:t>)=A[0]</a:t>
            </a:r>
            <a:r>
              <a:rPr lang="zh-CN" altLang="en-US" sz="1600" dirty="0"/>
              <a:t>。假设</a:t>
            </a:r>
            <a:r>
              <a:rPr lang="en-US" altLang="zh-CN" sz="1600" dirty="0"/>
              <a:t>f(A,</a:t>
            </a:r>
            <a:r>
              <a:rPr lang="zh-CN" altLang="en-US" sz="1600" dirty="0"/>
              <a:t> </a:t>
            </a:r>
            <a:r>
              <a:rPr lang="en-US" altLang="zh-CN" sz="1600" dirty="0"/>
              <a:t>i-1)</a:t>
            </a:r>
            <a:r>
              <a:rPr lang="zh-CN" altLang="en-US" sz="1600" dirty="0"/>
              <a:t>已经求出，则</a:t>
            </a:r>
            <a:r>
              <a:rPr lang="en-US" altLang="zh-CN" sz="1600" dirty="0"/>
              <a:t>f(A,</a:t>
            </a:r>
            <a:r>
              <a:rPr lang="zh-CN" altLang="en-US" sz="1600" dirty="0"/>
              <a:t> </a:t>
            </a:r>
            <a:r>
              <a:rPr lang="en-US" altLang="zh-CN" sz="1600" dirty="0" err="1"/>
              <a:t>i</a:t>
            </a:r>
            <a:r>
              <a:rPr lang="en-US" altLang="zh-CN" sz="1600" dirty="0"/>
              <a:t>)=MIN(f(A,</a:t>
            </a:r>
            <a:r>
              <a:rPr lang="zh-CN" altLang="en-US" sz="1600" dirty="0"/>
              <a:t> </a:t>
            </a:r>
            <a:r>
              <a:rPr lang="en-US" altLang="zh-CN" sz="1600" dirty="0"/>
              <a:t>i-1), A[</a:t>
            </a:r>
            <a:r>
              <a:rPr lang="en-US" altLang="zh-CN" sz="1600" dirty="0" err="1"/>
              <a:t>i</a:t>
            </a:r>
            <a:r>
              <a:rPr lang="en-US" altLang="zh-CN" sz="1600" dirty="0"/>
              <a:t>])</a:t>
            </a:r>
            <a:r>
              <a:rPr lang="zh-CN" altLang="en-US" sz="1600" dirty="0"/>
              <a:t>，其中</a:t>
            </a:r>
            <a:r>
              <a:rPr lang="en-US" altLang="zh-CN" sz="1600" dirty="0"/>
              <a:t>MIN()</a:t>
            </a:r>
            <a:r>
              <a:rPr lang="zh-CN" altLang="en-US" sz="1600" dirty="0"/>
              <a:t>为求两个值中的较小值函数。因此得到如下的递归模型。</a:t>
            </a:r>
            <a:endParaRPr lang="en-US" altLang="zh-CN" sz="1600" dirty="0"/>
          </a:p>
          <a:p>
            <a:endParaRPr lang="zh-CN" altLang="en-US" dirty="0"/>
          </a:p>
        </p:txBody>
      </p:sp>
      <p:sp>
        <p:nvSpPr>
          <p:cNvPr id="4" name="页脚占位符 3">
            <a:extLst>
              <a:ext uri="{FF2B5EF4-FFF2-40B4-BE49-F238E27FC236}">
                <a16:creationId xmlns:a16="http://schemas.microsoft.com/office/drawing/2014/main" id="{0EAF3BEA-724A-41F1-8EE6-3E68F3D42ACB}"/>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9CC4AA23-04F9-4E15-B3D3-610E6F01E3C5}"/>
              </a:ext>
            </a:extLst>
          </p:cNvPr>
          <p:cNvSpPr>
            <a:spLocks noGrp="1"/>
          </p:cNvSpPr>
          <p:nvPr>
            <p:ph type="sldNum" sz="quarter" idx="12"/>
          </p:nvPr>
        </p:nvSpPr>
        <p:spPr/>
        <p:txBody>
          <a:bodyPr/>
          <a:lstStyle/>
          <a:p>
            <a:fld id="{36FD9405-CE62-418F-9683-85B6A1C55A4B}" type="slidenum">
              <a:rPr lang="zh-CN" altLang="en-US" smtClean="0"/>
              <a:pPr/>
              <a:t>8</a:t>
            </a:fld>
            <a:endParaRPr lang="zh-CN" altLang="en-US" dirty="0"/>
          </a:p>
        </p:txBody>
      </p:sp>
      <p:pic>
        <p:nvPicPr>
          <p:cNvPr id="6" name="图片 5">
            <a:extLst>
              <a:ext uri="{FF2B5EF4-FFF2-40B4-BE49-F238E27FC236}">
                <a16:creationId xmlns:a16="http://schemas.microsoft.com/office/drawing/2014/main" id="{C22352F2-8FAC-4517-B945-9AD7B8861CB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Lst>
          </a:blip>
          <a:stretch>
            <a:fillRect/>
          </a:stretch>
        </p:blipFill>
        <p:spPr>
          <a:xfrm>
            <a:off x="2775959" y="2751178"/>
            <a:ext cx="3592082" cy="715610"/>
          </a:xfrm>
          <a:prstGeom prst="rect">
            <a:avLst/>
          </a:prstGeom>
        </p:spPr>
      </p:pic>
      <p:pic>
        <p:nvPicPr>
          <p:cNvPr id="7" name="图片 6">
            <a:extLst>
              <a:ext uri="{FF2B5EF4-FFF2-40B4-BE49-F238E27FC236}">
                <a16:creationId xmlns:a16="http://schemas.microsoft.com/office/drawing/2014/main" id="{1B8815FF-C0AD-4CE1-9EE0-919F7A7D5A3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Lst>
          </a:blip>
          <a:stretch>
            <a:fillRect/>
          </a:stretch>
        </p:blipFill>
        <p:spPr>
          <a:xfrm>
            <a:off x="1646410" y="3545632"/>
            <a:ext cx="5851179" cy="2476342"/>
          </a:xfrm>
          <a:prstGeom prst="rect">
            <a:avLst/>
          </a:prstGeom>
        </p:spPr>
      </p:pic>
    </p:spTree>
    <p:extLst>
      <p:ext uri="{BB962C8B-B14F-4D97-AF65-F5344CB8AC3E}">
        <p14:creationId xmlns:p14="http://schemas.microsoft.com/office/powerpoint/2010/main" val="26308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1BE57-C256-18F0-AF23-FB652842257F}"/>
              </a:ext>
            </a:extLst>
          </p:cNvPr>
          <p:cNvSpPr>
            <a:spLocks noGrp="1"/>
          </p:cNvSpPr>
          <p:nvPr>
            <p:ph type="title"/>
          </p:nvPr>
        </p:nvSpPr>
        <p:spPr/>
        <p:txBody>
          <a:bodyPr/>
          <a:lstStyle/>
          <a:p>
            <a:r>
              <a:rPr lang="zh-CN" altLang="en-US" sz="2800" dirty="0"/>
              <a:t>递归算法的设计</a:t>
            </a:r>
            <a:endParaRPr lang="zh-CN" altLang="en-US" dirty="0"/>
          </a:p>
        </p:txBody>
      </p:sp>
      <p:sp>
        <p:nvSpPr>
          <p:cNvPr id="3" name="内容占位符 2">
            <a:extLst>
              <a:ext uri="{FF2B5EF4-FFF2-40B4-BE49-F238E27FC236}">
                <a16:creationId xmlns:a16="http://schemas.microsoft.com/office/drawing/2014/main" id="{D25381CF-448E-5D2A-75E3-26879824157B}"/>
              </a:ext>
            </a:extLst>
          </p:cNvPr>
          <p:cNvSpPr>
            <a:spLocks noGrp="1"/>
          </p:cNvSpPr>
          <p:nvPr>
            <p:ph idx="1"/>
          </p:nvPr>
        </p:nvSpPr>
        <p:spPr/>
        <p:txBody>
          <a:bodyPr/>
          <a:lstStyle/>
          <a:p>
            <a:pPr>
              <a:lnSpc>
                <a:spcPct val="120000"/>
              </a:lnSpc>
              <a:spcBef>
                <a:spcPts val="600"/>
              </a:spcBef>
            </a:pPr>
            <a:r>
              <a:rPr lang="zh-CN" altLang="en-US" sz="2000" dirty="0"/>
              <a:t>递归函数的嵌套调用机制是如何保证正确返回的</a:t>
            </a:r>
            <a:r>
              <a:rPr lang="en-US" altLang="zh-CN" sz="2000" dirty="0"/>
              <a:t>?</a:t>
            </a:r>
          </a:p>
          <a:p>
            <a:pPr lvl="1">
              <a:lnSpc>
                <a:spcPct val="120000"/>
              </a:lnSpc>
              <a:spcBef>
                <a:spcPts val="600"/>
              </a:spcBef>
            </a:pPr>
            <a:r>
              <a:rPr lang="zh-CN" altLang="en-US" sz="1600" dirty="0"/>
              <a:t>递归的调用是一个层层嵌套调用的过程，在下一层函数运行时，本层的函数就在等待，直到下一层函数返回，本层函数再继续它自身的运算，因此，函数要继续执行的位置，即返回地址是必须要保存的。</a:t>
            </a:r>
            <a:endParaRPr lang="en-US" altLang="zh-CN" sz="1600" dirty="0"/>
          </a:p>
          <a:p>
            <a:pPr lvl="1">
              <a:lnSpc>
                <a:spcPct val="120000"/>
              </a:lnSpc>
              <a:spcBef>
                <a:spcPts val="600"/>
              </a:spcBef>
            </a:pPr>
            <a:r>
              <a:rPr lang="zh-CN" altLang="en-US" sz="1600" dirty="0"/>
              <a:t>为了保证递归调用能够正确地返回，函数的调用在机制设置上需要在函数调用前保存调用点的运行现场，包括返回地址、函数的参数等，然后在新的一级参数情形下调用</a:t>
            </a:r>
            <a:r>
              <a:rPr lang="en-US" altLang="zh-CN" sz="1600" dirty="0"/>
              <a:t>fun</a:t>
            </a:r>
            <a:r>
              <a:rPr lang="zh-CN" altLang="en-US" sz="1600" dirty="0"/>
              <a:t>。</a:t>
            </a:r>
            <a:endParaRPr lang="en-US" altLang="zh-CN" sz="1600" dirty="0"/>
          </a:p>
          <a:p>
            <a:pPr lvl="1">
              <a:lnSpc>
                <a:spcPct val="120000"/>
              </a:lnSpc>
              <a:spcBef>
                <a:spcPts val="600"/>
              </a:spcBef>
            </a:pPr>
            <a:r>
              <a:rPr lang="zh-CN" altLang="en-US" sz="1600" dirty="0"/>
              <a:t>等被调用函数运行完毕，再恢复现场，本层调用函数继续执行，直至程序结束。</a:t>
            </a:r>
            <a:endParaRPr lang="en-US" altLang="zh-CN" sz="1600" dirty="0"/>
          </a:p>
          <a:p>
            <a:pPr lvl="1">
              <a:lnSpc>
                <a:spcPct val="120000"/>
              </a:lnSpc>
              <a:spcBef>
                <a:spcPts val="600"/>
              </a:spcBef>
            </a:pPr>
            <a:r>
              <a:rPr lang="zh-CN" altLang="en-US" sz="1600" dirty="0"/>
              <a:t>通常我们把每一次保存信息的过程叫“压栈”，每一次恢复信息的过程叫“弹栈”。</a:t>
            </a:r>
          </a:p>
        </p:txBody>
      </p:sp>
      <p:sp>
        <p:nvSpPr>
          <p:cNvPr id="4" name="页脚占位符 3">
            <a:extLst>
              <a:ext uri="{FF2B5EF4-FFF2-40B4-BE49-F238E27FC236}">
                <a16:creationId xmlns:a16="http://schemas.microsoft.com/office/drawing/2014/main" id="{3839E614-73C3-8709-D5E6-FE7863DB0965}"/>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6D449B33-83FD-6349-C5EF-D3E1192007E9}"/>
              </a:ext>
            </a:extLst>
          </p:cNvPr>
          <p:cNvSpPr>
            <a:spLocks noGrp="1"/>
          </p:cNvSpPr>
          <p:nvPr>
            <p:ph type="sldNum" sz="quarter" idx="12"/>
          </p:nvPr>
        </p:nvSpPr>
        <p:spPr/>
        <p:txBody>
          <a:bodyPr/>
          <a:lstStyle/>
          <a:p>
            <a:fld id="{36FD9405-CE62-418F-9683-85B6A1C55A4B}" type="slidenum">
              <a:rPr lang="zh-CN" altLang="en-US" smtClean="0"/>
              <a:pPr/>
              <a:t>9</a:t>
            </a:fld>
            <a:endParaRPr lang="zh-CN" altLang="en-US" dirty="0"/>
          </a:p>
        </p:txBody>
      </p:sp>
      <p:pic>
        <p:nvPicPr>
          <p:cNvPr id="6" name="图片 5">
            <a:extLst>
              <a:ext uri="{FF2B5EF4-FFF2-40B4-BE49-F238E27FC236}">
                <a16:creationId xmlns:a16="http://schemas.microsoft.com/office/drawing/2014/main" id="{33021659-47B2-FE01-93A3-7D9E84AE8C3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Lst>
          </a:blip>
          <a:stretch>
            <a:fillRect/>
          </a:stretch>
        </p:blipFill>
        <p:spPr>
          <a:xfrm>
            <a:off x="3163331" y="4033615"/>
            <a:ext cx="2832113" cy="2126468"/>
          </a:xfrm>
          <a:prstGeom prst="rect">
            <a:avLst/>
          </a:prstGeom>
        </p:spPr>
      </p:pic>
    </p:spTree>
    <p:extLst>
      <p:ext uri="{BB962C8B-B14F-4D97-AF65-F5344CB8AC3E}">
        <p14:creationId xmlns:p14="http://schemas.microsoft.com/office/powerpoint/2010/main" val="332554300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21709</TotalTime>
  <Words>3802</Words>
  <Application>Microsoft Office PowerPoint</Application>
  <PresentationFormat>全屏显示(4:3)</PresentationFormat>
  <Paragraphs>384</Paragraphs>
  <Slides>46</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7" baseType="lpstr">
      <vt:lpstr>-apple-system</vt:lpstr>
      <vt:lpstr>宋体</vt:lpstr>
      <vt:lpstr>微软雅黑</vt:lpstr>
      <vt:lpstr>Arial</vt:lpstr>
      <vt:lpstr>Calibri</vt:lpstr>
      <vt:lpstr>Calibri Light</vt:lpstr>
      <vt:lpstr>Cambria Math</vt:lpstr>
      <vt:lpstr>Times New Roman</vt:lpstr>
      <vt:lpstr>Wingdings</vt:lpstr>
      <vt:lpstr>Office 主题</vt:lpstr>
      <vt:lpstr>Equation</vt:lpstr>
      <vt:lpstr>Recursion</vt:lpstr>
      <vt:lpstr>Recursion</vt:lpstr>
      <vt:lpstr>递归示意图</vt:lpstr>
      <vt:lpstr>计算阶乘 n! </vt:lpstr>
      <vt:lpstr>计算阶乘 n! </vt:lpstr>
      <vt:lpstr>递归算法的设计</vt:lpstr>
      <vt:lpstr>递归算法的设计</vt:lpstr>
      <vt:lpstr>递归算法的设计</vt:lpstr>
      <vt:lpstr>递归算法的设计</vt:lpstr>
      <vt:lpstr>递归算法的设计</vt:lpstr>
      <vt:lpstr>Recursion</vt:lpstr>
      <vt:lpstr>Towers of Hanoi</vt:lpstr>
      <vt:lpstr>Towers of Hanoi</vt:lpstr>
      <vt:lpstr>Running Status</vt:lpstr>
      <vt:lpstr>Running Status</vt:lpstr>
      <vt:lpstr>Running Status</vt:lpstr>
      <vt:lpstr>Running Status</vt:lpstr>
      <vt:lpstr>Running Status</vt:lpstr>
      <vt:lpstr>Running Status</vt:lpstr>
      <vt:lpstr>Running Status</vt:lpstr>
      <vt:lpstr>Running Status</vt:lpstr>
      <vt:lpstr>Recursion</vt:lpstr>
      <vt:lpstr>Towers of Hanoi with recursion</vt:lpstr>
      <vt:lpstr>Towers of Hanoi without recursion</vt:lpstr>
      <vt:lpstr>展示</vt:lpstr>
      <vt:lpstr>Towers of Hanoi</vt:lpstr>
      <vt:lpstr>递归算法到非递归算法的转换</vt:lpstr>
      <vt:lpstr>递归算法到非递归算法的转换--循环方式</vt:lpstr>
      <vt:lpstr>递归算法到非递归算法的转换--循环方式</vt:lpstr>
      <vt:lpstr>递归算法到非递归算法的转换--循环方式</vt:lpstr>
      <vt:lpstr>自下而上计算</vt:lpstr>
      <vt:lpstr>递归算法到非递归算法的转换--栈方式</vt:lpstr>
      <vt:lpstr>递归算法到非递归算法的转换--栈方式</vt:lpstr>
      <vt:lpstr>递归算法到非递归算法的转换--栈方式</vt:lpstr>
      <vt:lpstr>递归算法到非递归算法的转换--栈方式</vt:lpstr>
      <vt:lpstr>Stack in the recursion</vt:lpstr>
      <vt:lpstr>Stack in the recursion</vt:lpstr>
      <vt:lpstr>非递归程序的实现原理</vt:lpstr>
      <vt:lpstr>Recursion with debug</vt:lpstr>
      <vt:lpstr>Exercise</vt:lpstr>
      <vt:lpstr>Exercise</vt:lpstr>
      <vt:lpstr>Exercise</vt:lpstr>
      <vt:lpstr>Exercise</vt:lpstr>
      <vt:lpstr>Exercise</vt:lpstr>
      <vt:lpstr>Exercise</vt:lpstr>
      <vt:lpstr>Summary</vt:lpstr>
    </vt:vector>
  </TitlesOfParts>
  <Company>SYSU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Suzhuo</dc:creator>
  <cp:lastModifiedBy>h w</cp:lastModifiedBy>
  <cp:revision>780</cp:revision>
  <cp:lastPrinted>2014-03-01T11:01:30Z</cp:lastPrinted>
  <dcterms:created xsi:type="dcterms:W3CDTF">2014-02-24T09:24:21Z</dcterms:created>
  <dcterms:modified xsi:type="dcterms:W3CDTF">2023-09-22T05:07:40Z</dcterms:modified>
</cp:coreProperties>
</file>