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312" r:id="rId3"/>
    <p:sldId id="259" r:id="rId4"/>
    <p:sldId id="257" r:id="rId5"/>
    <p:sldId id="313" r:id="rId6"/>
    <p:sldId id="315" r:id="rId7"/>
    <p:sldId id="314" r:id="rId8"/>
    <p:sldId id="316" r:id="rId9"/>
    <p:sldId id="321" r:id="rId10"/>
    <p:sldId id="322" r:id="rId11"/>
    <p:sldId id="281" r:id="rId12"/>
    <p:sldId id="317" r:id="rId13"/>
    <p:sldId id="325" r:id="rId14"/>
    <p:sldId id="326" r:id="rId15"/>
    <p:sldId id="327" r:id="rId16"/>
    <p:sldId id="328" r:id="rId17"/>
    <p:sldId id="318" r:id="rId18"/>
    <p:sldId id="329" r:id="rId19"/>
    <p:sldId id="323" r:id="rId20"/>
    <p:sldId id="324" r:id="rId21"/>
    <p:sldId id="331" r:id="rId22"/>
    <p:sldId id="319" r:id="rId23"/>
    <p:sldId id="332" r:id="rId24"/>
    <p:sldId id="333" r:id="rId25"/>
    <p:sldId id="334" r:id="rId26"/>
    <p:sldId id="330" r:id="rId27"/>
    <p:sldId id="337" r:id="rId28"/>
    <p:sldId id="338" r:id="rId29"/>
    <p:sldId id="339" r:id="rId30"/>
    <p:sldId id="340" r:id="rId31"/>
    <p:sldId id="272" r:id="rId32"/>
    <p:sldId id="280" r:id="rId33"/>
    <p:sldId id="262" r:id="rId3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0694"/>
    <a:srgbClr val="371E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46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2024/6/21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2024/6/21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2024/6/21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2024/6/21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210D257-3BE1-47F0-9688-13EF46E6FAF0}" type="datetimeFigureOut">
              <a:rPr lang="zh-CN" altLang="en-US" smtClean="0"/>
              <a:t>2024/6/21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210D257-3BE1-47F0-9688-13EF46E6FAF0}" type="datetimeFigureOut">
              <a:rPr lang="zh-CN" altLang="en-US" smtClean="0"/>
              <a:t>2024/6/21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hasCustomPrompt="1"/>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210D257-3BE1-47F0-9688-13EF46E6FAF0}" type="datetimeFigureOut">
              <a:rPr lang="zh-CN" altLang="en-US" smtClean="0"/>
              <a:t>2024/6/21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210D257-3BE1-47F0-9688-13EF46E6FAF0}" type="datetimeFigureOut">
              <a:rPr lang="zh-CN" altLang="en-US" smtClean="0"/>
              <a:t>2024/6/21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10D257-3BE1-47F0-9688-13EF46E6FAF0}" type="datetimeFigureOut">
              <a:rPr lang="zh-CN" altLang="en-US" smtClean="0"/>
              <a:t>2024/6/21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B210D257-3BE1-47F0-9688-13EF46E6FAF0}" type="datetimeFigureOut">
              <a:rPr lang="zh-CN" altLang="en-US" smtClean="0"/>
              <a:t>2024/6/21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B210D257-3BE1-47F0-9688-13EF46E6FAF0}" type="datetimeFigureOut">
              <a:rPr lang="zh-CN" altLang="en-US" smtClean="0"/>
              <a:t>2024/6/21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210D257-3BE1-47F0-9688-13EF46E6FAF0}" type="datetimeFigureOut">
              <a:rPr lang="zh-CN" altLang="en-US" smtClean="0"/>
              <a:t>2024/6/21</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8B9369F-48C0-4C81-8F4C-2D9B5E779A1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 name="矩形 6"/>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8" name="矩形 7"/>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9" name="矩形 8"/>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0" name="矩形 9"/>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a:t>
            </a:r>
          </a:p>
        </p:txBody>
      </p:sp>
      <p:sp>
        <p:nvSpPr>
          <p:cNvPr id="12" name="矩形: 圆角 11"/>
          <p:cNvSpPr/>
          <p:nvPr/>
        </p:nvSpPr>
        <p:spPr>
          <a:xfrm>
            <a:off x="1054359" y="888925"/>
            <a:ext cx="7045495" cy="667265"/>
          </a:xfrm>
          <a:prstGeom prst="round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a:latin typeface="仿宋" panose="02010609060101010101" pitchFamily="49" charset="-122"/>
                <a:ea typeface="仿宋" panose="02010609060101010101" pitchFamily="49" charset="-122"/>
              </a:rPr>
              <a:t>第十一讲</a:t>
            </a:r>
            <a:r>
              <a:rPr lang="en-US" altLang="zh-CN" sz="3600" b="1">
                <a:latin typeface="仿宋" panose="02010609060101010101" pitchFamily="49" charset="-122"/>
                <a:ea typeface="仿宋" panose="02010609060101010101" pitchFamily="49" charset="-122"/>
              </a:rPr>
              <a:t>	</a:t>
            </a:r>
            <a:r>
              <a:rPr lang="zh-CN" altLang="en-US" sz="3600" b="1">
                <a:latin typeface="仿宋" panose="02010609060101010101" pitchFamily="49" charset="-122"/>
                <a:ea typeface="仿宋" panose="02010609060101010101" pitchFamily="49" charset="-122"/>
              </a:rPr>
              <a:t>素理想与极大理想</a:t>
            </a:r>
          </a:p>
        </p:txBody>
      </p:sp>
      <p:sp>
        <p:nvSpPr>
          <p:cNvPr id="13" name="文本框 12"/>
          <p:cNvSpPr txBox="1"/>
          <p:nvPr/>
        </p:nvSpPr>
        <p:spPr>
          <a:xfrm>
            <a:off x="3279174" y="1912075"/>
            <a:ext cx="2585651" cy="553998"/>
          </a:xfrm>
          <a:prstGeom prst="rect">
            <a:avLst/>
          </a:prstGeom>
          <a:noFill/>
        </p:spPr>
        <p:txBody>
          <a:bodyPr wrap="square" rtlCol="0">
            <a:spAutoFit/>
          </a:bodyPr>
          <a:lstStyle/>
          <a:p>
            <a:pPr algn="ctr"/>
            <a:r>
              <a:rPr lang="zh-CN" altLang="en-US" sz="3000">
                <a:solidFill>
                  <a:srgbClr val="210694"/>
                </a:solidFill>
                <a:latin typeface="楷体" panose="02010609060101010101" pitchFamily="49" charset="-122"/>
                <a:ea typeface="楷体" panose="02010609060101010101" pitchFamily="49" charset="-122"/>
              </a:rPr>
              <a:t>周 晓 聪</a:t>
            </a:r>
          </a:p>
        </p:txBody>
      </p:sp>
      <p:sp>
        <p:nvSpPr>
          <p:cNvPr id="14" name="文本框 13"/>
          <p:cNvSpPr txBox="1"/>
          <p:nvPr/>
        </p:nvSpPr>
        <p:spPr>
          <a:xfrm>
            <a:off x="2706131" y="2700512"/>
            <a:ext cx="3883111" cy="461665"/>
          </a:xfrm>
          <a:prstGeom prst="rect">
            <a:avLst/>
          </a:prstGeom>
          <a:noFill/>
        </p:spPr>
        <p:txBody>
          <a:bodyPr wrap="square" rtlCol="0">
            <a:spAutoFit/>
          </a:bodyPr>
          <a:lstStyle/>
          <a:p>
            <a:pPr algn="ctr"/>
            <a:r>
              <a:rPr lang="zh-CN" altLang="en-US" sz="2400" b="1">
                <a:solidFill>
                  <a:schemeClr val="accent6">
                    <a:lumMod val="50000"/>
                  </a:schemeClr>
                </a:solidFill>
                <a:latin typeface="仿宋" panose="02010609060101010101" pitchFamily="49" charset="-122"/>
                <a:ea typeface="仿宋" panose="02010609060101010101" pitchFamily="49" charset="-122"/>
              </a:rPr>
              <a:t>中山大学计算机学院</a:t>
            </a:r>
          </a:p>
        </p:txBody>
      </p:sp>
      <p:sp>
        <p:nvSpPr>
          <p:cNvPr id="15" name="文本框 14"/>
          <p:cNvSpPr txBox="1"/>
          <p:nvPr/>
        </p:nvSpPr>
        <p:spPr>
          <a:xfrm>
            <a:off x="3632887" y="3419732"/>
            <a:ext cx="2150075" cy="369332"/>
          </a:xfrm>
          <a:prstGeom prst="rect">
            <a:avLst/>
          </a:prstGeom>
          <a:noFill/>
        </p:spPr>
        <p:txBody>
          <a:bodyPr wrap="square" rtlCol="0">
            <a:spAutoFit/>
          </a:bodyPr>
          <a:lstStyle/>
          <a:p>
            <a:pPr algn="ctr"/>
            <a:r>
              <a:rPr lang="en-US" altLang="zh-CN"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2024</a:t>
            </a:r>
            <a:r>
              <a:rPr lang="zh-CN" altLang="en-US"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年</a:t>
            </a:r>
            <a:r>
              <a:rPr lang="en-US" altLang="zh-CN"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3</a:t>
            </a:r>
            <a:r>
              <a:rPr lang="zh-CN" altLang="en-US"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月</a:t>
            </a:r>
          </a:p>
        </p:txBody>
      </p:sp>
      <p:sp>
        <p:nvSpPr>
          <p:cNvPr id="16" name="文本框 15"/>
          <p:cNvSpPr txBox="1"/>
          <p:nvPr/>
        </p:nvSpPr>
        <p:spPr>
          <a:xfrm>
            <a:off x="1278924" y="3966519"/>
            <a:ext cx="6820930" cy="369332"/>
          </a:xfrm>
          <a:prstGeom prst="rect">
            <a:avLst/>
          </a:prstGeom>
          <a:noFill/>
        </p:spPr>
        <p:txBody>
          <a:bodyPr wrap="square" rtlCol="0">
            <a:spAutoFit/>
          </a:bodyPr>
          <a:lstStyle/>
          <a:p>
            <a:pPr algn="ctr"/>
            <a:r>
              <a:rPr lang="en-US" altLang="zh-CN" sz="1800">
                <a:solidFill>
                  <a:srgbClr val="FF0000"/>
                </a:solidFill>
              </a:rPr>
              <a:t>isszxc@mail.sysu.edu.cn</a:t>
            </a:r>
            <a:endParaRPr lang="zh-CN" altLang="en-US" sz="1800">
              <a:solidFill>
                <a:srgbClr val="FF0000"/>
              </a:solidFill>
            </a:endParaRPr>
          </a:p>
        </p:txBody>
      </p:sp>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54237" y="2334583"/>
            <a:ext cx="1324937" cy="117043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极大理想练习</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10</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p:cNvSpPr txBox="1"/>
              <p:nvPr/>
            </p:nvSpPr>
            <p:spPr>
              <a:xfrm>
                <a:off x="1048001" y="1124289"/>
                <a:ext cx="4284342" cy="369332"/>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给出模</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𝟏𝟖</m:t>
                    </m:r>
                  </m:oMath>
                </a14:m>
                <a:r>
                  <a:rPr lang="zh-CN" altLang="en-US" b="1">
                    <a:solidFill>
                      <a:schemeClr val="accent2">
                        <a:lumMod val="50000"/>
                      </a:schemeClr>
                    </a:solidFill>
                  </a:rPr>
                  <a:t>剩余类环</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ℤ</m:t>
                        </m:r>
                      </m:e>
                      <m:sub>
                        <m:r>
                          <a:rPr lang="en-US" altLang="zh-CN" b="1" i="1" smtClean="0">
                            <a:solidFill>
                              <a:schemeClr val="accent2">
                                <a:lumMod val="50000"/>
                              </a:schemeClr>
                            </a:solidFill>
                            <a:latin typeface="Cambria Math" panose="02040503050406030204" pitchFamily="18" charset="0"/>
                          </a:rPr>
                          <m:t>𝟏𝟖</m:t>
                        </m:r>
                      </m:sub>
                    </m:sSub>
                  </m:oMath>
                </a14:m>
                <a:r>
                  <a:rPr lang="zh-CN" altLang="en-US" b="1">
                    <a:solidFill>
                      <a:schemeClr val="accent2">
                        <a:lumMod val="50000"/>
                      </a:schemeClr>
                    </a:solidFill>
                  </a:rPr>
                  <a:t>的所有极大理想。</a:t>
                </a:r>
              </a:p>
            </p:txBody>
          </p:sp>
        </mc:Choice>
        <mc:Fallback xmlns="">
          <p:sp>
            <p:nvSpPr>
              <p:cNvPr id="8" name="文本框 7"/>
              <p:cNvSpPr txBox="1">
                <a:spLocks noRot="1" noChangeAspect="1" noMove="1" noResize="1" noEditPoints="1" noAdjustHandles="1" noChangeArrowheads="1" noChangeShapeType="1" noTextEdit="1"/>
              </p:cNvSpPr>
              <p:nvPr/>
            </p:nvSpPr>
            <p:spPr>
              <a:xfrm>
                <a:off x="1048001" y="1124289"/>
                <a:ext cx="4284342" cy="369332"/>
              </a:xfrm>
              <a:prstGeom prst="rect">
                <a:avLst/>
              </a:prstGeom>
              <a:blipFill rotWithShape="1">
                <a:blip r:embed="rId2"/>
                <a:stretch>
                  <a:fillRect l="-1280" t="-8197" r="-284" b="-24590"/>
                </a:stretch>
              </a:blipFill>
            </p:spPr>
            <p:txBody>
              <a:bodyPr/>
              <a:lstStyle/>
              <a:p>
                <a:r>
                  <a:rPr lang="zh-CN" altLang="en-US">
                    <a:noFill/>
                  </a:rPr>
                  <a:t> </a:t>
                </a:r>
                <a:endParaRPr lang="zh-CN" altLang="en-US">
                  <a:noFill/>
                </a:endParaRPr>
              </a:p>
            </p:txBody>
          </p:sp>
        </mc:Fallback>
      </mc:AlternateContent>
      <p:grpSp>
        <p:nvGrpSpPr>
          <p:cNvPr id="7" name="组合 6"/>
          <p:cNvGrpSpPr/>
          <p:nvPr/>
        </p:nvGrpSpPr>
        <p:grpSpPr>
          <a:xfrm>
            <a:off x="1048001" y="1984442"/>
            <a:ext cx="7121964" cy="2082248"/>
            <a:chOff x="1048001" y="1615110"/>
            <a:chExt cx="7121964" cy="2082248"/>
          </a:xfrm>
        </p:grpSpPr>
        <p:sp>
          <p:nvSpPr>
            <p:cNvPr id="4" name="矩形: 圆角 3"/>
            <p:cNvSpPr/>
            <p:nvPr/>
          </p:nvSpPr>
          <p:spPr>
            <a:xfrm>
              <a:off x="1048001" y="1615110"/>
              <a:ext cx="7121964" cy="2082248"/>
            </a:xfrm>
            <a:prstGeom prst="roundRect">
              <a:avLst>
                <a:gd name="adj" fmla="val 392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a:stretch>
              <a:fillRect/>
            </a:stretch>
          </p:blipFill>
          <p:spPr>
            <a:xfrm>
              <a:off x="1118152" y="1664745"/>
              <a:ext cx="6992757" cy="1980249"/>
            </a:xfrm>
            <a:prstGeom prst="rect">
              <a:avLst/>
            </a:prstGeom>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整数环的极大理想</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11</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p:cNvSpPr txBox="1"/>
              <p:nvPr/>
            </p:nvSpPr>
            <p:spPr>
              <a:xfrm>
                <a:off x="998883" y="998882"/>
                <a:ext cx="6197047" cy="369332"/>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设</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𝒑</m:t>
                    </m:r>
                  </m:oMath>
                </a14:m>
                <a:r>
                  <a:rPr lang="zh-CN" altLang="en-US" b="1">
                    <a:solidFill>
                      <a:schemeClr val="accent2">
                        <a:lumMod val="50000"/>
                      </a:schemeClr>
                    </a:solidFill>
                  </a:rPr>
                  <a:t>是正整数，</a:t>
                </a:r>
                <a14:m>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e>
                    </m:d>
                  </m:oMath>
                </a14:m>
                <a:r>
                  <a:rPr lang="zh-CN" altLang="en-US" b="1">
                    <a:solidFill>
                      <a:schemeClr val="accent2">
                        <a:lumMod val="50000"/>
                      </a:schemeClr>
                    </a:solidFill>
                  </a:rPr>
                  <a:t>是整数环</a:t>
                </a:r>
                <a14:m>
                  <m:oMath xmlns:m="http://schemas.openxmlformats.org/officeDocument/2006/math">
                    <m:r>
                      <a:rPr lang="en-US" altLang="zh-CN" b="1" i="1" smtClean="0">
                        <a:solidFill>
                          <a:schemeClr val="accent2">
                            <a:lumMod val="50000"/>
                          </a:schemeClr>
                        </a:solidFill>
                        <a:latin typeface="Cambria Math" panose="02040503050406030204" pitchFamily="18" charset="0"/>
                      </a:rPr>
                      <m:t>ℤ</m:t>
                    </m:r>
                  </m:oMath>
                </a14:m>
                <a:r>
                  <a:rPr lang="zh-CN" altLang="en-US" b="1">
                    <a:solidFill>
                      <a:schemeClr val="accent2">
                        <a:lumMod val="50000"/>
                      </a:schemeClr>
                    </a:solidFill>
                  </a:rPr>
                  <a:t>的极大理想当且仅当</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𝒑</m:t>
                    </m:r>
                  </m:oMath>
                </a14:m>
                <a:r>
                  <a:rPr lang="zh-CN" altLang="en-US" b="1">
                    <a:solidFill>
                      <a:schemeClr val="accent2">
                        <a:lumMod val="50000"/>
                      </a:schemeClr>
                    </a:solidFill>
                  </a:rPr>
                  <a:t>是素数。</a:t>
                </a:r>
              </a:p>
            </p:txBody>
          </p:sp>
        </mc:Choice>
        <mc:Fallback xmlns="">
          <p:sp>
            <p:nvSpPr>
              <p:cNvPr id="2" name="文本框 1"/>
              <p:cNvSpPr txBox="1">
                <a:spLocks noRot="1" noChangeAspect="1" noMove="1" noResize="1" noEditPoints="1" noAdjustHandles="1" noChangeArrowheads="1" noChangeShapeType="1" noTextEdit="1"/>
              </p:cNvSpPr>
              <p:nvPr/>
            </p:nvSpPr>
            <p:spPr>
              <a:xfrm>
                <a:off x="998883" y="998882"/>
                <a:ext cx="6197047" cy="369332"/>
              </a:xfrm>
              <a:prstGeom prst="rect">
                <a:avLst/>
              </a:prstGeom>
              <a:blipFill rotWithShape="1">
                <a:blip r:embed="rId2"/>
                <a:stretch>
                  <a:fillRect l="-886" t="-10000" r="-591" b="-26667"/>
                </a:stretch>
              </a:blipFill>
            </p:spPr>
            <p:txBody>
              <a:bodyPr/>
              <a:lstStyle/>
              <a:p>
                <a:r>
                  <a:rPr lang="zh-CN" altLang="en-US">
                    <a:noFill/>
                  </a:rPr>
                  <a:t> </a:t>
                </a:r>
                <a:endParaRPr lang="zh-CN" altLang="en-US">
                  <a:noFill/>
                </a:endParaRPr>
              </a:p>
            </p:txBody>
          </p:sp>
        </mc:Fallback>
      </mc:AlternateContent>
      <p:grpSp>
        <p:nvGrpSpPr>
          <p:cNvPr id="6" name="组合 5"/>
          <p:cNvGrpSpPr/>
          <p:nvPr/>
        </p:nvGrpSpPr>
        <p:grpSpPr>
          <a:xfrm>
            <a:off x="993910" y="1920008"/>
            <a:ext cx="7156174" cy="1846008"/>
            <a:chOff x="998883" y="1697292"/>
            <a:chExt cx="7156174" cy="1846008"/>
          </a:xfrm>
        </p:grpSpPr>
        <p:sp>
          <p:nvSpPr>
            <p:cNvPr id="5" name="矩形: 圆角 4"/>
            <p:cNvSpPr/>
            <p:nvPr/>
          </p:nvSpPr>
          <p:spPr>
            <a:xfrm>
              <a:off x="998883" y="1697292"/>
              <a:ext cx="7156174" cy="1846008"/>
            </a:xfrm>
            <a:prstGeom prst="roundRect">
              <a:avLst>
                <a:gd name="adj" fmla="val 5898"/>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3"/>
            <a:stretch>
              <a:fillRect/>
            </a:stretch>
          </p:blipFill>
          <p:spPr>
            <a:xfrm>
              <a:off x="1039395" y="1751627"/>
              <a:ext cx="7065210" cy="1739646"/>
            </a:xfrm>
            <a:prstGeom prst="rect">
              <a:avLst/>
            </a:prstGeom>
          </p:spPr>
        </p:pic>
      </p:grpSp>
      <p:sp>
        <p:nvSpPr>
          <p:cNvPr id="3" name="文本框 2"/>
          <p:cNvSpPr txBox="1"/>
          <p:nvPr/>
        </p:nvSpPr>
        <p:spPr>
          <a:xfrm>
            <a:off x="6598920" y="1542415"/>
            <a:ext cx="1328420" cy="368300"/>
          </a:xfrm>
          <a:prstGeom prst="rect">
            <a:avLst/>
          </a:prstGeom>
          <a:noFill/>
        </p:spPr>
        <p:txBody>
          <a:bodyPr wrap="square" rtlCol="0">
            <a:spAutoFit/>
          </a:bodyPr>
          <a:lstStyle/>
          <a:p>
            <a:r>
              <a:rPr lang="zh-CN" altLang="en-US" b="1" dirty="0">
                <a:solidFill>
                  <a:srgbClr val="FF0000"/>
                </a:solidFill>
              </a:rPr>
              <a:t>极大理想</a:t>
            </a:r>
          </a:p>
        </p:txBody>
      </p:sp>
      <p:sp>
        <p:nvSpPr>
          <p:cNvPr id="7" name="文本框 6"/>
          <p:cNvSpPr txBox="1"/>
          <p:nvPr/>
        </p:nvSpPr>
        <p:spPr>
          <a:xfrm>
            <a:off x="2622550" y="1627505"/>
            <a:ext cx="227965" cy="368300"/>
          </a:xfrm>
          <a:prstGeom prst="rect">
            <a:avLst/>
          </a:prstGeom>
          <a:noFill/>
        </p:spPr>
        <p:txBody>
          <a:bodyPr wrap="square" rtlCol="0">
            <a:spAutoFit/>
          </a:bodyPr>
          <a:lstStyle/>
          <a:p>
            <a:r>
              <a:rPr lang="en-US" altLang="zh-CN" b="1" dirty="0">
                <a:solidFill>
                  <a:srgbClr val="FF0000"/>
                </a:solidFill>
              </a:rPr>
              <a:t>p</a:t>
            </a:r>
          </a:p>
        </p:txBody>
      </p:sp>
      <p:cxnSp>
        <p:nvCxnSpPr>
          <p:cNvPr id="9" name="直接连接符 8">
            <a:extLst>
              <a:ext uri="{FF2B5EF4-FFF2-40B4-BE49-F238E27FC236}">
                <a16:creationId xmlns:a16="http://schemas.microsoft.com/office/drawing/2014/main" id="{47DDF6D9-C398-418B-868E-9C70C1F7C553}"/>
              </a:ext>
            </a:extLst>
          </p:cNvPr>
          <p:cNvCxnSpPr/>
          <p:nvPr/>
        </p:nvCxnSpPr>
        <p:spPr>
          <a:xfrm>
            <a:off x="3576119" y="2824681"/>
            <a:ext cx="30781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极大理想不一定是素理想</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12</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p:cNvSpPr txBox="1"/>
              <p:nvPr/>
            </p:nvSpPr>
            <p:spPr>
              <a:xfrm>
                <a:off x="1068454" y="1175275"/>
                <a:ext cx="6301412" cy="369332"/>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设</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r>
                      <a:rPr lang="en-US" altLang="zh-CN" b="1" i="1" smtClean="0">
                        <a:solidFill>
                          <a:schemeClr val="accent2">
                            <a:lumMod val="50000"/>
                          </a:schemeClr>
                        </a:solidFill>
                        <a:latin typeface="Cambria Math" panose="02040503050406030204" pitchFamily="18" charset="0"/>
                      </a:rPr>
                      <m:t> = </m:t>
                    </m:r>
                    <m:r>
                      <a:rPr lang="en-US" altLang="zh-CN" b="1" i="1" smtClean="0">
                        <a:solidFill>
                          <a:schemeClr val="accent2">
                            <a:lumMod val="50000"/>
                          </a:schemeClr>
                        </a:solidFill>
                        <a:latin typeface="Cambria Math" panose="02040503050406030204" pitchFamily="18" charset="0"/>
                      </a:rPr>
                      <m:t>𝟐</m:t>
                    </m:r>
                    <m:r>
                      <a:rPr lang="en-US" altLang="zh-CN" b="1" i="1" smtClean="0">
                        <a:solidFill>
                          <a:schemeClr val="accent2">
                            <a:lumMod val="50000"/>
                          </a:schemeClr>
                        </a:solidFill>
                        <a:latin typeface="Cambria Math" panose="02040503050406030204" pitchFamily="18" charset="0"/>
                      </a:rPr>
                      <m:t>ℤ</m:t>
                    </m:r>
                  </m:oMath>
                </a14:m>
                <a:r>
                  <a:rPr lang="zh-CN" altLang="en-US" b="1">
                    <a:solidFill>
                      <a:schemeClr val="accent2">
                        <a:lumMod val="50000"/>
                      </a:schemeClr>
                    </a:solidFill>
                  </a:rPr>
                  <a:t>，</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𝑰</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𝟒</m:t>
                    </m:r>
                    <m:r>
                      <a:rPr lang="en-US" altLang="zh-CN" b="1" i="1" smtClean="0">
                        <a:solidFill>
                          <a:schemeClr val="accent2">
                            <a:lumMod val="50000"/>
                          </a:schemeClr>
                        </a:solidFill>
                        <a:latin typeface="Cambria Math" panose="02040503050406030204" pitchFamily="18" charset="0"/>
                      </a:rPr>
                      <m:t>ℤ</m:t>
                    </m:r>
                  </m:oMath>
                </a14:m>
                <a:r>
                  <a:rPr lang="zh-CN" altLang="en-US" b="1">
                    <a:solidFill>
                      <a:schemeClr val="accent2">
                        <a:lumMod val="50000"/>
                      </a:schemeClr>
                    </a:solidFill>
                  </a:rPr>
                  <a:t>，证明</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𝑰</m:t>
                    </m:r>
                  </m:oMath>
                </a14:m>
                <a:r>
                  <a:rPr lang="zh-CN" altLang="en-US" b="1">
                    <a:solidFill>
                      <a:schemeClr val="accent2">
                        <a:lumMod val="50000"/>
                      </a:schemeClr>
                    </a:solidFill>
                  </a:rPr>
                  <a:t>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a:solidFill>
                      <a:schemeClr val="accent2">
                        <a:lumMod val="50000"/>
                      </a:schemeClr>
                    </a:solidFill>
                  </a:rPr>
                  <a:t>的极大理想，但不是素理想。</a:t>
                </a:r>
              </a:p>
            </p:txBody>
          </p:sp>
        </mc:Choice>
        <mc:Fallback xmlns="">
          <p:sp>
            <p:nvSpPr>
              <p:cNvPr id="2" name="文本框 1"/>
              <p:cNvSpPr txBox="1">
                <a:spLocks noRot="1" noChangeAspect="1" noMove="1" noResize="1" noEditPoints="1" noAdjustHandles="1" noChangeArrowheads="1" noChangeShapeType="1" noTextEdit="1"/>
              </p:cNvSpPr>
              <p:nvPr/>
            </p:nvSpPr>
            <p:spPr>
              <a:xfrm>
                <a:off x="1068454" y="1175275"/>
                <a:ext cx="6301412" cy="369332"/>
              </a:xfrm>
              <a:prstGeom prst="rect">
                <a:avLst/>
              </a:prstGeom>
              <a:blipFill rotWithShape="1">
                <a:blip r:embed="rId2"/>
                <a:stretch>
                  <a:fillRect l="-774" t="-10000" r="-870" b="-26667"/>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极大理想不一定是素理想</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13</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p:cNvSpPr txBox="1"/>
              <p:nvPr/>
            </p:nvSpPr>
            <p:spPr>
              <a:xfrm>
                <a:off x="1068454" y="1175275"/>
                <a:ext cx="6301412" cy="369332"/>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设</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r>
                      <a:rPr lang="en-US" altLang="zh-CN" b="1" i="1" smtClean="0">
                        <a:solidFill>
                          <a:schemeClr val="accent2">
                            <a:lumMod val="50000"/>
                          </a:schemeClr>
                        </a:solidFill>
                        <a:latin typeface="Cambria Math" panose="02040503050406030204" pitchFamily="18" charset="0"/>
                      </a:rPr>
                      <m:t> = </m:t>
                    </m:r>
                    <m:r>
                      <a:rPr lang="en-US" altLang="zh-CN" b="1" i="1" smtClean="0">
                        <a:solidFill>
                          <a:schemeClr val="accent2">
                            <a:lumMod val="50000"/>
                          </a:schemeClr>
                        </a:solidFill>
                        <a:latin typeface="Cambria Math" panose="02040503050406030204" pitchFamily="18" charset="0"/>
                      </a:rPr>
                      <m:t>𝟐</m:t>
                    </m:r>
                    <m:r>
                      <a:rPr lang="en-US" altLang="zh-CN" b="1" i="1" smtClean="0">
                        <a:solidFill>
                          <a:schemeClr val="accent2">
                            <a:lumMod val="50000"/>
                          </a:schemeClr>
                        </a:solidFill>
                        <a:latin typeface="Cambria Math" panose="02040503050406030204" pitchFamily="18" charset="0"/>
                      </a:rPr>
                      <m:t>ℤ</m:t>
                    </m:r>
                  </m:oMath>
                </a14:m>
                <a:r>
                  <a:rPr lang="zh-CN" altLang="en-US" b="1">
                    <a:solidFill>
                      <a:schemeClr val="accent2">
                        <a:lumMod val="50000"/>
                      </a:schemeClr>
                    </a:solidFill>
                  </a:rPr>
                  <a:t>，</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𝑰</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𝟒</m:t>
                    </m:r>
                    <m:r>
                      <a:rPr lang="en-US" altLang="zh-CN" b="1" i="1" smtClean="0">
                        <a:solidFill>
                          <a:schemeClr val="accent2">
                            <a:lumMod val="50000"/>
                          </a:schemeClr>
                        </a:solidFill>
                        <a:latin typeface="Cambria Math" panose="02040503050406030204" pitchFamily="18" charset="0"/>
                      </a:rPr>
                      <m:t>ℤ</m:t>
                    </m:r>
                  </m:oMath>
                </a14:m>
                <a:r>
                  <a:rPr lang="zh-CN" altLang="en-US" b="1">
                    <a:solidFill>
                      <a:schemeClr val="accent2">
                        <a:lumMod val="50000"/>
                      </a:schemeClr>
                    </a:solidFill>
                  </a:rPr>
                  <a:t>，证明</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𝑰</m:t>
                    </m:r>
                  </m:oMath>
                </a14:m>
                <a:r>
                  <a:rPr lang="zh-CN" altLang="en-US" b="1">
                    <a:solidFill>
                      <a:schemeClr val="accent2">
                        <a:lumMod val="50000"/>
                      </a:schemeClr>
                    </a:solidFill>
                  </a:rPr>
                  <a:t>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a:solidFill>
                      <a:schemeClr val="accent2">
                        <a:lumMod val="50000"/>
                      </a:schemeClr>
                    </a:solidFill>
                  </a:rPr>
                  <a:t>的极大理想，但不是素理想。</a:t>
                </a:r>
              </a:p>
            </p:txBody>
          </p:sp>
        </mc:Choice>
        <mc:Fallback xmlns="">
          <p:sp>
            <p:nvSpPr>
              <p:cNvPr id="2" name="文本框 1"/>
              <p:cNvSpPr txBox="1">
                <a:spLocks noRot="1" noChangeAspect="1" noMove="1" noResize="1" noEditPoints="1" noAdjustHandles="1" noChangeArrowheads="1" noChangeShapeType="1" noTextEdit="1"/>
              </p:cNvSpPr>
              <p:nvPr/>
            </p:nvSpPr>
            <p:spPr>
              <a:xfrm>
                <a:off x="1068454" y="1175275"/>
                <a:ext cx="6301412" cy="369332"/>
              </a:xfrm>
              <a:prstGeom prst="rect">
                <a:avLst/>
              </a:prstGeom>
              <a:blipFill rotWithShape="1">
                <a:blip r:embed="rId2"/>
                <a:stretch>
                  <a:fillRect l="-774" t="-10000" r="-870" b="-26667"/>
                </a:stretch>
              </a:blipFill>
            </p:spPr>
            <p:txBody>
              <a:bodyPr/>
              <a:lstStyle/>
              <a:p>
                <a:r>
                  <a:rPr lang="zh-CN" altLang="en-US">
                    <a:noFill/>
                  </a:rPr>
                  <a:t> </a:t>
                </a:r>
                <a:endParaRPr lang="zh-CN" altLang="en-US">
                  <a:noFill/>
                </a:endParaRPr>
              </a:p>
            </p:txBody>
          </p:sp>
        </mc:Fallback>
      </mc:AlternateContent>
      <p:grpSp>
        <p:nvGrpSpPr>
          <p:cNvPr id="6" name="组合 5"/>
          <p:cNvGrpSpPr/>
          <p:nvPr/>
        </p:nvGrpSpPr>
        <p:grpSpPr>
          <a:xfrm>
            <a:off x="1068454" y="2272855"/>
            <a:ext cx="7007092" cy="1073426"/>
            <a:chOff x="1068454" y="2027583"/>
            <a:chExt cx="7007092" cy="1073426"/>
          </a:xfrm>
        </p:grpSpPr>
        <p:sp>
          <p:nvSpPr>
            <p:cNvPr id="5" name="矩形: 圆角 4"/>
            <p:cNvSpPr/>
            <p:nvPr/>
          </p:nvSpPr>
          <p:spPr>
            <a:xfrm>
              <a:off x="1068454" y="2027583"/>
              <a:ext cx="7007092" cy="1073426"/>
            </a:xfrm>
            <a:prstGeom prst="roundRect">
              <a:avLst>
                <a:gd name="adj" fmla="val 11574"/>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3"/>
            <a:stretch>
              <a:fillRect/>
            </a:stretch>
          </p:blipFill>
          <p:spPr>
            <a:xfrm>
              <a:off x="1118151" y="2079242"/>
              <a:ext cx="6907697" cy="975075"/>
            </a:xfrm>
            <a:prstGeom prst="rect">
              <a:avLst/>
            </a:prstGeom>
          </p:spPr>
        </p:pic>
      </p:grpSp>
      <p:cxnSp>
        <p:nvCxnSpPr>
          <p:cNvPr id="17" name="直接连接符 16">
            <a:extLst>
              <a:ext uri="{FF2B5EF4-FFF2-40B4-BE49-F238E27FC236}">
                <a16:creationId xmlns:a16="http://schemas.microsoft.com/office/drawing/2014/main" id="{598C8E1F-2B06-4C95-AFD1-4D50832C1623}"/>
              </a:ext>
            </a:extLst>
          </p:cNvPr>
          <p:cNvCxnSpPr/>
          <p:nvPr/>
        </p:nvCxnSpPr>
        <p:spPr>
          <a:xfrm>
            <a:off x="4381877" y="2426328"/>
            <a:ext cx="30781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多项式环的极大理想证明练习</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14</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p:cNvSpPr txBox="1"/>
              <p:nvPr/>
            </p:nvSpPr>
            <p:spPr>
              <a:xfrm>
                <a:off x="1068454" y="1175275"/>
                <a:ext cx="3607907" cy="402354"/>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证明</a:t>
                </a:r>
                <a14:m>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𝒙</m:t>
                            </m:r>
                          </m:e>
                          <m:sup>
                            <m:r>
                              <a:rPr lang="en-US" altLang="zh-CN" b="1" i="1" smtClean="0">
                                <a:solidFill>
                                  <a:schemeClr val="accent2">
                                    <a:lumMod val="50000"/>
                                  </a:schemeClr>
                                </a:solidFill>
                                <a:latin typeface="Cambria Math" panose="02040503050406030204" pitchFamily="18" charset="0"/>
                              </a:rPr>
                              <m:t>𝟐</m:t>
                            </m:r>
                          </m:sup>
                        </m:s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e>
                    </m:d>
                  </m:oMath>
                </a14:m>
                <a:r>
                  <a:rPr lang="zh-CN" altLang="en-US" b="1">
                    <a:solidFill>
                      <a:schemeClr val="accent2">
                        <a:lumMod val="50000"/>
                      </a:schemeClr>
                    </a:solidFill>
                  </a:rPr>
                  <a:t>是</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ℤ</m:t>
                        </m:r>
                      </m:e>
                      <m:sub>
                        <m:r>
                          <a:rPr lang="en-US" altLang="zh-CN" b="1" i="1" smtClean="0">
                            <a:solidFill>
                              <a:schemeClr val="accent2">
                                <a:lumMod val="50000"/>
                              </a:schemeClr>
                            </a:solidFill>
                            <a:latin typeface="Cambria Math" panose="02040503050406030204" pitchFamily="18" charset="0"/>
                          </a:rPr>
                          <m:t>𝟑</m:t>
                        </m:r>
                      </m:sub>
                    </m:sSub>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的极大理想。</a:t>
                </a:r>
              </a:p>
            </p:txBody>
          </p:sp>
        </mc:Choice>
        <mc:Fallback xmlns="">
          <p:sp>
            <p:nvSpPr>
              <p:cNvPr id="2" name="文本框 1"/>
              <p:cNvSpPr txBox="1">
                <a:spLocks noRot="1" noChangeAspect="1" noMove="1" noResize="1" noEditPoints="1" noAdjustHandles="1" noChangeArrowheads="1" noChangeShapeType="1" noTextEdit="1"/>
              </p:cNvSpPr>
              <p:nvPr/>
            </p:nvSpPr>
            <p:spPr>
              <a:xfrm>
                <a:off x="1068454" y="1175275"/>
                <a:ext cx="3607907" cy="402354"/>
              </a:xfrm>
              <a:prstGeom prst="rect">
                <a:avLst/>
              </a:prstGeom>
              <a:blipFill rotWithShape="1">
                <a:blip r:embed="rId2"/>
                <a:stretch>
                  <a:fillRect l="-1351" t="-3030" r="-1520" b="-21212"/>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多项式环的极大理想证明练习解答（一）</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15</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p:cNvSpPr txBox="1"/>
              <p:nvPr/>
            </p:nvSpPr>
            <p:spPr>
              <a:xfrm>
                <a:off x="1068454" y="1175275"/>
                <a:ext cx="3607907" cy="402354"/>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证明</a:t>
                </a:r>
                <a14:m>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𝒙</m:t>
                            </m:r>
                          </m:e>
                          <m:sup>
                            <m:r>
                              <a:rPr lang="en-US" altLang="zh-CN" b="1" i="1" smtClean="0">
                                <a:solidFill>
                                  <a:schemeClr val="accent2">
                                    <a:lumMod val="50000"/>
                                  </a:schemeClr>
                                </a:solidFill>
                                <a:latin typeface="Cambria Math" panose="02040503050406030204" pitchFamily="18" charset="0"/>
                              </a:rPr>
                              <m:t>𝟐</m:t>
                            </m:r>
                          </m:sup>
                        </m:s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e>
                    </m:d>
                  </m:oMath>
                </a14:m>
                <a:r>
                  <a:rPr lang="zh-CN" altLang="en-US" b="1">
                    <a:solidFill>
                      <a:schemeClr val="accent2">
                        <a:lumMod val="50000"/>
                      </a:schemeClr>
                    </a:solidFill>
                  </a:rPr>
                  <a:t>是</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ℤ</m:t>
                        </m:r>
                      </m:e>
                      <m:sub>
                        <m:r>
                          <a:rPr lang="en-US" altLang="zh-CN" b="1" i="1" smtClean="0">
                            <a:solidFill>
                              <a:schemeClr val="accent2">
                                <a:lumMod val="50000"/>
                              </a:schemeClr>
                            </a:solidFill>
                            <a:latin typeface="Cambria Math" panose="02040503050406030204" pitchFamily="18" charset="0"/>
                          </a:rPr>
                          <m:t>𝟑</m:t>
                        </m:r>
                      </m:sub>
                    </m:sSub>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的极大理想。</a:t>
                </a:r>
              </a:p>
            </p:txBody>
          </p:sp>
        </mc:Choice>
        <mc:Fallback xmlns="">
          <p:sp>
            <p:nvSpPr>
              <p:cNvPr id="2" name="文本框 1"/>
              <p:cNvSpPr txBox="1">
                <a:spLocks noRot="1" noChangeAspect="1" noMove="1" noResize="1" noEditPoints="1" noAdjustHandles="1" noChangeArrowheads="1" noChangeShapeType="1" noTextEdit="1"/>
              </p:cNvSpPr>
              <p:nvPr/>
            </p:nvSpPr>
            <p:spPr>
              <a:xfrm>
                <a:off x="1068454" y="1175275"/>
                <a:ext cx="3607907" cy="402354"/>
              </a:xfrm>
              <a:prstGeom prst="rect">
                <a:avLst/>
              </a:prstGeom>
              <a:blipFill rotWithShape="1">
                <a:blip r:embed="rId2"/>
                <a:stretch>
                  <a:fillRect l="-1351" t="-3030" r="-1520" b="-21212"/>
                </a:stretch>
              </a:blipFill>
            </p:spPr>
            <p:txBody>
              <a:bodyPr/>
              <a:lstStyle/>
              <a:p>
                <a:r>
                  <a:rPr lang="zh-CN" altLang="en-US">
                    <a:noFill/>
                  </a:rPr>
                  <a:t> </a:t>
                </a:r>
                <a:endParaRPr lang="zh-CN" altLang="en-US">
                  <a:noFill/>
                </a:endParaRPr>
              </a:p>
            </p:txBody>
          </p:sp>
        </mc:Fallback>
      </mc:AlternateContent>
      <p:grpSp>
        <p:nvGrpSpPr>
          <p:cNvPr id="3" name="组合 2"/>
          <p:cNvGrpSpPr/>
          <p:nvPr/>
        </p:nvGrpSpPr>
        <p:grpSpPr>
          <a:xfrm>
            <a:off x="1068451" y="2025097"/>
            <a:ext cx="7007092" cy="1933188"/>
            <a:chOff x="1068451" y="2025097"/>
            <a:chExt cx="7007092" cy="1933188"/>
          </a:xfrm>
        </p:grpSpPr>
        <p:sp>
          <p:nvSpPr>
            <p:cNvPr id="5" name="矩形: 圆角 4"/>
            <p:cNvSpPr/>
            <p:nvPr/>
          </p:nvSpPr>
          <p:spPr>
            <a:xfrm>
              <a:off x="1068451" y="2025097"/>
              <a:ext cx="7007092" cy="1933188"/>
            </a:xfrm>
            <a:prstGeom prst="roundRect">
              <a:avLst>
                <a:gd name="adj" fmla="val 5661"/>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3"/>
            <a:stretch>
              <a:fillRect/>
            </a:stretch>
          </p:blipFill>
          <p:spPr>
            <a:xfrm>
              <a:off x="1128087" y="2064855"/>
              <a:ext cx="6887819" cy="1850864"/>
            </a:xfrm>
            <a:prstGeom prst="rect">
              <a:avLst/>
            </a:prstGeom>
          </p:spPr>
        </p:pic>
      </p:grpSp>
      <p:cxnSp>
        <p:nvCxnSpPr>
          <p:cNvPr id="17" name="直接连接符 16">
            <a:extLst>
              <a:ext uri="{FF2B5EF4-FFF2-40B4-BE49-F238E27FC236}">
                <a16:creationId xmlns:a16="http://schemas.microsoft.com/office/drawing/2014/main" id="{B08BE397-AE2D-43D8-864C-52D4BB491706}"/>
              </a:ext>
            </a:extLst>
          </p:cNvPr>
          <p:cNvCxnSpPr/>
          <p:nvPr/>
        </p:nvCxnSpPr>
        <p:spPr>
          <a:xfrm>
            <a:off x="2858694" y="2181885"/>
            <a:ext cx="30781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多项式环的极大理想证明练习解答（二）</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16</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p:cNvSpPr txBox="1"/>
              <p:nvPr/>
            </p:nvSpPr>
            <p:spPr>
              <a:xfrm>
                <a:off x="1068454" y="1175275"/>
                <a:ext cx="3607907" cy="402354"/>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证明</a:t>
                </a:r>
                <a14:m>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𝒙</m:t>
                            </m:r>
                          </m:e>
                          <m:sup>
                            <m:r>
                              <a:rPr lang="en-US" altLang="zh-CN" b="1" i="1" smtClean="0">
                                <a:solidFill>
                                  <a:schemeClr val="accent2">
                                    <a:lumMod val="50000"/>
                                  </a:schemeClr>
                                </a:solidFill>
                                <a:latin typeface="Cambria Math" panose="02040503050406030204" pitchFamily="18" charset="0"/>
                              </a:rPr>
                              <m:t>𝟐</m:t>
                            </m:r>
                          </m:sup>
                        </m:s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e>
                    </m:d>
                  </m:oMath>
                </a14:m>
                <a:r>
                  <a:rPr lang="zh-CN" altLang="en-US" b="1">
                    <a:solidFill>
                      <a:schemeClr val="accent2">
                        <a:lumMod val="50000"/>
                      </a:schemeClr>
                    </a:solidFill>
                  </a:rPr>
                  <a:t>是</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ℤ</m:t>
                        </m:r>
                      </m:e>
                      <m:sub>
                        <m:r>
                          <a:rPr lang="en-US" altLang="zh-CN" b="1" i="1" smtClean="0">
                            <a:solidFill>
                              <a:schemeClr val="accent2">
                                <a:lumMod val="50000"/>
                              </a:schemeClr>
                            </a:solidFill>
                            <a:latin typeface="Cambria Math" panose="02040503050406030204" pitchFamily="18" charset="0"/>
                          </a:rPr>
                          <m:t>𝟑</m:t>
                        </m:r>
                      </m:sub>
                    </m:sSub>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的极大理想。</a:t>
                </a:r>
              </a:p>
            </p:txBody>
          </p:sp>
        </mc:Choice>
        <mc:Fallback xmlns="">
          <p:sp>
            <p:nvSpPr>
              <p:cNvPr id="2" name="文本框 1"/>
              <p:cNvSpPr txBox="1">
                <a:spLocks noRot="1" noChangeAspect="1" noMove="1" noResize="1" noEditPoints="1" noAdjustHandles="1" noChangeArrowheads="1" noChangeShapeType="1" noTextEdit="1"/>
              </p:cNvSpPr>
              <p:nvPr/>
            </p:nvSpPr>
            <p:spPr>
              <a:xfrm>
                <a:off x="1068454" y="1175275"/>
                <a:ext cx="3607907" cy="402354"/>
              </a:xfrm>
              <a:prstGeom prst="rect">
                <a:avLst/>
              </a:prstGeom>
              <a:blipFill rotWithShape="1">
                <a:blip r:embed="rId2"/>
                <a:stretch>
                  <a:fillRect l="-1351" t="-3030" r="-1520" b="-21212"/>
                </a:stretch>
              </a:blipFill>
            </p:spPr>
            <p:txBody>
              <a:bodyPr/>
              <a:lstStyle/>
              <a:p>
                <a:r>
                  <a:rPr lang="zh-CN" altLang="en-US">
                    <a:noFill/>
                  </a:rPr>
                  <a:t> </a:t>
                </a:r>
                <a:endParaRPr lang="zh-CN" altLang="en-US">
                  <a:noFill/>
                </a:endParaRPr>
              </a:p>
            </p:txBody>
          </p:sp>
        </mc:Fallback>
      </mc:AlternateContent>
      <p:grpSp>
        <p:nvGrpSpPr>
          <p:cNvPr id="6" name="组合 5"/>
          <p:cNvGrpSpPr/>
          <p:nvPr/>
        </p:nvGrpSpPr>
        <p:grpSpPr>
          <a:xfrm>
            <a:off x="1068454" y="1817708"/>
            <a:ext cx="7007092" cy="2531994"/>
            <a:chOff x="1068451" y="2025097"/>
            <a:chExt cx="7007092" cy="2531994"/>
          </a:xfrm>
        </p:grpSpPr>
        <p:sp>
          <p:nvSpPr>
            <p:cNvPr id="5" name="矩形: 圆角 4"/>
            <p:cNvSpPr/>
            <p:nvPr/>
          </p:nvSpPr>
          <p:spPr>
            <a:xfrm>
              <a:off x="1068451" y="2025097"/>
              <a:ext cx="7007092" cy="2531994"/>
            </a:xfrm>
            <a:prstGeom prst="roundRect">
              <a:avLst>
                <a:gd name="adj" fmla="val 5661"/>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3"/>
            <a:stretch>
              <a:fillRect/>
            </a:stretch>
          </p:blipFill>
          <p:spPr>
            <a:xfrm>
              <a:off x="1120633" y="2087712"/>
              <a:ext cx="6902727" cy="2408565"/>
            </a:xfrm>
            <a:prstGeom prst="rect">
              <a:avLst/>
            </a:prstGeom>
          </p:spPr>
        </p:pic>
      </p:grpSp>
      <p:sp>
        <p:nvSpPr>
          <p:cNvPr id="17" name="文本框 16">
            <a:extLst>
              <a:ext uri="{FF2B5EF4-FFF2-40B4-BE49-F238E27FC236}">
                <a16:creationId xmlns:a16="http://schemas.microsoft.com/office/drawing/2014/main" id="{192D96F7-8ED6-4B0F-AE18-A72CDA804D6D}"/>
              </a:ext>
            </a:extLst>
          </p:cNvPr>
          <p:cNvSpPr txBox="1"/>
          <p:nvPr/>
        </p:nvSpPr>
        <p:spPr>
          <a:xfrm>
            <a:off x="6654202" y="2433250"/>
            <a:ext cx="1328420" cy="276999"/>
          </a:xfrm>
          <a:prstGeom prst="rect">
            <a:avLst/>
          </a:prstGeom>
          <a:noFill/>
        </p:spPr>
        <p:txBody>
          <a:bodyPr wrap="square" rtlCol="0">
            <a:spAutoFit/>
          </a:bodyPr>
          <a:lstStyle/>
          <a:p>
            <a:r>
              <a:rPr lang="zh-CN" altLang="en-US" sz="1200" b="1" dirty="0">
                <a:solidFill>
                  <a:srgbClr val="FF0000"/>
                </a:solidFill>
              </a:rPr>
              <a:t>非零</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极大理想和域（一）</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17</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p:cNvSpPr txBox="1"/>
              <p:nvPr/>
            </p:nvSpPr>
            <p:spPr>
              <a:xfrm>
                <a:off x="874643" y="874644"/>
                <a:ext cx="7394713" cy="736612"/>
              </a:xfrm>
              <a:prstGeom prst="rect">
                <a:avLst/>
              </a:prstGeom>
              <a:solidFill>
                <a:schemeClr val="accent5">
                  <a:lumMod val="20000"/>
                  <a:lumOff val="80000"/>
                </a:schemeClr>
              </a:solidFill>
            </p:spPr>
            <p:txBody>
              <a:bodyPr wrap="square" rtlCol="0">
                <a:spAutoFit/>
              </a:bodyPr>
              <a:lstStyle/>
              <a:p>
                <a:pPr>
                  <a:lnSpc>
                    <a:spcPts val="2600"/>
                  </a:lnSpc>
                </a:pPr>
                <a:r>
                  <a:rPr lang="en-US" altLang="zh-CN" b="1">
                    <a:solidFill>
                      <a:srgbClr val="002060"/>
                    </a:solidFill>
                  </a:rPr>
                  <a:t>【</a:t>
                </a:r>
                <a:r>
                  <a:rPr lang="zh-CN" altLang="en-US" b="1">
                    <a:solidFill>
                      <a:srgbClr val="002060"/>
                    </a:solidFill>
                  </a:rPr>
                  <a:t>定理</a:t>
                </a:r>
                <a:r>
                  <a:rPr lang="en-US" altLang="zh-CN" b="1">
                    <a:solidFill>
                      <a:srgbClr val="002060"/>
                    </a:solidFill>
                  </a:rPr>
                  <a:t>】</a:t>
                </a:r>
                <a:r>
                  <a:rPr lang="zh-CN" altLang="en-US" b="1">
                    <a:solidFill>
                      <a:schemeClr val="accent2">
                        <a:lumMod val="50000"/>
                      </a:schemeClr>
                    </a:solidFill>
                  </a:rPr>
                  <a:t>设</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a:solidFill>
                      <a:schemeClr val="accent2">
                        <a:lumMod val="50000"/>
                      </a:schemeClr>
                    </a:solidFill>
                  </a:rPr>
                  <a:t>是有单位元</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𝒆</m:t>
                    </m:r>
                  </m:oMath>
                </a14:m>
                <a:r>
                  <a:rPr lang="zh-CN" altLang="en-US" b="1">
                    <a:solidFill>
                      <a:schemeClr val="accent2">
                        <a:lumMod val="50000"/>
                      </a:schemeClr>
                    </a:solidFill>
                  </a:rPr>
                  <a:t>的交换环，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𝑰</m:t>
                    </m:r>
                  </m:oMath>
                </a14:m>
                <a:r>
                  <a:rPr lang="zh-CN" altLang="en-US" b="1">
                    <a:solidFill>
                      <a:schemeClr val="accent2">
                        <a:lumMod val="50000"/>
                      </a:schemeClr>
                    </a:solidFill>
                  </a:rPr>
                  <a:t>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a:solidFill>
                      <a:schemeClr val="accent2">
                        <a:lumMod val="50000"/>
                      </a:schemeClr>
                    </a:solidFill>
                  </a:rPr>
                  <a:t>的理想，则：</a:t>
                </a:r>
                <a14:m>
                  <m:oMath xmlns:m="http://schemas.openxmlformats.org/officeDocument/2006/math">
                    <m:r>
                      <a:rPr lang="en-US" altLang="zh-CN" b="1" i="1" smtClean="0">
                        <a:solidFill>
                          <a:srgbClr val="C00000"/>
                        </a:solidFill>
                        <a:latin typeface="Cambria Math" panose="02040503050406030204" pitchFamily="18" charset="0"/>
                      </a:rPr>
                      <m:t>𝑰</m:t>
                    </m:r>
                  </m:oMath>
                </a14:m>
                <a:r>
                  <a:rPr lang="zh-CN" altLang="en-US" b="1">
                    <a:solidFill>
                      <a:srgbClr val="C00000"/>
                    </a:solidFill>
                  </a:rPr>
                  <a:t>是</a:t>
                </a:r>
                <a14:m>
                  <m:oMath xmlns:m="http://schemas.openxmlformats.org/officeDocument/2006/math">
                    <m:r>
                      <a:rPr lang="en-US" altLang="zh-CN" b="1" i="1" smtClean="0">
                        <a:solidFill>
                          <a:srgbClr val="C00000"/>
                        </a:solidFill>
                        <a:latin typeface="Cambria Math" panose="02040503050406030204" pitchFamily="18" charset="0"/>
                      </a:rPr>
                      <m:t>𝑹</m:t>
                    </m:r>
                  </m:oMath>
                </a14:m>
                <a:r>
                  <a:rPr lang="zh-CN" altLang="en-US" b="1">
                    <a:solidFill>
                      <a:srgbClr val="C00000"/>
                    </a:solidFill>
                  </a:rPr>
                  <a:t>的极大理想</a:t>
                </a:r>
                <a:r>
                  <a:rPr lang="zh-CN" altLang="en-US" b="1">
                    <a:solidFill>
                      <a:schemeClr val="accent2">
                        <a:lumMod val="50000"/>
                      </a:schemeClr>
                    </a:solidFill>
                  </a:rPr>
                  <a:t>当且仅当</a:t>
                </a:r>
                <a14:m>
                  <m:oMath xmlns:m="http://schemas.openxmlformats.org/officeDocument/2006/math">
                    <m:r>
                      <a:rPr lang="en-US" altLang="zh-CN" b="1" i="1" smtClean="0">
                        <a:solidFill>
                          <a:srgbClr val="C00000"/>
                        </a:solidFill>
                        <a:latin typeface="Cambria Math" panose="02040503050406030204" pitchFamily="18" charset="0"/>
                      </a:rPr>
                      <m:t>𝑹</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𝑰</m:t>
                    </m:r>
                  </m:oMath>
                </a14:m>
                <a:r>
                  <a:rPr lang="zh-CN" altLang="en-US" b="1">
                    <a:solidFill>
                      <a:srgbClr val="C00000"/>
                    </a:solidFill>
                  </a:rPr>
                  <a:t>是域</a:t>
                </a:r>
                <a:r>
                  <a:rPr lang="zh-CN" altLang="en-US" b="1">
                    <a:solidFill>
                      <a:schemeClr val="accent2">
                        <a:lumMod val="50000"/>
                      </a:schemeClr>
                    </a:solidFill>
                  </a:rPr>
                  <a:t>。</a:t>
                </a:r>
              </a:p>
            </p:txBody>
          </p:sp>
        </mc:Choice>
        <mc:Fallback xmlns="">
          <p:sp>
            <p:nvSpPr>
              <p:cNvPr id="2" name="文本框 1"/>
              <p:cNvSpPr txBox="1">
                <a:spLocks noRot="1" noChangeAspect="1" noMove="1" noResize="1" noEditPoints="1" noAdjustHandles="1" noChangeArrowheads="1" noChangeShapeType="1" noTextEdit="1"/>
              </p:cNvSpPr>
              <p:nvPr/>
            </p:nvSpPr>
            <p:spPr>
              <a:xfrm>
                <a:off x="874643" y="874644"/>
                <a:ext cx="7394713" cy="736612"/>
              </a:xfrm>
              <a:prstGeom prst="rect">
                <a:avLst/>
              </a:prstGeom>
              <a:blipFill rotWithShape="1">
                <a:blip r:embed="rId2"/>
                <a:stretch>
                  <a:fillRect l="-659" r="-659" b="-12397"/>
                </a:stretch>
              </a:blipFill>
            </p:spPr>
            <p:txBody>
              <a:bodyPr/>
              <a:lstStyle/>
              <a:p>
                <a:r>
                  <a:rPr lang="zh-CN" altLang="en-US">
                    <a:noFill/>
                  </a:rPr>
                  <a:t> </a:t>
                </a:r>
                <a:endParaRPr lang="zh-CN" altLang="en-US">
                  <a:noFill/>
                </a:endParaRPr>
              </a:p>
            </p:txBody>
          </p:sp>
        </mc:Fallback>
      </mc:AlternateContent>
      <p:grpSp>
        <p:nvGrpSpPr>
          <p:cNvPr id="6" name="组合 5"/>
          <p:cNvGrpSpPr/>
          <p:nvPr/>
        </p:nvGrpSpPr>
        <p:grpSpPr>
          <a:xfrm>
            <a:off x="874643" y="1928191"/>
            <a:ext cx="7394713" cy="2529509"/>
            <a:chOff x="874643" y="1928191"/>
            <a:chExt cx="7394713" cy="2529509"/>
          </a:xfrm>
        </p:grpSpPr>
        <p:sp>
          <p:nvSpPr>
            <p:cNvPr id="5" name="矩形: 圆角 4"/>
            <p:cNvSpPr/>
            <p:nvPr/>
          </p:nvSpPr>
          <p:spPr>
            <a:xfrm>
              <a:off x="874643" y="1928191"/>
              <a:ext cx="7394713" cy="2529509"/>
            </a:xfrm>
            <a:prstGeom prst="roundRect">
              <a:avLst>
                <a:gd name="adj" fmla="val 58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3"/>
            <a:stretch>
              <a:fillRect/>
            </a:stretch>
          </p:blipFill>
          <p:spPr>
            <a:xfrm>
              <a:off x="931790" y="1982503"/>
              <a:ext cx="7280414" cy="2419107"/>
            </a:xfrm>
            <a:prstGeom prst="rect">
              <a:avLst/>
            </a:prstGeom>
          </p:spPr>
        </p:pic>
      </p:grpSp>
      <p:sp>
        <p:nvSpPr>
          <p:cNvPr id="17" name="文本框 16"/>
          <p:cNvSpPr txBox="1"/>
          <p:nvPr/>
        </p:nvSpPr>
        <p:spPr>
          <a:xfrm>
            <a:off x="4881845" y="1508955"/>
            <a:ext cx="1498932" cy="369332"/>
          </a:xfrm>
          <a:prstGeom prst="rect">
            <a:avLst/>
          </a:prstGeom>
          <a:noFill/>
        </p:spPr>
        <p:txBody>
          <a:bodyPr wrap="square" rtlCol="0">
            <a:spAutoFit/>
          </a:bodyPr>
          <a:lstStyle/>
          <a:p>
            <a:r>
              <a:rPr lang="en-US" altLang="zh-CN" b="1" dirty="0">
                <a:solidFill>
                  <a:srgbClr val="FF0000"/>
                </a:solidFill>
              </a:rPr>
              <a:t>R/I!={R}</a:t>
            </a:r>
          </a:p>
        </p:txBody>
      </p:sp>
      <p:cxnSp>
        <p:nvCxnSpPr>
          <p:cNvPr id="7" name="直接连接符 6"/>
          <p:cNvCxnSpPr/>
          <p:nvPr/>
        </p:nvCxnSpPr>
        <p:spPr>
          <a:xfrm flipV="1">
            <a:off x="4778908" y="2202569"/>
            <a:ext cx="874353" cy="667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极大理想和域（二）</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18</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p:cNvSpPr txBox="1"/>
              <p:nvPr/>
            </p:nvSpPr>
            <p:spPr>
              <a:xfrm>
                <a:off x="874643" y="874644"/>
                <a:ext cx="7394713" cy="736612"/>
              </a:xfrm>
              <a:prstGeom prst="rect">
                <a:avLst/>
              </a:prstGeom>
              <a:solidFill>
                <a:schemeClr val="accent5">
                  <a:lumMod val="20000"/>
                  <a:lumOff val="80000"/>
                </a:schemeClr>
              </a:solidFill>
            </p:spPr>
            <p:txBody>
              <a:bodyPr wrap="square" rtlCol="0">
                <a:spAutoFit/>
              </a:bodyPr>
              <a:lstStyle/>
              <a:p>
                <a:pPr>
                  <a:lnSpc>
                    <a:spcPts val="2600"/>
                  </a:lnSpc>
                </a:pPr>
                <a:r>
                  <a:rPr lang="en-US" altLang="zh-CN" b="1">
                    <a:solidFill>
                      <a:srgbClr val="002060"/>
                    </a:solidFill>
                  </a:rPr>
                  <a:t>【</a:t>
                </a:r>
                <a:r>
                  <a:rPr lang="zh-CN" altLang="en-US" b="1">
                    <a:solidFill>
                      <a:srgbClr val="002060"/>
                    </a:solidFill>
                  </a:rPr>
                  <a:t>定理</a:t>
                </a:r>
                <a:r>
                  <a:rPr lang="en-US" altLang="zh-CN" b="1">
                    <a:solidFill>
                      <a:srgbClr val="002060"/>
                    </a:solidFill>
                  </a:rPr>
                  <a:t>】</a:t>
                </a:r>
                <a:r>
                  <a:rPr lang="zh-CN" altLang="en-US" b="1">
                    <a:solidFill>
                      <a:schemeClr val="accent2">
                        <a:lumMod val="50000"/>
                      </a:schemeClr>
                    </a:solidFill>
                  </a:rPr>
                  <a:t>设</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a:solidFill>
                      <a:schemeClr val="accent2">
                        <a:lumMod val="50000"/>
                      </a:schemeClr>
                    </a:solidFill>
                  </a:rPr>
                  <a:t>是有单位元</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𝒆</m:t>
                    </m:r>
                  </m:oMath>
                </a14:m>
                <a:r>
                  <a:rPr lang="zh-CN" altLang="en-US" b="1">
                    <a:solidFill>
                      <a:schemeClr val="accent2">
                        <a:lumMod val="50000"/>
                      </a:schemeClr>
                    </a:solidFill>
                  </a:rPr>
                  <a:t>的交换环，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𝑰</m:t>
                    </m:r>
                  </m:oMath>
                </a14:m>
                <a:r>
                  <a:rPr lang="zh-CN" altLang="en-US" b="1">
                    <a:solidFill>
                      <a:schemeClr val="accent2">
                        <a:lumMod val="50000"/>
                      </a:schemeClr>
                    </a:solidFill>
                  </a:rPr>
                  <a:t>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a:solidFill>
                      <a:schemeClr val="accent2">
                        <a:lumMod val="50000"/>
                      </a:schemeClr>
                    </a:solidFill>
                  </a:rPr>
                  <a:t>的理想，则：</a:t>
                </a:r>
                <a14:m>
                  <m:oMath xmlns:m="http://schemas.openxmlformats.org/officeDocument/2006/math">
                    <m:r>
                      <a:rPr lang="en-US" altLang="zh-CN" b="1" i="1" smtClean="0">
                        <a:solidFill>
                          <a:srgbClr val="C00000"/>
                        </a:solidFill>
                        <a:latin typeface="Cambria Math" panose="02040503050406030204" pitchFamily="18" charset="0"/>
                      </a:rPr>
                      <m:t>𝑰</m:t>
                    </m:r>
                  </m:oMath>
                </a14:m>
                <a:r>
                  <a:rPr lang="zh-CN" altLang="en-US" b="1">
                    <a:solidFill>
                      <a:srgbClr val="C00000"/>
                    </a:solidFill>
                  </a:rPr>
                  <a:t>是</a:t>
                </a:r>
                <a14:m>
                  <m:oMath xmlns:m="http://schemas.openxmlformats.org/officeDocument/2006/math">
                    <m:r>
                      <a:rPr lang="en-US" altLang="zh-CN" b="1" i="1" smtClean="0">
                        <a:solidFill>
                          <a:srgbClr val="C00000"/>
                        </a:solidFill>
                        <a:latin typeface="Cambria Math" panose="02040503050406030204" pitchFamily="18" charset="0"/>
                      </a:rPr>
                      <m:t>𝑹</m:t>
                    </m:r>
                  </m:oMath>
                </a14:m>
                <a:r>
                  <a:rPr lang="zh-CN" altLang="en-US" b="1">
                    <a:solidFill>
                      <a:srgbClr val="C00000"/>
                    </a:solidFill>
                  </a:rPr>
                  <a:t>的极大理想</a:t>
                </a:r>
                <a:r>
                  <a:rPr lang="zh-CN" altLang="en-US" b="1">
                    <a:solidFill>
                      <a:schemeClr val="accent2">
                        <a:lumMod val="50000"/>
                      </a:schemeClr>
                    </a:solidFill>
                  </a:rPr>
                  <a:t>当且仅当</a:t>
                </a:r>
                <a14:m>
                  <m:oMath xmlns:m="http://schemas.openxmlformats.org/officeDocument/2006/math">
                    <m:r>
                      <a:rPr lang="en-US" altLang="zh-CN" b="1" i="1" smtClean="0">
                        <a:solidFill>
                          <a:srgbClr val="C00000"/>
                        </a:solidFill>
                        <a:latin typeface="Cambria Math" panose="02040503050406030204" pitchFamily="18" charset="0"/>
                      </a:rPr>
                      <m:t>𝑹</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𝑰</m:t>
                    </m:r>
                  </m:oMath>
                </a14:m>
                <a:r>
                  <a:rPr lang="zh-CN" altLang="en-US" b="1">
                    <a:solidFill>
                      <a:srgbClr val="C00000"/>
                    </a:solidFill>
                  </a:rPr>
                  <a:t>是域</a:t>
                </a:r>
                <a:r>
                  <a:rPr lang="zh-CN" altLang="en-US" b="1">
                    <a:solidFill>
                      <a:schemeClr val="accent2">
                        <a:lumMod val="50000"/>
                      </a:schemeClr>
                    </a:solidFill>
                  </a:rPr>
                  <a:t>。</a:t>
                </a:r>
              </a:p>
            </p:txBody>
          </p:sp>
        </mc:Choice>
        <mc:Fallback xmlns="">
          <p:sp>
            <p:nvSpPr>
              <p:cNvPr id="2" name="文本框 1"/>
              <p:cNvSpPr txBox="1">
                <a:spLocks noRot="1" noChangeAspect="1" noMove="1" noResize="1" noEditPoints="1" noAdjustHandles="1" noChangeArrowheads="1" noChangeShapeType="1" noTextEdit="1"/>
              </p:cNvSpPr>
              <p:nvPr/>
            </p:nvSpPr>
            <p:spPr>
              <a:xfrm>
                <a:off x="874643" y="874644"/>
                <a:ext cx="7394713" cy="736612"/>
              </a:xfrm>
              <a:prstGeom prst="rect">
                <a:avLst/>
              </a:prstGeom>
              <a:blipFill rotWithShape="1">
                <a:blip r:embed="rId2"/>
                <a:stretch>
                  <a:fillRect l="-659" r="-659" b="-12397"/>
                </a:stretch>
              </a:blipFill>
            </p:spPr>
            <p:txBody>
              <a:bodyPr/>
              <a:lstStyle/>
              <a:p>
                <a:r>
                  <a:rPr lang="zh-CN" altLang="en-US">
                    <a:noFill/>
                  </a:rPr>
                  <a:t> </a:t>
                </a:r>
                <a:endParaRPr lang="zh-CN" altLang="en-US">
                  <a:noFill/>
                </a:endParaRPr>
              </a:p>
            </p:txBody>
          </p:sp>
        </mc:Fallback>
      </mc:AlternateContent>
      <p:grpSp>
        <p:nvGrpSpPr>
          <p:cNvPr id="7" name="组合 6"/>
          <p:cNvGrpSpPr/>
          <p:nvPr/>
        </p:nvGrpSpPr>
        <p:grpSpPr>
          <a:xfrm>
            <a:off x="874640" y="1816346"/>
            <a:ext cx="7394713" cy="1088334"/>
            <a:chOff x="874643" y="1928192"/>
            <a:chExt cx="7394713" cy="1088334"/>
          </a:xfrm>
        </p:grpSpPr>
        <p:sp>
          <p:nvSpPr>
            <p:cNvPr id="5" name="矩形: 圆角 4"/>
            <p:cNvSpPr/>
            <p:nvPr/>
          </p:nvSpPr>
          <p:spPr>
            <a:xfrm>
              <a:off x="874643" y="1928192"/>
              <a:ext cx="7394713" cy="1088334"/>
            </a:xfrm>
            <a:prstGeom prst="roundRect">
              <a:avLst>
                <a:gd name="adj" fmla="val 58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a:stretch>
              <a:fillRect/>
            </a:stretch>
          </p:blipFill>
          <p:spPr>
            <a:xfrm>
              <a:off x="919370" y="1973477"/>
              <a:ext cx="7305260" cy="997763"/>
            </a:xfrm>
            <a:prstGeom prst="rect">
              <a:avLst/>
            </a:prstGeom>
          </p:spPr>
        </p:pic>
      </p:grpSp>
      <mc:AlternateContent xmlns:mc="http://schemas.openxmlformats.org/markup-compatibility/2006" xmlns:a14="http://schemas.microsoft.com/office/drawing/2010/main">
        <mc:Choice Requires="a14">
          <p:sp>
            <p:nvSpPr>
              <p:cNvPr id="8" name="文本框 7"/>
              <p:cNvSpPr txBox="1"/>
              <p:nvPr/>
            </p:nvSpPr>
            <p:spPr>
              <a:xfrm>
                <a:off x="874640" y="3084373"/>
                <a:ext cx="7394713" cy="1073114"/>
              </a:xfrm>
              <a:prstGeom prst="rect">
                <a:avLst/>
              </a:prstGeom>
              <a:solidFill>
                <a:schemeClr val="accent4">
                  <a:lumMod val="20000"/>
                  <a:lumOff val="80000"/>
                </a:schemeClr>
              </a:solidFill>
            </p:spPr>
            <p:txBody>
              <a:bodyPr wrap="square" rtlCol="0">
                <a:spAutoFit/>
              </a:bodyPr>
              <a:lstStyle/>
              <a:p>
                <a:pPr marL="285750" indent="-285750">
                  <a:lnSpc>
                    <a:spcPts val="1800"/>
                  </a:lnSpc>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在交换环</a:t>
                </a:r>
                <a14:m>
                  <m:oMath xmlns:m="http://schemas.openxmlformats.org/officeDocument/2006/math">
                    <m:r>
                      <a:rPr lang="en-US" altLang="zh-CN" sz="1400" b="1" i="1">
                        <a:solidFill>
                          <a:schemeClr val="accent2">
                            <a:lumMod val="50000"/>
                          </a:schemeClr>
                        </a:solidFill>
                        <a:latin typeface="Cambria Math" panose="02040503050406030204" pitchFamily="18" charset="0"/>
                      </a:rPr>
                      <m:t>𝑹</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中，</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𝑰</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𝑹</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的素理想当且仅当在</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𝑹</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𝑰</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中</a:t>
                </a:r>
                <a14:m>
                  <m:oMath xmlns:m="http://schemas.openxmlformats.org/officeDocument/2006/math">
                    <m:bar>
                      <m:barPr>
                        <m:pos m:val="top"/>
                        <m:ctrlPr>
                          <a:rPr lang="en-US" altLang="zh-CN" sz="1400" b="1" i="1" smtClean="0">
                            <a:solidFill>
                              <a:schemeClr val="accent2">
                                <a:lumMod val="50000"/>
                              </a:schemeClr>
                            </a:solidFill>
                            <a:latin typeface="Cambria Math" panose="02040503050406030204" pitchFamily="18" charset="0"/>
                          </a:rPr>
                        </m:ctrlPr>
                      </m:barPr>
                      <m:e>
                        <m:r>
                          <a:rPr lang="en-US" altLang="zh-CN" sz="1400" b="1" i="1" smtClean="0">
                            <a:solidFill>
                              <a:schemeClr val="accent2">
                                <a:lumMod val="50000"/>
                              </a:schemeClr>
                            </a:solidFill>
                            <a:latin typeface="Cambria Math" panose="02040503050406030204" pitchFamily="18" charset="0"/>
                          </a:rPr>
                          <m:t>𝒂</m:t>
                        </m:r>
                      </m:e>
                    </m:bar>
                    <m:bar>
                      <m:barPr>
                        <m:pos m:val="top"/>
                        <m:ctrlPr>
                          <a:rPr lang="en-US" altLang="zh-CN" sz="1400" b="1" i="1" smtClean="0">
                            <a:solidFill>
                              <a:schemeClr val="accent2">
                                <a:lumMod val="50000"/>
                              </a:schemeClr>
                            </a:solidFill>
                            <a:latin typeface="Cambria Math" panose="02040503050406030204" pitchFamily="18" charset="0"/>
                          </a:rPr>
                        </m:ctrlPr>
                      </m:barPr>
                      <m:e>
                        <m:r>
                          <a:rPr lang="en-US" altLang="zh-CN" sz="1400" b="1" i="1" smtClean="0">
                            <a:solidFill>
                              <a:schemeClr val="accent2">
                                <a:lumMod val="50000"/>
                              </a:schemeClr>
                            </a:solidFill>
                            <a:latin typeface="Cambria Math" panose="02040503050406030204" pitchFamily="18" charset="0"/>
                          </a:rPr>
                          <m:t>𝒃</m:t>
                        </m:r>
                      </m:e>
                    </m:bar>
                    <m:r>
                      <a:rPr lang="en-US" altLang="zh-CN" sz="1400" b="1" i="1" smtClean="0">
                        <a:solidFill>
                          <a:schemeClr val="accent2">
                            <a:lumMod val="50000"/>
                          </a:schemeClr>
                        </a:solidFill>
                        <a:latin typeface="Cambria Math" panose="02040503050406030204" pitchFamily="18" charset="0"/>
                      </a:rPr>
                      <m:t>=</m:t>
                    </m:r>
                    <m:bar>
                      <m:barPr>
                        <m:pos m:val="top"/>
                        <m:ctrlPr>
                          <a:rPr lang="en-US" altLang="zh-CN" sz="1400" b="1" i="1" smtClean="0">
                            <a:solidFill>
                              <a:schemeClr val="accent2">
                                <a:lumMod val="50000"/>
                              </a:schemeClr>
                            </a:solidFill>
                            <a:latin typeface="Cambria Math" panose="02040503050406030204" pitchFamily="18" charset="0"/>
                          </a:rPr>
                        </m:ctrlPr>
                      </m:barPr>
                      <m:e>
                        <m:r>
                          <a:rPr lang="en-US" altLang="zh-CN" sz="1400" b="1" i="1" smtClean="0">
                            <a:solidFill>
                              <a:schemeClr val="accent2">
                                <a:lumMod val="50000"/>
                              </a:schemeClr>
                            </a:solidFill>
                            <a:latin typeface="Cambria Math" panose="02040503050406030204" pitchFamily="18" charset="0"/>
                          </a:rPr>
                          <m:t>𝟎</m:t>
                        </m:r>
                      </m:e>
                    </m:bar>
                  </m:oMath>
                </a14:m>
                <a:r>
                  <a:rPr lang="zh-CN" altLang="en-US" sz="1400" b="1">
                    <a:solidFill>
                      <a:schemeClr val="accent2">
                        <a:lumMod val="50000"/>
                      </a:schemeClr>
                    </a:solidFill>
                    <a:latin typeface="楷体" panose="02010609060101010101" pitchFamily="49" charset="-122"/>
                    <a:ea typeface="楷体" panose="02010609060101010101" pitchFamily="49" charset="-122"/>
                  </a:rPr>
                  <a:t>蕴涵</a:t>
                </a:r>
                <a14:m>
                  <m:oMath xmlns:m="http://schemas.openxmlformats.org/officeDocument/2006/math">
                    <m:bar>
                      <m:barPr>
                        <m:pos m:val="top"/>
                        <m:ctrlPr>
                          <a:rPr lang="en-US" altLang="zh-CN" sz="1400" b="1" i="1" smtClean="0">
                            <a:solidFill>
                              <a:schemeClr val="accent2">
                                <a:lumMod val="50000"/>
                              </a:schemeClr>
                            </a:solidFill>
                            <a:latin typeface="Cambria Math" panose="02040503050406030204" pitchFamily="18" charset="0"/>
                          </a:rPr>
                        </m:ctrlPr>
                      </m:barPr>
                      <m:e>
                        <m:r>
                          <a:rPr lang="en-US" altLang="zh-CN" sz="1400" b="1" i="1" smtClean="0">
                            <a:solidFill>
                              <a:schemeClr val="accent2">
                                <a:lumMod val="50000"/>
                              </a:schemeClr>
                            </a:solidFill>
                            <a:latin typeface="Cambria Math" panose="02040503050406030204" pitchFamily="18" charset="0"/>
                          </a:rPr>
                          <m:t>𝒂</m:t>
                        </m:r>
                      </m:e>
                    </m:bar>
                    <m:r>
                      <a:rPr lang="en-US" altLang="zh-CN" sz="1400" b="1" i="1" smtClean="0">
                        <a:solidFill>
                          <a:schemeClr val="accent2">
                            <a:lumMod val="50000"/>
                          </a:schemeClr>
                        </a:solidFill>
                        <a:latin typeface="Cambria Math" panose="02040503050406030204" pitchFamily="18" charset="0"/>
                      </a:rPr>
                      <m:t>=</m:t>
                    </m:r>
                    <m:bar>
                      <m:barPr>
                        <m:pos m:val="top"/>
                        <m:ctrlPr>
                          <a:rPr lang="en-US" altLang="zh-CN" sz="1400" b="1" i="1" smtClean="0">
                            <a:solidFill>
                              <a:schemeClr val="accent2">
                                <a:lumMod val="50000"/>
                              </a:schemeClr>
                            </a:solidFill>
                            <a:latin typeface="Cambria Math" panose="02040503050406030204" pitchFamily="18" charset="0"/>
                          </a:rPr>
                        </m:ctrlPr>
                      </m:barPr>
                      <m:e>
                        <m:r>
                          <a:rPr lang="en-US" altLang="zh-CN" sz="1400" b="1" i="1" smtClean="0">
                            <a:solidFill>
                              <a:schemeClr val="accent2">
                                <a:lumMod val="50000"/>
                              </a:schemeClr>
                            </a:solidFill>
                            <a:latin typeface="Cambria Math" panose="02040503050406030204" pitchFamily="18" charset="0"/>
                          </a:rPr>
                          <m:t>𝟎</m:t>
                        </m:r>
                      </m:e>
                    </m:bar>
                  </m:oMath>
                </a14:m>
                <a:r>
                  <a:rPr lang="zh-CN" altLang="en-US" sz="1400" b="1">
                    <a:solidFill>
                      <a:schemeClr val="accent2">
                        <a:lumMod val="50000"/>
                      </a:schemeClr>
                    </a:solidFill>
                    <a:latin typeface="楷体" panose="02010609060101010101" pitchFamily="49" charset="-122"/>
                    <a:ea typeface="楷体" panose="02010609060101010101" pitchFamily="49" charset="-122"/>
                  </a:rPr>
                  <a:t>或</a:t>
                </a:r>
                <a14:m>
                  <m:oMath xmlns:m="http://schemas.openxmlformats.org/officeDocument/2006/math">
                    <m:bar>
                      <m:barPr>
                        <m:pos m:val="top"/>
                        <m:ctrlPr>
                          <a:rPr lang="en-US" altLang="zh-CN" sz="1400" b="1" i="1" smtClean="0">
                            <a:solidFill>
                              <a:schemeClr val="accent2">
                                <a:lumMod val="50000"/>
                              </a:schemeClr>
                            </a:solidFill>
                            <a:latin typeface="Cambria Math" panose="02040503050406030204" pitchFamily="18" charset="0"/>
                          </a:rPr>
                        </m:ctrlPr>
                      </m:barPr>
                      <m:e>
                        <m:r>
                          <a:rPr lang="en-US" altLang="zh-CN" sz="1400" b="1" i="1" smtClean="0">
                            <a:solidFill>
                              <a:schemeClr val="accent2">
                                <a:lumMod val="50000"/>
                              </a:schemeClr>
                            </a:solidFill>
                            <a:latin typeface="Cambria Math" panose="02040503050406030204" pitchFamily="18" charset="0"/>
                          </a:rPr>
                          <m:t>𝒃</m:t>
                        </m:r>
                      </m:e>
                    </m:bar>
                    <m:r>
                      <a:rPr lang="en-US" altLang="zh-CN" sz="1400" b="1" i="1" smtClean="0">
                        <a:solidFill>
                          <a:schemeClr val="accent2">
                            <a:lumMod val="50000"/>
                          </a:schemeClr>
                        </a:solidFill>
                        <a:latin typeface="Cambria Math" panose="02040503050406030204" pitchFamily="18" charset="0"/>
                      </a:rPr>
                      <m:t>=</m:t>
                    </m:r>
                    <m:bar>
                      <m:barPr>
                        <m:pos m:val="top"/>
                        <m:ctrlPr>
                          <a:rPr lang="en-US" altLang="zh-CN" sz="1400" b="1" i="1" smtClean="0">
                            <a:solidFill>
                              <a:schemeClr val="accent2">
                                <a:lumMod val="50000"/>
                              </a:schemeClr>
                            </a:solidFill>
                            <a:latin typeface="Cambria Math" panose="02040503050406030204" pitchFamily="18" charset="0"/>
                          </a:rPr>
                        </m:ctrlPr>
                      </m:barPr>
                      <m:e>
                        <m:r>
                          <a:rPr lang="en-US" altLang="zh-CN" sz="1400" b="1" i="1" smtClean="0">
                            <a:solidFill>
                              <a:schemeClr val="accent2">
                                <a:lumMod val="50000"/>
                              </a:schemeClr>
                            </a:solidFill>
                            <a:latin typeface="Cambria Math" panose="02040503050406030204" pitchFamily="18" charset="0"/>
                          </a:rPr>
                          <m:t>𝟎</m:t>
                        </m:r>
                      </m:e>
                    </m:bar>
                  </m:oMath>
                </a14:m>
                <a:r>
                  <a:rPr lang="zh-CN" altLang="en-US" sz="1400" b="1">
                    <a:solidFill>
                      <a:schemeClr val="accent2">
                        <a:lumMod val="50000"/>
                      </a:schemeClr>
                    </a:solidFill>
                    <a:latin typeface="楷体" panose="02010609060101010101" pitchFamily="49" charset="-122"/>
                    <a:ea typeface="楷体" panose="02010609060101010101" pitchFamily="49" charset="-122"/>
                  </a:rPr>
                  <a:t>，当且仅当</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𝑹</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𝑰</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的每个元素不是零因子</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285750" indent="-285750">
                  <a:lnSpc>
                    <a:spcPts val="1800"/>
                  </a:lnSpc>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在有单位元交换环</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𝑹</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中，</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𝑰</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𝑹</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的极大理想当且仅当每个真包含</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𝑰</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的理想都包含</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𝑹</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的单位元（从而就包含</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𝑹</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的所有元素）</a:t>
                </a:r>
              </a:p>
            </p:txBody>
          </p:sp>
        </mc:Choice>
        <mc:Fallback xmlns="">
          <p:sp>
            <p:nvSpPr>
              <p:cNvPr id="8" name="文本框 7"/>
              <p:cNvSpPr txBox="1">
                <a:spLocks noRot="1" noChangeAspect="1" noMove="1" noResize="1" noEditPoints="1" noAdjustHandles="1" noChangeArrowheads="1" noChangeShapeType="1" noTextEdit="1"/>
              </p:cNvSpPr>
              <p:nvPr/>
            </p:nvSpPr>
            <p:spPr>
              <a:xfrm>
                <a:off x="874640" y="3084373"/>
                <a:ext cx="7394713" cy="1073114"/>
              </a:xfrm>
              <a:prstGeom prst="rect">
                <a:avLst/>
              </a:prstGeom>
              <a:blipFill rotWithShape="1">
                <a:blip r:embed="rId4"/>
                <a:stretch>
                  <a:fillRect l="-82" t="-568" b="-397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874640" y="4317599"/>
                <a:ext cx="7394713" cy="307777"/>
              </a:xfrm>
              <a:prstGeom prst="rect">
                <a:avLst/>
              </a:prstGeom>
              <a:solidFill>
                <a:schemeClr val="accent5">
                  <a:lumMod val="20000"/>
                  <a:lumOff val="80000"/>
                </a:schemeClr>
              </a:solidFill>
            </p:spPr>
            <p:txBody>
              <a:bodyPr wrap="square" rtlCol="0">
                <a:spAutoFit/>
              </a:bodyPr>
              <a:lstStyle/>
              <a:p>
                <a:r>
                  <a:rPr lang="en-US" altLang="zh-CN" sz="1400" b="1">
                    <a:solidFill>
                      <a:schemeClr val="accent2">
                        <a:lumMod val="50000"/>
                      </a:schemeClr>
                    </a:solidFill>
                  </a:rPr>
                  <a:t>【</a:t>
                </a:r>
                <a:r>
                  <a:rPr lang="zh-CN" altLang="en-US" sz="1400" b="1">
                    <a:solidFill>
                      <a:schemeClr val="accent2">
                        <a:lumMod val="50000"/>
                      </a:schemeClr>
                    </a:solidFill>
                  </a:rPr>
                  <a:t>推论</a:t>
                </a:r>
                <a:r>
                  <a:rPr lang="en-US" altLang="zh-CN" sz="1400" b="1">
                    <a:solidFill>
                      <a:schemeClr val="accent2">
                        <a:lumMod val="50000"/>
                      </a:schemeClr>
                    </a:solidFill>
                  </a:rPr>
                  <a:t>】</a:t>
                </a:r>
                <a:r>
                  <a:rPr lang="zh-CN" altLang="en-US" sz="1400" b="1">
                    <a:solidFill>
                      <a:schemeClr val="accent2">
                        <a:lumMod val="50000"/>
                      </a:schemeClr>
                    </a:solidFill>
                  </a:rPr>
                  <a:t>设</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𝑹</m:t>
                    </m:r>
                  </m:oMath>
                </a14:m>
                <a:r>
                  <a:rPr lang="zh-CN" altLang="en-US" sz="1400" b="1">
                    <a:solidFill>
                      <a:schemeClr val="accent2">
                        <a:lumMod val="50000"/>
                      </a:schemeClr>
                    </a:solidFill>
                  </a:rPr>
                  <a:t>是有单位元的交换环，由于域都是整环，因此</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𝑹</m:t>
                    </m:r>
                  </m:oMath>
                </a14:m>
                <a:r>
                  <a:rPr lang="zh-CN" altLang="en-US" sz="1400" b="1">
                    <a:solidFill>
                      <a:schemeClr val="accent2">
                        <a:lumMod val="50000"/>
                      </a:schemeClr>
                    </a:solidFill>
                  </a:rPr>
                  <a:t>的每个极大理想都是</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𝑹</m:t>
                    </m:r>
                  </m:oMath>
                </a14:m>
                <a:r>
                  <a:rPr lang="zh-CN" altLang="en-US" sz="1400" b="1">
                    <a:solidFill>
                      <a:schemeClr val="accent2">
                        <a:lumMod val="50000"/>
                      </a:schemeClr>
                    </a:solidFill>
                  </a:rPr>
                  <a:t>的素理想。</a:t>
                </a:r>
              </a:p>
            </p:txBody>
          </p:sp>
        </mc:Choice>
        <mc:Fallback xmlns="">
          <p:sp>
            <p:nvSpPr>
              <p:cNvPr id="9" name="文本框 8"/>
              <p:cNvSpPr txBox="1">
                <a:spLocks noRot="1" noChangeAspect="1" noMove="1" noResize="1" noEditPoints="1" noAdjustHandles="1" noChangeArrowheads="1" noChangeShapeType="1" noTextEdit="1"/>
              </p:cNvSpPr>
              <p:nvPr/>
            </p:nvSpPr>
            <p:spPr>
              <a:xfrm>
                <a:off x="874640" y="4317599"/>
                <a:ext cx="7394713" cy="307777"/>
              </a:xfrm>
              <a:prstGeom prst="rect">
                <a:avLst/>
              </a:prstGeom>
              <a:blipFill rotWithShape="1">
                <a:blip r:embed="rId5"/>
                <a:stretch>
                  <a:fillRect l="-247" t="-1961" r="-2636" b="-19608"/>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极大理想与素理想之间的关系</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19</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18" name="文本框 17"/>
              <p:cNvSpPr txBox="1"/>
              <p:nvPr/>
            </p:nvSpPr>
            <p:spPr>
              <a:xfrm>
                <a:off x="854762" y="1092042"/>
                <a:ext cx="6484410" cy="769441"/>
              </a:xfrm>
              <a:prstGeom prst="rect">
                <a:avLst/>
              </a:prstGeom>
              <a:solidFill>
                <a:schemeClr val="accent4">
                  <a:lumMod val="20000"/>
                  <a:lumOff val="80000"/>
                </a:schemeClr>
              </a:solidFill>
            </p:spPr>
            <p:txBody>
              <a:bodyPr wrap="square">
                <a:spAutoFit/>
              </a:bodyPr>
              <a:lstStyle/>
              <a:p>
                <a:pPr>
                  <a:spcBef>
                    <a:spcPts val="600"/>
                  </a:spcBef>
                  <a:spcAft>
                    <a:spcPts val="600"/>
                  </a:spcAft>
                </a:pPr>
                <a:r>
                  <a:rPr lang="zh-CN" altLang="en-US" b="1">
                    <a:solidFill>
                      <a:schemeClr val="accent2">
                        <a:lumMod val="50000"/>
                      </a:schemeClr>
                    </a:solidFill>
                  </a:rPr>
                  <a:t>如果没有单位元，则极大理想不一定是素理想</a:t>
                </a:r>
                <a:endParaRPr lang="en-US" altLang="zh-CN" b="1">
                  <a:solidFill>
                    <a:schemeClr val="accent2">
                      <a:lumMod val="50000"/>
                    </a:schemeClr>
                  </a:solidFill>
                </a:endParaRPr>
              </a:p>
              <a:p>
                <a:pPr marL="285750" indent="-285750">
                  <a:spcBef>
                    <a:spcPts val="600"/>
                  </a:spcBef>
                  <a:spcAft>
                    <a:spcPts val="600"/>
                  </a:spcAft>
                  <a:buFont typeface="Arial" panose="020B0604020202020204" pitchFamily="34" charset="0"/>
                  <a:buChar char="•"/>
                </a:pPr>
                <a:r>
                  <a:rPr lang="zh-CN" altLang="en-US" sz="1600" b="1">
                    <a:solidFill>
                      <a:schemeClr val="accent6">
                        <a:lumMod val="50000"/>
                      </a:schemeClr>
                    </a:solidFill>
                    <a:latin typeface="楷体" panose="02010609060101010101" pitchFamily="49" charset="-122"/>
                    <a:ea typeface="楷体" panose="02010609060101010101" pitchFamily="49" charset="-122"/>
                  </a:rPr>
                  <a:t>例如对于</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𝑹</m:t>
                    </m:r>
                    <m:r>
                      <a:rPr lang="en-US" altLang="zh-CN" sz="1600" b="1" i="1" smtClean="0">
                        <a:solidFill>
                          <a:schemeClr val="accent6">
                            <a:lumMod val="50000"/>
                          </a:schemeClr>
                        </a:solidFill>
                        <a:latin typeface="Cambria Math" panose="02040503050406030204" pitchFamily="18" charset="0"/>
                      </a:rPr>
                      <m:t> = </m:t>
                    </m:r>
                    <m:r>
                      <a:rPr lang="en-US" altLang="zh-CN" sz="1600" b="1" i="1" smtClean="0">
                        <a:solidFill>
                          <a:schemeClr val="accent6">
                            <a:lumMod val="50000"/>
                          </a:schemeClr>
                        </a:solidFill>
                        <a:latin typeface="Cambria Math" panose="02040503050406030204" pitchFamily="18" charset="0"/>
                      </a:rPr>
                      <m:t>𝟐</m:t>
                    </m:r>
                    <m:r>
                      <a:rPr lang="en-US" altLang="zh-CN" sz="1600" b="1" i="1" smtClean="0">
                        <a:solidFill>
                          <a:schemeClr val="accent6">
                            <a:lumMod val="50000"/>
                          </a:schemeClr>
                        </a:solidFill>
                        <a:latin typeface="Cambria Math" panose="02040503050406030204" pitchFamily="18" charset="0"/>
                      </a:rPr>
                      <m:t>ℤ</m:t>
                    </m:r>
                  </m:oMath>
                </a14:m>
                <a:r>
                  <a:rPr lang="zh-CN" altLang="en-US" sz="1600" b="1">
                    <a:solidFill>
                      <a:schemeClr val="accent6">
                        <a:lumMod val="50000"/>
                      </a:schemeClr>
                    </a:solidFill>
                    <a:latin typeface="楷体" panose="02010609060101010101" pitchFamily="49" charset="-122"/>
                    <a:ea typeface="楷体" panose="02010609060101010101" pitchFamily="49" charset="-122"/>
                  </a:rPr>
                  <a:t>，</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𝑰</m:t>
                    </m:r>
                    <m:r>
                      <a:rPr lang="en-US" altLang="zh-CN" sz="1600" b="1" i="1" smtClean="0">
                        <a:solidFill>
                          <a:schemeClr val="accent6">
                            <a:lumMod val="50000"/>
                          </a:schemeClr>
                        </a:solidFill>
                        <a:latin typeface="Cambria Math" panose="02040503050406030204" pitchFamily="18" charset="0"/>
                      </a:rPr>
                      <m:t> = </m:t>
                    </m:r>
                    <m:r>
                      <a:rPr lang="en-US" altLang="zh-CN" sz="1600" b="1" i="1" smtClean="0">
                        <a:solidFill>
                          <a:schemeClr val="accent6">
                            <a:lumMod val="50000"/>
                          </a:schemeClr>
                        </a:solidFill>
                        <a:latin typeface="Cambria Math" panose="02040503050406030204" pitchFamily="18" charset="0"/>
                      </a:rPr>
                      <m:t>𝟒</m:t>
                    </m:r>
                    <m:r>
                      <a:rPr lang="en-US" altLang="zh-CN" sz="1600" b="1" i="1" smtClean="0">
                        <a:solidFill>
                          <a:schemeClr val="accent6">
                            <a:lumMod val="50000"/>
                          </a:schemeClr>
                        </a:solidFill>
                        <a:latin typeface="Cambria Math" panose="02040503050406030204" pitchFamily="18" charset="0"/>
                      </a:rPr>
                      <m:t>ℤ</m:t>
                    </m:r>
                  </m:oMath>
                </a14:m>
                <a:r>
                  <a:rPr lang="zh-CN" altLang="en-US" sz="1600" b="1">
                    <a:solidFill>
                      <a:schemeClr val="accent6">
                        <a:lumMod val="50000"/>
                      </a:schemeClr>
                    </a:solidFill>
                    <a:latin typeface="楷体" panose="02010609060101010101" pitchFamily="49" charset="-122"/>
                    <a:ea typeface="楷体" panose="02010609060101010101" pitchFamily="49" charset="-122"/>
                  </a:rPr>
                  <a:t>，</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𝑰</m:t>
                    </m:r>
                  </m:oMath>
                </a14:m>
                <a:r>
                  <a:rPr lang="zh-CN" altLang="en-US" sz="1600" b="1">
                    <a:solidFill>
                      <a:schemeClr val="accent6">
                        <a:lumMod val="50000"/>
                      </a:schemeClr>
                    </a:solidFill>
                    <a:latin typeface="楷体" panose="02010609060101010101" pitchFamily="49" charset="-122"/>
                    <a:ea typeface="楷体" panose="02010609060101010101" pitchFamily="49" charset="-122"/>
                  </a:rPr>
                  <a:t>是</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𝑹</m:t>
                    </m:r>
                  </m:oMath>
                </a14:m>
                <a:r>
                  <a:rPr lang="zh-CN" altLang="en-US" sz="1600" b="1">
                    <a:solidFill>
                      <a:schemeClr val="accent6">
                        <a:lumMod val="50000"/>
                      </a:schemeClr>
                    </a:solidFill>
                    <a:latin typeface="楷体" panose="02010609060101010101" pitchFamily="49" charset="-122"/>
                    <a:ea typeface="楷体" panose="02010609060101010101" pitchFamily="49" charset="-122"/>
                  </a:rPr>
                  <a:t>的极大理想，但</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𝑰</m:t>
                    </m:r>
                  </m:oMath>
                </a14:m>
                <a:r>
                  <a:rPr lang="zh-CN" altLang="en-US" sz="1600" b="1">
                    <a:solidFill>
                      <a:schemeClr val="accent6">
                        <a:lumMod val="50000"/>
                      </a:schemeClr>
                    </a:solidFill>
                    <a:latin typeface="楷体" panose="02010609060101010101" pitchFamily="49" charset="-122"/>
                    <a:ea typeface="楷体" panose="02010609060101010101" pitchFamily="49" charset="-122"/>
                  </a:rPr>
                  <a:t>不是</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𝑹</m:t>
                    </m:r>
                  </m:oMath>
                </a14:m>
                <a:r>
                  <a:rPr lang="zh-CN" altLang="en-US" sz="1600" b="1">
                    <a:solidFill>
                      <a:schemeClr val="accent6">
                        <a:lumMod val="50000"/>
                      </a:schemeClr>
                    </a:solidFill>
                    <a:latin typeface="楷体" panose="02010609060101010101" pitchFamily="49" charset="-122"/>
                    <a:ea typeface="楷体" panose="02010609060101010101" pitchFamily="49" charset="-122"/>
                  </a:rPr>
                  <a:t>的素理想</a:t>
                </a:r>
              </a:p>
            </p:txBody>
          </p:sp>
        </mc:Choice>
        <mc:Fallback xmlns="">
          <p:sp>
            <p:nvSpPr>
              <p:cNvPr id="18" name="文本框 17"/>
              <p:cNvSpPr txBox="1">
                <a:spLocks noRot="1" noChangeAspect="1" noMove="1" noResize="1" noEditPoints="1" noAdjustHandles="1" noChangeArrowheads="1" noChangeShapeType="1" noTextEdit="1"/>
              </p:cNvSpPr>
              <p:nvPr/>
            </p:nvSpPr>
            <p:spPr>
              <a:xfrm>
                <a:off x="854762" y="1092042"/>
                <a:ext cx="6484410" cy="769441"/>
              </a:xfrm>
              <a:prstGeom prst="rect">
                <a:avLst/>
              </a:prstGeom>
              <a:blipFill rotWithShape="1">
                <a:blip r:embed="rId2"/>
                <a:stretch>
                  <a:fillRect l="-752" t="-3968" r="-94" b="-8730"/>
                </a:stretch>
              </a:blipFill>
            </p:spPr>
            <p:txBody>
              <a:bodyPr/>
              <a:lstStyle/>
              <a:p>
                <a:r>
                  <a:rPr lang="zh-CN" altLang="en-US">
                    <a:noFill/>
                  </a:rPr>
                  <a:t> </a:t>
                </a:r>
                <a:endParaRPr lang="zh-CN" altLang="en-US">
                  <a:noFill/>
                </a:endParaRPr>
              </a:p>
            </p:txBody>
          </p:sp>
        </mc:Fallback>
      </mc:AlternateContent>
      <p:sp>
        <p:nvSpPr>
          <p:cNvPr id="19" name="文本框 18"/>
          <p:cNvSpPr txBox="1"/>
          <p:nvPr/>
        </p:nvSpPr>
        <p:spPr>
          <a:xfrm>
            <a:off x="854762" y="2337617"/>
            <a:ext cx="5704187" cy="369332"/>
          </a:xfrm>
          <a:prstGeom prst="rect">
            <a:avLst/>
          </a:prstGeom>
          <a:solidFill>
            <a:schemeClr val="accent4">
              <a:lumMod val="20000"/>
              <a:lumOff val="80000"/>
            </a:schemeClr>
          </a:solidFill>
        </p:spPr>
        <p:txBody>
          <a:bodyPr wrap="square">
            <a:spAutoFit/>
          </a:bodyPr>
          <a:lstStyle/>
          <a:p>
            <a:pPr>
              <a:spcBef>
                <a:spcPts val="600"/>
              </a:spcBef>
              <a:spcAft>
                <a:spcPts val="600"/>
              </a:spcAft>
            </a:pPr>
            <a:r>
              <a:rPr lang="zh-CN" altLang="en-US" b="1">
                <a:solidFill>
                  <a:schemeClr val="accent2">
                    <a:lumMod val="50000"/>
                  </a:schemeClr>
                </a:solidFill>
              </a:rPr>
              <a:t>一个素理想（即使是非零素理想）也不一定是极大理想</a:t>
            </a:r>
            <a:endParaRPr lang="en-US" altLang="zh-CN" b="1">
              <a:solidFill>
                <a:schemeClr val="accent2">
                  <a:lumMod val="50000"/>
                </a:schemeClr>
              </a:solidFill>
            </a:endParaRPr>
          </a:p>
        </p:txBody>
      </p:sp>
      <p:grpSp>
        <p:nvGrpSpPr>
          <p:cNvPr id="21" name="组合 20"/>
          <p:cNvGrpSpPr/>
          <p:nvPr/>
        </p:nvGrpSpPr>
        <p:grpSpPr>
          <a:xfrm>
            <a:off x="854762" y="2882955"/>
            <a:ext cx="7434469" cy="1364607"/>
            <a:chOff x="854762" y="2882955"/>
            <a:chExt cx="7434469" cy="1364607"/>
          </a:xfrm>
        </p:grpSpPr>
        <p:sp>
          <p:nvSpPr>
            <p:cNvPr id="17" name="矩形: 圆角 16"/>
            <p:cNvSpPr/>
            <p:nvPr/>
          </p:nvSpPr>
          <p:spPr>
            <a:xfrm>
              <a:off x="854762" y="2882955"/>
              <a:ext cx="7434469" cy="1364607"/>
            </a:xfrm>
            <a:prstGeom prst="roundRect">
              <a:avLst>
                <a:gd name="adj" fmla="val 8291"/>
              </a:avLst>
            </a:prstGeom>
            <a:solidFill>
              <a:schemeClr val="accent4">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a:blip r:embed="rId3"/>
            <a:stretch>
              <a:fillRect/>
            </a:stretch>
          </p:blipFill>
          <p:spPr>
            <a:xfrm>
              <a:off x="904457" y="2941354"/>
              <a:ext cx="7335078" cy="1253462"/>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4572000" cy="241757"/>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050">
                <a:latin typeface="楷体" panose="02010609060101010101" pitchFamily="49" charset="-122"/>
                <a:ea typeface="楷体" panose="02010609060101010101" pitchFamily="49" charset="-122"/>
              </a:rPr>
              <a:t>提示</a:t>
            </a:r>
          </a:p>
        </p:txBody>
      </p:sp>
      <p:sp>
        <p:nvSpPr>
          <p:cNvPr id="7" name="矩形 6"/>
          <p:cNvSpPr/>
          <p:nvPr/>
        </p:nvSpPr>
        <p:spPr>
          <a:xfrm>
            <a:off x="4572000" y="0"/>
            <a:ext cx="4572000" cy="241757"/>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nvSpPr>
        <p:spPr>
          <a:xfrm>
            <a:off x="0" y="4892475"/>
            <a:ext cx="3039763" cy="241757"/>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a:latin typeface="楷体" panose="02010609060101010101" pitchFamily="49" charset="-122"/>
                <a:ea typeface="楷体" panose="02010609060101010101" pitchFamily="49" charset="-122"/>
              </a:rPr>
              <a:t>代数结构</a:t>
            </a:r>
          </a:p>
        </p:txBody>
      </p:sp>
      <p:sp>
        <p:nvSpPr>
          <p:cNvPr id="9" name="矩形 8"/>
          <p:cNvSpPr/>
          <p:nvPr/>
        </p:nvSpPr>
        <p:spPr>
          <a:xfrm>
            <a:off x="3039763" y="4892473"/>
            <a:ext cx="3064476" cy="241757"/>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0" name="矩形 9"/>
          <p:cNvSpPr/>
          <p:nvPr/>
        </p:nvSpPr>
        <p:spPr>
          <a:xfrm>
            <a:off x="6104238" y="4892473"/>
            <a:ext cx="3039762" cy="241757"/>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a:latin typeface="Arial" panose="020B0604020202020204" pitchFamily="34" charset="0"/>
                <a:ea typeface="楷体" panose="02010609060101010101" pitchFamily="49" charset="-122"/>
                <a:cs typeface="Arial" panose="020B0604020202020204" pitchFamily="34" charset="0"/>
              </a:rPr>
              <a:t>2024</a:t>
            </a:r>
            <a:r>
              <a:rPr lang="zh-CN" altLang="en-US" sz="1350">
                <a:latin typeface="Arial" panose="020B0604020202020204" pitchFamily="34" charset="0"/>
                <a:ea typeface="楷体" panose="02010609060101010101" pitchFamily="49" charset="-122"/>
                <a:cs typeface="Arial" panose="020B0604020202020204" pitchFamily="34" charset="0"/>
              </a:rPr>
              <a:t>年</a:t>
            </a:r>
            <a:r>
              <a:rPr lang="en-US" altLang="zh-CN" sz="1350">
                <a:latin typeface="Arial" panose="020B0604020202020204" pitchFamily="34" charset="0"/>
                <a:ea typeface="楷体" panose="02010609060101010101" pitchFamily="49" charset="-122"/>
                <a:cs typeface="Arial" panose="020B0604020202020204" pitchFamily="34" charset="0"/>
              </a:rPr>
              <a:t>3</a:t>
            </a:r>
            <a:r>
              <a:rPr lang="zh-CN" altLang="en-US" sz="1350">
                <a:latin typeface="Arial" panose="020B0604020202020204" pitchFamily="34" charset="0"/>
                <a:ea typeface="楷体" panose="02010609060101010101" pitchFamily="49" charset="-122"/>
                <a:cs typeface="Arial" panose="020B0604020202020204" pitchFamily="34" charset="0"/>
              </a:rPr>
              <a:t>月 </a:t>
            </a:r>
            <a:r>
              <a:rPr lang="en-US" altLang="zh-CN" sz="1350">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z="1350" smtClean="0">
                <a:latin typeface="Arial" panose="020B0604020202020204" pitchFamily="34" charset="0"/>
                <a:ea typeface="楷体" panose="02010609060101010101" pitchFamily="49" charset="-122"/>
                <a:cs typeface="Arial" panose="020B0604020202020204" pitchFamily="34" charset="0"/>
              </a:rPr>
              <a:t>2</a:t>
            </a:fld>
            <a:r>
              <a:rPr lang="en-US" altLang="zh-CN" sz="1350">
                <a:latin typeface="Arial" panose="020B0604020202020204" pitchFamily="34" charset="0"/>
                <a:ea typeface="楷体" panose="02010609060101010101" pitchFamily="49" charset="-122"/>
                <a:cs typeface="Arial" panose="020B0604020202020204" pitchFamily="34" charset="0"/>
              </a:rPr>
              <a:t>/32</a:t>
            </a:r>
            <a:endParaRPr lang="zh-CN" altLang="en-US" sz="1350">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241757"/>
            <a:ext cx="9144002" cy="34446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350"/>
              <a:t>学习目标与学习重点</a:t>
            </a:r>
          </a:p>
        </p:txBody>
      </p:sp>
      <p:sp>
        <p:nvSpPr>
          <p:cNvPr id="11" name="文本框 10"/>
          <p:cNvSpPr txBox="1"/>
          <p:nvPr/>
        </p:nvSpPr>
        <p:spPr>
          <a:xfrm>
            <a:off x="687682" y="1235419"/>
            <a:ext cx="7768634" cy="1210588"/>
          </a:xfrm>
          <a:prstGeom prst="rect">
            <a:avLst/>
          </a:prstGeom>
          <a:solidFill>
            <a:schemeClr val="accent2">
              <a:lumMod val="20000"/>
              <a:lumOff val="80000"/>
              <a:alpha val="60000"/>
            </a:schemeClr>
          </a:solidFill>
        </p:spPr>
        <p:txBody>
          <a:bodyPr wrap="square" rtlCol="0">
            <a:spAutoFit/>
          </a:bodyPr>
          <a:lstStyle/>
          <a:p>
            <a:pPr algn="ctr">
              <a:lnSpc>
                <a:spcPts val="2400"/>
              </a:lnSpc>
              <a:spcBef>
                <a:spcPts val="450"/>
              </a:spcBef>
              <a:spcAft>
                <a:spcPts val="450"/>
              </a:spcAft>
            </a:pPr>
            <a:r>
              <a:rPr lang="zh-CN" altLang="en-US" sz="2100" b="1">
                <a:solidFill>
                  <a:srgbClr val="C00000"/>
                </a:solidFill>
                <a:latin typeface="楷体" panose="02010609060101010101" pitchFamily="49" charset="-122"/>
                <a:ea typeface="楷体" panose="02010609060101010101" pitchFamily="49" charset="-122"/>
              </a:rPr>
              <a:t>学习目标</a:t>
            </a:r>
          </a:p>
          <a:p>
            <a:pPr marL="257175" indent="-257175">
              <a:spcBef>
                <a:spcPts val="450"/>
              </a:spcBef>
              <a:spcAft>
                <a:spcPts val="450"/>
              </a:spcAft>
              <a:buFont typeface="Arial" panose="020B0604020202020204" pitchFamily="34" charset="0"/>
              <a:buChar char="•"/>
            </a:pPr>
            <a:r>
              <a:rPr lang="zh-CN" altLang="en-US" b="1">
                <a:solidFill>
                  <a:srgbClr val="002060"/>
                </a:solidFill>
                <a:latin typeface="+mn-ea"/>
              </a:rPr>
              <a:t>熟悉素理想和极大理想定义，及素理想与整环、极大理想和域之间的联系</a:t>
            </a:r>
            <a:endParaRPr lang="en-US" altLang="zh-CN" b="1">
              <a:solidFill>
                <a:srgbClr val="002060"/>
              </a:solidFill>
              <a:latin typeface="+mn-ea"/>
            </a:endParaRPr>
          </a:p>
          <a:p>
            <a:pPr marL="257175" indent="-257175">
              <a:spcBef>
                <a:spcPts val="450"/>
              </a:spcBef>
              <a:spcAft>
                <a:spcPts val="450"/>
              </a:spcAft>
              <a:buFont typeface="Arial" panose="020B0604020202020204" pitchFamily="34" charset="0"/>
              <a:buChar char="•"/>
            </a:pPr>
            <a:r>
              <a:rPr lang="zh-CN" altLang="en-US" b="1">
                <a:solidFill>
                  <a:srgbClr val="002060"/>
                </a:solidFill>
                <a:latin typeface="+mn-ea"/>
              </a:rPr>
              <a:t>能证明一个理想是否是素理想或极大理想</a:t>
            </a:r>
            <a:endParaRPr lang="zh-CN" altLang="zh-CN" b="1">
              <a:solidFill>
                <a:srgbClr val="002060"/>
              </a:solidFill>
              <a:latin typeface="+mn-ea"/>
            </a:endParaRPr>
          </a:p>
        </p:txBody>
      </p:sp>
      <p:sp>
        <p:nvSpPr>
          <p:cNvPr id="12" name="文本框 11"/>
          <p:cNvSpPr txBox="1"/>
          <p:nvPr/>
        </p:nvSpPr>
        <p:spPr>
          <a:xfrm>
            <a:off x="687682" y="3223187"/>
            <a:ext cx="7947834" cy="872162"/>
          </a:xfrm>
          <a:prstGeom prst="rect">
            <a:avLst/>
          </a:prstGeom>
          <a:solidFill>
            <a:schemeClr val="accent4">
              <a:lumMod val="20000"/>
              <a:lumOff val="80000"/>
              <a:alpha val="60000"/>
            </a:schemeClr>
          </a:solidFill>
        </p:spPr>
        <p:txBody>
          <a:bodyPr wrap="square" rtlCol="0">
            <a:spAutoFit/>
          </a:bodyPr>
          <a:lstStyle/>
          <a:p>
            <a:pPr algn="ctr">
              <a:lnSpc>
                <a:spcPts val="2400"/>
              </a:lnSpc>
              <a:spcBef>
                <a:spcPts val="900"/>
              </a:spcBef>
              <a:spcAft>
                <a:spcPts val="450"/>
              </a:spcAft>
            </a:pPr>
            <a:r>
              <a:rPr lang="zh-CN" altLang="en-US" sz="2100" b="1">
                <a:solidFill>
                  <a:srgbClr val="C00000"/>
                </a:solidFill>
                <a:latin typeface="楷体" panose="02010609060101010101" pitchFamily="49" charset="-122"/>
                <a:ea typeface="楷体" panose="02010609060101010101" pitchFamily="49" charset="-122"/>
              </a:rPr>
              <a:t>学习重点</a:t>
            </a:r>
          </a:p>
          <a:p>
            <a:pPr marL="257175" indent="-257175">
              <a:lnSpc>
                <a:spcPts val="2400"/>
              </a:lnSpc>
              <a:spcBef>
                <a:spcPts val="900"/>
              </a:spcBef>
              <a:spcAft>
                <a:spcPts val="450"/>
              </a:spcAft>
              <a:buFont typeface="Arial" panose="020B0604020202020204" pitchFamily="34" charset="0"/>
              <a:buChar char="•"/>
            </a:pPr>
            <a:r>
              <a:rPr lang="zh-CN" altLang="en-US" b="1">
                <a:solidFill>
                  <a:schemeClr val="accent6">
                    <a:lumMod val="50000"/>
                  </a:schemeClr>
                </a:solidFill>
                <a:latin typeface="+mn-ea"/>
              </a:rPr>
              <a:t>如何证明理想是极大理想，并给出环关于极大理想的商环（域）的形式？</a:t>
            </a:r>
            <a:endParaRPr lang="en-US" altLang="zh-CN" b="1">
              <a:solidFill>
                <a:schemeClr val="accent6">
                  <a:lumMod val="50000"/>
                </a:schemeClr>
              </a:solidFill>
              <a:latin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高斯整环上的极大理想例子</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20</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grpSp>
        <p:nvGrpSpPr>
          <p:cNvPr id="5" name="组合 4"/>
          <p:cNvGrpSpPr/>
          <p:nvPr/>
        </p:nvGrpSpPr>
        <p:grpSpPr>
          <a:xfrm>
            <a:off x="641074" y="1590261"/>
            <a:ext cx="7851913" cy="1704561"/>
            <a:chOff x="641074" y="1590261"/>
            <a:chExt cx="7851913" cy="1704561"/>
          </a:xfrm>
        </p:grpSpPr>
        <p:sp>
          <p:nvSpPr>
            <p:cNvPr id="4" name="矩形: 圆角 3"/>
            <p:cNvSpPr/>
            <p:nvPr/>
          </p:nvSpPr>
          <p:spPr>
            <a:xfrm>
              <a:off x="641074" y="1590261"/>
              <a:ext cx="7851913" cy="1704561"/>
            </a:xfrm>
            <a:prstGeom prst="roundRect">
              <a:avLst>
                <a:gd name="adj" fmla="val 8795"/>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stretch>
              <a:fillRect/>
            </a:stretch>
          </p:blipFill>
          <p:spPr>
            <a:xfrm>
              <a:off x="706917" y="1655397"/>
              <a:ext cx="7730159" cy="1583799"/>
            </a:xfrm>
            <a:prstGeom prst="rect">
              <a:avLst/>
            </a:prstGeom>
          </p:spPr>
        </p:pic>
      </p:grpSp>
      <p:sp>
        <p:nvSpPr>
          <p:cNvPr id="2" name="文本框 1">
            <a:extLst>
              <a:ext uri="{FF2B5EF4-FFF2-40B4-BE49-F238E27FC236}">
                <a16:creationId xmlns:a16="http://schemas.microsoft.com/office/drawing/2014/main" id="{2E7E56F9-A26A-A9A6-7DA8-EA23927E5C0F}"/>
              </a:ext>
            </a:extLst>
          </p:cNvPr>
          <p:cNvSpPr txBox="1"/>
          <p:nvPr/>
        </p:nvSpPr>
        <p:spPr>
          <a:xfrm>
            <a:off x="4985924" y="2036778"/>
            <a:ext cx="1498932" cy="276999"/>
          </a:xfrm>
          <a:prstGeom prst="rect">
            <a:avLst/>
          </a:prstGeom>
          <a:noFill/>
        </p:spPr>
        <p:txBody>
          <a:bodyPr wrap="square" rtlCol="0">
            <a:spAutoFit/>
          </a:bodyPr>
          <a:lstStyle/>
          <a:p>
            <a:r>
              <a:rPr lang="zh-CN" altLang="en-US" sz="1200" b="1" dirty="0">
                <a:solidFill>
                  <a:srgbClr val="FF0000"/>
                </a:solidFill>
              </a:rPr>
              <a:t>是</a:t>
            </a:r>
            <a:endParaRPr lang="en-US" altLang="zh-CN" sz="1200" b="1"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914400" y="949187"/>
            <a:ext cx="5551004" cy="39259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高斯整环上极大理想的证明练习（一）</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21</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pic>
        <p:nvPicPr>
          <p:cNvPr id="3" name="图片 2"/>
          <p:cNvPicPr>
            <a:picLocks noChangeAspect="1"/>
          </p:cNvPicPr>
          <p:nvPr/>
        </p:nvPicPr>
        <p:blipFill>
          <a:blip r:embed="rId2"/>
          <a:stretch>
            <a:fillRect/>
          </a:stretch>
        </p:blipFill>
        <p:spPr>
          <a:xfrm>
            <a:off x="959126" y="1009582"/>
            <a:ext cx="5461014" cy="29164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914400" y="949187"/>
            <a:ext cx="5551004" cy="39259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高斯整环上极大理想的证明练习解答（一）</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22</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pic>
        <p:nvPicPr>
          <p:cNvPr id="3" name="图片 2"/>
          <p:cNvPicPr>
            <a:picLocks noChangeAspect="1"/>
          </p:cNvPicPr>
          <p:nvPr/>
        </p:nvPicPr>
        <p:blipFill>
          <a:blip r:embed="rId2"/>
          <a:stretch>
            <a:fillRect/>
          </a:stretch>
        </p:blipFill>
        <p:spPr>
          <a:xfrm>
            <a:off x="959126" y="1009582"/>
            <a:ext cx="5461014" cy="291642"/>
          </a:xfrm>
          <a:prstGeom prst="rect">
            <a:avLst/>
          </a:prstGeom>
        </p:spPr>
      </p:pic>
      <p:grpSp>
        <p:nvGrpSpPr>
          <p:cNvPr id="8" name="组合 7"/>
          <p:cNvGrpSpPr/>
          <p:nvPr/>
        </p:nvGrpSpPr>
        <p:grpSpPr>
          <a:xfrm>
            <a:off x="914400" y="1709530"/>
            <a:ext cx="7315200" cy="2648779"/>
            <a:chOff x="914400" y="1709530"/>
            <a:chExt cx="7315200" cy="2648779"/>
          </a:xfrm>
        </p:grpSpPr>
        <p:sp>
          <p:nvSpPr>
            <p:cNvPr id="7" name="矩形: 圆角 6"/>
            <p:cNvSpPr/>
            <p:nvPr/>
          </p:nvSpPr>
          <p:spPr>
            <a:xfrm>
              <a:off x="914400" y="1709530"/>
              <a:ext cx="7315200" cy="2648779"/>
            </a:xfrm>
            <a:prstGeom prst="roundRect">
              <a:avLst>
                <a:gd name="adj" fmla="val 4660"/>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a:stretch>
              <a:fillRect/>
            </a:stretch>
          </p:blipFill>
          <p:spPr>
            <a:xfrm>
              <a:off x="959126" y="1757275"/>
              <a:ext cx="7225748" cy="2553288"/>
            </a:xfrm>
            <a:prstGeom prst="rect">
              <a:avLst/>
            </a:prstGeom>
          </p:spPr>
        </p:pic>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914400" y="949187"/>
            <a:ext cx="5551004" cy="39259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高斯整环上极大理想的证明练习解答（二）</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23</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pic>
        <p:nvPicPr>
          <p:cNvPr id="3" name="图片 2"/>
          <p:cNvPicPr>
            <a:picLocks noChangeAspect="1"/>
          </p:cNvPicPr>
          <p:nvPr/>
        </p:nvPicPr>
        <p:blipFill>
          <a:blip r:embed="rId2"/>
          <a:stretch>
            <a:fillRect/>
          </a:stretch>
        </p:blipFill>
        <p:spPr>
          <a:xfrm>
            <a:off x="959126" y="1009582"/>
            <a:ext cx="5461014" cy="291642"/>
          </a:xfrm>
          <a:prstGeom prst="rect">
            <a:avLst/>
          </a:prstGeom>
        </p:spPr>
      </p:pic>
      <p:grpSp>
        <p:nvGrpSpPr>
          <p:cNvPr id="8" name="组合 7"/>
          <p:cNvGrpSpPr/>
          <p:nvPr/>
        </p:nvGrpSpPr>
        <p:grpSpPr>
          <a:xfrm>
            <a:off x="914400" y="1709531"/>
            <a:ext cx="7315200" cy="2484782"/>
            <a:chOff x="914400" y="1709531"/>
            <a:chExt cx="7315200" cy="2484782"/>
          </a:xfrm>
        </p:grpSpPr>
        <p:sp>
          <p:nvSpPr>
            <p:cNvPr id="7" name="矩形: 圆角 6"/>
            <p:cNvSpPr/>
            <p:nvPr/>
          </p:nvSpPr>
          <p:spPr>
            <a:xfrm>
              <a:off x="914400" y="1709531"/>
              <a:ext cx="7315200" cy="2484782"/>
            </a:xfrm>
            <a:prstGeom prst="roundRect">
              <a:avLst>
                <a:gd name="adj" fmla="val 4660"/>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a:stretch>
              <a:fillRect/>
            </a:stretch>
          </p:blipFill>
          <p:spPr>
            <a:xfrm>
              <a:off x="959126" y="1757025"/>
              <a:ext cx="7225748" cy="2387588"/>
            </a:xfrm>
            <a:prstGeom prst="rect">
              <a:avLst/>
            </a:prstGeom>
          </p:spPr>
        </p:pic>
      </p:grpSp>
      <p:cxnSp>
        <p:nvCxnSpPr>
          <p:cNvPr id="6" name="直接连接符 5">
            <a:extLst>
              <a:ext uri="{FF2B5EF4-FFF2-40B4-BE49-F238E27FC236}">
                <a16:creationId xmlns:a16="http://schemas.microsoft.com/office/drawing/2014/main" id="{6C102344-C629-4AEE-B45E-0DDF063E70B8}"/>
              </a:ext>
            </a:extLst>
          </p:cNvPr>
          <p:cNvCxnSpPr/>
          <p:nvPr/>
        </p:nvCxnSpPr>
        <p:spPr>
          <a:xfrm>
            <a:off x="3404103" y="3385996"/>
            <a:ext cx="72428" cy="42551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0FE74C24-A587-43D3-85AE-83C048C611D7}"/>
              </a:ext>
            </a:extLst>
          </p:cNvPr>
          <p:cNvCxnSpPr/>
          <p:nvPr/>
        </p:nvCxnSpPr>
        <p:spPr>
          <a:xfrm>
            <a:off x="4970353" y="3385995"/>
            <a:ext cx="72428" cy="42551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914400" y="949187"/>
            <a:ext cx="5551004" cy="39259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高斯整环上极大理想的证明练习解答（三）</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24</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pic>
        <p:nvPicPr>
          <p:cNvPr id="3" name="图片 2"/>
          <p:cNvPicPr>
            <a:picLocks noChangeAspect="1"/>
          </p:cNvPicPr>
          <p:nvPr/>
        </p:nvPicPr>
        <p:blipFill>
          <a:blip r:embed="rId2"/>
          <a:stretch>
            <a:fillRect/>
          </a:stretch>
        </p:blipFill>
        <p:spPr>
          <a:xfrm>
            <a:off x="959126" y="1009582"/>
            <a:ext cx="5461014" cy="291642"/>
          </a:xfrm>
          <a:prstGeom prst="rect">
            <a:avLst/>
          </a:prstGeom>
        </p:spPr>
      </p:pic>
      <p:grpSp>
        <p:nvGrpSpPr>
          <p:cNvPr id="8" name="组合 7"/>
          <p:cNvGrpSpPr/>
          <p:nvPr/>
        </p:nvGrpSpPr>
        <p:grpSpPr>
          <a:xfrm>
            <a:off x="914400" y="1709531"/>
            <a:ext cx="7315200" cy="2424387"/>
            <a:chOff x="914400" y="1709531"/>
            <a:chExt cx="7315200" cy="2424387"/>
          </a:xfrm>
        </p:grpSpPr>
        <p:sp>
          <p:nvSpPr>
            <p:cNvPr id="7" name="矩形: 圆角 6"/>
            <p:cNvSpPr/>
            <p:nvPr/>
          </p:nvSpPr>
          <p:spPr>
            <a:xfrm>
              <a:off x="914400" y="1709531"/>
              <a:ext cx="7315200" cy="2424387"/>
            </a:xfrm>
            <a:prstGeom prst="roundRect">
              <a:avLst>
                <a:gd name="adj" fmla="val 4660"/>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a:stretch>
              <a:fillRect/>
            </a:stretch>
          </p:blipFill>
          <p:spPr>
            <a:xfrm>
              <a:off x="959123" y="1753712"/>
              <a:ext cx="7225748" cy="2326839"/>
            </a:xfrm>
            <a:prstGeom prst="rect">
              <a:avLst/>
            </a:prstGeom>
          </p:spPr>
        </p:pic>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914400" y="949187"/>
            <a:ext cx="5551004" cy="39259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高斯整环上极大理想的证明练习解答（四）</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25</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pic>
        <p:nvPicPr>
          <p:cNvPr id="3" name="图片 2"/>
          <p:cNvPicPr>
            <a:picLocks noChangeAspect="1"/>
          </p:cNvPicPr>
          <p:nvPr/>
        </p:nvPicPr>
        <p:blipFill>
          <a:blip r:embed="rId2"/>
          <a:stretch>
            <a:fillRect/>
          </a:stretch>
        </p:blipFill>
        <p:spPr>
          <a:xfrm>
            <a:off x="959126" y="1009582"/>
            <a:ext cx="5461014" cy="291642"/>
          </a:xfrm>
          <a:prstGeom prst="rect">
            <a:avLst/>
          </a:prstGeom>
        </p:spPr>
      </p:pic>
      <p:grpSp>
        <p:nvGrpSpPr>
          <p:cNvPr id="8" name="组合 7"/>
          <p:cNvGrpSpPr/>
          <p:nvPr/>
        </p:nvGrpSpPr>
        <p:grpSpPr>
          <a:xfrm>
            <a:off x="914400" y="1709531"/>
            <a:ext cx="7315200" cy="2763078"/>
            <a:chOff x="914400" y="1709531"/>
            <a:chExt cx="7315200" cy="2763078"/>
          </a:xfrm>
        </p:grpSpPr>
        <p:sp>
          <p:nvSpPr>
            <p:cNvPr id="7" name="矩形: 圆角 6"/>
            <p:cNvSpPr/>
            <p:nvPr/>
          </p:nvSpPr>
          <p:spPr>
            <a:xfrm>
              <a:off x="914400" y="1709531"/>
              <a:ext cx="7315200" cy="2763078"/>
            </a:xfrm>
            <a:prstGeom prst="roundRect">
              <a:avLst>
                <a:gd name="adj" fmla="val 4660"/>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a:stretch>
              <a:fillRect/>
            </a:stretch>
          </p:blipFill>
          <p:spPr>
            <a:xfrm>
              <a:off x="959126" y="1757518"/>
              <a:ext cx="7225748" cy="2659715"/>
            </a:xfrm>
            <a:prstGeom prst="rect">
              <a:avLst/>
            </a:prstGeom>
          </p:spPr>
        </p:pic>
      </p:grpSp>
      <p:cxnSp>
        <p:nvCxnSpPr>
          <p:cNvPr id="17" name="直接连接符 16">
            <a:extLst>
              <a:ext uri="{FF2B5EF4-FFF2-40B4-BE49-F238E27FC236}">
                <a16:creationId xmlns:a16="http://schemas.microsoft.com/office/drawing/2014/main" id="{A705BC99-1BA9-4A91-84C8-E8A98CC08183}"/>
              </a:ext>
            </a:extLst>
          </p:cNvPr>
          <p:cNvCxnSpPr>
            <a:cxnSpLocks/>
          </p:cNvCxnSpPr>
          <p:nvPr/>
        </p:nvCxnSpPr>
        <p:spPr>
          <a:xfrm>
            <a:off x="3501490" y="3874883"/>
            <a:ext cx="18106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65ECA8EE-EB9F-4CC6-90CF-DC508E7B86D2}"/>
              </a:ext>
            </a:extLst>
          </p:cNvPr>
          <p:cNvCxnSpPr>
            <a:cxnSpLocks/>
          </p:cNvCxnSpPr>
          <p:nvPr/>
        </p:nvCxnSpPr>
        <p:spPr>
          <a:xfrm>
            <a:off x="4885161" y="3874883"/>
            <a:ext cx="18106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717B564D-18BD-404F-93A5-65C2E599BFAA}"/>
              </a:ext>
            </a:extLst>
          </p:cNvPr>
          <p:cNvCxnSpPr>
            <a:cxnSpLocks/>
          </p:cNvCxnSpPr>
          <p:nvPr/>
        </p:nvCxnSpPr>
        <p:spPr>
          <a:xfrm>
            <a:off x="6307788" y="3874883"/>
            <a:ext cx="18106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多项式环关于极大理想的商环（一）</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26</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grpSp>
        <p:nvGrpSpPr>
          <p:cNvPr id="5" name="组合 4"/>
          <p:cNvGrpSpPr/>
          <p:nvPr/>
        </p:nvGrpSpPr>
        <p:grpSpPr>
          <a:xfrm>
            <a:off x="790161" y="909430"/>
            <a:ext cx="7548769" cy="3543300"/>
            <a:chOff x="790161" y="909430"/>
            <a:chExt cx="7548769" cy="3543300"/>
          </a:xfrm>
        </p:grpSpPr>
        <p:sp>
          <p:nvSpPr>
            <p:cNvPr id="4" name="矩形: 圆角 3"/>
            <p:cNvSpPr/>
            <p:nvPr/>
          </p:nvSpPr>
          <p:spPr>
            <a:xfrm>
              <a:off x="790161" y="909430"/>
              <a:ext cx="7548769" cy="3543300"/>
            </a:xfrm>
            <a:prstGeom prst="roundRect">
              <a:avLst>
                <a:gd name="adj" fmla="val 4605"/>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stretch>
              <a:fillRect/>
            </a:stretch>
          </p:blipFill>
          <p:spPr>
            <a:xfrm>
              <a:off x="839858" y="957213"/>
              <a:ext cx="7464284" cy="3438670"/>
            </a:xfrm>
            <a:prstGeom prst="rect">
              <a:avLst/>
            </a:prstGeom>
          </p:spPr>
        </p:pic>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多项式环关于极大理想的商环（二）</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27</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grpSp>
        <p:nvGrpSpPr>
          <p:cNvPr id="7" name="组合 6"/>
          <p:cNvGrpSpPr/>
          <p:nvPr/>
        </p:nvGrpSpPr>
        <p:grpSpPr>
          <a:xfrm>
            <a:off x="790161" y="909429"/>
            <a:ext cx="7548769" cy="3622814"/>
            <a:chOff x="790161" y="909429"/>
            <a:chExt cx="7548769" cy="3622814"/>
          </a:xfrm>
        </p:grpSpPr>
        <p:sp>
          <p:nvSpPr>
            <p:cNvPr id="4" name="矩形: 圆角 3"/>
            <p:cNvSpPr/>
            <p:nvPr/>
          </p:nvSpPr>
          <p:spPr>
            <a:xfrm>
              <a:off x="790161" y="909429"/>
              <a:ext cx="7548769" cy="3622814"/>
            </a:xfrm>
            <a:prstGeom prst="roundRect">
              <a:avLst>
                <a:gd name="adj" fmla="val 4605"/>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stretch>
              <a:fillRect/>
            </a:stretch>
          </p:blipFill>
          <p:spPr>
            <a:xfrm>
              <a:off x="857246" y="976950"/>
              <a:ext cx="7429501" cy="3480750"/>
            </a:xfrm>
            <a:prstGeom prst="rect">
              <a:avLst/>
            </a:prstGeom>
          </p:spPr>
        </p:pic>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多项式环关于极大理想的商环（三）</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28</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grpSp>
        <p:nvGrpSpPr>
          <p:cNvPr id="7" name="组合 6"/>
          <p:cNvGrpSpPr/>
          <p:nvPr/>
        </p:nvGrpSpPr>
        <p:grpSpPr>
          <a:xfrm>
            <a:off x="797615" y="855648"/>
            <a:ext cx="7548769" cy="3662569"/>
            <a:chOff x="797615" y="834887"/>
            <a:chExt cx="7548769" cy="3662569"/>
          </a:xfrm>
        </p:grpSpPr>
        <p:sp>
          <p:nvSpPr>
            <p:cNvPr id="4" name="矩形: 圆角 3"/>
            <p:cNvSpPr/>
            <p:nvPr/>
          </p:nvSpPr>
          <p:spPr>
            <a:xfrm>
              <a:off x="797615" y="834887"/>
              <a:ext cx="7548769" cy="3662569"/>
            </a:xfrm>
            <a:prstGeom prst="roundRect">
              <a:avLst>
                <a:gd name="adj" fmla="val 4605"/>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stretch>
              <a:fillRect/>
            </a:stretch>
          </p:blipFill>
          <p:spPr>
            <a:xfrm>
              <a:off x="859731" y="889371"/>
              <a:ext cx="7439440" cy="1374424"/>
            </a:xfrm>
            <a:prstGeom prst="rect">
              <a:avLst/>
            </a:prstGeom>
          </p:spPr>
        </p:pic>
        <p:pic>
          <p:nvPicPr>
            <p:cNvPr id="3" name="图片 2"/>
            <p:cNvPicPr>
              <a:picLocks noChangeAspect="1"/>
            </p:cNvPicPr>
            <p:nvPr/>
          </p:nvPicPr>
          <p:blipFill>
            <a:blip r:embed="rId3"/>
            <a:stretch>
              <a:fillRect/>
            </a:stretch>
          </p:blipFill>
          <p:spPr>
            <a:xfrm>
              <a:off x="859731" y="2189069"/>
              <a:ext cx="7439439" cy="2261636"/>
            </a:xfrm>
            <a:prstGeom prst="rect">
              <a:avLst/>
            </a:prstGeom>
          </p:spPr>
        </p:pic>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高斯整环上极大理想的证明练习（二）</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29</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p:cNvSpPr txBox="1"/>
              <p:nvPr/>
            </p:nvSpPr>
            <p:spPr>
              <a:xfrm>
                <a:off x="884583" y="891103"/>
                <a:ext cx="4512365" cy="369332"/>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证明高斯整环</a:t>
                </a:r>
                <a14:m>
                  <m:oMath xmlns:m="http://schemas.openxmlformats.org/officeDocument/2006/math">
                    <m:r>
                      <a:rPr lang="en-US" altLang="zh-CN" b="1" i="1" smtClean="0">
                        <a:solidFill>
                          <a:schemeClr val="accent2">
                            <a:lumMod val="50000"/>
                          </a:schemeClr>
                        </a:solidFill>
                        <a:latin typeface="Cambria Math" panose="02040503050406030204" pitchFamily="18" charset="0"/>
                      </a:rPr>
                      <m:t>ℤ</m:t>
                    </m:r>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0" smtClean="0">
                            <a:solidFill>
                              <a:schemeClr val="accent2">
                                <a:lumMod val="50000"/>
                              </a:schemeClr>
                            </a:solidFill>
                            <a:latin typeface="Cambria Math" panose="02040503050406030204" pitchFamily="18" charset="0"/>
                          </a:rPr>
                          <m:t>𝐢</m:t>
                        </m:r>
                      </m:e>
                    </m:d>
                  </m:oMath>
                </a14:m>
                <a:r>
                  <a:rPr lang="zh-CN" altLang="en-US" b="1">
                    <a:solidFill>
                      <a:schemeClr val="accent2">
                        <a:lumMod val="50000"/>
                      </a:schemeClr>
                    </a:solidFill>
                  </a:rPr>
                  <a:t>的主理想</a:t>
                </a:r>
                <a14:m>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𝟑</m:t>
                        </m:r>
                      </m:e>
                    </m:d>
                  </m:oMath>
                </a14:m>
                <a:r>
                  <a:rPr lang="zh-CN" altLang="en-US" b="1">
                    <a:solidFill>
                      <a:schemeClr val="accent2">
                        <a:lumMod val="50000"/>
                      </a:schemeClr>
                    </a:solidFill>
                  </a:rPr>
                  <a:t>是极大理想。</a:t>
                </a:r>
              </a:p>
            </p:txBody>
          </p:sp>
        </mc:Choice>
        <mc:Fallback xmlns="">
          <p:sp>
            <p:nvSpPr>
              <p:cNvPr id="2" name="文本框 1"/>
              <p:cNvSpPr txBox="1">
                <a:spLocks noRot="1" noChangeAspect="1" noMove="1" noResize="1" noEditPoints="1" noAdjustHandles="1" noChangeArrowheads="1" noChangeShapeType="1" noTextEdit="1"/>
              </p:cNvSpPr>
              <p:nvPr/>
            </p:nvSpPr>
            <p:spPr>
              <a:xfrm>
                <a:off x="884583" y="891103"/>
                <a:ext cx="4512365" cy="369332"/>
              </a:xfrm>
              <a:prstGeom prst="rect">
                <a:avLst/>
              </a:prstGeom>
              <a:blipFill rotWithShape="1">
                <a:blip r:embed="rId2"/>
                <a:stretch>
                  <a:fillRect l="-1081" t="-8197" r="-6216" b="-24590"/>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内容提要</a:t>
            </a:r>
          </a:p>
        </p:txBody>
      </p:sp>
      <p:sp>
        <p:nvSpPr>
          <p:cNvPr id="2" name="文本框 1"/>
          <p:cNvSpPr txBox="1"/>
          <p:nvPr/>
        </p:nvSpPr>
        <p:spPr>
          <a:xfrm>
            <a:off x="930438" y="1795619"/>
            <a:ext cx="3550298" cy="1667764"/>
          </a:xfrm>
          <a:prstGeom prst="rect">
            <a:avLst/>
          </a:prstGeom>
          <a:noFill/>
        </p:spPr>
        <p:txBody>
          <a:bodyPr wrap="square" rtlCol="0">
            <a:spAutoFit/>
          </a:bodyPr>
          <a:lstStyle/>
          <a:p>
            <a:pPr>
              <a:lnSpc>
                <a:spcPct val="15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素理想</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150000"/>
              </a:lnSpc>
            </a:pP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15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极大理想</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p:txBody>
      </p:sp>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4" name="矩形 13"/>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5" name="矩形 14"/>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D96B9435-B891-4393-B68B-E3404920B5F1}" type="slidenum">
              <a:rPr lang="en-US" altLang="zh-CN" sz="1400" smtClean="0">
                <a:latin typeface="Arial" panose="020B0604020202020204" pitchFamily="34" charset="0"/>
                <a:ea typeface="楷体" panose="02010609060101010101" pitchFamily="49" charset="-122"/>
                <a:cs typeface="Arial" panose="020B0604020202020204" pitchFamily="34" charset="0"/>
              </a:rPr>
              <a:t>3</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高斯整环上极大理想的证明练习（二）</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30</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p:cNvSpPr txBox="1"/>
              <p:nvPr/>
            </p:nvSpPr>
            <p:spPr>
              <a:xfrm>
                <a:off x="884583" y="891103"/>
                <a:ext cx="4512365" cy="369332"/>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证明高斯整环</a:t>
                </a:r>
                <a14:m>
                  <m:oMath xmlns:m="http://schemas.openxmlformats.org/officeDocument/2006/math">
                    <m:r>
                      <a:rPr lang="en-US" altLang="zh-CN" b="1" i="1" smtClean="0">
                        <a:solidFill>
                          <a:schemeClr val="accent2">
                            <a:lumMod val="50000"/>
                          </a:schemeClr>
                        </a:solidFill>
                        <a:latin typeface="Cambria Math" panose="02040503050406030204" pitchFamily="18" charset="0"/>
                      </a:rPr>
                      <m:t>ℤ</m:t>
                    </m:r>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0" smtClean="0">
                            <a:solidFill>
                              <a:schemeClr val="accent2">
                                <a:lumMod val="50000"/>
                              </a:schemeClr>
                            </a:solidFill>
                            <a:latin typeface="Cambria Math" panose="02040503050406030204" pitchFamily="18" charset="0"/>
                          </a:rPr>
                          <m:t>𝐢</m:t>
                        </m:r>
                      </m:e>
                    </m:d>
                  </m:oMath>
                </a14:m>
                <a:r>
                  <a:rPr lang="zh-CN" altLang="en-US" b="1">
                    <a:solidFill>
                      <a:schemeClr val="accent2">
                        <a:lumMod val="50000"/>
                      </a:schemeClr>
                    </a:solidFill>
                  </a:rPr>
                  <a:t>的主理想</a:t>
                </a:r>
                <a14:m>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𝟑</m:t>
                        </m:r>
                      </m:e>
                    </m:d>
                  </m:oMath>
                </a14:m>
                <a:r>
                  <a:rPr lang="zh-CN" altLang="en-US" b="1">
                    <a:solidFill>
                      <a:schemeClr val="accent2">
                        <a:lumMod val="50000"/>
                      </a:schemeClr>
                    </a:solidFill>
                  </a:rPr>
                  <a:t>是极大理想。</a:t>
                </a:r>
              </a:p>
            </p:txBody>
          </p:sp>
        </mc:Choice>
        <mc:Fallback xmlns="">
          <p:sp>
            <p:nvSpPr>
              <p:cNvPr id="2" name="文本框 1"/>
              <p:cNvSpPr txBox="1">
                <a:spLocks noRot="1" noChangeAspect="1" noMove="1" noResize="1" noEditPoints="1" noAdjustHandles="1" noChangeArrowheads="1" noChangeShapeType="1" noTextEdit="1"/>
              </p:cNvSpPr>
              <p:nvPr/>
            </p:nvSpPr>
            <p:spPr>
              <a:xfrm>
                <a:off x="884583" y="891103"/>
                <a:ext cx="4512365" cy="369332"/>
              </a:xfrm>
              <a:prstGeom prst="rect">
                <a:avLst/>
              </a:prstGeom>
              <a:blipFill rotWithShape="1">
                <a:blip r:embed="rId2"/>
                <a:stretch>
                  <a:fillRect l="-1081" t="-8197" r="-6216" b="-24590"/>
                </a:stretch>
              </a:blipFill>
            </p:spPr>
            <p:txBody>
              <a:bodyPr/>
              <a:lstStyle/>
              <a:p>
                <a:r>
                  <a:rPr lang="zh-CN" altLang="en-US">
                    <a:noFill/>
                  </a:rPr>
                  <a:t> </a:t>
                </a:r>
                <a:endParaRPr lang="zh-CN" altLang="en-US">
                  <a:noFill/>
                </a:endParaRPr>
              </a:p>
            </p:txBody>
          </p:sp>
        </mc:Fallback>
      </mc:AlternateContent>
      <p:grpSp>
        <p:nvGrpSpPr>
          <p:cNvPr id="8" name="组合 7"/>
          <p:cNvGrpSpPr/>
          <p:nvPr/>
        </p:nvGrpSpPr>
        <p:grpSpPr>
          <a:xfrm>
            <a:off x="884583" y="1466022"/>
            <a:ext cx="7374834" cy="3006587"/>
            <a:chOff x="884583" y="1490870"/>
            <a:chExt cx="7374834" cy="3006587"/>
          </a:xfrm>
        </p:grpSpPr>
        <p:sp>
          <p:nvSpPr>
            <p:cNvPr id="7" name="矩形: 圆角 6"/>
            <p:cNvSpPr/>
            <p:nvPr/>
          </p:nvSpPr>
          <p:spPr>
            <a:xfrm>
              <a:off x="884583" y="1490870"/>
              <a:ext cx="7374834" cy="3006587"/>
            </a:xfrm>
            <a:prstGeom prst="roundRect">
              <a:avLst>
                <a:gd name="adj" fmla="val 4931"/>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a:stretch>
              <a:fillRect/>
            </a:stretch>
          </p:blipFill>
          <p:spPr>
            <a:xfrm>
              <a:off x="935522" y="1544118"/>
              <a:ext cx="7272956" cy="2901107"/>
            </a:xfrm>
            <a:prstGeom prst="rect">
              <a:avLst/>
            </a:prstGeom>
          </p:spPr>
        </p:pic>
      </p:grpSp>
      <p:sp>
        <p:nvSpPr>
          <p:cNvPr id="3" name="文本框 2">
            <a:extLst>
              <a:ext uri="{FF2B5EF4-FFF2-40B4-BE49-F238E27FC236}">
                <a16:creationId xmlns:a16="http://schemas.microsoft.com/office/drawing/2014/main" id="{FDEC75B6-7D00-4A04-9015-6B938F9B5026}"/>
              </a:ext>
            </a:extLst>
          </p:cNvPr>
          <p:cNvSpPr txBox="1"/>
          <p:nvPr/>
        </p:nvSpPr>
        <p:spPr>
          <a:xfrm>
            <a:off x="6962115" y="1711104"/>
            <a:ext cx="312906" cy="369332"/>
          </a:xfrm>
          <a:prstGeom prst="rect">
            <a:avLst/>
          </a:prstGeom>
          <a:noFill/>
        </p:spPr>
        <p:txBody>
          <a:bodyPr wrap="none" rtlCol="0">
            <a:spAutoFit/>
          </a:bodyPr>
          <a:lstStyle/>
          <a:p>
            <a:r>
              <a:rPr lang="en-US" altLang="zh-CN" b="1" dirty="0">
                <a:solidFill>
                  <a:srgbClr val="FF0000"/>
                </a:solidFill>
                <a:latin typeface="Times New Roman" panose="02020603050405020304" pitchFamily="18" charset="0"/>
                <a:cs typeface="Times New Roman" panose="02020603050405020304" pitchFamily="18" charset="0"/>
              </a:rPr>
              <a:t>d</a:t>
            </a:r>
            <a:endParaRPr lang="zh-CN" altLang="en-US" b="1" dirty="0">
              <a:solidFill>
                <a:srgbClr val="FF0000"/>
              </a:solidFill>
              <a:latin typeface="Times New Roman" panose="02020603050405020304" pitchFamily="18" charset="0"/>
              <a:cs typeface="Times New Roman" panose="02020603050405020304" pitchFamily="18" charset="0"/>
            </a:endParaRPr>
          </a:p>
        </p:txBody>
      </p:sp>
      <p:cxnSp>
        <p:nvCxnSpPr>
          <p:cNvPr id="5" name="直接连接符 4">
            <a:extLst>
              <a:ext uri="{FF2B5EF4-FFF2-40B4-BE49-F238E27FC236}">
                <a16:creationId xmlns:a16="http://schemas.microsoft.com/office/drawing/2014/main" id="{859E6CE4-9E92-427A-802C-D2233015BC90}"/>
              </a:ext>
            </a:extLst>
          </p:cNvPr>
          <p:cNvCxnSpPr/>
          <p:nvPr/>
        </p:nvCxnSpPr>
        <p:spPr>
          <a:xfrm>
            <a:off x="2218099" y="3322622"/>
            <a:ext cx="31687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4F523CAA-13C8-430C-8BF2-9DD859815BB5}"/>
              </a:ext>
            </a:extLst>
          </p:cNvPr>
          <p:cNvCxnSpPr/>
          <p:nvPr/>
        </p:nvCxnSpPr>
        <p:spPr>
          <a:xfrm>
            <a:off x="3648546" y="3313568"/>
            <a:ext cx="31687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59885" y="862600"/>
            <a:ext cx="7824223" cy="2267287"/>
          </a:xfrm>
          <a:prstGeom prst="rect">
            <a:avLst/>
          </a:prstGeom>
          <a:solidFill>
            <a:schemeClr val="accent5">
              <a:lumMod val="20000"/>
              <a:lumOff val="80000"/>
              <a:alpha val="50000"/>
            </a:schemeClr>
          </a:solidFill>
        </p:spPr>
        <p:txBody>
          <a:bodyPr wrap="square" rtlCol="0">
            <a:spAutoFit/>
          </a:bodyPr>
          <a:lstStyle/>
          <a:p>
            <a:pPr algn="ctr">
              <a:spcBef>
                <a:spcPts val="450"/>
              </a:spcBef>
              <a:spcAft>
                <a:spcPts val="450"/>
              </a:spcAft>
            </a:pPr>
            <a:r>
              <a:rPr lang="zh-CN" altLang="en-US" b="1">
                <a:solidFill>
                  <a:srgbClr val="002060"/>
                </a:solidFill>
              </a:rPr>
              <a:t>素理想与极大理想</a:t>
            </a:r>
            <a:endParaRPr lang="zh-CN" altLang="en-US" sz="1800" b="1">
              <a:solidFill>
                <a:srgbClr val="002060"/>
              </a:solidFill>
            </a:endParaRPr>
          </a:p>
          <a:p>
            <a:pPr marL="257175" indent="-257175">
              <a:spcBef>
                <a:spcPts val="450"/>
              </a:spcBef>
              <a:spcAft>
                <a:spcPts val="450"/>
              </a:spcAft>
              <a:buFont typeface="Arial" panose="020B0604020202020204" pitchFamily="34" charset="0"/>
              <a:buChar char="•"/>
            </a:pPr>
            <a:r>
              <a:rPr lang="zh-CN" altLang="en-US" b="1">
                <a:solidFill>
                  <a:schemeClr val="accent6">
                    <a:lumMod val="50000"/>
                  </a:schemeClr>
                </a:solidFill>
                <a:latin typeface="楷体" panose="02010609060101010101" pitchFamily="49" charset="-122"/>
                <a:ea typeface="楷体" panose="02010609060101010101" pitchFamily="49" charset="-122"/>
              </a:rPr>
              <a:t>交换环的素理想是环的任意两个元素乘积属于该理想，则这两个元素中至少有一个元素属于该理想</a:t>
            </a:r>
            <a:endParaRPr lang="en-US" altLang="zh-CN" b="1">
              <a:solidFill>
                <a:schemeClr val="accent6">
                  <a:lumMod val="50000"/>
                </a:schemeClr>
              </a:solidFill>
              <a:latin typeface="楷体" panose="02010609060101010101" pitchFamily="49" charset="-122"/>
              <a:ea typeface="楷体" panose="02010609060101010101" pitchFamily="49" charset="-122"/>
            </a:endParaRPr>
          </a:p>
          <a:p>
            <a:pPr marL="257175" indent="-257175">
              <a:spcBef>
                <a:spcPts val="450"/>
              </a:spcBef>
              <a:spcAft>
                <a:spcPts val="450"/>
              </a:spcAft>
              <a:buFont typeface="Arial" panose="020B0604020202020204" pitchFamily="34" charset="0"/>
              <a:buChar char="•"/>
            </a:pPr>
            <a:r>
              <a:rPr lang="zh-CN" altLang="en-US" sz="1800" b="1">
                <a:solidFill>
                  <a:schemeClr val="accent6">
                    <a:lumMod val="50000"/>
                  </a:schemeClr>
                </a:solidFill>
                <a:latin typeface="楷体" panose="02010609060101010101" pitchFamily="49" charset="-122"/>
                <a:ea typeface="楷体" panose="02010609060101010101" pitchFamily="49" charset="-122"/>
              </a:rPr>
              <a:t>一个理想是有单位元交换环的素理想当且仅当环关于该理想的商环是整环</a:t>
            </a:r>
            <a:endParaRPr lang="en-US" altLang="zh-CN" sz="1800" b="1">
              <a:solidFill>
                <a:schemeClr val="accent6">
                  <a:lumMod val="50000"/>
                </a:schemeClr>
              </a:solidFill>
              <a:latin typeface="楷体" panose="02010609060101010101" pitchFamily="49" charset="-122"/>
              <a:ea typeface="楷体" panose="02010609060101010101" pitchFamily="49" charset="-122"/>
            </a:endParaRPr>
          </a:p>
          <a:p>
            <a:pPr marL="257175" indent="-257175">
              <a:spcBef>
                <a:spcPts val="450"/>
              </a:spcBef>
              <a:spcAft>
                <a:spcPts val="450"/>
              </a:spcAft>
              <a:buFont typeface="Arial" panose="020B0604020202020204" pitchFamily="34" charset="0"/>
              <a:buChar char="•"/>
            </a:pPr>
            <a:r>
              <a:rPr lang="zh-CN" altLang="en-US" sz="1800" b="1">
                <a:solidFill>
                  <a:schemeClr val="accent6">
                    <a:lumMod val="50000"/>
                  </a:schemeClr>
                </a:solidFill>
                <a:latin typeface="楷体" panose="02010609060101010101" pitchFamily="49" charset="-122"/>
                <a:ea typeface="楷体" panose="02010609060101010101" pitchFamily="49" charset="-122"/>
              </a:rPr>
              <a:t>环的极大理想是真包含这个理想的理想只能是环本身</a:t>
            </a:r>
            <a:endParaRPr lang="en-US" altLang="zh-CN" sz="1800" b="1">
              <a:solidFill>
                <a:schemeClr val="accent6">
                  <a:lumMod val="50000"/>
                </a:schemeClr>
              </a:solidFill>
              <a:latin typeface="楷体" panose="02010609060101010101" pitchFamily="49" charset="-122"/>
              <a:ea typeface="楷体" panose="02010609060101010101" pitchFamily="49" charset="-122"/>
            </a:endParaRPr>
          </a:p>
          <a:p>
            <a:pPr marL="257175" indent="-257175">
              <a:spcBef>
                <a:spcPts val="450"/>
              </a:spcBef>
              <a:spcAft>
                <a:spcPts val="450"/>
              </a:spcAft>
              <a:buFont typeface="Arial" panose="020B0604020202020204" pitchFamily="34" charset="0"/>
              <a:buChar char="•"/>
            </a:pPr>
            <a:r>
              <a:rPr lang="zh-CN" altLang="en-US" b="1">
                <a:solidFill>
                  <a:schemeClr val="accent6">
                    <a:lumMod val="50000"/>
                  </a:schemeClr>
                </a:solidFill>
                <a:latin typeface="楷体" panose="02010609060101010101" pitchFamily="49" charset="-122"/>
                <a:ea typeface="楷体" panose="02010609060101010101" pitchFamily="49" charset="-122"/>
              </a:rPr>
              <a:t>一个理想是有单位元交换环的极大理想当且仅当环关于该理想的商环是域</a:t>
            </a:r>
            <a:endParaRPr lang="en-US" altLang="zh-CN" sz="1800" b="1">
              <a:solidFill>
                <a:schemeClr val="accent6">
                  <a:lumMod val="50000"/>
                </a:schemeClr>
              </a:solidFill>
              <a:latin typeface="楷体" panose="02010609060101010101" pitchFamily="49" charset="-122"/>
              <a:ea typeface="楷体" panose="02010609060101010101" pitchFamily="49" charset="-122"/>
            </a:endParaRPr>
          </a:p>
        </p:txBody>
      </p:sp>
      <p:sp>
        <p:nvSpPr>
          <p:cNvPr id="4" name="文本框 3"/>
          <p:cNvSpPr txBox="1"/>
          <p:nvPr/>
        </p:nvSpPr>
        <p:spPr>
          <a:xfrm>
            <a:off x="659885" y="3364516"/>
            <a:ext cx="7824222" cy="1179810"/>
          </a:xfrm>
          <a:prstGeom prst="rect">
            <a:avLst/>
          </a:prstGeom>
          <a:solidFill>
            <a:schemeClr val="accent2">
              <a:lumMod val="20000"/>
              <a:lumOff val="80000"/>
            </a:schemeClr>
          </a:solidFill>
        </p:spPr>
        <p:txBody>
          <a:bodyPr wrap="square" rtlCol="0">
            <a:spAutoFit/>
          </a:bodyPr>
          <a:lstStyle/>
          <a:p>
            <a:pPr algn="ctr">
              <a:spcAft>
                <a:spcPts val="450"/>
              </a:spcAft>
            </a:pPr>
            <a:r>
              <a:rPr lang="zh-CN" altLang="en-US" sz="1800" b="1">
                <a:solidFill>
                  <a:srgbClr val="C00000"/>
                </a:solidFill>
              </a:rPr>
              <a:t>学习这一部分的目标</a:t>
            </a:r>
          </a:p>
          <a:p>
            <a:pPr marL="257175" indent="-257175">
              <a:spcBef>
                <a:spcPts val="450"/>
              </a:spcBef>
              <a:spcAft>
                <a:spcPts val="450"/>
              </a:spcAft>
              <a:buFont typeface="Arial" panose="020B0604020202020204" pitchFamily="34" charset="0"/>
              <a:buChar char="•"/>
            </a:pPr>
            <a:r>
              <a:rPr lang="zh-CN" altLang="en-US" sz="1800" b="1">
                <a:solidFill>
                  <a:schemeClr val="accent2">
                    <a:lumMod val="50000"/>
                  </a:schemeClr>
                </a:solidFill>
                <a:latin typeface="楷体" panose="02010609060101010101" pitchFamily="49" charset="-122"/>
                <a:ea typeface="楷体" panose="02010609060101010101" pitchFamily="49" charset="-122"/>
              </a:rPr>
              <a:t>熟悉素理想和极大理想定义，及素理想与整环、极大理想和域之间的联系</a:t>
            </a:r>
            <a:endParaRPr lang="en-US" altLang="zh-CN" sz="1800" b="1">
              <a:solidFill>
                <a:schemeClr val="accent2">
                  <a:lumMod val="50000"/>
                </a:schemeClr>
              </a:solidFill>
              <a:latin typeface="楷体" panose="02010609060101010101" pitchFamily="49" charset="-122"/>
              <a:ea typeface="楷体" panose="02010609060101010101" pitchFamily="49" charset="-122"/>
            </a:endParaRPr>
          </a:p>
          <a:p>
            <a:pPr marL="257175" indent="-257175">
              <a:spcBef>
                <a:spcPts val="450"/>
              </a:spcBef>
              <a:spcAft>
                <a:spcPts val="450"/>
              </a:spcAft>
              <a:buFont typeface="Arial" panose="020B0604020202020204" pitchFamily="34" charset="0"/>
              <a:buChar char="•"/>
            </a:pPr>
            <a:r>
              <a:rPr lang="zh-CN" altLang="en-US" sz="1800" b="1">
                <a:solidFill>
                  <a:schemeClr val="accent2">
                    <a:lumMod val="50000"/>
                  </a:schemeClr>
                </a:solidFill>
                <a:latin typeface="楷体" panose="02010609060101010101" pitchFamily="49" charset="-122"/>
                <a:ea typeface="楷体" panose="02010609060101010101" pitchFamily="49" charset="-122"/>
              </a:rPr>
              <a:t>能证明一个理想是否是素理想或极大理想</a:t>
            </a:r>
          </a:p>
        </p:txBody>
      </p:sp>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总结</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总结</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CF1BE71F-FA69-411D-BD7B-4CB93A594B2D}" type="slidenum">
              <a:rPr lang="en-US" altLang="zh-CN" sz="1400" smtClean="0">
                <a:latin typeface="Arial" panose="020B0604020202020204" pitchFamily="34" charset="0"/>
                <a:ea typeface="楷体" panose="02010609060101010101" pitchFamily="49" charset="-122"/>
                <a:cs typeface="Arial" panose="020B0604020202020204" pitchFamily="34" charset="0"/>
              </a:rPr>
              <a:t>31</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96222" y="1754799"/>
            <a:ext cx="6827897" cy="461665"/>
          </a:xfrm>
          <a:prstGeom prst="rect">
            <a:avLst/>
          </a:prstGeom>
          <a:solidFill>
            <a:schemeClr val="accent4">
              <a:lumMod val="20000"/>
              <a:lumOff val="80000"/>
            </a:schemeClr>
          </a:solidFill>
        </p:spPr>
        <p:txBody>
          <a:bodyPr wrap="square" rtlCol="0">
            <a:spAutoFit/>
          </a:bodyPr>
          <a:lstStyle/>
          <a:p>
            <a:r>
              <a:rPr lang="zh-CN" altLang="en-US" sz="2400" b="1">
                <a:solidFill>
                  <a:srgbClr val="C00000"/>
                </a:solidFill>
                <a:latin typeface="Arial" panose="020B0604020202020204" pitchFamily="34" charset="0"/>
                <a:ea typeface="楷体" panose="02010609060101010101" pitchFamily="49" charset="-122"/>
                <a:cs typeface="Arial" panose="020B0604020202020204" pitchFamily="34" charset="0"/>
              </a:rPr>
              <a:t>在线课程平台练习（素理想与极大理想部分）！</a:t>
            </a:r>
            <a:endParaRPr lang="zh-CN" altLang="en-US" sz="2400" b="1" dirty="0">
              <a:solidFill>
                <a:srgbClr val="C00000"/>
              </a:solidFill>
              <a:latin typeface="Arial" panose="020B0604020202020204" pitchFamily="34" charset="0"/>
              <a:ea typeface="楷体" panose="02010609060101010101" pitchFamily="49" charset="-122"/>
              <a:cs typeface="Arial" panose="020B0604020202020204" pitchFamily="34" charset="0"/>
            </a:endParaRPr>
          </a:p>
        </p:txBody>
      </p:sp>
      <p:sp>
        <p:nvSpPr>
          <p:cNvPr id="11" name="矩形 10"/>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2" name="矩形 11"/>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3" name="矩形 12"/>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D2BFF262-CF58-4B19-84BB-A52050DCEE8A}" type="slidenum">
              <a:rPr lang="en-US" altLang="zh-CN" sz="1400" smtClean="0">
                <a:latin typeface="Arial" panose="020B0604020202020204" pitchFamily="34" charset="0"/>
                <a:ea typeface="楷体" panose="02010609060101010101" pitchFamily="49" charset="-122"/>
                <a:cs typeface="Arial" panose="020B0604020202020204" pitchFamily="34" charset="0"/>
              </a:rPr>
              <a:t>32</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18" name="矩形 17"/>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作业</a:t>
            </a:r>
          </a:p>
        </p:txBody>
      </p:sp>
      <p:sp>
        <p:nvSpPr>
          <p:cNvPr id="19" name="矩形 18"/>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0" name="矩形 19"/>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作业</a:t>
            </a:r>
          </a:p>
        </p:txBody>
      </p:sp>
      <p:sp>
        <p:nvSpPr>
          <p:cNvPr id="9" name="文本框 8"/>
          <p:cNvSpPr txBox="1"/>
          <p:nvPr/>
        </p:nvSpPr>
        <p:spPr>
          <a:xfrm>
            <a:off x="796222" y="2856070"/>
            <a:ext cx="7348896" cy="830997"/>
          </a:xfrm>
          <a:prstGeom prst="rect">
            <a:avLst/>
          </a:prstGeom>
          <a:solidFill>
            <a:schemeClr val="accent4">
              <a:lumMod val="20000"/>
              <a:lumOff val="80000"/>
            </a:schemeClr>
          </a:solidFill>
        </p:spPr>
        <p:txBody>
          <a:bodyPr wrap="square" rtlCol="0">
            <a:spAutoFit/>
          </a:bodyPr>
          <a:lstStyle/>
          <a:p>
            <a:r>
              <a:rPr lang="zh-CN" altLang="en-US" sz="2400" b="1">
                <a:solidFill>
                  <a:srgbClr val="C00000"/>
                </a:solidFill>
                <a:latin typeface="Arial" panose="020B0604020202020204" pitchFamily="34" charset="0"/>
                <a:ea typeface="楷体" panose="02010609060101010101" pitchFamily="49" charset="-122"/>
                <a:cs typeface="Arial" panose="020B0604020202020204" pitchFamily="34" charset="0"/>
              </a:rPr>
              <a:t>教材习题可尝试完成习题</a:t>
            </a:r>
            <a:r>
              <a:rPr lang="en-US" altLang="zh-CN" sz="2400" b="1">
                <a:solidFill>
                  <a:srgbClr val="C00000"/>
                </a:solidFill>
                <a:latin typeface="Arial" panose="020B0604020202020204" pitchFamily="34" charset="0"/>
                <a:ea typeface="楷体" panose="02010609060101010101" pitchFamily="49" charset="-122"/>
                <a:cs typeface="Arial" panose="020B0604020202020204" pitchFamily="34" charset="0"/>
              </a:rPr>
              <a:t>3-5</a:t>
            </a:r>
            <a:r>
              <a:rPr lang="zh-CN" altLang="en-US" sz="2400" b="1">
                <a:solidFill>
                  <a:srgbClr val="C00000"/>
                </a:solidFill>
                <a:latin typeface="Arial" panose="020B0604020202020204" pitchFamily="34" charset="0"/>
                <a:ea typeface="楷体" panose="02010609060101010101" pitchFamily="49" charset="-122"/>
                <a:cs typeface="Arial" panose="020B0604020202020204" pitchFamily="34" charset="0"/>
              </a:rPr>
              <a:t>的第</a:t>
            </a:r>
            <a:r>
              <a:rPr lang="en-US" altLang="zh-CN" sz="2400" b="1">
                <a:solidFill>
                  <a:srgbClr val="C00000"/>
                </a:solidFill>
                <a:latin typeface="Arial" panose="020B0604020202020204" pitchFamily="34" charset="0"/>
                <a:ea typeface="楷体" panose="02010609060101010101" pitchFamily="49" charset="-122"/>
                <a:cs typeface="Arial" panose="020B0604020202020204" pitchFamily="34" charset="0"/>
              </a:rPr>
              <a:t>1</a:t>
            </a:r>
            <a:r>
              <a:rPr lang="zh-CN" altLang="en-US" sz="2400" b="1">
                <a:solidFill>
                  <a:srgbClr val="C00000"/>
                </a:solidFill>
                <a:latin typeface="Arial" panose="020B0604020202020204" pitchFamily="34" charset="0"/>
                <a:ea typeface="楷体" panose="02010609060101010101" pitchFamily="49" charset="-122"/>
                <a:cs typeface="Arial" panose="020B0604020202020204" pitchFamily="34" charset="0"/>
              </a:rPr>
              <a:t>题至第</a:t>
            </a:r>
            <a:r>
              <a:rPr lang="en-US" altLang="zh-CN" sz="2400" b="1">
                <a:solidFill>
                  <a:srgbClr val="C00000"/>
                </a:solidFill>
                <a:latin typeface="Arial" panose="020B0604020202020204" pitchFamily="34" charset="0"/>
                <a:ea typeface="楷体" panose="02010609060101010101" pitchFamily="49" charset="-122"/>
                <a:cs typeface="Arial" panose="020B0604020202020204" pitchFamily="34" charset="0"/>
              </a:rPr>
              <a:t>3</a:t>
            </a:r>
            <a:r>
              <a:rPr lang="zh-CN" altLang="en-US" sz="2400" b="1">
                <a:solidFill>
                  <a:srgbClr val="C00000"/>
                </a:solidFill>
                <a:latin typeface="Arial" panose="020B0604020202020204" pitchFamily="34" charset="0"/>
                <a:ea typeface="楷体" panose="02010609060101010101" pitchFamily="49" charset="-122"/>
                <a:cs typeface="Arial" panose="020B0604020202020204" pitchFamily="34" charset="0"/>
              </a:rPr>
              <a:t>题、第</a:t>
            </a:r>
            <a:r>
              <a:rPr lang="en-US" altLang="zh-CN" sz="2400" b="1">
                <a:solidFill>
                  <a:srgbClr val="C00000"/>
                </a:solidFill>
                <a:latin typeface="Arial" panose="020B0604020202020204" pitchFamily="34" charset="0"/>
                <a:ea typeface="楷体" panose="02010609060101010101" pitchFamily="49" charset="-122"/>
                <a:cs typeface="Arial" panose="020B0604020202020204" pitchFamily="34" charset="0"/>
              </a:rPr>
              <a:t>6</a:t>
            </a:r>
            <a:r>
              <a:rPr lang="zh-CN" altLang="en-US" sz="2400" b="1">
                <a:solidFill>
                  <a:srgbClr val="C00000"/>
                </a:solidFill>
                <a:latin typeface="Arial" panose="020B0604020202020204" pitchFamily="34" charset="0"/>
                <a:ea typeface="楷体" panose="02010609060101010101" pitchFamily="49" charset="-122"/>
                <a:cs typeface="Arial" panose="020B0604020202020204" pitchFamily="34" charset="0"/>
              </a:rPr>
              <a:t>题至第</a:t>
            </a:r>
            <a:r>
              <a:rPr lang="en-US" altLang="zh-CN" sz="2400" b="1">
                <a:solidFill>
                  <a:srgbClr val="C00000"/>
                </a:solidFill>
                <a:latin typeface="Arial" panose="020B0604020202020204" pitchFamily="34" charset="0"/>
                <a:ea typeface="楷体" panose="02010609060101010101" pitchFamily="49" charset="-122"/>
                <a:cs typeface="Arial" panose="020B0604020202020204" pitchFamily="34" charset="0"/>
              </a:rPr>
              <a:t>18</a:t>
            </a:r>
            <a:r>
              <a:rPr lang="zh-CN" altLang="en-US" sz="2400" b="1">
                <a:solidFill>
                  <a:srgbClr val="C00000"/>
                </a:solidFill>
                <a:latin typeface="Arial" panose="020B0604020202020204" pitchFamily="34" charset="0"/>
                <a:ea typeface="楷体" panose="02010609060101010101" pitchFamily="49" charset="-122"/>
                <a:cs typeface="Arial" panose="020B0604020202020204" pitchFamily="34" charset="0"/>
              </a:rPr>
              <a:t>题！</a:t>
            </a:r>
            <a:endParaRPr lang="zh-CN" altLang="en-US" sz="2400" b="1" dirty="0">
              <a:solidFill>
                <a:srgbClr val="C00000"/>
              </a:solidFill>
              <a:latin typeface="Arial" panose="020B0604020202020204" pitchFamily="34" charset="0"/>
              <a:ea typeface="楷体" panose="02010609060101010101" pitchFamily="49" charset="-122"/>
              <a:cs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40939" y="1500963"/>
            <a:ext cx="6428759" cy="1815305"/>
          </a:xfrm>
          <a:prstGeom prst="rect">
            <a:avLst/>
          </a:prstGeom>
          <a:noFill/>
        </p:spPr>
        <p:txBody>
          <a:bodyPr wrap="square" rtlCol="0">
            <a:spAutoFit/>
          </a:bodyPr>
          <a:lstStyle/>
          <a:p>
            <a:pPr algn="ctr">
              <a:lnSpc>
                <a:spcPct val="200000"/>
              </a:lnSpc>
            </a:pPr>
            <a:r>
              <a:rPr lang="zh-CN" altLang="en-US" sz="3000">
                <a:solidFill>
                  <a:srgbClr val="C00000"/>
                </a:solidFill>
                <a:latin typeface="华文新魏" panose="02010800040101010101" pitchFamily="2" charset="-122"/>
                <a:ea typeface="华文新魏" panose="02010800040101010101" pitchFamily="2" charset="-122"/>
              </a:rPr>
              <a:t>谢谢大家！</a:t>
            </a:r>
            <a:endParaRPr lang="en-US" altLang="zh-CN" sz="3000">
              <a:solidFill>
                <a:srgbClr val="C00000"/>
              </a:solidFill>
              <a:latin typeface="华文新魏" panose="02010800040101010101" pitchFamily="2" charset="-122"/>
              <a:ea typeface="华文新魏" panose="02010800040101010101" pitchFamily="2" charset="-122"/>
            </a:endParaRPr>
          </a:p>
          <a:p>
            <a:pPr algn="ctr">
              <a:lnSpc>
                <a:spcPct val="200000"/>
              </a:lnSpc>
            </a:pPr>
            <a:r>
              <a:rPr lang="zh-CN" altLang="en-US" sz="3000">
                <a:solidFill>
                  <a:srgbClr val="C00000"/>
                </a:solidFill>
                <a:latin typeface="华文新魏" panose="02010800040101010101" pitchFamily="2" charset="-122"/>
                <a:ea typeface="华文新魏" panose="02010800040101010101" pitchFamily="2" charset="-122"/>
              </a:rPr>
              <a:t>有什么问题和建议请及时反馈给老师！</a:t>
            </a:r>
          </a:p>
        </p:txBody>
      </p:sp>
      <p:sp>
        <p:nvSpPr>
          <p:cNvPr id="11" name="矩形 10"/>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2" name="矩形 11"/>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3" name="矩形 12"/>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a:t>
            </a:r>
          </a:p>
        </p:txBody>
      </p:sp>
      <p:sp>
        <p:nvSpPr>
          <p:cNvPr id="9" name="矩形 8"/>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200"/>
          </a:p>
        </p:txBody>
      </p:sp>
      <p:sp>
        <p:nvSpPr>
          <p:cNvPr id="10" name="矩形 9"/>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4" name="矩形 13"/>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素理想</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素理想的定义和练习</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4</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p:cNvSpPr txBox="1"/>
              <p:nvPr/>
            </p:nvSpPr>
            <p:spPr>
              <a:xfrm>
                <a:off x="1323972" y="1119188"/>
                <a:ext cx="6496050" cy="781496"/>
              </a:xfrm>
              <a:prstGeom prst="rect">
                <a:avLst/>
              </a:prstGeom>
              <a:solidFill>
                <a:schemeClr val="accent2">
                  <a:lumMod val="20000"/>
                  <a:lumOff val="80000"/>
                </a:schemeClr>
              </a:solidFill>
            </p:spPr>
            <p:txBody>
              <a:bodyPr wrap="square" rtlCol="0">
                <a:spAutoFit/>
              </a:bodyPr>
              <a:lstStyle/>
              <a:p>
                <a:pPr>
                  <a:lnSpc>
                    <a:spcPts val="2800"/>
                  </a:lnSpc>
                  <a:spcBef>
                    <a:spcPts val="600"/>
                  </a:spcBef>
                </a:pPr>
                <a:r>
                  <a:rPr lang="zh-CN" altLang="en-US" b="1" dirty="0">
                    <a:solidFill>
                      <a:schemeClr val="accent2">
                        <a:lumMod val="50000"/>
                      </a:schemeClr>
                    </a:solidFill>
                  </a:rPr>
                  <a:t>设</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dirty="0">
                    <a:solidFill>
                      <a:schemeClr val="accent2">
                        <a:lumMod val="50000"/>
                      </a:schemeClr>
                    </a:solidFill>
                  </a:rPr>
                  <a:t>是交换环，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𝑷</m:t>
                    </m:r>
                  </m:oMath>
                </a14:m>
                <a:r>
                  <a:rPr lang="zh-CN" altLang="en-US" b="1" dirty="0">
                    <a:solidFill>
                      <a:schemeClr val="accent2">
                        <a:lumMod val="50000"/>
                      </a:schemeClr>
                    </a:solidFill>
                  </a:rPr>
                  <a:t>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dirty="0">
                    <a:solidFill>
                      <a:schemeClr val="accent2">
                        <a:lumMod val="50000"/>
                      </a:schemeClr>
                    </a:solidFill>
                  </a:rPr>
                  <a:t>的</a:t>
                </a:r>
                <a:r>
                  <a:rPr lang="zh-CN" altLang="en-US" b="1" dirty="0">
                    <a:solidFill>
                      <a:srgbClr val="210694"/>
                    </a:solidFill>
                  </a:rPr>
                  <a:t>真</a:t>
                </a:r>
                <a:r>
                  <a:rPr lang="zh-CN" altLang="en-US" b="1" dirty="0">
                    <a:solidFill>
                      <a:schemeClr val="accent2">
                        <a:lumMod val="50000"/>
                      </a:schemeClr>
                    </a:solidFill>
                  </a:rPr>
                  <a:t>理想。若对任意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𝒂</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𝒃</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𝑹</m:t>
                    </m:r>
                    <m:r>
                      <a:rPr lang="zh-CN" altLang="en-US"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𝒂𝒃</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𝑷</m:t>
                    </m:r>
                  </m:oMath>
                </a14:m>
                <a:r>
                  <a:rPr lang="zh-CN" altLang="en-US" b="1" dirty="0">
                    <a:solidFill>
                      <a:schemeClr val="accent2">
                        <a:lumMod val="50000"/>
                      </a:schemeClr>
                    </a:solidFill>
                  </a:rPr>
                  <a:t>蕴涵</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𝒂</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𝑷</m:t>
                    </m:r>
                  </m:oMath>
                </a14:m>
                <a:r>
                  <a:rPr lang="zh-CN" altLang="en-US" b="1" dirty="0">
                    <a:solidFill>
                      <a:schemeClr val="accent2">
                        <a:lumMod val="50000"/>
                      </a:schemeClr>
                    </a:solidFill>
                  </a:rPr>
                  <a:t>或</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𝒃</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𝑷</m:t>
                    </m:r>
                  </m:oMath>
                </a14:m>
                <a:r>
                  <a:rPr lang="zh-CN" altLang="en-US" b="1" dirty="0">
                    <a:solidFill>
                      <a:schemeClr val="accent2">
                        <a:lumMod val="50000"/>
                      </a:schemeClr>
                    </a:solidFill>
                  </a:rPr>
                  <a:t>，则称</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𝑷</m:t>
                    </m:r>
                  </m:oMath>
                </a14:m>
                <a:r>
                  <a:rPr lang="zh-CN" altLang="en-US" b="1" dirty="0">
                    <a:solidFill>
                      <a:schemeClr val="accent2">
                        <a:lumMod val="50000"/>
                      </a:schemeClr>
                    </a:solidFill>
                  </a:rPr>
                  <a:t>为</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dirty="0">
                    <a:solidFill>
                      <a:schemeClr val="accent2">
                        <a:lumMod val="50000"/>
                      </a:schemeClr>
                    </a:solidFill>
                  </a:rPr>
                  <a:t>的</a:t>
                </a:r>
                <a:r>
                  <a:rPr lang="zh-CN" altLang="en-US" b="1" dirty="0">
                    <a:solidFill>
                      <a:srgbClr val="C00000"/>
                    </a:solidFill>
                  </a:rPr>
                  <a:t>素理想</a:t>
                </a:r>
                <a:r>
                  <a:rPr lang="en-US" altLang="zh-CN" b="1" dirty="0">
                    <a:solidFill>
                      <a:schemeClr val="accent2">
                        <a:lumMod val="50000"/>
                      </a:schemeClr>
                    </a:solidFill>
                  </a:rPr>
                  <a:t>(prime ideal)</a:t>
                </a:r>
                <a:r>
                  <a:rPr lang="zh-CN" altLang="en-US" b="1" dirty="0">
                    <a:solidFill>
                      <a:schemeClr val="accent2">
                        <a:lumMod val="50000"/>
                      </a:schemeClr>
                    </a:solidFill>
                  </a:rPr>
                  <a:t>。</a:t>
                </a:r>
              </a:p>
            </p:txBody>
          </p:sp>
        </mc:Choice>
        <mc:Fallback xmlns="">
          <p:sp>
            <p:nvSpPr>
              <p:cNvPr id="2" name="文本框 1">
                <a:extLst/>
              </p:cNvPr>
              <p:cNvSpPr txBox="1">
                <a:spLocks noRot="1" noChangeAspect="1" noMove="1" noResize="1" noEditPoints="1" noAdjustHandles="1" noChangeArrowheads="1" noChangeShapeType="1" noTextEdit="1"/>
              </p:cNvSpPr>
              <p:nvPr/>
            </p:nvSpPr>
            <p:spPr>
              <a:xfrm>
                <a:off x="1323972" y="1119188"/>
                <a:ext cx="6496050" cy="781496"/>
              </a:xfrm>
              <a:prstGeom prst="rect">
                <a:avLst/>
              </a:prstGeom>
              <a:blipFill>
                <a:blip r:embed="rId2"/>
                <a:stretch>
                  <a:fillRect l="-750" b="-11719"/>
                </a:stretch>
              </a:blipFill>
            </p:spPr>
            <p:txBody>
              <a:bodyPr/>
              <a:lstStyle/>
              <a:p>
                <a:r>
                  <a:rPr lang="zh-CN" altLang="en-US">
                    <a:noFill/>
                  </a:rPr>
                  <a:t> </a:t>
                </a:r>
              </a:p>
            </p:txBody>
          </p:sp>
        </mc:Fallback>
      </mc:AlternateContent>
      <p:sp>
        <p:nvSpPr>
          <p:cNvPr id="3" name="文本框 2"/>
          <p:cNvSpPr txBox="1"/>
          <p:nvPr/>
        </p:nvSpPr>
        <p:spPr>
          <a:xfrm>
            <a:off x="1323973" y="2363767"/>
            <a:ext cx="3700258" cy="685637"/>
          </a:xfrm>
          <a:prstGeom prst="rect">
            <a:avLst/>
          </a:prstGeom>
          <a:solidFill>
            <a:schemeClr val="accent4">
              <a:lumMod val="40000"/>
              <a:lumOff val="60000"/>
            </a:schemeClr>
          </a:solidFill>
        </p:spPr>
        <p:txBody>
          <a:bodyPr wrap="square" rtlCol="0">
            <a:spAutoFit/>
          </a:bodyPr>
          <a:lstStyle/>
          <a:p>
            <a:pPr>
              <a:lnSpc>
                <a:spcPts val="2400"/>
              </a:lnSpc>
            </a:pPr>
            <a:r>
              <a:rPr lang="zh-CN" altLang="en-US" sz="1600" b="1">
                <a:solidFill>
                  <a:schemeClr val="accent2">
                    <a:lumMod val="50000"/>
                  </a:schemeClr>
                </a:solidFill>
              </a:rPr>
              <a:t>非交换环上也可以定义素理想，但这里只考类交换环上的素理想和极大理想！</a:t>
            </a:r>
          </a:p>
        </p:txBody>
      </p:sp>
      <mc:AlternateContent xmlns:mc="http://schemas.openxmlformats.org/markup-compatibility/2006" xmlns:a14="http://schemas.microsoft.com/office/drawing/2010/main">
        <mc:Choice Requires="a14">
          <p:sp>
            <p:nvSpPr>
              <p:cNvPr id="4" name="文本框 3"/>
              <p:cNvSpPr txBox="1"/>
              <p:nvPr/>
            </p:nvSpPr>
            <p:spPr>
              <a:xfrm>
                <a:off x="1323973" y="3543300"/>
                <a:ext cx="3983524" cy="369332"/>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给出模</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𝟏𝟖</m:t>
                    </m:r>
                  </m:oMath>
                </a14:m>
                <a:r>
                  <a:rPr lang="zh-CN" altLang="en-US" b="1">
                    <a:solidFill>
                      <a:schemeClr val="accent2">
                        <a:lumMod val="50000"/>
                      </a:schemeClr>
                    </a:solidFill>
                  </a:rPr>
                  <a:t>剩余类环</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ℤ</m:t>
                        </m:r>
                      </m:e>
                      <m:sub>
                        <m:r>
                          <a:rPr lang="en-US" altLang="zh-CN" b="1" i="1" smtClean="0">
                            <a:solidFill>
                              <a:schemeClr val="accent2">
                                <a:lumMod val="50000"/>
                              </a:schemeClr>
                            </a:solidFill>
                            <a:latin typeface="Cambria Math" panose="02040503050406030204" pitchFamily="18" charset="0"/>
                          </a:rPr>
                          <m:t>𝟏𝟖</m:t>
                        </m:r>
                      </m:sub>
                    </m:sSub>
                  </m:oMath>
                </a14:m>
                <a:r>
                  <a:rPr lang="zh-CN" altLang="en-US" b="1">
                    <a:solidFill>
                      <a:schemeClr val="accent2">
                        <a:lumMod val="50000"/>
                      </a:schemeClr>
                    </a:solidFill>
                  </a:rPr>
                  <a:t>的所有素理想。</a:t>
                </a:r>
              </a:p>
            </p:txBody>
          </p:sp>
        </mc:Choice>
        <mc:Fallback xmlns="">
          <p:sp>
            <p:nvSpPr>
              <p:cNvPr id="4" name="文本框 3"/>
              <p:cNvSpPr txBox="1">
                <a:spLocks noRot="1" noChangeAspect="1" noMove="1" noResize="1" noEditPoints="1" noAdjustHandles="1" noChangeArrowheads="1" noChangeShapeType="1" noTextEdit="1"/>
              </p:cNvSpPr>
              <p:nvPr/>
            </p:nvSpPr>
            <p:spPr>
              <a:xfrm>
                <a:off x="1323973" y="3543300"/>
                <a:ext cx="3983524" cy="369332"/>
              </a:xfrm>
              <a:prstGeom prst="rect">
                <a:avLst/>
              </a:prstGeom>
              <a:blipFill rotWithShape="1">
                <a:blip r:embed="rId3"/>
                <a:stretch>
                  <a:fillRect l="-1223" t="-8197" r="-6881" b="-24590"/>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素理想</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素理想练习</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5</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p:cNvSpPr txBox="1"/>
              <p:nvPr/>
            </p:nvSpPr>
            <p:spPr>
              <a:xfrm>
                <a:off x="1048001" y="969066"/>
                <a:ext cx="3983524" cy="369332"/>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给出模</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𝟏𝟖</m:t>
                    </m:r>
                  </m:oMath>
                </a14:m>
                <a:r>
                  <a:rPr lang="zh-CN" altLang="en-US" b="1">
                    <a:solidFill>
                      <a:schemeClr val="accent2">
                        <a:lumMod val="50000"/>
                      </a:schemeClr>
                    </a:solidFill>
                  </a:rPr>
                  <a:t>剩余类环</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ℤ</m:t>
                        </m:r>
                      </m:e>
                      <m:sub>
                        <m:r>
                          <a:rPr lang="en-US" altLang="zh-CN" b="1" i="1" smtClean="0">
                            <a:solidFill>
                              <a:schemeClr val="accent2">
                                <a:lumMod val="50000"/>
                              </a:schemeClr>
                            </a:solidFill>
                            <a:latin typeface="Cambria Math" panose="02040503050406030204" pitchFamily="18" charset="0"/>
                          </a:rPr>
                          <m:t>𝟏𝟖</m:t>
                        </m:r>
                      </m:sub>
                    </m:sSub>
                  </m:oMath>
                </a14:m>
                <a:r>
                  <a:rPr lang="zh-CN" altLang="en-US" b="1">
                    <a:solidFill>
                      <a:schemeClr val="accent2">
                        <a:lumMod val="50000"/>
                      </a:schemeClr>
                    </a:solidFill>
                  </a:rPr>
                  <a:t>的所有素理想。</a:t>
                </a:r>
              </a:p>
            </p:txBody>
          </p:sp>
        </mc:Choice>
        <mc:Fallback xmlns="">
          <p:sp>
            <p:nvSpPr>
              <p:cNvPr id="8" name="文本框 7"/>
              <p:cNvSpPr txBox="1">
                <a:spLocks noRot="1" noChangeAspect="1" noMove="1" noResize="1" noEditPoints="1" noAdjustHandles="1" noChangeArrowheads="1" noChangeShapeType="1" noTextEdit="1"/>
              </p:cNvSpPr>
              <p:nvPr/>
            </p:nvSpPr>
            <p:spPr>
              <a:xfrm>
                <a:off x="1048001" y="969066"/>
                <a:ext cx="3983524" cy="369332"/>
              </a:xfrm>
              <a:prstGeom prst="rect">
                <a:avLst/>
              </a:prstGeom>
              <a:blipFill rotWithShape="1">
                <a:blip r:embed="rId2"/>
                <a:stretch>
                  <a:fillRect l="-1378" t="-9836" r="-6891" b="-24590"/>
                </a:stretch>
              </a:blipFill>
            </p:spPr>
            <p:txBody>
              <a:bodyPr/>
              <a:lstStyle/>
              <a:p>
                <a:r>
                  <a:rPr lang="zh-CN" altLang="en-US">
                    <a:noFill/>
                  </a:rPr>
                  <a:t> </a:t>
                </a:r>
                <a:endParaRPr lang="zh-CN" altLang="en-US">
                  <a:noFill/>
                </a:endParaRPr>
              </a:p>
            </p:txBody>
          </p:sp>
        </mc:Fallback>
      </mc:AlternateContent>
      <p:grpSp>
        <p:nvGrpSpPr>
          <p:cNvPr id="5" name="组合 4"/>
          <p:cNvGrpSpPr/>
          <p:nvPr/>
        </p:nvGrpSpPr>
        <p:grpSpPr>
          <a:xfrm>
            <a:off x="1048001" y="1615109"/>
            <a:ext cx="7121964" cy="2768048"/>
            <a:chOff x="1048001" y="1615109"/>
            <a:chExt cx="7121964" cy="2768048"/>
          </a:xfrm>
        </p:grpSpPr>
        <p:sp>
          <p:nvSpPr>
            <p:cNvPr id="4" name="矩形: 圆角 3"/>
            <p:cNvSpPr/>
            <p:nvPr/>
          </p:nvSpPr>
          <p:spPr>
            <a:xfrm>
              <a:off x="1048001" y="1615109"/>
              <a:ext cx="7121964" cy="2768048"/>
            </a:xfrm>
            <a:prstGeom prst="roundRect">
              <a:avLst>
                <a:gd name="adj" fmla="val 392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1087757" y="1651687"/>
              <a:ext cx="7047999" cy="2684952"/>
            </a:xfrm>
            <a:prstGeom prst="rect">
              <a:avLst/>
            </a:prstGeom>
          </p:spPr>
        </p:pic>
      </p:grpSp>
      <p:sp>
        <p:nvSpPr>
          <p:cNvPr id="2" name="文本框 1"/>
          <p:cNvSpPr txBox="1"/>
          <p:nvPr/>
        </p:nvSpPr>
        <p:spPr>
          <a:xfrm>
            <a:off x="762635" y="3221990"/>
            <a:ext cx="227965" cy="368300"/>
          </a:xfrm>
          <a:prstGeom prst="rect">
            <a:avLst/>
          </a:prstGeom>
          <a:noFill/>
        </p:spPr>
        <p:txBody>
          <a:bodyPr wrap="square" rtlCol="0">
            <a:spAutoFit/>
          </a:bodyPr>
          <a:lstStyle/>
          <a:p>
            <a:r>
              <a:rPr lang="zh-CN" altLang="en-US" b="1" dirty="0">
                <a:solidFill>
                  <a:srgbClr val="FF0000"/>
                </a:solidFill>
              </a:rPr>
              <a:t>不</a:t>
            </a:r>
          </a:p>
        </p:txBody>
      </p:sp>
      <p:sp>
        <p:nvSpPr>
          <p:cNvPr id="6" name="文本框 5"/>
          <p:cNvSpPr txBox="1"/>
          <p:nvPr/>
        </p:nvSpPr>
        <p:spPr>
          <a:xfrm>
            <a:off x="3672205" y="3473450"/>
            <a:ext cx="1137920" cy="368300"/>
          </a:xfrm>
          <a:prstGeom prst="rect">
            <a:avLst/>
          </a:prstGeom>
          <a:noFill/>
        </p:spPr>
        <p:txBody>
          <a:bodyPr wrap="square" rtlCol="0">
            <a:spAutoFit/>
          </a:bodyPr>
          <a:lstStyle/>
          <a:p>
            <a:r>
              <a:rPr lang="en-US" altLang="zh-CN" b="1">
                <a:solidFill>
                  <a:srgbClr val="FF0000"/>
                </a:solidFill>
              </a:rPr>
              <a:t>2|ab+18k</a:t>
            </a:r>
          </a:p>
        </p:txBody>
      </p:sp>
      <p:sp>
        <p:nvSpPr>
          <p:cNvPr id="17" name="文本框 16">
            <a:extLst>
              <a:ext uri="{FF2B5EF4-FFF2-40B4-BE49-F238E27FC236}">
                <a16:creationId xmlns:a16="http://schemas.microsoft.com/office/drawing/2014/main" id="{620FEF6C-F065-410F-8C89-03BE2255AE62}"/>
              </a:ext>
            </a:extLst>
          </p:cNvPr>
          <p:cNvSpPr txBox="1"/>
          <p:nvPr/>
        </p:nvSpPr>
        <p:spPr>
          <a:xfrm>
            <a:off x="5162619" y="2810013"/>
            <a:ext cx="227965" cy="369332"/>
          </a:xfrm>
          <a:prstGeom prst="rect">
            <a:avLst/>
          </a:prstGeom>
          <a:noFill/>
        </p:spPr>
        <p:txBody>
          <a:bodyPr wrap="square" rtlCol="0">
            <a:spAutoFit/>
          </a:bodyPr>
          <a:lstStyle/>
          <a:p>
            <a:r>
              <a:rPr lang="zh-CN" altLang="en-US" b="1" dirty="0">
                <a:solidFill>
                  <a:srgbClr val="FF0000"/>
                </a:solidFill>
              </a:rPr>
              <a:t>素</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素理想</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素理想的例子</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6</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grpSp>
        <p:nvGrpSpPr>
          <p:cNvPr id="7" name="组合 6"/>
          <p:cNvGrpSpPr/>
          <p:nvPr/>
        </p:nvGrpSpPr>
        <p:grpSpPr>
          <a:xfrm>
            <a:off x="879610" y="994029"/>
            <a:ext cx="5297556" cy="357809"/>
            <a:chOff x="879614" y="957649"/>
            <a:chExt cx="5297556" cy="357809"/>
          </a:xfrm>
        </p:grpSpPr>
        <p:sp>
          <p:nvSpPr>
            <p:cNvPr id="4" name="矩形: 圆角 3"/>
            <p:cNvSpPr/>
            <p:nvPr/>
          </p:nvSpPr>
          <p:spPr>
            <a:xfrm>
              <a:off x="879614" y="957649"/>
              <a:ext cx="5297556" cy="357809"/>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stretch>
              <a:fillRect/>
            </a:stretch>
          </p:blipFill>
          <p:spPr>
            <a:xfrm>
              <a:off x="921440" y="994029"/>
              <a:ext cx="5212616" cy="293922"/>
            </a:xfrm>
            <a:prstGeom prst="rect">
              <a:avLst/>
            </a:prstGeom>
          </p:spPr>
        </p:pic>
      </p:grpSp>
      <p:grpSp>
        <p:nvGrpSpPr>
          <p:cNvPr id="9" name="组合 8"/>
          <p:cNvGrpSpPr/>
          <p:nvPr/>
        </p:nvGrpSpPr>
        <p:grpSpPr>
          <a:xfrm>
            <a:off x="879610" y="1672257"/>
            <a:ext cx="7384773" cy="1321905"/>
            <a:chOff x="879614" y="1903343"/>
            <a:chExt cx="7384773" cy="1321905"/>
          </a:xfrm>
        </p:grpSpPr>
        <p:sp>
          <p:nvSpPr>
            <p:cNvPr id="8" name="矩形: 圆角 7"/>
            <p:cNvSpPr/>
            <p:nvPr/>
          </p:nvSpPr>
          <p:spPr>
            <a:xfrm>
              <a:off x="879614" y="1903343"/>
              <a:ext cx="7384773" cy="1321905"/>
            </a:xfrm>
            <a:prstGeom prst="roundRect">
              <a:avLst>
                <a:gd name="adj" fmla="val 4261"/>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a:stretch>
              <a:fillRect/>
            </a:stretch>
          </p:blipFill>
          <p:spPr>
            <a:xfrm>
              <a:off x="915965" y="1944257"/>
              <a:ext cx="7312064" cy="1245716"/>
            </a:xfrm>
            <a:prstGeom prst="rect">
              <a:avLst/>
            </a:prstGeom>
          </p:spPr>
        </p:pic>
      </p:grpSp>
      <p:grpSp>
        <p:nvGrpSpPr>
          <p:cNvPr id="19" name="组合 18"/>
          <p:cNvGrpSpPr/>
          <p:nvPr/>
        </p:nvGrpSpPr>
        <p:grpSpPr>
          <a:xfrm>
            <a:off x="879606" y="3583406"/>
            <a:ext cx="7384773" cy="635988"/>
            <a:chOff x="879610" y="3513483"/>
            <a:chExt cx="7384773" cy="635988"/>
          </a:xfrm>
        </p:grpSpPr>
        <p:sp>
          <p:nvSpPr>
            <p:cNvPr id="18" name="矩形: 圆角 17"/>
            <p:cNvSpPr/>
            <p:nvPr/>
          </p:nvSpPr>
          <p:spPr>
            <a:xfrm>
              <a:off x="879610" y="3513483"/>
              <a:ext cx="7384773" cy="635988"/>
            </a:xfrm>
            <a:prstGeom prst="roundRect">
              <a:avLst>
                <a:gd name="adj" fmla="val 14323"/>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4"/>
            <a:stretch>
              <a:fillRect/>
            </a:stretch>
          </p:blipFill>
          <p:spPr>
            <a:xfrm>
              <a:off x="915961" y="3554162"/>
              <a:ext cx="7312065" cy="548989"/>
            </a:xfrm>
            <a:prstGeom prst="rect">
              <a:avLst/>
            </a:prstGeom>
          </p:spPr>
        </p:pic>
      </p:grpSp>
      <p:sp>
        <p:nvSpPr>
          <p:cNvPr id="2" name="文本框 1"/>
          <p:cNvSpPr txBox="1"/>
          <p:nvPr/>
        </p:nvSpPr>
        <p:spPr>
          <a:xfrm>
            <a:off x="4500880" y="4160520"/>
            <a:ext cx="806450" cy="368300"/>
          </a:xfrm>
          <a:prstGeom prst="rect">
            <a:avLst/>
          </a:prstGeom>
          <a:noFill/>
        </p:spPr>
        <p:txBody>
          <a:bodyPr wrap="square" rtlCol="0">
            <a:spAutoFit/>
          </a:bodyPr>
          <a:lstStyle/>
          <a:p>
            <a:r>
              <a:rPr lang="en-US" altLang="zh-CN" b="1">
                <a:solidFill>
                  <a:srgbClr val="FF0000"/>
                </a:solidFill>
              </a:rPr>
              <a:t>x</a:t>
            </a:r>
            <a:r>
              <a:rPr lang="en-US" altLang="zh-CN" b="1" baseline="30000">
                <a:solidFill>
                  <a:srgbClr val="FF0000"/>
                </a:solidFill>
              </a:rPr>
              <a:t>2</a:t>
            </a:r>
            <a:r>
              <a:rPr lang="en-US" altLang="zh-CN" b="1">
                <a:solidFill>
                  <a:srgbClr val="FF0000"/>
                </a:solidFill>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素理想</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素理想与整环</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7</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p:cNvSpPr txBox="1"/>
              <p:nvPr/>
            </p:nvSpPr>
            <p:spPr>
              <a:xfrm>
                <a:off x="884577" y="1125108"/>
                <a:ext cx="7374839" cy="714170"/>
              </a:xfrm>
              <a:prstGeom prst="rect">
                <a:avLst/>
              </a:prstGeom>
              <a:solidFill>
                <a:schemeClr val="accent5">
                  <a:lumMod val="20000"/>
                  <a:lumOff val="80000"/>
                </a:schemeClr>
              </a:solidFill>
            </p:spPr>
            <p:txBody>
              <a:bodyPr wrap="square" rtlCol="0">
                <a:spAutoFit/>
              </a:bodyPr>
              <a:lstStyle/>
              <a:p>
                <a:pPr>
                  <a:lnSpc>
                    <a:spcPts val="2500"/>
                  </a:lnSpc>
                </a:pPr>
                <a:r>
                  <a:rPr lang="en-US" altLang="zh-CN" b="1">
                    <a:solidFill>
                      <a:srgbClr val="002060"/>
                    </a:solidFill>
                  </a:rPr>
                  <a:t>【</a:t>
                </a:r>
                <a:r>
                  <a:rPr lang="zh-CN" altLang="en-US" b="1">
                    <a:solidFill>
                      <a:srgbClr val="002060"/>
                    </a:solidFill>
                  </a:rPr>
                  <a:t>定理</a:t>
                </a:r>
                <a:r>
                  <a:rPr lang="en-US" altLang="zh-CN" b="1">
                    <a:solidFill>
                      <a:srgbClr val="002060"/>
                    </a:solidFill>
                  </a:rPr>
                  <a:t>】</a:t>
                </a:r>
                <a:r>
                  <a:rPr lang="zh-CN" altLang="en-US" b="1">
                    <a:solidFill>
                      <a:schemeClr val="accent2">
                        <a:lumMod val="50000"/>
                      </a:schemeClr>
                    </a:solidFill>
                  </a:rPr>
                  <a:t>设</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a:solidFill>
                      <a:schemeClr val="accent2">
                        <a:lumMod val="50000"/>
                      </a:schemeClr>
                    </a:solidFill>
                  </a:rPr>
                  <a:t>是有单位元</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𝒆</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𝟎</m:t>
                    </m:r>
                  </m:oMath>
                </a14:m>
                <a:r>
                  <a:rPr lang="zh-CN" altLang="en-US" b="1">
                    <a:solidFill>
                      <a:schemeClr val="accent2">
                        <a:lumMod val="50000"/>
                      </a:schemeClr>
                    </a:solidFill>
                  </a:rPr>
                  <a:t>的交换环，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𝑰</m:t>
                    </m:r>
                  </m:oMath>
                </a14:m>
                <a:r>
                  <a:rPr lang="zh-CN" altLang="en-US" b="1">
                    <a:solidFill>
                      <a:schemeClr val="accent2">
                        <a:lumMod val="50000"/>
                      </a:schemeClr>
                    </a:solidFill>
                  </a:rPr>
                  <a:t>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a:solidFill>
                      <a:schemeClr val="accent2">
                        <a:lumMod val="50000"/>
                      </a:schemeClr>
                    </a:solidFill>
                  </a:rPr>
                  <a:t>的理想，则</a:t>
                </a:r>
                <a14:m>
                  <m:oMath xmlns:m="http://schemas.openxmlformats.org/officeDocument/2006/math">
                    <m:r>
                      <a:rPr lang="en-US" altLang="zh-CN" b="1" i="1" smtClean="0">
                        <a:solidFill>
                          <a:srgbClr val="C00000"/>
                        </a:solidFill>
                        <a:latin typeface="Cambria Math" panose="02040503050406030204" pitchFamily="18" charset="0"/>
                      </a:rPr>
                      <m:t>𝑰</m:t>
                    </m:r>
                  </m:oMath>
                </a14:m>
                <a:r>
                  <a:rPr lang="zh-CN" altLang="en-US" b="1">
                    <a:solidFill>
                      <a:srgbClr val="C00000"/>
                    </a:solidFill>
                  </a:rPr>
                  <a:t>是</a:t>
                </a:r>
                <a14:m>
                  <m:oMath xmlns:m="http://schemas.openxmlformats.org/officeDocument/2006/math">
                    <m:r>
                      <a:rPr lang="en-US" altLang="zh-CN" b="1" i="1" smtClean="0">
                        <a:solidFill>
                          <a:srgbClr val="C00000"/>
                        </a:solidFill>
                        <a:latin typeface="Cambria Math" panose="02040503050406030204" pitchFamily="18" charset="0"/>
                      </a:rPr>
                      <m:t>𝑹</m:t>
                    </m:r>
                  </m:oMath>
                </a14:m>
                <a:r>
                  <a:rPr lang="zh-CN" altLang="en-US" b="1">
                    <a:solidFill>
                      <a:srgbClr val="C00000"/>
                    </a:solidFill>
                  </a:rPr>
                  <a:t>的素理想</a:t>
                </a:r>
                <a:r>
                  <a:rPr lang="zh-CN" altLang="en-US" b="1">
                    <a:solidFill>
                      <a:schemeClr val="accent2">
                        <a:lumMod val="50000"/>
                      </a:schemeClr>
                    </a:solidFill>
                  </a:rPr>
                  <a:t>当且仅当</a:t>
                </a:r>
                <a14:m>
                  <m:oMath xmlns:m="http://schemas.openxmlformats.org/officeDocument/2006/math">
                    <m:r>
                      <a:rPr lang="en-US" altLang="zh-CN" b="1" i="1" smtClean="0">
                        <a:solidFill>
                          <a:srgbClr val="C00000"/>
                        </a:solidFill>
                        <a:latin typeface="Cambria Math" panose="02040503050406030204" pitchFamily="18" charset="0"/>
                      </a:rPr>
                      <m:t>𝑹</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𝑰</m:t>
                    </m:r>
                  </m:oMath>
                </a14:m>
                <a:r>
                  <a:rPr lang="zh-CN" altLang="en-US" b="1">
                    <a:solidFill>
                      <a:srgbClr val="C00000"/>
                    </a:solidFill>
                  </a:rPr>
                  <a:t>是整环</a:t>
                </a:r>
                <a:r>
                  <a:rPr lang="zh-CN" altLang="en-US" b="1">
                    <a:solidFill>
                      <a:schemeClr val="accent2">
                        <a:lumMod val="50000"/>
                      </a:schemeClr>
                    </a:solidFill>
                  </a:rPr>
                  <a:t>。</a:t>
                </a:r>
              </a:p>
            </p:txBody>
          </p:sp>
        </mc:Choice>
        <mc:Fallback xmlns="">
          <p:sp>
            <p:nvSpPr>
              <p:cNvPr id="2" name="文本框 1"/>
              <p:cNvSpPr txBox="1">
                <a:spLocks noRot="1" noChangeAspect="1" noMove="1" noResize="1" noEditPoints="1" noAdjustHandles="1" noChangeArrowheads="1" noChangeShapeType="1" noTextEdit="1"/>
              </p:cNvSpPr>
              <p:nvPr/>
            </p:nvSpPr>
            <p:spPr>
              <a:xfrm>
                <a:off x="884577" y="1125108"/>
                <a:ext cx="7374839" cy="714170"/>
              </a:xfrm>
              <a:prstGeom prst="rect">
                <a:avLst/>
              </a:prstGeom>
              <a:blipFill rotWithShape="1">
                <a:blip r:embed="rId2"/>
                <a:stretch>
                  <a:fillRect l="-661" t="-1709" r="-744" b="-12821"/>
                </a:stretch>
              </a:blipFill>
            </p:spPr>
            <p:txBody>
              <a:bodyPr/>
              <a:lstStyle/>
              <a:p>
                <a:r>
                  <a:rPr lang="zh-CN" altLang="en-US">
                    <a:noFill/>
                  </a:rPr>
                  <a:t> </a:t>
                </a:r>
                <a:endParaRPr lang="zh-CN" altLang="en-US">
                  <a:noFill/>
                </a:endParaRPr>
              </a:p>
            </p:txBody>
          </p:sp>
        </mc:Fallback>
      </mc:AlternateContent>
      <p:grpSp>
        <p:nvGrpSpPr>
          <p:cNvPr id="9" name="组合 8"/>
          <p:cNvGrpSpPr/>
          <p:nvPr/>
        </p:nvGrpSpPr>
        <p:grpSpPr>
          <a:xfrm>
            <a:off x="884577" y="2131944"/>
            <a:ext cx="7374839" cy="1098274"/>
            <a:chOff x="884577" y="2131944"/>
            <a:chExt cx="7374839" cy="1098274"/>
          </a:xfrm>
        </p:grpSpPr>
        <p:sp>
          <p:nvSpPr>
            <p:cNvPr id="5" name="矩形: 圆角 4"/>
            <p:cNvSpPr/>
            <p:nvPr/>
          </p:nvSpPr>
          <p:spPr>
            <a:xfrm>
              <a:off x="884577" y="2131944"/>
              <a:ext cx="7374839" cy="1098274"/>
            </a:xfrm>
            <a:prstGeom prst="roundRect">
              <a:avLst>
                <a:gd name="adj" fmla="val 98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3"/>
            <a:stretch>
              <a:fillRect/>
            </a:stretch>
          </p:blipFill>
          <p:spPr>
            <a:xfrm>
              <a:off x="936763" y="2174967"/>
              <a:ext cx="7270474" cy="1022865"/>
            </a:xfrm>
            <a:prstGeom prst="rect">
              <a:avLst/>
            </a:prstGeom>
          </p:spPr>
        </p:pic>
      </p:grpSp>
      <p:grpSp>
        <p:nvGrpSpPr>
          <p:cNvPr id="8" name="组合 7"/>
          <p:cNvGrpSpPr/>
          <p:nvPr/>
        </p:nvGrpSpPr>
        <p:grpSpPr>
          <a:xfrm>
            <a:off x="884577" y="3445334"/>
            <a:ext cx="7374839" cy="788735"/>
            <a:chOff x="884577" y="3360852"/>
            <a:chExt cx="7374839" cy="788735"/>
          </a:xfrm>
        </p:grpSpPr>
        <p:sp>
          <p:nvSpPr>
            <p:cNvPr id="17" name="矩形: 圆角 16"/>
            <p:cNvSpPr/>
            <p:nvPr/>
          </p:nvSpPr>
          <p:spPr>
            <a:xfrm>
              <a:off x="884577" y="3360852"/>
              <a:ext cx="7374839" cy="788735"/>
            </a:xfrm>
            <a:prstGeom prst="roundRect">
              <a:avLst>
                <a:gd name="adj" fmla="val 98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4"/>
            <a:stretch>
              <a:fillRect/>
            </a:stretch>
          </p:blipFill>
          <p:spPr>
            <a:xfrm>
              <a:off x="936759" y="3400551"/>
              <a:ext cx="7270474" cy="709031"/>
            </a:xfrm>
            <a:prstGeom prst="rect">
              <a:avLst/>
            </a:prstGeom>
          </p:spPr>
        </p:pic>
      </p:grpSp>
      <p:cxnSp>
        <p:nvCxnSpPr>
          <p:cNvPr id="6" name="直接连接符 5"/>
          <p:cNvCxnSpPr/>
          <p:nvPr/>
        </p:nvCxnSpPr>
        <p:spPr>
          <a:xfrm>
            <a:off x="6654429" y="2449524"/>
            <a:ext cx="80760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6944250" y="1789516"/>
            <a:ext cx="1498932" cy="369332"/>
          </a:xfrm>
          <a:prstGeom prst="rect">
            <a:avLst/>
          </a:prstGeom>
          <a:noFill/>
        </p:spPr>
        <p:txBody>
          <a:bodyPr wrap="square" rtlCol="0">
            <a:spAutoFit/>
          </a:bodyPr>
          <a:lstStyle/>
          <a:p>
            <a:r>
              <a:rPr lang="en-US" altLang="zh-CN" b="1" dirty="0">
                <a:solidFill>
                  <a:srgbClr val="FF0000"/>
                </a:solidFill>
              </a:rPr>
              <a:t>R/I!={\bar{0}}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内容提要</a:t>
            </a:r>
          </a:p>
        </p:txBody>
      </p:sp>
      <p:sp>
        <p:nvSpPr>
          <p:cNvPr id="2" name="文本框 1"/>
          <p:cNvSpPr txBox="1"/>
          <p:nvPr/>
        </p:nvSpPr>
        <p:spPr>
          <a:xfrm>
            <a:off x="930438" y="1795619"/>
            <a:ext cx="3550298" cy="1667764"/>
          </a:xfrm>
          <a:prstGeom prst="rect">
            <a:avLst/>
          </a:prstGeom>
          <a:noFill/>
        </p:spPr>
        <p:txBody>
          <a:bodyPr wrap="square" rtlCol="0">
            <a:spAutoFit/>
          </a:bodyPr>
          <a:lstStyle/>
          <a:p>
            <a:pPr>
              <a:lnSpc>
                <a:spcPct val="150000"/>
              </a:lnSpc>
            </a:pPr>
            <a:r>
              <a:rPr lang="zh-CN" altLang="en-US" sz="2400" b="1">
                <a:solidFill>
                  <a:schemeClr val="bg1">
                    <a:lumMod val="95000"/>
                  </a:schemeClr>
                </a:solidFill>
                <a:latin typeface="仿宋" panose="02010609060101010101" pitchFamily="49" charset="-122"/>
                <a:ea typeface="仿宋" panose="02010609060101010101" pitchFamily="49" charset="-122"/>
              </a:rPr>
              <a:t>素理想</a:t>
            </a:r>
            <a:endParaRPr lang="en-US" altLang="zh-CN" sz="2400" b="1">
              <a:solidFill>
                <a:schemeClr val="bg1">
                  <a:lumMod val="95000"/>
                </a:schemeClr>
              </a:solidFill>
              <a:latin typeface="仿宋" panose="02010609060101010101" pitchFamily="49" charset="-122"/>
              <a:ea typeface="仿宋" panose="02010609060101010101" pitchFamily="49" charset="-122"/>
            </a:endParaRPr>
          </a:p>
          <a:p>
            <a:pPr>
              <a:lnSpc>
                <a:spcPct val="150000"/>
              </a:lnSpc>
            </a:pP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15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极大理想</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p:txBody>
      </p:sp>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4" name="矩形 13"/>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5" name="矩形 14"/>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D96B9435-B891-4393-B68B-E3404920B5F1}" type="slidenum">
              <a:rPr lang="en-US" altLang="zh-CN" sz="1400" smtClean="0">
                <a:latin typeface="Arial" panose="020B0604020202020204" pitchFamily="34" charset="0"/>
                <a:ea typeface="楷体" panose="02010609060101010101" pitchFamily="49" charset="-122"/>
                <a:cs typeface="Arial" panose="020B0604020202020204" pitchFamily="34" charset="0"/>
              </a:rPr>
              <a:t>8</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极大理想的定义和练习</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9</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p:cNvSpPr txBox="1"/>
              <p:nvPr/>
            </p:nvSpPr>
            <p:spPr>
              <a:xfrm>
                <a:off x="1323972" y="1119188"/>
                <a:ext cx="6496050" cy="782202"/>
              </a:xfrm>
              <a:prstGeom prst="rect">
                <a:avLst/>
              </a:prstGeom>
              <a:solidFill>
                <a:schemeClr val="accent2">
                  <a:lumMod val="20000"/>
                  <a:lumOff val="80000"/>
                </a:schemeClr>
              </a:solidFill>
            </p:spPr>
            <p:txBody>
              <a:bodyPr wrap="square" rtlCol="0">
                <a:spAutoFit/>
              </a:bodyPr>
              <a:lstStyle/>
              <a:p>
                <a:pPr>
                  <a:lnSpc>
                    <a:spcPts val="2800"/>
                  </a:lnSpc>
                  <a:spcBef>
                    <a:spcPts val="600"/>
                  </a:spcBef>
                </a:pPr>
                <a:r>
                  <a:rPr lang="zh-CN" altLang="en-US" b="1" dirty="0">
                    <a:solidFill>
                      <a:schemeClr val="accent2">
                        <a:lumMod val="50000"/>
                      </a:schemeClr>
                    </a:solidFill>
                  </a:rPr>
                  <a:t>设</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dirty="0">
                    <a:solidFill>
                      <a:schemeClr val="accent2">
                        <a:lumMod val="50000"/>
                      </a:schemeClr>
                    </a:solidFill>
                  </a:rPr>
                  <a:t>是交换环，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𝑴</m:t>
                    </m:r>
                  </m:oMath>
                </a14:m>
                <a:r>
                  <a:rPr lang="zh-CN" altLang="en-US" b="1" dirty="0">
                    <a:solidFill>
                      <a:schemeClr val="accent2">
                        <a:lumMod val="50000"/>
                      </a:schemeClr>
                    </a:solidFill>
                  </a:rPr>
                  <a:t>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dirty="0">
                    <a:solidFill>
                      <a:schemeClr val="accent2">
                        <a:lumMod val="50000"/>
                      </a:schemeClr>
                    </a:solidFill>
                  </a:rPr>
                  <a:t>的</a:t>
                </a:r>
                <a:r>
                  <a:rPr lang="zh-CN" altLang="en-US" b="1" dirty="0">
                    <a:solidFill>
                      <a:srgbClr val="210694"/>
                    </a:solidFill>
                  </a:rPr>
                  <a:t>真</a:t>
                </a:r>
                <a:r>
                  <a:rPr lang="zh-CN" altLang="en-US" b="1" dirty="0">
                    <a:solidFill>
                      <a:schemeClr val="accent2">
                        <a:lumMod val="50000"/>
                      </a:schemeClr>
                    </a:solidFill>
                  </a:rPr>
                  <a:t>理想。若对</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dirty="0">
                    <a:solidFill>
                      <a:schemeClr val="accent2">
                        <a:lumMod val="50000"/>
                      </a:schemeClr>
                    </a:solidFill>
                  </a:rPr>
                  <a:t>的任意包含</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𝑴</m:t>
                    </m:r>
                  </m:oMath>
                </a14:m>
                <a:r>
                  <a:rPr lang="zh-CN" altLang="en-US" b="1" dirty="0">
                    <a:solidFill>
                      <a:schemeClr val="accent2">
                        <a:lumMod val="50000"/>
                      </a:schemeClr>
                    </a:solidFill>
                  </a:rPr>
                  <a:t>的理想</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𝑵</m:t>
                    </m:r>
                  </m:oMath>
                </a14:m>
                <a:r>
                  <a:rPr lang="zh-CN" altLang="en-US" b="1" dirty="0">
                    <a:solidFill>
                      <a:schemeClr val="accent2">
                        <a:lumMod val="50000"/>
                      </a:schemeClr>
                    </a:solidFill>
                  </a:rPr>
                  <a:t>，必有</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𝑵</m:t>
                    </m:r>
                    <m:r>
                      <a:rPr lang="en-US" altLang="zh-CN" b="1" i="1" smtClean="0">
                        <a:solidFill>
                          <a:schemeClr val="accent2">
                            <a:lumMod val="50000"/>
                          </a:schemeClr>
                        </a:solidFill>
                        <a:latin typeface="Cambria Math" panose="02040503050406030204" pitchFamily="18" charset="0"/>
                      </a:rPr>
                      <m:t> = </m:t>
                    </m:r>
                    <m:r>
                      <a:rPr lang="en-US" altLang="zh-CN" b="1" i="1" smtClean="0">
                        <a:solidFill>
                          <a:schemeClr val="accent2">
                            <a:lumMod val="50000"/>
                          </a:schemeClr>
                        </a:solidFill>
                        <a:latin typeface="Cambria Math" panose="02040503050406030204" pitchFamily="18" charset="0"/>
                      </a:rPr>
                      <m:t>𝑴</m:t>
                    </m:r>
                  </m:oMath>
                </a14:m>
                <a:r>
                  <a:rPr lang="zh-CN" altLang="en-US" b="1" dirty="0">
                    <a:solidFill>
                      <a:schemeClr val="accent2">
                        <a:lumMod val="50000"/>
                      </a:schemeClr>
                    </a:solidFill>
                  </a:rPr>
                  <a:t>或</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𝑵</m:t>
                    </m:r>
                    <m:r>
                      <a:rPr lang="en-US" altLang="zh-CN" b="1" i="1">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𝑹</m:t>
                    </m:r>
                  </m:oMath>
                </a14:m>
                <a:r>
                  <a:rPr lang="zh-CN" altLang="en-US" b="1" dirty="0">
                    <a:solidFill>
                      <a:schemeClr val="accent2">
                        <a:lumMod val="50000"/>
                      </a:schemeClr>
                    </a:solidFill>
                  </a:rPr>
                  <a:t>，则称</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𝑴</m:t>
                    </m:r>
                  </m:oMath>
                </a14:m>
                <a:r>
                  <a:rPr lang="zh-CN" altLang="en-US" b="1" dirty="0">
                    <a:solidFill>
                      <a:schemeClr val="accent2">
                        <a:lumMod val="50000"/>
                      </a:schemeClr>
                    </a:solidFill>
                  </a:rPr>
                  <a:t>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dirty="0">
                    <a:solidFill>
                      <a:schemeClr val="accent2">
                        <a:lumMod val="50000"/>
                      </a:schemeClr>
                    </a:solidFill>
                  </a:rPr>
                  <a:t>的极大理想</a:t>
                </a:r>
                <a:r>
                  <a:rPr lang="en-US" altLang="zh-CN" b="1" dirty="0">
                    <a:solidFill>
                      <a:schemeClr val="accent2">
                        <a:lumMod val="50000"/>
                      </a:schemeClr>
                    </a:solidFill>
                  </a:rPr>
                  <a:t>(maximal ideal)</a:t>
                </a:r>
                <a:r>
                  <a:rPr lang="zh-CN" altLang="en-US" b="1" dirty="0">
                    <a:solidFill>
                      <a:schemeClr val="accent2">
                        <a:lumMod val="50000"/>
                      </a:schemeClr>
                    </a:solidFill>
                  </a:rPr>
                  <a:t>。</a:t>
                </a:r>
              </a:p>
            </p:txBody>
          </p:sp>
        </mc:Choice>
        <mc:Fallback xmlns="">
          <p:sp>
            <p:nvSpPr>
              <p:cNvPr id="2" name="文本框 1">
                <a:extLst/>
              </p:cNvPr>
              <p:cNvSpPr txBox="1">
                <a:spLocks noRot="1" noChangeAspect="1" noMove="1" noResize="1" noEditPoints="1" noAdjustHandles="1" noChangeArrowheads="1" noChangeShapeType="1" noTextEdit="1"/>
              </p:cNvSpPr>
              <p:nvPr/>
            </p:nvSpPr>
            <p:spPr>
              <a:xfrm>
                <a:off x="1323972" y="1119188"/>
                <a:ext cx="6496050" cy="782202"/>
              </a:xfrm>
              <a:prstGeom prst="rect">
                <a:avLst/>
              </a:prstGeom>
              <a:blipFill>
                <a:blip r:embed="rId2"/>
                <a:stretch>
                  <a:fillRect l="-750" r="-4221" b="-11719"/>
                </a:stretch>
              </a:blipFill>
            </p:spPr>
            <p:txBody>
              <a:bodyPr/>
              <a:lstStyle/>
              <a:p>
                <a:r>
                  <a:rPr lang="zh-CN" altLang="en-US">
                    <a:noFill/>
                  </a:rPr>
                  <a:t> </a:t>
                </a:r>
              </a:p>
            </p:txBody>
          </p:sp>
        </mc:Fallback>
      </mc:AlternateContent>
      <p:sp>
        <p:nvSpPr>
          <p:cNvPr id="3" name="文本框 2"/>
          <p:cNvSpPr txBox="1"/>
          <p:nvPr/>
        </p:nvSpPr>
        <p:spPr>
          <a:xfrm>
            <a:off x="1323972" y="2363767"/>
            <a:ext cx="3913949" cy="685637"/>
          </a:xfrm>
          <a:prstGeom prst="rect">
            <a:avLst/>
          </a:prstGeom>
          <a:solidFill>
            <a:schemeClr val="accent4">
              <a:lumMod val="40000"/>
              <a:lumOff val="60000"/>
            </a:schemeClr>
          </a:solidFill>
        </p:spPr>
        <p:txBody>
          <a:bodyPr wrap="square" rtlCol="0">
            <a:spAutoFit/>
          </a:bodyPr>
          <a:lstStyle/>
          <a:p>
            <a:pPr>
              <a:lnSpc>
                <a:spcPts val="2400"/>
              </a:lnSpc>
            </a:pPr>
            <a:r>
              <a:rPr lang="zh-CN" altLang="en-US" sz="1600" b="1">
                <a:solidFill>
                  <a:schemeClr val="accent2">
                    <a:lumMod val="50000"/>
                  </a:schemeClr>
                </a:solidFill>
              </a:rPr>
              <a:t>非交换环上的极大理想也可如上定义，但这里只考类交换环上的素理想和极大理想！</a:t>
            </a:r>
          </a:p>
        </p:txBody>
      </p:sp>
      <mc:AlternateContent xmlns:mc="http://schemas.openxmlformats.org/markup-compatibility/2006" xmlns:a14="http://schemas.microsoft.com/office/drawing/2010/main">
        <mc:Choice Requires="a14">
          <p:sp>
            <p:nvSpPr>
              <p:cNvPr id="4" name="文本框 3"/>
              <p:cNvSpPr txBox="1"/>
              <p:nvPr/>
            </p:nvSpPr>
            <p:spPr>
              <a:xfrm>
                <a:off x="1323973" y="3543300"/>
                <a:ext cx="4261818" cy="369332"/>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给出模</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𝟏𝟖</m:t>
                    </m:r>
                  </m:oMath>
                </a14:m>
                <a:r>
                  <a:rPr lang="zh-CN" altLang="en-US" b="1">
                    <a:solidFill>
                      <a:schemeClr val="accent2">
                        <a:lumMod val="50000"/>
                      </a:schemeClr>
                    </a:solidFill>
                  </a:rPr>
                  <a:t>剩余类环</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ℤ</m:t>
                        </m:r>
                      </m:e>
                      <m:sub>
                        <m:r>
                          <a:rPr lang="en-US" altLang="zh-CN" b="1" i="1" smtClean="0">
                            <a:solidFill>
                              <a:schemeClr val="accent2">
                                <a:lumMod val="50000"/>
                              </a:schemeClr>
                            </a:solidFill>
                            <a:latin typeface="Cambria Math" panose="02040503050406030204" pitchFamily="18" charset="0"/>
                          </a:rPr>
                          <m:t>𝟏𝟖</m:t>
                        </m:r>
                      </m:sub>
                    </m:sSub>
                  </m:oMath>
                </a14:m>
                <a:r>
                  <a:rPr lang="zh-CN" altLang="en-US" b="1">
                    <a:solidFill>
                      <a:schemeClr val="accent2">
                        <a:lumMod val="50000"/>
                      </a:schemeClr>
                    </a:solidFill>
                  </a:rPr>
                  <a:t>的所有极大理想。</a:t>
                </a:r>
              </a:p>
            </p:txBody>
          </p:sp>
        </mc:Choice>
        <mc:Fallback xmlns="">
          <p:sp>
            <p:nvSpPr>
              <p:cNvPr id="4" name="文本框 3"/>
              <p:cNvSpPr txBox="1">
                <a:spLocks noRot="1" noChangeAspect="1" noMove="1" noResize="1" noEditPoints="1" noAdjustHandles="1" noChangeArrowheads="1" noChangeShapeType="1" noTextEdit="1"/>
              </p:cNvSpPr>
              <p:nvPr/>
            </p:nvSpPr>
            <p:spPr>
              <a:xfrm>
                <a:off x="1323973" y="3543300"/>
                <a:ext cx="4261818" cy="369332"/>
              </a:xfrm>
              <a:prstGeom prst="rect">
                <a:avLst/>
              </a:prstGeom>
              <a:blipFill rotWithShape="1">
                <a:blip r:embed="rId3"/>
                <a:stretch>
                  <a:fillRect l="-1144" t="-8197" r="-1001" b="-24590"/>
                </a:stretch>
              </a:blipFill>
            </p:spPr>
            <p:txBody>
              <a:bodyPr/>
              <a:lstStyle/>
              <a:p>
                <a:r>
                  <a:rPr lang="zh-CN" altLang="en-US">
                    <a:noFill/>
                  </a:rPr>
                  <a:t> </a:t>
                </a:r>
                <a:endParaRPr lang="zh-CN" altLang="en-US">
                  <a:noFill/>
                </a:endParaRPr>
              </a:p>
            </p:txBody>
          </p:sp>
        </mc:Fallback>
      </mc:AlternateContent>
      <p:sp>
        <p:nvSpPr>
          <p:cNvPr id="5" name="文本框 4"/>
          <p:cNvSpPr txBox="1"/>
          <p:nvPr/>
        </p:nvSpPr>
        <p:spPr>
          <a:xfrm>
            <a:off x="1835150" y="2917825"/>
            <a:ext cx="814705" cy="368300"/>
          </a:xfrm>
          <a:prstGeom prst="rect">
            <a:avLst/>
          </a:prstGeom>
          <a:noFill/>
        </p:spPr>
        <p:txBody>
          <a:bodyPr wrap="square" rtlCol="0">
            <a:spAutoFit/>
          </a:bodyPr>
          <a:lstStyle/>
          <a:p>
            <a:r>
              <a:rPr lang="zh-CN" altLang="en-US" b="1">
                <a:solidFill>
                  <a:srgbClr val="FF0000"/>
                </a:solidFill>
              </a:rPr>
              <a:t>考虑</a:t>
            </a:r>
          </a:p>
        </p:txBody>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761</TotalTime>
  <Words>1404</Words>
  <Application>Microsoft Office PowerPoint</Application>
  <PresentationFormat>全屏显示(16:9)</PresentationFormat>
  <Paragraphs>224</Paragraphs>
  <Slides>33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33</vt:i4>
      </vt:variant>
    </vt:vector>
  </HeadingPairs>
  <TitlesOfParts>
    <vt:vector size="44" baseType="lpstr">
      <vt:lpstr>等线</vt:lpstr>
      <vt:lpstr>等线 Light</vt:lpstr>
      <vt:lpstr>仿宋</vt:lpstr>
      <vt:lpstr>华文新魏</vt:lpstr>
      <vt:lpstr>楷体</vt:lpstr>
      <vt:lpstr>Arial</vt:lpstr>
      <vt:lpstr>Calibri</vt:lpstr>
      <vt:lpstr>Calibri Light</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SCSE</cp:lastModifiedBy>
  <cp:revision>63</cp:revision>
  <dcterms:created xsi:type="dcterms:W3CDTF">2022-01-01T06:39:00Z</dcterms:created>
  <dcterms:modified xsi:type="dcterms:W3CDTF">2024-06-21T12:36:50Z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