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259" r:id="rId5"/>
    <p:sldId id="257" r:id="rId6"/>
    <p:sldId id="281" r:id="rId7"/>
    <p:sldId id="313" r:id="rId8"/>
    <p:sldId id="314" r:id="rId9"/>
    <p:sldId id="315" r:id="rId10"/>
    <p:sldId id="319" r:id="rId11"/>
    <p:sldId id="316" r:id="rId12"/>
    <p:sldId id="322" r:id="rId13"/>
    <p:sldId id="323" r:id="rId14"/>
    <p:sldId id="320" r:id="rId15"/>
    <p:sldId id="321" r:id="rId16"/>
    <p:sldId id="328" r:id="rId17"/>
    <p:sldId id="317" r:id="rId18"/>
    <p:sldId id="327" r:id="rId19"/>
    <p:sldId id="329" r:id="rId20"/>
    <p:sldId id="324" r:id="rId21"/>
    <p:sldId id="325" r:id="rId22"/>
    <p:sldId id="326" r:id="rId23"/>
    <p:sldId id="318" r:id="rId24"/>
    <p:sldId id="334" r:id="rId25"/>
    <p:sldId id="330" r:id="rId26"/>
    <p:sldId id="331" r:id="rId27"/>
    <p:sldId id="332" r:id="rId28"/>
    <p:sldId id="335" r:id="rId29"/>
    <p:sldId id="336" r:id="rId30"/>
    <p:sldId id="338" r:id="rId31"/>
    <p:sldId id="337" r:id="rId32"/>
    <p:sldId id="339" r:id="rId33"/>
    <p:sldId id="340" r:id="rId34"/>
    <p:sldId id="333" r:id="rId35"/>
    <p:sldId id="341" r:id="rId36"/>
    <p:sldId id="343" r:id="rId37"/>
    <p:sldId id="344" r:id="rId38"/>
    <p:sldId id="342" r:id="rId39"/>
    <p:sldId id="345" r:id="rId40"/>
    <p:sldId id="346" r:id="rId41"/>
    <p:sldId id="347" r:id="rId42"/>
    <p:sldId id="348" r:id="rId43"/>
    <p:sldId id="349" r:id="rId44"/>
    <p:sldId id="350" r:id="rId45"/>
    <p:sldId id="353" r:id="rId46"/>
    <p:sldId id="354" r:id="rId47"/>
    <p:sldId id="355" r:id="rId48"/>
    <p:sldId id="356" r:id="rId49"/>
    <p:sldId id="357" r:id="rId50"/>
    <p:sldId id="358" r:id="rId51"/>
    <p:sldId id="360" r:id="rId52"/>
    <p:sldId id="359" r:id="rId53"/>
    <p:sldId id="361" r:id="rId54"/>
    <p:sldId id="362" r:id="rId55"/>
    <p:sldId id="272" r:id="rId56"/>
    <p:sldId id="280" r:id="rId57"/>
    <p:sldId id="262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EA2"/>
    <a:srgbClr val="210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第十三讲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域的扩张和有限域</a:t>
            </a:r>
            <a:endParaRPr lang="zh-CN" altLang="en-US" sz="36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  <a:endParaRPr lang="zh-CN" altLang="en-US" sz="3000">
              <a:solidFill>
                <a:srgbClr val="21069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8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线性无关判断练习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57908" y="861340"/>
            <a:ext cx="5749787" cy="313082"/>
            <a:chOff x="944217" y="954157"/>
            <a:chExt cx="5749787" cy="313082"/>
          </a:xfrm>
        </p:grpSpPr>
        <p:sp>
          <p:nvSpPr>
            <p:cNvPr id="4" name="矩形: 圆角 3"/>
            <p:cNvSpPr/>
            <p:nvPr/>
          </p:nvSpPr>
          <p:spPr>
            <a:xfrm>
              <a:off x="944217" y="954157"/>
              <a:ext cx="5749787" cy="3130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5056" y="1000038"/>
              <a:ext cx="5659591" cy="241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线性无关判断练习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57908" y="861340"/>
            <a:ext cx="5749787" cy="313082"/>
            <a:chOff x="944217" y="954157"/>
            <a:chExt cx="5749787" cy="313082"/>
          </a:xfrm>
        </p:grpSpPr>
        <p:sp>
          <p:nvSpPr>
            <p:cNvPr id="4" name="矩形: 圆角 3"/>
            <p:cNvSpPr/>
            <p:nvPr/>
          </p:nvSpPr>
          <p:spPr>
            <a:xfrm>
              <a:off x="944217" y="954157"/>
              <a:ext cx="5749787" cy="3130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5056" y="1000038"/>
              <a:ext cx="5659591" cy="241757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519881" y="1411357"/>
            <a:ext cx="5054049" cy="3125856"/>
            <a:chOff x="1157908" y="1396448"/>
            <a:chExt cx="5054049" cy="3125856"/>
          </a:xfrm>
        </p:grpSpPr>
        <p:sp>
          <p:nvSpPr>
            <p:cNvPr id="10" name="矩形: 圆角 9"/>
            <p:cNvSpPr/>
            <p:nvPr/>
          </p:nvSpPr>
          <p:spPr>
            <a:xfrm>
              <a:off x="1157908" y="1396448"/>
              <a:ext cx="5054049" cy="3125856"/>
            </a:xfrm>
            <a:prstGeom prst="roundRect">
              <a:avLst>
                <a:gd name="adj" fmla="val 378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747" y="1449753"/>
              <a:ext cx="4961857" cy="3022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线性相关判断练习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90261" y="657698"/>
            <a:ext cx="3930926" cy="920323"/>
            <a:chOff x="1590261" y="694786"/>
            <a:chExt cx="3930926" cy="920323"/>
          </a:xfrm>
        </p:grpSpPr>
        <p:sp>
          <p:nvSpPr>
            <p:cNvPr id="6" name="矩形: 圆角 5"/>
            <p:cNvSpPr/>
            <p:nvPr/>
          </p:nvSpPr>
          <p:spPr>
            <a:xfrm>
              <a:off x="1590261" y="694786"/>
              <a:ext cx="3930926" cy="920323"/>
            </a:xfrm>
            <a:prstGeom prst="roundRect">
              <a:avLst>
                <a:gd name="adj" fmla="val 964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4987" y="733939"/>
              <a:ext cx="3851412" cy="844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线性相关判断练习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90261" y="657698"/>
            <a:ext cx="3930926" cy="920323"/>
            <a:chOff x="1590261" y="694786"/>
            <a:chExt cx="3930926" cy="920323"/>
          </a:xfrm>
        </p:grpSpPr>
        <p:sp>
          <p:nvSpPr>
            <p:cNvPr id="6" name="矩形: 圆角 5"/>
            <p:cNvSpPr/>
            <p:nvPr/>
          </p:nvSpPr>
          <p:spPr>
            <a:xfrm>
              <a:off x="1590261" y="694786"/>
              <a:ext cx="3930926" cy="920323"/>
            </a:xfrm>
            <a:prstGeom prst="roundRect">
              <a:avLst>
                <a:gd name="adj" fmla="val 964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4987" y="733939"/>
              <a:ext cx="3851412" cy="844082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590261" y="1680319"/>
            <a:ext cx="5401917" cy="3006886"/>
            <a:chOff x="1590261" y="1748989"/>
            <a:chExt cx="5401917" cy="3006886"/>
          </a:xfrm>
        </p:grpSpPr>
        <p:sp>
          <p:nvSpPr>
            <p:cNvPr id="7" name="矩形: 圆角 6"/>
            <p:cNvSpPr/>
            <p:nvPr/>
          </p:nvSpPr>
          <p:spPr>
            <a:xfrm>
              <a:off x="1590261" y="1748989"/>
              <a:ext cx="5401917" cy="3006886"/>
            </a:xfrm>
            <a:prstGeom prst="roundRect">
              <a:avLst>
                <a:gd name="adj" fmla="val 347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4927" y="1791599"/>
              <a:ext cx="5287618" cy="2921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向量空间的基与维数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14400" y="1038639"/>
            <a:ext cx="7305261" cy="844826"/>
            <a:chOff x="914400" y="1038639"/>
            <a:chExt cx="7305261" cy="844826"/>
          </a:xfrm>
        </p:grpSpPr>
        <p:sp>
          <p:nvSpPr>
            <p:cNvPr id="8" name="矩形: 圆角 7"/>
            <p:cNvSpPr/>
            <p:nvPr/>
          </p:nvSpPr>
          <p:spPr>
            <a:xfrm>
              <a:off x="914400" y="1038639"/>
              <a:ext cx="7305261" cy="844826"/>
            </a:xfrm>
            <a:prstGeom prst="roundRect">
              <a:avLst>
                <a:gd name="adj" fmla="val 1254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123" y="1090129"/>
              <a:ext cx="7225748" cy="74610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914399" y="2421220"/>
            <a:ext cx="7305261" cy="356767"/>
            <a:chOff x="914399" y="2421220"/>
            <a:chExt cx="7305261" cy="356767"/>
          </a:xfrm>
        </p:grpSpPr>
        <p:sp>
          <p:nvSpPr>
            <p:cNvPr id="18" name="矩形: 圆角 17"/>
            <p:cNvSpPr/>
            <p:nvPr/>
          </p:nvSpPr>
          <p:spPr>
            <a:xfrm>
              <a:off x="914399" y="2421220"/>
              <a:ext cx="7305261" cy="3567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23" y="2460320"/>
              <a:ext cx="7225748" cy="28288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14399" y="3328185"/>
            <a:ext cx="7305261" cy="844826"/>
            <a:chOff x="914399" y="3328185"/>
            <a:chExt cx="7305261" cy="844826"/>
          </a:xfrm>
        </p:grpSpPr>
        <p:sp>
          <p:nvSpPr>
            <p:cNvPr id="17" name="矩形: 圆角 16"/>
            <p:cNvSpPr/>
            <p:nvPr/>
          </p:nvSpPr>
          <p:spPr>
            <a:xfrm>
              <a:off x="914399" y="3328185"/>
              <a:ext cx="7305261" cy="844826"/>
            </a:xfrm>
            <a:prstGeom prst="roundRect">
              <a:avLst>
                <a:gd name="adj" fmla="val 1254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123" y="3367285"/>
              <a:ext cx="7225749" cy="7666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83974" y="1356691"/>
            <a:ext cx="7205869" cy="2604052"/>
            <a:chOff x="983974" y="1356691"/>
            <a:chExt cx="7205869" cy="2604052"/>
          </a:xfrm>
        </p:grpSpPr>
        <p:sp>
          <p:nvSpPr>
            <p:cNvPr id="8" name="矩形: 圆角 7"/>
            <p:cNvSpPr/>
            <p:nvPr/>
          </p:nvSpPr>
          <p:spPr>
            <a:xfrm>
              <a:off x="983974" y="1356691"/>
              <a:ext cx="7205869" cy="2604052"/>
            </a:xfrm>
            <a:prstGeom prst="roundRect">
              <a:avLst>
                <a:gd name="adj" fmla="val 61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940" y="1410870"/>
              <a:ext cx="7113933" cy="2495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02765" y="1255966"/>
            <a:ext cx="5988326" cy="2474843"/>
            <a:chOff x="1232452" y="1043608"/>
            <a:chExt cx="5988326" cy="2474843"/>
          </a:xfrm>
        </p:grpSpPr>
        <p:sp>
          <p:nvSpPr>
            <p:cNvPr id="6" name="矩形: 圆角 5"/>
            <p:cNvSpPr/>
            <p:nvPr/>
          </p:nvSpPr>
          <p:spPr>
            <a:xfrm>
              <a:off x="1232452" y="1043608"/>
              <a:ext cx="5988326" cy="2474843"/>
            </a:xfrm>
            <a:prstGeom prst="roundRect">
              <a:avLst>
                <a:gd name="adj" fmla="val 536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1946" y="1090039"/>
              <a:ext cx="5893963" cy="2383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0586" y="817223"/>
            <a:ext cx="3687815" cy="1540565"/>
            <a:chOff x="640676" y="690770"/>
            <a:chExt cx="3687815" cy="1540565"/>
          </a:xfrm>
        </p:grpSpPr>
        <p:sp>
          <p:nvSpPr>
            <p:cNvPr id="2" name="矩形: 圆角 1"/>
            <p:cNvSpPr/>
            <p:nvPr/>
          </p:nvSpPr>
          <p:spPr>
            <a:xfrm>
              <a:off x="640676" y="690770"/>
              <a:ext cx="3687815" cy="1540565"/>
            </a:xfrm>
            <a:prstGeom prst="roundRect">
              <a:avLst>
                <a:gd name="adj" fmla="val 666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0569" y="734217"/>
              <a:ext cx="3596133" cy="145438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05556" y="2545248"/>
            <a:ext cx="4313981" cy="2011395"/>
            <a:chOff x="640676" y="2524539"/>
            <a:chExt cx="4264285" cy="1928191"/>
          </a:xfrm>
        </p:grpSpPr>
        <p:sp>
          <p:nvSpPr>
            <p:cNvPr id="6" name="矩形: 圆角 5"/>
            <p:cNvSpPr/>
            <p:nvPr/>
          </p:nvSpPr>
          <p:spPr>
            <a:xfrm>
              <a:off x="640676" y="2524539"/>
              <a:ext cx="4264285" cy="1928191"/>
            </a:xfrm>
            <a:prstGeom prst="roundRect">
              <a:avLst>
                <a:gd name="adj" fmla="val 687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39" y="2571750"/>
              <a:ext cx="4158256" cy="183753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153440" y="1698612"/>
            <a:ext cx="3533360" cy="2858031"/>
            <a:chOff x="5337313" y="2107096"/>
            <a:chExt cx="3205370" cy="2580109"/>
          </a:xfrm>
        </p:grpSpPr>
        <p:sp>
          <p:nvSpPr>
            <p:cNvPr id="8" name="矩形: 圆角 7"/>
            <p:cNvSpPr/>
            <p:nvPr/>
          </p:nvSpPr>
          <p:spPr>
            <a:xfrm>
              <a:off x="5337313" y="2107096"/>
              <a:ext cx="3205370" cy="2580109"/>
            </a:xfrm>
            <a:prstGeom prst="roundRect">
              <a:avLst>
                <a:gd name="adj" fmla="val 414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1641" y="2151823"/>
              <a:ext cx="3121683" cy="25001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D2C32670-5209-47F8-8AB4-4CA5EE5517CA}"/>
                  </a:ext>
                </a:extLst>
              </p:cNvPr>
              <p:cNvSpPr txBox="1"/>
              <p:nvPr/>
            </p:nvSpPr>
            <p:spPr>
              <a:xfrm>
                <a:off x="949183" y="968613"/>
                <a:ext cx="7245626" cy="68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是两个域。若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中的运算就是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上的限制，则称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扩域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(extension field)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子域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3" y="968613"/>
                <a:ext cx="7245626" cy="684996"/>
              </a:xfrm>
              <a:prstGeom prst="rect">
                <a:avLst/>
              </a:prstGeom>
              <a:blipFill rotWithShape="1">
                <a:blip r:embed="rId1"/>
                <a:stretch>
                  <a:fillRect l="-505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77758" y="2092917"/>
            <a:ext cx="7188476" cy="2081970"/>
            <a:chOff x="1006333" y="2157069"/>
            <a:chExt cx="7188476" cy="2081970"/>
          </a:xfrm>
        </p:grpSpPr>
        <p:sp>
          <p:nvSpPr>
            <p:cNvPr id="5" name="矩形: 圆角 4"/>
            <p:cNvSpPr/>
            <p:nvPr/>
          </p:nvSpPr>
          <p:spPr>
            <a:xfrm>
              <a:off x="1006333" y="2157069"/>
              <a:ext cx="7188476" cy="2081970"/>
            </a:xfrm>
            <a:prstGeom prst="roundRect">
              <a:avLst>
                <a:gd name="adj" fmla="val 59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123" y="2186889"/>
              <a:ext cx="7131327" cy="2027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endParaRPr lang="zh-CN" altLang="en-US" sz="10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  <a:endParaRPr lang="zh-CN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17E765DC-2D6D-4AC3-BAF6-7EEB0AC64C92}"/>
                  </a:ext>
                </a:extLst>
              </p:cNvPr>
              <p:cNvSpPr txBox="1"/>
              <p:nvPr/>
            </p:nvSpPr>
            <p:spPr>
              <a:xfrm>
                <a:off x="876526" y="1232223"/>
                <a:ext cx="7390945" cy="14157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学习目标</a:t>
                </a:r>
              </a:p>
              <a:p>
                <a:pPr marL="257175" indent="-257175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了解域的扩张、域论基本定理、代数元、超越元、代数闭域等概念</a:t>
                </a:r>
              </a:p>
              <a:p>
                <a:pPr marL="257175" indent="-257175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能在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比较小的情况下给出有限域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元素、本原元和乘法表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6" y="1232223"/>
                <a:ext cx="7390945" cy="1415772"/>
              </a:xfrm>
              <a:prstGeom prst="rect">
                <a:avLst/>
              </a:prstGeom>
              <a:blipFill rotWithShape="1">
                <a:blip r:embed="rId1"/>
                <a:stretch>
                  <a:fillRect l="-578" t="-3879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858A4FB3-E946-4AFE-AEF0-D0516B0DC2F8}"/>
                  </a:ext>
                </a:extLst>
              </p:cNvPr>
              <p:cNvSpPr txBox="1"/>
              <p:nvPr/>
            </p:nvSpPr>
            <p:spPr>
              <a:xfrm>
                <a:off x="876526" y="3334601"/>
                <a:ext cx="7390945" cy="8712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900"/>
                  </a:spcBef>
                  <a:spcAft>
                    <a:spcPts val="45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学习重点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9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如何给出有限域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的元素、本原元和乘法表？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6" y="3334601"/>
                <a:ext cx="7390945" cy="871264"/>
              </a:xfrm>
              <a:prstGeom prst="rect">
                <a:avLst/>
              </a:prstGeom>
              <a:blipFill rotWithShape="1">
                <a:blip r:embed="rId2"/>
                <a:stretch>
                  <a:fillRect l="-578" t="-6294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扩域与添加运算的顺序无关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4639" y="962129"/>
            <a:ext cx="7394713" cy="854765"/>
            <a:chOff x="869674" y="1098274"/>
            <a:chExt cx="7394713" cy="854765"/>
          </a:xfrm>
        </p:grpSpPr>
        <p:sp>
          <p:nvSpPr>
            <p:cNvPr id="4" name="矩形: 圆角 3"/>
            <p:cNvSpPr/>
            <p:nvPr/>
          </p:nvSpPr>
          <p:spPr>
            <a:xfrm>
              <a:off x="869674" y="1098274"/>
              <a:ext cx="7394713" cy="854765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882" y="1136298"/>
              <a:ext cx="7310230" cy="78076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74639" y="2204515"/>
            <a:ext cx="7394713" cy="2213428"/>
            <a:chOff x="916881" y="2174698"/>
            <a:chExt cx="7394713" cy="2213428"/>
          </a:xfrm>
        </p:grpSpPr>
        <p:sp>
          <p:nvSpPr>
            <p:cNvPr id="8" name="矩形: 圆角 7"/>
            <p:cNvSpPr/>
            <p:nvPr/>
          </p:nvSpPr>
          <p:spPr>
            <a:xfrm>
              <a:off x="916881" y="2174698"/>
              <a:ext cx="7394713" cy="2213428"/>
            </a:xfrm>
            <a:prstGeom prst="roundRect">
              <a:avLst>
                <a:gd name="adj" fmla="val 5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641" y="2214460"/>
              <a:ext cx="7310230" cy="2140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单扩张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01B1C3A0-B07B-45F6-956F-5E0DF530686E}"/>
                  </a:ext>
                </a:extLst>
              </p:cNvPr>
              <p:cNvSpPr txBox="1"/>
              <p:nvPr/>
            </p:nvSpPr>
            <p:spPr>
              <a:xfrm>
                <a:off x="538160" y="768871"/>
                <a:ext cx="8067674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m:rPr>
                            <m:lit/>
                          </m:r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简记为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单扩域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单扩张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(simple extension)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0" y="768871"/>
                <a:ext cx="8067674" cy="338554"/>
              </a:xfrm>
              <a:prstGeom prst="rect">
                <a:avLst/>
              </a:prstGeom>
              <a:blipFill rotWithShape="1">
                <a:blip r:embed="rId1"/>
                <a:stretch>
                  <a:fillRect l="-378" t="-5357" r="-1208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210086" y="1227482"/>
            <a:ext cx="6723822" cy="3410027"/>
            <a:chOff x="1073426" y="1282148"/>
            <a:chExt cx="6723822" cy="3410027"/>
          </a:xfrm>
        </p:grpSpPr>
        <p:sp>
          <p:nvSpPr>
            <p:cNvPr id="9" name="矩形: 圆角 8"/>
            <p:cNvSpPr/>
            <p:nvPr/>
          </p:nvSpPr>
          <p:spPr>
            <a:xfrm>
              <a:off x="1073426" y="1282148"/>
              <a:ext cx="6723822" cy="3410027"/>
            </a:xfrm>
            <a:prstGeom prst="roundRect">
              <a:avLst>
                <a:gd name="adj" fmla="val 37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090" y="1319748"/>
              <a:ext cx="6634370" cy="97918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090" y="2117460"/>
              <a:ext cx="6634370" cy="2539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有限个元素的扩域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4704" y="1453845"/>
            <a:ext cx="7404653" cy="2074546"/>
            <a:chOff x="864704" y="1453845"/>
            <a:chExt cx="7404653" cy="2074546"/>
          </a:xfrm>
        </p:grpSpPr>
        <p:sp>
          <p:nvSpPr>
            <p:cNvPr id="4" name="矩形: 圆角 3"/>
            <p:cNvSpPr/>
            <p:nvPr/>
          </p:nvSpPr>
          <p:spPr>
            <a:xfrm>
              <a:off x="864704" y="1453845"/>
              <a:ext cx="7404653" cy="2074546"/>
            </a:xfrm>
            <a:prstGeom prst="roundRect">
              <a:avLst>
                <a:gd name="adj" fmla="val 56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1912" y="1493602"/>
              <a:ext cx="7320169" cy="1986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扩域作为整环的商域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4704" y="1453844"/>
            <a:ext cx="7404653" cy="2176821"/>
            <a:chOff x="864704" y="1453844"/>
            <a:chExt cx="7404653" cy="2176821"/>
          </a:xfrm>
        </p:grpSpPr>
        <p:sp>
          <p:nvSpPr>
            <p:cNvPr id="4" name="矩形: 圆角 3"/>
            <p:cNvSpPr/>
            <p:nvPr/>
          </p:nvSpPr>
          <p:spPr>
            <a:xfrm>
              <a:off x="864704" y="1453844"/>
              <a:ext cx="7404653" cy="2176821"/>
            </a:xfrm>
            <a:prstGeom prst="roundRect">
              <a:avLst>
                <a:gd name="adj" fmla="val 56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9430" y="1484451"/>
              <a:ext cx="7320170" cy="2116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66577" y="939248"/>
            <a:ext cx="7188480" cy="1436591"/>
            <a:chOff x="966577" y="939248"/>
            <a:chExt cx="7188480" cy="1436591"/>
          </a:xfrm>
        </p:grpSpPr>
        <p:sp>
          <p:nvSpPr>
            <p:cNvPr id="7" name="矩形: 圆角 6"/>
            <p:cNvSpPr/>
            <p:nvPr/>
          </p:nvSpPr>
          <p:spPr>
            <a:xfrm>
              <a:off x="966577" y="939248"/>
              <a:ext cx="7188480" cy="1436591"/>
            </a:xfrm>
            <a:prstGeom prst="roundRect">
              <a:avLst>
                <a:gd name="adj" fmla="val 698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6272" y="986761"/>
              <a:ext cx="7101509" cy="133853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77764" y="2571750"/>
            <a:ext cx="7188472" cy="1861102"/>
            <a:chOff x="929309" y="2571750"/>
            <a:chExt cx="7188472" cy="1861102"/>
          </a:xfrm>
        </p:grpSpPr>
        <p:sp>
          <p:nvSpPr>
            <p:cNvPr id="9" name="矩形: 圆角 8"/>
            <p:cNvSpPr/>
            <p:nvPr/>
          </p:nvSpPr>
          <p:spPr>
            <a:xfrm>
              <a:off x="929309" y="2571750"/>
              <a:ext cx="7188472" cy="1861102"/>
            </a:xfrm>
            <a:prstGeom prst="roundRect">
              <a:avLst>
                <a:gd name="adj" fmla="val 51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517" y="2615475"/>
              <a:ext cx="7101509" cy="178110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45B1F8E4-0181-4813-BA81-40811B58724F}"/>
                  </a:ext>
                </a:extLst>
              </p:cNvPr>
              <p:cNvSpPr txBox="1"/>
              <p:nvPr/>
            </p:nvSpPr>
            <p:spPr>
              <a:xfrm>
                <a:off x="6352346" y="2615475"/>
                <a:ext cx="1774135" cy="58477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bg1"/>
                    </a:solidFill>
                  </a:rPr>
                  <a:t>不是域，从而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46" y="2615475"/>
                <a:ext cx="1774135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718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扩张次数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63484" y="1041810"/>
            <a:ext cx="7017026" cy="825762"/>
            <a:chOff x="1058517" y="1237422"/>
            <a:chExt cx="7017026" cy="825762"/>
          </a:xfrm>
        </p:grpSpPr>
        <p:sp>
          <p:nvSpPr>
            <p:cNvPr id="6" name="矩形: 圆角 5"/>
            <p:cNvSpPr/>
            <p:nvPr/>
          </p:nvSpPr>
          <p:spPr>
            <a:xfrm>
              <a:off x="1058517" y="1237422"/>
              <a:ext cx="7017026" cy="825762"/>
            </a:xfrm>
            <a:prstGeom prst="roundRect">
              <a:avLst>
                <a:gd name="adj" fmla="val 1245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8210" y="1284071"/>
              <a:ext cx="6927574" cy="73240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63484" y="2227651"/>
            <a:ext cx="7017026" cy="892432"/>
            <a:chOff x="1108209" y="2665777"/>
            <a:chExt cx="7017026" cy="892432"/>
          </a:xfrm>
        </p:grpSpPr>
        <p:sp>
          <p:nvSpPr>
            <p:cNvPr id="8" name="矩形: 圆角 7"/>
            <p:cNvSpPr/>
            <p:nvPr/>
          </p:nvSpPr>
          <p:spPr>
            <a:xfrm>
              <a:off x="1108209" y="2665777"/>
              <a:ext cx="7017026" cy="892432"/>
            </a:xfrm>
            <a:prstGeom prst="roundRect">
              <a:avLst>
                <a:gd name="adj" fmla="val 1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940" y="2700567"/>
              <a:ext cx="6927574" cy="825762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063484" y="3414504"/>
            <a:ext cx="7017026" cy="938834"/>
            <a:chOff x="1063484" y="3469170"/>
            <a:chExt cx="7017026" cy="938834"/>
          </a:xfrm>
        </p:grpSpPr>
        <p:sp>
          <p:nvSpPr>
            <p:cNvPr id="18" name="矩形: 圆角 17"/>
            <p:cNvSpPr/>
            <p:nvPr/>
          </p:nvSpPr>
          <p:spPr>
            <a:xfrm>
              <a:off x="1063484" y="3469170"/>
              <a:ext cx="7017026" cy="938834"/>
            </a:xfrm>
            <a:prstGeom prst="roundRect">
              <a:avLst>
                <a:gd name="adj" fmla="val 1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15" y="3511264"/>
              <a:ext cx="6937504" cy="8553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扩张次数举例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915" y="1129857"/>
            <a:ext cx="7320170" cy="589307"/>
            <a:chOff x="909430" y="1129858"/>
            <a:chExt cx="7320170" cy="589307"/>
          </a:xfrm>
        </p:grpSpPr>
        <p:sp>
          <p:nvSpPr>
            <p:cNvPr id="17" name="矩形: 圆角 16"/>
            <p:cNvSpPr/>
            <p:nvPr/>
          </p:nvSpPr>
          <p:spPr>
            <a:xfrm>
              <a:off x="909430" y="1129858"/>
              <a:ext cx="7320170" cy="589307"/>
            </a:xfrm>
            <a:prstGeom prst="roundRect">
              <a:avLst>
                <a:gd name="adj" fmla="val 1991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126" y="1162048"/>
              <a:ext cx="7225748" cy="51735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11915" y="2256183"/>
            <a:ext cx="7320170" cy="1987826"/>
            <a:chOff x="909430" y="2256183"/>
            <a:chExt cx="7320170" cy="1987826"/>
          </a:xfrm>
        </p:grpSpPr>
        <p:sp>
          <p:nvSpPr>
            <p:cNvPr id="6" name="矩形: 圆角 5"/>
            <p:cNvSpPr/>
            <p:nvPr/>
          </p:nvSpPr>
          <p:spPr>
            <a:xfrm>
              <a:off x="909430" y="2256183"/>
              <a:ext cx="7320170" cy="1987826"/>
            </a:xfrm>
            <a:prstGeom prst="roundRect">
              <a:avLst>
                <a:gd name="adj" fmla="val 64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26" y="2297453"/>
              <a:ext cx="7225748" cy="1900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域论基本定理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0399" y="842775"/>
            <a:ext cx="6634369" cy="530347"/>
            <a:chOff x="1192696" y="790161"/>
            <a:chExt cx="6634369" cy="530347"/>
          </a:xfrm>
        </p:grpSpPr>
        <p:sp>
          <p:nvSpPr>
            <p:cNvPr id="8" name="矩形: 圆角 7"/>
            <p:cNvSpPr/>
            <p:nvPr/>
          </p:nvSpPr>
          <p:spPr>
            <a:xfrm>
              <a:off x="1192696" y="790161"/>
              <a:ext cx="6634369" cy="5303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2450" y="823859"/>
              <a:ext cx="6559827" cy="45924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40399" y="1692673"/>
            <a:ext cx="7668105" cy="582961"/>
            <a:chOff x="740399" y="1641549"/>
            <a:chExt cx="7668105" cy="582961"/>
          </a:xfrm>
        </p:grpSpPr>
        <p:sp>
          <p:nvSpPr>
            <p:cNvPr id="10" name="矩形: 圆角 9"/>
            <p:cNvSpPr/>
            <p:nvPr/>
          </p:nvSpPr>
          <p:spPr>
            <a:xfrm>
              <a:off x="740399" y="1641549"/>
              <a:ext cx="7668105" cy="5829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189" y="1671370"/>
              <a:ext cx="7593615" cy="530347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743761" y="2440961"/>
            <a:ext cx="5446710" cy="2246244"/>
            <a:chOff x="740399" y="2479813"/>
            <a:chExt cx="5446710" cy="2246244"/>
          </a:xfrm>
        </p:grpSpPr>
        <p:sp>
          <p:nvSpPr>
            <p:cNvPr id="18" name="矩形: 圆角 17"/>
            <p:cNvSpPr/>
            <p:nvPr/>
          </p:nvSpPr>
          <p:spPr>
            <a:xfrm>
              <a:off x="740399" y="2479813"/>
              <a:ext cx="5446710" cy="2246244"/>
            </a:xfrm>
            <a:prstGeom prst="roundRect">
              <a:avLst>
                <a:gd name="adj" fmla="val 42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189" y="2524721"/>
              <a:ext cx="5378307" cy="21530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859735" y="2104292"/>
            <a:ext cx="7404652" cy="2378256"/>
          </a:xfrm>
          <a:prstGeom prst="roundRect">
            <a:avLst>
              <a:gd name="adj" fmla="val 61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多项式根的例子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9671" y="799780"/>
            <a:ext cx="7404652" cy="869674"/>
            <a:chOff x="859735" y="924339"/>
            <a:chExt cx="7404652" cy="869674"/>
          </a:xfrm>
        </p:grpSpPr>
        <p:sp>
          <p:nvSpPr>
            <p:cNvPr id="4" name="矩形: 圆角 3"/>
            <p:cNvSpPr/>
            <p:nvPr/>
          </p:nvSpPr>
          <p:spPr>
            <a:xfrm>
              <a:off x="859735" y="924339"/>
              <a:ext cx="7404652" cy="869674"/>
            </a:xfrm>
            <a:prstGeom prst="roundRect">
              <a:avLst>
                <a:gd name="adj" fmla="val 132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8187" y="974472"/>
              <a:ext cx="7317685" cy="77365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5" y="2153994"/>
            <a:ext cx="7317685" cy="22835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多项式根的例子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69671" y="799780"/>
            <a:ext cx="7404652" cy="869674"/>
            <a:chOff x="859735" y="924339"/>
            <a:chExt cx="7404652" cy="869674"/>
          </a:xfrm>
        </p:grpSpPr>
        <p:sp>
          <p:nvSpPr>
            <p:cNvPr id="19" name="矩形: 圆角 18"/>
            <p:cNvSpPr/>
            <p:nvPr/>
          </p:nvSpPr>
          <p:spPr>
            <a:xfrm>
              <a:off x="859735" y="924339"/>
              <a:ext cx="7404652" cy="869674"/>
            </a:xfrm>
            <a:prstGeom prst="roundRect">
              <a:avLst>
                <a:gd name="adj" fmla="val 132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8187" y="974472"/>
              <a:ext cx="7317685" cy="77365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869671" y="1952245"/>
            <a:ext cx="7404652" cy="2643387"/>
            <a:chOff x="869671" y="1764617"/>
            <a:chExt cx="7404652" cy="2643387"/>
          </a:xfrm>
        </p:grpSpPr>
        <p:sp>
          <p:nvSpPr>
            <p:cNvPr id="17" name="矩形: 圆角 16"/>
            <p:cNvSpPr/>
            <p:nvPr/>
          </p:nvSpPr>
          <p:spPr>
            <a:xfrm>
              <a:off x="869671" y="1764617"/>
              <a:ext cx="7404652" cy="2643387"/>
            </a:xfrm>
            <a:prstGeom prst="roundRect">
              <a:avLst>
                <a:gd name="adj" fmla="val 42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113" y="1815845"/>
              <a:ext cx="7307755" cy="2537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代数元与超越元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4826" y="936689"/>
            <a:ext cx="7454348" cy="1358137"/>
            <a:chOff x="844826" y="936689"/>
            <a:chExt cx="7454348" cy="1358137"/>
          </a:xfrm>
        </p:grpSpPr>
        <p:sp>
          <p:nvSpPr>
            <p:cNvPr id="7" name="矩形: 圆角 6"/>
            <p:cNvSpPr/>
            <p:nvPr/>
          </p:nvSpPr>
          <p:spPr>
            <a:xfrm>
              <a:off x="844826" y="936689"/>
              <a:ext cx="7454348" cy="1358137"/>
            </a:xfrm>
            <a:prstGeom prst="roundRect">
              <a:avLst>
                <a:gd name="adj" fmla="val 1008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5373" y="980497"/>
              <a:ext cx="7363187" cy="126509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844826" y="2571750"/>
            <a:ext cx="7454348" cy="1045847"/>
            <a:chOff x="844826" y="2504443"/>
            <a:chExt cx="7454348" cy="1045847"/>
          </a:xfrm>
        </p:grpSpPr>
        <p:sp>
          <p:nvSpPr>
            <p:cNvPr id="9" name="矩形: 圆角 8"/>
            <p:cNvSpPr/>
            <p:nvPr/>
          </p:nvSpPr>
          <p:spPr>
            <a:xfrm>
              <a:off x="844826" y="2504443"/>
              <a:ext cx="7454348" cy="1045847"/>
            </a:xfrm>
            <a:prstGeom prst="roundRect">
              <a:avLst>
                <a:gd name="adj" fmla="val 133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402" y="2528830"/>
              <a:ext cx="7363187" cy="99661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2C405850-BD84-46DC-9FB1-95A40CB27422}"/>
                  </a:ext>
                </a:extLst>
              </p:cNvPr>
              <p:cNvSpPr txBox="1"/>
              <p:nvPr/>
            </p:nvSpPr>
            <p:spPr>
              <a:xfrm>
                <a:off x="890402" y="3868787"/>
                <a:ext cx="7363187" cy="588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若要求上述定理中的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的首项系数为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，则这样的不可约多项式是唯一的，这个唯一的首一不可约多项式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极小多项式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，称它的次数为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上的次数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2" y="3868787"/>
                <a:ext cx="7363187" cy="588431"/>
              </a:xfrm>
              <a:prstGeom prst="rect">
                <a:avLst/>
              </a:prstGeom>
              <a:blipFill rotWithShape="1">
                <a:blip r:embed="rId3"/>
                <a:stretch>
                  <a:fillRect l="-24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代数元与有限扩张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3175" y="1078395"/>
            <a:ext cx="6917635" cy="2131943"/>
            <a:chOff x="1018761" y="1177787"/>
            <a:chExt cx="6917635" cy="2131943"/>
          </a:xfrm>
        </p:grpSpPr>
        <p:sp>
          <p:nvSpPr>
            <p:cNvPr id="4" name="矩形: 圆角 3"/>
            <p:cNvSpPr/>
            <p:nvPr/>
          </p:nvSpPr>
          <p:spPr>
            <a:xfrm>
              <a:off x="1018761" y="1177787"/>
              <a:ext cx="6917635" cy="2131943"/>
            </a:xfrm>
            <a:prstGeom prst="roundRect">
              <a:avLst>
                <a:gd name="adj" fmla="val 54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2763" y="1217621"/>
              <a:ext cx="6849626" cy="205184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7AFDF433-EB5F-4662-9A87-BF38351CE1EB}"/>
                  </a:ext>
                </a:extLst>
              </p:cNvPr>
              <p:cNvSpPr txBox="1"/>
              <p:nvPr/>
            </p:nvSpPr>
            <p:spPr>
              <a:xfrm>
                <a:off x="1197655" y="3437682"/>
                <a:ext cx="6748669" cy="9927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的扩域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的一般元素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，并没有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，例如，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的商域，但对于代数元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55" y="3437682"/>
                <a:ext cx="6748669" cy="992772"/>
              </a:xfrm>
              <a:prstGeom prst="rect">
                <a:avLst/>
              </a:prstGeom>
              <a:blipFill rotWithShape="1">
                <a:blip r:embed="rId2"/>
                <a:stretch>
                  <a:fillRect l="-451" b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代数闭域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3F56F6E8-AA1E-4D91-AB5B-47CF38E4C1F8}"/>
                  </a:ext>
                </a:extLst>
              </p:cNvPr>
              <p:cNvSpPr txBox="1"/>
              <p:nvPr/>
            </p:nvSpPr>
            <p:spPr>
              <a:xfrm>
                <a:off x="667159" y="903046"/>
                <a:ext cx="7809676" cy="35677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的有限扩域，那么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上述定理的逆不成立，即当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的代数扩张时，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的有限扩域。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上的代数扩张。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以及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的扩域，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中由所有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上的代数元组成的子域称为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代数闭包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。一个域如果没有真的代数扩张，则称之为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代数闭域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施泰尼茨在</a:t>
                </a: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1910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年证明了每个域（在同构的意义下）有唯一的代数扩张，使得该扩张是代数闭域。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1799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年，</a:t>
                </a: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22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岁的高斯证明了复数域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是代数闭域。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9" y="903046"/>
                <a:ext cx="7809676" cy="3567772"/>
              </a:xfrm>
              <a:prstGeom prst="rect">
                <a:avLst/>
              </a:prstGeom>
              <a:blipFill rotWithShape="1">
                <a:blip r:embed="rId1"/>
                <a:stretch>
                  <a:fillRect l="-312" t="-513" r="-3042" b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多项式的分裂域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0633" y="2164770"/>
            <a:ext cx="4983605" cy="1044324"/>
            <a:chOff x="1120632" y="1997050"/>
            <a:chExt cx="4983605" cy="1044324"/>
          </a:xfrm>
        </p:grpSpPr>
        <p:sp>
          <p:nvSpPr>
            <p:cNvPr id="18" name="矩形: 圆角 17"/>
            <p:cNvSpPr/>
            <p:nvPr/>
          </p:nvSpPr>
          <p:spPr>
            <a:xfrm>
              <a:off x="1120632" y="1997050"/>
              <a:ext cx="4983605" cy="1044324"/>
            </a:xfrm>
            <a:prstGeom prst="roundRect">
              <a:avLst>
                <a:gd name="adj" fmla="val 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5483" y="2021900"/>
              <a:ext cx="4936342" cy="100664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84C2637E-12CA-4D3C-AA3B-8E474557A8C3}"/>
                  </a:ext>
                </a:extLst>
              </p:cNvPr>
              <p:cNvSpPr txBox="1"/>
              <p:nvPr/>
            </p:nvSpPr>
            <p:spPr>
              <a:xfrm>
                <a:off x="1139887" y="3594915"/>
                <a:ext cx="6864219" cy="755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上的非常数多项式，则存在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的扩域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上的分裂域。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上的任何两个分裂域都是同构的。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87" y="3594915"/>
                <a:ext cx="6864219" cy="755143"/>
              </a:xfrm>
              <a:prstGeom prst="rect">
                <a:avLst/>
              </a:prstGeom>
              <a:blipFill rotWithShape="1">
                <a:blip r:embed="rId2"/>
                <a:stretch>
                  <a:fillRect l="-178" r="-2931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120633" y="947952"/>
            <a:ext cx="6925093" cy="830997"/>
            <a:chOff x="1120633" y="869207"/>
            <a:chExt cx="6925093" cy="830997"/>
          </a:xfrm>
        </p:grpSpPr>
        <p:sp>
          <p:nvSpPr>
            <p:cNvPr id="10" name="矩形: 圆角 9"/>
            <p:cNvSpPr/>
            <p:nvPr/>
          </p:nvSpPr>
          <p:spPr>
            <a:xfrm>
              <a:off x="1120633" y="869207"/>
              <a:ext cx="6925093" cy="8309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252" y="914230"/>
              <a:ext cx="6849309" cy="734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1192687" y="815009"/>
            <a:ext cx="6748676" cy="3756991"/>
          </a:xfrm>
          <a:prstGeom prst="roundRect">
            <a:avLst>
              <a:gd name="adj" fmla="val 357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62267" y="853937"/>
            <a:ext cx="6619460" cy="366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多项式分裂域的例子（一）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267" y="887310"/>
            <a:ext cx="6619460" cy="9769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67" y="2019943"/>
            <a:ext cx="6619460" cy="2499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多项式分裂域的例子（二）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92687" y="935705"/>
            <a:ext cx="2908401" cy="2080821"/>
            <a:chOff x="1425399" y="910854"/>
            <a:chExt cx="2908401" cy="2080821"/>
          </a:xfrm>
        </p:grpSpPr>
        <p:sp>
          <p:nvSpPr>
            <p:cNvPr id="21" name="矩形: 圆角 20"/>
            <p:cNvSpPr/>
            <p:nvPr/>
          </p:nvSpPr>
          <p:spPr>
            <a:xfrm>
              <a:off x="1425399" y="910854"/>
              <a:ext cx="2908401" cy="2080821"/>
            </a:xfrm>
            <a:prstGeom prst="roundRect">
              <a:avLst>
                <a:gd name="adj" fmla="val 49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65217" y="947626"/>
              <a:ext cx="2828823" cy="2003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5217" y="1219393"/>
              <a:ext cx="2828823" cy="173212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6580" y="947626"/>
              <a:ext cx="1586096" cy="219696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4722451" y="919965"/>
            <a:ext cx="3284887" cy="2145425"/>
            <a:chOff x="4532236" y="886005"/>
            <a:chExt cx="3284887" cy="2145425"/>
          </a:xfrm>
        </p:grpSpPr>
        <p:sp>
          <p:nvSpPr>
            <p:cNvPr id="23" name="矩形: 圆角 22"/>
            <p:cNvSpPr/>
            <p:nvPr/>
          </p:nvSpPr>
          <p:spPr>
            <a:xfrm>
              <a:off x="4532236" y="886005"/>
              <a:ext cx="3284887" cy="2145425"/>
            </a:xfrm>
            <a:prstGeom prst="roundRect">
              <a:avLst>
                <a:gd name="adj" fmla="val 6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6536" y="935705"/>
              <a:ext cx="3181795" cy="25427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6538" y="1189980"/>
              <a:ext cx="3181794" cy="1790950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92687" y="3382846"/>
            <a:ext cx="6858009" cy="1073427"/>
            <a:chOff x="1192686" y="3538329"/>
            <a:chExt cx="6858009" cy="1073427"/>
          </a:xfrm>
        </p:grpSpPr>
        <p:sp>
          <p:nvSpPr>
            <p:cNvPr id="10" name="矩形: 圆角 9"/>
            <p:cNvSpPr/>
            <p:nvPr/>
          </p:nvSpPr>
          <p:spPr>
            <a:xfrm>
              <a:off x="1192686" y="3538329"/>
              <a:ext cx="6858009" cy="1073427"/>
            </a:xfrm>
            <a:prstGeom prst="roundRect">
              <a:avLst>
                <a:gd name="adj" fmla="val 35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505" y="3584711"/>
              <a:ext cx="6774833" cy="9778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7901" y="944217"/>
            <a:ext cx="4308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定理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有限域的阶是一个素数的方幂。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23119" y="1591124"/>
            <a:ext cx="6897756" cy="1028083"/>
            <a:chOff x="1187726" y="1581024"/>
            <a:chExt cx="6897756" cy="1028083"/>
          </a:xfrm>
        </p:grpSpPr>
        <p:sp>
          <p:nvSpPr>
            <p:cNvPr id="17" name="矩形: 圆角 16"/>
            <p:cNvSpPr/>
            <p:nvPr/>
          </p:nvSpPr>
          <p:spPr>
            <a:xfrm>
              <a:off x="1187726" y="1581024"/>
              <a:ext cx="6897756" cy="1028083"/>
            </a:xfrm>
            <a:prstGeom prst="roundRect">
              <a:avLst>
                <a:gd name="adj" fmla="val 5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2512" y="1611457"/>
              <a:ext cx="6828184" cy="97777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123119" y="2896782"/>
            <a:ext cx="6897756" cy="1457182"/>
            <a:chOff x="1113183" y="2821614"/>
            <a:chExt cx="6897756" cy="1457182"/>
          </a:xfrm>
        </p:grpSpPr>
        <p:sp>
          <p:nvSpPr>
            <p:cNvPr id="7" name="矩形: 圆角 6"/>
            <p:cNvSpPr/>
            <p:nvPr/>
          </p:nvSpPr>
          <p:spPr>
            <a:xfrm>
              <a:off x="1113183" y="2821614"/>
              <a:ext cx="6897756" cy="1457182"/>
            </a:xfrm>
            <a:prstGeom prst="roundRect">
              <a:avLst>
                <a:gd name="adj" fmla="val 5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965" y="2851434"/>
              <a:ext cx="6828184" cy="1403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有限域的形式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E89B7A43-CF31-4D4E-B676-3DE02B4EF349}"/>
                  </a:ext>
                </a:extLst>
              </p:cNvPr>
              <p:cNvSpPr txBox="1"/>
              <p:nvPr/>
            </p:nvSpPr>
            <p:spPr>
              <a:xfrm>
                <a:off x="872159" y="838482"/>
                <a:ext cx="7399682" cy="14103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对每个素数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和每个正整数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，在同构的意义下存在唯一的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阶有限域。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3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由于对每个素数幂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在同构的意义下仅存在一个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阶域，所以可将这个域记为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，以纪念伽罗华，并称为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伽罗华域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3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通常也用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阶有限域。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9" y="838482"/>
                <a:ext cx="7399682" cy="1410322"/>
              </a:xfrm>
              <a:prstGeom prst="rect">
                <a:avLst/>
              </a:prstGeom>
              <a:blipFill rotWithShape="1">
                <a:blip r:embed="rId1"/>
                <a:stretch>
                  <a:fillRect l="-412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872159" y="2445026"/>
            <a:ext cx="5270224" cy="1262269"/>
            <a:chOff x="877129" y="2390361"/>
            <a:chExt cx="5270224" cy="1262269"/>
          </a:xfrm>
        </p:grpSpPr>
        <p:sp>
          <p:nvSpPr>
            <p:cNvPr id="6" name="矩形: 圆角 5"/>
            <p:cNvSpPr/>
            <p:nvPr/>
          </p:nvSpPr>
          <p:spPr>
            <a:xfrm>
              <a:off x="877129" y="2390361"/>
              <a:ext cx="5270224" cy="1262269"/>
            </a:xfrm>
            <a:prstGeom prst="roundRect">
              <a:avLst>
                <a:gd name="adj" fmla="val 87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290" y="2422700"/>
              <a:ext cx="5199858" cy="119524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D94BDF16-C382-490C-B1C1-7B631BB3EBFE}"/>
                  </a:ext>
                </a:extLst>
              </p:cNvPr>
              <p:cNvSpPr txBox="1"/>
              <p:nvPr/>
            </p:nvSpPr>
            <p:spPr>
              <a:xfrm>
                <a:off x="888266" y="3903517"/>
                <a:ext cx="7367461" cy="6288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通常这样得到：取域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上的一个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</a:rPr>
                  <a:t>次不可约多项式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]/⟨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)⟩ 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6" y="3903517"/>
                <a:ext cx="7367461" cy="628890"/>
              </a:xfrm>
              <a:prstGeom prst="rect">
                <a:avLst/>
              </a:prstGeom>
              <a:blipFill rotWithShape="1">
                <a:blip r:embed="rId3"/>
                <a:stretch>
                  <a:fillRect l="-497" t="-1923" r="-322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有限域的本原元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4826" y="981547"/>
            <a:ext cx="6425648" cy="916827"/>
            <a:chOff x="844826" y="981547"/>
            <a:chExt cx="6425648" cy="916827"/>
          </a:xfrm>
        </p:grpSpPr>
        <p:sp>
          <p:nvSpPr>
            <p:cNvPr id="7" name="矩形: 圆角 6"/>
            <p:cNvSpPr/>
            <p:nvPr/>
          </p:nvSpPr>
          <p:spPr>
            <a:xfrm>
              <a:off x="844826" y="981547"/>
              <a:ext cx="6425648" cy="916827"/>
            </a:xfrm>
            <a:prstGeom prst="roundRect">
              <a:avLst>
                <a:gd name="adj" fmla="val 134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4581" y="1011687"/>
              <a:ext cx="6351105" cy="855075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844826" y="2295722"/>
            <a:ext cx="7454348" cy="851998"/>
            <a:chOff x="844826" y="2189376"/>
            <a:chExt cx="7454348" cy="851998"/>
          </a:xfrm>
        </p:grpSpPr>
        <p:sp>
          <p:nvSpPr>
            <p:cNvPr id="9" name="矩形: 圆角 8"/>
            <p:cNvSpPr/>
            <p:nvPr/>
          </p:nvSpPr>
          <p:spPr>
            <a:xfrm>
              <a:off x="844826" y="2189376"/>
              <a:ext cx="7454348" cy="851998"/>
            </a:xfrm>
            <a:prstGeom prst="roundRect">
              <a:avLst>
                <a:gd name="adj" fmla="val 131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037" y="2225958"/>
              <a:ext cx="7379805" cy="781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A760A1A1-C002-4DE4-B5A6-814E3CB9AC59}"/>
                  </a:ext>
                </a:extLst>
              </p:cNvPr>
              <p:cNvSpPr txBox="1"/>
              <p:nvPr/>
            </p:nvSpPr>
            <p:spPr>
              <a:xfrm>
                <a:off x="892037" y="3545068"/>
                <a:ext cx="7379805" cy="7822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有限域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的非零元乘法群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的每个生成元都称为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本原元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(primitive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37" y="3545068"/>
                <a:ext cx="7379805" cy="782202"/>
              </a:xfrm>
              <a:prstGeom prst="rect">
                <a:avLst/>
              </a:prstGeom>
              <a:blipFill rotWithShape="1">
                <a:blip r:embed="rId3"/>
                <a:stretch>
                  <a:fillRect l="-661" r="-165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向量空间的定义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4881" y="1319213"/>
            <a:ext cx="7234237" cy="2686050"/>
            <a:chOff x="957263" y="1319213"/>
            <a:chExt cx="7234237" cy="2686050"/>
          </a:xfrm>
        </p:grpSpPr>
        <p:sp>
          <p:nvSpPr>
            <p:cNvPr id="4" name="矩形: 圆角 3"/>
            <p:cNvSpPr/>
            <p:nvPr/>
          </p:nvSpPr>
          <p:spPr>
            <a:xfrm>
              <a:off x="957263" y="1319213"/>
              <a:ext cx="7234237" cy="2686050"/>
            </a:xfrm>
            <a:prstGeom prst="roundRect">
              <a:avLst>
                <a:gd name="adj" fmla="val 400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2981" y="1360478"/>
              <a:ext cx="7158037" cy="26044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原根的例子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4339" y="1530626"/>
            <a:ext cx="7300291" cy="2062370"/>
            <a:chOff x="924339" y="1530626"/>
            <a:chExt cx="7300291" cy="2062370"/>
          </a:xfrm>
        </p:grpSpPr>
        <p:sp>
          <p:nvSpPr>
            <p:cNvPr id="4" name="矩形: 圆角 3"/>
            <p:cNvSpPr/>
            <p:nvPr/>
          </p:nvSpPr>
          <p:spPr>
            <a:xfrm>
              <a:off x="924339" y="1530626"/>
              <a:ext cx="7300291" cy="2062370"/>
            </a:xfrm>
            <a:prstGeom prst="roundRect">
              <a:avLst>
                <a:gd name="adj" fmla="val 630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450" y="1569084"/>
              <a:ext cx="7227040" cy="1985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1050672" y="1997562"/>
            <a:ext cx="7014929" cy="2370687"/>
          </a:xfrm>
          <a:prstGeom prst="roundRect">
            <a:avLst>
              <a:gd name="adj" fmla="val 64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5342" y="2062370"/>
            <a:ext cx="6912668" cy="2246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有限域的子域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147E497A-0091-4FA5-BB02-4D174BC083EE}"/>
                  </a:ext>
                </a:extLst>
              </p:cNvPr>
              <p:cNvSpPr txBox="1"/>
              <p:nvPr/>
            </p:nvSpPr>
            <p:spPr>
              <a:xfrm>
                <a:off x="1078393" y="909430"/>
                <a:ext cx="6987208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的每个正因数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中存在唯一的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阶的子域，并且这些是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中仅有的子域。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93" y="909430"/>
                <a:ext cx="6987208" cy="684996"/>
              </a:xfrm>
              <a:prstGeom prst="rect">
                <a:avLst/>
              </a:prstGeom>
              <a:blipFill rotWithShape="1">
                <a:blip r:embed="rId1"/>
                <a:stretch>
                  <a:fillRect l="-524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7" y="2161572"/>
            <a:ext cx="6910563" cy="624587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429583" y="2950603"/>
            <a:ext cx="2633826" cy="1239435"/>
            <a:chOff x="1229161" y="2755961"/>
            <a:chExt cx="2633826" cy="123943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796" y="3036711"/>
              <a:ext cx="2465191" cy="95868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229161" y="2755961"/>
              <a:ext cx="581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所以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36095" y="2940070"/>
            <a:ext cx="2438884" cy="1271159"/>
            <a:chOff x="5307320" y="2755961"/>
            <a:chExt cx="2438884" cy="127115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157" y="3036711"/>
              <a:ext cx="2220047" cy="99040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ele attr="{3EC2250B-11A3-489D-A339-A3752D6AF524}"/>
                    </a:ext>
                  </a:extLst>
                </p:cNvPr>
                <p:cNvSpPr txBox="1"/>
                <p:nvPr/>
              </p:nvSpPr>
              <p:spPr>
                <a:xfrm>
                  <a:off x="5307320" y="2755961"/>
                  <a:ext cx="14661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因此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r>
                    <a:rPr lang="zh-CN" altLang="en-US" sz="1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的子域有：</a:t>
                  </a: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320" y="2755961"/>
                  <a:ext cx="1466198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785183" y="1118734"/>
            <a:ext cx="7553745" cy="59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有限域与不可约多项式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725" y="1147626"/>
            <a:ext cx="7478549" cy="54090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5183" y="2297474"/>
            <a:ext cx="6372647" cy="418900"/>
            <a:chOff x="1191031" y="2299535"/>
            <a:chExt cx="6372647" cy="418900"/>
          </a:xfrm>
        </p:grpSpPr>
        <p:sp>
          <p:nvSpPr>
            <p:cNvPr id="17" name="矩形: 圆角 16"/>
            <p:cNvSpPr/>
            <p:nvPr/>
          </p:nvSpPr>
          <p:spPr>
            <a:xfrm>
              <a:off x="1191031" y="2299535"/>
              <a:ext cx="6372647" cy="418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290" y="2339060"/>
              <a:ext cx="6288663" cy="344584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785183" y="3356085"/>
            <a:ext cx="5343945" cy="376056"/>
            <a:chOff x="1186061" y="3356085"/>
            <a:chExt cx="5343945" cy="376056"/>
          </a:xfrm>
        </p:grpSpPr>
        <p:sp>
          <p:nvSpPr>
            <p:cNvPr id="18" name="矩形: 圆角 17"/>
            <p:cNvSpPr/>
            <p:nvPr/>
          </p:nvSpPr>
          <p:spPr>
            <a:xfrm>
              <a:off x="1186061" y="3356085"/>
              <a:ext cx="5343945" cy="376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290" y="3385905"/>
              <a:ext cx="5271513" cy="321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8577" y="750403"/>
            <a:ext cx="7041874" cy="3856382"/>
            <a:chOff x="1048577" y="750403"/>
            <a:chExt cx="7041874" cy="3856382"/>
          </a:xfrm>
        </p:grpSpPr>
        <p:sp>
          <p:nvSpPr>
            <p:cNvPr id="4" name="矩形: 圆角 3"/>
            <p:cNvSpPr/>
            <p:nvPr/>
          </p:nvSpPr>
          <p:spPr>
            <a:xfrm>
              <a:off x="1048577" y="750403"/>
              <a:ext cx="7041874" cy="3856382"/>
            </a:xfrm>
            <a:prstGeom prst="roundRect">
              <a:avLst>
                <a:gd name="adj" fmla="val 382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755" y="816319"/>
              <a:ext cx="6942483" cy="3741227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4279265" y="2704465"/>
            <a:ext cx="94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的三次不可约多项式与有限域（一）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66" y="1969007"/>
            <a:ext cx="6092688" cy="2537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66" y="819978"/>
            <a:ext cx="5764695" cy="1107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的三次不可约多项式与有限域（二）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66" y="819978"/>
            <a:ext cx="5764695" cy="1107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40" y="2002362"/>
            <a:ext cx="6028082" cy="253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B2FE9C8-B82D-4B6C-89C1-17BA9E593588}"/>
                  </a:ext>
                </a:extLst>
              </p:cNvPr>
              <p:cNvSpPr txBox="1"/>
              <p:nvPr/>
            </p:nvSpPr>
            <p:spPr>
              <a:xfrm>
                <a:off x="6858000" y="3737878"/>
                <a:ext cx="1739348" cy="694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的所有根正好是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中如下的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个元素：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sup>
                    </m:sSup>
                  </m:oMath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37878"/>
                <a:ext cx="1739348" cy="694806"/>
              </a:xfrm>
              <a:prstGeom prst="rect">
                <a:avLst/>
              </a:prstGeom>
              <a:blipFill rotWithShape="1">
                <a:blip r:embed="rId4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的三次不可约多项式与有限域（三）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43" y="855907"/>
            <a:ext cx="5342284" cy="36620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的四次不可约多项式与有限域（一）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51060" y="1125391"/>
            <a:ext cx="7041874" cy="2812775"/>
            <a:chOff x="1051063" y="1043179"/>
            <a:chExt cx="7041874" cy="2812775"/>
          </a:xfrm>
        </p:grpSpPr>
        <p:sp>
          <p:nvSpPr>
            <p:cNvPr id="4" name="矩形: 圆角 3"/>
            <p:cNvSpPr/>
            <p:nvPr/>
          </p:nvSpPr>
          <p:spPr>
            <a:xfrm>
              <a:off x="1051063" y="1043179"/>
              <a:ext cx="7041874" cy="2812775"/>
            </a:xfrm>
            <a:prstGeom prst="roundRect">
              <a:avLst>
                <a:gd name="adj" fmla="val 417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759" y="1097076"/>
              <a:ext cx="6942482" cy="2704146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7233719" y="1430448"/>
            <a:ext cx="144855" cy="2172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的四次不可约多项式与有限域（二）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99" y="805071"/>
            <a:ext cx="5869305" cy="375202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的四次不可约多项式与有限域（三）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1063" y="1575351"/>
            <a:ext cx="7041874" cy="1992797"/>
            <a:chOff x="1048577" y="1575351"/>
            <a:chExt cx="7041874" cy="1992797"/>
          </a:xfrm>
        </p:grpSpPr>
        <p:sp>
          <p:nvSpPr>
            <p:cNvPr id="4" name="矩形: 圆角 3"/>
            <p:cNvSpPr/>
            <p:nvPr/>
          </p:nvSpPr>
          <p:spPr>
            <a:xfrm>
              <a:off x="1048577" y="1575351"/>
              <a:ext cx="7041874" cy="1992797"/>
            </a:xfrm>
            <a:prstGeom prst="roundRect">
              <a:avLst>
                <a:gd name="adj" fmla="val 806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242" y="1637005"/>
              <a:ext cx="6937515" cy="18694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7970" y="997367"/>
            <a:ext cx="6848060" cy="1237421"/>
            <a:chOff x="1147970" y="1113183"/>
            <a:chExt cx="6848060" cy="1237421"/>
          </a:xfrm>
        </p:grpSpPr>
        <p:sp>
          <p:nvSpPr>
            <p:cNvPr id="4" name="矩形: 圆角 3"/>
            <p:cNvSpPr/>
            <p:nvPr/>
          </p:nvSpPr>
          <p:spPr>
            <a:xfrm>
              <a:off x="1147970" y="1113183"/>
              <a:ext cx="6848060" cy="1237421"/>
            </a:xfrm>
            <a:prstGeom prst="roundRect">
              <a:avLst>
                <a:gd name="adj" fmla="val 94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179" y="1153935"/>
              <a:ext cx="6753642" cy="116423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147970" y="2693992"/>
            <a:ext cx="6848060" cy="1773647"/>
            <a:chOff x="1145475" y="2609510"/>
            <a:chExt cx="6848060" cy="1773647"/>
          </a:xfrm>
        </p:grpSpPr>
        <p:sp>
          <p:nvSpPr>
            <p:cNvPr id="17" name="矩形: 圆角 16"/>
            <p:cNvSpPr/>
            <p:nvPr/>
          </p:nvSpPr>
          <p:spPr>
            <a:xfrm>
              <a:off x="1145475" y="2609510"/>
              <a:ext cx="6848060" cy="1773647"/>
            </a:xfrm>
            <a:prstGeom prst="roundRect">
              <a:avLst>
                <a:gd name="adj" fmla="val 775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5175" y="2661824"/>
              <a:ext cx="6753643" cy="1661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的二次不可约多项式与有限域（一）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18" y="805069"/>
            <a:ext cx="6957391" cy="677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91" y="1453206"/>
            <a:ext cx="6957390" cy="13703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18" y="2924728"/>
            <a:ext cx="6957390" cy="160254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的二次不可约多项式与有限域（二）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49" y="1036710"/>
            <a:ext cx="6938746" cy="328376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的二次不可约多项式与有限域（三）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5" y="864890"/>
            <a:ext cx="6957390" cy="362740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的二次不可约多项式与有限域（四）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577" y="1207604"/>
            <a:ext cx="7041874" cy="2733261"/>
          </a:xfrm>
          <a:prstGeom prst="roundRect">
            <a:avLst>
              <a:gd name="adj" fmla="val 51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5" y="1259345"/>
            <a:ext cx="6957390" cy="262480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EF550948-0A88-4D14-B7D1-47069CABE5F1}"/>
                  </a:ext>
                </a:extLst>
              </p:cNvPr>
              <p:cNvSpPr txBox="1"/>
              <p:nvPr/>
            </p:nvSpPr>
            <p:spPr>
              <a:xfrm>
                <a:off x="878546" y="790111"/>
                <a:ext cx="7386901" cy="23621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rgbClr val="002060"/>
                    </a:solidFill>
                  </a:rPr>
                  <a:t>域的扩张和有限域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向量空间提供研究域扩张，例如扩张次数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、扩张域的基</a:t>
                </a: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等的一种视角</a:t>
                </a:r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域的扩张通过往子域中添加元素得到包含这些元素的最小域，对一个域上的多项式，总存在这个域的扩域使该多项式有根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有限域的阶是素数的幂方，有限域在同构的意义下唯一，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阶有限域同构于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 /⟨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)⟩ 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次不可约多项式</a:t>
                </a:r>
                <a:endParaRPr lang="zh-CN" altLang="en-US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6" y="790111"/>
                <a:ext cx="7386901" cy="2362185"/>
              </a:xfrm>
              <a:prstGeom prst="rect">
                <a:avLst/>
              </a:prstGeom>
              <a:blipFill rotWithShape="1">
                <a:blip r:embed="rId1"/>
                <a:stretch>
                  <a:fillRect l="-495" t="-775" r="-578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79046192-3E11-4E79-BCD3-91093B8CC99E}"/>
                  </a:ext>
                </a:extLst>
              </p:cNvPr>
              <p:cNvSpPr txBox="1"/>
              <p:nvPr/>
            </p:nvSpPr>
            <p:spPr>
              <a:xfrm>
                <a:off x="878546" y="3364516"/>
                <a:ext cx="7386900" cy="11798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rgbClr val="C00000"/>
                    </a:solidFill>
                  </a:rPr>
                  <a:t>学习这一部分的目标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了解域的扩张、域论基本定理、代数元、超越元、代数闭域等概念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能在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比较小的情况下给出有限域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𝑮𝑭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元素、本原元和乘法表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6" y="3364516"/>
                <a:ext cx="7386900" cy="1179810"/>
              </a:xfrm>
              <a:prstGeom prst="rect">
                <a:avLst/>
              </a:prstGeom>
              <a:blipFill rotWithShape="1">
                <a:blip r:embed="rId2"/>
                <a:stretch>
                  <a:fillRect l="-495" t="-3109" b="-6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在线课程平台作业（域的扩张和有限域部分）！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96222" y="2859610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5-5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  <a:endParaRPr lang="zh-CN" altLang="en-US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7537C730-E3D8-45C8-AFC8-C50F5641EE1C}"/>
                  </a:ext>
                </a:extLst>
              </p:cNvPr>
              <p:cNvSpPr txBox="1"/>
              <p:nvPr/>
            </p:nvSpPr>
            <p:spPr>
              <a:xfrm>
                <a:off x="810037" y="1066821"/>
                <a:ext cx="7533863" cy="22899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是素数，则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是域。系数在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上的一元多项式环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1EA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1EA2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1EA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b="1" i="1">
                            <a:solidFill>
                              <a:srgbClr val="371EA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371EA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关于通常的多项式的加法和标量乘法构成有限域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上的一个向量空间。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复数域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是实数域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上的向量空间，运算是通常的复数加法和乘法运算。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的子域，那么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上的向量空间，向量空间的运算是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的运算</a:t>
                </a:r>
                <a:endParaRPr lang="en-US" altLang="zh-CN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域是子域上的向量空间，即扩域元素看作向量，而子域元素看作标量，而不是相反，因为如果子域元素作为向量，扩域元素作为标量，那么扩域元素与子域元素相乘不一定还是子域元素（除非子域是扩域的理想），就无法定义向量空间的标量乘法</a:t>
                </a:r>
                <a:endParaRPr lang="zh-CN" altLang="en-US" sz="1400" b="1" dirty="0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1066821"/>
                <a:ext cx="7533863" cy="2289922"/>
              </a:xfrm>
              <a:prstGeom prst="rect">
                <a:avLst/>
              </a:prstGeom>
              <a:blipFill rotWithShape="1">
                <a:blip r:embed="rId1"/>
                <a:stretch>
                  <a:fillRect l="-324" r="-2184" b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E2C179F1-753D-4F7A-941B-FEB5DC1469F8}"/>
                  </a:ext>
                </a:extLst>
              </p:cNvPr>
              <p:cNvSpPr txBox="1"/>
              <p:nvPr/>
            </p:nvSpPr>
            <p:spPr>
              <a:xfrm>
                <a:off x="810037" y="3688450"/>
                <a:ext cx="7533863" cy="6755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注意，任意域，特征为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时包含一个与有理数域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同构的素域，特征大于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（是某素数时）包含一个与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同构的素域，因此，每个域都可看作是某素域上的向量空间！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3688450"/>
                <a:ext cx="7533863" cy="675570"/>
              </a:xfrm>
              <a:prstGeom prst="rect">
                <a:avLst/>
              </a:prstGeom>
              <a:blipFill rotWithShape="1">
                <a:blip r:embed="rId2"/>
                <a:stretch>
                  <a:fillRect l="-485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子空间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4275" y="1085077"/>
            <a:ext cx="7275443" cy="571500"/>
            <a:chOff x="929309" y="1217543"/>
            <a:chExt cx="7275443" cy="571500"/>
          </a:xfrm>
        </p:grpSpPr>
        <p:sp>
          <p:nvSpPr>
            <p:cNvPr id="4" name="矩形: 圆角 3"/>
            <p:cNvSpPr/>
            <p:nvPr/>
          </p:nvSpPr>
          <p:spPr>
            <a:xfrm>
              <a:off x="929309" y="1217543"/>
              <a:ext cx="7275443" cy="5715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4032" y="1263759"/>
              <a:ext cx="7195930" cy="479729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934275" y="2003617"/>
            <a:ext cx="7275443" cy="1366631"/>
            <a:chOff x="929309" y="2112065"/>
            <a:chExt cx="7275443" cy="1366631"/>
          </a:xfrm>
        </p:grpSpPr>
        <p:sp>
          <p:nvSpPr>
            <p:cNvPr id="8" name="矩形: 圆角 7"/>
            <p:cNvSpPr/>
            <p:nvPr/>
          </p:nvSpPr>
          <p:spPr>
            <a:xfrm>
              <a:off x="929309" y="2112065"/>
              <a:ext cx="7275443" cy="1366631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035" y="2154414"/>
              <a:ext cx="7195930" cy="1289674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934275" y="3725715"/>
            <a:ext cx="7240653" cy="572983"/>
            <a:chOff x="929309" y="3874778"/>
            <a:chExt cx="7240653" cy="572983"/>
          </a:xfrm>
        </p:grpSpPr>
        <p:sp>
          <p:nvSpPr>
            <p:cNvPr id="18" name="矩形: 圆角 17"/>
            <p:cNvSpPr/>
            <p:nvPr/>
          </p:nvSpPr>
          <p:spPr>
            <a:xfrm>
              <a:off x="929309" y="3874778"/>
              <a:ext cx="7240653" cy="57298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031" y="3913045"/>
              <a:ext cx="7151207" cy="4892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张成的子空间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0039" y="1475960"/>
            <a:ext cx="7523921" cy="2191579"/>
            <a:chOff x="815009" y="1470991"/>
            <a:chExt cx="7523921" cy="2191579"/>
          </a:xfrm>
        </p:grpSpPr>
        <p:sp>
          <p:nvSpPr>
            <p:cNvPr id="4" name="矩形: 圆角 3"/>
            <p:cNvSpPr/>
            <p:nvPr/>
          </p:nvSpPr>
          <p:spPr>
            <a:xfrm>
              <a:off x="815009" y="1470991"/>
              <a:ext cx="7523921" cy="2191579"/>
            </a:xfrm>
            <a:prstGeom prst="roundRect">
              <a:avLst>
                <a:gd name="adj" fmla="val 600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5699" y="1525166"/>
              <a:ext cx="7412602" cy="2093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线性无关向量组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0526" y="1125607"/>
            <a:ext cx="7687917" cy="1446143"/>
            <a:chOff x="730526" y="1282148"/>
            <a:chExt cx="7687917" cy="1446143"/>
          </a:xfrm>
        </p:grpSpPr>
        <p:sp>
          <p:nvSpPr>
            <p:cNvPr id="4" name="矩形: 圆角 3"/>
            <p:cNvSpPr/>
            <p:nvPr/>
          </p:nvSpPr>
          <p:spPr>
            <a:xfrm>
              <a:off x="730526" y="1282148"/>
              <a:ext cx="7687917" cy="1446143"/>
            </a:xfrm>
            <a:prstGeom prst="roundRect">
              <a:avLst>
                <a:gd name="adj" fmla="val 1048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7734" y="1337735"/>
              <a:ext cx="7588526" cy="13491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730526" y="3046344"/>
            <a:ext cx="7687917" cy="1222513"/>
            <a:chOff x="730526" y="3091070"/>
            <a:chExt cx="7687917" cy="1222513"/>
          </a:xfrm>
        </p:grpSpPr>
        <p:sp>
          <p:nvSpPr>
            <p:cNvPr id="8" name="矩形: 圆角 7"/>
            <p:cNvSpPr/>
            <p:nvPr/>
          </p:nvSpPr>
          <p:spPr>
            <a:xfrm>
              <a:off x="730526" y="3091070"/>
              <a:ext cx="7687917" cy="1222513"/>
            </a:xfrm>
            <a:prstGeom prst="roundRect">
              <a:avLst>
                <a:gd name="adj" fmla="val 85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734" y="3132947"/>
              <a:ext cx="7588526" cy="11437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2499</Words>
  <Application>WPS 演示</Application>
  <PresentationFormat>全屏显示(16:9)</PresentationFormat>
  <Paragraphs>617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楷体</vt:lpstr>
      <vt:lpstr>仿宋</vt:lpstr>
      <vt:lpstr>Calibri</vt:lpstr>
      <vt:lpstr>微软雅黑</vt:lpstr>
      <vt:lpstr>Arial Unicode MS</vt:lpstr>
      <vt:lpstr>等线 Light</vt:lpstr>
      <vt:lpstr>Calibri Light</vt:lpstr>
      <vt:lpstr>等线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mc-apple</cp:lastModifiedBy>
  <cp:revision>78</cp:revision>
  <dcterms:created xsi:type="dcterms:W3CDTF">2022-01-01T06:39:00Z</dcterms:created>
  <dcterms:modified xsi:type="dcterms:W3CDTF">2024-06-27T22:29:46Z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