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2" r:id="rId3"/>
    <p:sldId id="259" r:id="rId4"/>
    <p:sldId id="257" r:id="rId5"/>
    <p:sldId id="281" r:id="rId6"/>
    <p:sldId id="282" r:id="rId7"/>
    <p:sldId id="313" r:id="rId8"/>
    <p:sldId id="318" r:id="rId9"/>
    <p:sldId id="314" r:id="rId10"/>
    <p:sldId id="319" r:id="rId11"/>
    <p:sldId id="315" r:id="rId12"/>
    <p:sldId id="320" r:id="rId13"/>
    <p:sldId id="321" r:id="rId14"/>
    <p:sldId id="316" r:id="rId15"/>
    <p:sldId id="322" r:id="rId16"/>
    <p:sldId id="325" r:id="rId17"/>
    <p:sldId id="323" r:id="rId18"/>
    <p:sldId id="326" r:id="rId19"/>
    <p:sldId id="327" r:id="rId20"/>
    <p:sldId id="328" r:id="rId21"/>
    <p:sldId id="324" r:id="rId22"/>
    <p:sldId id="329" r:id="rId23"/>
    <p:sldId id="317" r:id="rId24"/>
    <p:sldId id="336" r:id="rId25"/>
    <p:sldId id="330" r:id="rId26"/>
    <p:sldId id="335" r:id="rId27"/>
    <p:sldId id="331" r:id="rId28"/>
    <p:sldId id="337" r:id="rId29"/>
    <p:sldId id="332" r:id="rId30"/>
    <p:sldId id="333" r:id="rId31"/>
    <p:sldId id="339" r:id="rId32"/>
    <p:sldId id="340" r:id="rId33"/>
    <p:sldId id="338" r:id="rId34"/>
    <p:sldId id="272" r:id="rId35"/>
    <p:sldId id="280" r:id="rId36"/>
    <p:sldId id="262" r:id="rId37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2024/05/10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208579" y="872902"/>
            <a:ext cx="6726839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第六讲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群的同态与同构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群的左正则表示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3606" y="1032223"/>
            <a:ext cx="7056782" cy="2077278"/>
            <a:chOff x="1043609" y="974035"/>
            <a:chExt cx="7056782" cy="2077278"/>
          </a:xfrm>
        </p:grpSpPr>
        <p:sp>
          <p:nvSpPr>
            <p:cNvPr id="5" name="矩形: 圆角 4"/>
            <p:cNvSpPr/>
            <p:nvPr/>
          </p:nvSpPr>
          <p:spPr>
            <a:xfrm>
              <a:off x="1043609" y="974035"/>
              <a:ext cx="7056782" cy="2077278"/>
            </a:xfrm>
            <a:prstGeom prst="roundRect">
              <a:avLst>
                <a:gd name="adj" fmla="val 542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363" y="1016607"/>
              <a:ext cx="6977268" cy="19935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置换群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左正则表示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regular representation)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称为由元素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确定的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左平移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translation)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blipFill rotWithShape="1">
                <a:blip r:embed="rId3"/>
                <a:stretch>
                  <a:fillRect l="-1" t="-77" r="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凯莱定理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7612" y="1677228"/>
            <a:ext cx="7548769" cy="1789044"/>
            <a:chOff x="735496" y="1674743"/>
            <a:chExt cx="7548769" cy="1789044"/>
          </a:xfrm>
        </p:grpSpPr>
        <p:sp>
          <p:nvSpPr>
            <p:cNvPr id="6" name="矩形: 圆角 5"/>
            <p:cNvSpPr/>
            <p:nvPr/>
          </p:nvSpPr>
          <p:spPr>
            <a:xfrm>
              <a:off x="735496" y="1674743"/>
              <a:ext cx="7548769" cy="1789044"/>
            </a:xfrm>
            <a:prstGeom prst="roundRect">
              <a:avLst>
                <a:gd name="adj" fmla="val 58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158" y="1717086"/>
              <a:ext cx="7444409" cy="1709327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5870121" y="1420586"/>
            <a:ext cx="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变换群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2524" y="1138031"/>
            <a:ext cx="7518952" cy="2305878"/>
            <a:chOff x="800100" y="1157909"/>
            <a:chExt cx="7518952" cy="2305878"/>
          </a:xfrm>
        </p:grpSpPr>
        <p:sp>
          <p:nvSpPr>
            <p:cNvPr id="2" name="矩形: 圆角 1"/>
            <p:cNvSpPr/>
            <p:nvPr/>
          </p:nvSpPr>
          <p:spPr>
            <a:xfrm>
              <a:off x="800100" y="1157909"/>
              <a:ext cx="7518952" cy="2305878"/>
            </a:xfrm>
            <a:prstGeom prst="roundRect">
              <a:avLst>
                <a:gd name="adj" fmla="val 5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698" y="1209752"/>
              <a:ext cx="7448598" cy="22102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准确地说，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69" r="6" b="-60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循环群的结构定理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3852" y="1128091"/>
            <a:ext cx="7136296" cy="864486"/>
            <a:chOff x="1008822" y="1128091"/>
            <a:chExt cx="7136296" cy="864486"/>
          </a:xfrm>
        </p:grpSpPr>
        <p:sp>
          <p:nvSpPr>
            <p:cNvPr id="6" name="矩形: 圆角 5"/>
            <p:cNvSpPr/>
            <p:nvPr/>
          </p:nvSpPr>
          <p:spPr>
            <a:xfrm>
              <a:off x="1008822" y="1128091"/>
              <a:ext cx="7136296" cy="864486"/>
            </a:xfrm>
            <a:prstGeom prst="roundRect">
              <a:avLst>
                <a:gd name="adj" fmla="val 116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000" y="1175073"/>
              <a:ext cx="7041874" cy="77993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03849" y="2391251"/>
            <a:ext cx="7136296" cy="1068457"/>
            <a:chOff x="1003852" y="2350604"/>
            <a:chExt cx="7136296" cy="1068457"/>
          </a:xfrm>
        </p:grpSpPr>
        <p:sp>
          <p:nvSpPr>
            <p:cNvPr id="8" name="矩形: 圆角 7"/>
            <p:cNvSpPr/>
            <p:nvPr/>
          </p:nvSpPr>
          <p:spPr>
            <a:xfrm>
              <a:off x="1003852" y="2350604"/>
              <a:ext cx="7136296" cy="1068457"/>
            </a:xfrm>
            <a:prstGeom prst="roundRect">
              <a:avLst>
                <a:gd name="adj" fmla="val 9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060" y="2402324"/>
              <a:ext cx="7041874" cy="9789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为什么在无限循环群中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blipFill rotWithShape="1">
                <a:blip r:embed="rId4"/>
                <a:stretch>
                  <a:fillRect l="-5" t="-78" r="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标注 1"/>
          <p:cNvSpPr/>
          <p:nvPr/>
        </p:nvSpPr>
        <p:spPr>
          <a:xfrm>
            <a:off x="2914285" y="1945600"/>
            <a:ext cx="3471484" cy="8008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k+l</a:t>
            </a:r>
            <a:r>
              <a:rPr lang="en-US" altLang="zh-CN" dirty="0" smtClean="0"/>
              <a:t>)=a^{</a:t>
            </a:r>
            <a:r>
              <a:rPr lang="en-US" altLang="zh-CN" dirty="0" err="1" smtClean="0"/>
              <a:t>k+l</a:t>
            </a:r>
            <a:r>
              <a:rPr lang="en-US" altLang="zh-CN" dirty="0" smtClean="0"/>
              <a:t>}=a^{k}a^{l}=</a:t>
            </a:r>
            <a:r>
              <a:rPr lang="el-GR" altLang="zh-CN" dirty="0"/>
              <a:t>Φ</a:t>
            </a:r>
            <a:r>
              <a:rPr lang="en-US" altLang="zh-CN" dirty="0" smtClean="0"/>
              <a:t>(k)</a:t>
            </a:r>
            <a:r>
              <a:rPr lang="el-GR" altLang="zh-CN" dirty="0" smtClean="0"/>
              <a:t>Φ</a:t>
            </a:r>
            <a:r>
              <a:rPr lang="en-US" altLang="zh-CN" dirty="0" smtClean="0"/>
              <a:t>(</a:t>
            </a:r>
            <a:r>
              <a:rPr lang="en-US" altLang="zh-CN" dirty="0"/>
              <a:t>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683317" y="735496"/>
            <a:ext cx="7804701" cy="3896139"/>
          </a:xfrm>
          <a:prstGeom prst="roundRect">
            <a:avLst>
              <a:gd name="adj" fmla="val 3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0527" y="839857"/>
            <a:ext cx="7720216" cy="3744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循环群之间的同构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6" y="793306"/>
            <a:ext cx="7720216" cy="575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35" y="1539264"/>
            <a:ext cx="1863619" cy="15229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048" y="1542119"/>
            <a:ext cx="1863619" cy="15200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13" y="3232134"/>
            <a:ext cx="7685429" cy="135268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190" y="1554912"/>
            <a:ext cx="1863620" cy="1509902"/>
          </a:xfrm>
          <a:prstGeom prst="rect">
            <a:avLst/>
          </a:prstGeom>
        </p:spPr>
      </p:pic>
      <p:sp>
        <p:nvSpPr>
          <p:cNvPr id="19" name="箭头: 右 18"/>
          <p:cNvSpPr/>
          <p:nvPr/>
        </p:nvSpPr>
        <p:spPr>
          <a:xfrm>
            <a:off x="3022731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5630492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群同态与元素的阶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4519" y="800099"/>
            <a:ext cx="7354956" cy="939248"/>
            <a:chOff x="884583" y="934278"/>
            <a:chExt cx="7354956" cy="939248"/>
          </a:xfrm>
        </p:grpSpPr>
        <p:sp>
          <p:nvSpPr>
            <p:cNvPr id="4" name="矩形: 圆角 3"/>
            <p:cNvSpPr/>
            <p:nvPr/>
          </p:nvSpPr>
          <p:spPr>
            <a:xfrm>
              <a:off x="884583" y="934278"/>
              <a:ext cx="7354956" cy="939248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366" y="973500"/>
              <a:ext cx="7295322" cy="86009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94519" y="1928190"/>
            <a:ext cx="7374832" cy="2699379"/>
            <a:chOff x="879613" y="1967946"/>
            <a:chExt cx="7374832" cy="2699379"/>
          </a:xfrm>
        </p:grpSpPr>
        <p:sp>
          <p:nvSpPr>
            <p:cNvPr id="8" name="矩形: 圆角 7"/>
            <p:cNvSpPr/>
            <p:nvPr/>
          </p:nvSpPr>
          <p:spPr>
            <a:xfrm>
              <a:off x="879613" y="1967946"/>
              <a:ext cx="7374832" cy="2699379"/>
            </a:xfrm>
            <a:prstGeom prst="roundRect">
              <a:avLst>
                <a:gd name="adj" fmla="val 48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336" y="2024901"/>
              <a:ext cx="7295322" cy="2581599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7136297" y="1998686"/>
            <a:ext cx="108832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严谨的证明应使用数学归纳法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群同态与子群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96447" y="859735"/>
            <a:ext cx="6351105" cy="750404"/>
            <a:chOff x="1391478" y="805070"/>
            <a:chExt cx="6351105" cy="750404"/>
          </a:xfrm>
        </p:grpSpPr>
        <p:sp>
          <p:nvSpPr>
            <p:cNvPr id="4" name="矩形: 圆角 3"/>
            <p:cNvSpPr/>
            <p:nvPr/>
          </p:nvSpPr>
          <p:spPr>
            <a:xfrm>
              <a:off x="1391478" y="805070"/>
              <a:ext cx="6351105" cy="750404"/>
            </a:xfrm>
            <a:prstGeom prst="roundRect">
              <a:avLst>
                <a:gd name="adj" fmla="val 11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686" y="840502"/>
              <a:ext cx="6266622" cy="68675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396447" y="2380422"/>
            <a:ext cx="6351105" cy="2161761"/>
            <a:chOff x="1396447" y="2295939"/>
            <a:chExt cx="6351105" cy="2161761"/>
          </a:xfrm>
        </p:grpSpPr>
        <p:sp>
          <p:nvSpPr>
            <p:cNvPr id="8" name="矩形: 圆角 7"/>
            <p:cNvSpPr/>
            <p:nvPr/>
          </p:nvSpPr>
          <p:spPr>
            <a:xfrm>
              <a:off x="1396447" y="2295939"/>
              <a:ext cx="6351105" cy="2161761"/>
            </a:xfrm>
            <a:prstGeom prst="roundRect">
              <a:avLst>
                <a:gd name="adj" fmla="val 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626" y="2331734"/>
              <a:ext cx="6266622" cy="20905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zh-CN" altLang="en-U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blipFill rotWithShape="1">
                <a:blip r:embed="rId4"/>
                <a:stretch>
                  <a:fillRect l="-5" t="-128" r="2" b="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标注 1"/>
              <p:cNvSpPr/>
              <p:nvPr/>
            </p:nvSpPr>
            <p:spPr>
              <a:xfrm>
                <a:off x="1519880" y="1217308"/>
                <a:ext cx="2750563" cy="467808"/>
              </a:xfrm>
              <a:prstGeom prst="wedgeRoundRectCallout">
                <a:avLst>
                  <a:gd name="adj1" fmla="val -41345"/>
                  <a:gd name="adj2" fmla="val 7913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圆角矩形标注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880" y="1217308"/>
                <a:ext cx="2750563" cy="467808"/>
              </a:xfrm>
              <a:prstGeom prst="wedgeRoundRectCallout">
                <a:avLst>
                  <a:gd name="adj1" fmla="val -41345"/>
                  <a:gd name="adj2" fmla="val 79135"/>
                  <a:gd name="adj3" fmla="val 16667"/>
                </a:avLst>
              </a:prstGeom>
              <a:blipFill rotWithShape="1">
                <a:blip r:embed="rId5"/>
                <a:stretch>
                  <a:fillRect l="-243" t="-1360" r="-228" b="-3139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群同态与正规子群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7361" y="960140"/>
            <a:ext cx="6649278" cy="776237"/>
            <a:chOff x="1247361" y="903476"/>
            <a:chExt cx="6649278" cy="776237"/>
          </a:xfrm>
        </p:grpSpPr>
        <p:sp>
          <p:nvSpPr>
            <p:cNvPr id="6" name="矩形: 圆角 5"/>
            <p:cNvSpPr/>
            <p:nvPr/>
          </p:nvSpPr>
          <p:spPr>
            <a:xfrm>
              <a:off x="1247361" y="903476"/>
              <a:ext cx="6649278" cy="776237"/>
            </a:xfrm>
            <a:prstGeom prst="roundRect">
              <a:avLst>
                <a:gd name="adj" fmla="val 83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734" y="946837"/>
              <a:ext cx="6568525" cy="68951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7361" y="2104141"/>
            <a:ext cx="6649278" cy="2135883"/>
            <a:chOff x="1247361" y="2008734"/>
            <a:chExt cx="6649278" cy="2135883"/>
          </a:xfrm>
        </p:grpSpPr>
        <p:sp>
          <p:nvSpPr>
            <p:cNvPr id="7" name="矩形: 圆角 6"/>
            <p:cNvSpPr/>
            <p:nvPr/>
          </p:nvSpPr>
          <p:spPr>
            <a:xfrm>
              <a:off x="1247361" y="2008734"/>
              <a:ext cx="6649278" cy="2135883"/>
            </a:xfrm>
            <a:prstGeom prst="roundRect">
              <a:avLst>
                <a:gd name="adj" fmla="val 4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606" y="2049442"/>
              <a:ext cx="6567277" cy="20565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07513" y="1311736"/>
            <a:ext cx="5528972" cy="121058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能判断群之间的函数是否是同态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能证明与同态相关的简单命题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3318" y="3145704"/>
            <a:ext cx="6377362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如何判定一个函数是否是同态？群的同态有哪些基本性质？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655983" y="1336813"/>
            <a:ext cx="5448255" cy="616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13" t="-61" r="4" b="-57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6" y="1367396"/>
            <a:ext cx="5377073" cy="5574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55983" y="2146852"/>
            <a:ext cx="5774634" cy="1962163"/>
            <a:chOff x="655983" y="2146852"/>
            <a:chExt cx="5774634" cy="1962163"/>
          </a:xfrm>
        </p:grpSpPr>
        <p:sp>
          <p:nvSpPr>
            <p:cNvPr id="17" name="矩形: 圆角 16"/>
            <p:cNvSpPr/>
            <p:nvPr/>
          </p:nvSpPr>
          <p:spPr>
            <a:xfrm>
              <a:off x="655983" y="2146852"/>
              <a:ext cx="5774634" cy="1962163"/>
            </a:xfrm>
            <a:prstGeom prst="roundRect">
              <a:avLst>
                <a:gd name="adj" fmla="val 50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736" y="2193190"/>
              <a:ext cx="5690155" cy="18886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𝟐𝟗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blipFill rotWithShape="1">
                <a:blip r:embed="rId5"/>
                <a:stretch>
                  <a:fillRect l="-7" t="-82" r="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7109" y="808435"/>
            <a:ext cx="2430118" cy="1592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的正规子群，但不一定是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blipFill rotWithShape="1">
                <a:blip r:embed="rId2"/>
                <a:stretch>
                  <a:fillRect l="-7" t="-11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120011" y="2315817"/>
            <a:ext cx="6995289" cy="1466022"/>
            <a:chOff x="1120011" y="2315817"/>
            <a:chExt cx="6995289" cy="1466022"/>
          </a:xfrm>
        </p:grpSpPr>
        <p:sp>
          <p:nvSpPr>
            <p:cNvPr id="5" name="矩形: 圆角 4"/>
            <p:cNvSpPr/>
            <p:nvPr/>
          </p:nvSpPr>
          <p:spPr>
            <a:xfrm>
              <a:off x="1120011" y="2315817"/>
              <a:ext cx="6995289" cy="1466022"/>
            </a:xfrm>
            <a:prstGeom prst="roundRect">
              <a:avLst>
                <a:gd name="adj" fmla="val 68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707" y="2363659"/>
              <a:ext cx="6903972" cy="13742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51721" y="919369"/>
            <a:ext cx="6440557" cy="1302026"/>
            <a:chOff x="1232452" y="914400"/>
            <a:chExt cx="6440557" cy="1302026"/>
          </a:xfrm>
        </p:grpSpPr>
        <p:sp>
          <p:nvSpPr>
            <p:cNvPr id="4" name="矩形: 圆角 3"/>
            <p:cNvSpPr/>
            <p:nvPr/>
          </p:nvSpPr>
          <p:spPr>
            <a:xfrm>
              <a:off x="1232452" y="914400"/>
              <a:ext cx="6440557" cy="1302026"/>
            </a:xfrm>
            <a:prstGeom prst="roundRect">
              <a:avLst>
                <a:gd name="adj" fmla="val 712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045" y="963658"/>
              <a:ext cx="6356074" cy="121434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351721" y="2511558"/>
            <a:ext cx="6440557" cy="1103243"/>
            <a:chOff x="1351721" y="2459935"/>
            <a:chExt cx="6440557" cy="1103243"/>
          </a:xfrm>
        </p:grpSpPr>
        <p:sp>
          <p:nvSpPr>
            <p:cNvPr id="8" name="矩形: 圆角 7"/>
            <p:cNvSpPr/>
            <p:nvPr/>
          </p:nvSpPr>
          <p:spPr>
            <a:xfrm>
              <a:off x="1351721" y="2459935"/>
              <a:ext cx="6440557" cy="1103243"/>
            </a:xfrm>
            <a:prstGeom prst="roundRect">
              <a:avLst>
                <a:gd name="adj" fmla="val 9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314" y="2499613"/>
              <a:ext cx="6356074" cy="102517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351721" y="3967484"/>
            <a:ext cx="6440557" cy="253993"/>
            <a:chOff x="1351721" y="3920880"/>
            <a:chExt cx="6440557" cy="253993"/>
          </a:xfrm>
        </p:grpSpPr>
        <p:sp>
          <p:nvSpPr>
            <p:cNvPr id="17" name="矩形: 圆角 16"/>
            <p:cNvSpPr/>
            <p:nvPr/>
          </p:nvSpPr>
          <p:spPr>
            <a:xfrm>
              <a:off x="1351721" y="3920880"/>
              <a:ext cx="6440557" cy="2539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7314" y="3945730"/>
              <a:ext cx="6356074" cy="21608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04455" y="95694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uFillTx/>
              </a:rPr>
              <a:t>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23" r="-71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23" r="-71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39245" y="1565413"/>
            <a:ext cx="7265504" cy="2539448"/>
            <a:chOff x="939245" y="1565413"/>
            <a:chExt cx="7265504" cy="2539448"/>
          </a:xfrm>
        </p:grpSpPr>
        <p:sp>
          <p:nvSpPr>
            <p:cNvPr id="5" name="矩形: 圆角 4"/>
            <p:cNvSpPr/>
            <p:nvPr/>
          </p:nvSpPr>
          <p:spPr>
            <a:xfrm>
              <a:off x="939245" y="1565413"/>
              <a:ext cx="7265504" cy="2539448"/>
            </a:xfrm>
            <a:prstGeom prst="roundRect">
              <a:avLst>
                <a:gd name="adj" fmla="val 492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458" y="1608736"/>
              <a:ext cx="7171083" cy="245654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936517" y="3326711"/>
            <a:ext cx="1782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23" r="-71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939245" y="1565414"/>
            <a:ext cx="7265504" cy="2375452"/>
          </a:xfrm>
          <a:prstGeom prst="roundRect">
            <a:avLst>
              <a:gd name="adj" fmla="val 49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88" y="1624240"/>
            <a:ext cx="7116418" cy="22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3672" y="1106178"/>
            <a:ext cx="7076660" cy="690769"/>
            <a:chOff x="1033670" y="954157"/>
            <a:chExt cx="7076660" cy="690769"/>
          </a:xfrm>
        </p:grpSpPr>
        <p:sp>
          <p:nvSpPr>
            <p:cNvPr id="5" name="矩形: 圆角 4"/>
            <p:cNvSpPr/>
            <p:nvPr/>
          </p:nvSpPr>
          <p:spPr>
            <a:xfrm>
              <a:off x="1033670" y="954157"/>
              <a:ext cx="7076660" cy="690769"/>
            </a:xfrm>
            <a:prstGeom prst="roundRect">
              <a:avLst>
                <a:gd name="adj" fmla="val 9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423" y="995371"/>
              <a:ext cx="6997148" cy="61951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33672" y="2325757"/>
            <a:ext cx="7076658" cy="1803952"/>
            <a:chOff x="993913" y="2266122"/>
            <a:chExt cx="7076658" cy="1803952"/>
          </a:xfrm>
        </p:grpSpPr>
        <p:sp>
          <p:nvSpPr>
            <p:cNvPr id="8" name="矩形: 圆角 7"/>
            <p:cNvSpPr/>
            <p:nvPr/>
          </p:nvSpPr>
          <p:spPr>
            <a:xfrm>
              <a:off x="993913" y="2266122"/>
              <a:ext cx="7076658" cy="1803952"/>
            </a:xfrm>
            <a:prstGeom prst="roundRect">
              <a:avLst>
                <a:gd name="adj" fmla="val 70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670" y="2308810"/>
              <a:ext cx="6997149" cy="1728512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 flipH="1">
            <a:off x="2165350" y="2734945"/>
            <a:ext cx="600075" cy="127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4932218" y="1806575"/>
            <a:ext cx="1032164" cy="552450"/>
          </a:xfrm>
          <a:prstGeom prst="wedgeRoundRect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az-Cyrl-AZ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G/K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112817" y="3016101"/>
            <a:ext cx="1454727" cy="552450"/>
          </a:xfrm>
          <a:prstGeom prst="wedgeRoundRect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Ka,Kb</a:t>
            </a:r>
            <a:r>
              <a:rPr lang="az-Cyrl-AZ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G/K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940" y="959126"/>
            <a:ext cx="71661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由正规子群导出的商群的自然映射是满同态，且它的核是该正规子群。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8757" y="1840559"/>
            <a:ext cx="7106477" cy="2123653"/>
            <a:chOff x="1048576" y="1861937"/>
            <a:chExt cx="7106477" cy="2123653"/>
          </a:xfrm>
        </p:grpSpPr>
        <p:sp>
          <p:nvSpPr>
            <p:cNvPr id="5" name="矩形: 圆角 4"/>
            <p:cNvSpPr/>
            <p:nvPr/>
          </p:nvSpPr>
          <p:spPr>
            <a:xfrm>
              <a:off x="1048576" y="1861937"/>
              <a:ext cx="7106477" cy="2123653"/>
            </a:xfrm>
            <a:prstGeom prst="roundRect">
              <a:avLst>
                <a:gd name="adj" fmla="val 42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96" y="1900654"/>
              <a:ext cx="7046847" cy="204622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群同态基本定理的应用例子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8821" y="980208"/>
            <a:ext cx="7126357" cy="571500"/>
            <a:chOff x="1003852" y="790161"/>
            <a:chExt cx="7126357" cy="571500"/>
          </a:xfrm>
        </p:grpSpPr>
        <p:sp>
          <p:nvSpPr>
            <p:cNvPr id="4" name="矩形: 圆角 3"/>
            <p:cNvSpPr/>
            <p:nvPr/>
          </p:nvSpPr>
          <p:spPr>
            <a:xfrm>
              <a:off x="1003852" y="790161"/>
              <a:ext cx="7126357" cy="571500"/>
            </a:xfrm>
            <a:prstGeom prst="roundRect">
              <a:avLst>
                <a:gd name="adj" fmla="val 1231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54" y="824659"/>
              <a:ext cx="7071691" cy="49990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08821" y="1825145"/>
            <a:ext cx="7126357" cy="2533164"/>
            <a:chOff x="1008821" y="1700906"/>
            <a:chExt cx="7126357" cy="2533164"/>
          </a:xfrm>
        </p:grpSpPr>
        <p:sp>
          <p:nvSpPr>
            <p:cNvPr id="10" name="矩形: 圆角 9"/>
            <p:cNvSpPr/>
            <p:nvPr/>
          </p:nvSpPr>
          <p:spPr>
            <a:xfrm>
              <a:off x="1008821" y="1700906"/>
              <a:ext cx="7126357" cy="2533164"/>
            </a:xfrm>
            <a:prstGeom prst="roundRect">
              <a:avLst>
                <a:gd name="adj" fmla="val 27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154" y="1750607"/>
              <a:ext cx="7071692" cy="19631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671" y="3714183"/>
              <a:ext cx="7071692" cy="478197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7210425" y="2238375"/>
            <a:ext cx="0" cy="2317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404" y="1043609"/>
            <a:ext cx="7628283" cy="6261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094732"/>
            <a:ext cx="7543799" cy="533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0404" y="2221396"/>
                <a:ext cx="7687917" cy="20021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利用子群判定定理证明：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利用正规子群判断定理证明：对任意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；以及对任意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构造同态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4" y="2221396"/>
                <a:ext cx="7687917" cy="2002155"/>
              </a:xfrm>
              <a:prstGeom prst="rect">
                <a:avLst/>
              </a:prstGeom>
              <a:blipFill rotWithShape="1">
                <a:blip r:embed="rId3"/>
                <a:stretch>
                  <a:fillRect l="-6" t="-8" r="-55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853" y="807099"/>
            <a:ext cx="7628283" cy="626165"/>
            <a:chOff x="750404" y="1043609"/>
            <a:chExt cx="7628283" cy="626165"/>
          </a:xfrm>
        </p:grpSpPr>
        <p:sp>
          <p:nvSpPr>
            <p:cNvPr id="4" name="矩形: 圆角 3"/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757853" y="1595230"/>
            <a:ext cx="7628283" cy="3012462"/>
            <a:chOff x="750402" y="1674743"/>
            <a:chExt cx="7628283" cy="3012462"/>
          </a:xfrm>
        </p:grpSpPr>
        <p:sp>
          <p:nvSpPr>
            <p:cNvPr id="8" name="矩形: 圆角 7"/>
            <p:cNvSpPr/>
            <p:nvPr/>
          </p:nvSpPr>
          <p:spPr>
            <a:xfrm>
              <a:off x="750402" y="1674743"/>
              <a:ext cx="7628283" cy="3012462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643" y="1710870"/>
              <a:ext cx="7543799" cy="2938363"/>
            </a:xfrm>
            <a:prstGeom prst="rect">
              <a:avLst/>
            </a:prstGeom>
          </p:spPr>
        </p:pic>
      </p:grpSp>
      <p:sp>
        <p:nvSpPr>
          <p:cNvPr id="2" name="线形标注 2 1"/>
          <p:cNvSpPr/>
          <p:nvPr/>
        </p:nvSpPr>
        <p:spPr>
          <a:xfrm>
            <a:off x="8462645" y="1501775"/>
            <a:ext cx="1586865" cy="601980"/>
          </a:xfrm>
          <a:prstGeom prst="borderCallout2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注意句号断句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853" y="996397"/>
            <a:ext cx="7628283" cy="626165"/>
            <a:chOff x="750404" y="1043609"/>
            <a:chExt cx="7628283" cy="626165"/>
          </a:xfrm>
        </p:grpSpPr>
        <p:sp>
          <p:nvSpPr>
            <p:cNvPr id="4" name="矩形: 圆角 3"/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765306" y="2209206"/>
            <a:ext cx="7628283" cy="1933161"/>
            <a:chOff x="757853" y="1595230"/>
            <a:chExt cx="7628283" cy="1933161"/>
          </a:xfrm>
        </p:grpSpPr>
        <p:sp>
          <p:nvSpPr>
            <p:cNvPr id="8" name="矩形: 圆角 7"/>
            <p:cNvSpPr/>
            <p:nvPr/>
          </p:nvSpPr>
          <p:spPr>
            <a:xfrm>
              <a:off x="757853" y="1595230"/>
              <a:ext cx="7628283" cy="1933161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652923"/>
              <a:ext cx="7543800" cy="1827714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1662430" y="3719830"/>
            <a:ext cx="295910" cy="139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第三同构定理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3970" y="803467"/>
            <a:ext cx="7176053" cy="3766930"/>
            <a:chOff x="983974" y="800100"/>
            <a:chExt cx="7176053" cy="3766930"/>
          </a:xfrm>
        </p:grpSpPr>
        <p:sp>
          <p:nvSpPr>
            <p:cNvPr id="4" name="矩形: 圆角 3"/>
            <p:cNvSpPr/>
            <p:nvPr/>
          </p:nvSpPr>
          <p:spPr>
            <a:xfrm>
              <a:off x="983974" y="800100"/>
              <a:ext cx="7176053" cy="3766930"/>
            </a:xfrm>
            <a:prstGeom prst="roundRect">
              <a:avLst>
                <a:gd name="adj" fmla="val 41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061" y="849803"/>
              <a:ext cx="7041872" cy="36742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8028" y="1013474"/>
            <a:ext cx="6867938" cy="182245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群的同态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群的同态是</a:t>
            </a:r>
            <a:r>
              <a:rPr lang="zh-CN" altLang="en-US" sz="1800" b="1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群之间与二元运算可交换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的函数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子群的像和逆像仍然子群，正规子群的像是同态像的正规子群，正规子群的逆像是正规子群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群的同态基本定理：同态像与关于同态核的商群同构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5009" y="3191912"/>
            <a:ext cx="4513976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能判断群之间的函数是否是群的同态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能证明与群的同态相关的简单命题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374" y="2375543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在线平台练习（群的同态与同构部分）！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1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是两个群，函数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如果满足：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(homomorphism)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(automorphism)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满同态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(epimorphism)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同态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单同态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(monomorphism)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同构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(isomorphism)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blipFill rotWithShape="1">
                <a:blip r:embed="rId2"/>
                <a:stretch>
                  <a:fillRect l="-8" t="-8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中的运算，而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blipFill rotWithShape="1">
                <a:blip r:embed="rId3"/>
                <a:stretch>
                  <a:fillRect l="-8" t="-51" r="30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群同态保持单位元与逆元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8088" y="926824"/>
            <a:ext cx="6887818" cy="854765"/>
            <a:chOff x="1118152" y="1028700"/>
            <a:chExt cx="6887818" cy="854765"/>
          </a:xfrm>
        </p:grpSpPr>
        <p:sp>
          <p:nvSpPr>
            <p:cNvPr id="4" name="矩形: 圆角 3"/>
            <p:cNvSpPr/>
            <p:nvPr/>
          </p:nvSpPr>
          <p:spPr>
            <a:xfrm>
              <a:off x="1118152" y="1028700"/>
              <a:ext cx="6887818" cy="854765"/>
            </a:xfrm>
            <a:prstGeom prst="roundRect">
              <a:avLst>
                <a:gd name="adj" fmla="val 91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299" y="1069399"/>
              <a:ext cx="6793396" cy="76460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128088" y="2027582"/>
            <a:ext cx="6887818" cy="2440056"/>
            <a:chOff x="1128088" y="2092187"/>
            <a:chExt cx="6887818" cy="2440056"/>
          </a:xfrm>
        </p:grpSpPr>
        <p:sp>
          <p:nvSpPr>
            <p:cNvPr id="8" name="矩形: 圆角 7"/>
            <p:cNvSpPr/>
            <p:nvPr/>
          </p:nvSpPr>
          <p:spPr>
            <a:xfrm>
              <a:off x="1128088" y="2092187"/>
              <a:ext cx="6887818" cy="2440056"/>
            </a:xfrm>
            <a:prstGeom prst="roundRect">
              <a:avLst>
                <a:gd name="adj" fmla="val 40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682" y="2132179"/>
              <a:ext cx="6804630" cy="23635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对于整数加群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/>
                  <a:t>和模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，是</a:t>
                </a:r>
                <a:r>
                  <a:rPr lang="zh-CN" altLang="en-US">
                    <a:solidFill>
                      <a:srgbClr val="C00000"/>
                    </a:solidFill>
                  </a:rPr>
                  <a:t>满同态</a:t>
                </a:r>
                <a:r>
                  <a:rPr lang="zh-CN" altLang="en-US"/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blipFill rotWithShape="1">
                <a:blip r:embed="rId2"/>
                <a:stretch>
                  <a:fillRect l="-4" t="-26" r="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，是同态，称为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零同态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blipFill rotWithShape="1">
                <a:blip r:embed="rId3"/>
                <a:stretch>
                  <a:fillRect l="-4" t="-47" r="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对于实数加群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dirty="0"/>
                  <a:t>和非零实数集关于乘法构成的群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 ⋅</m:t>
                        </m:r>
                      </m:e>
                    </m:d>
                  </m:oMath>
                </a14:m>
                <a:r>
                  <a:rPr lang="zh-CN" altLang="en-US" dirty="0"/>
                  <a:t>，固定某实数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dirty="0"/>
                  <a:t>，是</a:t>
                </a:r>
                <a:r>
                  <a:rPr lang="zh-CN" altLang="en-US" strike="dblStrike" dirty="0">
                    <a:solidFill>
                      <a:srgbClr val="7030A0"/>
                    </a:solidFill>
                  </a:rPr>
                  <a:t>单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同态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blipFill rotWithShape="1">
                <a:blip r:embed="rId4"/>
                <a:stretch>
                  <a:fillRect l="-4" t="-43" r="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84580" y="998883"/>
            <a:ext cx="7374834" cy="3294822"/>
            <a:chOff x="879614" y="924340"/>
            <a:chExt cx="7374834" cy="3294822"/>
          </a:xfrm>
        </p:grpSpPr>
        <p:sp>
          <p:nvSpPr>
            <p:cNvPr id="10" name="矩形: 圆角 9"/>
            <p:cNvSpPr/>
            <p:nvPr/>
          </p:nvSpPr>
          <p:spPr>
            <a:xfrm>
              <a:off x="879614" y="924340"/>
              <a:ext cx="7374834" cy="3294822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4339" y="987303"/>
              <a:ext cx="7280413" cy="3168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747" y="987303"/>
              <a:ext cx="6820336" cy="175708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744" y="2944041"/>
              <a:ext cx="7192505" cy="1212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个自同态？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25" r="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884580" y="1046094"/>
            <a:ext cx="7374834" cy="2464903"/>
            <a:chOff x="884580" y="916885"/>
            <a:chExt cx="7374834" cy="2464903"/>
          </a:xfrm>
        </p:grpSpPr>
        <p:sp>
          <p:nvSpPr>
            <p:cNvPr id="10" name="矩形: 圆角 9"/>
            <p:cNvSpPr/>
            <p:nvPr/>
          </p:nvSpPr>
          <p:spPr>
            <a:xfrm>
              <a:off x="884580" y="916885"/>
              <a:ext cx="7374834" cy="2464903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821" y="980429"/>
              <a:ext cx="7300291" cy="2337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群的内自同构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38030" y="879614"/>
            <a:ext cx="6867939" cy="3617844"/>
            <a:chOff x="1138030" y="864705"/>
            <a:chExt cx="6867939" cy="3617844"/>
          </a:xfrm>
        </p:grpSpPr>
        <p:sp>
          <p:nvSpPr>
            <p:cNvPr id="4" name="矩形: 圆角 3"/>
            <p:cNvSpPr/>
            <p:nvPr/>
          </p:nvSpPr>
          <p:spPr>
            <a:xfrm>
              <a:off x="1138030" y="864705"/>
              <a:ext cx="6867939" cy="3617844"/>
            </a:xfrm>
            <a:prstGeom prst="roundRect">
              <a:avLst>
                <a:gd name="adj" fmla="val 337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725" y="911678"/>
              <a:ext cx="6768549" cy="3528856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1488331" y="3200401"/>
            <a:ext cx="2558374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标注 6"/>
          <p:cNvSpPr/>
          <p:nvPr/>
        </p:nvSpPr>
        <p:spPr>
          <a:xfrm>
            <a:off x="3210125" y="2174134"/>
            <a:ext cx="1634249" cy="6906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能证明有逆函数即为双射函数了，进而同态及双射即为同构了。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WE3MTA4NDk2ZWE5NzU1OTU3ZDMzM2NmYzlj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1130</Words>
  <Application>Microsoft Office PowerPoint</Application>
  <PresentationFormat>全屏显示(16:9)</PresentationFormat>
  <Paragraphs>245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仿宋</vt:lpstr>
      <vt:lpstr>华文新魏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201</cp:lastModifiedBy>
  <cp:revision>71</cp:revision>
  <dcterms:created xsi:type="dcterms:W3CDTF">2022-01-01T06:39:00Z</dcterms:created>
  <dcterms:modified xsi:type="dcterms:W3CDTF">2024-05-10T11:50:14Z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7DF96B8B49E14106BD8F1DA9C999A6B7_12</vt:lpwstr>
  </property>
</Properties>
</file>