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54"/>
  </p:notesMasterIdLst>
  <p:handoutMasterIdLst>
    <p:handoutMasterId r:id="rId55"/>
  </p:handoutMasterIdLst>
  <p:sldIdLst>
    <p:sldId id="256" r:id="rId2"/>
    <p:sldId id="319" r:id="rId3"/>
    <p:sldId id="289" r:id="rId4"/>
    <p:sldId id="321" r:id="rId5"/>
    <p:sldId id="322" r:id="rId6"/>
    <p:sldId id="290" r:id="rId7"/>
    <p:sldId id="291" r:id="rId8"/>
    <p:sldId id="292" r:id="rId9"/>
    <p:sldId id="293" r:id="rId10"/>
    <p:sldId id="294" r:id="rId11"/>
    <p:sldId id="295" r:id="rId12"/>
    <p:sldId id="296" r:id="rId13"/>
    <p:sldId id="297" r:id="rId14"/>
    <p:sldId id="298" r:id="rId15"/>
    <p:sldId id="323" r:id="rId16"/>
    <p:sldId id="330" r:id="rId17"/>
    <p:sldId id="331" r:id="rId18"/>
    <p:sldId id="324" r:id="rId19"/>
    <p:sldId id="299" r:id="rId20"/>
    <p:sldId id="300" r:id="rId21"/>
    <p:sldId id="301" r:id="rId22"/>
    <p:sldId id="302" r:id="rId23"/>
    <p:sldId id="303" r:id="rId24"/>
    <p:sldId id="304" r:id="rId25"/>
    <p:sldId id="325" r:id="rId26"/>
    <p:sldId id="326" r:id="rId27"/>
    <p:sldId id="327" r:id="rId28"/>
    <p:sldId id="305" r:id="rId29"/>
    <p:sldId id="328" r:id="rId30"/>
    <p:sldId id="320" r:id="rId31"/>
    <p:sldId id="329" r:id="rId32"/>
    <p:sldId id="338" r:id="rId33"/>
    <p:sldId id="283" r:id="rId34"/>
    <p:sldId id="284" r:id="rId35"/>
    <p:sldId id="286" r:id="rId36"/>
    <p:sldId id="332" r:id="rId37"/>
    <p:sldId id="333" r:id="rId38"/>
    <p:sldId id="334" r:id="rId39"/>
    <p:sldId id="335" r:id="rId40"/>
    <p:sldId id="287" r:id="rId41"/>
    <p:sldId id="318" r:id="rId42"/>
    <p:sldId id="306" r:id="rId43"/>
    <p:sldId id="307" r:id="rId44"/>
    <p:sldId id="308" r:id="rId45"/>
    <p:sldId id="309" r:id="rId46"/>
    <p:sldId id="310" r:id="rId47"/>
    <p:sldId id="311" r:id="rId48"/>
    <p:sldId id="312" r:id="rId49"/>
    <p:sldId id="313" r:id="rId50"/>
    <p:sldId id="285" r:id="rId51"/>
    <p:sldId id="336" r:id="rId52"/>
    <p:sldId id="337" r:id="rId53"/>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58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404" autoAdjust="0"/>
  </p:normalViewPr>
  <p:slideViewPr>
    <p:cSldViewPr snapToGrid="0" showGuides="1">
      <p:cViewPr varScale="1">
        <p:scale>
          <a:sx n="101" d="100"/>
          <a:sy n="101" d="100"/>
        </p:scale>
        <p:origin x="996" y="63"/>
      </p:cViewPr>
      <p:guideLst>
        <p:guide orient="horz" pos="2160"/>
        <p:guide pos="2880"/>
      </p:guideLst>
    </p:cSldViewPr>
  </p:slideViewPr>
  <p:outlineViewPr>
    <p:cViewPr>
      <p:scale>
        <a:sx n="33" d="100"/>
        <a:sy n="33" d="100"/>
      </p:scale>
      <p:origin x="0" y="-3378"/>
    </p:cViewPr>
  </p:outlineViewPr>
  <p:notesTextViewPr>
    <p:cViewPr>
      <p:scale>
        <a:sx n="3" d="2"/>
        <a:sy n="3" d="2"/>
      </p:scale>
      <p:origin x="0" y="0"/>
    </p:cViewPr>
  </p:notesTextViewPr>
  <p:notesViewPr>
    <p:cSldViewPr snapToGrid="0" showGuides="1">
      <p:cViewPr varScale="1">
        <p:scale>
          <a:sx n="68" d="100"/>
          <a:sy n="68" d="100"/>
        </p:scale>
        <p:origin x="187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endParaRPr lang="zh-CN" altLang="en-US"/>
          </a:p>
        </p:txBody>
      </p:sp>
      <p:sp>
        <p:nvSpPr>
          <p:cNvPr id="4" name="页脚占位符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00068BA9-4DDB-4A94-8531-2E89A5DE5091}" type="slidenum">
              <a:rPr lang="zh-CN" altLang="en-US" smtClean="0"/>
              <a:t>‹#›</a:t>
            </a:fld>
            <a:endParaRPr lang="zh-CN" altLang="en-US"/>
          </a:p>
        </p:txBody>
      </p:sp>
    </p:spTree>
    <p:extLst>
      <p:ext uri="{BB962C8B-B14F-4D97-AF65-F5344CB8AC3E}">
        <p14:creationId xmlns:p14="http://schemas.microsoft.com/office/powerpoint/2010/main" val="34749408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endParaRPr lang="zh-CN" altLang="en-US"/>
          </a:p>
        </p:txBody>
      </p:sp>
      <p:sp>
        <p:nvSpPr>
          <p:cNvPr id="4" name="幻灯片图像占位符 3"/>
          <p:cNvSpPr>
            <a:spLocks noGrp="1" noRot="1" noChangeAspect="1"/>
          </p:cNvSpPr>
          <p:nvPr>
            <p:ph type="sldImg" idx="2"/>
          </p:nvPr>
        </p:nvSpPr>
        <p:spPr>
          <a:xfrm>
            <a:off x="1247775" y="1279525"/>
            <a:ext cx="4603750"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99B10111-4C48-4E92-8CF1-F5F4BAA2D7BD}" type="slidenum">
              <a:rPr lang="zh-CN" altLang="en-US" smtClean="0"/>
              <a:t>‹#›</a:t>
            </a:fld>
            <a:endParaRPr lang="zh-CN" altLang="en-US"/>
          </a:p>
        </p:txBody>
      </p:sp>
    </p:spTree>
    <p:extLst>
      <p:ext uri="{BB962C8B-B14F-4D97-AF65-F5344CB8AC3E}">
        <p14:creationId xmlns:p14="http://schemas.microsoft.com/office/powerpoint/2010/main" val="17802573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10111-4C48-4E92-8CF1-F5F4BAA2D7BD}" type="slidenum">
              <a:rPr lang="zh-CN" altLang="en-US" smtClean="0"/>
              <a:t>1</a:t>
            </a:fld>
            <a:endParaRPr lang="zh-CN" altLang="en-US"/>
          </a:p>
        </p:txBody>
      </p:sp>
    </p:spTree>
    <p:extLst>
      <p:ext uri="{BB962C8B-B14F-4D97-AF65-F5344CB8AC3E}">
        <p14:creationId xmlns:p14="http://schemas.microsoft.com/office/powerpoint/2010/main" val="2902548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10111-4C48-4E92-8CF1-F5F4BAA2D7BD}" type="slidenum">
              <a:rPr lang="zh-CN" altLang="en-US" smtClean="0"/>
              <a:t>2</a:t>
            </a:fld>
            <a:endParaRPr lang="zh-CN" altLang="en-US"/>
          </a:p>
        </p:txBody>
      </p:sp>
    </p:spTree>
    <p:extLst>
      <p:ext uri="{BB962C8B-B14F-4D97-AF65-F5344CB8AC3E}">
        <p14:creationId xmlns:p14="http://schemas.microsoft.com/office/powerpoint/2010/main" val="19244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第三节课开始讲解这部分</a:t>
            </a:r>
          </a:p>
        </p:txBody>
      </p:sp>
      <p:sp>
        <p:nvSpPr>
          <p:cNvPr id="4" name="灯片编号占位符 3"/>
          <p:cNvSpPr>
            <a:spLocks noGrp="1"/>
          </p:cNvSpPr>
          <p:nvPr>
            <p:ph type="sldNum" sz="quarter" idx="10"/>
          </p:nvPr>
        </p:nvSpPr>
        <p:spPr/>
        <p:txBody>
          <a:bodyPr/>
          <a:lstStyle/>
          <a:p>
            <a:fld id="{99B10111-4C48-4E92-8CF1-F5F4BAA2D7BD}" type="slidenum">
              <a:rPr lang="zh-CN" altLang="en-US" smtClean="0"/>
              <a:t>3</a:t>
            </a:fld>
            <a:endParaRPr lang="zh-CN" altLang="en-US"/>
          </a:p>
        </p:txBody>
      </p:sp>
    </p:spTree>
    <p:extLst>
      <p:ext uri="{BB962C8B-B14F-4D97-AF65-F5344CB8AC3E}">
        <p14:creationId xmlns:p14="http://schemas.microsoft.com/office/powerpoint/2010/main" val="3785731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10111-4C48-4E92-8CF1-F5F4BAA2D7BD}" type="slidenum">
              <a:rPr lang="zh-CN" altLang="en-US" smtClean="0"/>
              <a:t>4</a:t>
            </a:fld>
            <a:endParaRPr lang="zh-CN" altLang="en-US"/>
          </a:p>
        </p:txBody>
      </p:sp>
    </p:spTree>
    <p:extLst>
      <p:ext uri="{BB962C8B-B14F-4D97-AF65-F5344CB8AC3E}">
        <p14:creationId xmlns:p14="http://schemas.microsoft.com/office/powerpoint/2010/main" val="2220249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10111-4C48-4E92-8CF1-F5F4BAA2D7BD}" type="slidenum">
              <a:rPr lang="zh-CN" altLang="en-US" smtClean="0"/>
              <a:t>22</a:t>
            </a:fld>
            <a:endParaRPr lang="zh-CN" altLang="en-US"/>
          </a:p>
        </p:txBody>
      </p:sp>
    </p:spTree>
    <p:extLst>
      <p:ext uri="{BB962C8B-B14F-4D97-AF65-F5344CB8AC3E}">
        <p14:creationId xmlns:p14="http://schemas.microsoft.com/office/powerpoint/2010/main" val="1648400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O(log</a:t>
                </a:r>
                <a:r>
                  <a:rPr lang="en-US" altLang="zh-CN" sz="1200" kern="1200" baseline="-25000" dirty="0">
                    <a:solidFill>
                      <a:schemeClr val="tx1"/>
                    </a:solidFill>
                    <a:effectLst/>
                    <a:latin typeface="+mn-lt"/>
                    <a:ea typeface="+mn-ea"/>
                    <a:cs typeface="+mn-cs"/>
                  </a:rPr>
                  <a:t>5</a:t>
                </a:r>
                <a:r>
                  <a:rPr lang="en-US" altLang="zh-CN" sz="1200" kern="1200" dirty="0">
                    <a:solidFill>
                      <a:schemeClr val="tx1"/>
                    </a:solidFill>
                    <a:effectLst/>
                    <a:latin typeface="+mn-lt"/>
                    <a:ea typeface="+mn-ea"/>
                    <a:cs typeface="+mn-cs"/>
                  </a:rPr>
                  <a:t>n)</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a:t>
                </a:r>
                <a14:m>
                  <m:oMath xmlns:m="http://schemas.openxmlformats.org/officeDocument/2006/math">
                    <m:rad>
                      <m:radPr>
                        <m:degHide m:val="on"/>
                        <m:ctrlPr>
                          <a:rPr lang="zh-CN" altLang="zh-CN" sz="1200" i="1" kern="1200">
                            <a:solidFill>
                              <a:schemeClr val="tx1"/>
                            </a:solidFill>
                            <a:effectLst/>
                            <a:latin typeface="Cambria Math" panose="02040503050406030204" pitchFamily="18" charset="0"/>
                            <a:ea typeface="+mn-ea"/>
                            <a:cs typeface="+mn-cs"/>
                          </a:rPr>
                        </m:ctrlPr>
                      </m:radPr>
                      <m:deg/>
                      <m:e>
                        <m:r>
                          <a:rPr lang="en-US" altLang="zh-CN" sz="1200" i="1" kern="1200">
                            <a:solidFill>
                              <a:schemeClr val="tx1"/>
                            </a:solidFill>
                            <a:effectLst/>
                            <a:latin typeface="Cambria Math" panose="02040503050406030204" pitchFamily="18" charset="0"/>
                            <a:ea typeface="+mn-ea"/>
                            <a:cs typeface="+mn-cs"/>
                          </a:rPr>
                          <m:t>𝑛</m:t>
                        </m:r>
                      </m:e>
                    </m:rad>
                  </m:oMath>
                </a14:m>
                <a:r>
                  <a:rPr lang="en-US" altLang="zh-CN" sz="1200" kern="1200" dirty="0">
                    <a:solidFill>
                      <a:schemeClr val="tx1"/>
                    </a:solidFill>
                    <a:effectLst/>
                    <a:latin typeface="+mn-lt"/>
                    <a:ea typeface="+mn-ea"/>
                    <a:cs typeface="+mn-cs"/>
                  </a:rPr>
                  <a:t>)     O(n</a:t>
                </a:r>
                <a:r>
                  <a:rPr lang="en-US" altLang="zh-CN" sz="1200" kern="1200" baseline="30000" dirty="0">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该算法的时间复杂度主要由</a:t>
                </a:r>
                <a:r>
                  <a:rPr lang="en-US" altLang="zh-CN" sz="1200" kern="1200" dirty="0">
                    <a:solidFill>
                      <a:schemeClr val="tx1"/>
                    </a:solidFill>
                    <a:effectLst/>
                    <a:latin typeface="+mn-lt"/>
                    <a:ea typeface="+mn-ea"/>
                    <a:cs typeface="+mn-cs"/>
                  </a:rPr>
                  <a:t>while</a:t>
                </a:r>
                <a:r>
                  <a:rPr lang="zh-CN" altLang="zh-CN" sz="1200" kern="1200" dirty="0">
                    <a:solidFill>
                      <a:schemeClr val="tx1"/>
                    </a:solidFill>
                    <a:effectLst/>
                    <a:latin typeface="+mn-lt"/>
                    <a:ea typeface="+mn-ea"/>
                    <a:cs typeface="+mn-cs"/>
                  </a:rPr>
                  <a:t>循环决定，若</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为偶数，</a:t>
                </a:r>
                <a:r>
                  <a:rPr lang="en-US" altLang="zh-CN" sz="1200" kern="1200" dirty="0">
                    <a:solidFill>
                      <a:schemeClr val="tx1"/>
                    </a:solidFill>
                    <a:effectLst/>
                    <a:latin typeface="+mn-lt"/>
                    <a:ea typeface="+mn-ea"/>
                    <a:cs typeface="+mn-cs"/>
                  </a:rPr>
                  <a:t>while</a:t>
                </a:r>
                <a:r>
                  <a:rPr lang="zh-CN" altLang="zh-CN" sz="1200" kern="1200" dirty="0">
                    <a:solidFill>
                      <a:schemeClr val="tx1"/>
                    </a:solidFill>
                    <a:effectLst/>
                    <a:latin typeface="+mn-lt"/>
                    <a:ea typeface="+mn-ea"/>
                    <a:cs typeface="+mn-cs"/>
                  </a:rPr>
                  <a:t>指令只执行一次，若</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为素数，则</a:t>
                </a:r>
                <a:r>
                  <a:rPr lang="en-US" altLang="zh-CN" sz="1200" kern="1200" dirty="0">
                    <a:solidFill>
                      <a:schemeClr val="tx1"/>
                    </a:solidFill>
                    <a:effectLst/>
                    <a:latin typeface="+mn-lt"/>
                    <a:ea typeface="+mn-ea"/>
                    <a:cs typeface="+mn-cs"/>
                  </a:rPr>
                  <a:t>while</a:t>
                </a:r>
                <a:r>
                  <a:rPr lang="zh-CN" altLang="zh-CN" sz="1200" kern="1200" dirty="0">
                    <a:solidFill>
                      <a:schemeClr val="tx1"/>
                    </a:solidFill>
                    <a:effectLst/>
                    <a:latin typeface="+mn-lt"/>
                    <a:ea typeface="+mn-ea"/>
                    <a:cs typeface="+mn-cs"/>
                  </a:rPr>
                  <a:t>指令执行的次数达到最大值</a:t>
                </a:r>
                <a14:m>
                  <m:oMath xmlns:m="http://schemas.openxmlformats.org/officeDocument/2006/math">
                    <m:rad>
                      <m:radPr>
                        <m:degHide m:val="on"/>
                        <m:ctrlPr>
                          <a:rPr lang="zh-CN" altLang="zh-CN" sz="1200" i="1" kern="1200">
                            <a:solidFill>
                              <a:schemeClr val="tx1"/>
                            </a:solidFill>
                            <a:effectLst/>
                            <a:latin typeface="Cambria Math" panose="02040503050406030204" pitchFamily="18" charset="0"/>
                            <a:ea typeface="+mn-ea"/>
                            <a:cs typeface="+mn-cs"/>
                          </a:rPr>
                        </m:ctrlPr>
                      </m:radPr>
                      <m:deg/>
                      <m:e>
                        <m:r>
                          <a:rPr lang="en-US" altLang="zh-CN" sz="1200" i="1" kern="1200">
                            <a:solidFill>
                              <a:schemeClr val="tx1"/>
                            </a:solidFill>
                            <a:effectLst/>
                            <a:latin typeface="Cambria Math" panose="02040503050406030204" pitchFamily="18" charset="0"/>
                            <a:ea typeface="+mn-ea"/>
                            <a:cs typeface="+mn-cs"/>
                          </a:rPr>
                          <m:t>𝑛</m:t>
                        </m:r>
                      </m:e>
                    </m:rad>
                  </m:oMath>
                </a14:m>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，因此该算法最好情况的时间复杂度为</a:t>
                </a:r>
                <a:r>
                  <a:rPr lang="en-US" altLang="zh-CN" sz="1200" kern="1200" dirty="0">
                    <a:solidFill>
                      <a:schemeClr val="tx1"/>
                    </a:solidFill>
                    <a:effectLst/>
                    <a:latin typeface="+mn-lt"/>
                    <a:ea typeface="+mn-ea"/>
                    <a:cs typeface="+mn-cs"/>
                  </a:rPr>
                  <a:t>O(1)</a:t>
                </a:r>
                <a:r>
                  <a:rPr lang="zh-CN" altLang="zh-CN" sz="1200" kern="1200" dirty="0">
                    <a:solidFill>
                      <a:schemeClr val="tx1"/>
                    </a:solidFill>
                    <a:effectLst/>
                    <a:latin typeface="+mn-lt"/>
                    <a:ea typeface="+mn-ea"/>
                    <a:cs typeface="+mn-cs"/>
                  </a:rPr>
                  <a:t>，最坏情况的时间复杂度为</a:t>
                </a:r>
                <a:r>
                  <a:rPr lang="en-US" altLang="zh-CN" sz="1200" kern="1200" dirty="0">
                    <a:solidFill>
                      <a:schemeClr val="tx1"/>
                    </a:solidFill>
                    <a:effectLst/>
                    <a:latin typeface="+mn-lt"/>
                    <a:ea typeface="+mn-ea"/>
                    <a:cs typeface="+mn-cs"/>
                  </a:rPr>
                  <a:t>O(</a:t>
                </a:r>
                <a14:m>
                  <m:oMath xmlns:m="http://schemas.openxmlformats.org/officeDocument/2006/math">
                    <m:rad>
                      <m:radPr>
                        <m:degHide m:val="on"/>
                        <m:ctrlPr>
                          <a:rPr lang="zh-CN" altLang="zh-CN" sz="1200" i="1" kern="1200">
                            <a:solidFill>
                              <a:schemeClr val="tx1"/>
                            </a:solidFill>
                            <a:effectLst/>
                            <a:latin typeface="Cambria Math" panose="02040503050406030204" pitchFamily="18" charset="0"/>
                            <a:ea typeface="+mn-ea"/>
                            <a:cs typeface="+mn-cs"/>
                          </a:rPr>
                        </m:ctrlPr>
                      </m:radPr>
                      <m:deg/>
                      <m:e>
                        <m:r>
                          <a:rPr lang="en-US" altLang="zh-CN" sz="1200" i="1" kern="1200">
                            <a:solidFill>
                              <a:schemeClr val="tx1"/>
                            </a:solidFill>
                            <a:effectLst/>
                            <a:latin typeface="Cambria Math" panose="02040503050406030204" pitchFamily="18" charset="0"/>
                            <a:ea typeface="+mn-ea"/>
                            <a:cs typeface="+mn-cs"/>
                          </a:rPr>
                          <m:t>𝑛</m:t>
                        </m:r>
                      </m:e>
                    </m:rad>
                  </m:oMath>
                </a14:m>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，平均时间复杂度为</a:t>
                </a:r>
                <a:r>
                  <a:rPr lang="en-US" altLang="zh-CN" sz="1200" kern="1200" dirty="0">
                    <a:solidFill>
                      <a:schemeClr val="tx1"/>
                    </a:solidFill>
                    <a:effectLst/>
                    <a:latin typeface="+mn-lt"/>
                    <a:ea typeface="+mn-ea"/>
                    <a:cs typeface="+mn-cs"/>
                  </a:rPr>
                  <a:t>O(</a:t>
                </a:r>
                <a14:m>
                  <m:oMath xmlns:m="http://schemas.openxmlformats.org/officeDocument/2006/math">
                    <m:rad>
                      <m:radPr>
                        <m:degHide m:val="on"/>
                        <m:ctrlPr>
                          <a:rPr lang="zh-CN" altLang="zh-CN" sz="1200" i="1" kern="1200">
                            <a:solidFill>
                              <a:schemeClr val="tx1"/>
                            </a:solidFill>
                            <a:effectLst/>
                            <a:latin typeface="Cambria Math" panose="02040503050406030204" pitchFamily="18" charset="0"/>
                            <a:ea typeface="+mn-ea"/>
                            <a:cs typeface="+mn-cs"/>
                          </a:rPr>
                        </m:ctrlPr>
                      </m:radPr>
                      <m:deg/>
                      <m:e>
                        <m:r>
                          <a:rPr lang="en-US" altLang="zh-CN" sz="1200" i="1" kern="1200">
                            <a:solidFill>
                              <a:schemeClr val="tx1"/>
                            </a:solidFill>
                            <a:effectLst/>
                            <a:latin typeface="Cambria Math" panose="02040503050406030204" pitchFamily="18" charset="0"/>
                            <a:ea typeface="+mn-ea"/>
                            <a:cs typeface="+mn-cs"/>
                          </a:rPr>
                          <m:t>𝑛</m:t>
                        </m:r>
                      </m:e>
                    </m:rad>
                  </m:oMath>
                </a14:m>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该算法的时间复杂度主要由</a:t>
                </a:r>
                <a:r>
                  <a:rPr lang="en-US" altLang="zh-CN" sz="1200" kern="1200" dirty="0">
                    <a:solidFill>
                      <a:schemeClr val="tx1"/>
                    </a:solidFill>
                    <a:effectLst/>
                    <a:latin typeface="+mn-lt"/>
                    <a:ea typeface="+mn-ea"/>
                    <a:cs typeface="+mn-cs"/>
                  </a:rPr>
                  <a:t>while</a:t>
                </a:r>
                <a:r>
                  <a:rPr lang="zh-CN" altLang="zh-CN" sz="1200" kern="1200" dirty="0">
                    <a:solidFill>
                      <a:schemeClr val="tx1"/>
                    </a:solidFill>
                    <a:effectLst/>
                    <a:latin typeface="+mn-lt"/>
                    <a:ea typeface="+mn-ea"/>
                    <a:cs typeface="+mn-cs"/>
                  </a:rPr>
                  <a:t>循环决定，若</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为偶数，</a:t>
                </a:r>
                <a:r>
                  <a:rPr lang="en-US" altLang="zh-CN" sz="1200" kern="1200" dirty="0">
                    <a:solidFill>
                      <a:schemeClr val="tx1"/>
                    </a:solidFill>
                    <a:effectLst/>
                    <a:latin typeface="+mn-lt"/>
                    <a:ea typeface="+mn-ea"/>
                    <a:cs typeface="+mn-cs"/>
                  </a:rPr>
                  <a:t>while</a:t>
                </a:r>
                <a:r>
                  <a:rPr lang="zh-CN" altLang="zh-CN" sz="1200" kern="1200" dirty="0">
                    <a:solidFill>
                      <a:schemeClr val="tx1"/>
                    </a:solidFill>
                    <a:effectLst/>
                    <a:latin typeface="+mn-lt"/>
                    <a:ea typeface="+mn-ea"/>
                    <a:cs typeface="+mn-cs"/>
                  </a:rPr>
                  <a:t>指令只执行一次，若</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为素数，则</a:t>
                </a:r>
                <a:r>
                  <a:rPr lang="en-US" altLang="zh-CN" sz="1200" kern="1200" dirty="0">
                    <a:solidFill>
                      <a:schemeClr val="tx1"/>
                    </a:solidFill>
                    <a:effectLst/>
                    <a:latin typeface="+mn-lt"/>
                    <a:ea typeface="+mn-ea"/>
                    <a:cs typeface="+mn-cs"/>
                  </a:rPr>
                  <a:t>while</a:t>
                </a:r>
                <a:r>
                  <a:rPr lang="zh-CN" altLang="zh-CN" sz="1200" kern="1200" dirty="0">
                    <a:solidFill>
                      <a:schemeClr val="tx1"/>
                    </a:solidFill>
                    <a:effectLst/>
                    <a:latin typeface="+mn-lt"/>
                    <a:ea typeface="+mn-ea"/>
                    <a:cs typeface="+mn-cs"/>
                  </a:rPr>
                  <a:t>指令执行的次数达到最大值</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𝑛</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，因此该算法最好情况的时间复杂度为</a:t>
                </a:r>
                <a:r>
                  <a:rPr lang="en-US" altLang="zh-CN" sz="1200" kern="1200" dirty="0">
                    <a:solidFill>
                      <a:schemeClr val="tx1"/>
                    </a:solidFill>
                    <a:effectLst/>
                    <a:latin typeface="+mn-lt"/>
                    <a:ea typeface="+mn-ea"/>
                    <a:cs typeface="+mn-cs"/>
                  </a:rPr>
                  <a:t>O(1)</a:t>
                </a:r>
                <a:r>
                  <a:rPr lang="zh-CN" altLang="zh-CN" sz="1200" kern="1200" dirty="0">
                    <a:solidFill>
                      <a:schemeClr val="tx1"/>
                    </a:solidFill>
                    <a:effectLst/>
                    <a:latin typeface="+mn-lt"/>
                    <a:ea typeface="+mn-ea"/>
                    <a:cs typeface="+mn-cs"/>
                  </a:rPr>
                  <a:t>，最坏情况的时间复杂度为</a:t>
                </a:r>
                <a:r>
                  <a:rPr lang="en-US" altLang="zh-CN" sz="1200" kern="1200" dirty="0">
                    <a:solidFill>
                      <a:schemeClr val="tx1"/>
                    </a:solidFill>
                    <a:effectLst/>
                    <a:latin typeface="+mn-lt"/>
                    <a:ea typeface="+mn-ea"/>
                    <a:cs typeface="+mn-cs"/>
                  </a:rPr>
                  <a:t>O(</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𝑛</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，平均时间复杂度为</a:t>
                </a:r>
                <a:r>
                  <a:rPr lang="en-US" altLang="zh-CN" sz="1200" kern="1200" dirty="0">
                    <a:solidFill>
                      <a:schemeClr val="tx1"/>
                    </a:solidFill>
                    <a:effectLst/>
                    <a:latin typeface="+mn-lt"/>
                    <a:ea typeface="+mn-ea"/>
                    <a:cs typeface="+mn-cs"/>
                  </a:rPr>
                  <a:t>O(</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𝑛</a:t>
                </a:r>
                <a:r>
                  <a:rPr lang="en-US" altLang="zh-CN" sz="1200" kern="1200" dirty="0">
                    <a:solidFill>
                      <a:schemeClr val="tx1"/>
                    </a:solidFill>
                    <a:effectLst/>
                    <a:latin typeface="+mn-lt"/>
                    <a:ea typeface="+mn-ea"/>
                    <a:cs typeface="+mn-cs"/>
                  </a:rPr>
                  <a:t>)</a:t>
                </a:r>
                <a:r>
                  <a:rPr lang="zh-CN" altLang="zh-CN" sz="1200" kern="1200">
                    <a:solidFill>
                      <a:schemeClr val="tx1"/>
                    </a:solidFill>
                    <a:effectLst/>
                    <a:latin typeface="+mn-lt"/>
                    <a:ea typeface="+mn-ea"/>
                    <a:cs typeface="+mn-cs"/>
                  </a:rPr>
                  <a:t>。</a:t>
                </a:r>
              </a:p>
              <a:p>
                <a:endParaRPr lang="zh-CN" altLang="en-US"/>
              </a:p>
            </p:txBody>
          </p:sp>
        </mc:Fallback>
      </mc:AlternateContent>
      <p:sp>
        <p:nvSpPr>
          <p:cNvPr id="4" name="灯片编号占位符 3"/>
          <p:cNvSpPr>
            <a:spLocks noGrp="1"/>
          </p:cNvSpPr>
          <p:nvPr>
            <p:ph type="sldNum" sz="quarter" idx="10"/>
          </p:nvPr>
        </p:nvSpPr>
        <p:spPr/>
        <p:txBody>
          <a:bodyPr/>
          <a:lstStyle/>
          <a:p>
            <a:fld id="{99B10111-4C48-4E92-8CF1-F5F4BAA2D7BD}" type="slidenum">
              <a:rPr lang="zh-CN" altLang="en-US" smtClean="0"/>
              <a:t>31</a:t>
            </a:fld>
            <a:endParaRPr lang="zh-CN" altLang="en-US"/>
          </a:p>
        </p:txBody>
      </p:sp>
    </p:spTree>
    <p:extLst>
      <p:ext uri="{BB962C8B-B14F-4D97-AF65-F5344CB8AC3E}">
        <p14:creationId xmlns:p14="http://schemas.microsoft.com/office/powerpoint/2010/main" val="1995059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91103"/>
            <a:ext cx="7772400" cy="739444"/>
          </a:xfrm>
        </p:spPr>
        <p:txBody>
          <a:bodyPr anchor="b"/>
          <a:lstStyle>
            <a:lvl1pPr algn="ctr">
              <a:defRPr sz="44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889658"/>
            <a:ext cx="6858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r>
              <a:rPr lang="en-US" altLang="zh-CN"/>
              <a:t>Data Structure &amp; Algorithms</a:t>
            </a:r>
            <a:endParaRPr lang="zh-CN" alt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36FD9405-CE62-418F-9683-85B6A1C55A4B}" type="slidenum">
              <a:rPr lang="zh-CN" altLang="en-US" smtClean="0"/>
              <a:pPr/>
              <a:t>‹#›</a:t>
            </a:fld>
            <a:endParaRPr lang="zh-CN" altLang="en-US" dirty="0"/>
          </a:p>
        </p:txBody>
      </p:sp>
      <p:cxnSp>
        <p:nvCxnSpPr>
          <p:cNvPr id="7" name="直接连接符 6"/>
          <p:cNvCxnSpPr/>
          <p:nvPr userDrawn="1"/>
        </p:nvCxnSpPr>
        <p:spPr>
          <a:xfrm>
            <a:off x="1076547" y="2562446"/>
            <a:ext cx="6990907" cy="0"/>
          </a:xfrm>
          <a:prstGeom prst="line">
            <a:avLst/>
          </a:prstGeom>
          <a:ln w="12700">
            <a:solidFill>
              <a:srgbClr val="00582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47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2626029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2792291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8" name="矩形 17"/>
          <p:cNvSpPr/>
          <p:nvPr userDrawn="1"/>
        </p:nvSpPr>
        <p:spPr>
          <a:xfrm>
            <a:off x="0" y="6176963"/>
            <a:ext cx="9144000" cy="681037"/>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432000" y="212659"/>
            <a:ext cx="8280000" cy="606041"/>
          </a:xfrm>
        </p:spPr>
        <p:txBody>
          <a:bodyPr/>
          <a:lstStyle>
            <a:lvl1pPr>
              <a:defRPr sz="2800">
                <a:latin typeface="+mn-lt"/>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32000" y="976838"/>
            <a:ext cx="8280000" cy="5063602"/>
          </a:xfrm>
        </p:spPr>
        <p:txBody>
          <a:bodyPr/>
          <a:lstStyle>
            <a:lvl1pPr>
              <a:defRPr sz="2400">
                <a:latin typeface="+mn-lt"/>
                <a:ea typeface="微软雅黑" panose="020B0503020204020204" pitchFamily="34" charset="-122"/>
              </a:defRPr>
            </a:lvl1pPr>
            <a:lvl2pPr>
              <a:defRPr sz="2000">
                <a:latin typeface="+mn-lt"/>
                <a:ea typeface="微软雅黑" panose="020B0503020204020204" pitchFamily="34" charset="-122"/>
              </a:defRPr>
            </a:lvl2pPr>
            <a:lvl3pPr>
              <a:defRPr sz="1800">
                <a:latin typeface="+mn-lt"/>
                <a:ea typeface="微软雅黑" panose="020B0503020204020204" pitchFamily="34" charset="-122"/>
              </a:defRPr>
            </a:lvl3pPr>
            <a:lvl4pPr>
              <a:defRPr sz="1600">
                <a:latin typeface="+mn-lt"/>
                <a:ea typeface="微软雅黑" panose="020B0503020204020204" pitchFamily="34" charset="-122"/>
              </a:defRPr>
            </a:lvl4pPr>
            <a:lvl5pPr>
              <a:defRPr sz="1600">
                <a:latin typeface="+mn-lt"/>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11"/>
          </p:nvPr>
        </p:nvSpPr>
        <p:spPr>
          <a:xfrm>
            <a:off x="0" y="6356351"/>
            <a:ext cx="3086100" cy="365125"/>
          </a:xfrm>
          <a:prstGeom prst="rect">
            <a:avLst/>
          </a:prstGeo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pPr algn="l"/>
            <a:r>
              <a:rPr lang="en-US" altLang="zh-CN"/>
              <a:t>Data Structure &amp; Algorithms</a:t>
            </a:r>
            <a:endParaRPr lang="zh-CN" alt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fld id="{36FD9405-CE62-418F-9683-85B6A1C55A4B}" type="slidenum">
              <a:rPr lang="zh-CN" altLang="en-US" smtClean="0"/>
              <a:pPr/>
              <a:t>‹#›</a:t>
            </a:fld>
            <a:endParaRPr lang="zh-CN" altLang="en-US" dirty="0"/>
          </a:p>
        </p:txBody>
      </p:sp>
      <p:cxnSp>
        <p:nvCxnSpPr>
          <p:cNvPr id="9" name="直接连接符 8"/>
          <p:cNvCxnSpPr/>
          <p:nvPr userDrawn="1"/>
        </p:nvCxnSpPr>
        <p:spPr>
          <a:xfrm>
            <a:off x="393405" y="818700"/>
            <a:ext cx="8282762" cy="0"/>
          </a:xfrm>
          <a:prstGeom prst="line">
            <a:avLst/>
          </a:prstGeom>
          <a:ln w="12700">
            <a:solidFill>
              <a:srgbClr val="00582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289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userDrawn="1"/>
        </p:nvSpPr>
        <p:spPr>
          <a:xfrm>
            <a:off x="0" y="6176963"/>
            <a:ext cx="9144000" cy="681037"/>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9" name="Slide Number Placeholder 5"/>
          <p:cNvSpPr>
            <a:spLocks noGrp="1"/>
          </p:cNvSpPr>
          <p:nvPr>
            <p:ph type="sldNum" sz="quarter" idx="12"/>
          </p:nvPr>
        </p:nvSpPr>
        <p:spPr>
          <a:xfrm>
            <a:off x="6457950" y="6356351"/>
            <a:ext cx="2057400" cy="365125"/>
          </a:xfrm>
          <a:prstGeom prst="rect">
            <a:avLst/>
          </a:prstGeo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fld id="{36FD9405-CE62-418F-9683-85B6A1C55A4B}" type="slidenum">
              <a:rPr lang="zh-CN" altLang="en-US" smtClean="0"/>
              <a:pPr/>
              <a:t>‹#›</a:t>
            </a:fld>
            <a:endParaRPr lang="zh-CN" altLang="en-US" dirty="0"/>
          </a:p>
        </p:txBody>
      </p:sp>
      <p:sp>
        <p:nvSpPr>
          <p:cNvPr id="11" name="Footer Placeholder 4"/>
          <p:cNvSpPr>
            <a:spLocks noGrp="1"/>
          </p:cNvSpPr>
          <p:nvPr>
            <p:ph type="ftr" sz="quarter" idx="11"/>
          </p:nvPr>
        </p:nvSpPr>
        <p:spPr>
          <a:xfrm>
            <a:off x="0" y="6356351"/>
            <a:ext cx="3086100" cy="365125"/>
          </a:xfrm>
          <a:prstGeom prst="rect">
            <a:avLst/>
          </a:prstGeo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pPr algn="l"/>
            <a:r>
              <a:rPr lang="en-US" altLang="zh-CN"/>
              <a:t>Data Structure &amp; Algorithms</a:t>
            </a:r>
            <a:endParaRPr lang="zh-CN" altLang="en-US" dirty="0"/>
          </a:p>
        </p:txBody>
      </p:sp>
    </p:spTree>
    <p:extLst>
      <p:ext uri="{BB962C8B-B14F-4D97-AF65-F5344CB8AC3E}">
        <p14:creationId xmlns:p14="http://schemas.microsoft.com/office/powerpoint/2010/main" val="1111103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3903102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253820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1033585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230795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2332202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667568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000" y="531637"/>
            <a:ext cx="8280000" cy="584791"/>
          </a:xfrm>
          <a:prstGeom prst="rect">
            <a:avLst/>
          </a:prstGeom>
        </p:spPr>
        <p:txBody>
          <a:bodyPr vert="horz" lIns="91440" tIns="45720" rIns="91440" bIns="45720" rtlCol="0" anchor="ctr">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432000" y="1338338"/>
            <a:ext cx="82800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3" name="日期占位符 12"/>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14" name="页脚占位符 13"/>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Data Structure &amp; Algorithms</a:t>
            </a:r>
            <a:endParaRPr lang="zh-CN" altLang="en-US"/>
          </a:p>
        </p:txBody>
      </p:sp>
      <p:sp>
        <p:nvSpPr>
          <p:cNvPr id="15" name="灯片编号占位符 14"/>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59066-C5B0-49A4-8A01-22CA3197C10F}" type="slidenum">
              <a:rPr lang="zh-CN" altLang="en-US" smtClean="0"/>
              <a:t>‹#›</a:t>
            </a:fld>
            <a:endParaRPr lang="zh-CN" altLang="en-US"/>
          </a:p>
        </p:txBody>
      </p:sp>
    </p:spTree>
    <p:extLst>
      <p:ext uri="{BB962C8B-B14F-4D97-AF65-F5344CB8AC3E}">
        <p14:creationId xmlns:p14="http://schemas.microsoft.com/office/powerpoint/2010/main" val="2811902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suzhuo3@mail.sysu.edu.cn" TargetMode="Externa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5.png"/><Relationship Id="rId1" Type="http://schemas.openxmlformats.org/officeDocument/2006/relationships/slideLayout" Target="../slideLayouts/slideLayout2.xml"/><Relationship Id="rId5" Type="http://schemas.microsoft.com/office/2007/relationships/hdphoto" Target="../media/hdphoto8.wdp"/><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9.wdp"/><Relationship Id="rId7" Type="http://schemas.microsoft.com/office/2007/relationships/hdphoto" Target="../media/hdphoto11.wdp"/><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5" Type="http://schemas.microsoft.com/office/2007/relationships/hdphoto" Target="../media/hdphoto10.wdp"/><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microsoft.com/office/2007/relationships/hdphoto" Target="../media/hdphoto12.wdp"/><Relationship Id="rId7" Type="http://schemas.microsoft.com/office/2007/relationships/hdphoto" Target="../media/hdphoto14.wdp"/><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2.png"/><Relationship Id="rId5" Type="http://schemas.microsoft.com/office/2007/relationships/hdphoto" Target="../media/hdphoto13.wdp"/><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16.wdp"/><Relationship Id="rId5" Type="http://schemas.openxmlformats.org/officeDocument/2006/relationships/image" Target="../media/image24.png"/><Relationship Id="rId4" Type="http://schemas.microsoft.com/office/2007/relationships/hdphoto" Target="../media/hdphoto15.wdp"/></Relationships>
</file>

<file path=ppt/slides/_rels/slide23.xml.rels><?xml version="1.0" encoding="UTF-8" standalone="yes"?>
<Relationships xmlns="http://schemas.openxmlformats.org/package/2006/relationships"><Relationship Id="rId3" Type="http://schemas.microsoft.com/office/2007/relationships/hdphoto" Target="../media/hdphoto17.wdp"/><Relationship Id="rId7" Type="http://schemas.microsoft.com/office/2007/relationships/hdphoto" Target="../media/hdphoto19.wdp"/><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7.png"/><Relationship Id="rId5" Type="http://schemas.microsoft.com/office/2007/relationships/hdphoto" Target="../media/hdphoto18.wdp"/><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microsoft.com/office/2007/relationships/hdphoto" Target="../media/hdphoto20.wdp"/><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21.wdp"/><Relationship Id="rId2" Type="http://schemas.openxmlformats.org/officeDocument/2006/relationships/image" Target="../media/image31.png"/><Relationship Id="rId1" Type="http://schemas.openxmlformats.org/officeDocument/2006/relationships/slideLayout" Target="../slideLayouts/slideLayout2.xml"/><Relationship Id="rId5" Type="http://schemas.microsoft.com/office/2007/relationships/hdphoto" Target="../media/hdphoto20.wdp"/><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10.png"/><Relationship Id="rId5" Type="http://schemas.openxmlformats.org/officeDocument/2006/relationships/image" Target="../media/image300.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22.wdp"/><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23.wdp"/><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48573"/>
            <a:ext cx="7772400" cy="739444"/>
          </a:xfrm>
        </p:spPr>
        <p:txBody>
          <a:bodyPr/>
          <a:lstStyle/>
          <a:p>
            <a:pPr>
              <a:lnSpc>
                <a:spcPct val="100000"/>
              </a:lnSpc>
            </a:pPr>
            <a:r>
              <a:rPr lang="en-US" altLang="zh-CN" sz="3600" b="1" dirty="0"/>
              <a:t>Algorithm Complexity</a:t>
            </a:r>
            <a:endParaRPr lang="zh-CN" altLang="en-US" sz="3600" b="1"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705" y="261301"/>
            <a:ext cx="972636" cy="906131"/>
          </a:xfrm>
          <a:prstGeom prst="rect">
            <a:avLst/>
          </a:prstGeom>
        </p:spPr>
      </p:pic>
      <p:sp>
        <p:nvSpPr>
          <p:cNvPr id="7" name="副标题 2"/>
          <p:cNvSpPr>
            <a:spLocks noGrp="1"/>
          </p:cNvSpPr>
          <p:nvPr>
            <p:ph type="subTitle" idx="1"/>
          </p:nvPr>
        </p:nvSpPr>
        <p:spPr>
          <a:xfrm>
            <a:off x="1143000" y="3310641"/>
            <a:ext cx="6858000" cy="2010389"/>
          </a:xfrm>
        </p:spPr>
        <p:txBody>
          <a:bodyPr>
            <a:normAutofit/>
          </a:bodyPr>
          <a:lstStyle/>
          <a:p>
            <a:pPr>
              <a:lnSpc>
                <a:spcPct val="110000"/>
              </a:lnSpc>
              <a:spcBef>
                <a:spcPts val="1800"/>
              </a:spcBef>
              <a:spcAft>
                <a:spcPts val="600"/>
              </a:spcAft>
            </a:pPr>
            <a:r>
              <a:rPr lang="zh-CN" altLang="en-US" sz="1800" dirty="0"/>
              <a:t>数据结构教学团队</a:t>
            </a:r>
            <a:endParaRPr lang="en-US" altLang="zh-CN" sz="1800" dirty="0"/>
          </a:p>
          <a:p>
            <a:pPr>
              <a:lnSpc>
                <a:spcPct val="110000"/>
              </a:lnSpc>
              <a:spcBef>
                <a:spcPts val="1800"/>
              </a:spcBef>
              <a:spcAft>
                <a:spcPts val="600"/>
              </a:spcAft>
            </a:pPr>
            <a:r>
              <a:rPr lang="zh-CN" altLang="en-US" sz="1800" dirty="0"/>
              <a:t>中山大学 计算机学院 </a:t>
            </a:r>
            <a:endParaRPr lang="en-US" altLang="zh-CN" sz="1800" dirty="0"/>
          </a:p>
        </p:txBody>
      </p:sp>
      <p:sp>
        <p:nvSpPr>
          <p:cNvPr id="8" name="文本框 7"/>
          <p:cNvSpPr txBox="1"/>
          <p:nvPr/>
        </p:nvSpPr>
        <p:spPr>
          <a:xfrm>
            <a:off x="1310341" y="529700"/>
            <a:ext cx="3519105" cy="369332"/>
          </a:xfrm>
          <a:prstGeom prst="rect">
            <a:avLst/>
          </a:prstGeom>
          <a:noFill/>
        </p:spPr>
        <p:txBody>
          <a:bodyPr wrap="none" rtlCol="0">
            <a:spAutoFit/>
          </a:bodyPr>
          <a:lstStyle/>
          <a:p>
            <a:r>
              <a:rPr lang="en-US" altLang="zh-CN" b="1" dirty="0">
                <a:solidFill>
                  <a:srgbClr val="005825"/>
                </a:solidFill>
                <a:latin typeface="微软雅黑" panose="020B0503020204020204" pitchFamily="34" charset="-122"/>
                <a:ea typeface="微软雅黑" panose="020B0503020204020204" pitchFamily="34" charset="-122"/>
              </a:rPr>
              <a:t>Data Structure &amp; Algorithms</a:t>
            </a:r>
            <a:endParaRPr lang="zh-CN" altLang="en-US" b="1" dirty="0">
              <a:solidFill>
                <a:srgbClr val="005825"/>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8723ECA1-DC7A-4AEE-916C-CC11340D0032}"/>
              </a:ext>
            </a:extLst>
          </p:cNvPr>
          <p:cNvSpPr/>
          <p:nvPr/>
        </p:nvSpPr>
        <p:spPr>
          <a:xfrm>
            <a:off x="0" y="6500733"/>
            <a:ext cx="3129831" cy="349583"/>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0000"/>
              </a:lnSpc>
              <a:spcBef>
                <a:spcPts val="1800"/>
              </a:spcBef>
            </a:pPr>
            <a:r>
              <a:rPr lang="en-US" altLang="zh-CN" sz="1600" b="1" dirty="0"/>
              <a:t>E-mail: </a:t>
            </a:r>
            <a:r>
              <a:rPr lang="en-US" altLang="zh-CN" sz="1600" b="1" dirty="0">
                <a:hlinkClick r:id="rId4"/>
              </a:rPr>
              <a:t>suzhuo3@mail.sysu.edu.cn</a:t>
            </a:r>
            <a:endParaRPr lang="en-US" altLang="zh-CN" sz="1600" b="1" dirty="0"/>
          </a:p>
        </p:txBody>
      </p:sp>
    </p:spTree>
    <p:extLst>
      <p:ext uri="{BB962C8B-B14F-4D97-AF65-F5344CB8AC3E}">
        <p14:creationId xmlns:p14="http://schemas.microsoft.com/office/powerpoint/2010/main" val="602791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pPr>
              <a:lnSpc>
                <a:spcPct val="110000"/>
              </a:lnSpc>
            </a:pPr>
            <a:r>
              <a:rPr lang="en-US" altLang="zh-CN" dirty="0"/>
              <a:t>Progressive function</a:t>
            </a:r>
          </a:p>
          <a:p>
            <a:pPr>
              <a:lnSpc>
                <a:spcPct val="110000"/>
              </a:lnSpc>
            </a:pPr>
            <a:r>
              <a:rPr lang="en-US" altLang="zh-CN" dirty="0">
                <a:solidFill>
                  <a:srgbClr val="FF0000"/>
                </a:solidFill>
              </a:rPr>
              <a:t>2n+3</a:t>
            </a:r>
            <a:r>
              <a:rPr lang="zh-CN" altLang="en-US" dirty="0"/>
              <a:t> </a:t>
            </a:r>
            <a:r>
              <a:rPr lang="en-US" altLang="zh-CN" dirty="0"/>
              <a:t>operations in Algorithm A,</a:t>
            </a:r>
            <a:r>
              <a:rPr lang="zh-CN" altLang="en-US" dirty="0"/>
              <a:t> </a:t>
            </a:r>
            <a:r>
              <a:rPr lang="en-US" altLang="zh-CN" dirty="0"/>
              <a:t>and </a:t>
            </a:r>
            <a:r>
              <a:rPr lang="en-US" altLang="zh-CN" dirty="0">
                <a:solidFill>
                  <a:srgbClr val="FF0000"/>
                </a:solidFill>
              </a:rPr>
              <a:t>3n+1</a:t>
            </a:r>
            <a:r>
              <a:rPr lang="zh-CN" altLang="en-US" dirty="0"/>
              <a:t> </a:t>
            </a:r>
            <a:r>
              <a:rPr lang="en-US" altLang="zh-CN" dirty="0"/>
              <a:t>operations in Algorithm B, which is faster</a:t>
            </a:r>
            <a:r>
              <a:rPr lang="zh-CN" altLang="en-US" dirty="0"/>
              <a:t>？</a:t>
            </a:r>
            <a:endParaRPr lang="en-US" altLang="zh-CN" dirty="0"/>
          </a:p>
          <a:p>
            <a:pPr>
              <a:lnSpc>
                <a:spcPct val="110000"/>
              </a:lnSpc>
            </a:pPr>
            <a:endParaRPr lang="en-US" altLang="zh-CN" dirty="0"/>
          </a:p>
          <a:p>
            <a:pPr>
              <a:lnSpc>
                <a:spcPct val="110000"/>
              </a:lnSpc>
            </a:pPr>
            <a:endParaRPr lang="en-US" altLang="zh-CN" sz="1200" dirty="0"/>
          </a:p>
          <a:p>
            <a:pPr>
              <a:lnSpc>
                <a:spcPct val="110000"/>
              </a:lnSpc>
            </a:pPr>
            <a:endParaRPr lang="en-US" altLang="zh-CN" sz="3000" dirty="0"/>
          </a:p>
          <a:p>
            <a:pPr>
              <a:lnSpc>
                <a:spcPct val="110000"/>
              </a:lnSpc>
            </a:pPr>
            <a:endParaRPr lang="en-US" altLang="zh-CN" dirty="0"/>
          </a:p>
          <a:p>
            <a:pPr>
              <a:lnSpc>
                <a:spcPct val="110000"/>
              </a:lnSpc>
            </a:pPr>
            <a:endParaRPr lang="en-US" altLang="zh-CN" dirty="0"/>
          </a:p>
          <a:p>
            <a:pPr>
              <a:lnSpc>
                <a:spcPct val="140000"/>
              </a:lnSpc>
            </a:pPr>
            <a:r>
              <a:rPr lang="zh-CN" altLang="en-US" sz="2200" dirty="0"/>
              <a:t>在输入规模</a:t>
            </a:r>
            <a:r>
              <a:rPr lang="en-US" altLang="zh-CN" sz="2200" dirty="0"/>
              <a:t>n</a:t>
            </a:r>
            <a:r>
              <a:rPr lang="zh-CN" altLang="en-US" sz="2200" dirty="0"/>
              <a:t>没有限制的情况下，只要超过一个数值</a:t>
            </a:r>
            <a:r>
              <a:rPr lang="en-US" altLang="zh-CN" sz="2200" dirty="0"/>
              <a:t>N</a:t>
            </a:r>
            <a:r>
              <a:rPr lang="zh-CN" altLang="en-US" sz="2200" dirty="0"/>
              <a:t>，这个函数就总是大于另一个函数，则称函数是</a:t>
            </a:r>
            <a:r>
              <a:rPr lang="zh-CN" altLang="en-US" sz="2200" dirty="0">
                <a:solidFill>
                  <a:srgbClr val="FF0000"/>
                </a:solidFill>
              </a:rPr>
              <a:t>渐进增长</a:t>
            </a:r>
            <a:r>
              <a:rPr lang="zh-CN" altLang="en-US" sz="2200" dirty="0"/>
              <a:t>的。</a:t>
            </a:r>
            <a:endParaRPr lang="en-US" altLang="zh-CN" sz="2200" dirty="0"/>
          </a:p>
          <a:p>
            <a:pPr>
              <a:lnSpc>
                <a:spcPct val="110000"/>
              </a:lnSpc>
            </a:pPr>
            <a:endParaRPr lang="en-US" altLang="zh-CN" sz="1100" dirty="0"/>
          </a:p>
          <a:p>
            <a:pPr>
              <a:lnSpc>
                <a:spcPct val="110000"/>
              </a:lnSpc>
            </a:pPr>
            <a:r>
              <a:rPr lang="en-US" altLang="zh-CN" dirty="0">
                <a:solidFill>
                  <a:srgbClr val="FF0000"/>
                </a:solidFill>
              </a:rPr>
              <a:t>Notice</a:t>
            </a:r>
            <a:r>
              <a:rPr lang="zh-CN" altLang="en-US" dirty="0">
                <a:solidFill>
                  <a:srgbClr val="FF0000"/>
                </a:solidFill>
              </a:rPr>
              <a:t>：</a:t>
            </a:r>
            <a:r>
              <a:rPr lang="en-US" altLang="zh-CN" dirty="0">
                <a:solidFill>
                  <a:srgbClr val="FF0000"/>
                </a:solidFill>
              </a:rPr>
              <a:t>ignore the addition constant will not affect the algorithm complexity</a:t>
            </a:r>
            <a:r>
              <a:rPr lang="zh-CN" altLang="en-US" dirty="0">
                <a:solidFill>
                  <a:srgbClr val="FF0000"/>
                </a:solidFill>
              </a:rPr>
              <a:t>。</a:t>
            </a:r>
            <a:endParaRPr lang="en-US" altLang="zh-CN" dirty="0"/>
          </a:p>
          <a:p>
            <a:pPr>
              <a:lnSpc>
                <a:spcPct val="110000"/>
              </a:lnSpc>
            </a:pPr>
            <a:endParaRPr lang="en-US" altLang="zh-CN" dirty="0"/>
          </a:p>
          <a:p>
            <a:pPr>
              <a:lnSpc>
                <a:spcPct val="110000"/>
              </a:lnSpc>
            </a:pPr>
            <a:endParaRPr lang="zh-CN" altLang="en-US" dirty="0"/>
          </a:p>
        </p:txBody>
      </p:sp>
      <p:pic>
        <p:nvPicPr>
          <p:cNvPr id="8195" name="Picture 3"/>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447800" y="2387418"/>
            <a:ext cx="6248400"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a:t>Analyzing algorithms</a:t>
            </a:r>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sp>
        <p:nvSpPr>
          <p:cNvPr id="6" name="椭圆 5"/>
          <p:cNvSpPr/>
          <p:nvPr/>
        </p:nvSpPr>
        <p:spPr>
          <a:xfrm>
            <a:off x="3453319" y="3206881"/>
            <a:ext cx="257783" cy="25778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086272" y="3217419"/>
            <a:ext cx="257783" cy="25778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453319" y="2688072"/>
            <a:ext cx="257783" cy="25778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117076" y="2688072"/>
            <a:ext cx="257783" cy="25778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10</a:t>
            </a:fld>
            <a:endParaRPr lang="zh-CN" altLang="en-US" dirty="0"/>
          </a:p>
        </p:txBody>
      </p:sp>
    </p:spTree>
    <p:extLst>
      <p:ext uri="{BB962C8B-B14F-4D97-AF65-F5344CB8AC3E}">
        <p14:creationId xmlns:p14="http://schemas.microsoft.com/office/powerpoint/2010/main" val="29095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519238" y="1790169"/>
            <a:ext cx="6105525"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a:t>Analyzing algorithms</a:t>
            </a:r>
            <a:endParaRPr lang="zh-CN" altLang="en-US" dirty="0"/>
          </a:p>
        </p:txBody>
      </p:sp>
      <p:sp>
        <p:nvSpPr>
          <p:cNvPr id="3" name="内容占位符 2"/>
          <p:cNvSpPr>
            <a:spLocks noGrp="1"/>
          </p:cNvSpPr>
          <p:nvPr>
            <p:ph idx="1"/>
          </p:nvPr>
        </p:nvSpPr>
        <p:spPr/>
        <p:txBody>
          <a:bodyPr/>
          <a:lstStyle/>
          <a:p>
            <a:r>
              <a:rPr lang="en-US" altLang="zh-CN" dirty="0">
                <a:solidFill>
                  <a:srgbClr val="FF0000"/>
                </a:solidFill>
              </a:rPr>
              <a:t>4n+8</a:t>
            </a:r>
            <a:r>
              <a:rPr lang="en-US" altLang="zh-CN" dirty="0"/>
              <a:t> in Algorithm C</a:t>
            </a:r>
            <a:r>
              <a:rPr lang="zh-CN" altLang="en-US" dirty="0"/>
              <a:t>，</a:t>
            </a:r>
            <a:r>
              <a:rPr lang="en-US" altLang="zh-CN" dirty="0"/>
              <a:t>and </a:t>
            </a:r>
            <a:r>
              <a:rPr lang="en-US" altLang="zh-CN" dirty="0">
                <a:solidFill>
                  <a:srgbClr val="FF0000"/>
                </a:solidFill>
              </a:rPr>
              <a:t>2n</a:t>
            </a:r>
            <a:r>
              <a:rPr lang="en-US" altLang="zh-CN" baseline="30000" dirty="0">
                <a:solidFill>
                  <a:srgbClr val="FF0000"/>
                </a:solidFill>
              </a:rPr>
              <a:t>2</a:t>
            </a:r>
            <a:r>
              <a:rPr lang="en-US" altLang="zh-CN" dirty="0">
                <a:solidFill>
                  <a:srgbClr val="FF0000"/>
                </a:solidFill>
              </a:rPr>
              <a:t>+1</a:t>
            </a:r>
            <a:r>
              <a:rPr lang="en-US" altLang="zh-CN" dirty="0"/>
              <a:t> in Algorithm D</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solidFill>
                  <a:srgbClr val="FF0000"/>
                </a:solidFill>
              </a:rPr>
              <a:t>Notice: The highest-order coefficient is not important!</a:t>
            </a:r>
          </a:p>
          <a:p>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sp>
        <p:nvSpPr>
          <p:cNvPr id="7" name="椭圆 6"/>
          <p:cNvSpPr/>
          <p:nvPr/>
        </p:nvSpPr>
        <p:spPr>
          <a:xfrm>
            <a:off x="3433862" y="2602147"/>
            <a:ext cx="257783" cy="25778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040876" y="2602147"/>
            <a:ext cx="257783" cy="25778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346315" y="3093393"/>
            <a:ext cx="364787" cy="25778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690681" y="3093393"/>
            <a:ext cx="607978" cy="25778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11</a:t>
            </a:fld>
            <a:endParaRPr lang="zh-CN" altLang="en-US" dirty="0"/>
          </a:p>
        </p:txBody>
      </p:sp>
    </p:spTree>
    <p:extLst>
      <p:ext uri="{BB962C8B-B14F-4D97-AF65-F5344CB8AC3E}">
        <p14:creationId xmlns:p14="http://schemas.microsoft.com/office/powerpoint/2010/main" val="269440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solidFill>
                  <a:srgbClr val="FF0000"/>
                </a:solidFill>
              </a:rPr>
              <a:t>2n</a:t>
            </a:r>
            <a:r>
              <a:rPr lang="en-US" altLang="zh-CN" baseline="30000" dirty="0">
                <a:solidFill>
                  <a:srgbClr val="FF0000"/>
                </a:solidFill>
              </a:rPr>
              <a:t>2</a:t>
            </a:r>
            <a:r>
              <a:rPr lang="en-US" altLang="zh-CN" dirty="0">
                <a:solidFill>
                  <a:srgbClr val="FF0000"/>
                </a:solidFill>
              </a:rPr>
              <a:t>+3n+1</a:t>
            </a:r>
            <a:r>
              <a:rPr lang="en-US" altLang="zh-CN" dirty="0"/>
              <a:t> in Algorithm E, and </a:t>
            </a:r>
            <a:r>
              <a:rPr lang="en-US" altLang="zh-CN" dirty="0">
                <a:solidFill>
                  <a:srgbClr val="FF0000"/>
                </a:solidFill>
              </a:rPr>
              <a:t>2n</a:t>
            </a:r>
            <a:r>
              <a:rPr lang="en-US" altLang="zh-CN" baseline="30000" dirty="0">
                <a:solidFill>
                  <a:srgbClr val="FF0000"/>
                </a:solidFill>
              </a:rPr>
              <a:t>3</a:t>
            </a:r>
            <a:r>
              <a:rPr lang="en-US" altLang="zh-CN" dirty="0">
                <a:solidFill>
                  <a:srgbClr val="FF0000"/>
                </a:solidFill>
              </a:rPr>
              <a:t>+3n+1</a:t>
            </a:r>
            <a:r>
              <a:rPr lang="en-US" altLang="zh-CN" dirty="0"/>
              <a:t> in Algorithm F</a:t>
            </a:r>
          </a:p>
          <a:p>
            <a:endParaRPr lang="en-US" altLang="zh-CN" dirty="0"/>
          </a:p>
          <a:p>
            <a:endParaRPr lang="en-US" altLang="zh-CN" dirty="0"/>
          </a:p>
          <a:p>
            <a:endParaRPr lang="en-US" altLang="zh-CN" dirty="0"/>
          </a:p>
          <a:p>
            <a:endParaRPr lang="en-US" altLang="zh-CN" dirty="0"/>
          </a:p>
          <a:p>
            <a:endParaRPr lang="en-US" altLang="zh-CN" dirty="0"/>
          </a:p>
          <a:p>
            <a:pPr>
              <a:lnSpc>
                <a:spcPct val="125000"/>
              </a:lnSpc>
            </a:pPr>
            <a:r>
              <a:rPr lang="en-US" altLang="zh-CN" dirty="0">
                <a:solidFill>
                  <a:srgbClr val="FF0000"/>
                </a:solidFill>
              </a:rPr>
              <a:t>Notice: the larger highest-order exponent, the faster raising of algorithm complexity as </a:t>
            </a:r>
            <a:r>
              <a:rPr lang="en-US" altLang="zh-CN" i="1" dirty="0">
                <a:solidFill>
                  <a:srgbClr val="FF0000"/>
                </a:solidFill>
                <a:latin typeface="Times New Roman" panose="02020603050405020304" pitchFamily="18" charset="0"/>
                <a:cs typeface="Times New Roman" panose="02020603050405020304" pitchFamily="18" charset="0"/>
              </a:rPr>
              <a:t>n</a:t>
            </a:r>
            <a:r>
              <a:rPr lang="en-US" altLang="zh-CN" dirty="0">
                <a:solidFill>
                  <a:srgbClr val="FF0000"/>
                </a:solidFill>
              </a:rPr>
              <a:t> increasing. </a:t>
            </a:r>
            <a:endParaRPr lang="zh-CN" altLang="en-US" dirty="0">
              <a:solidFill>
                <a:srgbClr val="FF0000"/>
              </a:solidFill>
            </a:endParaRPr>
          </a:p>
        </p:txBody>
      </p:sp>
      <p:pic>
        <p:nvPicPr>
          <p:cNvPr id="10243" name="Picture 3"/>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238250" y="1763311"/>
            <a:ext cx="666750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a:t>Analyzing algorithms</a:t>
            </a:r>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sp>
        <p:nvSpPr>
          <p:cNvPr id="7" name="椭圆 6"/>
          <p:cNvSpPr/>
          <p:nvPr/>
        </p:nvSpPr>
        <p:spPr>
          <a:xfrm>
            <a:off x="3497090" y="2076848"/>
            <a:ext cx="257783" cy="25778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391071" y="2076847"/>
            <a:ext cx="257783" cy="25778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441154" y="2543779"/>
            <a:ext cx="257783" cy="25778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352158" y="2543778"/>
            <a:ext cx="257783" cy="25778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12</a:t>
            </a:fld>
            <a:endParaRPr lang="zh-CN" altLang="en-US" dirty="0"/>
          </a:p>
        </p:txBody>
      </p:sp>
    </p:spTree>
    <p:extLst>
      <p:ext uri="{BB962C8B-B14F-4D97-AF65-F5344CB8AC3E}">
        <p14:creationId xmlns:p14="http://schemas.microsoft.com/office/powerpoint/2010/main" val="245894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Analyzing algorithms</a:t>
            </a:r>
            <a:endParaRPr lang="zh-CN" altLang="en-US" dirty="0"/>
          </a:p>
        </p:txBody>
      </p:sp>
      <p:sp>
        <p:nvSpPr>
          <p:cNvPr id="3" name="内容占位符 2"/>
          <p:cNvSpPr>
            <a:spLocks noGrp="1"/>
          </p:cNvSpPr>
          <p:nvPr>
            <p:ph idx="1"/>
          </p:nvPr>
        </p:nvSpPr>
        <p:spPr>
          <a:xfrm>
            <a:off x="432000" y="976838"/>
            <a:ext cx="8433136" cy="5063602"/>
          </a:xfrm>
        </p:spPr>
        <p:txBody>
          <a:bodyPr/>
          <a:lstStyle/>
          <a:p>
            <a:r>
              <a:rPr lang="en-US" altLang="zh-CN" dirty="0">
                <a:solidFill>
                  <a:srgbClr val="FF0000"/>
                </a:solidFill>
              </a:rPr>
              <a:t>2n</a:t>
            </a:r>
            <a:r>
              <a:rPr lang="en-US" altLang="zh-CN" baseline="30000" dirty="0">
                <a:solidFill>
                  <a:srgbClr val="FF0000"/>
                </a:solidFill>
              </a:rPr>
              <a:t>2</a:t>
            </a:r>
            <a:r>
              <a:rPr lang="zh-CN" altLang="en-US" dirty="0"/>
              <a:t> </a:t>
            </a:r>
            <a:r>
              <a:rPr lang="en-US" altLang="zh-CN" dirty="0"/>
              <a:t>in Algorithm G, </a:t>
            </a:r>
            <a:r>
              <a:rPr lang="en-US" altLang="zh-CN" dirty="0">
                <a:solidFill>
                  <a:srgbClr val="FF0000"/>
                </a:solidFill>
              </a:rPr>
              <a:t>3n+1</a:t>
            </a:r>
            <a:r>
              <a:rPr lang="en-US" altLang="zh-CN" dirty="0"/>
              <a:t> in Algorithm H, and </a:t>
            </a:r>
            <a:r>
              <a:rPr lang="en-US" altLang="zh-CN" dirty="0">
                <a:solidFill>
                  <a:srgbClr val="FF0000"/>
                </a:solidFill>
              </a:rPr>
              <a:t>2n</a:t>
            </a:r>
            <a:r>
              <a:rPr lang="en-US" altLang="zh-CN" baseline="30000" dirty="0">
                <a:solidFill>
                  <a:srgbClr val="FF0000"/>
                </a:solidFill>
              </a:rPr>
              <a:t>2</a:t>
            </a:r>
            <a:r>
              <a:rPr lang="en-US" altLang="zh-CN" dirty="0">
                <a:solidFill>
                  <a:srgbClr val="FF0000"/>
                </a:solidFill>
              </a:rPr>
              <a:t>+3n+1</a:t>
            </a:r>
            <a:r>
              <a:rPr lang="en-US" altLang="zh-CN" dirty="0"/>
              <a:t> in Algorithm I.</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lnSpc>
                <a:spcPct val="125000"/>
              </a:lnSpc>
            </a:pPr>
            <a:r>
              <a:rPr lang="zh-CN" altLang="en-US" dirty="0">
                <a:solidFill>
                  <a:srgbClr val="FF0000"/>
                </a:solidFill>
              </a:rPr>
              <a:t>结论：判断一个算法的效率时，函数中的常数和其他次要项常常可以忽略，而更应该关注主项（最高阶项）的阶数。</a:t>
            </a:r>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381" y="1907567"/>
            <a:ext cx="577215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75888" y="2296927"/>
            <a:ext cx="2289248" cy="1291379"/>
          </a:xfrm>
          <a:prstGeom prst="rect">
            <a:avLst/>
          </a:prstGeom>
          <a:noFill/>
          <a:ln w="38100">
            <a:solidFill>
              <a:srgbClr val="FF0000"/>
            </a:solidFill>
          </a:ln>
        </p:spPr>
        <p:txBody>
          <a:bodyPr wrap="square" rtlCol="0">
            <a:spAutoFit/>
          </a:bodyPr>
          <a:lstStyle/>
          <a:p>
            <a:pPr>
              <a:lnSpc>
                <a:spcPct val="150000"/>
              </a:lnSpc>
            </a:pPr>
            <a:r>
              <a:rPr lang="zh-CN" altLang="en-US" dirty="0"/>
              <a:t>随着</a:t>
            </a:r>
            <a:r>
              <a:rPr lang="en-US" altLang="zh-CN" dirty="0"/>
              <a:t>n</a:t>
            </a:r>
            <a:r>
              <a:rPr lang="zh-CN" altLang="en-US" dirty="0"/>
              <a:t>的值越来越大，</a:t>
            </a:r>
            <a:r>
              <a:rPr lang="en-US" altLang="zh-CN" dirty="0"/>
              <a:t>H</a:t>
            </a:r>
            <a:r>
              <a:rPr lang="zh-CN" altLang="en-US" dirty="0"/>
              <a:t>已经远小于</a:t>
            </a:r>
            <a:r>
              <a:rPr lang="en-US" altLang="zh-CN" dirty="0"/>
              <a:t>G</a:t>
            </a:r>
            <a:r>
              <a:rPr lang="zh-CN" altLang="en-US" dirty="0"/>
              <a:t>和</a:t>
            </a:r>
            <a:r>
              <a:rPr lang="en-US" altLang="zh-CN" dirty="0"/>
              <a:t>I</a:t>
            </a:r>
            <a:r>
              <a:rPr lang="zh-CN" altLang="en-US" dirty="0"/>
              <a:t>，而</a:t>
            </a:r>
            <a:r>
              <a:rPr lang="en-US" altLang="zh-CN" dirty="0"/>
              <a:t>G</a:t>
            </a:r>
            <a:r>
              <a:rPr lang="zh-CN" altLang="en-US" dirty="0"/>
              <a:t>和</a:t>
            </a:r>
            <a:r>
              <a:rPr lang="en-US" altLang="zh-CN" dirty="0"/>
              <a:t>I</a:t>
            </a:r>
            <a:r>
              <a:rPr lang="zh-CN" altLang="en-US" dirty="0"/>
              <a:t>越来越相近。</a:t>
            </a:r>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13</a:t>
            </a:fld>
            <a:endParaRPr lang="zh-CN" altLang="en-US" dirty="0"/>
          </a:p>
        </p:txBody>
      </p:sp>
    </p:spTree>
    <p:extLst>
      <p:ext uri="{BB962C8B-B14F-4D97-AF65-F5344CB8AC3E}">
        <p14:creationId xmlns:p14="http://schemas.microsoft.com/office/powerpoint/2010/main" val="395466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Time complexity of the algorithm</a:t>
            </a:r>
            <a:endParaRPr lang="zh-CN" altLang="en-US" dirty="0"/>
          </a:p>
        </p:txBody>
      </p:sp>
      <p:sp>
        <p:nvSpPr>
          <p:cNvPr id="3" name="内容占位符 2"/>
          <p:cNvSpPr>
            <a:spLocks noGrp="1"/>
          </p:cNvSpPr>
          <p:nvPr>
            <p:ph idx="1"/>
          </p:nvPr>
        </p:nvSpPr>
        <p:spPr/>
        <p:txBody>
          <a:bodyPr/>
          <a:lstStyle/>
          <a:p>
            <a:r>
              <a:rPr lang="zh-CN" altLang="en-US" dirty="0"/>
              <a:t>定义：</a:t>
            </a:r>
            <a:endParaRPr lang="en-US" altLang="zh-CN" dirty="0"/>
          </a:p>
          <a:p>
            <a:pPr lvl="1">
              <a:lnSpc>
                <a:spcPct val="125000"/>
              </a:lnSpc>
              <a:spcBef>
                <a:spcPts val="1200"/>
              </a:spcBef>
            </a:pPr>
            <a:r>
              <a:rPr lang="zh-CN" altLang="en-US" dirty="0"/>
              <a:t>在进行算法分析时，语句总的执行次数</a:t>
            </a:r>
            <a:r>
              <a:rPr lang="en-US" altLang="zh-CN" dirty="0"/>
              <a:t>T(n)</a:t>
            </a:r>
            <a:r>
              <a:rPr lang="zh-CN" altLang="en-US" dirty="0"/>
              <a:t>是关于问题规模</a:t>
            </a:r>
            <a:r>
              <a:rPr lang="en-US" altLang="zh-CN" dirty="0"/>
              <a:t>n</a:t>
            </a:r>
            <a:r>
              <a:rPr lang="zh-CN" altLang="en-US" dirty="0"/>
              <a:t>的函数，进而分析</a:t>
            </a:r>
            <a:r>
              <a:rPr lang="en-US" altLang="zh-CN" dirty="0"/>
              <a:t>T(n)</a:t>
            </a:r>
            <a:r>
              <a:rPr lang="zh-CN" altLang="en-US" dirty="0"/>
              <a:t>随</a:t>
            </a:r>
            <a:r>
              <a:rPr lang="en-US" altLang="zh-CN" dirty="0"/>
              <a:t>n</a:t>
            </a:r>
            <a:r>
              <a:rPr lang="zh-CN" altLang="en-US" dirty="0"/>
              <a:t>的变化情况，并确定</a:t>
            </a:r>
            <a:r>
              <a:rPr lang="en-US" altLang="zh-CN" dirty="0"/>
              <a:t>T(n)</a:t>
            </a:r>
            <a:r>
              <a:rPr lang="zh-CN" altLang="en-US" dirty="0"/>
              <a:t>的数量级。</a:t>
            </a:r>
            <a:endParaRPr lang="en-US" altLang="zh-CN" dirty="0"/>
          </a:p>
          <a:p>
            <a:pPr lvl="1">
              <a:lnSpc>
                <a:spcPct val="125000"/>
              </a:lnSpc>
              <a:spcBef>
                <a:spcPts val="1200"/>
              </a:spcBef>
            </a:pPr>
            <a:r>
              <a:rPr lang="zh-CN" altLang="en-US" dirty="0"/>
              <a:t>算法的时间复杂度，记作：</a:t>
            </a:r>
            <a:r>
              <a:rPr lang="en-US" altLang="zh-CN" dirty="0">
                <a:solidFill>
                  <a:srgbClr val="FF0000"/>
                </a:solidFill>
              </a:rPr>
              <a:t>T(n)=O(f(n))</a:t>
            </a:r>
            <a:r>
              <a:rPr lang="zh-CN" altLang="en-US" dirty="0"/>
              <a:t>。表示随问题规模</a:t>
            </a:r>
            <a:r>
              <a:rPr lang="en-US" altLang="zh-CN" dirty="0"/>
              <a:t>n</a:t>
            </a:r>
            <a:r>
              <a:rPr lang="zh-CN" altLang="en-US" dirty="0"/>
              <a:t>的增大，算法执行时间的增长率和</a:t>
            </a:r>
            <a:r>
              <a:rPr lang="en-US" altLang="zh-CN" dirty="0"/>
              <a:t>f(n)</a:t>
            </a:r>
            <a:r>
              <a:rPr lang="zh-CN" altLang="en-US" dirty="0"/>
              <a:t>的增长率相同，称作</a:t>
            </a:r>
            <a:r>
              <a:rPr lang="zh-CN" altLang="en-US" dirty="0">
                <a:solidFill>
                  <a:srgbClr val="FF0000"/>
                </a:solidFill>
              </a:rPr>
              <a:t>算法的渐近时间复杂度</a:t>
            </a:r>
            <a:r>
              <a:rPr lang="zh-CN" altLang="en-US" dirty="0"/>
              <a:t>，简称为</a:t>
            </a:r>
            <a:r>
              <a:rPr lang="zh-CN" altLang="en-US" dirty="0">
                <a:solidFill>
                  <a:srgbClr val="FF0000"/>
                </a:solidFill>
              </a:rPr>
              <a:t>时间复杂度</a:t>
            </a:r>
            <a:r>
              <a:rPr lang="zh-CN" altLang="en-US" dirty="0"/>
              <a:t>。</a:t>
            </a:r>
            <a:endParaRPr lang="en-US" altLang="zh-CN" dirty="0"/>
          </a:p>
          <a:p>
            <a:pPr lvl="1">
              <a:lnSpc>
                <a:spcPct val="125000"/>
              </a:lnSpc>
              <a:spcBef>
                <a:spcPts val="1200"/>
              </a:spcBef>
            </a:pPr>
            <a:r>
              <a:rPr lang="zh-CN" altLang="en-US" dirty="0"/>
              <a:t>其中</a:t>
            </a:r>
            <a:r>
              <a:rPr lang="en-US" altLang="zh-CN" dirty="0"/>
              <a:t>f(n)</a:t>
            </a:r>
            <a:r>
              <a:rPr lang="zh-CN" altLang="en-US" dirty="0"/>
              <a:t>是问题规模</a:t>
            </a:r>
            <a:r>
              <a:rPr lang="en-US" altLang="zh-CN" dirty="0"/>
              <a:t>n</a:t>
            </a:r>
            <a:r>
              <a:rPr lang="zh-CN" altLang="en-US" dirty="0"/>
              <a:t>的某个函数。</a:t>
            </a:r>
            <a:endParaRPr lang="en-US" altLang="zh-CN" dirty="0"/>
          </a:p>
          <a:p>
            <a:pPr>
              <a:lnSpc>
                <a:spcPct val="150000"/>
              </a:lnSpc>
              <a:spcBef>
                <a:spcPts val="1200"/>
              </a:spcBef>
            </a:pPr>
            <a:r>
              <a:rPr lang="zh-CN" altLang="en-US" dirty="0"/>
              <a:t>用大写</a:t>
            </a:r>
            <a:r>
              <a:rPr lang="en-US" altLang="zh-CN" dirty="0"/>
              <a:t>O()</a:t>
            </a:r>
            <a:r>
              <a:rPr lang="zh-CN" altLang="en-US" dirty="0"/>
              <a:t>来体现算法时间复杂度的记法，称之为</a:t>
            </a:r>
            <a:r>
              <a:rPr lang="zh-CN" altLang="en-US" dirty="0">
                <a:solidFill>
                  <a:srgbClr val="FF0000"/>
                </a:solidFill>
              </a:rPr>
              <a:t>大</a:t>
            </a:r>
            <a:r>
              <a:rPr lang="en-US" altLang="zh-CN" dirty="0">
                <a:solidFill>
                  <a:srgbClr val="FF0000"/>
                </a:solidFill>
              </a:rPr>
              <a:t>O</a:t>
            </a:r>
            <a:r>
              <a:rPr lang="zh-CN" altLang="en-US" dirty="0">
                <a:solidFill>
                  <a:srgbClr val="FF0000"/>
                </a:solidFill>
              </a:rPr>
              <a:t>记法</a:t>
            </a:r>
            <a:r>
              <a:rPr lang="zh-CN" altLang="en-US" dirty="0"/>
              <a:t>。</a:t>
            </a:r>
            <a:endParaRPr lang="en-US" altLang="zh-CN" dirty="0"/>
          </a:p>
          <a:p>
            <a:pPr>
              <a:lnSpc>
                <a:spcPct val="150000"/>
              </a:lnSpc>
              <a:spcBef>
                <a:spcPts val="1200"/>
              </a:spcBef>
            </a:pPr>
            <a:r>
              <a:rPr lang="en-US" altLang="zh-CN" dirty="0"/>
              <a:t>O(1)</a:t>
            </a:r>
            <a:r>
              <a:rPr lang="zh-CN" altLang="en-US" dirty="0"/>
              <a:t>为常数阶，</a:t>
            </a:r>
            <a:r>
              <a:rPr lang="en-US" altLang="zh-CN" dirty="0"/>
              <a:t>O(n)</a:t>
            </a:r>
            <a:r>
              <a:rPr lang="zh-CN" altLang="en-US" dirty="0"/>
              <a:t>为线性阶，</a:t>
            </a:r>
            <a:r>
              <a:rPr lang="en-US" altLang="zh-CN" dirty="0"/>
              <a:t>O(n</a:t>
            </a:r>
            <a:r>
              <a:rPr lang="en-US" altLang="zh-CN" baseline="30000" dirty="0"/>
              <a:t>2</a:t>
            </a:r>
            <a:r>
              <a:rPr lang="en-US" altLang="zh-CN" dirty="0"/>
              <a:t>)</a:t>
            </a:r>
            <a:r>
              <a:rPr lang="zh-CN" altLang="en-US" dirty="0"/>
              <a:t>为平方阶。</a:t>
            </a:r>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14</a:t>
            </a:fld>
            <a:endParaRPr lang="zh-CN" altLang="en-US" dirty="0"/>
          </a:p>
        </p:txBody>
      </p:sp>
    </p:spTree>
    <p:extLst>
      <p:ext uri="{BB962C8B-B14F-4D97-AF65-F5344CB8AC3E}">
        <p14:creationId xmlns:p14="http://schemas.microsoft.com/office/powerpoint/2010/main" val="1586141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25362-E578-4ADF-A11B-2886DF2C1546}"/>
              </a:ext>
            </a:extLst>
          </p:cNvPr>
          <p:cNvSpPr>
            <a:spLocks noGrp="1"/>
          </p:cNvSpPr>
          <p:nvPr>
            <p:ph type="title"/>
          </p:nvPr>
        </p:nvSpPr>
        <p:spPr/>
        <p:txBody>
          <a:bodyPr/>
          <a:lstStyle/>
          <a:p>
            <a:r>
              <a:rPr lang="en-US" altLang="zh-CN" dirty="0"/>
              <a:t>Time complexity of the algorithm</a:t>
            </a:r>
            <a:endParaRPr lang="zh-CN" altLang="en-US" dirty="0"/>
          </a:p>
        </p:txBody>
      </p:sp>
      <p:sp>
        <p:nvSpPr>
          <p:cNvPr id="3" name="内容占位符 2">
            <a:extLst>
              <a:ext uri="{FF2B5EF4-FFF2-40B4-BE49-F238E27FC236}">
                <a16:creationId xmlns:a16="http://schemas.microsoft.com/office/drawing/2014/main" id="{D934DF43-A0E4-4B2A-947C-EEE8B680F155}"/>
              </a:ext>
            </a:extLst>
          </p:cNvPr>
          <p:cNvSpPr>
            <a:spLocks noGrp="1"/>
          </p:cNvSpPr>
          <p:nvPr>
            <p:ph idx="1"/>
          </p:nvPr>
        </p:nvSpPr>
        <p:spPr/>
        <p:txBody>
          <a:bodyPr>
            <a:normAutofit/>
          </a:bodyPr>
          <a:lstStyle/>
          <a:p>
            <a:pPr>
              <a:lnSpc>
                <a:spcPct val="150000"/>
              </a:lnSpc>
              <a:spcBef>
                <a:spcPts val="600"/>
              </a:spcBef>
            </a:pPr>
            <a:r>
              <a:rPr lang="zh-CN" altLang="en-US" sz="2000" dirty="0"/>
              <a:t>“大</a:t>
            </a:r>
            <a:r>
              <a:rPr lang="en-US" altLang="zh-CN" sz="2000" dirty="0"/>
              <a:t>O</a:t>
            </a:r>
            <a:r>
              <a:rPr lang="zh-CN" altLang="en-US" sz="2000" dirty="0"/>
              <a:t>记法”：在这种描述中使用的基本参数是</a:t>
            </a:r>
            <a:r>
              <a:rPr lang="en-US" altLang="zh-CN" sz="2000" dirty="0"/>
              <a:t>n</a:t>
            </a:r>
            <a:r>
              <a:rPr lang="zh-CN" altLang="en-US" sz="2000" dirty="0"/>
              <a:t>，即问题实例的规模，把复杂性或运行时间表达为</a:t>
            </a:r>
            <a:r>
              <a:rPr lang="en-US" altLang="zh-CN" sz="2000" dirty="0"/>
              <a:t>n</a:t>
            </a:r>
            <a:r>
              <a:rPr lang="zh-CN" altLang="en-US" sz="2000" dirty="0"/>
              <a:t>的函数。</a:t>
            </a:r>
            <a:endParaRPr lang="en-US" altLang="zh-CN" sz="2000" dirty="0"/>
          </a:p>
          <a:p>
            <a:pPr lvl="1">
              <a:lnSpc>
                <a:spcPct val="150000"/>
              </a:lnSpc>
              <a:spcBef>
                <a:spcPts val="600"/>
              </a:spcBef>
            </a:pPr>
            <a:r>
              <a:rPr lang="zh-CN" altLang="en-US" sz="1600" dirty="0"/>
              <a:t>这里的 </a:t>
            </a:r>
            <a:r>
              <a:rPr lang="en-US" altLang="zh-CN" sz="1600" dirty="0">
                <a:solidFill>
                  <a:srgbClr val="FF0000"/>
                </a:solidFill>
              </a:rPr>
              <a:t>”O” </a:t>
            </a:r>
            <a:r>
              <a:rPr lang="zh-CN" altLang="en-US" sz="1600" dirty="0">
                <a:solidFill>
                  <a:srgbClr val="FF0000"/>
                </a:solidFill>
              </a:rPr>
              <a:t>表示量级 </a:t>
            </a:r>
            <a:r>
              <a:rPr lang="en-US" altLang="zh-CN" sz="1600" dirty="0">
                <a:solidFill>
                  <a:srgbClr val="FF0000"/>
                </a:solidFill>
              </a:rPr>
              <a:t>(order)</a:t>
            </a:r>
            <a:r>
              <a:rPr lang="zh-CN" altLang="en-US" sz="1600" dirty="0"/>
              <a:t>，比如说“二分检索是 </a:t>
            </a:r>
            <a:r>
              <a:rPr lang="en-US" altLang="zh-CN" sz="1600" dirty="0"/>
              <a:t>O(</a:t>
            </a:r>
            <a:r>
              <a:rPr lang="en-US" altLang="zh-CN" sz="1600" dirty="0" err="1"/>
              <a:t>logn</a:t>
            </a:r>
            <a:r>
              <a:rPr lang="en-US" altLang="zh-CN" sz="1600" dirty="0"/>
              <a:t>)</a:t>
            </a:r>
            <a:r>
              <a:rPr lang="zh-CN" altLang="en-US" sz="1600" dirty="0"/>
              <a:t>的”</a:t>
            </a:r>
            <a:r>
              <a:rPr lang="en-US" altLang="zh-CN" sz="1600" dirty="0"/>
              <a:t>,</a:t>
            </a:r>
            <a:r>
              <a:rPr lang="zh-CN" altLang="en-US" sz="1600" dirty="0"/>
              <a:t>也就是说它需要“通过</a:t>
            </a:r>
            <a:r>
              <a:rPr lang="en-US" altLang="zh-CN" sz="1600" dirty="0" err="1"/>
              <a:t>logn</a:t>
            </a:r>
            <a:r>
              <a:rPr lang="zh-CN" altLang="en-US" sz="1600" dirty="0"/>
              <a:t>量级的步骤去检索一个规模为</a:t>
            </a:r>
            <a:r>
              <a:rPr lang="en-US" altLang="zh-CN" sz="1600" dirty="0"/>
              <a:t>n</a:t>
            </a:r>
            <a:r>
              <a:rPr lang="zh-CN" altLang="en-US" sz="1600" dirty="0"/>
              <a:t>的数组”。</a:t>
            </a:r>
            <a:endParaRPr lang="en-US" altLang="zh-CN" sz="1600" dirty="0"/>
          </a:p>
          <a:p>
            <a:pPr lvl="1">
              <a:lnSpc>
                <a:spcPct val="150000"/>
              </a:lnSpc>
              <a:spcBef>
                <a:spcPts val="600"/>
              </a:spcBef>
            </a:pPr>
            <a:r>
              <a:rPr lang="zh-CN" altLang="en-US" sz="1600" dirty="0"/>
              <a:t>记法 </a:t>
            </a:r>
            <a:r>
              <a:rPr lang="en-US" altLang="zh-CN" sz="1600" dirty="0"/>
              <a:t>O ( f(n) ) </a:t>
            </a:r>
            <a:r>
              <a:rPr lang="zh-CN" altLang="en-US" sz="1600" dirty="0"/>
              <a:t>表示当 </a:t>
            </a:r>
            <a:r>
              <a:rPr lang="en-US" altLang="zh-CN" sz="1600" dirty="0"/>
              <a:t>n </a:t>
            </a:r>
            <a:r>
              <a:rPr lang="zh-CN" altLang="en-US" sz="1600" dirty="0"/>
              <a:t>增大时，运行时间至多将以正比于 </a:t>
            </a:r>
            <a:r>
              <a:rPr lang="en-US" altLang="zh-CN" sz="1600" dirty="0"/>
              <a:t>f(n) </a:t>
            </a:r>
            <a:r>
              <a:rPr lang="zh-CN" altLang="en-US" sz="1600" dirty="0"/>
              <a:t>的速度增长。</a:t>
            </a:r>
          </a:p>
          <a:p>
            <a:pPr>
              <a:lnSpc>
                <a:spcPct val="150000"/>
              </a:lnSpc>
              <a:spcBef>
                <a:spcPts val="600"/>
              </a:spcBef>
            </a:pPr>
            <a:r>
              <a:rPr lang="zh-CN" altLang="en-US" sz="2000" dirty="0"/>
              <a:t>这种渐进估计对算法的理论分析和大致比较是非常有价值的，但在实践中细节也可能造成差异。</a:t>
            </a:r>
            <a:endParaRPr lang="en-US" altLang="zh-CN" sz="2000" dirty="0"/>
          </a:p>
          <a:p>
            <a:pPr lvl="1">
              <a:lnSpc>
                <a:spcPct val="150000"/>
              </a:lnSpc>
              <a:spcBef>
                <a:spcPts val="600"/>
              </a:spcBef>
            </a:pPr>
            <a:r>
              <a:rPr lang="zh-CN" altLang="en-US" sz="1600" dirty="0"/>
              <a:t>例如，一个低附加代价的</a:t>
            </a:r>
            <a:r>
              <a:rPr lang="en-US" altLang="zh-CN" sz="1600" dirty="0"/>
              <a:t>O(n</a:t>
            </a:r>
            <a:r>
              <a:rPr lang="en-US" altLang="zh-CN" sz="1600" baseline="30000" dirty="0"/>
              <a:t>2</a:t>
            </a:r>
            <a:r>
              <a:rPr lang="en-US" altLang="zh-CN" sz="1600" dirty="0"/>
              <a:t>)</a:t>
            </a:r>
            <a:r>
              <a:rPr lang="zh-CN" altLang="en-US" sz="1600" dirty="0"/>
              <a:t>算法在</a:t>
            </a:r>
            <a:r>
              <a:rPr lang="en-US" altLang="zh-CN" sz="1600" dirty="0"/>
              <a:t>n</a:t>
            </a:r>
            <a:r>
              <a:rPr lang="zh-CN" altLang="en-US" sz="1600" dirty="0"/>
              <a:t>较小的情况下可能比一个高附加代价的 </a:t>
            </a:r>
            <a:r>
              <a:rPr lang="en-US" altLang="zh-CN" sz="1600" dirty="0"/>
              <a:t>O(</a:t>
            </a:r>
            <a:r>
              <a:rPr lang="en-US" altLang="zh-CN" sz="1600" dirty="0" err="1"/>
              <a:t>nlogn</a:t>
            </a:r>
            <a:r>
              <a:rPr lang="en-US" altLang="zh-CN" sz="1600" dirty="0"/>
              <a:t>)</a:t>
            </a:r>
            <a:r>
              <a:rPr lang="zh-CN" altLang="en-US" sz="1600" dirty="0"/>
              <a:t>算法运行得更快。当然，随着</a:t>
            </a:r>
            <a:r>
              <a:rPr lang="en-US" altLang="zh-CN" sz="1600" dirty="0"/>
              <a:t>n</a:t>
            </a:r>
            <a:r>
              <a:rPr lang="zh-CN" altLang="en-US" sz="1600" dirty="0"/>
              <a:t>足够大以后，具有较慢上升函数的算法必然工作得更快。</a:t>
            </a:r>
          </a:p>
        </p:txBody>
      </p:sp>
      <p:sp>
        <p:nvSpPr>
          <p:cNvPr id="4" name="页脚占位符 3">
            <a:extLst>
              <a:ext uri="{FF2B5EF4-FFF2-40B4-BE49-F238E27FC236}">
                <a16:creationId xmlns:a16="http://schemas.microsoft.com/office/drawing/2014/main" id="{D3F5C24F-BFA3-41B7-B392-523A661A5BBE}"/>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F47091C9-4C58-4144-BE10-FE52F8971E76}"/>
              </a:ext>
            </a:extLst>
          </p:cNvPr>
          <p:cNvSpPr>
            <a:spLocks noGrp="1"/>
          </p:cNvSpPr>
          <p:nvPr>
            <p:ph type="sldNum" sz="quarter" idx="12"/>
          </p:nvPr>
        </p:nvSpPr>
        <p:spPr/>
        <p:txBody>
          <a:bodyPr/>
          <a:lstStyle/>
          <a:p>
            <a:fld id="{36FD9405-CE62-418F-9683-85B6A1C55A4B}" type="slidenum">
              <a:rPr lang="zh-CN" altLang="en-US" smtClean="0"/>
              <a:pPr/>
              <a:t>15</a:t>
            </a:fld>
            <a:endParaRPr lang="zh-CN" altLang="en-US" dirty="0"/>
          </a:p>
        </p:txBody>
      </p:sp>
    </p:spTree>
    <p:extLst>
      <p:ext uri="{BB962C8B-B14F-4D97-AF65-F5344CB8AC3E}">
        <p14:creationId xmlns:p14="http://schemas.microsoft.com/office/powerpoint/2010/main" val="3177580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E2B79FEE-85F4-55F1-CA17-ECD258CF2109}"/>
              </a:ext>
            </a:extLst>
          </p:cNvPr>
          <p:cNvPicPr>
            <a:picLocks noChangeAspect="1"/>
          </p:cNvPicPr>
          <p:nvPr/>
        </p:nvPicPr>
        <p:blipFill>
          <a:blip r:embed="rId2"/>
          <a:stretch>
            <a:fillRect/>
          </a:stretch>
        </p:blipFill>
        <p:spPr>
          <a:xfrm>
            <a:off x="2302210" y="3797865"/>
            <a:ext cx="4539580" cy="2265626"/>
          </a:xfrm>
          <a:prstGeom prst="rect">
            <a:avLst/>
          </a:prstGeom>
        </p:spPr>
      </p:pic>
      <p:sp>
        <p:nvSpPr>
          <p:cNvPr id="2" name="标题 1">
            <a:extLst>
              <a:ext uri="{FF2B5EF4-FFF2-40B4-BE49-F238E27FC236}">
                <a16:creationId xmlns:a16="http://schemas.microsoft.com/office/drawing/2014/main" id="{D4335CC6-8B40-FF27-048A-3170448E18DF}"/>
              </a:ext>
            </a:extLst>
          </p:cNvPr>
          <p:cNvSpPr>
            <a:spLocks noGrp="1"/>
          </p:cNvSpPr>
          <p:nvPr>
            <p:ph type="title"/>
          </p:nvPr>
        </p:nvSpPr>
        <p:spPr/>
        <p:txBody>
          <a:bodyPr/>
          <a:lstStyle/>
          <a:p>
            <a:r>
              <a:rPr lang="en-US" altLang="zh-CN" dirty="0"/>
              <a:t>Time complexity of the algorithm</a:t>
            </a:r>
            <a:endParaRPr lang="zh-CN" altLang="en-US" dirty="0"/>
          </a:p>
        </p:txBody>
      </p:sp>
      <p:sp>
        <p:nvSpPr>
          <p:cNvPr id="3" name="内容占位符 2">
            <a:extLst>
              <a:ext uri="{FF2B5EF4-FFF2-40B4-BE49-F238E27FC236}">
                <a16:creationId xmlns:a16="http://schemas.microsoft.com/office/drawing/2014/main" id="{5B6A9C0C-BEC1-8C25-41DC-4E3BF5D36E56}"/>
              </a:ext>
            </a:extLst>
          </p:cNvPr>
          <p:cNvSpPr>
            <a:spLocks noGrp="1"/>
          </p:cNvSpPr>
          <p:nvPr>
            <p:ph idx="1"/>
          </p:nvPr>
        </p:nvSpPr>
        <p:spPr/>
        <p:txBody>
          <a:bodyPr>
            <a:normAutofit/>
          </a:bodyPr>
          <a:lstStyle/>
          <a:p>
            <a:pPr>
              <a:lnSpc>
                <a:spcPct val="120000"/>
              </a:lnSpc>
              <a:spcBef>
                <a:spcPts val="1200"/>
              </a:spcBef>
            </a:pPr>
            <a:r>
              <a:rPr lang="zh-CN" altLang="en-US" sz="1600" dirty="0"/>
              <a:t>一个算法往往有最好情况、平均情况、最坏情况三种情形，通常最坏情况的效率是我们最关注的。</a:t>
            </a:r>
            <a:endParaRPr lang="en-US" altLang="zh-CN" sz="1600" dirty="0"/>
          </a:p>
          <a:p>
            <a:pPr lvl="1">
              <a:lnSpc>
                <a:spcPct val="120000"/>
              </a:lnSpc>
              <a:spcBef>
                <a:spcPts val="600"/>
              </a:spcBef>
            </a:pPr>
            <a:r>
              <a:rPr lang="zh-CN" altLang="en-US" sz="1200" dirty="0"/>
              <a:t>最差效率是指在输入规模为</a:t>
            </a:r>
            <a:r>
              <a:rPr lang="en-US" altLang="zh-CN" sz="1200" dirty="0"/>
              <a:t>n</a:t>
            </a:r>
            <a:r>
              <a:rPr lang="zh-CN" altLang="en-US" sz="1200" dirty="0"/>
              <a:t>时，算法在最坏情况下的效率。</a:t>
            </a:r>
            <a:endParaRPr lang="en-US" altLang="zh-CN" sz="1200" dirty="0"/>
          </a:p>
          <a:p>
            <a:pPr lvl="1">
              <a:lnSpc>
                <a:spcPct val="120000"/>
              </a:lnSpc>
              <a:spcBef>
                <a:spcPts val="600"/>
              </a:spcBef>
            </a:pPr>
            <a:r>
              <a:rPr lang="zh-CN" altLang="en-US" sz="1200" dirty="0"/>
              <a:t>最好效率是指在输入规模为</a:t>
            </a:r>
            <a:r>
              <a:rPr lang="en-US" altLang="zh-CN" sz="1200" dirty="0"/>
              <a:t>n</a:t>
            </a:r>
            <a:r>
              <a:rPr lang="zh-CN" altLang="en-US" sz="1200" dirty="0"/>
              <a:t>时，算法在最优情况下的效率。</a:t>
            </a:r>
            <a:endParaRPr lang="en-US" altLang="zh-CN" sz="1200" dirty="0"/>
          </a:p>
          <a:p>
            <a:pPr lvl="1">
              <a:lnSpc>
                <a:spcPct val="120000"/>
              </a:lnSpc>
              <a:spcBef>
                <a:spcPts val="600"/>
              </a:spcBef>
            </a:pPr>
            <a:r>
              <a:rPr lang="zh-CN" altLang="en-US" sz="1200" dirty="0"/>
              <a:t>平均效率是指在“典型”或“随机”输入的情况下，算法具有的效率。</a:t>
            </a:r>
            <a:endParaRPr lang="en-US" altLang="zh-CN" sz="1200" dirty="0"/>
          </a:p>
          <a:p>
            <a:pPr>
              <a:lnSpc>
                <a:spcPct val="120000"/>
              </a:lnSpc>
              <a:spcBef>
                <a:spcPts val="1200"/>
              </a:spcBef>
            </a:pPr>
            <a:r>
              <a:rPr lang="zh-CN" altLang="en-US" sz="1600" dirty="0"/>
              <a:t>算法分析是为了得到近似的执行时间，一般考察的是当问题规模</a:t>
            </a:r>
            <a:r>
              <a:rPr lang="en-US" altLang="zh-CN" sz="1600" dirty="0"/>
              <a:t>n</a:t>
            </a:r>
            <a:r>
              <a:rPr lang="zh-CN" altLang="en-US" sz="1600" dirty="0"/>
              <a:t>增加时，运算所需时间频度</a:t>
            </a:r>
            <a:r>
              <a:rPr lang="en-US" altLang="zh-CN" sz="1600" dirty="0"/>
              <a:t>T(n)</a:t>
            </a:r>
            <a:r>
              <a:rPr lang="zh-CN" altLang="en-US" sz="1600" dirty="0"/>
              <a:t>的上界和下界，如图所示。</a:t>
            </a:r>
            <a:endParaRPr lang="en-US" altLang="zh-CN" sz="1600" dirty="0"/>
          </a:p>
          <a:p>
            <a:pPr>
              <a:lnSpc>
                <a:spcPct val="120000"/>
              </a:lnSpc>
              <a:spcBef>
                <a:spcPts val="1200"/>
              </a:spcBef>
            </a:pPr>
            <a:r>
              <a:rPr lang="zh-CN" altLang="en-US" sz="1600" dirty="0"/>
              <a:t>其中的</a:t>
            </a:r>
            <a:r>
              <a:rPr lang="en-US" altLang="zh-CN" sz="1600" dirty="0"/>
              <a:t>O</a:t>
            </a:r>
            <a:r>
              <a:rPr lang="zh-CN" altLang="en-US" sz="1600" dirty="0"/>
              <a:t>、</a:t>
            </a:r>
            <a:r>
              <a:rPr lang="en-US" altLang="zh-CN" sz="1600" dirty="0"/>
              <a:t>Ω</a:t>
            </a:r>
            <a:r>
              <a:rPr lang="zh-CN" altLang="en-US" sz="1600" dirty="0"/>
              <a:t>、</a:t>
            </a:r>
            <a:r>
              <a:rPr lang="en-US" altLang="zh-CN" sz="1600" dirty="0"/>
              <a:t>Θ</a:t>
            </a:r>
            <a:r>
              <a:rPr lang="zh-CN" altLang="en-US" sz="1600" dirty="0"/>
              <a:t>表示法，分别表示了算法的效率上限</a:t>
            </a:r>
            <a:r>
              <a:rPr lang="en-US" altLang="zh-CN" sz="1600" dirty="0"/>
              <a:t>(</a:t>
            </a:r>
            <a:r>
              <a:rPr lang="zh-CN" altLang="en-US" sz="1600" dirty="0"/>
              <a:t>上界</a:t>
            </a:r>
            <a:r>
              <a:rPr lang="en-US" altLang="zh-CN" sz="1600" dirty="0"/>
              <a:t>)</a:t>
            </a:r>
            <a:r>
              <a:rPr lang="zh-CN" altLang="en-US" sz="1600" dirty="0"/>
              <a:t>、下限</a:t>
            </a:r>
            <a:r>
              <a:rPr lang="en-US" altLang="zh-CN" sz="1600" dirty="0"/>
              <a:t>(</a:t>
            </a:r>
            <a:r>
              <a:rPr lang="zh-CN" altLang="en-US" sz="1600" dirty="0"/>
              <a:t>下界</a:t>
            </a:r>
            <a:r>
              <a:rPr lang="en-US" altLang="zh-CN" sz="1600" dirty="0"/>
              <a:t>)</a:t>
            </a:r>
            <a:r>
              <a:rPr lang="zh-CN" altLang="en-US" sz="1600" dirty="0"/>
              <a:t>和等限</a:t>
            </a:r>
            <a:r>
              <a:rPr lang="en-US" altLang="zh-CN" sz="1600" dirty="0"/>
              <a:t>(</a:t>
            </a:r>
            <a:r>
              <a:rPr lang="zh-CN" altLang="en-US" sz="1600" dirty="0"/>
              <a:t>确界</a:t>
            </a:r>
            <a:r>
              <a:rPr lang="en-US" altLang="zh-CN" sz="1600" dirty="0"/>
              <a:t>)</a:t>
            </a:r>
            <a:r>
              <a:rPr lang="zh-CN" altLang="en-US" sz="1600" dirty="0"/>
              <a:t>。</a:t>
            </a:r>
          </a:p>
        </p:txBody>
      </p:sp>
      <p:sp>
        <p:nvSpPr>
          <p:cNvPr id="4" name="页脚占位符 3">
            <a:extLst>
              <a:ext uri="{FF2B5EF4-FFF2-40B4-BE49-F238E27FC236}">
                <a16:creationId xmlns:a16="http://schemas.microsoft.com/office/drawing/2014/main" id="{D4463E51-96EB-9E64-36D8-9AA36031DC3D}"/>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3434070F-1FD4-2AF6-72E2-C9EA2B1FD1BA}"/>
              </a:ext>
            </a:extLst>
          </p:cNvPr>
          <p:cNvSpPr>
            <a:spLocks noGrp="1"/>
          </p:cNvSpPr>
          <p:nvPr>
            <p:ph type="sldNum" sz="quarter" idx="12"/>
          </p:nvPr>
        </p:nvSpPr>
        <p:spPr/>
        <p:txBody>
          <a:bodyPr/>
          <a:lstStyle/>
          <a:p>
            <a:fld id="{36FD9405-CE62-418F-9683-85B6A1C55A4B}" type="slidenum">
              <a:rPr lang="zh-CN" altLang="en-US" smtClean="0"/>
              <a:pPr/>
              <a:t>16</a:t>
            </a:fld>
            <a:endParaRPr lang="zh-CN" altLang="en-US" dirty="0"/>
          </a:p>
        </p:txBody>
      </p:sp>
    </p:spTree>
    <p:extLst>
      <p:ext uri="{BB962C8B-B14F-4D97-AF65-F5344CB8AC3E}">
        <p14:creationId xmlns:p14="http://schemas.microsoft.com/office/powerpoint/2010/main" val="275226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ACC8CF-0563-2509-B8F2-5C2FDB1FD95D}"/>
              </a:ext>
            </a:extLst>
          </p:cNvPr>
          <p:cNvSpPr>
            <a:spLocks noGrp="1"/>
          </p:cNvSpPr>
          <p:nvPr>
            <p:ph type="title"/>
          </p:nvPr>
        </p:nvSpPr>
        <p:spPr/>
        <p:txBody>
          <a:bodyPr/>
          <a:lstStyle/>
          <a:p>
            <a:r>
              <a:rPr lang="en-US" altLang="zh-CN" dirty="0"/>
              <a:t>Time complexity of the algorithm</a:t>
            </a:r>
            <a:endParaRPr lang="zh-CN" altLang="en-US" dirty="0"/>
          </a:p>
        </p:txBody>
      </p:sp>
      <p:sp>
        <p:nvSpPr>
          <p:cNvPr id="3" name="内容占位符 2">
            <a:extLst>
              <a:ext uri="{FF2B5EF4-FFF2-40B4-BE49-F238E27FC236}">
                <a16:creationId xmlns:a16="http://schemas.microsoft.com/office/drawing/2014/main" id="{65194232-B91A-0016-D958-5B595EA9CDDD}"/>
              </a:ext>
            </a:extLst>
          </p:cNvPr>
          <p:cNvSpPr>
            <a:spLocks noGrp="1"/>
          </p:cNvSpPr>
          <p:nvPr>
            <p:ph idx="1"/>
          </p:nvPr>
        </p:nvSpPr>
        <p:spPr/>
        <p:txBody>
          <a:bodyPr/>
          <a:lstStyle/>
          <a:p>
            <a:pPr>
              <a:lnSpc>
                <a:spcPct val="120000"/>
              </a:lnSpc>
            </a:pPr>
            <a:r>
              <a:rPr lang="zh-CN" altLang="en-US" sz="1800" dirty="0"/>
              <a:t>其中的</a:t>
            </a:r>
            <a:r>
              <a:rPr lang="en-US" altLang="zh-CN" sz="1800" dirty="0"/>
              <a:t>O</a:t>
            </a:r>
            <a:r>
              <a:rPr lang="zh-CN" altLang="en-US" sz="1800" dirty="0"/>
              <a:t>、</a:t>
            </a:r>
            <a:r>
              <a:rPr lang="en-US" altLang="zh-CN" sz="1800" dirty="0"/>
              <a:t>Ω</a:t>
            </a:r>
            <a:r>
              <a:rPr lang="zh-CN" altLang="en-US" sz="1800" dirty="0"/>
              <a:t>、</a:t>
            </a:r>
            <a:r>
              <a:rPr lang="en-US" altLang="zh-CN" sz="1800" dirty="0"/>
              <a:t>Θ</a:t>
            </a:r>
            <a:r>
              <a:rPr lang="zh-CN" altLang="en-US" sz="1800" dirty="0"/>
              <a:t>表示法，分别表示了算法的效率上限（上界）、下限（下界）和等限（确界），其数学上的具体定义见表，对应曲线如图所示。</a:t>
            </a:r>
          </a:p>
          <a:p>
            <a:endParaRPr lang="zh-CN" altLang="en-US" dirty="0"/>
          </a:p>
        </p:txBody>
      </p:sp>
      <p:sp>
        <p:nvSpPr>
          <p:cNvPr id="4" name="页脚占位符 3">
            <a:extLst>
              <a:ext uri="{FF2B5EF4-FFF2-40B4-BE49-F238E27FC236}">
                <a16:creationId xmlns:a16="http://schemas.microsoft.com/office/drawing/2014/main" id="{FB4BECF5-E83C-FD7C-B49E-E23D4AFAD97F}"/>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384B50F3-1214-1616-BFA9-E05196ABCE10}"/>
              </a:ext>
            </a:extLst>
          </p:cNvPr>
          <p:cNvSpPr>
            <a:spLocks noGrp="1"/>
          </p:cNvSpPr>
          <p:nvPr>
            <p:ph type="sldNum" sz="quarter" idx="12"/>
          </p:nvPr>
        </p:nvSpPr>
        <p:spPr/>
        <p:txBody>
          <a:bodyPr/>
          <a:lstStyle/>
          <a:p>
            <a:fld id="{36FD9405-CE62-418F-9683-85B6A1C55A4B}" type="slidenum">
              <a:rPr lang="zh-CN" altLang="en-US" smtClean="0"/>
              <a:pPr/>
              <a:t>17</a:t>
            </a:fld>
            <a:endParaRPr lang="zh-CN" altLang="en-US" dirty="0"/>
          </a:p>
        </p:txBody>
      </p:sp>
      <p:pic>
        <p:nvPicPr>
          <p:cNvPr id="6" name="图片 5">
            <a:extLst>
              <a:ext uri="{FF2B5EF4-FFF2-40B4-BE49-F238E27FC236}">
                <a16:creationId xmlns:a16="http://schemas.microsoft.com/office/drawing/2014/main" id="{B43DD100-B73F-6387-19B0-27D487A392B9}"/>
              </a:ext>
            </a:extLst>
          </p:cNvPr>
          <p:cNvPicPr>
            <a:picLocks noChangeAspect="1"/>
          </p:cNvPicPr>
          <p:nvPr/>
        </p:nvPicPr>
        <p:blipFill>
          <a:blip r:embed="rId2"/>
          <a:stretch>
            <a:fillRect/>
          </a:stretch>
        </p:blipFill>
        <p:spPr>
          <a:xfrm>
            <a:off x="2277835" y="3229773"/>
            <a:ext cx="4591691" cy="2845510"/>
          </a:xfrm>
          <a:prstGeom prst="rect">
            <a:avLst/>
          </a:prstGeom>
        </p:spPr>
      </p:pic>
      <p:pic>
        <p:nvPicPr>
          <p:cNvPr id="7" name="图片 6">
            <a:extLst>
              <a:ext uri="{FF2B5EF4-FFF2-40B4-BE49-F238E27FC236}">
                <a16:creationId xmlns:a16="http://schemas.microsoft.com/office/drawing/2014/main" id="{663CF88D-719C-4D17-47C2-270CDC2E890B}"/>
              </a:ext>
            </a:extLst>
          </p:cNvPr>
          <p:cNvPicPr>
            <a:picLocks noChangeAspect="1"/>
          </p:cNvPicPr>
          <p:nvPr/>
        </p:nvPicPr>
        <p:blipFill>
          <a:blip r:embed="rId3"/>
          <a:stretch>
            <a:fillRect/>
          </a:stretch>
        </p:blipFill>
        <p:spPr>
          <a:xfrm>
            <a:off x="768178" y="1832921"/>
            <a:ext cx="7607645" cy="1293384"/>
          </a:xfrm>
          <a:prstGeom prst="rect">
            <a:avLst/>
          </a:prstGeom>
        </p:spPr>
      </p:pic>
    </p:spTree>
    <p:extLst>
      <p:ext uri="{BB962C8B-B14F-4D97-AF65-F5344CB8AC3E}">
        <p14:creationId xmlns:p14="http://schemas.microsoft.com/office/powerpoint/2010/main" val="854370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6EEA72-7A8A-452D-9F2C-7AA9ADD617AF}"/>
              </a:ext>
            </a:extLst>
          </p:cNvPr>
          <p:cNvSpPr>
            <a:spLocks noGrp="1"/>
          </p:cNvSpPr>
          <p:nvPr>
            <p:ph type="title"/>
          </p:nvPr>
        </p:nvSpPr>
        <p:spPr/>
        <p:txBody>
          <a:bodyPr/>
          <a:lstStyle/>
          <a:p>
            <a:r>
              <a:rPr lang="zh-CN" altLang="en-US" sz="2400" dirty="0"/>
              <a:t>时间复杂性的分析方法</a:t>
            </a:r>
          </a:p>
        </p:txBody>
      </p:sp>
      <p:sp>
        <p:nvSpPr>
          <p:cNvPr id="3" name="内容占位符 2">
            <a:extLst>
              <a:ext uri="{FF2B5EF4-FFF2-40B4-BE49-F238E27FC236}">
                <a16:creationId xmlns:a16="http://schemas.microsoft.com/office/drawing/2014/main" id="{03D674C1-678B-4412-9A70-89E5E323DC20}"/>
              </a:ext>
            </a:extLst>
          </p:cNvPr>
          <p:cNvSpPr>
            <a:spLocks noGrp="1"/>
          </p:cNvSpPr>
          <p:nvPr>
            <p:ph idx="1"/>
          </p:nvPr>
        </p:nvSpPr>
        <p:spPr>
          <a:xfrm>
            <a:off x="432000" y="931492"/>
            <a:ext cx="8280000" cy="5108948"/>
          </a:xfrm>
        </p:spPr>
        <p:txBody>
          <a:bodyPr/>
          <a:lstStyle/>
          <a:p>
            <a:pPr>
              <a:lnSpc>
                <a:spcPct val="200000"/>
              </a:lnSpc>
              <a:buFont typeface="Wingdings" panose="05000000000000000000" pitchFamily="2" charset="2"/>
              <a:buChar char="ü"/>
            </a:pPr>
            <a:r>
              <a:rPr lang="zh-CN" altLang="en-US" dirty="0">
                <a:latin typeface="微软雅黑" panose="020B0503020204020204" pitchFamily="34" charset="-122"/>
              </a:rPr>
              <a:t> 首先求出程序中各语句、各模块的运行时间。</a:t>
            </a:r>
            <a:endParaRPr lang="en-US" altLang="zh-CN" dirty="0">
              <a:latin typeface="微软雅黑" panose="020B0503020204020204" pitchFamily="34" charset="-122"/>
            </a:endParaRPr>
          </a:p>
          <a:p>
            <a:pPr>
              <a:lnSpc>
                <a:spcPct val="200000"/>
              </a:lnSpc>
              <a:buFont typeface="Wingdings" panose="05000000000000000000" pitchFamily="2" charset="2"/>
              <a:buChar char="ü"/>
            </a:pPr>
            <a:r>
              <a:rPr lang="zh-CN" altLang="en-US" dirty="0">
                <a:latin typeface="微软雅黑" panose="020B0503020204020204" pitchFamily="34" charset="-122"/>
              </a:rPr>
              <a:t> 再求整个程序的运行时间。</a:t>
            </a:r>
          </a:p>
          <a:p>
            <a:endParaRPr lang="zh-CN" altLang="en-US" dirty="0"/>
          </a:p>
        </p:txBody>
      </p:sp>
      <p:sp>
        <p:nvSpPr>
          <p:cNvPr id="4" name="页脚占位符 3">
            <a:extLst>
              <a:ext uri="{FF2B5EF4-FFF2-40B4-BE49-F238E27FC236}">
                <a16:creationId xmlns:a16="http://schemas.microsoft.com/office/drawing/2014/main" id="{2839BE18-B547-4F92-BBE6-A3AF8570FAE7}"/>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DA0ECAD3-E732-44B0-967E-DD5844C821AB}"/>
              </a:ext>
            </a:extLst>
          </p:cNvPr>
          <p:cNvSpPr>
            <a:spLocks noGrp="1"/>
          </p:cNvSpPr>
          <p:nvPr>
            <p:ph type="sldNum" sz="quarter" idx="12"/>
          </p:nvPr>
        </p:nvSpPr>
        <p:spPr/>
        <p:txBody>
          <a:bodyPr/>
          <a:lstStyle/>
          <a:p>
            <a:fld id="{36FD9405-CE62-418F-9683-85B6A1C55A4B}" type="slidenum">
              <a:rPr lang="zh-CN" altLang="en-US" smtClean="0"/>
              <a:pPr/>
              <a:t>18</a:t>
            </a:fld>
            <a:endParaRPr lang="zh-CN" altLang="en-US" dirty="0"/>
          </a:p>
        </p:txBody>
      </p:sp>
      <p:pic>
        <p:nvPicPr>
          <p:cNvPr id="9" name="图片 8">
            <a:extLst>
              <a:ext uri="{FF2B5EF4-FFF2-40B4-BE49-F238E27FC236}">
                <a16:creationId xmlns:a16="http://schemas.microsoft.com/office/drawing/2014/main" id="{B79F35E6-891A-9470-2444-DBD499A62F5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5308106" y="2964587"/>
            <a:ext cx="2667920" cy="2621114"/>
          </a:xfrm>
          <a:prstGeom prst="rect">
            <a:avLst/>
          </a:prstGeom>
        </p:spPr>
      </p:pic>
    </p:spTree>
    <p:extLst>
      <p:ext uri="{BB962C8B-B14F-4D97-AF65-F5344CB8AC3E}">
        <p14:creationId xmlns:p14="http://schemas.microsoft.com/office/powerpoint/2010/main" val="3229373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Time complexity of the algorithm</a:t>
            </a:r>
            <a:endParaRPr lang="zh-CN" altLang="en-US" dirty="0"/>
          </a:p>
        </p:txBody>
      </p:sp>
      <p:sp>
        <p:nvSpPr>
          <p:cNvPr id="3" name="内容占位符 2"/>
          <p:cNvSpPr>
            <a:spLocks noGrp="1"/>
          </p:cNvSpPr>
          <p:nvPr>
            <p:ph idx="1"/>
          </p:nvPr>
        </p:nvSpPr>
        <p:spPr/>
        <p:txBody>
          <a:bodyPr/>
          <a:lstStyle/>
          <a:p>
            <a:r>
              <a:rPr lang="en-US" altLang="zh-CN" dirty="0"/>
              <a:t>Constant Time (</a:t>
            </a:r>
            <a:r>
              <a:rPr lang="zh-CN" altLang="en-US" dirty="0"/>
              <a:t>常数阶</a:t>
            </a:r>
            <a:r>
              <a:rPr lang="en-US" altLang="zh-CN" dirty="0"/>
              <a:t>)</a:t>
            </a:r>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pic>
        <p:nvPicPr>
          <p:cNvPr id="12291" name="Picture 3"/>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08803" y="2667406"/>
            <a:ext cx="468630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08803" y="1613474"/>
            <a:ext cx="473392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6575888" y="2667406"/>
            <a:ext cx="2289248" cy="1754326"/>
          </a:xfrm>
          <a:prstGeom prst="rect">
            <a:avLst/>
          </a:prstGeom>
          <a:noFill/>
          <a:ln w="38100">
            <a:solidFill>
              <a:srgbClr val="FF0000"/>
            </a:solidFill>
          </a:ln>
        </p:spPr>
        <p:txBody>
          <a:bodyPr wrap="square" rtlCol="0">
            <a:spAutoFit/>
          </a:bodyPr>
          <a:lstStyle/>
          <a:p>
            <a:pPr>
              <a:lnSpc>
                <a:spcPct val="150000"/>
              </a:lnSpc>
            </a:pPr>
            <a:r>
              <a:rPr lang="zh-CN" altLang="en-US" dirty="0"/>
              <a:t>只有执行次数的差异，跟问题规模</a:t>
            </a:r>
            <a:r>
              <a:rPr lang="en-US" altLang="zh-CN" dirty="0"/>
              <a:t>n</a:t>
            </a:r>
            <a:r>
              <a:rPr lang="zh-CN" altLang="en-US" dirty="0"/>
              <a:t>的取值无关，所以为</a:t>
            </a:r>
            <a:r>
              <a:rPr lang="en-US" altLang="zh-CN" dirty="0"/>
              <a:t>O(1)</a:t>
            </a:r>
            <a:r>
              <a:rPr lang="zh-CN" altLang="en-US" dirty="0"/>
              <a:t>时间复杂度</a:t>
            </a:r>
          </a:p>
        </p:txBody>
      </p:sp>
      <p:sp>
        <p:nvSpPr>
          <p:cNvPr id="6" name="TextBox 5"/>
          <p:cNvSpPr txBox="1"/>
          <p:nvPr/>
        </p:nvSpPr>
        <p:spPr>
          <a:xfrm>
            <a:off x="5266886" y="1824095"/>
            <a:ext cx="647934" cy="461665"/>
          </a:xfrm>
          <a:prstGeom prst="rect">
            <a:avLst/>
          </a:prstGeom>
          <a:noFill/>
        </p:spPr>
        <p:txBody>
          <a:bodyPr wrap="none" rtlCol="0">
            <a:spAutoFit/>
          </a:bodyPr>
          <a:lstStyle/>
          <a:p>
            <a:r>
              <a:rPr lang="en-US" altLang="zh-CN" sz="2400" dirty="0"/>
              <a:t>3</a:t>
            </a:r>
            <a:r>
              <a:rPr lang="zh-CN" altLang="en-US" sz="2400" dirty="0"/>
              <a:t>次</a:t>
            </a:r>
          </a:p>
        </p:txBody>
      </p:sp>
      <p:sp>
        <p:nvSpPr>
          <p:cNvPr id="12" name="TextBox 11"/>
          <p:cNvSpPr txBox="1"/>
          <p:nvPr/>
        </p:nvSpPr>
        <p:spPr>
          <a:xfrm>
            <a:off x="5266886" y="3993524"/>
            <a:ext cx="803425" cy="461665"/>
          </a:xfrm>
          <a:prstGeom prst="rect">
            <a:avLst/>
          </a:prstGeom>
          <a:noFill/>
        </p:spPr>
        <p:txBody>
          <a:bodyPr wrap="none" rtlCol="0">
            <a:spAutoFit/>
          </a:bodyPr>
          <a:lstStyle/>
          <a:p>
            <a:r>
              <a:rPr lang="en-US" altLang="zh-CN" sz="2400" dirty="0"/>
              <a:t>12</a:t>
            </a:r>
            <a:r>
              <a:rPr lang="zh-CN" altLang="en-US" sz="2400" dirty="0"/>
              <a:t>次</a:t>
            </a:r>
          </a:p>
        </p:txBody>
      </p:sp>
      <p:sp>
        <p:nvSpPr>
          <p:cNvPr id="7" name="矩形 6"/>
          <p:cNvSpPr/>
          <p:nvPr/>
        </p:nvSpPr>
        <p:spPr>
          <a:xfrm>
            <a:off x="640710" y="1507786"/>
            <a:ext cx="4223120" cy="10019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40710" y="2667406"/>
            <a:ext cx="4223120" cy="33909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19</a:t>
            </a:fld>
            <a:endParaRPr lang="zh-CN" altLang="en-US" dirty="0"/>
          </a:p>
        </p:txBody>
      </p:sp>
    </p:spTree>
    <p:extLst>
      <p:ext uri="{BB962C8B-B14F-4D97-AF65-F5344CB8AC3E}">
        <p14:creationId xmlns:p14="http://schemas.microsoft.com/office/powerpoint/2010/main" val="3558178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Algorithm summary</a:t>
            </a:r>
            <a:endParaRPr lang="zh-CN" altLang="en-US" dirty="0"/>
          </a:p>
        </p:txBody>
      </p:sp>
      <p:sp>
        <p:nvSpPr>
          <p:cNvPr id="3" name="内容占位符 2"/>
          <p:cNvSpPr>
            <a:spLocks noGrp="1"/>
          </p:cNvSpPr>
          <p:nvPr>
            <p:ph idx="1"/>
          </p:nvPr>
        </p:nvSpPr>
        <p:spPr>
          <a:xfrm>
            <a:off x="432000" y="976838"/>
            <a:ext cx="8445994" cy="5063602"/>
          </a:xfrm>
        </p:spPr>
        <p:txBody>
          <a:bodyPr>
            <a:normAutofit/>
          </a:bodyPr>
          <a:lstStyle/>
          <a:p>
            <a:pPr>
              <a:lnSpc>
                <a:spcPct val="130000"/>
              </a:lnSpc>
              <a:spcBef>
                <a:spcPts val="600"/>
              </a:spcBef>
            </a:pPr>
            <a:r>
              <a:rPr lang="zh-CN" altLang="en-US" sz="2000" dirty="0"/>
              <a:t>算法的定义：解决特定问题求解步骤的描述，在计算机中表现为指令的有限序列，并且每条指令表示一个或多个操作。</a:t>
            </a:r>
            <a:endParaRPr lang="en-US" altLang="zh-CN" sz="2000" dirty="0"/>
          </a:p>
          <a:p>
            <a:pPr>
              <a:lnSpc>
                <a:spcPct val="130000"/>
              </a:lnSpc>
              <a:spcBef>
                <a:spcPts val="600"/>
              </a:spcBef>
            </a:pPr>
            <a:r>
              <a:rPr lang="en-US" altLang="zh-CN" sz="2200" dirty="0"/>
              <a:t>5 algorithm specifications:</a:t>
            </a:r>
          </a:p>
          <a:p>
            <a:pPr lvl="1">
              <a:lnSpc>
                <a:spcPct val="130000"/>
              </a:lnSpc>
              <a:spcBef>
                <a:spcPts val="600"/>
              </a:spcBef>
            </a:pPr>
            <a:r>
              <a:rPr lang="en-US" altLang="zh-CN" sz="1600" dirty="0"/>
              <a:t>Input (</a:t>
            </a:r>
            <a:r>
              <a:rPr lang="zh-CN" altLang="en-US" sz="1600" dirty="0"/>
              <a:t>输入</a:t>
            </a:r>
            <a:r>
              <a:rPr lang="en-US" altLang="zh-CN" sz="1600" dirty="0"/>
              <a:t>), Output (</a:t>
            </a:r>
            <a:r>
              <a:rPr lang="zh-CN" altLang="en-US" sz="1600" dirty="0"/>
              <a:t>输出</a:t>
            </a:r>
            <a:r>
              <a:rPr lang="en-US" altLang="zh-CN" sz="1600" dirty="0"/>
              <a:t>), </a:t>
            </a:r>
          </a:p>
          <a:p>
            <a:pPr lvl="1">
              <a:lnSpc>
                <a:spcPct val="130000"/>
              </a:lnSpc>
              <a:spcBef>
                <a:spcPts val="600"/>
              </a:spcBef>
            </a:pPr>
            <a:r>
              <a:rPr lang="en-US" altLang="zh-CN" sz="1600" dirty="0"/>
              <a:t>Finiteness (</a:t>
            </a:r>
            <a:r>
              <a:rPr lang="zh-CN" altLang="en-US" sz="1600" dirty="0"/>
              <a:t>有穷性</a:t>
            </a:r>
            <a:r>
              <a:rPr lang="en-US" altLang="zh-CN" sz="1600" dirty="0"/>
              <a:t>), Definiteness (</a:t>
            </a:r>
            <a:r>
              <a:rPr lang="zh-CN" altLang="en-US" sz="1600" dirty="0"/>
              <a:t>确定性</a:t>
            </a:r>
            <a:r>
              <a:rPr lang="en-US" altLang="zh-CN" sz="1600" dirty="0"/>
              <a:t>),</a:t>
            </a:r>
            <a:r>
              <a:rPr lang="zh-CN" altLang="en-US" sz="1600" dirty="0"/>
              <a:t> </a:t>
            </a:r>
            <a:r>
              <a:rPr lang="en-US" altLang="zh-CN" sz="1600" dirty="0"/>
              <a:t>Effectiveness (</a:t>
            </a:r>
            <a:r>
              <a:rPr lang="zh-CN" altLang="en-US" sz="1600" dirty="0"/>
              <a:t>可行性</a:t>
            </a:r>
            <a:r>
              <a:rPr lang="en-US" altLang="zh-CN" sz="1600" dirty="0"/>
              <a:t>)</a:t>
            </a:r>
            <a:r>
              <a:rPr lang="zh-CN" altLang="en-US" sz="1600" dirty="0"/>
              <a:t>。</a:t>
            </a:r>
            <a:endParaRPr lang="en-US" altLang="zh-CN" sz="1600" dirty="0"/>
          </a:p>
          <a:p>
            <a:pPr>
              <a:lnSpc>
                <a:spcPct val="130000"/>
              </a:lnSpc>
              <a:spcBef>
                <a:spcPts val="600"/>
              </a:spcBef>
            </a:pPr>
            <a:r>
              <a:rPr lang="en-US" altLang="zh-CN" sz="2200" dirty="0"/>
              <a:t>A good algorithm</a:t>
            </a:r>
            <a:r>
              <a:rPr lang="en-US" altLang="zh-CN" sz="2200"/>
              <a:t>: </a:t>
            </a:r>
            <a:endParaRPr lang="en-US" altLang="zh-CN" sz="2200" dirty="0"/>
          </a:p>
          <a:p>
            <a:pPr lvl="1">
              <a:lnSpc>
                <a:spcPct val="130000"/>
              </a:lnSpc>
              <a:spcBef>
                <a:spcPts val="600"/>
              </a:spcBef>
            </a:pPr>
            <a:r>
              <a:rPr lang="en-US" altLang="zh-CN" sz="1600" dirty="0"/>
              <a:t>Correctness (</a:t>
            </a:r>
            <a:r>
              <a:rPr lang="zh-CN" altLang="en-US" sz="1600" dirty="0"/>
              <a:t>正确性</a:t>
            </a:r>
            <a:r>
              <a:rPr lang="en-US" altLang="zh-CN" sz="1600" dirty="0"/>
              <a:t>), Readability (</a:t>
            </a:r>
            <a:r>
              <a:rPr lang="zh-CN" altLang="en-US" sz="1600" dirty="0"/>
              <a:t>可读性</a:t>
            </a:r>
            <a:r>
              <a:rPr lang="en-US" altLang="zh-CN" sz="1600" dirty="0"/>
              <a:t>), </a:t>
            </a:r>
          </a:p>
          <a:p>
            <a:pPr lvl="1">
              <a:lnSpc>
                <a:spcPct val="130000"/>
              </a:lnSpc>
              <a:spcBef>
                <a:spcPts val="600"/>
              </a:spcBef>
            </a:pPr>
            <a:r>
              <a:rPr lang="en-US" altLang="zh-CN" sz="1600" dirty="0"/>
              <a:t>Robustness (</a:t>
            </a:r>
            <a:r>
              <a:rPr lang="zh-CN" altLang="en-US" sz="1600" dirty="0"/>
              <a:t>健壮性</a:t>
            </a:r>
            <a:r>
              <a:rPr lang="en-US" altLang="zh-CN" sz="1600" dirty="0"/>
              <a:t>), Efficiency (</a:t>
            </a:r>
            <a:r>
              <a:rPr lang="zh-CN" altLang="en-US" sz="1600" dirty="0"/>
              <a:t>效率</a:t>
            </a:r>
            <a:r>
              <a:rPr lang="en-US" altLang="zh-CN" sz="1600" dirty="0"/>
              <a:t>)</a:t>
            </a:r>
          </a:p>
          <a:p>
            <a:pPr>
              <a:lnSpc>
                <a:spcPct val="130000"/>
              </a:lnSpc>
              <a:spcBef>
                <a:spcPts val="600"/>
              </a:spcBef>
            </a:pPr>
            <a:r>
              <a:rPr lang="en-US" altLang="zh-CN" sz="2200" dirty="0"/>
              <a:t>Algorithm description: </a:t>
            </a:r>
          </a:p>
          <a:p>
            <a:pPr lvl="1">
              <a:lnSpc>
                <a:spcPct val="130000"/>
              </a:lnSpc>
              <a:spcBef>
                <a:spcPts val="600"/>
              </a:spcBef>
            </a:pPr>
            <a:r>
              <a:rPr lang="en-US" altLang="zh-CN" sz="1600" dirty="0"/>
              <a:t>Natural Language, Pipeline Chart, Programming, Pseudo Code.</a:t>
            </a:r>
          </a:p>
          <a:p>
            <a:pPr>
              <a:lnSpc>
                <a:spcPct val="110000"/>
              </a:lnSpc>
              <a:spcBef>
                <a:spcPts val="1200"/>
              </a:spcBef>
            </a:pPr>
            <a:endParaRPr lang="zh-CN" altLang="en-US" sz="2000" dirty="0"/>
          </a:p>
          <a:p>
            <a:endParaRPr lang="zh-CN" altLang="en-US" dirty="0"/>
          </a:p>
          <a:p>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a:t>
            </a:fld>
            <a:endParaRPr lang="zh-CN" altLang="en-US" dirty="0"/>
          </a:p>
        </p:txBody>
      </p:sp>
    </p:spTree>
    <p:extLst>
      <p:ext uri="{BB962C8B-B14F-4D97-AF65-F5344CB8AC3E}">
        <p14:creationId xmlns:p14="http://schemas.microsoft.com/office/powerpoint/2010/main" val="1694667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Time complexity of the algorithm</a:t>
            </a:r>
            <a:endParaRPr lang="zh-CN" altLang="en-US" dirty="0"/>
          </a:p>
        </p:txBody>
      </p:sp>
      <p:sp>
        <p:nvSpPr>
          <p:cNvPr id="3" name="内容占位符 2"/>
          <p:cNvSpPr>
            <a:spLocks noGrp="1"/>
          </p:cNvSpPr>
          <p:nvPr>
            <p:ph idx="1"/>
          </p:nvPr>
        </p:nvSpPr>
        <p:spPr/>
        <p:txBody>
          <a:bodyPr/>
          <a:lstStyle/>
          <a:p>
            <a:r>
              <a:rPr lang="en-US" altLang="zh-CN" dirty="0"/>
              <a:t>Linear Time (</a:t>
            </a:r>
            <a:r>
              <a:rPr lang="zh-CN" altLang="en-US" dirty="0"/>
              <a:t>线性阶</a:t>
            </a:r>
            <a:r>
              <a:rPr lang="en-US" altLang="zh-CN" dirty="0"/>
              <a:t>)</a:t>
            </a:r>
          </a:p>
          <a:p>
            <a:endParaRPr lang="en-US" altLang="zh-CN" dirty="0"/>
          </a:p>
          <a:p>
            <a:endParaRPr lang="en-US" altLang="zh-CN" dirty="0"/>
          </a:p>
          <a:p>
            <a:endParaRPr lang="en-US" altLang="zh-CN" dirty="0"/>
          </a:p>
          <a:p>
            <a:endParaRPr lang="en-US" altLang="zh-CN" dirty="0"/>
          </a:p>
          <a:p>
            <a:r>
              <a:rPr lang="en-US" altLang="zh-CN" dirty="0"/>
              <a:t>Logarithmic Time (</a:t>
            </a:r>
            <a:r>
              <a:rPr lang="zh-CN" altLang="en-US" dirty="0"/>
              <a:t>对数阶</a:t>
            </a:r>
            <a:r>
              <a:rPr lang="en-US" altLang="zh-CN" dirty="0"/>
              <a:t>)</a:t>
            </a:r>
          </a:p>
          <a:p>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pic>
        <p:nvPicPr>
          <p:cNvPr id="13315" name="Picture 3"/>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531171" y="2032672"/>
            <a:ext cx="44100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531171" y="1527847"/>
            <a:ext cx="43815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457216" y="1780259"/>
            <a:ext cx="2033081" cy="923330"/>
          </a:xfrm>
          <a:prstGeom prst="rect">
            <a:avLst/>
          </a:prstGeom>
          <a:noFill/>
          <a:ln w="38100">
            <a:solidFill>
              <a:srgbClr val="FF0000"/>
            </a:solidFill>
          </a:ln>
        </p:spPr>
        <p:txBody>
          <a:bodyPr wrap="square" rtlCol="0">
            <a:spAutoFit/>
          </a:bodyPr>
          <a:lstStyle/>
          <a:p>
            <a:pPr>
              <a:lnSpc>
                <a:spcPct val="150000"/>
              </a:lnSpc>
            </a:pPr>
            <a:r>
              <a:rPr lang="zh-CN" altLang="en-US" dirty="0"/>
              <a:t>循环</a:t>
            </a:r>
            <a:r>
              <a:rPr lang="en-US" altLang="zh-CN" dirty="0"/>
              <a:t>n</a:t>
            </a:r>
            <a:r>
              <a:rPr lang="zh-CN" altLang="en-US" dirty="0"/>
              <a:t>次，所以为</a:t>
            </a:r>
            <a:r>
              <a:rPr lang="en-US" altLang="zh-CN" dirty="0"/>
              <a:t>O(n)</a:t>
            </a:r>
            <a:r>
              <a:rPr lang="zh-CN" altLang="en-US" dirty="0"/>
              <a:t>时间复杂度</a:t>
            </a:r>
          </a:p>
        </p:txBody>
      </p:sp>
      <p:pic>
        <p:nvPicPr>
          <p:cNvPr id="13317" name="Picture 5"/>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531171" y="3952470"/>
            <a:ext cx="441960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5457216" y="4319480"/>
            <a:ext cx="2577831" cy="923330"/>
          </a:xfrm>
          <a:prstGeom prst="rect">
            <a:avLst/>
          </a:prstGeom>
          <a:noFill/>
          <a:ln w="38100">
            <a:solidFill>
              <a:srgbClr val="FF0000"/>
            </a:solidFill>
          </a:ln>
        </p:spPr>
        <p:txBody>
          <a:bodyPr wrap="square" rtlCol="0">
            <a:spAutoFit/>
          </a:bodyPr>
          <a:lstStyle/>
          <a:p>
            <a:pPr>
              <a:lnSpc>
                <a:spcPct val="150000"/>
              </a:lnSpc>
            </a:pPr>
            <a:r>
              <a:rPr lang="zh-CN" altLang="en-US" dirty="0"/>
              <a:t>由</a:t>
            </a:r>
            <a:r>
              <a:rPr lang="en-US" altLang="zh-CN" dirty="0"/>
              <a:t>2</a:t>
            </a:r>
            <a:r>
              <a:rPr lang="en-US" altLang="zh-CN" baseline="30000" dirty="0"/>
              <a:t>x</a:t>
            </a:r>
            <a:r>
              <a:rPr lang="en-US" altLang="zh-CN" dirty="0"/>
              <a:t>=n</a:t>
            </a:r>
            <a:r>
              <a:rPr lang="zh-CN" altLang="en-US" dirty="0"/>
              <a:t>，得</a:t>
            </a:r>
            <a:r>
              <a:rPr lang="en-US" altLang="zh-CN" dirty="0"/>
              <a:t>x=log</a:t>
            </a:r>
            <a:r>
              <a:rPr lang="en-US" altLang="zh-CN" baseline="-25000" dirty="0"/>
              <a:t>2</a:t>
            </a:r>
            <a:r>
              <a:rPr lang="en-US" altLang="zh-CN" dirty="0"/>
              <a:t>n</a:t>
            </a:r>
            <a:r>
              <a:rPr lang="zh-CN" altLang="en-US" dirty="0"/>
              <a:t>，所以为</a:t>
            </a:r>
            <a:r>
              <a:rPr lang="en-US" altLang="zh-CN" dirty="0"/>
              <a:t>O(</a:t>
            </a:r>
            <a:r>
              <a:rPr lang="en-US" altLang="zh-CN" dirty="0" err="1"/>
              <a:t>logn</a:t>
            </a:r>
            <a:r>
              <a:rPr lang="en-US" altLang="zh-CN" dirty="0"/>
              <a:t>)</a:t>
            </a:r>
            <a:r>
              <a:rPr lang="zh-CN" altLang="en-US" dirty="0"/>
              <a:t>时间复杂度</a:t>
            </a:r>
          </a:p>
        </p:txBody>
      </p:sp>
      <p:sp>
        <p:nvSpPr>
          <p:cNvPr id="12" name="矩形 11"/>
          <p:cNvSpPr/>
          <p:nvPr/>
        </p:nvSpPr>
        <p:spPr>
          <a:xfrm>
            <a:off x="640710" y="1507786"/>
            <a:ext cx="4009111" cy="143969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40710" y="3818505"/>
            <a:ext cx="4009111" cy="190135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20</a:t>
            </a:fld>
            <a:endParaRPr lang="zh-CN" altLang="en-US" dirty="0"/>
          </a:p>
        </p:txBody>
      </p:sp>
    </p:spTree>
    <p:extLst>
      <p:ext uri="{BB962C8B-B14F-4D97-AF65-F5344CB8AC3E}">
        <p14:creationId xmlns:p14="http://schemas.microsoft.com/office/powerpoint/2010/main" val="1472910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Time complexity of the algorithm</a:t>
            </a:r>
            <a:endParaRPr lang="zh-CN" altLang="en-US" dirty="0"/>
          </a:p>
        </p:txBody>
      </p:sp>
      <p:sp>
        <p:nvSpPr>
          <p:cNvPr id="3" name="内容占位符 2"/>
          <p:cNvSpPr>
            <a:spLocks noGrp="1"/>
          </p:cNvSpPr>
          <p:nvPr>
            <p:ph idx="1"/>
          </p:nvPr>
        </p:nvSpPr>
        <p:spPr/>
        <p:txBody>
          <a:bodyPr/>
          <a:lstStyle/>
          <a:p>
            <a:r>
              <a:rPr lang="en-US" altLang="zh-CN" dirty="0"/>
              <a:t>Quadratic Time (</a:t>
            </a:r>
            <a:r>
              <a:rPr lang="zh-CN" altLang="en-US" dirty="0"/>
              <a:t>平方阶</a:t>
            </a:r>
            <a:r>
              <a:rPr lang="en-US" altLang="zh-CN" dirty="0"/>
              <a:t>)</a:t>
            </a:r>
          </a:p>
          <a:p>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pic>
        <p:nvPicPr>
          <p:cNvPr id="14338"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587409" y="1477794"/>
            <a:ext cx="446722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457215" y="2121029"/>
            <a:ext cx="3268496" cy="923330"/>
          </a:xfrm>
          <a:prstGeom prst="rect">
            <a:avLst/>
          </a:prstGeom>
          <a:noFill/>
          <a:ln w="38100">
            <a:solidFill>
              <a:srgbClr val="FF0000"/>
            </a:solidFill>
          </a:ln>
        </p:spPr>
        <p:txBody>
          <a:bodyPr wrap="square" rtlCol="0">
            <a:spAutoFit/>
          </a:bodyPr>
          <a:lstStyle/>
          <a:p>
            <a:pPr>
              <a:lnSpc>
                <a:spcPct val="150000"/>
              </a:lnSpc>
            </a:pPr>
            <a:r>
              <a:rPr lang="zh-CN" altLang="en-US" dirty="0"/>
              <a:t>内循环</a:t>
            </a:r>
            <a:r>
              <a:rPr lang="en-US" altLang="zh-CN" dirty="0"/>
              <a:t>n</a:t>
            </a:r>
            <a:r>
              <a:rPr lang="zh-CN" altLang="en-US" dirty="0"/>
              <a:t>次，再进行外循环</a:t>
            </a:r>
            <a:r>
              <a:rPr lang="en-US" altLang="zh-CN" dirty="0"/>
              <a:t>n</a:t>
            </a:r>
            <a:r>
              <a:rPr lang="zh-CN" altLang="en-US" dirty="0"/>
              <a:t>次，所以为</a:t>
            </a:r>
            <a:r>
              <a:rPr lang="en-US" altLang="zh-CN" dirty="0"/>
              <a:t>O(n</a:t>
            </a:r>
            <a:r>
              <a:rPr lang="en-US" altLang="zh-CN" baseline="30000" dirty="0"/>
              <a:t>2</a:t>
            </a:r>
            <a:r>
              <a:rPr lang="en-US" altLang="zh-CN" dirty="0"/>
              <a:t>)</a:t>
            </a:r>
            <a:r>
              <a:rPr lang="zh-CN" altLang="en-US" dirty="0"/>
              <a:t>时间复杂度</a:t>
            </a:r>
          </a:p>
        </p:txBody>
      </p:sp>
      <p:pic>
        <p:nvPicPr>
          <p:cNvPr id="14339" name="Picture 3"/>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587407" y="3935108"/>
            <a:ext cx="458152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587409" y="4725683"/>
            <a:ext cx="44481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457215" y="4548478"/>
            <a:ext cx="3268496" cy="923330"/>
          </a:xfrm>
          <a:prstGeom prst="rect">
            <a:avLst/>
          </a:prstGeom>
          <a:noFill/>
          <a:ln w="38100">
            <a:solidFill>
              <a:srgbClr val="FF0000"/>
            </a:solidFill>
          </a:ln>
        </p:spPr>
        <p:txBody>
          <a:bodyPr wrap="square" rtlCol="0">
            <a:spAutoFit/>
          </a:bodyPr>
          <a:lstStyle/>
          <a:p>
            <a:pPr>
              <a:lnSpc>
                <a:spcPct val="150000"/>
              </a:lnSpc>
            </a:pPr>
            <a:r>
              <a:rPr lang="zh-CN" altLang="en-US" dirty="0"/>
              <a:t>内循环</a:t>
            </a:r>
            <a:r>
              <a:rPr lang="en-US" altLang="zh-CN" dirty="0"/>
              <a:t>n</a:t>
            </a:r>
            <a:r>
              <a:rPr lang="zh-CN" altLang="en-US" dirty="0"/>
              <a:t>次，外循环</a:t>
            </a:r>
            <a:r>
              <a:rPr lang="en-US" altLang="zh-CN" dirty="0"/>
              <a:t>m</a:t>
            </a:r>
            <a:r>
              <a:rPr lang="zh-CN" altLang="en-US" dirty="0"/>
              <a:t>次，所以为</a:t>
            </a:r>
            <a:r>
              <a:rPr lang="en-US" altLang="zh-CN" dirty="0"/>
              <a:t>O(</a:t>
            </a:r>
            <a:r>
              <a:rPr lang="en-US" altLang="zh-CN" dirty="0" err="1"/>
              <a:t>mn</a:t>
            </a:r>
            <a:r>
              <a:rPr lang="en-US" altLang="zh-CN" dirty="0"/>
              <a:t>)</a:t>
            </a:r>
            <a:r>
              <a:rPr lang="zh-CN" altLang="en-US" dirty="0"/>
              <a:t>时间复杂度</a:t>
            </a:r>
          </a:p>
        </p:txBody>
      </p:sp>
      <p:sp>
        <p:nvSpPr>
          <p:cNvPr id="11" name="矩形 10"/>
          <p:cNvSpPr/>
          <p:nvPr/>
        </p:nvSpPr>
        <p:spPr>
          <a:xfrm>
            <a:off x="640710" y="1477794"/>
            <a:ext cx="4223120" cy="2286001"/>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40710" y="3935108"/>
            <a:ext cx="4223120" cy="218122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21</a:t>
            </a:fld>
            <a:endParaRPr lang="zh-CN" altLang="en-US" dirty="0"/>
          </a:p>
        </p:txBody>
      </p:sp>
    </p:spTree>
    <p:extLst>
      <p:ext uri="{BB962C8B-B14F-4D97-AF65-F5344CB8AC3E}">
        <p14:creationId xmlns:p14="http://schemas.microsoft.com/office/powerpoint/2010/main" val="962642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Complicated cases</a:t>
            </a:r>
            <a:endParaRPr lang="zh-CN" altLang="en-US" dirty="0"/>
          </a:p>
        </p:txBody>
      </p:sp>
      <p:sp>
        <p:nvSpPr>
          <p:cNvPr id="3" name="内容占位符 2"/>
          <p:cNvSpPr>
            <a:spLocks noGrp="1"/>
          </p:cNvSpPr>
          <p:nvPr>
            <p:ph idx="1"/>
          </p:nvPr>
        </p:nvSpPr>
        <p:spPr/>
        <p:txBody>
          <a:bodyPr/>
          <a:lstStyle/>
          <a:p>
            <a:r>
              <a:rPr lang="en-US" altLang="zh-CN" dirty="0"/>
              <a:t>Nested Loops:</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Total run times:</a:t>
            </a:r>
          </a:p>
          <a:p>
            <a:endParaRPr lang="en-US" altLang="zh-CN" dirty="0"/>
          </a:p>
          <a:p>
            <a:r>
              <a:rPr lang="en-US" altLang="zh-CN" dirty="0"/>
              <a:t>Final time complexity: O(n</a:t>
            </a:r>
            <a:r>
              <a:rPr lang="en-US" altLang="zh-CN" baseline="30000" dirty="0"/>
              <a:t>2</a:t>
            </a:r>
            <a:r>
              <a:rPr lang="en-US" altLang="zh-CN" dirty="0"/>
              <a:t>)</a:t>
            </a:r>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pic>
        <p:nvPicPr>
          <p:cNvPr id="15362"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586632" y="1647490"/>
            <a:ext cx="5257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995210" y="2084129"/>
            <a:ext cx="2872092" cy="1200329"/>
          </a:xfrm>
          <a:prstGeom prst="rect">
            <a:avLst/>
          </a:prstGeom>
          <a:noFill/>
          <a:ln w="38100">
            <a:solidFill>
              <a:srgbClr val="FF0000"/>
            </a:solidFill>
          </a:ln>
        </p:spPr>
        <p:txBody>
          <a:bodyPr wrap="square" rtlCol="0">
            <a:spAutoFit/>
          </a:bodyPr>
          <a:lstStyle/>
          <a:p>
            <a:r>
              <a:rPr lang="en-US" altLang="zh-CN" dirty="0"/>
              <a:t>i=0</a:t>
            </a:r>
            <a:r>
              <a:rPr lang="zh-CN" altLang="en-US" dirty="0"/>
              <a:t>时，内循环执行</a:t>
            </a:r>
            <a:r>
              <a:rPr lang="en-US" altLang="zh-CN" dirty="0"/>
              <a:t>n</a:t>
            </a:r>
            <a:r>
              <a:rPr lang="zh-CN" altLang="en-US" dirty="0"/>
              <a:t>次</a:t>
            </a:r>
            <a:endParaRPr lang="en-US" altLang="zh-CN" dirty="0"/>
          </a:p>
          <a:p>
            <a:r>
              <a:rPr lang="en-US" altLang="zh-CN" dirty="0"/>
              <a:t>i=1</a:t>
            </a:r>
            <a:r>
              <a:rPr lang="zh-CN" altLang="en-US" dirty="0"/>
              <a:t>时，内循环执行</a:t>
            </a:r>
            <a:r>
              <a:rPr lang="en-US" altLang="zh-CN" dirty="0"/>
              <a:t>n-1</a:t>
            </a:r>
            <a:r>
              <a:rPr lang="zh-CN" altLang="en-US" dirty="0"/>
              <a:t>次</a:t>
            </a:r>
            <a:endParaRPr lang="en-US" altLang="zh-CN" dirty="0"/>
          </a:p>
          <a:p>
            <a:r>
              <a:rPr lang="en-US" altLang="zh-CN" dirty="0"/>
              <a:t>……</a:t>
            </a:r>
          </a:p>
          <a:p>
            <a:r>
              <a:rPr lang="en-US" altLang="zh-CN" dirty="0"/>
              <a:t>i=n-1</a:t>
            </a:r>
            <a:r>
              <a:rPr lang="zh-CN" altLang="en-US" dirty="0"/>
              <a:t>时，内循环执行</a:t>
            </a:r>
            <a:r>
              <a:rPr lang="en-US" altLang="zh-CN" dirty="0"/>
              <a:t>1</a:t>
            </a:r>
            <a:r>
              <a:rPr lang="zh-CN" altLang="en-US" dirty="0"/>
              <a:t>次</a:t>
            </a:r>
          </a:p>
        </p:txBody>
      </p:sp>
      <p:pic>
        <p:nvPicPr>
          <p:cNvPr id="15363" name="Picture 3"/>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819400" y="4163033"/>
            <a:ext cx="36576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539110" y="1579394"/>
            <a:ext cx="5195886" cy="236463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22</a:t>
            </a:fld>
            <a:endParaRPr lang="zh-CN" altLang="en-US" dirty="0"/>
          </a:p>
        </p:txBody>
      </p:sp>
    </p:spTree>
    <p:extLst>
      <p:ext uri="{BB962C8B-B14F-4D97-AF65-F5344CB8AC3E}">
        <p14:creationId xmlns:p14="http://schemas.microsoft.com/office/powerpoint/2010/main" val="689029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Complicated cases</a:t>
            </a:r>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pic>
        <p:nvPicPr>
          <p:cNvPr id="1638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40466" y="880447"/>
            <a:ext cx="3424137" cy="183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40466" y="2780763"/>
            <a:ext cx="4723107" cy="3357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340466" y="880447"/>
            <a:ext cx="4805466" cy="183772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40466" y="2780763"/>
            <a:ext cx="4805466" cy="335739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388" name="Picture 4"/>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5568750" y="2222872"/>
            <a:ext cx="31432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451745" y="1776612"/>
            <a:ext cx="1075936" cy="461665"/>
          </a:xfrm>
          <a:prstGeom prst="rect">
            <a:avLst/>
          </a:prstGeom>
          <a:noFill/>
        </p:spPr>
        <p:txBody>
          <a:bodyPr wrap="none" rtlCol="0">
            <a:spAutoFit/>
          </a:bodyPr>
          <a:lstStyle/>
          <a:p>
            <a:r>
              <a:rPr lang="en-US" altLang="zh-CN" sz="2400" dirty="0"/>
              <a:t>Times: </a:t>
            </a:r>
            <a:endParaRPr lang="zh-CN" altLang="en-US" sz="2400" dirty="0"/>
          </a:p>
        </p:txBody>
      </p:sp>
      <p:sp>
        <p:nvSpPr>
          <p:cNvPr id="12" name="TextBox 11"/>
          <p:cNvSpPr txBox="1"/>
          <p:nvPr/>
        </p:nvSpPr>
        <p:spPr>
          <a:xfrm>
            <a:off x="5451745" y="3614979"/>
            <a:ext cx="3041987" cy="461665"/>
          </a:xfrm>
          <a:prstGeom prst="rect">
            <a:avLst/>
          </a:prstGeom>
          <a:noFill/>
        </p:spPr>
        <p:txBody>
          <a:bodyPr wrap="none" rtlCol="0">
            <a:spAutoFit/>
          </a:bodyPr>
          <a:lstStyle/>
          <a:p>
            <a:r>
              <a:rPr lang="en-US" altLang="zh-CN" sz="2400" dirty="0"/>
              <a:t>Time complexity: O(n</a:t>
            </a:r>
            <a:r>
              <a:rPr lang="en-US" altLang="zh-CN" sz="2400" baseline="30000" dirty="0"/>
              <a:t>2</a:t>
            </a:r>
            <a:r>
              <a:rPr lang="en-US" altLang="zh-CN" sz="2400" dirty="0"/>
              <a:t>)</a:t>
            </a:r>
            <a:endParaRPr lang="zh-CN" altLang="en-US" sz="2400" dirty="0"/>
          </a:p>
        </p:txBody>
      </p:sp>
      <p:sp>
        <p:nvSpPr>
          <p:cNvPr id="3" name="灯片编号占位符 2"/>
          <p:cNvSpPr>
            <a:spLocks noGrp="1"/>
          </p:cNvSpPr>
          <p:nvPr>
            <p:ph type="sldNum" sz="quarter" idx="12"/>
          </p:nvPr>
        </p:nvSpPr>
        <p:spPr/>
        <p:txBody>
          <a:bodyPr/>
          <a:lstStyle/>
          <a:p>
            <a:fld id="{36FD9405-CE62-418F-9683-85B6A1C55A4B}" type="slidenum">
              <a:rPr lang="zh-CN" altLang="en-US" smtClean="0"/>
              <a:pPr/>
              <a:t>23</a:t>
            </a:fld>
            <a:endParaRPr lang="zh-CN" altLang="en-US" dirty="0"/>
          </a:p>
        </p:txBody>
      </p:sp>
    </p:spTree>
    <p:extLst>
      <p:ext uri="{BB962C8B-B14F-4D97-AF65-F5344CB8AC3E}">
        <p14:creationId xmlns:p14="http://schemas.microsoft.com/office/powerpoint/2010/main" val="1830117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Time complexity of the algorithm</a:t>
            </a:r>
            <a:endParaRPr lang="zh-CN" altLang="en-US" dirty="0"/>
          </a:p>
        </p:txBody>
      </p:sp>
      <p:sp>
        <p:nvSpPr>
          <p:cNvPr id="3" name="内容占位符 2"/>
          <p:cNvSpPr>
            <a:spLocks noGrp="1"/>
          </p:cNvSpPr>
          <p:nvPr>
            <p:ph idx="1"/>
          </p:nvPr>
        </p:nvSpPr>
        <p:spPr/>
        <p:txBody>
          <a:bodyPr/>
          <a:lstStyle/>
          <a:p>
            <a:r>
              <a:rPr lang="en-US" altLang="zh-CN" dirty="0"/>
              <a:t>Common time complexity:</a:t>
            </a:r>
          </a:p>
          <a:p>
            <a:endParaRPr lang="en-US" altLang="zh-CN" dirty="0"/>
          </a:p>
          <a:p>
            <a:endParaRPr lang="en-US" altLang="zh-CN" dirty="0"/>
          </a:p>
          <a:p>
            <a:endParaRPr lang="en-US" altLang="zh-CN" dirty="0"/>
          </a:p>
          <a:p>
            <a:pPr marL="0" indent="0">
              <a:buNone/>
            </a:pPr>
            <a:endParaRPr lang="en-US" altLang="zh-CN" sz="3200" dirty="0"/>
          </a:p>
          <a:p>
            <a:endParaRPr lang="en-US" altLang="zh-CN" sz="1200" dirty="0"/>
          </a:p>
          <a:p>
            <a:r>
              <a:rPr lang="en-US" altLang="zh-CN" dirty="0"/>
              <a:t>Time cost (from small to large):</a:t>
            </a:r>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pic>
        <p:nvPicPr>
          <p:cNvPr id="17411" name="Picture 3"/>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190625" y="4244959"/>
            <a:ext cx="67627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图片 5"/>
          <p:cNvPicPr>
            <a:picLocks noChangeAspect="1"/>
          </p:cNvPicPr>
          <p:nvPr/>
        </p:nvPicPr>
        <p:blipFill>
          <a:blip r:embed="rId4"/>
          <a:stretch>
            <a:fillRect/>
          </a:stretch>
        </p:blipFill>
        <p:spPr>
          <a:xfrm>
            <a:off x="6541131" y="1297655"/>
            <a:ext cx="2372348" cy="2372348"/>
          </a:xfrm>
          <a:prstGeom prst="rect">
            <a:avLst/>
          </a:prstGeom>
        </p:spPr>
      </p:pic>
      <p:sp>
        <p:nvSpPr>
          <p:cNvPr id="5" name="灯片编号占位符 4"/>
          <p:cNvSpPr>
            <a:spLocks noGrp="1"/>
          </p:cNvSpPr>
          <p:nvPr>
            <p:ph type="sldNum" sz="quarter" idx="12"/>
          </p:nvPr>
        </p:nvSpPr>
        <p:spPr/>
        <p:txBody>
          <a:bodyPr/>
          <a:lstStyle/>
          <a:p>
            <a:fld id="{36FD9405-CE62-418F-9683-85B6A1C55A4B}" type="slidenum">
              <a:rPr lang="zh-CN" altLang="en-US" smtClean="0"/>
              <a:pPr/>
              <a:t>24</a:t>
            </a:fld>
            <a:endParaRPr lang="zh-CN" altLang="en-US" dirty="0"/>
          </a:p>
        </p:txBody>
      </p:sp>
      <p:pic>
        <p:nvPicPr>
          <p:cNvPr id="8" name="图片 7">
            <a:extLst>
              <a:ext uri="{FF2B5EF4-FFF2-40B4-BE49-F238E27FC236}">
                <a16:creationId xmlns:a16="http://schemas.microsoft.com/office/drawing/2014/main" id="{432ED8B2-B7E9-563C-B1C5-D13A0C143DE5}"/>
              </a:ext>
            </a:extLst>
          </p:cNvPr>
          <p:cNvPicPr>
            <a:picLocks noChangeAspect="1"/>
          </p:cNvPicPr>
          <p:nvPr/>
        </p:nvPicPr>
        <p:blipFill>
          <a:blip r:embed="rId5"/>
          <a:stretch>
            <a:fillRect/>
          </a:stretch>
        </p:blipFill>
        <p:spPr>
          <a:xfrm>
            <a:off x="368833" y="1449958"/>
            <a:ext cx="5931715" cy="1924137"/>
          </a:xfrm>
          <a:prstGeom prst="rect">
            <a:avLst/>
          </a:prstGeom>
        </p:spPr>
      </p:pic>
    </p:spTree>
    <p:extLst>
      <p:ext uri="{BB962C8B-B14F-4D97-AF65-F5344CB8AC3E}">
        <p14:creationId xmlns:p14="http://schemas.microsoft.com/office/powerpoint/2010/main" val="3926648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0AAA55-43A2-44DE-882C-42FEBEFBFFE4}"/>
              </a:ext>
            </a:extLst>
          </p:cNvPr>
          <p:cNvSpPr>
            <a:spLocks noGrp="1"/>
          </p:cNvSpPr>
          <p:nvPr>
            <p:ph type="title"/>
          </p:nvPr>
        </p:nvSpPr>
        <p:spPr/>
        <p:txBody>
          <a:bodyPr/>
          <a:lstStyle/>
          <a:p>
            <a:r>
              <a:rPr lang="zh-CN" altLang="en-US" sz="2400" dirty="0"/>
              <a:t>各种语句和模块分析应遵循的规则</a:t>
            </a:r>
          </a:p>
        </p:txBody>
      </p:sp>
      <p:sp>
        <p:nvSpPr>
          <p:cNvPr id="4" name="页脚占位符 3">
            <a:extLst>
              <a:ext uri="{FF2B5EF4-FFF2-40B4-BE49-F238E27FC236}">
                <a16:creationId xmlns:a16="http://schemas.microsoft.com/office/drawing/2014/main" id="{687C0B93-1CA7-4E99-A45B-69FF6277CB98}"/>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1BBA5581-9C91-48FA-B119-9D2E10DA341D}"/>
              </a:ext>
            </a:extLst>
          </p:cNvPr>
          <p:cNvSpPr>
            <a:spLocks noGrp="1"/>
          </p:cNvSpPr>
          <p:nvPr>
            <p:ph type="sldNum" sz="quarter" idx="12"/>
          </p:nvPr>
        </p:nvSpPr>
        <p:spPr/>
        <p:txBody>
          <a:bodyPr/>
          <a:lstStyle/>
          <a:p>
            <a:fld id="{36FD9405-CE62-418F-9683-85B6A1C55A4B}" type="slidenum">
              <a:rPr lang="zh-CN" altLang="en-US" smtClean="0"/>
              <a:pPr/>
              <a:t>25</a:t>
            </a:fld>
            <a:endParaRPr lang="zh-CN" altLang="en-US" dirty="0"/>
          </a:p>
        </p:txBody>
      </p:sp>
      <p:sp>
        <p:nvSpPr>
          <p:cNvPr id="6" name="矩形 4">
            <a:extLst>
              <a:ext uri="{FF2B5EF4-FFF2-40B4-BE49-F238E27FC236}">
                <a16:creationId xmlns:a16="http://schemas.microsoft.com/office/drawing/2014/main" id="{CE9363A3-F3AA-4533-A166-A2C3C7CD15DF}"/>
              </a:ext>
            </a:extLst>
          </p:cNvPr>
          <p:cNvSpPr>
            <a:spLocks noChangeArrowheads="1"/>
          </p:cNvSpPr>
          <p:nvPr/>
        </p:nvSpPr>
        <p:spPr bwMode="auto">
          <a:xfrm>
            <a:off x="432000" y="889793"/>
            <a:ext cx="8553956" cy="442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50000"/>
              </a:lnSpc>
              <a:spcBef>
                <a:spcPts val="1800"/>
              </a:spcBef>
              <a:spcAft>
                <a:spcPct val="0"/>
              </a:spcAft>
              <a:buClrTx/>
              <a:buSzTx/>
              <a:buFontTx/>
              <a:buNone/>
              <a:tabLst/>
              <a:defRPr/>
            </a:pPr>
            <a:r>
              <a:rPr kumimoji="0" lang="en-US" altLang="zh-CN" sz="2000"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rPr>
              <a:t>(1) </a:t>
            </a:r>
            <a:r>
              <a:rPr kumimoji="0" lang="zh-CN" altLang="en-US" sz="2000"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rPr>
              <a:t>赋值语句或读</a:t>
            </a:r>
            <a:r>
              <a:rPr kumimoji="0" lang="en-US" altLang="zh-CN" sz="2000"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rPr>
              <a:t>/</a:t>
            </a:r>
            <a:r>
              <a:rPr kumimoji="0" lang="zh-CN" altLang="en-US" sz="2000"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rPr>
              <a:t>写语句</a:t>
            </a:r>
            <a:endParaRPr kumimoji="0" lang="en-US" altLang="zh-CN" sz="2000"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endParaRPr>
          </a:p>
          <a:p>
            <a:pPr marL="0" marR="0" lvl="0" indent="0" defTabSz="914400" eaLnBrk="1" fontAlgn="base" latinLnBrk="0" hangingPunct="1">
              <a:lnSpc>
                <a:spcPct val="150000"/>
              </a:lnSpc>
              <a:spcBef>
                <a:spcPts val="1800"/>
              </a:spcBef>
              <a:spcAft>
                <a:spcPct val="0"/>
              </a:spcAft>
              <a:buClrTx/>
              <a:buSzTx/>
              <a:buFontTx/>
              <a:buNone/>
              <a:tabLst/>
              <a:defRPr/>
            </a:pPr>
            <a:r>
              <a:rPr kumimoji="0" lang="zh-CN" altLang="en-US" sz="200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运行时间通常取</a:t>
            </a:r>
            <a:r>
              <a:rPr kumimoji="0" lang="en-US" altLang="zh-CN" sz="2000" i="1"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O </a:t>
            </a:r>
            <a:r>
              <a:rPr kumimoji="0" lang="en-US" altLang="zh-CN" sz="200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a:t>
            </a:r>
            <a:r>
              <a:rPr kumimoji="0" lang="zh-CN" altLang="en-US" sz="200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，有函数调用的除外，此时要考虑函数的执行时间。</a:t>
            </a:r>
          </a:p>
          <a:p>
            <a:pPr marL="0" marR="0" lvl="0" indent="0" defTabSz="914400" eaLnBrk="1" fontAlgn="base" latinLnBrk="0" hangingPunct="1">
              <a:lnSpc>
                <a:spcPct val="150000"/>
              </a:lnSpc>
              <a:spcBef>
                <a:spcPts val="1800"/>
              </a:spcBef>
              <a:spcAft>
                <a:spcPct val="0"/>
              </a:spcAft>
              <a:buClrTx/>
              <a:buSzTx/>
              <a:buFontTx/>
              <a:buNone/>
              <a:tabLst/>
              <a:defRPr/>
            </a:pPr>
            <a:r>
              <a:rPr kumimoji="0" lang="en-US" altLang="zh-CN" sz="2000"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rPr>
              <a:t>(2) </a:t>
            </a:r>
            <a:r>
              <a:rPr kumimoji="0" lang="zh-CN" altLang="en-US" sz="2000"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rPr>
              <a:t>语句序列</a:t>
            </a:r>
            <a:endParaRPr kumimoji="0" lang="en-US" altLang="zh-CN" sz="2000"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endParaRPr>
          </a:p>
          <a:p>
            <a:pPr marL="0" marR="0" lvl="0" indent="0" defTabSz="914400" eaLnBrk="1" fontAlgn="base" latinLnBrk="0" hangingPunct="1">
              <a:lnSpc>
                <a:spcPct val="150000"/>
              </a:lnSpc>
              <a:spcBef>
                <a:spcPts val="1800"/>
              </a:spcBef>
              <a:spcAft>
                <a:spcPct val="0"/>
              </a:spcAft>
              <a:buClrTx/>
              <a:buSzTx/>
              <a:buFontTx/>
              <a:buNone/>
              <a:tabLst/>
              <a:defRPr/>
            </a:pPr>
            <a:r>
              <a:rPr kumimoji="0" lang="zh-CN" altLang="en-US" sz="20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运行时间由加法规则确定，即该序列中耗时最多的语句的运行时间。</a:t>
            </a:r>
          </a:p>
          <a:p>
            <a:pPr marL="0" marR="0" lvl="0" indent="0" defTabSz="914400" eaLnBrk="1" fontAlgn="base" latinLnBrk="0" hangingPunct="1">
              <a:lnSpc>
                <a:spcPct val="150000"/>
              </a:lnSpc>
              <a:spcBef>
                <a:spcPts val="1800"/>
              </a:spcBef>
              <a:spcAft>
                <a:spcPct val="0"/>
              </a:spcAft>
              <a:buClrTx/>
              <a:buSzTx/>
              <a:buFontTx/>
              <a:buNone/>
              <a:tabLst/>
              <a:defRPr/>
            </a:pPr>
            <a:r>
              <a:rPr kumimoji="0" lang="en-US" altLang="zh-CN" sz="2000"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rPr>
              <a:t>(3) </a:t>
            </a:r>
            <a:r>
              <a:rPr kumimoji="0" lang="zh-CN" altLang="en-US" sz="2000"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rPr>
              <a:t>分支语句</a:t>
            </a:r>
          </a:p>
          <a:p>
            <a:pPr marL="0" marR="0" lvl="0" indent="0" defTabSz="914400" eaLnBrk="1" fontAlgn="base" latinLnBrk="0" hangingPunct="1">
              <a:lnSpc>
                <a:spcPct val="150000"/>
              </a:lnSpc>
              <a:spcBef>
                <a:spcPts val="1800"/>
              </a:spcBef>
              <a:spcAft>
                <a:spcPct val="0"/>
              </a:spcAft>
              <a:buClrTx/>
              <a:buSzTx/>
              <a:buFontTx/>
              <a:buNone/>
              <a:tabLst/>
              <a:defRPr/>
            </a:pPr>
            <a:r>
              <a:rPr kumimoji="0" lang="zh-CN" altLang="en-US" sz="200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运行时间由条件测试（通常为</a:t>
            </a:r>
            <a:r>
              <a:rPr kumimoji="0" lang="en-US" altLang="zh-CN" sz="2000" i="1"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O </a:t>
            </a:r>
            <a:r>
              <a:rPr kumimoji="0" lang="en-US" altLang="zh-CN" sz="200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a:t>
            </a:r>
            <a:r>
              <a:rPr kumimoji="0" lang="zh-CN" altLang="en-US" sz="200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）加上分支中运行时间最长的语句的运行时间。</a:t>
            </a:r>
          </a:p>
        </p:txBody>
      </p:sp>
    </p:spTree>
    <p:extLst>
      <p:ext uri="{BB962C8B-B14F-4D97-AF65-F5344CB8AC3E}">
        <p14:creationId xmlns:p14="http://schemas.microsoft.com/office/powerpoint/2010/main" val="733872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C7373-4625-4B66-8F0E-3FF37A0F8AD5}"/>
              </a:ext>
            </a:extLst>
          </p:cNvPr>
          <p:cNvSpPr>
            <a:spLocks noGrp="1"/>
          </p:cNvSpPr>
          <p:nvPr>
            <p:ph type="title"/>
          </p:nvPr>
        </p:nvSpPr>
        <p:spPr/>
        <p:txBody>
          <a:bodyPr/>
          <a:lstStyle/>
          <a:p>
            <a:r>
              <a:rPr lang="zh-CN" altLang="en-US" sz="2400" dirty="0"/>
              <a:t>各种语句和模块分析应遵循的规则</a:t>
            </a:r>
          </a:p>
        </p:txBody>
      </p:sp>
      <p:sp>
        <p:nvSpPr>
          <p:cNvPr id="4" name="页脚占位符 3">
            <a:extLst>
              <a:ext uri="{FF2B5EF4-FFF2-40B4-BE49-F238E27FC236}">
                <a16:creationId xmlns:a16="http://schemas.microsoft.com/office/drawing/2014/main" id="{D4E75486-DB18-4292-AFA4-B75DA1727B7C}"/>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29D5709A-6FC1-48BC-9C13-3CAA2BB15E41}"/>
              </a:ext>
            </a:extLst>
          </p:cNvPr>
          <p:cNvSpPr>
            <a:spLocks noGrp="1"/>
          </p:cNvSpPr>
          <p:nvPr>
            <p:ph type="sldNum" sz="quarter" idx="12"/>
          </p:nvPr>
        </p:nvSpPr>
        <p:spPr/>
        <p:txBody>
          <a:bodyPr/>
          <a:lstStyle/>
          <a:p>
            <a:fld id="{36FD9405-CE62-418F-9683-85B6A1C55A4B}" type="slidenum">
              <a:rPr lang="zh-CN" altLang="en-US" smtClean="0"/>
              <a:pPr/>
              <a:t>26</a:t>
            </a:fld>
            <a:endParaRPr lang="zh-CN" altLang="en-US" dirty="0"/>
          </a:p>
        </p:txBody>
      </p:sp>
      <p:sp>
        <p:nvSpPr>
          <p:cNvPr id="6" name="矩形 6">
            <a:extLst>
              <a:ext uri="{FF2B5EF4-FFF2-40B4-BE49-F238E27FC236}">
                <a16:creationId xmlns:a16="http://schemas.microsoft.com/office/drawing/2014/main" id="{510A24B5-0F89-4904-89F3-E009F60236CF}"/>
              </a:ext>
            </a:extLst>
          </p:cNvPr>
          <p:cNvSpPr>
            <a:spLocks noChangeArrowheads="1"/>
          </p:cNvSpPr>
          <p:nvPr/>
        </p:nvSpPr>
        <p:spPr bwMode="auto">
          <a:xfrm>
            <a:off x="365734" y="957798"/>
            <a:ext cx="8572500" cy="443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ts val="1200"/>
              </a:spcBef>
            </a:pPr>
            <a:r>
              <a:rPr lang="en-US" altLang="zh-CN" sz="2000" dirty="0">
                <a:solidFill>
                  <a:srgbClr val="0000FF"/>
                </a:solidFill>
                <a:latin typeface="微软雅黑" panose="020B0503020204020204" pitchFamily="34" charset="-122"/>
                <a:ea typeface="微软雅黑" panose="020B0503020204020204" pitchFamily="34" charset="-122"/>
              </a:rPr>
              <a:t>(4) </a:t>
            </a:r>
            <a:r>
              <a:rPr lang="zh-CN" altLang="en-US" sz="2000" dirty="0">
                <a:solidFill>
                  <a:srgbClr val="0000FF"/>
                </a:solidFill>
                <a:latin typeface="微软雅黑" panose="020B0503020204020204" pitchFamily="34" charset="-122"/>
                <a:ea typeface="微软雅黑" panose="020B0503020204020204" pitchFamily="34" charset="-122"/>
              </a:rPr>
              <a:t>循环语句</a:t>
            </a:r>
            <a:endParaRPr lang="en-US" altLang="zh-CN" sz="2000" dirty="0">
              <a:solidFill>
                <a:srgbClr val="0000FF"/>
              </a:solidFill>
              <a:latin typeface="微软雅黑" panose="020B0503020204020204" pitchFamily="34" charset="-122"/>
              <a:ea typeface="微软雅黑" panose="020B0503020204020204" pitchFamily="34" charset="-122"/>
            </a:endParaRPr>
          </a:p>
          <a:p>
            <a:pPr eaLnBrk="1" hangingPunct="1">
              <a:lnSpc>
                <a:spcPct val="150000"/>
              </a:lnSpc>
              <a:spcBef>
                <a:spcPts val="1200"/>
              </a:spcBef>
              <a:buFont typeface="Wingdings" panose="05000000000000000000" pitchFamily="2" charset="2"/>
              <a:buChar char="Ø"/>
            </a:pPr>
            <a:r>
              <a:rPr lang="zh-CN" altLang="en-US" sz="1600" dirty="0">
                <a:solidFill>
                  <a:srgbClr val="FF0000"/>
                </a:solidFill>
                <a:latin typeface="微软雅黑" panose="020B0503020204020204" pitchFamily="34" charset="-122"/>
                <a:ea typeface="微软雅黑" panose="020B0503020204020204" pitchFamily="34" charset="-122"/>
              </a:rPr>
              <a:t> 运行时间</a:t>
            </a:r>
            <a:r>
              <a:rPr lang="zh-CN" altLang="en-US" sz="1600" dirty="0">
                <a:latin typeface="微软雅黑" panose="020B0503020204020204" pitchFamily="34" charset="-122"/>
                <a:ea typeface="微软雅黑" panose="020B0503020204020204" pitchFamily="34" charset="-122"/>
              </a:rPr>
              <a:t>是对输入数据重复执行</a:t>
            </a:r>
            <a:r>
              <a:rPr lang="en-US" altLang="zh-CN" sz="1600" i="1"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1600" dirty="0">
                <a:latin typeface="微软雅黑" panose="020B0503020204020204" pitchFamily="34" charset="-122"/>
                <a:ea typeface="微软雅黑" panose="020B0503020204020204" pitchFamily="34" charset="-122"/>
              </a:rPr>
              <a:t>次循环体所耗时间的</a:t>
            </a:r>
            <a:r>
              <a:rPr lang="zh-CN" altLang="en-US" sz="1600" dirty="0">
                <a:solidFill>
                  <a:srgbClr val="FF0000"/>
                </a:solidFill>
                <a:latin typeface="微软雅黑" panose="020B0503020204020204" pitchFamily="34" charset="-122"/>
                <a:ea typeface="微软雅黑" panose="020B0503020204020204" pitchFamily="34" charset="-122"/>
              </a:rPr>
              <a:t>总和</a:t>
            </a:r>
            <a:r>
              <a:rPr lang="zh-CN" altLang="en-US" sz="1600" dirty="0">
                <a:latin typeface="微软雅黑" panose="020B0503020204020204" pitchFamily="34" charset="-122"/>
                <a:ea typeface="微软雅黑" panose="020B0503020204020204" pitchFamily="34" charset="-122"/>
              </a:rPr>
              <a:t>。</a:t>
            </a:r>
          </a:p>
          <a:p>
            <a:pPr eaLnBrk="1" hangingPunct="1">
              <a:lnSpc>
                <a:spcPct val="150000"/>
              </a:lnSpc>
              <a:spcBef>
                <a:spcPts val="1200"/>
              </a:spcBef>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 每次重复所耗时间包括两部分：</a:t>
            </a:r>
            <a:endParaRPr lang="en-US" altLang="zh-CN" sz="1600" dirty="0">
              <a:latin typeface="微软雅黑" panose="020B0503020204020204" pitchFamily="34" charset="-122"/>
              <a:ea typeface="微软雅黑" panose="020B0503020204020204" pitchFamily="34" charset="-122"/>
            </a:endParaRPr>
          </a:p>
          <a:p>
            <a:pPr lvl="1" eaLnBrk="1" hangingPunct="1">
              <a:lnSpc>
                <a:spcPct val="150000"/>
              </a:lnSpc>
              <a:spcBef>
                <a:spcPts val="1200"/>
              </a:spcBef>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一是循环体本身的运行时间；</a:t>
            </a:r>
            <a:endParaRPr lang="en-US" altLang="zh-CN" sz="1600" dirty="0">
              <a:latin typeface="微软雅黑" panose="020B0503020204020204" pitchFamily="34" charset="-122"/>
              <a:ea typeface="微软雅黑" panose="020B0503020204020204" pitchFamily="34" charset="-122"/>
            </a:endParaRPr>
          </a:p>
          <a:p>
            <a:pPr lvl="1" eaLnBrk="1" hangingPunct="1">
              <a:lnSpc>
                <a:spcPct val="150000"/>
              </a:lnSpc>
              <a:spcBef>
                <a:spcPts val="1200"/>
              </a:spcBef>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二是计算循环参数、测试循环终止条件和跳回循环头所耗时间。后一部分通常为</a:t>
            </a:r>
            <a:r>
              <a:rPr lang="en-US" altLang="zh-CN" sz="1600" i="1" dirty="0">
                <a:latin typeface="微软雅黑" panose="020B0503020204020204" pitchFamily="34" charset="-122"/>
                <a:ea typeface="微软雅黑" panose="020B0503020204020204" pitchFamily="34" charset="-122"/>
                <a:cs typeface="Times New Roman" panose="02020603050405020304" pitchFamily="18" charset="0"/>
              </a:rPr>
              <a:t>O </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a:t>
            </a:r>
          </a:p>
          <a:p>
            <a:pPr eaLnBrk="1" hangingPunct="1">
              <a:lnSpc>
                <a:spcPct val="150000"/>
              </a:lnSpc>
              <a:spcBef>
                <a:spcPts val="1200"/>
              </a:spcBef>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 通常，将</a:t>
            </a:r>
            <a:r>
              <a:rPr lang="zh-CN" altLang="en-US" sz="1600" dirty="0">
                <a:solidFill>
                  <a:srgbClr val="FF0000"/>
                </a:solidFill>
                <a:latin typeface="微软雅黑" panose="020B0503020204020204" pitchFamily="34" charset="-122"/>
                <a:ea typeface="微软雅黑" panose="020B0503020204020204" pitchFamily="34" charset="-122"/>
              </a:rPr>
              <a:t>常数因子</a:t>
            </a:r>
            <a:r>
              <a:rPr lang="zh-CN" altLang="en-US" sz="1600" dirty="0">
                <a:latin typeface="微软雅黑" panose="020B0503020204020204" pitchFamily="34" charset="-122"/>
                <a:ea typeface="微软雅黑" panose="020B0503020204020204" pitchFamily="34" charset="-122"/>
              </a:rPr>
              <a:t>忽略不计，可以认为上述时间是循环重复次数</a:t>
            </a:r>
            <a:r>
              <a:rPr lang="en-US" altLang="zh-CN" sz="1600" i="1"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1600" dirty="0">
                <a:latin typeface="微软雅黑" panose="020B0503020204020204" pitchFamily="34" charset="-122"/>
                <a:ea typeface="微软雅黑" panose="020B0503020204020204" pitchFamily="34" charset="-122"/>
              </a:rPr>
              <a:t>和</a:t>
            </a:r>
            <a:r>
              <a:rPr lang="en-US" altLang="zh-CN" sz="1600" i="1" dirty="0">
                <a:latin typeface="微软雅黑" panose="020B0503020204020204" pitchFamily="34" charset="-122"/>
                <a:ea typeface="微软雅黑" panose="020B0503020204020204" pitchFamily="34" charset="-122"/>
                <a:cs typeface="Times New Roman" panose="02020603050405020304" pitchFamily="18" charset="0"/>
              </a:rPr>
              <a:t>m</a:t>
            </a:r>
            <a:r>
              <a:rPr lang="zh-CN" altLang="en-US" sz="1600" dirty="0">
                <a:latin typeface="微软雅黑" panose="020B0503020204020204" pitchFamily="34" charset="-122"/>
                <a:ea typeface="微软雅黑" panose="020B0503020204020204" pitchFamily="34" charset="-122"/>
              </a:rPr>
              <a:t>的乘积，其中</a:t>
            </a:r>
            <a:r>
              <a:rPr lang="en-US" altLang="zh-CN" sz="1600" i="1" dirty="0">
                <a:latin typeface="微软雅黑" panose="020B0503020204020204" pitchFamily="34" charset="-122"/>
                <a:ea typeface="微软雅黑" panose="020B0503020204020204" pitchFamily="34" charset="-122"/>
                <a:cs typeface="Times New Roman" panose="02020603050405020304" pitchFamily="18" charset="0"/>
              </a:rPr>
              <a:t>m</a:t>
            </a:r>
            <a:r>
              <a:rPr lang="zh-CN" altLang="en-US" sz="1600" dirty="0">
                <a:latin typeface="微软雅黑" panose="020B0503020204020204" pitchFamily="34" charset="-122"/>
                <a:ea typeface="微软雅黑" panose="020B0503020204020204" pitchFamily="34" charset="-122"/>
              </a:rPr>
              <a:t>是</a:t>
            </a:r>
            <a:r>
              <a:rPr lang="en-US" altLang="zh-CN" sz="1600" i="1"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1600" dirty="0">
                <a:latin typeface="微软雅黑" panose="020B0503020204020204" pitchFamily="34" charset="-122"/>
                <a:ea typeface="微软雅黑" panose="020B0503020204020204" pitchFamily="34" charset="-122"/>
              </a:rPr>
              <a:t>次执行循环体当中时间消耗最多的那一次的运行时间</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乘法规则</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eaLnBrk="1" hangingPunct="1">
              <a:lnSpc>
                <a:spcPct val="150000"/>
              </a:lnSpc>
              <a:spcBef>
                <a:spcPts val="1200"/>
              </a:spcBef>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 当遇到</a:t>
            </a:r>
            <a:r>
              <a:rPr lang="zh-CN" altLang="en-US" sz="1600" dirty="0">
                <a:solidFill>
                  <a:srgbClr val="FF0000"/>
                </a:solidFill>
                <a:latin typeface="微软雅黑" panose="020B0503020204020204" pitchFamily="34" charset="-122"/>
                <a:ea typeface="微软雅黑" panose="020B0503020204020204" pitchFamily="34" charset="-122"/>
              </a:rPr>
              <a:t>多重循环</a:t>
            </a:r>
            <a:r>
              <a:rPr lang="zh-CN" altLang="en-US" sz="1600" dirty="0">
                <a:latin typeface="微软雅黑" panose="020B0503020204020204" pitchFamily="34" charset="-122"/>
                <a:ea typeface="微软雅黑" panose="020B0503020204020204" pitchFamily="34" charset="-122"/>
              </a:rPr>
              <a:t>时，要由内层循环向外层逐层分析。因此，当分析外层循环的运行时间是，内层循环的运行时间应该是已知的此时可以把内层循环看成是外层循环的循环体的一部分。</a:t>
            </a:r>
          </a:p>
        </p:txBody>
      </p:sp>
    </p:spTree>
    <p:extLst>
      <p:ext uri="{BB962C8B-B14F-4D97-AF65-F5344CB8AC3E}">
        <p14:creationId xmlns:p14="http://schemas.microsoft.com/office/powerpoint/2010/main" val="3449499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9047C-5EC8-4302-BFCA-166C04E9AEDD}"/>
              </a:ext>
            </a:extLst>
          </p:cNvPr>
          <p:cNvSpPr>
            <a:spLocks noGrp="1"/>
          </p:cNvSpPr>
          <p:nvPr>
            <p:ph type="title"/>
          </p:nvPr>
        </p:nvSpPr>
        <p:spPr/>
        <p:txBody>
          <a:bodyPr/>
          <a:lstStyle/>
          <a:p>
            <a:r>
              <a:rPr lang="zh-CN" altLang="en-US" sz="2400" dirty="0"/>
              <a:t>各种语句和模块分析应遵循的规则</a:t>
            </a:r>
          </a:p>
        </p:txBody>
      </p:sp>
      <p:sp>
        <p:nvSpPr>
          <p:cNvPr id="4" name="页脚占位符 3">
            <a:extLst>
              <a:ext uri="{FF2B5EF4-FFF2-40B4-BE49-F238E27FC236}">
                <a16:creationId xmlns:a16="http://schemas.microsoft.com/office/drawing/2014/main" id="{77F4C3A0-2A72-481D-A69C-D2660E00CAEB}"/>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BC0423B6-132F-4008-A4A6-8986EC81BE4D}"/>
              </a:ext>
            </a:extLst>
          </p:cNvPr>
          <p:cNvSpPr>
            <a:spLocks noGrp="1"/>
          </p:cNvSpPr>
          <p:nvPr>
            <p:ph type="sldNum" sz="quarter" idx="12"/>
          </p:nvPr>
        </p:nvSpPr>
        <p:spPr/>
        <p:txBody>
          <a:bodyPr/>
          <a:lstStyle/>
          <a:p>
            <a:fld id="{36FD9405-CE62-418F-9683-85B6A1C55A4B}" type="slidenum">
              <a:rPr lang="zh-CN" altLang="en-US" smtClean="0"/>
              <a:pPr/>
              <a:t>27</a:t>
            </a:fld>
            <a:endParaRPr lang="zh-CN" altLang="en-US" dirty="0"/>
          </a:p>
        </p:txBody>
      </p:sp>
      <p:sp>
        <p:nvSpPr>
          <p:cNvPr id="6" name="矩形 4">
            <a:extLst>
              <a:ext uri="{FF2B5EF4-FFF2-40B4-BE49-F238E27FC236}">
                <a16:creationId xmlns:a16="http://schemas.microsoft.com/office/drawing/2014/main" id="{95862865-38A8-4E2F-AFBF-727F2FD404D3}"/>
              </a:ext>
            </a:extLst>
          </p:cNvPr>
          <p:cNvSpPr>
            <a:spLocks noChangeArrowheads="1"/>
          </p:cNvSpPr>
          <p:nvPr/>
        </p:nvSpPr>
        <p:spPr bwMode="auto">
          <a:xfrm>
            <a:off x="528771" y="1016549"/>
            <a:ext cx="8183229"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ts val="1200"/>
              </a:spcBef>
            </a:pPr>
            <a:r>
              <a:rPr lang="en-US" altLang="zh-CN" sz="2000" dirty="0">
                <a:solidFill>
                  <a:srgbClr val="0000FF"/>
                </a:solidFill>
                <a:latin typeface="微软雅黑" panose="020B0503020204020204" pitchFamily="34" charset="-122"/>
                <a:ea typeface="微软雅黑" panose="020B0503020204020204" pitchFamily="34" charset="-122"/>
              </a:rPr>
              <a:t>(5) </a:t>
            </a:r>
            <a:r>
              <a:rPr lang="zh-CN" altLang="en-US" sz="2000" dirty="0">
                <a:solidFill>
                  <a:srgbClr val="0000FF"/>
                </a:solidFill>
                <a:latin typeface="微软雅黑" panose="020B0503020204020204" pitchFamily="34" charset="-122"/>
                <a:ea typeface="微软雅黑" panose="020B0503020204020204" pitchFamily="34" charset="-122"/>
              </a:rPr>
              <a:t>函数调用语句</a:t>
            </a:r>
            <a:endParaRPr lang="en-US" altLang="zh-CN" sz="2000" dirty="0">
              <a:solidFill>
                <a:srgbClr val="0000FF"/>
              </a:solidFill>
              <a:latin typeface="微软雅黑" panose="020B0503020204020204" pitchFamily="34" charset="-122"/>
              <a:ea typeface="微软雅黑" panose="020B0503020204020204" pitchFamily="34" charset="-122"/>
            </a:endParaRPr>
          </a:p>
          <a:p>
            <a:pPr eaLnBrk="1" hangingPunct="1">
              <a:lnSpc>
                <a:spcPct val="150000"/>
              </a:lnSpc>
              <a:spcBef>
                <a:spcPts val="1800"/>
              </a:spcBef>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 若程序中只有</a:t>
            </a:r>
            <a:r>
              <a:rPr lang="zh-CN" altLang="en-US" sz="2000" dirty="0">
                <a:solidFill>
                  <a:srgbClr val="FF0000"/>
                </a:solidFill>
                <a:latin typeface="微软雅黑" panose="020B0503020204020204" pitchFamily="34" charset="-122"/>
                <a:ea typeface="微软雅黑" panose="020B0503020204020204" pitchFamily="34" charset="-122"/>
              </a:rPr>
              <a:t>非递归调用</a:t>
            </a:r>
            <a:r>
              <a:rPr lang="zh-CN" altLang="en-US" sz="2000" dirty="0">
                <a:latin typeface="微软雅黑" panose="020B0503020204020204" pitchFamily="34" charset="-122"/>
                <a:ea typeface="微软雅黑" panose="020B0503020204020204" pitchFamily="34" charset="-122"/>
              </a:rPr>
              <a:t>，则从没有函数调用的被调函数开始，计算所有这种函数的运行时间。然后考虑有函数调用的任意一个函数</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P</a:t>
            </a:r>
            <a:r>
              <a:rPr lang="zh-CN" altLang="en-US" sz="2000" dirty="0">
                <a:latin typeface="微软雅黑" panose="020B0503020204020204" pitchFamily="34" charset="-122"/>
                <a:ea typeface="微软雅黑" panose="020B0503020204020204" pitchFamily="34" charset="-122"/>
              </a:rPr>
              <a:t>，在</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P</a:t>
            </a:r>
            <a:r>
              <a:rPr lang="zh-CN" altLang="en-US" sz="2000" dirty="0">
                <a:latin typeface="微软雅黑" panose="020B0503020204020204" pitchFamily="34" charset="-122"/>
                <a:ea typeface="微软雅黑" panose="020B0503020204020204" pitchFamily="34" charset="-122"/>
              </a:rPr>
              <a:t>调用的全部函数的运行时间都计算完之后，即可开始计算</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P </a:t>
            </a:r>
            <a:r>
              <a:rPr lang="zh-CN" altLang="en-US" sz="2000" dirty="0">
                <a:latin typeface="微软雅黑" panose="020B0503020204020204" pitchFamily="34" charset="-122"/>
                <a:ea typeface="微软雅黑" panose="020B0503020204020204" pitchFamily="34" charset="-122"/>
              </a:rPr>
              <a:t>的运行时间。</a:t>
            </a:r>
          </a:p>
          <a:p>
            <a:pPr eaLnBrk="1" hangingPunct="1">
              <a:lnSpc>
                <a:spcPct val="150000"/>
              </a:lnSpc>
              <a:spcBef>
                <a:spcPts val="1800"/>
              </a:spcBef>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 若程序中有</a:t>
            </a:r>
            <a:r>
              <a:rPr lang="zh-CN" altLang="en-US" sz="2000" dirty="0">
                <a:solidFill>
                  <a:srgbClr val="FF0000"/>
                </a:solidFill>
                <a:latin typeface="微软雅黑" panose="020B0503020204020204" pitchFamily="34" charset="-122"/>
                <a:ea typeface="微软雅黑" panose="020B0503020204020204" pitchFamily="34" charset="-122"/>
              </a:rPr>
              <a:t>递归调用</a:t>
            </a:r>
            <a:r>
              <a:rPr lang="zh-CN" altLang="en-US" sz="2000" dirty="0">
                <a:latin typeface="微软雅黑" panose="020B0503020204020204" pitchFamily="34" charset="-122"/>
                <a:ea typeface="微软雅黑" panose="020B0503020204020204" pitchFamily="34" charset="-122"/>
              </a:rPr>
              <a:t>，则令每个递归函数对应于一个未知的时间开销函数</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T </a:t>
            </a:r>
            <a:r>
              <a:rPr lang="en-US" altLang="zh-CN" sz="2000" dirty="0">
                <a:latin typeface="微软雅黑" panose="020B0503020204020204" pitchFamily="34" charset="-122"/>
                <a:ea typeface="微软雅黑" panose="020B0503020204020204" pitchFamily="34" charset="-12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n</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，其中</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rPr>
              <a:t>是该函数参数的大小，之后列出关于</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T </a:t>
            </a:r>
            <a:r>
              <a:rPr lang="zh-CN" altLang="en-US" sz="2000" dirty="0">
                <a:latin typeface="微软雅黑" panose="020B0503020204020204" pitchFamily="34" charset="-122"/>
                <a:ea typeface="微软雅黑" panose="020B0503020204020204" pitchFamily="34" charset="-122"/>
              </a:rPr>
              <a:t>的递归方程并求解之。</a:t>
            </a:r>
          </a:p>
        </p:txBody>
      </p:sp>
    </p:spTree>
    <p:extLst>
      <p:ext uri="{BB962C8B-B14F-4D97-AF65-F5344CB8AC3E}">
        <p14:creationId xmlns:p14="http://schemas.microsoft.com/office/powerpoint/2010/main" val="2407684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dirty="0"/>
              <a:t>算法的空间复杂性</a:t>
            </a:r>
          </a:p>
        </p:txBody>
      </p:sp>
      <p:sp>
        <p:nvSpPr>
          <p:cNvPr id="3" name="内容占位符 2"/>
          <p:cNvSpPr>
            <a:spLocks noGrp="1"/>
          </p:cNvSpPr>
          <p:nvPr>
            <p:ph idx="1"/>
          </p:nvPr>
        </p:nvSpPr>
        <p:spPr>
          <a:xfrm>
            <a:off x="432000" y="1041400"/>
            <a:ext cx="8280000" cy="4999040"/>
          </a:xfrm>
        </p:spPr>
        <p:txBody>
          <a:bodyPr/>
          <a:lstStyle/>
          <a:p>
            <a:pPr>
              <a:lnSpc>
                <a:spcPct val="150000"/>
              </a:lnSpc>
            </a:pPr>
            <a:r>
              <a:rPr lang="zh-CN" altLang="en-US" dirty="0"/>
              <a:t>算法的</a:t>
            </a:r>
            <a:r>
              <a:rPr lang="zh-CN" altLang="en-US" dirty="0">
                <a:solidFill>
                  <a:srgbClr val="FF0000"/>
                </a:solidFill>
              </a:rPr>
              <a:t>空间复杂度</a:t>
            </a:r>
            <a:r>
              <a:rPr lang="zh-CN" altLang="en-US" dirty="0"/>
              <a:t>通过计算算法所需的存储空间实现，记作</a:t>
            </a:r>
            <a:r>
              <a:rPr lang="en-US" altLang="zh-CN" dirty="0"/>
              <a:t>S(n)=O(f(n))</a:t>
            </a:r>
            <a:r>
              <a:rPr lang="zh-CN" altLang="en-US" dirty="0"/>
              <a:t>，其中</a:t>
            </a:r>
            <a:r>
              <a:rPr lang="en-US" altLang="zh-CN" dirty="0"/>
              <a:t>n</a:t>
            </a:r>
            <a:r>
              <a:rPr lang="zh-CN" altLang="en-US" dirty="0"/>
              <a:t>为问题的规模，</a:t>
            </a:r>
            <a:r>
              <a:rPr lang="en-US" altLang="zh-CN" dirty="0"/>
              <a:t>f(n)</a:t>
            </a:r>
            <a:r>
              <a:rPr lang="zh-CN" altLang="en-US" dirty="0"/>
              <a:t>为语句关于</a:t>
            </a:r>
            <a:r>
              <a:rPr lang="en-US" altLang="zh-CN" dirty="0"/>
              <a:t>n</a:t>
            </a:r>
            <a:r>
              <a:rPr lang="zh-CN" altLang="en-US" dirty="0"/>
              <a:t>所占存储空间的函数。</a:t>
            </a:r>
            <a:endParaRPr lang="en-US" altLang="zh-CN" dirty="0"/>
          </a:p>
          <a:p>
            <a:pPr>
              <a:lnSpc>
                <a:spcPct val="150000"/>
              </a:lnSpc>
            </a:pPr>
            <a:endParaRPr lang="en-US" altLang="zh-CN" dirty="0"/>
          </a:p>
          <a:p>
            <a:pPr>
              <a:lnSpc>
                <a:spcPct val="150000"/>
              </a:lnSpc>
            </a:pPr>
            <a:r>
              <a:rPr lang="zh-CN" altLang="en-US" dirty="0"/>
              <a:t>若算法执行时</a:t>
            </a:r>
            <a:r>
              <a:rPr lang="zh-CN" altLang="en-US" dirty="0">
                <a:solidFill>
                  <a:srgbClr val="FF0000"/>
                </a:solidFill>
              </a:rPr>
              <a:t>所需的辅助空间</a:t>
            </a:r>
            <a:r>
              <a:rPr lang="zh-CN" altLang="en-US" dirty="0"/>
              <a:t>相对于输入数据量而言是个常数，则称此算法的空间复杂度为</a:t>
            </a:r>
            <a:r>
              <a:rPr lang="en-US" altLang="zh-CN" dirty="0"/>
              <a:t>O(1)</a:t>
            </a:r>
            <a:r>
              <a:rPr lang="zh-CN" altLang="en-US" dirty="0"/>
              <a:t>。</a:t>
            </a:r>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28</a:t>
            </a:fld>
            <a:endParaRPr lang="zh-CN" altLang="en-US" dirty="0"/>
          </a:p>
        </p:txBody>
      </p:sp>
    </p:spTree>
    <p:extLst>
      <p:ext uri="{BB962C8B-B14F-4D97-AF65-F5344CB8AC3E}">
        <p14:creationId xmlns:p14="http://schemas.microsoft.com/office/powerpoint/2010/main" val="3705091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B38687-5DBE-4C56-B217-BCCD8CF12531}"/>
              </a:ext>
            </a:extLst>
          </p:cNvPr>
          <p:cNvSpPr>
            <a:spLocks noGrp="1"/>
          </p:cNvSpPr>
          <p:nvPr>
            <p:ph type="title"/>
          </p:nvPr>
        </p:nvSpPr>
        <p:spPr/>
        <p:txBody>
          <a:bodyPr/>
          <a:lstStyle/>
          <a:p>
            <a:r>
              <a:rPr lang="zh-CN" altLang="en-US" sz="2400" dirty="0"/>
              <a:t>算法的空间复杂性</a:t>
            </a:r>
          </a:p>
        </p:txBody>
      </p:sp>
      <p:sp>
        <p:nvSpPr>
          <p:cNvPr id="3" name="内容占位符 2">
            <a:extLst>
              <a:ext uri="{FF2B5EF4-FFF2-40B4-BE49-F238E27FC236}">
                <a16:creationId xmlns:a16="http://schemas.microsoft.com/office/drawing/2014/main" id="{A3D75981-8B79-4427-8D6D-E9C2675095BA}"/>
              </a:ext>
            </a:extLst>
          </p:cNvPr>
          <p:cNvSpPr>
            <a:spLocks noGrp="1"/>
          </p:cNvSpPr>
          <p:nvPr>
            <p:ph idx="1"/>
          </p:nvPr>
        </p:nvSpPr>
        <p:spPr/>
        <p:txBody>
          <a:bodyPr/>
          <a:lstStyle/>
          <a:p>
            <a:pPr marL="0" lvl="0" indent="0" fontAlgn="base">
              <a:lnSpc>
                <a:spcPct val="150000"/>
              </a:lnSpc>
              <a:spcBef>
                <a:spcPts val="1800"/>
              </a:spcBef>
              <a:spcAft>
                <a:spcPct val="0"/>
              </a:spcAft>
              <a:buFont typeface="Wingdings" panose="05000000000000000000" pitchFamily="2" charset="2"/>
              <a:buChar char="Ø"/>
            </a:pPr>
            <a:r>
              <a:rPr lang="zh-CN" altLang="en-US" sz="2000" dirty="0">
                <a:solidFill>
                  <a:prstClr val="black"/>
                </a:solidFill>
                <a:latin typeface="微软雅黑" panose="020B0503020204020204" pitchFamily="34" charset="-122"/>
              </a:rPr>
              <a:t> 一个算法的存储量需求除了存放算法本身所有的指令、常数、变量和输入数据外，还包括对数据进行操作的</a:t>
            </a:r>
            <a:r>
              <a:rPr lang="zh-CN" altLang="en-US" sz="2000" dirty="0">
                <a:solidFill>
                  <a:srgbClr val="FF0000"/>
                </a:solidFill>
                <a:latin typeface="微软雅黑" panose="020B0503020204020204" pitchFamily="34" charset="-122"/>
              </a:rPr>
              <a:t>工作单元</a:t>
            </a:r>
            <a:r>
              <a:rPr lang="zh-CN" altLang="en-US" sz="2000" dirty="0">
                <a:solidFill>
                  <a:prstClr val="black"/>
                </a:solidFill>
                <a:latin typeface="微软雅黑" panose="020B0503020204020204" pitchFamily="34" charset="-122"/>
              </a:rPr>
              <a:t>和</a:t>
            </a:r>
            <a:r>
              <a:rPr lang="zh-CN" altLang="en-US" sz="2000" dirty="0">
                <a:solidFill>
                  <a:srgbClr val="FF0000"/>
                </a:solidFill>
                <a:latin typeface="微软雅黑" panose="020B0503020204020204" pitchFamily="34" charset="-122"/>
              </a:rPr>
              <a:t>存储</a:t>
            </a:r>
            <a:r>
              <a:rPr lang="zh-CN" altLang="en-US" sz="2000" dirty="0">
                <a:solidFill>
                  <a:prstClr val="black"/>
                </a:solidFill>
                <a:latin typeface="微软雅黑" panose="020B0503020204020204" pitchFamily="34" charset="-122"/>
              </a:rPr>
              <a:t>实现计算所需信息的</a:t>
            </a:r>
            <a:r>
              <a:rPr lang="zh-CN" altLang="en-US" sz="2000" dirty="0">
                <a:solidFill>
                  <a:srgbClr val="FF0000"/>
                </a:solidFill>
                <a:latin typeface="微软雅黑" panose="020B0503020204020204" pitchFamily="34" charset="-122"/>
              </a:rPr>
              <a:t>辅助空间</a:t>
            </a:r>
            <a:r>
              <a:rPr lang="zh-CN" altLang="en-US" sz="2000" dirty="0">
                <a:solidFill>
                  <a:prstClr val="black"/>
                </a:solidFill>
                <a:latin typeface="微软雅黑" panose="020B0503020204020204" pitchFamily="34" charset="-122"/>
              </a:rPr>
              <a:t>。</a:t>
            </a:r>
          </a:p>
          <a:p>
            <a:pPr marL="0" lvl="0" indent="0" fontAlgn="base">
              <a:lnSpc>
                <a:spcPct val="150000"/>
              </a:lnSpc>
              <a:spcBef>
                <a:spcPts val="1800"/>
              </a:spcBef>
              <a:spcAft>
                <a:spcPct val="0"/>
              </a:spcAft>
              <a:buFont typeface="Wingdings" panose="05000000000000000000" pitchFamily="2" charset="2"/>
              <a:buChar char="Ø"/>
            </a:pPr>
            <a:r>
              <a:rPr lang="zh-CN" altLang="en-US" sz="2000" dirty="0">
                <a:solidFill>
                  <a:prstClr val="black"/>
                </a:solidFill>
                <a:latin typeface="微软雅黑" panose="020B0503020204020204" pitchFamily="34" charset="-122"/>
              </a:rPr>
              <a:t> 算法的存储量需求与输入的规模、表示方式、算法采用的数据结构、算法的设计以及输入数据的性质有关。</a:t>
            </a:r>
          </a:p>
          <a:p>
            <a:pPr marL="0" lvl="0" indent="0" fontAlgn="base">
              <a:lnSpc>
                <a:spcPct val="150000"/>
              </a:lnSpc>
              <a:spcBef>
                <a:spcPts val="1800"/>
              </a:spcBef>
              <a:spcAft>
                <a:spcPct val="0"/>
              </a:spcAft>
              <a:buFont typeface="Wingdings" panose="05000000000000000000" pitchFamily="2" charset="2"/>
              <a:buChar char="Ø"/>
            </a:pPr>
            <a:r>
              <a:rPr lang="zh-CN" altLang="en-US" sz="2000" dirty="0">
                <a:solidFill>
                  <a:prstClr val="black"/>
                </a:solidFill>
                <a:latin typeface="微软雅黑" panose="020B0503020204020204" pitchFamily="34" charset="-122"/>
              </a:rPr>
              <a:t> 算法的执行的</a:t>
            </a:r>
            <a:r>
              <a:rPr lang="zh-CN" altLang="en-US" sz="2000" dirty="0">
                <a:solidFill>
                  <a:srgbClr val="FF0000"/>
                </a:solidFill>
                <a:latin typeface="微软雅黑" panose="020B0503020204020204" pitchFamily="34" charset="-122"/>
              </a:rPr>
              <a:t>不同时刻，其空间需求可能是不同的</a:t>
            </a:r>
            <a:r>
              <a:rPr lang="zh-CN" altLang="en-US" sz="2000" dirty="0">
                <a:solidFill>
                  <a:prstClr val="black"/>
                </a:solidFill>
                <a:latin typeface="微软雅黑" panose="020B0503020204020204" pitchFamily="34" charset="-122"/>
              </a:rPr>
              <a:t>。</a:t>
            </a:r>
          </a:p>
          <a:p>
            <a:pPr marL="0" lvl="0" indent="0" fontAlgn="base">
              <a:lnSpc>
                <a:spcPct val="150000"/>
              </a:lnSpc>
              <a:spcBef>
                <a:spcPts val="1800"/>
              </a:spcBef>
              <a:spcAft>
                <a:spcPct val="0"/>
              </a:spcAft>
              <a:buFont typeface="Wingdings" panose="05000000000000000000" pitchFamily="2" charset="2"/>
              <a:buChar char="Ø"/>
            </a:pPr>
            <a:r>
              <a:rPr lang="zh-CN" altLang="en-US" sz="2000" dirty="0">
                <a:solidFill>
                  <a:prstClr val="black"/>
                </a:solidFill>
                <a:latin typeface="微软雅黑" panose="020B0503020204020204" pitchFamily="34" charset="-122"/>
              </a:rPr>
              <a:t> 算法的空间复杂性是指算法在执行过程中的</a:t>
            </a:r>
            <a:r>
              <a:rPr lang="zh-CN" altLang="en-US" sz="2000" dirty="0">
                <a:solidFill>
                  <a:srgbClr val="FF0000"/>
                </a:solidFill>
                <a:latin typeface="微软雅黑" panose="020B0503020204020204" pitchFamily="34" charset="-122"/>
              </a:rPr>
              <a:t>最大</a:t>
            </a:r>
            <a:r>
              <a:rPr lang="zh-CN" altLang="en-US" sz="2000" dirty="0">
                <a:solidFill>
                  <a:prstClr val="black"/>
                </a:solidFill>
                <a:latin typeface="微软雅黑" panose="020B0503020204020204" pitchFamily="34" charset="-122"/>
              </a:rPr>
              <a:t>存储量需求。</a:t>
            </a:r>
          </a:p>
          <a:p>
            <a:endParaRPr lang="zh-CN" altLang="en-US" dirty="0"/>
          </a:p>
        </p:txBody>
      </p:sp>
      <p:sp>
        <p:nvSpPr>
          <p:cNvPr id="4" name="页脚占位符 3">
            <a:extLst>
              <a:ext uri="{FF2B5EF4-FFF2-40B4-BE49-F238E27FC236}">
                <a16:creationId xmlns:a16="http://schemas.microsoft.com/office/drawing/2014/main" id="{C4969614-E23B-454F-AF67-301AB359C480}"/>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6C341D5F-EDE8-43D1-8E65-5FE8A15EA106}"/>
              </a:ext>
            </a:extLst>
          </p:cNvPr>
          <p:cNvSpPr>
            <a:spLocks noGrp="1"/>
          </p:cNvSpPr>
          <p:nvPr>
            <p:ph type="sldNum" sz="quarter" idx="12"/>
          </p:nvPr>
        </p:nvSpPr>
        <p:spPr/>
        <p:txBody>
          <a:bodyPr/>
          <a:lstStyle/>
          <a:p>
            <a:fld id="{36FD9405-CE62-418F-9683-85B6A1C55A4B}" type="slidenum">
              <a:rPr lang="zh-CN" altLang="en-US" smtClean="0"/>
              <a:pPr/>
              <a:t>29</a:t>
            </a:fld>
            <a:endParaRPr lang="zh-CN" altLang="en-US" dirty="0"/>
          </a:p>
        </p:txBody>
      </p:sp>
    </p:spTree>
    <p:extLst>
      <p:ext uri="{BB962C8B-B14F-4D97-AF65-F5344CB8AC3E}">
        <p14:creationId xmlns:p14="http://schemas.microsoft.com/office/powerpoint/2010/main" val="1777874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Analyzing algorithms</a:t>
            </a:r>
            <a:endParaRPr lang="zh-CN" altLang="en-US" dirty="0"/>
          </a:p>
        </p:txBody>
      </p:sp>
      <p:sp>
        <p:nvSpPr>
          <p:cNvPr id="3" name="内容占位符 2"/>
          <p:cNvSpPr>
            <a:spLocks noGrp="1"/>
          </p:cNvSpPr>
          <p:nvPr>
            <p:ph idx="1"/>
          </p:nvPr>
        </p:nvSpPr>
        <p:spPr/>
        <p:txBody>
          <a:bodyPr>
            <a:normAutofit/>
          </a:bodyPr>
          <a:lstStyle/>
          <a:p>
            <a:r>
              <a:rPr lang="en-US" altLang="zh-CN" dirty="0">
                <a:latin typeface="微软雅黑" panose="020B0503020204020204" pitchFamily="34" charset="-122"/>
              </a:rPr>
              <a:t>How to measure the efficiency of the algorithm</a:t>
            </a:r>
            <a:r>
              <a:rPr lang="zh-CN" altLang="en-US" dirty="0">
                <a:latin typeface="微软雅黑" panose="020B0503020204020204" pitchFamily="34" charset="-122"/>
              </a:rPr>
              <a:t>？</a:t>
            </a:r>
            <a:endParaRPr lang="en-US" altLang="zh-CN" dirty="0">
              <a:latin typeface="微软雅黑" panose="020B0503020204020204" pitchFamily="34" charset="-122"/>
            </a:endParaRPr>
          </a:p>
          <a:p>
            <a:endParaRPr lang="en-US" altLang="zh-CN" sz="2200" dirty="0">
              <a:latin typeface="微软雅黑" panose="020B0503020204020204" pitchFamily="34" charset="-122"/>
            </a:endParaRPr>
          </a:p>
          <a:p>
            <a:pPr>
              <a:lnSpc>
                <a:spcPct val="150000"/>
              </a:lnSpc>
            </a:pPr>
            <a:r>
              <a:rPr lang="en-US" altLang="zh-CN" sz="2200" dirty="0">
                <a:latin typeface="微软雅黑" panose="020B0503020204020204" pitchFamily="34" charset="-122"/>
              </a:rPr>
              <a:t>(Statistics after the event) </a:t>
            </a:r>
            <a:r>
              <a:rPr lang="zh-CN" altLang="en-US" sz="2200" dirty="0">
                <a:latin typeface="微软雅黑" panose="020B0503020204020204" pitchFamily="34" charset="-122"/>
              </a:rPr>
              <a:t>事后统计方法</a:t>
            </a:r>
            <a:endParaRPr lang="en-US" altLang="zh-CN" sz="2200" dirty="0">
              <a:latin typeface="微软雅黑" panose="020B0503020204020204" pitchFamily="34" charset="-122"/>
            </a:endParaRPr>
          </a:p>
          <a:p>
            <a:pPr lvl="1">
              <a:lnSpc>
                <a:spcPct val="150000"/>
              </a:lnSpc>
            </a:pPr>
            <a:r>
              <a:rPr lang="zh-CN" altLang="en-US" sz="2200" dirty="0">
                <a:latin typeface="微软雅黑" panose="020B0503020204020204" pitchFamily="34" charset="-122"/>
              </a:rPr>
              <a:t>通过设计好的测试程序和数据，利用计时器对程序的运行时间进行比较，从而确定算法效率的高低。</a:t>
            </a:r>
            <a:endParaRPr lang="en-US" altLang="zh-CN" sz="2200" dirty="0">
              <a:latin typeface="微软雅黑" panose="020B0503020204020204" pitchFamily="34" charset="-122"/>
            </a:endParaRPr>
          </a:p>
          <a:p>
            <a:endParaRPr lang="en-US" altLang="zh-CN" sz="2200" dirty="0">
              <a:latin typeface="微软雅黑" panose="020B0503020204020204" pitchFamily="34" charset="-122"/>
            </a:endParaRPr>
          </a:p>
          <a:p>
            <a:pPr>
              <a:lnSpc>
                <a:spcPct val="150000"/>
              </a:lnSpc>
            </a:pPr>
            <a:r>
              <a:rPr lang="en-US" altLang="zh-CN" sz="2200" dirty="0">
                <a:latin typeface="微软雅黑" panose="020B0503020204020204" pitchFamily="34" charset="-122"/>
              </a:rPr>
              <a:t>(Analysis &amp; estimation before the event) </a:t>
            </a:r>
            <a:r>
              <a:rPr lang="zh-CN" altLang="en-US" sz="2200" dirty="0">
                <a:latin typeface="微软雅黑" panose="020B0503020204020204" pitchFamily="34" charset="-122"/>
              </a:rPr>
              <a:t>事前分析估算方法</a:t>
            </a:r>
            <a:endParaRPr lang="en-US" altLang="zh-CN" sz="2200" dirty="0">
              <a:latin typeface="微软雅黑" panose="020B0503020204020204" pitchFamily="34" charset="-122"/>
            </a:endParaRPr>
          </a:p>
          <a:p>
            <a:pPr lvl="1">
              <a:lnSpc>
                <a:spcPct val="150000"/>
              </a:lnSpc>
            </a:pPr>
            <a:r>
              <a:rPr lang="zh-CN" altLang="en-US" sz="2200" dirty="0">
                <a:latin typeface="微软雅黑" panose="020B0503020204020204" pitchFamily="34" charset="-122"/>
              </a:rPr>
              <a:t>在计算机程序编制前，依据统计方法对算法进行估算。</a:t>
            </a:r>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3</a:t>
            </a:fld>
            <a:endParaRPr lang="zh-CN" altLang="en-US" dirty="0"/>
          </a:p>
        </p:txBody>
      </p:sp>
    </p:spTree>
    <p:extLst>
      <p:ext uri="{BB962C8B-B14F-4D97-AF65-F5344CB8AC3E}">
        <p14:creationId xmlns:p14="http://schemas.microsoft.com/office/powerpoint/2010/main" val="1496851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a:t>
            </a:r>
            <a:endParaRPr lang="zh-CN" altLang="en-US" dirty="0"/>
          </a:p>
        </p:txBody>
      </p:sp>
      <p:sp>
        <p:nvSpPr>
          <p:cNvPr id="3" name="内容占位符 2"/>
          <p:cNvSpPr>
            <a:spLocks noGrp="1"/>
          </p:cNvSpPr>
          <p:nvPr>
            <p:ph idx="1"/>
          </p:nvPr>
        </p:nvSpPr>
        <p:spPr>
          <a:xfrm>
            <a:off x="241300" y="976838"/>
            <a:ext cx="4678855" cy="5063602"/>
          </a:xfrm>
        </p:spPr>
        <p:txBody>
          <a:bodyPr>
            <a:normAutofit/>
          </a:bodyPr>
          <a:lstStyle/>
          <a:p>
            <a:pPr>
              <a:lnSpc>
                <a:spcPct val="130000"/>
              </a:lnSpc>
              <a:spcBef>
                <a:spcPts val="1200"/>
              </a:spcBef>
            </a:pPr>
            <a:r>
              <a:rPr lang="en-US" altLang="zh-CN" sz="2000" dirty="0">
                <a:latin typeface="微软雅黑" panose="020B0503020204020204" pitchFamily="34" charset="-122"/>
              </a:rPr>
              <a:t>The measurement for algorithm. </a:t>
            </a:r>
          </a:p>
          <a:p>
            <a:pPr marL="531813" lvl="1" indent="-265113">
              <a:lnSpc>
                <a:spcPct val="130000"/>
              </a:lnSpc>
              <a:spcBef>
                <a:spcPts val="1200"/>
              </a:spcBef>
            </a:pPr>
            <a:r>
              <a:rPr lang="en-US" altLang="zh-CN" b="1" dirty="0">
                <a:latin typeface="微软雅黑" panose="020B0503020204020204" pitchFamily="34" charset="-122"/>
                <a:cs typeface="Times New Roman" pitchFamily="18" charset="0"/>
              </a:rPr>
              <a:t>Time complexity</a:t>
            </a:r>
            <a:r>
              <a:rPr lang="en-US" altLang="zh-CN" dirty="0">
                <a:latin typeface="微软雅黑" panose="020B0503020204020204" pitchFamily="34" charset="-122"/>
                <a:cs typeface="Times New Roman" pitchFamily="18" charset="0"/>
              </a:rPr>
              <a:t>. </a:t>
            </a:r>
          </a:p>
          <a:p>
            <a:pPr marL="989013" lvl="2" indent="-265113">
              <a:lnSpc>
                <a:spcPct val="130000"/>
              </a:lnSpc>
              <a:spcBef>
                <a:spcPts val="1200"/>
              </a:spcBef>
            </a:pPr>
            <a:r>
              <a:rPr lang="en-US" altLang="zh-CN" dirty="0">
                <a:latin typeface="微软雅黑" panose="020B0503020204020204" pitchFamily="34" charset="-122"/>
                <a:cs typeface="Times New Roman" pitchFamily="18" charset="0"/>
              </a:rPr>
              <a:t>The time cost in running the algorithm as the scale </a:t>
            </a:r>
            <a:r>
              <a:rPr lang="en-US" altLang="zh-CN" sz="2000"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a:latin typeface="微软雅黑" panose="020B0503020204020204" pitchFamily="34" charset="-122"/>
                <a:cs typeface="Times New Roman" pitchFamily="18" charset="0"/>
              </a:rPr>
              <a:t>of the problem increasing, also called asymptotic time complexity. </a:t>
            </a:r>
          </a:p>
          <a:p>
            <a:pPr marL="531813" lvl="1" indent="-265113">
              <a:lnSpc>
                <a:spcPct val="130000"/>
              </a:lnSpc>
              <a:spcBef>
                <a:spcPts val="1200"/>
              </a:spcBef>
            </a:pPr>
            <a:r>
              <a:rPr lang="en-US" altLang="zh-CN" b="1" dirty="0">
                <a:latin typeface="微软雅黑" panose="020B0503020204020204" pitchFamily="34" charset="-122"/>
                <a:cs typeface="Times New Roman" pitchFamily="18" charset="0"/>
              </a:rPr>
              <a:t>Space complexity. </a:t>
            </a:r>
          </a:p>
          <a:p>
            <a:pPr marL="989013" lvl="2" indent="-265113">
              <a:lnSpc>
                <a:spcPct val="130000"/>
              </a:lnSpc>
              <a:spcBef>
                <a:spcPts val="1200"/>
              </a:spcBef>
            </a:pPr>
            <a:r>
              <a:rPr lang="en-US" altLang="zh-CN" dirty="0">
                <a:latin typeface="微软雅黑" panose="020B0503020204020204" pitchFamily="34" charset="-122"/>
                <a:cs typeface="Times New Roman" pitchFamily="18" charset="0"/>
              </a:rPr>
              <a:t>The storage requirement in running the algorithm.</a:t>
            </a:r>
            <a:endParaRPr lang="zh-CN" altLang="en-US" dirty="0">
              <a:latin typeface="微软雅黑" panose="020B0503020204020204" pitchFamily="34" charset="-122"/>
              <a:cs typeface="Times New Roman" pitchFamily="18" charset="0"/>
            </a:endParaRPr>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pic>
        <p:nvPicPr>
          <p:cNvPr id="5122"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4920155" y="1927409"/>
            <a:ext cx="3859570" cy="2681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灯片编号占位符 4"/>
          <p:cNvSpPr>
            <a:spLocks noGrp="1"/>
          </p:cNvSpPr>
          <p:nvPr>
            <p:ph type="sldNum" sz="quarter" idx="12"/>
          </p:nvPr>
        </p:nvSpPr>
        <p:spPr/>
        <p:txBody>
          <a:bodyPr/>
          <a:lstStyle/>
          <a:p>
            <a:fld id="{36FD9405-CE62-418F-9683-85B6A1C55A4B}" type="slidenum">
              <a:rPr lang="zh-CN" altLang="en-US" smtClean="0"/>
              <a:pPr/>
              <a:t>30</a:t>
            </a:fld>
            <a:endParaRPr lang="zh-CN" altLang="en-US" dirty="0"/>
          </a:p>
        </p:txBody>
      </p:sp>
      <p:pic>
        <p:nvPicPr>
          <p:cNvPr id="7" name="Picture 3"/>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190625" y="5712621"/>
            <a:ext cx="67627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2891700" y="5233442"/>
            <a:ext cx="3360600" cy="400110"/>
          </a:xfrm>
          <a:prstGeom prst="rect">
            <a:avLst/>
          </a:prstGeom>
        </p:spPr>
        <p:txBody>
          <a:bodyPr wrap="none">
            <a:spAutoFit/>
          </a:bodyPr>
          <a:lstStyle/>
          <a:p>
            <a:r>
              <a:rPr lang="en-US" altLang="zh-CN" sz="2000" dirty="0">
                <a:solidFill>
                  <a:srgbClr val="FF0000"/>
                </a:solidFill>
              </a:rPr>
              <a:t>Time cost (from small to large)</a:t>
            </a:r>
            <a:endParaRPr lang="zh-CN" altLang="en-US" sz="2000" dirty="0">
              <a:solidFill>
                <a:srgbClr val="FF0000"/>
              </a:solidFill>
            </a:endParaRPr>
          </a:p>
        </p:txBody>
      </p:sp>
    </p:spTree>
    <p:extLst>
      <p:ext uri="{BB962C8B-B14F-4D97-AF65-F5344CB8AC3E}">
        <p14:creationId xmlns:p14="http://schemas.microsoft.com/office/powerpoint/2010/main" val="2763051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3F1D4-AB5B-4778-A03E-062B46840B7F}"/>
              </a:ext>
            </a:extLst>
          </p:cNvPr>
          <p:cNvSpPr>
            <a:spLocks noGrp="1"/>
          </p:cNvSpPr>
          <p:nvPr>
            <p:ph type="title"/>
          </p:nvPr>
        </p:nvSpPr>
        <p:spPr/>
        <p:txBody>
          <a:bodyPr/>
          <a:lstStyle/>
          <a:p>
            <a:r>
              <a:rPr lang="en-US" altLang="zh-CN" dirty="0"/>
              <a:t>Exercises</a:t>
            </a:r>
            <a:endParaRPr lang="zh-CN" altLang="en-US" dirty="0"/>
          </a:p>
        </p:txBody>
      </p:sp>
      <p:sp>
        <p:nvSpPr>
          <p:cNvPr id="3" name="内容占位符 2">
            <a:extLst>
              <a:ext uri="{FF2B5EF4-FFF2-40B4-BE49-F238E27FC236}">
                <a16:creationId xmlns:a16="http://schemas.microsoft.com/office/drawing/2014/main" id="{68A7E6C9-D9CB-4A4B-8A68-5069FD8040AB}"/>
              </a:ext>
            </a:extLst>
          </p:cNvPr>
          <p:cNvSpPr>
            <a:spLocks noGrp="1"/>
          </p:cNvSpPr>
          <p:nvPr>
            <p:ph idx="1"/>
          </p:nvPr>
        </p:nvSpPr>
        <p:spPr>
          <a:xfrm>
            <a:off x="432000" y="976838"/>
            <a:ext cx="4140000" cy="5063602"/>
          </a:xfrm>
        </p:spPr>
        <p:txBody>
          <a:bodyPr>
            <a:normAutofit/>
          </a:bodyPr>
          <a:lstStyle/>
          <a:p>
            <a:r>
              <a:rPr lang="zh-CN" altLang="en-US" sz="1800" dirty="0"/>
              <a:t>给出下面几个程序段的时间复杂度</a:t>
            </a:r>
          </a:p>
        </p:txBody>
      </p:sp>
      <p:sp>
        <p:nvSpPr>
          <p:cNvPr id="4" name="页脚占位符 3">
            <a:extLst>
              <a:ext uri="{FF2B5EF4-FFF2-40B4-BE49-F238E27FC236}">
                <a16:creationId xmlns:a16="http://schemas.microsoft.com/office/drawing/2014/main" id="{C82D641B-089C-428E-8406-EA8BB695CDAC}"/>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831D1176-1994-456B-B223-1F7B50BD2508}"/>
              </a:ext>
            </a:extLst>
          </p:cNvPr>
          <p:cNvSpPr>
            <a:spLocks noGrp="1"/>
          </p:cNvSpPr>
          <p:nvPr>
            <p:ph type="sldNum" sz="quarter" idx="12"/>
          </p:nvPr>
        </p:nvSpPr>
        <p:spPr/>
        <p:txBody>
          <a:bodyPr/>
          <a:lstStyle/>
          <a:p>
            <a:fld id="{36FD9405-CE62-418F-9683-85B6A1C55A4B}" type="slidenum">
              <a:rPr lang="zh-CN" altLang="en-US" smtClean="0"/>
              <a:pPr/>
              <a:t>31</a:t>
            </a:fld>
            <a:endParaRPr lang="zh-CN" altLang="en-US" dirty="0"/>
          </a:p>
        </p:txBody>
      </p:sp>
      <p:pic>
        <p:nvPicPr>
          <p:cNvPr id="7" name="图片 6">
            <a:extLst>
              <a:ext uri="{FF2B5EF4-FFF2-40B4-BE49-F238E27FC236}">
                <a16:creationId xmlns:a16="http://schemas.microsoft.com/office/drawing/2014/main" id="{DFC93CF2-A61C-4535-A8E4-0F1D840CC085}"/>
              </a:ext>
            </a:extLst>
          </p:cNvPr>
          <p:cNvPicPr>
            <a:picLocks noChangeAspect="1"/>
          </p:cNvPicPr>
          <p:nvPr/>
        </p:nvPicPr>
        <p:blipFill>
          <a:blip r:embed="rId3"/>
          <a:stretch>
            <a:fillRect/>
          </a:stretch>
        </p:blipFill>
        <p:spPr>
          <a:xfrm>
            <a:off x="656757" y="1572427"/>
            <a:ext cx="3898824" cy="4222602"/>
          </a:xfrm>
          <a:prstGeom prst="rect">
            <a:avLst/>
          </a:prstGeom>
        </p:spPr>
      </p:pic>
      <p:sp>
        <p:nvSpPr>
          <p:cNvPr id="8" name="内容占位符 2">
            <a:extLst>
              <a:ext uri="{FF2B5EF4-FFF2-40B4-BE49-F238E27FC236}">
                <a16:creationId xmlns:a16="http://schemas.microsoft.com/office/drawing/2014/main" id="{2ECC52B2-34E0-4261-9862-9CDD7ABDBDE7}"/>
              </a:ext>
            </a:extLst>
          </p:cNvPr>
          <p:cNvSpPr txBox="1">
            <a:spLocks/>
          </p:cNvSpPr>
          <p:nvPr/>
        </p:nvSpPr>
        <p:spPr>
          <a:xfrm>
            <a:off x="4660743" y="908470"/>
            <a:ext cx="4140000" cy="5063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spcBef>
                <a:spcPts val="0"/>
              </a:spcBef>
            </a:pPr>
            <a:r>
              <a:rPr lang="zh-CN" altLang="en-US" sz="1800" dirty="0"/>
              <a:t>指出下面算法的时间复杂度，并给出详细的分析过程</a:t>
            </a:r>
          </a:p>
        </p:txBody>
      </p:sp>
      <p:pic>
        <p:nvPicPr>
          <p:cNvPr id="9" name="图片 8">
            <a:extLst>
              <a:ext uri="{FF2B5EF4-FFF2-40B4-BE49-F238E27FC236}">
                <a16:creationId xmlns:a16="http://schemas.microsoft.com/office/drawing/2014/main" id="{75009EA5-1873-4891-802D-BF87D9F7BD5F}"/>
              </a:ext>
            </a:extLst>
          </p:cNvPr>
          <p:cNvPicPr>
            <a:picLocks noChangeAspect="1"/>
          </p:cNvPicPr>
          <p:nvPr/>
        </p:nvPicPr>
        <p:blipFill>
          <a:blip r:embed="rId4"/>
          <a:stretch>
            <a:fillRect/>
          </a:stretch>
        </p:blipFill>
        <p:spPr>
          <a:xfrm>
            <a:off x="4871068" y="1880074"/>
            <a:ext cx="3644282" cy="2807783"/>
          </a:xfrm>
          <a:prstGeom prst="rect">
            <a:avLst/>
          </a:prstGeom>
        </p:spPr>
      </p:pic>
      <p:sp>
        <p:nvSpPr>
          <p:cNvPr id="10" name="矩形 9"/>
          <p:cNvSpPr/>
          <p:nvPr/>
        </p:nvSpPr>
        <p:spPr>
          <a:xfrm>
            <a:off x="3229114" y="1946706"/>
            <a:ext cx="1015021" cy="369332"/>
          </a:xfrm>
          <a:prstGeom prst="rect">
            <a:avLst/>
          </a:prstGeom>
        </p:spPr>
        <p:txBody>
          <a:bodyPr wrap="none">
            <a:spAutoFit/>
          </a:bodyPr>
          <a:lstStyle/>
          <a:p>
            <a:r>
              <a:rPr lang="en-US" altLang="zh-CN" dirty="0">
                <a:solidFill>
                  <a:srgbClr val="0000FF"/>
                </a:solidFill>
              </a:rPr>
              <a:t>O(log</a:t>
            </a:r>
            <a:r>
              <a:rPr lang="en-US" altLang="zh-CN" baseline="-25000" dirty="0">
                <a:solidFill>
                  <a:srgbClr val="0000FF"/>
                </a:solidFill>
              </a:rPr>
              <a:t>5</a:t>
            </a:r>
            <a:r>
              <a:rPr lang="en-US" altLang="zh-CN" dirty="0">
                <a:solidFill>
                  <a:srgbClr val="0000FF"/>
                </a:solidFill>
              </a:rPr>
              <a:t>n) </a:t>
            </a:r>
            <a:endParaRPr lang="zh-CN" altLang="en-US" dirty="0">
              <a:solidFill>
                <a:srgbClr val="0000FF"/>
              </a:solidFill>
            </a:endParaRPr>
          </a:p>
        </p:txBody>
      </p:sp>
      <mc:AlternateContent xmlns:mc="http://schemas.openxmlformats.org/markup-compatibility/2006" xmlns:a14="http://schemas.microsoft.com/office/drawing/2010/main">
        <mc:Choice Requires="a14">
          <p:sp>
            <p:nvSpPr>
              <p:cNvPr id="11" name="矩形 10"/>
              <p:cNvSpPr/>
              <p:nvPr/>
            </p:nvSpPr>
            <p:spPr>
              <a:xfrm>
                <a:off x="3229114" y="3056590"/>
                <a:ext cx="766620" cy="372410"/>
              </a:xfrm>
              <a:prstGeom prst="rect">
                <a:avLst/>
              </a:prstGeom>
            </p:spPr>
            <p:txBody>
              <a:bodyPr wrap="none">
                <a:spAutoFit/>
              </a:bodyPr>
              <a:lstStyle/>
              <a:p>
                <a:r>
                  <a:rPr lang="en-US" altLang="zh-CN" dirty="0">
                    <a:solidFill>
                      <a:srgbClr val="0000FF"/>
                    </a:solidFill>
                  </a:rPr>
                  <a:t>O(</a:t>
                </a:r>
                <a14:m>
                  <m:oMath xmlns:m="http://schemas.openxmlformats.org/officeDocument/2006/math">
                    <m:rad>
                      <m:radPr>
                        <m:degHide m:val="on"/>
                        <m:ctrlPr>
                          <a:rPr lang="zh-CN" altLang="zh-CN" i="1">
                            <a:solidFill>
                              <a:srgbClr val="0000FF"/>
                            </a:solidFill>
                            <a:latin typeface="Cambria Math" panose="02040503050406030204" pitchFamily="18" charset="0"/>
                          </a:rPr>
                        </m:ctrlPr>
                      </m:radPr>
                      <m:deg/>
                      <m:e>
                        <m:r>
                          <a:rPr lang="en-US" altLang="zh-CN" i="1">
                            <a:solidFill>
                              <a:srgbClr val="0000FF"/>
                            </a:solidFill>
                            <a:latin typeface="Cambria Math" panose="02040503050406030204" pitchFamily="18" charset="0"/>
                          </a:rPr>
                          <m:t>𝑛</m:t>
                        </m:r>
                      </m:e>
                    </m:rad>
                  </m:oMath>
                </a14:m>
                <a:r>
                  <a:rPr lang="en-US" altLang="zh-CN" dirty="0">
                    <a:solidFill>
                      <a:srgbClr val="0000FF"/>
                    </a:solidFill>
                  </a:rPr>
                  <a:t>)</a:t>
                </a:r>
                <a:endParaRPr lang="zh-CN" altLang="en-US" dirty="0">
                  <a:solidFill>
                    <a:srgbClr val="0000FF"/>
                  </a:solidFill>
                </a:endParaRPr>
              </a:p>
            </p:txBody>
          </p:sp>
        </mc:Choice>
        <mc:Fallback xmlns="">
          <p:sp>
            <p:nvSpPr>
              <p:cNvPr id="11" name="矩形 10"/>
              <p:cNvSpPr>
                <a:spLocks noRot="1" noChangeAspect="1" noMove="1" noResize="1" noEditPoints="1" noAdjustHandles="1" noChangeArrowheads="1" noChangeShapeType="1" noTextEdit="1"/>
              </p:cNvSpPr>
              <p:nvPr/>
            </p:nvSpPr>
            <p:spPr>
              <a:xfrm>
                <a:off x="3229114" y="3056590"/>
                <a:ext cx="766620" cy="372410"/>
              </a:xfrm>
              <a:prstGeom prst="rect">
                <a:avLst/>
              </a:prstGeom>
              <a:blipFill>
                <a:blip r:embed="rId5"/>
                <a:stretch>
                  <a:fillRect l="-7200" t="-6452" r="-7200" b="-24194"/>
                </a:stretch>
              </a:blipFill>
            </p:spPr>
            <p:txBody>
              <a:bodyPr/>
              <a:lstStyle/>
              <a:p>
                <a:r>
                  <a:rPr lang="zh-CN" altLang="en-US">
                    <a:noFill/>
                  </a:rPr>
                  <a:t> </a:t>
                </a:r>
              </a:p>
            </p:txBody>
          </p:sp>
        </mc:Fallback>
      </mc:AlternateContent>
      <p:sp>
        <p:nvSpPr>
          <p:cNvPr id="12" name="矩形 11"/>
          <p:cNvSpPr/>
          <p:nvPr/>
        </p:nvSpPr>
        <p:spPr>
          <a:xfrm>
            <a:off x="3229114" y="4543831"/>
            <a:ext cx="678391" cy="369332"/>
          </a:xfrm>
          <a:prstGeom prst="rect">
            <a:avLst/>
          </a:prstGeom>
        </p:spPr>
        <p:txBody>
          <a:bodyPr wrap="none">
            <a:spAutoFit/>
          </a:bodyPr>
          <a:lstStyle/>
          <a:p>
            <a:pPr lvl="0">
              <a:defRPr/>
            </a:pPr>
            <a:r>
              <a:rPr lang="en-US" altLang="zh-CN" dirty="0">
                <a:solidFill>
                  <a:srgbClr val="0000FF"/>
                </a:solidFill>
              </a:rPr>
              <a:t>O(n</a:t>
            </a:r>
            <a:r>
              <a:rPr lang="en-US" altLang="zh-CN" baseline="30000" dirty="0">
                <a:solidFill>
                  <a:srgbClr val="0000FF"/>
                </a:solidFill>
              </a:rPr>
              <a:t>2</a:t>
            </a:r>
            <a:r>
              <a:rPr lang="en-US" altLang="zh-CN" dirty="0">
                <a:solidFill>
                  <a:srgbClr val="0000FF"/>
                </a:solidFill>
              </a:rPr>
              <a:t>)</a:t>
            </a:r>
          </a:p>
        </p:txBody>
      </p:sp>
      <mc:AlternateContent xmlns:mc="http://schemas.openxmlformats.org/markup-compatibility/2006" xmlns:a14="http://schemas.microsoft.com/office/drawing/2010/main">
        <mc:Choice Requires="a14">
          <p:sp>
            <p:nvSpPr>
              <p:cNvPr id="13" name="矩形 12"/>
              <p:cNvSpPr/>
              <p:nvPr/>
            </p:nvSpPr>
            <p:spPr>
              <a:xfrm>
                <a:off x="5219600" y="4728497"/>
                <a:ext cx="3492400" cy="1341073"/>
              </a:xfrm>
              <a:prstGeom prst="rect">
                <a:avLst/>
              </a:prstGeom>
              <a:ln w="28575">
                <a:solidFill>
                  <a:srgbClr val="005825"/>
                </a:solidFill>
              </a:ln>
            </p:spPr>
            <p:txBody>
              <a:bodyPr wrap="square">
                <a:spAutoFit/>
              </a:bodyPr>
              <a:lstStyle/>
              <a:p>
                <a:pPr lvl="0">
                  <a:lnSpc>
                    <a:spcPct val="150000"/>
                  </a:lnSpc>
                  <a:defRPr/>
                </a:pPr>
                <a:r>
                  <a:rPr lang="zh-CN" altLang="zh-CN" sz="1100" dirty="0">
                    <a:solidFill>
                      <a:schemeClr val="tx1"/>
                    </a:solidFill>
                  </a:rPr>
                  <a:t>该算法的时间复杂度主要由</a:t>
                </a:r>
                <a:r>
                  <a:rPr lang="en-US" altLang="zh-CN" sz="1100" dirty="0">
                    <a:solidFill>
                      <a:schemeClr val="tx1"/>
                    </a:solidFill>
                  </a:rPr>
                  <a:t>while</a:t>
                </a:r>
                <a:r>
                  <a:rPr lang="zh-CN" altLang="zh-CN" sz="1100" dirty="0">
                    <a:solidFill>
                      <a:schemeClr val="tx1"/>
                    </a:solidFill>
                  </a:rPr>
                  <a:t>循环决定，若</a:t>
                </a:r>
                <a:r>
                  <a:rPr lang="en-US" altLang="zh-CN" sz="1100" dirty="0">
                    <a:solidFill>
                      <a:schemeClr val="tx1"/>
                    </a:solidFill>
                  </a:rPr>
                  <a:t>n</a:t>
                </a:r>
                <a:r>
                  <a:rPr lang="zh-CN" altLang="zh-CN" sz="1100" dirty="0">
                    <a:solidFill>
                      <a:schemeClr val="tx1"/>
                    </a:solidFill>
                  </a:rPr>
                  <a:t>为偶数，</a:t>
                </a:r>
                <a:r>
                  <a:rPr lang="en-US" altLang="zh-CN" sz="1100" dirty="0">
                    <a:solidFill>
                      <a:schemeClr val="tx1"/>
                    </a:solidFill>
                  </a:rPr>
                  <a:t>while</a:t>
                </a:r>
                <a:r>
                  <a:rPr lang="zh-CN" altLang="zh-CN" sz="1100" dirty="0">
                    <a:solidFill>
                      <a:schemeClr val="tx1"/>
                    </a:solidFill>
                  </a:rPr>
                  <a:t>指令只执行一次，若</a:t>
                </a:r>
                <a:r>
                  <a:rPr lang="en-US" altLang="zh-CN" sz="1100" dirty="0">
                    <a:solidFill>
                      <a:schemeClr val="tx1"/>
                    </a:solidFill>
                  </a:rPr>
                  <a:t>n</a:t>
                </a:r>
                <a:r>
                  <a:rPr lang="zh-CN" altLang="zh-CN" sz="1100" dirty="0">
                    <a:solidFill>
                      <a:schemeClr val="tx1"/>
                    </a:solidFill>
                  </a:rPr>
                  <a:t>为素数，则</a:t>
                </a:r>
                <a:r>
                  <a:rPr lang="en-US" altLang="zh-CN" sz="1100" dirty="0">
                    <a:solidFill>
                      <a:schemeClr val="tx1"/>
                    </a:solidFill>
                  </a:rPr>
                  <a:t>while</a:t>
                </a:r>
                <a:r>
                  <a:rPr lang="zh-CN" altLang="zh-CN" sz="1100" dirty="0">
                    <a:solidFill>
                      <a:schemeClr val="tx1"/>
                    </a:solidFill>
                  </a:rPr>
                  <a:t>指令执行的次数达到最大值</a:t>
                </a:r>
                <a14:m>
                  <m:oMath xmlns:m="http://schemas.openxmlformats.org/officeDocument/2006/math">
                    <m:rad>
                      <m:radPr>
                        <m:degHide m:val="on"/>
                        <m:ctrlPr>
                          <a:rPr lang="zh-CN" altLang="zh-CN" sz="1100" i="1">
                            <a:solidFill>
                              <a:schemeClr val="tx1"/>
                            </a:solidFill>
                            <a:latin typeface="Cambria Math" panose="02040503050406030204" pitchFamily="18" charset="0"/>
                          </a:rPr>
                        </m:ctrlPr>
                      </m:radPr>
                      <m:deg/>
                      <m:e>
                        <m:r>
                          <a:rPr lang="en-US" altLang="zh-CN" sz="1100" i="1">
                            <a:solidFill>
                              <a:schemeClr val="tx1"/>
                            </a:solidFill>
                            <a:latin typeface="Cambria Math" panose="02040503050406030204" pitchFamily="18" charset="0"/>
                          </a:rPr>
                          <m:t>𝑛</m:t>
                        </m:r>
                      </m:e>
                    </m:rad>
                  </m:oMath>
                </a14:m>
                <a:r>
                  <a:rPr lang="en-US" altLang="zh-CN" sz="1100" dirty="0">
                    <a:solidFill>
                      <a:schemeClr val="tx1"/>
                    </a:solidFill>
                  </a:rPr>
                  <a:t>-1</a:t>
                </a:r>
                <a:r>
                  <a:rPr lang="zh-CN" altLang="zh-CN" sz="1100" dirty="0">
                    <a:solidFill>
                      <a:schemeClr val="tx1"/>
                    </a:solidFill>
                  </a:rPr>
                  <a:t>，因此该算法最好情况的时间复杂度为</a:t>
                </a:r>
                <a:r>
                  <a:rPr lang="en-US" altLang="zh-CN" sz="1100" dirty="0">
                    <a:solidFill>
                      <a:schemeClr val="tx1"/>
                    </a:solidFill>
                  </a:rPr>
                  <a:t>O(1)</a:t>
                </a:r>
                <a:r>
                  <a:rPr lang="zh-CN" altLang="zh-CN" sz="1100" dirty="0">
                    <a:solidFill>
                      <a:schemeClr val="tx1"/>
                    </a:solidFill>
                  </a:rPr>
                  <a:t>，最坏情况的时间复杂度为</a:t>
                </a:r>
                <a:r>
                  <a:rPr lang="en-US" altLang="zh-CN" sz="1100" dirty="0">
                    <a:solidFill>
                      <a:schemeClr val="tx1"/>
                    </a:solidFill>
                  </a:rPr>
                  <a:t>O(</a:t>
                </a:r>
                <a14:m>
                  <m:oMath xmlns:m="http://schemas.openxmlformats.org/officeDocument/2006/math">
                    <m:rad>
                      <m:radPr>
                        <m:degHide m:val="on"/>
                        <m:ctrlPr>
                          <a:rPr lang="zh-CN" altLang="zh-CN" sz="1100" i="1">
                            <a:solidFill>
                              <a:schemeClr val="tx1"/>
                            </a:solidFill>
                            <a:latin typeface="Cambria Math" panose="02040503050406030204" pitchFamily="18" charset="0"/>
                          </a:rPr>
                        </m:ctrlPr>
                      </m:radPr>
                      <m:deg/>
                      <m:e>
                        <m:r>
                          <a:rPr lang="en-US" altLang="zh-CN" sz="1100" i="1">
                            <a:solidFill>
                              <a:schemeClr val="tx1"/>
                            </a:solidFill>
                            <a:latin typeface="Cambria Math" panose="02040503050406030204" pitchFamily="18" charset="0"/>
                          </a:rPr>
                          <m:t>𝑛</m:t>
                        </m:r>
                      </m:e>
                    </m:rad>
                  </m:oMath>
                </a14:m>
                <a:r>
                  <a:rPr lang="en-US" altLang="zh-CN" sz="1100" dirty="0">
                    <a:solidFill>
                      <a:schemeClr val="tx1"/>
                    </a:solidFill>
                  </a:rPr>
                  <a:t>)</a:t>
                </a:r>
                <a:r>
                  <a:rPr lang="zh-CN" altLang="zh-CN" sz="1100" dirty="0">
                    <a:solidFill>
                      <a:schemeClr val="tx1"/>
                    </a:solidFill>
                  </a:rPr>
                  <a:t>，平均时间复杂度为</a:t>
                </a:r>
                <a:r>
                  <a:rPr lang="en-US" altLang="zh-CN" sz="1100" dirty="0">
                    <a:solidFill>
                      <a:schemeClr val="tx1"/>
                    </a:solidFill>
                  </a:rPr>
                  <a:t>O(</a:t>
                </a:r>
                <a14:m>
                  <m:oMath xmlns:m="http://schemas.openxmlformats.org/officeDocument/2006/math">
                    <m:rad>
                      <m:radPr>
                        <m:degHide m:val="on"/>
                        <m:ctrlPr>
                          <a:rPr lang="zh-CN" altLang="zh-CN" sz="1100" i="1">
                            <a:solidFill>
                              <a:schemeClr val="tx1"/>
                            </a:solidFill>
                            <a:latin typeface="Cambria Math" panose="02040503050406030204" pitchFamily="18" charset="0"/>
                          </a:rPr>
                        </m:ctrlPr>
                      </m:radPr>
                      <m:deg/>
                      <m:e>
                        <m:r>
                          <a:rPr lang="en-US" altLang="zh-CN" sz="1100" i="1">
                            <a:solidFill>
                              <a:schemeClr val="tx1"/>
                            </a:solidFill>
                            <a:latin typeface="Cambria Math" panose="02040503050406030204" pitchFamily="18" charset="0"/>
                          </a:rPr>
                          <m:t>𝑛</m:t>
                        </m:r>
                      </m:e>
                    </m:rad>
                  </m:oMath>
                </a14:m>
                <a:r>
                  <a:rPr lang="en-US" altLang="zh-CN" sz="1100" dirty="0">
                    <a:solidFill>
                      <a:schemeClr val="tx1"/>
                    </a:solidFill>
                  </a:rPr>
                  <a:t>)</a:t>
                </a:r>
                <a:r>
                  <a:rPr lang="zh-CN" altLang="zh-CN" sz="1100" dirty="0">
                    <a:solidFill>
                      <a:schemeClr val="tx1"/>
                    </a:solidFill>
                  </a:rPr>
                  <a:t>。</a:t>
                </a:r>
                <a:endParaRPr lang="zh-CN" altLang="en-US" sz="500" dirty="0">
                  <a:solidFill>
                    <a:schemeClr val="tx1"/>
                  </a:solidFill>
                </a:endParaRPr>
              </a:p>
            </p:txBody>
          </p:sp>
        </mc:Choice>
        <mc:Fallback xmlns="">
          <p:sp>
            <p:nvSpPr>
              <p:cNvPr id="13" name="矩形 12"/>
              <p:cNvSpPr>
                <a:spLocks noRot="1" noChangeAspect="1" noMove="1" noResize="1" noEditPoints="1" noAdjustHandles="1" noChangeArrowheads="1" noChangeShapeType="1" noTextEdit="1"/>
              </p:cNvSpPr>
              <p:nvPr/>
            </p:nvSpPr>
            <p:spPr>
              <a:xfrm>
                <a:off x="5219600" y="4728497"/>
                <a:ext cx="3492400" cy="1341073"/>
              </a:xfrm>
              <a:prstGeom prst="rect">
                <a:avLst/>
              </a:prstGeom>
              <a:blipFill>
                <a:blip r:embed="rId6"/>
                <a:stretch>
                  <a:fillRect b="-889"/>
                </a:stretch>
              </a:blipFill>
              <a:ln w="28575">
                <a:solidFill>
                  <a:srgbClr val="005825"/>
                </a:solidFill>
              </a:ln>
            </p:spPr>
            <p:txBody>
              <a:bodyPr/>
              <a:lstStyle/>
              <a:p>
                <a:r>
                  <a:rPr lang="zh-CN" altLang="en-US">
                    <a:noFill/>
                  </a:rPr>
                  <a:t> </a:t>
                </a:r>
              </a:p>
            </p:txBody>
          </p:sp>
        </mc:Fallback>
      </mc:AlternateContent>
    </p:spTree>
    <p:extLst>
      <p:ext uri="{BB962C8B-B14F-4D97-AF65-F5344CB8AC3E}">
        <p14:creationId xmlns:p14="http://schemas.microsoft.com/office/powerpoint/2010/main" val="265866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88D45-5B74-7EA0-7E83-8B0E207533CD}"/>
              </a:ext>
            </a:extLst>
          </p:cNvPr>
          <p:cNvSpPr>
            <a:spLocks noGrp="1"/>
          </p:cNvSpPr>
          <p:nvPr>
            <p:ph type="title"/>
          </p:nvPr>
        </p:nvSpPr>
        <p:spPr/>
        <p:txBody>
          <a:bodyPr/>
          <a:lstStyle/>
          <a:p>
            <a:r>
              <a:rPr lang="zh-CN" altLang="en-US" dirty="0"/>
              <a:t>算法部分</a:t>
            </a:r>
          </a:p>
        </p:txBody>
      </p:sp>
      <p:sp>
        <p:nvSpPr>
          <p:cNvPr id="3" name="内容占位符 2">
            <a:extLst>
              <a:ext uri="{FF2B5EF4-FFF2-40B4-BE49-F238E27FC236}">
                <a16:creationId xmlns:a16="http://schemas.microsoft.com/office/drawing/2014/main" id="{B53D6618-8690-05E3-1488-8AC618A2B28B}"/>
              </a:ext>
            </a:extLst>
          </p:cNvPr>
          <p:cNvSpPr>
            <a:spLocks noGrp="1"/>
          </p:cNvSpPr>
          <p:nvPr>
            <p:ph idx="1"/>
          </p:nvPr>
        </p:nvSpPr>
        <p:spPr/>
        <p:txBody>
          <a:bodyPr/>
          <a:lstStyle/>
          <a:p>
            <a:endParaRPr lang="zh-CN" altLang="en-US"/>
          </a:p>
        </p:txBody>
      </p:sp>
      <p:sp>
        <p:nvSpPr>
          <p:cNvPr id="4" name="页脚占位符 3">
            <a:extLst>
              <a:ext uri="{FF2B5EF4-FFF2-40B4-BE49-F238E27FC236}">
                <a16:creationId xmlns:a16="http://schemas.microsoft.com/office/drawing/2014/main" id="{BA45E020-8626-4548-9EF3-915FB4898353}"/>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8F16B247-C013-4524-0CFF-1F689CE27EAB}"/>
              </a:ext>
            </a:extLst>
          </p:cNvPr>
          <p:cNvSpPr>
            <a:spLocks noGrp="1"/>
          </p:cNvSpPr>
          <p:nvPr>
            <p:ph type="sldNum" sz="quarter" idx="12"/>
          </p:nvPr>
        </p:nvSpPr>
        <p:spPr/>
        <p:txBody>
          <a:bodyPr/>
          <a:lstStyle/>
          <a:p>
            <a:fld id="{36FD9405-CE62-418F-9683-85B6A1C55A4B}" type="slidenum">
              <a:rPr lang="zh-CN" altLang="en-US" smtClean="0"/>
              <a:pPr/>
              <a:t>32</a:t>
            </a:fld>
            <a:endParaRPr lang="zh-CN" altLang="en-US" dirty="0"/>
          </a:p>
        </p:txBody>
      </p:sp>
    </p:spTree>
    <p:extLst>
      <p:ext uri="{BB962C8B-B14F-4D97-AF65-F5344CB8AC3E}">
        <p14:creationId xmlns:p14="http://schemas.microsoft.com/office/powerpoint/2010/main" val="449662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Classes</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C++ has emerged as the leading systems programming language. In addition to fixing many of the syntactic flaws of C, C++ </a:t>
            </a:r>
            <a:r>
              <a:rPr lang="en-US" altLang="zh-CN" b="1" i="1" dirty="0">
                <a:solidFill>
                  <a:srgbClr val="FF0000"/>
                </a:solidFill>
              </a:rPr>
              <a:t>provides direct constructs (the class and template) to implement generic data structures as abstract data types.</a:t>
            </a:r>
          </a:p>
          <a:p>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a:t>
            </a:r>
            <a:endParaRPr lang="zh-CN" altLang="en-US" dirty="0"/>
          </a:p>
        </p:txBody>
      </p:sp>
      <p:grpSp>
        <p:nvGrpSpPr>
          <p:cNvPr id="6" name="Group 23"/>
          <p:cNvGrpSpPr>
            <a:grpSpLocks/>
          </p:cNvGrpSpPr>
          <p:nvPr/>
        </p:nvGrpSpPr>
        <p:grpSpPr bwMode="auto">
          <a:xfrm>
            <a:off x="275109" y="3510645"/>
            <a:ext cx="8572500" cy="2571750"/>
            <a:chOff x="342" y="1593"/>
            <a:chExt cx="5400" cy="1620"/>
          </a:xfrm>
        </p:grpSpPr>
        <p:grpSp>
          <p:nvGrpSpPr>
            <p:cNvPr id="7" name="Group 14"/>
            <p:cNvGrpSpPr>
              <a:grpSpLocks/>
            </p:cNvGrpSpPr>
            <p:nvPr/>
          </p:nvGrpSpPr>
          <p:grpSpPr bwMode="auto">
            <a:xfrm>
              <a:off x="612" y="1593"/>
              <a:ext cx="4585" cy="1048"/>
              <a:chOff x="648" y="1183"/>
              <a:chExt cx="2778" cy="445"/>
            </a:xfrm>
          </p:grpSpPr>
          <p:sp>
            <p:nvSpPr>
              <p:cNvPr id="9" name="Rectangle 15"/>
              <p:cNvSpPr>
                <a:spLocks noChangeArrowheads="1"/>
              </p:cNvSpPr>
              <p:nvPr/>
            </p:nvSpPr>
            <p:spPr bwMode="auto">
              <a:xfrm>
                <a:off x="648" y="1183"/>
                <a:ext cx="611" cy="439"/>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a:lnSpc>
                    <a:spcPct val="130000"/>
                  </a:lnSpc>
                </a:pPr>
                <a:r>
                  <a:rPr lang="en-US" altLang="zh-CN" sz="2400" b="1">
                    <a:latin typeface="Times New Roman" pitchFamily="18" charset="0"/>
                  </a:rPr>
                  <a:t>ADT</a:t>
                </a:r>
                <a:endParaRPr lang="en-US" altLang="zh-CN" sz="2400" b="1">
                  <a:latin typeface="宋体" charset="-122"/>
                </a:endParaRPr>
              </a:p>
              <a:p>
                <a:pPr algn="just">
                  <a:lnSpc>
                    <a:spcPct val="130000"/>
                  </a:lnSpc>
                </a:pPr>
                <a:r>
                  <a:rPr lang="en-US" altLang="zh-CN" sz="2400" b="1"/>
                  <a:t>·</a:t>
                </a:r>
                <a:r>
                  <a:rPr lang="zh-CN" altLang="en-US" sz="2400" b="1">
                    <a:latin typeface="宋体" charset="-122"/>
                  </a:rPr>
                  <a:t>逻辑结构</a:t>
                </a:r>
              </a:p>
              <a:p>
                <a:pPr algn="just">
                  <a:lnSpc>
                    <a:spcPct val="130000"/>
                  </a:lnSpc>
                </a:pPr>
                <a:r>
                  <a:rPr lang="en-US" altLang="zh-CN" sz="2400" b="1">
                    <a:latin typeface="Times New Roman" pitchFamily="18" charset="0"/>
                  </a:rPr>
                  <a:t>·</a:t>
                </a:r>
                <a:r>
                  <a:rPr lang="zh-CN" altLang="en-US" sz="2400" b="1">
                    <a:latin typeface="Times New Roman" pitchFamily="18" charset="0"/>
                  </a:rPr>
                  <a:t>操作集合</a:t>
                </a:r>
                <a:endParaRPr lang="zh-CN" altLang="en-US" sz="2400" b="1">
                  <a:latin typeface="Tahoma" pitchFamily="34" charset="0"/>
                </a:endParaRPr>
              </a:p>
            </p:txBody>
          </p:sp>
          <p:sp>
            <p:nvSpPr>
              <p:cNvPr id="10" name="AutoShape 16"/>
              <p:cNvSpPr>
                <a:spLocks noChangeArrowheads="1"/>
              </p:cNvSpPr>
              <p:nvPr/>
            </p:nvSpPr>
            <p:spPr bwMode="auto">
              <a:xfrm>
                <a:off x="1343" y="1316"/>
                <a:ext cx="324" cy="169"/>
              </a:xfrm>
              <a:prstGeom prst="rightArrow">
                <a:avLst>
                  <a:gd name="adj1" fmla="val 50000"/>
                  <a:gd name="adj2" fmla="val 47929"/>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 name="Rectangle 17"/>
              <p:cNvSpPr>
                <a:spLocks noChangeArrowheads="1"/>
              </p:cNvSpPr>
              <p:nvPr/>
            </p:nvSpPr>
            <p:spPr bwMode="auto">
              <a:xfrm>
                <a:off x="1716" y="1184"/>
                <a:ext cx="606" cy="438"/>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tIns="46800" bIns="46800"/>
              <a:lstStyle/>
              <a:p>
                <a:pPr algn="just">
                  <a:lnSpc>
                    <a:spcPct val="130000"/>
                  </a:lnSpc>
                </a:pPr>
                <a:r>
                  <a:rPr lang="zh-CN" altLang="en-US" sz="2400" b="1" dirty="0">
                    <a:latin typeface="Times New Roman" pitchFamily="18" charset="0"/>
                  </a:rPr>
                  <a:t>数据结构</a:t>
                </a:r>
              </a:p>
              <a:p>
                <a:pPr algn="just">
                  <a:lnSpc>
                    <a:spcPct val="130000"/>
                  </a:lnSpc>
                </a:pPr>
                <a:r>
                  <a:rPr lang="en-US" altLang="zh-CN" sz="2400" b="1" dirty="0">
                    <a:latin typeface="Times New Roman" pitchFamily="18" charset="0"/>
                  </a:rPr>
                  <a:t>·</a:t>
                </a:r>
                <a:r>
                  <a:rPr lang="zh-CN" altLang="en-US" sz="2400" b="1" dirty="0">
                    <a:latin typeface="Times New Roman" pitchFamily="18" charset="0"/>
                  </a:rPr>
                  <a:t>存储结构</a:t>
                </a:r>
              </a:p>
              <a:p>
                <a:pPr algn="just">
                  <a:lnSpc>
                    <a:spcPct val="130000"/>
                  </a:lnSpc>
                </a:pPr>
                <a:r>
                  <a:rPr lang="en-US" altLang="zh-CN" sz="2400" b="1" dirty="0">
                    <a:latin typeface="Times New Roman" pitchFamily="18" charset="0"/>
                  </a:rPr>
                  <a:t>·</a:t>
                </a:r>
                <a:r>
                  <a:rPr lang="zh-CN" altLang="en-US" sz="2400" b="1" dirty="0">
                    <a:latin typeface="Times New Roman" pitchFamily="18" charset="0"/>
                  </a:rPr>
                  <a:t>算法设计</a:t>
                </a:r>
                <a:endParaRPr lang="zh-CN" altLang="en-US" sz="2400" b="1" dirty="0">
                  <a:latin typeface="Tahoma" pitchFamily="34" charset="0"/>
                </a:endParaRPr>
              </a:p>
            </p:txBody>
          </p:sp>
          <p:sp>
            <p:nvSpPr>
              <p:cNvPr id="12" name="AutoShape 18"/>
              <p:cNvSpPr>
                <a:spLocks noChangeArrowheads="1"/>
              </p:cNvSpPr>
              <p:nvPr/>
            </p:nvSpPr>
            <p:spPr bwMode="auto">
              <a:xfrm>
                <a:off x="2405" y="1310"/>
                <a:ext cx="342" cy="163"/>
              </a:xfrm>
              <a:prstGeom prst="rightArrow">
                <a:avLst>
                  <a:gd name="adj1" fmla="val 50000"/>
                  <a:gd name="adj2" fmla="val 52454"/>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Rectangle 19"/>
              <p:cNvSpPr>
                <a:spLocks noChangeArrowheads="1"/>
              </p:cNvSpPr>
              <p:nvPr/>
            </p:nvSpPr>
            <p:spPr bwMode="auto">
              <a:xfrm>
                <a:off x="2808" y="1190"/>
                <a:ext cx="618" cy="438"/>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tIns="46800" bIns="46800"/>
              <a:lstStyle/>
              <a:p>
                <a:pPr algn="just">
                  <a:lnSpc>
                    <a:spcPct val="130000"/>
                  </a:lnSpc>
                </a:pPr>
                <a:r>
                  <a:rPr lang="zh-CN" altLang="en-US" sz="2400" b="1">
                    <a:latin typeface="Times New Roman" pitchFamily="18" charset="0"/>
                  </a:rPr>
                  <a:t>类</a:t>
                </a:r>
                <a:r>
                  <a:rPr lang="en-US" altLang="zh-CN" sz="2400" b="1">
                    <a:latin typeface="Times New Roman" pitchFamily="18" charset="0"/>
                  </a:rPr>
                  <a:t>class</a:t>
                </a:r>
                <a:endParaRPr lang="zh-CN" altLang="en-US" sz="2400" b="1">
                  <a:latin typeface="Times New Roman" pitchFamily="18" charset="0"/>
                </a:endParaRPr>
              </a:p>
              <a:p>
                <a:pPr algn="just">
                  <a:lnSpc>
                    <a:spcPct val="130000"/>
                  </a:lnSpc>
                </a:pPr>
                <a:r>
                  <a:rPr lang="en-US" altLang="zh-CN" sz="2400" b="1">
                    <a:latin typeface="Times New Roman" pitchFamily="18" charset="0"/>
                  </a:rPr>
                  <a:t>·</a:t>
                </a:r>
                <a:r>
                  <a:rPr lang="zh-CN" altLang="en-US" sz="2400" b="1">
                    <a:latin typeface="Times New Roman" pitchFamily="18" charset="0"/>
                  </a:rPr>
                  <a:t>成员变量</a:t>
                </a:r>
              </a:p>
              <a:p>
                <a:pPr algn="just">
                  <a:lnSpc>
                    <a:spcPct val="130000"/>
                  </a:lnSpc>
                </a:pPr>
                <a:r>
                  <a:rPr lang="en-US" altLang="zh-CN" sz="2400" b="1">
                    <a:latin typeface="Times New Roman" pitchFamily="18" charset="0"/>
                  </a:rPr>
                  <a:t>·</a:t>
                </a:r>
                <a:r>
                  <a:rPr lang="zh-CN" altLang="en-US" sz="2400" b="1">
                    <a:latin typeface="Times New Roman" pitchFamily="18" charset="0"/>
                  </a:rPr>
                  <a:t>成员函数</a:t>
                </a:r>
                <a:endParaRPr lang="zh-CN" altLang="en-US" sz="2400" b="1">
                  <a:latin typeface="Tahoma" pitchFamily="34" charset="0"/>
                </a:endParaRPr>
              </a:p>
            </p:txBody>
          </p:sp>
        </p:grpSp>
        <p:sp>
          <p:nvSpPr>
            <p:cNvPr id="8" name="Text Box 20"/>
            <p:cNvSpPr txBox="1">
              <a:spLocks noChangeArrowheads="1"/>
            </p:cNvSpPr>
            <p:nvPr/>
          </p:nvSpPr>
          <p:spPr bwMode="auto">
            <a:xfrm>
              <a:off x="342" y="2853"/>
              <a:ext cx="54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2400" b="1">
                  <a:latin typeface="Times New Roman" pitchFamily="18" charset="0"/>
                </a:rPr>
                <a:t>(a)</a:t>
              </a:r>
              <a:r>
                <a:rPr lang="zh-CN" altLang="en-US" sz="2400" b="1">
                  <a:latin typeface="Times New Roman" pitchFamily="18" charset="0"/>
                </a:rPr>
                <a:t>问题的抽象描述     </a:t>
              </a:r>
              <a:r>
                <a:rPr lang="en-US" altLang="zh-CN" sz="2400" b="1">
                  <a:latin typeface="Times New Roman" pitchFamily="18" charset="0"/>
                </a:rPr>
                <a:t>(b) ADT</a:t>
              </a:r>
              <a:r>
                <a:rPr lang="zh-CN" altLang="en-US" sz="2400" b="1">
                  <a:latin typeface="Times New Roman" pitchFamily="18" charset="0"/>
                </a:rPr>
                <a:t>的设计       </a:t>
              </a:r>
              <a:r>
                <a:rPr lang="en-US" altLang="zh-CN" sz="2400" b="1">
                  <a:latin typeface="Times New Roman" pitchFamily="18" charset="0"/>
                </a:rPr>
                <a:t>(c) ADT</a:t>
              </a:r>
              <a:r>
                <a:rPr lang="zh-CN" altLang="en-US" sz="2400" b="1">
                  <a:latin typeface="Times New Roman" pitchFamily="18" charset="0"/>
                </a:rPr>
                <a:t>的计算机实现</a:t>
              </a:r>
              <a:endParaRPr lang="zh-CN" altLang="en-US" sz="2400">
                <a:latin typeface="Times New Roman" pitchFamily="18" charset="0"/>
              </a:endParaRPr>
            </a:p>
            <a:p>
              <a:pPr algn="just" eaLnBrk="1" hangingPunct="1"/>
              <a:endParaRPr lang="zh-CN" altLang="en-US" sz="2400">
                <a:latin typeface="Times New Roman" pitchFamily="18" charset="0"/>
              </a:endParaRPr>
            </a:p>
          </p:txBody>
        </p:sp>
      </p:grpSp>
      <p:sp>
        <p:nvSpPr>
          <p:cNvPr id="5" name="灯片编号占位符 4"/>
          <p:cNvSpPr>
            <a:spLocks noGrp="1"/>
          </p:cNvSpPr>
          <p:nvPr>
            <p:ph type="sldNum" sz="quarter" idx="12"/>
          </p:nvPr>
        </p:nvSpPr>
        <p:spPr/>
        <p:txBody>
          <a:bodyPr/>
          <a:lstStyle/>
          <a:p>
            <a:fld id="{36FD9405-CE62-418F-9683-85B6A1C55A4B}" type="slidenum">
              <a:rPr lang="zh-CN" altLang="en-US" smtClean="0"/>
              <a:pPr/>
              <a:t>33</a:t>
            </a:fld>
            <a:endParaRPr lang="zh-CN" altLang="en-US" dirty="0"/>
          </a:p>
        </p:txBody>
      </p:sp>
      <p:sp>
        <p:nvSpPr>
          <p:cNvPr id="14" name="椭圆 13"/>
          <p:cNvSpPr/>
          <p:nvPr/>
        </p:nvSpPr>
        <p:spPr>
          <a:xfrm>
            <a:off x="3348621" y="4489643"/>
            <a:ext cx="1933647" cy="55547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099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p>
        </p:txBody>
      </p:sp>
      <p:sp>
        <p:nvSpPr>
          <p:cNvPr id="3" name="内容占位符 2"/>
          <p:cNvSpPr>
            <a:spLocks noGrp="1"/>
          </p:cNvSpPr>
          <p:nvPr>
            <p:ph idx="1"/>
          </p:nvPr>
        </p:nvSpPr>
        <p:spPr>
          <a:xfrm>
            <a:off x="432000" y="897308"/>
            <a:ext cx="8280000" cy="5143132"/>
          </a:xfrm>
        </p:spPr>
        <p:txBody>
          <a:bodyPr/>
          <a:lstStyle/>
          <a:p>
            <a:pPr>
              <a:lnSpc>
                <a:spcPct val="110000"/>
              </a:lnSpc>
            </a:pPr>
            <a:r>
              <a:rPr lang="en-US" altLang="zh-CN" sz="2000" dirty="0"/>
              <a:t>Definition: is a self-contained step-by-step set of operations to be performed. Algorithms perform calculation, data processing, and/or automated reasoning tasks.</a:t>
            </a:r>
          </a:p>
          <a:p>
            <a:endParaRPr lang="en-US" altLang="zh-CN" sz="5400" dirty="0"/>
          </a:p>
          <a:p>
            <a:endParaRPr lang="en-US" altLang="zh-CN" sz="1100" dirty="0"/>
          </a:p>
          <a:p>
            <a:r>
              <a:rPr lang="en-US" altLang="zh-CN" dirty="0"/>
              <a:t>Case</a:t>
            </a:r>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a:t>
            </a:r>
            <a:endParaRPr lang="zh-CN" altLang="en-US" dirty="0"/>
          </a:p>
        </p:txBody>
      </p:sp>
      <p:sp>
        <p:nvSpPr>
          <p:cNvPr id="6" name="TextBox 5"/>
          <p:cNvSpPr txBox="1"/>
          <p:nvPr/>
        </p:nvSpPr>
        <p:spPr>
          <a:xfrm>
            <a:off x="693964" y="2023459"/>
            <a:ext cx="7756071" cy="1014362"/>
          </a:xfrm>
          <a:prstGeom prst="rect">
            <a:avLst/>
          </a:prstGeom>
          <a:noFill/>
          <a:ln w="38100">
            <a:solidFill>
              <a:srgbClr val="C00000"/>
            </a:solidFill>
          </a:ln>
        </p:spPr>
        <p:txBody>
          <a:bodyPr wrap="square" lIns="144000" tIns="72000" rIns="144000" bIns="72000" rtlCol="0">
            <a:spAutoFit/>
          </a:bodyPr>
          <a:lstStyle/>
          <a:p>
            <a:pPr>
              <a:lnSpc>
                <a:spcPct val="150000"/>
              </a:lnSpc>
            </a:pPr>
            <a:r>
              <a:rPr lang="zh-CN" altLang="en-US" sz="2000" dirty="0">
                <a:latin typeface="微软雅黑" pitchFamily="34" charset="-122"/>
                <a:ea typeface="微软雅黑" pitchFamily="34" charset="-122"/>
              </a:rPr>
              <a:t>算法是解决特定问题求解步骤的描述，在计算机中表现为指令的有限序列，并且每条指令表示一个或多个操作。</a:t>
            </a:r>
          </a:p>
        </p:txBody>
      </p:sp>
      <p:sp>
        <p:nvSpPr>
          <p:cNvPr id="7" name="Title 1"/>
          <p:cNvSpPr txBox="1">
            <a:spLocks/>
          </p:cNvSpPr>
          <p:nvPr/>
        </p:nvSpPr>
        <p:spPr>
          <a:xfrm>
            <a:off x="468313" y="3510644"/>
            <a:ext cx="8229600" cy="55027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tx1"/>
                </a:solidFill>
                <a:latin typeface="+mn-lt"/>
                <a:ea typeface="微软雅黑" panose="020B0503020204020204" pitchFamily="34" charset="-122"/>
                <a:cs typeface="+mj-cs"/>
              </a:defRPr>
            </a:lvl1pPr>
          </a:lstStyle>
          <a:p>
            <a:pPr algn="ctr"/>
            <a:r>
              <a:rPr lang="en-US" altLang="zh-CN" dirty="0"/>
              <a:t>Definition of Sorting problem</a:t>
            </a:r>
            <a:endParaRPr lang="zh-CN" altLang="en-US" dirty="0"/>
          </a:p>
        </p:txBody>
      </p:sp>
      <p:sp>
        <p:nvSpPr>
          <p:cNvPr id="8" name="Content Placeholder 2"/>
          <p:cNvSpPr txBox="1">
            <a:spLocks/>
          </p:cNvSpPr>
          <p:nvPr/>
        </p:nvSpPr>
        <p:spPr>
          <a:xfrm>
            <a:off x="395288" y="4141879"/>
            <a:ext cx="8424862" cy="1867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   Input: A sequence of n numbers &lt;</a:t>
            </a:r>
            <a:r>
              <a:rPr lang="en-US" altLang="zh-CN" i="1" dirty="0"/>
              <a:t>a</a:t>
            </a:r>
            <a:r>
              <a:rPr lang="en-US" altLang="zh-CN" baseline="-25000" dirty="0"/>
              <a:t>1</a:t>
            </a:r>
            <a:r>
              <a:rPr lang="en-US" altLang="zh-CN" dirty="0"/>
              <a:t>, </a:t>
            </a:r>
            <a:r>
              <a:rPr lang="en-US" altLang="zh-CN" i="1" dirty="0"/>
              <a:t>a</a:t>
            </a:r>
            <a:r>
              <a:rPr lang="en-US" altLang="zh-CN" baseline="-25000" dirty="0"/>
              <a:t>2</a:t>
            </a:r>
            <a:r>
              <a:rPr lang="en-US" altLang="zh-CN" dirty="0"/>
              <a:t>,…, </a:t>
            </a:r>
            <a:r>
              <a:rPr lang="en-US" altLang="zh-CN" i="1" dirty="0"/>
              <a:t>a</a:t>
            </a:r>
            <a:r>
              <a:rPr lang="en-US" altLang="zh-CN" baseline="-25000" dirty="0"/>
              <a:t>n</a:t>
            </a:r>
            <a:r>
              <a:rPr lang="en-US" altLang="zh-CN" dirty="0"/>
              <a:t>&gt;</a:t>
            </a:r>
          </a:p>
          <a:p>
            <a:pPr marL="0" indent="0">
              <a:buNone/>
            </a:pPr>
            <a:r>
              <a:rPr lang="en-US" altLang="zh-CN" dirty="0"/>
              <a:t>   Output:  A permutation(reordering) </a:t>
            </a:r>
          </a:p>
          <a:p>
            <a:pPr>
              <a:buFont typeface="Arial" charset="0"/>
              <a:buNone/>
            </a:pPr>
            <a:r>
              <a:rPr lang="en-US" altLang="zh-CN" dirty="0"/>
              <a:t>       &lt; a’</a:t>
            </a:r>
            <a:r>
              <a:rPr lang="en-US" altLang="zh-CN" baseline="-25000" dirty="0"/>
              <a:t>1</a:t>
            </a:r>
            <a:r>
              <a:rPr lang="en-US" altLang="zh-CN" dirty="0"/>
              <a:t>, a’</a:t>
            </a:r>
            <a:r>
              <a:rPr lang="en-US" altLang="zh-CN" baseline="-25000" dirty="0"/>
              <a:t>2</a:t>
            </a:r>
            <a:r>
              <a:rPr lang="en-US" altLang="zh-CN" dirty="0"/>
              <a:t>,…, </a:t>
            </a:r>
            <a:r>
              <a:rPr lang="en-US" altLang="zh-CN" dirty="0" err="1"/>
              <a:t>a’</a:t>
            </a:r>
            <a:r>
              <a:rPr lang="en-US" altLang="zh-CN" baseline="-25000" dirty="0" err="1"/>
              <a:t>n</a:t>
            </a:r>
            <a:r>
              <a:rPr lang="en-US" altLang="zh-CN" baseline="-25000" dirty="0"/>
              <a:t> </a:t>
            </a:r>
            <a:r>
              <a:rPr lang="en-US" altLang="zh-CN" dirty="0"/>
              <a:t>&gt; of the input sequence such     </a:t>
            </a:r>
          </a:p>
          <a:p>
            <a:pPr>
              <a:buFont typeface="Arial" charset="0"/>
              <a:buNone/>
            </a:pPr>
            <a:r>
              <a:rPr lang="en-US" altLang="zh-CN" dirty="0"/>
              <a:t>       that a’</a:t>
            </a:r>
            <a:r>
              <a:rPr lang="en-US" altLang="zh-CN" baseline="-25000" dirty="0"/>
              <a:t>1</a:t>
            </a:r>
            <a:r>
              <a:rPr lang="en-US" altLang="zh-CN" dirty="0"/>
              <a:t>≤ a’</a:t>
            </a:r>
            <a:r>
              <a:rPr lang="en-US" altLang="zh-CN" baseline="-25000" dirty="0"/>
              <a:t>2</a:t>
            </a:r>
            <a:r>
              <a:rPr lang="en-US" altLang="zh-CN" dirty="0"/>
              <a:t> ≤ … ≤ </a:t>
            </a:r>
            <a:r>
              <a:rPr lang="en-US" altLang="zh-CN" dirty="0" err="1"/>
              <a:t>a’</a:t>
            </a:r>
            <a:r>
              <a:rPr lang="en-US" altLang="zh-CN" baseline="-25000" dirty="0" err="1"/>
              <a:t>n</a:t>
            </a:r>
            <a:r>
              <a:rPr lang="en-US" altLang="zh-CN" dirty="0"/>
              <a:t>.</a:t>
            </a:r>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34</a:t>
            </a:fld>
            <a:endParaRPr lang="zh-CN" altLang="en-US" dirty="0"/>
          </a:p>
        </p:txBody>
      </p:sp>
    </p:spTree>
    <p:extLst>
      <p:ext uri="{BB962C8B-B14F-4D97-AF65-F5344CB8AC3E}">
        <p14:creationId xmlns:p14="http://schemas.microsoft.com/office/powerpoint/2010/main" val="195822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Algorithm Specification</a:t>
            </a:r>
            <a:endParaRPr lang="zh-CN" altLang="en-US" dirty="0"/>
          </a:p>
        </p:txBody>
      </p:sp>
      <p:sp>
        <p:nvSpPr>
          <p:cNvPr id="3" name="内容占位符 2"/>
          <p:cNvSpPr>
            <a:spLocks noGrp="1"/>
          </p:cNvSpPr>
          <p:nvPr>
            <p:ph idx="1"/>
          </p:nvPr>
        </p:nvSpPr>
        <p:spPr>
          <a:xfrm>
            <a:off x="432000" y="976838"/>
            <a:ext cx="8280000" cy="5063602"/>
          </a:xfrm>
        </p:spPr>
        <p:txBody>
          <a:bodyPr>
            <a:normAutofit/>
          </a:bodyPr>
          <a:lstStyle/>
          <a:p>
            <a:pPr>
              <a:lnSpc>
                <a:spcPct val="114000"/>
              </a:lnSpc>
              <a:spcBef>
                <a:spcPts val="600"/>
              </a:spcBef>
            </a:pPr>
            <a:r>
              <a:rPr lang="zh-CN" altLang="en-US" sz="1800" dirty="0"/>
              <a:t>算法具有五个基本特性：</a:t>
            </a:r>
            <a:endParaRPr lang="en-US" altLang="zh-CN" sz="1800" dirty="0"/>
          </a:p>
          <a:p>
            <a:pPr>
              <a:lnSpc>
                <a:spcPct val="114000"/>
              </a:lnSpc>
              <a:spcBef>
                <a:spcPts val="1800"/>
              </a:spcBef>
            </a:pPr>
            <a:r>
              <a:rPr lang="zh-CN" altLang="en-US" sz="1800" dirty="0"/>
              <a:t>输入 （</a:t>
            </a:r>
            <a:r>
              <a:rPr lang="en-US" altLang="zh-CN" sz="1800" dirty="0"/>
              <a:t>Input</a:t>
            </a:r>
            <a:r>
              <a:rPr lang="zh-CN" altLang="en-US" sz="1800" dirty="0"/>
              <a:t>）</a:t>
            </a:r>
            <a:endParaRPr lang="en-US" altLang="zh-CN" sz="1800" dirty="0"/>
          </a:p>
          <a:p>
            <a:pPr>
              <a:lnSpc>
                <a:spcPct val="114000"/>
              </a:lnSpc>
              <a:spcBef>
                <a:spcPts val="1800"/>
              </a:spcBef>
            </a:pPr>
            <a:r>
              <a:rPr lang="zh-CN" altLang="en-US" sz="1800" dirty="0"/>
              <a:t>输出 （</a:t>
            </a:r>
            <a:r>
              <a:rPr lang="en-US" altLang="zh-CN" sz="1800" dirty="0"/>
              <a:t>&amp; Output</a:t>
            </a:r>
            <a:r>
              <a:rPr lang="zh-CN" altLang="en-US" sz="1800" dirty="0"/>
              <a:t>）</a:t>
            </a:r>
            <a:endParaRPr lang="en-US" altLang="zh-CN" sz="1800" dirty="0"/>
          </a:p>
          <a:p>
            <a:pPr>
              <a:lnSpc>
                <a:spcPct val="114000"/>
              </a:lnSpc>
              <a:spcBef>
                <a:spcPts val="1800"/>
              </a:spcBef>
            </a:pPr>
            <a:r>
              <a:rPr lang="zh-CN" altLang="en-US" sz="1800" dirty="0"/>
              <a:t>有穷性 （</a:t>
            </a:r>
            <a:r>
              <a:rPr lang="en-US" altLang="zh-CN" sz="1800" dirty="0"/>
              <a:t>Finiteness</a:t>
            </a:r>
            <a:r>
              <a:rPr lang="zh-CN" altLang="en-US" sz="1800" dirty="0"/>
              <a:t>）</a:t>
            </a:r>
            <a:endParaRPr lang="en-US" altLang="zh-CN" sz="1800" dirty="0"/>
          </a:p>
          <a:p>
            <a:pPr>
              <a:lnSpc>
                <a:spcPct val="114000"/>
              </a:lnSpc>
              <a:spcBef>
                <a:spcPts val="1800"/>
              </a:spcBef>
            </a:pPr>
            <a:r>
              <a:rPr lang="zh-CN" altLang="en-US" sz="1800" dirty="0"/>
              <a:t>确定性 （</a:t>
            </a:r>
            <a:r>
              <a:rPr lang="en-US" altLang="zh-CN" sz="1800" dirty="0"/>
              <a:t>Definiteness</a:t>
            </a:r>
            <a:r>
              <a:rPr lang="zh-CN" altLang="en-US" sz="1800" dirty="0"/>
              <a:t>）</a:t>
            </a:r>
            <a:endParaRPr lang="en-US" altLang="zh-CN" sz="1800" dirty="0"/>
          </a:p>
          <a:p>
            <a:pPr>
              <a:lnSpc>
                <a:spcPct val="114000"/>
              </a:lnSpc>
              <a:spcBef>
                <a:spcPts val="1800"/>
              </a:spcBef>
            </a:pPr>
            <a:r>
              <a:rPr lang="zh-CN" altLang="en-US" sz="1800" dirty="0"/>
              <a:t>可行性 （</a:t>
            </a:r>
            <a:r>
              <a:rPr lang="en-US" altLang="zh-CN" sz="1800" dirty="0"/>
              <a:t>Effectiveness</a:t>
            </a:r>
            <a:r>
              <a:rPr lang="zh-CN" altLang="en-US" sz="1800" dirty="0"/>
              <a:t>）</a:t>
            </a:r>
            <a:endParaRPr lang="en-US" altLang="zh-CN" sz="1800" dirty="0"/>
          </a:p>
        </p:txBody>
      </p:sp>
      <p:sp>
        <p:nvSpPr>
          <p:cNvPr id="4" name="页脚占位符 3"/>
          <p:cNvSpPr>
            <a:spLocks noGrp="1"/>
          </p:cNvSpPr>
          <p:nvPr>
            <p:ph type="ftr" sz="quarter" idx="11"/>
          </p:nvPr>
        </p:nvSpPr>
        <p:spPr/>
        <p:txBody>
          <a:bodyPr/>
          <a:lstStyle/>
          <a:p>
            <a:pPr algn="l"/>
            <a:r>
              <a:rPr lang="en-US" altLang="zh-CN"/>
              <a:t>Data Structure &amp; Algorithm</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35</a:t>
            </a:fld>
            <a:endParaRPr lang="zh-CN" altLang="en-US" dirty="0"/>
          </a:p>
        </p:txBody>
      </p:sp>
      <p:pic>
        <p:nvPicPr>
          <p:cNvPr id="32" name="图片 31">
            <a:extLst>
              <a:ext uri="{FF2B5EF4-FFF2-40B4-BE49-F238E27FC236}">
                <a16:creationId xmlns:a16="http://schemas.microsoft.com/office/drawing/2014/main" id="{EFB5FE77-E796-468E-B2F5-A8C7A5D0BF4E}"/>
              </a:ext>
            </a:extLst>
          </p:cNvPr>
          <p:cNvPicPr>
            <a:picLocks noChangeAspect="1"/>
          </p:cNvPicPr>
          <p:nvPr/>
        </p:nvPicPr>
        <p:blipFill>
          <a:blip r:embed="rId2"/>
          <a:stretch>
            <a:fillRect/>
          </a:stretch>
        </p:blipFill>
        <p:spPr>
          <a:xfrm>
            <a:off x="3384876" y="2234000"/>
            <a:ext cx="5327124" cy="3626978"/>
          </a:xfrm>
          <a:prstGeom prst="rect">
            <a:avLst/>
          </a:prstGeom>
          <a:ln>
            <a:solidFill>
              <a:srgbClr val="005825"/>
            </a:solidFill>
          </a:ln>
        </p:spPr>
      </p:pic>
    </p:spTree>
    <p:extLst>
      <p:ext uri="{BB962C8B-B14F-4D97-AF65-F5344CB8AC3E}">
        <p14:creationId xmlns:p14="http://schemas.microsoft.com/office/powerpoint/2010/main" val="690131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72C94-974E-467C-9DDC-F834EA0310B5}"/>
              </a:ext>
            </a:extLst>
          </p:cNvPr>
          <p:cNvSpPr>
            <a:spLocks noGrp="1"/>
          </p:cNvSpPr>
          <p:nvPr>
            <p:ph type="title"/>
          </p:nvPr>
        </p:nvSpPr>
        <p:spPr/>
        <p:txBody>
          <a:bodyPr/>
          <a:lstStyle/>
          <a:p>
            <a:r>
              <a:rPr lang="en-US" altLang="zh-CN" dirty="0"/>
              <a:t>Input &amp; Output</a:t>
            </a:r>
            <a:endParaRPr lang="zh-CN" altLang="en-US" dirty="0"/>
          </a:p>
        </p:txBody>
      </p:sp>
      <p:sp>
        <p:nvSpPr>
          <p:cNvPr id="3" name="内容占位符 2">
            <a:extLst>
              <a:ext uri="{FF2B5EF4-FFF2-40B4-BE49-F238E27FC236}">
                <a16:creationId xmlns:a16="http://schemas.microsoft.com/office/drawing/2014/main" id="{561890F2-8C2E-406B-9865-F38C0917753A}"/>
              </a:ext>
            </a:extLst>
          </p:cNvPr>
          <p:cNvSpPr>
            <a:spLocks noGrp="1"/>
          </p:cNvSpPr>
          <p:nvPr>
            <p:ph idx="1"/>
          </p:nvPr>
        </p:nvSpPr>
        <p:spPr/>
        <p:txBody>
          <a:bodyPr/>
          <a:lstStyle/>
          <a:p>
            <a:pPr>
              <a:lnSpc>
                <a:spcPct val="150000"/>
              </a:lnSpc>
            </a:pPr>
            <a:r>
              <a:rPr lang="zh-CN" altLang="en-US" dirty="0"/>
              <a:t>输入</a:t>
            </a:r>
          </a:p>
          <a:p>
            <a:pPr lvl="1">
              <a:lnSpc>
                <a:spcPct val="150000"/>
              </a:lnSpc>
            </a:pPr>
            <a:r>
              <a:rPr lang="zh-CN" altLang="en-US" sz="1800" dirty="0"/>
              <a:t>每个算法有</a:t>
            </a:r>
            <a:r>
              <a:rPr lang="en-US" altLang="zh-CN" sz="1800" dirty="0">
                <a:solidFill>
                  <a:srgbClr val="FF0000"/>
                </a:solidFill>
              </a:rPr>
              <a:t>0</a:t>
            </a:r>
            <a:r>
              <a:rPr lang="zh-CN" altLang="en-US" sz="1800" dirty="0">
                <a:solidFill>
                  <a:srgbClr val="FF0000"/>
                </a:solidFill>
              </a:rPr>
              <a:t>个</a:t>
            </a:r>
            <a:r>
              <a:rPr lang="zh-CN" altLang="en-US" sz="1800" dirty="0"/>
              <a:t>或</a:t>
            </a:r>
            <a:r>
              <a:rPr lang="zh-CN" altLang="en-US" sz="1800" dirty="0">
                <a:solidFill>
                  <a:srgbClr val="FF0000"/>
                </a:solidFill>
              </a:rPr>
              <a:t>多个</a:t>
            </a:r>
            <a:r>
              <a:rPr lang="zh-CN" altLang="en-US" sz="1800" dirty="0"/>
              <a:t>输入。这些输入是在算法开始之前给出的量，取自于特定的对象集合</a:t>
            </a:r>
            <a:r>
              <a:rPr lang="en-US" altLang="zh-CN" sz="1800" dirty="0"/>
              <a:t>——</a:t>
            </a:r>
            <a:r>
              <a:rPr lang="zh-CN" altLang="en-US" sz="1800" dirty="0">
                <a:solidFill>
                  <a:srgbClr val="FF0000"/>
                </a:solidFill>
              </a:rPr>
              <a:t>定义域</a:t>
            </a:r>
            <a:r>
              <a:rPr lang="zh-CN" altLang="en-US" sz="1800" dirty="0"/>
              <a:t>。</a:t>
            </a:r>
            <a:endParaRPr lang="en-US" altLang="zh-CN" sz="1100" dirty="0"/>
          </a:p>
          <a:p>
            <a:pPr>
              <a:lnSpc>
                <a:spcPct val="150000"/>
              </a:lnSpc>
            </a:pPr>
            <a:r>
              <a:rPr lang="zh-CN" altLang="en-US" dirty="0"/>
              <a:t>输出</a:t>
            </a:r>
            <a:endParaRPr lang="en-US" altLang="zh-CN" dirty="0"/>
          </a:p>
          <a:p>
            <a:pPr lvl="1">
              <a:lnSpc>
                <a:spcPct val="150000"/>
              </a:lnSpc>
            </a:pPr>
            <a:r>
              <a:rPr lang="zh-CN" altLang="en-US" sz="1800" dirty="0"/>
              <a:t>一个算法产生</a:t>
            </a:r>
            <a:r>
              <a:rPr lang="en-US" altLang="zh-CN" sz="1800" dirty="0">
                <a:solidFill>
                  <a:srgbClr val="0000FF"/>
                </a:solidFill>
              </a:rPr>
              <a:t>1</a:t>
            </a:r>
            <a:r>
              <a:rPr lang="zh-CN" altLang="en-US" sz="1800" dirty="0">
                <a:solidFill>
                  <a:srgbClr val="0000FF"/>
                </a:solidFill>
              </a:rPr>
              <a:t>个</a:t>
            </a:r>
            <a:r>
              <a:rPr lang="zh-CN" altLang="en-US" sz="1800" dirty="0"/>
              <a:t>或</a:t>
            </a:r>
            <a:r>
              <a:rPr lang="zh-CN" altLang="en-US" sz="1800" dirty="0">
                <a:solidFill>
                  <a:srgbClr val="0000FF"/>
                </a:solidFill>
              </a:rPr>
              <a:t>多个</a:t>
            </a:r>
            <a:r>
              <a:rPr lang="zh-CN" altLang="en-US" sz="1800" dirty="0"/>
              <a:t>输出，这些输出是同输入有某种特定关系的量。</a:t>
            </a:r>
          </a:p>
          <a:p>
            <a:endParaRPr lang="zh-CN" altLang="en-US" dirty="0"/>
          </a:p>
          <a:p>
            <a:endParaRPr lang="zh-CN" altLang="en-US" dirty="0"/>
          </a:p>
        </p:txBody>
      </p:sp>
      <p:sp>
        <p:nvSpPr>
          <p:cNvPr id="4" name="页脚占位符 3">
            <a:extLst>
              <a:ext uri="{FF2B5EF4-FFF2-40B4-BE49-F238E27FC236}">
                <a16:creationId xmlns:a16="http://schemas.microsoft.com/office/drawing/2014/main" id="{914C90D8-4712-49CF-A021-E795742CDAEF}"/>
              </a:ext>
            </a:extLst>
          </p:cNvPr>
          <p:cNvSpPr>
            <a:spLocks noGrp="1"/>
          </p:cNvSpPr>
          <p:nvPr>
            <p:ph type="ftr" sz="quarter" idx="11"/>
          </p:nvPr>
        </p:nvSpPr>
        <p:spPr/>
        <p:txBody>
          <a:bodyPr/>
          <a:lstStyle/>
          <a:p>
            <a:pPr algn="l"/>
            <a:r>
              <a:rPr lang="en-US" altLang="zh-CN"/>
              <a:t>Data Structure &amp; Algorithm</a:t>
            </a:r>
            <a:endParaRPr lang="zh-CN" altLang="en-US" dirty="0"/>
          </a:p>
        </p:txBody>
      </p:sp>
      <p:sp>
        <p:nvSpPr>
          <p:cNvPr id="5" name="灯片编号占位符 4">
            <a:extLst>
              <a:ext uri="{FF2B5EF4-FFF2-40B4-BE49-F238E27FC236}">
                <a16:creationId xmlns:a16="http://schemas.microsoft.com/office/drawing/2014/main" id="{B328485B-E64D-4D61-9CED-2582997E3E82}"/>
              </a:ext>
            </a:extLst>
          </p:cNvPr>
          <p:cNvSpPr>
            <a:spLocks noGrp="1"/>
          </p:cNvSpPr>
          <p:nvPr>
            <p:ph type="sldNum" sz="quarter" idx="12"/>
          </p:nvPr>
        </p:nvSpPr>
        <p:spPr/>
        <p:txBody>
          <a:bodyPr/>
          <a:lstStyle/>
          <a:p>
            <a:fld id="{36FD9405-CE62-418F-9683-85B6A1C55A4B}" type="slidenum">
              <a:rPr lang="zh-CN" altLang="en-US" smtClean="0"/>
              <a:pPr/>
              <a:t>36</a:t>
            </a:fld>
            <a:endParaRPr lang="zh-CN" altLang="en-US" dirty="0"/>
          </a:p>
        </p:txBody>
      </p:sp>
      <p:pic>
        <p:nvPicPr>
          <p:cNvPr id="6" name="图片 5">
            <a:extLst>
              <a:ext uri="{FF2B5EF4-FFF2-40B4-BE49-F238E27FC236}">
                <a16:creationId xmlns:a16="http://schemas.microsoft.com/office/drawing/2014/main" id="{3C483317-669A-45CB-88C8-13A6A0B2618A}"/>
              </a:ext>
            </a:extLst>
          </p:cNvPr>
          <p:cNvPicPr>
            <a:picLocks noChangeAspect="1"/>
          </p:cNvPicPr>
          <p:nvPr/>
        </p:nvPicPr>
        <p:blipFill>
          <a:blip r:embed="rId2"/>
          <a:stretch>
            <a:fillRect/>
          </a:stretch>
        </p:blipFill>
        <p:spPr>
          <a:xfrm>
            <a:off x="3433484" y="3895624"/>
            <a:ext cx="2277031" cy="2144816"/>
          </a:xfrm>
          <a:prstGeom prst="rect">
            <a:avLst/>
          </a:prstGeom>
        </p:spPr>
      </p:pic>
    </p:spTree>
    <p:extLst>
      <p:ext uri="{BB962C8B-B14F-4D97-AF65-F5344CB8AC3E}">
        <p14:creationId xmlns:p14="http://schemas.microsoft.com/office/powerpoint/2010/main" val="12168081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Algorithm Specification</a:t>
            </a:r>
            <a:endParaRPr lang="zh-CN" altLang="en-US" dirty="0"/>
          </a:p>
        </p:txBody>
      </p:sp>
      <p:sp>
        <p:nvSpPr>
          <p:cNvPr id="3" name="内容占位符 2"/>
          <p:cNvSpPr>
            <a:spLocks noGrp="1"/>
          </p:cNvSpPr>
          <p:nvPr>
            <p:ph idx="1"/>
          </p:nvPr>
        </p:nvSpPr>
        <p:spPr/>
        <p:txBody>
          <a:bodyPr>
            <a:normAutofit/>
          </a:bodyPr>
          <a:lstStyle/>
          <a:p>
            <a:pPr>
              <a:lnSpc>
                <a:spcPct val="150000"/>
              </a:lnSpc>
              <a:spcBef>
                <a:spcPts val="1800"/>
              </a:spcBef>
            </a:pPr>
            <a:r>
              <a:rPr lang="zh-CN" altLang="en-US" sz="2000" dirty="0"/>
              <a:t>有穷性 （</a:t>
            </a:r>
            <a:r>
              <a:rPr lang="en-US" altLang="zh-CN" sz="2000" dirty="0"/>
              <a:t>Finiteness</a:t>
            </a:r>
            <a:r>
              <a:rPr lang="zh-CN" altLang="en-US" sz="2000" dirty="0"/>
              <a:t>）</a:t>
            </a:r>
            <a:endParaRPr lang="en-US" altLang="zh-CN" sz="2000" dirty="0"/>
          </a:p>
          <a:p>
            <a:pPr lvl="1">
              <a:lnSpc>
                <a:spcPct val="150000"/>
              </a:lnSpc>
              <a:spcBef>
                <a:spcPts val="600"/>
              </a:spcBef>
            </a:pPr>
            <a:r>
              <a:rPr lang="zh-CN" altLang="en-US" sz="1800" dirty="0"/>
              <a:t>指算法在执行有限的步骤后，自动结束而不会出现无限循环，并且每一个步骤在</a:t>
            </a:r>
            <a:r>
              <a:rPr lang="zh-CN" altLang="en-US" sz="1800" dirty="0">
                <a:solidFill>
                  <a:srgbClr val="FF0000"/>
                </a:solidFill>
              </a:rPr>
              <a:t>可接受的时间</a:t>
            </a:r>
            <a:r>
              <a:rPr lang="zh-CN" altLang="en-US" sz="1800" dirty="0"/>
              <a:t>内完成。</a:t>
            </a:r>
            <a:endParaRPr lang="en-US" altLang="zh-CN" sz="1800" dirty="0"/>
          </a:p>
          <a:p>
            <a:pPr>
              <a:lnSpc>
                <a:spcPct val="150000"/>
              </a:lnSpc>
              <a:spcBef>
                <a:spcPts val="1800"/>
              </a:spcBef>
            </a:pPr>
            <a:r>
              <a:rPr lang="zh-CN" altLang="en-US" sz="2000" dirty="0"/>
              <a:t>可行性 （</a:t>
            </a:r>
            <a:r>
              <a:rPr lang="en-US" altLang="zh-CN" sz="2000" dirty="0"/>
              <a:t>Effectiveness</a:t>
            </a:r>
            <a:r>
              <a:rPr lang="zh-CN" altLang="en-US" sz="2000" dirty="0"/>
              <a:t>）</a:t>
            </a:r>
            <a:endParaRPr lang="en-US" altLang="zh-CN" sz="2000" dirty="0"/>
          </a:p>
          <a:p>
            <a:pPr lvl="1">
              <a:lnSpc>
                <a:spcPct val="150000"/>
              </a:lnSpc>
              <a:spcBef>
                <a:spcPts val="600"/>
              </a:spcBef>
            </a:pPr>
            <a:r>
              <a:rPr lang="zh-CN" altLang="en-US" sz="1800" dirty="0"/>
              <a:t>算法的每一步都必须是可行的，也就是说，每一步都能通过执行有限次数完成。</a:t>
            </a:r>
          </a:p>
        </p:txBody>
      </p:sp>
      <p:sp>
        <p:nvSpPr>
          <p:cNvPr id="4" name="页脚占位符 3"/>
          <p:cNvSpPr>
            <a:spLocks noGrp="1"/>
          </p:cNvSpPr>
          <p:nvPr>
            <p:ph type="ftr" sz="quarter" idx="11"/>
          </p:nvPr>
        </p:nvSpPr>
        <p:spPr/>
        <p:txBody>
          <a:bodyPr/>
          <a:lstStyle/>
          <a:p>
            <a:pPr algn="l"/>
            <a:r>
              <a:rPr lang="en-US" altLang="zh-CN"/>
              <a:t>Data Structure &amp; Algorithm</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37</a:t>
            </a:fld>
            <a:endParaRPr lang="zh-CN" altLang="en-US" dirty="0"/>
          </a:p>
        </p:txBody>
      </p:sp>
      <p:pic>
        <p:nvPicPr>
          <p:cNvPr id="8" name="图片 7">
            <a:extLst>
              <a:ext uri="{FF2B5EF4-FFF2-40B4-BE49-F238E27FC236}">
                <a16:creationId xmlns:a16="http://schemas.microsoft.com/office/drawing/2014/main" id="{DA53070B-3020-4837-8CE9-A0303E2F514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709863" y="3701206"/>
            <a:ext cx="3724275" cy="2305050"/>
          </a:xfrm>
          <a:prstGeom prst="rect">
            <a:avLst/>
          </a:prstGeom>
          <a:ln>
            <a:solidFill>
              <a:srgbClr val="005825"/>
            </a:solidFill>
          </a:ln>
        </p:spPr>
      </p:pic>
    </p:spTree>
    <p:extLst>
      <p:ext uri="{BB962C8B-B14F-4D97-AF65-F5344CB8AC3E}">
        <p14:creationId xmlns:p14="http://schemas.microsoft.com/office/powerpoint/2010/main" val="27297377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4D85C5-A607-468B-9CBC-ADF4317C8514}"/>
              </a:ext>
            </a:extLst>
          </p:cNvPr>
          <p:cNvSpPr>
            <a:spLocks noGrp="1"/>
          </p:cNvSpPr>
          <p:nvPr>
            <p:ph type="title"/>
          </p:nvPr>
        </p:nvSpPr>
        <p:spPr/>
        <p:txBody>
          <a:bodyPr/>
          <a:lstStyle/>
          <a:p>
            <a:r>
              <a:rPr lang="en-US" altLang="zh-CN" dirty="0"/>
              <a:t>Algorithm Specification</a:t>
            </a:r>
            <a:endParaRPr lang="zh-CN" altLang="en-US" dirty="0"/>
          </a:p>
        </p:txBody>
      </p:sp>
      <p:sp>
        <p:nvSpPr>
          <p:cNvPr id="3" name="内容占位符 2">
            <a:extLst>
              <a:ext uri="{FF2B5EF4-FFF2-40B4-BE49-F238E27FC236}">
                <a16:creationId xmlns:a16="http://schemas.microsoft.com/office/drawing/2014/main" id="{592F1CFA-145F-497B-BDC9-44D701D8CFF1}"/>
              </a:ext>
            </a:extLst>
          </p:cNvPr>
          <p:cNvSpPr>
            <a:spLocks noGrp="1"/>
          </p:cNvSpPr>
          <p:nvPr>
            <p:ph idx="1"/>
          </p:nvPr>
        </p:nvSpPr>
        <p:spPr/>
        <p:txBody>
          <a:bodyPr/>
          <a:lstStyle/>
          <a:p>
            <a:pPr>
              <a:lnSpc>
                <a:spcPct val="150000"/>
              </a:lnSpc>
              <a:spcBef>
                <a:spcPts val="1200"/>
              </a:spcBef>
            </a:pPr>
            <a:r>
              <a:rPr lang="zh-CN" altLang="en-US" dirty="0"/>
              <a:t>确定性（</a:t>
            </a:r>
            <a:r>
              <a:rPr lang="en-US" altLang="zh-CN" dirty="0"/>
              <a:t>Definiteness</a:t>
            </a:r>
            <a:r>
              <a:rPr lang="zh-CN" altLang="en-US" dirty="0"/>
              <a:t>）</a:t>
            </a:r>
          </a:p>
          <a:p>
            <a:pPr lvl="1">
              <a:lnSpc>
                <a:spcPct val="150000"/>
              </a:lnSpc>
              <a:spcBef>
                <a:spcPts val="1200"/>
              </a:spcBef>
            </a:pPr>
            <a:r>
              <a:rPr lang="zh-CN" altLang="en-US" sz="1600" dirty="0"/>
              <a:t>算法每种运算必须有确切定义，不能有二义性。</a:t>
            </a:r>
          </a:p>
          <a:p>
            <a:pPr marL="0" indent="0">
              <a:lnSpc>
                <a:spcPct val="150000"/>
              </a:lnSpc>
              <a:spcBef>
                <a:spcPts val="1200"/>
              </a:spcBef>
              <a:buNone/>
            </a:pPr>
            <a:r>
              <a:rPr lang="en-US" altLang="zh-CN" sz="2000" dirty="0"/>
              <a:t>	</a:t>
            </a:r>
            <a:r>
              <a:rPr lang="zh-CN" altLang="en-US" sz="2000" dirty="0"/>
              <a:t>例：不符合确定性的运算：</a:t>
            </a:r>
          </a:p>
          <a:p>
            <a:pPr marL="0" indent="0">
              <a:lnSpc>
                <a:spcPct val="150000"/>
              </a:lnSpc>
              <a:spcBef>
                <a:spcPts val="1200"/>
              </a:spcBef>
              <a:buNone/>
            </a:pPr>
            <a:r>
              <a:rPr lang="en-US" altLang="zh-CN" sz="2000" dirty="0"/>
              <a:t>	</a:t>
            </a:r>
            <a:r>
              <a:rPr lang="zh-CN" altLang="en-US" sz="2000" dirty="0"/>
              <a:t>① </a:t>
            </a:r>
            <a:r>
              <a:rPr lang="en-US" altLang="zh-CN" sz="2000" dirty="0"/>
              <a:t>5/0 </a:t>
            </a:r>
          </a:p>
          <a:p>
            <a:pPr marL="0" indent="0">
              <a:lnSpc>
                <a:spcPct val="150000"/>
              </a:lnSpc>
              <a:spcBef>
                <a:spcPts val="1200"/>
              </a:spcBef>
              <a:buNone/>
            </a:pPr>
            <a:r>
              <a:rPr lang="en-US" altLang="zh-CN" sz="2000" dirty="0"/>
              <a:t>	② </a:t>
            </a:r>
            <a:r>
              <a:rPr lang="zh-CN" altLang="en-US" sz="2000" dirty="0"/>
              <a:t>将</a:t>
            </a:r>
            <a:r>
              <a:rPr lang="en-US" altLang="zh-CN" sz="2000" dirty="0"/>
              <a:t>6</a:t>
            </a:r>
            <a:r>
              <a:rPr lang="zh-CN" altLang="en-US" sz="2000" dirty="0"/>
              <a:t>或</a:t>
            </a:r>
            <a:r>
              <a:rPr lang="en-US" altLang="zh-CN" sz="2000" dirty="0"/>
              <a:t>7</a:t>
            </a:r>
            <a:r>
              <a:rPr lang="zh-CN" altLang="en-US" sz="2000" dirty="0"/>
              <a:t>与</a:t>
            </a:r>
            <a:r>
              <a:rPr lang="en-US" altLang="zh-CN" sz="2000" dirty="0"/>
              <a:t>x</a:t>
            </a:r>
            <a:r>
              <a:rPr lang="zh-CN" altLang="en-US" sz="2000" dirty="0"/>
              <a:t>相加</a:t>
            </a:r>
          </a:p>
          <a:p>
            <a:pPr marL="0" indent="0">
              <a:lnSpc>
                <a:spcPct val="150000"/>
              </a:lnSpc>
              <a:spcBef>
                <a:spcPts val="1200"/>
              </a:spcBef>
              <a:buNone/>
            </a:pPr>
            <a:r>
              <a:rPr lang="en-US" altLang="zh-CN" sz="2000" dirty="0"/>
              <a:t>	</a:t>
            </a:r>
            <a:r>
              <a:rPr lang="zh-CN" altLang="en-US" sz="2000" dirty="0"/>
              <a:t>③ 未赋值变量参与运算</a:t>
            </a:r>
          </a:p>
          <a:p>
            <a:endParaRPr lang="zh-CN" altLang="en-US" dirty="0"/>
          </a:p>
        </p:txBody>
      </p:sp>
      <p:sp>
        <p:nvSpPr>
          <p:cNvPr id="4" name="页脚占位符 3">
            <a:extLst>
              <a:ext uri="{FF2B5EF4-FFF2-40B4-BE49-F238E27FC236}">
                <a16:creationId xmlns:a16="http://schemas.microsoft.com/office/drawing/2014/main" id="{157AC55D-7F13-46F5-904D-ED5CD3E8F8D2}"/>
              </a:ext>
            </a:extLst>
          </p:cNvPr>
          <p:cNvSpPr>
            <a:spLocks noGrp="1"/>
          </p:cNvSpPr>
          <p:nvPr>
            <p:ph type="ftr" sz="quarter" idx="11"/>
          </p:nvPr>
        </p:nvSpPr>
        <p:spPr/>
        <p:txBody>
          <a:bodyPr/>
          <a:lstStyle/>
          <a:p>
            <a:pPr algn="l"/>
            <a:r>
              <a:rPr lang="en-US" altLang="zh-CN"/>
              <a:t>Data Structure &amp; Algorithm</a:t>
            </a:r>
            <a:endParaRPr lang="zh-CN" altLang="en-US" dirty="0"/>
          </a:p>
        </p:txBody>
      </p:sp>
      <p:sp>
        <p:nvSpPr>
          <p:cNvPr id="5" name="灯片编号占位符 4">
            <a:extLst>
              <a:ext uri="{FF2B5EF4-FFF2-40B4-BE49-F238E27FC236}">
                <a16:creationId xmlns:a16="http://schemas.microsoft.com/office/drawing/2014/main" id="{20A89917-BE11-4687-9D12-F2F17118D85C}"/>
              </a:ext>
            </a:extLst>
          </p:cNvPr>
          <p:cNvSpPr>
            <a:spLocks noGrp="1"/>
          </p:cNvSpPr>
          <p:nvPr>
            <p:ph type="sldNum" sz="quarter" idx="12"/>
          </p:nvPr>
        </p:nvSpPr>
        <p:spPr/>
        <p:txBody>
          <a:bodyPr/>
          <a:lstStyle/>
          <a:p>
            <a:fld id="{36FD9405-CE62-418F-9683-85B6A1C55A4B}" type="slidenum">
              <a:rPr lang="zh-CN" altLang="en-US" smtClean="0"/>
              <a:pPr/>
              <a:t>38</a:t>
            </a:fld>
            <a:endParaRPr lang="zh-CN" altLang="en-US" dirty="0"/>
          </a:p>
        </p:txBody>
      </p:sp>
    </p:spTree>
    <p:extLst>
      <p:ext uri="{BB962C8B-B14F-4D97-AF65-F5344CB8AC3E}">
        <p14:creationId xmlns:p14="http://schemas.microsoft.com/office/powerpoint/2010/main" val="4871689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26B5FB-A14C-4B95-A20D-00F43D29ECB4}"/>
              </a:ext>
            </a:extLst>
          </p:cNvPr>
          <p:cNvSpPr>
            <a:spLocks noGrp="1"/>
          </p:cNvSpPr>
          <p:nvPr>
            <p:ph type="title"/>
          </p:nvPr>
        </p:nvSpPr>
        <p:spPr/>
        <p:txBody>
          <a:bodyPr/>
          <a:lstStyle/>
          <a:p>
            <a:r>
              <a:rPr lang="zh-CN" altLang="en-US" dirty="0"/>
              <a:t>概念区分</a:t>
            </a:r>
          </a:p>
        </p:txBody>
      </p:sp>
      <p:sp>
        <p:nvSpPr>
          <p:cNvPr id="3" name="内容占位符 2">
            <a:extLst>
              <a:ext uri="{FF2B5EF4-FFF2-40B4-BE49-F238E27FC236}">
                <a16:creationId xmlns:a16="http://schemas.microsoft.com/office/drawing/2014/main" id="{F415197E-5B65-489D-A754-8F62BE6B9B45}"/>
              </a:ext>
            </a:extLst>
          </p:cNvPr>
          <p:cNvSpPr>
            <a:spLocks noGrp="1"/>
          </p:cNvSpPr>
          <p:nvPr>
            <p:ph idx="1"/>
          </p:nvPr>
        </p:nvSpPr>
        <p:spPr/>
        <p:txBody>
          <a:bodyPr/>
          <a:lstStyle/>
          <a:p>
            <a:pPr>
              <a:lnSpc>
                <a:spcPct val="150000"/>
              </a:lnSpc>
              <a:spcBef>
                <a:spcPts val="1200"/>
              </a:spcBef>
            </a:pPr>
            <a:r>
              <a:rPr lang="zh-CN" altLang="en-US" sz="2000" dirty="0">
                <a:solidFill>
                  <a:srgbClr val="0000FF"/>
                </a:solidFill>
                <a:latin typeface="微软雅黑" panose="020B0503020204020204" pitchFamily="34" charset="-122"/>
              </a:rPr>
              <a:t>计算过程</a:t>
            </a:r>
            <a:endParaRPr lang="en-US" altLang="zh-CN" sz="2000" dirty="0">
              <a:solidFill>
                <a:srgbClr val="0000FF"/>
              </a:solidFill>
              <a:latin typeface="微软雅黑" panose="020B0503020204020204" pitchFamily="34" charset="-122"/>
            </a:endParaRPr>
          </a:p>
          <a:p>
            <a:pPr lvl="1">
              <a:lnSpc>
                <a:spcPct val="150000"/>
              </a:lnSpc>
              <a:spcBef>
                <a:spcPts val="1200"/>
              </a:spcBef>
            </a:pPr>
            <a:r>
              <a:rPr lang="zh-CN" altLang="en-US" sz="1800" dirty="0">
                <a:latin typeface="微软雅黑" panose="020B0503020204020204" pitchFamily="34" charset="-122"/>
              </a:rPr>
              <a:t>只满足确定性、能行性、输入、输出四个特性但</a:t>
            </a:r>
            <a:r>
              <a:rPr lang="zh-CN" altLang="en-US" sz="1800" dirty="0">
                <a:solidFill>
                  <a:srgbClr val="0000FF"/>
                </a:solidFill>
                <a:latin typeface="微软雅黑" panose="020B0503020204020204" pitchFamily="34" charset="-122"/>
              </a:rPr>
              <a:t>不一定能终止</a:t>
            </a:r>
            <a:r>
              <a:rPr lang="zh-CN" altLang="en-US" sz="1800" dirty="0">
                <a:latin typeface="微软雅黑" panose="020B0503020204020204" pitchFamily="34" charset="-122"/>
              </a:rPr>
              <a:t>的一组规则。</a:t>
            </a:r>
            <a:endParaRPr lang="en-US" altLang="zh-CN" sz="1800" dirty="0">
              <a:latin typeface="微软雅黑" panose="020B0503020204020204" pitchFamily="34" charset="-122"/>
            </a:endParaRPr>
          </a:p>
          <a:p>
            <a:pPr marL="457200" lvl="1" indent="0">
              <a:lnSpc>
                <a:spcPct val="150000"/>
              </a:lnSpc>
              <a:spcBef>
                <a:spcPts val="1200"/>
              </a:spcBef>
              <a:buNone/>
            </a:pPr>
            <a:endParaRPr lang="zh-CN" altLang="en-US" sz="1600" dirty="0">
              <a:latin typeface="微软雅黑" panose="020B0503020204020204" pitchFamily="34" charset="-122"/>
            </a:endParaRPr>
          </a:p>
          <a:p>
            <a:pPr>
              <a:lnSpc>
                <a:spcPct val="150000"/>
              </a:lnSpc>
              <a:spcBef>
                <a:spcPts val="1200"/>
              </a:spcBef>
            </a:pPr>
            <a:r>
              <a:rPr lang="zh-CN" altLang="en-US" sz="2000" dirty="0">
                <a:solidFill>
                  <a:srgbClr val="0000FF"/>
                </a:solidFill>
                <a:latin typeface="微软雅黑" panose="020B0503020204020204" pitchFamily="34" charset="-122"/>
              </a:rPr>
              <a:t>准确理解算法和计算过程的区别</a:t>
            </a:r>
            <a:endParaRPr lang="en-US" altLang="zh-CN" sz="2000" dirty="0">
              <a:solidFill>
                <a:srgbClr val="0000FF"/>
              </a:solidFill>
              <a:latin typeface="微软雅黑" panose="020B0503020204020204" pitchFamily="34" charset="-122"/>
            </a:endParaRPr>
          </a:p>
          <a:p>
            <a:pPr lvl="1">
              <a:lnSpc>
                <a:spcPct val="150000"/>
              </a:lnSpc>
              <a:spcBef>
                <a:spcPts val="1200"/>
              </a:spcBef>
            </a:pPr>
            <a:r>
              <a:rPr lang="zh-CN" altLang="en-US" sz="1800" dirty="0">
                <a:latin typeface="微软雅黑" panose="020B0503020204020204" pitchFamily="34" charset="-122"/>
              </a:rPr>
              <a:t>不能终止的计算过程：操作系统</a:t>
            </a:r>
            <a:endParaRPr lang="en-US" altLang="zh-CN" sz="1800" dirty="0">
              <a:latin typeface="微软雅黑" panose="020B0503020204020204" pitchFamily="34" charset="-122"/>
            </a:endParaRPr>
          </a:p>
          <a:p>
            <a:pPr lvl="1">
              <a:lnSpc>
                <a:spcPct val="150000"/>
              </a:lnSpc>
              <a:spcBef>
                <a:spcPts val="1200"/>
              </a:spcBef>
            </a:pPr>
            <a:r>
              <a:rPr lang="zh-CN" altLang="en-US" sz="1800" dirty="0">
                <a:latin typeface="微软雅黑" panose="020B0503020204020204" pitchFamily="34" charset="-122"/>
              </a:rPr>
              <a:t>算法是“可以终止的计算过程”。</a:t>
            </a:r>
          </a:p>
          <a:p>
            <a:pPr>
              <a:lnSpc>
                <a:spcPct val="150000"/>
              </a:lnSpc>
              <a:spcBef>
                <a:spcPts val="1200"/>
              </a:spcBef>
            </a:pPr>
            <a:endParaRPr lang="zh-CN" altLang="en-US" dirty="0"/>
          </a:p>
        </p:txBody>
      </p:sp>
      <p:sp>
        <p:nvSpPr>
          <p:cNvPr id="4" name="页脚占位符 3">
            <a:extLst>
              <a:ext uri="{FF2B5EF4-FFF2-40B4-BE49-F238E27FC236}">
                <a16:creationId xmlns:a16="http://schemas.microsoft.com/office/drawing/2014/main" id="{165C9F31-9A20-405E-B870-5383A56E4B10}"/>
              </a:ext>
            </a:extLst>
          </p:cNvPr>
          <p:cNvSpPr>
            <a:spLocks noGrp="1"/>
          </p:cNvSpPr>
          <p:nvPr>
            <p:ph type="ftr" sz="quarter" idx="11"/>
          </p:nvPr>
        </p:nvSpPr>
        <p:spPr/>
        <p:txBody>
          <a:bodyPr/>
          <a:lstStyle/>
          <a:p>
            <a:pPr algn="l"/>
            <a:r>
              <a:rPr lang="en-US" altLang="zh-CN"/>
              <a:t>Data Structure &amp; Algorithm</a:t>
            </a:r>
            <a:endParaRPr lang="zh-CN" altLang="en-US" dirty="0"/>
          </a:p>
        </p:txBody>
      </p:sp>
      <p:sp>
        <p:nvSpPr>
          <p:cNvPr id="5" name="灯片编号占位符 4">
            <a:extLst>
              <a:ext uri="{FF2B5EF4-FFF2-40B4-BE49-F238E27FC236}">
                <a16:creationId xmlns:a16="http://schemas.microsoft.com/office/drawing/2014/main" id="{9AB34D61-BC43-4B20-856D-74CFE4306E04}"/>
              </a:ext>
            </a:extLst>
          </p:cNvPr>
          <p:cNvSpPr>
            <a:spLocks noGrp="1"/>
          </p:cNvSpPr>
          <p:nvPr>
            <p:ph type="sldNum" sz="quarter" idx="12"/>
          </p:nvPr>
        </p:nvSpPr>
        <p:spPr/>
        <p:txBody>
          <a:bodyPr/>
          <a:lstStyle/>
          <a:p>
            <a:fld id="{36FD9405-CE62-418F-9683-85B6A1C55A4B}" type="slidenum">
              <a:rPr lang="zh-CN" altLang="en-US" smtClean="0"/>
              <a:pPr/>
              <a:t>39</a:t>
            </a:fld>
            <a:endParaRPr lang="zh-CN" altLang="en-US" dirty="0"/>
          </a:p>
        </p:txBody>
      </p:sp>
    </p:spTree>
    <p:extLst>
      <p:ext uri="{BB962C8B-B14F-4D97-AF65-F5344CB8AC3E}">
        <p14:creationId xmlns:p14="http://schemas.microsoft.com/office/powerpoint/2010/main" val="297493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CAC02-1D4B-497D-9294-17284E0599F8}"/>
              </a:ext>
            </a:extLst>
          </p:cNvPr>
          <p:cNvSpPr>
            <a:spLocks noGrp="1"/>
          </p:cNvSpPr>
          <p:nvPr>
            <p:ph type="title"/>
          </p:nvPr>
        </p:nvSpPr>
        <p:spPr/>
        <p:txBody>
          <a:bodyPr/>
          <a:lstStyle/>
          <a:p>
            <a:r>
              <a:rPr lang="en-US" altLang="zh-CN" dirty="0"/>
              <a:t>Analyzing algorithms</a:t>
            </a:r>
            <a:endParaRPr lang="zh-CN" altLang="en-US" dirty="0"/>
          </a:p>
        </p:txBody>
      </p:sp>
      <p:sp>
        <p:nvSpPr>
          <p:cNvPr id="4" name="页脚占位符 3">
            <a:extLst>
              <a:ext uri="{FF2B5EF4-FFF2-40B4-BE49-F238E27FC236}">
                <a16:creationId xmlns:a16="http://schemas.microsoft.com/office/drawing/2014/main" id="{BB140C10-3493-468A-88EF-832CA5FA7EA1}"/>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7D40F4BE-010D-4616-BD7A-975687EF3474}"/>
              </a:ext>
            </a:extLst>
          </p:cNvPr>
          <p:cNvSpPr>
            <a:spLocks noGrp="1"/>
          </p:cNvSpPr>
          <p:nvPr>
            <p:ph type="sldNum" sz="quarter" idx="12"/>
          </p:nvPr>
        </p:nvSpPr>
        <p:spPr/>
        <p:txBody>
          <a:bodyPr/>
          <a:lstStyle/>
          <a:p>
            <a:fld id="{36FD9405-CE62-418F-9683-85B6A1C55A4B}" type="slidenum">
              <a:rPr lang="zh-CN" altLang="en-US" smtClean="0"/>
              <a:pPr/>
              <a:t>4</a:t>
            </a:fld>
            <a:endParaRPr lang="zh-CN" altLang="en-US" dirty="0"/>
          </a:p>
        </p:txBody>
      </p:sp>
      <p:pic>
        <p:nvPicPr>
          <p:cNvPr id="6" name="Picture 2">
            <a:extLst>
              <a:ext uri="{FF2B5EF4-FFF2-40B4-BE49-F238E27FC236}">
                <a16:creationId xmlns:a16="http://schemas.microsoft.com/office/drawing/2014/main" id="{DD195353-BA77-4096-9A32-FEA20FB03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393" y="1055807"/>
            <a:ext cx="8177213" cy="3394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0340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Good Algorithm</a:t>
            </a:r>
            <a:endParaRPr lang="zh-CN" altLang="en-US" dirty="0"/>
          </a:p>
        </p:txBody>
      </p:sp>
      <p:sp>
        <p:nvSpPr>
          <p:cNvPr id="3" name="内容占位符 2"/>
          <p:cNvSpPr>
            <a:spLocks noGrp="1"/>
          </p:cNvSpPr>
          <p:nvPr>
            <p:ph idx="1"/>
          </p:nvPr>
        </p:nvSpPr>
        <p:spPr/>
        <p:txBody>
          <a:bodyPr>
            <a:normAutofit/>
          </a:bodyPr>
          <a:lstStyle/>
          <a:p>
            <a:pPr>
              <a:lnSpc>
                <a:spcPct val="140000"/>
              </a:lnSpc>
              <a:spcBef>
                <a:spcPts val="1200"/>
              </a:spcBef>
            </a:pPr>
            <a:r>
              <a:rPr lang="zh-CN" altLang="en-US" sz="1800" dirty="0"/>
              <a:t>正确性 </a:t>
            </a:r>
            <a:r>
              <a:rPr lang="en-US" altLang="zh-CN" sz="1800" dirty="0"/>
              <a:t>(Correctness)</a:t>
            </a:r>
          </a:p>
          <a:p>
            <a:pPr lvl="1">
              <a:lnSpc>
                <a:spcPct val="140000"/>
              </a:lnSpc>
              <a:spcBef>
                <a:spcPts val="1200"/>
              </a:spcBef>
            </a:pPr>
            <a:r>
              <a:rPr lang="zh-CN" altLang="en-US" sz="1600" dirty="0"/>
              <a:t>指算法至少应该具有输入、输出和加工处理无歧义性，能正确反映问题的需求，能够得到问题的正确答案。</a:t>
            </a:r>
            <a:endParaRPr lang="en-US" altLang="zh-CN" sz="1600" dirty="0"/>
          </a:p>
          <a:p>
            <a:pPr>
              <a:lnSpc>
                <a:spcPct val="140000"/>
              </a:lnSpc>
              <a:spcBef>
                <a:spcPts val="1200"/>
              </a:spcBef>
            </a:pPr>
            <a:r>
              <a:rPr lang="zh-CN" altLang="en-US" sz="1800" dirty="0"/>
              <a:t>可读性 </a:t>
            </a:r>
            <a:r>
              <a:rPr lang="en-US" altLang="zh-CN" sz="1800" dirty="0"/>
              <a:t>(Readability)</a:t>
            </a:r>
          </a:p>
          <a:p>
            <a:pPr lvl="1">
              <a:lnSpc>
                <a:spcPct val="140000"/>
              </a:lnSpc>
              <a:spcBef>
                <a:spcPts val="1200"/>
              </a:spcBef>
            </a:pPr>
            <a:r>
              <a:rPr lang="zh-CN" altLang="en-US" sz="1600" dirty="0"/>
              <a:t>算法设计的另一目的是为了便于阅读、理解和交流。</a:t>
            </a:r>
            <a:endParaRPr lang="en-US" altLang="zh-CN" sz="1600" dirty="0"/>
          </a:p>
          <a:p>
            <a:pPr>
              <a:lnSpc>
                <a:spcPct val="140000"/>
              </a:lnSpc>
              <a:spcBef>
                <a:spcPts val="1200"/>
              </a:spcBef>
            </a:pPr>
            <a:r>
              <a:rPr lang="zh-CN" altLang="en-US" sz="1800" dirty="0"/>
              <a:t>健壮性 </a:t>
            </a:r>
            <a:r>
              <a:rPr lang="en-US" altLang="zh-CN" sz="1800" dirty="0"/>
              <a:t>(Robustness)</a:t>
            </a:r>
          </a:p>
          <a:p>
            <a:pPr lvl="1">
              <a:lnSpc>
                <a:spcPct val="140000"/>
              </a:lnSpc>
              <a:spcBef>
                <a:spcPts val="1200"/>
              </a:spcBef>
            </a:pPr>
            <a:r>
              <a:rPr lang="zh-CN" altLang="en-US" sz="1600" dirty="0"/>
              <a:t>又称鲁棒性或容错性，是指算法对</a:t>
            </a:r>
            <a:r>
              <a:rPr lang="zh-CN" altLang="en-US" sz="1600" dirty="0">
                <a:solidFill>
                  <a:srgbClr val="FF0000"/>
                </a:solidFill>
              </a:rPr>
              <a:t>不合理数据输入</a:t>
            </a:r>
            <a:r>
              <a:rPr lang="zh-CN" altLang="en-US" sz="1600" dirty="0"/>
              <a:t>的反应能力和处理能力。一个好的算法，应该能够识别出错误的输入数据并进行适当的处理和反应，而不是产生异常或莫名其妙的结果。</a:t>
            </a:r>
            <a:endParaRPr lang="en-US" altLang="zh-CN" sz="1600" dirty="0"/>
          </a:p>
          <a:p>
            <a:pPr>
              <a:lnSpc>
                <a:spcPct val="140000"/>
              </a:lnSpc>
              <a:spcBef>
                <a:spcPts val="1200"/>
              </a:spcBef>
            </a:pPr>
            <a:r>
              <a:rPr lang="zh-CN" altLang="en-US" sz="1800" dirty="0"/>
              <a:t>效率 </a:t>
            </a:r>
            <a:r>
              <a:rPr lang="en-US" altLang="zh-CN" sz="1800" dirty="0"/>
              <a:t>(Efficiency)</a:t>
            </a:r>
          </a:p>
          <a:p>
            <a:pPr lvl="1">
              <a:lnSpc>
                <a:spcPct val="140000"/>
              </a:lnSpc>
              <a:spcBef>
                <a:spcPts val="1200"/>
              </a:spcBef>
            </a:pPr>
            <a:r>
              <a:rPr lang="zh-CN" altLang="en-US" sz="1600" dirty="0"/>
              <a:t>具有</a:t>
            </a:r>
            <a:r>
              <a:rPr lang="zh-CN" altLang="en-US" sz="1600" dirty="0">
                <a:solidFill>
                  <a:srgbClr val="FF0000"/>
                </a:solidFill>
              </a:rPr>
              <a:t>时间效率高</a:t>
            </a:r>
            <a:r>
              <a:rPr lang="zh-CN" altLang="en-US" sz="1600" dirty="0"/>
              <a:t>和</a:t>
            </a:r>
            <a:r>
              <a:rPr lang="zh-CN" altLang="en-US" sz="1600" dirty="0">
                <a:solidFill>
                  <a:srgbClr val="FF0000"/>
                </a:solidFill>
              </a:rPr>
              <a:t>存储空间少</a:t>
            </a:r>
            <a:r>
              <a:rPr lang="zh-CN" altLang="en-US" sz="1600" dirty="0"/>
              <a:t>的需求。</a:t>
            </a:r>
          </a:p>
        </p:txBody>
      </p:sp>
      <p:sp>
        <p:nvSpPr>
          <p:cNvPr id="4" name="页脚占位符 3"/>
          <p:cNvSpPr>
            <a:spLocks noGrp="1"/>
          </p:cNvSpPr>
          <p:nvPr>
            <p:ph type="ftr" sz="quarter" idx="11"/>
          </p:nvPr>
        </p:nvSpPr>
        <p:spPr/>
        <p:txBody>
          <a:bodyPr/>
          <a:lstStyle/>
          <a:p>
            <a:pPr algn="l"/>
            <a:r>
              <a:rPr lang="en-US" altLang="zh-CN"/>
              <a:t>Data Structure &amp; Algorithm</a:t>
            </a:r>
            <a:endParaRPr lang="zh-CN" altLang="en-US" dirty="0"/>
          </a:p>
        </p:txBody>
      </p:sp>
      <p:pic>
        <p:nvPicPr>
          <p:cNvPr id="4099" name="Picture 3" descr="D:\Program Files\Microsoft Office\MEDIA\CAGCAT10\j0291984.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9214" y="4725824"/>
            <a:ext cx="1310236" cy="1387113"/>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2"/>
          </p:nvPr>
        </p:nvSpPr>
        <p:spPr/>
        <p:txBody>
          <a:bodyPr/>
          <a:lstStyle/>
          <a:p>
            <a:fld id="{36FD9405-CE62-418F-9683-85B6A1C55A4B}" type="slidenum">
              <a:rPr lang="zh-CN" altLang="en-US" smtClean="0"/>
              <a:pPr/>
              <a:t>40</a:t>
            </a:fld>
            <a:endParaRPr lang="zh-CN" altLang="en-US" dirty="0"/>
          </a:p>
        </p:txBody>
      </p:sp>
    </p:spTree>
    <p:extLst>
      <p:ext uri="{BB962C8B-B14F-4D97-AF65-F5344CB8AC3E}">
        <p14:creationId xmlns:p14="http://schemas.microsoft.com/office/powerpoint/2010/main" val="26069936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Good Algorithm: Practices</a:t>
            </a:r>
            <a:endParaRPr lang="zh-CN" altLang="en-US" dirty="0"/>
          </a:p>
        </p:txBody>
      </p:sp>
      <p:sp>
        <p:nvSpPr>
          <p:cNvPr id="3" name="内容占位符 2"/>
          <p:cNvSpPr>
            <a:spLocks noGrp="1"/>
          </p:cNvSpPr>
          <p:nvPr>
            <p:ph idx="1"/>
          </p:nvPr>
        </p:nvSpPr>
        <p:spPr>
          <a:xfrm>
            <a:off x="432000" y="976838"/>
            <a:ext cx="8404351" cy="5063602"/>
          </a:xfrm>
        </p:spPr>
        <p:txBody>
          <a:bodyPr>
            <a:normAutofit/>
          </a:bodyPr>
          <a:lstStyle/>
          <a:p>
            <a:pPr>
              <a:lnSpc>
                <a:spcPct val="150000"/>
              </a:lnSpc>
              <a:spcBef>
                <a:spcPts val="1200"/>
              </a:spcBef>
            </a:pPr>
            <a:r>
              <a:rPr lang="en-US" altLang="zh-CN" sz="1800" dirty="0">
                <a:latin typeface="微软雅黑" panose="020B0503020204020204" pitchFamily="34" charset="-122"/>
              </a:rPr>
              <a:t>A good algorithm should be such that it takes minimum time to execute, i.e. </a:t>
            </a:r>
            <a:r>
              <a:rPr lang="en-US" altLang="zh-CN" sz="1800" dirty="0">
                <a:solidFill>
                  <a:srgbClr val="FF0000"/>
                </a:solidFill>
                <a:latin typeface="微软雅黑" panose="020B0503020204020204" pitchFamily="34" charset="-122"/>
              </a:rPr>
              <a:t>time complexity</a:t>
            </a:r>
            <a:r>
              <a:rPr lang="en-US" altLang="zh-CN" sz="1800" dirty="0">
                <a:latin typeface="微软雅黑" panose="020B0503020204020204" pitchFamily="34" charset="-122"/>
              </a:rPr>
              <a:t>.</a:t>
            </a:r>
          </a:p>
          <a:p>
            <a:pPr>
              <a:lnSpc>
                <a:spcPct val="150000"/>
              </a:lnSpc>
              <a:spcBef>
                <a:spcPts val="1200"/>
              </a:spcBef>
            </a:pPr>
            <a:r>
              <a:rPr lang="en-US" altLang="zh-CN" sz="1800" dirty="0">
                <a:latin typeface="微软雅黑" panose="020B0503020204020204" pitchFamily="34" charset="-122"/>
              </a:rPr>
              <a:t>A good algorithm should consume less memory space for maximum inputs, i.e. </a:t>
            </a:r>
            <a:r>
              <a:rPr lang="en-US" altLang="zh-CN" sz="1800" dirty="0">
                <a:solidFill>
                  <a:srgbClr val="FF0000"/>
                </a:solidFill>
                <a:latin typeface="微软雅黑" panose="020B0503020204020204" pitchFamily="34" charset="-122"/>
              </a:rPr>
              <a:t>space complexity</a:t>
            </a:r>
            <a:r>
              <a:rPr lang="en-US" altLang="zh-CN" sz="1800" dirty="0">
                <a:latin typeface="微软雅黑" panose="020B0503020204020204" pitchFamily="34" charset="-122"/>
              </a:rPr>
              <a:t>.</a:t>
            </a:r>
          </a:p>
          <a:p>
            <a:pPr>
              <a:lnSpc>
                <a:spcPct val="150000"/>
              </a:lnSpc>
              <a:spcBef>
                <a:spcPts val="1200"/>
              </a:spcBef>
            </a:pPr>
            <a:r>
              <a:rPr lang="en-US" altLang="zh-CN" sz="1800" dirty="0">
                <a:latin typeface="微软雅黑" panose="020B0503020204020204" pitchFamily="34" charset="-122"/>
              </a:rPr>
              <a:t>An algorithm can be called best when it uses the </a:t>
            </a:r>
            <a:r>
              <a:rPr lang="en-US" altLang="zh-CN" sz="1800" dirty="0">
                <a:solidFill>
                  <a:srgbClr val="FF0000"/>
                </a:solidFill>
                <a:latin typeface="微软雅黑" panose="020B0503020204020204" pitchFamily="34" charset="-122"/>
              </a:rPr>
              <a:t>best data structure</a:t>
            </a:r>
            <a:r>
              <a:rPr lang="en-US" altLang="zh-CN" sz="1800" dirty="0">
                <a:latin typeface="微软雅黑" panose="020B0503020204020204" pitchFamily="34" charset="-122"/>
              </a:rPr>
              <a:t> for it.</a:t>
            </a:r>
          </a:p>
          <a:p>
            <a:pPr>
              <a:lnSpc>
                <a:spcPct val="150000"/>
              </a:lnSpc>
              <a:spcBef>
                <a:spcPts val="1200"/>
              </a:spcBef>
            </a:pPr>
            <a:r>
              <a:rPr lang="en-US" altLang="zh-CN" sz="1800" dirty="0">
                <a:latin typeface="微软雅黑" panose="020B0503020204020204" pitchFamily="34" charset="-122"/>
              </a:rPr>
              <a:t>Last but not the least, the algorithm must be </a:t>
            </a:r>
            <a:r>
              <a:rPr lang="en-US" altLang="zh-CN" sz="1800" dirty="0">
                <a:solidFill>
                  <a:srgbClr val="FF0000"/>
                </a:solidFill>
                <a:latin typeface="微软雅黑" panose="020B0503020204020204" pitchFamily="34" charset="-122"/>
              </a:rPr>
              <a:t>easily understandable</a:t>
            </a:r>
            <a:r>
              <a:rPr lang="en-US" altLang="zh-CN" sz="1800" dirty="0">
                <a:latin typeface="微软雅黑" panose="020B0503020204020204" pitchFamily="34" charset="-122"/>
              </a:rPr>
              <a:t>.</a:t>
            </a:r>
            <a:endParaRPr lang="zh-CN" altLang="en-US" sz="1800" dirty="0">
              <a:latin typeface="微软雅黑" panose="020B0503020204020204" pitchFamily="34" charset="-122"/>
            </a:endParaRPr>
          </a:p>
        </p:txBody>
      </p:sp>
      <p:sp>
        <p:nvSpPr>
          <p:cNvPr id="4" name="页脚占位符 3"/>
          <p:cNvSpPr>
            <a:spLocks noGrp="1"/>
          </p:cNvSpPr>
          <p:nvPr>
            <p:ph type="ftr" sz="quarter" idx="11"/>
          </p:nvPr>
        </p:nvSpPr>
        <p:spPr/>
        <p:txBody>
          <a:bodyPr/>
          <a:lstStyle/>
          <a:p>
            <a:pPr algn="l"/>
            <a:r>
              <a:rPr lang="en-US" altLang="zh-CN"/>
              <a:t>Data Structure &amp; Algorithm</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41</a:t>
            </a:fld>
            <a:endParaRPr lang="zh-CN" altLang="en-US" dirty="0"/>
          </a:p>
        </p:txBody>
      </p:sp>
    </p:spTree>
    <p:extLst>
      <p:ext uri="{BB962C8B-B14F-4D97-AF65-F5344CB8AC3E}">
        <p14:creationId xmlns:p14="http://schemas.microsoft.com/office/powerpoint/2010/main" val="7674009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Description of algorithm</a:t>
            </a:r>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a:t>
            </a:r>
            <a:endParaRPr lang="zh-CN" altLang="en-US" dirty="0"/>
          </a:p>
        </p:txBody>
      </p:sp>
      <p:sp>
        <p:nvSpPr>
          <p:cNvPr id="6" name="Text Box 2"/>
          <p:cNvSpPr txBox="1">
            <a:spLocks noChangeArrowheads="1"/>
          </p:cNvSpPr>
          <p:nvPr/>
        </p:nvSpPr>
        <p:spPr bwMode="auto">
          <a:xfrm>
            <a:off x="397010" y="1084601"/>
            <a:ext cx="8118339" cy="30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spcBef>
                <a:spcPct val="50000"/>
              </a:spcBef>
            </a:pPr>
            <a:r>
              <a:rPr kumimoji="1" lang="en-US" altLang="zh-CN" sz="2400" b="1" dirty="0">
                <a:latin typeface="Times New Roman" pitchFamily="18" charset="0"/>
              </a:rPr>
              <a:t>1). Algorithm description -- </a:t>
            </a:r>
            <a:r>
              <a:rPr kumimoji="1" lang="en-US" altLang="zh-CN" sz="2400" b="1" i="1" dirty="0">
                <a:solidFill>
                  <a:srgbClr val="0000CC"/>
                </a:solidFill>
                <a:latin typeface="Times New Roman" pitchFamily="18" charset="0"/>
              </a:rPr>
              <a:t>Natural Language</a:t>
            </a:r>
          </a:p>
          <a:p>
            <a:pPr marL="342900" indent="-342900" eaLnBrk="1" hangingPunct="1">
              <a:lnSpc>
                <a:spcPct val="120000"/>
              </a:lnSpc>
              <a:spcBef>
                <a:spcPct val="50000"/>
              </a:spcBef>
              <a:buFont typeface="Arial" panose="020B0604020202020204" pitchFamily="34" charset="0"/>
              <a:buChar char="•"/>
            </a:pPr>
            <a:r>
              <a:rPr kumimoji="1" lang="en-US" altLang="zh-CN" sz="2400" dirty="0">
                <a:latin typeface="Times New Roman" pitchFamily="18" charset="0"/>
              </a:rPr>
              <a:t>Advantages: easy to understand.</a:t>
            </a:r>
          </a:p>
          <a:p>
            <a:pPr marL="342900" indent="-342900" eaLnBrk="1" hangingPunct="1">
              <a:lnSpc>
                <a:spcPct val="120000"/>
              </a:lnSpc>
              <a:spcBef>
                <a:spcPct val="50000"/>
              </a:spcBef>
              <a:buFont typeface="Arial" panose="020B0604020202020204" pitchFamily="34" charset="0"/>
              <a:buChar char="•"/>
            </a:pPr>
            <a:r>
              <a:rPr kumimoji="1" lang="en-US" altLang="zh-CN" sz="2400" dirty="0">
                <a:latin typeface="Times New Roman" pitchFamily="18" charset="0"/>
              </a:rPr>
              <a:t>Limitations: </a:t>
            </a:r>
            <a:r>
              <a:rPr kumimoji="1" lang="zh-CN" altLang="en-US" sz="2400" dirty="0">
                <a:latin typeface="Times New Roman" pitchFamily="18" charset="0"/>
              </a:rPr>
              <a:t> </a:t>
            </a:r>
            <a:r>
              <a:rPr kumimoji="1" lang="en-US" altLang="zh-CN" sz="2400" dirty="0">
                <a:latin typeface="Times New Roman" pitchFamily="18" charset="0"/>
              </a:rPr>
              <a:t>redundancy &amp; ambiguity.</a:t>
            </a:r>
          </a:p>
          <a:p>
            <a:pPr marL="342900" indent="-342900" eaLnBrk="1" hangingPunct="1">
              <a:lnSpc>
                <a:spcPct val="120000"/>
              </a:lnSpc>
              <a:spcBef>
                <a:spcPct val="50000"/>
              </a:spcBef>
              <a:buFont typeface="Arial" panose="020B0604020202020204" pitchFamily="34" charset="0"/>
              <a:buChar char="•"/>
            </a:pPr>
            <a:r>
              <a:rPr kumimoji="1" lang="en-US" altLang="zh-CN" sz="2400" dirty="0">
                <a:latin typeface="Times New Roman" pitchFamily="18" charset="0"/>
              </a:rPr>
              <a:t>Usage: to describe the idea of the algorithm roughly.</a:t>
            </a:r>
          </a:p>
          <a:p>
            <a:pPr marL="342900" indent="-342900" eaLnBrk="1" hangingPunct="1">
              <a:lnSpc>
                <a:spcPct val="120000"/>
              </a:lnSpc>
              <a:spcBef>
                <a:spcPct val="50000"/>
              </a:spcBef>
              <a:buFont typeface="Arial" panose="020B0604020202020204" pitchFamily="34" charset="0"/>
              <a:buChar char="•"/>
            </a:pPr>
            <a:r>
              <a:rPr kumimoji="1" lang="en-US" altLang="zh-CN" sz="2400" dirty="0">
                <a:latin typeface="Times New Roman" pitchFamily="18" charset="0"/>
              </a:rPr>
              <a:t>Notice: it should be avoided writing as a natural paragraph. </a:t>
            </a:r>
            <a:endParaRPr kumimoji="1" lang="zh-CN" altLang="en-US" sz="2400" dirty="0">
              <a:latin typeface="Times New Roman" pitchFamily="18" charset="0"/>
            </a:endParaRPr>
          </a:p>
        </p:txBody>
      </p:sp>
      <p:sp>
        <p:nvSpPr>
          <p:cNvPr id="3" name="灯片编号占位符 2"/>
          <p:cNvSpPr>
            <a:spLocks noGrp="1"/>
          </p:cNvSpPr>
          <p:nvPr>
            <p:ph type="sldNum" sz="quarter" idx="12"/>
          </p:nvPr>
        </p:nvSpPr>
        <p:spPr/>
        <p:txBody>
          <a:bodyPr/>
          <a:lstStyle/>
          <a:p>
            <a:fld id="{36FD9405-CE62-418F-9683-85B6A1C55A4B}" type="slidenum">
              <a:rPr lang="zh-CN" altLang="en-US" smtClean="0"/>
              <a:pPr/>
              <a:t>42</a:t>
            </a:fld>
            <a:endParaRPr lang="zh-CN" altLang="en-US" dirty="0"/>
          </a:p>
        </p:txBody>
      </p:sp>
    </p:spTree>
    <p:extLst>
      <p:ext uri="{BB962C8B-B14F-4D97-AF65-F5344CB8AC3E}">
        <p14:creationId xmlns:p14="http://schemas.microsoft.com/office/powerpoint/2010/main" val="26879871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Description of algorithm</a:t>
            </a:r>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a:t>
            </a:r>
            <a:endParaRPr lang="zh-CN" altLang="en-US" dirty="0"/>
          </a:p>
        </p:txBody>
      </p:sp>
      <p:sp>
        <p:nvSpPr>
          <p:cNvPr id="6" name="Text Box 2"/>
          <p:cNvSpPr txBox="1">
            <a:spLocks noChangeArrowheads="1"/>
          </p:cNvSpPr>
          <p:nvPr/>
        </p:nvSpPr>
        <p:spPr bwMode="auto">
          <a:xfrm>
            <a:off x="1571625" y="1571625"/>
            <a:ext cx="7104063"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50000"/>
              </a:lnSpc>
              <a:spcBef>
                <a:spcPct val="30000"/>
              </a:spcBef>
            </a:pPr>
            <a:r>
              <a:rPr kumimoji="1" lang="zh-CN" altLang="en-US" sz="2400" b="1" dirty="0">
                <a:latin typeface="宋体" charset="-122"/>
              </a:rPr>
              <a:t>① 输入</a:t>
            </a:r>
            <a:r>
              <a:rPr kumimoji="1" lang="en-US" altLang="zh-CN" sz="2400" b="1" i="1" dirty="0">
                <a:latin typeface="Times New Roman" pitchFamily="18" charset="0"/>
              </a:rPr>
              <a:t>m</a:t>
            </a:r>
            <a:r>
              <a:rPr kumimoji="1" lang="en-US" altLang="zh-CN" sz="2400" b="1" dirty="0">
                <a:latin typeface="Times New Roman" pitchFamily="18" charset="0"/>
              </a:rPr>
              <a:t> </a:t>
            </a:r>
            <a:r>
              <a:rPr kumimoji="1" lang="zh-CN" altLang="en-US" sz="2400" b="1" dirty="0">
                <a:latin typeface="宋体" charset="-122"/>
              </a:rPr>
              <a:t>和</a:t>
            </a:r>
            <a:r>
              <a:rPr kumimoji="1" lang="en-US" altLang="zh-CN" sz="2400" b="1" i="1" dirty="0">
                <a:latin typeface="Times New Roman" pitchFamily="18" charset="0"/>
              </a:rPr>
              <a:t>n</a:t>
            </a:r>
            <a:r>
              <a:rPr kumimoji="1" lang="zh-CN" altLang="en-US" sz="2400" b="1" dirty="0">
                <a:latin typeface="宋体" charset="-122"/>
              </a:rPr>
              <a:t>；</a:t>
            </a:r>
            <a:endParaRPr kumimoji="1" lang="zh-CN" altLang="en-US" sz="2400" b="1" dirty="0">
              <a:latin typeface="Times New Roman" pitchFamily="18" charset="0"/>
            </a:endParaRPr>
          </a:p>
          <a:p>
            <a:pPr algn="just" eaLnBrk="1" hangingPunct="1">
              <a:lnSpc>
                <a:spcPct val="150000"/>
              </a:lnSpc>
              <a:spcBef>
                <a:spcPct val="30000"/>
              </a:spcBef>
            </a:pPr>
            <a:r>
              <a:rPr kumimoji="1" lang="zh-CN" altLang="en-US" sz="2400" b="1" dirty="0">
                <a:latin typeface="宋体" charset="-122"/>
              </a:rPr>
              <a:t>② 求</a:t>
            </a:r>
            <a:r>
              <a:rPr kumimoji="1" lang="en-US" altLang="zh-CN" sz="2400" b="1" i="1" dirty="0">
                <a:latin typeface="Times New Roman" pitchFamily="18" charset="0"/>
              </a:rPr>
              <a:t>m</a:t>
            </a:r>
            <a:r>
              <a:rPr kumimoji="1" lang="zh-CN" altLang="en-US" sz="2400" b="1" dirty="0">
                <a:latin typeface="宋体" charset="-122"/>
              </a:rPr>
              <a:t>除以</a:t>
            </a:r>
            <a:r>
              <a:rPr kumimoji="1" lang="en-US" altLang="zh-CN" sz="2400" b="1" i="1" dirty="0">
                <a:latin typeface="Times New Roman" pitchFamily="18" charset="0"/>
              </a:rPr>
              <a:t>n</a:t>
            </a:r>
            <a:r>
              <a:rPr kumimoji="1" lang="zh-CN" altLang="en-US" sz="2400" b="1" dirty="0">
                <a:latin typeface="宋体" charset="-122"/>
              </a:rPr>
              <a:t>的余数</a:t>
            </a:r>
            <a:r>
              <a:rPr kumimoji="1" lang="en-US" altLang="zh-CN" sz="2400" b="1" i="1" dirty="0">
                <a:latin typeface="Times New Roman" pitchFamily="18" charset="0"/>
              </a:rPr>
              <a:t>r</a:t>
            </a:r>
            <a:r>
              <a:rPr kumimoji="1" lang="zh-CN" altLang="en-US" sz="2400" b="1" dirty="0">
                <a:latin typeface="宋体" charset="-122"/>
              </a:rPr>
              <a:t>；</a:t>
            </a:r>
            <a:endParaRPr kumimoji="1" lang="zh-CN" altLang="en-US" sz="2400" b="1" dirty="0">
              <a:latin typeface="Times New Roman" pitchFamily="18" charset="0"/>
            </a:endParaRPr>
          </a:p>
          <a:p>
            <a:pPr algn="just" eaLnBrk="1" hangingPunct="1">
              <a:lnSpc>
                <a:spcPct val="150000"/>
              </a:lnSpc>
              <a:spcBef>
                <a:spcPct val="30000"/>
              </a:spcBef>
            </a:pPr>
            <a:r>
              <a:rPr kumimoji="1" lang="zh-CN" altLang="en-US" sz="2400" b="1" dirty="0">
                <a:latin typeface="宋体" charset="-122"/>
              </a:rPr>
              <a:t>③ 若</a:t>
            </a:r>
            <a:r>
              <a:rPr kumimoji="1" lang="en-US" altLang="zh-CN" sz="2400" b="1" i="1" dirty="0">
                <a:latin typeface="Times New Roman" pitchFamily="18" charset="0"/>
              </a:rPr>
              <a:t>r</a:t>
            </a:r>
            <a:r>
              <a:rPr kumimoji="1" lang="zh-CN" altLang="en-US" sz="2400" b="1" dirty="0">
                <a:latin typeface="宋体" charset="-122"/>
              </a:rPr>
              <a:t>等于</a:t>
            </a:r>
            <a:r>
              <a:rPr kumimoji="1" lang="en-US" altLang="zh-CN" sz="2400" b="1" dirty="0">
                <a:latin typeface="宋体" charset="-122"/>
              </a:rPr>
              <a:t>0</a:t>
            </a:r>
            <a:r>
              <a:rPr kumimoji="1" lang="zh-CN" altLang="en-US" sz="2400" b="1" dirty="0">
                <a:latin typeface="宋体" charset="-122"/>
              </a:rPr>
              <a:t>，则</a:t>
            </a:r>
            <a:r>
              <a:rPr kumimoji="1" lang="en-US" altLang="zh-CN" sz="2400" b="1" i="1" dirty="0">
                <a:latin typeface="Times New Roman" pitchFamily="18" charset="0"/>
              </a:rPr>
              <a:t>n</a:t>
            </a:r>
            <a:r>
              <a:rPr kumimoji="1" lang="zh-CN" altLang="en-US" sz="2400" b="1" dirty="0">
                <a:latin typeface="宋体" charset="-122"/>
              </a:rPr>
              <a:t>为最大公约数，算法结束；</a:t>
            </a:r>
            <a:endParaRPr kumimoji="1" lang="en-US" altLang="zh-CN" sz="2400" b="1" dirty="0">
              <a:latin typeface="宋体" charset="-122"/>
            </a:endParaRPr>
          </a:p>
          <a:p>
            <a:pPr algn="just" eaLnBrk="1" hangingPunct="1">
              <a:lnSpc>
                <a:spcPct val="150000"/>
              </a:lnSpc>
              <a:spcBef>
                <a:spcPct val="30000"/>
              </a:spcBef>
            </a:pPr>
            <a:r>
              <a:rPr kumimoji="1" lang="en-US" altLang="zh-CN" sz="2400" b="1" dirty="0">
                <a:latin typeface="宋体" charset="-122"/>
              </a:rPr>
              <a:t>   </a:t>
            </a:r>
            <a:r>
              <a:rPr kumimoji="1" lang="zh-CN" altLang="en-US" sz="2400" b="1" dirty="0">
                <a:latin typeface="宋体" charset="-122"/>
              </a:rPr>
              <a:t>否则执行第④步；</a:t>
            </a:r>
            <a:endParaRPr kumimoji="1" lang="zh-CN" altLang="en-US" sz="2400" b="1" dirty="0">
              <a:latin typeface="Times New Roman" pitchFamily="18" charset="0"/>
            </a:endParaRPr>
          </a:p>
          <a:p>
            <a:pPr algn="just" eaLnBrk="1" hangingPunct="1">
              <a:lnSpc>
                <a:spcPct val="150000"/>
              </a:lnSpc>
              <a:spcBef>
                <a:spcPct val="30000"/>
              </a:spcBef>
            </a:pPr>
            <a:r>
              <a:rPr kumimoji="1" lang="zh-CN" altLang="en-US" sz="2400" b="1" dirty="0">
                <a:latin typeface="宋体" charset="-122"/>
              </a:rPr>
              <a:t>④ 将</a:t>
            </a:r>
            <a:r>
              <a:rPr kumimoji="1" lang="en-US" altLang="zh-CN" sz="2400" b="1" i="1" dirty="0">
                <a:latin typeface="Times New Roman" pitchFamily="18" charset="0"/>
              </a:rPr>
              <a:t>n</a:t>
            </a:r>
            <a:r>
              <a:rPr kumimoji="1" lang="zh-CN" altLang="en-US" sz="2400" b="1" dirty="0">
                <a:latin typeface="宋体" charset="-122"/>
              </a:rPr>
              <a:t>的值放在</a:t>
            </a:r>
            <a:r>
              <a:rPr kumimoji="1" lang="en-US" altLang="zh-CN" sz="2400" b="1" i="1" dirty="0">
                <a:latin typeface="Times New Roman" pitchFamily="18" charset="0"/>
              </a:rPr>
              <a:t>m</a:t>
            </a:r>
            <a:r>
              <a:rPr kumimoji="1" lang="zh-CN" altLang="en-US" sz="2400" b="1" dirty="0">
                <a:latin typeface="宋体" charset="-122"/>
              </a:rPr>
              <a:t>中，将</a:t>
            </a:r>
            <a:r>
              <a:rPr kumimoji="1" lang="en-US" altLang="zh-CN" sz="2400" b="1" i="1" dirty="0">
                <a:latin typeface="Times New Roman" pitchFamily="18" charset="0"/>
              </a:rPr>
              <a:t>r</a:t>
            </a:r>
            <a:r>
              <a:rPr kumimoji="1" lang="zh-CN" altLang="en-US" sz="2400" b="1" dirty="0">
                <a:latin typeface="宋体" charset="-122"/>
              </a:rPr>
              <a:t>的值放在</a:t>
            </a:r>
            <a:r>
              <a:rPr kumimoji="1" lang="en-US" altLang="zh-CN" sz="2400" b="1" i="1" dirty="0">
                <a:latin typeface="Times New Roman" pitchFamily="18" charset="0"/>
              </a:rPr>
              <a:t>n</a:t>
            </a:r>
            <a:r>
              <a:rPr kumimoji="1" lang="zh-CN" altLang="en-US" sz="2400" b="1" dirty="0">
                <a:latin typeface="宋体" charset="-122"/>
              </a:rPr>
              <a:t>中；</a:t>
            </a:r>
            <a:endParaRPr kumimoji="1" lang="zh-CN" altLang="en-US" sz="2400" b="1" dirty="0">
              <a:latin typeface="Times New Roman" pitchFamily="18" charset="0"/>
            </a:endParaRPr>
          </a:p>
          <a:p>
            <a:pPr algn="just" eaLnBrk="1" hangingPunct="1">
              <a:lnSpc>
                <a:spcPct val="150000"/>
              </a:lnSpc>
              <a:spcBef>
                <a:spcPct val="30000"/>
              </a:spcBef>
            </a:pPr>
            <a:r>
              <a:rPr kumimoji="1" lang="zh-CN" altLang="en-US" sz="2400" b="1" dirty="0">
                <a:latin typeface="宋体" charset="-122"/>
              </a:rPr>
              <a:t>⑤ 重新执行第②步。</a:t>
            </a:r>
            <a:endParaRPr kumimoji="1" lang="zh-CN" altLang="en-US" sz="2400" b="1" dirty="0">
              <a:latin typeface="Times New Roman" pitchFamily="18" charset="0"/>
            </a:endParaRPr>
          </a:p>
        </p:txBody>
      </p:sp>
      <p:sp>
        <p:nvSpPr>
          <p:cNvPr id="7" name="Text Box 3"/>
          <p:cNvSpPr txBox="1">
            <a:spLocks noChangeArrowheads="1"/>
          </p:cNvSpPr>
          <p:nvPr/>
        </p:nvSpPr>
        <p:spPr bwMode="auto">
          <a:xfrm>
            <a:off x="401638" y="896938"/>
            <a:ext cx="81010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t>例：欧几里德算法</a:t>
            </a:r>
            <a:r>
              <a:rPr lang="en-US" altLang="zh-CN" sz="2800" b="1" dirty="0"/>
              <a:t>—</a:t>
            </a:r>
            <a:r>
              <a:rPr lang="zh-CN" altLang="en-US" sz="2800" b="1" dirty="0"/>
              <a:t>自然语言描述算法</a:t>
            </a:r>
          </a:p>
        </p:txBody>
      </p:sp>
      <p:sp>
        <p:nvSpPr>
          <p:cNvPr id="8" name="Text Box 4"/>
          <p:cNvSpPr txBox="1">
            <a:spLocks noChangeArrowheads="1"/>
          </p:cNvSpPr>
          <p:nvPr/>
        </p:nvSpPr>
        <p:spPr bwMode="auto">
          <a:xfrm>
            <a:off x="651986" y="2247900"/>
            <a:ext cx="738664" cy="2024063"/>
          </a:xfrm>
          <a:prstGeom prst="rect">
            <a:avLst/>
          </a:prstGeom>
          <a:solidFill>
            <a:srgbClr val="FF0000"/>
          </a:solidFill>
          <a:ln>
            <a:noFill/>
          </a:ln>
          <a:extLst>
            <a:ext uri="{91240B29-F687-4F45-9708-019B960494DF}">
              <a14:hiddenLine xmlns:a14="http://schemas.microsoft.com/office/drawing/2010/main" w="28575">
                <a:solidFill>
                  <a:srgbClr val="000000"/>
                </a:solidFill>
                <a:miter lim="800000"/>
                <a:headEnd/>
                <a:tailEnd/>
              </a14:hiddenLine>
            </a:ext>
          </a:extLst>
        </p:spPr>
        <p:txBody>
          <a:bodyPr vert="eaVert">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lang="zh-CN" altLang="en-US" sz="3600" dirty="0">
                <a:solidFill>
                  <a:schemeClr val="bg1"/>
                </a:solidFill>
                <a:latin typeface="Times New Roman" pitchFamily="18" charset="0"/>
                <a:ea typeface="隶书" pitchFamily="49" charset="-122"/>
              </a:rPr>
              <a:t>自然语言</a:t>
            </a:r>
          </a:p>
        </p:txBody>
      </p:sp>
      <p:sp>
        <p:nvSpPr>
          <p:cNvPr id="3" name="灯片编号占位符 2"/>
          <p:cNvSpPr>
            <a:spLocks noGrp="1"/>
          </p:cNvSpPr>
          <p:nvPr>
            <p:ph type="sldNum" sz="quarter" idx="12"/>
          </p:nvPr>
        </p:nvSpPr>
        <p:spPr/>
        <p:txBody>
          <a:bodyPr/>
          <a:lstStyle/>
          <a:p>
            <a:fld id="{36FD9405-CE62-418F-9683-85B6A1C55A4B}" type="slidenum">
              <a:rPr lang="zh-CN" altLang="en-US" smtClean="0"/>
              <a:pPr/>
              <a:t>43</a:t>
            </a:fld>
            <a:endParaRPr lang="zh-CN" altLang="en-US" dirty="0"/>
          </a:p>
        </p:txBody>
      </p:sp>
    </p:spTree>
    <p:extLst>
      <p:ext uri="{BB962C8B-B14F-4D97-AF65-F5344CB8AC3E}">
        <p14:creationId xmlns:p14="http://schemas.microsoft.com/office/powerpoint/2010/main" val="42867731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Description of algorithm</a:t>
            </a:r>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a:t>
            </a:r>
            <a:endParaRPr lang="zh-CN" altLang="en-US" dirty="0"/>
          </a:p>
        </p:txBody>
      </p:sp>
      <p:sp>
        <p:nvSpPr>
          <p:cNvPr id="8" name="Text Box 2"/>
          <p:cNvSpPr txBox="1">
            <a:spLocks noChangeArrowheads="1"/>
          </p:cNvSpPr>
          <p:nvPr/>
        </p:nvSpPr>
        <p:spPr bwMode="auto">
          <a:xfrm>
            <a:off x="432000" y="1012651"/>
            <a:ext cx="8118339"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spcBef>
                <a:spcPct val="50000"/>
              </a:spcBef>
            </a:pPr>
            <a:r>
              <a:rPr kumimoji="1" lang="en-US" altLang="zh-CN" sz="2400" b="1" dirty="0">
                <a:latin typeface="Times New Roman" pitchFamily="18" charset="0"/>
              </a:rPr>
              <a:t>2). Algorithm description -- </a:t>
            </a:r>
            <a:r>
              <a:rPr kumimoji="1" lang="en-US" altLang="zh-CN" sz="2400" b="1" i="1" dirty="0">
                <a:solidFill>
                  <a:srgbClr val="0000CC"/>
                </a:solidFill>
                <a:latin typeface="Times New Roman" pitchFamily="18" charset="0"/>
              </a:rPr>
              <a:t>Pipeline Chart</a:t>
            </a:r>
          </a:p>
          <a:p>
            <a:pPr marL="342900" indent="-342900" eaLnBrk="1" hangingPunct="1">
              <a:lnSpc>
                <a:spcPct val="120000"/>
              </a:lnSpc>
              <a:spcBef>
                <a:spcPct val="50000"/>
              </a:spcBef>
              <a:buFont typeface="Arial" panose="020B0604020202020204" pitchFamily="34" charset="0"/>
              <a:buChar char="•"/>
            </a:pPr>
            <a:r>
              <a:rPr kumimoji="1" lang="en-US" altLang="zh-CN" sz="2400" dirty="0">
                <a:latin typeface="Times New Roman" pitchFamily="18" charset="0"/>
              </a:rPr>
              <a:t>Advantages: intuitional steps.</a:t>
            </a:r>
          </a:p>
          <a:p>
            <a:pPr marL="342900" indent="-342900" eaLnBrk="1" hangingPunct="1">
              <a:lnSpc>
                <a:spcPct val="120000"/>
              </a:lnSpc>
              <a:spcBef>
                <a:spcPct val="50000"/>
              </a:spcBef>
              <a:buFont typeface="Arial" panose="020B0604020202020204" pitchFamily="34" charset="0"/>
              <a:buChar char="•"/>
            </a:pPr>
            <a:r>
              <a:rPr kumimoji="1" lang="en-US" altLang="zh-CN" sz="2400" dirty="0">
                <a:latin typeface="Times New Roman" pitchFamily="18" charset="0"/>
              </a:rPr>
              <a:t>Limitations: </a:t>
            </a:r>
            <a:r>
              <a:rPr kumimoji="1" lang="zh-CN" altLang="en-US" sz="2400" dirty="0">
                <a:latin typeface="Times New Roman" pitchFamily="18" charset="0"/>
              </a:rPr>
              <a:t> </a:t>
            </a:r>
            <a:r>
              <a:rPr kumimoji="1" lang="en-US" altLang="zh-CN" sz="2400" dirty="0">
                <a:latin typeface="Times New Roman" pitchFamily="18" charset="0"/>
              </a:rPr>
              <a:t>lack of rigor and flexibility.</a:t>
            </a:r>
          </a:p>
          <a:p>
            <a:pPr marL="342900" indent="-342900" eaLnBrk="1" hangingPunct="1">
              <a:lnSpc>
                <a:spcPct val="120000"/>
              </a:lnSpc>
              <a:spcBef>
                <a:spcPct val="50000"/>
              </a:spcBef>
              <a:buFont typeface="Arial" panose="020B0604020202020204" pitchFamily="34" charset="0"/>
              <a:buChar char="•"/>
            </a:pPr>
            <a:r>
              <a:rPr kumimoji="1" lang="en-US" altLang="zh-CN" sz="2400" dirty="0">
                <a:latin typeface="Times New Roman" pitchFamily="18" charset="0"/>
              </a:rPr>
              <a:t>Usage: to describe the simple algorithm.</a:t>
            </a:r>
          </a:p>
          <a:p>
            <a:pPr marL="342900" indent="-342900" eaLnBrk="1" hangingPunct="1">
              <a:lnSpc>
                <a:spcPct val="120000"/>
              </a:lnSpc>
              <a:spcBef>
                <a:spcPct val="50000"/>
              </a:spcBef>
              <a:buFont typeface="Arial" panose="020B0604020202020204" pitchFamily="34" charset="0"/>
              <a:buChar char="•"/>
            </a:pPr>
            <a:r>
              <a:rPr kumimoji="1" lang="en-US" altLang="zh-CN" sz="2400" dirty="0">
                <a:latin typeface="Times New Roman" pitchFamily="18" charset="0"/>
              </a:rPr>
              <a:t>Notice: the abstract levels. </a:t>
            </a:r>
            <a:endParaRPr kumimoji="1" lang="zh-CN" altLang="en-US" sz="2400" dirty="0">
              <a:latin typeface="Times New Roman" pitchFamily="18" charset="0"/>
            </a:endParaRPr>
          </a:p>
        </p:txBody>
      </p:sp>
      <p:sp>
        <p:nvSpPr>
          <p:cNvPr id="3" name="灯片编号占位符 2"/>
          <p:cNvSpPr>
            <a:spLocks noGrp="1"/>
          </p:cNvSpPr>
          <p:nvPr>
            <p:ph type="sldNum" sz="quarter" idx="12"/>
          </p:nvPr>
        </p:nvSpPr>
        <p:spPr/>
        <p:txBody>
          <a:bodyPr/>
          <a:lstStyle/>
          <a:p>
            <a:fld id="{36FD9405-CE62-418F-9683-85B6A1C55A4B}" type="slidenum">
              <a:rPr lang="zh-CN" altLang="en-US" smtClean="0"/>
              <a:pPr/>
              <a:t>44</a:t>
            </a:fld>
            <a:endParaRPr lang="zh-CN" altLang="en-US" dirty="0"/>
          </a:p>
        </p:txBody>
      </p:sp>
      <p:pic>
        <p:nvPicPr>
          <p:cNvPr id="1026" name="Picture 2">
            <a:extLst>
              <a:ext uri="{FF2B5EF4-FFF2-40B4-BE49-F238E27FC236}">
                <a16:creationId xmlns:a16="http://schemas.microsoft.com/office/drawing/2014/main" id="{8A1937BE-5F32-4D9D-B92E-08EDEEB3D50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960826" y="3999174"/>
            <a:ext cx="6964822" cy="2143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9281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Description of algorithm</a:t>
            </a:r>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a:t>
            </a:r>
            <a:endParaRPr lang="zh-CN" altLang="en-US" dirty="0"/>
          </a:p>
        </p:txBody>
      </p:sp>
      <p:grpSp>
        <p:nvGrpSpPr>
          <p:cNvPr id="6" name="Group 2"/>
          <p:cNvGrpSpPr>
            <a:grpSpLocks/>
          </p:cNvGrpSpPr>
          <p:nvPr/>
        </p:nvGrpSpPr>
        <p:grpSpPr bwMode="auto">
          <a:xfrm>
            <a:off x="4353038" y="929512"/>
            <a:ext cx="3939903" cy="5102225"/>
            <a:chOff x="1474" y="391"/>
            <a:chExt cx="3084" cy="3694"/>
          </a:xfrm>
        </p:grpSpPr>
        <p:sp>
          <p:nvSpPr>
            <p:cNvPr id="7" name="Text Box 3"/>
            <p:cNvSpPr txBox="1">
              <a:spLocks noChangeArrowheads="1"/>
            </p:cNvSpPr>
            <p:nvPr/>
          </p:nvSpPr>
          <p:spPr bwMode="auto">
            <a:xfrm>
              <a:off x="3257" y="2319"/>
              <a:ext cx="18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fontAlgn="ctr"/>
              <a:r>
                <a:rPr lang="en-US" altLang="zh-CN" sz="2400">
                  <a:latin typeface="Times New Roman" pitchFamily="18" charset="0"/>
                </a:rPr>
                <a:t>N</a:t>
              </a:r>
            </a:p>
          </p:txBody>
        </p:sp>
        <p:sp>
          <p:nvSpPr>
            <p:cNvPr id="8" name="AutoShape 4"/>
            <p:cNvSpPr>
              <a:spLocks noChangeArrowheads="1"/>
            </p:cNvSpPr>
            <p:nvPr/>
          </p:nvSpPr>
          <p:spPr bwMode="auto">
            <a:xfrm>
              <a:off x="2557" y="391"/>
              <a:ext cx="857" cy="264"/>
            </a:xfrm>
            <a:prstGeom prst="flowChartAlternateProcess">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54000" bIns="0"/>
            <a:lstStyle/>
            <a:p>
              <a:pPr algn="ctr" eaLnBrk="0" fontAlgn="ctr" hangingPunct="0">
                <a:lnSpc>
                  <a:spcPct val="85000"/>
                </a:lnSpc>
              </a:pPr>
              <a:r>
                <a:rPr lang="zh-CN" altLang="en-US" sz="2400">
                  <a:latin typeface="Times New Roman" pitchFamily="18" charset="0"/>
                </a:rPr>
                <a:t>开始</a:t>
              </a:r>
            </a:p>
          </p:txBody>
        </p:sp>
        <p:sp>
          <p:nvSpPr>
            <p:cNvPr id="9" name="AutoShape 5"/>
            <p:cNvSpPr>
              <a:spLocks noChangeArrowheads="1"/>
            </p:cNvSpPr>
            <p:nvPr/>
          </p:nvSpPr>
          <p:spPr bwMode="auto">
            <a:xfrm>
              <a:off x="1945" y="910"/>
              <a:ext cx="2143" cy="265"/>
            </a:xfrm>
            <a:prstGeom prst="flowChartInputOutpu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0" rIns="18000" bIns="0"/>
            <a:lstStyle/>
            <a:p>
              <a:pPr algn="ctr" eaLnBrk="0" fontAlgn="ctr" hangingPunct="0">
                <a:lnSpc>
                  <a:spcPct val="90000"/>
                </a:lnSpc>
              </a:pPr>
              <a:r>
                <a:rPr lang="zh-CN" altLang="en-US" sz="2400">
                  <a:latin typeface="Times New Roman" pitchFamily="18" charset="0"/>
                </a:rPr>
                <a:t>输入</a:t>
              </a:r>
              <a:r>
                <a:rPr lang="en-US" altLang="zh-CN" sz="2400">
                  <a:latin typeface="Times New Roman" pitchFamily="18" charset="0"/>
                </a:rPr>
                <a:t>m</a:t>
              </a:r>
              <a:r>
                <a:rPr lang="zh-CN" altLang="en-US" sz="2400">
                  <a:latin typeface="Times New Roman" pitchFamily="18" charset="0"/>
                </a:rPr>
                <a:t>和</a:t>
              </a:r>
              <a:r>
                <a:rPr lang="en-US" altLang="zh-CN" sz="2400">
                  <a:latin typeface="Times New Roman" pitchFamily="18" charset="0"/>
                </a:rPr>
                <a:t>n</a:t>
              </a:r>
            </a:p>
          </p:txBody>
        </p:sp>
        <p:sp>
          <p:nvSpPr>
            <p:cNvPr id="10" name="AutoShape 6"/>
            <p:cNvSpPr>
              <a:spLocks noChangeArrowheads="1"/>
            </p:cNvSpPr>
            <p:nvPr/>
          </p:nvSpPr>
          <p:spPr bwMode="auto">
            <a:xfrm>
              <a:off x="2064" y="1434"/>
              <a:ext cx="1851" cy="287"/>
            </a:xfrm>
            <a:prstGeom prst="flowChartProcess">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0" rIns="18000" bIns="0"/>
            <a:lstStyle/>
            <a:p>
              <a:pPr algn="ctr" eaLnBrk="0" fontAlgn="ctr" hangingPunct="0"/>
              <a:r>
                <a:rPr lang="zh-CN" altLang="en-US" sz="2400">
                  <a:latin typeface="Times New Roman" pitchFamily="18" charset="0"/>
                </a:rPr>
                <a:t>    </a:t>
              </a:r>
              <a:r>
                <a:rPr lang="en-US" altLang="zh-CN" sz="2400">
                  <a:latin typeface="Times New Roman" pitchFamily="18" charset="0"/>
                </a:rPr>
                <a:t>r=m % n</a:t>
              </a:r>
            </a:p>
          </p:txBody>
        </p:sp>
        <p:sp>
          <p:nvSpPr>
            <p:cNvPr id="11" name="AutoShape 7"/>
            <p:cNvSpPr>
              <a:spLocks noChangeArrowheads="1"/>
            </p:cNvSpPr>
            <p:nvPr/>
          </p:nvSpPr>
          <p:spPr bwMode="auto">
            <a:xfrm>
              <a:off x="2006" y="1990"/>
              <a:ext cx="2000" cy="396"/>
            </a:xfrm>
            <a:prstGeom prst="flowChartDecision">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54000" bIns="0"/>
            <a:lstStyle/>
            <a:p>
              <a:pPr algn="ctr" eaLnBrk="0" fontAlgn="ctr" hangingPunct="0"/>
              <a:endParaRPr lang="zh-CN" altLang="en-US" sz="2400">
                <a:latin typeface="Times New Roman" pitchFamily="18" charset="0"/>
              </a:endParaRPr>
            </a:p>
          </p:txBody>
        </p:sp>
        <p:sp>
          <p:nvSpPr>
            <p:cNvPr id="12" name="Rectangle 8"/>
            <p:cNvSpPr>
              <a:spLocks noChangeArrowheads="1"/>
            </p:cNvSpPr>
            <p:nvPr/>
          </p:nvSpPr>
          <p:spPr bwMode="auto">
            <a:xfrm>
              <a:off x="2823" y="2057"/>
              <a:ext cx="38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p>
              <a:pPr algn="ctr" eaLnBrk="0" fontAlgn="ctr" hangingPunct="0"/>
              <a:r>
                <a:rPr lang="en-US" altLang="zh-CN" sz="2400">
                  <a:latin typeface="Times New Roman" pitchFamily="18" charset="0"/>
                </a:rPr>
                <a:t>r=0</a:t>
              </a:r>
            </a:p>
          </p:txBody>
        </p:sp>
        <p:sp>
          <p:nvSpPr>
            <p:cNvPr id="13" name="AutoShape 9"/>
            <p:cNvSpPr>
              <a:spLocks noChangeArrowheads="1"/>
            </p:cNvSpPr>
            <p:nvPr/>
          </p:nvSpPr>
          <p:spPr bwMode="auto">
            <a:xfrm>
              <a:off x="2251" y="2625"/>
              <a:ext cx="1572" cy="396"/>
            </a:xfrm>
            <a:prstGeom prst="flowChartProcess">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tIns="108000" bIns="0"/>
            <a:lstStyle/>
            <a:p>
              <a:pPr algn="ctr" eaLnBrk="0" fontAlgn="ctr" hangingPunct="0">
                <a:lnSpc>
                  <a:spcPct val="80000"/>
                </a:lnSpc>
              </a:pPr>
              <a:r>
                <a:rPr lang="en-US" altLang="zh-CN" sz="2400">
                  <a:latin typeface="Times New Roman" pitchFamily="18" charset="0"/>
                </a:rPr>
                <a:t>m=n</a:t>
              </a:r>
              <a:r>
                <a:rPr lang="zh-CN" altLang="en-US" sz="2400">
                  <a:latin typeface="Times New Roman" pitchFamily="18" charset="0"/>
                </a:rPr>
                <a:t>；</a:t>
              </a:r>
              <a:r>
                <a:rPr lang="en-US" altLang="zh-CN" sz="2400">
                  <a:latin typeface="Times New Roman" pitchFamily="18" charset="0"/>
                </a:rPr>
                <a:t>n=r</a:t>
              </a:r>
            </a:p>
          </p:txBody>
        </p:sp>
        <p:sp>
          <p:nvSpPr>
            <p:cNvPr id="14" name="AutoShape 10"/>
            <p:cNvSpPr>
              <a:spLocks noChangeArrowheads="1"/>
            </p:cNvSpPr>
            <p:nvPr/>
          </p:nvSpPr>
          <p:spPr bwMode="auto">
            <a:xfrm>
              <a:off x="1904" y="3273"/>
              <a:ext cx="2144" cy="293"/>
            </a:xfrm>
            <a:prstGeom prst="flowChartInputOutpu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54000" bIns="0"/>
            <a:lstStyle/>
            <a:p>
              <a:pPr algn="ctr" eaLnBrk="0" fontAlgn="ctr" hangingPunct="0"/>
              <a:r>
                <a:rPr lang="zh-CN" altLang="en-US" sz="2400">
                  <a:latin typeface="Times New Roman" pitchFamily="18" charset="0"/>
                </a:rPr>
                <a:t> 输出</a:t>
              </a:r>
              <a:r>
                <a:rPr lang="en-US" altLang="zh-CN" sz="2400">
                  <a:latin typeface="Times New Roman" pitchFamily="18" charset="0"/>
                </a:rPr>
                <a:t>n</a:t>
              </a:r>
            </a:p>
          </p:txBody>
        </p:sp>
        <p:sp>
          <p:nvSpPr>
            <p:cNvPr id="15" name="AutoShape 11"/>
            <p:cNvSpPr>
              <a:spLocks noChangeArrowheads="1"/>
            </p:cNvSpPr>
            <p:nvPr/>
          </p:nvSpPr>
          <p:spPr bwMode="auto">
            <a:xfrm>
              <a:off x="2557" y="3822"/>
              <a:ext cx="857" cy="263"/>
            </a:xfrm>
            <a:prstGeom prst="flowChartAlternateProcess">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54000" bIns="0"/>
            <a:lstStyle/>
            <a:p>
              <a:pPr algn="ctr" eaLnBrk="0" fontAlgn="ctr" hangingPunct="0">
                <a:lnSpc>
                  <a:spcPct val="85000"/>
                </a:lnSpc>
              </a:pPr>
              <a:r>
                <a:rPr lang="zh-CN" altLang="en-US" sz="2400">
                  <a:latin typeface="Times New Roman" pitchFamily="18" charset="0"/>
                </a:rPr>
                <a:t>结束</a:t>
              </a:r>
            </a:p>
          </p:txBody>
        </p:sp>
        <p:sp>
          <p:nvSpPr>
            <p:cNvPr id="16" name="Line 12"/>
            <p:cNvSpPr>
              <a:spLocks noChangeShapeType="1"/>
            </p:cNvSpPr>
            <p:nvPr/>
          </p:nvSpPr>
          <p:spPr bwMode="auto">
            <a:xfrm>
              <a:off x="2985" y="658"/>
              <a:ext cx="0" cy="264"/>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pPr algn="ctr"/>
              <a:endParaRPr lang="zh-CN" altLang="en-US" sz="1600"/>
            </a:p>
          </p:txBody>
        </p:sp>
        <p:sp>
          <p:nvSpPr>
            <p:cNvPr id="17" name="Line 13"/>
            <p:cNvSpPr>
              <a:spLocks noChangeShapeType="1"/>
            </p:cNvSpPr>
            <p:nvPr/>
          </p:nvSpPr>
          <p:spPr bwMode="auto">
            <a:xfrm>
              <a:off x="2985" y="1177"/>
              <a:ext cx="0" cy="264"/>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pPr algn="ctr"/>
              <a:endParaRPr lang="zh-CN" altLang="en-US" sz="1600"/>
            </a:p>
          </p:txBody>
        </p:sp>
        <p:sp>
          <p:nvSpPr>
            <p:cNvPr id="18" name="Line 14"/>
            <p:cNvSpPr>
              <a:spLocks noChangeShapeType="1"/>
            </p:cNvSpPr>
            <p:nvPr/>
          </p:nvSpPr>
          <p:spPr bwMode="auto">
            <a:xfrm>
              <a:off x="2985" y="1730"/>
              <a:ext cx="0" cy="264"/>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pPr algn="ctr"/>
              <a:endParaRPr lang="zh-CN" altLang="en-US" sz="1600"/>
            </a:p>
          </p:txBody>
        </p:sp>
        <p:sp>
          <p:nvSpPr>
            <p:cNvPr id="19" name="Line 15"/>
            <p:cNvSpPr>
              <a:spLocks noChangeShapeType="1"/>
            </p:cNvSpPr>
            <p:nvPr/>
          </p:nvSpPr>
          <p:spPr bwMode="auto">
            <a:xfrm>
              <a:off x="3006" y="2376"/>
              <a:ext cx="0" cy="249"/>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pPr algn="ctr"/>
              <a:endParaRPr lang="zh-CN" altLang="en-US" sz="1600"/>
            </a:p>
          </p:txBody>
        </p:sp>
        <p:sp>
          <p:nvSpPr>
            <p:cNvPr id="20" name="Line 16"/>
            <p:cNvSpPr>
              <a:spLocks noChangeShapeType="1"/>
            </p:cNvSpPr>
            <p:nvPr/>
          </p:nvSpPr>
          <p:spPr bwMode="auto">
            <a:xfrm>
              <a:off x="2985" y="3558"/>
              <a:ext cx="0" cy="264"/>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pPr algn="ctr"/>
              <a:endParaRPr lang="zh-CN" altLang="en-US" sz="1600"/>
            </a:p>
          </p:txBody>
        </p:sp>
        <p:sp>
          <p:nvSpPr>
            <p:cNvPr id="21" name="Line 17"/>
            <p:cNvSpPr>
              <a:spLocks noChangeShapeType="1"/>
            </p:cNvSpPr>
            <p:nvPr/>
          </p:nvSpPr>
          <p:spPr bwMode="auto">
            <a:xfrm>
              <a:off x="3997" y="2191"/>
              <a:ext cx="549"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sz="1600"/>
            </a:p>
          </p:txBody>
        </p:sp>
        <p:sp>
          <p:nvSpPr>
            <p:cNvPr id="22" name="Line 18"/>
            <p:cNvSpPr>
              <a:spLocks noChangeShapeType="1"/>
            </p:cNvSpPr>
            <p:nvPr/>
          </p:nvSpPr>
          <p:spPr bwMode="auto">
            <a:xfrm>
              <a:off x="4558" y="2191"/>
              <a:ext cx="0" cy="91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sz="1600"/>
            </a:p>
          </p:txBody>
        </p:sp>
        <p:sp>
          <p:nvSpPr>
            <p:cNvPr id="23" name="Line 19"/>
            <p:cNvSpPr>
              <a:spLocks noChangeShapeType="1"/>
            </p:cNvSpPr>
            <p:nvPr/>
          </p:nvSpPr>
          <p:spPr bwMode="auto">
            <a:xfrm>
              <a:off x="3231" y="3115"/>
              <a:ext cx="1" cy="158"/>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pPr algn="ctr"/>
              <a:endParaRPr lang="zh-CN" altLang="en-US" sz="1600"/>
            </a:p>
          </p:txBody>
        </p:sp>
        <p:sp>
          <p:nvSpPr>
            <p:cNvPr id="24" name="Line 20"/>
            <p:cNvSpPr>
              <a:spLocks noChangeShapeType="1"/>
            </p:cNvSpPr>
            <p:nvPr/>
          </p:nvSpPr>
          <p:spPr bwMode="auto">
            <a:xfrm>
              <a:off x="3231" y="3103"/>
              <a:ext cx="132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sz="1600"/>
            </a:p>
          </p:txBody>
        </p:sp>
        <p:sp>
          <p:nvSpPr>
            <p:cNvPr id="25" name="Line 21"/>
            <p:cNvSpPr>
              <a:spLocks noChangeShapeType="1"/>
            </p:cNvSpPr>
            <p:nvPr/>
          </p:nvSpPr>
          <p:spPr bwMode="auto">
            <a:xfrm>
              <a:off x="2985" y="3021"/>
              <a:ext cx="0" cy="13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sz="1600"/>
            </a:p>
          </p:txBody>
        </p:sp>
        <p:sp>
          <p:nvSpPr>
            <p:cNvPr id="26" name="Line 22"/>
            <p:cNvSpPr>
              <a:spLocks noChangeShapeType="1"/>
            </p:cNvSpPr>
            <p:nvPr/>
          </p:nvSpPr>
          <p:spPr bwMode="auto">
            <a:xfrm flipH="1">
              <a:off x="1475" y="3154"/>
              <a:ext cx="149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sz="1600"/>
            </a:p>
          </p:txBody>
        </p:sp>
        <p:sp>
          <p:nvSpPr>
            <p:cNvPr id="27" name="Line 23"/>
            <p:cNvSpPr>
              <a:spLocks noChangeShapeType="1"/>
            </p:cNvSpPr>
            <p:nvPr/>
          </p:nvSpPr>
          <p:spPr bwMode="auto">
            <a:xfrm flipV="1">
              <a:off x="1474" y="1278"/>
              <a:ext cx="1" cy="18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sz="1600"/>
            </a:p>
          </p:txBody>
        </p:sp>
        <p:sp>
          <p:nvSpPr>
            <p:cNvPr id="28" name="Line 24"/>
            <p:cNvSpPr>
              <a:spLocks noChangeShapeType="1"/>
            </p:cNvSpPr>
            <p:nvPr/>
          </p:nvSpPr>
          <p:spPr bwMode="auto">
            <a:xfrm>
              <a:off x="1479" y="1270"/>
              <a:ext cx="1470" cy="0"/>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pPr algn="ctr"/>
              <a:endParaRPr lang="zh-CN" altLang="en-US" sz="1600"/>
            </a:p>
          </p:txBody>
        </p:sp>
        <p:sp>
          <p:nvSpPr>
            <p:cNvPr id="29" name="Text Box 25"/>
            <p:cNvSpPr txBox="1">
              <a:spLocks noChangeArrowheads="1"/>
            </p:cNvSpPr>
            <p:nvPr/>
          </p:nvSpPr>
          <p:spPr bwMode="auto">
            <a:xfrm>
              <a:off x="4154" y="1916"/>
              <a:ext cx="30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fontAlgn="ctr"/>
              <a:r>
                <a:rPr lang="en-US" altLang="zh-CN" sz="2400">
                  <a:latin typeface="Times New Roman" pitchFamily="18" charset="0"/>
                </a:rPr>
                <a:t>Y</a:t>
              </a:r>
            </a:p>
          </p:txBody>
        </p:sp>
      </p:grpSp>
      <p:sp>
        <p:nvSpPr>
          <p:cNvPr id="30" name="Text Box 27"/>
          <p:cNvSpPr txBox="1">
            <a:spLocks noChangeArrowheads="1"/>
          </p:cNvSpPr>
          <p:nvPr/>
        </p:nvSpPr>
        <p:spPr bwMode="auto">
          <a:xfrm>
            <a:off x="2399808" y="2529681"/>
            <a:ext cx="738664" cy="1798638"/>
          </a:xfrm>
          <a:prstGeom prst="rect">
            <a:avLst/>
          </a:prstGeom>
          <a:solidFill>
            <a:srgbClr val="FF0000"/>
          </a:solidFill>
          <a:ln>
            <a:noFill/>
          </a:ln>
          <a:extLst>
            <a:ext uri="{91240B29-F687-4F45-9708-019B960494DF}">
              <a14:hiddenLine xmlns:a14="http://schemas.microsoft.com/office/drawing/2010/main" w="28575">
                <a:solidFill>
                  <a:srgbClr val="000000"/>
                </a:solidFill>
                <a:miter lim="800000"/>
                <a:headEnd/>
                <a:tailEnd/>
              </a14:hiddenLine>
            </a:ext>
          </a:extLst>
        </p:spPr>
        <p:txBody>
          <a:bodyPr vert="eaVert">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lang="zh-CN" altLang="en-US" sz="3600" dirty="0">
                <a:solidFill>
                  <a:schemeClr val="bg1"/>
                </a:solidFill>
                <a:latin typeface="Times New Roman" pitchFamily="18" charset="0"/>
                <a:ea typeface="隶书" pitchFamily="49" charset="-122"/>
              </a:rPr>
              <a:t>流 程 图</a:t>
            </a:r>
          </a:p>
        </p:txBody>
      </p:sp>
      <p:sp>
        <p:nvSpPr>
          <p:cNvPr id="31" name="Text Box 29"/>
          <p:cNvSpPr txBox="1">
            <a:spLocks noChangeArrowheads="1"/>
          </p:cNvSpPr>
          <p:nvPr/>
        </p:nvSpPr>
        <p:spPr bwMode="auto">
          <a:xfrm>
            <a:off x="672054" y="1139720"/>
            <a:ext cx="48244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t>例：流程图描述算法</a:t>
            </a:r>
          </a:p>
        </p:txBody>
      </p:sp>
      <p:sp>
        <p:nvSpPr>
          <p:cNvPr id="3" name="灯片编号占位符 2"/>
          <p:cNvSpPr>
            <a:spLocks noGrp="1"/>
          </p:cNvSpPr>
          <p:nvPr>
            <p:ph type="sldNum" sz="quarter" idx="12"/>
          </p:nvPr>
        </p:nvSpPr>
        <p:spPr/>
        <p:txBody>
          <a:bodyPr/>
          <a:lstStyle/>
          <a:p>
            <a:fld id="{36FD9405-CE62-418F-9683-85B6A1C55A4B}" type="slidenum">
              <a:rPr lang="zh-CN" altLang="en-US" smtClean="0"/>
              <a:pPr/>
              <a:t>45</a:t>
            </a:fld>
            <a:endParaRPr lang="zh-CN" altLang="en-US" dirty="0"/>
          </a:p>
        </p:txBody>
      </p:sp>
    </p:spTree>
    <p:extLst>
      <p:ext uri="{BB962C8B-B14F-4D97-AF65-F5344CB8AC3E}">
        <p14:creationId xmlns:p14="http://schemas.microsoft.com/office/powerpoint/2010/main" val="39313557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Description of algorithm</a:t>
            </a:r>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a:t>
            </a:r>
            <a:endParaRPr lang="zh-CN" altLang="en-US" dirty="0"/>
          </a:p>
        </p:txBody>
      </p:sp>
      <p:sp>
        <p:nvSpPr>
          <p:cNvPr id="7" name="Text Box 2"/>
          <p:cNvSpPr txBox="1">
            <a:spLocks noChangeArrowheads="1"/>
          </p:cNvSpPr>
          <p:nvPr/>
        </p:nvSpPr>
        <p:spPr bwMode="auto">
          <a:xfrm>
            <a:off x="432000" y="926269"/>
            <a:ext cx="8118339" cy="3490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spcBef>
                <a:spcPct val="50000"/>
              </a:spcBef>
            </a:pPr>
            <a:r>
              <a:rPr kumimoji="1" lang="en-US" altLang="zh-CN" sz="2400" b="1" dirty="0">
                <a:latin typeface="Times New Roman" pitchFamily="18" charset="0"/>
              </a:rPr>
              <a:t>3). Algorithm description -- </a:t>
            </a:r>
            <a:r>
              <a:rPr kumimoji="1" lang="en-US" altLang="zh-CN" sz="2400" b="1" i="1" dirty="0">
                <a:solidFill>
                  <a:srgbClr val="0000CC"/>
                </a:solidFill>
                <a:latin typeface="Times New Roman" pitchFamily="18" charset="0"/>
              </a:rPr>
              <a:t>Programming Language</a:t>
            </a:r>
          </a:p>
          <a:p>
            <a:pPr marL="342900" indent="-342900" eaLnBrk="1" hangingPunct="1">
              <a:lnSpc>
                <a:spcPct val="120000"/>
              </a:lnSpc>
              <a:spcBef>
                <a:spcPct val="50000"/>
              </a:spcBef>
              <a:buFont typeface="Arial" panose="020B0604020202020204" pitchFamily="34" charset="0"/>
              <a:buChar char="•"/>
            </a:pPr>
            <a:r>
              <a:rPr kumimoji="1" lang="en-US" altLang="zh-CN" sz="2400" dirty="0">
                <a:latin typeface="Times New Roman" pitchFamily="18" charset="0"/>
              </a:rPr>
              <a:t>Advantages: can be performed by the computer.</a:t>
            </a:r>
          </a:p>
          <a:p>
            <a:pPr marL="342900" indent="-342900" eaLnBrk="1" hangingPunct="1">
              <a:lnSpc>
                <a:spcPct val="120000"/>
              </a:lnSpc>
              <a:spcBef>
                <a:spcPct val="50000"/>
              </a:spcBef>
              <a:buFont typeface="Arial" panose="020B0604020202020204" pitchFamily="34" charset="0"/>
              <a:buChar char="•"/>
            </a:pPr>
            <a:r>
              <a:rPr kumimoji="1" lang="en-US" altLang="zh-CN" sz="2400" dirty="0">
                <a:latin typeface="Times New Roman" pitchFamily="18" charset="0"/>
              </a:rPr>
              <a:t>Limitations: </a:t>
            </a:r>
            <a:r>
              <a:rPr kumimoji="1" lang="zh-CN" altLang="en-US" sz="2400" dirty="0">
                <a:latin typeface="Times New Roman" pitchFamily="18" charset="0"/>
              </a:rPr>
              <a:t> </a:t>
            </a:r>
            <a:r>
              <a:rPr kumimoji="1" lang="en-US" altLang="zh-CN" sz="2400" dirty="0">
                <a:latin typeface="Times New Roman" pitchFamily="18" charset="0"/>
              </a:rPr>
              <a:t>bad abstraction and high requirements for programming.</a:t>
            </a:r>
          </a:p>
          <a:p>
            <a:pPr marL="342900" indent="-342900" eaLnBrk="1" hangingPunct="1">
              <a:lnSpc>
                <a:spcPct val="120000"/>
              </a:lnSpc>
              <a:spcBef>
                <a:spcPct val="50000"/>
              </a:spcBef>
              <a:buFont typeface="Arial" panose="020B0604020202020204" pitchFamily="34" charset="0"/>
              <a:buChar char="•"/>
            </a:pPr>
            <a:r>
              <a:rPr kumimoji="1" lang="en-US" altLang="zh-CN" sz="2400" dirty="0">
                <a:latin typeface="Times New Roman" pitchFamily="18" charset="0"/>
              </a:rPr>
              <a:t>Usage: need to debug.</a:t>
            </a:r>
          </a:p>
          <a:p>
            <a:pPr marL="342900" indent="-342900" eaLnBrk="1" hangingPunct="1">
              <a:lnSpc>
                <a:spcPct val="120000"/>
              </a:lnSpc>
              <a:spcBef>
                <a:spcPct val="50000"/>
              </a:spcBef>
              <a:buFont typeface="Arial" panose="020B0604020202020204" pitchFamily="34" charset="0"/>
              <a:buChar char="•"/>
            </a:pPr>
            <a:r>
              <a:rPr kumimoji="1" lang="en-US" altLang="zh-CN" sz="2400" dirty="0">
                <a:latin typeface="Times New Roman" pitchFamily="18" charset="0"/>
              </a:rPr>
              <a:t>Notice: sub-function encapsulation. </a:t>
            </a:r>
            <a:endParaRPr kumimoji="1" lang="zh-CN" altLang="en-US" sz="2400" dirty="0">
              <a:latin typeface="Times New Roman" pitchFamily="18" charset="0"/>
            </a:endParaRPr>
          </a:p>
        </p:txBody>
      </p:sp>
      <p:sp>
        <p:nvSpPr>
          <p:cNvPr id="3" name="灯片编号占位符 2"/>
          <p:cNvSpPr>
            <a:spLocks noGrp="1"/>
          </p:cNvSpPr>
          <p:nvPr>
            <p:ph type="sldNum" sz="quarter" idx="12"/>
          </p:nvPr>
        </p:nvSpPr>
        <p:spPr/>
        <p:txBody>
          <a:bodyPr/>
          <a:lstStyle/>
          <a:p>
            <a:fld id="{36FD9405-CE62-418F-9683-85B6A1C55A4B}" type="slidenum">
              <a:rPr lang="zh-CN" altLang="en-US" smtClean="0"/>
              <a:pPr/>
              <a:t>46</a:t>
            </a:fld>
            <a:endParaRPr lang="zh-CN" altLang="en-US" dirty="0"/>
          </a:p>
        </p:txBody>
      </p:sp>
    </p:spTree>
    <p:extLst>
      <p:ext uri="{BB962C8B-B14F-4D97-AF65-F5344CB8AC3E}">
        <p14:creationId xmlns:p14="http://schemas.microsoft.com/office/powerpoint/2010/main" val="23767335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Description of algorithm</a:t>
            </a:r>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a:t>
            </a:r>
            <a:endParaRPr lang="zh-CN" altLang="en-US" dirty="0"/>
          </a:p>
        </p:txBody>
      </p:sp>
      <p:sp>
        <p:nvSpPr>
          <p:cNvPr id="6" name="Text Box 2"/>
          <p:cNvSpPr txBox="1">
            <a:spLocks noChangeArrowheads="1"/>
          </p:cNvSpPr>
          <p:nvPr/>
        </p:nvSpPr>
        <p:spPr bwMode="auto">
          <a:xfrm>
            <a:off x="2265363" y="1482725"/>
            <a:ext cx="5689600"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85000"/>
              </a:lnSpc>
            </a:pPr>
            <a:r>
              <a:rPr kumimoji="1" lang="en-US" altLang="zh-CN" sz="2000" b="1" dirty="0">
                <a:latin typeface="Times New Roman" pitchFamily="18" charset="0"/>
              </a:rPr>
              <a:t>#include &lt;</a:t>
            </a:r>
            <a:r>
              <a:rPr kumimoji="1" lang="en-US" altLang="zh-CN" sz="2000" b="1" dirty="0" err="1">
                <a:latin typeface="Times New Roman" pitchFamily="18" charset="0"/>
              </a:rPr>
              <a:t>iostream.h</a:t>
            </a:r>
            <a:r>
              <a:rPr kumimoji="1" lang="en-US" altLang="zh-CN" sz="2000" b="1" dirty="0">
                <a:latin typeface="Times New Roman" pitchFamily="18" charset="0"/>
              </a:rPr>
              <a:t>&gt;</a:t>
            </a:r>
          </a:p>
          <a:p>
            <a:pPr algn="just" eaLnBrk="1" hangingPunct="1">
              <a:lnSpc>
                <a:spcPct val="85000"/>
              </a:lnSpc>
            </a:pPr>
            <a:r>
              <a:rPr kumimoji="1" lang="en-US" altLang="zh-CN" sz="2000" b="1" dirty="0" err="1">
                <a:latin typeface="Times New Roman" pitchFamily="18" charset="0"/>
              </a:rPr>
              <a:t>int</a:t>
            </a:r>
            <a:r>
              <a:rPr kumimoji="1" lang="en-US" altLang="zh-CN" sz="2000" b="1" dirty="0">
                <a:latin typeface="Times New Roman" pitchFamily="18" charset="0"/>
              </a:rPr>
              <a:t> </a:t>
            </a:r>
            <a:r>
              <a:rPr kumimoji="1" lang="en-US" altLang="zh-CN" sz="2000" b="1" dirty="0" err="1">
                <a:latin typeface="Times New Roman" pitchFamily="18" charset="0"/>
              </a:rPr>
              <a:t>CommonFactor</a:t>
            </a:r>
            <a:r>
              <a:rPr kumimoji="1" lang="en-US" altLang="zh-CN" sz="2000" b="1" dirty="0">
                <a:latin typeface="Times New Roman" pitchFamily="18" charset="0"/>
              </a:rPr>
              <a:t>(</a:t>
            </a:r>
            <a:r>
              <a:rPr kumimoji="1" lang="en-US" altLang="zh-CN" sz="2000" b="1" dirty="0" err="1">
                <a:latin typeface="Times New Roman" pitchFamily="18" charset="0"/>
              </a:rPr>
              <a:t>int</a:t>
            </a:r>
            <a:r>
              <a:rPr kumimoji="1" lang="en-US" altLang="zh-CN" sz="2000" b="1" dirty="0">
                <a:latin typeface="Times New Roman" pitchFamily="18" charset="0"/>
              </a:rPr>
              <a:t> m, </a:t>
            </a:r>
            <a:r>
              <a:rPr kumimoji="1" lang="en-US" altLang="zh-CN" sz="2000" b="1" dirty="0" err="1">
                <a:latin typeface="Times New Roman" pitchFamily="18" charset="0"/>
              </a:rPr>
              <a:t>int</a:t>
            </a:r>
            <a:r>
              <a:rPr kumimoji="1" lang="en-US" altLang="zh-CN" sz="2000" b="1" dirty="0">
                <a:latin typeface="Times New Roman" pitchFamily="18" charset="0"/>
              </a:rPr>
              <a:t> n)</a:t>
            </a:r>
          </a:p>
          <a:p>
            <a:pPr algn="just" eaLnBrk="1" hangingPunct="1">
              <a:lnSpc>
                <a:spcPct val="85000"/>
              </a:lnSpc>
            </a:pPr>
            <a:r>
              <a:rPr kumimoji="1" lang="en-US" altLang="zh-CN" sz="2000" b="1" dirty="0">
                <a:latin typeface="Times New Roman" pitchFamily="18" charset="0"/>
              </a:rPr>
              <a:t>{</a:t>
            </a:r>
          </a:p>
          <a:p>
            <a:pPr algn="just" eaLnBrk="1" hangingPunct="1">
              <a:lnSpc>
                <a:spcPct val="85000"/>
              </a:lnSpc>
            </a:pPr>
            <a:r>
              <a:rPr kumimoji="1" lang="en-US" altLang="zh-CN" sz="2000" b="1" dirty="0">
                <a:latin typeface="Times New Roman" pitchFamily="18" charset="0"/>
              </a:rPr>
              <a:t>    </a:t>
            </a:r>
            <a:r>
              <a:rPr kumimoji="1" lang="en-US" altLang="zh-CN" sz="2000" b="1" dirty="0" err="1">
                <a:latin typeface="Times New Roman" pitchFamily="18" charset="0"/>
              </a:rPr>
              <a:t>int</a:t>
            </a:r>
            <a:r>
              <a:rPr kumimoji="1" lang="en-US" altLang="zh-CN" sz="2000" b="1" dirty="0">
                <a:latin typeface="Times New Roman" pitchFamily="18" charset="0"/>
              </a:rPr>
              <a:t> r = m % n;</a:t>
            </a:r>
          </a:p>
          <a:p>
            <a:pPr eaLnBrk="1" hangingPunct="1">
              <a:lnSpc>
                <a:spcPct val="85000"/>
              </a:lnSpc>
            </a:pPr>
            <a:r>
              <a:rPr kumimoji="1" lang="en-US" altLang="zh-CN" sz="2000" b="1" dirty="0">
                <a:latin typeface="Times New Roman" pitchFamily="18" charset="0"/>
              </a:rPr>
              <a:t>    while (r != 0) </a:t>
            </a:r>
          </a:p>
          <a:p>
            <a:pPr algn="just" eaLnBrk="1" hangingPunct="1">
              <a:lnSpc>
                <a:spcPct val="85000"/>
              </a:lnSpc>
            </a:pPr>
            <a:r>
              <a:rPr kumimoji="1" lang="en-US" altLang="zh-CN" sz="2000" b="1" dirty="0">
                <a:latin typeface="Times New Roman" pitchFamily="18" charset="0"/>
              </a:rPr>
              <a:t>    {</a:t>
            </a:r>
          </a:p>
          <a:p>
            <a:pPr eaLnBrk="1" hangingPunct="1">
              <a:lnSpc>
                <a:spcPct val="85000"/>
              </a:lnSpc>
            </a:pPr>
            <a:r>
              <a:rPr kumimoji="1" lang="en-US" altLang="zh-CN" sz="2000" b="1" dirty="0">
                <a:latin typeface="Times New Roman" pitchFamily="18" charset="0"/>
              </a:rPr>
              <a:t>       m = n;</a:t>
            </a:r>
          </a:p>
          <a:p>
            <a:pPr eaLnBrk="1" hangingPunct="1">
              <a:lnSpc>
                <a:spcPct val="85000"/>
              </a:lnSpc>
            </a:pPr>
            <a:r>
              <a:rPr kumimoji="1" lang="en-US" altLang="zh-CN" sz="2000" b="1" dirty="0">
                <a:latin typeface="Times New Roman" pitchFamily="18" charset="0"/>
              </a:rPr>
              <a:t>       n = r;</a:t>
            </a:r>
          </a:p>
          <a:p>
            <a:pPr eaLnBrk="1" hangingPunct="1">
              <a:lnSpc>
                <a:spcPct val="85000"/>
              </a:lnSpc>
            </a:pPr>
            <a:r>
              <a:rPr kumimoji="1" lang="en-US" altLang="zh-CN" sz="2000" b="1" dirty="0">
                <a:latin typeface="Times New Roman" pitchFamily="18" charset="0"/>
              </a:rPr>
              <a:t>       r = m % n;</a:t>
            </a:r>
          </a:p>
          <a:p>
            <a:pPr eaLnBrk="1" hangingPunct="1">
              <a:lnSpc>
                <a:spcPct val="85000"/>
              </a:lnSpc>
            </a:pPr>
            <a:r>
              <a:rPr kumimoji="1" lang="en-US" altLang="zh-CN" sz="2000" b="1" dirty="0">
                <a:latin typeface="Times New Roman" pitchFamily="18" charset="0"/>
              </a:rPr>
              <a:t>    }</a:t>
            </a:r>
          </a:p>
          <a:p>
            <a:pPr eaLnBrk="1" hangingPunct="1">
              <a:lnSpc>
                <a:spcPct val="85000"/>
              </a:lnSpc>
            </a:pPr>
            <a:r>
              <a:rPr kumimoji="1" lang="en-US" altLang="zh-CN" sz="2000" b="1" dirty="0">
                <a:latin typeface="Times New Roman" pitchFamily="18" charset="0"/>
              </a:rPr>
              <a:t>    return n;</a:t>
            </a:r>
          </a:p>
          <a:p>
            <a:pPr eaLnBrk="1" hangingPunct="1">
              <a:lnSpc>
                <a:spcPct val="85000"/>
              </a:lnSpc>
            </a:pPr>
            <a:r>
              <a:rPr kumimoji="1" lang="en-US" altLang="zh-CN" sz="2000" b="1" dirty="0">
                <a:latin typeface="Times New Roman" pitchFamily="18" charset="0"/>
              </a:rPr>
              <a:t>}</a:t>
            </a:r>
          </a:p>
          <a:p>
            <a:pPr eaLnBrk="1" hangingPunct="1">
              <a:lnSpc>
                <a:spcPct val="85000"/>
              </a:lnSpc>
            </a:pPr>
            <a:r>
              <a:rPr kumimoji="1" lang="en-US" altLang="zh-CN" sz="2000" b="1" dirty="0">
                <a:latin typeface="Times New Roman" pitchFamily="18" charset="0"/>
              </a:rPr>
              <a:t>void main( )</a:t>
            </a:r>
          </a:p>
          <a:p>
            <a:pPr eaLnBrk="1" hangingPunct="1">
              <a:lnSpc>
                <a:spcPct val="85000"/>
              </a:lnSpc>
            </a:pPr>
            <a:r>
              <a:rPr kumimoji="1" lang="en-US" altLang="zh-CN" sz="2000" b="1" dirty="0">
                <a:latin typeface="Times New Roman" pitchFamily="18" charset="0"/>
              </a:rPr>
              <a:t>{</a:t>
            </a:r>
          </a:p>
          <a:p>
            <a:pPr eaLnBrk="1" hangingPunct="1">
              <a:lnSpc>
                <a:spcPct val="85000"/>
              </a:lnSpc>
            </a:pPr>
            <a:r>
              <a:rPr kumimoji="1" lang="en-US" altLang="zh-CN" sz="2000" b="1" dirty="0">
                <a:latin typeface="Times New Roman" pitchFamily="18" charset="0"/>
              </a:rPr>
              <a:t>   </a:t>
            </a:r>
            <a:r>
              <a:rPr kumimoji="1" lang="en-US" altLang="zh-CN" sz="2000" b="1" dirty="0" err="1">
                <a:latin typeface="Times New Roman" pitchFamily="18" charset="0"/>
              </a:rPr>
              <a:t>cout</a:t>
            </a:r>
            <a:r>
              <a:rPr kumimoji="1" lang="en-US" altLang="zh-CN" sz="2000" b="1" dirty="0">
                <a:latin typeface="Times New Roman" pitchFamily="18" charset="0"/>
              </a:rPr>
              <a:t>&lt;&lt;</a:t>
            </a:r>
            <a:r>
              <a:rPr kumimoji="1" lang="en-US" altLang="zh-CN" sz="2000" b="1" dirty="0" err="1">
                <a:latin typeface="Times New Roman" pitchFamily="18" charset="0"/>
              </a:rPr>
              <a:t>CommonFactor</a:t>
            </a:r>
            <a:r>
              <a:rPr kumimoji="1" lang="en-US" altLang="zh-CN" sz="2000" b="1" dirty="0">
                <a:latin typeface="Times New Roman" pitchFamily="18" charset="0"/>
              </a:rPr>
              <a:t>(63, 54)&lt;&lt;</a:t>
            </a:r>
            <a:r>
              <a:rPr kumimoji="1" lang="en-US" altLang="zh-CN" sz="2000" b="1" dirty="0" err="1">
                <a:latin typeface="Times New Roman" pitchFamily="18" charset="0"/>
              </a:rPr>
              <a:t>endl</a:t>
            </a:r>
            <a:r>
              <a:rPr kumimoji="1" lang="en-US" altLang="zh-CN" sz="2000" b="1" dirty="0">
                <a:latin typeface="Times New Roman" pitchFamily="18" charset="0"/>
              </a:rPr>
              <a:t>;</a:t>
            </a:r>
          </a:p>
          <a:p>
            <a:pPr eaLnBrk="1" hangingPunct="1">
              <a:lnSpc>
                <a:spcPct val="85000"/>
              </a:lnSpc>
            </a:pPr>
            <a:r>
              <a:rPr kumimoji="1" lang="en-US" altLang="zh-CN" sz="2000" b="1" dirty="0">
                <a:latin typeface="Times New Roman" pitchFamily="18" charset="0"/>
              </a:rPr>
              <a:t>}</a:t>
            </a:r>
          </a:p>
        </p:txBody>
      </p:sp>
      <p:sp>
        <p:nvSpPr>
          <p:cNvPr id="7" name="Text Box 5"/>
          <p:cNvSpPr txBox="1">
            <a:spLocks noChangeArrowheads="1"/>
          </p:cNvSpPr>
          <p:nvPr/>
        </p:nvSpPr>
        <p:spPr bwMode="auto">
          <a:xfrm>
            <a:off x="845721" y="1955800"/>
            <a:ext cx="677108" cy="2946400"/>
          </a:xfrm>
          <a:prstGeom prst="rect">
            <a:avLst/>
          </a:prstGeom>
          <a:solidFill>
            <a:srgbClr val="FF0000"/>
          </a:solidFill>
          <a:ln>
            <a:noFill/>
          </a:ln>
          <a:extLst>
            <a:ext uri="{91240B29-F687-4F45-9708-019B960494DF}">
              <a14:hiddenLine xmlns:a14="http://schemas.microsoft.com/office/drawing/2010/main" w="28575">
                <a:solidFill>
                  <a:srgbClr val="000000"/>
                </a:solidFill>
                <a:miter lim="800000"/>
                <a:headEnd/>
                <a:tailEnd/>
              </a14:hiddenLine>
            </a:ext>
          </a:extLst>
        </p:spPr>
        <p:txBody>
          <a:bodyPr vert="eaVert">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lang="zh-CN" altLang="en-US" sz="3200" dirty="0">
                <a:solidFill>
                  <a:schemeClr val="bg1"/>
                </a:solidFill>
                <a:latin typeface="Times New Roman" pitchFamily="18" charset="0"/>
                <a:ea typeface="隶书" pitchFamily="49" charset="-122"/>
              </a:rPr>
              <a:t>程序设计语言</a:t>
            </a:r>
          </a:p>
        </p:txBody>
      </p:sp>
      <p:sp>
        <p:nvSpPr>
          <p:cNvPr id="8" name="Text Box 7"/>
          <p:cNvSpPr txBox="1">
            <a:spLocks noChangeArrowheads="1"/>
          </p:cNvSpPr>
          <p:nvPr/>
        </p:nvSpPr>
        <p:spPr bwMode="auto">
          <a:xfrm>
            <a:off x="285750" y="928688"/>
            <a:ext cx="81899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a:t>例：欧几里德算法</a:t>
            </a:r>
            <a:r>
              <a:rPr lang="en-US" altLang="zh-CN" sz="2800" b="1"/>
              <a:t>—</a:t>
            </a:r>
            <a:r>
              <a:rPr lang="zh-CN" altLang="en-US" sz="2800" b="1"/>
              <a:t>程序设计语言描述算法</a:t>
            </a:r>
          </a:p>
        </p:txBody>
      </p:sp>
      <p:sp>
        <p:nvSpPr>
          <p:cNvPr id="3" name="灯片编号占位符 2"/>
          <p:cNvSpPr>
            <a:spLocks noGrp="1"/>
          </p:cNvSpPr>
          <p:nvPr>
            <p:ph type="sldNum" sz="quarter" idx="12"/>
          </p:nvPr>
        </p:nvSpPr>
        <p:spPr/>
        <p:txBody>
          <a:bodyPr/>
          <a:lstStyle/>
          <a:p>
            <a:fld id="{36FD9405-CE62-418F-9683-85B6A1C55A4B}" type="slidenum">
              <a:rPr lang="zh-CN" altLang="en-US" smtClean="0"/>
              <a:pPr/>
              <a:t>47</a:t>
            </a:fld>
            <a:endParaRPr lang="zh-CN" altLang="en-US" dirty="0"/>
          </a:p>
        </p:txBody>
      </p:sp>
    </p:spTree>
    <p:extLst>
      <p:ext uri="{BB962C8B-B14F-4D97-AF65-F5344CB8AC3E}">
        <p14:creationId xmlns:p14="http://schemas.microsoft.com/office/powerpoint/2010/main" val="36317619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Description of algorithm</a:t>
            </a:r>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a:t>
            </a:r>
            <a:endParaRPr lang="zh-CN" altLang="en-US" dirty="0"/>
          </a:p>
        </p:txBody>
      </p:sp>
      <p:sp>
        <p:nvSpPr>
          <p:cNvPr id="6" name="Text Box 2"/>
          <p:cNvSpPr txBox="1">
            <a:spLocks noChangeArrowheads="1"/>
          </p:cNvSpPr>
          <p:nvPr/>
        </p:nvSpPr>
        <p:spPr bwMode="auto">
          <a:xfrm>
            <a:off x="551656" y="2587383"/>
            <a:ext cx="8040687" cy="2034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spcBef>
                <a:spcPts val="1200"/>
              </a:spcBef>
            </a:pPr>
            <a:r>
              <a:rPr kumimoji="1" lang="zh-CN" altLang="en-US" sz="2000" b="1" u="sng" dirty="0"/>
              <a:t>伪代码</a:t>
            </a:r>
            <a:r>
              <a:rPr kumimoji="1" lang="zh-CN" altLang="en-US" sz="2000" b="1" dirty="0"/>
              <a:t>（</a:t>
            </a:r>
            <a:r>
              <a:rPr kumimoji="1" lang="en-US" altLang="zh-CN" sz="2000" b="1" dirty="0"/>
              <a:t>Pseudo Code</a:t>
            </a:r>
            <a:r>
              <a:rPr kumimoji="1" lang="zh-CN" altLang="en-US" sz="2000" b="1" dirty="0"/>
              <a:t>）：介于自然语言和程序设计语言之间的方法，它采用某一程序设计语言的基本语法，操作指令可以结合自然语言来设计。</a:t>
            </a:r>
            <a:endParaRPr kumimoji="1" lang="zh-CN" altLang="en-US" sz="2000" b="1" dirty="0">
              <a:latin typeface="宋体" charset="-122"/>
            </a:endParaRPr>
          </a:p>
          <a:p>
            <a:pPr eaLnBrk="1" hangingPunct="1">
              <a:lnSpc>
                <a:spcPct val="150000"/>
              </a:lnSpc>
              <a:spcBef>
                <a:spcPts val="1200"/>
              </a:spcBef>
            </a:pPr>
            <a:r>
              <a:rPr kumimoji="1" lang="zh-CN" altLang="en-US" sz="2000" b="1" dirty="0">
                <a:latin typeface="Times New Roman" pitchFamily="18" charset="0"/>
              </a:rPr>
              <a:t>优点：表达能力强，抽象性强，容易理解</a:t>
            </a:r>
          </a:p>
        </p:txBody>
      </p:sp>
      <p:sp>
        <p:nvSpPr>
          <p:cNvPr id="8" name="Text Box 2"/>
          <p:cNvSpPr txBox="1">
            <a:spLocks noChangeArrowheads="1"/>
          </p:cNvSpPr>
          <p:nvPr/>
        </p:nvSpPr>
        <p:spPr bwMode="auto">
          <a:xfrm>
            <a:off x="397011" y="955436"/>
            <a:ext cx="8118339" cy="1428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spcBef>
                <a:spcPct val="50000"/>
              </a:spcBef>
            </a:pPr>
            <a:r>
              <a:rPr kumimoji="1" lang="en-US" altLang="zh-CN" sz="2400" b="1" dirty="0">
                <a:latin typeface="Times New Roman" pitchFamily="18" charset="0"/>
              </a:rPr>
              <a:t>4). Algorithm description -- </a:t>
            </a:r>
            <a:r>
              <a:rPr kumimoji="1" lang="en-US" altLang="zh-CN" sz="2400" b="1" i="1" dirty="0">
                <a:solidFill>
                  <a:srgbClr val="0000CC"/>
                </a:solidFill>
                <a:latin typeface="Times New Roman" pitchFamily="18" charset="0"/>
              </a:rPr>
              <a:t>Pseudo Code</a:t>
            </a:r>
          </a:p>
          <a:p>
            <a:pPr marL="342900" indent="-342900" eaLnBrk="1" hangingPunct="1">
              <a:lnSpc>
                <a:spcPct val="120000"/>
              </a:lnSpc>
              <a:spcBef>
                <a:spcPct val="50000"/>
              </a:spcBef>
              <a:buFont typeface="Arial" panose="020B0604020202020204" pitchFamily="34" charset="0"/>
              <a:buChar char="•"/>
            </a:pPr>
            <a:r>
              <a:rPr kumimoji="1" lang="en-US" altLang="zh-CN" sz="2000" dirty="0">
                <a:latin typeface="Times New Roman" pitchFamily="18" charset="0"/>
              </a:rPr>
              <a:t>It is an informal high-level description of the operating principle of a computer program or other algorithm.</a:t>
            </a:r>
            <a:endParaRPr kumimoji="1" lang="zh-CN" altLang="en-US" sz="2000" dirty="0">
              <a:latin typeface="Times New Roman" pitchFamily="18" charset="0"/>
            </a:endParaRPr>
          </a:p>
        </p:txBody>
      </p:sp>
      <p:sp>
        <p:nvSpPr>
          <p:cNvPr id="3" name="灯片编号占位符 2"/>
          <p:cNvSpPr>
            <a:spLocks noGrp="1"/>
          </p:cNvSpPr>
          <p:nvPr>
            <p:ph type="sldNum" sz="quarter" idx="12"/>
          </p:nvPr>
        </p:nvSpPr>
        <p:spPr/>
        <p:txBody>
          <a:bodyPr/>
          <a:lstStyle/>
          <a:p>
            <a:fld id="{36FD9405-CE62-418F-9683-85B6A1C55A4B}" type="slidenum">
              <a:rPr lang="zh-CN" altLang="en-US" smtClean="0"/>
              <a:pPr/>
              <a:t>48</a:t>
            </a:fld>
            <a:endParaRPr lang="zh-CN" altLang="en-US" dirty="0"/>
          </a:p>
        </p:txBody>
      </p:sp>
    </p:spTree>
    <p:extLst>
      <p:ext uri="{BB962C8B-B14F-4D97-AF65-F5344CB8AC3E}">
        <p14:creationId xmlns:p14="http://schemas.microsoft.com/office/powerpoint/2010/main" val="39503611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Description of algorithm</a:t>
            </a:r>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a:t>
            </a:r>
            <a:endParaRPr lang="zh-CN" altLang="en-US" dirty="0"/>
          </a:p>
        </p:txBody>
      </p:sp>
      <p:sp>
        <p:nvSpPr>
          <p:cNvPr id="6" name="Text Box 2"/>
          <p:cNvSpPr txBox="1">
            <a:spLocks noChangeArrowheads="1"/>
          </p:cNvSpPr>
          <p:nvPr/>
        </p:nvSpPr>
        <p:spPr bwMode="auto">
          <a:xfrm>
            <a:off x="1995487" y="1763712"/>
            <a:ext cx="5121275" cy="333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25000"/>
              </a:lnSpc>
            </a:pPr>
            <a:r>
              <a:rPr lang="en-US" altLang="zh-CN" sz="2400" b="1" dirty="0">
                <a:latin typeface="Times New Roman" pitchFamily="18" charset="0"/>
              </a:rPr>
              <a:t>    1. r = m % n;</a:t>
            </a:r>
          </a:p>
          <a:p>
            <a:pPr algn="just">
              <a:lnSpc>
                <a:spcPct val="125000"/>
              </a:lnSpc>
            </a:pPr>
            <a:r>
              <a:rPr lang="en-US" altLang="zh-CN" sz="2400" b="1" dirty="0">
                <a:latin typeface="Times New Roman" pitchFamily="18" charset="0"/>
              </a:rPr>
              <a:t>    2. iteration until  r = 0</a:t>
            </a:r>
          </a:p>
          <a:p>
            <a:pPr algn="just">
              <a:lnSpc>
                <a:spcPct val="125000"/>
              </a:lnSpc>
            </a:pPr>
            <a:r>
              <a:rPr lang="en-US" altLang="zh-CN" sz="2400" b="1" dirty="0">
                <a:latin typeface="Times New Roman" pitchFamily="18" charset="0"/>
              </a:rPr>
              <a:t>          2.1 m = n;</a:t>
            </a:r>
          </a:p>
          <a:p>
            <a:pPr algn="just">
              <a:lnSpc>
                <a:spcPct val="125000"/>
              </a:lnSpc>
            </a:pPr>
            <a:r>
              <a:rPr lang="en-US" altLang="zh-CN" sz="2400" b="1" dirty="0">
                <a:latin typeface="Times New Roman" pitchFamily="18" charset="0"/>
              </a:rPr>
              <a:t>          2.2 n = r;</a:t>
            </a:r>
          </a:p>
          <a:p>
            <a:pPr algn="just">
              <a:lnSpc>
                <a:spcPct val="125000"/>
              </a:lnSpc>
            </a:pPr>
            <a:r>
              <a:rPr lang="en-US" altLang="zh-CN" sz="2400" b="1" dirty="0">
                <a:latin typeface="Times New Roman" pitchFamily="18" charset="0"/>
              </a:rPr>
              <a:t>          2.3 r = m % n;</a:t>
            </a:r>
          </a:p>
          <a:p>
            <a:pPr algn="just">
              <a:lnSpc>
                <a:spcPct val="125000"/>
              </a:lnSpc>
            </a:pPr>
            <a:r>
              <a:rPr lang="en-US" altLang="zh-CN" sz="2400" b="1" dirty="0">
                <a:latin typeface="Times New Roman" pitchFamily="18" charset="0"/>
              </a:rPr>
              <a:t>    3. output  n ;</a:t>
            </a:r>
          </a:p>
        </p:txBody>
      </p:sp>
      <p:sp>
        <p:nvSpPr>
          <p:cNvPr id="7" name="Text Box 5"/>
          <p:cNvSpPr txBox="1">
            <a:spLocks noChangeArrowheads="1"/>
          </p:cNvSpPr>
          <p:nvPr/>
        </p:nvSpPr>
        <p:spPr bwMode="auto">
          <a:xfrm>
            <a:off x="954485" y="2292384"/>
            <a:ext cx="615553" cy="1728787"/>
          </a:xfrm>
          <a:prstGeom prst="rect">
            <a:avLst/>
          </a:prstGeom>
          <a:solidFill>
            <a:srgbClr val="FF0000"/>
          </a:solidFill>
          <a:ln>
            <a:noFill/>
          </a:ln>
          <a:extLst>
            <a:ext uri="{91240B29-F687-4F45-9708-019B960494DF}">
              <a14:hiddenLine xmlns:a14="http://schemas.microsoft.com/office/drawing/2010/main" w="28575">
                <a:solidFill>
                  <a:srgbClr val="000000"/>
                </a:solidFill>
                <a:miter lim="800000"/>
                <a:headEnd/>
                <a:tailEnd/>
              </a14:hiddenLine>
            </a:ext>
          </a:extLst>
        </p:spPr>
        <p:txBody>
          <a:bodyPr vert="eaVert">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lang="zh-CN" altLang="en-US" sz="2800">
                <a:solidFill>
                  <a:schemeClr val="bg1"/>
                </a:solidFill>
                <a:latin typeface="Times New Roman" pitchFamily="18" charset="0"/>
                <a:ea typeface="隶书" pitchFamily="49" charset="-122"/>
              </a:rPr>
              <a:t>伪 代 码</a:t>
            </a:r>
          </a:p>
        </p:txBody>
      </p:sp>
      <p:sp>
        <p:nvSpPr>
          <p:cNvPr id="8" name="Text Box 6"/>
          <p:cNvSpPr txBox="1">
            <a:spLocks noChangeArrowheads="1"/>
          </p:cNvSpPr>
          <p:nvPr/>
        </p:nvSpPr>
        <p:spPr bwMode="auto">
          <a:xfrm>
            <a:off x="746125" y="4863455"/>
            <a:ext cx="762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zh-CN" altLang="en-US" sz="2400" b="1" dirty="0">
                <a:latin typeface="Times New Roman" pitchFamily="18" charset="0"/>
              </a:rPr>
              <a:t>上述伪代码再具体一些，用</a:t>
            </a:r>
            <a:r>
              <a:rPr lang="en-US" altLang="zh-CN" sz="2400" b="1" dirty="0">
                <a:latin typeface="Times New Roman" pitchFamily="18" charset="0"/>
              </a:rPr>
              <a:t>C++</a:t>
            </a:r>
            <a:r>
              <a:rPr lang="zh-CN" altLang="en-US" sz="2400" b="1" dirty="0">
                <a:latin typeface="Times New Roman" pitchFamily="18" charset="0"/>
              </a:rPr>
              <a:t>的函数来描述。</a:t>
            </a:r>
          </a:p>
        </p:txBody>
      </p:sp>
      <p:sp>
        <p:nvSpPr>
          <p:cNvPr id="9" name="Text Box 8"/>
          <p:cNvSpPr txBox="1">
            <a:spLocks noChangeArrowheads="1"/>
          </p:cNvSpPr>
          <p:nvPr/>
        </p:nvSpPr>
        <p:spPr bwMode="auto">
          <a:xfrm>
            <a:off x="341313" y="1179513"/>
            <a:ext cx="48244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dirty="0"/>
              <a:t>例：欧几里德算法</a:t>
            </a:r>
          </a:p>
        </p:txBody>
      </p:sp>
      <p:sp>
        <p:nvSpPr>
          <p:cNvPr id="3" name="灯片编号占位符 2"/>
          <p:cNvSpPr>
            <a:spLocks noGrp="1"/>
          </p:cNvSpPr>
          <p:nvPr>
            <p:ph type="sldNum" sz="quarter" idx="12"/>
          </p:nvPr>
        </p:nvSpPr>
        <p:spPr/>
        <p:txBody>
          <a:bodyPr/>
          <a:lstStyle/>
          <a:p>
            <a:fld id="{36FD9405-CE62-418F-9683-85B6A1C55A4B}" type="slidenum">
              <a:rPr lang="zh-CN" altLang="en-US" smtClean="0"/>
              <a:pPr/>
              <a:t>49</a:t>
            </a:fld>
            <a:endParaRPr lang="zh-CN" altLang="en-US" dirty="0"/>
          </a:p>
        </p:txBody>
      </p:sp>
    </p:spTree>
    <p:extLst>
      <p:ext uri="{BB962C8B-B14F-4D97-AF65-F5344CB8AC3E}">
        <p14:creationId xmlns:p14="http://schemas.microsoft.com/office/powerpoint/2010/main" val="578365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04F065-2CD3-4CD4-98DF-06BD5A3F7B68}"/>
              </a:ext>
            </a:extLst>
          </p:cNvPr>
          <p:cNvSpPr>
            <a:spLocks noGrp="1"/>
          </p:cNvSpPr>
          <p:nvPr>
            <p:ph type="title"/>
          </p:nvPr>
        </p:nvSpPr>
        <p:spPr/>
        <p:txBody>
          <a:bodyPr/>
          <a:lstStyle/>
          <a:p>
            <a:r>
              <a:rPr lang="en-US" altLang="zh-CN" dirty="0"/>
              <a:t>Analyzing algorithms</a:t>
            </a:r>
            <a:endParaRPr lang="zh-CN" altLang="en-US" dirty="0"/>
          </a:p>
        </p:txBody>
      </p:sp>
      <p:sp>
        <p:nvSpPr>
          <p:cNvPr id="3" name="内容占位符 2">
            <a:extLst>
              <a:ext uri="{FF2B5EF4-FFF2-40B4-BE49-F238E27FC236}">
                <a16:creationId xmlns:a16="http://schemas.microsoft.com/office/drawing/2014/main" id="{C128B07C-9262-470E-8731-57D67B4F19C3}"/>
              </a:ext>
            </a:extLst>
          </p:cNvPr>
          <p:cNvSpPr>
            <a:spLocks noGrp="1"/>
          </p:cNvSpPr>
          <p:nvPr>
            <p:ph idx="1"/>
          </p:nvPr>
        </p:nvSpPr>
        <p:spPr/>
        <p:txBody>
          <a:bodyPr>
            <a:normAutofit/>
          </a:bodyPr>
          <a:lstStyle/>
          <a:p>
            <a:pPr>
              <a:lnSpc>
                <a:spcPct val="150000"/>
              </a:lnSpc>
            </a:pPr>
            <a:r>
              <a:rPr lang="zh-CN" altLang="en-US" sz="2000" dirty="0"/>
              <a:t>算法的执行时间，是基本（操作）语句重复执行的次数，它是问题规模的一个函数。我们把这个函数的渐近阶称为该算法的时间复杂度。</a:t>
            </a:r>
          </a:p>
        </p:txBody>
      </p:sp>
      <p:sp>
        <p:nvSpPr>
          <p:cNvPr id="4" name="页脚占位符 3">
            <a:extLst>
              <a:ext uri="{FF2B5EF4-FFF2-40B4-BE49-F238E27FC236}">
                <a16:creationId xmlns:a16="http://schemas.microsoft.com/office/drawing/2014/main" id="{51A47A79-E4E7-40DC-AB58-6A764AD03064}"/>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a:extLst>
              <a:ext uri="{FF2B5EF4-FFF2-40B4-BE49-F238E27FC236}">
                <a16:creationId xmlns:a16="http://schemas.microsoft.com/office/drawing/2014/main" id="{103CB0AB-0B06-41DE-8FD0-46F9D74E20F5}"/>
              </a:ext>
            </a:extLst>
          </p:cNvPr>
          <p:cNvSpPr>
            <a:spLocks noGrp="1"/>
          </p:cNvSpPr>
          <p:nvPr>
            <p:ph type="sldNum" sz="quarter" idx="12"/>
          </p:nvPr>
        </p:nvSpPr>
        <p:spPr/>
        <p:txBody>
          <a:bodyPr/>
          <a:lstStyle/>
          <a:p>
            <a:fld id="{36FD9405-CE62-418F-9683-85B6A1C55A4B}" type="slidenum">
              <a:rPr lang="zh-CN" altLang="en-US" smtClean="0"/>
              <a:pPr/>
              <a:t>5</a:t>
            </a:fld>
            <a:endParaRPr lang="zh-CN" altLang="en-US" dirty="0"/>
          </a:p>
        </p:txBody>
      </p:sp>
      <p:pic>
        <p:nvPicPr>
          <p:cNvPr id="6" name="Picture 2">
            <a:extLst>
              <a:ext uri="{FF2B5EF4-FFF2-40B4-BE49-F238E27FC236}">
                <a16:creationId xmlns:a16="http://schemas.microsoft.com/office/drawing/2014/main" id="{1BE8833F-272F-4CCE-AAF2-D7E541568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558" y="2349184"/>
            <a:ext cx="7052884" cy="3258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58704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Pseudo code: Insert Sort</a:t>
            </a:r>
            <a:endParaRPr lang="zh-CN" altLang="en-US" dirty="0"/>
          </a:p>
        </p:txBody>
      </p:sp>
      <p:sp>
        <p:nvSpPr>
          <p:cNvPr id="3" name="内容占位符 2"/>
          <p:cNvSpPr>
            <a:spLocks noGrp="1"/>
          </p:cNvSpPr>
          <p:nvPr>
            <p:ph idx="1"/>
          </p:nvPr>
        </p:nvSpPr>
        <p:spPr/>
        <p:txBody>
          <a:bodyPr/>
          <a:lstStyle/>
          <a:p>
            <a:pPr>
              <a:lnSpc>
                <a:spcPct val="110000"/>
              </a:lnSpc>
            </a:pPr>
            <a:r>
              <a:rPr lang="en-US" altLang="zh-CN" sz="2000" dirty="0"/>
              <a:t>Our pseudo code for insert sort is presented as a procedure called Insert-Sort, which Takes as a parameter an array A[1..n] containing a sequence of length n that is to be sorted. In the code, the number n of elements in A is denoted by length[A].</a:t>
            </a:r>
            <a:endParaRPr lang="zh-CN" altLang="en-US" sz="2000" dirty="0"/>
          </a:p>
          <a:p>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a:t>
            </a:r>
            <a:endParaRPr lang="zh-CN" altLang="en-US" dirty="0"/>
          </a:p>
        </p:txBody>
      </p:sp>
      <mc:AlternateContent xmlns:mc="http://schemas.openxmlformats.org/markup-compatibility/2006">
        <mc:Choice xmlns:a14="http://schemas.microsoft.com/office/drawing/2010/main" Requires="a14">
          <p:sp>
            <p:nvSpPr>
              <p:cNvPr id="6" name="Content Placeholder 2"/>
              <p:cNvSpPr txBox="1">
                <a:spLocks/>
              </p:cNvSpPr>
              <p:nvPr/>
            </p:nvSpPr>
            <p:spPr>
              <a:xfrm>
                <a:off x="1943894" y="2577409"/>
                <a:ext cx="5857875" cy="33845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charset="0"/>
                  <a:buNone/>
                  <a:defRPr/>
                </a:pPr>
                <a:r>
                  <a:rPr lang="en-US" altLang="zh-CN" sz="2000" dirty="0"/>
                  <a:t>Insert-Sort(A)</a:t>
                </a:r>
              </a:p>
              <a:p>
                <a:pPr marL="514350" indent="-514350">
                  <a:buFont typeface="+mj-lt"/>
                  <a:buAutoNum type="arabicPeriod"/>
                  <a:defRPr/>
                </a:pPr>
                <a:r>
                  <a:rPr lang="en-US" altLang="zh-CN" sz="2000" dirty="0"/>
                  <a:t>  for </a:t>
                </a:r>
                <a:r>
                  <a:rPr lang="en-US" altLang="zh-CN" sz="2000" i="1" dirty="0"/>
                  <a:t>j </a:t>
                </a:r>
                <a:r>
                  <a:rPr lang="en-US" altLang="zh-CN" sz="2000" dirty="0"/>
                  <a:t>from 2 to length[A]</a:t>
                </a:r>
              </a:p>
              <a:p>
                <a:pPr marL="514350" indent="-514350">
                  <a:buFont typeface="+mj-lt"/>
                  <a:buAutoNum type="arabicPeriod"/>
                  <a:defRPr/>
                </a:pPr>
                <a:r>
                  <a:rPr lang="en-US" altLang="zh-CN" sz="2000" dirty="0"/>
                  <a:t>      do key</a:t>
                </a:r>
                <a14:m>
                  <m:oMath xmlns:m="http://schemas.openxmlformats.org/officeDocument/2006/math">
                    <m:r>
                      <a:rPr lang="en-US" altLang="zh-CN" sz="2000" i="1" dirty="0" smtClean="0">
                        <a:latin typeface="Cambria Math" panose="02040503050406030204" pitchFamily="18" charset="0"/>
                        <a:ea typeface="Cambria Math" panose="02040503050406030204" pitchFamily="18" charset="0"/>
                      </a:rPr>
                      <m:t>←</m:t>
                    </m:r>
                  </m:oMath>
                </a14:m>
                <a:r>
                  <a:rPr lang="en-US" altLang="zh-CN" sz="2000" dirty="0"/>
                  <a:t>A[</a:t>
                </a:r>
                <a:r>
                  <a:rPr lang="en-US" altLang="zh-CN" sz="2000" i="1" dirty="0"/>
                  <a:t>j</a:t>
                </a:r>
                <a:r>
                  <a:rPr lang="en-US" altLang="zh-CN" sz="2000" dirty="0"/>
                  <a:t>]</a:t>
                </a:r>
              </a:p>
              <a:p>
                <a:pPr marL="514350" indent="-514350">
                  <a:buFont typeface="+mj-lt"/>
                  <a:buAutoNum type="arabicPeriod"/>
                  <a:defRPr/>
                </a:pPr>
                <a:r>
                  <a:rPr lang="en-US" altLang="zh-CN" sz="2000" dirty="0"/>
                  <a:t>       *Insert A[j] into the sorted sequence A[1..j]</a:t>
                </a:r>
              </a:p>
              <a:p>
                <a:pPr marL="514350" indent="-514350">
                  <a:buFont typeface="+mj-lt"/>
                  <a:buAutoNum type="arabicPeriod"/>
                  <a:defRPr/>
                </a:pPr>
                <a:r>
                  <a:rPr lang="en-US" altLang="zh-CN" sz="2000" dirty="0"/>
                  <a:t>          i</a:t>
                </a:r>
                <a:r>
                  <a:rPr lang="en-US" altLang="zh-CN" sz="2000" dirty="0">
                    <a:ea typeface="Cambria Math" panose="02040503050406030204" pitchFamily="18" charset="0"/>
                  </a:rPr>
                  <a:t> </a:t>
                </a:r>
                <a14:m>
                  <m:oMath xmlns:m="http://schemas.openxmlformats.org/officeDocument/2006/math">
                    <m:r>
                      <a:rPr lang="en-US" altLang="zh-CN" sz="2000" i="1" dirty="0" smtClean="0">
                        <a:latin typeface="Cambria Math" panose="02040503050406030204" pitchFamily="18" charset="0"/>
                        <a:ea typeface="Cambria Math" panose="02040503050406030204" pitchFamily="18" charset="0"/>
                      </a:rPr>
                      <m:t>← </m:t>
                    </m:r>
                  </m:oMath>
                </a14:m>
                <a:r>
                  <a:rPr lang="en-US" altLang="zh-CN" sz="2000" dirty="0"/>
                  <a:t>j-1</a:t>
                </a:r>
              </a:p>
              <a:p>
                <a:pPr marL="514350" indent="-514350">
                  <a:buFont typeface="+mj-lt"/>
                  <a:buAutoNum type="arabicPeriod"/>
                  <a:defRPr/>
                </a:pPr>
                <a:r>
                  <a:rPr lang="en-US" altLang="zh-CN" sz="2000" dirty="0"/>
                  <a:t>          While i&gt;0 and A[i] &gt;key</a:t>
                </a:r>
              </a:p>
              <a:p>
                <a:pPr marL="514350" indent="-514350">
                  <a:buFont typeface="+mj-lt"/>
                  <a:buAutoNum type="arabicPeriod"/>
                  <a:defRPr/>
                </a:pPr>
                <a:r>
                  <a:rPr lang="en-US" altLang="zh-CN" sz="2000" dirty="0"/>
                  <a:t>               do A[i+1]</a:t>
                </a:r>
                <a:r>
                  <a:rPr lang="en-US" altLang="zh-CN" sz="2000" dirty="0">
                    <a:ea typeface="Cambria Math" panose="02040503050406030204" pitchFamily="18" charset="0"/>
                  </a:rPr>
                  <a:t> </a:t>
                </a:r>
                <a14:m>
                  <m:oMath xmlns:m="http://schemas.openxmlformats.org/officeDocument/2006/math">
                    <m:r>
                      <a:rPr lang="en-US" altLang="zh-CN" sz="2000" i="1" dirty="0" smtClean="0">
                        <a:latin typeface="Cambria Math" panose="02040503050406030204" pitchFamily="18" charset="0"/>
                        <a:ea typeface="Cambria Math" panose="02040503050406030204" pitchFamily="18" charset="0"/>
                      </a:rPr>
                      <m:t>← </m:t>
                    </m:r>
                  </m:oMath>
                </a14:m>
                <a:r>
                  <a:rPr lang="en-US" altLang="zh-CN" sz="2000" dirty="0"/>
                  <a:t>A[i]</a:t>
                </a:r>
              </a:p>
              <a:p>
                <a:pPr marL="514350" indent="-514350">
                  <a:buFont typeface="+mj-lt"/>
                  <a:buAutoNum type="arabicPeriod"/>
                  <a:defRPr/>
                </a:pPr>
                <a:r>
                  <a:rPr lang="en-US" altLang="zh-CN" sz="2000" dirty="0"/>
                  <a:t>                     i</a:t>
                </a:r>
                <a:r>
                  <a:rPr lang="en-US" altLang="zh-CN" sz="2000" dirty="0">
                    <a:ea typeface="Cambria Math" panose="02040503050406030204" pitchFamily="18" charset="0"/>
                  </a:rPr>
                  <a:t> </a:t>
                </a:r>
                <a14:m>
                  <m:oMath xmlns:m="http://schemas.openxmlformats.org/officeDocument/2006/math">
                    <m:r>
                      <a:rPr lang="en-US" altLang="zh-CN" sz="2000" i="1" dirty="0" smtClean="0">
                        <a:latin typeface="Cambria Math" panose="02040503050406030204" pitchFamily="18" charset="0"/>
                        <a:ea typeface="Cambria Math" panose="02040503050406030204" pitchFamily="18" charset="0"/>
                      </a:rPr>
                      <m:t>← </m:t>
                    </m:r>
                  </m:oMath>
                </a14:m>
                <a:r>
                  <a:rPr lang="en-US" altLang="zh-CN" sz="2000" dirty="0"/>
                  <a:t>i-1</a:t>
                </a:r>
              </a:p>
              <a:p>
                <a:pPr marL="514350" indent="-514350">
                  <a:buFont typeface="+mj-lt"/>
                  <a:buAutoNum type="arabicPeriod"/>
                  <a:defRPr/>
                </a:pPr>
                <a:r>
                  <a:rPr lang="en-US" altLang="zh-CN" sz="2000" dirty="0"/>
                  <a:t>         A[i+1]</a:t>
                </a:r>
                <a:r>
                  <a:rPr lang="en-US" altLang="zh-CN" sz="2000" dirty="0">
                    <a:ea typeface="Cambria Math" panose="02040503050406030204" pitchFamily="18" charset="0"/>
                  </a:rPr>
                  <a:t> </a:t>
                </a:r>
                <a14:m>
                  <m:oMath xmlns:m="http://schemas.openxmlformats.org/officeDocument/2006/math">
                    <m:r>
                      <a:rPr lang="en-US" altLang="zh-CN" sz="2000" i="1" dirty="0" smtClean="0">
                        <a:latin typeface="Cambria Math" panose="02040503050406030204" pitchFamily="18" charset="0"/>
                        <a:ea typeface="Cambria Math" panose="02040503050406030204" pitchFamily="18" charset="0"/>
                      </a:rPr>
                      <m:t>← </m:t>
                    </m:r>
                  </m:oMath>
                </a14:m>
                <a:r>
                  <a:rPr lang="en-US" altLang="zh-CN" sz="2000" dirty="0"/>
                  <a:t>key</a:t>
                </a:r>
                <a:endParaRPr lang="zh-CN" altLang="en-US" sz="2000" dirty="0"/>
              </a:p>
            </p:txBody>
          </p:sp>
        </mc:Choice>
        <mc:Fallback>
          <p:sp>
            <p:nvSpPr>
              <p:cNvPr id="6" name="Content Placeholder 2"/>
              <p:cNvSpPr txBox="1">
                <a:spLocks noRot="1" noChangeAspect="1" noMove="1" noResize="1" noEditPoints="1" noAdjustHandles="1" noChangeArrowheads="1" noChangeShapeType="1" noTextEdit="1"/>
              </p:cNvSpPr>
              <p:nvPr/>
            </p:nvSpPr>
            <p:spPr>
              <a:xfrm>
                <a:off x="1943894" y="2577409"/>
                <a:ext cx="5857875" cy="3384550"/>
              </a:xfrm>
              <a:prstGeom prst="rect">
                <a:avLst/>
              </a:prstGeom>
              <a:blipFill>
                <a:blip r:embed="rId2"/>
                <a:stretch>
                  <a:fillRect l="-1145" t="-2703" b="-1081"/>
                </a:stretch>
              </a:blipFill>
            </p:spPr>
            <p:txBody>
              <a:bodyPr/>
              <a:lstStyle/>
              <a:p>
                <a:r>
                  <a:rPr lang="zh-CN" altLang="en-US">
                    <a:noFill/>
                  </a:rPr>
                  <a:t> </a:t>
                </a:r>
              </a:p>
            </p:txBody>
          </p:sp>
        </mc:Fallback>
      </mc:AlternateContent>
      <p:sp>
        <p:nvSpPr>
          <p:cNvPr id="7" name="Rectangle 5"/>
          <p:cNvSpPr/>
          <p:nvPr/>
        </p:nvSpPr>
        <p:spPr>
          <a:xfrm>
            <a:off x="1796143" y="2529108"/>
            <a:ext cx="6005626" cy="3409500"/>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50</a:t>
            </a:fld>
            <a:endParaRPr lang="zh-CN" altLang="en-US" dirty="0"/>
          </a:p>
        </p:txBody>
      </p:sp>
    </p:spTree>
    <p:extLst>
      <p:ext uri="{BB962C8B-B14F-4D97-AF65-F5344CB8AC3E}">
        <p14:creationId xmlns:p14="http://schemas.microsoft.com/office/powerpoint/2010/main" val="19536718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Cases</a:t>
            </a:r>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51</a:t>
            </a:fld>
            <a:endParaRPr lang="zh-CN" altLang="en-US" dirty="0"/>
          </a:p>
        </p:txBody>
      </p:sp>
      <p:pic>
        <p:nvPicPr>
          <p:cNvPr id="6" name="图片 5"/>
          <p:cNvPicPr>
            <a:picLocks noChangeAspect="1"/>
          </p:cNvPicPr>
          <p:nvPr/>
        </p:nvPicPr>
        <p:blipFill>
          <a:blip r:embed="rId2"/>
          <a:stretch>
            <a:fillRect/>
          </a:stretch>
        </p:blipFill>
        <p:spPr>
          <a:xfrm>
            <a:off x="673052" y="1058943"/>
            <a:ext cx="3528000" cy="2358093"/>
          </a:xfrm>
          <a:prstGeom prst="rect">
            <a:avLst/>
          </a:prstGeom>
          <a:ln>
            <a:noFill/>
          </a:ln>
          <a:effectLst>
            <a:outerShdw blurRad="190500" algn="tl" rotWithShape="0">
              <a:srgbClr val="000000">
                <a:alpha val="70000"/>
              </a:srgbClr>
            </a:outerShdw>
          </a:effectLst>
        </p:spPr>
      </p:pic>
      <p:pic>
        <p:nvPicPr>
          <p:cNvPr id="7" name="图片 6"/>
          <p:cNvPicPr>
            <a:picLocks noChangeAspect="1"/>
          </p:cNvPicPr>
          <p:nvPr/>
        </p:nvPicPr>
        <p:blipFill>
          <a:blip r:embed="rId3"/>
          <a:stretch>
            <a:fillRect/>
          </a:stretch>
        </p:blipFill>
        <p:spPr>
          <a:xfrm>
            <a:off x="4694902" y="1058943"/>
            <a:ext cx="4017098" cy="4950164"/>
          </a:xfrm>
          <a:prstGeom prst="rect">
            <a:avLst/>
          </a:prstGeom>
          <a:ln>
            <a:noFill/>
          </a:ln>
          <a:effectLst>
            <a:outerShdw blurRad="190500" algn="tl" rotWithShape="0">
              <a:srgbClr val="000000">
                <a:alpha val="70000"/>
              </a:srgbClr>
            </a:outerShdw>
          </a:effectLst>
        </p:spPr>
      </p:pic>
      <p:pic>
        <p:nvPicPr>
          <p:cNvPr id="8" name="图片 7"/>
          <p:cNvPicPr>
            <a:picLocks noChangeAspect="1"/>
          </p:cNvPicPr>
          <p:nvPr/>
        </p:nvPicPr>
        <p:blipFill>
          <a:blip r:embed="rId4"/>
          <a:stretch>
            <a:fillRect/>
          </a:stretch>
        </p:blipFill>
        <p:spPr>
          <a:xfrm>
            <a:off x="673052" y="3669244"/>
            <a:ext cx="3528000" cy="234327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463872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1A9DB-2463-4426-904D-E028697BE214}"/>
              </a:ext>
            </a:extLst>
          </p:cNvPr>
          <p:cNvSpPr>
            <a:spLocks noGrp="1"/>
          </p:cNvSpPr>
          <p:nvPr>
            <p:ph type="title"/>
          </p:nvPr>
        </p:nvSpPr>
        <p:spPr/>
        <p:txBody>
          <a:bodyPr/>
          <a:lstStyle/>
          <a:p>
            <a:r>
              <a:rPr lang="en-US" altLang="zh-CN" dirty="0"/>
              <a:t>Summary</a:t>
            </a:r>
            <a:endParaRPr lang="zh-CN" altLang="en-US" dirty="0"/>
          </a:p>
        </p:txBody>
      </p:sp>
      <p:sp>
        <p:nvSpPr>
          <p:cNvPr id="4" name="页脚占位符 3">
            <a:extLst>
              <a:ext uri="{FF2B5EF4-FFF2-40B4-BE49-F238E27FC236}">
                <a16:creationId xmlns:a16="http://schemas.microsoft.com/office/drawing/2014/main" id="{83BE6757-B977-414C-9C69-1E880FBC5CBF}"/>
              </a:ext>
            </a:extLst>
          </p:cNvPr>
          <p:cNvSpPr>
            <a:spLocks noGrp="1"/>
          </p:cNvSpPr>
          <p:nvPr>
            <p:ph type="ftr" sz="quarter" idx="11"/>
          </p:nvPr>
        </p:nvSpPr>
        <p:spPr/>
        <p:txBody>
          <a:bodyPr/>
          <a:lstStyle/>
          <a:p>
            <a:pPr algn="l"/>
            <a:r>
              <a:rPr lang="en-US" altLang="zh-CN"/>
              <a:t>Data Structure &amp; Algorithm</a:t>
            </a:r>
            <a:endParaRPr lang="zh-CN" altLang="en-US" dirty="0"/>
          </a:p>
        </p:txBody>
      </p:sp>
      <p:sp>
        <p:nvSpPr>
          <p:cNvPr id="5" name="灯片编号占位符 4">
            <a:extLst>
              <a:ext uri="{FF2B5EF4-FFF2-40B4-BE49-F238E27FC236}">
                <a16:creationId xmlns:a16="http://schemas.microsoft.com/office/drawing/2014/main" id="{A09546FD-A0C9-470F-A61E-B356940D1D85}"/>
              </a:ext>
            </a:extLst>
          </p:cNvPr>
          <p:cNvSpPr>
            <a:spLocks noGrp="1"/>
          </p:cNvSpPr>
          <p:nvPr>
            <p:ph type="sldNum" sz="quarter" idx="12"/>
          </p:nvPr>
        </p:nvSpPr>
        <p:spPr/>
        <p:txBody>
          <a:bodyPr/>
          <a:lstStyle/>
          <a:p>
            <a:fld id="{36FD9405-CE62-418F-9683-85B6A1C55A4B}" type="slidenum">
              <a:rPr lang="zh-CN" altLang="en-US" smtClean="0"/>
              <a:pPr/>
              <a:t>52</a:t>
            </a:fld>
            <a:endParaRPr lang="zh-CN" altLang="en-US" dirty="0"/>
          </a:p>
        </p:txBody>
      </p:sp>
      <p:sp>
        <p:nvSpPr>
          <p:cNvPr id="8" name="内容占位符 2">
            <a:extLst>
              <a:ext uri="{FF2B5EF4-FFF2-40B4-BE49-F238E27FC236}">
                <a16:creationId xmlns:a16="http://schemas.microsoft.com/office/drawing/2014/main" id="{BE8BB38A-F386-67AF-C5FA-EFDC81AB2E15}"/>
              </a:ext>
            </a:extLst>
          </p:cNvPr>
          <p:cNvSpPr>
            <a:spLocks noGrp="1"/>
          </p:cNvSpPr>
          <p:nvPr>
            <p:ph idx="1"/>
          </p:nvPr>
        </p:nvSpPr>
        <p:spPr>
          <a:xfrm>
            <a:off x="432000" y="976838"/>
            <a:ext cx="8445994" cy="5063602"/>
          </a:xfrm>
        </p:spPr>
        <p:txBody>
          <a:bodyPr>
            <a:normAutofit/>
          </a:bodyPr>
          <a:lstStyle/>
          <a:p>
            <a:pPr>
              <a:lnSpc>
                <a:spcPct val="130000"/>
              </a:lnSpc>
              <a:spcBef>
                <a:spcPts val="600"/>
              </a:spcBef>
            </a:pPr>
            <a:r>
              <a:rPr lang="zh-CN" altLang="en-US" sz="2000" dirty="0"/>
              <a:t>算法的定义：解决特定问题求解步骤的描述，在计算机中表现为指令的有限序列，并且每条指令表示一个或多个操作。</a:t>
            </a:r>
            <a:endParaRPr lang="en-US" altLang="zh-CN" sz="2000" dirty="0"/>
          </a:p>
          <a:p>
            <a:pPr>
              <a:lnSpc>
                <a:spcPct val="130000"/>
              </a:lnSpc>
              <a:spcBef>
                <a:spcPts val="600"/>
              </a:spcBef>
            </a:pPr>
            <a:r>
              <a:rPr lang="en-US" altLang="zh-CN" sz="2200" dirty="0"/>
              <a:t>5 algorithm specifications:</a:t>
            </a:r>
          </a:p>
          <a:p>
            <a:pPr lvl="1">
              <a:lnSpc>
                <a:spcPct val="130000"/>
              </a:lnSpc>
              <a:spcBef>
                <a:spcPts val="600"/>
              </a:spcBef>
            </a:pPr>
            <a:r>
              <a:rPr lang="en-US" altLang="zh-CN" sz="1600" dirty="0"/>
              <a:t>Input (</a:t>
            </a:r>
            <a:r>
              <a:rPr lang="zh-CN" altLang="en-US" sz="1600" dirty="0"/>
              <a:t>输入</a:t>
            </a:r>
            <a:r>
              <a:rPr lang="en-US" altLang="zh-CN" sz="1600" dirty="0"/>
              <a:t>), Output (</a:t>
            </a:r>
            <a:r>
              <a:rPr lang="zh-CN" altLang="en-US" sz="1600" dirty="0"/>
              <a:t>输出</a:t>
            </a:r>
            <a:r>
              <a:rPr lang="en-US" altLang="zh-CN" sz="1600" dirty="0"/>
              <a:t>), </a:t>
            </a:r>
          </a:p>
          <a:p>
            <a:pPr lvl="1">
              <a:lnSpc>
                <a:spcPct val="130000"/>
              </a:lnSpc>
              <a:spcBef>
                <a:spcPts val="600"/>
              </a:spcBef>
            </a:pPr>
            <a:r>
              <a:rPr lang="en-US" altLang="zh-CN" sz="1600" dirty="0"/>
              <a:t>Finiteness (</a:t>
            </a:r>
            <a:r>
              <a:rPr lang="zh-CN" altLang="en-US" sz="1600" dirty="0"/>
              <a:t>有穷性</a:t>
            </a:r>
            <a:r>
              <a:rPr lang="en-US" altLang="zh-CN" sz="1600" dirty="0"/>
              <a:t>), Definiteness (</a:t>
            </a:r>
            <a:r>
              <a:rPr lang="zh-CN" altLang="en-US" sz="1600" dirty="0"/>
              <a:t>确定性</a:t>
            </a:r>
            <a:r>
              <a:rPr lang="en-US" altLang="zh-CN" sz="1600" dirty="0"/>
              <a:t>),</a:t>
            </a:r>
            <a:r>
              <a:rPr lang="zh-CN" altLang="en-US" sz="1600" dirty="0"/>
              <a:t> </a:t>
            </a:r>
            <a:r>
              <a:rPr lang="en-US" altLang="zh-CN" sz="1600" dirty="0"/>
              <a:t>Effectiveness(</a:t>
            </a:r>
            <a:r>
              <a:rPr lang="zh-CN" altLang="en-US" sz="1600" dirty="0"/>
              <a:t>可行性</a:t>
            </a:r>
            <a:r>
              <a:rPr lang="en-US" altLang="zh-CN" sz="1600" dirty="0"/>
              <a:t>)</a:t>
            </a:r>
            <a:r>
              <a:rPr lang="zh-CN" altLang="en-US" sz="1600" dirty="0"/>
              <a:t>。</a:t>
            </a:r>
            <a:endParaRPr lang="en-US" altLang="zh-CN" sz="1600" dirty="0"/>
          </a:p>
          <a:p>
            <a:pPr>
              <a:lnSpc>
                <a:spcPct val="130000"/>
              </a:lnSpc>
              <a:spcBef>
                <a:spcPts val="600"/>
              </a:spcBef>
            </a:pPr>
            <a:r>
              <a:rPr lang="en-US" altLang="zh-CN" sz="2200" dirty="0"/>
              <a:t>A good algorithm: </a:t>
            </a:r>
          </a:p>
          <a:p>
            <a:pPr lvl="1">
              <a:lnSpc>
                <a:spcPct val="130000"/>
              </a:lnSpc>
              <a:spcBef>
                <a:spcPts val="600"/>
              </a:spcBef>
            </a:pPr>
            <a:r>
              <a:rPr lang="en-US" altLang="zh-CN" sz="1600" dirty="0"/>
              <a:t>Correctness (</a:t>
            </a:r>
            <a:r>
              <a:rPr lang="zh-CN" altLang="en-US" sz="1600" dirty="0"/>
              <a:t>正确性</a:t>
            </a:r>
            <a:r>
              <a:rPr lang="en-US" altLang="zh-CN" sz="1600" dirty="0"/>
              <a:t>), Readability (</a:t>
            </a:r>
            <a:r>
              <a:rPr lang="zh-CN" altLang="en-US" sz="1600" dirty="0"/>
              <a:t>可读性</a:t>
            </a:r>
            <a:r>
              <a:rPr lang="en-US" altLang="zh-CN" sz="1600" dirty="0"/>
              <a:t>), </a:t>
            </a:r>
          </a:p>
          <a:p>
            <a:pPr lvl="1">
              <a:lnSpc>
                <a:spcPct val="130000"/>
              </a:lnSpc>
              <a:spcBef>
                <a:spcPts val="600"/>
              </a:spcBef>
            </a:pPr>
            <a:r>
              <a:rPr lang="en-US" altLang="zh-CN" sz="1600" dirty="0"/>
              <a:t>Robustness (</a:t>
            </a:r>
            <a:r>
              <a:rPr lang="zh-CN" altLang="en-US" sz="1600" dirty="0"/>
              <a:t>健壮性</a:t>
            </a:r>
            <a:r>
              <a:rPr lang="en-US" altLang="zh-CN" sz="1600" dirty="0"/>
              <a:t>), Efficiency (</a:t>
            </a:r>
            <a:r>
              <a:rPr lang="zh-CN" altLang="en-US" sz="1600" dirty="0"/>
              <a:t>效率</a:t>
            </a:r>
            <a:r>
              <a:rPr lang="en-US" altLang="zh-CN" sz="1600" dirty="0"/>
              <a:t>)</a:t>
            </a:r>
          </a:p>
          <a:p>
            <a:pPr>
              <a:lnSpc>
                <a:spcPct val="130000"/>
              </a:lnSpc>
              <a:spcBef>
                <a:spcPts val="600"/>
              </a:spcBef>
            </a:pPr>
            <a:r>
              <a:rPr lang="en-US" altLang="zh-CN" sz="2200" dirty="0"/>
              <a:t>Algorithm description: </a:t>
            </a:r>
          </a:p>
          <a:p>
            <a:pPr lvl="1">
              <a:lnSpc>
                <a:spcPct val="130000"/>
              </a:lnSpc>
              <a:spcBef>
                <a:spcPts val="600"/>
              </a:spcBef>
            </a:pPr>
            <a:r>
              <a:rPr lang="en-US" altLang="zh-CN" sz="1600" dirty="0"/>
              <a:t>Natural Language, Pipeline Chart, Programming, Pseudo Code.</a:t>
            </a:r>
          </a:p>
          <a:p>
            <a:pPr>
              <a:lnSpc>
                <a:spcPct val="110000"/>
              </a:lnSpc>
              <a:spcBef>
                <a:spcPts val="1200"/>
              </a:spcBef>
            </a:pPr>
            <a:endParaRPr lang="zh-CN" altLang="en-US" sz="2000" dirty="0"/>
          </a:p>
          <a:p>
            <a:endParaRPr lang="zh-CN" altLang="en-US" dirty="0"/>
          </a:p>
          <a:p>
            <a:endParaRPr lang="zh-CN" altLang="en-US" dirty="0"/>
          </a:p>
        </p:txBody>
      </p:sp>
    </p:spTree>
    <p:extLst>
      <p:ext uri="{BB962C8B-B14F-4D97-AF65-F5344CB8AC3E}">
        <p14:creationId xmlns:p14="http://schemas.microsoft.com/office/powerpoint/2010/main" val="1962597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case</a:t>
            </a:r>
            <a:endParaRPr lang="zh-CN" altLang="en-US" dirty="0"/>
          </a:p>
        </p:txBody>
      </p:sp>
      <p:sp>
        <p:nvSpPr>
          <p:cNvPr id="3" name="内容占位符 2"/>
          <p:cNvSpPr>
            <a:spLocks noGrp="1"/>
          </p:cNvSpPr>
          <p:nvPr>
            <p:ph idx="1"/>
          </p:nvPr>
        </p:nvSpPr>
        <p:spPr/>
        <p:txBody>
          <a:bodyPr/>
          <a:lstStyle/>
          <a:p>
            <a:r>
              <a:rPr lang="en-US" altLang="zh-CN" dirty="0"/>
              <a:t>Sum 1+2+…+100?</a:t>
            </a:r>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pic>
        <p:nvPicPr>
          <p:cNvPr id="5122"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10448" y="1693525"/>
            <a:ext cx="5699336" cy="3821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248126" y="2859932"/>
            <a:ext cx="2694969" cy="461665"/>
          </a:xfrm>
          <a:prstGeom prst="rect">
            <a:avLst/>
          </a:prstGeom>
          <a:noFill/>
        </p:spPr>
        <p:txBody>
          <a:bodyPr wrap="none" rtlCol="0">
            <a:spAutoFit/>
          </a:bodyPr>
          <a:lstStyle/>
          <a:p>
            <a:r>
              <a:rPr lang="en-US" altLang="zh-CN" sz="2400" dirty="0"/>
              <a:t>1+(n+1)+n+1 = 2n+3</a:t>
            </a:r>
            <a:endParaRPr lang="zh-CN" altLang="en-US" sz="2400" dirty="0"/>
          </a:p>
        </p:txBody>
      </p:sp>
      <p:sp>
        <p:nvSpPr>
          <p:cNvPr id="8" name="TextBox 7"/>
          <p:cNvSpPr txBox="1"/>
          <p:nvPr/>
        </p:nvSpPr>
        <p:spPr>
          <a:xfrm>
            <a:off x="6248126" y="4798979"/>
            <a:ext cx="1406154" cy="461665"/>
          </a:xfrm>
          <a:prstGeom prst="rect">
            <a:avLst/>
          </a:prstGeom>
          <a:noFill/>
        </p:spPr>
        <p:txBody>
          <a:bodyPr wrap="none" rtlCol="0">
            <a:spAutoFit/>
          </a:bodyPr>
          <a:lstStyle/>
          <a:p>
            <a:r>
              <a:rPr lang="en-US" altLang="zh-CN" sz="2400" dirty="0"/>
              <a:t>1+1+1 = 3</a:t>
            </a:r>
            <a:endParaRPr lang="zh-CN" altLang="en-US" sz="2400" dirty="0"/>
          </a:p>
        </p:txBody>
      </p:sp>
      <p:sp>
        <p:nvSpPr>
          <p:cNvPr id="9" name="矩形 8"/>
          <p:cNvSpPr/>
          <p:nvPr/>
        </p:nvSpPr>
        <p:spPr>
          <a:xfrm>
            <a:off x="486418" y="2071991"/>
            <a:ext cx="5623366" cy="19844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86418" y="4522450"/>
            <a:ext cx="5623366" cy="10019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6</a:t>
            </a:fld>
            <a:endParaRPr lang="zh-CN" altLang="en-US" dirty="0"/>
          </a:p>
        </p:txBody>
      </p:sp>
    </p:spTree>
    <p:extLst>
      <p:ext uri="{BB962C8B-B14F-4D97-AF65-F5344CB8AC3E}">
        <p14:creationId xmlns:p14="http://schemas.microsoft.com/office/powerpoint/2010/main" val="2264856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case</a:t>
            </a:r>
            <a:endParaRPr lang="zh-CN" altLang="en-US" dirty="0"/>
          </a:p>
        </p:txBody>
      </p:sp>
      <p:sp>
        <p:nvSpPr>
          <p:cNvPr id="3" name="内容占位符 2"/>
          <p:cNvSpPr>
            <a:spLocks noGrp="1"/>
          </p:cNvSpPr>
          <p:nvPr>
            <p:ph idx="1"/>
          </p:nvPr>
        </p:nvSpPr>
        <p:spPr/>
        <p:txBody>
          <a:bodyPr/>
          <a:lstStyle/>
          <a:p>
            <a:r>
              <a:rPr lang="en-US" altLang="zh-CN" dirty="0"/>
              <a:t>An extension to aforementioned case:</a:t>
            </a:r>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pic>
        <p:nvPicPr>
          <p:cNvPr id="6147" name="Picture 3"/>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39645" y="1809750"/>
            <a:ext cx="6524625"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809355" y="2490600"/>
            <a:ext cx="1706236" cy="461665"/>
          </a:xfrm>
          <a:prstGeom prst="rect">
            <a:avLst/>
          </a:prstGeom>
          <a:noFill/>
        </p:spPr>
        <p:txBody>
          <a:bodyPr wrap="none" rtlCol="0">
            <a:spAutoFit/>
          </a:bodyPr>
          <a:lstStyle/>
          <a:p>
            <a:r>
              <a:rPr lang="en-US" altLang="zh-CN" sz="2400" i="1" dirty="0">
                <a:latin typeface="Times New Roman" panose="02020603050405020304" pitchFamily="18" charset="0"/>
                <a:cs typeface="Times New Roman" panose="02020603050405020304" pitchFamily="18" charset="0"/>
              </a:rPr>
              <a:t>n</a:t>
            </a:r>
            <a:r>
              <a:rPr lang="en-US" altLang="zh-CN" sz="2400" baseline="30000" dirty="0">
                <a:latin typeface="Times New Roman" panose="02020603050405020304" pitchFamily="18" charset="0"/>
                <a:cs typeface="Times New Roman" panose="02020603050405020304" pitchFamily="18" charset="0"/>
              </a:rPr>
              <a:t>2</a:t>
            </a:r>
            <a:r>
              <a:rPr lang="zh-CN" altLang="en-US" sz="2400" dirty="0"/>
              <a:t> </a:t>
            </a:r>
            <a:r>
              <a:rPr lang="en-US" altLang="zh-CN" sz="2400" dirty="0"/>
              <a:t>iterations</a:t>
            </a:r>
            <a:endParaRPr lang="zh-CN" altLang="en-US" sz="2400" dirty="0"/>
          </a:p>
        </p:txBody>
      </p:sp>
      <p:sp>
        <p:nvSpPr>
          <p:cNvPr id="9" name="TextBox 8"/>
          <p:cNvSpPr txBox="1"/>
          <p:nvPr/>
        </p:nvSpPr>
        <p:spPr>
          <a:xfrm>
            <a:off x="6755780" y="3166680"/>
            <a:ext cx="2039341" cy="1515800"/>
          </a:xfrm>
          <a:prstGeom prst="rect">
            <a:avLst/>
          </a:prstGeom>
          <a:noFill/>
        </p:spPr>
        <p:txBody>
          <a:bodyPr wrap="square" rtlCol="0">
            <a:spAutoFit/>
          </a:bodyPr>
          <a:lstStyle/>
          <a:p>
            <a:pPr algn="just">
              <a:lnSpc>
                <a:spcPct val="125000"/>
              </a:lnSpc>
            </a:pPr>
            <a:r>
              <a:rPr lang="zh-CN" altLang="en-US" dirty="0"/>
              <a:t>算法的执行时间随着</a:t>
            </a:r>
            <a:r>
              <a:rPr lang="en-US" altLang="zh-CN" sz="2000" i="1" dirty="0">
                <a:latin typeface="Times New Roman" panose="02020603050405020304" pitchFamily="18" charset="0"/>
                <a:cs typeface="Times New Roman" panose="02020603050405020304" pitchFamily="18" charset="0"/>
              </a:rPr>
              <a:t>n</a:t>
            </a:r>
            <a:r>
              <a:rPr lang="zh-CN" altLang="en-US" dirty="0"/>
              <a:t>的增加也将远远多于前面</a:t>
            </a:r>
            <a:r>
              <a:rPr lang="en-US" altLang="zh-CN" dirty="0"/>
              <a:t>2</a:t>
            </a:r>
            <a:r>
              <a:rPr lang="zh-CN" altLang="en-US" dirty="0"/>
              <a:t>个算法。</a:t>
            </a:r>
          </a:p>
        </p:txBody>
      </p:sp>
      <p:sp>
        <p:nvSpPr>
          <p:cNvPr id="10" name="矩形 9"/>
          <p:cNvSpPr/>
          <p:nvPr/>
        </p:nvSpPr>
        <p:spPr>
          <a:xfrm>
            <a:off x="348879" y="1595335"/>
            <a:ext cx="6081103" cy="360896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7</a:t>
            </a:fld>
            <a:endParaRPr lang="zh-CN" altLang="en-US" dirty="0"/>
          </a:p>
        </p:txBody>
      </p:sp>
    </p:spTree>
    <p:extLst>
      <p:ext uri="{BB962C8B-B14F-4D97-AF65-F5344CB8AC3E}">
        <p14:creationId xmlns:p14="http://schemas.microsoft.com/office/powerpoint/2010/main" val="3458496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case</a:t>
            </a:r>
            <a:endParaRPr lang="zh-CN" altLang="en-US" dirty="0"/>
          </a:p>
        </p:txBody>
      </p:sp>
      <p:sp>
        <p:nvSpPr>
          <p:cNvPr id="3" name="内容占位符 2"/>
          <p:cNvSpPr>
            <a:spLocks noGrp="1"/>
          </p:cNvSpPr>
          <p:nvPr>
            <p:ph idx="1"/>
          </p:nvPr>
        </p:nvSpPr>
        <p:spPr>
          <a:xfrm>
            <a:off x="431999" y="976838"/>
            <a:ext cx="8449353" cy="5063602"/>
          </a:xfrm>
        </p:spPr>
        <p:txBody>
          <a:bodyPr>
            <a:normAutofit/>
          </a:bodyPr>
          <a:lstStyle/>
          <a:p>
            <a:pPr>
              <a:lnSpc>
                <a:spcPct val="135000"/>
              </a:lnSpc>
            </a:pPr>
            <a:r>
              <a:rPr lang="zh-CN" altLang="en-US" dirty="0"/>
              <a:t>由前述例子可知，同样的输入规模是 </a:t>
            </a:r>
            <a:r>
              <a:rPr lang="en-US" altLang="zh-CN" dirty="0"/>
              <a:t>n</a:t>
            </a:r>
            <a:r>
              <a:rPr lang="zh-CN" altLang="en-US" dirty="0"/>
              <a:t>：</a:t>
            </a:r>
            <a:endParaRPr lang="en-US" altLang="zh-CN" dirty="0"/>
          </a:p>
          <a:p>
            <a:pPr>
              <a:lnSpc>
                <a:spcPct val="135000"/>
              </a:lnSpc>
            </a:pPr>
            <a:endParaRPr lang="en-US" altLang="zh-CN" sz="1400" dirty="0"/>
          </a:p>
          <a:p>
            <a:pPr>
              <a:lnSpc>
                <a:spcPct val="135000"/>
              </a:lnSpc>
            </a:pPr>
            <a:r>
              <a:rPr lang="zh-CN" altLang="en-US" dirty="0"/>
              <a:t>第一种方法运行代码</a:t>
            </a:r>
            <a:r>
              <a:rPr lang="en-US" altLang="zh-CN" dirty="0"/>
              <a:t>n</a:t>
            </a:r>
            <a:r>
              <a:rPr lang="zh-CN" altLang="en-US" dirty="0"/>
              <a:t>次，则操作数量</a:t>
            </a:r>
            <a:r>
              <a:rPr lang="en-US" altLang="zh-CN" dirty="0"/>
              <a:t>f(n)=n</a:t>
            </a:r>
            <a:r>
              <a:rPr lang="zh-CN" altLang="en-US" dirty="0"/>
              <a:t>，显然运行</a:t>
            </a:r>
            <a:r>
              <a:rPr lang="en-US" altLang="zh-CN" dirty="0"/>
              <a:t>100</a:t>
            </a:r>
            <a:r>
              <a:rPr lang="zh-CN" altLang="en-US" dirty="0"/>
              <a:t>次是运行</a:t>
            </a:r>
            <a:r>
              <a:rPr lang="en-US" altLang="zh-CN" dirty="0"/>
              <a:t>10</a:t>
            </a:r>
            <a:r>
              <a:rPr lang="zh-CN" altLang="en-US" dirty="0"/>
              <a:t>次的</a:t>
            </a:r>
            <a:r>
              <a:rPr lang="en-US" altLang="zh-CN" dirty="0"/>
              <a:t>10</a:t>
            </a:r>
            <a:r>
              <a:rPr lang="zh-CN" altLang="en-US" dirty="0"/>
              <a:t>倍时间</a:t>
            </a:r>
            <a:endParaRPr lang="en-US" altLang="zh-CN" dirty="0"/>
          </a:p>
          <a:p>
            <a:pPr>
              <a:lnSpc>
                <a:spcPct val="135000"/>
              </a:lnSpc>
            </a:pPr>
            <a:endParaRPr lang="en-US" altLang="zh-CN" sz="1400" dirty="0"/>
          </a:p>
          <a:p>
            <a:pPr>
              <a:lnSpc>
                <a:spcPct val="135000"/>
              </a:lnSpc>
            </a:pPr>
            <a:r>
              <a:rPr lang="zh-CN" altLang="en-US" dirty="0"/>
              <a:t>第二种方法则无论</a:t>
            </a:r>
            <a:r>
              <a:rPr lang="en-US" altLang="zh-CN" dirty="0"/>
              <a:t>n</a:t>
            </a:r>
            <a:r>
              <a:rPr lang="zh-CN" altLang="en-US" dirty="0"/>
              <a:t>为多少，运行次数都为</a:t>
            </a:r>
            <a:r>
              <a:rPr lang="en-US" altLang="zh-CN" dirty="0"/>
              <a:t>1</a:t>
            </a:r>
            <a:r>
              <a:rPr lang="zh-CN" altLang="en-US" dirty="0"/>
              <a:t>，即</a:t>
            </a:r>
            <a:r>
              <a:rPr lang="en-US" altLang="zh-CN" dirty="0"/>
              <a:t>f(n)=1</a:t>
            </a:r>
          </a:p>
          <a:p>
            <a:pPr>
              <a:lnSpc>
                <a:spcPct val="135000"/>
              </a:lnSpc>
            </a:pPr>
            <a:endParaRPr lang="en-US" altLang="zh-CN" sz="1400" dirty="0"/>
          </a:p>
          <a:p>
            <a:pPr>
              <a:lnSpc>
                <a:spcPct val="135000"/>
              </a:lnSpc>
            </a:pPr>
            <a:r>
              <a:rPr lang="zh-CN" altLang="en-US" dirty="0"/>
              <a:t>第三种方法，由于</a:t>
            </a:r>
            <a:r>
              <a:rPr lang="en-US" altLang="zh-CN" dirty="0"/>
              <a:t>f(n)=n</a:t>
            </a:r>
            <a:r>
              <a:rPr lang="en-US" altLang="zh-CN" baseline="30000" dirty="0"/>
              <a:t>2</a:t>
            </a:r>
            <a:r>
              <a:rPr lang="zh-CN" altLang="en-US" dirty="0"/>
              <a:t>，即运算</a:t>
            </a:r>
            <a:r>
              <a:rPr lang="en-US" altLang="zh-CN" dirty="0"/>
              <a:t>100</a:t>
            </a:r>
            <a:r>
              <a:rPr lang="zh-CN" altLang="en-US" dirty="0"/>
              <a:t>次是运算</a:t>
            </a:r>
            <a:r>
              <a:rPr lang="en-US" altLang="zh-CN" dirty="0"/>
              <a:t>10</a:t>
            </a:r>
            <a:r>
              <a:rPr lang="zh-CN" altLang="en-US" dirty="0"/>
              <a:t>次的</a:t>
            </a:r>
            <a:r>
              <a:rPr lang="en-US" altLang="zh-CN" dirty="0"/>
              <a:t>100</a:t>
            </a:r>
            <a:r>
              <a:rPr lang="zh-CN" altLang="en-US" dirty="0"/>
              <a:t>倍。</a:t>
            </a:r>
            <a:endParaRPr lang="en-US" altLang="zh-CN" dirty="0"/>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8</a:t>
            </a:fld>
            <a:endParaRPr lang="zh-CN" altLang="en-US" dirty="0"/>
          </a:p>
        </p:txBody>
      </p:sp>
    </p:spTree>
    <p:extLst>
      <p:ext uri="{BB962C8B-B14F-4D97-AF65-F5344CB8AC3E}">
        <p14:creationId xmlns:p14="http://schemas.microsoft.com/office/powerpoint/2010/main" val="2295538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case</a:t>
            </a:r>
            <a:endParaRPr lang="zh-CN" altLang="en-US" dirty="0"/>
          </a:p>
        </p:txBody>
      </p:sp>
      <p:sp>
        <p:nvSpPr>
          <p:cNvPr id="4" name="页脚占位符 3"/>
          <p:cNvSpPr>
            <a:spLocks noGrp="1"/>
          </p:cNvSpPr>
          <p:nvPr>
            <p:ph type="ftr" sz="quarter" idx="11"/>
          </p:nvPr>
        </p:nvSpPr>
        <p:spPr/>
        <p:txBody>
          <a:bodyPr/>
          <a:lstStyle/>
          <a:p>
            <a:pPr algn="l"/>
            <a:r>
              <a:rPr lang="en-US" altLang="zh-CN"/>
              <a:t>Data Structure &amp; Algorithms</a:t>
            </a:r>
            <a:endParaRPr lang="zh-CN" altLang="en-US" dirty="0"/>
          </a:p>
        </p:txBody>
      </p:sp>
      <p:sp>
        <p:nvSpPr>
          <p:cNvPr id="3" name="灯片编号占位符 2"/>
          <p:cNvSpPr>
            <a:spLocks noGrp="1"/>
          </p:cNvSpPr>
          <p:nvPr>
            <p:ph type="sldNum" sz="quarter" idx="12"/>
          </p:nvPr>
        </p:nvSpPr>
        <p:spPr/>
        <p:txBody>
          <a:bodyPr/>
          <a:lstStyle/>
          <a:p>
            <a:fld id="{36FD9405-CE62-418F-9683-85B6A1C55A4B}" type="slidenum">
              <a:rPr lang="zh-CN" altLang="en-US" smtClean="0"/>
              <a:pPr/>
              <a:t>9</a:t>
            </a:fld>
            <a:endParaRPr lang="zh-CN" altLang="en-US" dirty="0"/>
          </a:p>
        </p:txBody>
      </p:sp>
      <p:pic>
        <p:nvPicPr>
          <p:cNvPr id="6" name="图片 5">
            <a:extLst>
              <a:ext uri="{FF2B5EF4-FFF2-40B4-BE49-F238E27FC236}">
                <a16:creationId xmlns:a16="http://schemas.microsoft.com/office/drawing/2014/main" id="{4CECADA9-68F5-F37C-8CA6-3E536D8957AD}"/>
              </a:ext>
            </a:extLst>
          </p:cNvPr>
          <p:cNvPicPr>
            <a:picLocks noChangeAspect="1"/>
          </p:cNvPicPr>
          <p:nvPr/>
        </p:nvPicPr>
        <p:blipFill>
          <a:blip r:embed="rId2"/>
          <a:stretch>
            <a:fillRect/>
          </a:stretch>
        </p:blipFill>
        <p:spPr>
          <a:xfrm>
            <a:off x="1153465" y="1423228"/>
            <a:ext cx="6837070" cy="3700879"/>
          </a:xfrm>
          <a:prstGeom prst="rect">
            <a:avLst/>
          </a:prstGeom>
        </p:spPr>
      </p:pic>
    </p:spTree>
    <p:extLst>
      <p:ext uri="{BB962C8B-B14F-4D97-AF65-F5344CB8AC3E}">
        <p14:creationId xmlns:p14="http://schemas.microsoft.com/office/powerpoint/2010/main" val="109261473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20404</TotalTime>
  <Words>3844</Words>
  <Application>Microsoft Office PowerPoint</Application>
  <PresentationFormat>全屏显示(4:3)</PresentationFormat>
  <Paragraphs>471</Paragraphs>
  <Slides>52</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52</vt:i4>
      </vt:variant>
    </vt:vector>
  </HeadingPairs>
  <TitlesOfParts>
    <vt:vector size="62" baseType="lpstr">
      <vt:lpstr>宋体</vt:lpstr>
      <vt:lpstr>微软雅黑</vt:lpstr>
      <vt:lpstr>Arial</vt:lpstr>
      <vt:lpstr>Calibri</vt:lpstr>
      <vt:lpstr>Calibri Light</vt:lpstr>
      <vt:lpstr>Cambria Math</vt:lpstr>
      <vt:lpstr>Tahoma</vt:lpstr>
      <vt:lpstr>Times New Roman</vt:lpstr>
      <vt:lpstr>Wingdings</vt:lpstr>
      <vt:lpstr>Office 主题</vt:lpstr>
      <vt:lpstr>Algorithm Complexity</vt:lpstr>
      <vt:lpstr>Algorithm summary</vt:lpstr>
      <vt:lpstr>Analyzing algorithms</vt:lpstr>
      <vt:lpstr>Analyzing algorithms</vt:lpstr>
      <vt:lpstr>Analyzing algorithms</vt:lpstr>
      <vt:lpstr>A case</vt:lpstr>
      <vt:lpstr>A case</vt:lpstr>
      <vt:lpstr>A case</vt:lpstr>
      <vt:lpstr>A case</vt:lpstr>
      <vt:lpstr>Analyzing algorithms</vt:lpstr>
      <vt:lpstr>Analyzing algorithms</vt:lpstr>
      <vt:lpstr>Analyzing algorithms</vt:lpstr>
      <vt:lpstr>Analyzing algorithms</vt:lpstr>
      <vt:lpstr>Time complexity of the algorithm</vt:lpstr>
      <vt:lpstr>Time complexity of the algorithm</vt:lpstr>
      <vt:lpstr>Time complexity of the algorithm</vt:lpstr>
      <vt:lpstr>Time complexity of the algorithm</vt:lpstr>
      <vt:lpstr>时间复杂性的分析方法</vt:lpstr>
      <vt:lpstr>Time complexity of the algorithm</vt:lpstr>
      <vt:lpstr>Time complexity of the algorithm</vt:lpstr>
      <vt:lpstr>Time complexity of the algorithm</vt:lpstr>
      <vt:lpstr>Complicated cases</vt:lpstr>
      <vt:lpstr>Complicated cases</vt:lpstr>
      <vt:lpstr>Time complexity of the algorithm</vt:lpstr>
      <vt:lpstr>各种语句和模块分析应遵循的规则</vt:lpstr>
      <vt:lpstr>各种语句和模块分析应遵循的规则</vt:lpstr>
      <vt:lpstr>各种语句和模块分析应遵循的规则</vt:lpstr>
      <vt:lpstr>算法的空间复杂性</vt:lpstr>
      <vt:lpstr>算法的空间复杂性</vt:lpstr>
      <vt:lpstr>Summary</vt:lpstr>
      <vt:lpstr>Exercises</vt:lpstr>
      <vt:lpstr>算法部分</vt:lpstr>
      <vt:lpstr>C++ Classes</vt:lpstr>
      <vt:lpstr>算法</vt:lpstr>
      <vt:lpstr>Algorithm Specification</vt:lpstr>
      <vt:lpstr>Input &amp; Output</vt:lpstr>
      <vt:lpstr>Algorithm Specification</vt:lpstr>
      <vt:lpstr>Algorithm Specification</vt:lpstr>
      <vt:lpstr>概念区分</vt:lpstr>
      <vt:lpstr>A Good Algorithm</vt:lpstr>
      <vt:lpstr>A Good Algorithm: Practices</vt:lpstr>
      <vt:lpstr>Description of algorithm</vt:lpstr>
      <vt:lpstr>Description of algorithm</vt:lpstr>
      <vt:lpstr>Description of algorithm</vt:lpstr>
      <vt:lpstr>Description of algorithm</vt:lpstr>
      <vt:lpstr>Description of algorithm</vt:lpstr>
      <vt:lpstr>Description of algorithm</vt:lpstr>
      <vt:lpstr>Description of algorithm</vt:lpstr>
      <vt:lpstr>Description of algorithm</vt:lpstr>
      <vt:lpstr>Pseudo code: Insert Sort</vt:lpstr>
      <vt:lpstr>Cases</vt:lpstr>
      <vt:lpstr>Summary</vt:lpstr>
    </vt:vector>
  </TitlesOfParts>
  <Company>SYSU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Suzhuo</dc:creator>
  <cp:lastModifiedBy>h w</cp:lastModifiedBy>
  <cp:revision>676</cp:revision>
  <cp:lastPrinted>2015-09-20T12:51:39Z</cp:lastPrinted>
  <dcterms:created xsi:type="dcterms:W3CDTF">2014-02-24T09:24:21Z</dcterms:created>
  <dcterms:modified xsi:type="dcterms:W3CDTF">2023-09-06T11:05:07Z</dcterms:modified>
</cp:coreProperties>
</file>