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9"/>
  </p:notesMasterIdLst>
  <p:handoutMasterIdLst>
    <p:handoutMasterId r:id="rId60"/>
  </p:handoutMasterIdLst>
  <p:sldIdLst>
    <p:sldId id="256" r:id="rId2"/>
    <p:sldId id="273" r:id="rId3"/>
    <p:sldId id="274" r:id="rId4"/>
    <p:sldId id="275" r:id="rId5"/>
    <p:sldId id="276" r:id="rId6"/>
    <p:sldId id="277" r:id="rId7"/>
    <p:sldId id="328" r:id="rId8"/>
    <p:sldId id="306" r:id="rId9"/>
    <p:sldId id="322" r:id="rId10"/>
    <p:sldId id="323" r:id="rId11"/>
    <p:sldId id="324"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333" r:id="rId27"/>
    <p:sldId id="300" r:id="rId28"/>
    <p:sldId id="301" r:id="rId29"/>
    <p:sldId id="311" r:id="rId30"/>
    <p:sldId id="316" r:id="rId31"/>
    <p:sldId id="312" r:id="rId32"/>
    <p:sldId id="313" r:id="rId33"/>
    <p:sldId id="315" r:id="rId34"/>
    <p:sldId id="314" r:id="rId35"/>
    <p:sldId id="317" r:id="rId36"/>
    <p:sldId id="318" r:id="rId37"/>
    <p:sldId id="326" r:id="rId38"/>
    <p:sldId id="319" r:id="rId39"/>
    <p:sldId id="320" r:id="rId40"/>
    <p:sldId id="321" r:id="rId41"/>
    <p:sldId id="292" r:id="rId42"/>
    <p:sldId id="293" r:id="rId43"/>
    <p:sldId id="294" r:id="rId44"/>
    <p:sldId id="329" r:id="rId45"/>
    <p:sldId id="295" r:id="rId46"/>
    <p:sldId id="296" r:id="rId47"/>
    <p:sldId id="332" r:id="rId48"/>
    <p:sldId id="297" r:id="rId49"/>
    <p:sldId id="298" r:id="rId50"/>
    <p:sldId id="299" r:id="rId51"/>
    <p:sldId id="330" r:id="rId52"/>
    <p:sldId id="331" r:id="rId53"/>
    <p:sldId id="303" r:id="rId54"/>
    <p:sldId id="304" r:id="rId55"/>
    <p:sldId id="305" r:id="rId56"/>
    <p:sldId id="325" r:id="rId57"/>
    <p:sldId id="420"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5609" autoAdjust="0"/>
  </p:normalViewPr>
  <p:slideViewPr>
    <p:cSldViewPr snapToGrid="0" showGuides="1">
      <p:cViewPr varScale="1">
        <p:scale>
          <a:sx n="92" d="100"/>
          <a:sy n="92" d="100"/>
        </p:scale>
        <p:origin x="1251" y="45"/>
      </p:cViewPr>
      <p:guideLst>
        <p:guide orient="horz" pos="2160"/>
        <p:guide pos="2880"/>
      </p:guideLst>
    </p:cSldViewPr>
  </p:slideViewPr>
  <p:outlineViewPr>
    <p:cViewPr>
      <p:scale>
        <a:sx n="33" d="100"/>
        <a:sy n="33" d="100"/>
      </p:scale>
      <p:origin x="0" y="-3378"/>
    </p:cViewPr>
  </p:outlineViewPr>
  <p:notesTextViewPr>
    <p:cViewPr>
      <p:scale>
        <a:sx n="125" d="100"/>
        <a:sy n="125" d="100"/>
      </p:scale>
      <p:origin x="0" y="0"/>
    </p:cViewPr>
  </p:notesTextViewPr>
  <p:notesViewPr>
    <p:cSldViewPr snapToGrid="0" showGuides="1">
      <p:cViewPr varScale="1">
        <p:scale>
          <a:sx n="68" d="100"/>
          <a:sy n="68" d="100"/>
        </p:scale>
        <p:origin x="187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DAD964-A622-4AAE-B744-53C99E3B3340}" type="datetimeFigureOut">
              <a:rPr lang="zh-CN" altLang="en-US" smtClean="0"/>
              <a:t>2023/11/10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068BA9-4DDB-4A94-8531-2E89A5DE5091}" type="slidenum">
              <a:rPr lang="zh-CN" altLang="en-US" smtClean="0"/>
              <a:t>‹#›</a:t>
            </a:fld>
            <a:endParaRPr lang="zh-CN" altLang="en-US"/>
          </a:p>
        </p:txBody>
      </p:sp>
    </p:spTree>
    <p:extLst>
      <p:ext uri="{BB962C8B-B14F-4D97-AF65-F5344CB8AC3E}">
        <p14:creationId xmlns:p14="http://schemas.microsoft.com/office/powerpoint/2010/main" val="3474940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5858B-718F-4B2D-8BD1-8BF89932B326}" type="datetimeFigureOut">
              <a:rPr lang="zh-CN" altLang="en-US" smtClean="0"/>
              <a:t>2023/11/10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10111-4C48-4E92-8CF1-F5F4BAA2D7BD}" type="slidenum">
              <a:rPr lang="zh-CN" altLang="en-US" smtClean="0"/>
              <a:t>‹#›</a:t>
            </a:fld>
            <a:endParaRPr lang="zh-CN" altLang="en-US"/>
          </a:p>
        </p:txBody>
      </p:sp>
    </p:spTree>
    <p:extLst>
      <p:ext uri="{BB962C8B-B14F-4D97-AF65-F5344CB8AC3E}">
        <p14:creationId xmlns:p14="http://schemas.microsoft.com/office/powerpoint/2010/main" val="178025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1</a:t>
            </a:fld>
            <a:endParaRPr lang="zh-CN" altLang="en-US"/>
          </a:p>
        </p:txBody>
      </p:sp>
    </p:spTree>
    <p:extLst>
      <p:ext uri="{BB962C8B-B14F-4D97-AF65-F5344CB8AC3E}">
        <p14:creationId xmlns:p14="http://schemas.microsoft.com/office/powerpoint/2010/main" val="290254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18</a:t>
            </a:fld>
            <a:endParaRPr lang="zh-CN" altLang="en-US"/>
          </a:p>
        </p:txBody>
      </p:sp>
    </p:spTree>
    <p:extLst>
      <p:ext uri="{BB962C8B-B14F-4D97-AF65-F5344CB8AC3E}">
        <p14:creationId xmlns:p14="http://schemas.microsoft.com/office/powerpoint/2010/main" val="3670748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9B10111-4C48-4E92-8CF1-F5F4BAA2D7BD}" type="slidenum">
              <a:rPr lang="zh-CN" altLang="en-US" smtClean="0"/>
              <a:t>34</a:t>
            </a:fld>
            <a:endParaRPr lang="zh-CN" altLang="en-US"/>
          </a:p>
        </p:txBody>
      </p:sp>
    </p:spTree>
    <p:extLst>
      <p:ext uri="{BB962C8B-B14F-4D97-AF65-F5344CB8AC3E}">
        <p14:creationId xmlns:p14="http://schemas.microsoft.com/office/powerpoint/2010/main" val="1279222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46</a:t>
            </a:fld>
            <a:endParaRPr lang="zh-CN" altLang="en-US"/>
          </a:p>
        </p:txBody>
      </p:sp>
    </p:spTree>
    <p:extLst>
      <p:ext uri="{BB962C8B-B14F-4D97-AF65-F5344CB8AC3E}">
        <p14:creationId xmlns:p14="http://schemas.microsoft.com/office/powerpoint/2010/main" val="4238908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B10111-4C48-4E92-8CF1-F5F4BAA2D7BD}" type="slidenum">
              <a:rPr lang="zh-CN" altLang="en-US" smtClean="0"/>
              <a:t>57</a:t>
            </a:fld>
            <a:endParaRPr lang="zh-CN" altLang="en-US"/>
          </a:p>
        </p:txBody>
      </p:sp>
    </p:spTree>
    <p:extLst>
      <p:ext uri="{BB962C8B-B14F-4D97-AF65-F5344CB8AC3E}">
        <p14:creationId xmlns:p14="http://schemas.microsoft.com/office/powerpoint/2010/main" val="50281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1103"/>
            <a:ext cx="7772400" cy="739444"/>
          </a:xfrm>
        </p:spPr>
        <p:txBody>
          <a:bodyPr anchor="b"/>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88965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7" name="直接连接符 6"/>
          <p:cNvCxnSpPr/>
          <p:nvPr userDrawn="1"/>
        </p:nvCxnSpPr>
        <p:spPr>
          <a:xfrm>
            <a:off x="1076547" y="2562446"/>
            <a:ext cx="6990907"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62602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7922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矩形 17"/>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32000" y="212659"/>
            <a:ext cx="8280000" cy="606041"/>
          </a:xfrm>
        </p:spPr>
        <p:txBody>
          <a:bodyPr/>
          <a:lstStyle>
            <a:lvl1pPr>
              <a:defRPr sz="2800">
                <a:latin typeface="+mn-lt"/>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32000" y="976838"/>
            <a:ext cx="8280000" cy="5063602"/>
          </a:xfrm>
        </p:spPr>
        <p:txBody>
          <a:bodyPr/>
          <a:lstStyle>
            <a:lvl1pPr>
              <a:defRPr sz="2400">
                <a:latin typeface="+mn-lt"/>
                <a:ea typeface="微软雅黑" panose="020B0503020204020204" pitchFamily="34" charset="-122"/>
              </a:defRPr>
            </a:lvl1pPr>
            <a:lvl2pPr>
              <a:defRPr sz="2000">
                <a:latin typeface="+mn-lt"/>
                <a:ea typeface="微软雅黑" panose="020B0503020204020204" pitchFamily="34" charset="-122"/>
              </a:defRPr>
            </a:lvl2pPr>
            <a:lvl3pPr>
              <a:defRPr sz="1800">
                <a:latin typeface="+mn-lt"/>
                <a:ea typeface="微软雅黑" panose="020B0503020204020204" pitchFamily="34" charset="-122"/>
              </a:defRPr>
            </a:lvl3pPr>
            <a:lvl4pPr>
              <a:defRPr sz="1600">
                <a:latin typeface="+mn-lt"/>
                <a:ea typeface="微软雅黑" panose="020B0503020204020204" pitchFamily="34" charset="-122"/>
              </a:defRPr>
            </a:lvl4pPr>
            <a:lvl5pPr>
              <a:defRPr sz="1600">
                <a:latin typeface="+mn-lt"/>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9" name="直接连接符 8"/>
          <p:cNvCxnSpPr/>
          <p:nvPr userDrawn="1"/>
        </p:nvCxnSpPr>
        <p:spPr>
          <a:xfrm>
            <a:off x="393405" y="818700"/>
            <a:ext cx="8282762"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33302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9"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sp>
        <p:nvSpPr>
          <p:cNvPr id="11"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111110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390310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5382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10335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079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3220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66756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531637"/>
            <a:ext cx="8280000" cy="584791"/>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338338"/>
            <a:ext cx="82800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14" name="页脚占位符 1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Data Structure &amp; Algorithms</a:t>
            </a:r>
            <a:endParaRPr lang="zh-CN" altLang="en-US"/>
          </a:p>
        </p:txBody>
      </p:sp>
      <p:sp>
        <p:nvSpPr>
          <p:cNvPr id="15" name="灯片编号占位符 1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59066-C5B0-49A4-8A01-22CA3197C10F}" type="slidenum">
              <a:rPr lang="zh-CN" altLang="en-US" smtClean="0"/>
              <a:t>‹#›</a:t>
            </a:fld>
            <a:endParaRPr lang="zh-CN" altLang="en-US"/>
          </a:p>
        </p:txBody>
      </p:sp>
    </p:spTree>
    <p:extLst>
      <p:ext uri="{BB962C8B-B14F-4D97-AF65-F5344CB8AC3E}">
        <p14:creationId xmlns:p14="http://schemas.microsoft.com/office/powerpoint/2010/main" val="281190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4.tiff"/><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8573"/>
            <a:ext cx="7772400" cy="739444"/>
          </a:xfrm>
        </p:spPr>
        <p:txBody>
          <a:bodyPr/>
          <a:lstStyle/>
          <a:p>
            <a:pPr>
              <a:lnSpc>
                <a:spcPct val="100000"/>
              </a:lnSpc>
            </a:pPr>
            <a:r>
              <a:rPr lang="en-US" altLang="zh-CN" sz="3600" b="1" dirty="0">
                <a:latin typeface="+mn-lt"/>
              </a:rPr>
              <a:t>Trees &amp; Forest</a:t>
            </a:r>
            <a:endParaRPr lang="zh-CN" altLang="en-US" sz="3600" b="1" dirty="0">
              <a:latin typeface="+mn-lt"/>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05" y="261301"/>
            <a:ext cx="972636" cy="906131"/>
          </a:xfrm>
          <a:prstGeom prst="rect">
            <a:avLst/>
          </a:prstGeom>
        </p:spPr>
      </p:pic>
      <p:sp>
        <p:nvSpPr>
          <p:cNvPr id="8" name="副标题 2"/>
          <p:cNvSpPr>
            <a:spLocks noGrp="1"/>
          </p:cNvSpPr>
          <p:nvPr>
            <p:ph type="subTitle" idx="1"/>
          </p:nvPr>
        </p:nvSpPr>
        <p:spPr>
          <a:xfrm>
            <a:off x="1143000" y="3310641"/>
            <a:ext cx="6858000" cy="2010389"/>
          </a:xfrm>
        </p:spPr>
        <p:txBody>
          <a:bodyPr>
            <a:normAutofit/>
          </a:bodyPr>
          <a:lstStyle/>
          <a:p>
            <a:pPr>
              <a:lnSpc>
                <a:spcPct val="170000"/>
              </a:lnSpc>
              <a:spcBef>
                <a:spcPts val="0"/>
              </a:spcBef>
              <a:spcAft>
                <a:spcPts val="600"/>
              </a:spcAft>
            </a:pPr>
            <a:r>
              <a:rPr lang="zh-CN" altLang="en-US" sz="1800" b="1" dirty="0"/>
              <a:t>苏卓 （初稿）</a:t>
            </a:r>
            <a:endParaRPr lang="en-US" altLang="zh-CN" sz="1800" b="1" dirty="0"/>
          </a:p>
          <a:p>
            <a:pPr>
              <a:lnSpc>
                <a:spcPct val="170000"/>
              </a:lnSpc>
              <a:spcBef>
                <a:spcPts val="0"/>
              </a:spcBef>
              <a:spcAft>
                <a:spcPts val="600"/>
              </a:spcAft>
            </a:pPr>
            <a:r>
              <a:rPr lang="zh-CN" altLang="en-US" sz="1800" b="1" dirty="0"/>
              <a:t>吴贺俊 （修订）</a:t>
            </a:r>
            <a:endParaRPr lang="en-US" altLang="zh-CN" sz="1800" b="1" dirty="0"/>
          </a:p>
        </p:txBody>
      </p:sp>
      <p:sp>
        <p:nvSpPr>
          <p:cNvPr id="6" name="文本框 5"/>
          <p:cNvSpPr txBox="1"/>
          <p:nvPr/>
        </p:nvSpPr>
        <p:spPr>
          <a:xfrm>
            <a:off x="1310341" y="529700"/>
            <a:ext cx="3519105" cy="369332"/>
          </a:xfrm>
          <a:prstGeom prst="rect">
            <a:avLst/>
          </a:prstGeom>
          <a:noFill/>
        </p:spPr>
        <p:txBody>
          <a:bodyPr wrap="none" rtlCol="0">
            <a:spAutoFit/>
          </a:bodyPr>
          <a:lstStyle/>
          <a:p>
            <a:r>
              <a:rPr lang="en-US" altLang="zh-CN" b="1" dirty="0">
                <a:solidFill>
                  <a:srgbClr val="005825"/>
                </a:solidFill>
                <a:latin typeface="微软雅黑" panose="020B0503020204020204" pitchFamily="34" charset="-122"/>
                <a:ea typeface="微软雅黑" panose="020B0503020204020204" pitchFamily="34" charset="-122"/>
              </a:rPr>
              <a:t>Data Structure &amp; Algorithms</a:t>
            </a:r>
            <a:endParaRPr lang="zh-CN" altLang="en-US" b="1" dirty="0">
              <a:solidFill>
                <a:srgbClr val="00582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79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满 </a:t>
            </a:r>
            <a:r>
              <a:rPr kumimoji="1" lang="en-US" altLang="zh-CN" dirty="0"/>
              <a:t>k</a:t>
            </a:r>
            <a:r>
              <a:rPr kumimoji="1" lang="zh-CN" altLang="en-US" dirty="0"/>
              <a:t> 叉树的性质</a:t>
            </a:r>
          </a:p>
        </p:txBody>
      </p:sp>
      <p:sp>
        <p:nvSpPr>
          <p:cNvPr id="3" name="内容占位符 2"/>
          <p:cNvSpPr>
            <a:spLocks noGrp="1"/>
          </p:cNvSpPr>
          <p:nvPr>
            <p:ph idx="1"/>
          </p:nvPr>
        </p:nvSpPr>
        <p:spPr>
          <a:xfrm>
            <a:off x="432000" y="3220278"/>
            <a:ext cx="7466296" cy="2820162"/>
          </a:xfrm>
        </p:spPr>
        <p:txBody>
          <a:bodyPr/>
          <a:lstStyle/>
          <a:p>
            <a:pPr>
              <a:lnSpc>
                <a:spcPct val="125000"/>
              </a:lnSpc>
              <a:spcBef>
                <a:spcPts val="600"/>
              </a:spcBef>
              <a:buClr>
                <a:srgbClr val="009900"/>
              </a:buClr>
              <a:buSzPct val="50000"/>
              <a:buFont typeface="Wingdings" charset="2"/>
              <a:buChar char="n"/>
            </a:pPr>
            <a:r>
              <a:rPr lang="zh-CN" altLang="en-US" sz="2000" dirty="0">
                <a:latin typeface="Microsoft YaHei" charset="0"/>
                <a:ea typeface="Microsoft YaHei" charset="0"/>
                <a:cs typeface="Microsoft YaHei" charset="0"/>
              </a:rPr>
              <a:t>编号为 </a:t>
            </a:r>
            <a:r>
              <a:rPr lang="en-US" altLang="zh-CN" sz="2000" dirty="0" err="1">
                <a:latin typeface="Microsoft YaHei" charset="0"/>
                <a:ea typeface="Microsoft YaHei" charset="0"/>
                <a:cs typeface="Microsoft YaHei" charset="0"/>
              </a:rPr>
              <a:t>i</a:t>
            </a:r>
            <a:r>
              <a:rPr lang="en-US" altLang="zh-CN" sz="2000" dirty="0">
                <a:latin typeface="Microsoft YaHei" charset="0"/>
                <a:ea typeface="Microsoft YaHei" charset="0"/>
                <a:cs typeface="Microsoft YaHei" charset="0"/>
              </a:rPr>
              <a:t> </a:t>
            </a:r>
            <a:r>
              <a:rPr lang="zh-CN" altLang="en-US" sz="2000" dirty="0">
                <a:latin typeface="Microsoft YaHei" charset="0"/>
                <a:ea typeface="Microsoft YaHei" charset="0"/>
                <a:cs typeface="Microsoft YaHei" charset="0"/>
              </a:rPr>
              <a:t>的结点的第 </a:t>
            </a:r>
            <a:r>
              <a:rPr lang="en-US" altLang="zh-CN" sz="2000" dirty="0">
                <a:latin typeface="Microsoft YaHei" charset="0"/>
                <a:ea typeface="Microsoft YaHei" charset="0"/>
                <a:cs typeface="Microsoft YaHei" charset="0"/>
              </a:rPr>
              <a:t>m </a:t>
            </a:r>
            <a:r>
              <a:rPr lang="zh-CN" altLang="en-US" sz="2000" dirty="0">
                <a:latin typeface="Microsoft YaHei" charset="0"/>
                <a:ea typeface="Microsoft YaHei" charset="0"/>
                <a:cs typeface="Microsoft YaHei" charset="0"/>
              </a:rPr>
              <a:t>个孩子结点 </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若存在</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的编号是 </a:t>
            </a:r>
            <a:r>
              <a:rPr lang="en-US" altLang="zh-CN" sz="2000" dirty="0" err="1">
                <a:latin typeface="Microsoft YaHei" charset="0"/>
                <a:ea typeface="Microsoft YaHei" charset="0"/>
                <a:cs typeface="Microsoft YaHei" charset="0"/>
              </a:rPr>
              <a:t>i</a:t>
            </a:r>
            <a:r>
              <a:rPr lang="en-US" altLang="zh-CN" sz="2000" dirty="0">
                <a:latin typeface="Microsoft YaHei" charset="0"/>
                <a:ea typeface="Microsoft YaHei" charset="0"/>
                <a:cs typeface="Microsoft YaHei" charset="0"/>
              </a:rPr>
              <a:t>*</a:t>
            </a:r>
            <a:r>
              <a:rPr lang="en-US" altLang="zh-CN" sz="2000" dirty="0" err="1">
                <a:latin typeface="Microsoft YaHei" charset="0"/>
                <a:ea typeface="Microsoft YaHei" charset="0"/>
                <a:cs typeface="Microsoft YaHei" charset="0"/>
              </a:rPr>
              <a:t>k+m</a:t>
            </a:r>
            <a:r>
              <a:rPr lang="en-US" altLang="zh-CN" sz="2000" dirty="0">
                <a:latin typeface="Microsoft YaHei" charset="0"/>
                <a:ea typeface="Microsoft YaHei" charset="0"/>
                <a:cs typeface="Microsoft YaHei" charset="0"/>
              </a:rPr>
              <a:t>  </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1 </a:t>
            </a:r>
            <a:r>
              <a:rPr lang="en-US" altLang="en-US" sz="2000" dirty="0">
                <a:latin typeface="Microsoft YaHei" charset="0"/>
                <a:ea typeface="Microsoft YaHei" charset="0"/>
                <a:cs typeface="Microsoft YaHei" charset="0"/>
                <a:sym typeface="Symbol" charset="2"/>
              </a:rPr>
              <a:t>≤</a:t>
            </a:r>
            <a:r>
              <a:rPr lang="en-US" altLang="zh-CN" sz="2000" dirty="0">
                <a:latin typeface="Microsoft YaHei" charset="0"/>
                <a:ea typeface="Microsoft YaHei" charset="0"/>
                <a:cs typeface="Microsoft YaHei" charset="0"/>
                <a:sym typeface="Symbol" charset="2"/>
              </a:rPr>
              <a:t> m</a:t>
            </a:r>
            <a:r>
              <a:rPr lang="en-US" altLang="en-US" sz="2000" dirty="0">
                <a:latin typeface="Microsoft YaHei" charset="0"/>
                <a:ea typeface="Microsoft YaHei" charset="0"/>
                <a:cs typeface="Microsoft YaHei" charset="0"/>
                <a:sym typeface="Symbol" charset="2"/>
              </a:rPr>
              <a:t>≤</a:t>
            </a:r>
            <a:r>
              <a:rPr lang="en-US" altLang="zh-CN" sz="2000" dirty="0">
                <a:latin typeface="Microsoft YaHei" charset="0"/>
                <a:ea typeface="Microsoft YaHei" charset="0"/>
                <a:cs typeface="Microsoft YaHei" charset="0"/>
                <a:sym typeface="Symbol" charset="2"/>
              </a:rPr>
              <a:t> k </a:t>
            </a:r>
            <a:r>
              <a:rPr lang="zh-CN" altLang="en-US" sz="2000" dirty="0">
                <a:latin typeface="Microsoft YaHei" charset="0"/>
                <a:ea typeface="Microsoft YaHei" charset="0"/>
                <a:cs typeface="Microsoft YaHei" charset="0"/>
                <a:sym typeface="Symbol" charset="2"/>
              </a:rPr>
              <a:t>）</a:t>
            </a:r>
            <a:endParaRPr lang="zh-CN" altLang="en-US" sz="2000" dirty="0">
              <a:latin typeface="Microsoft YaHei" charset="0"/>
              <a:ea typeface="Microsoft YaHei" charset="0"/>
              <a:cs typeface="Microsoft YaHei" charset="0"/>
            </a:endParaRPr>
          </a:p>
          <a:p>
            <a:pPr>
              <a:lnSpc>
                <a:spcPct val="125000"/>
              </a:lnSpc>
              <a:spcBef>
                <a:spcPts val="600"/>
              </a:spcBef>
              <a:buClr>
                <a:srgbClr val="009900"/>
              </a:buClr>
              <a:buSzPct val="50000"/>
              <a:buFont typeface="Wingdings" charset="2"/>
              <a:buChar char="n"/>
            </a:pPr>
            <a:r>
              <a:rPr lang="zh-CN" altLang="en-US" sz="2000" dirty="0">
                <a:latin typeface="Microsoft YaHei" charset="0"/>
                <a:ea typeface="Microsoft YaHei" charset="0"/>
                <a:cs typeface="Microsoft YaHei" charset="0"/>
              </a:rPr>
              <a:t>编号为 </a:t>
            </a:r>
            <a:r>
              <a:rPr lang="en-US" altLang="zh-CN" sz="2000" dirty="0" err="1">
                <a:latin typeface="Microsoft YaHei" charset="0"/>
                <a:ea typeface="Microsoft YaHei" charset="0"/>
                <a:cs typeface="Microsoft YaHei" charset="0"/>
              </a:rPr>
              <a:t>i</a:t>
            </a:r>
            <a:r>
              <a:rPr lang="en-US" altLang="zh-CN" sz="2000" dirty="0">
                <a:latin typeface="Microsoft YaHei" charset="0"/>
                <a:ea typeface="Microsoft YaHei" charset="0"/>
                <a:cs typeface="Microsoft YaHei" charset="0"/>
              </a:rPr>
              <a:t> </a:t>
            </a:r>
            <a:r>
              <a:rPr lang="zh-CN" altLang="en-US" sz="2000" dirty="0">
                <a:latin typeface="Microsoft YaHei" charset="0"/>
                <a:ea typeface="Microsoft YaHei" charset="0"/>
                <a:cs typeface="Microsoft YaHei" charset="0"/>
              </a:rPr>
              <a:t>的结点有右兄弟的条件是 </a:t>
            </a:r>
            <a:r>
              <a:rPr lang="en-US" altLang="zh-CN" sz="2000" dirty="0" err="1">
                <a:latin typeface="Microsoft YaHei" charset="0"/>
                <a:ea typeface="Microsoft YaHei" charset="0"/>
                <a:cs typeface="Microsoft YaHei" charset="0"/>
              </a:rPr>
              <a:t>i</a:t>
            </a:r>
            <a:r>
              <a:rPr lang="en-US" altLang="zh-CN" sz="2000" dirty="0">
                <a:latin typeface="Microsoft YaHei" charset="0"/>
                <a:ea typeface="Microsoft YaHei" charset="0"/>
                <a:cs typeface="Microsoft YaHei" charset="0"/>
              </a:rPr>
              <a:t> % k </a:t>
            </a:r>
            <a:r>
              <a:rPr lang="en-US" altLang="zh-CN" sz="2000" dirty="0">
                <a:latin typeface="Microsoft YaHei" charset="0"/>
                <a:ea typeface="Microsoft YaHei" charset="0"/>
                <a:cs typeface="Microsoft YaHei" charset="0"/>
                <a:sym typeface="Symbol" charset="2"/>
              </a:rPr>
              <a:t></a:t>
            </a:r>
            <a:r>
              <a:rPr lang="en-US" altLang="zh-CN" sz="2000" dirty="0">
                <a:latin typeface="Microsoft YaHei" charset="0"/>
                <a:ea typeface="Microsoft YaHei" charset="0"/>
                <a:cs typeface="Microsoft YaHei" charset="0"/>
              </a:rPr>
              <a:t> 0     </a:t>
            </a:r>
          </a:p>
          <a:p>
            <a:pPr>
              <a:lnSpc>
                <a:spcPct val="125000"/>
              </a:lnSpc>
              <a:spcBef>
                <a:spcPts val="600"/>
              </a:spcBef>
              <a:buClr>
                <a:srgbClr val="009900"/>
              </a:buClr>
              <a:buSzPct val="50000"/>
              <a:buFont typeface="Wingdings" charset="2"/>
              <a:buNone/>
            </a:pPr>
            <a:r>
              <a:rPr lang="en-US" altLang="zh-CN" sz="2000" dirty="0">
                <a:latin typeface="Microsoft YaHei" charset="0"/>
                <a:ea typeface="Microsoft YaHei" charset="0"/>
                <a:cs typeface="Microsoft YaHei" charset="0"/>
              </a:rPr>
              <a:t>   </a:t>
            </a:r>
            <a:r>
              <a:rPr lang="zh-CN" altLang="en-US" sz="2000" dirty="0">
                <a:latin typeface="Microsoft YaHei" charset="0"/>
                <a:ea typeface="Microsoft YaHei" charset="0"/>
                <a:cs typeface="Microsoft YaHei" charset="0"/>
              </a:rPr>
              <a:t>有右兄弟时，其右兄弟结点的编号是 </a:t>
            </a:r>
            <a:r>
              <a:rPr lang="en-US" altLang="zh-CN" sz="2000" dirty="0">
                <a:latin typeface="Microsoft YaHei" charset="0"/>
                <a:ea typeface="Microsoft YaHei" charset="0"/>
                <a:cs typeface="Microsoft YaHei" charset="0"/>
              </a:rPr>
              <a:t>i+1</a:t>
            </a:r>
            <a:r>
              <a:rPr lang="zh-CN" altLang="en-US" sz="2000" dirty="0">
                <a:latin typeface="Microsoft YaHei" charset="0"/>
                <a:ea typeface="Microsoft YaHei" charset="0"/>
                <a:cs typeface="Microsoft YaHei" charset="0"/>
              </a:rPr>
              <a:t>。</a:t>
            </a:r>
          </a:p>
          <a:p>
            <a:pPr>
              <a:lnSpc>
                <a:spcPct val="125000"/>
              </a:lnSpc>
              <a:spcBef>
                <a:spcPts val="600"/>
              </a:spcBef>
              <a:buClr>
                <a:srgbClr val="009900"/>
              </a:buClr>
              <a:buSzPct val="50000"/>
              <a:buFont typeface="Wingdings" charset="2"/>
              <a:buChar char="n"/>
            </a:pPr>
            <a:r>
              <a:rPr lang="zh-CN" altLang="en-US" sz="2000" dirty="0">
                <a:latin typeface="Microsoft YaHei" charset="0"/>
                <a:ea typeface="Microsoft YaHei" charset="0"/>
                <a:cs typeface="Microsoft YaHei" charset="0"/>
              </a:rPr>
              <a:t>编号为 </a:t>
            </a:r>
            <a:r>
              <a:rPr lang="en-US" altLang="en-US" sz="2000" dirty="0" err="1">
                <a:latin typeface="Microsoft YaHei" charset="0"/>
                <a:ea typeface="Microsoft YaHei" charset="0"/>
                <a:cs typeface="Microsoft YaHei" charset="0"/>
              </a:rPr>
              <a:t>i</a:t>
            </a:r>
            <a:r>
              <a:rPr lang="en-US" altLang="en-US" sz="2000" dirty="0">
                <a:latin typeface="Microsoft YaHei" charset="0"/>
                <a:ea typeface="Microsoft YaHei" charset="0"/>
                <a:cs typeface="Microsoft YaHei" charset="0"/>
              </a:rPr>
              <a:t> </a:t>
            </a:r>
            <a:r>
              <a:rPr lang="zh-CN" altLang="en-US" sz="2000" dirty="0">
                <a:latin typeface="Microsoft YaHei" charset="0"/>
                <a:ea typeface="Microsoft YaHei" charset="0"/>
                <a:cs typeface="Microsoft YaHei" charset="0"/>
              </a:rPr>
              <a:t>的结点所在层次为：</a:t>
            </a:r>
          </a:p>
          <a:p>
            <a:pPr marL="0" indent="0" algn="ctr">
              <a:lnSpc>
                <a:spcPct val="125000"/>
              </a:lnSpc>
              <a:spcBef>
                <a:spcPts val="600"/>
              </a:spcBef>
              <a:buClr>
                <a:srgbClr val="009900"/>
              </a:buClr>
              <a:buSzPct val="50000"/>
              <a:buNone/>
            </a:pPr>
            <a:r>
              <a:rPr lang="zh-CN" altLang="en-US" sz="2000" dirty="0">
                <a:ea typeface="仿宋_GB2312" charset="0"/>
                <a:sym typeface="Symbol" charset="2"/>
              </a:rPr>
              <a:t></a:t>
            </a:r>
            <a:r>
              <a:rPr lang="en-US" altLang="en-US" sz="2000" dirty="0">
                <a:ea typeface="仿宋_GB2312" charset="0"/>
                <a:sym typeface="Symbol" charset="2"/>
              </a:rPr>
              <a:t>log</a:t>
            </a:r>
            <a:r>
              <a:rPr lang="en-US" altLang="en-US" sz="2000" baseline="-25000" dirty="0">
                <a:ea typeface="仿宋_GB2312" charset="0"/>
                <a:sym typeface="Symbol" charset="2"/>
              </a:rPr>
              <a:t> k </a:t>
            </a:r>
            <a:r>
              <a:rPr lang="en-US" altLang="en-US" sz="2000" dirty="0">
                <a:ea typeface="仿宋_GB2312" charset="0"/>
                <a:sym typeface="Symbol" charset="2"/>
              </a:rPr>
              <a:t>(</a:t>
            </a:r>
            <a:r>
              <a:rPr lang="en-US" altLang="en-US" sz="2000" dirty="0" err="1">
                <a:ea typeface="仿宋_GB2312" charset="0"/>
                <a:sym typeface="Symbol" charset="2"/>
              </a:rPr>
              <a:t>i</a:t>
            </a:r>
            <a:r>
              <a:rPr lang="en-US" altLang="en-US" sz="2000" dirty="0">
                <a:ea typeface="仿宋_GB2312" charset="0"/>
                <a:sym typeface="Symbol" charset="2"/>
              </a:rPr>
              <a:t>*(k</a:t>
            </a:r>
            <a:r>
              <a:rPr lang="en-US" altLang="en-US" sz="2000" dirty="0">
                <a:latin typeface="宋体" charset="0"/>
                <a:sym typeface="Symbol" charset="2"/>
              </a:rPr>
              <a:t>-</a:t>
            </a:r>
            <a:r>
              <a:rPr lang="en-US" altLang="en-US" sz="2000" dirty="0">
                <a:ea typeface="仿宋_GB2312" charset="0"/>
                <a:sym typeface="Symbol" charset="2"/>
              </a:rPr>
              <a:t>1)+1)</a:t>
            </a:r>
            <a:r>
              <a:rPr lang="en-US" altLang="zh-CN" sz="2000" dirty="0">
                <a:ea typeface="仿宋_GB2312" charset="0"/>
                <a:sym typeface="Symbol" charset="2"/>
              </a:rPr>
              <a:t></a:t>
            </a:r>
          </a:p>
          <a:p>
            <a:pPr marL="0" indent="0">
              <a:lnSpc>
                <a:spcPct val="125000"/>
              </a:lnSpc>
              <a:spcBef>
                <a:spcPts val="600"/>
              </a:spcBef>
              <a:buClr>
                <a:srgbClr val="009900"/>
              </a:buClr>
              <a:buSzPct val="50000"/>
              <a:buNone/>
            </a:pPr>
            <a:endParaRPr lang="zh-CN" altLang="en-US" sz="2000" dirty="0">
              <a:solidFill>
                <a:srgbClr val="CC0000"/>
              </a:solidFill>
              <a:latin typeface="Microsoft YaHei" charset="0"/>
              <a:ea typeface="Microsoft YaHei" charset="0"/>
              <a:cs typeface="Microsoft YaHei" charset="0"/>
            </a:endParaRP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10</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p:cNvPicPr>
            <a:picLocks noChangeAspect="1"/>
          </p:cNvPicPr>
          <p:nvPr/>
        </p:nvPicPr>
        <p:blipFill>
          <a:blip r:embed="rId2"/>
          <a:stretch>
            <a:fillRect/>
          </a:stretch>
        </p:blipFill>
        <p:spPr>
          <a:xfrm>
            <a:off x="1016690" y="818700"/>
            <a:ext cx="7110620" cy="2285177"/>
          </a:xfrm>
          <a:prstGeom prst="rect">
            <a:avLst/>
          </a:prstGeom>
        </p:spPr>
      </p:pic>
    </p:spTree>
    <p:extLst>
      <p:ext uri="{BB962C8B-B14F-4D97-AF65-F5344CB8AC3E}">
        <p14:creationId xmlns:p14="http://schemas.microsoft.com/office/powerpoint/2010/main" val="169538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满 </a:t>
            </a:r>
            <a:r>
              <a:rPr kumimoji="1" lang="en-US" altLang="zh-CN" dirty="0"/>
              <a:t>k</a:t>
            </a:r>
            <a:r>
              <a:rPr kumimoji="1" lang="zh-CN" altLang="en-US" dirty="0"/>
              <a:t> 叉树的性质</a:t>
            </a:r>
          </a:p>
        </p:txBody>
      </p:sp>
      <p:sp>
        <p:nvSpPr>
          <p:cNvPr id="3" name="内容占位符 2"/>
          <p:cNvSpPr>
            <a:spLocks noGrp="1"/>
          </p:cNvSpPr>
          <p:nvPr>
            <p:ph idx="1"/>
          </p:nvPr>
        </p:nvSpPr>
        <p:spPr/>
        <p:txBody>
          <a:bodyPr/>
          <a:lstStyle/>
          <a:p>
            <a:pPr>
              <a:lnSpc>
                <a:spcPct val="150000"/>
              </a:lnSpc>
              <a:spcBef>
                <a:spcPts val="1200"/>
              </a:spcBef>
              <a:buClr>
                <a:srgbClr val="CC3300"/>
              </a:buClr>
              <a:buSzPct val="50000"/>
              <a:buFont typeface="Wingdings" charset="2"/>
              <a:buChar char="n"/>
            </a:pPr>
            <a:r>
              <a:rPr lang="zh-CN" altLang="en-US" dirty="0">
                <a:solidFill>
                  <a:srgbClr val="000099"/>
                </a:solidFill>
                <a:latin typeface="Microsoft YaHei" charset="0"/>
                <a:ea typeface="Microsoft YaHei" charset="0"/>
                <a:cs typeface="Microsoft YaHei" charset="0"/>
              </a:rPr>
              <a:t>设满 </a:t>
            </a:r>
            <a:r>
              <a:rPr lang="en-US" altLang="zh-CN" dirty="0">
                <a:solidFill>
                  <a:srgbClr val="000099"/>
                </a:solidFill>
                <a:latin typeface="Microsoft YaHei" charset="0"/>
                <a:ea typeface="Microsoft YaHei" charset="0"/>
                <a:cs typeface="Microsoft YaHei" charset="0"/>
              </a:rPr>
              <a:t>k </a:t>
            </a:r>
            <a:r>
              <a:rPr lang="zh-CN" altLang="en-US" dirty="0">
                <a:solidFill>
                  <a:srgbClr val="000099"/>
                </a:solidFill>
                <a:latin typeface="Microsoft YaHei" charset="0"/>
                <a:ea typeface="Microsoft YaHei" charset="0"/>
                <a:cs typeface="Microsoft YaHei" charset="0"/>
              </a:rPr>
              <a:t>叉树的结点个数为 </a:t>
            </a:r>
            <a:r>
              <a:rPr lang="en-US" altLang="zh-CN" dirty="0">
                <a:solidFill>
                  <a:srgbClr val="000099"/>
                </a:solidFill>
                <a:latin typeface="Microsoft YaHei" charset="0"/>
                <a:ea typeface="Microsoft YaHei" charset="0"/>
                <a:cs typeface="Microsoft YaHei" charset="0"/>
              </a:rPr>
              <a:t>n</a:t>
            </a:r>
            <a:r>
              <a:rPr lang="zh-CN" altLang="en-US" dirty="0">
                <a:solidFill>
                  <a:srgbClr val="000099"/>
                </a:solidFill>
                <a:latin typeface="Microsoft YaHei" charset="0"/>
                <a:ea typeface="Microsoft YaHei" charset="0"/>
                <a:cs typeface="Microsoft YaHei" charset="0"/>
              </a:rPr>
              <a:t>，又设满 </a:t>
            </a:r>
            <a:r>
              <a:rPr lang="en-US" altLang="zh-CN" dirty="0">
                <a:solidFill>
                  <a:srgbClr val="000099"/>
                </a:solidFill>
                <a:latin typeface="Microsoft YaHei" charset="0"/>
                <a:ea typeface="Microsoft YaHei" charset="0"/>
                <a:cs typeface="Microsoft YaHei" charset="0"/>
              </a:rPr>
              <a:t>k </a:t>
            </a:r>
            <a:r>
              <a:rPr lang="zh-CN" altLang="en-US" dirty="0">
                <a:solidFill>
                  <a:srgbClr val="000099"/>
                </a:solidFill>
                <a:latin typeface="Microsoft YaHei" charset="0"/>
                <a:ea typeface="Microsoft YaHei" charset="0"/>
                <a:cs typeface="Microsoft YaHei" charset="0"/>
              </a:rPr>
              <a:t>叉树的高度为 </a:t>
            </a:r>
            <a:r>
              <a:rPr lang="en-US" altLang="zh-CN" dirty="0">
                <a:solidFill>
                  <a:srgbClr val="000099"/>
                </a:solidFill>
                <a:latin typeface="Microsoft YaHei" charset="0"/>
                <a:ea typeface="Microsoft YaHei" charset="0"/>
                <a:cs typeface="Microsoft YaHei" charset="0"/>
              </a:rPr>
              <a:t>h (</a:t>
            </a:r>
            <a:r>
              <a:rPr lang="zh-CN" altLang="en-US" dirty="0">
                <a:solidFill>
                  <a:srgbClr val="000099"/>
                </a:solidFill>
                <a:latin typeface="Microsoft YaHei" charset="0"/>
                <a:ea typeface="Microsoft YaHei" charset="0"/>
                <a:cs typeface="Microsoft YaHei" charset="0"/>
              </a:rPr>
              <a:t>根在第</a:t>
            </a:r>
            <a:r>
              <a:rPr lang="en-US" altLang="zh-CN" dirty="0">
                <a:solidFill>
                  <a:srgbClr val="000099"/>
                </a:solidFill>
                <a:latin typeface="Microsoft YaHei" charset="0"/>
                <a:ea typeface="Microsoft YaHei" charset="0"/>
                <a:cs typeface="Microsoft YaHei" charset="0"/>
              </a:rPr>
              <a:t>0</a:t>
            </a:r>
            <a:r>
              <a:rPr lang="zh-CN" altLang="en-US" dirty="0">
                <a:solidFill>
                  <a:srgbClr val="000099"/>
                </a:solidFill>
                <a:latin typeface="Microsoft YaHei" charset="0"/>
                <a:ea typeface="Microsoft YaHei" charset="0"/>
                <a:cs typeface="Microsoft YaHei" charset="0"/>
              </a:rPr>
              <a:t>层</a:t>
            </a:r>
            <a:r>
              <a:rPr lang="en-US" altLang="zh-CN" dirty="0">
                <a:solidFill>
                  <a:srgbClr val="000099"/>
                </a:solidFill>
                <a:latin typeface="Microsoft YaHei" charset="0"/>
                <a:ea typeface="Microsoft YaHei" charset="0"/>
                <a:cs typeface="Microsoft YaHei" charset="0"/>
              </a:rPr>
              <a:t>), </a:t>
            </a:r>
            <a:r>
              <a:rPr lang="zh-CN" altLang="en-US" dirty="0">
                <a:solidFill>
                  <a:srgbClr val="000099"/>
                </a:solidFill>
                <a:latin typeface="Microsoft YaHei" charset="0"/>
                <a:ea typeface="Microsoft YaHei" charset="0"/>
                <a:cs typeface="Microsoft YaHei" charset="0"/>
              </a:rPr>
              <a:t>则</a:t>
            </a:r>
          </a:p>
          <a:p>
            <a:pPr>
              <a:lnSpc>
                <a:spcPct val="150000"/>
              </a:lnSpc>
              <a:spcBef>
                <a:spcPts val="1200"/>
              </a:spcBef>
              <a:buClr>
                <a:srgbClr val="CC3300"/>
              </a:buClr>
              <a:buSzPct val="50000"/>
              <a:buFont typeface="Wingdings" charset="2"/>
              <a:buNone/>
            </a:pPr>
            <a:r>
              <a:rPr lang="zh-CN" altLang="en-US" dirty="0">
                <a:solidFill>
                  <a:srgbClr val="000099"/>
                </a:solidFill>
                <a:latin typeface="Microsoft YaHei" charset="0"/>
                <a:ea typeface="Microsoft YaHei" charset="0"/>
                <a:cs typeface="Microsoft YaHei" charset="0"/>
              </a:rPr>
              <a:t>        </a:t>
            </a:r>
            <a:r>
              <a:rPr lang="en-US" altLang="zh-CN" dirty="0">
                <a:solidFill>
                  <a:schemeClr val="tx2"/>
                </a:solidFill>
                <a:latin typeface="Microsoft YaHei" charset="0"/>
                <a:ea typeface="Microsoft YaHei" charset="0"/>
                <a:cs typeface="Microsoft YaHei" charset="0"/>
              </a:rPr>
              <a:t>n = k</a:t>
            </a:r>
            <a:r>
              <a:rPr lang="en-US" altLang="zh-CN" baseline="30000" dirty="0">
                <a:solidFill>
                  <a:schemeClr val="tx2"/>
                </a:solidFill>
                <a:latin typeface="Microsoft YaHei" charset="0"/>
                <a:ea typeface="Microsoft YaHei" charset="0"/>
                <a:cs typeface="Microsoft YaHei" charset="0"/>
              </a:rPr>
              <a:t>0</a:t>
            </a:r>
            <a:r>
              <a:rPr lang="en-US" altLang="zh-CN" dirty="0">
                <a:solidFill>
                  <a:schemeClr val="tx2"/>
                </a:solidFill>
                <a:latin typeface="Microsoft YaHei" charset="0"/>
                <a:ea typeface="Microsoft YaHei" charset="0"/>
                <a:cs typeface="Microsoft YaHei" charset="0"/>
              </a:rPr>
              <a:t> + k</a:t>
            </a:r>
            <a:r>
              <a:rPr lang="en-US" altLang="zh-CN" baseline="30000" dirty="0">
                <a:solidFill>
                  <a:schemeClr val="tx2"/>
                </a:solidFill>
                <a:latin typeface="Microsoft YaHei" charset="0"/>
                <a:ea typeface="Microsoft YaHei" charset="0"/>
                <a:cs typeface="Microsoft YaHei" charset="0"/>
              </a:rPr>
              <a:t>1</a:t>
            </a:r>
            <a:r>
              <a:rPr lang="en-US" altLang="zh-CN" dirty="0">
                <a:solidFill>
                  <a:schemeClr val="tx2"/>
                </a:solidFill>
                <a:latin typeface="Microsoft YaHei" charset="0"/>
                <a:ea typeface="Microsoft YaHei" charset="0"/>
                <a:cs typeface="Microsoft YaHei" charset="0"/>
              </a:rPr>
              <a:t> + </a:t>
            </a:r>
            <a:r>
              <a:rPr lang="en-US" altLang="zh-CN" dirty="0">
                <a:solidFill>
                  <a:schemeClr val="tx2"/>
                </a:solidFill>
                <a:latin typeface="Microsoft YaHei" charset="0"/>
                <a:ea typeface="Microsoft YaHei" charset="0"/>
                <a:cs typeface="Microsoft YaHei" charset="0"/>
                <a:sym typeface="Symbol" charset="2"/>
              </a:rPr>
              <a:t> + </a:t>
            </a:r>
            <a:r>
              <a:rPr lang="en-US" altLang="zh-CN" dirty="0" err="1">
                <a:solidFill>
                  <a:schemeClr val="tx2"/>
                </a:solidFill>
                <a:latin typeface="Microsoft YaHei" charset="0"/>
                <a:ea typeface="Microsoft YaHei" charset="0"/>
                <a:cs typeface="Microsoft YaHei" charset="0"/>
                <a:sym typeface="Symbol" charset="2"/>
              </a:rPr>
              <a:t>k</a:t>
            </a:r>
            <a:r>
              <a:rPr lang="en-US" altLang="zh-CN" baseline="30000" dirty="0" err="1">
                <a:solidFill>
                  <a:schemeClr val="tx2"/>
                </a:solidFill>
                <a:latin typeface="Microsoft YaHei" charset="0"/>
                <a:ea typeface="Microsoft YaHei" charset="0"/>
                <a:cs typeface="Microsoft YaHei" charset="0"/>
                <a:sym typeface="Symbol" charset="2"/>
              </a:rPr>
              <a:t>h</a:t>
            </a:r>
            <a:r>
              <a:rPr lang="en-US" altLang="zh-CN" dirty="0">
                <a:solidFill>
                  <a:schemeClr val="tx2"/>
                </a:solidFill>
                <a:latin typeface="Microsoft YaHei" charset="0"/>
                <a:ea typeface="Microsoft YaHei" charset="0"/>
                <a:cs typeface="Microsoft YaHei" charset="0"/>
                <a:sym typeface="Symbol" charset="2"/>
              </a:rPr>
              <a:t> = (k</a:t>
            </a:r>
            <a:r>
              <a:rPr lang="en-US" altLang="zh-CN" baseline="30000" dirty="0">
                <a:solidFill>
                  <a:schemeClr val="tx2"/>
                </a:solidFill>
                <a:latin typeface="Microsoft YaHei" charset="0"/>
                <a:ea typeface="Microsoft YaHei" charset="0"/>
                <a:cs typeface="Microsoft YaHei" charset="0"/>
                <a:sym typeface="Symbol" charset="2"/>
              </a:rPr>
              <a:t>h+1</a:t>
            </a:r>
            <a:r>
              <a:rPr lang="en-US" altLang="zh-CN" dirty="0">
                <a:solidFill>
                  <a:schemeClr val="tx2"/>
                </a:solidFill>
                <a:latin typeface="Microsoft YaHei" charset="0"/>
                <a:ea typeface="Microsoft YaHei" charset="0"/>
                <a:cs typeface="Microsoft YaHei" charset="0"/>
                <a:sym typeface="Symbol" charset="2"/>
              </a:rPr>
              <a:t>-1) / (k-1)</a:t>
            </a:r>
            <a:endParaRPr lang="en-US" altLang="zh-CN" dirty="0">
              <a:solidFill>
                <a:srgbClr val="000099"/>
              </a:solidFill>
              <a:latin typeface="Microsoft YaHei" charset="0"/>
              <a:ea typeface="Microsoft YaHei" charset="0"/>
              <a:cs typeface="Microsoft YaHei" charset="0"/>
              <a:sym typeface="Symbol" charset="2"/>
            </a:endParaRPr>
          </a:p>
          <a:p>
            <a:pPr>
              <a:lnSpc>
                <a:spcPct val="150000"/>
              </a:lnSpc>
              <a:spcBef>
                <a:spcPts val="1200"/>
              </a:spcBef>
              <a:buClr>
                <a:srgbClr val="CC3300"/>
              </a:buClr>
              <a:buSzPct val="50000"/>
              <a:buFont typeface="Wingdings" charset="2"/>
              <a:buNone/>
            </a:pPr>
            <a:r>
              <a:rPr lang="en-US" altLang="zh-CN" dirty="0">
                <a:solidFill>
                  <a:srgbClr val="000099"/>
                </a:solidFill>
                <a:latin typeface="Microsoft YaHei" charset="0"/>
                <a:ea typeface="Microsoft YaHei" charset="0"/>
                <a:cs typeface="Microsoft YaHei" charset="0"/>
                <a:sym typeface="Symbol" charset="2"/>
              </a:rPr>
              <a:t>    </a:t>
            </a:r>
            <a:r>
              <a:rPr lang="zh-CN" altLang="en-US" dirty="0">
                <a:solidFill>
                  <a:srgbClr val="000099"/>
                </a:solidFill>
                <a:latin typeface="Microsoft YaHei" charset="0"/>
                <a:ea typeface="Microsoft YaHei" charset="0"/>
                <a:cs typeface="Microsoft YaHei" charset="0"/>
                <a:sym typeface="Symbol" charset="2"/>
              </a:rPr>
              <a:t>则 </a:t>
            </a:r>
            <a:r>
              <a:rPr lang="en-US" altLang="zh-CN" dirty="0">
                <a:solidFill>
                  <a:schemeClr val="tx2"/>
                </a:solidFill>
                <a:latin typeface="Microsoft YaHei" charset="0"/>
                <a:ea typeface="Microsoft YaHei" charset="0"/>
                <a:cs typeface="Microsoft YaHei" charset="0"/>
                <a:sym typeface="Symbol" charset="2"/>
              </a:rPr>
              <a:t>k</a:t>
            </a:r>
            <a:r>
              <a:rPr lang="en-US" altLang="zh-CN" baseline="30000" dirty="0">
                <a:solidFill>
                  <a:schemeClr val="tx2"/>
                </a:solidFill>
                <a:latin typeface="Microsoft YaHei" charset="0"/>
                <a:ea typeface="Microsoft YaHei" charset="0"/>
                <a:cs typeface="Microsoft YaHei" charset="0"/>
                <a:sym typeface="Symbol" charset="2"/>
              </a:rPr>
              <a:t>h+1</a:t>
            </a:r>
            <a:r>
              <a:rPr lang="en-US" altLang="zh-CN" dirty="0">
                <a:solidFill>
                  <a:schemeClr val="tx2"/>
                </a:solidFill>
                <a:latin typeface="Microsoft YaHei" charset="0"/>
                <a:ea typeface="Microsoft YaHei" charset="0"/>
                <a:cs typeface="Microsoft YaHei" charset="0"/>
                <a:sym typeface="Symbol" charset="2"/>
              </a:rPr>
              <a:t> = (k-1)*n + 1</a:t>
            </a:r>
          </a:p>
          <a:p>
            <a:pPr>
              <a:lnSpc>
                <a:spcPct val="150000"/>
              </a:lnSpc>
              <a:spcBef>
                <a:spcPts val="1200"/>
              </a:spcBef>
              <a:buClr>
                <a:srgbClr val="CC3300"/>
              </a:buClr>
              <a:buSzPct val="50000"/>
              <a:buFont typeface="Wingdings" charset="2"/>
              <a:buNone/>
            </a:pPr>
            <a:r>
              <a:rPr lang="en-US" altLang="zh-CN" dirty="0">
                <a:solidFill>
                  <a:srgbClr val="000099"/>
                </a:solidFill>
                <a:latin typeface="Microsoft YaHei" charset="0"/>
                <a:ea typeface="Microsoft YaHei" charset="0"/>
                <a:cs typeface="Microsoft YaHei" charset="0"/>
                <a:sym typeface="Symbol" charset="2"/>
              </a:rPr>
              <a:t>    </a:t>
            </a:r>
            <a:r>
              <a:rPr lang="zh-CN" altLang="en-US" dirty="0">
                <a:solidFill>
                  <a:srgbClr val="000099"/>
                </a:solidFill>
                <a:latin typeface="Microsoft YaHei" charset="0"/>
                <a:ea typeface="Microsoft YaHei" charset="0"/>
                <a:cs typeface="Microsoft YaHei" charset="0"/>
                <a:sym typeface="Symbol" charset="2"/>
              </a:rPr>
              <a:t>取对数 </a:t>
            </a:r>
            <a:r>
              <a:rPr lang="en-US" altLang="zh-CN" dirty="0">
                <a:solidFill>
                  <a:schemeClr val="tx2"/>
                </a:solidFill>
                <a:latin typeface="Microsoft YaHei" charset="0"/>
                <a:ea typeface="Microsoft YaHei" charset="0"/>
                <a:cs typeface="Microsoft YaHei" charset="0"/>
                <a:sym typeface="Symbol" charset="2"/>
              </a:rPr>
              <a:t>h+1 = </a:t>
            </a:r>
            <a:r>
              <a:rPr lang="en-US" altLang="zh-CN" dirty="0" err="1">
                <a:solidFill>
                  <a:schemeClr val="tx2"/>
                </a:solidFill>
                <a:latin typeface="Microsoft YaHei" charset="0"/>
                <a:ea typeface="Microsoft YaHei" charset="0"/>
                <a:cs typeface="Microsoft YaHei" charset="0"/>
                <a:sym typeface="Symbol" charset="2"/>
              </a:rPr>
              <a:t>log</a:t>
            </a:r>
            <a:r>
              <a:rPr lang="en-US" altLang="zh-CN" baseline="-25000" dirty="0" err="1">
                <a:solidFill>
                  <a:schemeClr val="tx2"/>
                </a:solidFill>
                <a:latin typeface="Microsoft YaHei" charset="0"/>
                <a:ea typeface="Microsoft YaHei" charset="0"/>
                <a:cs typeface="Microsoft YaHei" charset="0"/>
                <a:sym typeface="Symbol" charset="2"/>
              </a:rPr>
              <a:t>k</a:t>
            </a:r>
            <a:r>
              <a:rPr lang="en-US" altLang="zh-CN" dirty="0">
                <a:solidFill>
                  <a:schemeClr val="tx2"/>
                </a:solidFill>
                <a:latin typeface="Microsoft YaHei" charset="0"/>
                <a:ea typeface="Microsoft YaHei" charset="0"/>
                <a:cs typeface="Microsoft YaHei" charset="0"/>
                <a:sym typeface="Symbol" charset="2"/>
              </a:rPr>
              <a:t>( (k-1)*n+1))</a:t>
            </a:r>
          </a:p>
          <a:p>
            <a:pPr>
              <a:lnSpc>
                <a:spcPct val="150000"/>
              </a:lnSpc>
              <a:spcBef>
                <a:spcPts val="1200"/>
              </a:spcBef>
              <a:buClr>
                <a:srgbClr val="CC3300"/>
              </a:buClr>
              <a:buSzPct val="50000"/>
              <a:buFont typeface="Wingdings" charset="2"/>
              <a:buNone/>
            </a:pPr>
            <a:r>
              <a:rPr lang="en-US" altLang="zh-CN" dirty="0">
                <a:solidFill>
                  <a:schemeClr val="tx2"/>
                </a:solidFill>
                <a:latin typeface="Microsoft YaHei" charset="0"/>
                <a:ea typeface="Microsoft YaHei" charset="0"/>
                <a:cs typeface="Microsoft YaHei" charset="0"/>
                <a:sym typeface="Symbol" charset="2"/>
              </a:rPr>
              <a:t>                 h = </a:t>
            </a:r>
            <a:r>
              <a:rPr lang="en-US" altLang="zh-CN" dirty="0" err="1">
                <a:solidFill>
                  <a:schemeClr val="tx2"/>
                </a:solidFill>
                <a:latin typeface="Microsoft YaHei" charset="0"/>
                <a:ea typeface="Microsoft YaHei" charset="0"/>
                <a:cs typeface="Microsoft YaHei" charset="0"/>
                <a:sym typeface="Symbol" charset="2"/>
              </a:rPr>
              <a:t>log</a:t>
            </a:r>
            <a:r>
              <a:rPr lang="en-US" altLang="zh-CN" baseline="-25000" dirty="0" err="1">
                <a:solidFill>
                  <a:schemeClr val="tx2"/>
                </a:solidFill>
                <a:latin typeface="Microsoft YaHei" charset="0"/>
                <a:ea typeface="Microsoft YaHei" charset="0"/>
                <a:cs typeface="Microsoft YaHei" charset="0"/>
                <a:sym typeface="Symbol" charset="2"/>
              </a:rPr>
              <a:t>k</a:t>
            </a:r>
            <a:r>
              <a:rPr lang="en-US" altLang="zh-CN" dirty="0">
                <a:solidFill>
                  <a:schemeClr val="tx2"/>
                </a:solidFill>
                <a:latin typeface="Microsoft YaHei" charset="0"/>
                <a:ea typeface="Microsoft YaHei" charset="0"/>
                <a:cs typeface="Microsoft YaHei" charset="0"/>
                <a:sym typeface="Symbol" charset="2"/>
              </a:rPr>
              <a:t>( (k-1)*n+1)) - 1</a:t>
            </a:r>
            <a:endParaRPr lang="en-US" altLang="zh-CN" dirty="0">
              <a:latin typeface="Microsoft YaHei" charset="0"/>
              <a:ea typeface="Microsoft YaHei" charset="0"/>
              <a:cs typeface="Microsoft YaHei" charset="0"/>
              <a:sym typeface="Symbol" charset="2"/>
            </a:endParaRP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11</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155764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Specifications and Term</a:t>
            </a:r>
            <a:endParaRPr lang="zh-CN" altLang="en-US" dirty="0"/>
          </a:p>
        </p:txBody>
      </p:sp>
      <p:sp>
        <p:nvSpPr>
          <p:cNvPr id="3" name="内容占位符 2"/>
          <p:cNvSpPr>
            <a:spLocks noGrp="1"/>
          </p:cNvSpPr>
          <p:nvPr>
            <p:ph idx="1"/>
          </p:nvPr>
        </p:nvSpPr>
        <p:spPr/>
        <p:txBody>
          <a:bodyPr>
            <a:normAutofit/>
          </a:bodyPr>
          <a:lstStyle/>
          <a:p>
            <a:pPr marL="342900" lvl="0" indent="-342900" algn="just" fontAlgn="base">
              <a:lnSpc>
                <a:spcPct val="150000"/>
              </a:lnSpc>
              <a:spcBef>
                <a:spcPts val="12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在二叉树中介绍的有关概念在树中仍然适用。除此之外，再介绍两个关于树的术语。</a:t>
            </a:r>
          </a:p>
          <a:p>
            <a:pPr marL="342900" lvl="0" indent="-342900" algn="just" fontAlgn="base">
              <a:lnSpc>
                <a:spcPct val="150000"/>
              </a:lnSpc>
              <a:spcBef>
                <a:spcPts val="1200"/>
              </a:spcBef>
              <a:spcAft>
                <a:spcPct val="0"/>
              </a:spcAft>
              <a:buClr>
                <a:srgbClr val="FF0000"/>
              </a:buClr>
              <a:buNone/>
            </a:pPr>
            <a:r>
              <a:rPr lang="en-US" altLang="zh-CN" sz="2000" kern="0" dirty="0">
                <a:solidFill>
                  <a:srgbClr val="000000"/>
                </a:solidFill>
                <a:latin typeface="微软雅黑" pitchFamily="34" charset="-122"/>
              </a:rPr>
              <a:t>1) Ordered trees </a:t>
            </a:r>
            <a:r>
              <a:rPr lang="zh-CN" altLang="en-US" sz="2000" kern="0" dirty="0">
                <a:solidFill>
                  <a:srgbClr val="FF0000"/>
                </a:solidFill>
                <a:latin typeface="微软雅黑" pitchFamily="34" charset="-122"/>
              </a:rPr>
              <a:t>有序树</a:t>
            </a:r>
            <a:r>
              <a:rPr lang="zh-CN" altLang="en-US" sz="2000" kern="0" dirty="0">
                <a:solidFill>
                  <a:srgbClr val="000000"/>
                </a:solidFill>
                <a:latin typeface="微软雅黑" pitchFamily="34" charset="-122"/>
              </a:rPr>
              <a:t>：如果一棵树中结点的各子树丛左到右是有次序的，即若交换了某结点各子树的相对位置，则构成不同的树，称这棵树为有序树；反之，则称为无序树。</a:t>
            </a:r>
          </a:p>
          <a:p>
            <a:pPr marL="342900" lvl="0" indent="-342900" fontAlgn="base">
              <a:lnSpc>
                <a:spcPct val="150000"/>
              </a:lnSpc>
              <a:spcBef>
                <a:spcPts val="1200"/>
              </a:spcBef>
              <a:spcAft>
                <a:spcPct val="0"/>
              </a:spcAft>
              <a:buClr>
                <a:srgbClr val="FF0000"/>
              </a:buClr>
              <a:buNone/>
            </a:pPr>
            <a:r>
              <a:rPr lang="en-US" altLang="zh-CN" sz="2000" kern="0" dirty="0">
                <a:solidFill>
                  <a:srgbClr val="000000"/>
                </a:solidFill>
                <a:latin typeface="微软雅黑" pitchFamily="34" charset="-122"/>
                <a:cs typeface="Times New Roman" pitchFamily="18" charset="0"/>
              </a:rPr>
              <a:t>2) </a:t>
            </a:r>
            <a:r>
              <a:rPr lang="en-US" altLang="zh-CN" sz="2000" kern="0" dirty="0">
                <a:solidFill>
                  <a:srgbClr val="000000"/>
                </a:solidFill>
                <a:latin typeface="微软雅黑" pitchFamily="34" charset="-122"/>
              </a:rPr>
              <a:t>Forests </a:t>
            </a:r>
            <a:r>
              <a:rPr lang="zh-CN" altLang="en-US" sz="2000" kern="0" dirty="0">
                <a:solidFill>
                  <a:srgbClr val="FF0000"/>
                </a:solidFill>
                <a:latin typeface="微软雅黑" pitchFamily="34" charset="-122"/>
              </a:rPr>
              <a:t>森林</a:t>
            </a:r>
            <a:r>
              <a:rPr lang="zh-CN" altLang="en-US" sz="2000" kern="0" dirty="0">
                <a:solidFill>
                  <a:srgbClr val="000000"/>
                </a:solidFill>
                <a:latin typeface="微软雅黑" pitchFamily="34" charset="-122"/>
              </a:rPr>
              <a:t>：零棵或有限棵不相交的树的集合称为森林。自然界中树和森林是不同的概念，但在数据结构中，树和森林只有很小的差别。任何一棵树，删去根结点就变成了森林。</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12</a:t>
            </a:fld>
            <a:endParaRPr lang="zh-CN" altLang="en-US" dirty="0"/>
          </a:p>
        </p:txBody>
      </p:sp>
    </p:spTree>
    <p:extLst>
      <p:ext uri="{BB962C8B-B14F-4D97-AF65-F5344CB8AC3E}">
        <p14:creationId xmlns:p14="http://schemas.microsoft.com/office/powerpoint/2010/main" val="384122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树的表示</a:t>
            </a:r>
          </a:p>
        </p:txBody>
      </p:sp>
      <p:sp>
        <p:nvSpPr>
          <p:cNvPr id="3" name="内容占位符 2"/>
          <p:cNvSpPr>
            <a:spLocks noGrp="1"/>
          </p:cNvSpPr>
          <p:nvPr>
            <p:ph idx="1"/>
          </p:nvPr>
        </p:nvSpPr>
        <p:spPr/>
        <p:txBody>
          <a:bodyPr/>
          <a:lstStyle/>
          <a:p>
            <a:pPr marL="342900" lvl="0" indent="-342900" algn="just" fontAlgn="base">
              <a:lnSpc>
                <a:spcPct val="150000"/>
              </a:lnSpc>
              <a:spcBef>
                <a:spcPts val="600"/>
              </a:spcBef>
              <a:spcAft>
                <a:spcPct val="0"/>
              </a:spcAft>
              <a:buClr>
                <a:srgbClr val="FF0000"/>
              </a:buClr>
              <a:buNone/>
            </a:pPr>
            <a:r>
              <a:rPr lang="en-US" altLang="zh-CN" b="1" kern="0" dirty="0">
                <a:solidFill>
                  <a:srgbClr val="FF0000"/>
                </a:solidFill>
                <a:latin typeface="微软雅黑" pitchFamily="34" charset="-122"/>
              </a:rPr>
              <a:t>1. </a:t>
            </a:r>
            <a:r>
              <a:rPr lang="zh-CN" altLang="en-US" b="1" kern="0" dirty="0">
                <a:solidFill>
                  <a:srgbClr val="FF0000"/>
                </a:solidFill>
                <a:latin typeface="微软雅黑" pitchFamily="34" charset="-122"/>
              </a:rPr>
              <a:t>直观表示法</a:t>
            </a:r>
          </a:p>
          <a:p>
            <a:pPr marL="342900" lvl="0" indent="-342900" algn="just" fontAlgn="base">
              <a:lnSpc>
                <a:spcPct val="150000"/>
              </a:lnSpc>
              <a:spcBef>
                <a:spcPts val="600"/>
              </a:spcBef>
              <a:spcAft>
                <a:spcPct val="0"/>
              </a:spcAft>
              <a:buClr>
                <a:srgbClr val="FF0000"/>
              </a:buClr>
              <a:buFont typeface="Wingdings" pitchFamily="2" charset="2"/>
              <a:buChar char="n"/>
            </a:pPr>
            <a:r>
              <a:rPr lang="zh-CN" altLang="en-US" sz="2000" kern="0" dirty="0">
                <a:solidFill>
                  <a:srgbClr val="000000"/>
                </a:solidFill>
                <a:latin typeface="微软雅黑" pitchFamily="34" charset="-122"/>
              </a:rPr>
              <a:t>树的直观表示法就是以倒着的分支树的形式表示，下图就是一棵树的直观表示。其特点就是对树的逻辑结构的描述非常直观。是数据结构中最常用的树的描述方法。</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13</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483" y="3048000"/>
            <a:ext cx="2487034" cy="289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05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树的表示</a:t>
            </a:r>
          </a:p>
        </p:txBody>
      </p:sp>
      <p:sp>
        <p:nvSpPr>
          <p:cNvPr id="3" name="内容占位符 2"/>
          <p:cNvSpPr>
            <a:spLocks noGrp="1"/>
          </p:cNvSpPr>
          <p:nvPr>
            <p:ph idx="1"/>
          </p:nvPr>
        </p:nvSpPr>
        <p:spPr/>
        <p:txBody>
          <a:bodyPr/>
          <a:lstStyle/>
          <a:p>
            <a:pPr marL="342900" lvl="0" indent="-342900" algn="just" fontAlgn="base">
              <a:lnSpc>
                <a:spcPct val="100000"/>
              </a:lnSpc>
              <a:spcBef>
                <a:spcPts val="600"/>
              </a:spcBef>
              <a:spcAft>
                <a:spcPct val="0"/>
              </a:spcAft>
              <a:buClr>
                <a:srgbClr val="FF0000"/>
              </a:buClr>
              <a:buNone/>
            </a:pPr>
            <a:r>
              <a:rPr lang="en-US" altLang="zh-CN" b="1" kern="0" dirty="0">
                <a:solidFill>
                  <a:srgbClr val="FF0000"/>
                </a:solidFill>
                <a:latin typeface="微软雅黑" pitchFamily="34" charset="-122"/>
              </a:rPr>
              <a:t>2. </a:t>
            </a:r>
            <a:r>
              <a:rPr lang="zh-CN" altLang="en-US" b="1" kern="0" dirty="0">
                <a:solidFill>
                  <a:srgbClr val="FF0000"/>
                </a:solidFill>
                <a:latin typeface="微软雅黑" pitchFamily="34" charset="-122"/>
              </a:rPr>
              <a:t>嵌套集合表示法</a:t>
            </a:r>
          </a:p>
          <a:p>
            <a:pPr marL="342900" lvl="0" indent="-342900" algn="just" fontAlgn="base">
              <a:lnSpc>
                <a:spcPct val="125000"/>
              </a:lnSpc>
              <a:spcBef>
                <a:spcPts val="12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嵌套集合是指一些集合的集体，对于其中任何两个集合，或者不相交，或者一个包含另一个。用嵌套集合的形式表示树，就是将根结点视为一个大的集合，其若干棵子树构成这个大集合中若干个互不相交的子集，如此嵌套下去，即构成一棵树的嵌套集合表示。下图就是一棵树的嵌套集合表示。</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14</a:t>
            </a:fld>
            <a:endParaRPr lang="zh-CN" altLang="en-US" dirty="0"/>
          </a:p>
        </p:txBody>
      </p:sp>
      <p:grpSp>
        <p:nvGrpSpPr>
          <p:cNvPr id="7" name="Group 25"/>
          <p:cNvGrpSpPr>
            <a:grpSpLocks/>
          </p:cNvGrpSpPr>
          <p:nvPr/>
        </p:nvGrpSpPr>
        <p:grpSpPr bwMode="auto">
          <a:xfrm>
            <a:off x="3159125" y="3594101"/>
            <a:ext cx="2825750" cy="2078038"/>
            <a:chOff x="1200" y="1563"/>
            <a:chExt cx="1780" cy="1309"/>
          </a:xfrm>
        </p:grpSpPr>
        <p:sp>
          <p:nvSpPr>
            <p:cNvPr id="9" name="Oval 26"/>
            <p:cNvSpPr>
              <a:spLocks noChangeArrowheads="1"/>
            </p:cNvSpPr>
            <p:nvPr/>
          </p:nvSpPr>
          <p:spPr bwMode="auto">
            <a:xfrm>
              <a:off x="1200" y="1563"/>
              <a:ext cx="1780" cy="1309"/>
            </a:xfrm>
            <a:prstGeom prst="ellipse">
              <a:avLst/>
            </a:prstGeom>
            <a:solidFill>
              <a:srgbClr val="FFFFFF"/>
            </a:solidFill>
            <a:ln w="9525">
              <a:solidFill>
                <a:srgbClr val="000000"/>
              </a:solidFill>
              <a:round/>
              <a:headEnd/>
              <a:tailEnd/>
            </a:ln>
          </p:spPr>
          <p:txBody>
            <a:bodyPr/>
            <a:lstStyle/>
            <a:p>
              <a:pPr algn="just" eaLnBrk="0" hangingPunct="0"/>
              <a:r>
                <a:rPr lang="en-US" altLang="zh-CN" sz="2000" b="1" dirty="0">
                  <a:solidFill>
                    <a:srgbClr val="0000FF"/>
                  </a:solidFill>
                  <a:latin typeface="Times New Roman" pitchFamily="18" charset="0"/>
                </a:rPr>
                <a:t>               A</a:t>
              </a:r>
            </a:p>
          </p:txBody>
        </p:sp>
        <p:sp>
          <p:nvSpPr>
            <p:cNvPr id="10" name="Oval 27"/>
            <p:cNvSpPr>
              <a:spLocks noChangeArrowheads="1"/>
            </p:cNvSpPr>
            <p:nvPr/>
          </p:nvSpPr>
          <p:spPr bwMode="auto">
            <a:xfrm>
              <a:off x="1200" y="1842"/>
              <a:ext cx="1095" cy="841"/>
            </a:xfrm>
            <a:prstGeom prst="ellipse">
              <a:avLst/>
            </a:prstGeom>
            <a:solidFill>
              <a:srgbClr val="FFFFFF"/>
            </a:solidFill>
            <a:ln w="9525">
              <a:solidFill>
                <a:srgbClr val="000000"/>
              </a:solidFill>
              <a:round/>
              <a:headEnd/>
              <a:tailEnd/>
            </a:ln>
          </p:spPr>
          <p:txBody>
            <a:bodyPr/>
            <a:lstStyle/>
            <a:p>
              <a:pPr algn="just" eaLnBrk="0" hangingPunct="0">
                <a:lnSpc>
                  <a:spcPct val="50000"/>
                </a:lnSpc>
              </a:pPr>
              <a:r>
                <a:rPr lang="en-US" altLang="zh-CN" sz="2000" b="1">
                  <a:solidFill>
                    <a:srgbClr val="0000FF"/>
                  </a:solidFill>
                  <a:latin typeface="Times New Roman" pitchFamily="18" charset="0"/>
                </a:rPr>
                <a:t>        B</a:t>
              </a:r>
            </a:p>
          </p:txBody>
        </p:sp>
        <p:sp>
          <p:nvSpPr>
            <p:cNvPr id="11" name="Oval 28"/>
            <p:cNvSpPr>
              <a:spLocks noChangeArrowheads="1"/>
            </p:cNvSpPr>
            <p:nvPr/>
          </p:nvSpPr>
          <p:spPr bwMode="auto">
            <a:xfrm>
              <a:off x="2295" y="1842"/>
              <a:ext cx="548" cy="468"/>
            </a:xfrm>
            <a:prstGeom prst="ellipse">
              <a:avLst/>
            </a:prstGeom>
            <a:solidFill>
              <a:srgbClr val="FFFFFF"/>
            </a:solidFill>
            <a:ln w="9525">
              <a:solidFill>
                <a:srgbClr val="000000"/>
              </a:solidFill>
              <a:round/>
              <a:headEnd/>
              <a:tailEnd/>
            </a:ln>
          </p:spPr>
          <p:txBody>
            <a:bodyPr/>
            <a:lstStyle/>
            <a:p>
              <a:pPr algn="just" eaLnBrk="0" hangingPunct="0"/>
              <a:r>
                <a:rPr lang="en-US" altLang="zh-CN" sz="2000" b="1">
                  <a:solidFill>
                    <a:srgbClr val="0000FF"/>
                  </a:solidFill>
                  <a:latin typeface="Times New Roman" pitchFamily="18" charset="0"/>
                </a:rPr>
                <a:t>C</a:t>
              </a:r>
            </a:p>
          </p:txBody>
        </p:sp>
        <p:sp>
          <p:nvSpPr>
            <p:cNvPr id="12" name="Oval 29"/>
            <p:cNvSpPr>
              <a:spLocks noChangeArrowheads="1"/>
            </p:cNvSpPr>
            <p:nvPr/>
          </p:nvSpPr>
          <p:spPr bwMode="auto">
            <a:xfrm>
              <a:off x="1200" y="2029"/>
              <a:ext cx="684" cy="560"/>
            </a:xfrm>
            <a:prstGeom prst="ellipse">
              <a:avLst/>
            </a:prstGeom>
            <a:solidFill>
              <a:srgbClr val="FFFFFF"/>
            </a:solidFill>
            <a:ln w="9525">
              <a:solidFill>
                <a:srgbClr val="000000"/>
              </a:solidFill>
              <a:round/>
              <a:headEnd/>
              <a:tailEnd/>
            </a:ln>
          </p:spPr>
          <p:txBody>
            <a:bodyPr/>
            <a:lstStyle/>
            <a:p>
              <a:pPr algn="just" eaLnBrk="0" hangingPunct="0"/>
              <a:r>
                <a:rPr lang="en-US" altLang="zh-CN" sz="2000" b="1">
                  <a:solidFill>
                    <a:srgbClr val="0000FF"/>
                  </a:solidFill>
                  <a:latin typeface="Times New Roman" pitchFamily="18" charset="0"/>
                </a:rPr>
                <a:t>E</a:t>
              </a:r>
            </a:p>
          </p:txBody>
        </p:sp>
        <p:grpSp>
          <p:nvGrpSpPr>
            <p:cNvPr id="13" name="Group 30"/>
            <p:cNvGrpSpPr>
              <a:grpSpLocks/>
            </p:cNvGrpSpPr>
            <p:nvPr/>
          </p:nvGrpSpPr>
          <p:grpSpPr bwMode="auto">
            <a:xfrm>
              <a:off x="1884" y="2029"/>
              <a:ext cx="214" cy="201"/>
              <a:chOff x="2150" y="2547"/>
              <a:chExt cx="281" cy="336"/>
            </a:xfrm>
          </p:grpSpPr>
          <p:sp>
            <p:nvSpPr>
              <p:cNvPr id="26" name="Text Box 31"/>
              <p:cNvSpPr txBox="1">
                <a:spLocks noChangeArrowheads="1"/>
              </p:cNvSpPr>
              <p:nvPr/>
            </p:nvSpPr>
            <p:spPr bwMode="auto">
              <a:xfrm>
                <a:off x="2194" y="2547"/>
                <a:ext cx="237"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r>
                  <a:rPr lang="en-US" altLang="zh-CN" sz="2000" dirty="0">
                    <a:solidFill>
                      <a:srgbClr val="0000FF"/>
                    </a:solidFill>
                    <a:latin typeface="Times New Roman" pitchFamily="18" charset="0"/>
                  </a:rPr>
                  <a:t>D</a:t>
                </a:r>
              </a:p>
            </p:txBody>
          </p:sp>
          <p:sp>
            <p:nvSpPr>
              <p:cNvPr id="27" name="Oval 32"/>
              <p:cNvSpPr>
                <a:spLocks noChangeArrowheads="1"/>
              </p:cNvSpPr>
              <p:nvPr/>
            </p:nvSpPr>
            <p:spPr bwMode="auto">
              <a:xfrm>
                <a:off x="2150" y="26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14" name="Group 33"/>
            <p:cNvGrpSpPr>
              <a:grpSpLocks/>
            </p:cNvGrpSpPr>
            <p:nvPr/>
          </p:nvGrpSpPr>
          <p:grpSpPr bwMode="auto">
            <a:xfrm>
              <a:off x="1884" y="2308"/>
              <a:ext cx="214" cy="202"/>
              <a:chOff x="2150" y="2547"/>
              <a:chExt cx="281" cy="336"/>
            </a:xfrm>
          </p:grpSpPr>
          <p:sp>
            <p:nvSpPr>
              <p:cNvPr id="24" name="Text Box 34"/>
              <p:cNvSpPr txBox="1">
                <a:spLocks noChangeArrowheads="1"/>
              </p:cNvSpPr>
              <p:nvPr/>
            </p:nvSpPr>
            <p:spPr bwMode="auto">
              <a:xfrm>
                <a:off x="2194" y="2547"/>
                <a:ext cx="237"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r>
                  <a:rPr lang="en-US" altLang="zh-CN" sz="2000">
                    <a:solidFill>
                      <a:srgbClr val="0000FF"/>
                    </a:solidFill>
                    <a:latin typeface="Times New Roman" pitchFamily="18" charset="0"/>
                  </a:rPr>
                  <a:t>F</a:t>
                </a:r>
              </a:p>
            </p:txBody>
          </p:sp>
          <p:sp>
            <p:nvSpPr>
              <p:cNvPr id="25" name="Oval 35"/>
              <p:cNvSpPr>
                <a:spLocks noChangeArrowheads="1"/>
              </p:cNvSpPr>
              <p:nvPr/>
            </p:nvSpPr>
            <p:spPr bwMode="auto">
              <a:xfrm>
                <a:off x="2150" y="26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15" name="Group 36"/>
            <p:cNvGrpSpPr>
              <a:grpSpLocks/>
            </p:cNvGrpSpPr>
            <p:nvPr/>
          </p:nvGrpSpPr>
          <p:grpSpPr bwMode="auto">
            <a:xfrm>
              <a:off x="1474" y="2090"/>
              <a:ext cx="213" cy="201"/>
              <a:chOff x="2150" y="2547"/>
              <a:chExt cx="281" cy="336"/>
            </a:xfrm>
          </p:grpSpPr>
          <p:sp>
            <p:nvSpPr>
              <p:cNvPr id="22" name="Text Box 37"/>
              <p:cNvSpPr txBox="1">
                <a:spLocks noChangeArrowheads="1"/>
              </p:cNvSpPr>
              <p:nvPr/>
            </p:nvSpPr>
            <p:spPr bwMode="auto">
              <a:xfrm>
                <a:off x="2194" y="2547"/>
                <a:ext cx="237"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r>
                  <a:rPr lang="en-US" altLang="zh-CN" sz="2000">
                    <a:solidFill>
                      <a:srgbClr val="0000FF"/>
                    </a:solidFill>
                    <a:latin typeface="Times New Roman" pitchFamily="18" charset="0"/>
                  </a:rPr>
                  <a:t>H</a:t>
                </a:r>
              </a:p>
            </p:txBody>
          </p:sp>
          <p:sp>
            <p:nvSpPr>
              <p:cNvPr id="23" name="Oval 38"/>
              <p:cNvSpPr>
                <a:spLocks noChangeArrowheads="1"/>
              </p:cNvSpPr>
              <p:nvPr/>
            </p:nvSpPr>
            <p:spPr bwMode="auto">
              <a:xfrm>
                <a:off x="2150" y="26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16" name="Group 39"/>
            <p:cNvGrpSpPr>
              <a:grpSpLocks/>
            </p:cNvGrpSpPr>
            <p:nvPr/>
          </p:nvGrpSpPr>
          <p:grpSpPr bwMode="auto">
            <a:xfrm>
              <a:off x="1474" y="2308"/>
              <a:ext cx="213" cy="202"/>
              <a:chOff x="2150" y="2547"/>
              <a:chExt cx="281" cy="336"/>
            </a:xfrm>
          </p:grpSpPr>
          <p:sp>
            <p:nvSpPr>
              <p:cNvPr id="20" name="Text Box 40"/>
              <p:cNvSpPr txBox="1">
                <a:spLocks noChangeArrowheads="1"/>
              </p:cNvSpPr>
              <p:nvPr/>
            </p:nvSpPr>
            <p:spPr bwMode="auto">
              <a:xfrm>
                <a:off x="2194" y="2547"/>
                <a:ext cx="237"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r>
                  <a:rPr lang="en-US" altLang="zh-CN" sz="2000">
                    <a:solidFill>
                      <a:srgbClr val="0000FF"/>
                    </a:solidFill>
                    <a:latin typeface="Times New Roman" pitchFamily="18" charset="0"/>
                  </a:rPr>
                  <a:t>I</a:t>
                </a:r>
              </a:p>
            </p:txBody>
          </p:sp>
          <p:sp>
            <p:nvSpPr>
              <p:cNvPr id="21" name="Oval 41"/>
              <p:cNvSpPr>
                <a:spLocks noChangeArrowheads="1"/>
              </p:cNvSpPr>
              <p:nvPr/>
            </p:nvSpPr>
            <p:spPr bwMode="auto">
              <a:xfrm>
                <a:off x="2150" y="26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17" name="Group 42"/>
            <p:cNvGrpSpPr>
              <a:grpSpLocks/>
            </p:cNvGrpSpPr>
            <p:nvPr/>
          </p:nvGrpSpPr>
          <p:grpSpPr bwMode="auto">
            <a:xfrm>
              <a:off x="2569" y="2029"/>
              <a:ext cx="214" cy="201"/>
              <a:chOff x="2150" y="2547"/>
              <a:chExt cx="281" cy="336"/>
            </a:xfrm>
          </p:grpSpPr>
          <p:sp>
            <p:nvSpPr>
              <p:cNvPr id="18" name="Text Box 43"/>
              <p:cNvSpPr txBox="1">
                <a:spLocks noChangeArrowheads="1"/>
              </p:cNvSpPr>
              <p:nvPr/>
            </p:nvSpPr>
            <p:spPr bwMode="auto">
              <a:xfrm>
                <a:off x="2194" y="2547"/>
                <a:ext cx="237"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r>
                  <a:rPr lang="en-US" altLang="zh-CN" sz="2000">
                    <a:solidFill>
                      <a:srgbClr val="0000FF"/>
                    </a:solidFill>
                    <a:latin typeface="Times New Roman" pitchFamily="18" charset="0"/>
                  </a:rPr>
                  <a:t>G</a:t>
                </a:r>
              </a:p>
            </p:txBody>
          </p:sp>
          <p:sp>
            <p:nvSpPr>
              <p:cNvPr id="19" name="Oval 44"/>
              <p:cNvSpPr>
                <a:spLocks noChangeArrowheads="1"/>
              </p:cNvSpPr>
              <p:nvPr/>
            </p:nvSpPr>
            <p:spPr bwMode="auto">
              <a:xfrm>
                <a:off x="2150" y="2603"/>
                <a:ext cx="280" cy="2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spTree>
    <p:extLst>
      <p:ext uri="{BB962C8B-B14F-4D97-AF65-F5344CB8AC3E}">
        <p14:creationId xmlns:p14="http://schemas.microsoft.com/office/powerpoint/2010/main" val="145607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树的表示</a:t>
            </a:r>
          </a:p>
        </p:txBody>
      </p:sp>
      <p:sp>
        <p:nvSpPr>
          <p:cNvPr id="3" name="内容占位符 2"/>
          <p:cNvSpPr>
            <a:spLocks noGrp="1"/>
          </p:cNvSpPr>
          <p:nvPr>
            <p:ph idx="1"/>
          </p:nvPr>
        </p:nvSpPr>
        <p:spPr/>
        <p:txBody>
          <a:bodyPr/>
          <a:lstStyle/>
          <a:p>
            <a:pPr marL="342900" lvl="0" indent="-342900" algn="just" fontAlgn="base">
              <a:lnSpc>
                <a:spcPct val="100000"/>
              </a:lnSpc>
              <a:spcBef>
                <a:spcPts val="1800"/>
              </a:spcBef>
              <a:spcAft>
                <a:spcPct val="0"/>
              </a:spcAft>
              <a:buClr>
                <a:srgbClr val="0000FF"/>
              </a:buClr>
              <a:buNone/>
            </a:pPr>
            <a:r>
              <a:rPr lang="en-US" altLang="zh-CN" b="1" kern="0" dirty="0">
                <a:solidFill>
                  <a:srgbClr val="FF0000"/>
                </a:solidFill>
                <a:latin typeface="微软雅黑" pitchFamily="34" charset="-122"/>
              </a:rPr>
              <a:t>3.</a:t>
            </a:r>
            <a:r>
              <a:rPr lang="zh-CN" altLang="en-US" b="1" kern="0" dirty="0">
                <a:solidFill>
                  <a:srgbClr val="FF0000"/>
                </a:solidFill>
                <a:latin typeface="微软雅黑" pitchFamily="34" charset="-122"/>
              </a:rPr>
              <a:t>凹入表示法</a:t>
            </a:r>
          </a:p>
          <a:p>
            <a:pPr marL="342900" lvl="0" indent="-342900" algn="just" fontAlgn="base">
              <a:lnSpc>
                <a:spcPct val="100000"/>
              </a:lnSpc>
              <a:spcBef>
                <a:spcPts val="1800"/>
              </a:spcBef>
              <a:spcAft>
                <a:spcPct val="0"/>
              </a:spcAft>
              <a:buClr>
                <a:srgbClr val="0000FF"/>
              </a:buClr>
              <a:buFont typeface="Wingdings" pitchFamily="2" charset="2"/>
              <a:buChar char="n"/>
            </a:pPr>
            <a:r>
              <a:rPr lang="zh-CN" altLang="en-US" sz="2000" b="1" kern="0" dirty="0">
                <a:solidFill>
                  <a:srgbClr val="000000"/>
                </a:solidFill>
                <a:latin typeface="微软雅黑" pitchFamily="34" charset="-122"/>
              </a:rPr>
              <a:t>树的凹入表示法如下图所示。</a:t>
            </a:r>
          </a:p>
          <a:p>
            <a:pPr marL="342900" lvl="0" indent="-342900" algn="just" fontAlgn="base">
              <a:lnSpc>
                <a:spcPct val="100000"/>
              </a:lnSpc>
              <a:spcBef>
                <a:spcPts val="1800"/>
              </a:spcBef>
              <a:spcAft>
                <a:spcPct val="0"/>
              </a:spcAft>
              <a:buClr>
                <a:srgbClr val="0000FF"/>
              </a:buClr>
              <a:buFont typeface="Wingdings" pitchFamily="2" charset="2"/>
              <a:buChar char="n"/>
            </a:pPr>
            <a:r>
              <a:rPr lang="zh-CN" altLang="en-US" sz="2000" b="1" kern="0" dirty="0">
                <a:solidFill>
                  <a:srgbClr val="000000"/>
                </a:solidFill>
                <a:latin typeface="微软雅黑" pitchFamily="34" charset="-122"/>
              </a:rPr>
              <a:t>树的凹入表示法主要用于树的屏幕和打印输出。</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15</a:t>
            </a:fld>
            <a:endParaRPr lang="zh-CN" altLang="en-US" dirty="0"/>
          </a:p>
        </p:txBody>
      </p:sp>
      <p:pic>
        <p:nvPicPr>
          <p:cNvPr id="6" name="图片 5"/>
          <p:cNvPicPr>
            <a:picLocks noChangeAspect="1"/>
          </p:cNvPicPr>
          <p:nvPr/>
        </p:nvPicPr>
        <p:blipFill>
          <a:blip r:embed="rId2"/>
          <a:stretch>
            <a:fillRect/>
          </a:stretch>
        </p:blipFill>
        <p:spPr>
          <a:xfrm>
            <a:off x="2874344" y="2838409"/>
            <a:ext cx="2952416" cy="2920839"/>
          </a:xfrm>
          <a:prstGeom prst="rect">
            <a:avLst/>
          </a:prstGeom>
        </p:spPr>
      </p:pic>
    </p:spTree>
    <p:extLst>
      <p:ext uri="{BB962C8B-B14F-4D97-AF65-F5344CB8AC3E}">
        <p14:creationId xmlns:p14="http://schemas.microsoft.com/office/powerpoint/2010/main" val="120261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树的表示</a:t>
            </a:r>
          </a:p>
        </p:txBody>
      </p:sp>
      <p:sp>
        <p:nvSpPr>
          <p:cNvPr id="3" name="内容占位符 2"/>
          <p:cNvSpPr>
            <a:spLocks noGrp="1"/>
          </p:cNvSpPr>
          <p:nvPr>
            <p:ph idx="1"/>
          </p:nvPr>
        </p:nvSpPr>
        <p:spPr/>
        <p:txBody>
          <a:bodyPr/>
          <a:lstStyle/>
          <a:p>
            <a:pPr marL="342900" lvl="0" indent="-342900" algn="just" fontAlgn="base">
              <a:lnSpc>
                <a:spcPct val="100000"/>
              </a:lnSpc>
              <a:spcBef>
                <a:spcPts val="600"/>
              </a:spcBef>
              <a:spcAft>
                <a:spcPct val="0"/>
              </a:spcAft>
              <a:buClr>
                <a:srgbClr val="0000FF"/>
              </a:buClr>
              <a:buNone/>
            </a:pPr>
            <a:r>
              <a:rPr lang="en-US" altLang="zh-CN" b="1" kern="0" dirty="0">
                <a:solidFill>
                  <a:srgbClr val="FF0000"/>
                </a:solidFill>
                <a:latin typeface="微软雅黑" pitchFamily="34" charset="-122"/>
              </a:rPr>
              <a:t>4. </a:t>
            </a:r>
            <a:r>
              <a:rPr lang="zh-CN" altLang="en-US" b="1" kern="0" dirty="0">
                <a:solidFill>
                  <a:srgbClr val="FF0000"/>
                </a:solidFill>
                <a:latin typeface="微软雅黑" pitchFamily="34" charset="-122"/>
              </a:rPr>
              <a:t>广义表表示法</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树用广义表表示，就是将根作为由子树森林组成的表的名字写在表的左边，这样依次将书表示出来。下面就是一棵树的广义表表示。</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16</a:t>
            </a:fld>
            <a:endParaRPr lang="zh-CN" altLang="en-US" dirty="0"/>
          </a:p>
        </p:txBody>
      </p:sp>
      <p:sp>
        <p:nvSpPr>
          <p:cNvPr id="6" name="矩形 5"/>
          <p:cNvSpPr/>
          <p:nvPr/>
        </p:nvSpPr>
        <p:spPr>
          <a:xfrm>
            <a:off x="1939710" y="2896053"/>
            <a:ext cx="5511677" cy="523220"/>
          </a:xfrm>
          <a:prstGeom prst="rect">
            <a:avLst/>
          </a:prstGeom>
        </p:spPr>
        <p:txBody>
          <a:bodyPr wrap="square">
            <a:spAutoFit/>
          </a:bodyPr>
          <a:lstStyle/>
          <a:p>
            <a:pPr lvl="0" algn="ctr" fontAlgn="base">
              <a:spcBef>
                <a:spcPct val="30000"/>
              </a:spcBef>
              <a:spcAft>
                <a:spcPct val="0"/>
              </a:spcAft>
            </a:pPr>
            <a:r>
              <a:rPr lang="en-US" altLang="zh-CN" sz="2800" b="1" dirty="0">
                <a:solidFill>
                  <a:srgbClr val="0000FF"/>
                </a:solidFill>
                <a:latin typeface="Tahoma" pitchFamily="34" charset="0"/>
                <a:ea typeface="宋体" charset="-122"/>
              </a:rPr>
              <a:t>(A (B (D, E(H, I), F), C(G) ) )</a:t>
            </a:r>
          </a:p>
        </p:txBody>
      </p:sp>
    </p:spTree>
    <p:extLst>
      <p:ext uri="{BB962C8B-B14F-4D97-AF65-F5344CB8AC3E}">
        <p14:creationId xmlns:p14="http://schemas.microsoft.com/office/powerpoint/2010/main" val="81920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FEDAD15-B6B5-270F-F0DD-F02E8E16F3C6}"/>
              </a:ext>
            </a:extLst>
          </p:cNvPr>
          <p:cNvPicPr>
            <a:picLocks noChangeAspect="1"/>
          </p:cNvPicPr>
          <p:nvPr/>
        </p:nvPicPr>
        <p:blipFill>
          <a:blip r:embed="rId2"/>
          <a:stretch>
            <a:fillRect/>
          </a:stretch>
        </p:blipFill>
        <p:spPr>
          <a:xfrm>
            <a:off x="6626653" y="4645805"/>
            <a:ext cx="2192607" cy="1434137"/>
          </a:xfrm>
          <a:prstGeom prst="rect">
            <a:avLst/>
          </a:prstGeom>
        </p:spPr>
      </p:pic>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p:txBody>
          <a:bodyPr/>
          <a:lstStyle/>
          <a:p>
            <a:pPr>
              <a:lnSpc>
                <a:spcPct val="120000"/>
              </a:lnSpc>
              <a:spcBef>
                <a:spcPts val="600"/>
              </a:spcBef>
            </a:pPr>
            <a:r>
              <a:rPr lang="zh-CN" altLang="en-US" sz="2000" b="1" dirty="0"/>
              <a:t>树的存储结构</a:t>
            </a:r>
          </a:p>
          <a:p>
            <a:pPr>
              <a:lnSpc>
                <a:spcPct val="120000"/>
              </a:lnSpc>
              <a:spcBef>
                <a:spcPts val="600"/>
              </a:spcBef>
            </a:pPr>
            <a:r>
              <a:rPr lang="zh-CN" altLang="en-US" sz="1600" dirty="0">
                <a:latin typeface="微软雅黑" pitchFamily="34" charset="-122"/>
              </a:rPr>
              <a:t>在计算机中，树的存储有多种方式，既可以采用顺序存储结构，也可以采用链式存储结构，但无论采用何种存储方式，都要求存储结构不但能存储各结点本身的数据信息，还要能唯一地反映树中各结点之间的逻辑关系。</a:t>
            </a:r>
            <a:endParaRPr lang="en-US" altLang="zh-CN" sz="1600" dirty="0">
              <a:latin typeface="微软雅黑" pitchFamily="34" charset="-122"/>
            </a:endParaRPr>
          </a:p>
          <a:p>
            <a:pPr>
              <a:lnSpc>
                <a:spcPct val="120000"/>
              </a:lnSpc>
              <a:spcBef>
                <a:spcPts val="600"/>
              </a:spcBef>
            </a:pPr>
            <a:r>
              <a:rPr lang="zh-CN" altLang="en-US" sz="1600" dirty="0">
                <a:solidFill>
                  <a:srgbClr val="FF0000"/>
                </a:solidFill>
                <a:latin typeface="微软雅黑" pitchFamily="34" charset="-122"/>
              </a:rPr>
              <a:t>树形结构存储结点间联系的原则是什么</a:t>
            </a:r>
            <a:r>
              <a:rPr lang="en-US" altLang="zh-CN" sz="1600" dirty="0">
                <a:solidFill>
                  <a:srgbClr val="FF0000"/>
                </a:solidFill>
                <a:latin typeface="微软雅黑" pitchFamily="34" charset="-122"/>
              </a:rPr>
              <a:t>?</a:t>
            </a:r>
          </a:p>
          <a:p>
            <a:pPr lvl="1">
              <a:lnSpc>
                <a:spcPct val="150000"/>
              </a:lnSpc>
              <a:spcBef>
                <a:spcPts val="1200"/>
              </a:spcBef>
            </a:pPr>
            <a:r>
              <a:rPr lang="zh-CN" altLang="en-US" sz="1400" dirty="0">
                <a:latin typeface="微软雅黑" pitchFamily="34" charset="-122"/>
              </a:rPr>
              <a:t>根据树形结构的特点，每个结点与其直接相连的结点的关系只有两类，一是双亲，二是孩子。</a:t>
            </a:r>
            <a:endParaRPr lang="en-US" altLang="zh-CN" sz="1400" dirty="0">
              <a:latin typeface="微软雅黑" pitchFamily="34" charset="-122"/>
            </a:endParaRPr>
          </a:p>
          <a:p>
            <a:pPr lvl="1">
              <a:lnSpc>
                <a:spcPct val="150000"/>
              </a:lnSpc>
              <a:spcBef>
                <a:spcPts val="1200"/>
              </a:spcBef>
            </a:pPr>
            <a:r>
              <a:rPr lang="zh-CN" altLang="en-US" sz="1400" dirty="0">
                <a:latin typeface="微软雅黑" pitchFamily="34" charset="-122"/>
              </a:rPr>
              <a:t>对一个结点而言，其双亲只有一个，孩子可以有</a:t>
            </a:r>
            <a:r>
              <a:rPr lang="en-US" altLang="zh-CN" sz="1400" dirty="0">
                <a:latin typeface="微软雅黑" pitchFamily="34" charset="-122"/>
              </a:rPr>
              <a:t>0</a:t>
            </a:r>
            <a:r>
              <a:rPr lang="zh-CN" altLang="en-US" sz="1400" dirty="0">
                <a:latin typeface="微软雅黑" pitchFamily="34" charset="-122"/>
              </a:rPr>
              <a:t>到</a:t>
            </a:r>
            <a:r>
              <a:rPr lang="en-US" altLang="zh-CN" sz="1400" dirty="0">
                <a:latin typeface="微软雅黑" pitchFamily="34" charset="-122"/>
              </a:rPr>
              <a:t>n</a:t>
            </a:r>
            <a:r>
              <a:rPr lang="zh-CN" altLang="en-US" sz="1400" dirty="0">
                <a:latin typeface="微软雅黑" pitchFamily="34" charset="-122"/>
              </a:rPr>
              <a:t>个。树形结构的存储结构设计原则，即是要实现双亲、孩子关系如何直接或间接存储。</a:t>
            </a:r>
            <a:endParaRPr lang="en-US" altLang="zh-CN" sz="1400" dirty="0">
              <a:latin typeface="微软雅黑" pitchFamily="34" charset="-122"/>
            </a:endParaRPr>
          </a:p>
          <a:p>
            <a:pPr lvl="1">
              <a:lnSpc>
                <a:spcPct val="150000"/>
              </a:lnSpc>
              <a:spcBef>
                <a:spcPts val="1200"/>
              </a:spcBef>
            </a:pPr>
            <a:r>
              <a:rPr lang="zh-CN" altLang="en-US" sz="1400" dirty="0">
                <a:latin typeface="微软雅黑" pitchFamily="34" charset="-122"/>
              </a:rPr>
              <a:t>对于设计好的存储结构，检验的标准则是只要在存储结构中能找到一个结点的这两种关系，那么这样的存储结构设计就是可行的。我们可以称之为“</a:t>
            </a:r>
            <a:r>
              <a:rPr lang="zh-CN" altLang="en-US" sz="1400" b="1" dirty="0">
                <a:solidFill>
                  <a:srgbClr val="FF0000"/>
                </a:solidFill>
                <a:latin typeface="微软雅黑" pitchFamily="34" charset="-122"/>
              </a:rPr>
              <a:t>双亲孩子检验原则</a:t>
            </a:r>
            <a:r>
              <a:rPr lang="zh-CN" altLang="en-US" sz="1400" dirty="0">
                <a:latin typeface="微软雅黑" pitchFamily="34" charset="-122"/>
              </a:rPr>
              <a:t>”。</a:t>
            </a:r>
            <a:endParaRPr lang="en-US" altLang="zh-CN" sz="1400" dirty="0">
              <a:latin typeface="微软雅黑" pitchFamily="34" charset="-122"/>
            </a:endParaRPr>
          </a:p>
          <a:p>
            <a:pPr>
              <a:lnSpc>
                <a:spcPct val="150000"/>
              </a:lnSpc>
              <a:spcBef>
                <a:spcPts val="1200"/>
              </a:spcBef>
            </a:pPr>
            <a:r>
              <a:rPr lang="zh-CN" altLang="en-US" sz="1800" dirty="0">
                <a:latin typeface="微软雅黑" pitchFamily="34" charset="-122"/>
              </a:rPr>
              <a:t>下面介绍几种基本的树的存储方式。</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17</a:t>
            </a:fld>
            <a:endParaRPr lang="zh-CN" altLang="en-US" dirty="0"/>
          </a:p>
        </p:txBody>
      </p:sp>
    </p:spTree>
    <p:extLst>
      <p:ext uri="{BB962C8B-B14F-4D97-AF65-F5344CB8AC3E}">
        <p14:creationId xmlns:p14="http://schemas.microsoft.com/office/powerpoint/2010/main" val="59776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p:txBody>
          <a:bodyPr>
            <a:normAutofit/>
          </a:bodyPr>
          <a:lstStyle/>
          <a:p>
            <a:pPr marL="271463" lvl="0" indent="-271463" algn="just" fontAlgn="base">
              <a:lnSpc>
                <a:spcPct val="100000"/>
              </a:lnSpc>
              <a:spcBef>
                <a:spcPts val="600"/>
              </a:spcBef>
              <a:spcAft>
                <a:spcPct val="0"/>
              </a:spcAft>
              <a:buClr>
                <a:srgbClr val="FF0000"/>
              </a:buClr>
              <a:buNone/>
            </a:pPr>
            <a:r>
              <a:rPr lang="en-US" altLang="zh-CN" b="1" kern="0" dirty="0">
                <a:solidFill>
                  <a:srgbClr val="FF0000"/>
                </a:solidFill>
                <a:latin typeface="微软雅黑" pitchFamily="34" charset="-122"/>
                <a:cs typeface="Times New Roman" pitchFamily="18" charset="0"/>
              </a:rPr>
              <a:t>1.</a:t>
            </a:r>
            <a:r>
              <a:rPr lang="zh-CN" altLang="en-US" b="1" kern="0" dirty="0">
                <a:solidFill>
                  <a:srgbClr val="FF0000"/>
                </a:solidFill>
                <a:latin typeface="微软雅黑" pitchFamily="34" charset="-122"/>
                <a:cs typeface="Times New Roman" pitchFamily="18" charset="0"/>
              </a:rPr>
              <a:t>双亲表示法</a:t>
            </a:r>
          </a:p>
          <a:p>
            <a:pPr marL="271463" lvl="0" indent="-271463" fontAlgn="base">
              <a:lnSpc>
                <a:spcPct val="150000"/>
              </a:lnSpc>
              <a:spcBef>
                <a:spcPts val="600"/>
              </a:spcBef>
              <a:spcAft>
                <a:spcPct val="0"/>
              </a:spcAft>
              <a:buClr>
                <a:srgbClr val="0000FF"/>
              </a:buClr>
              <a:buFont typeface="Wingdings" pitchFamily="2" charset="2"/>
              <a:buChar char="n"/>
            </a:pPr>
            <a:r>
              <a:rPr lang="zh-CN" altLang="en-US" sz="1800" kern="0" dirty="0">
                <a:solidFill>
                  <a:srgbClr val="000000"/>
                </a:solidFill>
                <a:latin typeface="Microsoft YaHei" charset="0"/>
                <a:ea typeface="Microsoft YaHei" charset="0"/>
                <a:cs typeface="Microsoft YaHei" charset="0"/>
              </a:rPr>
              <a:t>由树的定义可以知道，</a:t>
            </a:r>
            <a:r>
              <a:rPr lang="zh-CN" altLang="en-US" sz="1800" kern="0" dirty="0">
                <a:solidFill>
                  <a:srgbClr val="FF0000"/>
                </a:solidFill>
                <a:latin typeface="Microsoft YaHei" charset="0"/>
                <a:ea typeface="Microsoft YaHei" charset="0"/>
                <a:cs typeface="Microsoft YaHei" charset="0"/>
              </a:rPr>
              <a:t>树中的每个结点都有唯一的一个双亲结点</a:t>
            </a:r>
            <a:r>
              <a:rPr lang="zh-CN" altLang="en-US" sz="1800" kern="0" dirty="0">
                <a:solidFill>
                  <a:srgbClr val="000000"/>
                </a:solidFill>
                <a:latin typeface="Microsoft YaHei" charset="0"/>
                <a:ea typeface="Microsoft YaHei" charset="0"/>
                <a:cs typeface="Microsoft YaHei" charset="0"/>
              </a:rPr>
              <a:t>，根据这一特性，可用一组连续的存储空间</a:t>
            </a:r>
            <a:r>
              <a:rPr lang="en-US" altLang="zh-CN" sz="1800" kern="0" dirty="0">
                <a:solidFill>
                  <a:srgbClr val="000000"/>
                </a:solidFill>
                <a:latin typeface="Microsoft YaHei" charset="0"/>
                <a:ea typeface="Microsoft YaHei" charset="0"/>
                <a:cs typeface="Microsoft YaHei" charset="0"/>
              </a:rPr>
              <a:t>(</a:t>
            </a:r>
            <a:r>
              <a:rPr lang="zh-CN" altLang="en-US" sz="1800" kern="0" dirty="0">
                <a:solidFill>
                  <a:srgbClr val="000000"/>
                </a:solidFill>
                <a:latin typeface="Microsoft YaHei" charset="0"/>
                <a:ea typeface="Microsoft YaHei" charset="0"/>
                <a:cs typeface="Microsoft YaHei" charset="0"/>
              </a:rPr>
              <a:t>一维数组</a:t>
            </a:r>
            <a:r>
              <a:rPr lang="en-US" altLang="zh-CN" sz="1800" kern="0" dirty="0">
                <a:solidFill>
                  <a:srgbClr val="000000"/>
                </a:solidFill>
                <a:latin typeface="Microsoft YaHei" charset="0"/>
                <a:ea typeface="Microsoft YaHei" charset="0"/>
                <a:cs typeface="Microsoft YaHei" charset="0"/>
              </a:rPr>
              <a:t>)</a:t>
            </a:r>
            <a:r>
              <a:rPr lang="zh-CN" altLang="en-US" sz="1800" kern="0" dirty="0">
                <a:solidFill>
                  <a:srgbClr val="000000"/>
                </a:solidFill>
                <a:latin typeface="Microsoft YaHei" charset="0"/>
                <a:ea typeface="Microsoft YaHei" charset="0"/>
                <a:cs typeface="Microsoft YaHei" charset="0"/>
              </a:rPr>
              <a:t>存储树中的各个结点，数组中的一个元素表示树中的一个结点，数组元素为结构体类型，其中包括</a:t>
            </a:r>
            <a:r>
              <a:rPr lang="zh-CN" altLang="en-US" sz="1800" kern="0" dirty="0">
                <a:solidFill>
                  <a:srgbClr val="FF0000"/>
                </a:solidFill>
                <a:latin typeface="Microsoft YaHei" charset="0"/>
                <a:ea typeface="Microsoft YaHei" charset="0"/>
                <a:cs typeface="Microsoft YaHei" charset="0"/>
              </a:rPr>
              <a:t>结点本身的信息</a:t>
            </a:r>
            <a:r>
              <a:rPr lang="zh-CN" altLang="en-US" sz="1800" kern="0" dirty="0">
                <a:solidFill>
                  <a:srgbClr val="000000"/>
                </a:solidFill>
                <a:latin typeface="Microsoft YaHei" charset="0"/>
                <a:ea typeface="Microsoft YaHei" charset="0"/>
                <a:cs typeface="Microsoft YaHei" charset="0"/>
              </a:rPr>
              <a:t>以及</a:t>
            </a:r>
            <a:r>
              <a:rPr lang="zh-CN" altLang="en-US" sz="1800" kern="0" dirty="0">
                <a:solidFill>
                  <a:srgbClr val="FF0000"/>
                </a:solidFill>
                <a:latin typeface="Microsoft YaHei" charset="0"/>
                <a:ea typeface="Microsoft YaHei" charset="0"/>
                <a:cs typeface="Microsoft YaHei" charset="0"/>
              </a:rPr>
              <a:t>结点的双亲结点在数组中的序号</a:t>
            </a:r>
            <a:r>
              <a:rPr lang="zh-CN" altLang="en-US" sz="1800" kern="0" dirty="0">
                <a:solidFill>
                  <a:srgbClr val="000000"/>
                </a:solidFill>
                <a:latin typeface="Microsoft YaHei" charset="0"/>
                <a:ea typeface="Microsoft YaHei" charset="0"/>
                <a:cs typeface="Microsoft YaHei" charset="0"/>
              </a:rPr>
              <a:t>，树的这种存储方法称为双亲表示法。其存储表示可描述为：</a:t>
            </a:r>
            <a:r>
              <a:rPr lang="zh-CN" altLang="en-US" sz="1800" kern="0" dirty="0">
                <a:solidFill>
                  <a:srgbClr val="0000FF"/>
                </a:solidFill>
                <a:latin typeface="Microsoft YaHei" charset="0"/>
                <a:ea typeface="Microsoft YaHei" charset="0"/>
                <a:cs typeface="Microsoft YaHei" charset="0"/>
              </a:rPr>
              <a:t> </a:t>
            </a:r>
          </a:p>
          <a:p>
            <a:pPr marL="730250" lvl="1" indent="-279400" algn="just" fontAlgn="base">
              <a:lnSpc>
                <a:spcPct val="100000"/>
              </a:lnSpc>
              <a:spcBef>
                <a:spcPts val="1200"/>
              </a:spcBef>
              <a:spcAft>
                <a:spcPct val="0"/>
              </a:spcAft>
              <a:buClr>
                <a:srgbClr val="009900"/>
              </a:buClr>
              <a:buNone/>
            </a:pPr>
            <a:r>
              <a:rPr lang="zh-CN" altLang="en-US" kern="0" dirty="0">
                <a:solidFill>
                  <a:srgbClr val="000000"/>
                </a:solidFill>
                <a:latin typeface="Times New Roman" pitchFamily="18" charset="0"/>
                <a:ea typeface="宋体"/>
                <a:cs typeface="Times New Roman" pitchFamily="18" charset="0"/>
              </a:rPr>
              <a:t> </a:t>
            </a:r>
            <a:r>
              <a:rPr lang="en-US" altLang="zh-CN" kern="0" dirty="0">
                <a:solidFill>
                  <a:srgbClr val="000000"/>
                </a:solidFill>
                <a:latin typeface="Times New Roman" pitchFamily="18" charset="0"/>
                <a:ea typeface="宋体"/>
                <a:cs typeface="Times New Roman" pitchFamily="18" charset="0"/>
              </a:rPr>
              <a:t>#define </a:t>
            </a:r>
            <a:r>
              <a:rPr lang="en-US" altLang="zh-CN" kern="0" dirty="0" err="1">
                <a:solidFill>
                  <a:srgbClr val="000000"/>
                </a:solidFill>
                <a:latin typeface="Times New Roman" pitchFamily="18" charset="0"/>
                <a:ea typeface="宋体"/>
                <a:cs typeface="Times New Roman" pitchFamily="18" charset="0"/>
              </a:rPr>
              <a:t>MaxNode</a:t>
            </a:r>
            <a:endParaRPr lang="en-US" altLang="zh-CN" kern="0" dirty="0">
              <a:solidFill>
                <a:srgbClr val="000000"/>
              </a:solidFill>
              <a:latin typeface="Times New Roman" pitchFamily="18" charset="0"/>
              <a:ea typeface="宋体"/>
              <a:cs typeface="Times New Roman" pitchFamily="18" charset="0"/>
            </a:endParaRPr>
          </a:p>
          <a:p>
            <a:pPr marL="730250" lvl="1" indent="-279400" algn="just" fontAlgn="base">
              <a:lnSpc>
                <a:spcPct val="100000"/>
              </a:lnSpc>
              <a:spcBef>
                <a:spcPts val="600"/>
              </a:spcBef>
              <a:spcAft>
                <a:spcPct val="0"/>
              </a:spcAft>
              <a:buClr>
                <a:srgbClr val="009900"/>
              </a:buClr>
              <a:buNone/>
            </a:pPr>
            <a:r>
              <a:rPr lang="en-US" altLang="zh-CN" kern="0" dirty="0">
                <a:solidFill>
                  <a:srgbClr val="000000"/>
                </a:solidFill>
                <a:latin typeface="Times New Roman" pitchFamily="18" charset="0"/>
                <a:ea typeface="宋体"/>
                <a:cs typeface="Times New Roman" pitchFamily="18" charset="0"/>
              </a:rPr>
              <a:t> </a:t>
            </a:r>
            <a:r>
              <a:rPr lang="en-US" altLang="zh-CN" kern="0" dirty="0" err="1">
                <a:solidFill>
                  <a:srgbClr val="000000"/>
                </a:solidFill>
                <a:latin typeface="Times New Roman" pitchFamily="18" charset="0"/>
                <a:ea typeface="宋体"/>
                <a:cs typeface="Times New Roman" pitchFamily="18" charset="0"/>
              </a:rPr>
              <a:t>typedef</a:t>
            </a:r>
            <a:r>
              <a:rPr lang="en-US" altLang="zh-CN" kern="0" dirty="0">
                <a:solidFill>
                  <a:srgbClr val="000000"/>
                </a:solidFill>
                <a:latin typeface="Times New Roman" pitchFamily="18" charset="0"/>
                <a:ea typeface="宋体"/>
                <a:cs typeface="Times New Roman" pitchFamily="18" charset="0"/>
              </a:rPr>
              <a:t> </a:t>
            </a:r>
            <a:r>
              <a:rPr lang="en-US" altLang="zh-CN" kern="0" dirty="0" err="1">
                <a:solidFill>
                  <a:srgbClr val="000000"/>
                </a:solidFill>
                <a:latin typeface="Times New Roman" pitchFamily="18" charset="0"/>
                <a:ea typeface="宋体"/>
                <a:cs typeface="Times New Roman" pitchFamily="18" charset="0"/>
              </a:rPr>
              <a:t>struct</a:t>
            </a:r>
            <a:r>
              <a:rPr lang="en-US" altLang="zh-CN" kern="0" dirty="0">
                <a:solidFill>
                  <a:srgbClr val="000000"/>
                </a:solidFill>
                <a:latin typeface="Times New Roman" pitchFamily="18" charset="0"/>
                <a:ea typeface="宋体"/>
                <a:cs typeface="Times New Roman" pitchFamily="18" charset="0"/>
              </a:rPr>
              <a:t> {</a:t>
            </a:r>
          </a:p>
          <a:p>
            <a:pPr marL="730250" lvl="1" indent="-279400" algn="just" fontAlgn="base">
              <a:lnSpc>
                <a:spcPct val="100000"/>
              </a:lnSpc>
              <a:spcBef>
                <a:spcPts val="600"/>
              </a:spcBef>
              <a:spcAft>
                <a:spcPct val="0"/>
              </a:spcAft>
              <a:buClr>
                <a:srgbClr val="009900"/>
              </a:buClr>
              <a:buNone/>
            </a:pPr>
            <a:r>
              <a:rPr lang="en-US" altLang="zh-CN" kern="0" dirty="0">
                <a:solidFill>
                  <a:srgbClr val="000000"/>
                </a:solidFill>
                <a:latin typeface="Times New Roman" pitchFamily="18" charset="0"/>
                <a:ea typeface="宋体"/>
                <a:cs typeface="Times New Roman" pitchFamily="18" charset="0"/>
              </a:rPr>
              <a:t>          </a:t>
            </a:r>
            <a:r>
              <a:rPr lang="en-US" altLang="zh-CN" kern="0" dirty="0" err="1">
                <a:solidFill>
                  <a:srgbClr val="000000"/>
                </a:solidFill>
                <a:latin typeface="Times New Roman" pitchFamily="18" charset="0"/>
                <a:ea typeface="宋体"/>
                <a:cs typeface="Times New Roman" pitchFamily="18" charset="0"/>
              </a:rPr>
              <a:t>elemtype</a:t>
            </a:r>
            <a:r>
              <a:rPr lang="en-US" altLang="zh-CN" kern="0" dirty="0">
                <a:solidFill>
                  <a:srgbClr val="000000"/>
                </a:solidFill>
                <a:latin typeface="Times New Roman" pitchFamily="18" charset="0"/>
                <a:ea typeface="宋体"/>
                <a:cs typeface="Times New Roman" pitchFamily="18" charset="0"/>
              </a:rPr>
              <a:t>  data;</a:t>
            </a:r>
          </a:p>
          <a:p>
            <a:pPr marL="730250" lvl="1" indent="-279400" algn="just" fontAlgn="base">
              <a:lnSpc>
                <a:spcPct val="100000"/>
              </a:lnSpc>
              <a:spcBef>
                <a:spcPts val="600"/>
              </a:spcBef>
              <a:spcAft>
                <a:spcPct val="0"/>
              </a:spcAft>
              <a:buClr>
                <a:srgbClr val="009900"/>
              </a:buClr>
              <a:buNone/>
            </a:pPr>
            <a:r>
              <a:rPr lang="en-US" altLang="zh-CN" kern="0" dirty="0">
                <a:solidFill>
                  <a:srgbClr val="000000"/>
                </a:solidFill>
                <a:latin typeface="Times New Roman" pitchFamily="18" charset="0"/>
                <a:ea typeface="宋体"/>
                <a:cs typeface="Times New Roman" pitchFamily="18" charset="0"/>
              </a:rPr>
              <a:t>          </a:t>
            </a:r>
            <a:r>
              <a:rPr lang="en-US" altLang="zh-CN" kern="0" dirty="0" err="1">
                <a:solidFill>
                  <a:srgbClr val="000000"/>
                </a:solidFill>
                <a:latin typeface="Times New Roman" pitchFamily="18" charset="0"/>
                <a:ea typeface="宋体"/>
                <a:cs typeface="Times New Roman" pitchFamily="18" charset="0"/>
              </a:rPr>
              <a:t>int</a:t>
            </a:r>
            <a:r>
              <a:rPr lang="en-US" altLang="zh-CN" kern="0" dirty="0">
                <a:solidFill>
                  <a:srgbClr val="000000"/>
                </a:solidFill>
                <a:latin typeface="Times New Roman" pitchFamily="18" charset="0"/>
                <a:ea typeface="宋体"/>
                <a:cs typeface="Times New Roman" pitchFamily="18" charset="0"/>
              </a:rPr>
              <a:t>  parent;</a:t>
            </a:r>
          </a:p>
          <a:p>
            <a:pPr marL="730250" lvl="1" indent="-279400" algn="just" fontAlgn="base">
              <a:lnSpc>
                <a:spcPct val="100000"/>
              </a:lnSpc>
              <a:spcBef>
                <a:spcPts val="600"/>
              </a:spcBef>
              <a:spcAft>
                <a:spcPct val="0"/>
              </a:spcAft>
              <a:buClr>
                <a:srgbClr val="009900"/>
              </a:buClr>
              <a:buNone/>
            </a:pPr>
            <a:r>
              <a:rPr lang="en-US" altLang="zh-CN" kern="0" dirty="0">
                <a:solidFill>
                  <a:srgbClr val="000000"/>
                </a:solidFill>
                <a:latin typeface="Times New Roman" pitchFamily="18" charset="0"/>
                <a:ea typeface="宋体"/>
                <a:cs typeface="Times New Roman" pitchFamily="18" charset="0"/>
              </a:rPr>
              <a:t> } </a:t>
            </a:r>
            <a:r>
              <a:rPr lang="en-US" altLang="zh-CN" kern="0" dirty="0" err="1">
                <a:solidFill>
                  <a:srgbClr val="000000"/>
                </a:solidFill>
                <a:latin typeface="Times New Roman" pitchFamily="18" charset="0"/>
                <a:ea typeface="宋体"/>
                <a:cs typeface="Times New Roman" pitchFamily="18" charset="0"/>
              </a:rPr>
              <a:t>NodeType</a:t>
            </a:r>
            <a:r>
              <a:rPr lang="en-US" altLang="zh-CN" kern="0" dirty="0">
                <a:solidFill>
                  <a:srgbClr val="000000"/>
                </a:solidFill>
                <a:latin typeface="Times New Roman" pitchFamily="18" charset="0"/>
                <a:ea typeface="宋体"/>
                <a:cs typeface="Times New Roman" pitchFamily="18" charset="0"/>
              </a:rPr>
              <a:t>;</a:t>
            </a:r>
          </a:p>
          <a:p>
            <a:pPr marL="730250" lvl="1" indent="-279400" algn="just" fontAlgn="base">
              <a:lnSpc>
                <a:spcPct val="100000"/>
              </a:lnSpc>
              <a:spcBef>
                <a:spcPts val="600"/>
              </a:spcBef>
              <a:spcAft>
                <a:spcPct val="0"/>
              </a:spcAft>
              <a:buClr>
                <a:srgbClr val="009900"/>
              </a:buClr>
              <a:buNone/>
            </a:pPr>
            <a:r>
              <a:rPr lang="en-US" altLang="zh-CN" kern="0" dirty="0">
                <a:solidFill>
                  <a:srgbClr val="000000"/>
                </a:solidFill>
                <a:latin typeface="Times New Roman" pitchFamily="18" charset="0"/>
                <a:ea typeface="宋体"/>
                <a:cs typeface="Times New Roman" pitchFamily="18" charset="0"/>
              </a:rPr>
              <a:t> </a:t>
            </a:r>
            <a:r>
              <a:rPr lang="en-US" altLang="zh-CN" kern="0" dirty="0" err="1">
                <a:solidFill>
                  <a:srgbClr val="000000"/>
                </a:solidFill>
                <a:latin typeface="Times New Roman" pitchFamily="18" charset="0"/>
                <a:ea typeface="宋体"/>
                <a:cs typeface="Times New Roman" pitchFamily="18" charset="0"/>
              </a:rPr>
              <a:t>NodeType</a:t>
            </a:r>
            <a:r>
              <a:rPr lang="en-US" altLang="zh-CN" kern="0" dirty="0">
                <a:solidFill>
                  <a:srgbClr val="000000"/>
                </a:solidFill>
                <a:latin typeface="Times New Roman" pitchFamily="18" charset="0"/>
                <a:ea typeface="宋体"/>
                <a:cs typeface="Times New Roman" pitchFamily="18" charset="0"/>
              </a:rPr>
              <a:t>  t[</a:t>
            </a:r>
            <a:r>
              <a:rPr lang="en-US" altLang="zh-CN" kern="0" dirty="0" err="1">
                <a:solidFill>
                  <a:srgbClr val="000000"/>
                </a:solidFill>
                <a:latin typeface="Times New Roman" pitchFamily="18" charset="0"/>
                <a:ea typeface="宋体"/>
                <a:cs typeface="Times New Roman" pitchFamily="18" charset="0"/>
              </a:rPr>
              <a:t>MaxNode</a:t>
            </a:r>
            <a:r>
              <a:rPr lang="en-US" altLang="zh-CN" kern="0" dirty="0">
                <a:solidFill>
                  <a:srgbClr val="000000"/>
                </a:solidFill>
                <a:latin typeface="Times New Roman" pitchFamily="18" charset="0"/>
                <a:ea typeface="宋体"/>
                <a:cs typeface="Times New Roman" pitchFamily="18" charset="0"/>
              </a:rPr>
              <a:t>];</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18</a:t>
            </a:fld>
            <a:endParaRPr lang="zh-CN" altLang="en-US" dirty="0"/>
          </a:p>
        </p:txBody>
      </p:sp>
    </p:spTree>
    <p:extLst>
      <p:ext uri="{BB962C8B-B14F-4D97-AF65-F5344CB8AC3E}">
        <p14:creationId xmlns:p14="http://schemas.microsoft.com/office/powerpoint/2010/main" val="222491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a:xfrm>
            <a:off x="432000" y="865762"/>
            <a:ext cx="8280000" cy="5174678"/>
          </a:xfrm>
        </p:spPr>
        <p:txBody>
          <a:bodyPr/>
          <a:lstStyle/>
          <a:p>
            <a:pPr>
              <a:lnSpc>
                <a:spcPct val="150000"/>
              </a:lnSpc>
            </a:pPr>
            <a:r>
              <a:rPr lang="zh-CN" altLang="en-US" sz="1400" dirty="0"/>
              <a:t>树的双亲表示如图所示。图中用</a:t>
            </a:r>
            <a:r>
              <a:rPr lang="en-US" altLang="zh-CN" sz="1400" dirty="0"/>
              <a:t>parent</a:t>
            </a:r>
            <a:r>
              <a:rPr lang="zh-CN" altLang="en-US" sz="1400" dirty="0"/>
              <a:t>域的值为</a:t>
            </a:r>
            <a:r>
              <a:rPr lang="en-US" altLang="zh-CN" sz="1400" dirty="0"/>
              <a:t>-1</a:t>
            </a:r>
            <a:r>
              <a:rPr lang="zh-CN" altLang="en-US" sz="1400" dirty="0"/>
              <a:t>表示该结点无双亲结点，即该结点是一个根结点。</a:t>
            </a:r>
          </a:p>
          <a:p>
            <a:pPr>
              <a:lnSpc>
                <a:spcPct val="150000"/>
              </a:lnSpc>
            </a:pPr>
            <a:r>
              <a:rPr lang="zh-CN" altLang="en-US" sz="1400" dirty="0"/>
              <a:t>树的双亲表示法对于实现</a:t>
            </a:r>
            <a:r>
              <a:rPr lang="en-US" altLang="zh-CN" sz="1400" dirty="0"/>
              <a:t>Parent(</a:t>
            </a:r>
            <a:r>
              <a:rPr lang="en-US" altLang="zh-CN" sz="1400" dirty="0" err="1"/>
              <a:t>t,x</a:t>
            </a:r>
            <a:r>
              <a:rPr lang="en-US" altLang="zh-CN" sz="1400" dirty="0"/>
              <a:t>)</a:t>
            </a:r>
            <a:r>
              <a:rPr lang="zh-CN" altLang="en-US" sz="1400" dirty="0"/>
              <a:t>操作和</a:t>
            </a:r>
            <a:r>
              <a:rPr lang="en-US" altLang="zh-CN" sz="1400" dirty="0"/>
              <a:t>Root(x)</a:t>
            </a:r>
            <a:r>
              <a:rPr lang="zh-CN" altLang="en-US" sz="1400" dirty="0"/>
              <a:t>操作很方便，但若求某结点的孩子结点，即实现</a:t>
            </a:r>
            <a:r>
              <a:rPr lang="en-US" altLang="zh-CN" sz="1400" dirty="0"/>
              <a:t>Child(</a:t>
            </a:r>
            <a:r>
              <a:rPr lang="en-US" altLang="zh-CN" sz="1400" dirty="0" err="1"/>
              <a:t>t,x,i</a:t>
            </a:r>
            <a:r>
              <a:rPr lang="en-US" altLang="zh-CN" sz="1400" dirty="0"/>
              <a:t>)</a:t>
            </a:r>
            <a:r>
              <a:rPr lang="zh-CN" altLang="en-US" sz="1400" dirty="0"/>
              <a:t>操作时，则需要查询整个数组。此外，</a:t>
            </a:r>
            <a:r>
              <a:rPr lang="zh-CN" altLang="en-US" sz="1400" b="1" dirty="0">
                <a:solidFill>
                  <a:srgbClr val="0000FF"/>
                </a:solidFill>
              </a:rPr>
              <a:t>这种存储方式不能反映各兄弟结点之间的关系</a:t>
            </a:r>
            <a:r>
              <a:rPr lang="zh-CN" altLang="en-US" sz="1400" dirty="0"/>
              <a:t>，所以实现</a:t>
            </a:r>
            <a:r>
              <a:rPr lang="en-US" altLang="zh-CN" sz="1400" dirty="0" err="1"/>
              <a:t>RightSibling</a:t>
            </a:r>
            <a:r>
              <a:rPr lang="en-US" altLang="zh-CN" sz="1400" dirty="0"/>
              <a:t>(</a:t>
            </a:r>
            <a:r>
              <a:rPr lang="en-US" altLang="zh-CN" sz="1400" dirty="0" err="1"/>
              <a:t>t,x</a:t>
            </a:r>
            <a:r>
              <a:rPr lang="en-US" altLang="zh-CN" sz="1400" dirty="0"/>
              <a:t>)</a:t>
            </a:r>
            <a:r>
              <a:rPr lang="zh-CN" altLang="en-US" sz="1400" dirty="0"/>
              <a:t>操作也比较困难。</a:t>
            </a:r>
          </a:p>
          <a:p>
            <a:pPr>
              <a:lnSpc>
                <a:spcPct val="150000"/>
              </a:lnSpc>
            </a:pPr>
            <a:r>
              <a:rPr lang="zh-CN" altLang="en-US" sz="1400" dirty="0"/>
              <a:t>在实际中，如果需要实现这些操作，可在结点结构中增设存放第一个孩子的域和存放第一个右兄弟的域，就能较方便地实现上述操作了。</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19</a:t>
            </a:fld>
            <a:endParaRPr lang="zh-CN" altLang="en-US" dirty="0"/>
          </a:p>
        </p:txBody>
      </p:sp>
      <p:cxnSp>
        <p:nvCxnSpPr>
          <p:cNvPr id="7" name="直接连接符 6"/>
          <p:cNvCxnSpPr/>
          <p:nvPr/>
        </p:nvCxnSpPr>
        <p:spPr>
          <a:xfrm>
            <a:off x="6255521" y="4195985"/>
            <a:ext cx="0" cy="74348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52728" y="3700329"/>
            <a:ext cx="0" cy="230737"/>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616" y="3159679"/>
            <a:ext cx="5920767" cy="299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9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a:t>
            </a:r>
            <a:endParaRPr lang="zh-CN" altLang="en-US" dirty="0"/>
          </a:p>
        </p:txBody>
      </p:sp>
      <p:sp>
        <p:nvSpPr>
          <p:cNvPr id="3" name="内容占位符 2"/>
          <p:cNvSpPr>
            <a:spLocks noGrp="1"/>
          </p:cNvSpPr>
          <p:nvPr>
            <p:ph idx="1"/>
          </p:nvPr>
        </p:nvSpPr>
        <p:spPr/>
        <p:txBody>
          <a:bodyPr/>
          <a:lstStyle/>
          <a:p>
            <a:pPr>
              <a:lnSpc>
                <a:spcPct val="150000"/>
              </a:lnSpc>
            </a:pPr>
            <a:r>
              <a:rPr lang="en-US" altLang="zh-CN" sz="2800" dirty="0"/>
              <a:t>1 </a:t>
            </a:r>
            <a:r>
              <a:rPr lang="en-US" altLang="zh-CN" sz="2800" b="1" u="sng" dirty="0"/>
              <a:t>Binary trees</a:t>
            </a:r>
          </a:p>
          <a:p>
            <a:pPr>
              <a:lnSpc>
                <a:spcPct val="150000"/>
              </a:lnSpc>
            </a:pPr>
            <a:r>
              <a:rPr lang="en-US" altLang="zh-CN" sz="2800" dirty="0"/>
              <a:t>2 Traversal of binary trees</a:t>
            </a:r>
          </a:p>
          <a:p>
            <a:pPr>
              <a:lnSpc>
                <a:spcPct val="150000"/>
              </a:lnSpc>
            </a:pPr>
            <a:r>
              <a:rPr lang="en-US" altLang="zh-CN" sz="2800" dirty="0"/>
              <a:t>3 Application: binary trees</a:t>
            </a:r>
          </a:p>
          <a:p>
            <a:pPr>
              <a:lnSpc>
                <a:spcPct val="150000"/>
              </a:lnSpc>
            </a:pPr>
            <a:endParaRPr lang="en-US" altLang="zh-CN" sz="1400" dirty="0"/>
          </a:p>
          <a:p>
            <a:pPr>
              <a:lnSpc>
                <a:spcPct val="150000"/>
              </a:lnSpc>
            </a:pPr>
            <a:r>
              <a:rPr lang="en-US" altLang="zh-CN" sz="2800" dirty="0"/>
              <a:t>4 </a:t>
            </a:r>
            <a:r>
              <a:rPr lang="en-US" altLang="zh-CN" sz="2800" b="1" u="sng" dirty="0"/>
              <a:t>Tree</a:t>
            </a:r>
            <a:r>
              <a:rPr lang="en-US" altLang="zh-CN" sz="2800" dirty="0"/>
              <a:t> Specifications and term</a:t>
            </a:r>
          </a:p>
          <a:p>
            <a:pPr>
              <a:lnSpc>
                <a:spcPct val="150000"/>
              </a:lnSpc>
            </a:pPr>
            <a:r>
              <a:rPr lang="en-US" altLang="zh-CN" sz="2800" dirty="0"/>
              <a:t>5 Tree and </a:t>
            </a:r>
            <a:r>
              <a:rPr lang="en-US" altLang="zh-CN" sz="2800" b="1" u="sng" dirty="0"/>
              <a:t>forest</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a:t>
            </a:fld>
            <a:endParaRPr lang="zh-CN" altLang="en-US" dirty="0"/>
          </a:p>
        </p:txBody>
      </p:sp>
    </p:spTree>
    <p:extLst>
      <p:ext uri="{BB962C8B-B14F-4D97-AF65-F5344CB8AC3E}">
        <p14:creationId xmlns:p14="http://schemas.microsoft.com/office/powerpoint/2010/main" val="347571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p:txBody>
          <a:bodyPr>
            <a:normAutofit/>
          </a:bodyPr>
          <a:lstStyle/>
          <a:p>
            <a:pPr marL="342900" lvl="0" indent="-342900" algn="just" fontAlgn="base">
              <a:lnSpc>
                <a:spcPct val="100000"/>
              </a:lnSpc>
              <a:spcBef>
                <a:spcPts val="600"/>
              </a:spcBef>
              <a:spcAft>
                <a:spcPct val="0"/>
              </a:spcAft>
              <a:buClr>
                <a:srgbClr val="0000FF"/>
              </a:buClr>
              <a:buNone/>
            </a:pPr>
            <a:r>
              <a:rPr lang="en-US" altLang="zh-CN" b="1" kern="0" dirty="0">
                <a:solidFill>
                  <a:srgbClr val="FF0000"/>
                </a:solidFill>
                <a:latin typeface="微软雅黑" pitchFamily="34" charset="-122"/>
              </a:rPr>
              <a:t>2. </a:t>
            </a:r>
            <a:r>
              <a:rPr lang="zh-CN" altLang="en-US" b="1" kern="0" dirty="0">
                <a:solidFill>
                  <a:srgbClr val="FF0000"/>
                </a:solidFill>
                <a:latin typeface="微软雅黑" pitchFamily="34" charset="-122"/>
              </a:rPr>
              <a:t>孩子表示法</a:t>
            </a:r>
          </a:p>
          <a:p>
            <a:pPr marL="342900" lvl="0" indent="-342900" algn="just" fontAlgn="base">
              <a:lnSpc>
                <a:spcPct val="125000"/>
              </a:lnSpc>
              <a:spcBef>
                <a:spcPts val="600"/>
              </a:spcBef>
              <a:spcAft>
                <a:spcPct val="0"/>
              </a:spcAft>
              <a:buClr>
                <a:srgbClr val="0000FF"/>
              </a:buClr>
              <a:buNone/>
            </a:pPr>
            <a:r>
              <a:rPr lang="en-US" altLang="zh-CN" sz="2000" kern="0" dirty="0">
                <a:solidFill>
                  <a:srgbClr val="0000CC"/>
                </a:solidFill>
                <a:latin typeface="微软雅黑" pitchFamily="34" charset="-122"/>
              </a:rPr>
              <a:t>(1) </a:t>
            </a:r>
            <a:r>
              <a:rPr lang="zh-CN" altLang="en-US" sz="2000" kern="0" dirty="0">
                <a:solidFill>
                  <a:srgbClr val="0000CC"/>
                </a:solidFill>
                <a:latin typeface="微软雅黑" pitchFamily="34" charset="-122"/>
              </a:rPr>
              <a:t>多重链表法</a:t>
            </a:r>
          </a:p>
          <a:p>
            <a:pPr marL="342900" lvl="0" indent="-342900" fontAlgn="base">
              <a:lnSpc>
                <a:spcPct val="150000"/>
              </a:lnSpc>
              <a:spcBef>
                <a:spcPts val="600"/>
              </a:spcBef>
              <a:spcAft>
                <a:spcPct val="0"/>
              </a:spcAft>
              <a:buClr>
                <a:srgbClr val="0000FF"/>
              </a:buClr>
              <a:buFont typeface="Wingdings" pitchFamily="2" charset="2"/>
              <a:buChar char="n"/>
            </a:pPr>
            <a:r>
              <a:rPr lang="zh-CN" altLang="en-US" sz="1800" kern="0" dirty="0">
                <a:solidFill>
                  <a:srgbClr val="000000"/>
                </a:solidFill>
                <a:latin typeface="微软雅黑" pitchFamily="34" charset="-122"/>
              </a:rPr>
              <a:t>由于树中每个结点都有零个或多个孩子结点，因此，可以令每个结点包括一个结点信息域和多个指针域，每个指针域指向该结点的一个孩子结点，通过各个指针域值反映出树中各结点之间的逻辑关系。</a:t>
            </a:r>
            <a:endParaRPr lang="en-US" altLang="zh-CN" sz="1800" kern="0" dirty="0">
              <a:solidFill>
                <a:srgbClr val="000000"/>
              </a:solidFill>
              <a:latin typeface="微软雅黑" pitchFamily="34" charset="-122"/>
            </a:endParaRPr>
          </a:p>
          <a:p>
            <a:pPr marL="342900" lvl="0" indent="-342900" fontAlgn="base">
              <a:lnSpc>
                <a:spcPct val="150000"/>
              </a:lnSpc>
              <a:spcBef>
                <a:spcPts val="600"/>
              </a:spcBef>
              <a:spcAft>
                <a:spcPct val="0"/>
              </a:spcAft>
              <a:buClr>
                <a:srgbClr val="0000FF"/>
              </a:buClr>
              <a:buFont typeface="Wingdings" pitchFamily="2" charset="2"/>
              <a:buChar char="n"/>
            </a:pPr>
            <a:r>
              <a:rPr lang="zh-CN" altLang="en-US" sz="1800" kern="0" dirty="0">
                <a:solidFill>
                  <a:srgbClr val="000000"/>
                </a:solidFill>
                <a:latin typeface="微软雅黑" pitchFamily="34" charset="-122"/>
              </a:rPr>
              <a:t>在这种表示法中，树中每个结点有多个指针域，形成了</a:t>
            </a:r>
            <a:r>
              <a:rPr lang="zh-CN" altLang="en-US" sz="1800" kern="0" dirty="0">
                <a:solidFill>
                  <a:srgbClr val="FF0000"/>
                </a:solidFill>
                <a:latin typeface="微软雅黑" pitchFamily="34" charset="-122"/>
              </a:rPr>
              <a:t>多条链表</a:t>
            </a:r>
            <a:r>
              <a:rPr lang="zh-CN" altLang="en-US" sz="1800" kern="0" dirty="0">
                <a:solidFill>
                  <a:srgbClr val="000000"/>
                </a:solidFill>
                <a:latin typeface="微软雅黑" pitchFamily="34" charset="-122"/>
              </a:rPr>
              <a:t>，所以这种方法又常称为多重链表法。</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1800" kern="0" dirty="0">
                <a:solidFill>
                  <a:srgbClr val="000000"/>
                </a:solidFill>
                <a:latin typeface="微软雅黑" pitchFamily="34" charset="-122"/>
              </a:rPr>
              <a:t>在一棵树中，各结点的度数各异，因此结点的指针域个数的设置有两种方法：</a:t>
            </a:r>
          </a:p>
          <a:p>
            <a:pPr marL="342900" lvl="0" indent="-342900" algn="just" fontAlgn="base">
              <a:lnSpc>
                <a:spcPct val="150000"/>
              </a:lnSpc>
              <a:spcBef>
                <a:spcPts val="600"/>
              </a:spcBef>
              <a:spcAft>
                <a:spcPct val="0"/>
              </a:spcAft>
              <a:buClr>
                <a:srgbClr val="0000FF"/>
              </a:buClr>
              <a:buNone/>
            </a:pPr>
            <a:r>
              <a:rPr lang="zh-CN" altLang="en-US" sz="1800" kern="0" dirty="0">
                <a:solidFill>
                  <a:srgbClr val="000000"/>
                </a:solidFill>
                <a:latin typeface="微软雅黑" pitchFamily="34" charset="-122"/>
              </a:rPr>
              <a:t>  </a:t>
            </a:r>
            <a:r>
              <a:rPr lang="zh-CN" altLang="en-US" sz="1800" kern="0" dirty="0">
                <a:solidFill>
                  <a:srgbClr val="0000FF"/>
                </a:solidFill>
                <a:latin typeface="微软雅黑" pitchFamily="34" charset="-122"/>
              </a:rPr>
              <a:t>① 每个结点指针域的个数 </a:t>
            </a:r>
            <a:r>
              <a:rPr lang="en-US" altLang="zh-CN" sz="1800" kern="0" dirty="0">
                <a:solidFill>
                  <a:srgbClr val="0000FF"/>
                </a:solidFill>
                <a:latin typeface="微软雅黑" pitchFamily="34" charset="-122"/>
              </a:rPr>
              <a:t>= </a:t>
            </a:r>
            <a:r>
              <a:rPr lang="zh-CN" altLang="en-US" sz="1800" kern="0" dirty="0">
                <a:solidFill>
                  <a:srgbClr val="0000FF"/>
                </a:solidFill>
                <a:latin typeface="微软雅黑" pitchFamily="34" charset="-122"/>
              </a:rPr>
              <a:t>该结点的度数；</a:t>
            </a:r>
          </a:p>
          <a:p>
            <a:pPr marL="342900" lvl="0" indent="-342900" algn="just" fontAlgn="base">
              <a:lnSpc>
                <a:spcPct val="150000"/>
              </a:lnSpc>
              <a:spcBef>
                <a:spcPts val="600"/>
              </a:spcBef>
              <a:spcAft>
                <a:spcPct val="0"/>
              </a:spcAft>
              <a:buClr>
                <a:srgbClr val="0000FF"/>
              </a:buClr>
              <a:buNone/>
            </a:pPr>
            <a:r>
              <a:rPr lang="zh-CN" altLang="en-US" sz="1800" kern="0" dirty="0">
                <a:solidFill>
                  <a:srgbClr val="0000FF"/>
                </a:solidFill>
                <a:latin typeface="微软雅黑" pitchFamily="34" charset="-122"/>
              </a:rPr>
              <a:t>  ② 每个结点指针域的个数 </a:t>
            </a:r>
            <a:r>
              <a:rPr lang="en-US" altLang="zh-CN" sz="1800" kern="0" dirty="0">
                <a:solidFill>
                  <a:srgbClr val="0000FF"/>
                </a:solidFill>
                <a:latin typeface="微软雅黑" pitchFamily="34" charset="-122"/>
              </a:rPr>
              <a:t>= </a:t>
            </a:r>
            <a:r>
              <a:rPr lang="zh-CN" altLang="en-US" sz="1800" kern="0" dirty="0">
                <a:solidFill>
                  <a:srgbClr val="0000FF"/>
                </a:solidFill>
                <a:latin typeface="微软雅黑" pitchFamily="34" charset="-122"/>
              </a:rPr>
              <a:t>树的度数。</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20</a:t>
            </a:fld>
            <a:endParaRPr lang="zh-CN" altLang="en-US" dirty="0"/>
          </a:p>
        </p:txBody>
      </p:sp>
    </p:spTree>
    <p:extLst>
      <p:ext uri="{BB962C8B-B14F-4D97-AF65-F5344CB8AC3E}">
        <p14:creationId xmlns:p14="http://schemas.microsoft.com/office/powerpoint/2010/main" val="173580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p:txBody>
          <a:bodyPr>
            <a:normAutofit/>
          </a:bodyPr>
          <a:lstStyle/>
          <a:p>
            <a:pPr marL="342900" lvl="0" indent="-342900" fontAlgn="base">
              <a:lnSpc>
                <a:spcPct val="135000"/>
              </a:lnSpc>
              <a:spcBef>
                <a:spcPts val="12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对于方法①，它虽然在一定程度上节约了存储空间，但由于树中各结点是不同构的，各种操作不容易实现，所以这种方法很少采用；</a:t>
            </a:r>
            <a:endParaRPr lang="en-US" altLang="zh-CN" sz="1600" kern="0" dirty="0">
              <a:solidFill>
                <a:srgbClr val="000000"/>
              </a:solidFill>
              <a:latin typeface="微软雅黑" pitchFamily="34" charset="-122"/>
            </a:endParaRPr>
          </a:p>
          <a:p>
            <a:pPr marL="342900" lvl="0" indent="-342900" fontAlgn="base">
              <a:lnSpc>
                <a:spcPct val="135000"/>
              </a:lnSpc>
              <a:spcBef>
                <a:spcPts val="12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方法②中各结点是同构的，各种操作相对容易实现，但为此付出的代价是存储空间的浪费。图</a:t>
            </a:r>
            <a:r>
              <a:rPr lang="en-US" altLang="zh-CN" sz="1600" kern="0" dirty="0">
                <a:solidFill>
                  <a:srgbClr val="000000"/>
                </a:solidFill>
                <a:latin typeface="微软雅黑" pitchFamily="34" charset="-122"/>
              </a:rPr>
              <a:t>6.24</a:t>
            </a:r>
            <a:r>
              <a:rPr lang="zh-CN" altLang="en-US" sz="1600" kern="0" dirty="0">
                <a:solidFill>
                  <a:srgbClr val="000000"/>
                </a:solidFill>
                <a:latin typeface="微软雅黑" pitchFamily="34" charset="-122"/>
              </a:rPr>
              <a:t>是图</a:t>
            </a:r>
            <a:r>
              <a:rPr lang="en-US" altLang="zh-CN" sz="1600" kern="0" dirty="0">
                <a:solidFill>
                  <a:srgbClr val="000000"/>
                </a:solidFill>
                <a:latin typeface="微软雅黑" pitchFamily="34" charset="-122"/>
              </a:rPr>
              <a:t>6.21(a)</a:t>
            </a:r>
            <a:r>
              <a:rPr lang="zh-CN" altLang="en-US" sz="1600" kern="0" dirty="0">
                <a:solidFill>
                  <a:srgbClr val="000000"/>
                </a:solidFill>
                <a:latin typeface="微软雅黑" pitchFamily="34" charset="-122"/>
              </a:rPr>
              <a:t>所示的树采用这种方法的存储结构示意图。显然，方法②适用于各结点的度数相差不大的情况。</a:t>
            </a:r>
            <a:endParaRPr lang="en-US" altLang="zh-CN" sz="1600" kern="0" dirty="0">
              <a:solidFill>
                <a:srgbClr val="000000"/>
              </a:solidFill>
              <a:latin typeface="微软雅黑" pitchFamily="34" charset="-122"/>
            </a:endParaRPr>
          </a:p>
          <a:p>
            <a:pPr marL="342900" indent="-342900" fontAlgn="base">
              <a:lnSpc>
                <a:spcPct val="135000"/>
              </a:lnSpc>
              <a:spcBef>
                <a:spcPts val="1200"/>
              </a:spcBef>
              <a:spcAft>
                <a:spcPct val="0"/>
              </a:spcAft>
              <a:buClr>
                <a:srgbClr val="0000FF"/>
              </a:buClr>
              <a:buFont typeface="Wingdings" pitchFamily="2" charset="2"/>
              <a:buChar char="n"/>
            </a:pPr>
            <a:r>
              <a:rPr lang="zh-CN" altLang="en-US" sz="1600" dirty="0"/>
              <a:t>对于任意一棵树</a:t>
            </a:r>
            <a:r>
              <a:rPr lang="en-US" altLang="zh-CN" sz="1600" dirty="0"/>
              <a:t>t</a:t>
            </a:r>
            <a:r>
              <a:rPr lang="zh-CN" altLang="en-US" sz="1600" dirty="0"/>
              <a:t>，可以定义：</a:t>
            </a:r>
            <a:r>
              <a:rPr lang="en-US" altLang="zh-CN" sz="1600" dirty="0" err="1"/>
              <a:t>NodeType</a:t>
            </a:r>
            <a:r>
              <a:rPr lang="en-US" altLang="zh-CN" sz="1600" dirty="0"/>
              <a:t>  *t</a:t>
            </a:r>
            <a:r>
              <a:rPr lang="zh-CN" altLang="en-US" sz="1600" dirty="0"/>
              <a:t>；使变量</a:t>
            </a:r>
            <a:r>
              <a:rPr lang="en-US" altLang="zh-CN" sz="1600" dirty="0"/>
              <a:t>t</a:t>
            </a:r>
            <a:r>
              <a:rPr lang="zh-CN" altLang="en-US" sz="1600" dirty="0"/>
              <a:t>为指向树的根结点的指针。</a:t>
            </a:r>
            <a:endParaRPr lang="zh-CN" altLang="en-US" sz="1600" kern="0" dirty="0">
              <a:solidFill>
                <a:srgbClr val="000000"/>
              </a:solidFill>
              <a:latin typeface="微软雅黑" pitchFamily="34" charset="-122"/>
            </a:endParaRPr>
          </a:p>
          <a:p>
            <a:pPr marL="342900" lvl="0" indent="-342900" algn="just" fontAlgn="base">
              <a:lnSpc>
                <a:spcPct val="125000"/>
              </a:lnSpc>
              <a:spcBef>
                <a:spcPts val="12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树中结点的存储表示可描述为：</a:t>
            </a:r>
          </a:p>
          <a:p>
            <a:pPr marL="342900" lvl="0" indent="-342900" algn="just" fontAlgn="base">
              <a:lnSpc>
                <a:spcPct val="100000"/>
              </a:lnSpc>
              <a:spcBef>
                <a:spcPts val="600"/>
              </a:spcBef>
              <a:spcAft>
                <a:spcPct val="0"/>
              </a:spcAft>
              <a:buClr>
                <a:srgbClr val="0000FF"/>
              </a:buClr>
              <a:buNone/>
            </a:pPr>
            <a:r>
              <a:rPr lang="zh-CN" altLang="en-US" sz="1200" kern="0" dirty="0">
                <a:solidFill>
                  <a:srgbClr val="000000"/>
                </a:solidFill>
                <a:latin typeface="微软雅黑" pitchFamily="34" charset="-122"/>
              </a:rPr>
              <a:t>     </a:t>
            </a:r>
            <a:r>
              <a:rPr lang="en-US" altLang="zh-CN" sz="1200" kern="0" dirty="0">
                <a:solidFill>
                  <a:srgbClr val="000000"/>
                </a:solidFill>
                <a:latin typeface="微软雅黑" pitchFamily="34" charset="-122"/>
              </a:rPr>
              <a:t>#define MAXSON &lt;</a:t>
            </a:r>
            <a:r>
              <a:rPr lang="zh-CN" altLang="en-US" sz="1200" kern="0" dirty="0">
                <a:solidFill>
                  <a:srgbClr val="000000"/>
                </a:solidFill>
                <a:latin typeface="微软雅黑" pitchFamily="34" charset="-122"/>
              </a:rPr>
              <a:t>树的度数</a:t>
            </a:r>
            <a:r>
              <a:rPr lang="en-US" altLang="zh-CN" sz="1200" kern="0" dirty="0">
                <a:solidFill>
                  <a:srgbClr val="000000"/>
                </a:solidFill>
                <a:latin typeface="微软雅黑" pitchFamily="34" charset="-122"/>
              </a:rPr>
              <a:t>&gt;</a:t>
            </a:r>
          </a:p>
          <a:p>
            <a:pPr marL="342900" lvl="0" indent="-342900" algn="just" fontAlgn="base">
              <a:lnSpc>
                <a:spcPct val="100000"/>
              </a:lnSpc>
              <a:spcBef>
                <a:spcPts val="600"/>
              </a:spcBef>
              <a:spcAft>
                <a:spcPct val="0"/>
              </a:spcAft>
              <a:buClr>
                <a:srgbClr val="0000FF"/>
              </a:buClr>
              <a:buNone/>
            </a:pPr>
            <a:r>
              <a:rPr lang="en-US" altLang="zh-CN" sz="1200" kern="0" dirty="0">
                <a:solidFill>
                  <a:srgbClr val="000000"/>
                </a:solidFill>
                <a:latin typeface="微软雅黑" pitchFamily="34" charset="-122"/>
              </a:rPr>
              <a:t>     </a:t>
            </a:r>
            <a:r>
              <a:rPr lang="en-US" altLang="zh-CN" sz="1200" kern="0" dirty="0" err="1">
                <a:solidFill>
                  <a:srgbClr val="000000"/>
                </a:solidFill>
                <a:latin typeface="微软雅黑" pitchFamily="34" charset="-122"/>
              </a:rPr>
              <a:t>typedef</a:t>
            </a:r>
            <a:r>
              <a:rPr lang="en-US" altLang="zh-CN" sz="1200" kern="0" dirty="0">
                <a:solidFill>
                  <a:srgbClr val="000000"/>
                </a:solidFill>
                <a:latin typeface="微软雅黑" pitchFamily="34" charset="-122"/>
              </a:rPr>
              <a:t> </a:t>
            </a:r>
            <a:r>
              <a:rPr lang="en-US" altLang="zh-CN" sz="1200" kern="0" dirty="0" err="1">
                <a:solidFill>
                  <a:srgbClr val="000000"/>
                </a:solidFill>
                <a:latin typeface="微软雅黑" pitchFamily="34" charset="-122"/>
              </a:rPr>
              <a:t>struct</a:t>
            </a:r>
            <a:r>
              <a:rPr lang="en-US" altLang="zh-CN" sz="1200" kern="0" dirty="0">
                <a:solidFill>
                  <a:srgbClr val="000000"/>
                </a:solidFill>
                <a:latin typeface="微软雅黑" pitchFamily="34" charset="-122"/>
              </a:rPr>
              <a:t> </a:t>
            </a:r>
            <a:r>
              <a:rPr lang="en-US" altLang="zh-CN" sz="1200" kern="0" dirty="0" err="1">
                <a:solidFill>
                  <a:srgbClr val="000000"/>
                </a:solidFill>
                <a:latin typeface="微软雅黑" pitchFamily="34" charset="-122"/>
              </a:rPr>
              <a:t>TreeNode</a:t>
            </a:r>
            <a:r>
              <a:rPr lang="en-US" altLang="zh-CN" sz="1200" kern="0" dirty="0">
                <a:solidFill>
                  <a:srgbClr val="000000"/>
                </a:solidFill>
                <a:latin typeface="微软雅黑" pitchFamily="34" charset="-122"/>
              </a:rPr>
              <a:t> {</a:t>
            </a:r>
          </a:p>
          <a:p>
            <a:pPr marL="342900" lvl="0" indent="-342900" algn="just" fontAlgn="base">
              <a:lnSpc>
                <a:spcPct val="100000"/>
              </a:lnSpc>
              <a:spcBef>
                <a:spcPts val="600"/>
              </a:spcBef>
              <a:spcAft>
                <a:spcPct val="0"/>
              </a:spcAft>
              <a:buClr>
                <a:srgbClr val="0000FF"/>
              </a:buClr>
              <a:buNone/>
            </a:pPr>
            <a:r>
              <a:rPr lang="en-US" altLang="zh-CN" sz="1200" kern="0" dirty="0">
                <a:solidFill>
                  <a:srgbClr val="000000"/>
                </a:solidFill>
                <a:latin typeface="微软雅黑" pitchFamily="34" charset="-122"/>
              </a:rPr>
              <a:t>          </a:t>
            </a:r>
            <a:r>
              <a:rPr lang="en-US" altLang="zh-CN" sz="1200" kern="0" dirty="0" err="1">
                <a:solidFill>
                  <a:srgbClr val="000000"/>
                </a:solidFill>
                <a:latin typeface="微软雅黑" pitchFamily="34" charset="-122"/>
              </a:rPr>
              <a:t>elemtype</a:t>
            </a:r>
            <a:r>
              <a:rPr lang="en-US" altLang="zh-CN" sz="1200" kern="0" dirty="0">
                <a:solidFill>
                  <a:srgbClr val="000000"/>
                </a:solidFill>
                <a:latin typeface="微软雅黑" pitchFamily="34" charset="-122"/>
              </a:rPr>
              <a:t> data;</a:t>
            </a:r>
          </a:p>
          <a:p>
            <a:pPr marL="342900" lvl="0" indent="-342900" algn="just" fontAlgn="base">
              <a:lnSpc>
                <a:spcPct val="100000"/>
              </a:lnSpc>
              <a:spcBef>
                <a:spcPts val="600"/>
              </a:spcBef>
              <a:spcAft>
                <a:spcPct val="0"/>
              </a:spcAft>
              <a:buClr>
                <a:srgbClr val="0000FF"/>
              </a:buClr>
              <a:buNone/>
            </a:pPr>
            <a:r>
              <a:rPr lang="en-US" altLang="zh-CN" sz="1200" kern="0" dirty="0">
                <a:solidFill>
                  <a:srgbClr val="000000"/>
                </a:solidFill>
                <a:latin typeface="微软雅黑" pitchFamily="34" charset="-122"/>
              </a:rPr>
              <a:t>          </a:t>
            </a:r>
            <a:r>
              <a:rPr lang="en-US" altLang="zh-CN" sz="1200" kern="0" dirty="0" err="1">
                <a:solidFill>
                  <a:srgbClr val="000000"/>
                </a:solidFill>
                <a:latin typeface="微软雅黑" pitchFamily="34" charset="-122"/>
              </a:rPr>
              <a:t>struct</a:t>
            </a:r>
            <a:r>
              <a:rPr lang="en-US" altLang="zh-CN" sz="1200" kern="0" dirty="0">
                <a:solidFill>
                  <a:srgbClr val="000000"/>
                </a:solidFill>
                <a:latin typeface="微软雅黑" pitchFamily="34" charset="-122"/>
              </a:rPr>
              <a:t> </a:t>
            </a:r>
            <a:r>
              <a:rPr lang="en-US" altLang="zh-CN" sz="1200" kern="0" dirty="0" err="1">
                <a:solidFill>
                  <a:srgbClr val="000000"/>
                </a:solidFill>
                <a:latin typeface="微软雅黑" pitchFamily="34" charset="-122"/>
              </a:rPr>
              <a:t>TreeNode</a:t>
            </a:r>
            <a:r>
              <a:rPr lang="en-US" altLang="zh-CN" sz="1200" kern="0" dirty="0">
                <a:solidFill>
                  <a:srgbClr val="000000"/>
                </a:solidFill>
                <a:latin typeface="微软雅黑" pitchFamily="34" charset="-122"/>
              </a:rPr>
              <a:t>  *son[MAXSON];</a:t>
            </a:r>
          </a:p>
          <a:p>
            <a:pPr marL="342900" lvl="0" indent="-342900" fontAlgn="base">
              <a:lnSpc>
                <a:spcPct val="100000"/>
              </a:lnSpc>
              <a:spcBef>
                <a:spcPts val="600"/>
              </a:spcBef>
              <a:spcAft>
                <a:spcPct val="0"/>
              </a:spcAft>
              <a:buClr>
                <a:srgbClr val="0000FF"/>
              </a:buClr>
              <a:buNone/>
            </a:pPr>
            <a:r>
              <a:rPr lang="en-US" altLang="zh-CN" sz="1200" kern="0" dirty="0">
                <a:solidFill>
                  <a:srgbClr val="000000"/>
                </a:solidFill>
                <a:latin typeface="微软雅黑" pitchFamily="34" charset="-122"/>
              </a:rPr>
              <a:t>     } </a:t>
            </a:r>
            <a:r>
              <a:rPr lang="en-US" altLang="zh-CN" sz="1200" kern="0" dirty="0" err="1">
                <a:solidFill>
                  <a:srgbClr val="000000"/>
                </a:solidFill>
                <a:latin typeface="微软雅黑" pitchFamily="34" charset="-122"/>
              </a:rPr>
              <a:t>NodeType</a:t>
            </a:r>
            <a:r>
              <a:rPr lang="en-US" altLang="zh-CN" sz="1200" kern="0" dirty="0">
                <a:solidFill>
                  <a:srgbClr val="000000"/>
                </a:solidFill>
                <a:latin typeface="微软雅黑" pitchFamily="34" charset="-122"/>
              </a:rPr>
              <a:t>; </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21</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543" y="3599234"/>
            <a:ext cx="4751103" cy="2393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nvPicPr>
        <p:blipFill>
          <a:blip r:embed="rId3"/>
          <a:stretch>
            <a:fillRect/>
          </a:stretch>
        </p:blipFill>
        <p:spPr>
          <a:xfrm>
            <a:off x="2974263" y="4703779"/>
            <a:ext cx="1233280" cy="1432781"/>
          </a:xfrm>
          <a:prstGeom prst="rect">
            <a:avLst/>
          </a:prstGeom>
        </p:spPr>
      </p:pic>
    </p:spTree>
    <p:extLst>
      <p:ext uri="{BB962C8B-B14F-4D97-AF65-F5344CB8AC3E}">
        <p14:creationId xmlns:p14="http://schemas.microsoft.com/office/powerpoint/2010/main" val="3859815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935" y="1461828"/>
            <a:ext cx="4593579" cy="355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a:xfrm>
            <a:off x="432000" y="976838"/>
            <a:ext cx="4140000" cy="5063602"/>
          </a:xfrm>
        </p:spPr>
        <p:txBody>
          <a:bodyPr>
            <a:normAutofit/>
          </a:bodyPr>
          <a:lstStyle/>
          <a:p>
            <a:pPr marL="342900" lvl="0" indent="-342900" algn="just" fontAlgn="base">
              <a:lnSpc>
                <a:spcPct val="100000"/>
              </a:lnSpc>
              <a:spcBef>
                <a:spcPts val="600"/>
              </a:spcBef>
              <a:spcAft>
                <a:spcPct val="0"/>
              </a:spcAft>
              <a:buClr>
                <a:srgbClr val="0000FF"/>
              </a:buClr>
              <a:buNone/>
            </a:pPr>
            <a:r>
              <a:rPr lang="en-US" altLang="zh-CN" b="1" kern="0" dirty="0">
                <a:solidFill>
                  <a:srgbClr val="FF0000"/>
                </a:solidFill>
                <a:latin typeface="微软雅黑" pitchFamily="34" charset="-122"/>
              </a:rPr>
              <a:t>2. </a:t>
            </a:r>
            <a:r>
              <a:rPr lang="zh-CN" altLang="en-US" b="1" kern="0" dirty="0">
                <a:solidFill>
                  <a:srgbClr val="FF0000"/>
                </a:solidFill>
                <a:latin typeface="微软雅黑" pitchFamily="34" charset="-122"/>
              </a:rPr>
              <a:t>孩子表示法</a:t>
            </a:r>
            <a:endParaRPr lang="en-US" altLang="zh-CN" b="1" kern="0" dirty="0">
              <a:solidFill>
                <a:srgbClr val="FF0000"/>
              </a:solidFill>
              <a:latin typeface="微软雅黑" pitchFamily="34" charset="-122"/>
            </a:endParaRPr>
          </a:p>
          <a:p>
            <a:pPr marL="342900" lvl="0" indent="-342900" algn="just" fontAlgn="base">
              <a:lnSpc>
                <a:spcPct val="100000"/>
              </a:lnSpc>
              <a:spcBef>
                <a:spcPts val="1200"/>
              </a:spcBef>
              <a:spcAft>
                <a:spcPct val="0"/>
              </a:spcAft>
              <a:buClr>
                <a:srgbClr val="FF0000"/>
              </a:buClr>
              <a:buNone/>
            </a:pPr>
            <a:r>
              <a:rPr lang="en-US" altLang="zh-CN" sz="2000" kern="0" dirty="0">
                <a:solidFill>
                  <a:srgbClr val="0000CC"/>
                </a:solidFill>
                <a:latin typeface="微软雅黑" pitchFamily="34" charset="-122"/>
              </a:rPr>
              <a:t>(2) </a:t>
            </a:r>
            <a:r>
              <a:rPr lang="zh-CN" altLang="en-US" sz="2000" kern="0" dirty="0">
                <a:solidFill>
                  <a:srgbClr val="0000CC"/>
                </a:solidFill>
                <a:latin typeface="微软雅黑" pitchFamily="34" charset="-122"/>
              </a:rPr>
              <a:t>孩子链表表示法</a:t>
            </a:r>
          </a:p>
          <a:p>
            <a:pPr marL="342900" lvl="0" indent="-342900" fontAlgn="base">
              <a:lnSpc>
                <a:spcPct val="150000"/>
              </a:lnSpc>
              <a:spcBef>
                <a:spcPts val="12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孩子链表法是将树按如图</a:t>
            </a:r>
            <a:r>
              <a:rPr lang="en-US" altLang="zh-CN" sz="1600" kern="0" dirty="0">
                <a:solidFill>
                  <a:srgbClr val="000000"/>
                </a:solidFill>
                <a:latin typeface="微软雅黑" pitchFamily="34" charset="-122"/>
              </a:rPr>
              <a:t>6.2</a:t>
            </a:r>
            <a:r>
              <a:rPr lang="en-US" altLang="zh-CN" sz="1600" kern="0" dirty="0">
                <a:solidFill>
                  <a:srgbClr val="000000"/>
                </a:solidFill>
                <a:latin typeface="微软雅黑" pitchFamily="34" charset="-122"/>
                <a:cs typeface="Times New Roman" pitchFamily="18" charset="0"/>
              </a:rPr>
              <a:t>5</a:t>
            </a:r>
            <a:r>
              <a:rPr lang="zh-CN" altLang="en-US" sz="1600" kern="0" dirty="0">
                <a:solidFill>
                  <a:srgbClr val="000000"/>
                </a:solidFill>
                <a:latin typeface="微软雅黑" pitchFamily="34" charset="-122"/>
              </a:rPr>
              <a:t>所示的形式存储。其主体是一个与结点个数一样大小的一维数组，数组的每一个元素有两个域组成，一个域用来存放结点信息，另一个用来存放指针，该指针指向由该结点孩子组成的单链表的首位置。</a:t>
            </a:r>
            <a:endParaRPr lang="en-US" altLang="zh-CN" sz="1600" kern="0" dirty="0">
              <a:solidFill>
                <a:srgbClr val="000000"/>
              </a:solidFill>
              <a:latin typeface="微软雅黑" pitchFamily="34" charset="-122"/>
            </a:endParaRPr>
          </a:p>
          <a:p>
            <a:pPr marL="342900" lvl="0" indent="-342900" fontAlgn="base">
              <a:lnSpc>
                <a:spcPct val="150000"/>
              </a:lnSpc>
              <a:spcBef>
                <a:spcPts val="12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单链表的结构也由两个域组成，一个存放孩子结点在一维数组中的序号，另一个是指针域，指向下一个孩子。 </a:t>
            </a:r>
            <a:endParaRPr lang="zh-CN" altLang="en-US" sz="1800" kern="0" dirty="0">
              <a:solidFill>
                <a:srgbClr val="FF0000"/>
              </a:solidFill>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22</a:t>
            </a:fld>
            <a:endParaRPr lang="zh-CN" altLang="en-US" dirty="0"/>
          </a:p>
        </p:txBody>
      </p:sp>
      <p:sp>
        <p:nvSpPr>
          <p:cNvPr id="6" name="矩形 5"/>
          <p:cNvSpPr/>
          <p:nvPr/>
        </p:nvSpPr>
        <p:spPr>
          <a:xfrm>
            <a:off x="4465516" y="1069960"/>
            <a:ext cx="4572000" cy="307777"/>
          </a:xfrm>
          <a:prstGeom prst="rect">
            <a:avLst/>
          </a:prstGeom>
        </p:spPr>
        <p:txBody>
          <a:bodyPr>
            <a:spAutoFit/>
          </a:bodyPr>
          <a:lstStyle/>
          <a:p>
            <a:pPr algn="ctr"/>
            <a:r>
              <a:rPr lang="zh-CN" altLang="en-US" sz="1400" dirty="0">
                <a:latin typeface="微软雅黑" pitchFamily="34" charset="-122"/>
                <a:ea typeface="微软雅黑" pitchFamily="34" charset="-122"/>
              </a:rPr>
              <a:t>图</a:t>
            </a:r>
            <a:r>
              <a:rPr lang="en-US" altLang="zh-CN" sz="1400" dirty="0">
                <a:latin typeface="微软雅黑" pitchFamily="34" charset="-122"/>
                <a:ea typeface="微软雅黑" pitchFamily="34" charset="-122"/>
              </a:rPr>
              <a:t>6.25 </a:t>
            </a:r>
            <a:r>
              <a:rPr lang="zh-CN" altLang="en-US" sz="1400" dirty="0">
                <a:latin typeface="微软雅黑" pitchFamily="34" charset="-122"/>
                <a:ea typeface="微软雅黑" pitchFamily="34" charset="-122"/>
              </a:rPr>
              <a:t> 树的孩子链表表示法示意</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582" y="3673546"/>
            <a:ext cx="2076425" cy="23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96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p:txBody>
          <a:bodyPr>
            <a:normAutofit/>
          </a:bodyPr>
          <a:lstStyle/>
          <a:p>
            <a:pPr>
              <a:lnSpc>
                <a:spcPct val="125000"/>
              </a:lnSpc>
            </a:pPr>
            <a:r>
              <a:rPr lang="zh-CN" altLang="en-US" sz="1800" dirty="0"/>
              <a:t>在孩子表示法中查找双亲比较困难，查找孩子却十分方便，故适用于对孩子操作多的应用。</a:t>
            </a:r>
          </a:p>
          <a:p>
            <a:pPr>
              <a:lnSpc>
                <a:spcPct val="125000"/>
              </a:lnSpc>
            </a:pPr>
            <a:r>
              <a:rPr lang="zh-CN" altLang="en-US" sz="1800" dirty="0"/>
              <a:t>这种存储表示可描述为：</a:t>
            </a:r>
          </a:p>
          <a:p>
            <a:pPr marL="0" indent="0">
              <a:buNone/>
            </a:pPr>
            <a:r>
              <a:rPr lang="zh-CN" altLang="en-US" sz="1800" dirty="0"/>
              <a:t>    </a:t>
            </a:r>
            <a:r>
              <a:rPr lang="en-US" altLang="zh-CN" sz="1800" dirty="0"/>
              <a:t>#define MAXNODE &lt;</a:t>
            </a:r>
            <a:r>
              <a:rPr lang="zh-CN" altLang="en-US" sz="1800" dirty="0"/>
              <a:t>树中结点的最大个数</a:t>
            </a:r>
            <a:r>
              <a:rPr lang="en-US" altLang="zh-CN" sz="1800" dirty="0"/>
              <a:t>&gt;</a:t>
            </a:r>
          </a:p>
          <a:p>
            <a:pPr marL="0" indent="0">
              <a:buNone/>
            </a:pPr>
            <a:r>
              <a:rPr lang="en-US" altLang="zh-CN" sz="1800" dirty="0"/>
              <a:t>     </a:t>
            </a:r>
            <a:r>
              <a:rPr lang="en-US" altLang="zh-CN" sz="1800" dirty="0" err="1"/>
              <a:t>typedef</a:t>
            </a:r>
            <a:r>
              <a:rPr lang="en-US" altLang="zh-CN" sz="1800" dirty="0"/>
              <a:t> </a:t>
            </a:r>
            <a:r>
              <a:rPr lang="en-US" altLang="zh-CN" sz="1800" dirty="0" err="1"/>
              <a:t>struct</a:t>
            </a:r>
            <a:r>
              <a:rPr lang="en-US" altLang="zh-CN" sz="1800" dirty="0"/>
              <a:t> </a:t>
            </a:r>
            <a:r>
              <a:rPr lang="en-US" altLang="zh-CN" sz="1800" dirty="0" err="1"/>
              <a:t>ChildNode</a:t>
            </a:r>
            <a:r>
              <a:rPr lang="en-US" altLang="zh-CN" sz="1800" dirty="0"/>
              <a:t>{</a:t>
            </a:r>
          </a:p>
          <a:p>
            <a:pPr marL="0" indent="0">
              <a:buNone/>
            </a:pPr>
            <a:r>
              <a:rPr lang="en-US" altLang="zh-CN" sz="1800" dirty="0"/>
              <a:t>         </a:t>
            </a:r>
            <a:r>
              <a:rPr lang="en-US" altLang="zh-CN" sz="1800" dirty="0" err="1"/>
              <a:t>int</a:t>
            </a:r>
            <a:r>
              <a:rPr lang="en-US" altLang="zh-CN" sz="1800" dirty="0"/>
              <a:t> </a:t>
            </a:r>
            <a:r>
              <a:rPr lang="en-US" altLang="zh-CN" sz="1800" dirty="0" err="1"/>
              <a:t>childcode</a:t>
            </a:r>
            <a:r>
              <a:rPr lang="en-US" altLang="zh-CN" sz="1800" dirty="0"/>
              <a:t>;</a:t>
            </a:r>
          </a:p>
          <a:p>
            <a:pPr marL="0" indent="0">
              <a:buNone/>
            </a:pPr>
            <a:r>
              <a:rPr lang="en-US" altLang="zh-CN" sz="1800" dirty="0"/>
              <a:t>         </a:t>
            </a:r>
            <a:r>
              <a:rPr lang="en-US" altLang="zh-CN" sz="1800" dirty="0" err="1"/>
              <a:t>struct</a:t>
            </a:r>
            <a:r>
              <a:rPr lang="en-US" altLang="zh-CN" sz="1800" dirty="0"/>
              <a:t> </a:t>
            </a:r>
            <a:r>
              <a:rPr lang="en-US" altLang="zh-CN" sz="1800" dirty="0" err="1"/>
              <a:t>ChildNode</a:t>
            </a:r>
            <a:r>
              <a:rPr lang="en-US" altLang="zh-CN" sz="1800" dirty="0"/>
              <a:t> *</a:t>
            </a:r>
            <a:r>
              <a:rPr lang="en-US" altLang="zh-CN" sz="1800" dirty="0" err="1"/>
              <a:t>nextchild</a:t>
            </a:r>
            <a:r>
              <a:rPr lang="en-US" altLang="zh-CN" sz="1800" dirty="0"/>
              <a:t>;</a:t>
            </a:r>
          </a:p>
          <a:p>
            <a:pPr marL="0" indent="0">
              <a:buNone/>
            </a:pPr>
            <a:r>
              <a:rPr lang="en-US" altLang="zh-CN" sz="1800" dirty="0"/>
              <a:t>     }</a:t>
            </a:r>
          </a:p>
          <a:p>
            <a:pPr marL="0" indent="0">
              <a:buNone/>
            </a:pPr>
            <a:r>
              <a:rPr lang="en-US" altLang="zh-CN" sz="1800" dirty="0"/>
              <a:t>     </a:t>
            </a:r>
            <a:r>
              <a:rPr lang="en-US" altLang="zh-CN" sz="1800" dirty="0" err="1"/>
              <a:t>typedef</a:t>
            </a:r>
            <a:r>
              <a:rPr lang="en-US" altLang="zh-CN" sz="1800" dirty="0"/>
              <a:t> </a:t>
            </a:r>
            <a:r>
              <a:rPr lang="en-US" altLang="zh-CN" sz="1800" dirty="0" err="1"/>
              <a:t>struct</a:t>
            </a:r>
            <a:r>
              <a:rPr lang="en-US" altLang="zh-CN" sz="1800" dirty="0"/>
              <a:t> {</a:t>
            </a:r>
          </a:p>
          <a:p>
            <a:pPr marL="0" indent="0">
              <a:buNone/>
            </a:pPr>
            <a:r>
              <a:rPr lang="en-US" altLang="zh-CN" sz="1800" dirty="0"/>
              <a:t>         </a:t>
            </a:r>
            <a:r>
              <a:rPr lang="en-US" altLang="zh-CN" sz="1800" dirty="0" err="1"/>
              <a:t>elemtype</a:t>
            </a:r>
            <a:r>
              <a:rPr lang="en-US" altLang="zh-CN" sz="1800" dirty="0"/>
              <a:t>  data;</a:t>
            </a:r>
          </a:p>
          <a:p>
            <a:pPr marL="0" indent="0">
              <a:buNone/>
            </a:pPr>
            <a:r>
              <a:rPr lang="en-US" altLang="zh-CN" sz="1800" dirty="0"/>
              <a:t>         </a:t>
            </a:r>
            <a:r>
              <a:rPr lang="en-US" altLang="zh-CN" sz="1800" dirty="0" err="1"/>
              <a:t>struct</a:t>
            </a:r>
            <a:r>
              <a:rPr lang="en-US" altLang="zh-CN" sz="1800" dirty="0"/>
              <a:t> </a:t>
            </a:r>
            <a:r>
              <a:rPr lang="en-US" altLang="zh-CN" sz="1800" dirty="0" err="1"/>
              <a:t>ChildNode</a:t>
            </a:r>
            <a:r>
              <a:rPr lang="en-US" altLang="zh-CN" sz="1800" dirty="0"/>
              <a:t> *</a:t>
            </a:r>
            <a:r>
              <a:rPr lang="en-US" altLang="zh-CN" sz="1800" dirty="0" err="1"/>
              <a:t>firstchild</a:t>
            </a:r>
            <a:r>
              <a:rPr lang="en-US" altLang="zh-CN" sz="1800" dirty="0"/>
              <a:t>;</a:t>
            </a:r>
          </a:p>
          <a:p>
            <a:pPr marL="0" indent="0">
              <a:buNone/>
            </a:pPr>
            <a:r>
              <a:rPr lang="en-US" altLang="zh-CN" sz="1800" dirty="0"/>
              <a:t>    } </a:t>
            </a:r>
            <a:r>
              <a:rPr lang="en-US" altLang="zh-CN" sz="1800" dirty="0" err="1"/>
              <a:t>NodeType</a:t>
            </a:r>
            <a:r>
              <a:rPr lang="en-US" altLang="zh-CN" sz="1800" dirty="0"/>
              <a:t>;</a:t>
            </a:r>
          </a:p>
          <a:p>
            <a:pPr marL="0" indent="0">
              <a:buNone/>
            </a:pPr>
            <a:r>
              <a:rPr lang="en-US" altLang="zh-CN" sz="1800" dirty="0"/>
              <a:t>    </a:t>
            </a:r>
            <a:r>
              <a:rPr lang="en-US" altLang="zh-CN" sz="1800" dirty="0" err="1"/>
              <a:t>NodeType</a:t>
            </a:r>
            <a:r>
              <a:rPr lang="en-US" altLang="zh-CN" sz="1800" dirty="0"/>
              <a:t>  tree[MAXNODE];</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23</a:t>
            </a:fld>
            <a:endParaRPr lang="zh-CN" altLang="en-US" dirty="0"/>
          </a:p>
        </p:txBody>
      </p:sp>
    </p:spTree>
    <p:extLst>
      <p:ext uri="{BB962C8B-B14F-4D97-AF65-F5344CB8AC3E}">
        <p14:creationId xmlns:p14="http://schemas.microsoft.com/office/powerpoint/2010/main" val="1555885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p:txBody>
          <a:bodyPr/>
          <a:lstStyle/>
          <a:p>
            <a:pPr marL="342900" lvl="0" indent="-342900" algn="just" fontAlgn="base">
              <a:lnSpc>
                <a:spcPct val="100000"/>
              </a:lnSpc>
              <a:spcBef>
                <a:spcPts val="600"/>
              </a:spcBef>
              <a:spcAft>
                <a:spcPct val="0"/>
              </a:spcAft>
              <a:buClr>
                <a:srgbClr val="FF0000"/>
              </a:buClr>
              <a:buNone/>
            </a:pPr>
            <a:r>
              <a:rPr lang="en-US" altLang="zh-CN" b="1" kern="0" dirty="0">
                <a:solidFill>
                  <a:srgbClr val="FF0000"/>
                </a:solidFill>
                <a:latin typeface="微软雅黑" pitchFamily="34" charset="-122"/>
              </a:rPr>
              <a:t>3. </a:t>
            </a:r>
            <a:r>
              <a:rPr lang="zh-CN" altLang="en-US" b="1" kern="0" dirty="0">
                <a:solidFill>
                  <a:srgbClr val="FF0000"/>
                </a:solidFill>
                <a:latin typeface="微软雅黑" pitchFamily="34" charset="-122"/>
              </a:rPr>
              <a:t>双亲孩子表示法</a:t>
            </a:r>
          </a:p>
          <a:p>
            <a:pPr marL="342900" lvl="0" indent="-342900" algn="just" fontAlgn="base">
              <a:lnSpc>
                <a:spcPct val="125000"/>
              </a:lnSpc>
              <a:spcBef>
                <a:spcPts val="6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双亲孩子表示法是将双亲表示法和孩子表示法相结合的结果。其仍将各结点的孩子结点分别组成单链表，同时用一维数组顺序存储树中的各结点，数组元素除了包括结点本身的信息和该结点的孩子结点链表的头指针之外，还</a:t>
            </a:r>
            <a:r>
              <a:rPr lang="zh-CN" altLang="en-US" sz="1600" kern="0" dirty="0">
                <a:solidFill>
                  <a:srgbClr val="FF0000"/>
                </a:solidFill>
                <a:latin typeface="微软雅黑" pitchFamily="34" charset="-122"/>
              </a:rPr>
              <a:t>增设一个域，存储该结点双亲结点在数组中的序号</a:t>
            </a:r>
            <a:r>
              <a:rPr lang="zh-CN" altLang="en-US" sz="1600" kern="0" dirty="0">
                <a:solidFill>
                  <a:srgbClr val="000000"/>
                </a:solidFill>
                <a:latin typeface="微软雅黑" pitchFamily="34" charset="-122"/>
              </a:rPr>
              <a:t>。图</a:t>
            </a:r>
            <a:r>
              <a:rPr lang="en-US" altLang="zh-CN" sz="1600" kern="0" dirty="0">
                <a:solidFill>
                  <a:srgbClr val="000000"/>
                </a:solidFill>
                <a:latin typeface="微软雅黑" pitchFamily="34" charset="-122"/>
              </a:rPr>
              <a:t>6.26</a:t>
            </a:r>
            <a:r>
              <a:rPr lang="zh-CN" altLang="en-US" sz="1600" kern="0" dirty="0">
                <a:solidFill>
                  <a:srgbClr val="000000"/>
                </a:solidFill>
                <a:latin typeface="微软雅黑" pitchFamily="34" charset="-122"/>
              </a:rPr>
              <a:t>所示图</a:t>
            </a:r>
            <a:r>
              <a:rPr lang="en-US" altLang="zh-CN" sz="1600" kern="0" dirty="0">
                <a:solidFill>
                  <a:srgbClr val="000000"/>
                </a:solidFill>
                <a:latin typeface="微软雅黑" pitchFamily="34" charset="-122"/>
              </a:rPr>
              <a:t>6.21(a)</a:t>
            </a:r>
            <a:r>
              <a:rPr lang="zh-CN" altLang="en-US" sz="1600" kern="0" dirty="0">
                <a:solidFill>
                  <a:srgbClr val="000000"/>
                </a:solidFill>
                <a:latin typeface="微软雅黑" pitchFamily="34" charset="-122"/>
              </a:rPr>
              <a:t>的树采用这种方法的存储示意图。</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24</a:t>
            </a:fld>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540" y="2788026"/>
            <a:ext cx="4844570" cy="325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364" y="3190485"/>
            <a:ext cx="2084140" cy="230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5709684" y="5308306"/>
            <a:ext cx="3290739" cy="504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n-lt"/>
                <a:ea typeface="微软雅黑" panose="020B0503020204020204" pitchFamily="34" charset="-122"/>
                <a:cs typeface="+mj-cs"/>
              </a:defRPr>
            </a:lvl1pPr>
          </a:lstStyle>
          <a:p>
            <a:pPr algn="ctr">
              <a:buFont typeface="Wingdings" pitchFamily="2" charset="2"/>
              <a:buNone/>
            </a:pPr>
            <a:r>
              <a:rPr lang="zh-CN" altLang="en-US" sz="1600" dirty="0">
                <a:latin typeface="微软雅黑" pitchFamily="34" charset="-122"/>
              </a:rPr>
              <a:t>图</a:t>
            </a:r>
            <a:r>
              <a:rPr lang="en-US" altLang="zh-CN" sz="1600" dirty="0">
                <a:latin typeface="微软雅黑" pitchFamily="34" charset="-122"/>
              </a:rPr>
              <a:t>6.2</a:t>
            </a:r>
            <a:r>
              <a:rPr lang="en-US" altLang="zh-CN" sz="1600" dirty="0">
                <a:latin typeface="微软雅黑" pitchFamily="34" charset="-122"/>
                <a:cs typeface="Times New Roman" pitchFamily="18" charset="0"/>
              </a:rPr>
              <a:t>6  </a:t>
            </a:r>
            <a:r>
              <a:rPr lang="zh-CN" altLang="en-US" sz="1600" dirty="0">
                <a:latin typeface="微软雅黑" pitchFamily="34" charset="-122"/>
              </a:rPr>
              <a:t>树的双亲孩子表示法示意</a:t>
            </a:r>
            <a:r>
              <a:rPr lang="zh-CN" altLang="en-US" sz="1800" dirty="0">
                <a:latin typeface="微软雅黑" pitchFamily="34" charset="-122"/>
              </a:rPr>
              <a:t> </a:t>
            </a:r>
          </a:p>
        </p:txBody>
      </p:sp>
      <p:sp>
        <p:nvSpPr>
          <p:cNvPr id="6" name="椭圆 5"/>
          <p:cNvSpPr/>
          <p:nvPr/>
        </p:nvSpPr>
        <p:spPr>
          <a:xfrm>
            <a:off x="4497569" y="3083443"/>
            <a:ext cx="563527" cy="2962426"/>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6159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766837" y="3330370"/>
            <a:ext cx="5324475" cy="2362200"/>
          </a:xfrm>
          <a:prstGeom prst="rect">
            <a:avLst/>
          </a:prstGeom>
        </p:spPr>
      </p:pic>
      <p:sp>
        <p:nvSpPr>
          <p:cNvPr id="2" name="标题 1"/>
          <p:cNvSpPr>
            <a:spLocks noGrp="1"/>
          </p:cNvSpPr>
          <p:nvPr>
            <p:ph type="title"/>
          </p:nvPr>
        </p:nvSpPr>
        <p:spPr/>
        <p:txBody>
          <a:bodyPr/>
          <a:lstStyle/>
          <a:p>
            <a:r>
              <a:rPr lang="en-US" altLang="zh-CN" dirty="0"/>
              <a:t>Tree and Forest Storage</a:t>
            </a:r>
            <a:endParaRPr lang="zh-CN" altLang="en-US" dirty="0"/>
          </a:p>
        </p:txBody>
      </p:sp>
      <p:sp>
        <p:nvSpPr>
          <p:cNvPr id="3" name="内容占位符 2"/>
          <p:cNvSpPr>
            <a:spLocks noGrp="1"/>
          </p:cNvSpPr>
          <p:nvPr>
            <p:ph idx="1"/>
          </p:nvPr>
        </p:nvSpPr>
        <p:spPr>
          <a:xfrm>
            <a:off x="432000" y="871870"/>
            <a:ext cx="8280000" cy="5168570"/>
          </a:xfrm>
        </p:spPr>
        <p:txBody>
          <a:bodyPr>
            <a:normAutofit/>
          </a:bodyPr>
          <a:lstStyle/>
          <a:p>
            <a:pPr marL="342900" lvl="0" indent="-342900" algn="just" fontAlgn="base">
              <a:lnSpc>
                <a:spcPct val="100000"/>
              </a:lnSpc>
              <a:spcBef>
                <a:spcPts val="600"/>
              </a:spcBef>
              <a:spcAft>
                <a:spcPct val="0"/>
              </a:spcAft>
              <a:buClr>
                <a:srgbClr val="0000FF"/>
              </a:buClr>
              <a:buNone/>
            </a:pPr>
            <a:r>
              <a:rPr lang="en-US" altLang="zh-CN" sz="2200" b="1" kern="0" dirty="0">
                <a:solidFill>
                  <a:srgbClr val="FF0000"/>
                </a:solidFill>
                <a:latin typeface="微软雅黑" pitchFamily="34" charset="-122"/>
              </a:rPr>
              <a:t>4. </a:t>
            </a:r>
            <a:r>
              <a:rPr lang="zh-CN" altLang="en-US" sz="2200" b="1" kern="0" dirty="0">
                <a:solidFill>
                  <a:srgbClr val="FF0000"/>
                </a:solidFill>
                <a:latin typeface="微软雅黑" pitchFamily="34" charset="-122"/>
              </a:rPr>
              <a:t>孩子兄弟表示法</a:t>
            </a:r>
          </a:p>
          <a:p>
            <a:pPr marL="342900" lvl="0" indent="-342900" algn="just" fontAlgn="base">
              <a:lnSpc>
                <a:spcPct val="125000"/>
              </a:lnSpc>
              <a:spcBef>
                <a:spcPts val="600"/>
              </a:spcBef>
              <a:spcAft>
                <a:spcPct val="0"/>
              </a:spcAft>
              <a:buClr>
                <a:srgbClr val="0000FF"/>
              </a:buClr>
              <a:buFont typeface="Wingdings" pitchFamily="2" charset="2"/>
              <a:buChar char="n"/>
            </a:pPr>
            <a:r>
              <a:rPr lang="zh-CN" altLang="en-US" sz="1800" kern="0" dirty="0">
                <a:solidFill>
                  <a:srgbClr val="000000"/>
                </a:solidFill>
                <a:latin typeface="微软雅黑" pitchFamily="34" charset="-122"/>
              </a:rPr>
              <a:t>这是一种常用的存储结构。其方法是这样的：在树中，每个结点除其信息域外，</a:t>
            </a:r>
            <a:r>
              <a:rPr lang="zh-CN" altLang="en-US" sz="1800" b="1" kern="0" dirty="0">
                <a:solidFill>
                  <a:srgbClr val="FF0000"/>
                </a:solidFill>
                <a:latin typeface="微软雅黑" pitchFamily="34" charset="-122"/>
              </a:rPr>
              <a:t>再增加两个分别指向该结点的第一个孩子结点和下一个兄弟结点的指针</a:t>
            </a:r>
            <a:r>
              <a:rPr lang="zh-CN" altLang="en-US" sz="1800" kern="0" dirty="0">
                <a:solidFill>
                  <a:srgbClr val="000000"/>
                </a:solidFill>
                <a:latin typeface="微软雅黑" pitchFamily="34" charset="-122"/>
              </a:rPr>
              <a:t>。在这种存储结构下，树中结点的存储表示可描述为：</a:t>
            </a:r>
          </a:p>
          <a:p>
            <a:pPr marL="342900" lvl="0" indent="-342900" algn="just" fontAlgn="base">
              <a:lnSpc>
                <a:spcPct val="125000"/>
              </a:lnSpc>
              <a:spcBef>
                <a:spcPts val="600"/>
              </a:spcBef>
              <a:spcAft>
                <a:spcPct val="0"/>
              </a:spcAft>
              <a:buClr>
                <a:srgbClr val="0000FF"/>
              </a:buClr>
              <a:buNone/>
            </a:pPr>
            <a:r>
              <a:rPr lang="zh-CN" altLang="en-US" sz="1800" kern="0" dirty="0">
                <a:solidFill>
                  <a:srgbClr val="000000"/>
                </a:solidFill>
                <a:latin typeface="微软雅黑" pitchFamily="34" charset="-122"/>
              </a:rPr>
              <a:t>     </a:t>
            </a:r>
            <a:r>
              <a:rPr lang="en-US" altLang="zh-CN" sz="1600" kern="0" dirty="0" err="1">
                <a:solidFill>
                  <a:srgbClr val="000000"/>
                </a:solidFill>
                <a:latin typeface="微软雅黑" pitchFamily="34" charset="-122"/>
              </a:rPr>
              <a:t>typedef</a:t>
            </a: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struct</a:t>
            </a: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TreeNode</a:t>
            </a:r>
            <a:r>
              <a:rPr lang="en-US" altLang="zh-CN" sz="1600" kern="0" dirty="0">
                <a:solidFill>
                  <a:srgbClr val="000000"/>
                </a:solidFill>
                <a:latin typeface="微软雅黑" pitchFamily="34" charset="-122"/>
              </a:rPr>
              <a:t> {</a:t>
            </a:r>
          </a:p>
          <a:p>
            <a:pPr marL="342900" lvl="0" indent="-342900" algn="just" fontAlgn="base">
              <a:lnSpc>
                <a:spcPct val="125000"/>
              </a:lnSpc>
              <a:spcBef>
                <a:spcPts val="600"/>
              </a:spcBef>
              <a:spcAft>
                <a:spcPct val="0"/>
              </a:spcAft>
              <a:buClr>
                <a:srgbClr val="0000FF"/>
              </a:buClr>
              <a:buNone/>
            </a:pP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elemtype</a:t>
            </a:r>
            <a:r>
              <a:rPr lang="en-US" altLang="zh-CN" sz="1600" kern="0" dirty="0">
                <a:solidFill>
                  <a:srgbClr val="000000"/>
                </a:solidFill>
                <a:latin typeface="微软雅黑" pitchFamily="34" charset="-122"/>
              </a:rPr>
              <a:t> data;</a:t>
            </a:r>
          </a:p>
          <a:p>
            <a:pPr marL="342900" lvl="0" indent="-342900" algn="just" fontAlgn="base">
              <a:lnSpc>
                <a:spcPct val="125000"/>
              </a:lnSpc>
              <a:spcBef>
                <a:spcPts val="600"/>
              </a:spcBef>
              <a:spcAft>
                <a:spcPct val="0"/>
              </a:spcAft>
              <a:buClr>
                <a:srgbClr val="0000FF"/>
              </a:buClr>
              <a:buNone/>
            </a:pP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struct</a:t>
            </a: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TreeNode</a:t>
            </a:r>
            <a:r>
              <a:rPr lang="en-US" altLang="zh-CN" sz="1600" kern="0" dirty="0">
                <a:solidFill>
                  <a:srgbClr val="000000"/>
                </a:solidFill>
                <a:latin typeface="微软雅黑" pitchFamily="34" charset="-122"/>
              </a:rPr>
              <a:t>  *son;</a:t>
            </a:r>
          </a:p>
          <a:p>
            <a:pPr marL="342900" lvl="0" indent="-342900" algn="just" fontAlgn="base">
              <a:lnSpc>
                <a:spcPct val="125000"/>
              </a:lnSpc>
              <a:spcBef>
                <a:spcPts val="600"/>
              </a:spcBef>
              <a:spcAft>
                <a:spcPct val="0"/>
              </a:spcAft>
              <a:buClr>
                <a:srgbClr val="0000FF"/>
              </a:buClr>
              <a:buNone/>
            </a:pP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struct</a:t>
            </a: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TreeNode</a:t>
            </a:r>
            <a:r>
              <a:rPr lang="en-US" altLang="zh-CN" sz="1600" kern="0" dirty="0">
                <a:solidFill>
                  <a:srgbClr val="000000"/>
                </a:solidFill>
                <a:latin typeface="微软雅黑" pitchFamily="34" charset="-122"/>
              </a:rPr>
              <a:t>  *next;                   </a:t>
            </a:r>
          </a:p>
          <a:p>
            <a:pPr marL="342900" lvl="0" indent="-342900" algn="just" fontAlgn="base">
              <a:lnSpc>
                <a:spcPct val="125000"/>
              </a:lnSpc>
              <a:spcBef>
                <a:spcPts val="600"/>
              </a:spcBef>
              <a:spcAft>
                <a:spcPct val="0"/>
              </a:spcAft>
              <a:buClr>
                <a:srgbClr val="0000FF"/>
              </a:buClr>
              <a:buNone/>
            </a:pPr>
            <a:r>
              <a:rPr lang="en-US" altLang="zh-CN" sz="1600" kern="0" dirty="0">
                <a:solidFill>
                  <a:srgbClr val="000000"/>
                </a:solidFill>
                <a:latin typeface="微软雅黑" pitchFamily="34" charset="-122"/>
              </a:rPr>
              <a:t>     }  </a:t>
            </a:r>
            <a:r>
              <a:rPr lang="en-US" altLang="zh-CN" sz="1600" kern="0" dirty="0" err="1">
                <a:solidFill>
                  <a:srgbClr val="000000"/>
                </a:solidFill>
                <a:latin typeface="微软雅黑" pitchFamily="34" charset="-122"/>
              </a:rPr>
              <a:t>NodeType</a:t>
            </a:r>
            <a:r>
              <a:rPr lang="en-US" altLang="zh-CN" sz="1600" kern="0" dirty="0">
                <a:solidFill>
                  <a:srgbClr val="000000"/>
                </a:solidFill>
                <a:latin typeface="微软雅黑" pitchFamily="34" charset="-122"/>
              </a:rPr>
              <a:t>;</a:t>
            </a:r>
          </a:p>
          <a:p>
            <a:pPr marL="0" lvl="0" indent="0" fontAlgn="base">
              <a:lnSpc>
                <a:spcPct val="100000"/>
              </a:lnSpc>
              <a:spcBef>
                <a:spcPts val="600"/>
              </a:spcBef>
              <a:spcAft>
                <a:spcPct val="0"/>
              </a:spcAft>
              <a:buClr>
                <a:srgbClr val="0000FF"/>
              </a:buClr>
              <a:buNone/>
            </a:pPr>
            <a:r>
              <a:rPr lang="zh-CN" altLang="en-US" sz="1600" kern="0" dirty="0">
                <a:solidFill>
                  <a:srgbClr val="000000"/>
                </a:solidFill>
                <a:latin typeface="微软雅黑" pitchFamily="34" charset="-122"/>
              </a:rPr>
              <a:t> </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25</a:t>
            </a:fld>
            <a:endParaRPr lang="zh-CN" altLang="en-US" dirty="0"/>
          </a:p>
        </p:txBody>
      </p:sp>
      <p:sp>
        <p:nvSpPr>
          <p:cNvPr id="6" name="矩形 5"/>
          <p:cNvSpPr/>
          <p:nvPr/>
        </p:nvSpPr>
        <p:spPr>
          <a:xfrm>
            <a:off x="4547185" y="5721445"/>
            <a:ext cx="3636335" cy="338554"/>
          </a:xfrm>
          <a:prstGeom prst="rect">
            <a:avLst/>
          </a:prstGeom>
        </p:spPr>
        <p:txBody>
          <a:bodyPr wrap="square">
            <a:spAutoFit/>
          </a:bodyPr>
          <a:lstStyle/>
          <a:p>
            <a:pPr algn="ctr"/>
            <a:r>
              <a:rPr lang="zh-CN" altLang="en-US" sz="1600" dirty="0">
                <a:latin typeface="微软雅黑" pitchFamily="34" charset="-122"/>
                <a:ea typeface="微软雅黑" pitchFamily="34" charset="-122"/>
              </a:rPr>
              <a:t>图</a:t>
            </a:r>
            <a:r>
              <a:rPr lang="en-US" altLang="zh-CN" sz="1600" dirty="0">
                <a:latin typeface="微软雅黑" pitchFamily="34" charset="-122"/>
                <a:ea typeface="微软雅黑" pitchFamily="34" charset="-122"/>
              </a:rPr>
              <a:t>6.27  </a:t>
            </a:r>
            <a:r>
              <a:rPr lang="zh-CN" altLang="en-US" sz="1600" dirty="0">
                <a:latin typeface="微软雅黑" pitchFamily="34" charset="-122"/>
                <a:ea typeface="微软雅黑" pitchFamily="34" charset="-122"/>
              </a:rPr>
              <a:t>树的孩子兄弟表示法示意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167" y="4168279"/>
            <a:ext cx="1711842" cy="189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椭圆 8"/>
          <p:cNvSpPr/>
          <p:nvPr/>
        </p:nvSpPr>
        <p:spPr>
          <a:xfrm>
            <a:off x="5358810" y="3920056"/>
            <a:ext cx="925032" cy="247837"/>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31266" y="4168279"/>
            <a:ext cx="925032" cy="247837"/>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3599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55962-5FC6-AAFE-DA4E-EF74304A813D}"/>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12E7C82B-7946-D91D-5D6B-A0D522D4805D}"/>
              </a:ext>
            </a:extLst>
          </p:cNvPr>
          <p:cNvSpPr>
            <a:spLocks noGrp="1"/>
          </p:cNvSpPr>
          <p:nvPr>
            <p:ph idx="1"/>
          </p:nvPr>
        </p:nvSpPr>
        <p:spPr/>
        <p:txBody>
          <a:bodyPr/>
          <a:lstStyle/>
          <a:p>
            <a:r>
              <a:rPr lang="zh-CN" altLang="en-US" sz="2000" dirty="0"/>
              <a:t>树的“同构型结构”与“异构型结构”</a:t>
            </a:r>
            <a:endParaRPr lang="en-US" altLang="zh-CN" sz="2000" dirty="0"/>
          </a:p>
          <a:p>
            <a:pPr lvl="1">
              <a:lnSpc>
                <a:spcPct val="120000"/>
              </a:lnSpc>
              <a:spcBef>
                <a:spcPts val="600"/>
              </a:spcBef>
            </a:pPr>
            <a:r>
              <a:rPr lang="zh-CN" altLang="en-US" sz="1200" dirty="0"/>
              <a:t>每个结点指针域的数目等于每个结点的度数，若结点的度不一样，则结构相异，我们称之为“</a:t>
            </a:r>
            <a:r>
              <a:rPr lang="zh-CN" altLang="en-US" sz="1200" b="1" dirty="0">
                <a:solidFill>
                  <a:srgbClr val="FF0000"/>
                </a:solidFill>
              </a:rPr>
              <a:t>异构型</a:t>
            </a:r>
            <a:r>
              <a:rPr lang="zh-CN" altLang="en-US" sz="1200" dirty="0"/>
              <a:t>”，如下图中的左图。</a:t>
            </a:r>
            <a:endParaRPr lang="en-US" altLang="zh-CN" sz="1200" dirty="0"/>
          </a:p>
          <a:p>
            <a:pPr lvl="1">
              <a:lnSpc>
                <a:spcPct val="120000"/>
              </a:lnSpc>
              <a:spcBef>
                <a:spcPts val="600"/>
              </a:spcBef>
            </a:pPr>
            <a:r>
              <a:rPr lang="zh-CN" altLang="en-US" sz="1200" dirty="0">
                <a:solidFill>
                  <a:srgbClr val="FF0000"/>
                </a:solidFill>
              </a:rPr>
              <a:t>异构型”的指针域是按需分配的</a:t>
            </a:r>
            <a:r>
              <a:rPr lang="zh-CN" altLang="en-US" sz="1200" dirty="0"/>
              <a:t>，但其缺陷也是显而易见的。首先，它的结构描述是困难的。再者，对它做某些操作是困难的，如结点的查找，不能以同一策略遍历结点的子树；再如结点的插入，由于没有预留的指针域空间，致使操作难以进行。</a:t>
            </a:r>
            <a:endParaRPr lang="en-US" altLang="zh-CN" sz="1200" dirty="0"/>
          </a:p>
          <a:p>
            <a:pPr lvl="1">
              <a:lnSpc>
                <a:spcPct val="120000"/>
              </a:lnSpc>
              <a:spcBef>
                <a:spcPts val="600"/>
              </a:spcBef>
            </a:pPr>
            <a:r>
              <a:rPr lang="zh-CN" altLang="en-US" sz="1200" dirty="0"/>
              <a:t>对“异构型”的改进，可以把它改成“</a:t>
            </a:r>
            <a:r>
              <a:rPr lang="zh-CN" altLang="en-US" sz="1200" b="1" dirty="0">
                <a:solidFill>
                  <a:srgbClr val="FF0000"/>
                </a:solidFill>
              </a:rPr>
              <a:t>同构型</a:t>
            </a:r>
            <a:r>
              <a:rPr lang="zh-CN" altLang="en-US" sz="1200" dirty="0"/>
              <a:t>”。在同构型结构中，</a:t>
            </a:r>
            <a:r>
              <a:rPr lang="zh-CN" altLang="en-US" sz="1200" dirty="0">
                <a:solidFill>
                  <a:srgbClr val="FF0000"/>
                </a:solidFill>
              </a:rPr>
              <a:t>指针域的数目为树的度数</a:t>
            </a:r>
            <a:r>
              <a:rPr lang="zh-CN" altLang="en-US" sz="1200" dirty="0"/>
              <a:t>。同构型数据结构描述见右图。</a:t>
            </a:r>
            <a:endParaRPr lang="en-US" altLang="zh-CN" sz="1200" dirty="0"/>
          </a:p>
          <a:p>
            <a:pPr lvl="1">
              <a:lnSpc>
                <a:spcPct val="120000"/>
              </a:lnSpc>
              <a:spcBef>
                <a:spcPts val="600"/>
              </a:spcBef>
            </a:pPr>
            <a:r>
              <a:rPr lang="zh-CN" altLang="en-US" sz="1200" dirty="0"/>
              <a:t>同构型结构消除了异构型的缺陷，结构的统一化使管理变得容易，但若多数结点的度小于树的度，则部分指针域为空，造成存储空间的浪费。</a:t>
            </a:r>
          </a:p>
        </p:txBody>
      </p:sp>
      <p:sp>
        <p:nvSpPr>
          <p:cNvPr id="4" name="灯片编号占位符 3">
            <a:extLst>
              <a:ext uri="{FF2B5EF4-FFF2-40B4-BE49-F238E27FC236}">
                <a16:creationId xmlns:a16="http://schemas.microsoft.com/office/drawing/2014/main" id="{25213BAF-0113-AF0B-2F82-E02BC73A91DE}"/>
              </a:ext>
            </a:extLst>
          </p:cNvPr>
          <p:cNvSpPr>
            <a:spLocks noGrp="1"/>
          </p:cNvSpPr>
          <p:nvPr>
            <p:ph type="sldNum" sz="quarter" idx="12"/>
          </p:nvPr>
        </p:nvSpPr>
        <p:spPr/>
        <p:txBody>
          <a:bodyPr/>
          <a:lstStyle/>
          <a:p>
            <a:fld id="{36FD9405-CE62-418F-9683-85B6A1C55A4B}" type="slidenum">
              <a:rPr lang="zh-CN" altLang="en-US" smtClean="0"/>
              <a:pPr/>
              <a:t>26</a:t>
            </a:fld>
            <a:endParaRPr lang="zh-CN" altLang="en-US" dirty="0"/>
          </a:p>
        </p:txBody>
      </p:sp>
      <p:sp>
        <p:nvSpPr>
          <p:cNvPr id="5" name="页脚占位符 4">
            <a:extLst>
              <a:ext uri="{FF2B5EF4-FFF2-40B4-BE49-F238E27FC236}">
                <a16:creationId xmlns:a16="http://schemas.microsoft.com/office/drawing/2014/main" id="{3B38077B-4341-F768-5F49-BB572CEA6BD6}"/>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9" name="图片 8">
            <a:extLst>
              <a:ext uri="{FF2B5EF4-FFF2-40B4-BE49-F238E27FC236}">
                <a16:creationId xmlns:a16="http://schemas.microsoft.com/office/drawing/2014/main" id="{380A7648-1E20-82B4-F2A5-BEE5CD1D7C08}"/>
              </a:ext>
            </a:extLst>
          </p:cNvPr>
          <p:cNvPicPr>
            <a:picLocks noChangeAspect="1"/>
          </p:cNvPicPr>
          <p:nvPr/>
        </p:nvPicPr>
        <p:blipFill>
          <a:blip r:embed="rId2"/>
          <a:stretch>
            <a:fillRect/>
          </a:stretch>
        </p:blipFill>
        <p:spPr>
          <a:xfrm>
            <a:off x="5204426" y="3609191"/>
            <a:ext cx="3310924" cy="2431249"/>
          </a:xfrm>
          <a:prstGeom prst="rect">
            <a:avLst/>
          </a:prstGeom>
        </p:spPr>
      </p:pic>
      <p:pic>
        <p:nvPicPr>
          <p:cNvPr id="11" name="图片 10">
            <a:extLst>
              <a:ext uri="{FF2B5EF4-FFF2-40B4-BE49-F238E27FC236}">
                <a16:creationId xmlns:a16="http://schemas.microsoft.com/office/drawing/2014/main" id="{548D3794-92CF-9494-2810-349BA8BF8F43}"/>
              </a:ext>
            </a:extLst>
          </p:cNvPr>
          <p:cNvPicPr>
            <a:picLocks noChangeAspect="1"/>
          </p:cNvPicPr>
          <p:nvPr/>
        </p:nvPicPr>
        <p:blipFill>
          <a:blip r:embed="rId3"/>
          <a:stretch>
            <a:fillRect/>
          </a:stretch>
        </p:blipFill>
        <p:spPr>
          <a:xfrm>
            <a:off x="951911" y="4367022"/>
            <a:ext cx="3310925" cy="1673418"/>
          </a:xfrm>
          <a:prstGeom prst="rect">
            <a:avLst/>
          </a:prstGeom>
        </p:spPr>
      </p:pic>
      <p:pic>
        <p:nvPicPr>
          <p:cNvPr id="13" name="图片 12">
            <a:extLst>
              <a:ext uri="{FF2B5EF4-FFF2-40B4-BE49-F238E27FC236}">
                <a16:creationId xmlns:a16="http://schemas.microsoft.com/office/drawing/2014/main" id="{1C8B9247-D0C8-2CA7-5563-D293BC783323}"/>
              </a:ext>
            </a:extLst>
          </p:cNvPr>
          <p:cNvPicPr>
            <a:picLocks noChangeAspect="1"/>
          </p:cNvPicPr>
          <p:nvPr/>
        </p:nvPicPr>
        <p:blipFill>
          <a:blip r:embed="rId4"/>
          <a:stretch>
            <a:fillRect/>
          </a:stretch>
        </p:blipFill>
        <p:spPr>
          <a:xfrm>
            <a:off x="1223066" y="3609191"/>
            <a:ext cx="3138095" cy="828025"/>
          </a:xfrm>
          <a:prstGeom prst="rect">
            <a:avLst/>
          </a:prstGeom>
        </p:spPr>
      </p:pic>
    </p:spTree>
    <p:extLst>
      <p:ext uri="{BB962C8B-B14F-4D97-AF65-F5344CB8AC3E}">
        <p14:creationId xmlns:p14="http://schemas.microsoft.com/office/powerpoint/2010/main" val="1543172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树和森林的遍历</a:t>
            </a:r>
          </a:p>
        </p:txBody>
      </p:sp>
      <p:sp>
        <p:nvSpPr>
          <p:cNvPr id="3" name="内容占位符 2"/>
          <p:cNvSpPr>
            <a:spLocks noGrp="1"/>
          </p:cNvSpPr>
          <p:nvPr>
            <p:ph idx="1"/>
          </p:nvPr>
        </p:nvSpPr>
        <p:spPr/>
        <p:txBody>
          <a:bodyPr>
            <a:normAutofit lnSpcReduction="10000"/>
          </a:bodyPr>
          <a:lstStyle/>
          <a:p>
            <a:pPr marL="342900" lvl="0" indent="-342900" algn="just" fontAlgn="base">
              <a:lnSpc>
                <a:spcPct val="150000"/>
              </a:lnSpc>
              <a:spcBef>
                <a:spcPts val="600"/>
              </a:spcBef>
              <a:spcAft>
                <a:spcPct val="0"/>
              </a:spcAft>
              <a:buClr>
                <a:srgbClr val="0000FF"/>
              </a:buClr>
              <a:buNone/>
            </a:pPr>
            <a:r>
              <a:rPr lang="en-US" altLang="zh-CN" sz="2000" kern="0" dirty="0">
                <a:solidFill>
                  <a:srgbClr val="FF0000"/>
                </a:solidFill>
                <a:latin typeface="微软雅黑" pitchFamily="34" charset="-122"/>
              </a:rPr>
              <a:t>1 </a:t>
            </a:r>
            <a:r>
              <a:rPr lang="zh-CN" altLang="en-US" sz="2000" kern="0" dirty="0">
                <a:solidFill>
                  <a:srgbClr val="FF0000"/>
                </a:solidFill>
                <a:latin typeface="微软雅黑" pitchFamily="34" charset="-122"/>
              </a:rPr>
              <a:t>树的遍历</a:t>
            </a:r>
          </a:p>
          <a:p>
            <a:pPr marL="342900" lvl="0" indent="-342900" algn="just" fontAlgn="base">
              <a:lnSpc>
                <a:spcPct val="150000"/>
              </a:lnSpc>
              <a:spcBef>
                <a:spcPts val="600"/>
              </a:spcBef>
              <a:spcAft>
                <a:spcPct val="0"/>
              </a:spcAft>
              <a:buClr>
                <a:srgbClr val="0000FF"/>
              </a:buClr>
              <a:buNone/>
            </a:pPr>
            <a:r>
              <a:rPr lang="zh-CN" altLang="en-US" sz="2000" kern="0" dirty="0">
                <a:solidFill>
                  <a:srgbClr val="000000"/>
                </a:solidFill>
                <a:latin typeface="微软雅黑" pitchFamily="34" charset="-122"/>
              </a:rPr>
              <a:t>树的遍历通常有以下三种方式。</a:t>
            </a:r>
          </a:p>
          <a:p>
            <a:pPr marL="342900" lvl="0" indent="-342900" algn="just" fontAlgn="base">
              <a:lnSpc>
                <a:spcPct val="150000"/>
              </a:lnSpc>
              <a:spcBef>
                <a:spcPts val="600"/>
              </a:spcBef>
              <a:spcAft>
                <a:spcPct val="0"/>
              </a:spcAft>
              <a:buClr>
                <a:srgbClr val="0000FF"/>
              </a:buClr>
              <a:buNone/>
            </a:pPr>
            <a:r>
              <a:rPr lang="en-US" altLang="zh-CN" sz="2000" kern="0" dirty="0">
                <a:solidFill>
                  <a:srgbClr val="FF0000"/>
                </a:solidFill>
                <a:latin typeface="微软雅黑" pitchFamily="34" charset="-122"/>
              </a:rPr>
              <a:t>(1) </a:t>
            </a:r>
            <a:r>
              <a:rPr lang="zh-CN" altLang="en-US" sz="2000" kern="0" dirty="0">
                <a:solidFill>
                  <a:srgbClr val="FF0000"/>
                </a:solidFill>
                <a:latin typeface="微软雅黑" pitchFamily="34" charset="-122"/>
              </a:rPr>
              <a:t>先根遍历</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先根遍历的定义为：</a:t>
            </a:r>
          </a:p>
          <a:p>
            <a:pPr marL="342900" lvl="0" indent="-342900" algn="just" fontAlgn="base">
              <a:lnSpc>
                <a:spcPct val="150000"/>
              </a:lnSpc>
              <a:spcBef>
                <a:spcPts val="600"/>
              </a:spcBef>
              <a:spcAft>
                <a:spcPct val="0"/>
              </a:spcAft>
              <a:buClr>
                <a:srgbClr val="0000FF"/>
              </a:buClr>
              <a:buNone/>
            </a:pPr>
            <a:r>
              <a:rPr lang="zh-CN" altLang="en-US" sz="2000" kern="0" dirty="0">
                <a:solidFill>
                  <a:srgbClr val="0000FF"/>
                </a:solidFill>
                <a:latin typeface="微软雅黑" pitchFamily="34" charset="-122"/>
              </a:rPr>
              <a:t>     ①</a:t>
            </a:r>
            <a:r>
              <a:rPr lang="en-US" altLang="zh-CN" sz="2000" kern="0" dirty="0">
                <a:solidFill>
                  <a:srgbClr val="0000FF"/>
                </a:solidFill>
                <a:latin typeface="微软雅黑" pitchFamily="34" charset="-122"/>
              </a:rPr>
              <a:t> </a:t>
            </a:r>
            <a:r>
              <a:rPr lang="zh-CN" altLang="en-US" sz="2000" kern="0" dirty="0">
                <a:solidFill>
                  <a:srgbClr val="0000FF"/>
                </a:solidFill>
                <a:latin typeface="微软雅黑" pitchFamily="34" charset="-122"/>
              </a:rPr>
              <a:t>访问根结点；</a:t>
            </a:r>
          </a:p>
          <a:p>
            <a:pPr marL="342900" lvl="0" indent="-342900" algn="just" fontAlgn="base">
              <a:lnSpc>
                <a:spcPct val="150000"/>
              </a:lnSpc>
              <a:spcBef>
                <a:spcPts val="600"/>
              </a:spcBef>
              <a:spcAft>
                <a:spcPct val="0"/>
              </a:spcAft>
              <a:buClr>
                <a:srgbClr val="0000FF"/>
              </a:buClr>
              <a:buNone/>
            </a:pPr>
            <a:r>
              <a:rPr lang="zh-CN" altLang="en-US" sz="2000" kern="0" dirty="0">
                <a:solidFill>
                  <a:srgbClr val="0000FF"/>
                </a:solidFill>
                <a:latin typeface="微软雅黑" pitchFamily="34" charset="-122"/>
              </a:rPr>
              <a:t>     ② 按照从左到右的顺序先根遍历根结点的每一棵子树。</a:t>
            </a:r>
          </a:p>
          <a:p>
            <a:pPr marL="342900" lvl="0" indent="-342900" algn="just" fontAlgn="base">
              <a:lnSpc>
                <a:spcPct val="150000"/>
              </a:lnSpc>
              <a:spcBef>
                <a:spcPts val="600"/>
              </a:spcBef>
              <a:spcAft>
                <a:spcPct val="0"/>
              </a:spcAft>
              <a:buClr>
                <a:srgbClr val="0000FF"/>
              </a:buClr>
              <a:buNone/>
            </a:pPr>
            <a:r>
              <a:rPr lang="en-US" altLang="zh-CN" sz="2000" kern="0" dirty="0">
                <a:solidFill>
                  <a:srgbClr val="FF0000"/>
                </a:solidFill>
                <a:latin typeface="微软雅黑" pitchFamily="34" charset="-122"/>
              </a:rPr>
              <a:t>(2) </a:t>
            </a:r>
            <a:r>
              <a:rPr lang="zh-CN" altLang="en-US" sz="2000" kern="0" dirty="0">
                <a:solidFill>
                  <a:srgbClr val="FF0000"/>
                </a:solidFill>
                <a:latin typeface="微软雅黑" pitchFamily="34" charset="-122"/>
              </a:rPr>
              <a:t>后根遍历</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后根遍历的定义为：</a:t>
            </a:r>
          </a:p>
          <a:p>
            <a:pPr marL="342900" lvl="0" indent="-342900" algn="just" fontAlgn="base">
              <a:lnSpc>
                <a:spcPct val="150000"/>
              </a:lnSpc>
              <a:spcBef>
                <a:spcPts val="600"/>
              </a:spcBef>
              <a:spcAft>
                <a:spcPct val="0"/>
              </a:spcAft>
              <a:buClr>
                <a:srgbClr val="0000FF"/>
              </a:buClr>
              <a:buNone/>
            </a:pPr>
            <a:r>
              <a:rPr lang="zh-CN" altLang="en-US" sz="2000" kern="0" dirty="0">
                <a:solidFill>
                  <a:srgbClr val="0000FF"/>
                </a:solidFill>
                <a:latin typeface="微软雅黑" pitchFamily="34" charset="-122"/>
              </a:rPr>
              <a:t>    ① 按照从左到右的顺序后根遍历根结点的每一棵子树；</a:t>
            </a:r>
          </a:p>
          <a:p>
            <a:pPr marL="342900" lvl="0" indent="-342900" algn="just" fontAlgn="base">
              <a:lnSpc>
                <a:spcPct val="150000"/>
              </a:lnSpc>
              <a:spcBef>
                <a:spcPts val="600"/>
              </a:spcBef>
              <a:spcAft>
                <a:spcPct val="0"/>
              </a:spcAft>
              <a:buClr>
                <a:srgbClr val="0000FF"/>
              </a:buClr>
              <a:buNone/>
            </a:pPr>
            <a:r>
              <a:rPr lang="zh-CN" altLang="en-US" sz="2000" kern="0" dirty="0">
                <a:solidFill>
                  <a:srgbClr val="0000FF"/>
                </a:solidFill>
                <a:latin typeface="微软雅黑" pitchFamily="34" charset="-122"/>
              </a:rPr>
              <a:t>    ② 访问根结点。</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27</a:t>
            </a:fld>
            <a:endParaRPr lang="zh-CN" altLang="en-US" dirty="0"/>
          </a:p>
        </p:txBody>
      </p:sp>
    </p:spTree>
    <p:extLst>
      <p:ext uri="{BB962C8B-B14F-4D97-AF65-F5344CB8AC3E}">
        <p14:creationId xmlns:p14="http://schemas.microsoft.com/office/powerpoint/2010/main" val="1142803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树和森林的遍历</a:t>
            </a:r>
          </a:p>
        </p:txBody>
      </p:sp>
      <p:sp>
        <p:nvSpPr>
          <p:cNvPr id="3" name="内容占位符 2"/>
          <p:cNvSpPr>
            <a:spLocks noGrp="1"/>
          </p:cNvSpPr>
          <p:nvPr>
            <p:ph idx="1"/>
          </p:nvPr>
        </p:nvSpPr>
        <p:spPr/>
        <p:txBody>
          <a:bodyPr/>
          <a:lstStyle/>
          <a:p>
            <a:pPr marL="342900" lvl="0" indent="-342900" fontAlgn="base">
              <a:lnSpc>
                <a:spcPct val="150000"/>
              </a:lnSpc>
              <a:spcBef>
                <a:spcPts val="12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根据树与二叉树的转换关系以及树和二叉树的遍历定义可以推知</a:t>
            </a:r>
            <a:r>
              <a:rPr lang="en-US" altLang="zh-CN" sz="2000" kern="0" dirty="0">
                <a:solidFill>
                  <a:srgbClr val="000000"/>
                </a:solidFill>
                <a:latin typeface="微软雅黑" pitchFamily="34" charset="-122"/>
              </a:rPr>
              <a:t>:</a:t>
            </a:r>
          </a:p>
          <a:p>
            <a:pPr marL="800100" lvl="1" indent="-342900" fontAlgn="base">
              <a:lnSpc>
                <a:spcPct val="150000"/>
              </a:lnSpc>
              <a:spcBef>
                <a:spcPts val="12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树的</a:t>
            </a:r>
            <a:r>
              <a:rPr lang="zh-CN" altLang="en-US" sz="1600" kern="0" dirty="0">
                <a:solidFill>
                  <a:srgbClr val="0000FF"/>
                </a:solidFill>
                <a:latin typeface="微软雅黑" pitchFamily="34" charset="-122"/>
              </a:rPr>
              <a:t>先根遍历</a:t>
            </a:r>
            <a:r>
              <a:rPr lang="zh-CN" altLang="en-US" sz="1600" kern="0" dirty="0">
                <a:solidFill>
                  <a:srgbClr val="000000"/>
                </a:solidFill>
                <a:latin typeface="微软雅黑" pitchFamily="34" charset="-122"/>
              </a:rPr>
              <a:t>与其转换的相应二叉树的</a:t>
            </a:r>
            <a:r>
              <a:rPr lang="zh-CN" altLang="en-US" sz="1600" kern="0" dirty="0">
                <a:solidFill>
                  <a:srgbClr val="0000FF"/>
                </a:solidFill>
                <a:latin typeface="微软雅黑" pitchFamily="34" charset="-122"/>
              </a:rPr>
              <a:t>先序遍历</a:t>
            </a:r>
            <a:r>
              <a:rPr lang="zh-CN" altLang="en-US" sz="1600" kern="0" dirty="0">
                <a:solidFill>
                  <a:srgbClr val="000000"/>
                </a:solidFill>
                <a:latin typeface="微软雅黑" pitchFamily="34" charset="-122"/>
              </a:rPr>
              <a:t>的结果序列相同；</a:t>
            </a:r>
            <a:endParaRPr lang="en-US" altLang="zh-CN" sz="1600" kern="0" dirty="0">
              <a:solidFill>
                <a:srgbClr val="000000"/>
              </a:solidFill>
              <a:latin typeface="微软雅黑" pitchFamily="34" charset="-122"/>
            </a:endParaRPr>
          </a:p>
          <a:p>
            <a:pPr marL="800100" lvl="1" indent="-342900" fontAlgn="base">
              <a:lnSpc>
                <a:spcPct val="150000"/>
              </a:lnSpc>
              <a:spcBef>
                <a:spcPts val="12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树的</a:t>
            </a:r>
            <a:r>
              <a:rPr lang="zh-CN" altLang="en-US" sz="1600" kern="0" dirty="0">
                <a:solidFill>
                  <a:srgbClr val="005825"/>
                </a:solidFill>
                <a:latin typeface="微软雅黑" pitchFamily="34" charset="-122"/>
              </a:rPr>
              <a:t>后根遍历</a:t>
            </a:r>
            <a:r>
              <a:rPr lang="zh-CN" altLang="en-US" sz="1600" kern="0" dirty="0">
                <a:solidFill>
                  <a:srgbClr val="000000"/>
                </a:solidFill>
                <a:latin typeface="微软雅黑" pitchFamily="34" charset="-122"/>
              </a:rPr>
              <a:t>与其转换的相应二叉树的</a:t>
            </a:r>
            <a:r>
              <a:rPr lang="zh-CN" altLang="en-US" sz="1600" kern="0" dirty="0">
                <a:solidFill>
                  <a:srgbClr val="005825"/>
                </a:solidFill>
                <a:latin typeface="微软雅黑" pitchFamily="34" charset="-122"/>
              </a:rPr>
              <a:t>中序遍历</a:t>
            </a:r>
            <a:r>
              <a:rPr lang="zh-CN" altLang="en-US" sz="1600" kern="0" dirty="0">
                <a:solidFill>
                  <a:srgbClr val="000000"/>
                </a:solidFill>
                <a:latin typeface="微软雅黑" pitchFamily="34" charset="-122"/>
              </a:rPr>
              <a:t>的结果序列相同。</a:t>
            </a:r>
            <a:endParaRPr lang="en-US" altLang="zh-CN" sz="1600" kern="0" dirty="0">
              <a:solidFill>
                <a:srgbClr val="000000"/>
              </a:solidFill>
              <a:latin typeface="微软雅黑" pitchFamily="34" charset="-122"/>
            </a:endParaRPr>
          </a:p>
          <a:p>
            <a:pPr marL="342900" lvl="0" indent="-342900" fontAlgn="base">
              <a:lnSpc>
                <a:spcPct val="150000"/>
              </a:lnSpc>
              <a:spcBef>
                <a:spcPts val="12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因此树的遍历算法是可以采用相应二叉树的遍历算法来实现的。</a:t>
            </a:r>
          </a:p>
          <a:p>
            <a:pPr marL="342900" lvl="0" indent="-342900" fontAlgn="base">
              <a:lnSpc>
                <a:spcPct val="150000"/>
              </a:lnSpc>
              <a:spcBef>
                <a:spcPts val="1200"/>
              </a:spcBef>
              <a:spcAft>
                <a:spcPct val="0"/>
              </a:spcAft>
              <a:buClr>
                <a:srgbClr val="FF0000"/>
              </a:buClr>
              <a:buNone/>
            </a:pPr>
            <a:r>
              <a:rPr lang="en-US" altLang="zh-CN" kern="0" dirty="0">
                <a:solidFill>
                  <a:srgbClr val="FF0000"/>
                </a:solidFill>
                <a:latin typeface="微软雅黑" pitchFamily="34" charset="-122"/>
              </a:rPr>
              <a:t>(3) </a:t>
            </a:r>
            <a:r>
              <a:rPr lang="zh-CN" altLang="en-US" kern="0" dirty="0">
                <a:solidFill>
                  <a:srgbClr val="FF0000"/>
                </a:solidFill>
                <a:latin typeface="微软雅黑" pitchFamily="34" charset="-122"/>
              </a:rPr>
              <a:t>层次遍历</a:t>
            </a:r>
          </a:p>
          <a:p>
            <a:pPr marL="342900" indent="-342900" fontAlgn="base">
              <a:lnSpc>
                <a:spcPct val="150000"/>
              </a:lnSpc>
              <a:spcBef>
                <a:spcPts val="12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   按从上到下、从左到右访问各结点。</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28</a:t>
            </a:fld>
            <a:endParaRPr lang="zh-CN" altLang="en-US" dirty="0"/>
          </a:p>
        </p:txBody>
      </p:sp>
    </p:spTree>
    <p:extLst>
      <p:ext uri="{BB962C8B-B14F-4D97-AF65-F5344CB8AC3E}">
        <p14:creationId xmlns:p14="http://schemas.microsoft.com/office/powerpoint/2010/main" val="117531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树的先根次序遍历</a:t>
            </a:r>
          </a:p>
        </p:txBody>
      </p:sp>
      <p:sp>
        <p:nvSpPr>
          <p:cNvPr id="3" name="内容占位符 2"/>
          <p:cNvSpPr>
            <a:spLocks noGrp="1"/>
          </p:cNvSpPr>
          <p:nvPr>
            <p:ph idx="1"/>
          </p:nvPr>
        </p:nvSpPr>
        <p:spPr/>
        <p:txBody>
          <a:bodyPr>
            <a:normAutofit/>
          </a:bodyPr>
          <a:lstStyle/>
          <a:p>
            <a:pPr>
              <a:lnSpc>
                <a:spcPct val="125000"/>
              </a:lnSpc>
              <a:spcBef>
                <a:spcPts val="1200"/>
              </a:spcBef>
              <a:buClr>
                <a:srgbClr val="FF7C80"/>
              </a:buClr>
              <a:buSzPct val="50000"/>
              <a:buFont typeface="Wingdings" charset="2"/>
              <a:buChar char="n"/>
            </a:pPr>
            <a:r>
              <a:rPr lang="zh-CN" altLang="en-US" dirty="0"/>
              <a:t>当树非空时</a:t>
            </a:r>
          </a:p>
          <a:p>
            <a:pPr lvl="1">
              <a:lnSpc>
                <a:spcPct val="125000"/>
              </a:lnSpc>
              <a:spcBef>
                <a:spcPts val="1200"/>
              </a:spcBef>
              <a:buClr>
                <a:srgbClr val="CC0099"/>
              </a:buClr>
              <a:buSzPct val="50000"/>
              <a:buFont typeface="Wingdings" charset="2"/>
              <a:buChar char="u"/>
            </a:pPr>
            <a:r>
              <a:rPr lang="zh-CN" altLang="en-US" dirty="0"/>
              <a:t> 访问根结点；</a:t>
            </a:r>
          </a:p>
          <a:p>
            <a:pPr lvl="1">
              <a:lnSpc>
                <a:spcPct val="125000"/>
              </a:lnSpc>
              <a:spcBef>
                <a:spcPts val="1200"/>
              </a:spcBef>
              <a:buClr>
                <a:srgbClr val="CC0099"/>
              </a:buClr>
              <a:buSzPct val="50000"/>
              <a:buFont typeface="Wingdings" charset="2"/>
              <a:buChar char="u"/>
            </a:pPr>
            <a:r>
              <a:rPr lang="zh-CN" altLang="en-US" dirty="0"/>
              <a:t> 依次先根遍历根的各棵子树。</a:t>
            </a:r>
          </a:p>
          <a:p>
            <a:pPr>
              <a:lnSpc>
                <a:spcPct val="125000"/>
              </a:lnSpc>
              <a:spcBef>
                <a:spcPts val="1200"/>
              </a:spcBef>
              <a:buClr>
                <a:srgbClr val="FF7C80"/>
              </a:buClr>
              <a:buSzPct val="50000"/>
              <a:buFont typeface="Wingdings" charset="2"/>
              <a:buChar char="n"/>
            </a:pPr>
            <a:r>
              <a:rPr lang="zh-CN" altLang="en-US" dirty="0"/>
              <a:t>树先根遍历 </a:t>
            </a:r>
            <a:r>
              <a:rPr lang="en-US" altLang="zh-CN" dirty="0">
                <a:solidFill>
                  <a:srgbClr val="0000FF"/>
                </a:solidFill>
              </a:rPr>
              <a:t>A B E F C D G </a:t>
            </a:r>
            <a:endParaRPr lang="zh-CN" altLang="en-US" dirty="0"/>
          </a:p>
          <a:p>
            <a:pPr>
              <a:lnSpc>
                <a:spcPct val="125000"/>
              </a:lnSpc>
              <a:spcBef>
                <a:spcPts val="1200"/>
              </a:spcBef>
              <a:buClr>
                <a:srgbClr val="FF7C80"/>
              </a:buClr>
              <a:buSzPct val="50000"/>
              <a:buFont typeface="Wingdings" charset="2"/>
              <a:buChar char="n"/>
            </a:pPr>
            <a:r>
              <a:rPr lang="zh-CN" altLang="en-US" dirty="0"/>
              <a:t>对应二叉树先序遍历 </a:t>
            </a:r>
            <a:r>
              <a:rPr lang="en-US" altLang="zh-CN" dirty="0">
                <a:solidFill>
                  <a:srgbClr val="0000FF"/>
                </a:solidFill>
              </a:rPr>
              <a:t>A B E F C D G</a:t>
            </a:r>
            <a:endParaRPr lang="zh-CN" altLang="en-US" dirty="0"/>
          </a:p>
          <a:p>
            <a:pPr>
              <a:lnSpc>
                <a:spcPct val="125000"/>
              </a:lnSpc>
              <a:spcBef>
                <a:spcPts val="1200"/>
              </a:spcBef>
              <a:buClr>
                <a:srgbClr val="FF7C80"/>
              </a:buClr>
              <a:buSzPct val="50000"/>
              <a:buFont typeface="Wingdings" charset="2"/>
              <a:buChar char="n"/>
            </a:pPr>
            <a:r>
              <a:rPr lang="zh-CN" altLang="en-US" dirty="0"/>
              <a:t>树的先根遍历结果与其对应二叉树</a:t>
            </a:r>
          </a:p>
          <a:p>
            <a:pPr>
              <a:lnSpc>
                <a:spcPct val="125000"/>
              </a:lnSpc>
              <a:spcBef>
                <a:spcPts val="1200"/>
              </a:spcBef>
              <a:buClr>
                <a:srgbClr val="FF7C80"/>
              </a:buClr>
              <a:buSzPct val="50000"/>
              <a:buFont typeface="Wingdings" charset="2"/>
              <a:buNone/>
            </a:pPr>
            <a:r>
              <a:rPr lang="zh-CN" altLang="en-US" dirty="0"/>
              <a:t>   表示的先序遍历结果相同。</a:t>
            </a:r>
          </a:p>
          <a:p>
            <a:pPr>
              <a:lnSpc>
                <a:spcPct val="125000"/>
              </a:lnSpc>
              <a:spcBef>
                <a:spcPts val="1200"/>
              </a:spcBef>
              <a:buClr>
                <a:srgbClr val="FF7C80"/>
              </a:buClr>
              <a:buSzPct val="50000"/>
              <a:buFont typeface="Wingdings" charset="2"/>
              <a:buChar char="n"/>
            </a:pPr>
            <a:r>
              <a:rPr lang="zh-CN" altLang="en-US" dirty="0"/>
              <a:t>树的先根遍历可以借助对应二叉树的先序遍历算法实现。</a:t>
            </a:r>
          </a:p>
          <a:p>
            <a:pPr>
              <a:spcBef>
                <a:spcPts val="1200"/>
              </a:spcBef>
            </a:pPr>
            <a:endParaRPr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29</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p:cNvPicPr>
            <a:picLocks noChangeAspect="1"/>
          </p:cNvPicPr>
          <p:nvPr/>
        </p:nvPicPr>
        <p:blipFill>
          <a:blip r:embed="rId2"/>
          <a:stretch>
            <a:fillRect/>
          </a:stretch>
        </p:blipFill>
        <p:spPr>
          <a:xfrm>
            <a:off x="6990286" y="2773152"/>
            <a:ext cx="1721714" cy="2112288"/>
          </a:xfrm>
          <a:prstGeom prst="rect">
            <a:avLst/>
          </a:prstGeom>
        </p:spPr>
      </p:pic>
      <p:pic>
        <p:nvPicPr>
          <p:cNvPr id="33" name="图片 32">
            <a:extLst>
              <a:ext uri="{FF2B5EF4-FFF2-40B4-BE49-F238E27FC236}">
                <a16:creationId xmlns:a16="http://schemas.microsoft.com/office/drawing/2014/main" id="{CA0B87B2-1AA8-4F0C-AF6A-08C16B0E8559}"/>
              </a:ext>
            </a:extLst>
          </p:cNvPr>
          <p:cNvPicPr>
            <a:picLocks noChangeAspect="1"/>
          </p:cNvPicPr>
          <p:nvPr/>
        </p:nvPicPr>
        <p:blipFill>
          <a:blip r:embed="rId3"/>
          <a:stretch>
            <a:fillRect/>
          </a:stretch>
        </p:blipFill>
        <p:spPr>
          <a:xfrm>
            <a:off x="5119612" y="1067726"/>
            <a:ext cx="1870674" cy="1489918"/>
          </a:xfrm>
          <a:prstGeom prst="rect">
            <a:avLst/>
          </a:prstGeom>
        </p:spPr>
      </p:pic>
    </p:spTree>
    <p:extLst>
      <p:ext uri="{BB962C8B-B14F-4D97-AF65-F5344CB8AC3E}">
        <p14:creationId xmlns:p14="http://schemas.microsoft.com/office/powerpoint/2010/main" val="60888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Specifications and Term</a:t>
            </a:r>
            <a:endParaRPr lang="zh-CN" altLang="en-US" dirty="0"/>
          </a:p>
        </p:txBody>
      </p:sp>
      <p:sp>
        <p:nvSpPr>
          <p:cNvPr id="3" name="内容占位符 2"/>
          <p:cNvSpPr>
            <a:spLocks noGrp="1"/>
          </p:cNvSpPr>
          <p:nvPr>
            <p:ph idx="1"/>
          </p:nvPr>
        </p:nvSpPr>
        <p:spPr/>
        <p:txBody>
          <a:bodyPr/>
          <a:lstStyle/>
          <a:p>
            <a:pPr>
              <a:lnSpc>
                <a:spcPct val="125000"/>
              </a:lnSpc>
              <a:spcBef>
                <a:spcPts val="600"/>
              </a:spcBef>
            </a:pPr>
            <a:r>
              <a:rPr lang="zh-CN" altLang="en-US" dirty="0"/>
              <a:t>树的定义及相关术语</a:t>
            </a:r>
          </a:p>
          <a:p>
            <a:pPr marL="342900" lvl="0" indent="-342900" algn="just" fontAlgn="base">
              <a:lnSpc>
                <a:spcPct val="125000"/>
              </a:lnSpc>
              <a:spcBef>
                <a:spcPts val="600"/>
              </a:spcBef>
              <a:spcAft>
                <a:spcPct val="0"/>
              </a:spcAft>
              <a:buClr>
                <a:srgbClr val="FF0000"/>
              </a:buClr>
              <a:buFont typeface="Wingdings" pitchFamily="2" charset="2"/>
              <a:buChar char="n"/>
            </a:pPr>
            <a:r>
              <a:rPr lang="en-US" altLang="zh-CN" sz="2000" kern="0" dirty="0">
                <a:solidFill>
                  <a:srgbClr val="000000"/>
                </a:solidFill>
                <a:latin typeface="微软雅黑" pitchFamily="34" charset="-122"/>
              </a:rPr>
              <a:t>Tree</a:t>
            </a:r>
            <a:r>
              <a:rPr lang="zh-CN" altLang="en-US" sz="2000" kern="0" dirty="0">
                <a:solidFill>
                  <a:srgbClr val="000000"/>
                </a:solidFill>
                <a:latin typeface="微软雅黑" pitchFamily="34" charset="-122"/>
              </a:rPr>
              <a:t>是</a:t>
            </a:r>
            <a:r>
              <a:rPr lang="en-US" altLang="zh-CN" sz="2000" kern="0" dirty="0">
                <a:solidFill>
                  <a:srgbClr val="000000"/>
                </a:solidFill>
                <a:latin typeface="微软雅黑" pitchFamily="34" charset="-122"/>
              </a:rPr>
              <a:t>n(n≥0)</a:t>
            </a:r>
            <a:r>
              <a:rPr lang="zh-CN" altLang="en-US" sz="2000" kern="0" dirty="0">
                <a:solidFill>
                  <a:srgbClr val="000000"/>
                </a:solidFill>
                <a:latin typeface="微软雅黑" pitchFamily="34" charset="-122"/>
              </a:rPr>
              <a:t>个有限数据元素的集合。当</a:t>
            </a:r>
            <a:r>
              <a:rPr lang="en-US" altLang="zh-CN" sz="2000" kern="0" dirty="0">
                <a:solidFill>
                  <a:srgbClr val="000000"/>
                </a:solidFill>
                <a:latin typeface="微软雅黑" pitchFamily="34" charset="-122"/>
              </a:rPr>
              <a:t>n</a:t>
            </a:r>
            <a:r>
              <a:rPr lang="zh-CN" altLang="en-US" sz="2000" kern="0" dirty="0">
                <a:solidFill>
                  <a:srgbClr val="000000"/>
                </a:solidFill>
                <a:latin typeface="微软雅黑" pitchFamily="34" charset="-122"/>
              </a:rPr>
              <a:t>＝</a:t>
            </a:r>
            <a:r>
              <a:rPr lang="en-US" altLang="zh-CN" sz="2000" kern="0" dirty="0">
                <a:solidFill>
                  <a:srgbClr val="000000"/>
                </a:solidFill>
                <a:latin typeface="微软雅黑" pitchFamily="34" charset="-122"/>
              </a:rPr>
              <a:t>0</a:t>
            </a:r>
            <a:r>
              <a:rPr lang="zh-CN" altLang="en-US" sz="2000" kern="0" dirty="0">
                <a:solidFill>
                  <a:srgbClr val="000000"/>
                </a:solidFill>
                <a:latin typeface="微软雅黑" pitchFamily="34" charset="-122"/>
              </a:rPr>
              <a:t>时，称这棵树为空树。在一棵非树</a:t>
            </a:r>
            <a:r>
              <a:rPr lang="en-US" altLang="zh-CN" sz="2000" kern="0" dirty="0">
                <a:solidFill>
                  <a:srgbClr val="000000"/>
                </a:solidFill>
                <a:latin typeface="微软雅黑" pitchFamily="34" charset="-122"/>
              </a:rPr>
              <a:t>T</a:t>
            </a:r>
            <a:r>
              <a:rPr lang="zh-CN" altLang="en-US" sz="2000" kern="0" dirty="0">
                <a:solidFill>
                  <a:srgbClr val="000000"/>
                </a:solidFill>
                <a:latin typeface="微软雅黑" pitchFamily="34" charset="-122"/>
              </a:rPr>
              <a:t>中：</a:t>
            </a:r>
          </a:p>
          <a:p>
            <a:pPr marL="742950" lvl="1" indent="-285750" algn="just" fontAlgn="base">
              <a:lnSpc>
                <a:spcPct val="125000"/>
              </a:lnSpc>
              <a:spcBef>
                <a:spcPts val="600"/>
              </a:spcBef>
              <a:spcAft>
                <a:spcPct val="0"/>
              </a:spcAft>
              <a:buClr>
                <a:srgbClr val="0000FF"/>
              </a:buClr>
              <a:buFont typeface="Wingdings" pitchFamily="2" charset="2"/>
              <a:buChar char="n"/>
            </a:pPr>
            <a:r>
              <a:rPr lang="zh-CN" altLang="en-US" kern="0" dirty="0">
                <a:solidFill>
                  <a:srgbClr val="000000"/>
                </a:solidFill>
                <a:latin typeface="微软雅黑" pitchFamily="34" charset="-122"/>
              </a:rPr>
              <a:t>有一个特殊的数据元素称为树的根结点，根结点没有前驱结点。</a:t>
            </a:r>
          </a:p>
          <a:p>
            <a:pPr marL="742950" lvl="1" indent="-285750" algn="just" fontAlgn="base">
              <a:lnSpc>
                <a:spcPct val="125000"/>
              </a:lnSpc>
              <a:spcBef>
                <a:spcPts val="600"/>
              </a:spcBef>
              <a:spcAft>
                <a:spcPct val="0"/>
              </a:spcAft>
              <a:buClr>
                <a:srgbClr val="0000FF"/>
              </a:buClr>
              <a:buFont typeface="Wingdings" pitchFamily="2" charset="2"/>
              <a:buChar char="n"/>
            </a:pPr>
            <a:r>
              <a:rPr lang="zh-CN" altLang="en-US" kern="0" dirty="0">
                <a:solidFill>
                  <a:srgbClr val="000000"/>
                </a:solidFill>
                <a:latin typeface="微软雅黑" pitchFamily="34" charset="-122"/>
              </a:rPr>
              <a:t>若</a:t>
            </a:r>
            <a:r>
              <a:rPr lang="en-US" altLang="zh-CN" kern="0" dirty="0">
                <a:solidFill>
                  <a:srgbClr val="000000"/>
                </a:solidFill>
                <a:latin typeface="微软雅黑" pitchFamily="34" charset="-122"/>
              </a:rPr>
              <a:t>n&gt;1</a:t>
            </a:r>
            <a:r>
              <a:rPr lang="zh-CN" altLang="en-US" kern="0" dirty="0">
                <a:solidFill>
                  <a:srgbClr val="000000"/>
                </a:solidFill>
                <a:latin typeface="微软雅黑" pitchFamily="34" charset="-122"/>
              </a:rPr>
              <a:t>，除根结点外的其余数据元素被分成</a:t>
            </a:r>
            <a:r>
              <a:rPr lang="en-US" altLang="zh-CN" kern="0" dirty="0">
                <a:solidFill>
                  <a:srgbClr val="000000"/>
                </a:solidFill>
                <a:latin typeface="微软雅黑" pitchFamily="34" charset="-122"/>
              </a:rPr>
              <a:t>m(m&gt;0)</a:t>
            </a:r>
            <a:r>
              <a:rPr lang="zh-CN" altLang="en-US" kern="0" dirty="0">
                <a:solidFill>
                  <a:srgbClr val="000000"/>
                </a:solidFill>
                <a:latin typeface="微软雅黑" pitchFamily="34" charset="-122"/>
              </a:rPr>
              <a:t>个互不相交的集合</a:t>
            </a:r>
            <a:r>
              <a:rPr lang="en-US" altLang="zh-CN" kern="0" dirty="0">
                <a:solidFill>
                  <a:srgbClr val="000000"/>
                </a:solidFill>
                <a:latin typeface="微软雅黑" pitchFamily="34" charset="-122"/>
              </a:rPr>
              <a:t>T</a:t>
            </a:r>
            <a:r>
              <a:rPr lang="en-US" altLang="zh-CN" kern="0" baseline="-30000" dirty="0">
                <a:solidFill>
                  <a:srgbClr val="000000"/>
                </a:solidFill>
                <a:latin typeface="微软雅黑" pitchFamily="34" charset="-122"/>
              </a:rPr>
              <a:t>1</a:t>
            </a:r>
            <a:r>
              <a:rPr lang="en-US" altLang="zh-CN" kern="0" dirty="0">
                <a:solidFill>
                  <a:srgbClr val="000000"/>
                </a:solidFill>
                <a:latin typeface="微软雅黑" pitchFamily="34" charset="-122"/>
              </a:rPr>
              <a:t>,T</a:t>
            </a:r>
            <a:r>
              <a:rPr lang="en-US" altLang="zh-CN" kern="0" baseline="-30000" dirty="0">
                <a:solidFill>
                  <a:srgbClr val="000000"/>
                </a:solidFill>
                <a:latin typeface="微软雅黑" pitchFamily="34" charset="-122"/>
              </a:rPr>
              <a:t>2</a:t>
            </a:r>
            <a:r>
              <a:rPr lang="en-US" altLang="zh-CN" kern="0" dirty="0">
                <a:solidFill>
                  <a:srgbClr val="000000"/>
                </a:solidFill>
                <a:latin typeface="微软雅黑" pitchFamily="34" charset="-122"/>
              </a:rPr>
              <a:t>,…,T</a:t>
            </a:r>
            <a:r>
              <a:rPr lang="en-US" altLang="zh-CN" kern="0" baseline="-30000" dirty="0">
                <a:solidFill>
                  <a:srgbClr val="000000"/>
                </a:solidFill>
                <a:latin typeface="微软雅黑" pitchFamily="34" charset="-122"/>
              </a:rPr>
              <a:t>m</a:t>
            </a:r>
            <a:r>
              <a:rPr lang="zh-CN" altLang="en-US" kern="0" dirty="0">
                <a:solidFill>
                  <a:srgbClr val="000000"/>
                </a:solidFill>
                <a:latin typeface="微软雅黑" pitchFamily="34" charset="-122"/>
              </a:rPr>
              <a:t>，其中每个集合</a:t>
            </a:r>
            <a:r>
              <a:rPr lang="en-US" altLang="zh-CN" kern="0" dirty="0">
                <a:solidFill>
                  <a:srgbClr val="000000"/>
                </a:solidFill>
                <a:latin typeface="微软雅黑" pitchFamily="34" charset="-122"/>
              </a:rPr>
              <a:t>T</a:t>
            </a:r>
            <a:r>
              <a:rPr lang="en-US" altLang="zh-CN" kern="0" baseline="-30000" dirty="0">
                <a:solidFill>
                  <a:srgbClr val="000000"/>
                </a:solidFill>
                <a:latin typeface="微软雅黑" pitchFamily="34" charset="-122"/>
              </a:rPr>
              <a:t>i</a:t>
            </a:r>
            <a:r>
              <a:rPr lang="en-US" altLang="zh-CN" kern="0" dirty="0">
                <a:solidFill>
                  <a:srgbClr val="000000"/>
                </a:solidFill>
                <a:latin typeface="微软雅黑" pitchFamily="34" charset="-122"/>
              </a:rPr>
              <a:t>(1≤i≤m)</a:t>
            </a:r>
            <a:r>
              <a:rPr lang="zh-CN" altLang="en-US" kern="0" dirty="0">
                <a:solidFill>
                  <a:srgbClr val="000000"/>
                </a:solidFill>
                <a:latin typeface="微软雅黑" pitchFamily="34" charset="-122"/>
              </a:rPr>
              <a:t>本身又是一棵树。树</a:t>
            </a:r>
            <a:r>
              <a:rPr lang="en-US" altLang="zh-CN" kern="0" dirty="0">
                <a:solidFill>
                  <a:srgbClr val="000000"/>
                </a:solidFill>
                <a:latin typeface="微软雅黑" pitchFamily="34" charset="-122"/>
              </a:rPr>
              <a:t>T</a:t>
            </a:r>
            <a:r>
              <a:rPr lang="en-US" altLang="zh-CN" kern="0" baseline="-30000" dirty="0">
                <a:solidFill>
                  <a:srgbClr val="000000"/>
                </a:solidFill>
                <a:latin typeface="微软雅黑" pitchFamily="34" charset="-122"/>
              </a:rPr>
              <a:t>1</a:t>
            </a:r>
            <a:r>
              <a:rPr lang="en-US" altLang="zh-CN" kern="0" dirty="0">
                <a:solidFill>
                  <a:srgbClr val="000000"/>
                </a:solidFill>
                <a:latin typeface="微软雅黑" pitchFamily="34" charset="-122"/>
              </a:rPr>
              <a:t>,T</a:t>
            </a:r>
            <a:r>
              <a:rPr lang="en-US" altLang="zh-CN" kern="0" baseline="-30000" dirty="0">
                <a:solidFill>
                  <a:srgbClr val="000000"/>
                </a:solidFill>
                <a:latin typeface="微软雅黑" pitchFamily="34" charset="-122"/>
              </a:rPr>
              <a:t>2</a:t>
            </a:r>
            <a:r>
              <a:rPr lang="en-US" altLang="zh-CN" kern="0" dirty="0">
                <a:solidFill>
                  <a:srgbClr val="000000"/>
                </a:solidFill>
                <a:latin typeface="微软雅黑" pitchFamily="34" charset="-122"/>
              </a:rPr>
              <a:t>,…,T</a:t>
            </a:r>
            <a:r>
              <a:rPr lang="en-US" altLang="zh-CN" kern="0" baseline="-30000" dirty="0">
                <a:solidFill>
                  <a:srgbClr val="000000"/>
                </a:solidFill>
                <a:latin typeface="微软雅黑" pitchFamily="34" charset="-122"/>
              </a:rPr>
              <a:t>m</a:t>
            </a:r>
            <a:r>
              <a:rPr lang="zh-CN" altLang="en-US" kern="0" dirty="0">
                <a:solidFill>
                  <a:srgbClr val="000000"/>
                </a:solidFill>
                <a:latin typeface="微软雅黑" pitchFamily="34" charset="-122"/>
              </a:rPr>
              <a:t>称为这个根结点的子树。</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a:t>
            </a:fld>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48" y="3908510"/>
            <a:ext cx="5770191" cy="237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952642" y="4475725"/>
            <a:ext cx="395288" cy="395288"/>
          </a:xfrm>
          <a:prstGeom prst="ellipse">
            <a:avLst/>
          </a:prstGeom>
          <a:solidFill>
            <a:srgbClr val="92D050">
              <a:alpha val="47000"/>
            </a:srgbClr>
          </a:solidFill>
          <a:ln w="9525" cmpd="sng">
            <a:solidFill>
              <a:srgbClr val="005825"/>
            </a:solidFill>
            <a:round/>
            <a:headEnd/>
            <a:tailEnd/>
          </a:ln>
          <a:effectLst/>
        </p:spPr>
        <p:txBody>
          <a:bodyPr wrap="none" anchor="ctr"/>
          <a:lstStyle/>
          <a:p>
            <a:pPr algn="ctr" fontAlgn="base">
              <a:spcBef>
                <a:spcPct val="0"/>
              </a:spcBef>
              <a:spcAft>
                <a:spcPct val="0"/>
              </a:spcAft>
              <a:buFont typeface="Arial" pitchFamily="34" charset="0"/>
              <a:buNone/>
            </a:pPr>
            <a:r>
              <a:rPr lang="en-US" sz="2400" b="1" dirty="0">
                <a:latin typeface="Times New Roman" charset="0"/>
                <a:ea typeface="Times New Roman" charset="0"/>
                <a:cs typeface="Times New Roman" charset="0"/>
              </a:rPr>
              <a:t>A</a:t>
            </a:r>
          </a:p>
        </p:txBody>
      </p:sp>
      <p:sp>
        <p:nvSpPr>
          <p:cNvPr id="8" name="矩形 7"/>
          <p:cNvSpPr/>
          <p:nvPr/>
        </p:nvSpPr>
        <p:spPr>
          <a:xfrm>
            <a:off x="480872" y="5029151"/>
            <a:ext cx="1338828" cy="369332"/>
          </a:xfrm>
          <a:prstGeom prst="rect">
            <a:avLst/>
          </a:prstGeom>
        </p:spPr>
        <p:txBody>
          <a:bodyPr wrap="none">
            <a:spAutoFit/>
          </a:bodyPr>
          <a:lstStyle/>
          <a:p>
            <a:pPr algn="ctr" eaLnBrk="0" fontAlgn="base" hangingPunct="0">
              <a:spcBef>
                <a:spcPct val="0"/>
              </a:spcBef>
              <a:spcAft>
                <a:spcPct val="0"/>
              </a:spcAft>
              <a:buFont typeface="Arial" pitchFamily="34" charset="0"/>
              <a:buNone/>
            </a:pPr>
            <a:r>
              <a:rPr lang="zh-CN" altLang="en-US" b="1"/>
              <a:t>只有根结点</a:t>
            </a:r>
          </a:p>
        </p:txBody>
      </p:sp>
    </p:spTree>
    <p:extLst>
      <p:ext uri="{BB962C8B-B14F-4D97-AF65-F5344CB8AC3E}">
        <p14:creationId xmlns:p14="http://schemas.microsoft.com/office/powerpoint/2010/main" val="1742595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树的先根次序遍历的递归算法</a:t>
            </a: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30</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矩形 5"/>
          <p:cNvSpPr/>
          <p:nvPr/>
        </p:nvSpPr>
        <p:spPr>
          <a:xfrm>
            <a:off x="432000" y="917939"/>
            <a:ext cx="7479548" cy="4818242"/>
          </a:xfrm>
          <a:prstGeom prst="rect">
            <a:avLst/>
          </a:prstGeom>
        </p:spPr>
        <p:txBody>
          <a:bodyPr wrap="square">
            <a:spAutoFit/>
          </a:bodyPr>
          <a:lstStyle/>
          <a:p>
            <a:pPr>
              <a:lnSpc>
                <a:spcPct val="95000"/>
              </a:lnSpc>
              <a:spcBef>
                <a:spcPts val="600"/>
              </a:spcBef>
            </a:pPr>
            <a:r>
              <a:rPr lang="en-US" altLang="zh-CN" dirty="0">
                <a:ea typeface="仿宋_GB2312" charset="0"/>
              </a:rPr>
              <a:t>template &lt;class Type&gt; </a:t>
            </a:r>
          </a:p>
          <a:p>
            <a:pPr>
              <a:lnSpc>
                <a:spcPct val="95000"/>
              </a:lnSpc>
              <a:spcBef>
                <a:spcPts val="600"/>
              </a:spcBef>
            </a:pPr>
            <a:r>
              <a:rPr lang="en-US" altLang="zh-CN" dirty="0"/>
              <a:t>void Tree&lt;Type&gt; :: </a:t>
            </a:r>
            <a:r>
              <a:rPr lang="en-US" altLang="zh-CN" dirty="0" err="1"/>
              <a:t>PreOrder</a:t>
            </a:r>
            <a:r>
              <a:rPr lang="en-US" altLang="zh-CN" i="1" dirty="0"/>
              <a:t> </a:t>
            </a:r>
            <a:r>
              <a:rPr lang="en-US" altLang="zh-CN" dirty="0"/>
              <a:t>( ) {		</a:t>
            </a:r>
          </a:p>
          <a:p>
            <a:pPr>
              <a:lnSpc>
                <a:spcPct val="95000"/>
              </a:lnSpc>
              <a:spcBef>
                <a:spcPts val="600"/>
              </a:spcBef>
            </a:pPr>
            <a:r>
              <a:rPr lang="en-US" altLang="zh-CN" dirty="0"/>
              <a:t>    // </a:t>
            </a:r>
            <a:r>
              <a:rPr lang="zh-CN" altLang="en-US" dirty="0">
                <a:ea typeface="隶书" charset="0"/>
              </a:rPr>
              <a:t>以当前指针</a:t>
            </a:r>
            <a:r>
              <a:rPr lang="en-US" altLang="zh-CN" dirty="0">
                <a:ea typeface="隶书" charset="0"/>
              </a:rPr>
              <a:t>current</a:t>
            </a:r>
            <a:r>
              <a:rPr lang="zh-CN" altLang="en-US" dirty="0">
                <a:ea typeface="隶书" charset="0"/>
              </a:rPr>
              <a:t>为根</a:t>
            </a:r>
            <a:r>
              <a:rPr lang="en-US" altLang="zh-CN" dirty="0">
                <a:ea typeface="隶书" charset="0"/>
              </a:rPr>
              <a:t>, </a:t>
            </a:r>
            <a:r>
              <a:rPr lang="zh-CN" altLang="en-US" dirty="0">
                <a:ea typeface="隶书" charset="0"/>
              </a:rPr>
              <a:t>先根次序遍历</a:t>
            </a:r>
          </a:p>
          <a:p>
            <a:pPr>
              <a:lnSpc>
                <a:spcPct val="95000"/>
              </a:lnSpc>
              <a:spcBef>
                <a:spcPts val="600"/>
              </a:spcBef>
            </a:pPr>
            <a:r>
              <a:rPr lang="zh-CN" altLang="en-US" dirty="0"/>
              <a:t>    </a:t>
            </a:r>
            <a:r>
              <a:rPr lang="en-US" altLang="zh-CN" dirty="0"/>
              <a:t>if ( </a:t>
            </a:r>
            <a:r>
              <a:rPr lang="en-US" altLang="zh-CN" dirty="0" err="1"/>
              <a:t>IsEmpty</a:t>
            </a:r>
            <a:r>
              <a:rPr lang="en-US" altLang="zh-CN" dirty="0"/>
              <a:t> ( ) </a:t>
            </a:r>
            <a:r>
              <a:rPr lang="en-US" altLang="zh-CN" i="1" dirty="0"/>
              <a:t>==</a:t>
            </a:r>
            <a:r>
              <a:rPr lang="en-US" altLang="zh-CN" dirty="0"/>
              <a:t> 0 ) {</a:t>
            </a:r>
          </a:p>
          <a:p>
            <a:pPr>
              <a:lnSpc>
                <a:spcPct val="95000"/>
              </a:lnSpc>
              <a:spcBef>
                <a:spcPts val="600"/>
              </a:spcBef>
            </a:pPr>
            <a:r>
              <a:rPr lang="en-US" altLang="zh-CN" dirty="0"/>
              <a:t>       </a:t>
            </a:r>
            <a:r>
              <a:rPr lang="en-US" altLang="zh-CN" dirty="0">
                <a:solidFill>
                  <a:srgbClr val="005825"/>
                </a:solidFill>
              </a:rPr>
              <a:t>visit ( );			// </a:t>
            </a:r>
            <a:r>
              <a:rPr lang="zh-CN" altLang="en-US" dirty="0">
                <a:solidFill>
                  <a:srgbClr val="005825"/>
                </a:solidFill>
                <a:ea typeface="隶书" charset="0"/>
              </a:rPr>
              <a:t>访问根结点</a:t>
            </a:r>
            <a:endParaRPr lang="zh-CN" altLang="en-US" dirty="0">
              <a:solidFill>
                <a:srgbClr val="005825"/>
              </a:solidFill>
            </a:endParaRPr>
          </a:p>
          <a:p>
            <a:pPr>
              <a:lnSpc>
                <a:spcPct val="95000"/>
              </a:lnSpc>
              <a:spcBef>
                <a:spcPts val="600"/>
              </a:spcBef>
            </a:pPr>
            <a:r>
              <a:rPr lang="zh-CN" altLang="en-US" dirty="0"/>
              <a:t>       </a:t>
            </a:r>
            <a:r>
              <a:rPr lang="en-US" altLang="zh-CN" dirty="0" err="1"/>
              <a:t>TreeNode</a:t>
            </a:r>
            <a:r>
              <a:rPr lang="en-US" altLang="zh-CN" dirty="0"/>
              <a:t>&lt;Type&gt; *p</a:t>
            </a:r>
            <a:r>
              <a:rPr lang="en-US" altLang="zh-CN" i="1" dirty="0"/>
              <a:t> </a:t>
            </a:r>
            <a:r>
              <a:rPr lang="en-US" altLang="zh-CN" dirty="0"/>
              <a:t>= current;</a:t>
            </a:r>
          </a:p>
          <a:p>
            <a:pPr>
              <a:lnSpc>
                <a:spcPct val="95000"/>
              </a:lnSpc>
              <a:spcBef>
                <a:spcPts val="600"/>
              </a:spcBef>
            </a:pPr>
            <a:r>
              <a:rPr lang="en-US" altLang="zh-CN" dirty="0"/>
              <a:t>       current = current </a:t>
            </a:r>
            <a:r>
              <a:rPr lang="en-US" altLang="zh-CN" dirty="0">
                <a:latin typeface="楷体_GB2312" charset="0"/>
                <a:ea typeface="楷体_GB2312" charset="0"/>
              </a:rPr>
              <a:t>-&gt;</a:t>
            </a:r>
            <a:r>
              <a:rPr lang="en-US" altLang="zh-CN" dirty="0" err="1"/>
              <a:t>firstChild</a:t>
            </a:r>
            <a:r>
              <a:rPr lang="en-US" altLang="zh-CN" dirty="0"/>
              <a:t>; 	// </a:t>
            </a:r>
            <a:r>
              <a:rPr lang="zh-CN" altLang="en-US" dirty="0">
                <a:ea typeface="隶书" charset="0"/>
              </a:rPr>
              <a:t>第一棵子树</a:t>
            </a:r>
            <a:endParaRPr lang="zh-CN" altLang="en-US" dirty="0"/>
          </a:p>
          <a:p>
            <a:pPr>
              <a:lnSpc>
                <a:spcPct val="95000"/>
              </a:lnSpc>
              <a:spcBef>
                <a:spcPts val="600"/>
              </a:spcBef>
            </a:pPr>
            <a:r>
              <a:rPr lang="zh-CN" altLang="en-US" dirty="0"/>
              <a:t>       </a:t>
            </a:r>
            <a:r>
              <a:rPr lang="en-US" altLang="zh-CN" dirty="0"/>
              <a:t>while ( current != NULL ) { </a:t>
            </a:r>
          </a:p>
          <a:p>
            <a:pPr>
              <a:lnSpc>
                <a:spcPct val="95000"/>
              </a:lnSpc>
              <a:spcBef>
                <a:spcPts val="600"/>
              </a:spcBef>
            </a:pPr>
            <a:r>
              <a:rPr lang="en-US" altLang="zh-CN" dirty="0"/>
              <a:t>           </a:t>
            </a:r>
            <a:r>
              <a:rPr lang="en-US" altLang="zh-CN" dirty="0" err="1">
                <a:solidFill>
                  <a:srgbClr val="005825"/>
                </a:solidFill>
              </a:rPr>
              <a:t>PreOrder</a:t>
            </a:r>
            <a:r>
              <a:rPr lang="en-US" altLang="zh-CN" dirty="0">
                <a:solidFill>
                  <a:srgbClr val="005825"/>
                </a:solidFill>
              </a:rPr>
              <a:t> ( );	       		// </a:t>
            </a:r>
            <a:r>
              <a:rPr lang="zh-CN" altLang="en-US" dirty="0">
                <a:solidFill>
                  <a:srgbClr val="005825"/>
                </a:solidFill>
                <a:ea typeface="隶书" charset="0"/>
              </a:rPr>
              <a:t>递归先根遍历子树</a:t>
            </a:r>
            <a:endParaRPr lang="zh-CN" altLang="en-US" dirty="0">
              <a:solidFill>
                <a:srgbClr val="005825"/>
              </a:solidFill>
            </a:endParaRPr>
          </a:p>
          <a:p>
            <a:pPr>
              <a:lnSpc>
                <a:spcPct val="95000"/>
              </a:lnSpc>
              <a:spcBef>
                <a:spcPts val="600"/>
              </a:spcBef>
            </a:pPr>
            <a:r>
              <a:rPr lang="zh-CN" altLang="en-US" dirty="0"/>
              <a:t>           </a:t>
            </a:r>
            <a:r>
              <a:rPr lang="en-US" altLang="zh-CN" dirty="0"/>
              <a:t>current = current </a:t>
            </a:r>
            <a:r>
              <a:rPr lang="en-US" altLang="zh-CN" dirty="0">
                <a:latin typeface="楷体_GB2312" charset="0"/>
                <a:ea typeface="楷体_GB2312" charset="0"/>
              </a:rPr>
              <a:t>-&gt;</a:t>
            </a:r>
            <a:r>
              <a:rPr lang="en-US" altLang="zh-CN" dirty="0" err="1"/>
              <a:t>nextSibling</a:t>
            </a:r>
            <a:r>
              <a:rPr lang="en-US" altLang="zh-CN" dirty="0"/>
              <a:t>;</a:t>
            </a:r>
          </a:p>
          <a:p>
            <a:pPr>
              <a:lnSpc>
                <a:spcPct val="95000"/>
              </a:lnSpc>
              <a:spcBef>
                <a:spcPts val="600"/>
              </a:spcBef>
            </a:pPr>
            <a:r>
              <a:rPr lang="en-US" altLang="zh-CN" dirty="0"/>
              <a:t>       }	</a:t>
            </a:r>
          </a:p>
          <a:p>
            <a:pPr>
              <a:spcBef>
                <a:spcPts val="600"/>
              </a:spcBef>
            </a:pPr>
            <a:r>
              <a:rPr lang="en-US" altLang="zh-CN" dirty="0"/>
              <a:t>       current = p;			// </a:t>
            </a:r>
            <a:r>
              <a:rPr lang="zh-CN" altLang="en-US" dirty="0">
                <a:ea typeface="隶书" charset="0"/>
              </a:rPr>
              <a:t>恢复当前指针</a:t>
            </a:r>
            <a:endParaRPr lang="zh-CN" altLang="en-US" dirty="0"/>
          </a:p>
          <a:p>
            <a:pPr>
              <a:spcBef>
                <a:spcPts val="600"/>
              </a:spcBef>
            </a:pPr>
            <a:r>
              <a:rPr lang="zh-CN" altLang="en-US" dirty="0"/>
              <a:t>    </a:t>
            </a:r>
            <a:r>
              <a:rPr lang="en-US" altLang="zh-CN" dirty="0"/>
              <a:t>}</a:t>
            </a:r>
          </a:p>
          <a:p>
            <a:pPr>
              <a:spcBef>
                <a:spcPts val="600"/>
              </a:spcBef>
            </a:pPr>
            <a:r>
              <a:rPr lang="en-US" altLang="zh-CN" dirty="0"/>
              <a:t>}</a:t>
            </a:r>
          </a:p>
        </p:txBody>
      </p:sp>
    </p:spTree>
    <p:extLst>
      <p:ext uri="{BB962C8B-B14F-4D97-AF65-F5344CB8AC3E}">
        <p14:creationId xmlns:p14="http://schemas.microsoft.com/office/powerpoint/2010/main" val="179805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a:t>
            </a:r>
            <a:endParaRPr kumimoji="1" lang="zh-CN" altLang="en-US" dirty="0"/>
          </a:p>
        </p:txBody>
      </p:sp>
      <p:sp>
        <p:nvSpPr>
          <p:cNvPr id="3" name="内容占位符 2"/>
          <p:cNvSpPr>
            <a:spLocks noGrp="1"/>
          </p:cNvSpPr>
          <p:nvPr>
            <p:ph idx="1"/>
          </p:nvPr>
        </p:nvSpPr>
        <p:spPr>
          <a:xfrm>
            <a:off x="432000" y="5032054"/>
            <a:ext cx="8280000" cy="1008386"/>
          </a:xfrm>
        </p:spPr>
        <p:txBody>
          <a:bodyPr/>
          <a:lstStyle/>
          <a:p>
            <a:r>
              <a:rPr kumimoji="1" lang="zh-CN" altLang="en-US" dirty="0"/>
              <a:t>先根遍历：</a:t>
            </a:r>
            <a:r>
              <a:rPr kumimoji="1" lang="en-US" altLang="zh-CN" sz="3200" b="1" dirty="0">
                <a:solidFill>
                  <a:srgbClr val="FF0000"/>
                </a:solidFill>
              </a:rPr>
              <a:t>A  </a:t>
            </a:r>
            <a:r>
              <a:rPr kumimoji="1" lang="en-US" altLang="zh-CN" sz="3200" dirty="0">
                <a:solidFill>
                  <a:srgbClr val="005825"/>
                </a:solidFill>
              </a:rPr>
              <a:t>B</a:t>
            </a:r>
            <a:r>
              <a:rPr kumimoji="1" lang="en-US" altLang="zh-CN" sz="3200" dirty="0">
                <a:solidFill>
                  <a:srgbClr val="FF0000"/>
                </a:solidFill>
              </a:rPr>
              <a:t>  </a:t>
            </a:r>
            <a:r>
              <a:rPr kumimoji="1" lang="en-US" altLang="zh-CN" sz="3200" dirty="0">
                <a:solidFill>
                  <a:srgbClr val="0000FF"/>
                </a:solidFill>
              </a:rPr>
              <a:t>E  F </a:t>
            </a:r>
            <a:r>
              <a:rPr kumimoji="1" lang="en-US" altLang="zh-CN" sz="3200" dirty="0">
                <a:solidFill>
                  <a:srgbClr val="FF0000"/>
                </a:solidFill>
              </a:rPr>
              <a:t> </a:t>
            </a:r>
            <a:r>
              <a:rPr kumimoji="1" lang="en-US" altLang="zh-CN" sz="3200" dirty="0"/>
              <a:t>I </a:t>
            </a:r>
            <a:r>
              <a:rPr kumimoji="1" lang="en-US" altLang="zh-CN" sz="3200" dirty="0">
                <a:solidFill>
                  <a:srgbClr val="FF0000"/>
                </a:solidFill>
              </a:rPr>
              <a:t> </a:t>
            </a:r>
            <a:r>
              <a:rPr kumimoji="1" lang="en-US" altLang="zh-CN" sz="3200" dirty="0">
                <a:solidFill>
                  <a:srgbClr val="0000FF"/>
                </a:solidFill>
              </a:rPr>
              <a:t>G </a:t>
            </a:r>
            <a:r>
              <a:rPr kumimoji="1" lang="en-US" altLang="zh-CN" sz="3200" dirty="0">
                <a:solidFill>
                  <a:srgbClr val="FF0000"/>
                </a:solidFill>
              </a:rPr>
              <a:t> </a:t>
            </a:r>
            <a:r>
              <a:rPr kumimoji="1" lang="en-US" altLang="zh-CN" sz="3200" dirty="0">
                <a:solidFill>
                  <a:srgbClr val="005825"/>
                </a:solidFill>
              </a:rPr>
              <a:t>C</a:t>
            </a:r>
            <a:r>
              <a:rPr kumimoji="1" lang="en-US" altLang="zh-CN" sz="3200" dirty="0">
                <a:solidFill>
                  <a:srgbClr val="FF0000"/>
                </a:solidFill>
              </a:rPr>
              <a:t>  </a:t>
            </a:r>
            <a:r>
              <a:rPr kumimoji="1" lang="en-US" altLang="zh-CN" sz="3200" dirty="0">
                <a:solidFill>
                  <a:srgbClr val="005825"/>
                </a:solidFill>
              </a:rPr>
              <a:t>D</a:t>
            </a:r>
            <a:r>
              <a:rPr kumimoji="1" lang="en-US" altLang="zh-CN" sz="3200" dirty="0">
                <a:solidFill>
                  <a:srgbClr val="FF0000"/>
                </a:solidFill>
              </a:rPr>
              <a:t>  </a:t>
            </a:r>
            <a:r>
              <a:rPr kumimoji="1" lang="en-US" altLang="zh-CN" sz="3200" dirty="0"/>
              <a:t>H  J  K  L  N  O  M</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31</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592" y="1134612"/>
            <a:ext cx="4345371" cy="358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776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树的后根次序遍历</a:t>
            </a:r>
          </a:p>
        </p:txBody>
      </p:sp>
      <p:sp>
        <p:nvSpPr>
          <p:cNvPr id="3" name="内容占位符 2"/>
          <p:cNvSpPr>
            <a:spLocks noGrp="1"/>
          </p:cNvSpPr>
          <p:nvPr>
            <p:ph idx="1"/>
          </p:nvPr>
        </p:nvSpPr>
        <p:spPr/>
        <p:txBody>
          <a:bodyPr/>
          <a:lstStyle/>
          <a:p>
            <a:pPr>
              <a:lnSpc>
                <a:spcPct val="125000"/>
              </a:lnSpc>
              <a:spcBef>
                <a:spcPts val="1200"/>
              </a:spcBef>
              <a:buClr>
                <a:srgbClr val="FF7C80"/>
              </a:buClr>
              <a:buSzPct val="50000"/>
              <a:buFont typeface="Wingdings" charset="2"/>
              <a:buChar char="n"/>
            </a:pPr>
            <a:r>
              <a:rPr lang="zh-CN" altLang="en-US" dirty="0"/>
              <a:t>当树非空时</a:t>
            </a:r>
          </a:p>
          <a:p>
            <a:pPr lvl="1">
              <a:lnSpc>
                <a:spcPct val="125000"/>
              </a:lnSpc>
              <a:spcBef>
                <a:spcPts val="1200"/>
              </a:spcBef>
              <a:buClr>
                <a:srgbClr val="CC0099"/>
              </a:buClr>
              <a:buSzPct val="50000"/>
              <a:buFont typeface="Wingdings" charset="2"/>
              <a:buChar char="u"/>
            </a:pPr>
            <a:r>
              <a:rPr lang="zh-CN" altLang="en-US" dirty="0"/>
              <a:t>依次后根遍历根的各棵子树；</a:t>
            </a:r>
          </a:p>
          <a:p>
            <a:pPr lvl="1">
              <a:lnSpc>
                <a:spcPct val="125000"/>
              </a:lnSpc>
              <a:spcBef>
                <a:spcPts val="1200"/>
              </a:spcBef>
              <a:buClr>
                <a:srgbClr val="CC0099"/>
              </a:buClr>
              <a:buSzPct val="50000"/>
              <a:buFont typeface="Wingdings" charset="2"/>
              <a:buChar char="u"/>
            </a:pPr>
            <a:r>
              <a:rPr lang="zh-CN" altLang="en-US" dirty="0"/>
              <a:t>访问根结点。</a:t>
            </a:r>
          </a:p>
          <a:p>
            <a:pPr>
              <a:lnSpc>
                <a:spcPct val="125000"/>
              </a:lnSpc>
              <a:spcBef>
                <a:spcPts val="1200"/>
              </a:spcBef>
              <a:buClr>
                <a:srgbClr val="FF7C80"/>
              </a:buClr>
              <a:buSzPct val="50000"/>
              <a:buFont typeface="Wingdings" charset="2"/>
              <a:buChar char="n"/>
            </a:pPr>
            <a:r>
              <a:rPr lang="zh-CN" altLang="en-US" dirty="0"/>
              <a:t>树后根遍历 </a:t>
            </a:r>
            <a:r>
              <a:rPr lang="en-US" altLang="zh-CN" dirty="0">
                <a:solidFill>
                  <a:srgbClr val="FF0000"/>
                </a:solidFill>
              </a:rPr>
              <a:t>E F B C G D A</a:t>
            </a:r>
            <a:endParaRPr lang="zh-CN" altLang="en-US" dirty="0"/>
          </a:p>
          <a:p>
            <a:pPr>
              <a:lnSpc>
                <a:spcPct val="125000"/>
              </a:lnSpc>
              <a:spcBef>
                <a:spcPts val="1200"/>
              </a:spcBef>
              <a:buClr>
                <a:srgbClr val="FF7C80"/>
              </a:buClr>
              <a:buSzPct val="50000"/>
              <a:buFont typeface="Wingdings" charset="2"/>
              <a:buChar char="n"/>
            </a:pPr>
            <a:r>
              <a:rPr lang="zh-CN" altLang="en-US" dirty="0"/>
              <a:t>对应二叉树中序遍历 </a:t>
            </a:r>
            <a:r>
              <a:rPr lang="en-US" altLang="zh-CN" dirty="0">
                <a:solidFill>
                  <a:srgbClr val="FF0000"/>
                </a:solidFill>
              </a:rPr>
              <a:t>E F B C G D A</a:t>
            </a:r>
            <a:endParaRPr lang="zh-CN" altLang="en-US" dirty="0"/>
          </a:p>
          <a:p>
            <a:pPr>
              <a:lnSpc>
                <a:spcPct val="125000"/>
              </a:lnSpc>
              <a:spcBef>
                <a:spcPts val="1200"/>
              </a:spcBef>
              <a:buClr>
                <a:srgbClr val="FF7C80"/>
              </a:buClr>
              <a:buSzPct val="50000"/>
              <a:buFont typeface="Wingdings" charset="2"/>
              <a:buChar char="n"/>
            </a:pPr>
            <a:r>
              <a:rPr lang="zh-CN" altLang="en-US" dirty="0"/>
              <a:t>树的后根遍历结果与其对应二叉树</a:t>
            </a:r>
          </a:p>
          <a:p>
            <a:pPr>
              <a:lnSpc>
                <a:spcPct val="125000"/>
              </a:lnSpc>
              <a:spcBef>
                <a:spcPts val="1200"/>
              </a:spcBef>
              <a:buClr>
                <a:srgbClr val="FF7C80"/>
              </a:buClr>
              <a:buSzPct val="50000"/>
              <a:buFont typeface="Wingdings" charset="2"/>
              <a:buNone/>
            </a:pPr>
            <a:r>
              <a:rPr lang="zh-CN" altLang="en-US" dirty="0"/>
              <a:t>   表示的中序遍历结果相同。</a:t>
            </a:r>
          </a:p>
          <a:p>
            <a:pPr>
              <a:lnSpc>
                <a:spcPct val="125000"/>
              </a:lnSpc>
              <a:spcBef>
                <a:spcPts val="1200"/>
              </a:spcBef>
              <a:buClr>
                <a:srgbClr val="FF7C80"/>
              </a:buClr>
              <a:buSzPct val="50000"/>
              <a:buFont typeface="Wingdings" charset="2"/>
              <a:buChar char="n"/>
            </a:pPr>
            <a:r>
              <a:rPr lang="zh-CN" altLang="en-US" dirty="0"/>
              <a:t>树的后根遍历可以借助对应二叉树的中序遍历算法实现。</a:t>
            </a:r>
          </a:p>
          <a:p>
            <a:endParaRPr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32</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p:cNvPicPr>
            <a:picLocks noChangeAspect="1"/>
          </p:cNvPicPr>
          <p:nvPr/>
        </p:nvPicPr>
        <p:blipFill>
          <a:blip r:embed="rId2"/>
          <a:stretch>
            <a:fillRect/>
          </a:stretch>
        </p:blipFill>
        <p:spPr>
          <a:xfrm>
            <a:off x="6913223" y="2469734"/>
            <a:ext cx="1936445" cy="2375731"/>
          </a:xfrm>
          <a:prstGeom prst="rect">
            <a:avLst/>
          </a:prstGeom>
        </p:spPr>
      </p:pic>
      <p:pic>
        <p:nvPicPr>
          <p:cNvPr id="7" name="图片 6">
            <a:extLst>
              <a:ext uri="{FF2B5EF4-FFF2-40B4-BE49-F238E27FC236}">
                <a16:creationId xmlns:a16="http://schemas.microsoft.com/office/drawing/2014/main" id="{331A977F-168F-45B2-B6E8-C9D3156AD544}"/>
              </a:ext>
            </a:extLst>
          </p:cNvPr>
          <p:cNvPicPr>
            <a:picLocks noChangeAspect="1"/>
          </p:cNvPicPr>
          <p:nvPr/>
        </p:nvPicPr>
        <p:blipFill>
          <a:blip r:embed="rId3"/>
          <a:stretch>
            <a:fillRect/>
          </a:stretch>
        </p:blipFill>
        <p:spPr>
          <a:xfrm>
            <a:off x="5179282" y="1134611"/>
            <a:ext cx="1870674" cy="1489918"/>
          </a:xfrm>
          <a:prstGeom prst="rect">
            <a:avLst/>
          </a:prstGeom>
        </p:spPr>
      </p:pic>
    </p:spTree>
    <p:extLst>
      <p:ext uri="{BB962C8B-B14F-4D97-AF65-F5344CB8AC3E}">
        <p14:creationId xmlns:p14="http://schemas.microsoft.com/office/powerpoint/2010/main" val="424959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树的后根次序遍历的递归算法</a:t>
            </a: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33</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矩形 5"/>
          <p:cNvSpPr/>
          <p:nvPr/>
        </p:nvSpPr>
        <p:spPr>
          <a:xfrm>
            <a:off x="431999" y="980908"/>
            <a:ext cx="8344532" cy="4593565"/>
          </a:xfrm>
          <a:prstGeom prst="rect">
            <a:avLst/>
          </a:prstGeom>
        </p:spPr>
        <p:txBody>
          <a:bodyPr wrap="square">
            <a:spAutoFit/>
          </a:bodyPr>
          <a:lstStyle/>
          <a:p>
            <a:pPr>
              <a:lnSpc>
                <a:spcPct val="125000"/>
              </a:lnSpc>
            </a:pPr>
            <a:r>
              <a:rPr lang="en-US" altLang="zh-CN" dirty="0"/>
              <a:t>template &lt;class Type&gt; void Tree&lt;Type&gt; :: </a:t>
            </a:r>
            <a:r>
              <a:rPr lang="en-US" altLang="zh-CN" dirty="0" err="1"/>
              <a:t>PostOrder</a:t>
            </a:r>
            <a:r>
              <a:rPr lang="en-US" altLang="zh-CN" dirty="0"/>
              <a:t> ( ) {</a:t>
            </a:r>
          </a:p>
          <a:p>
            <a:pPr>
              <a:lnSpc>
                <a:spcPct val="125000"/>
              </a:lnSpc>
            </a:pPr>
            <a:r>
              <a:rPr lang="en-US" altLang="zh-CN" dirty="0"/>
              <a:t>    // </a:t>
            </a:r>
            <a:r>
              <a:rPr lang="zh-CN" altLang="en-US" dirty="0">
                <a:ea typeface="隶书" charset="0"/>
              </a:rPr>
              <a:t>以当前指针</a:t>
            </a:r>
            <a:r>
              <a:rPr lang="en-US" altLang="zh-CN" dirty="0"/>
              <a:t>current</a:t>
            </a:r>
            <a:r>
              <a:rPr lang="zh-CN" altLang="en-US" dirty="0">
                <a:latin typeface="隶书" charset="0"/>
                <a:ea typeface="隶书" charset="0"/>
              </a:rPr>
              <a:t>为根，按后根次序遍历树</a:t>
            </a:r>
          </a:p>
          <a:p>
            <a:pPr>
              <a:lnSpc>
                <a:spcPct val="125000"/>
              </a:lnSpc>
            </a:pPr>
            <a:r>
              <a:rPr lang="zh-CN" altLang="en-US" dirty="0"/>
              <a:t>    </a:t>
            </a:r>
            <a:r>
              <a:rPr lang="en-US" altLang="zh-CN" dirty="0"/>
              <a:t>if ( </a:t>
            </a:r>
            <a:r>
              <a:rPr lang="en-US" altLang="zh-CN" dirty="0" err="1"/>
              <a:t>IsEmpty</a:t>
            </a:r>
            <a:r>
              <a:rPr lang="en-US" altLang="zh-CN" dirty="0"/>
              <a:t> ( ) == 0 ) {</a:t>
            </a:r>
          </a:p>
          <a:p>
            <a:pPr>
              <a:lnSpc>
                <a:spcPct val="125000"/>
              </a:lnSpc>
            </a:pPr>
            <a:r>
              <a:rPr lang="en-US" altLang="zh-CN" dirty="0"/>
              <a:t>        </a:t>
            </a:r>
            <a:r>
              <a:rPr lang="en-US" altLang="zh-CN" dirty="0" err="1"/>
              <a:t>TreeNode</a:t>
            </a:r>
            <a:r>
              <a:rPr lang="en-US" altLang="zh-CN" dirty="0"/>
              <a:t>&lt;Type&gt; *p = current;</a:t>
            </a:r>
          </a:p>
          <a:p>
            <a:pPr>
              <a:lnSpc>
                <a:spcPct val="125000"/>
              </a:lnSpc>
            </a:pPr>
            <a:r>
              <a:rPr lang="en-US" altLang="zh-CN" dirty="0"/>
              <a:t>        current = current </a:t>
            </a:r>
            <a:r>
              <a:rPr lang="en-US" altLang="zh-CN" dirty="0">
                <a:latin typeface="楷体_GB2312" charset="0"/>
                <a:ea typeface="楷体_GB2312" charset="0"/>
              </a:rPr>
              <a:t>-&gt;</a:t>
            </a:r>
            <a:r>
              <a:rPr lang="en-US" altLang="zh-CN" dirty="0" err="1"/>
              <a:t>firstChild</a:t>
            </a:r>
            <a:r>
              <a:rPr lang="en-US" altLang="zh-CN" dirty="0"/>
              <a:t>;          </a:t>
            </a:r>
          </a:p>
          <a:p>
            <a:pPr>
              <a:lnSpc>
                <a:spcPct val="125000"/>
              </a:lnSpc>
            </a:pPr>
            <a:r>
              <a:rPr lang="en-US" altLang="zh-CN" dirty="0"/>
              <a:t>    while ( current != NULL ) {	</a:t>
            </a:r>
          </a:p>
          <a:p>
            <a:pPr>
              <a:lnSpc>
                <a:spcPct val="125000"/>
              </a:lnSpc>
            </a:pPr>
            <a:r>
              <a:rPr lang="en-US" altLang="zh-CN" dirty="0"/>
              <a:t>            </a:t>
            </a:r>
            <a:r>
              <a:rPr lang="en-US" altLang="zh-CN" dirty="0" err="1"/>
              <a:t>PostOrder</a:t>
            </a:r>
            <a:r>
              <a:rPr lang="en-US" altLang="zh-CN" dirty="0"/>
              <a:t> ( ); </a:t>
            </a:r>
            <a:r>
              <a:rPr lang="en-US" altLang="zh-CN" dirty="0">
                <a:solidFill>
                  <a:srgbClr val="005825"/>
                </a:solidFill>
              </a:rPr>
              <a:t>// </a:t>
            </a:r>
            <a:r>
              <a:rPr lang="zh-CN" altLang="en-US" dirty="0">
                <a:solidFill>
                  <a:srgbClr val="005825"/>
                </a:solidFill>
                <a:ea typeface="隶书" charset="0"/>
              </a:rPr>
              <a:t>递归先根遍历子树</a:t>
            </a:r>
            <a:endParaRPr lang="en-US" altLang="zh-CN" dirty="0"/>
          </a:p>
          <a:p>
            <a:pPr>
              <a:lnSpc>
                <a:spcPct val="125000"/>
              </a:lnSpc>
            </a:pPr>
            <a:r>
              <a:rPr lang="en-US" altLang="zh-CN" dirty="0"/>
              <a:t>            current = current</a:t>
            </a:r>
            <a:r>
              <a:rPr lang="en-US" altLang="zh-CN" dirty="0">
                <a:latin typeface="楷体_GB2312" charset="0"/>
                <a:ea typeface="楷体_GB2312" charset="0"/>
              </a:rPr>
              <a:t>-&gt;</a:t>
            </a:r>
            <a:r>
              <a:rPr lang="en-US" altLang="zh-CN" dirty="0" err="1"/>
              <a:t>nextSibling</a:t>
            </a:r>
            <a:r>
              <a:rPr lang="en-US" altLang="zh-CN" dirty="0"/>
              <a:t>;</a:t>
            </a:r>
          </a:p>
          <a:p>
            <a:pPr>
              <a:lnSpc>
                <a:spcPct val="125000"/>
              </a:lnSpc>
            </a:pPr>
            <a:r>
              <a:rPr lang="en-US" altLang="zh-CN" dirty="0"/>
              <a:t>        }</a:t>
            </a:r>
          </a:p>
          <a:p>
            <a:pPr>
              <a:lnSpc>
                <a:spcPct val="125000"/>
              </a:lnSpc>
            </a:pPr>
            <a:r>
              <a:rPr lang="en-US" altLang="zh-CN" dirty="0"/>
              <a:t>        current = p; 	// </a:t>
            </a:r>
            <a:r>
              <a:rPr lang="zh-CN" altLang="en-US" dirty="0">
                <a:latin typeface="隶书" charset="0"/>
                <a:ea typeface="隶书" charset="0"/>
              </a:rPr>
              <a:t>恢复当前指针</a:t>
            </a:r>
            <a:endParaRPr lang="en-US" altLang="zh-CN" dirty="0"/>
          </a:p>
          <a:p>
            <a:pPr>
              <a:lnSpc>
                <a:spcPct val="125000"/>
              </a:lnSpc>
            </a:pPr>
            <a:r>
              <a:rPr lang="en-US" altLang="zh-CN" dirty="0"/>
              <a:t>        </a:t>
            </a:r>
            <a:r>
              <a:rPr lang="en-US" altLang="zh-CN" dirty="0">
                <a:solidFill>
                  <a:srgbClr val="005825"/>
                </a:solidFill>
              </a:rPr>
              <a:t>visit ( );	// </a:t>
            </a:r>
            <a:r>
              <a:rPr lang="zh-CN" altLang="en-US" dirty="0">
                <a:solidFill>
                  <a:srgbClr val="005825"/>
                </a:solidFill>
                <a:latin typeface="隶书" charset="0"/>
                <a:ea typeface="隶书" charset="0"/>
              </a:rPr>
              <a:t>最后访问根结点</a:t>
            </a:r>
            <a:endParaRPr lang="zh-CN" altLang="en-US" dirty="0">
              <a:solidFill>
                <a:srgbClr val="005825"/>
              </a:solidFill>
            </a:endParaRPr>
          </a:p>
          <a:p>
            <a:pPr>
              <a:lnSpc>
                <a:spcPct val="125000"/>
              </a:lnSpc>
            </a:pPr>
            <a:r>
              <a:rPr lang="zh-CN" altLang="en-US" dirty="0"/>
              <a:t>    </a:t>
            </a:r>
            <a:r>
              <a:rPr lang="en-US" altLang="zh-CN" dirty="0"/>
              <a:t>}</a:t>
            </a:r>
          </a:p>
          <a:p>
            <a:pPr>
              <a:lnSpc>
                <a:spcPct val="125000"/>
              </a:lnSpc>
            </a:pPr>
            <a:r>
              <a:rPr lang="en-US" altLang="zh-CN" dirty="0"/>
              <a:t>}        </a:t>
            </a:r>
          </a:p>
        </p:txBody>
      </p:sp>
    </p:spTree>
    <p:extLst>
      <p:ext uri="{BB962C8B-B14F-4D97-AF65-F5344CB8AC3E}">
        <p14:creationId xmlns:p14="http://schemas.microsoft.com/office/powerpoint/2010/main" val="23847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a:t>
            </a:r>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34</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内容占位符 2"/>
          <p:cNvSpPr>
            <a:spLocks noGrp="1"/>
          </p:cNvSpPr>
          <p:nvPr>
            <p:ph idx="1"/>
          </p:nvPr>
        </p:nvSpPr>
        <p:spPr>
          <a:xfrm>
            <a:off x="432000" y="4948014"/>
            <a:ext cx="8280000" cy="1092425"/>
          </a:xfrm>
        </p:spPr>
        <p:txBody>
          <a:bodyPr/>
          <a:lstStyle/>
          <a:p>
            <a:r>
              <a:rPr kumimoji="1" lang="zh-CN" altLang="en-US" dirty="0"/>
              <a:t>后根遍历：</a:t>
            </a:r>
            <a:r>
              <a:rPr lang="en-US" altLang="zh-CN" dirty="0"/>
              <a:t> </a:t>
            </a:r>
            <a:r>
              <a:rPr lang="en-US" altLang="zh-CN" sz="3200" dirty="0">
                <a:solidFill>
                  <a:srgbClr val="005825"/>
                </a:solidFill>
              </a:rPr>
              <a:t>E </a:t>
            </a:r>
            <a:r>
              <a:rPr lang="en-US" altLang="zh-CN" sz="3200" dirty="0"/>
              <a:t> I  </a:t>
            </a:r>
            <a:r>
              <a:rPr lang="en-US" altLang="zh-CN" sz="3200" dirty="0">
                <a:solidFill>
                  <a:srgbClr val="005825"/>
                </a:solidFill>
              </a:rPr>
              <a:t>F  G  </a:t>
            </a:r>
            <a:r>
              <a:rPr lang="en-US" altLang="zh-CN" sz="3200" dirty="0">
                <a:solidFill>
                  <a:srgbClr val="0000FF"/>
                </a:solidFill>
              </a:rPr>
              <a:t>B  C </a:t>
            </a:r>
            <a:r>
              <a:rPr lang="en-US" altLang="zh-CN" sz="3200" dirty="0"/>
              <a:t> J  K  N  O  L  M  H  </a:t>
            </a:r>
            <a:r>
              <a:rPr lang="en-US" altLang="zh-CN" sz="3200" dirty="0">
                <a:solidFill>
                  <a:srgbClr val="0000FF"/>
                </a:solidFill>
              </a:rPr>
              <a:t>D</a:t>
            </a:r>
            <a:r>
              <a:rPr lang="en-US" altLang="zh-CN" sz="3200" dirty="0"/>
              <a:t>  </a:t>
            </a:r>
            <a:r>
              <a:rPr lang="en-US" altLang="zh-CN" sz="3200" b="1" dirty="0">
                <a:solidFill>
                  <a:srgbClr val="FF0000"/>
                </a:solidFill>
              </a:rPr>
              <a:t>A</a:t>
            </a:r>
          </a:p>
          <a:p>
            <a:endParaRPr kumimoji="1"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592" y="1134612"/>
            <a:ext cx="4345371" cy="358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991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树的层次遍历</a:t>
            </a:r>
          </a:p>
        </p:txBody>
      </p:sp>
      <p:sp>
        <p:nvSpPr>
          <p:cNvPr id="3" name="内容占位符 2"/>
          <p:cNvSpPr>
            <a:spLocks noGrp="1"/>
          </p:cNvSpPr>
          <p:nvPr>
            <p:ph idx="1"/>
          </p:nvPr>
        </p:nvSpPr>
        <p:spPr/>
        <p:txBody>
          <a:bodyPr/>
          <a:lstStyle/>
          <a:p>
            <a:pPr>
              <a:lnSpc>
                <a:spcPct val="150000"/>
              </a:lnSpc>
              <a:spcBef>
                <a:spcPts val="1200"/>
              </a:spcBef>
            </a:pPr>
            <a:r>
              <a:rPr kumimoji="1" lang="zh-CN" altLang="en-US" dirty="0"/>
              <a:t>广度优先 </a:t>
            </a:r>
            <a:r>
              <a:rPr kumimoji="1" lang="en-US" altLang="zh-CN" dirty="0"/>
              <a:t>(</a:t>
            </a:r>
            <a:r>
              <a:rPr kumimoji="1" lang="zh-CN" altLang="en-US" dirty="0"/>
              <a:t>层次次序</a:t>
            </a:r>
            <a:r>
              <a:rPr kumimoji="1" lang="en-US" altLang="zh-CN" dirty="0"/>
              <a:t>) </a:t>
            </a:r>
            <a:r>
              <a:rPr kumimoji="1" lang="zh-CN" altLang="en-US" dirty="0"/>
              <a:t>遍历</a:t>
            </a:r>
            <a:endParaRPr kumimoji="1" lang="en-US" altLang="zh-CN" dirty="0"/>
          </a:p>
          <a:p>
            <a:pPr>
              <a:lnSpc>
                <a:spcPct val="150000"/>
              </a:lnSpc>
              <a:spcBef>
                <a:spcPts val="1200"/>
              </a:spcBef>
            </a:pPr>
            <a:r>
              <a:rPr kumimoji="1" lang="zh-CN" altLang="en-US" dirty="0"/>
              <a:t>按广度优先次序遍历树的结果：</a:t>
            </a:r>
          </a:p>
          <a:p>
            <a:pPr marL="0" indent="0">
              <a:lnSpc>
                <a:spcPct val="150000"/>
              </a:lnSpc>
              <a:spcBef>
                <a:spcPts val="1200"/>
              </a:spcBef>
              <a:buNone/>
            </a:pPr>
            <a:r>
              <a:rPr kumimoji="1" lang="zh-CN" altLang="en-US" sz="2800" dirty="0"/>
              <a:t>                   </a:t>
            </a:r>
            <a:r>
              <a:rPr kumimoji="1" lang="en-US" altLang="zh-CN" sz="3200" dirty="0">
                <a:solidFill>
                  <a:srgbClr val="0000FF"/>
                </a:solidFill>
              </a:rPr>
              <a:t>A</a:t>
            </a:r>
            <a:r>
              <a:rPr kumimoji="1" lang="zh-CN" altLang="en-US" sz="3200" dirty="0">
                <a:solidFill>
                  <a:srgbClr val="0000FF"/>
                </a:solidFill>
              </a:rPr>
              <a:t> </a:t>
            </a:r>
            <a:r>
              <a:rPr kumimoji="1" lang="en-US" altLang="zh-CN" sz="3200" dirty="0">
                <a:solidFill>
                  <a:srgbClr val="0000FF"/>
                </a:solidFill>
              </a:rPr>
              <a:t>B</a:t>
            </a:r>
            <a:r>
              <a:rPr kumimoji="1" lang="zh-CN" altLang="en-US" sz="3200" dirty="0">
                <a:solidFill>
                  <a:srgbClr val="0000FF"/>
                </a:solidFill>
              </a:rPr>
              <a:t> </a:t>
            </a:r>
            <a:r>
              <a:rPr kumimoji="1" lang="en-US" altLang="zh-CN" sz="3200" dirty="0">
                <a:solidFill>
                  <a:srgbClr val="0000FF"/>
                </a:solidFill>
              </a:rPr>
              <a:t>C D E F</a:t>
            </a:r>
            <a:r>
              <a:rPr kumimoji="1" lang="zh-CN" altLang="en-US" sz="3200" dirty="0">
                <a:solidFill>
                  <a:srgbClr val="0000FF"/>
                </a:solidFill>
              </a:rPr>
              <a:t> </a:t>
            </a:r>
            <a:r>
              <a:rPr kumimoji="1" lang="en-US" altLang="zh-CN" sz="3200" dirty="0">
                <a:solidFill>
                  <a:srgbClr val="0000FF"/>
                </a:solidFill>
              </a:rPr>
              <a:t>G</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35</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7" name="图片 6">
            <a:extLst>
              <a:ext uri="{FF2B5EF4-FFF2-40B4-BE49-F238E27FC236}">
                <a16:creationId xmlns:a16="http://schemas.microsoft.com/office/drawing/2014/main" id="{33801FA2-D853-454B-8F72-65ACEE8B6DDC}"/>
              </a:ext>
            </a:extLst>
          </p:cNvPr>
          <p:cNvPicPr>
            <a:picLocks noChangeAspect="1"/>
          </p:cNvPicPr>
          <p:nvPr/>
        </p:nvPicPr>
        <p:blipFill>
          <a:blip r:embed="rId2"/>
          <a:stretch>
            <a:fillRect/>
          </a:stretch>
        </p:blipFill>
        <p:spPr>
          <a:xfrm>
            <a:off x="5640753" y="1818275"/>
            <a:ext cx="2426475" cy="1932592"/>
          </a:xfrm>
          <a:prstGeom prst="rect">
            <a:avLst/>
          </a:prstGeom>
        </p:spPr>
      </p:pic>
    </p:spTree>
    <p:extLst>
      <p:ext uri="{BB962C8B-B14F-4D97-AF65-F5344CB8AC3E}">
        <p14:creationId xmlns:p14="http://schemas.microsoft.com/office/powerpoint/2010/main" val="157291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树的层次遍历</a:t>
            </a: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36</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矩形 5"/>
          <p:cNvSpPr/>
          <p:nvPr/>
        </p:nvSpPr>
        <p:spPr>
          <a:xfrm>
            <a:off x="432000" y="818700"/>
            <a:ext cx="8592359" cy="5347105"/>
          </a:xfrm>
          <a:prstGeom prst="rect">
            <a:avLst/>
          </a:prstGeom>
        </p:spPr>
        <p:txBody>
          <a:bodyPr wrap="square">
            <a:spAutoFit/>
          </a:bodyPr>
          <a:lstStyle/>
          <a:p>
            <a:pPr>
              <a:lnSpc>
                <a:spcPct val="95000"/>
              </a:lnSpc>
              <a:spcBef>
                <a:spcPts val="400"/>
              </a:spcBef>
            </a:pPr>
            <a:r>
              <a:rPr lang="en-US" altLang="zh-CN" sz="1600" dirty="0"/>
              <a:t>template &lt;class Type&gt; </a:t>
            </a:r>
          </a:p>
          <a:p>
            <a:pPr>
              <a:lnSpc>
                <a:spcPct val="95000"/>
              </a:lnSpc>
              <a:spcBef>
                <a:spcPts val="400"/>
              </a:spcBef>
            </a:pPr>
            <a:r>
              <a:rPr lang="en-US" altLang="zh-CN" sz="1600" dirty="0"/>
              <a:t>void Tree&lt;Type&gt; :: </a:t>
            </a:r>
            <a:r>
              <a:rPr lang="en-US" altLang="zh-CN" sz="1600" dirty="0" err="1"/>
              <a:t>LevelOrder</a:t>
            </a:r>
            <a:r>
              <a:rPr lang="en-US" altLang="zh-CN" sz="1600" dirty="0"/>
              <a:t> ( ) {</a:t>
            </a:r>
          </a:p>
          <a:p>
            <a:pPr>
              <a:spcBef>
                <a:spcPts val="400"/>
              </a:spcBef>
            </a:pPr>
            <a:r>
              <a:rPr lang="en-US" altLang="zh-CN" sz="1600" dirty="0"/>
              <a:t>//</a:t>
            </a:r>
            <a:r>
              <a:rPr lang="zh-CN" altLang="en-US" sz="1600" dirty="0"/>
              <a:t> </a:t>
            </a:r>
            <a:r>
              <a:rPr lang="zh-CN" altLang="en-US" sz="1600" dirty="0">
                <a:latin typeface="隶书" charset="0"/>
                <a:ea typeface="隶书" charset="0"/>
              </a:rPr>
              <a:t>按广度优先次序分层遍历树</a:t>
            </a:r>
            <a:r>
              <a:rPr lang="en-US" altLang="zh-CN" sz="1600" dirty="0">
                <a:latin typeface="隶书" charset="0"/>
                <a:ea typeface="隶书" charset="0"/>
              </a:rPr>
              <a:t>, </a:t>
            </a:r>
            <a:r>
              <a:rPr lang="zh-CN" altLang="en-US" sz="1600" dirty="0">
                <a:latin typeface="隶书" charset="0"/>
                <a:ea typeface="隶书" charset="0"/>
              </a:rPr>
              <a:t>树的根结点是</a:t>
            </a:r>
            <a:r>
              <a:rPr lang="zh-CN" altLang="en-US" sz="1600" dirty="0">
                <a:ea typeface="隶书" charset="0"/>
              </a:rPr>
              <a:t>当前指针</a:t>
            </a:r>
            <a:r>
              <a:rPr lang="en-US" altLang="zh-CN" sz="1600" dirty="0"/>
              <a:t>current</a:t>
            </a:r>
            <a:r>
              <a:rPr lang="zh-CN" altLang="en-US" sz="1600" dirty="0"/>
              <a:t>。</a:t>
            </a:r>
            <a:r>
              <a:rPr lang="zh-CN" altLang="en-US" sz="1600" dirty="0">
                <a:ea typeface="隶书" charset="0"/>
              </a:rPr>
              <a:t>算法中用到一个队列</a:t>
            </a:r>
            <a:r>
              <a:rPr lang="zh-CN" altLang="en-US" sz="1600" dirty="0"/>
              <a:t>。</a:t>
            </a:r>
          </a:p>
          <a:p>
            <a:pPr>
              <a:spcBef>
                <a:spcPts val="400"/>
              </a:spcBef>
            </a:pPr>
            <a:r>
              <a:rPr lang="zh-CN" altLang="en-US" sz="1600" dirty="0"/>
              <a:t>    </a:t>
            </a:r>
            <a:r>
              <a:rPr lang="en-US" altLang="zh-CN" sz="1600" dirty="0"/>
              <a:t>Queue&lt;</a:t>
            </a:r>
            <a:r>
              <a:rPr lang="en-US" altLang="zh-CN" sz="1600" dirty="0" err="1"/>
              <a:t>TreeNode</a:t>
            </a:r>
            <a:r>
              <a:rPr lang="en-US" altLang="zh-CN" sz="1600" dirty="0"/>
              <a:t>&lt;Type&gt;*&gt; Qu(</a:t>
            </a:r>
            <a:r>
              <a:rPr lang="en-US" altLang="zh-CN" sz="1600" dirty="0" err="1"/>
              <a:t>DefaultSize</a:t>
            </a:r>
            <a:r>
              <a:rPr lang="en-US" altLang="zh-CN" sz="1600" dirty="0"/>
              <a:t>);</a:t>
            </a:r>
          </a:p>
          <a:p>
            <a:pPr>
              <a:spcBef>
                <a:spcPts val="400"/>
              </a:spcBef>
            </a:pPr>
            <a:r>
              <a:rPr lang="en-US" altLang="zh-CN" sz="1600" dirty="0"/>
              <a:t>    </a:t>
            </a:r>
            <a:r>
              <a:rPr lang="en-US" altLang="zh-CN" sz="1600" dirty="0" err="1"/>
              <a:t>TreeNode</a:t>
            </a:r>
            <a:r>
              <a:rPr lang="en-US" altLang="zh-CN" sz="1600" dirty="0"/>
              <a:t>&lt;Type&gt; *p;</a:t>
            </a:r>
          </a:p>
          <a:p>
            <a:pPr>
              <a:spcBef>
                <a:spcPts val="400"/>
              </a:spcBef>
            </a:pPr>
            <a:r>
              <a:rPr lang="en-US" altLang="zh-CN" sz="1600" dirty="0"/>
              <a:t>    if ( current != NULL ) { </a:t>
            </a:r>
            <a:r>
              <a:rPr lang="zh-CN" altLang="en-US" sz="1600" dirty="0"/>
              <a:t>          </a:t>
            </a:r>
            <a:r>
              <a:rPr lang="en-US" altLang="zh-CN" sz="1600" dirty="0"/>
              <a:t>//</a:t>
            </a:r>
            <a:r>
              <a:rPr lang="zh-CN" altLang="en-US" sz="1600" dirty="0"/>
              <a:t> </a:t>
            </a:r>
            <a:r>
              <a:rPr lang="zh-CN" altLang="en-US" sz="1600" dirty="0">
                <a:ea typeface="隶书" charset="0"/>
              </a:rPr>
              <a:t>当前指针不空</a:t>
            </a:r>
            <a:r>
              <a:rPr lang="zh-CN" altLang="en-US" sz="1600" dirty="0"/>
              <a:t> </a:t>
            </a:r>
          </a:p>
          <a:p>
            <a:pPr>
              <a:spcBef>
                <a:spcPts val="400"/>
              </a:spcBef>
            </a:pPr>
            <a:r>
              <a:rPr lang="zh-CN" altLang="en-US" sz="1600" dirty="0"/>
              <a:t>        </a:t>
            </a:r>
            <a:r>
              <a:rPr lang="en-US" altLang="zh-CN" sz="1600" dirty="0"/>
              <a:t>p = current;                        //</a:t>
            </a:r>
            <a:r>
              <a:rPr lang="zh-CN" altLang="en-US" sz="1600" dirty="0"/>
              <a:t> </a:t>
            </a:r>
            <a:r>
              <a:rPr lang="zh-CN" altLang="en-US" sz="1600" dirty="0">
                <a:ea typeface="隶书" charset="0"/>
              </a:rPr>
              <a:t>保存当前指针</a:t>
            </a:r>
            <a:endParaRPr lang="zh-CN" altLang="en-US" sz="1600" dirty="0"/>
          </a:p>
          <a:p>
            <a:pPr>
              <a:spcBef>
                <a:spcPts val="400"/>
              </a:spcBef>
            </a:pPr>
            <a:r>
              <a:rPr lang="zh-CN" altLang="en-US" sz="1600" dirty="0"/>
              <a:t>        </a:t>
            </a:r>
            <a:r>
              <a:rPr lang="en-US" altLang="zh-CN" sz="1600" dirty="0" err="1"/>
              <a:t>Qu.EnQueue</a:t>
            </a:r>
            <a:r>
              <a:rPr lang="en-US" altLang="zh-CN" sz="1600" dirty="0"/>
              <a:t> ( current );</a:t>
            </a:r>
          </a:p>
          <a:p>
            <a:pPr>
              <a:spcBef>
                <a:spcPts val="400"/>
              </a:spcBef>
            </a:pPr>
            <a:r>
              <a:rPr lang="en-US" altLang="zh-CN" sz="1600" dirty="0"/>
              <a:t>        while ( </a:t>
            </a:r>
            <a:r>
              <a:rPr lang="en-US" altLang="zh-CN" sz="1600" dirty="0" err="1"/>
              <a:t>Qu.IsEmpty</a:t>
            </a:r>
            <a:r>
              <a:rPr lang="en-US" altLang="zh-CN" sz="1600" dirty="0"/>
              <a:t> ( ) </a:t>
            </a:r>
            <a:r>
              <a:rPr lang="en-US" altLang="zh-CN" sz="1600" i="1" dirty="0"/>
              <a:t>==</a:t>
            </a:r>
            <a:r>
              <a:rPr lang="en-US" altLang="zh-CN" sz="1600" dirty="0"/>
              <a:t> 0 ) { </a:t>
            </a:r>
            <a:endParaRPr lang="zh-CN" altLang="en-US" sz="1600" dirty="0"/>
          </a:p>
          <a:p>
            <a:pPr>
              <a:lnSpc>
                <a:spcPct val="95000"/>
              </a:lnSpc>
              <a:spcBef>
                <a:spcPts val="400"/>
              </a:spcBef>
            </a:pPr>
            <a:r>
              <a:rPr lang="zh-CN" altLang="en-US" sz="1600" dirty="0"/>
              <a:t>                </a:t>
            </a:r>
            <a:r>
              <a:rPr lang="en-US" altLang="zh-CN" sz="1600" dirty="0">
                <a:solidFill>
                  <a:srgbClr val="005825"/>
                </a:solidFill>
              </a:rPr>
              <a:t>current = </a:t>
            </a:r>
            <a:r>
              <a:rPr lang="en-US" altLang="zh-CN" sz="1600" dirty="0" err="1">
                <a:solidFill>
                  <a:srgbClr val="005825"/>
                </a:solidFill>
              </a:rPr>
              <a:t>Qu.getFront</a:t>
            </a:r>
            <a:r>
              <a:rPr lang="en-US" altLang="zh-CN" sz="1600" dirty="0">
                <a:solidFill>
                  <a:srgbClr val="005825"/>
                </a:solidFill>
              </a:rPr>
              <a:t>( );  </a:t>
            </a:r>
            <a:r>
              <a:rPr lang="en-US" altLang="zh-CN" sz="1600" dirty="0" err="1">
                <a:solidFill>
                  <a:srgbClr val="005825"/>
                </a:solidFill>
              </a:rPr>
              <a:t>Qu.DeQueue</a:t>
            </a:r>
            <a:r>
              <a:rPr lang="en-US" altLang="zh-CN" sz="1600" dirty="0">
                <a:solidFill>
                  <a:srgbClr val="005825"/>
                </a:solidFill>
              </a:rPr>
              <a:t> ( );</a:t>
            </a:r>
            <a:r>
              <a:rPr lang="zh-CN" altLang="en-US" sz="1600" dirty="0">
                <a:solidFill>
                  <a:srgbClr val="005825"/>
                </a:solidFill>
              </a:rPr>
              <a:t>  </a:t>
            </a:r>
            <a:r>
              <a:rPr lang="en-US" altLang="zh-CN" sz="1600" dirty="0">
                <a:solidFill>
                  <a:srgbClr val="005825"/>
                </a:solidFill>
              </a:rPr>
              <a:t>visit ( );    //</a:t>
            </a:r>
            <a:r>
              <a:rPr lang="zh-CN" altLang="en-US" sz="1600" dirty="0">
                <a:solidFill>
                  <a:srgbClr val="005825"/>
                </a:solidFill>
              </a:rPr>
              <a:t> </a:t>
            </a:r>
            <a:r>
              <a:rPr lang="zh-CN" altLang="en-US" sz="1600" dirty="0">
                <a:solidFill>
                  <a:srgbClr val="005825"/>
                </a:solidFill>
                <a:ea typeface="隶书" charset="0"/>
              </a:rPr>
              <a:t>队列中取一个并访问</a:t>
            </a:r>
            <a:endParaRPr lang="en-US" altLang="zh-CN" sz="1600" dirty="0">
              <a:solidFill>
                <a:srgbClr val="005825"/>
              </a:solidFill>
              <a:ea typeface="隶书" charset="0"/>
            </a:endParaRPr>
          </a:p>
          <a:p>
            <a:pPr>
              <a:lnSpc>
                <a:spcPct val="95000"/>
              </a:lnSpc>
              <a:spcBef>
                <a:spcPts val="400"/>
              </a:spcBef>
            </a:pPr>
            <a:r>
              <a:rPr lang="en-US" altLang="zh-CN" sz="1600" dirty="0">
                <a:solidFill>
                  <a:srgbClr val="005825"/>
                </a:solidFill>
                <a:ea typeface="隶书" charset="0"/>
              </a:rPr>
              <a:t>              </a:t>
            </a:r>
            <a:r>
              <a:rPr lang="zh-CN" altLang="en-US" sz="1600" dirty="0"/>
              <a:t>  </a:t>
            </a:r>
            <a:r>
              <a:rPr lang="en-US" altLang="zh-CN" sz="1600" dirty="0"/>
              <a:t>current = current </a:t>
            </a:r>
            <a:r>
              <a:rPr lang="en-US" altLang="zh-CN" sz="1600" dirty="0">
                <a:latin typeface="楷体_GB2312" charset="0"/>
                <a:ea typeface="楷体_GB2312" charset="0"/>
              </a:rPr>
              <a:t>-&gt;</a:t>
            </a:r>
            <a:r>
              <a:rPr lang="en-US" altLang="zh-CN" sz="1600" dirty="0" err="1"/>
              <a:t>firstChild</a:t>
            </a:r>
            <a:r>
              <a:rPr lang="en-US" altLang="zh-CN" sz="1600" dirty="0"/>
              <a:t> ;		</a:t>
            </a:r>
            <a:endParaRPr lang="zh-CN" altLang="en-US" sz="1600" dirty="0"/>
          </a:p>
          <a:p>
            <a:pPr>
              <a:spcBef>
                <a:spcPts val="400"/>
              </a:spcBef>
            </a:pPr>
            <a:r>
              <a:rPr lang="zh-CN" altLang="en-US" sz="1600" dirty="0"/>
              <a:t>                </a:t>
            </a:r>
            <a:r>
              <a:rPr lang="en-US" altLang="zh-CN" sz="1600" dirty="0"/>
              <a:t>while ( current != NULL ) { </a:t>
            </a:r>
          </a:p>
          <a:p>
            <a:pPr>
              <a:spcBef>
                <a:spcPts val="400"/>
              </a:spcBef>
            </a:pPr>
            <a:r>
              <a:rPr lang="en-US" altLang="zh-CN" sz="1600" dirty="0">
                <a:solidFill>
                  <a:srgbClr val="005825"/>
                </a:solidFill>
              </a:rPr>
              <a:t>                            </a:t>
            </a:r>
            <a:r>
              <a:rPr lang="en-US" altLang="zh-CN" sz="1600" dirty="0" err="1">
                <a:solidFill>
                  <a:srgbClr val="005825"/>
                </a:solidFill>
              </a:rPr>
              <a:t>Qu.EnQueue</a:t>
            </a:r>
            <a:r>
              <a:rPr lang="en-US" altLang="zh-CN" sz="1600" dirty="0">
                <a:solidFill>
                  <a:srgbClr val="005825"/>
                </a:solidFill>
              </a:rPr>
              <a:t> ( current );</a:t>
            </a:r>
            <a:r>
              <a:rPr lang="en-US" altLang="zh-CN" sz="1600" dirty="0"/>
              <a:t> current = current</a:t>
            </a:r>
            <a:r>
              <a:rPr lang="en-US" altLang="zh-CN" sz="1600" dirty="0">
                <a:latin typeface="楷体_GB2312" charset="0"/>
                <a:ea typeface="楷体_GB2312" charset="0"/>
              </a:rPr>
              <a:t>-&gt;</a:t>
            </a:r>
            <a:r>
              <a:rPr lang="en-US" altLang="zh-CN" sz="1600" dirty="0" err="1"/>
              <a:t>nextSibling</a:t>
            </a:r>
            <a:r>
              <a:rPr lang="en-US" altLang="zh-CN" sz="1600" dirty="0"/>
              <a:t>;</a:t>
            </a:r>
            <a:r>
              <a:rPr lang="en-US" altLang="zh-CN" sz="1600" dirty="0">
                <a:solidFill>
                  <a:srgbClr val="005825"/>
                </a:solidFill>
              </a:rPr>
              <a:t> //</a:t>
            </a:r>
            <a:r>
              <a:rPr lang="zh-CN" altLang="en-US" sz="1600" dirty="0">
                <a:solidFill>
                  <a:srgbClr val="005825"/>
                </a:solidFill>
              </a:rPr>
              <a:t> </a:t>
            </a:r>
            <a:r>
              <a:rPr lang="zh-CN" altLang="en-US" sz="1600" dirty="0">
                <a:solidFill>
                  <a:srgbClr val="005825"/>
                </a:solidFill>
                <a:ea typeface="隶书" charset="0"/>
              </a:rPr>
              <a:t>待访问结点的子结点入队</a:t>
            </a:r>
            <a:endParaRPr lang="en-US" altLang="zh-CN" sz="1600" dirty="0">
              <a:solidFill>
                <a:srgbClr val="005825"/>
              </a:solidFill>
              <a:ea typeface="隶书" charset="0"/>
            </a:endParaRPr>
          </a:p>
          <a:p>
            <a:pPr>
              <a:spcBef>
                <a:spcPts val="400"/>
              </a:spcBef>
            </a:pPr>
            <a:r>
              <a:rPr lang="en-US" altLang="zh-CN" sz="1600" dirty="0"/>
              <a:t>                 }</a:t>
            </a:r>
          </a:p>
          <a:p>
            <a:pPr>
              <a:spcBef>
                <a:spcPts val="400"/>
              </a:spcBef>
            </a:pPr>
            <a:r>
              <a:rPr lang="en-US" altLang="zh-CN" sz="1600" dirty="0"/>
              <a:t>          }</a:t>
            </a:r>
            <a:r>
              <a:rPr lang="zh-CN" altLang="en-US" sz="1600" dirty="0"/>
              <a:t>  </a:t>
            </a:r>
            <a:endParaRPr lang="en-US" altLang="zh-CN" sz="1600" dirty="0"/>
          </a:p>
          <a:p>
            <a:pPr>
              <a:spcBef>
                <a:spcPts val="400"/>
              </a:spcBef>
            </a:pPr>
            <a:r>
              <a:rPr lang="en-US" altLang="zh-CN" sz="1600" dirty="0"/>
              <a:t>            current = p;	  //</a:t>
            </a:r>
            <a:r>
              <a:rPr lang="zh-CN" altLang="en-US" sz="1600" dirty="0"/>
              <a:t> </a:t>
            </a:r>
            <a:r>
              <a:rPr lang="zh-CN" altLang="en-US" sz="1600" dirty="0">
                <a:ea typeface="隶书" charset="0"/>
              </a:rPr>
              <a:t>恢复算法开始的当前指针</a:t>
            </a:r>
          </a:p>
          <a:p>
            <a:pPr>
              <a:spcBef>
                <a:spcPts val="400"/>
              </a:spcBef>
            </a:pPr>
            <a:r>
              <a:rPr lang="zh-CN" altLang="en-US" sz="1600" dirty="0"/>
              <a:t>    </a:t>
            </a:r>
            <a:r>
              <a:rPr lang="en-US" altLang="zh-CN" sz="1600" dirty="0"/>
              <a:t>}</a:t>
            </a:r>
          </a:p>
          <a:p>
            <a:pPr>
              <a:spcBef>
                <a:spcPts val="400"/>
              </a:spcBef>
            </a:pPr>
            <a:r>
              <a:rPr lang="en-US" altLang="zh-CN" sz="1600" dirty="0"/>
              <a:t>}</a:t>
            </a:r>
          </a:p>
        </p:txBody>
      </p:sp>
    </p:spTree>
    <p:extLst>
      <p:ext uri="{BB962C8B-B14F-4D97-AF65-F5344CB8AC3E}">
        <p14:creationId xmlns:p14="http://schemas.microsoft.com/office/powerpoint/2010/main" val="307543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内容占位符 2">
            <a:extLst>
              <a:ext uri="{FF2B5EF4-FFF2-40B4-BE49-F238E27FC236}">
                <a16:creationId xmlns:a16="http://schemas.microsoft.com/office/drawing/2014/main" id="{1E6CC11E-3169-4DD6-B86A-0F7D6D65B0FD}"/>
              </a:ext>
            </a:extLst>
          </p:cNvPr>
          <p:cNvSpPr>
            <a:spLocks noGrp="1"/>
          </p:cNvSpPr>
          <p:nvPr>
            <p:ph idx="1"/>
          </p:nvPr>
        </p:nvSpPr>
        <p:spPr>
          <a:xfrm>
            <a:off x="432000" y="976838"/>
            <a:ext cx="8280000" cy="5063602"/>
          </a:xfrm>
        </p:spPr>
        <p:txBody>
          <a:bodyPr/>
          <a:lstStyle/>
          <a:p>
            <a:pPr>
              <a:lnSpc>
                <a:spcPct val="150000"/>
              </a:lnSpc>
            </a:pPr>
            <a:r>
              <a:rPr lang="zh-CN" altLang="en-US" sz="2000" dirty="0"/>
              <a:t>森林</a:t>
            </a:r>
            <a:r>
              <a:rPr lang="en-US" altLang="zh-CN" sz="2000" dirty="0"/>
              <a:t>(forest)</a:t>
            </a:r>
            <a:r>
              <a:rPr lang="zh-CN" altLang="en-US" sz="2000" dirty="0"/>
              <a:t>：是</a:t>
            </a:r>
            <a:r>
              <a:rPr lang="en-US" altLang="zh-CN" sz="2000" dirty="0"/>
              <a:t>m(m≧0)</a:t>
            </a:r>
            <a:r>
              <a:rPr lang="zh-CN" altLang="en-US" sz="2000" dirty="0"/>
              <a:t>棵互不相交的树的集合。显然，若将一棵树的根结点删除，剩余的子树就构成了森林。</a:t>
            </a:r>
            <a:endParaRPr lang="en-US" altLang="zh-CN" sz="2000" dirty="0"/>
          </a:p>
          <a:p>
            <a:pPr lvl="1">
              <a:lnSpc>
                <a:spcPct val="150000"/>
              </a:lnSpc>
              <a:spcBef>
                <a:spcPts val="1200"/>
              </a:spcBef>
            </a:pPr>
            <a:r>
              <a:rPr lang="zh-CN" altLang="en-US" sz="1800" dirty="0"/>
              <a:t>先根次序遍历</a:t>
            </a:r>
            <a:endParaRPr lang="en-US" altLang="zh-CN" sz="1800" dirty="0"/>
          </a:p>
          <a:p>
            <a:pPr lvl="1">
              <a:lnSpc>
                <a:spcPct val="150000"/>
              </a:lnSpc>
              <a:spcBef>
                <a:spcPts val="1200"/>
              </a:spcBef>
            </a:pPr>
            <a:r>
              <a:rPr lang="zh-CN" altLang="en-US" sz="1800" dirty="0"/>
              <a:t>后根次序遍历</a:t>
            </a:r>
            <a:endParaRPr lang="en-US" altLang="zh-CN" sz="1800" dirty="0"/>
          </a:p>
          <a:p>
            <a:pPr lvl="1">
              <a:lnSpc>
                <a:spcPct val="150000"/>
              </a:lnSpc>
              <a:spcBef>
                <a:spcPts val="1200"/>
              </a:spcBef>
            </a:pPr>
            <a:r>
              <a:rPr kumimoji="1" lang="zh-CN" altLang="en-US" sz="1800" dirty="0"/>
              <a:t>广度优先遍历 </a:t>
            </a:r>
            <a:r>
              <a:rPr kumimoji="1" lang="en-US" altLang="zh-CN" sz="1800" dirty="0"/>
              <a:t>(</a:t>
            </a:r>
            <a:r>
              <a:rPr kumimoji="1" lang="zh-CN" altLang="en-US" sz="1800" dirty="0"/>
              <a:t>层次序遍历</a:t>
            </a:r>
            <a:r>
              <a:rPr kumimoji="1" lang="en-US" altLang="zh-CN" sz="1800" dirty="0"/>
              <a:t>)</a:t>
            </a:r>
            <a:endParaRPr kumimoji="1" lang="zh-CN" altLang="en-US" sz="1800" dirty="0"/>
          </a:p>
          <a:p>
            <a:pPr lvl="1">
              <a:lnSpc>
                <a:spcPct val="150000"/>
              </a:lnSpc>
              <a:spcBef>
                <a:spcPts val="1200"/>
              </a:spcBef>
            </a:pPr>
            <a:endParaRPr lang="zh-CN" altLang="en-US" sz="1800" dirty="0"/>
          </a:p>
          <a:p>
            <a:endParaRPr lang="zh-CN" altLang="en-US" dirty="0"/>
          </a:p>
        </p:txBody>
      </p:sp>
      <p:sp>
        <p:nvSpPr>
          <p:cNvPr id="2" name="标题 1"/>
          <p:cNvSpPr>
            <a:spLocks noGrp="1"/>
          </p:cNvSpPr>
          <p:nvPr>
            <p:ph type="title"/>
          </p:nvPr>
        </p:nvSpPr>
        <p:spPr/>
        <p:txBody>
          <a:bodyPr/>
          <a:lstStyle/>
          <a:p>
            <a:r>
              <a:rPr kumimoji="1" lang="zh-CN" altLang="en-US" dirty="0"/>
              <a:t>森林的遍历</a:t>
            </a:r>
            <a:endParaRPr lang="zh-CN" altLang="en-US" dirty="0"/>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37</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grpSp>
        <p:nvGrpSpPr>
          <p:cNvPr id="37" name="组合 36"/>
          <p:cNvGrpSpPr/>
          <p:nvPr/>
        </p:nvGrpSpPr>
        <p:grpSpPr>
          <a:xfrm>
            <a:off x="3834151" y="3326888"/>
            <a:ext cx="1600200" cy="2576513"/>
            <a:chOff x="1039674" y="1916829"/>
            <a:chExt cx="1600200" cy="2576513"/>
          </a:xfrm>
        </p:grpSpPr>
        <p:sp>
          <p:nvSpPr>
            <p:cNvPr id="7" name="Line 7"/>
            <p:cNvSpPr>
              <a:spLocks noChangeShapeType="1"/>
            </p:cNvSpPr>
            <p:nvPr/>
          </p:nvSpPr>
          <p:spPr bwMode="auto">
            <a:xfrm flipH="1">
              <a:off x="1954074" y="3807542"/>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 name="Line 8"/>
            <p:cNvSpPr>
              <a:spLocks noChangeShapeType="1"/>
            </p:cNvSpPr>
            <p:nvPr/>
          </p:nvSpPr>
          <p:spPr bwMode="auto">
            <a:xfrm>
              <a:off x="1344474" y="2740742"/>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 name="Line 9"/>
            <p:cNvSpPr>
              <a:spLocks noChangeShapeType="1"/>
            </p:cNvSpPr>
            <p:nvPr/>
          </p:nvSpPr>
          <p:spPr bwMode="auto">
            <a:xfrm flipH="1">
              <a:off x="1344474" y="2283542"/>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 name="Oval 10"/>
            <p:cNvSpPr>
              <a:spLocks noChangeArrowheads="1"/>
            </p:cNvSpPr>
            <p:nvPr/>
          </p:nvSpPr>
          <p:spPr bwMode="auto">
            <a:xfrm>
              <a:off x="1649274" y="1978742"/>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1" name="Oval 11"/>
            <p:cNvSpPr>
              <a:spLocks noChangeArrowheads="1"/>
            </p:cNvSpPr>
            <p:nvPr/>
          </p:nvSpPr>
          <p:spPr bwMode="auto">
            <a:xfrm>
              <a:off x="1039674" y="2512142"/>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2" name="Oval 12"/>
            <p:cNvSpPr>
              <a:spLocks noChangeArrowheads="1"/>
            </p:cNvSpPr>
            <p:nvPr/>
          </p:nvSpPr>
          <p:spPr bwMode="auto">
            <a:xfrm>
              <a:off x="2182674" y="3502742"/>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3" name="Oval 13"/>
            <p:cNvSpPr>
              <a:spLocks noChangeArrowheads="1"/>
            </p:cNvSpPr>
            <p:nvPr/>
          </p:nvSpPr>
          <p:spPr bwMode="auto">
            <a:xfrm>
              <a:off x="1649274" y="2969342"/>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4" name="Oval 14"/>
            <p:cNvSpPr>
              <a:spLocks noChangeArrowheads="1"/>
            </p:cNvSpPr>
            <p:nvPr/>
          </p:nvSpPr>
          <p:spPr bwMode="auto">
            <a:xfrm>
              <a:off x="1649274" y="4036142"/>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5" name="Text Box 15"/>
            <p:cNvSpPr txBox="1">
              <a:spLocks noChangeArrowheads="1"/>
            </p:cNvSpPr>
            <p:nvPr/>
          </p:nvSpPr>
          <p:spPr bwMode="auto">
            <a:xfrm>
              <a:off x="1665149" y="1916829"/>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A</a:t>
              </a:r>
              <a:endParaRPr lang="en-US" altLang="zh-CN" b="0"/>
            </a:p>
          </p:txBody>
        </p:sp>
        <p:sp>
          <p:nvSpPr>
            <p:cNvPr id="16" name="Text Box 16"/>
            <p:cNvSpPr txBox="1">
              <a:spLocks noChangeArrowheads="1"/>
            </p:cNvSpPr>
            <p:nvPr/>
          </p:nvSpPr>
          <p:spPr bwMode="auto">
            <a:xfrm>
              <a:off x="1065074" y="2450229"/>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B</a:t>
              </a:r>
              <a:endParaRPr lang="en-US" altLang="zh-CN" b="0" dirty="0"/>
            </a:p>
          </p:txBody>
        </p:sp>
        <p:sp>
          <p:nvSpPr>
            <p:cNvPr id="17" name="Text Box 17"/>
            <p:cNvSpPr txBox="1">
              <a:spLocks noChangeArrowheads="1"/>
            </p:cNvSpPr>
            <p:nvPr/>
          </p:nvSpPr>
          <p:spPr bwMode="auto">
            <a:xfrm>
              <a:off x="1665149" y="2907429"/>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C</a:t>
              </a:r>
              <a:endParaRPr lang="en-US" altLang="zh-CN" b="0" dirty="0"/>
            </a:p>
          </p:txBody>
        </p:sp>
        <p:sp>
          <p:nvSpPr>
            <p:cNvPr id="18" name="Text Box 18"/>
            <p:cNvSpPr txBox="1">
              <a:spLocks noChangeArrowheads="1"/>
            </p:cNvSpPr>
            <p:nvPr/>
          </p:nvSpPr>
          <p:spPr bwMode="auto">
            <a:xfrm>
              <a:off x="1674674" y="3974229"/>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E</a:t>
              </a:r>
              <a:endParaRPr lang="en-US" altLang="zh-CN" b="0"/>
            </a:p>
          </p:txBody>
        </p:sp>
        <p:sp>
          <p:nvSpPr>
            <p:cNvPr id="19" name="Text Box 19"/>
            <p:cNvSpPr txBox="1">
              <a:spLocks noChangeArrowheads="1"/>
            </p:cNvSpPr>
            <p:nvPr/>
          </p:nvSpPr>
          <p:spPr bwMode="auto">
            <a:xfrm>
              <a:off x="2198549" y="3440829"/>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D</a:t>
              </a:r>
              <a:endParaRPr lang="en-US" altLang="zh-CN" b="0"/>
            </a:p>
          </p:txBody>
        </p:sp>
      </p:grpSp>
      <p:grpSp>
        <p:nvGrpSpPr>
          <p:cNvPr id="35" name="组合 34"/>
          <p:cNvGrpSpPr/>
          <p:nvPr/>
        </p:nvGrpSpPr>
        <p:grpSpPr>
          <a:xfrm>
            <a:off x="7011810" y="3326888"/>
            <a:ext cx="1706563" cy="1600200"/>
            <a:chOff x="5430837" y="1985818"/>
            <a:chExt cx="1706563" cy="1600200"/>
          </a:xfrm>
        </p:grpSpPr>
        <p:sp>
          <p:nvSpPr>
            <p:cNvPr id="20" name="Line 20"/>
            <p:cNvSpPr>
              <a:spLocks noChangeShapeType="1"/>
            </p:cNvSpPr>
            <p:nvPr/>
          </p:nvSpPr>
          <p:spPr bwMode="auto">
            <a:xfrm>
              <a:off x="6421437" y="2976418"/>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1" name="Line 21"/>
            <p:cNvSpPr>
              <a:spLocks noChangeShapeType="1"/>
            </p:cNvSpPr>
            <p:nvPr/>
          </p:nvSpPr>
          <p:spPr bwMode="auto">
            <a:xfrm flipH="1">
              <a:off x="5811837" y="2366818"/>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 name="Oval 22"/>
            <p:cNvSpPr>
              <a:spLocks noChangeArrowheads="1"/>
            </p:cNvSpPr>
            <p:nvPr/>
          </p:nvSpPr>
          <p:spPr bwMode="auto">
            <a:xfrm>
              <a:off x="6650037" y="2062018"/>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3" name="Oval 23"/>
            <p:cNvSpPr>
              <a:spLocks noChangeArrowheads="1"/>
            </p:cNvSpPr>
            <p:nvPr/>
          </p:nvSpPr>
          <p:spPr bwMode="auto">
            <a:xfrm>
              <a:off x="6040437" y="2595418"/>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4" name="Oval 24"/>
            <p:cNvSpPr>
              <a:spLocks noChangeArrowheads="1"/>
            </p:cNvSpPr>
            <p:nvPr/>
          </p:nvSpPr>
          <p:spPr bwMode="auto">
            <a:xfrm>
              <a:off x="5430837" y="3128818"/>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5" name="Oval 25"/>
            <p:cNvSpPr>
              <a:spLocks noChangeArrowheads="1"/>
            </p:cNvSpPr>
            <p:nvPr/>
          </p:nvSpPr>
          <p:spPr bwMode="auto">
            <a:xfrm>
              <a:off x="6650037" y="3128818"/>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6" name="Text Box 26"/>
            <p:cNvSpPr txBox="1">
              <a:spLocks noChangeArrowheads="1"/>
            </p:cNvSpPr>
            <p:nvPr/>
          </p:nvSpPr>
          <p:spPr bwMode="auto">
            <a:xfrm>
              <a:off x="6677025" y="1985818"/>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H</a:t>
              </a:r>
              <a:endParaRPr lang="en-US" altLang="zh-CN" b="0"/>
            </a:p>
          </p:txBody>
        </p:sp>
        <p:sp>
          <p:nvSpPr>
            <p:cNvPr id="27" name="Text Box 27"/>
            <p:cNvSpPr txBox="1">
              <a:spLocks noChangeArrowheads="1"/>
            </p:cNvSpPr>
            <p:nvPr/>
          </p:nvSpPr>
          <p:spPr bwMode="auto">
            <a:xfrm>
              <a:off x="6118595" y="2567690"/>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I</a:t>
              </a:r>
              <a:endParaRPr lang="en-US" altLang="zh-CN" b="0" dirty="0"/>
            </a:p>
          </p:txBody>
        </p:sp>
        <p:sp>
          <p:nvSpPr>
            <p:cNvPr id="28" name="Text Box 28"/>
            <p:cNvSpPr txBox="1">
              <a:spLocks noChangeArrowheads="1"/>
            </p:cNvSpPr>
            <p:nvPr/>
          </p:nvSpPr>
          <p:spPr bwMode="auto">
            <a:xfrm>
              <a:off x="5457825" y="3052618"/>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K</a:t>
              </a:r>
              <a:endParaRPr lang="en-US" altLang="zh-CN" b="0"/>
            </a:p>
          </p:txBody>
        </p:sp>
        <p:sp>
          <p:nvSpPr>
            <p:cNvPr id="29" name="Text Box 29"/>
            <p:cNvSpPr txBox="1">
              <a:spLocks noChangeArrowheads="1"/>
            </p:cNvSpPr>
            <p:nvPr/>
          </p:nvSpPr>
          <p:spPr bwMode="auto">
            <a:xfrm>
              <a:off x="6724650" y="3066906"/>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J</a:t>
              </a:r>
              <a:endParaRPr lang="en-US" altLang="zh-CN" b="0"/>
            </a:p>
          </p:txBody>
        </p:sp>
      </p:grpSp>
      <p:grpSp>
        <p:nvGrpSpPr>
          <p:cNvPr id="36" name="组合 35"/>
          <p:cNvGrpSpPr/>
          <p:nvPr/>
        </p:nvGrpSpPr>
        <p:grpSpPr>
          <a:xfrm>
            <a:off x="5702814" y="3326888"/>
            <a:ext cx="1066800" cy="1066800"/>
            <a:chOff x="3561394" y="2014393"/>
            <a:chExt cx="1066800" cy="1066800"/>
          </a:xfrm>
        </p:grpSpPr>
        <p:sp>
          <p:nvSpPr>
            <p:cNvPr id="30" name="Line 30"/>
            <p:cNvSpPr>
              <a:spLocks noChangeShapeType="1"/>
            </p:cNvSpPr>
            <p:nvPr/>
          </p:nvSpPr>
          <p:spPr bwMode="auto">
            <a:xfrm flipH="1">
              <a:off x="3866194" y="2319193"/>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 name="Oval 31"/>
            <p:cNvSpPr>
              <a:spLocks noChangeArrowheads="1"/>
            </p:cNvSpPr>
            <p:nvPr/>
          </p:nvSpPr>
          <p:spPr bwMode="auto">
            <a:xfrm>
              <a:off x="4170994" y="201439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2" name="Oval 32"/>
            <p:cNvSpPr>
              <a:spLocks noChangeArrowheads="1"/>
            </p:cNvSpPr>
            <p:nvPr/>
          </p:nvSpPr>
          <p:spPr bwMode="auto">
            <a:xfrm>
              <a:off x="3561394" y="262399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3" name="Text Box 33"/>
            <p:cNvSpPr txBox="1">
              <a:spLocks noChangeArrowheads="1"/>
            </p:cNvSpPr>
            <p:nvPr/>
          </p:nvSpPr>
          <p:spPr bwMode="auto">
            <a:xfrm>
              <a:off x="4205919" y="2014393"/>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F</a:t>
              </a:r>
              <a:endParaRPr lang="en-US" altLang="zh-CN" b="0" dirty="0"/>
            </a:p>
          </p:txBody>
        </p:sp>
        <p:sp>
          <p:nvSpPr>
            <p:cNvPr id="34" name="Text Box 34"/>
            <p:cNvSpPr txBox="1">
              <a:spLocks noChangeArrowheads="1"/>
            </p:cNvSpPr>
            <p:nvPr/>
          </p:nvSpPr>
          <p:spPr bwMode="auto">
            <a:xfrm>
              <a:off x="3567744" y="2562081"/>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G</a:t>
              </a:r>
              <a:endParaRPr lang="en-US" altLang="zh-CN" b="0" dirty="0"/>
            </a:p>
          </p:txBody>
        </p:sp>
      </p:grpSp>
    </p:spTree>
    <p:extLst>
      <p:ext uri="{BB962C8B-B14F-4D97-AF65-F5344CB8AC3E}">
        <p14:creationId xmlns:p14="http://schemas.microsoft.com/office/powerpoint/2010/main" val="3333718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森林的遍历</a:t>
            </a:r>
          </a:p>
        </p:txBody>
      </p:sp>
      <p:sp>
        <p:nvSpPr>
          <p:cNvPr id="3" name="内容占位符 2"/>
          <p:cNvSpPr>
            <a:spLocks noGrp="1"/>
          </p:cNvSpPr>
          <p:nvPr>
            <p:ph idx="1"/>
          </p:nvPr>
        </p:nvSpPr>
        <p:spPr/>
        <p:txBody>
          <a:bodyPr/>
          <a:lstStyle/>
          <a:p>
            <a:pPr>
              <a:spcBef>
                <a:spcPts val="1200"/>
              </a:spcBef>
            </a:pPr>
            <a:r>
              <a:rPr kumimoji="1" lang="zh-CN" altLang="en-US" dirty="0"/>
              <a:t>先根次序遍历的规则</a:t>
            </a:r>
          </a:p>
          <a:p>
            <a:pPr>
              <a:lnSpc>
                <a:spcPct val="105000"/>
              </a:lnSpc>
              <a:spcBef>
                <a:spcPts val="1200"/>
              </a:spcBef>
            </a:pPr>
            <a:r>
              <a:rPr lang="zh-CN" altLang="en-US" dirty="0"/>
              <a:t>若森林 </a:t>
            </a:r>
            <a:r>
              <a:rPr lang="en-US" altLang="zh-CN" dirty="0"/>
              <a:t>F </a:t>
            </a:r>
            <a:r>
              <a:rPr lang="zh-CN" altLang="en-US" dirty="0"/>
              <a:t>为空</a:t>
            </a:r>
            <a:r>
              <a:rPr lang="zh-CN" altLang="en-GB" dirty="0"/>
              <a:t>, </a:t>
            </a:r>
            <a:r>
              <a:rPr lang="zh-CN" altLang="en-US" dirty="0"/>
              <a:t> 返回；否则		</a:t>
            </a:r>
          </a:p>
          <a:p>
            <a:pPr lvl="1">
              <a:lnSpc>
                <a:spcPct val="105000"/>
              </a:lnSpc>
              <a:spcBef>
                <a:spcPts val="1200"/>
              </a:spcBef>
            </a:pPr>
            <a:r>
              <a:rPr lang="zh-CN" altLang="en-US" dirty="0"/>
              <a:t>访问 </a:t>
            </a:r>
            <a:r>
              <a:rPr lang="en-US" altLang="zh-CN" dirty="0"/>
              <a:t>F </a:t>
            </a:r>
            <a:r>
              <a:rPr lang="zh-CN" altLang="en-US" dirty="0"/>
              <a:t>的第一棵树的根结点；</a:t>
            </a:r>
          </a:p>
          <a:p>
            <a:pPr lvl="1">
              <a:lnSpc>
                <a:spcPct val="105000"/>
              </a:lnSpc>
              <a:spcBef>
                <a:spcPts val="1200"/>
              </a:spcBef>
            </a:pPr>
            <a:r>
              <a:rPr lang="zh-CN" altLang="en-US" dirty="0"/>
              <a:t>先根次序遍历第一棵树的子树；</a:t>
            </a:r>
          </a:p>
          <a:p>
            <a:pPr lvl="1">
              <a:lnSpc>
                <a:spcPct val="105000"/>
              </a:lnSpc>
              <a:spcBef>
                <a:spcPts val="1200"/>
              </a:spcBef>
            </a:pPr>
            <a:r>
              <a:rPr lang="zh-CN" altLang="en-US" dirty="0"/>
              <a:t>先根次序遍历其它树组成的森林。</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38</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7" name="Text Box 4"/>
          <p:cNvSpPr txBox="1">
            <a:spLocks noChangeArrowheads="1"/>
          </p:cNvSpPr>
          <p:nvPr/>
        </p:nvSpPr>
        <p:spPr bwMode="auto">
          <a:xfrm>
            <a:off x="5130600" y="5028819"/>
            <a:ext cx="3467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zh-CN" altLang="en-US" sz="3200" dirty="0">
                <a:solidFill>
                  <a:srgbClr val="008000"/>
                </a:solidFill>
                <a:effectLst>
                  <a:outerShdw blurRad="38100" dist="38100" dir="2700000" algn="tl">
                    <a:srgbClr val="C0C0C0"/>
                  </a:outerShdw>
                </a:effectLst>
                <a:ea typeface="仿宋_GB2312" charset="0"/>
              </a:rPr>
              <a:t>森林的二叉树表示</a:t>
            </a:r>
          </a:p>
          <a:p>
            <a:pPr algn="ctr"/>
            <a:r>
              <a:rPr lang="en-US" altLang="zh-CN" sz="3200" dirty="0">
                <a:solidFill>
                  <a:srgbClr val="FF0000"/>
                </a:solidFill>
                <a:effectLst>
                  <a:outerShdw blurRad="38100" dist="38100" dir="2700000" algn="tl">
                    <a:srgbClr val="C0C0C0"/>
                  </a:outerShdw>
                </a:effectLst>
                <a:ea typeface="仿宋_GB2312" charset="0"/>
              </a:rPr>
              <a:t>A</a:t>
            </a:r>
            <a:r>
              <a:rPr lang="en-US" altLang="zh-CN" sz="3200" dirty="0">
                <a:effectLst>
                  <a:outerShdw blurRad="38100" dist="38100" dir="2700000" algn="tl">
                    <a:srgbClr val="C0C0C0"/>
                  </a:outerShdw>
                </a:effectLst>
                <a:ea typeface="仿宋_GB2312" charset="0"/>
              </a:rPr>
              <a:t>BCDE </a:t>
            </a:r>
            <a:r>
              <a:rPr lang="en-US" altLang="zh-CN" sz="3200" dirty="0">
                <a:solidFill>
                  <a:srgbClr val="FF0000"/>
                </a:solidFill>
                <a:effectLst>
                  <a:outerShdw blurRad="38100" dist="38100" dir="2700000" algn="tl">
                    <a:srgbClr val="C0C0C0"/>
                  </a:outerShdw>
                </a:effectLst>
                <a:ea typeface="仿宋_GB2312" charset="0"/>
              </a:rPr>
              <a:t>F</a:t>
            </a:r>
            <a:r>
              <a:rPr lang="en-US" altLang="zh-CN" sz="3200" dirty="0">
                <a:effectLst>
                  <a:outerShdw blurRad="38100" dist="38100" dir="2700000" algn="tl">
                    <a:srgbClr val="C0C0C0"/>
                  </a:outerShdw>
                </a:effectLst>
                <a:ea typeface="仿宋_GB2312" charset="0"/>
              </a:rPr>
              <a:t>G </a:t>
            </a:r>
            <a:r>
              <a:rPr lang="en-US" altLang="zh-CN" sz="3200" dirty="0">
                <a:solidFill>
                  <a:srgbClr val="FF0000"/>
                </a:solidFill>
                <a:effectLst>
                  <a:outerShdw blurRad="38100" dist="38100" dir="2700000" algn="tl">
                    <a:srgbClr val="C0C0C0"/>
                  </a:outerShdw>
                </a:effectLst>
                <a:ea typeface="仿宋_GB2312" charset="0"/>
              </a:rPr>
              <a:t>H</a:t>
            </a:r>
            <a:r>
              <a:rPr lang="en-US" altLang="zh-CN" sz="3200" dirty="0">
                <a:effectLst>
                  <a:outerShdw blurRad="38100" dist="38100" dir="2700000" algn="tl">
                    <a:srgbClr val="C0C0C0"/>
                  </a:outerShdw>
                </a:effectLst>
                <a:ea typeface="仿宋_GB2312" charset="0"/>
              </a:rPr>
              <a:t>IKJ</a:t>
            </a:r>
            <a:endParaRPr lang="en-US" altLang="zh-CN" sz="2000" b="0" dirty="0">
              <a:ea typeface="仿宋_GB2312" charset="0"/>
            </a:endParaRPr>
          </a:p>
        </p:txBody>
      </p:sp>
      <p:sp>
        <p:nvSpPr>
          <p:cNvPr id="8" name="Line 6"/>
          <p:cNvSpPr>
            <a:spLocks noChangeShapeType="1"/>
          </p:cNvSpPr>
          <p:nvPr/>
        </p:nvSpPr>
        <p:spPr bwMode="auto">
          <a:xfrm>
            <a:off x="6192077" y="1537253"/>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 name="Line 7"/>
          <p:cNvSpPr>
            <a:spLocks noChangeShapeType="1"/>
          </p:cNvSpPr>
          <p:nvPr/>
        </p:nvSpPr>
        <p:spPr bwMode="auto">
          <a:xfrm flipH="1">
            <a:off x="6115877" y="3046966"/>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 name="Line 8"/>
          <p:cNvSpPr>
            <a:spLocks noChangeShapeType="1"/>
          </p:cNvSpPr>
          <p:nvPr/>
        </p:nvSpPr>
        <p:spPr bwMode="auto">
          <a:xfrm>
            <a:off x="5506277" y="1980166"/>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 name="Line 9"/>
          <p:cNvSpPr>
            <a:spLocks noChangeShapeType="1"/>
          </p:cNvSpPr>
          <p:nvPr/>
        </p:nvSpPr>
        <p:spPr bwMode="auto">
          <a:xfrm flipH="1">
            <a:off x="5506277" y="1522966"/>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 name="Oval 10"/>
          <p:cNvSpPr>
            <a:spLocks noChangeArrowheads="1"/>
          </p:cNvSpPr>
          <p:nvPr/>
        </p:nvSpPr>
        <p:spPr bwMode="auto">
          <a:xfrm>
            <a:off x="5811077" y="12181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3" name="Oval 11"/>
          <p:cNvSpPr>
            <a:spLocks noChangeArrowheads="1"/>
          </p:cNvSpPr>
          <p:nvPr/>
        </p:nvSpPr>
        <p:spPr bwMode="auto">
          <a:xfrm>
            <a:off x="5201477" y="17515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4" name="Oval 12"/>
          <p:cNvSpPr>
            <a:spLocks noChangeArrowheads="1"/>
          </p:cNvSpPr>
          <p:nvPr/>
        </p:nvSpPr>
        <p:spPr bwMode="auto">
          <a:xfrm>
            <a:off x="6344477" y="27421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5" name="Oval 13"/>
          <p:cNvSpPr>
            <a:spLocks noChangeArrowheads="1"/>
          </p:cNvSpPr>
          <p:nvPr/>
        </p:nvSpPr>
        <p:spPr bwMode="auto">
          <a:xfrm>
            <a:off x="5811077" y="22087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6" name="Oval 14"/>
          <p:cNvSpPr>
            <a:spLocks noChangeArrowheads="1"/>
          </p:cNvSpPr>
          <p:nvPr/>
        </p:nvSpPr>
        <p:spPr bwMode="auto">
          <a:xfrm>
            <a:off x="5811077" y="32755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7" name="Text Box 15"/>
          <p:cNvSpPr txBox="1">
            <a:spLocks noChangeArrowheads="1"/>
          </p:cNvSpPr>
          <p:nvPr/>
        </p:nvSpPr>
        <p:spPr bwMode="auto">
          <a:xfrm>
            <a:off x="5826952" y="11562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A</a:t>
            </a:r>
            <a:endParaRPr lang="en-US" altLang="zh-CN" b="0"/>
          </a:p>
        </p:txBody>
      </p:sp>
      <p:sp>
        <p:nvSpPr>
          <p:cNvPr id="18" name="Text Box 16"/>
          <p:cNvSpPr txBox="1">
            <a:spLocks noChangeArrowheads="1"/>
          </p:cNvSpPr>
          <p:nvPr/>
        </p:nvSpPr>
        <p:spPr bwMode="auto">
          <a:xfrm>
            <a:off x="5226877" y="1689653"/>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B</a:t>
            </a:r>
            <a:endParaRPr lang="en-US" altLang="zh-CN" b="0" dirty="0"/>
          </a:p>
        </p:txBody>
      </p:sp>
      <p:sp>
        <p:nvSpPr>
          <p:cNvPr id="19" name="Text Box 17"/>
          <p:cNvSpPr txBox="1">
            <a:spLocks noChangeArrowheads="1"/>
          </p:cNvSpPr>
          <p:nvPr/>
        </p:nvSpPr>
        <p:spPr bwMode="auto">
          <a:xfrm>
            <a:off x="5826952" y="21468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C</a:t>
            </a:r>
            <a:endParaRPr lang="en-US" altLang="zh-CN" b="0" dirty="0"/>
          </a:p>
        </p:txBody>
      </p:sp>
      <p:sp>
        <p:nvSpPr>
          <p:cNvPr id="20" name="Text Box 18"/>
          <p:cNvSpPr txBox="1">
            <a:spLocks noChangeArrowheads="1"/>
          </p:cNvSpPr>
          <p:nvPr/>
        </p:nvSpPr>
        <p:spPr bwMode="auto">
          <a:xfrm>
            <a:off x="5836477" y="3213653"/>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E</a:t>
            </a:r>
            <a:endParaRPr lang="en-US" altLang="zh-CN" b="0"/>
          </a:p>
        </p:txBody>
      </p:sp>
      <p:sp>
        <p:nvSpPr>
          <p:cNvPr id="21" name="Text Box 19"/>
          <p:cNvSpPr txBox="1">
            <a:spLocks noChangeArrowheads="1"/>
          </p:cNvSpPr>
          <p:nvPr/>
        </p:nvSpPr>
        <p:spPr bwMode="auto">
          <a:xfrm>
            <a:off x="6360352" y="26802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D</a:t>
            </a:r>
            <a:endParaRPr lang="en-US" altLang="zh-CN" b="0"/>
          </a:p>
        </p:txBody>
      </p:sp>
      <p:sp>
        <p:nvSpPr>
          <p:cNvPr id="22" name="Line 20"/>
          <p:cNvSpPr>
            <a:spLocks noChangeShapeType="1"/>
          </p:cNvSpPr>
          <p:nvPr/>
        </p:nvSpPr>
        <p:spPr bwMode="auto">
          <a:xfrm>
            <a:off x="7944677" y="4051853"/>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 name="Line 21"/>
          <p:cNvSpPr>
            <a:spLocks noChangeShapeType="1"/>
          </p:cNvSpPr>
          <p:nvPr/>
        </p:nvSpPr>
        <p:spPr bwMode="auto">
          <a:xfrm flipH="1">
            <a:off x="7335077" y="3442253"/>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4" name="Oval 22"/>
          <p:cNvSpPr>
            <a:spLocks noChangeArrowheads="1"/>
          </p:cNvSpPr>
          <p:nvPr/>
        </p:nvSpPr>
        <p:spPr bwMode="auto">
          <a:xfrm>
            <a:off x="8173277" y="31374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5" name="Oval 23"/>
          <p:cNvSpPr>
            <a:spLocks noChangeArrowheads="1"/>
          </p:cNvSpPr>
          <p:nvPr/>
        </p:nvSpPr>
        <p:spPr bwMode="auto">
          <a:xfrm>
            <a:off x="7563677" y="36708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6" name="Oval 24"/>
          <p:cNvSpPr>
            <a:spLocks noChangeArrowheads="1"/>
          </p:cNvSpPr>
          <p:nvPr/>
        </p:nvSpPr>
        <p:spPr bwMode="auto">
          <a:xfrm>
            <a:off x="6954077" y="42042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7" name="Oval 25"/>
          <p:cNvSpPr>
            <a:spLocks noChangeArrowheads="1"/>
          </p:cNvSpPr>
          <p:nvPr/>
        </p:nvSpPr>
        <p:spPr bwMode="auto">
          <a:xfrm>
            <a:off x="8173277" y="42042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8" name="Text Box 26"/>
          <p:cNvSpPr txBox="1">
            <a:spLocks noChangeArrowheads="1"/>
          </p:cNvSpPr>
          <p:nvPr/>
        </p:nvSpPr>
        <p:spPr bwMode="auto">
          <a:xfrm>
            <a:off x="8200265" y="3061253"/>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H</a:t>
            </a:r>
            <a:endParaRPr lang="en-US" altLang="zh-CN" b="0"/>
          </a:p>
        </p:txBody>
      </p:sp>
      <p:sp>
        <p:nvSpPr>
          <p:cNvPr id="29" name="Text Box 27"/>
          <p:cNvSpPr txBox="1">
            <a:spLocks noChangeArrowheads="1"/>
          </p:cNvSpPr>
          <p:nvPr/>
        </p:nvSpPr>
        <p:spPr bwMode="auto">
          <a:xfrm>
            <a:off x="7658927" y="3608941"/>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I</a:t>
            </a:r>
            <a:endParaRPr lang="en-US" altLang="zh-CN" b="0"/>
          </a:p>
        </p:txBody>
      </p:sp>
      <p:sp>
        <p:nvSpPr>
          <p:cNvPr id="30" name="Text Box 28"/>
          <p:cNvSpPr txBox="1">
            <a:spLocks noChangeArrowheads="1"/>
          </p:cNvSpPr>
          <p:nvPr/>
        </p:nvSpPr>
        <p:spPr bwMode="auto">
          <a:xfrm>
            <a:off x="6981065" y="4128053"/>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K</a:t>
            </a:r>
            <a:endParaRPr lang="en-US" altLang="zh-CN" b="0"/>
          </a:p>
        </p:txBody>
      </p:sp>
      <p:sp>
        <p:nvSpPr>
          <p:cNvPr id="31" name="Text Box 29"/>
          <p:cNvSpPr txBox="1">
            <a:spLocks noChangeArrowheads="1"/>
          </p:cNvSpPr>
          <p:nvPr/>
        </p:nvSpPr>
        <p:spPr bwMode="auto">
          <a:xfrm>
            <a:off x="8247890" y="4142341"/>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J</a:t>
            </a:r>
            <a:endParaRPr lang="en-US" altLang="zh-CN" b="0"/>
          </a:p>
        </p:txBody>
      </p:sp>
      <p:sp>
        <p:nvSpPr>
          <p:cNvPr id="32" name="Line 30"/>
          <p:cNvSpPr>
            <a:spLocks noChangeShapeType="1"/>
          </p:cNvSpPr>
          <p:nvPr/>
        </p:nvSpPr>
        <p:spPr bwMode="auto">
          <a:xfrm flipH="1">
            <a:off x="7258877" y="2908853"/>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Oval 31"/>
          <p:cNvSpPr>
            <a:spLocks noChangeArrowheads="1"/>
          </p:cNvSpPr>
          <p:nvPr/>
        </p:nvSpPr>
        <p:spPr bwMode="auto">
          <a:xfrm>
            <a:off x="7563677" y="26040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4" name="Oval 32"/>
          <p:cNvSpPr>
            <a:spLocks noChangeArrowheads="1"/>
          </p:cNvSpPr>
          <p:nvPr/>
        </p:nvSpPr>
        <p:spPr bwMode="auto">
          <a:xfrm>
            <a:off x="6954077" y="32136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5" name="Text Box 33"/>
          <p:cNvSpPr txBox="1">
            <a:spLocks noChangeArrowheads="1"/>
          </p:cNvSpPr>
          <p:nvPr/>
        </p:nvSpPr>
        <p:spPr bwMode="auto">
          <a:xfrm>
            <a:off x="7598602" y="2604053"/>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F</a:t>
            </a:r>
            <a:endParaRPr lang="en-US" altLang="zh-CN" b="0"/>
          </a:p>
        </p:txBody>
      </p:sp>
      <p:sp>
        <p:nvSpPr>
          <p:cNvPr id="36" name="Text Box 34"/>
          <p:cNvSpPr txBox="1">
            <a:spLocks noChangeArrowheads="1"/>
          </p:cNvSpPr>
          <p:nvPr/>
        </p:nvSpPr>
        <p:spPr bwMode="auto">
          <a:xfrm>
            <a:off x="6960427" y="3151741"/>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G</a:t>
            </a:r>
            <a:endParaRPr lang="en-US" altLang="zh-CN" b="0"/>
          </a:p>
        </p:txBody>
      </p:sp>
      <p:pic>
        <p:nvPicPr>
          <p:cNvPr id="37" name="图片 36"/>
          <p:cNvPicPr>
            <a:picLocks noChangeAspect="1"/>
          </p:cNvPicPr>
          <p:nvPr/>
        </p:nvPicPr>
        <p:blipFill>
          <a:blip r:embed="rId2"/>
          <a:stretch>
            <a:fillRect/>
          </a:stretch>
        </p:blipFill>
        <p:spPr>
          <a:xfrm>
            <a:off x="666487" y="3808325"/>
            <a:ext cx="3760631" cy="1684792"/>
          </a:xfrm>
          <a:prstGeom prst="rect">
            <a:avLst/>
          </a:prstGeom>
        </p:spPr>
      </p:pic>
    </p:spTree>
    <p:extLst>
      <p:ext uri="{BB962C8B-B14F-4D97-AF65-F5344CB8AC3E}">
        <p14:creationId xmlns:p14="http://schemas.microsoft.com/office/powerpoint/2010/main" val="2159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森林的遍历</a:t>
            </a:r>
          </a:p>
        </p:txBody>
      </p:sp>
      <p:sp>
        <p:nvSpPr>
          <p:cNvPr id="3" name="内容占位符 2"/>
          <p:cNvSpPr>
            <a:spLocks noGrp="1"/>
          </p:cNvSpPr>
          <p:nvPr>
            <p:ph idx="1"/>
          </p:nvPr>
        </p:nvSpPr>
        <p:spPr/>
        <p:txBody>
          <a:bodyPr/>
          <a:lstStyle/>
          <a:p>
            <a:pPr>
              <a:spcBef>
                <a:spcPts val="1200"/>
              </a:spcBef>
            </a:pPr>
            <a:r>
              <a:rPr kumimoji="1" lang="zh-CN" altLang="en-US" dirty="0"/>
              <a:t>后根次序遍历的规则</a:t>
            </a:r>
          </a:p>
          <a:p>
            <a:pPr>
              <a:lnSpc>
                <a:spcPct val="105000"/>
              </a:lnSpc>
              <a:spcBef>
                <a:spcPts val="1200"/>
              </a:spcBef>
            </a:pPr>
            <a:r>
              <a:rPr lang="zh-CN" altLang="en-US" sz="2000" dirty="0"/>
              <a:t>若森林 </a:t>
            </a:r>
            <a:r>
              <a:rPr lang="en-US" altLang="zh-CN" sz="2000" dirty="0"/>
              <a:t>F </a:t>
            </a:r>
            <a:r>
              <a:rPr lang="zh-CN" altLang="en-US" sz="2000" dirty="0"/>
              <a:t>为空，返回；否则</a:t>
            </a:r>
          </a:p>
          <a:p>
            <a:pPr lvl="1">
              <a:lnSpc>
                <a:spcPct val="105000"/>
              </a:lnSpc>
              <a:spcBef>
                <a:spcPts val="1200"/>
              </a:spcBef>
            </a:pPr>
            <a:r>
              <a:rPr lang="zh-CN" altLang="en-US" dirty="0"/>
              <a:t>后根次序遍历第一棵树的子树；</a:t>
            </a:r>
          </a:p>
          <a:p>
            <a:pPr lvl="1">
              <a:lnSpc>
                <a:spcPct val="105000"/>
              </a:lnSpc>
              <a:spcBef>
                <a:spcPts val="1200"/>
              </a:spcBef>
            </a:pPr>
            <a:r>
              <a:rPr lang="zh-CN" altLang="en-US" dirty="0"/>
              <a:t>后根次序遍历其它树组成的森林；</a:t>
            </a:r>
          </a:p>
          <a:p>
            <a:pPr lvl="1">
              <a:lnSpc>
                <a:spcPct val="105000"/>
              </a:lnSpc>
              <a:spcBef>
                <a:spcPts val="1200"/>
              </a:spcBef>
            </a:pPr>
            <a:r>
              <a:rPr lang="zh-CN" altLang="en-US" dirty="0"/>
              <a:t>访问 </a:t>
            </a:r>
            <a:r>
              <a:rPr lang="en-US" altLang="zh-CN" dirty="0"/>
              <a:t>F </a:t>
            </a:r>
            <a:r>
              <a:rPr lang="zh-CN" altLang="en-US" dirty="0"/>
              <a:t>的第一棵树的根结点。</a:t>
            </a:r>
            <a:r>
              <a:rPr lang="zh-CN" altLang="en-US" dirty="0">
                <a:effectLst>
                  <a:outerShdw blurRad="38100" dist="38100" dir="2700000" algn="tl">
                    <a:srgbClr val="C0C0C0"/>
                  </a:outerShdw>
                </a:effectLst>
                <a:ea typeface="仿宋_GB2312" charset="0"/>
              </a:rPr>
              <a:t>	</a:t>
            </a:r>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39</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Line 6"/>
          <p:cNvSpPr>
            <a:spLocks noChangeShapeType="1"/>
          </p:cNvSpPr>
          <p:nvPr/>
        </p:nvSpPr>
        <p:spPr bwMode="auto">
          <a:xfrm>
            <a:off x="6192077" y="1537253"/>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 name="Line 7"/>
          <p:cNvSpPr>
            <a:spLocks noChangeShapeType="1"/>
          </p:cNvSpPr>
          <p:nvPr/>
        </p:nvSpPr>
        <p:spPr bwMode="auto">
          <a:xfrm flipH="1">
            <a:off x="6115877" y="3046966"/>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 name="Line 8"/>
          <p:cNvSpPr>
            <a:spLocks noChangeShapeType="1"/>
          </p:cNvSpPr>
          <p:nvPr/>
        </p:nvSpPr>
        <p:spPr bwMode="auto">
          <a:xfrm>
            <a:off x="5506277" y="1980166"/>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 name="Line 9"/>
          <p:cNvSpPr>
            <a:spLocks noChangeShapeType="1"/>
          </p:cNvSpPr>
          <p:nvPr/>
        </p:nvSpPr>
        <p:spPr bwMode="auto">
          <a:xfrm flipH="1">
            <a:off x="5506277" y="1522966"/>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 name="Oval 10"/>
          <p:cNvSpPr>
            <a:spLocks noChangeArrowheads="1"/>
          </p:cNvSpPr>
          <p:nvPr/>
        </p:nvSpPr>
        <p:spPr bwMode="auto">
          <a:xfrm>
            <a:off x="5811077" y="12181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1" name="Oval 11"/>
          <p:cNvSpPr>
            <a:spLocks noChangeArrowheads="1"/>
          </p:cNvSpPr>
          <p:nvPr/>
        </p:nvSpPr>
        <p:spPr bwMode="auto">
          <a:xfrm>
            <a:off x="5201477" y="17515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2" name="Oval 12"/>
          <p:cNvSpPr>
            <a:spLocks noChangeArrowheads="1"/>
          </p:cNvSpPr>
          <p:nvPr/>
        </p:nvSpPr>
        <p:spPr bwMode="auto">
          <a:xfrm>
            <a:off x="6344477" y="27421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3" name="Oval 13"/>
          <p:cNvSpPr>
            <a:spLocks noChangeArrowheads="1"/>
          </p:cNvSpPr>
          <p:nvPr/>
        </p:nvSpPr>
        <p:spPr bwMode="auto">
          <a:xfrm>
            <a:off x="5811077" y="22087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4" name="Oval 14"/>
          <p:cNvSpPr>
            <a:spLocks noChangeArrowheads="1"/>
          </p:cNvSpPr>
          <p:nvPr/>
        </p:nvSpPr>
        <p:spPr bwMode="auto">
          <a:xfrm>
            <a:off x="5811077" y="32755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5" name="Text Box 15"/>
          <p:cNvSpPr txBox="1">
            <a:spLocks noChangeArrowheads="1"/>
          </p:cNvSpPr>
          <p:nvPr/>
        </p:nvSpPr>
        <p:spPr bwMode="auto">
          <a:xfrm>
            <a:off x="5826952" y="11562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A</a:t>
            </a:r>
            <a:endParaRPr lang="en-US" altLang="zh-CN" b="0"/>
          </a:p>
        </p:txBody>
      </p:sp>
      <p:sp>
        <p:nvSpPr>
          <p:cNvPr id="16" name="Text Box 16"/>
          <p:cNvSpPr txBox="1">
            <a:spLocks noChangeArrowheads="1"/>
          </p:cNvSpPr>
          <p:nvPr/>
        </p:nvSpPr>
        <p:spPr bwMode="auto">
          <a:xfrm>
            <a:off x="5226877" y="1689653"/>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B</a:t>
            </a:r>
            <a:endParaRPr lang="en-US" altLang="zh-CN" b="0" dirty="0"/>
          </a:p>
        </p:txBody>
      </p:sp>
      <p:sp>
        <p:nvSpPr>
          <p:cNvPr id="17" name="Text Box 17"/>
          <p:cNvSpPr txBox="1">
            <a:spLocks noChangeArrowheads="1"/>
          </p:cNvSpPr>
          <p:nvPr/>
        </p:nvSpPr>
        <p:spPr bwMode="auto">
          <a:xfrm>
            <a:off x="5826952" y="21468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C</a:t>
            </a:r>
            <a:endParaRPr lang="en-US" altLang="zh-CN" b="0"/>
          </a:p>
        </p:txBody>
      </p:sp>
      <p:sp>
        <p:nvSpPr>
          <p:cNvPr id="18" name="Text Box 18"/>
          <p:cNvSpPr txBox="1">
            <a:spLocks noChangeArrowheads="1"/>
          </p:cNvSpPr>
          <p:nvPr/>
        </p:nvSpPr>
        <p:spPr bwMode="auto">
          <a:xfrm>
            <a:off x="5836477" y="3213653"/>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E</a:t>
            </a:r>
            <a:endParaRPr lang="en-US" altLang="zh-CN" b="0"/>
          </a:p>
        </p:txBody>
      </p:sp>
      <p:sp>
        <p:nvSpPr>
          <p:cNvPr id="19" name="Text Box 19"/>
          <p:cNvSpPr txBox="1">
            <a:spLocks noChangeArrowheads="1"/>
          </p:cNvSpPr>
          <p:nvPr/>
        </p:nvSpPr>
        <p:spPr bwMode="auto">
          <a:xfrm>
            <a:off x="6360352" y="26802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D</a:t>
            </a:r>
            <a:endParaRPr lang="en-US" altLang="zh-CN" b="0"/>
          </a:p>
        </p:txBody>
      </p:sp>
      <p:sp>
        <p:nvSpPr>
          <p:cNvPr id="20" name="Line 20"/>
          <p:cNvSpPr>
            <a:spLocks noChangeShapeType="1"/>
          </p:cNvSpPr>
          <p:nvPr/>
        </p:nvSpPr>
        <p:spPr bwMode="auto">
          <a:xfrm>
            <a:off x="7944677" y="4051853"/>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1" name="Line 21"/>
          <p:cNvSpPr>
            <a:spLocks noChangeShapeType="1"/>
          </p:cNvSpPr>
          <p:nvPr/>
        </p:nvSpPr>
        <p:spPr bwMode="auto">
          <a:xfrm flipH="1">
            <a:off x="7335077" y="3442253"/>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 name="Oval 22"/>
          <p:cNvSpPr>
            <a:spLocks noChangeArrowheads="1"/>
          </p:cNvSpPr>
          <p:nvPr/>
        </p:nvSpPr>
        <p:spPr bwMode="auto">
          <a:xfrm>
            <a:off x="8173277" y="31374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3" name="Oval 23"/>
          <p:cNvSpPr>
            <a:spLocks noChangeArrowheads="1"/>
          </p:cNvSpPr>
          <p:nvPr/>
        </p:nvSpPr>
        <p:spPr bwMode="auto">
          <a:xfrm>
            <a:off x="7563677" y="36708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4" name="Oval 24"/>
          <p:cNvSpPr>
            <a:spLocks noChangeArrowheads="1"/>
          </p:cNvSpPr>
          <p:nvPr/>
        </p:nvSpPr>
        <p:spPr bwMode="auto">
          <a:xfrm>
            <a:off x="6954077" y="42042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5" name="Oval 25"/>
          <p:cNvSpPr>
            <a:spLocks noChangeArrowheads="1"/>
          </p:cNvSpPr>
          <p:nvPr/>
        </p:nvSpPr>
        <p:spPr bwMode="auto">
          <a:xfrm>
            <a:off x="8173277" y="42042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6" name="Text Box 26"/>
          <p:cNvSpPr txBox="1">
            <a:spLocks noChangeArrowheads="1"/>
          </p:cNvSpPr>
          <p:nvPr/>
        </p:nvSpPr>
        <p:spPr bwMode="auto">
          <a:xfrm>
            <a:off x="8200265" y="3061253"/>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H</a:t>
            </a:r>
            <a:endParaRPr lang="en-US" altLang="zh-CN" b="0"/>
          </a:p>
        </p:txBody>
      </p:sp>
      <p:sp>
        <p:nvSpPr>
          <p:cNvPr id="27" name="Text Box 27"/>
          <p:cNvSpPr txBox="1">
            <a:spLocks noChangeArrowheads="1"/>
          </p:cNvSpPr>
          <p:nvPr/>
        </p:nvSpPr>
        <p:spPr bwMode="auto">
          <a:xfrm>
            <a:off x="7658927" y="3608941"/>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I</a:t>
            </a:r>
            <a:endParaRPr lang="en-US" altLang="zh-CN" b="0"/>
          </a:p>
        </p:txBody>
      </p:sp>
      <p:sp>
        <p:nvSpPr>
          <p:cNvPr id="28" name="Text Box 28"/>
          <p:cNvSpPr txBox="1">
            <a:spLocks noChangeArrowheads="1"/>
          </p:cNvSpPr>
          <p:nvPr/>
        </p:nvSpPr>
        <p:spPr bwMode="auto">
          <a:xfrm>
            <a:off x="6981065" y="4128053"/>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K</a:t>
            </a:r>
            <a:endParaRPr lang="en-US" altLang="zh-CN" b="0"/>
          </a:p>
        </p:txBody>
      </p:sp>
      <p:sp>
        <p:nvSpPr>
          <p:cNvPr id="29" name="Text Box 29"/>
          <p:cNvSpPr txBox="1">
            <a:spLocks noChangeArrowheads="1"/>
          </p:cNvSpPr>
          <p:nvPr/>
        </p:nvSpPr>
        <p:spPr bwMode="auto">
          <a:xfrm>
            <a:off x="8247890" y="4142341"/>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J</a:t>
            </a:r>
            <a:endParaRPr lang="en-US" altLang="zh-CN" b="0"/>
          </a:p>
        </p:txBody>
      </p:sp>
      <p:sp>
        <p:nvSpPr>
          <p:cNvPr id="30" name="Line 30"/>
          <p:cNvSpPr>
            <a:spLocks noChangeShapeType="1"/>
          </p:cNvSpPr>
          <p:nvPr/>
        </p:nvSpPr>
        <p:spPr bwMode="auto">
          <a:xfrm flipH="1">
            <a:off x="7258877" y="2908853"/>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 name="Oval 31"/>
          <p:cNvSpPr>
            <a:spLocks noChangeArrowheads="1"/>
          </p:cNvSpPr>
          <p:nvPr/>
        </p:nvSpPr>
        <p:spPr bwMode="auto">
          <a:xfrm>
            <a:off x="7563677" y="26040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2" name="Oval 32"/>
          <p:cNvSpPr>
            <a:spLocks noChangeArrowheads="1"/>
          </p:cNvSpPr>
          <p:nvPr/>
        </p:nvSpPr>
        <p:spPr bwMode="auto">
          <a:xfrm>
            <a:off x="6954077" y="32136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3" name="Text Box 33"/>
          <p:cNvSpPr txBox="1">
            <a:spLocks noChangeArrowheads="1"/>
          </p:cNvSpPr>
          <p:nvPr/>
        </p:nvSpPr>
        <p:spPr bwMode="auto">
          <a:xfrm>
            <a:off x="7598602" y="2604053"/>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F</a:t>
            </a:r>
            <a:endParaRPr lang="en-US" altLang="zh-CN" b="0"/>
          </a:p>
        </p:txBody>
      </p:sp>
      <p:sp>
        <p:nvSpPr>
          <p:cNvPr id="34" name="Text Box 34"/>
          <p:cNvSpPr txBox="1">
            <a:spLocks noChangeArrowheads="1"/>
          </p:cNvSpPr>
          <p:nvPr/>
        </p:nvSpPr>
        <p:spPr bwMode="auto">
          <a:xfrm>
            <a:off x="6960427" y="3151741"/>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G</a:t>
            </a:r>
            <a:endParaRPr lang="en-US" altLang="zh-CN" b="0"/>
          </a:p>
        </p:txBody>
      </p:sp>
      <p:sp>
        <p:nvSpPr>
          <p:cNvPr id="35" name="Text Box 4"/>
          <p:cNvSpPr txBox="1">
            <a:spLocks noChangeArrowheads="1"/>
          </p:cNvSpPr>
          <p:nvPr/>
        </p:nvSpPr>
        <p:spPr bwMode="auto">
          <a:xfrm>
            <a:off x="5294594" y="4951966"/>
            <a:ext cx="3467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zh-CN" altLang="en-US" sz="3200" dirty="0">
                <a:solidFill>
                  <a:srgbClr val="008000"/>
                </a:solidFill>
                <a:effectLst>
                  <a:outerShdw blurRad="38100" dist="38100" dir="2700000" algn="tl">
                    <a:srgbClr val="C0C0C0"/>
                  </a:outerShdw>
                </a:effectLst>
                <a:ea typeface="仿宋_GB2312" charset="0"/>
              </a:rPr>
              <a:t>森林的二叉树表示</a:t>
            </a:r>
          </a:p>
          <a:p>
            <a:pPr algn="ctr"/>
            <a:r>
              <a:rPr lang="en-US" altLang="zh-CN" sz="3200" dirty="0">
                <a:effectLst>
                  <a:outerShdw blurRad="38100" dist="38100" dir="2700000" algn="tl">
                    <a:srgbClr val="C0C0C0"/>
                  </a:outerShdw>
                </a:effectLst>
                <a:ea typeface="仿宋_GB2312" charset="0"/>
              </a:rPr>
              <a:t>EDCB GKJI</a:t>
            </a:r>
            <a:r>
              <a:rPr lang="en-US" altLang="zh-CN" sz="3200" dirty="0">
                <a:solidFill>
                  <a:srgbClr val="FF0000"/>
                </a:solidFill>
                <a:effectLst>
                  <a:outerShdw blurRad="38100" dist="38100" dir="2700000" algn="tl">
                    <a:srgbClr val="C0C0C0"/>
                  </a:outerShdw>
                </a:effectLst>
                <a:ea typeface="仿宋_GB2312" charset="0"/>
              </a:rPr>
              <a:t>HFA</a:t>
            </a:r>
            <a:endParaRPr lang="en-US" altLang="zh-CN" sz="2000" b="0" dirty="0">
              <a:solidFill>
                <a:srgbClr val="FF0000"/>
              </a:solidFill>
            </a:endParaRPr>
          </a:p>
        </p:txBody>
      </p:sp>
      <p:pic>
        <p:nvPicPr>
          <p:cNvPr id="36" name="图片 35"/>
          <p:cNvPicPr>
            <a:picLocks noChangeAspect="1"/>
          </p:cNvPicPr>
          <p:nvPr/>
        </p:nvPicPr>
        <p:blipFill>
          <a:blip r:embed="rId2"/>
          <a:stretch>
            <a:fillRect/>
          </a:stretch>
        </p:blipFill>
        <p:spPr>
          <a:xfrm>
            <a:off x="666487" y="3808325"/>
            <a:ext cx="3760631" cy="1684792"/>
          </a:xfrm>
          <a:prstGeom prst="rect">
            <a:avLst/>
          </a:prstGeom>
        </p:spPr>
      </p:pic>
    </p:spTree>
    <p:extLst>
      <p:ext uri="{BB962C8B-B14F-4D97-AF65-F5344CB8AC3E}">
        <p14:creationId xmlns:p14="http://schemas.microsoft.com/office/powerpoint/2010/main" val="40087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Specifications and Term</a:t>
            </a:r>
            <a:endParaRPr lang="zh-CN" altLang="en-US" dirty="0"/>
          </a:p>
        </p:txBody>
      </p:sp>
      <p:sp>
        <p:nvSpPr>
          <p:cNvPr id="3" name="内容占位符 2"/>
          <p:cNvSpPr>
            <a:spLocks noGrp="1"/>
          </p:cNvSpPr>
          <p:nvPr>
            <p:ph idx="1"/>
          </p:nvPr>
        </p:nvSpPr>
        <p:spPr/>
        <p:txBody>
          <a:bodyPr/>
          <a:lstStyle/>
          <a:p>
            <a:pPr marL="342900" lvl="0" indent="-342900" fontAlgn="base">
              <a:lnSpc>
                <a:spcPct val="150000"/>
              </a:lnSpc>
              <a:spcBef>
                <a:spcPts val="600"/>
              </a:spcBef>
              <a:spcAft>
                <a:spcPct val="0"/>
              </a:spcAft>
              <a:buClr>
                <a:srgbClr val="0000FF"/>
              </a:buClr>
              <a:buFont typeface="Wingdings" pitchFamily="2" charset="2"/>
              <a:buChar char="n"/>
            </a:pPr>
            <a:r>
              <a:rPr lang="zh-CN" altLang="en-US" kern="0" dirty="0">
                <a:solidFill>
                  <a:srgbClr val="000000"/>
                </a:solidFill>
                <a:latin typeface="微软雅黑" pitchFamily="34" charset="-122"/>
              </a:rPr>
              <a:t>可以看出，在树的定义中用了递归概念，即用树来定义树。因此，树结构的算法类同于二叉树结构的算法，也可以使用递归方法。</a:t>
            </a:r>
          </a:p>
          <a:p>
            <a:pPr marL="342900" lvl="0" indent="-342900" fontAlgn="base">
              <a:lnSpc>
                <a:spcPct val="150000"/>
              </a:lnSpc>
              <a:spcBef>
                <a:spcPts val="600"/>
              </a:spcBef>
              <a:spcAft>
                <a:spcPct val="0"/>
              </a:spcAft>
              <a:buClr>
                <a:srgbClr val="0000FF"/>
              </a:buClr>
              <a:buFont typeface="Wingdings" pitchFamily="2" charset="2"/>
              <a:buChar char="n"/>
            </a:pPr>
            <a:r>
              <a:rPr lang="zh-CN" altLang="en-US" kern="0" dirty="0">
                <a:solidFill>
                  <a:srgbClr val="000000"/>
                </a:solidFill>
                <a:latin typeface="微软雅黑" pitchFamily="34" charset="-122"/>
              </a:rPr>
              <a:t>树的定义还可形式化的描述为二元组的形式：</a:t>
            </a:r>
          </a:p>
          <a:p>
            <a:pPr marL="342900" lvl="0" indent="-342900" algn="just" fontAlgn="base">
              <a:lnSpc>
                <a:spcPct val="150000"/>
              </a:lnSpc>
              <a:spcBef>
                <a:spcPts val="600"/>
              </a:spcBef>
              <a:spcAft>
                <a:spcPct val="0"/>
              </a:spcAft>
              <a:buClr>
                <a:srgbClr val="FF0000"/>
              </a:buClr>
              <a:buNone/>
            </a:pPr>
            <a:r>
              <a:rPr lang="zh-CN" altLang="en-US" kern="0" dirty="0">
                <a:solidFill>
                  <a:srgbClr val="000000"/>
                </a:solidFill>
                <a:latin typeface="微软雅黑" pitchFamily="34" charset="-122"/>
              </a:rPr>
              <a:t>              </a:t>
            </a:r>
            <a:r>
              <a:rPr lang="en-US" altLang="zh-CN" kern="0" dirty="0">
                <a:solidFill>
                  <a:srgbClr val="000000"/>
                </a:solidFill>
                <a:latin typeface="微软雅黑" pitchFamily="34" charset="-122"/>
              </a:rPr>
              <a:t>T</a:t>
            </a:r>
            <a:r>
              <a:rPr lang="zh-CN" altLang="en-US" kern="0" dirty="0">
                <a:solidFill>
                  <a:srgbClr val="000000"/>
                </a:solidFill>
                <a:latin typeface="微软雅黑" pitchFamily="34" charset="-122"/>
              </a:rPr>
              <a:t>＝</a:t>
            </a:r>
            <a:r>
              <a:rPr lang="en-US" altLang="zh-CN" kern="0" dirty="0">
                <a:solidFill>
                  <a:srgbClr val="000000"/>
                </a:solidFill>
                <a:latin typeface="微软雅黑" pitchFamily="34" charset="-122"/>
              </a:rPr>
              <a:t>(D</a:t>
            </a:r>
            <a:r>
              <a:rPr lang="zh-CN" altLang="en-US" kern="0" dirty="0">
                <a:solidFill>
                  <a:srgbClr val="000000"/>
                </a:solidFill>
                <a:latin typeface="微软雅黑" pitchFamily="34" charset="-122"/>
              </a:rPr>
              <a:t>，</a:t>
            </a:r>
            <a:r>
              <a:rPr lang="en-US" altLang="zh-CN" kern="0" dirty="0">
                <a:solidFill>
                  <a:srgbClr val="000000"/>
                </a:solidFill>
                <a:latin typeface="微软雅黑" pitchFamily="34" charset="-122"/>
              </a:rPr>
              <a:t>R)</a:t>
            </a:r>
          </a:p>
          <a:p>
            <a:pPr marL="342900" lvl="0" indent="-342900" algn="just" fontAlgn="base">
              <a:lnSpc>
                <a:spcPct val="150000"/>
              </a:lnSpc>
              <a:spcBef>
                <a:spcPts val="600"/>
              </a:spcBef>
              <a:spcAft>
                <a:spcPct val="0"/>
              </a:spcAft>
              <a:buClr>
                <a:srgbClr val="FF0000"/>
              </a:buClr>
              <a:buNone/>
            </a:pPr>
            <a:r>
              <a:rPr lang="en-US" altLang="zh-CN" kern="0" dirty="0">
                <a:solidFill>
                  <a:srgbClr val="000000"/>
                </a:solidFill>
                <a:latin typeface="微软雅黑" pitchFamily="34" charset="-122"/>
              </a:rPr>
              <a:t>   </a:t>
            </a:r>
            <a:r>
              <a:rPr lang="zh-CN" altLang="en-US" kern="0" dirty="0">
                <a:solidFill>
                  <a:srgbClr val="000000"/>
                </a:solidFill>
                <a:latin typeface="微软雅黑" pitchFamily="34" charset="-122"/>
              </a:rPr>
              <a:t>其中</a:t>
            </a:r>
            <a:r>
              <a:rPr lang="en-US" altLang="zh-CN" kern="0" dirty="0">
                <a:solidFill>
                  <a:srgbClr val="000000"/>
                </a:solidFill>
                <a:latin typeface="微软雅黑" pitchFamily="34" charset="-122"/>
              </a:rPr>
              <a:t>D</a:t>
            </a:r>
            <a:r>
              <a:rPr lang="zh-CN" altLang="en-US" kern="0" dirty="0">
                <a:solidFill>
                  <a:srgbClr val="000000"/>
                </a:solidFill>
                <a:latin typeface="微软雅黑" pitchFamily="34" charset="-122"/>
              </a:rPr>
              <a:t>为树</a:t>
            </a:r>
            <a:r>
              <a:rPr lang="en-US" altLang="zh-CN" kern="0" dirty="0">
                <a:solidFill>
                  <a:srgbClr val="000000"/>
                </a:solidFill>
                <a:latin typeface="微软雅黑" pitchFamily="34" charset="-122"/>
              </a:rPr>
              <a:t>T</a:t>
            </a:r>
            <a:r>
              <a:rPr lang="zh-CN" altLang="en-US" kern="0" dirty="0">
                <a:solidFill>
                  <a:srgbClr val="000000"/>
                </a:solidFill>
                <a:latin typeface="微软雅黑" pitchFamily="34" charset="-122"/>
              </a:rPr>
              <a:t>中结点的集合，</a:t>
            </a:r>
            <a:r>
              <a:rPr lang="en-US" altLang="zh-CN" kern="0" dirty="0">
                <a:solidFill>
                  <a:srgbClr val="000000"/>
                </a:solidFill>
                <a:latin typeface="微软雅黑" pitchFamily="34" charset="-122"/>
              </a:rPr>
              <a:t>R</a:t>
            </a:r>
            <a:r>
              <a:rPr lang="zh-CN" altLang="en-US" kern="0" dirty="0">
                <a:solidFill>
                  <a:srgbClr val="000000"/>
                </a:solidFill>
                <a:latin typeface="微软雅黑" pitchFamily="34" charset="-122"/>
              </a:rPr>
              <a:t>为树中结点之间关系的集合。</a:t>
            </a:r>
          </a:p>
          <a:p>
            <a:endParaRPr lang="zh-CN" altLang="en-US"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a:t>
            </a:fld>
            <a:endParaRPr lang="zh-CN" altLang="en-US" dirty="0"/>
          </a:p>
        </p:txBody>
      </p:sp>
    </p:spTree>
    <p:extLst>
      <p:ext uri="{BB962C8B-B14F-4D97-AF65-F5344CB8AC3E}">
        <p14:creationId xmlns:p14="http://schemas.microsoft.com/office/powerpoint/2010/main" val="1448589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森林的遍历</a:t>
            </a:r>
          </a:p>
        </p:txBody>
      </p:sp>
      <p:sp>
        <p:nvSpPr>
          <p:cNvPr id="3" name="内容占位符 2"/>
          <p:cNvSpPr>
            <a:spLocks noGrp="1"/>
          </p:cNvSpPr>
          <p:nvPr>
            <p:ph idx="1"/>
          </p:nvPr>
        </p:nvSpPr>
        <p:spPr/>
        <p:txBody>
          <a:bodyPr/>
          <a:lstStyle/>
          <a:p>
            <a:pPr>
              <a:spcBef>
                <a:spcPts val="1200"/>
              </a:spcBef>
            </a:pPr>
            <a:r>
              <a:rPr kumimoji="1" lang="zh-CN" altLang="en-US" dirty="0"/>
              <a:t>广度优先遍历 </a:t>
            </a:r>
            <a:r>
              <a:rPr kumimoji="1" lang="en-US" altLang="zh-CN" dirty="0"/>
              <a:t>(</a:t>
            </a:r>
            <a:r>
              <a:rPr kumimoji="1" lang="zh-CN" altLang="en-US" dirty="0"/>
              <a:t>层次序遍历</a:t>
            </a:r>
            <a:r>
              <a:rPr kumimoji="1" lang="en-US" altLang="zh-CN" dirty="0"/>
              <a:t>)</a:t>
            </a:r>
            <a:endParaRPr kumimoji="1" lang="zh-CN" altLang="en-US" dirty="0"/>
          </a:p>
          <a:p>
            <a:pPr>
              <a:spcBef>
                <a:spcPts val="1200"/>
              </a:spcBef>
            </a:pPr>
            <a:r>
              <a:rPr lang="zh-CN" altLang="en-US" dirty="0"/>
              <a:t>若森林 </a:t>
            </a:r>
            <a:r>
              <a:rPr lang="en-US" altLang="zh-CN" dirty="0"/>
              <a:t>F </a:t>
            </a:r>
            <a:r>
              <a:rPr lang="zh-CN" altLang="en-US" dirty="0"/>
              <a:t>为空，返回；否则</a:t>
            </a:r>
          </a:p>
          <a:p>
            <a:pPr lvl="1">
              <a:spcBef>
                <a:spcPts val="1200"/>
              </a:spcBef>
            </a:pPr>
            <a:r>
              <a:rPr lang="zh-CN" altLang="en-US" dirty="0"/>
              <a:t>依次遍历各棵树的根结点；</a:t>
            </a:r>
          </a:p>
          <a:p>
            <a:pPr lvl="1">
              <a:spcBef>
                <a:spcPts val="1200"/>
              </a:spcBef>
            </a:pPr>
            <a:r>
              <a:rPr lang="zh-CN" altLang="en-US" dirty="0"/>
              <a:t>依次遍历各棵树根结点的所有子女；</a:t>
            </a:r>
          </a:p>
          <a:p>
            <a:pPr lvl="1">
              <a:spcBef>
                <a:spcPts val="1200"/>
              </a:spcBef>
            </a:pPr>
            <a:r>
              <a:rPr lang="zh-CN" altLang="en-US" dirty="0"/>
              <a:t>依次遍历这些子女结点的子女结点。</a:t>
            </a:r>
            <a:r>
              <a:rPr lang="en-US" altLang="zh-CN" dirty="0"/>
              <a:t> </a:t>
            </a:r>
            <a:endParaRPr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40</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36" name="图片 35"/>
          <p:cNvPicPr>
            <a:picLocks noChangeAspect="1"/>
          </p:cNvPicPr>
          <p:nvPr/>
        </p:nvPicPr>
        <p:blipFill>
          <a:blip r:embed="rId2"/>
          <a:stretch>
            <a:fillRect/>
          </a:stretch>
        </p:blipFill>
        <p:spPr>
          <a:xfrm>
            <a:off x="2205744" y="3677697"/>
            <a:ext cx="4732511" cy="2120202"/>
          </a:xfrm>
          <a:prstGeom prst="rect">
            <a:avLst/>
          </a:prstGeom>
        </p:spPr>
      </p:pic>
    </p:spTree>
    <p:extLst>
      <p:ext uri="{BB962C8B-B14F-4D97-AF65-F5344CB8AC3E}">
        <p14:creationId xmlns:p14="http://schemas.microsoft.com/office/powerpoint/2010/main" val="83563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lstStyle/>
          <a:p>
            <a:pPr marL="342900" lvl="0" indent="-342900" fontAlgn="base">
              <a:lnSpc>
                <a:spcPct val="150000"/>
              </a:lnSpc>
              <a:spcBef>
                <a:spcPts val="12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从树的孩子兄弟表示法可以看到，如果设定一定规则，就可用二叉树结构表示树和森林，这样，对树的操作实现就可以借助二叉树存储，利用二叉树上的操作来实现。本节将讨论树和森林与二叉树之间的转换方法。 </a:t>
            </a:r>
          </a:p>
          <a:p>
            <a:pPr marL="342900" lvl="0" indent="-342900" algn="just" fontAlgn="base">
              <a:lnSpc>
                <a:spcPct val="150000"/>
              </a:lnSpc>
              <a:spcBef>
                <a:spcPts val="1200"/>
              </a:spcBef>
              <a:spcAft>
                <a:spcPct val="0"/>
              </a:spcAft>
              <a:buClr>
                <a:srgbClr val="0000FF"/>
              </a:buClr>
              <a:buNone/>
            </a:pPr>
            <a:r>
              <a:rPr lang="en-US" altLang="zh-CN" b="1" kern="0" dirty="0">
                <a:solidFill>
                  <a:srgbClr val="FF0000"/>
                </a:solidFill>
                <a:latin typeface="微软雅黑" pitchFamily="34" charset="-122"/>
              </a:rPr>
              <a:t>1. </a:t>
            </a:r>
            <a:r>
              <a:rPr lang="zh-CN" altLang="en-US" b="1" kern="0" dirty="0">
                <a:solidFill>
                  <a:srgbClr val="FF0000"/>
                </a:solidFill>
                <a:latin typeface="微软雅黑" pitchFamily="34" charset="-122"/>
              </a:rPr>
              <a:t>树与二叉树的转换</a:t>
            </a:r>
          </a:p>
          <a:p>
            <a:pPr marL="342900" lvl="0" indent="-342900" fontAlgn="base">
              <a:lnSpc>
                <a:spcPct val="150000"/>
              </a:lnSpc>
              <a:spcBef>
                <a:spcPts val="12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对于一棵无序树，</a:t>
            </a:r>
            <a:r>
              <a:rPr lang="zh-CN" altLang="en-US" sz="2000" b="1" kern="0" dirty="0">
                <a:solidFill>
                  <a:srgbClr val="000000"/>
                </a:solidFill>
                <a:latin typeface="微软雅黑" pitchFamily="34" charset="-122"/>
              </a:rPr>
              <a:t>树中结点的各孩子的次序是无关紧要的</a:t>
            </a:r>
            <a:r>
              <a:rPr lang="zh-CN" altLang="en-US" sz="2000" kern="0" dirty="0">
                <a:solidFill>
                  <a:srgbClr val="000000"/>
                </a:solidFill>
                <a:latin typeface="微软雅黑" pitchFamily="34" charset="-122"/>
              </a:rPr>
              <a:t>，而</a:t>
            </a:r>
            <a:r>
              <a:rPr lang="zh-CN" altLang="en-US" sz="2000" b="1" kern="0" dirty="0">
                <a:solidFill>
                  <a:srgbClr val="000000"/>
                </a:solidFill>
                <a:latin typeface="微软雅黑" pitchFamily="34" charset="-122"/>
              </a:rPr>
              <a:t>二叉树中结点的左、右孩子结点是有区别的</a:t>
            </a:r>
            <a:r>
              <a:rPr lang="zh-CN" altLang="en-US" sz="2000" kern="0" dirty="0">
                <a:solidFill>
                  <a:srgbClr val="000000"/>
                </a:solidFill>
                <a:latin typeface="微软雅黑" pitchFamily="34" charset="-122"/>
              </a:rPr>
              <a:t>。为避免发生混淆，我们约定树中每一个结点的孩子结点按从左到右的次序顺序编号。</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41</a:t>
            </a:fld>
            <a:endParaRPr lang="zh-CN" altLang="en-US" dirty="0"/>
          </a:p>
        </p:txBody>
      </p:sp>
    </p:spTree>
    <p:extLst>
      <p:ext uri="{BB962C8B-B14F-4D97-AF65-F5344CB8AC3E}">
        <p14:creationId xmlns:p14="http://schemas.microsoft.com/office/powerpoint/2010/main" val="716352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a:xfrm>
            <a:off x="432000" y="3083442"/>
            <a:ext cx="8280000" cy="2956998"/>
          </a:xfrm>
        </p:spPr>
        <p:txBody>
          <a:bodyPr>
            <a:normAutofit/>
          </a:bodyPr>
          <a:lstStyle/>
          <a:p>
            <a:pPr marL="342900" lvl="0" indent="-342900" algn="just" fontAlgn="base">
              <a:lnSpc>
                <a:spcPct val="125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将一棵树转换为二叉树的方法是：</a:t>
            </a:r>
            <a:endParaRPr lang="zh-CN" altLang="en-US" sz="2000" kern="0" dirty="0">
              <a:solidFill>
                <a:srgbClr val="000000"/>
              </a:solidFill>
              <a:latin typeface="微软雅黑" pitchFamily="34" charset="-122"/>
              <a:cs typeface="Times New Roman" pitchFamily="18" charset="0"/>
            </a:endParaRPr>
          </a:p>
          <a:p>
            <a:pPr marL="342900" lvl="0" indent="-342900" algn="just" fontAlgn="base">
              <a:lnSpc>
                <a:spcPct val="125000"/>
              </a:lnSpc>
              <a:spcBef>
                <a:spcPts val="600"/>
              </a:spcBef>
              <a:spcAft>
                <a:spcPct val="0"/>
              </a:spcAft>
              <a:buClr>
                <a:srgbClr val="0000FF"/>
              </a:buClr>
              <a:buNone/>
            </a:pPr>
            <a:r>
              <a:rPr lang="zh-CN" altLang="en-US" sz="2000" kern="0" dirty="0">
                <a:solidFill>
                  <a:srgbClr val="000000"/>
                </a:solidFill>
                <a:latin typeface="微软雅黑" pitchFamily="34" charset="-122"/>
              </a:rPr>
              <a:t>    </a:t>
            </a:r>
            <a:r>
              <a:rPr lang="en-US" altLang="zh-CN" sz="2000" kern="0" dirty="0">
                <a:solidFill>
                  <a:srgbClr val="000000"/>
                </a:solidFill>
                <a:latin typeface="微软雅黑" pitchFamily="34" charset="-122"/>
              </a:rPr>
              <a:t>(1) </a:t>
            </a:r>
            <a:r>
              <a:rPr lang="zh-CN" altLang="en-US" sz="2000" kern="0" dirty="0">
                <a:solidFill>
                  <a:srgbClr val="000000"/>
                </a:solidFill>
                <a:latin typeface="微软雅黑" pitchFamily="34" charset="-122"/>
              </a:rPr>
              <a:t>树中所有相邻兄弟之间加一条连线。</a:t>
            </a:r>
            <a:endParaRPr lang="zh-CN" altLang="en-US" sz="2000" kern="0" dirty="0">
              <a:solidFill>
                <a:srgbClr val="000000"/>
              </a:solidFill>
              <a:latin typeface="微软雅黑" pitchFamily="34" charset="-122"/>
              <a:cs typeface="Times New Roman" pitchFamily="18" charset="0"/>
            </a:endParaRPr>
          </a:p>
          <a:p>
            <a:pPr marL="342900" lvl="0" indent="-342900" algn="just" fontAlgn="base">
              <a:lnSpc>
                <a:spcPct val="125000"/>
              </a:lnSpc>
              <a:spcBef>
                <a:spcPts val="600"/>
              </a:spcBef>
              <a:spcAft>
                <a:spcPct val="0"/>
              </a:spcAft>
              <a:buClr>
                <a:srgbClr val="0000FF"/>
              </a:buClr>
              <a:buNone/>
            </a:pPr>
            <a:r>
              <a:rPr lang="zh-CN" altLang="en-US" sz="2000" kern="0" dirty="0">
                <a:solidFill>
                  <a:srgbClr val="000000"/>
                </a:solidFill>
                <a:latin typeface="微软雅黑" pitchFamily="34" charset="-122"/>
              </a:rPr>
              <a:t>    </a:t>
            </a:r>
            <a:r>
              <a:rPr lang="en-US" altLang="zh-CN" sz="2000" kern="0" dirty="0">
                <a:solidFill>
                  <a:srgbClr val="000000"/>
                </a:solidFill>
                <a:latin typeface="微软雅黑" pitchFamily="34" charset="-122"/>
              </a:rPr>
              <a:t>(2) </a:t>
            </a:r>
            <a:r>
              <a:rPr lang="zh-CN" altLang="en-US" sz="2000" kern="0" dirty="0">
                <a:solidFill>
                  <a:srgbClr val="000000"/>
                </a:solidFill>
                <a:latin typeface="微软雅黑" pitchFamily="34" charset="-122"/>
              </a:rPr>
              <a:t>对树中的每个结点，只保留它与第一个孩子结点之间的连线，删去它与其它孩子结点之间的连线。</a:t>
            </a:r>
            <a:endParaRPr lang="zh-CN" altLang="en-US" sz="2000" kern="0" dirty="0">
              <a:solidFill>
                <a:srgbClr val="000000"/>
              </a:solidFill>
              <a:latin typeface="微软雅黑" pitchFamily="34" charset="-122"/>
              <a:cs typeface="Times New Roman" pitchFamily="18" charset="0"/>
            </a:endParaRPr>
          </a:p>
          <a:p>
            <a:pPr marL="342900" lvl="0" indent="-342900" algn="just" fontAlgn="base">
              <a:lnSpc>
                <a:spcPct val="125000"/>
              </a:lnSpc>
              <a:spcBef>
                <a:spcPts val="600"/>
              </a:spcBef>
              <a:spcAft>
                <a:spcPct val="0"/>
              </a:spcAft>
              <a:buClr>
                <a:srgbClr val="0000FF"/>
              </a:buClr>
              <a:buNone/>
            </a:pPr>
            <a:r>
              <a:rPr lang="zh-CN" altLang="en-US" sz="2000" kern="0" dirty="0">
                <a:solidFill>
                  <a:srgbClr val="000000"/>
                </a:solidFill>
                <a:latin typeface="微软雅黑" pitchFamily="34" charset="-122"/>
              </a:rPr>
              <a:t>    </a:t>
            </a:r>
            <a:r>
              <a:rPr lang="en-US" altLang="zh-CN" sz="2000" kern="0" dirty="0">
                <a:solidFill>
                  <a:srgbClr val="000000"/>
                </a:solidFill>
                <a:latin typeface="微软雅黑" pitchFamily="34" charset="-122"/>
              </a:rPr>
              <a:t>(3) </a:t>
            </a:r>
            <a:r>
              <a:rPr lang="zh-CN" altLang="en-US" sz="2000" kern="0" dirty="0">
                <a:solidFill>
                  <a:srgbClr val="000000"/>
                </a:solidFill>
                <a:latin typeface="微软雅黑" pitchFamily="34" charset="-122"/>
              </a:rPr>
              <a:t>以树的根结点为轴心，将整棵树顺时针转动一定的角度，使之结构层次分明。</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42</a:t>
            </a:fld>
            <a:endParaRPr lang="zh-CN" altLang="en-US" dirty="0"/>
          </a:p>
        </p:txBody>
      </p:sp>
      <p:sp>
        <p:nvSpPr>
          <p:cNvPr id="6" name="矩形 5"/>
          <p:cNvSpPr/>
          <p:nvPr/>
        </p:nvSpPr>
        <p:spPr>
          <a:xfrm>
            <a:off x="432000" y="900576"/>
            <a:ext cx="4572000" cy="2015936"/>
          </a:xfrm>
          <a:prstGeom prst="rect">
            <a:avLst/>
          </a:prstGeom>
        </p:spPr>
        <p:txBody>
          <a:bodyPr>
            <a:spAutoFit/>
          </a:bodyPr>
          <a:lstStyle/>
          <a:p>
            <a:pPr marL="342900" lvl="0" indent="-342900" algn="just" fontAlgn="base">
              <a:lnSpc>
                <a:spcPct val="125000"/>
              </a:lnSpc>
              <a:spcBef>
                <a:spcPts val="600"/>
              </a:spcBef>
              <a:spcAft>
                <a:spcPct val="0"/>
              </a:spcAft>
              <a:buClr>
                <a:srgbClr val="0000FF"/>
              </a:buClr>
              <a:buFont typeface="Wingdings" pitchFamily="2" charset="2"/>
              <a:buChar char="n"/>
            </a:pPr>
            <a:r>
              <a:rPr lang="zh-CN" altLang="en-US" sz="2000" dirty="0">
                <a:solidFill>
                  <a:srgbClr val="000000"/>
                </a:solidFill>
                <a:latin typeface="微软雅黑" pitchFamily="34" charset="-122"/>
                <a:ea typeface="微软雅黑" panose="020B0503020204020204" pitchFamily="34" charset="-122"/>
              </a:rPr>
              <a:t>如图</a:t>
            </a:r>
            <a:r>
              <a:rPr lang="en-US" altLang="zh-CN" sz="2000" dirty="0">
                <a:solidFill>
                  <a:srgbClr val="000000"/>
                </a:solidFill>
                <a:latin typeface="微软雅黑" pitchFamily="34" charset="-122"/>
                <a:ea typeface="微软雅黑" panose="020B0503020204020204" pitchFamily="34" charset="-122"/>
              </a:rPr>
              <a:t>6.28</a:t>
            </a:r>
            <a:r>
              <a:rPr lang="zh-CN" altLang="en-US" sz="2000" dirty="0">
                <a:solidFill>
                  <a:srgbClr val="000000"/>
                </a:solidFill>
                <a:latin typeface="微软雅黑" pitchFamily="34" charset="-122"/>
                <a:ea typeface="微软雅黑" panose="020B0503020204020204" pitchFamily="34" charset="-122"/>
              </a:rPr>
              <a:t>所示的一棵树，根结点</a:t>
            </a:r>
            <a:r>
              <a:rPr lang="en-US" altLang="zh-CN" sz="2000" dirty="0">
                <a:solidFill>
                  <a:srgbClr val="000000"/>
                </a:solidFill>
                <a:latin typeface="微软雅黑" pitchFamily="34" charset="-122"/>
                <a:ea typeface="微软雅黑" panose="020B0503020204020204" pitchFamily="34" charset="-122"/>
              </a:rPr>
              <a:t>A</a:t>
            </a:r>
            <a:r>
              <a:rPr lang="zh-CN" altLang="en-US" sz="2000" dirty="0">
                <a:solidFill>
                  <a:srgbClr val="000000"/>
                </a:solidFill>
                <a:latin typeface="微软雅黑" pitchFamily="34" charset="-122"/>
                <a:ea typeface="微软雅黑" panose="020B0503020204020204" pitchFamily="34" charset="-122"/>
              </a:rPr>
              <a:t>有</a:t>
            </a:r>
            <a:r>
              <a:rPr lang="en-US" altLang="zh-CN" sz="2000" dirty="0">
                <a:solidFill>
                  <a:srgbClr val="000000"/>
                </a:solidFill>
                <a:latin typeface="微软雅黑" pitchFamily="34" charset="-122"/>
                <a:ea typeface="微软雅黑" panose="020B0503020204020204" pitchFamily="34" charset="-122"/>
              </a:rPr>
              <a:t>B</a:t>
            </a:r>
            <a:r>
              <a:rPr lang="zh-CN" altLang="en-US" sz="2000" dirty="0">
                <a:solidFill>
                  <a:srgbClr val="000000"/>
                </a:solidFill>
                <a:latin typeface="微软雅黑" pitchFamily="34" charset="-122"/>
                <a:ea typeface="微软雅黑" panose="020B0503020204020204" pitchFamily="34" charset="-122"/>
              </a:rPr>
              <a:t>、</a:t>
            </a:r>
            <a:r>
              <a:rPr lang="en-US" altLang="zh-CN" sz="2000" dirty="0">
                <a:solidFill>
                  <a:srgbClr val="000000"/>
                </a:solidFill>
                <a:latin typeface="微软雅黑" pitchFamily="34" charset="-122"/>
                <a:ea typeface="微软雅黑" panose="020B0503020204020204" pitchFamily="34" charset="-122"/>
              </a:rPr>
              <a:t>C</a:t>
            </a:r>
            <a:r>
              <a:rPr lang="zh-CN" altLang="en-US" sz="2000" dirty="0">
                <a:solidFill>
                  <a:srgbClr val="000000"/>
                </a:solidFill>
                <a:latin typeface="微软雅黑" pitchFamily="34" charset="-122"/>
                <a:ea typeface="微软雅黑" panose="020B0503020204020204" pitchFamily="34" charset="-122"/>
              </a:rPr>
              <a:t>、</a:t>
            </a:r>
            <a:r>
              <a:rPr lang="en-US" altLang="zh-CN" sz="2000" dirty="0">
                <a:solidFill>
                  <a:srgbClr val="000000"/>
                </a:solidFill>
                <a:latin typeface="微软雅黑" pitchFamily="34" charset="-122"/>
                <a:ea typeface="微软雅黑" panose="020B0503020204020204" pitchFamily="34" charset="-122"/>
              </a:rPr>
              <a:t>D</a:t>
            </a:r>
            <a:r>
              <a:rPr lang="zh-CN" altLang="en-US" sz="2000" dirty="0">
                <a:solidFill>
                  <a:srgbClr val="000000"/>
                </a:solidFill>
                <a:latin typeface="微软雅黑" pitchFamily="34" charset="-122"/>
                <a:ea typeface="微软雅黑" panose="020B0503020204020204" pitchFamily="34" charset="-122"/>
              </a:rPr>
              <a:t>三个孩子，可以认为结点</a:t>
            </a:r>
            <a:r>
              <a:rPr lang="en-US" altLang="zh-CN" sz="2000" dirty="0">
                <a:solidFill>
                  <a:srgbClr val="000000"/>
                </a:solidFill>
                <a:latin typeface="微软雅黑" pitchFamily="34" charset="-122"/>
                <a:ea typeface="微软雅黑" panose="020B0503020204020204" pitchFamily="34" charset="-122"/>
              </a:rPr>
              <a:t>B</a:t>
            </a:r>
            <a:r>
              <a:rPr lang="zh-CN" altLang="en-US" sz="2000" dirty="0">
                <a:solidFill>
                  <a:srgbClr val="000000"/>
                </a:solidFill>
                <a:latin typeface="微软雅黑" pitchFamily="34" charset="-122"/>
                <a:ea typeface="微软雅黑" panose="020B0503020204020204" pitchFamily="34" charset="-122"/>
              </a:rPr>
              <a:t>为</a:t>
            </a:r>
            <a:r>
              <a:rPr lang="en-US" altLang="zh-CN" sz="2000" dirty="0">
                <a:solidFill>
                  <a:srgbClr val="000000"/>
                </a:solidFill>
                <a:latin typeface="微软雅黑" pitchFamily="34" charset="-122"/>
                <a:ea typeface="微软雅黑" panose="020B0503020204020204" pitchFamily="34" charset="-122"/>
              </a:rPr>
              <a:t>A</a:t>
            </a:r>
            <a:r>
              <a:rPr lang="zh-CN" altLang="en-US" sz="2000" dirty="0">
                <a:solidFill>
                  <a:srgbClr val="000000"/>
                </a:solidFill>
                <a:latin typeface="微软雅黑" pitchFamily="34" charset="-122"/>
                <a:ea typeface="微软雅黑" panose="020B0503020204020204" pitchFamily="34" charset="-122"/>
              </a:rPr>
              <a:t>的第一个孩子结点，结点</a:t>
            </a:r>
            <a:r>
              <a:rPr lang="en-US" altLang="zh-CN" sz="2000" dirty="0">
                <a:solidFill>
                  <a:srgbClr val="000000"/>
                </a:solidFill>
                <a:latin typeface="微软雅黑" pitchFamily="34" charset="-122"/>
                <a:ea typeface="微软雅黑" panose="020B0503020204020204" pitchFamily="34" charset="-122"/>
              </a:rPr>
              <a:t>C</a:t>
            </a:r>
            <a:r>
              <a:rPr lang="zh-CN" altLang="en-US" sz="2000" dirty="0">
                <a:solidFill>
                  <a:srgbClr val="000000"/>
                </a:solidFill>
                <a:latin typeface="微软雅黑" pitchFamily="34" charset="-122"/>
                <a:ea typeface="微软雅黑" panose="020B0503020204020204" pitchFamily="34" charset="-122"/>
              </a:rPr>
              <a:t>为</a:t>
            </a:r>
            <a:r>
              <a:rPr lang="en-US" altLang="zh-CN" sz="2000" dirty="0">
                <a:solidFill>
                  <a:srgbClr val="000000"/>
                </a:solidFill>
                <a:latin typeface="微软雅黑" pitchFamily="34" charset="-122"/>
                <a:ea typeface="微软雅黑" panose="020B0503020204020204" pitchFamily="34" charset="-122"/>
              </a:rPr>
              <a:t>A</a:t>
            </a:r>
            <a:r>
              <a:rPr lang="zh-CN" altLang="en-US" sz="2000" dirty="0">
                <a:solidFill>
                  <a:srgbClr val="000000"/>
                </a:solidFill>
                <a:latin typeface="微软雅黑" pitchFamily="34" charset="-122"/>
                <a:ea typeface="微软雅黑" panose="020B0503020204020204" pitchFamily="34" charset="-122"/>
              </a:rPr>
              <a:t>的第二个孩子结点</a:t>
            </a:r>
            <a:r>
              <a:rPr lang="en-US" altLang="zh-CN" sz="2000" dirty="0">
                <a:solidFill>
                  <a:srgbClr val="000000"/>
                </a:solidFill>
                <a:latin typeface="微软雅黑" pitchFamily="34" charset="-122"/>
                <a:ea typeface="微软雅黑" panose="020B0503020204020204" pitchFamily="34" charset="-122"/>
              </a:rPr>
              <a:t>, </a:t>
            </a:r>
            <a:r>
              <a:rPr lang="zh-CN" altLang="en-US" sz="2000" dirty="0">
                <a:solidFill>
                  <a:srgbClr val="000000"/>
                </a:solidFill>
                <a:latin typeface="微软雅黑" pitchFamily="34" charset="-122"/>
                <a:ea typeface="微软雅黑" panose="020B0503020204020204" pitchFamily="34" charset="-122"/>
              </a:rPr>
              <a:t>结点</a:t>
            </a:r>
            <a:r>
              <a:rPr lang="en-US" altLang="zh-CN" sz="2000" dirty="0">
                <a:solidFill>
                  <a:srgbClr val="000000"/>
                </a:solidFill>
                <a:latin typeface="微软雅黑" pitchFamily="34" charset="-122"/>
                <a:ea typeface="微软雅黑" panose="020B0503020204020204" pitchFamily="34" charset="-122"/>
              </a:rPr>
              <a:t>D</a:t>
            </a:r>
            <a:r>
              <a:rPr lang="zh-CN" altLang="en-US" sz="2000" dirty="0">
                <a:solidFill>
                  <a:srgbClr val="000000"/>
                </a:solidFill>
                <a:latin typeface="微软雅黑" pitchFamily="34" charset="-122"/>
                <a:ea typeface="微软雅黑" panose="020B0503020204020204" pitchFamily="34" charset="-122"/>
              </a:rPr>
              <a:t>为</a:t>
            </a:r>
            <a:r>
              <a:rPr lang="en-US" altLang="zh-CN" sz="2000" dirty="0">
                <a:solidFill>
                  <a:srgbClr val="000000"/>
                </a:solidFill>
                <a:latin typeface="微软雅黑" pitchFamily="34" charset="-122"/>
                <a:ea typeface="微软雅黑" panose="020B0503020204020204" pitchFamily="34" charset="-122"/>
              </a:rPr>
              <a:t>A</a:t>
            </a:r>
            <a:r>
              <a:rPr lang="zh-CN" altLang="en-US" sz="2000" dirty="0">
                <a:solidFill>
                  <a:srgbClr val="000000"/>
                </a:solidFill>
                <a:latin typeface="微软雅黑" pitchFamily="34" charset="-122"/>
                <a:ea typeface="微软雅黑" panose="020B0503020204020204" pitchFamily="34" charset="-122"/>
              </a:rPr>
              <a:t>的第三个孩子结点。</a:t>
            </a:r>
            <a:endParaRPr lang="en-US" altLang="zh-CN" sz="2000" dirty="0">
              <a:solidFill>
                <a:srgbClr val="000000"/>
              </a:solidFill>
              <a:latin typeface="微软雅黑" pitchFamily="34" charset="-122"/>
              <a:ea typeface="微软雅黑" panose="020B0503020204020204" pitchFamily="34" charset="-122"/>
            </a:endParaRPr>
          </a:p>
        </p:txBody>
      </p:sp>
      <p:grpSp>
        <p:nvGrpSpPr>
          <p:cNvPr id="7" name="Group 52"/>
          <p:cNvGrpSpPr>
            <a:grpSpLocks/>
          </p:cNvGrpSpPr>
          <p:nvPr/>
        </p:nvGrpSpPr>
        <p:grpSpPr bwMode="auto">
          <a:xfrm>
            <a:off x="5966620" y="1281907"/>
            <a:ext cx="2259013" cy="2332038"/>
            <a:chOff x="3969" y="466"/>
            <a:chExt cx="1423" cy="1469"/>
          </a:xfrm>
        </p:grpSpPr>
        <p:sp>
          <p:nvSpPr>
            <p:cNvPr id="8" name="Line 33"/>
            <p:cNvSpPr>
              <a:spLocks noChangeShapeType="1"/>
            </p:cNvSpPr>
            <p:nvPr/>
          </p:nvSpPr>
          <p:spPr bwMode="auto">
            <a:xfrm>
              <a:off x="4919" y="611"/>
              <a:ext cx="336" cy="2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4"/>
            <p:cNvSpPr>
              <a:spLocks noChangeShapeType="1"/>
            </p:cNvSpPr>
            <p:nvPr/>
          </p:nvSpPr>
          <p:spPr bwMode="auto">
            <a:xfrm flipH="1">
              <a:off x="4355" y="599"/>
              <a:ext cx="378" cy="3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35"/>
            <p:cNvSpPr>
              <a:spLocks noChangeShapeType="1"/>
            </p:cNvSpPr>
            <p:nvPr/>
          </p:nvSpPr>
          <p:spPr bwMode="auto">
            <a:xfrm>
              <a:off x="4822" y="613"/>
              <a:ext cx="0" cy="2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6"/>
            <p:cNvSpPr>
              <a:spLocks noChangeShapeType="1"/>
            </p:cNvSpPr>
            <p:nvPr/>
          </p:nvSpPr>
          <p:spPr bwMode="auto">
            <a:xfrm flipH="1">
              <a:off x="4096" y="1008"/>
              <a:ext cx="223" cy="3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7"/>
            <p:cNvSpPr>
              <a:spLocks noChangeShapeType="1"/>
            </p:cNvSpPr>
            <p:nvPr/>
          </p:nvSpPr>
          <p:spPr bwMode="auto">
            <a:xfrm>
              <a:off x="4409" y="1000"/>
              <a:ext cx="173" cy="3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38"/>
            <p:cNvSpPr>
              <a:spLocks noChangeShapeType="1"/>
            </p:cNvSpPr>
            <p:nvPr/>
          </p:nvSpPr>
          <p:spPr bwMode="auto">
            <a:xfrm>
              <a:off x="5269" y="952"/>
              <a:ext cx="5" cy="4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41"/>
            <p:cNvSpPr>
              <a:spLocks noChangeArrowheads="1"/>
            </p:cNvSpPr>
            <p:nvPr/>
          </p:nvSpPr>
          <p:spPr bwMode="auto">
            <a:xfrm>
              <a:off x="4708" y="466"/>
              <a:ext cx="227" cy="227"/>
            </a:xfrm>
            <a:prstGeom prst="ellipse">
              <a:avLst/>
            </a:prstGeom>
            <a:solidFill>
              <a:schemeClr val="accent1"/>
            </a:solidFill>
            <a:ln w="9525">
              <a:solidFill>
                <a:schemeClr val="tx1"/>
              </a:solidFill>
              <a:miter lim="800000"/>
              <a:headEnd/>
              <a:tailEnd/>
            </a:ln>
          </p:spPr>
          <p:txBody>
            <a:bodyPr wrap="none" lIns="0" tIns="0" rIns="0" bIns="0" anchor="ctr" anchorCtr="1"/>
            <a:lstStyle/>
            <a:p>
              <a:r>
                <a:rPr lang="en-US" altLang="zh-CN" sz="2400">
                  <a:latin typeface="Times New Roman" pitchFamily="18" charset="0"/>
                </a:rPr>
                <a:t>A</a:t>
              </a:r>
            </a:p>
          </p:txBody>
        </p:sp>
        <p:sp>
          <p:nvSpPr>
            <p:cNvPr id="15" name="Oval 42"/>
            <p:cNvSpPr>
              <a:spLocks noChangeArrowheads="1"/>
            </p:cNvSpPr>
            <p:nvPr/>
          </p:nvSpPr>
          <p:spPr bwMode="auto">
            <a:xfrm>
              <a:off x="4264" y="843"/>
              <a:ext cx="227" cy="227"/>
            </a:xfrm>
            <a:prstGeom prst="ellipse">
              <a:avLst/>
            </a:prstGeom>
            <a:solidFill>
              <a:schemeClr val="accent1"/>
            </a:solidFill>
            <a:ln w="9525">
              <a:solidFill>
                <a:schemeClr val="tx1"/>
              </a:solidFill>
              <a:miter lim="800000"/>
              <a:headEnd/>
              <a:tailEnd/>
            </a:ln>
          </p:spPr>
          <p:txBody>
            <a:bodyPr wrap="none" lIns="0" tIns="0" rIns="0" bIns="0" anchor="ctr" anchorCtr="1"/>
            <a:lstStyle/>
            <a:p>
              <a:r>
                <a:rPr lang="en-US" altLang="zh-CN" sz="2400">
                  <a:latin typeface="Times New Roman" pitchFamily="18" charset="0"/>
                </a:rPr>
                <a:t>B</a:t>
              </a:r>
            </a:p>
          </p:txBody>
        </p:sp>
        <p:sp>
          <p:nvSpPr>
            <p:cNvPr id="16" name="Oval 43"/>
            <p:cNvSpPr>
              <a:spLocks noChangeArrowheads="1"/>
            </p:cNvSpPr>
            <p:nvPr/>
          </p:nvSpPr>
          <p:spPr bwMode="auto">
            <a:xfrm>
              <a:off x="4717" y="824"/>
              <a:ext cx="227" cy="227"/>
            </a:xfrm>
            <a:prstGeom prst="ellipse">
              <a:avLst/>
            </a:prstGeom>
            <a:solidFill>
              <a:schemeClr val="accent1"/>
            </a:solidFill>
            <a:ln w="9525">
              <a:solidFill>
                <a:schemeClr val="tx1"/>
              </a:solidFill>
              <a:miter lim="800000"/>
              <a:headEnd/>
              <a:tailEnd/>
            </a:ln>
          </p:spPr>
          <p:txBody>
            <a:bodyPr wrap="none" lIns="0" tIns="0" rIns="0" bIns="0" anchor="ctr" anchorCtr="1"/>
            <a:lstStyle/>
            <a:p>
              <a:r>
                <a:rPr lang="en-US" altLang="zh-CN" sz="2400">
                  <a:latin typeface="Times New Roman" pitchFamily="18" charset="0"/>
                </a:rPr>
                <a:t>C</a:t>
              </a:r>
            </a:p>
          </p:txBody>
        </p:sp>
        <p:sp>
          <p:nvSpPr>
            <p:cNvPr id="17" name="Oval 44"/>
            <p:cNvSpPr>
              <a:spLocks noChangeArrowheads="1"/>
            </p:cNvSpPr>
            <p:nvPr/>
          </p:nvSpPr>
          <p:spPr bwMode="auto">
            <a:xfrm>
              <a:off x="5165" y="824"/>
              <a:ext cx="227" cy="227"/>
            </a:xfrm>
            <a:prstGeom prst="ellipse">
              <a:avLst/>
            </a:prstGeom>
            <a:solidFill>
              <a:schemeClr val="accent1"/>
            </a:solidFill>
            <a:ln w="9525">
              <a:solidFill>
                <a:schemeClr val="tx1"/>
              </a:solidFill>
              <a:miter lim="800000"/>
              <a:headEnd/>
              <a:tailEnd/>
            </a:ln>
          </p:spPr>
          <p:txBody>
            <a:bodyPr wrap="none" lIns="0" tIns="0" rIns="0" bIns="0" anchor="ctr" anchorCtr="1"/>
            <a:lstStyle/>
            <a:p>
              <a:r>
                <a:rPr lang="en-US" altLang="zh-CN" sz="2400">
                  <a:latin typeface="Times New Roman" pitchFamily="18" charset="0"/>
                </a:rPr>
                <a:t>D</a:t>
              </a:r>
            </a:p>
          </p:txBody>
        </p:sp>
        <p:sp>
          <p:nvSpPr>
            <p:cNvPr id="18" name="Oval 45"/>
            <p:cNvSpPr>
              <a:spLocks noChangeArrowheads="1"/>
            </p:cNvSpPr>
            <p:nvPr/>
          </p:nvSpPr>
          <p:spPr bwMode="auto">
            <a:xfrm>
              <a:off x="3969" y="1349"/>
              <a:ext cx="227" cy="227"/>
            </a:xfrm>
            <a:prstGeom prst="ellipse">
              <a:avLst/>
            </a:prstGeom>
            <a:solidFill>
              <a:schemeClr val="accent1"/>
            </a:solidFill>
            <a:ln w="9525">
              <a:solidFill>
                <a:schemeClr val="tx1"/>
              </a:solidFill>
              <a:miter lim="800000"/>
              <a:headEnd/>
              <a:tailEnd/>
            </a:ln>
          </p:spPr>
          <p:txBody>
            <a:bodyPr wrap="none" lIns="0" tIns="0" rIns="0" bIns="0" anchor="ctr" anchorCtr="1"/>
            <a:lstStyle/>
            <a:p>
              <a:r>
                <a:rPr lang="en-US" altLang="zh-CN" sz="2400">
                  <a:latin typeface="Times New Roman" pitchFamily="18" charset="0"/>
                </a:rPr>
                <a:t>E</a:t>
              </a:r>
            </a:p>
          </p:txBody>
        </p:sp>
        <p:sp>
          <p:nvSpPr>
            <p:cNvPr id="19" name="Oval 46"/>
            <p:cNvSpPr>
              <a:spLocks noChangeArrowheads="1"/>
            </p:cNvSpPr>
            <p:nvPr/>
          </p:nvSpPr>
          <p:spPr bwMode="auto">
            <a:xfrm>
              <a:off x="4474" y="1349"/>
              <a:ext cx="227" cy="227"/>
            </a:xfrm>
            <a:prstGeom prst="ellipse">
              <a:avLst/>
            </a:prstGeom>
            <a:solidFill>
              <a:schemeClr val="accent1"/>
            </a:solidFill>
            <a:ln w="9525">
              <a:solidFill>
                <a:schemeClr val="tx1"/>
              </a:solidFill>
              <a:miter lim="800000"/>
              <a:headEnd/>
              <a:tailEnd/>
            </a:ln>
          </p:spPr>
          <p:txBody>
            <a:bodyPr wrap="none" lIns="0" tIns="0" rIns="0" bIns="0" anchor="ctr" anchorCtr="1"/>
            <a:lstStyle/>
            <a:p>
              <a:r>
                <a:rPr lang="en-US" altLang="zh-CN" sz="2400" dirty="0">
                  <a:latin typeface="Times New Roman" pitchFamily="18" charset="0"/>
                </a:rPr>
                <a:t>F</a:t>
              </a:r>
            </a:p>
          </p:txBody>
        </p:sp>
        <p:sp>
          <p:nvSpPr>
            <p:cNvPr id="20" name="Oval 47"/>
            <p:cNvSpPr>
              <a:spLocks noChangeArrowheads="1"/>
            </p:cNvSpPr>
            <p:nvPr/>
          </p:nvSpPr>
          <p:spPr bwMode="auto">
            <a:xfrm>
              <a:off x="5147" y="1349"/>
              <a:ext cx="227" cy="227"/>
            </a:xfrm>
            <a:prstGeom prst="ellipse">
              <a:avLst/>
            </a:prstGeom>
            <a:solidFill>
              <a:schemeClr val="accent1"/>
            </a:solidFill>
            <a:ln w="9525">
              <a:solidFill>
                <a:schemeClr val="tx1"/>
              </a:solidFill>
              <a:miter lim="800000"/>
              <a:headEnd/>
              <a:tailEnd/>
            </a:ln>
          </p:spPr>
          <p:txBody>
            <a:bodyPr wrap="none" lIns="0" tIns="0" rIns="0" bIns="0" anchor="ctr" anchorCtr="1"/>
            <a:lstStyle/>
            <a:p>
              <a:r>
                <a:rPr lang="en-US" altLang="zh-CN" sz="2400">
                  <a:latin typeface="Times New Roman" pitchFamily="18" charset="0"/>
                </a:rPr>
                <a:t>G</a:t>
              </a:r>
            </a:p>
          </p:txBody>
        </p:sp>
        <p:sp>
          <p:nvSpPr>
            <p:cNvPr id="21" name="Rectangle 50"/>
            <p:cNvSpPr>
              <a:spLocks noChangeArrowheads="1"/>
            </p:cNvSpPr>
            <p:nvPr/>
          </p:nvSpPr>
          <p:spPr bwMode="auto">
            <a:xfrm>
              <a:off x="4261" y="1702"/>
              <a:ext cx="9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dirty="0">
                  <a:latin typeface="Times New Roman" pitchFamily="18" charset="0"/>
                  <a:ea typeface="楷体_GB2312" pitchFamily="49" charset="-122"/>
                </a:rPr>
                <a:t>图</a:t>
              </a:r>
              <a:r>
                <a:rPr lang="en-US" altLang="zh-CN" dirty="0">
                  <a:latin typeface="Times New Roman" pitchFamily="18" charset="0"/>
                  <a:ea typeface="楷体_GB2312" pitchFamily="49" charset="-122"/>
                </a:rPr>
                <a:t>6.28 </a:t>
              </a:r>
              <a:r>
                <a:rPr lang="zh-CN" altLang="en-US" dirty="0">
                  <a:latin typeface="Times New Roman" pitchFamily="18" charset="0"/>
                  <a:ea typeface="楷体_GB2312" pitchFamily="49" charset="-122"/>
                </a:rPr>
                <a:t>一棵树</a:t>
              </a:r>
            </a:p>
          </p:txBody>
        </p:sp>
      </p:grpSp>
    </p:spTree>
    <p:extLst>
      <p:ext uri="{BB962C8B-B14F-4D97-AF65-F5344CB8AC3E}">
        <p14:creationId xmlns:p14="http://schemas.microsoft.com/office/powerpoint/2010/main" val="3574150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2000" y="893135"/>
            <a:ext cx="8280000" cy="5241851"/>
          </a:xfrm>
        </p:spPr>
        <p:txBody>
          <a:bodyPr>
            <a:normAutofit fontScale="92500" lnSpcReduction="10000"/>
          </a:bodyPr>
          <a:lstStyle/>
          <a:p>
            <a:pPr marL="342900" lvl="0" indent="-342900" algn="just" fontAlgn="base">
              <a:lnSpc>
                <a:spcPct val="125000"/>
              </a:lnSpc>
              <a:spcBef>
                <a:spcPts val="6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可以证明，树作这样的转换所构成的二叉树是唯一的。下图</a:t>
            </a:r>
            <a:r>
              <a:rPr lang="en-US" altLang="zh-CN" sz="1600" kern="0" dirty="0">
                <a:solidFill>
                  <a:srgbClr val="000000"/>
                </a:solidFill>
                <a:latin typeface="微软雅黑" pitchFamily="34" charset="-122"/>
              </a:rPr>
              <a:t>(a)</a:t>
            </a:r>
            <a:r>
              <a:rPr lang="zh-CN" altLang="en-US" sz="1600" kern="0" dirty="0">
                <a:solidFill>
                  <a:srgbClr val="000000"/>
                </a:solidFill>
                <a:latin typeface="微软雅黑" pitchFamily="34" charset="-122"/>
              </a:rPr>
              <a:t>、</a:t>
            </a:r>
            <a:r>
              <a:rPr lang="en-US" altLang="zh-CN" sz="1600" kern="0" dirty="0">
                <a:solidFill>
                  <a:srgbClr val="000000"/>
                </a:solidFill>
                <a:latin typeface="微软雅黑" pitchFamily="34" charset="-122"/>
              </a:rPr>
              <a:t>(b)</a:t>
            </a:r>
            <a:r>
              <a:rPr lang="zh-CN" altLang="en-US" sz="1600" kern="0" dirty="0">
                <a:solidFill>
                  <a:srgbClr val="000000"/>
                </a:solidFill>
                <a:latin typeface="微软雅黑" pitchFamily="34" charset="-122"/>
              </a:rPr>
              <a:t>、</a:t>
            </a:r>
            <a:r>
              <a:rPr lang="en-US" altLang="zh-CN" sz="1600" kern="0" dirty="0">
                <a:solidFill>
                  <a:srgbClr val="000000"/>
                </a:solidFill>
                <a:latin typeface="微软雅黑" pitchFamily="34" charset="-122"/>
              </a:rPr>
              <a:t>(c)</a:t>
            </a:r>
            <a:r>
              <a:rPr lang="zh-CN" altLang="en-US" sz="1600" kern="0" dirty="0">
                <a:solidFill>
                  <a:srgbClr val="000000"/>
                </a:solidFill>
                <a:latin typeface="微软雅黑" pitchFamily="34" charset="-122"/>
              </a:rPr>
              <a:t>给出了树转换为二叉树的转换过程示意图。</a:t>
            </a:r>
            <a:endParaRPr lang="en-US" altLang="zh-CN" sz="16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endParaRPr lang="en-US" altLang="zh-CN" sz="18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endParaRPr lang="en-US" altLang="zh-CN" sz="18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endParaRPr lang="en-US" altLang="zh-CN" sz="36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endParaRPr lang="en-US" altLang="zh-CN" sz="18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endParaRPr lang="en-US" altLang="zh-CN" sz="18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endParaRPr lang="en-US" altLang="zh-CN" sz="18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endParaRPr lang="zh-CN" altLang="en-US" sz="2600" kern="0" dirty="0">
              <a:solidFill>
                <a:srgbClr val="000000"/>
              </a:solidFill>
              <a:latin typeface="微软雅黑" pitchFamily="34" charset="-122"/>
            </a:endParaRPr>
          </a:p>
          <a:p>
            <a:pPr marL="342900" lvl="0" indent="-342900" algn="just" fontAlgn="base">
              <a:lnSpc>
                <a:spcPct val="125000"/>
              </a:lnSpc>
              <a:spcBef>
                <a:spcPts val="6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由上面的转换可以看出，在二叉树中，左分支上的各结点在原来的树中是父子关系，而右分支上的各结点在原来的树中是兄弟关系。由于树的根结点没有兄弟，所以变换后的二叉树的根结点的右孩子必为空。</a:t>
            </a:r>
          </a:p>
          <a:p>
            <a:pPr marL="342900" lvl="0" indent="-342900" fontAlgn="base">
              <a:lnSpc>
                <a:spcPct val="125000"/>
              </a:lnSpc>
              <a:spcBef>
                <a:spcPts val="600"/>
              </a:spcBef>
              <a:spcAft>
                <a:spcPct val="0"/>
              </a:spcAft>
              <a:buClr>
                <a:srgbClr val="0000FF"/>
              </a:buClr>
              <a:buFont typeface="Wingdings" pitchFamily="2" charset="2"/>
              <a:buChar char="n"/>
            </a:pPr>
            <a:r>
              <a:rPr lang="zh-CN" altLang="en-US" sz="1600" kern="0" dirty="0">
                <a:solidFill>
                  <a:srgbClr val="000000"/>
                </a:solidFill>
                <a:latin typeface="微软雅黑" pitchFamily="34" charset="-122"/>
              </a:rPr>
              <a:t>事实上，一棵树采用孩子兄弟表示法所建立的存储结构与它所对应的二叉树的二叉链表存储结构是完全相同的。</a:t>
            </a:r>
            <a:endParaRPr lang="zh-CN"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857" y="1413163"/>
            <a:ext cx="5938285" cy="262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树、森林与二叉树的转换</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43</a:t>
            </a:fld>
            <a:endParaRPr lang="zh-CN" altLang="en-US" dirty="0"/>
          </a:p>
        </p:txBody>
      </p:sp>
      <p:sp>
        <p:nvSpPr>
          <p:cNvPr id="8" name="Rectangle 2"/>
          <p:cNvSpPr txBox="1">
            <a:spLocks noChangeArrowheads="1"/>
          </p:cNvSpPr>
          <p:nvPr/>
        </p:nvSpPr>
        <p:spPr>
          <a:xfrm>
            <a:off x="2015330" y="3939696"/>
            <a:ext cx="5113337" cy="504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n-lt"/>
                <a:ea typeface="微软雅黑" panose="020B0503020204020204" pitchFamily="34" charset="-122"/>
                <a:cs typeface="+mj-cs"/>
              </a:defRPr>
            </a:lvl1pPr>
          </a:lstStyle>
          <a:p>
            <a:pPr algn="ctr">
              <a:buFont typeface="Wingdings" pitchFamily="2" charset="2"/>
              <a:buNone/>
            </a:pPr>
            <a:r>
              <a:rPr lang="zh-CN" altLang="en-US" sz="1400" dirty="0">
                <a:latin typeface="微软雅黑" pitchFamily="34" charset="-122"/>
              </a:rPr>
              <a:t>树转换为二叉树的过程示意</a:t>
            </a:r>
          </a:p>
        </p:txBody>
      </p:sp>
    </p:spTree>
    <p:extLst>
      <p:ext uri="{BB962C8B-B14F-4D97-AF65-F5344CB8AC3E}">
        <p14:creationId xmlns:p14="http://schemas.microsoft.com/office/powerpoint/2010/main" val="2724844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lstStyle/>
          <a:p>
            <a:pPr>
              <a:lnSpc>
                <a:spcPct val="150000"/>
              </a:lnSpc>
            </a:pPr>
            <a:r>
              <a:rPr lang="zh-CN" altLang="en-US" sz="2000" dirty="0"/>
              <a:t>事实上，一棵树采用孩子兄弟表示法所建立的存储结构与它所对应的二叉树的二叉链表存储结构是完全相同的。</a:t>
            </a:r>
          </a:p>
          <a:p>
            <a:endParaRPr lang="zh-CN" altLang="en-US" dirty="0"/>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44</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p:cNvPicPr>
            <a:picLocks noChangeAspect="1"/>
          </p:cNvPicPr>
          <p:nvPr/>
        </p:nvPicPr>
        <p:blipFill>
          <a:blip r:embed="rId2"/>
          <a:stretch>
            <a:fillRect/>
          </a:stretch>
        </p:blipFill>
        <p:spPr>
          <a:xfrm>
            <a:off x="3102918" y="2165318"/>
            <a:ext cx="3726431" cy="1653228"/>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538" y="2085599"/>
            <a:ext cx="1711842" cy="189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a:extLst>
              <a:ext uri="{FF2B5EF4-FFF2-40B4-BE49-F238E27FC236}">
                <a16:creationId xmlns:a16="http://schemas.microsoft.com/office/drawing/2014/main" id="{47F450E6-7A8B-4513-8CC5-0A862A0D0C58}"/>
              </a:ext>
            </a:extLst>
          </p:cNvPr>
          <p:cNvPicPr>
            <a:picLocks noChangeAspect="1"/>
          </p:cNvPicPr>
          <p:nvPr/>
        </p:nvPicPr>
        <p:blipFill>
          <a:blip r:embed="rId4"/>
          <a:stretch>
            <a:fillRect/>
          </a:stretch>
        </p:blipFill>
        <p:spPr>
          <a:xfrm>
            <a:off x="3745958" y="4023360"/>
            <a:ext cx="2412745" cy="2082136"/>
          </a:xfrm>
          <a:prstGeom prst="rect">
            <a:avLst/>
          </a:prstGeom>
        </p:spPr>
      </p:pic>
      <p:pic>
        <p:nvPicPr>
          <p:cNvPr id="9" name="图片 8"/>
          <p:cNvPicPr>
            <a:picLocks noChangeAspect="1"/>
          </p:cNvPicPr>
          <p:nvPr/>
        </p:nvPicPr>
        <p:blipFill>
          <a:blip r:embed="rId5"/>
          <a:stretch>
            <a:fillRect/>
          </a:stretch>
        </p:blipFill>
        <p:spPr>
          <a:xfrm>
            <a:off x="1328168" y="4394601"/>
            <a:ext cx="2161202" cy="1542396"/>
          </a:xfrm>
          <a:prstGeom prst="rect">
            <a:avLst/>
          </a:prstGeom>
        </p:spPr>
      </p:pic>
      <p:cxnSp>
        <p:nvCxnSpPr>
          <p:cNvPr id="12" name="直接连接符 11"/>
          <p:cNvCxnSpPr/>
          <p:nvPr/>
        </p:nvCxnSpPr>
        <p:spPr>
          <a:xfrm>
            <a:off x="282321" y="3977319"/>
            <a:ext cx="8579357"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121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lstStyle/>
          <a:p>
            <a:pPr marL="342900" lvl="0" indent="-342900" algn="just" fontAlgn="base">
              <a:lnSpc>
                <a:spcPct val="100000"/>
              </a:lnSpc>
              <a:spcBef>
                <a:spcPts val="600"/>
              </a:spcBef>
              <a:spcAft>
                <a:spcPct val="0"/>
              </a:spcAft>
              <a:buClr>
                <a:srgbClr val="0000FF"/>
              </a:buClr>
              <a:buNone/>
            </a:pPr>
            <a:r>
              <a:rPr lang="en-US" altLang="zh-CN" b="1" kern="0" dirty="0">
                <a:solidFill>
                  <a:srgbClr val="FF0000"/>
                </a:solidFill>
                <a:latin typeface="Tahoma" pitchFamily="34" charset="0"/>
                <a:ea typeface="黑体" pitchFamily="49" charset="-122"/>
              </a:rPr>
              <a:t>2. </a:t>
            </a:r>
            <a:r>
              <a:rPr lang="zh-CN" altLang="en-US" b="1" kern="0" dirty="0">
                <a:solidFill>
                  <a:srgbClr val="FF0000"/>
                </a:solidFill>
                <a:latin typeface="Tahoma" pitchFamily="34" charset="0"/>
                <a:ea typeface="黑体" pitchFamily="49" charset="-122"/>
              </a:rPr>
              <a:t>森林转换为二叉树</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由森林的概念可知，森林是若干棵树的集合，只要将森林中各棵树的根视为兄弟，每棵树又可以用二叉树表示，这样，森林也同样可以用二叉树表示。</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森林转换为二叉树的方法如下：</a:t>
            </a:r>
          </a:p>
          <a:p>
            <a:pPr marL="342900" lvl="0" indent="-342900" algn="just" fontAlgn="base">
              <a:lnSpc>
                <a:spcPct val="150000"/>
              </a:lnSpc>
              <a:spcBef>
                <a:spcPts val="600"/>
              </a:spcBef>
              <a:spcAft>
                <a:spcPct val="0"/>
              </a:spcAft>
              <a:buClr>
                <a:srgbClr val="0000FF"/>
              </a:buClr>
              <a:buNone/>
            </a:pPr>
            <a:r>
              <a:rPr lang="zh-CN" altLang="en-US" sz="2000" kern="0" dirty="0">
                <a:solidFill>
                  <a:srgbClr val="000000"/>
                </a:solidFill>
                <a:latin typeface="微软雅黑" pitchFamily="34" charset="-122"/>
              </a:rPr>
              <a:t>    </a:t>
            </a:r>
            <a:r>
              <a:rPr lang="en-US" altLang="zh-CN" sz="2000" kern="0" dirty="0">
                <a:solidFill>
                  <a:srgbClr val="000000"/>
                </a:solidFill>
                <a:latin typeface="微软雅黑" pitchFamily="34" charset="-122"/>
              </a:rPr>
              <a:t>(1) </a:t>
            </a:r>
            <a:r>
              <a:rPr lang="zh-CN" altLang="en-US" sz="2000" kern="0" dirty="0">
                <a:solidFill>
                  <a:srgbClr val="000000"/>
                </a:solidFill>
                <a:latin typeface="微软雅黑" pitchFamily="34" charset="-122"/>
              </a:rPr>
              <a:t>将森林中的每棵树转换成相应的二叉树。</a:t>
            </a:r>
          </a:p>
          <a:p>
            <a:pPr marL="342900" lvl="0" indent="-342900" algn="just" fontAlgn="base">
              <a:lnSpc>
                <a:spcPct val="150000"/>
              </a:lnSpc>
              <a:spcBef>
                <a:spcPts val="600"/>
              </a:spcBef>
              <a:spcAft>
                <a:spcPct val="0"/>
              </a:spcAft>
              <a:buClr>
                <a:srgbClr val="0000FF"/>
              </a:buClr>
              <a:buNone/>
            </a:pPr>
            <a:r>
              <a:rPr lang="zh-CN" altLang="en-US" sz="2000" kern="0" dirty="0">
                <a:solidFill>
                  <a:srgbClr val="000000"/>
                </a:solidFill>
                <a:latin typeface="微软雅黑" pitchFamily="34" charset="-122"/>
              </a:rPr>
              <a:t>    </a:t>
            </a:r>
            <a:r>
              <a:rPr lang="en-US" altLang="zh-CN" sz="2000" kern="0" dirty="0">
                <a:solidFill>
                  <a:srgbClr val="000000"/>
                </a:solidFill>
                <a:latin typeface="微软雅黑" pitchFamily="34" charset="-122"/>
              </a:rPr>
              <a:t>(2) </a:t>
            </a:r>
            <a:r>
              <a:rPr lang="zh-CN" altLang="en-US" sz="2000" kern="0" dirty="0">
                <a:solidFill>
                  <a:srgbClr val="000000"/>
                </a:solidFill>
                <a:latin typeface="微软雅黑" pitchFamily="34" charset="-122"/>
              </a:rPr>
              <a:t>第一棵二叉树不动，从第二棵二叉树开始，依次把后一棵二叉树的根结点作为前一棵二叉树根结点的右孩子，当所有二叉树连起来后，此时所得到的二叉树就是由森林转换得到的二叉树。</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45</a:t>
            </a:fld>
            <a:endParaRPr lang="zh-CN" altLang="en-US" dirty="0"/>
          </a:p>
        </p:txBody>
      </p:sp>
    </p:spTree>
    <p:extLst>
      <p:ext uri="{BB962C8B-B14F-4D97-AF65-F5344CB8AC3E}">
        <p14:creationId xmlns:p14="http://schemas.microsoft.com/office/powerpoint/2010/main" val="3051544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lstStyle/>
          <a:p>
            <a:pPr marL="342900" lvl="0" indent="-342900" algn="just" fontAlgn="base">
              <a:lnSpc>
                <a:spcPct val="100000"/>
              </a:lnSpc>
              <a:spcBef>
                <a:spcPts val="600"/>
              </a:spcBef>
              <a:spcAft>
                <a:spcPct val="0"/>
              </a:spcAft>
              <a:buClr>
                <a:srgbClr val="0000FF"/>
              </a:buClr>
              <a:buFont typeface="Wingdings" pitchFamily="2" charset="2"/>
              <a:buChar char="n"/>
            </a:pPr>
            <a:r>
              <a:rPr lang="zh-CN" altLang="en-US" sz="2000" b="1" kern="0" dirty="0">
                <a:solidFill>
                  <a:srgbClr val="000000"/>
                </a:solidFill>
                <a:latin typeface="微软雅黑" pitchFamily="34" charset="-122"/>
              </a:rPr>
              <a:t>下图给出了森林及其转换为二叉树的过程。</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46</a:t>
            </a:fld>
            <a:endParaRPr lang="zh-CN" altLang="en-US" dirty="0"/>
          </a:p>
        </p:txBody>
      </p:sp>
      <p:sp>
        <p:nvSpPr>
          <p:cNvPr id="70" name="矩形 69"/>
          <p:cNvSpPr/>
          <p:nvPr/>
        </p:nvSpPr>
        <p:spPr>
          <a:xfrm>
            <a:off x="2177872" y="3165394"/>
            <a:ext cx="1489510" cy="369332"/>
          </a:xfrm>
          <a:prstGeom prst="rect">
            <a:avLst/>
          </a:prstGeom>
        </p:spPr>
        <p:txBody>
          <a:bodyPr wrap="none">
            <a:spAutoFit/>
          </a:bodyPr>
          <a:lstStyle/>
          <a:p>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一个森林</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310" y="1550056"/>
            <a:ext cx="3375690" cy="168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707" y="3732609"/>
            <a:ext cx="3383479" cy="187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矩形 70"/>
          <p:cNvSpPr/>
          <p:nvPr/>
        </p:nvSpPr>
        <p:spPr>
          <a:xfrm>
            <a:off x="1005672" y="5519004"/>
            <a:ext cx="3324949" cy="369332"/>
          </a:xfrm>
          <a:prstGeom prst="rect">
            <a:avLst/>
          </a:prstGeom>
        </p:spPr>
        <p:txBody>
          <a:bodyPr wrap="none">
            <a:spAutoFit/>
          </a:bodyPr>
          <a:lstStyle/>
          <a:p>
            <a:r>
              <a:rPr lang="en-US" altLang="zh-CN" dirty="0">
                <a:latin typeface="微软雅黑" pitchFamily="34" charset="-122"/>
                <a:ea typeface="微软雅黑" pitchFamily="34" charset="-122"/>
              </a:rPr>
              <a:t>(b) </a:t>
            </a:r>
            <a:r>
              <a:rPr lang="zh-CN" altLang="en-US" dirty="0">
                <a:latin typeface="微软雅黑" pitchFamily="34" charset="-122"/>
                <a:ea typeface="微软雅黑" pitchFamily="34" charset="-122"/>
              </a:rPr>
              <a:t>森林中每棵树转换为二叉树</a:t>
            </a:r>
          </a:p>
        </p:txBody>
      </p:sp>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4086" y="2076312"/>
            <a:ext cx="2738738" cy="289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矩形 71"/>
          <p:cNvSpPr/>
          <p:nvPr/>
        </p:nvSpPr>
        <p:spPr>
          <a:xfrm>
            <a:off x="5357887" y="4892384"/>
            <a:ext cx="3292889" cy="369332"/>
          </a:xfrm>
          <a:prstGeom prst="rect">
            <a:avLst/>
          </a:prstGeom>
        </p:spPr>
        <p:txBody>
          <a:bodyPr wrap="none">
            <a:spAutoFit/>
          </a:bodyPr>
          <a:lstStyle/>
          <a:p>
            <a:r>
              <a:rPr lang="en-US" altLang="zh-CN" dirty="0">
                <a:latin typeface="微软雅黑" pitchFamily="34" charset="-122"/>
                <a:ea typeface="微软雅黑" pitchFamily="34" charset="-122"/>
              </a:rPr>
              <a:t>(c) </a:t>
            </a:r>
            <a:r>
              <a:rPr lang="zh-CN" altLang="en-US" dirty="0">
                <a:latin typeface="微软雅黑" pitchFamily="34" charset="-122"/>
                <a:ea typeface="微软雅黑" pitchFamily="34" charset="-122"/>
              </a:rPr>
              <a:t>所有二叉树连接后的二叉树</a:t>
            </a:r>
          </a:p>
        </p:txBody>
      </p:sp>
    </p:spTree>
    <p:extLst>
      <p:ext uri="{BB962C8B-B14F-4D97-AF65-F5344CB8AC3E}">
        <p14:creationId xmlns:p14="http://schemas.microsoft.com/office/powerpoint/2010/main" val="3302406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森林与二叉树的转换</a:t>
            </a:r>
          </a:p>
        </p:txBody>
      </p:sp>
      <p:sp>
        <p:nvSpPr>
          <p:cNvPr id="3" name="内容占位符 2"/>
          <p:cNvSpPr>
            <a:spLocks noGrp="1"/>
          </p:cNvSpPr>
          <p:nvPr>
            <p:ph idx="1"/>
          </p:nvPr>
        </p:nvSpPr>
        <p:spPr/>
        <p:txBody>
          <a:bodyPr/>
          <a:lstStyle/>
          <a:p>
            <a:pPr>
              <a:spcBef>
                <a:spcPts val="1200"/>
              </a:spcBef>
            </a:pPr>
            <a:r>
              <a:rPr kumimoji="1" lang="zh-CN" altLang="en-US" dirty="0"/>
              <a:t>先根次序遍历的规则</a:t>
            </a:r>
          </a:p>
          <a:p>
            <a:pPr>
              <a:lnSpc>
                <a:spcPct val="105000"/>
              </a:lnSpc>
              <a:spcBef>
                <a:spcPts val="1200"/>
              </a:spcBef>
            </a:pPr>
            <a:r>
              <a:rPr lang="zh-CN" altLang="en-US" dirty="0"/>
              <a:t>若森林 </a:t>
            </a:r>
            <a:r>
              <a:rPr lang="en-US" altLang="zh-CN" dirty="0"/>
              <a:t>F </a:t>
            </a:r>
            <a:r>
              <a:rPr lang="zh-CN" altLang="en-US" dirty="0"/>
              <a:t>为空</a:t>
            </a:r>
            <a:r>
              <a:rPr lang="zh-CN" altLang="en-GB" dirty="0"/>
              <a:t>, </a:t>
            </a:r>
            <a:r>
              <a:rPr lang="zh-CN" altLang="en-US" dirty="0"/>
              <a:t> 返回；否则		</a:t>
            </a:r>
          </a:p>
          <a:p>
            <a:pPr lvl="1">
              <a:lnSpc>
                <a:spcPct val="105000"/>
              </a:lnSpc>
              <a:spcBef>
                <a:spcPts val="1200"/>
              </a:spcBef>
            </a:pPr>
            <a:r>
              <a:rPr lang="zh-CN" altLang="en-US" dirty="0"/>
              <a:t>访问 </a:t>
            </a:r>
            <a:r>
              <a:rPr lang="en-US" altLang="zh-CN" dirty="0"/>
              <a:t>F </a:t>
            </a:r>
            <a:r>
              <a:rPr lang="zh-CN" altLang="en-US" dirty="0"/>
              <a:t>的第一棵树的根结点；</a:t>
            </a:r>
          </a:p>
          <a:p>
            <a:pPr lvl="1">
              <a:lnSpc>
                <a:spcPct val="105000"/>
              </a:lnSpc>
              <a:spcBef>
                <a:spcPts val="1200"/>
              </a:spcBef>
            </a:pPr>
            <a:r>
              <a:rPr lang="zh-CN" altLang="en-US" dirty="0"/>
              <a:t>先根次序遍历第一棵树的子树；</a:t>
            </a:r>
          </a:p>
          <a:p>
            <a:pPr lvl="1">
              <a:lnSpc>
                <a:spcPct val="105000"/>
              </a:lnSpc>
              <a:spcBef>
                <a:spcPts val="1200"/>
              </a:spcBef>
            </a:pPr>
            <a:r>
              <a:rPr lang="zh-CN" altLang="en-US" dirty="0"/>
              <a:t>先根次序遍历其它树组成的森林。</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47</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7" name="Text Box 4"/>
          <p:cNvSpPr txBox="1">
            <a:spLocks noChangeArrowheads="1"/>
          </p:cNvSpPr>
          <p:nvPr/>
        </p:nvSpPr>
        <p:spPr bwMode="auto">
          <a:xfrm>
            <a:off x="5130600" y="5028819"/>
            <a:ext cx="3467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zh-CN" altLang="en-US" sz="3200" dirty="0">
                <a:solidFill>
                  <a:srgbClr val="008000"/>
                </a:solidFill>
                <a:effectLst>
                  <a:outerShdw blurRad="38100" dist="38100" dir="2700000" algn="tl">
                    <a:srgbClr val="C0C0C0"/>
                  </a:outerShdw>
                </a:effectLst>
                <a:ea typeface="仿宋_GB2312" charset="0"/>
              </a:rPr>
              <a:t>森林的二叉树表示</a:t>
            </a:r>
          </a:p>
          <a:p>
            <a:pPr algn="ctr"/>
            <a:r>
              <a:rPr lang="en-US" altLang="zh-CN" sz="3200" dirty="0">
                <a:solidFill>
                  <a:srgbClr val="FF0000"/>
                </a:solidFill>
                <a:effectLst>
                  <a:outerShdw blurRad="38100" dist="38100" dir="2700000" algn="tl">
                    <a:srgbClr val="C0C0C0"/>
                  </a:outerShdw>
                </a:effectLst>
                <a:ea typeface="仿宋_GB2312" charset="0"/>
              </a:rPr>
              <a:t>A</a:t>
            </a:r>
            <a:r>
              <a:rPr lang="en-US" altLang="zh-CN" sz="3200" dirty="0">
                <a:effectLst>
                  <a:outerShdw blurRad="38100" dist="38100" dir="2700000" algn="tl">
                    <a:srgbClr val="C0C0C0"/>
                  </a:outerShdw>
                </a:effectLst>
                <a:ea typeface="仿宋_GB2312" charset="0"/>
              </a:rPr>
              <a:t>BCDE </a:t>
            </a:r>
            <a:r>
              <a:rPr lang="en-US" altLang="zh-CN" sz="3200" dirty="0">
                <a:solidFill>
                  <a:srgbClr val="FF0000"/>
                </a:solidFill>
                <a:effectLst>
                  <a:outerShdw blurRad="38100" dist="38100" dir="2700000" algn="tl">
                    <a:srgbClr val="C0C0C0"/>
                  </a:outerShdw>
                </a:effectLst>
                <a:ea typeface="仿宋_GB2312" charset="0"/>
              </a:rPr>
              <a:t>F</a:t>
            </a:r>
            <a:r>
              <a:rPr lang="en-US" altLang="zh-CN" sz="3200" dirty="0">
                <a:effectLst>
                  <a:outerShdw blurRad="38100" dist="38100" dir="2700000" algn="tl">
                    <a:srgbClr val="C0C0C0"/>
                  </a:outerShdw>
                </a:effectLst>
                <a:ea typeface="仿宋_GB2312" charset="0"/>
              </a:rPr>
              <a:t>G </a:t>
            </a:r>
            <a:r>
              <a:rPr lang="en-US" altLang="zh-CN" sz="3200" dirty="0">
                <a:solidFill>
                  <a:srgbClr val="FF0000"/>
                </a:solidFill>
                <a:effectLst>
                  <a:outerShdw blurRad="38100" dist="38100" dir="2700000" algn="tl">
                    <a:srgbClr val="C0C0C0"/>
                  </a:outerShdw>
                </a:effectLst>
                <a:ea typeface="仿宋_GB2312" charset="0"/>
              </a:rPr>
              <a:t>H</a:t>
            </a:r>
            <a:r>
              <a:rPr lang="en-US" altLang="zh-CN" sz="3200" dirty="0">
                <a:effectLst>
                  <a:outerShdw blurRad="38100" dist="38100" dir="2700000" algn="tl">
                    <a:srgbClr val="C0C0C0"/>
                  </a:outerShdw>
                </a:effectLst>
                <a:ea typeface="仿宋_GB2312" charset="0"/>
              </a:rPr>
              <a:t>IKJ</a:t>
            </a:r>
            <a:endParaRPr lang="en-US" altLang="zh-CN" sz="2000" b="0" dirty="0">
              <a:ea typeface="仿宋_GB2312" charset="0"/>
            </a:endParaRPr>
          </a:p>
        </p:txBody>
      </p:sp>
      <p:sp>
        <p:nvSpPr>
          <p:cNvPr id="8" name="Line 6"/>
          <p:cNvSpPr>
            <a:spLocks noChangeShapeType="1"/>
          </p:cNvSpPr>
          <p:nvPr/>
        </p:nvSpPr>
        <p:spPr bwMode="auto">
          <a:xfrm>
            <a:off x="6192077" y="1537253"/>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 name="Line 7"/>
          <p:cNvSpPr>
            <a:spLocks noChangeShapeType="1"/>
          </p:cNvSpPr>
          <p:nvPr/>
        </p:nvSpPr>
        <p:spPr bwMode="auto">
          <a:xfrm flipH="1">
            <a:off x="6115877" y="3046966"/>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 name="Line 8"/>
          <p:cNvSpPr>
            <a:spLocks noChangeShapeType="1"/>
          </p:cNvSpPr>
          <p:nvPr/>
        </p:nvSpPr>
        <p:spPr bwMode="auto">
          <a:xfrm>
            <a:off x="5506277" y="1980166"/>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 name="Line 9"/>
          <p:cNvSpPr>
            <a:spLocks noChangeShapeType="1"/>
          </p:cNvSpPr>
          <p:nvPr/>
        </p:nvSpPr>
        <p:spPr bwMode="auto">
          <a:xfrm flipH="1">
            <a:off x="5506277" y="1522966"/>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 name="Oval 10"/>
          <p:cNvSpPr>
            <a:spLocks noChangeArrowheads="1"/>
          </p:cNvSpPr>
          <p:nvPr/>
        </p:nvSpPr>
        <p:spPr bwMode="auto">
          <a:xfrm>
            <a:off x="5811077" y="12181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3" name="Oval 11"/>
          <p:cNvSpPr>
            <a:spLocks noChangeArrowheads="1"/>
          </p:cNvSpPr>
          <p:nvPr/>
        </p:nvSpPr>
        <p:spPr bwMode="auto">
          <a:xfrm>
            <a:off x="5201477" y="17515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4" name="Oval 12"/>
          <p:cNvSpPr>
            <a:spLocks noChangeArrowheads="1"/>
          </p:cNvSpPr>
          <p:nvPr/>
        </p:nvSpPr>
        <p:spPr bwMode="auto">
          <a:xfrm>
            <a:off x="6344477" y="27421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5" name="Oval 13"/>
          <p:cNvSpPr>
            <a:spLocks noChangeArrowheads="1"/>
          </p:cNvSpPr>
          <p:nvPr/>
        </p:nvSpPr>
        <p:spPr bwMode="auto">
          <a:xfrm>
            <a:off x="5811077" y="22087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6" name="Oval 14"/>
          <p:cNvSpPr>
            <a:spLocks noChangeArrowheads="1"/>
          </p:cNvSpPr>
          <p:nvPr/>
        </p:nvSpPr>
        <p:spPr bwMode="auto">
          <a:xfrm>
            <a:off x="5811077" y="3275566"/>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17" name="Text Box 15"/>
          <p:cNvSpPr txBox="1">
            <a:spLocks noChangeArrowheads="1"/>
          </p:cNvSpPr>
          <p:nvPr/>
        </p:nvSpPr>
        <p:spPr bwMode="auto">
          <a:xfrm>
            <a:off x="5826952" y="11562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A</a:t>
            </a:r>
            <a:endParaRPr lang="en-US" altLang="zh-CN" b="0"/>
          </a:p>
        </p:txBody>
      </p:sp>
      <p:sp>
        <p:nvSpPr>
          <p:cNvPr id="18" name="Text Box 16"/>
          <p:cNvSpPr txBox="1">
            <a:spLocks noChangeArrowheads="1"/>
          </p:cNvSpPr>
          <p:nvPr/>
        </p:nvSpPr>
        <p:spPr bwMode="auto">
          <a:xfrm>
            <a:off x="5226877" y="1689653"/>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B</a:t>
            </a:r>
            <a:endParaRPr lang="en-US" altLang="zh-CN" b="0" dirty="0"/>
          </a:p>
        </p:txBody>
      </p:sp>
      <p:sp>
        <p:nvSpPr>
          <p:cNvPr id="19" name="Text Box 17"/>
          <p:cNvSpPr txBox="1">
            <a:spLocks noChangeArrowheads="1"/>
          </p:cNvSpPr>
          <p:nvPr/>
        </p:nvSpPr>
        <p:spPr bwMode="auto">
          <a:xfrm>
            <a:off x="5826952" y="21468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dirty="0">
                <a:solidFill>
                  <a:srgbClr val="CC3300"/>
                </a:solidFill>
              </a:rPr>
              <a:t>C</a:t>
            </a:r>
            <a:endParaRPr lang="en-US" altLang="zh-CN" b="0" dirty="0"/>
          </a:p>
        </p:txBody>
      </p:sp>
      <p:sp>
        <p:nvSpPr>
          <p:cNvPr id="20" name="Text Box 18"/>
          <p:cNvSpPr txBox="1">
            <a:spLocks noChangeArrowheads="1"/>
          </p:cNvSpPr>
          <p:nvPr/>
        </p:nvSpPr>
        <p:spPr bwMode="auto">
          <a:xfrm>
            <a:off x="5836477" y="3213653"/>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E</a:t>
            </a:r>
            <a:endParaRPr lang="en-US" altLang="zh-CN" b="0"/>
          </a:p>
        </p:txBody>
      </p:sp>
      <p:sp>
        <p:nvSpPr>
          <p:cNvPr id="21" name="Text Box 19"/>
          <p:cNvSpPr txBox="1">
            <a:spLocks noChangeArrowheads="1"/>
          </p:cNvSpPr>
          <p:nvPr/>
        </p:nvSpPr>
        <p:spPr bwMode="auto">
          <a:xfrm>
            <a:off x="6360352" y="2680253"/>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D</a:t>
            </a:r>
            <a:endParaRPr lang="en-US" altLang="zh-CN" b="0"/>
          </a:p>
        </p:txBody>
      </p:sp>
      <p:sp>
        <p:nvSpPr>
          <p:cNvPr id="22" name="Line 20"/>
          <p:cNvSpPr>
            <a:spLocks noChangeShapeType="1"/>
          </p:cNvSpPr>
          <p:nvPr/>
        </p:nvSpPr>
        <p:spPr bwMode="auto">
          <a:xfrm>
            <a:off x="7944677" y="4051853"/>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 name="Line 21"/>
          <p:cNvSpPr>
            <a:spLocks noChangeShapeType="1"/>
          </p:cNvSpPr>
          <p:nvPr/>
        </p:nvSpPr>
        <p:spPr bwMode="auto">
          <a:xfrm flipH="1">
            <a:off x="7335077" y="3442253"/>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4" name="Oval 22"/>
          <p:cNvSpPr>
            <a:spLocks noChangeArrowheads="1"/>
          </p:cNvSpPr>
          <p:nvPr/>
        </p:nvSpPr>
        <p:spPr bwMode="auto">
          <a:xfrm>
            <a:off x="8173277" y="31374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5" name="Oval 23"/>
          <p:cNvSpPr>
            <a:spLocks noChangeArrowheads="1"/>
          </p:cNvSpPr>
          <p:nvPr/>
        </p:nvSpPr>
        <p:spPr bwMode="auto">
          <a:xfrm>
            <a:off x="7563677" y="36708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6" name="Oval 24"/>
          <p:cNvSpPr>
            <a:spLocks noChangeArrowheads="1"/>
          </p:cNvSpPr>
          <p:nvPr/>
        </p:nvSpPr>
        <p:spPr bwMode="auto">
          <a:xfrm>
            <a:off x="6954077" y="42042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7" name="Oval 25"/>
          <p:cNvSpPr>
            <a:spLocks noChangeArrowheads="1"/>
          </p:cNvSpPr>
          <p:nvPr/>
        </p:nvSpPr>
        <p:spPr bwMode="auto">
          <a:xfrm>
            <a:off x="8173277" y="42042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28" name="Text Box 26"/>
          <p:cNvSpPr txBox="1">
            <a:spLocks noChangeArrowheads="1"/>
          </p:cNvSpPr>
          <p:nvPr/>
        </p:nvSpPr>
        <p:spPr bwMode="auto">
          <a:xfrm>
            <a:off x="8200265" y="3061253"/>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H</a:t>
            </a:r>
            <a:endParaRPr lang="en-US" altLang="zh-CN" b="0"/>
          </a:p>
        </p:txBody>
      </p:sp>
      <p:sp>
        <p:nvSpPr>
          <p:cNvPr id="29" name="Text Box 27"/>
          <p:cNvSpPr txBox="1">
            <a:spLocks noChangeArrowheads="1"/>
          </p:cNvSpPr>
          <p:nvPr/>
        </p:nvSpPr>
        <p:spPr bwMode="auto">
          <a:xfrm>
            <a:off x="7658927" y="3608941"/>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I</a:t>
            </a:r>
            <a:endParaRPr lang="en-US" altLang="zh-CN" b="0"/>
          </a:p>
        </p:txBody>
      </p:sp>
      <p:sp>
        <p:nvSpPr>
          <p:cNvPr id="30" name="Text Box 28"/>
          <p:cNvSpPr txBox="1">
            <a:spLocks noChangeArrowheads="1"/>
          </p:cNvSpPr>
          <p:nvPr/>
        </p:nvSpPr>
        <p:spPr bwMode="auto">
          <a:xfrm>
            <a:off x="6981065" y="4128053"/>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K</a:t>
            </a:r>
            <a:endParaRPr lang="en-US" altLang="zh-CN" b="0"/>
          </a:p>
        </p:txBody>
      </p:sp>
      <p:sp>
        <p:nvSpPr>
          <p:cNvPr id="31" name="Text Box 29"/>
          <p:cNvSpPr txBox="1">
            <a:spLocks noChangeArrowheads="1"/>
          </p:cNvSpPr>
          <p:nvPr/>
        </p:nvSpPr>
        <p:spPr bwMode="auto">
          <a:xfrm>
            <a:off x="8247890" y="4142341"/>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J</a:t>
            </a:r>
            <a:endParaRPr lang="en-US" altLang="zh-CN" b="0"/>
          </a:p>
        </p:txBody>
      </p:sp>
      <p:sp>
        <p:nvSpPr>
          <p:cNvPr id="32" name="Line 30"/>
          <p:cNvSpPr>
            <a:spLocks noChangeShapeType="1"/>
          </p:cNvSpPr>
          <p:nvPr/>
        </p:nvSpPr>
        <p:spPr bwMode="auto">
          <a:xfrm flipH="1">
            <a:off x="7258877" y="2908853"/>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Oval 31"/>
          <p:cNvSpPr>
            <a:spLocks noChangeArrowheads="1"/>
          </p:cNvSpPr>
          <p:nvPr/>
        </p:nvSpPr>
        <p:spPr bwMode="auto">
          <a:xfrm>
            <a:off x="7563677" y="26040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4" name="Oval 32"/>
          <p:cNvSpPr>
            <a:spLocks noChangeArrowheads="1"/>
          </p:cNvSpPr>
          <p:nvPr/>
        </p:nvSpPr>
        <p:spPr bwMode="auto">
          <a:xfrm>
            <a:off x="6954077" y="3213653"/>
            <a:ext cx="457200" cy="457200"/>
          </a:xfrm>
          <a:prstGeom prst="ellipse">
            <a:avLst/>
          </a:prstGeom>
          <a:solidFill>
            <a:srgbClr val="FFFFCC"/>
          </a:solidFill>
          <a:ln w="19050">
            <a:solidFill>
              <a:schemeClr val="accent2"/>
            </a:solidFill>
            <a:round/>
            <a:headEnd/>
            <a:tailEnd/>
          </a:ln>
          <a:effectLst>
            <a:outerShdw blurRad="63500" dist="38099" dir="2700000" algn="ctr" rotWithShape="0">
              <a:schemeClr val="bg2">
                <a:alpha val="74998"/>
              </a:schemeClr>
            </a:outerShdw>
          </a:effectLst>
        </p:spPr>
        <p:txBody>
          <a:bodyPr wrap="none" anchor="ctr"/>
          <a:lstStyle/>
          <a:p>
            <a:pPr algn="ctr"/>
            <a:endParaRPr lang="zh-CN" altLang="zh-CN" b="0"/>
          </a:p>
        </p:txBody>
      </p:sp>
      <p:sp>
        <p:nvSpPr>
          <p:cNvPr id="35" name="Text Box 33"/>
          <p:cNvSpPr txBox="1">
            <a:spLocks noChangeArrowheads="1"/>
          </p:cNvSpPr>
          <p:nvPr/>
        </p:nvSpPr>
        <p:spPr bwMode="auto">
          <a:xfrm>
            <a:off x="7598602" y="2604053"/>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F</a:t>
            </a:r>
            <a:endParaRPr lang="en-US" altLang="zh-CN" b="0"/>
          </a:p>
        </p:txBody>
      </p:sp>
      <p:sp>
        <p:nvSpPr>
          <p:cNvPr id="36" name="Text Box 34"/>
          <p:cNvSpPr txBox="1">
            <a:spLocks noChangeArrowheads="1"/>
          </p:cNvSpPr>
          <p:nvPr/>
        </p:nvSpPr>
        <p:spPr bwMode="auto">
          <a:xfrm>
            <a:off x="6960427" y="3151741"/>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ltLang="zh-CN" sz="2800">
                <a:solidFill>
                  <a:srgbClr val="CC3300"/>
                </a:solidFill>
              </a:rPr>
              <a:t>G</a:t>
            </a:r>
            <a:endParaRPr lang="en-US" altLang="zh-CN" b="0"/>
          </a:p>
        </p:txBody>
      </p:sp>
      <p:pic>
        <p:nvPicPr>
          <p:cNvPr id="37" name="图片 36"/>
          <p:cNvPicPr>
            <a:picLocks noChangeAspect="1"/>
          </p:cNvPicPr>
          <p:nvPr/>
        </p:nvPicPr>
        <p:blipFill>
          <a:blip r:embed="rId2"/>
          <a:stretch>
            <a:fillRect/>
          </a:stretch>
        </p:blipFill>
        <p:spPr>
          <a:xfrm>
            <a:off x="666487" y="3808325"/>
            <a:ext cx="3760631" cy="1684792"/>
          </a:xfrm>
          <a:prstGeom prst="rect">
            <a:avLst/>
          </a:prstGeom>
        </p:spPr>
      </p:pic>
    </p:spTree>
    <p:extLst>
      <p:ext uri="{BB962C8B-B14F-4D97-AF65-F5344CB8AC3E}">
        <p14:creationId xmlns:p14="http://schemas.microsoft.com/office/powerpoint/2010/main" val="454389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lstStyle/>
          <a:p>
            <a:r>
              <a:rPr lang="en-US" altLang="zh-CN" b="1" dirty="0">
                <a:solidFill>
                  <a:srgbClr val="FF0000"/>
                </a:solidFill>
              </a:rPr>
              <a:t>Rotations</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48</a:t>
            </a:fld>
            <a:endParaRPr lang="zh-CN" altLang="en-US" dirty="0"/>
          </a:p>
        </p:txBody>
      </p:sp>
      <p:pic>
        <p:nvPicPr>
          <p:cNvPr id="6" name="Picture 10"/>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1518566"/>
            <a:ext cx="91440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445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normAutofit/>
          </a:bodyPr>
          <a:lstStyle/>
          <a:p>
            <a:pPr marL="342900" lvl="0" indent="-342900" algn="just" fontAlgn="base">
              <a:lnSpc>
                <a:spcPct val="100000"/>
              </a:lnSpc>
              <a:spcBef>
                <a:spcPts val="600"/>
              </a:spcBef>
              <a:spcAft>
                <a:spcPct val="0"/>
              </a:spcAft>
              <a:buClr>
                <a:srgbClr val="FF0000"/>
              </a:buClr>
              <a:buNone/>
            </a:pPr>
            <a:r>
              <a:rPr lang="en-US" altLang="zh-CN" b="1" kern="0" dirty="0">
                <a:solidFill>
                  <a:srgbClr val="FF0000"/>
                </a:solidFill>
                <a:latin typeface="微软雅黑" pitchFamily="34" charset="-122"/>
              </a:rPr>
              <a:t>3. </a:t>
            </a:r>
            <a:r>
              <a:rPr lang="zh-CN" altLang="en-US" b="1" kern="0" dirty="0">
                <a:solidFill>
                  <a:srgbClr val="FF0000"/>
                </a:solidFill>
                <a:latin typeface="微软雅黑" pitchFamily="34" charset="-122"/>
              </a:rPr>
              <a:t>二叉树转换为树和森林</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树和森林都可以转换为二叉树，二者不同的是树转换成的二叉树，其根结点无右分支，而森林转换后的二叉树，其根结点有右分支。</a:t>
            </a:r>
            <a:endParaRPr lang="en-US" altLang="zh-CN" sz="2000" kern="0" dirty="0">
              <a:solidFill>
                <a:srgbClr val="000000"/>
              </a:solidFill>
              <a:latin typeface="微软雅黑" pitchFamily="34" charset="-122"/>
            </a:endParaRP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显然这一转换过程是可逆的，即可以依据二叉树的根结点有无右分支，将一棵二叉树还原为树或森林，具体方法如下</a:t>
            </a:r>
            <a:r>
              <a:rPr lang="en-US" altLang="zh-CN" sz="2000" kern="0" dirty="0">
                <a:solidFill>
                  <a:srgbClr val="000000"/>
                </a:solidFill>
                <a:latin typeface="微软雅黑" pitchFamily="34" charset="-122"/>
              </a:rPr>
              <a:t>:</a:t>
            </a:r>
          </a:p>
          <a:p>
            <a:pPr marL="444500" lvl="0" indent="-444500" algn="just" fontAlgn="base">
              <a:lnSpc>
                <a:spcPct val="150000"/>
              </a:lnSpc>
              <a:spcBef>
                <a:spcPts val="600"/>
              </a:spcBef>
              <a:spcAft>
                <a:spcPct val="0"/>
              </a:spcAft>
              <a:buClr>
                <a:srgbClr val="FF0000"/>
              </a:buClr>
              <a:buNone/>
            </a:pPr>
            <a:r>
              <a:rPr lang="en-US" altLang="zh-CN" sz="2000" kern="0" dirty="0">
                <a:solidFill>
                  <a:srgbClr val="FF3300"/>
                </a:solidFill>
                <a:latin typeface="微软雅黑" pitchFamily="34" charset="-122"/>
              </a:rPr>
              <a:t>(1) </a:t>
            </a:r>
            <a:r>
              <a:rPr lang="zh-CN" altLang="en-US" sz="2000" kern="0" dirty="0">
                <a:solidFill>
                  <a:srgbClr val="000000"/>
                </a:solidFill>
                <a:latin typeface="微软雅黑" pitchFamily="34" charset="-122"/>
              </a:rPr>
              <a:t>若某结点是其双亲的左孩子，则把该结点的右孩子、右孩子的右孩子</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都与该结点的双亲结点用线连起来；</a:t>
            </a:r>
          </a:p>
          <a:p>
            <a:pPr marL="342900" lvl="0" indent="-342900" algn="just" fontAlgn="base">
              <a:lnSpc>
                <a:spcPct val="150000"/>
              </a:lnSpc>
              <a:spcBef>
                <a:spcPts val="600"/>
              </a:spcBef>
              <a:spcAft>
                <a:spcPct val="0"/>
              </a:spcAft>
              <a:buClr>
                <a:srgbClr val="FF0000"/>
              </a:buClr>
              <a:buNone/>
            </a:pPr>
            <a:r>
              <a:rPr lang="en-US" altLang="zh-CN" sz="2000" kern="0" dirty="0">
                <a:solidFill>
                  <a:srgbClr val="FF3300"/>
                </a:solidFill>
                <a:latin typeface="微软雅黑" pitchFamily="34" charset="-122"/>
              </a:rPr>
              <a:t>(2) </a:t>
            </a:r>
            <a:r>
              <a:rPr lang="zh-CN" altLang="en-US" sz="2000" kern="0" dirty="0">
                <a:solidFill>
                  <a:srgbClr val="000000"/>
                </a:solidFill>
                <a:latin typeface="微软雅黑" pitchFamily="34" charset="-122"/>
              </a:rPr>
              <a:t>删去原二叉树中所有的双亲结点与右孩子结点的连线；</a:t>
            </a:r>
          </a:p>
          <a:p>
            <a:pPr marL="342900" lvl="0" indent="-342900" fontAlgn="base">
              <a:lnSpc>
                <a:spcPct val="150000"/>
              </a:lnSpc>
              <a:spcBef>
                <a:spcPts val="600"/>
              </a:spcBef>
              <a:spcAft>
                <a:spcPct val="0"/>
              </a:spcAft>
              <a:buClr>
                <a:srgbClr val="FF0000"/>
              </a:buClr>
              <a:buNone/>
            </a:pPr>
            <a:r>
              <a:rPr lang="en-US" altLang="zh-CN" sz="2000" kern="0" dirty="0">
                <a:solidFill>
                  <a:srgbClr val="FF3300"/>
                </a:solidFill>
                <a:latin typeface="微软雅黑" pitchFamily="34" charset="-122"/>
              </a:rPr>
              <a:t>(3) </a:t>
            </a:r>
            <a:r>
              <a:rPr lang="zh-CN" altLang="en-US" sz="2000" kern="0" dirty="0">
                <a:solidFill>
                  <a:srgbClr val="000000"/>
                </a:solidFill>
                <a:latin typeface="微软雅黑" pitchFamily="34" charset="-122"/>
              </a:rPr>
              <a:t>整理由</a:t>
            </a:r>
            <a:r>
              <a:rPr lang="en-US" altLang="zh-CN" sz="2000" kern="0" dirty="0">
                <a:solidFill>
                  <a:srgbClr val="000000"/>
                </a:solidFill>
                <a:latin typeface="微软雅黑" pitchFamily="34" charset="-122"/>
              </a:rPr>
              <a:t>(</a:t>
            </a:r>
            <a:r>
              <a:rPr lang="en-US" altLang="zh-CN" sz="2000" kern="0" dirty="0">
                <a:solidFill>
                  <a:srgbClr val="000000"/>
                </a:solidFill>
                <a:latin typeface="微软雅黑" pitchFamily="34" charset="-122"/>
                <a:cs typeface="Times New Roman" pitchFamily="18" charset="0"/>
              </a:rPr>
              <a:t>1)</a:t>
            </a:r>
            <a:r>
              <a:rPr lang="zh-CN" altLang="en-US" sz="2000" kern="0" dirty="0">
                <a:solidFill>
                  <a:srgbClr val="000000"/>
                </a:solidFill>
                <a:latin typeface="微软雅黑" pitchFamily="34" charset="-122"/>
              </a:rPr>
              <a:t>、</a:t>
            </a:r>
            <a:r>
              <a:rPr lang="en-US" altLang="zh-CN" sz="2000" kern="0" dirty="0">
                <a:solidFill>
                  <a:srgbClr val="000000"/>
                </a:solidFill>
                <a:latin typeface="微软雅黑" pitchFamily="34" charset="-122"/>
              </a:rPr>
              <a:t>(2)</a:t>
            </a:r>
            <a:r>
              <a:rPr lang="zh-CN" altLang="en-US" sz="2000" kern="0" dirty="0">
                <a:solidFill>
                  <a:srgbClr val="000000"/>
                </a:solidFill>
                <a:latin typeface="微软雅黑" pitchFamily="34" charset="-122"/>
              </a:rPr>
              <a:t>两步所得到的树或森林，使之结构层次分明。 </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49</a:t>
            </a:fld>
            <a:endParaRPr lang="zh-CN" altLang="en-US" dirty="0"/>
          </a:p>
        </p:txBody>
      </p:sp>
    </p:spTree>
    <p:extLst>
      <p:ext uri="{BB962C8B-B14F-4D97-AF65-F5344CB8AC3E}">
        <p14:creationId xmlns:p14="http://schemas.microsoft.com/office/powerpoint/2010/main" val="284507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Specifications and Term</a:t>
            </a:r>
            <a:endParaRPr lang="zh-CN" altLang="en-US" dirty="0"/>
          </a:p>
        </p:txBody>
      </p:sp>
      <p:sp>
        <p:nvSpPr>
          <p:cNvPr id="3" name="内容占位符 2"/>
          <p:cNvSpPr>
            <a:spLocks noGrp="1"/>
          </p:cNvSpPr>
          <p:nvPr>
            <p:ph idx="1"/>
          </p:nvPr>
        </p:nvSpPr>
        <p:spPr/>
        <p:txBody>
          <a:bodyPr>
            <a:normAutofit lnSpcReduction="10000"/>
          </a:bodyPr>
          <a:lstStyle/>
          <a:p>
            <a:pPr algn="just">
              <a:lnSpc>
                <a:spcPct val="125000"/>
              </a:lnSpc>
              <a:spcBef>
                <a:spcPts val="1200"/>
              </a:spcBef>
              <a:buClr>
                <a:srgbClr val="0000FF"/>
              </a:buClr>
            </a:pPr>
            <a:r>
              <a:rPr lang="zh-CN" altLang="en-US" sz="2000" dirty="0">
                <a:latin typeface="Times New Roman" pitchFamily="18" charset="0"/>
                <a:cs typeface="Times New Roman" pitchFamily="18" charset="0"/>
              </a:rPr>
              <a:t>当树为空树时，</a:t>
            </a:r>
            <a:r>
              <a:rPr lang="en-US" altLang="zh-CN" sz="2000" dirty="0">
                <a:latin typeface="Times New Roman" pitchFamily="18" charset="0"/>
                <a:cs typeface="Times New Roman" pitchFamily="18" charset="0"/>
              </a:rPr>
              <a:t>D</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Φ</a:t>
            </a:r>
            <a:r>
              <a:rPr lang="zh-CN" altLang="en-US" sz="2000" dirty="0">
                <a:latin typeface="Times New Roman" pitchFamily="18" charset="0"/>
                <a:cs typeface="Times New Roman" pitchFamily="18" charset="0"/>
              </a:rPr>
              <a:t>；当树</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不为空树时有：</a:t>
            </a:r>
          </a:p>
          <a:p>
            <a:pPr algn="just">
              <a:lnSpc>
                <a:spcPct val="125000"/>
              </a:lnSpc>
              <a:spcBef>
                <a:spcPts val="1200"/>
              </a:spcBef>
              <a:buNone/>
            </a:pPr>
            <a:r>
              <a:rPr lang="zh-CN" altLang="en-US" sz="2000" dirty="0">
                <a:latin typeface="Times New Roman" pitchFamily="18" charset="0"/>
                <a:cs typeface="Times New Roman" pitchFamily="18" charset="0"/>
              </a:rPr>
              <a:t>         </a:t>
            </a:r>
            <a:r>
              <a:rPr lang="en-US" altLang="zh-CN" sz="2000" dirty="0">
                <a:solidFill>
                  <a:srgbClr val="005825"/>
                </a:solidFill>
                <a:latin typeface="Times New Roman" pitchFamily="18" charset="0"/>
                <a:cs typeface="Times New Roman" pitchFamily="18" charset="0"/>
              </a:rPr>
              <a:t>D</a:t>
            </a:r>
            <a:r>
              <a:rPr lang="zh-CN" altLang="en-US" sz="2000" dirty="0">
                <a:solidFill>
                  <a:srgbClr val="005825"/>
                </a:solidFill>
                <a:latin typeface="Times New Roman" pitchFamily="18" charset="0"/>
                <a:cs typeface="Times New Roman" pitchFamily="18" charset="0"/>
              </a:rPr>
              <a:t>＝</a:t>
            </a:r>
            <a:r>
              <a:rPr lang="en-US" altLang="zh-CN" sz="2000" dirty="0">
                <a:solidFill>
                  <a:srgbClr val="005825"/>
                </a:solidFill>
                <a:latin typeface="Times New Roman" pitchFamily="18" charset="0"/>
                <a:cs typeface="Times New Roman" pitchFamily="18" charset="0"/>
              </a:rPr>
              <a:t>{Root}∪D</a:t>
            </a:r>
            <a:r>
              <a:rPr lang="en-US" altLang="zh-CN" sz="2000" baseline="-25000" dirty="0">
                <a:solidFill>
                  <a:srgbClr val="005825"/>
                </a:solidFill>
                <a:latin typeface="Times New Roman" pitchFamily="18" charset="0"/>
                <a:cs typeface="Times New Roman" pitchFamily="18" charset="0"/>
              </a:rPr>
              <a:t>F</a:t>
            </a:r>
          </a:p>
          <a:p>
            <a:pPr algn="just">
              <a:lnSpc>
                <a:spcPct val="125000"/>
              </a:lnSpc>
              <a:spcBef>
                <a:spcPts val="1200"/>
              </a:spcBef>
              <a:buNone/>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其中，</a:t>
            </a:r>
            <a:r>
              <a:rPr lang="en-US" altLang="zh-CN" sz="2000" dirty="0">
                <a:latin typeface="Times New Roman" pitchFamily="18" charset="0"/>
                <a:cs typeface="Times New Roman" pitchFamily="18" charset="0"/>
              </a:rPr>
              <a:t>Root</a:t>
            </a:r>
            <a:r>
              <a:rPr lang="zh-CN" altLang="en-US" sz="2000" dirty="0">
                <a:latin typeface="Times New Roman" pitchFamily="18" charset="0"/>
                <a:cs typeface="Times New Roman" pitchFamily="18" charset="0"/>
              </a:rPr>
              <a:t>为树</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的根结点，</a:t>
            </a:r>
            <a:r>
              <a:rPr lang="en-US" altLang="zh-CN" sz="2000" dirty="0">
                <a:latin typeface="Times New Roman" pitchFamily="18" charset="0"/>
                <a:cs typeface="Times New Roman" pitchFamily="18" charset="0"/>
              </a:rPr>
              <a:t>D</a:t>
            </a:r>
            <a:r>
              <a:rPr lang="en-US" altLang="zh-CN" sz="2000" baseline="-25000" dirty="0">
                <a:latin typeface="Times New Roman" pitchFamily="18" charset="0"/>
                <a:cs typeface="Times New Roman" pitchFamily="18" charset="0"/>
              </a:rPr>
              <a:t>F</a:t>
            </a:r>
            <a:r>
              <a:rPr lang="zh-CN" altLang="en-US" sz="2000" dirty="0">
                <a:latin typeface="Times New Roman" pitchFamily="18" charset="0"/>
                <a:cs typeface="Times New Roman" pitchFamily="18" charset="0"/>
              </a:rPr>
              <a:t>为树</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的根</a:t>
            </a:r>
            <a:r>
              <a:rPr lang="en-US" altLang="zh-CN" sz="2000" dirty="0">
                <a:latin typeface="Times New Roman" pitchFamily="18" charset="0"/>
                <a:cs typeface="Times New Roman" pitchFamily="18" charset="0"/>
              </a:rPr>
              <a:t>Root</a:t>
            </a:r>
            <a:r>
              <a:rPr lang="zh-CN" altLang="en-US" sz="2000" dirty="0">
                <a:latin typeface="Times New Roman" pitchFamily="18" charset="0"/>
                <a:cs typeface="Times New Roman" pitchFamily="18" charset="0"/>
              </a:rPr>
              <a:t>的子树集合。</a:t>
            </a:r>
            <a:r>
              <a:rPr lang="en-US" altLang="zh-CN" sz="2000" dirty="0">
                <a:latin typeface="Times New Roman" pitchFamily="18" charset="0"/>
                <a:cs typeface="Times New Roman" pitchFamily="18" charset="0"/>
              </a:rPr>
              <a:t>D</a:t>
            </a:r>
            <a:r>
              <a:rPr lang="en-US" altLang="zh-CN" sz="2000" baseline="-30000" dirty="0">
                <a:latin typeface="Times New Roman" pitchFamily="18" charset="0"/>
                <a:cs typeface="Times New Roman" pitchFamily="18" charset="0"/>
              </a:rPr>
              <a:t>F</a:t>
            </a:r>
            <a:r>
              <a:rPr lang="zh-CN" altLang="en-US" sz="2000" dirty="0">
                <a:latin typeface="Times New Roman" pitchFamily="18" charset="0"/>
                <a:cs typeface="Times New Roman" pitchFamily="18" charset="0"/>
              </a:rPr>
              <a:t>可由下式表示：</a:t>
            </a:r>
          </a:p>
          <a:p>
            <a:pPr>
              <a:lnSpc>
                <a:spcPct val="125000"/>
              </a:lnSpc>
              <a:spcBef>
                <a:spcPts val="1200"/>
              </a:spcBef>
              <a:buNone/>
            </a:pPr>
            <a:r>
              <a:rPr lang="zh-CN" altLang="en-US" sz="2000" dirty="0">
                <a:latin typeface="Times New Roman" pitchFamily="18" charset="0"/>
                <a:cs typeface="Times New Roman" pitchFamily="18" charset="0"/>
              </a:rPr>
              <a:t>         </a:t>
            </a:r>
            <a:r>
              <a:rPr lang="en-US" altLang="zh-CN" sz="2000" dirty="0">
                <a:solidFill>
                  <a:srgbClr val="005825"/>
                </a:solidFill>
                <a:latin typeface="Times New Roman" pitchFamily="18" charset="0"/>
                <a:cs typeface="Times New Roman" pitchFamily="18" charset="0"/>
              </a:rPr>
              <a:t>D</a:t>
            </a:r>
            <a:r>
              <a:rPr lang="en-US" altLang="zh-CN" sz="2000" baseline="-30000" dirty="0">
                <a:solidFill>
                  <a:srgbClr val="005825"/>
                </a:solidFill>
                <a:latin typeface="Times New Roman" pitchFamily="18" charset="0"/>
                <a:cs typeface="Times New Roman" pitchFamily="18" charset="0"/>
              </a:rPr>
              <a:t>F</a:t>
            </a:r>
            <a:r>
              <a:rPr lang="zh-CN" altLang="en-US" sz="2000" dirty="0">
                <a:solidFill>
                  <a:srgbClr val="005825"/>
                </a:solidFill>
                <a:latin typeface="Times New Roman" pitchFamily="18" charset="0"/>
                <a:cs typeface="Times New Roman" pitchFamily="18" charset="0"/>
              </a:rPr>
              <a:t>＝</a:t>
            </a:r>
            <a:r>
              <a:rPr lang="en-US" altLang="zh-CN" sz="2000" dirty="0">
                <a:solidFill>
                  <a:srgbClr val="005825"/>
                </a:solidFill>
                <a:latin typeface="Times New Roman" pitchFamily="18" charset="0"/>
                <a:cs typeface="Times New Roman" pitchFamily="18" charset="0"/>
              </a:rPr>
              <a:t>D</a:t>
            </a:r>
            <a:r>
              <a:rPr lang="en-US" altLang="zh-CN" sz="2000" baseline="-30000" dirty="0">
                <a:solidFill>
                  <a:srgbClr val="005825"/>
                </a:solidFill>
                <a:latin typeface="Times New Roman" pitchFamily="18" charset="0"/>
                <a:cs typeface="Times New Roman" pitchFamily="18" charset="0"/>
              </a:rPr>
              <a:t>1</a:t>
            </a:r>
            <a:r>
              <a:rPr lang="en-US" altLang="zh-CN" sz="2000" dirty="0">
                <a:solidFill>
                  <a:srgbClr val="005825"/>
                </a:solidFill>
                <a:latin typeface="Times New Roman" pitchFamily="18" charset="0"/>
                <a:cs typeface="Times New Roman" pitchFamily="18" charset="0"/>
              </a:rPr>
              <a:t>∪D</a:t>
            </a:r>
            <a:r>
              <a:rPr lang="en-US" altLang="zh-CN" sz="2000" baseline="-30000" dirty="0">
                <a:solidFill>
                  <a:srgbClr val="005825"/>
                </a:solidFill>
                <a:latin typeface="Times New Roman" pitchFamily="18" charset="0"/>
                <a:cs typeface="Times New Roman" pitchFamily="18" charset="0"/>
              </a:rPr>
              <a:t>2</a:t>
            </a:r>
            <a:r>
              <a:rPr lang="en-US" altLang="zh-CN" sz="2000" dirty="0">
                <a:solidFill>
                  <a:srgbClr val="005825"/>
                </a:solidFill>
                <a:latin typeface="Times New Roman" pitchFamily="18" charset="0"/>
                <a:cs typeface="Times New Roman" pitchFamily="18" charset="0"/>
              </a:rPr>
              <a:t>∪…∪</a:t>
            </a:r>
            <a:r>
              <a:rPr lang="en-US" altLang="zh-CN" sz="2000" dirty="0" err="1">
                <a:solidFill>
                  <a:srgbClr val="005825"/>
                </a:solidFill>
                <a:latin typeface="Times New Roman" pitchFamily="18" charset="0"/>
                <a:cs typeface="Times New Roman" pitchFamily="18" charset="0"/>
              </a:rPr>
              <a:t>D</a:t>
            </a:r>
            <a:r>
              <a:rPr lang="en-US" altLang="zh-CN" sz="2000" baseline="-30000" dirty="0" err="1">
                <a:solidFill>
                  <a:srgbClr val="005825"/>
                </a:solidFill>
                <a:latin typeface="Times New Roman" pitchFamily="18" charset="0"/>
                <a:cs typeface="Times New Roman" pitchFamily="18" charset="0"/>
              </a:rPr>
              <a:t>m</a:t>
            </a:r>
            <a:r>
              <a:rPr lang="zh-CN" altLang="en-US" sz="2000" dirty="0">
                <a:solidFill>
                  <a:srgbClr val="005825"/>
                </a:solidFill>
                <a:latin typeface="Times New Roman" pitchFamily="18" charset="0"/>
                <a:cs typeface="Times New Roman" pitchFamily="18" charset="0"/>
              </a:rPr>
              <a:t>且</a:t>
            </a:r>
            <a:r>
              <a:rPr lang="en-US" altLang="zh-CN" sz="2000" dirty="0" err="1">
                <a:solidFill>
                  <a:srgbClr val="005825"/>
                </a:solidFill>
                <a:latin typeface="Times New Roman" pitchFamily="18" charset="0"/>
                <a:cs typeface="Times New Roman" pitchFamily="18" charset="0"/>
              </a:rPr>
              <a:t>D</a:t>
            </a:r>
            <a:r>
              <a:rPr lang="en-US" altLang="zh-CN" sz="2000" baseline="-30000" dirty="0" err="1">
                <a:solidFill>
                  <a:srgbClr val="005825"/>
                </a:solidFill>
                <a:latin typeface="Times New Roman" pitchFamily="18" charset="0"/>
                <a:cs typeface="Times New Roman" pitchFamily="18" charset="0"/>
              </a:rPr>
              <a:t>i</a:t>
            </a:r>
            <a:r>
              <a:rPr lang="en-US" altLang="zh-CN" sz="2000" dirty="0" err="1">
                <a:solidFill>
                  <a:srgbClr val="005825"/>
                </a:solidFill>
                <a:latin typeface="Times New Roman" pitchFamily="18" charset="0"/>
                <a:cs typeface="Times New Roman" pitchFamily="18" charset="0"/>
              </a:rPr>
              <a:t>∩D</a:t>
            </a:r>
            <a:r>
              <a:rPr lang="en-US" altLang="zh-CN" sz="2000" baseline="-30000" dirty="0" err="1">
                <a:solidFill>
                  <a:srgbClr val="005825"/>
                </a:solidFill>
                <a:latin typeface="Times New Roman" pitchFamily="18" charset="0"/>
                <a:cs typeface="Times New Roman" pitchFamily="18" charset="0"/>
              </a:rPr>
              <a:t>j</a:t>
            </a:r>
            <a:r>
              <a:rPr lang="zh-CN" altLang="en-US" sz="2000" dirty="0">
                <a:solidFill>
                  <a:srgbClr val="005825"/>
                </a:solidFill>
                <a:latin typeface="Times New Roman" pitchFamily="18" charset="0"/>
                <a:cs typeface="Times New Roman" pitchFamily="18" charset="0"/>
              </a:rPr>
              <a:t>＝</a:t>
            </a:r>
            <a:r>
              <a:rPr lang="en-US" altLang="zh-CN" sz="2000" dirty="0">
                <a:solidFill>
                  <a:srgbClr val="005825"/>
                </a:solidFill>
                <a:latin typeface="Times New Roman" pitchFamily="18" charset="0"/>
                <a:cs typeface="Times New Roman" pitchFamily="18" charset="0"/>
              </a:rPr>
              <a:t>Φ</a:t>
            </a:r>
          </a:p>
          <a:p>
            <a:pPr>
              <a:lnSpc>
                <a:spcPct val="125000"/>
              </a:lnSpc>
              <a:spcBef>
                <a:spcPts val="1200"/>
              </a:spcBef>
              <a:buNone/>
            </a:pPr>
            <a:r>
              <a:rPr lang="en-US" altLang="zh-CN" sz="2000" dirty="0">
                <a:latin typeface="Times New Roman" pitchFamily="18" charset="0"/>
                <a:cs typeface="Times New Roman" pitchFamily="18" charset="0"/>
              </a:rPr>
              <a:t>                                 (i≠j,1≤i≤m,1≤j≤m)</a:t>
            </a:r>
          </a:p>
          <a:p>
            <a:pPr algn="just">
              <a:lnSpc>
                <a:spcPct val="125000"/>
              </a:lnSpc>
              <a:spcBef>
                <a:spcPts val="1200"/>
              </a:spcBef>
              <a:buClr>
                <a:srgbClr val="0000FF"/>
              </a:buClr>
            </a:pPr>
            <a:r>
              <a:rPr lang="zh-CN" altLang="en-US" sz="2000" dirty="0">
                <a:latin typeface="Times New Roman" pitchFamily="18" charset="0"/>
                <a:cs typeface="Times New Roman" pitchFamily="18" charset="0"/>
              </a:rPr>
              <a:t>当树</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中结点个数</a:t>
            </a:r>
            <a:r>
              <a:rPr lang="en-US" altLang="zh-CN" sz="2000" dirty="0">
                <a:latin typeface="Times New Roman" pitchFamily="18" charset="0"/>
                <a:cs typeface="Times New Roman" pitchFamily="18" charset="0"/>
              </a:rPr>
              <a:t>n≤1</a:t>
            </a:r>
            <a:r>
              <a:rPr lang="zh-CN" altLang="en-US" sz="2000" dirty="0">
                <a:latin typeface="Times New Roman" pitchFamily="18" charset="0"/>
                <a:cs typeface="Times New Roman" pitchFamily="18" charset="0"/>
              </a:rPr>
              <a:t>时，</a:t>
            </a:r>
            <a:r>
              <a:rPr lang="en-US" altLang="zh-CN" sz="2000" dirty="0">
                <a:latin typeface="Times New Roman" pitchFamily="18" charset="0"/>
                <a:cs typeface="Times New Roman" pitchFamily="18" charset="0"/>
              </a:rPr>
              <a:t>R</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Φ</a:t>
            </a:r>
            <a:r>
              <a:rPr lang="zh-CN" altLang="en-US" sz="2000" dirty="0">
                <a:latin typeface="Times New Roman" pitchFamily="18" charset="0"/>
                <a:cs typeface="Times New Roman" pitchFamily="18" charset="0"/>
              </a:rPr>
              <a:t>；当树</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中结点个数</a:t>
            </a:r>
            <a:r>
              <a:rPr lang="en-US" altLang="zh-CN" sz="2000" dirty="0">
                <a:latin typeface="Times New Roman" pitchFamily="18" charset="0"/>
                <a:cs typeface="Times New Roman" pitchFamily="18" charset="0"/>
              </a:rPr>
              <a:t>n&gt;1</a:t>
            </a:r>
            <a:r>
              <a:rPr lang="zh-CN" altLang="en-US" sz="2000" dirty="0">
                <a:latin typeface="Times New Roman" pitchFamily="18" charset="0"/>
                <a:cs typeface="Times New Roman" pitchFamily="18" charset="0"/>
              </a:rPr>
              <a:t>时有：</a:t>
            </a:r>
          </a:p>
          <a:p>
            <a:pPr algn="just">
              <a:lnSpc>
                <a:spcPct val="125000"/>
              </a:lnSpc>
              <a:spcBef>
                <a:spcPts val="1200"/>
              </a:spcBef>
              <a:buNone/>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R</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{&lt;Root</a:t>
            </a:r>
            <a:r>
              <a:rPr lang="zh-CN" altLang="en-US"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r</a:t>
            </a:r>
            <a:r>
              <a:rPr lang="en-US" altLang="zh-CN" sz="2000" baseline="-25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&gt;</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i</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1,2,…,m}</a:t>
            </a:r>
          </a:p>
          <a:p>
            <a:pPr>
              <a:lnSpc>
                <a:spcPct val="125000"/>
              </a:lnSpc>
              <a:spcBef>
                <a:spcPts val="1200"/>
              </a:spcBef>
              <a:buNone/>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其中，</a:t>
            </a:r>
            <a:r>
              <a:rPr lang="en-US" altLang="zh-CN" sz="2000" dirty="0">
                <a:latin typeface="Times New Roman" pitchFamily="18" charset="0"/>
                <a:cs typeface="Times New Roman" pitchFamily="18" charset="0"/>
              </a:rPr>
              <a:t>Root</a:t>
            </a:r>
            <a:r>
              <a:rPr lang="zh-CN" altLang="en-US" sz="2000" dirty="0">
                <a:latin typeface="Times New Roman" pitchFamily="18" charset="0"/>
                <a:cs typeface="Times New Roman" pitchFamily="18" charset="0"/>
              </a:rPr>
              <a:t>为树</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的根结点，</a:t>
            </a:r>
            <a:r>
              <a:rPr lang="en-US" altLang="zh-CN" sz="2000" dirty="0" err="1">
                <a:latin typeface="Times New Roman" pitchFamily="18" charset="0"/>
                <a:cs typeface="Times New Roman" pitchFamily="18" charset="0"/>
              </a:rPr>
              <a:t>r</a:t>
            </a:r>
            <a:r>
              <a:rPr lang="en-US" altLang="zh-CN" sz="2000" baseline="-30000" dirty="0" err="1">
                <a:latin typeface="Times New Roman" pitchFamily="18" charset="0"/>
                <a:cs typeface="Times New Roman" pitchFamily="18" charset="0"/>
              </a:rPr>
              <a:t>i</a:t>
            </a:r>
            <a:r>
              <a:rPr lang="zh-CN" altLang="en-US" sz="2000" dirty="0">
                <a:latin typeface="Times New Roman" pitchFamily="18" charset="0"/>
                <a:cs typeface="Times New Roman" pitchFamily="18" charset="0"/>
              </a:rPr>
              <a:t>是树</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的根结点</a:t>
            </a:r>
            <a:r>
              <a:rPr lang="en-US" altLang="zh-CN" sz="2000" dirty="0">
                <a:latin typeface="Times New Roman" pitchFamily="18" charset="0"/>
                <a:cs typeface="Times New Roman" pitchFamily="18" charset="0"/>
              </a:rPr>
              <a:t>Root</a:t>
            </a:r>
            <a:r>
              <a:rPr lang="zh-CN" altLang="en-US" sz="2000" dirty="0">
                <a:latin typeface="Times New Roman" pitchFamily="18" charset="0"/>
                <a:cs typeface="Times New Roman" pitchFamily="18" charset="0"/>
              </a:rPr>
              <a:t>的子树</a:t>
            </a:r>
            <a:r>
              <a:rPr lang="en-US" altLang="zh-CN" sz="2000" dirty="0">
                <a:latin typeface="Times New Roman" pitchFamily="18" charset="0"/>
                <a:cs typeface="Times New Roman" pitchFamily="18" charset="0"/>
              </a:rPr>
              <a:t>T</a:t>
            </a:r>
            <a:r>
              <a:rPr lang="en-US" altLang="zh-CN" sz="2000" baseline="-30000" dirty="0">
                <a:latin typeface="Times New Roman" pitchFamily="18" charset="0"/>
                <a:cs typeface="Times New Roman" pitchFamily="18" charset="0"/>
              </a:rPr>
              <a:t>i</a:t>
            </a:r>
            <a:r>
              <a:rPr lang="zh-CN" altLang="en-US" sz="2000" dirty="0">
                <a:latin typeface="Times New Roman" pitchFamily="18" charset="0"/>
                <a:cs typeface="Times New Roman" pitchFamily="18" charset="0"/>
              </a:rPr>
              <a:t>的根结点。</a:t>
            </a:r>
          </a:p>
          <a:p>
            <a:pPr>
              <a:lnSpc>
                <a:spcPct val="125000"/>
              </a:lnSpc>
              <a:spcBef>
                <a:spcPts val="1200"/>
              </a:spcBef>
              <a:buClr>
                <a:srgbClr val="0000FF"/>
              </a:buClr>
            </a:pPr>
            <a:r>
              <a:rPr lang="zh-CN" altLang="en-US" sz="2000" dirty="0">
                <a:solidFill>
                  <a:srgbClr val="FF0000"/>
                </a:solidFill>
                <a:latin typeface="Times New Roman" pitchFamily="18" charset="0"/>
                <a:cs typeface="Times New Roman" pitchFamily="18" charset="0"/>
              </a:rPr>
              <a:t>树定义的形式化，主要用于树的理论描述</a:t>
            </a:r>
            <a:r>
              <a:rPr lang="zh-CN" altLang="en-US" sz="2000" dirty="0">
                <a:latin typeface="Times New Roman" pitchFamily="18" charset="0"/>
                <a:cs typeface="Times New Roman" pitchFamily="18" charset="0"/>
              </a:rPr>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a:t>
            </a:fld>
            <a:endParaRPr lang="zh-CN" altLang="en-US" dirty="0"/>
          </a:p>
        </p:txBody>
      </p:sp>
    </p:spTree>
    <p:extLst>
      <p:ext uri="{BB962C8B-B14F-4D97-AF65-F5344CB8AC3E}">
        <p14:creationId xmlns:p14="http://schemas.microsoft.com/office/powerpoint/2010/main" val="1636234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lstStyle/>
          <a:p>
            <a:r>
              <a:rPr lang="zh-CN" altLang="en-US" sz="2000" dirty="0">
                <a:latin typeface="微软雅黑" pitchFamily="34" charset="-122"/>
              </a:rPr>
              <a:t>下图给出了一棵二叉树还原为森林的过程示意。</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50</a:t>
            </a:fld>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118" y="1427135"/>
            <a:ext cx="6989763" cy="213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222" y="3995571"/>
            <a:ext cx="4353554" cy="115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804040" y="3480450"/>
            <a:ext cx="7535917" cy="338554"/>
          </a:xfrm>
          <a:prstGeom prst="rect">
            <a:avLst/>
          </a:prstGeom>
        </p:spPr>
        <p:txBody>
          <a:bodyPr wrap="square">
            <a:spAutoFit/>
          </a:bodyPr>
          <a:lstStyle/>
          <a:p>
            <a:r>
              <a:rPr lang="en-US" altLang="zh-CN" sz="1600" dirty="0">
                <a:latin typeface="微软雅黑" pitchFamily="34" charset="-122"/>
                <a:ea typeface="微软雅黑" pitchFamily="34" charset="-122"/>
              </a:rPr>
              <a:t>            (a)</a:t>
            </a:r>
            <a:r>
              <a:rPr lang="zh-CN" altLang="en-US" sz="1600" dirty="0">
                <a:latin typeface="微软雅黑" pitchFamily="34" charset="-122"/>
                <a:ea typeface="微软雅黑" pitchFamily="34" charset="-122"/>
              </a:rPr>
              <a:t>一棵二叉树                    </a:t>
            </a:r>
            <a:r>
              <a:rPr lang="en-US" altLang="zh-CN" sz="1600" dirty="0">
                <a:latin typeface="微软雅黑" pitchFamily="34" charset="-122"/>
                <a:ea typeface="微软雅黑" pitchFamily="34" charset="-122"/>
              </a:rPr>
              <a:t>(b)</a:t>
            </a:r>
            <a:r>
              <a:rPr lang="zh-CN" altLang="en-US" sz="1600" dirty="0">
                <a:latin typeface="微软雅黑" pitchFamily="34" charset="-122"/>
                <a:ea typeface="微软雅黑" pitchFamily="34" charset="-122"/>
              </a:rPr>
              <a:t>加连线                  </a:t>
            </a:r>
            <a:r>
              <a:rPr lang="en-US" altLang="zh-CN" sz="1600" dirty="0">
                <a:latin typeface="微软雅黑" pitchFamily="34" charset="-122"/>
                <a:ea typeface="微软雅黑" pitchFamily="34" charset="-122"/>
              </a:rPr>
              <a:t>(c)</a:t>
            </a:r>
            <a:r>
              <a:rPr lang="zh-CN" altLang="en-US" sz="1600" dirty="0">
                <a:latin typeface="微软雅黑" pitchFamily="34" charset="-122"/>
                <a:ea typeface="微软雅黑" pitchFamily="34" charset="-122"/>
              </a:rPr>
              <a:t>去掉与右孩子的连线</a:t>
            </a:r>
          </a:p>
        </p:txBody>
      </p:sp>
      <p:sp>
        <p:nvSpPr>
          <p:cNvPr id="7" name="矩形 6"/>
          <p:cNvSpPr/>
          <p:nvPr/>
        </p:nvSpPr>
        <p:spPr>
          <a:xfrm>
            <a:off x="2286000" y="5228925"/>
            <a:ext cx="4572000" cy="661720"/>
          </a:xfrm>
          <a:prstGeom prst="rect">
            <a:avLst/>
          </a:prstGeom>
        </p:spPr>
        <p:txBody>
          <a:bodyPr>
            <a:spAutoFit/>
          </a:bodyPr>
          <a:lstStyle/>
          <a:p>
            <a:pPr algn="ctr">
              <a:spcBef>
                <a:spcPts val="600"/>
              </a:spcBef>
            </a:pPr>
            <a:r>
              <a:rPr lang="en-US" altLang="zh-CN" sz="1600" dirty="0">
                <a:latin typeface="微软雅黑" pitchFamily="34" charset="-122"/>
                <a:ea typeface="微软雅黑" pitchFamily="34" charset="-122"/>
              </a:rPr>
              <a:t>(d) </a:t>
            </a:r>
            <a:r>
              <a:rPr lang="zh-CN" altLang="en-US" sz="1600" dirty="0">
                <a:latin typeface="微软雅黑" pitchFamily="34" charset="-122"/>
                <a:ea typeface="微软雅黑" pitchFamily="34" charset="-122"/>
              </a:rPr>
              <a:t>还原后的树</a:t>
            </a:r>
          </a:p>
          <a:p>
            <a:pPr algn="ctr">
              <a:spcBef>
                <a:spcPts val="600"/>
              </a:spcBef>
            </a:pPr>
            <a:r>
              <a:rPr lang="zh-CN" altLang="en-US" sz="1600" dirty="0">
                <a:latin typeface="微软雅黑" pitchFamily="34" charset="-122"/>
                <a:ea typeface="微软雅黑" pitchFamily="34" charset="-122"/>
              </a:rPr>
              <a:t>二叉树还原为树的过程示意</a:t>
            </a:r>
          </a:p>
        </p:txBody>
      </p:sp>
    </p:spTree>
    <p:extLst>
      <p:ext uri="{BB962C8B-B14F-4D97-AF65-F5344CB8AC3E}">
        <p14:creationId xmlns:p14="http://schemas.microsoft.com/office/powerpoint/2010/main" val="3617067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树、森林与二叉树的转换</a:t>
            </a:r>
          </a:p>
        </p:txBody>
      </p:sp>
      <p:sp>
        <p:nvSpPr>
          <p:cNvPr id="3" name="内容占位符 2"/>
          <p:cNvSpPr>
            <a:spLocks noGrp="1"/>
          </p:cNvSpPr>
          <p:nvPr>
            <p:ph idx="1"/>
          </p:nvPr>
        </p:nvSpPr>
        <p:spPr/>
        <p:txBody>
          <a:bodyPr/>
          <a:lstStyle/>
          <a:p>
            <a:pPr>
              <a:lnSpc>
                <a:spcPct val="120000"/>
              </a:lnSpc>
              <a:spcBef>
                <a:spcPts val="1200"/>
              </a:spcBef>
            </a:pPr>
            <a:r>
              <a:rPr lang="en-US" altLang="zh-CN" sz="2000" dirty="0">
                <a:solidFill>
                  <a:srgbClr val="C00000"/>
                </a:solidFill>
              </a:rPr>
              <a:t>1. </a:t>
            </a:r>
            <a:r>
              <a:rPr lang="zh-CN" altLang="en-US" sz="2000" dirty="0">
                <a:solidFill>
                  <a:srgbClr val="C00000"/>
                </a:solidFill>
              </a:rPr>
              <a:t>树与二叉树的转换</a:t>
            </a:r>
          </a:p>
          <a:p>
            <a:pPr>
              <a:lnSpc>
                <a:spcPct val="120000"/>
              </a:lnSpc>
              <a:spcBef>
                <a:spcPts val="1200"/>
              </a:spcBef>
            </a:pPr>
            <a:r>
              <a:rPr lang="zh-CN" altLang="en-US" sz="2000" dirty="0"/>
              <a:t>对于一棵无序树，树中结点的各孩子的次序是无关紧要的，而二叉树中结点的左、右孩子结点是有区别的。为避免发生混淆，我们约定树中每一个结点的孩子结点按从左到右的次序顺序编号。</a:t>
            </a:r>
          </a:p>
          <a:p>
            <a:pPr>
              <a:lnSpc>
                <a:spcPct val="120000"/>
              </a:lnSpc>
              <a:spcBef>
                <a:spcPts val="1200"/>
              </a:spcBef>
            </a:pPr>
            <a:r>
              <a:rPr lang="en-US" altLang="zh-CN" sz="2000" dirty="0">
                <a:solidFill>
                  <a:srgbClr val="C00000"/>
                </a:solidFill>
              </a:rPr>
              <a:t>2. </a:t>
            </a:r>
            <a:r>
              <a:rPr lang="zh-CN" altLang="en-US" sz="2000" dirty="0">
                <a:solidFill>
                  <a:srgbClr val="C00000"/>
                </a:solidFill>
              </a:rPr>
              <a:t>森林转换为二叉树</a:t>
            </a:r>
          </a:p>
          <a:p>
            <a:pPr>
              <a:lnSpc>
                <a:spcPct val="120000"/>
              </a:lnSpc>
              <a:spcBef>
                <a:spcPts val="1200"/>
              </a:spcBef>
            </a:pPr>
            <a:r>
              <a:rPr lang="zh-CN" altLang="en-US" sz="2000" dirty="0"/>
              <a:t>由森林的概念可知，森林是若干棵树的集合，只要将森林中各棵树的根视为兄弟，每棵树又可以用二叉树表示，这样，森林也同样可以用二叉树表示。</a:t>
            </a:r>
          </a:p>
          <a:p>
            <a:pPr>
              <a:lnSpc>
                <a:spcPct val="120000"/>
              </a:lnSpc>
              <a:spcBef>
                <a:spcPts val="1200"/>
              </a:spcBef>
            </a:pPr>
            <a:r>
              <a:rPr lang="en-US" altLang="zh-CN" sz="2000" dirty="0">
                <a:solidFill>
                  <a:srgbClr val="C00000"/>
                </a:solidFill>
              </a:rPr>
              <a:t>3. </a:t>
            </a:r>
            <a:r>
              <a:rPr lang="zh-CN" altLang="en-US" sz="2000" dirty="0">
                <a:solidFill>
                  <a:srgbClr val="C00000"/>
                </a:solidFill>
              </a:rPr>
              <a:t>二叉树转换为树和森林</a:t>
            </a:r>
          </a:p>
          <a:p>
            <a:pPr>
              <a:lnSpc>
                <a:spcPct val="120000"/>
              </a:lnSpc>
              <a:spcBef>
                <a:spcPts val="1200"/>
              </a:spcBef>
            </a:pPr>
            <a:r>
              <a:rPr lang="zh-CN" altLang="en-US" sz="2000" dirty="0"/>
              <a:t>树和森林都可以转换为二叉树，二者不同的是树转换成的二叉树，其根结点无右分支，而森林转换后的二叉树，其根结点有右分支。</a:t>
            </a:r>
          </a:p>
          <a:p>
            <a:endParaRPr lang="zh-CN" altLang="en-US" dirty="0"/>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51</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674748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a:t>
            </a:r>
            <a:endParaRPr lang="zh-CN" altLang="en-US" dirty="0"/>
          </a:p>
        </p:txBody>
      </p:sp>
      <p:sp>
        <p:nvSpPr>
          <p:cNvPr id="3" name="内容占位符 2"/>
          <p:cNvSpPr>
            <a:spLocks noGrp="1"/>
          </p:cNvSpPr>
          <p:nvPr>
            <p:ph idx="1"/>
          </p:nvPr>
        </p:nvSpPr>
        <p:spPr/>
        <p:txBody>
          <a:bodyPr/>
          <a:lstStyle/>
          <a:p>
            <a:r>
              <a:rPr lang="zh-CN" altLang="en-US" dirty="0"/>
              <a:t>将以下树转为二叉树形式</a:t>
            </a:r>
            <a:endParaRPr lang="en-US" altLang="zh-CN" dirty="0"/>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52</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grpSp>
        <p:nvGrpSpPr>
          <p:cNvPr id="21" name="组合 20">
            <a:extLst>
              <a:ext uri="{FF2B5EF4-FFF2-40B4-BE49-F238E27FC236}">
                <a16:creationId xmlns:a16="http://schemas.microsoft.com/office/drawing/2014/main" id="{0778ACA0-0F75-4EBB-BFA2-9E9933C0E10F}"/>
              </a:ext>
            </a:extLst>
          </p:cNvPr>
          <p:cNvGrpSpPr/>
          <p:nvPr/>
        </p:nvGrpSpPr>
        <p:grpSpPr>
          <a:xfrm>
            <a:off x="1510068" y="2085316"/>
            <a:ext cx="2100273" cy="2288463"/>
            <a:chOff x="1510068" y="2085316"/>
            <a:chExt cx="2100273" cy="2288463"/>
          </a:xfrm>
        </p:grpSpPr>
        <p:sp>
          <p:nvSpPr>
            <p:cNvPr id="6" name="椭圆 5"/>
            <p:cNvSpPr/>
            <p:nvPr/>
          </p:nvSpPr>
          <p:spPr>
            <a:xfrm>
              <a:off x="2353630" y="2615013"/>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b</a:t>
              </a:r>
              <a:endParaRPr lang="zh-CN" altLang="en-US" sz="1600" dirty="0">
                <a:latin typeface="Times New Roman" panose="02020603050405020304" pitchFamily="18" charset="0"/>
                <a:cs typeface="Times New Roman" panose="02020603050405020304" pitchFamily="18" charset="0"/>
              </a:endParaRPr>
            </a:p>
          </p:txBody>
        </p:sp>
        <p:sp>
          <p:nvSpPr>
            <p:cNvPr id="7" name="椭圆 6"/>
            <p:cNvSpPr/>
            <p:nvPr/>
          </p:nvSpPr>
          <p:spPr>
            <a:xfrm>
              <a:off x="1754002" y="3032332"/>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c</a:t>
              </a:r>
              <a:endParaRPr lang="zh-CN" altLang="en-US" sz="1600" dirty="0">
                <a:latin typeface="Times New Roman" panose="02020603050405020304" pitchFamily="18" charset="0"/>
                <a:cs typeface="Times New Roman" panose="02020603050405020304" pitchFamily="18" charset="0"/>
              </a:endParaRPr>
            </a:p>
          </p:txBody>
        </p:sp>
        <p:sp>
          <p:nvSpPr>
            <p:cNvPr id="8" name="椭圆 7"/>
            <p:cNvSpPr/>
            <p:nvPr/>
          </p:nvSpPr>
          <p:spPr>
            <a:xfrm>
              <a:off x="2987443" y="3032332"/>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d</a:t>
              </a:r>
              <a:endParaRPr lang="zh-CN" altLang="en-US" sz="1600" dirty="0">
                <a:latin typeface="Times New Roman" panose="02020603050405020304" pitchFamily="18" charset="0"/>
                <a:cs typeface="Times New Roman" panose="02020603050405020304" pitchFamily="18" charset="0"/>
              </a:endParaRPr>
            </a:p>
          </p:txBody>
        </p:sp>
        <p:cxnSp>
          <p:nvCxnSpPr>
            <p:cNvPr id="9" name="直接连接符 8"/>
            <p:cNvCxnSpPr>
              <a:stCxn id="6" idx="3"/>
              <a:endCxn id="7" idx="7"/>
            </p:cNvCxnSpPr>
            <p:nvPr/>
          </p:nvCxnSpPr>
          <p:spPr>
            <a:xfrm flipH="1">
              <a:off x="1965536" y="2826547"/>
              <a:ext cx="424388"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5"/>
              <a:endCxn id="8" idx="1"/>
            </p:cNvCxnSpPr>
            <p:nvPr/>
          </p:nvCxnSpPr>
          <p:spPr>
            <a:xfrm>
              <a:off x="2565164" y="2826547"/>
              <a:ext cx="458573"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353630" y="2085316"/>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a</a:t>
              </a:r>
              <a:endParaRPr lang="zh-CN" altLang="en-US" sz="1600" dirty="0">
                <a:latin typeface="Times New Roman" panose="02020603050405020304" pitchFamily="18" charset="0"/>
                <a:cs typeface="Times New Roman" panose="02020603050405020304" pitchFamily="18" charset="0"/>
              </a:endParaRPr>
            </a:p>
          </p:txBody>
        </p:sp>
        <p:sp>
          <p:nvSpPr>
            <p:cNvPr id="12" name="椭圆 11"/>
            <p:cNvSpPr/>
            <p:nvPr/>
          </p:nvSpPr>
          <p:spPr>
            <a:xfrm>
              <a:off x="1510068" y="3523004"/>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e</a:t>
              </a:r>
              <a:endParaRPr lang="zh-CN" altLang="en-US" sz="1600" dirty="0">
                <a:latin typeface="Times New Roman" panose="02020603050405020304" pitchFamily="18" charset="0"/>
                <a:cs typeface="Times New Roman" panose="02020603050405020304" pitchFamily="18" charset="0"/>
              </a:endParaRPr>
            </a:p>
          </p:txBody>
        </p:sp>
        <p:sp>
          <p:nvSpPr>
            <p:cNvPr id="13" name="椭圆 12"/>
            <p:cNvSpPr/>
            <p:nvPr/>
          </p:nvSpPr>
          <p:spPr>
            <a:xfrm>
              <a:off x="2609979" y="3523004"/>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g</a:t>
              </a:r>
              <a:endParaRPr lang="zh-CN" altLang="en-US" sz="1600" dirty="0">
                <a:latin typeface="Times New Roman" panose="02020603050405020304" pitchFamily="18" charset="0"/>
                <a:cs typeface="Times New Roman" panose="02020603050405020304" pitchFamily="18" charset="0"/>
              </a:endParaRPr>
            </a:p>
          </p:txBody>
        </p:sp>
        <p:sp>
          <p:nvSpPr>
            <p:cNvPr id="15" name="椭圆 14"/>
            <p:cNvSpPr/>
            <p:nvPr/>
          </p:nvSpPr>
          <p:spPr>
            <a:xfrm>
              <a:off x="2986246" y="3517347"/>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h</a:t>
              </a:r>
              <a:endParaRPr lang="zh-CN" altLang="en-US" sz="1600" dirty="0">
                <a:latin typeface="Times New Roman" panose="02020603050405020304" pitchFamily="18" charset="0"/>
                <a:cs typeface="Times New Roman" panose="02020603050405020304" pitchFamily="18" charset="0"/>
              </a:endParaRPr>
            </a:p>
          </p:txBody>
        </p:sp>
        <p:sp>
          <p:nvSpPr>
            <p:cNvPr id="16" name="椭圆 15"/>
            <p:cNvSpPr/>
            <p:nvPr/>
          </p:nvSpPr>
          <p:spPr>
            <a:xfrm>
              <a:off x="3362513" y="3523004"/>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Times New Roman" panose="02020603050405020304" pitchFamily="18" charset="0"/>
                  <a:cs typeface="Times New Roman" panose="02020603050405020304" pitchFamily="18" charset="0"/>
                </a:rPr>
                <a:t>i</a:t>
              </a:r>
              <a:endParaRPr lang="zh-CN" altLang="en-US" sz="1600" dirty="0">
                <a:latin typeface="Times New Roman" panose="02020603050405020304" pitchFamily="18" charset="0"/>
                <a:cs typeface="Times New Roman" panose="02020603050405020304" pitchFamily="18" charset="0"/>
              </a:endParaRPr>
            </a:p>
          </p:txBody>
        </p:sp>
        <p:sp>
          <p:nvSpPr>
            <p:cNvPr id="17" name="椭圆 16"/>
            <p:cNvSpPr/>
            <p:nvPr/>
          </p:nvSpPr>
          <p:spPr>
            <a:xfrm>
              <a:off x="2014774" y="3523004"/>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f</a:t>
              </a:r>
              <a:endParaRPr lang="zh-CN" altLang="en-US" sz="1600" dirty="0">
                <a:latin typeface="Times New Roman" panose="02020603050405020304" pitchFamily="18" charset="0"/>
                <a:cs typeface="Times New Roman" panose="02020603050405020304" pitchFamily="18" charset="0"/>
              </a:endParaRPr>
            </a:p>
          </p:txBody>
        </p:sp>
        <p:sp>
          <p:nvSpPr>
            <p:cNvPr id="18" name="椭圆 17"/>
            <p:cNvSpPr/>
            <p:nvPr/>
          </p:nvSpPr>
          <p:spPr>
            <a:xfrm>
              <a:off x="1510068" y="4125951"/>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j</a:t>
              </a:r>
              <a:endParaRPr lang="zh-CN" altLang="en-US" sz="1600" dirty="0">
                <a:latin typeface="Times New Roman" panose="02020603050405020304" pitchFamily="18" charset="0"/>
                <a:cs typeface="Times New Roman" panose="02020603050405020304" pitchFamily="18" charset="0"/>
              </a:endParaRPr>
            </a:p>
          </p:txBody>
        </p:sp>
        <p:sp>
          <p:nvSpPr>
            <p:cNvPr id="19" name="椭圆 18"/>
            <p:cNvSpPr/>
            <p:nvPr/>
          </p:nvSpPr>
          <p:spPr>
            <a:xfrm>
              <a:off x="2998099" y="4125951"/>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k</a:t>
              </a:r>
              <a:endParaRPr lang="zh-CN" altLang="en-US" sz="1600" dirty="0">
                <a:latin typeface="Times New Roman" panose="02020603050405020304" pitchFamily="18" charset="0"/>
                <a:cs typeface="Times New Roman" panose="02020603050405020304" pitchFamily="18" charset="0"/>
              </a:endParaRPr>
            </a:p>
          </p:txBody>
        </p:sp>
        <p:cxnSp>
          <p:nvCxnSpPr>
            <p:cNvPr id="20" name="直接连接符 19"/>
            <p:cNvCxnSpPr>
              <a:stCxn id="11" idx="4"/>
              <a:endCxn id="6" idx="0"/>
            </p:cNvCxnSpPr>
            <p:nvPr/>
          </p:nvCxnSpPr>
          <p:spPr>
            <a:xfrm>
              <a:off x="2477544" y="2333144"/>
              <a:ext cx="0" cy="28186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3"/>
              <a:endCxn id="12" idx="0"/>
            </p:cNvCxnSpPr>
            <p:nvPr/>
          </p:nvCxnSpPr>
          <p:spPr>
            <a:xfrm flipH="1">
              <a:off x="1633982" y="3243866"/>
              <a:ext cx="156314" cy="279138"/>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5"/>
              <a:endCxn id="17" idx="0"/>
            </p:cNvCxnSpPr>
            <p:nvPr/>
          </p:nvCxnSpPr>
          <p:spPr>
            <a:xfrm>
              <a:off x="1965536" y="3243866"/>
              <a:ext cx="173152" cy="279138"/>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4"/>
              <a:endCxn id="18" idx="0"/>
            </p:cNvCxnSpPr>
            <p:nvPr/>
          </p:nvCxnSpPr>
          <p:spPr>
            <a:xfrm>
              <a:off x="1633982" y="3770832"/>
              <a:ext cx="0" cy="35511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3"/>
              <a:endCxn id="13" idx="0"/>
            </p:cNvCxnSpPr>
            <p:nvPr/>
          </p:nvCxnSpPr>
          <p:spPr>
            <a:xfrm flipH="1">
              <a:off x="2733893" y="3243866"/>
              <a:ext cx="289844" cy="279138"/>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4"/>
              <a:endCxn id="15" idx="0"/>
            </p:cNvCxnSpPr>
            <p:nvPr/>
          </p:nvCxnSpPr>
          <p:spPr>
            <a:xfrm flipH="1">
              <a:off x="3110160" y="3280160"/>
              <a:ext cx="1197" cy="237187"/>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6" idx="0"/>
            </p:cNvCxnSpPr>
            <p:nvPr/>
          </p:nvCxnSpPr>
          <p:spPr>
            <a:xfrm>
              <a:off x="3198977" y="3243866"/>
              <a:ext cx="287450" cy="279138"/>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5" idx="4"/>
              <a:endCxn id="19" idx="0"/>
            </p:cNvCxnSpPr>
            <p:nvPr/>
          </p:nvCxnSpPr>
          <p:spPr>
            <a:xfrm>
              <a:off x="3110160" y="3765175"/>
              <a:ext cx="11853" cy="360776"/>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grpSp>
      <p:sp>
        <p:nvSpPr>
          <p:cNvPr id="45" name="椭圆 44"/>
          <p:cNvSpPr/>
          <p:nvPr/>
        </p:nvSpPr>
        <p:spPr>
          <a:xfrm>
            <a:off x="6334036" y="2657410"/>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b</a:t>
            </a:r>
            <a:endParaRPr lang="zh-CN" altLang="en-US" sz="1600" dirty="0">
              <a:latin typeface="Times New Roman" panose="02020603050405020304" pitchFamily="18" charset="0"/>
              <a:cs typeface="Times New Roman" panose="02020603050405020304" pitchFamily="18" charset="0"/>
            </a:endParaRPr>
          </a:p>
        </p:txBody>
      </p:sp>
      <p:sp>
        <p:nvSpPr>
          <p:cNvPr id="46" name="椭圆 45"/>
          <p:cNvSpPr/>
          <p:nvPr/>
        </p:nvSpPr>
        <p:spPr>
          <a:xfrm>
            <a:off x="5942132" y="3071025"/>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c</a:t>
            </a:r>
            <a:endParaRPr lang="zh-CN" altLang="en-US" sz="1600" dirty="0">
              <a:latin typeface="Times New Roman" panose="02020603050405020304" pitchFamily="18" charset="0"/>
              <a:cs typeface="Times New Roman" panose="02020603050405020304" pitchFamily="18" charset="0"/>
            </a:endParaRPr>
          </a:p>
        </p:txBody>
      </p:sp>
      <p:sp>
        <p:nvSpPr>
          <p:cNvPr id="47" name="椭圆 46"/>
          <p:cNvSpPr/>
          <p:nvPr/>
        </p:nvSpPr>
        <p:spPr>
          <a:xfrm>
            <a:off x="6461227" y="3588580"/>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d</a:t>
            </a:r>
            <a:endParaRPr lang="zh-CN" altLang="en-US" sz="1600" dirty="0">
              <a:latin typeface="Times New Roman" panose="02020603050405020304" pitchFamily="18" charset="0"/>
              <a:cs typeface="Times New Roman" panose="02020603050405020304" pitchFamily="18" charset="0"/>
            </a:endParaRPr>
          </a:p>
        </p:txBody>
      </p:sp>
      <p:cxnSp>
        <p:nvCxnSpPr>
          <p:cNvPr id="48" name="直接连接符 47"/>
          <p:cNvCxnSpPr>
            <a:stCxn id="45" idx="3"/>
            <a:endCxn id="46" idx="7"/>
          </p:cNvCxnSpPr>
          <p:nvPr/>
        </p:nvCxnSpPr>
        <p:spPr>
          <a:xfrm flipH="1">
            <a:off x="6153666" y="2868944"/>
            <a:ext cx="216664" cy="238375"/>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5"/>
            <a:endCxn id="47" idx="1"/>
          </p:cNvCxnSpPr>
          <p:nvPr/>
        </p:nvCxnSpPr>
        <p:spPr>
          <a:xfrm>
            <a:off x="6153666" y="3282559"/>
            <a:ext cx="343855" cy="342315"/>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541760" y="2124009"/>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a</a:t>
            </a:r>
            <a:endParaRPr lang="zh-CN" altLang="en-US" sz="1600" dirty="0">
              <a:latin typeface="Times New Roman" panose="02020603050405020304" pitchFamily="18" charset="0"/>
              <a:cs typeface="Times New Roman" panose="02020603050405020304" pitchFamily="18" charset="0"/>
            </a:endParaRPr>
          </a:p>
        </p:txBody>
      </p:sp>
      <p:sp>
        <p:nvSpPr>
          <p:cNvPr id="51" name="椭圆 50"/>
          <p:cNvSpPr/>
          <p:nvPr/>
        </p:nvSpPr>
        <p:spPr>
          <a:xfrm>
            <a:off x="5622086" y="3556040"/>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e</a:t>
            </a:r>
            <a:endParaRPr lang="zh-CN" altLang="en-US" sz="1600" dirty="0">
              <a:latin typeface="Times New Roman" panose="02020603050405020304" pitchFamily="18" charset="0"/>
              <a:cs typeface="Times New Roman" panose="02020603050405020304" pitchFamily="18" charset="0"/>
            </a:endParaRPr>
          </a:p>
        </p:txBody>
      </p:sp>
      <p:sp>
        <p:nvSpPr>
          <p:cNvPr id="52" name="椭圆 51"/>
          <p:cNvSpPr/>
          <p:nvPr/>
        </p:nvSpPr>
        <p:spPr>
          <a:xfrm>
            <a:off x="6304802" y="4121461"/>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g</a:t>
            </a:r>
            <a:endParaRPr lang="zh-CN" altLang="en-US" sz="1600" dirty="0">
              <a:latin typeface="Times New Roman" panose="02020603050405020304" pitchFamily="18" charset="0"/>
              <a:cs typeface="Times New Roman" panose="02020603050405020304" pitchFamily="18" charset="0"/>
            </a:endParaRPr>
          </a:p>
        </p:txBody>
      </p:sp>
      <p:sp>
        <p:nvSpPr>
          <p:cNvPr id="53" name="椭圆 52"/>
          <p:cNvSpPr/>
          <p:nvPr/>
        </p:nvSpPr>
        <p:spPr>
          <a:xfrm>
            <a:off x="6580931" y="4661403"/>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h</a:t>
            </a:r>
            <a:endParaRPr lang="zh-CN" altLang="en-US" sz="1600" dirty="0">
              <a:latin typeface="Times New Roman" panose="02020603050405020304" pitchFamily="18" charset="0"/>
              <a:cs typeface="Times New Roman" panose="02020603050405020304" pitchFamily="18" charset="0"/>
            </a:endParaRPr>
          </a:p>
        </p:txBody>
      </p:sp>
      <p:sp>
        <p:nvSpPr>
          <p:cNvPr id="54" name="椭圆 53"/>
          <p:cNvSpPr/>
          <p:nvPr/>
        </p:nvSpPr>
        <p:spPr>
          <a:xfrm>
            <a:off x="6934024" y="5171098"/>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Times New Roman" panose="02020603050405020304" pitchFamily="18" charset="0"/>
                <a:cs typeface="Times New Roman" panose="02020603050405020304" pitchFamily="18" charset="0"/>
              </a:rPr>
              <a:t>i</a:t>
            </a:r>
            <a:endParaRPr lang="zh-CN" altLang="en-US" sz="1600" dirty="0">
              <a:latin typeface="Times New Roman" panose="02020603050405020304" pitchFamily="18" charset="0"/>
              <a:cs typeface="Times New Roman" panose="02020603050405020304" pitchFamily="18" charset="0"/>
            </a:endParaRPr>
          </a:p>
        </p:txBody>
      </p:sp>
      <p:sp>
        <p:nvSpPr>
          <p:cNvPr id="55" name="椭圆 54"/>
          <p:cNvSpPr/>
          <p:nvPr/>
        </p:nvSpPr>
        <p:spPr>
          <a:xfrm>
            <a:off x="5882063" y="4123173"/>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f</a:t>
            </a:r>
            <a:endParaRPr lang="zh-CN" altLang="en-US" sz="1600" dirty="0">
              <a:latin typeface="Times New Roman" panose="02020603050405020304" pitchFamily="18" charset="0"/>
              <a:cs typeface="Times New Roman" panose="02020603050405020304" pitchFamily="18" charset="0"/>
            </a:endParaRPr>
          </a:p>
        </p:txBody>
      </p:sp>
      <p:sp>
        <p:nvSpPr>
          <p:cNvPr id="56" name="椭圆 55"/>
          <p:cNvSpPr/>
          <p:nvPr/>
        </p:nvSpPr>
        <p:spPr>
          <a:xfrm>
            <a:off x="5359592" y="4115974"/>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j</a:t>
            </a:r>
            <a:endParaRPr lang="zh-CN" altLang="en-US" sz="1600" dirty="0">
              <a:latin typeface="Times New Roman" panose="02020603050405020304" pitchFamily="18" charset="0"/>
              <a:cs typeface="Times New Roman" panose="02020603050405020304" pitchFamily="18" charset="0"/>
            </a:endParaRPr>
          </a:p>
        </p:txBody>
      </p:sp>
      <p:sp>
        <p:nvSpPr>
          <p:cNvPr id="57" name="椭圆 56"/>
          <p:cNvSpPr/>
          <p:nvPr/>
        </p:nvSpPr>
        <p:spPr>
          <a:xfrm>
            <a:off x="6288760" y="5190869"/>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cs typeface="Times New Roman" panose="02020603050405020304" pitchFamily="18" charset="0"/>
              </a:rPr>
              <a:t>k</a:t>
            </a:r>
            <a:endParaRPr lang="zh-CN" altLang="en-US" sz="1600" dirty="0">
              <a:latin typeface="Times New Roman" panose="02020603050405020304" pitchFamily="18" charset="0"/>
              <a:cs typeface="Times New Roman" panose="02020603050405020304" pitchFamily="18" charset="0"/>
            </a:endParaRPr>
          </a:p>
        </p:txBody>
      </p:sp>
      <p:cxnSp>
        <p:nvCxnSpPr>
          <p:cNvPr id="58" name="直接连接符 57"/>
          <p:cNvCxnSpPr>
            <a:stCxn id="50" idx="4"/>
            <a:endCxn id="45" idx="0"/>
          </p:cNvCxnSpPr>
          <p:nvPr/>
        </p:nvCxnSpPr>
        <p:spPr>
          <a:xfrm flipH="1">
            <a:off x="6457950" y="2371837"/>
            <a:ext cx="207724" cy="285573"/>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6" idx="3"/>
            <a:endCxn id="51" idx="0"/>
          </p:cNvCxnSpPr>
          <p:nvPr/>
        </p:nvCxnSpPr>
        <p:spPr>
          <a:xfrm flipH="1">
            <a:off x="5746000" y="3282559"/>
            <a:ext cx="232426" cy="273481"/>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1" idx="4"/>
            <a:endCxn id="55" idx="0"/>
          </p:cNvCxnSpPr>
          <p:nvPr/>
        </p:nvCxnSpPr>
        <p:spPr>
          <a:xfrm>
            <a:off x="5746000" y="3803868"/>
            <a:ext cx="259977" cy="319305"/>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4"/>
            <a:endCxn id="56" idx="0"/>
          </p:cNvCxnSpPr>
          <p:nvPr/>
        </p:nvCxnSpPr>
        <p:spPr>
          <a:xfrm flipH="1">
            <a:off x="5483506" y="3803868"/>
            <a:ext cx="262494" cy="312106"/>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7" idx="4"/>
            <a:endCxn id="52" idx="0"/>
          </p:cNvCxnSpPr>
          <p:nvPr/>
        </p:nvCxnSpPr>
        <p:spPr>
          <a:xfrm flipH="1">
            <a:off x="6428716" y="3836408"/>
            <a:ext cx="156425" cy="285053"/>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2" idx="5"/>
            <a:endCxn id="53" idx="0"/>
          </p:cNvCxnSpPr>
          <p:nvPr/>
        </p:nvCxnSpPr>
        <p:spPr>
          <a:xfrm>
            <a:off x="6516336" y="4332995"/>
            <a:ext cx="188509" cy="328408"/>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3" idx="5"/>
            <a:endCxn id="54" idx="0"/>
          </p:cNvCxnSpPr>
          <p:nvPr/>
        </p:nvCxnSpPr>
        <p:spPr>
          <a:xfrm>
            <a:off x="6792465" y="4872937"/>
            <a:ext cx="265473" cy="298161"/>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3" idx="3"/>
            <a:endCxn id="57" idx="0"/>
          </p:cNvCxnSpPr>
          <p:nvPr/>
        </p:nvCxnSpPr>
        <p:spPr>
          <a:xfrm flipH="1">
            <a:off x="6412674" y="4872937"/>
            <a:ext cx="204551" cy="317932"/>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885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树的应用</a:t>
            </a:r>
          </a:p>
        </p:txBody>
      </p:sp>
      <p:sp>
        <p:nvSpPr>
          <p:cNvPr id="3" name="内容占位符 2"/>
          <p:cNvSpPr>
            <a:spLocks noGrp="1"/>
          </p:cNvSpPr>
          <p:nvPr>
            <p:ph idx="1"/>
          </p:nvPr>
        </p:nvSpPr>
        <p:spPr>
          <a:xfrm>
            <a:off x="432000" y="851338"/>
            <a:ext cx="8280000" cy="5189102"/>
          </a:xfrm>
        </p:spPr>
        <p:txBody>
          <a:bodyPr>
            <a:normAutofit lnSpcReduction="10000"/>
          </a:bodyPr>
          <a:lstStyle/>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树的应用十分广泛，在后面介绍的查找和排序常用的两项技术中，就有以树结构组织数据进行操作的。</a:t>
            </a:r>
            <a:endParaRPr lang="en-US" altLang="zh-CN" sz="2000" kern="0" dirty="0">
              <a:solidFill>
                <a:srgbClr val="000000"/>
              </a:solidFill>
              <a:latin typeface="微软雅黑" pitchFamily="34" charset="-122"/>
            </a:endParaRPr>
          </a:p>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本节仅讨论树在</a:t>
            </a:r>
            <a:r>
              <a:rPr lang="zh-CN" altLang="en-US" sz="2000" kern="0" dirty="0">
                <a:solidFill>
                  <a:srgbClr val="FF0000"/>
                </a:solidFill>
                <a:latin typeface="微软雅黑" pitchFamily="34" charset="-122"/>
              </a:rPr>
              <a:t>集合表示与运算</a:t>
            </a:r>
            <a:r>
              <a:rPr lang="zh-CN" altLang="en-US" sz="2000" kern="0" dirty="0">
                <a:solidFill>
                  <a:srgbClr val="000000"/>
                </a:solidFill>
                <a:latin typeface="微软雅黑" pitchFamily="34" charset="-122"/>
              </a:rPr>
              <a:t>方面的应用。</a:t>
            </a:r>
            <a:endParaRPr lang="en-US" altLang="zh-CN" sz="2000" kern="0" dirty="0">
              <a:solidFill>
                <a:srgbClr val="000000"/>
              </a:solidFill>
              <a:latin typeface="微软雅黑" pitchFamily="34" charset="-122"/>
            </a:endParaRPr>
          </a:p>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cs typeface="Arial" charset="0"/>
              </a:rPr>
              <a:t>集合是一种常用的数据表示方法，对集合可以作多种操作，假设集合</a:t>
            </a:r>
            <a:r>
              <a:rPr lang="en-US" altLang="zh-CN" sz="2000" kern="0" dirty="0">
                <a:solidFill>
                  <a:srgbClr val="000000"/>
                </a:solidFill>
                <a:latin typeface="微软雅黑" pitchFamily="34" charset="-122"/>
                <a:cs typeface="Arial" charset="0"/>
              </a:rPr>
              <a:t>S</a:t>
            </a:r>
            <a:r>
              <a:rPr lang="zh-CN" altLang="en-US" sz="2000" kern="0" dirty="0">
                <a:solidFill>
                  <a:srgbClr val="000000"/>
                </a:solidFill>
                <a:latin typeface="微软雅黑" pitchFamily="34" charset="-122"/>
                <a:cs typeface="Arial" charset="0"/>
              </a:rPr>
              <a:t>由若干个元素组成，可以按照某一规则把集合</a:t>
            </a:r>
            <a:r>
              <a:rPr lang="en-US" altLang="zh-CN" sz="2000" kern="0" dirty="0">
                <a:solidFill>
                  <a:srgbClr val="000000"/>
                </a:solidFill>
                <a:latin typeface="微软雅黑" pitchFamily="34" charset="-122"/>
                <a:cs typeface="Arial" charset="0"/>
              </a:rPr>
              <a:t>S</a:t>
            </a:r>
            <a:r>
              <a:rPr lang="zh-CN" altLang="en-US" sz="2000" kern="0" dirty="0">
                <a:solidFill>
                  <a:srgbClr val="000000"/>
                </a:solidFill>
                <a:latin typeface="微软雅黑" pitchFamily="34" charset="-122"/>
                <a:cs typeface="Arial" charset="0"/>
              </a:rPr>
              <a:t>划分成若干个互不相交的子集合，例如，集合</a:t>
            </a:r>
            <a:r>
              <a:rPr lang="en-US" altLang="zh-CN" sz="2000" kern="0" dirty="0">
                <a:solidFill>
                  <a:srgbClr val="000000"/>
                </a:solidFill>
                <a:latin typeface="微软雅黑" pitchFamily="34" charset="-122"/>
                <a:cs typeface="Arial" charset="0"/>
              </a:rPr>
              <a:t>S</a:t>
            </a:r>
            <a:r>
              <a:rPr lang="zh-CN" altLang="en-US" sz="2000" kern="0" dirty="0">
                <a:solidFill>
                  <a:srgbClr val="000000"/>
                </a:solidFill>
                <a:latin typeface="微软雅黑" pitchFamily="34" charset="-122"/>
                <a:cs typeface="Arial" charset="0"/>
              </a:rPr>
              <a:t>＝</a:t>
            </a:r>
            <a:r>
              <a:rPr lang="en-US" altLang="zh-CN" sz="2000" kern="0" dirty="0">
                <a:solidFill>
                  <a:srgbClr val="000000"/>
                </a:solidFill>
                <a:latin typeface="微软雅黑" pitchFamily="34" charset="-122"/>
                <a:cs typeface="Arial" charset="0"/>
              </a:rPr>
              <a:t>{1,2,3,4,5,6,7,8,9,10}</a:t>
            </a:r>
            <a:r>
              <a:rPr lang="zh-CN" altLang="en-US" sz="2000" kern="0" dirty="0">
                <a:solidFill>
                  <a:srgbClr val="000000"/>
                </a:solidFill>
                <a:latin typeface="微软雅黑" pitchFamily="34" charset="-122"/>
                <a:cs typeface="Arial" charset="0"/>
              </a:rPr>
              <a:t>，可以被分成如下三个互不相交的子集合：</a:t>
            </a:r>
            <a:endParaRPr lang="en-US" altLang="zh-CN" sz="2000" kern="0" dirty="0">
              <a:solidFill>
                <a:srgbClr val="000000"/>
              </a:solidFill>
              <a:latin typeface="微软雅黑" pitchFamily="34" charset="-122"/>
              <a:cs typeface="Arial" charset="0"/>
            </a:endParaRPr>
          </a:p>
          <a:p>
            <a:pPr marL="0" lvl="0" indent="0" algn="ctr" fontAlgn="base">
              <a:lnSpc>
                <a:spcPct val="150000"/>
              </a:lnSpc>
              <a:spcBef>
                <a:spcPts val="600"/>
              </a:spcBef>
              <a:spcAft>
                <a:spcPct val="0"/>
              </a:spcAft>
              <a:buClr>
                <a:srgbClr val="0000FF"/>
              </a:buClr>
              <a:buNone/>
            </a:pPr>
            <a:r>
              <a:rPr lang="en-US" altLang="zh-CN" sz="2000" kern="0" dirty="0">
                <a:solidFill>
                  <a:srgbClr val="000000"/>
                </a:solidFill>
                <a:latin typeface="微软雅黑" pitchFamily="34" charset="-122"/>
              </a:rPr>
              <a:t> S1</a:t>
            </a:r>
            <a:r>
              <a:rPr lang="zh-CN" altLang="en-US" sz="2000" kern="0" dirty="0">
                <a:solidFill>
                  <a:srgbClr val="000000"/>
                </a:solidFill>
                <a:latin typeface="微软雅黑" pitchFamily="34" charset="-122"/>
              </a:rPr>
              <a:t>＝</a:t>
            </a:r>
            <a:r>
              <a:rPr lang="en-US" altLang="zh-CN" sz="2000" kern="0" dirty="0">
                <a:solidFill>
                  <a:srgbClr val="000000"/>
                </a:solidFill>
                <a:latin typeface="微软雅黑" pitchFamily="34" charset="-122"/>
              </a:rPr>
              <a:t>{1,2,4,7}      S2</a:t>
            </a:r>
            <a:r>
              <a:rPr lang="zh-CN" altLang="en-US" sz="2000" kern="0" dirty="0">
                <a:solidFill>
                  <a:srgbClr val="000000"/>
                </a:solidFill>
                <a:latin typeface="微软雅黑" pitchFamily="34" charset="-122"/>
              </a:rPr>
              <a:t>＝</a:t>
            </a:r>
            <a:r>
              <a:rPr lang="en-US" altLang="zh-CN" sz="2000" kern="0" dirty="0">
                <a:solidFill>
                  <a:srgbClr val="000000"/>
                </a:solidFill>
                <a:latin typeface="微软雅黑" pitchFamily="34" charset="-122"/>
              </a:rPr>
              <a:t>{3,5,8}     S3</a:t>
            </a:r>
            <a:r>
              <a:rPr lang="zh-CN" altLang="en-US" sz="2000" kern="0" dirty="0">
                <a:solidFill>
                  <a:srgbClr val="000000"/>
                </a:solidFill>
                <a:latin typeface="微软雅黑" pitchFamily="34" charset="-122"/>
              </a:rPr>
              <a:t>＝</a:t>
            </a:r>
            <a:r>
              <a:rPr lang="en-US" altLang="zh-CN" sz="2000" kern="0" dirty="0">
                <a:solidFill>
                  <a:srgbClr val="000000"/>
                </a:solidFill>
                <a:latin typeface="微软雅黑" pitchFamily="34" charset="-122"/>
              </a:rPr>
              <a:t>{6,9,10}</a:t>
            </a:r>
          </a:p>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cs typeface="Arial" charset="0"/>
              </a:rPr>
              <a:t>集合</a:t>
            </a:r>
            <a:r>
              <a:rPr lang="en-US" altLang="zh-CN" sz="2000" kern="0" dirty="0">
                <a:solidFill>
                  <a:srgbClr val="000000"/>
                </a:solidFill>
                <a:latin typeface="微软雅黑" pitchFamily="34" charset="-122"/>
                <a:cs typeface="Arial" charset="0"/>
              </a:rPr>
              <a:t>{</a:t>
            </a:r>
            <a:r>
              <a:rPr lang="en-US" altLang="zh-CN" sz="2000" kern="0" dirty="0">
                <a:solidFill>
                  <a:srgbClr val="0000FF"/>
                </a:solidFill>
                <a:latin typeface="微软雅黑" pitchFamily="34" charset="-122"/>
                <a:cs typeface="Arial" charset="0"/>
              </a:rPr>
              <a:t>S</a:t>
            </a:r>
            <a:r>
              <a:rPr lang="en-US" altLang="zh-CN" sz="2000" kern="0" baseline="-25000" dirty="0">
                <a:solidFill>
                  <a:srgbClr val="0000FF"/>
                </a:solidFill>
                <a:latin typeface="微软雅黑" pitchFamily="34" charset="-122"/>
                <a:cs typeface="Arial" charset="0"/>
              </a:rPr>
              <a:t>1</a:t>
            </a:r>
            <a:r>
              <a:rPr lang="en-US" altLang="zh-CN" sz="2000" kern="0" dirty="0">
                <a:solidFill>
                  <a:srgbClr val="000000"/>
                </a:solidFill>
                <a:latin typeface="微软雅黑" pitchFamily="34" charset="-122"/>
                <a:cs typeface="Arial" charset="0"/>
              </a:rPr>
              <a:t>, </a:t>
            </a:r>
            <a:r>
              <a:rPr lang="en-US" altLang="zh-CN" sz="2000" kern="0" dirty="0">
                <a:solidFill>
                  <a:srgbClr val="0000FF"/>
                </a:solidFill>
                <a:latin typeface="微软雅黑" pitchFamily="34" charset="-122"/>
                <a:cs typeface="Arial" charset="0"/>
              </a:rPr>
              <a:t>S</a:t>
            </a:r>
            <a:r>
              <a:rPr lang="en-US" altLang="zh-CN" sz="2000" kern="0" baseline="-25000" dirty="0">
                <a:solidFill>
                  <a:srgbClr val="0000FF"/>
                </a:solidFill>
                <a:latin typeface="微软雅黑" pitchFamily="34" charset="-122"/>
                <a:cs typeface="Arial" charset="0"/>
              </a:rPr>
              <a:t>2</a:t>
            </a:r>
            <a:r>
              <a:rPr lang="en-US" altLang="zh-CN" sz="2000" kern="0" dirty="0">
                <a:solidFill>
                  <a:srgbClr val="000000"/>
                </a:solidFill>
                <a:latin typeface="微软雅黑" pitchFamily="34" charset="-122"/>
                <a:cs typeface="Arial" charset="0"/>
              </a:rPr>
              <a:t>, </a:t>
            </a:r>
            <a:r>
              <a:rPr lang="en-US" altLang="zh-CN" sz="2000" kern="0" dirty="0">
                <a:solidFill>
                  <a:srgbClr val="0000FF"/>
                </a:solidFill>
                <a:latin typeface="微软雅黑" pitchFamily="34" charset="-122"/>
                <a:cs typeface="Arial" charset="0"/>
              </a:rPr>
              <a:t>S</a:t>
            </a:r>
            <a:r>
              <a:rPr lang="en-US" altLang="zh-CN" sz="2000" kern="0" baseline="-25000" dirty="0">
                <a:solidFill>
                  <a:srgbClr val="0000FF"/>
                </a:solidFill>
                <a:latin typeface="微软雅黑" pitchFamily="34" charset="-122"/>
                <a:cs typeface="Arial" charset="0"/>
              </a:rPr>
              <a:t>3</a:t>
            </a:r>
            <a:r>
              <a:rPr lang="en-US" altLang="zh-CN" sz="2000" kern="0" dirty="0">
                <a:solidFill>
                  <a:srgbClr val="000000"/>
                </a:solidFill>
                <a:latin typeface="微软雅黑" pitchFamily="34" charset="-122"/>
                <a:cs typeface="Arial" charset="0"/>
              </a:rPr>
              <a:t>}</a:t>
            </a:r>
            <a:r>
              <a:rPr lang="zh-CN" altLang="en-US" sz="2000" kern="0" dirty="0">
                <a:solidFill>
                  <a:srgbClr val="000000"/>
                </a:solidFill>
                <a:latin typeface="微软雅黑" pitchFamily="34" charset="-122"/>
                <a:cs typeface="Arial" charset="0"/>
              </a:rPr>
              <a:t>就被称为集合</a:t>
            </a:r>
            <a:r>
              <a:rPr lang="en-US" altLang="zh-CN" sz="2000" kern="0" dirty="0">
                <a:solidFill>
                  <a:srgbClr val="000000"/>
                </a:solidFill>
                <a:latin typeface="微软雅黑" pitchFamily="34" charset="-122"/>
                <a:cs typeface="Arial" charset="0"/>
              </a:rPr>
              <a:t>S</a:t>
            </a:r>
            <a:r>
              <a:rPr lang="zh-CN" altLang="en-US" sz="2000" kern="0" dirty="0">
                <a:solidFill>
                  <a:srgbClr val="000000"/>
                </a:solidFill>
                <a:latin typeface="微软雅黑" pitchFamily="34" charset="-122"/>
                <a:cs typeface="Arial" charset="0"/>
              </a:rPr>
              <a:t>的一个划分。 </a:t>
            </a:r>
          </a:p>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cs typeface="Arial" charset="0"/>
              </a:rPr>
              <a:t>在集合上还有最常用的一些运算，比如集合的</a:t>
            </a:r>
            <a:r>
              <a:rPr lang="zh-CN" altLang="en-US" sz="2000" kern="0" dirty="0">
                <a:solidFill>
                  <a:srgbClr val="FF0000"/>
                </a:solidFill>
                <a:latin typeface="微软雅黑" pitchFamily="34" charset="-122"/>
                <a:cs typeface="Arial" charset="0"/>
              </a:rPr>
              <a:t>交</a:t>
            </a:r>
            <a:r>
              <a:rPr lang="zh-CN" altLang="en-US" sz="2000" kern="0" dirty="0">
                <a:solidFill>
                  <a:srgbClr val="000000"/>
                </a:solidFill>
                <a:latin typeface="微软雅黑" pitchFamily="34" charset="-122"/>
                <a:cs typeface="Arial" charset="0"/>
              </a:rPr>
              <a:t>、</a:t>
            </a:r>
            <a:r>
              <a:rPr lang="zh-CN" altLang="en-US" sz="2000" kern="0" dirty="0">
                <a:solidFill>
                  <a:srgbClr val="FF0000"/>
                </a:solidFill>
                <a:latin typeface="微软雅黑" pitchFamily="34" charset="-122"/>
                <a:cs typeface="Arial" charset="0"/>
              </a:rPr>
              <a:t>并</a:t>
            </a:r>
            <a:r>
              <a:rPr lang="zh-CN" altLang="en-US" sz="2000" kern="0" dirty="0">
                <a:solidFill>
                  <a:srgbClr val="000000"/>
                </a:solidFill>
                <a:latin typeface="微软雅黑" pitchFamily="34" charset="-122"/>
                <a:cs typeface="Arial" charset="0"/>
              </a:rPr>
              <a:t>、</a:t>
            </a:r>
            <a:r>
              <a:rPr lang="zh-CN" altLang="en-US" sz="2000" kern="0" dirty="0">
                <a:solidFill>
                  <a:srgbClr val="FF0000"/>
                </a:solidFill>
                <a:latin typeface="微软雅黑" pitchFamily="34" charset="-122"/>
                <a:cs typeface="Arial" charset="0"/>
              </a:rPr>
              <a:t>补</a:t>
            </a:r>
            <a:r>
              <a:rPr lang="zh-CN" altLang="en-US" sz="2000" kern="0" dirty="0">
                <a:solidFill>
                  <a:srgbClr val="000000"/>
                </a:solidFill>
                <a:latin typeface="微软雅黑" pitchFamily="34" charset="-122"/>
                <a:cs typeface="Arial" charset="0"/>
              </a:rPr>
              <a:t>、</a:t>
            </a:r>
            <a:r>
              <a:rPr lang="zh-CN" altLang="en-US" sz="2000" kern="0" dirty="0">
                <a:solidFill>
                  <a:srgbClr val="FF0000"/>
                </a:solidFill>
                <a:latin typeface="微软雅黑" pitchFamily="34" charset="-122"/>
                <a:cs typeface="Arial" charset="0"/>
              </a:rPr>
              <a:t>差</a:t>
            </a:r>
            <a:r>
              <a:rPr lang="zh-CN" altLang="en-US" sz="2000" kern="0" dirty="0">
                <a:solidFill>
                  <a:srgbClr val="000000"/>
                </a:solidFill>
                <a:latin typeface="微软雅黑" pitchFamily="34" charset="-122"/>
                <a:cs typeface="Arial" charset="0"/>
              </a:rPr>
              <a:t>以及判定一个元素是否是集合中的元素，等等。</a:t>
            </a:r>
          </a:p>
          <a:p>
            <a:pPr marL="0" lvl="0" indent="0" fontAlgn="base">
              <a:lnSpc>
                <a:spcPct val="100000"/>
              </a:lnSpc>
              <a:spcBef>
                <a:spcPts val="600"/>
              </a:spcBef>
              <a:spcAft>
                <a:spcPct val="0"/>
              </a:spcAft>
              <a:buClr>
                <a:srgbClr val="0000FF"/>
              </a:buClr>
              <a:buNone/>
            </a:pPr>
            <a:endParaRPr lang="en-US" altLang="zh-CN" sz="2000" kern="0" dirty="0">
              <a:solidFill>
                <a:srgbClr val="000000"/>
              </a:solidFill>
              <a:latin typeface="微软雅黑" pitchFamily="34" charset="-122"/>
            </a:endParaRPr>
          </a:p>
          <a:p>
            <a:pPr marL="342900" lvl="0" indent="-342900" fontAlgn="base">
              <a:lnSpc>
                <a:spcPct val="150000"/>
              </a:lnSpc>
              <a:spcBef>
                <a:spcPts val="600"/>
              </a:spcBef>
              <a:spcAft>
                <a:spcPct val="0"/>
              </a:spcAft>
              <a:buClr>
                <a:srgbClr val="0000FF"/>
              </a:buClr>
              <a:buFont typeface="Wingdings" pitchFamily="2" charset="2"/>
              <a:buChar char="n"/>
            </a:pPr>
            <a:endParaRPr lang="en-US" altLang="zh-CN" sz="2000" b="1" kern="0" dirty="0">
              <a:solidFill>
                <a:srgbClr val="000000"/>
              </a:solidFill>
              <a:latin typeface="微软雅黑" pitchFamily="34" charset="-122"/>
            </a:endParaRPr>
          </a:p>
          <a:p>
            <a:pPr marL="342900" lvl="0" indent="-342900" fontAlgn="base">
              <a:lnSpc>
                <a:spcPct val="150000"/>
              </a:lnSpc>
              <a:spcBef>
                <a:spcPts val="600"/>
              </a:spcBef>
              <a:spcAft>
                <a:spcPct val="0"/>
              </a:spcAft>
              <a:buClr>
                <a:srgbClr val="0000FF"/>
              </a:buClr>
              <a:buFont typeface="Wingdings" pitchFamily="2" charset="2"/>
              <a:buChar char="n"/>
            </a:pPr>
            <a:endParaRPr lang="zh-CN" altLang="en-US" sz="2000" b="1" kern="0" dirty="0">
              <a:solidFill>
                <a:srgbClr val="000000"/>
              </a:solidFill>
              <a:latin typeface="微软雅黑" pitchFamily="34" charset="-122"/>
            </a:endParaRP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53</a:t>
            </a:fld>
            <a:endParaRPr lang="zh-CN" altLang="en-US" dirty="0"/>
          </a:p>
        </p:txBody>
      </p:sp>
    </p:spTree>
    <p:extLst>
      <p:ext uri="{BB962C8B-B14F-4D97-AF65-F5344CB8AC3E}">
        <p14:creationId xmlns:p14="http://schemas.microsoft.com/office/powerpoint/2010/main" val="3470846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树的应用</a:t>
            </a:r>
          </a:p>
        </p:txBody>
      </p:sp>
      <p:sp>
        <p:nvSpPr>
          <p:cNvPr id="3" name="内容占位符 2"/>
          <p:cNvSpPr>
            <a:spLocks noGrp="1"/>
          </p:cNvSpPr>
          <p:nvPr>
            <p:ph idx="1"/>
          </p:nvPr>
        </p:nvSpPr>
        <p:spPr/>
        <p:txBody>
          <a:bodyPr/>
          <a:lstStyle/>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cs typeface="Arial" charset="0"/>
              </a:rPr>
              <a:t>为了有效地对集合执行各种操作，可以用树结构表示集合。用树中的一个结点表示集合中的一个元素，树结构采用双亲表示法存储。 </a:t>
            </a:r>
          </a:p>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cs typeface="Arial" charset="0"/>
              </a:rPr>
              <a:t>例如，集合</a:t>
            </a:r>
            <a:r>
              <a:rPr lang="en-US" altLang="zh-CN" sz="2000" kern="0" dirty="0">
                <a:solidFill>
                  <a:srgbClr val="0000FF"/>
                </a:solidFill>
                <a:latin typeface="微软雅黑" pitchFamily="34" charset="-122"/>
                <a:cs typeface="Arial" charset="0"/>
              </a:rPr>
              <a:t>S</a:t>
            </a:r>
            <a:r>
              <a:rPr lang="en-US" altLang="zh-CN" sz="2000" kern="0" baseline="-25000" dirty="0">
                <a:solidFill>
                  <a:srgbClr val="0000FF"/>
                </a:solidFill>
                <a:latin typeface="微软雅黑" pitchFamily="34" charset="-122"/>
                <a:cs typeface="Arial" charset="0"/>
              </a:rPr>
              <a:t>1</a:t>
            </a:r>
            <a:r>
              <a:rPr lang="zh-CN" altLang="en-US" sz="2000" kern="0" dirty="0">
                <a:solidFill>
                  <a:srgbClr val="000000"/>
                </a:solidFill>
                <a:latin typeface="微软雅黑" pitchFamily="34" charset="-122"/>
                <a:cs typeface="Arial" charset="0"/>
              </a:rPr>
              <a:t>、</a:t>
            </a:r>
            <a:r>
              <a:rPr lang="en-US" altLang="zh-CN" sz="2000" kern="0" dirty="0">
                <a:solidFill>
                  <a:srgbClr val="0000FF"/>
                </a:solidFill>
                <a:latin typeface="微软雅黑" pitchFamily="34" charset="-122"/>
                <a:cs typeface="Arial" charset="0"/>
              </a:rPr>
              <a:t>S</a:t>
            </a:r>
            <a:r>
              <a:rPr lang="en-US" altLang="zh-CN" sz="2000" kern="0" baseline="-25000" dirty="0">
                <a:solidFill>
                  <a:srgbClr val="0000FF"/>
                </a:solidFill>
                <a:latin typeface="微软雅黑" pitchFamily="34" charset="-122"/>
                <a:cs typeface="Arial" charset="0"/>
              </a:rPr>
              <a:t>2</a:t>
            </a:r>
            <a:r>
              <a:rPr lang="zh-CN" altLang="en-US" sz="2000" kern="0" dirty="0">
                <a:solidFill>
                  <a:srgbClr val="000000"/>
                </a:solidFill>
                <a:latin typeface="微软雅黑" pitchFamily="34" charset="-122"/>
                <a:cs typeface="Arial" charset="0"/>
              </a:rPr>
              <a:t>和</a:t>
            </a:r>
            <a:r>
              <a:rPr lang="en-US" altLang="zh-CN" sz="2000" kern="0" dirty="0">
                <a:solidFill>
                  <a:srgbClr val="0000FF"/>
                </a:solidFill>
                <a:latin typeface="微软雅黑" pitchFamily="34" charset="-122"/>
                <a:cs typeface="Arial" charset="0"/>
              </a:rPr>
              <a:t>S</a:t>
            </a:r>
            <a:r>
              <a:rPr lang="en-US" altLang="zh-CN" sz="2000" kern="0" baseline="-25000" dirty="0">
                <a:solidFill>
                  <a:srgbClr val="0000FF"/>
                </a:solidFill>
                <a:latin typeface="微软雅黑" pitchFamily="34" charset="-122"/>
                <a:cs typeface="Arial" charset="0"/>
              </a:rPr>
              <a:t>3</a:t>
            </a:r>
            <a:r>
              <a:rPr lang="zh-CN" altLang="en-US" sz="2000" kern="0" dirty="0">
                <a:solidFill>
                  <a:srgbClr val="000000"/>
                </a:solidFill>
                <a:latin typeface="微软雅黑" pitchFamily="34" charset="-122"/>
                <a:cs typeface="Arial" charset="0"/>
              </a:rPr>
              <a:t>可分别表示为图</a:t>
            </a:r>
            <a:r>
              <a:rPr lang="en-US" altLang="zh-CN" sz="2000" kern="0" dirty="0">
                <a:solidFill>
                  <a:srgbClr val="000000"/>
                </a:solidFill>
                <a:latin typeface="微软雅黑" pitchFamily="34" charset="-122"/>
                <a:cs typeface="Arial" charset="0"/>
              </a:rPr>
              <a:t> (a)</a:t>
            </a:r>
            <a:r>
              <a:rPr lang="zh-CN" altLang="en-US" sz="2000" kern="0" dirty="0">
                <a:solidFill>
                  <a:srgbClr val="000000"/>
                </a:solidFill>
                <a:latin typeface="微软雅黑" pitchFamily="34" charset="-122"/>
                <a:cs typeface="Arial" charset="0"/>
              </a:rPr>
              <a:t>、</a:t>
            </a:r>
            <a:r>
              <a:rPr lang="en-US" altLang="zh-CN" sz="2000" kern="0" dirty="0">
                <a:solidFill>
                  <a:srgbClr val="000000"/>
                </a:solidFill>
                <a:latin typeface="微软雅黑" pitchFamily="34" charset="-122"/>
                <a:cs typeface="Arial" charset="0"/>
              </a:rPr>
              <a:t>(b)</a:t>
            </a:r>
            <a:r>
              <a:rPr lang="zh-CN" altLang="en-US" sz="2000" kern="0" dirty="0">
                <a:solidFill>
                  <a:srgbClr val="000000"/>
                </a:solidFill>
                <a:latin typeface="微软雅黑" pitchFamily="34" charset="-122"/>
                <a:cs typeface="Arial" charset="0"/>
              </a:rPr>
              <a:t>、</a:t>
            </a:r>
            <a:r>
              <a:rPr lang="en-US" altLang="zh-CN" sz="2000" kern="0" dirty="0">
                <a:solidFill>
                  <a:srgbClr val="000000"/>
                </a:solidFill>
                <a:latin typeface="微软雅黑" pitchFamily="34" charset="-122"/>
                <a:cs typeface="Arial" charset="0"/>
              </a:rPr>
              <a:t>(c)</a:t>
            </a:r>
            <a:r>
              <a:rPr lang="zh-CN" altLang="en-US" sz="2000" kern="0" dirty="0">
                <a:solidFill>
                  <a:srgbClr val="000000"/>
                </a:solidFill>
                <a:latin typeface="微软雅黑" pitchFamily="34" charset="-122"/>
                <a:cs typeface="Arial" charset="0"/>
              </a:rPr>
              <a:t>所示的结构。将它们作为集合</a:t>
            </a:r>
            <a:r>
              <a:rPr lang="en-US" altLang="zh-CN" sz="2000" kern="0" dirty="0">
                <a:solidFill>
                  <a:srgbClr val="000000"/>
                </a:solidFill>
                <a:latin typeface="微软雅黑" pitchFamily="34" charset="-122"/>
                <a:cs typeface="Arial" charset="0"/>
              </a:rPr>
              <a:t>S</a:t>
            </a:r>
            <a:r>
              <a:rPr lang="zh-CN" altLang="en-US" sz="2000" kern="0" dirty="0">
                <a:solidFill>
                  <a:srgbClr val="000000"/>
                </a:solidFill>
                <a:latin typeface="微软雅黑" pitchFamily="34" charset="-122"/>
                <a:cs typeface="Arial" charset="0"/>
              </a:rPr>
              <a:t>的一个划分，存储在一维数组中。</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54</a:t>
            </a:fld>
            <a:endParaRPr lang="zh-CN" altLang="en-US" dirty="0"/>
          </a:p>
        </p:txBody>
      </p:sp>
      <p:grpSp>
        <p:nvGrpSpPr>
          <p:cNvPr id="7" name="Group 96"/>
          <p:cNvGrpSpPr>
            <a:grpSpLocks/>
          </p:cNvGrpSpPr>
          <p:nvPr/>
        </p:nvGrpSpPr>
        <p:grpSpPr bwMode="auto">
          <a:xfrm>
            <a:off x="1565275" y="3340378"/>
            <a:ext cx="1800225" cy="1303337"/>
            <a:chOff x="1111" y="2160"/>
            <a:chExt cx="1134" cy="821"/>
          </a:xfrm>
        </p:grpSpPr>
        <p:sp>
          <p:nvSpPr>
            <p:cNvPr id="8" name="Line 85"/>
            <p:cNvSpPr>
              <a:spLocks noChangeShapeType="1"/>
            </p:cNvSpPr>
            <p:nvPr/>
          </p:nvSpPr>
          <p:spPr bwMode="auto">
            <a:xfrm flipV="1">
              <a:off x="1228" y="2401"/>
              <a:ext cx="363" cy="363"/>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86"/>
            <p:cNvSpPr>
              <a:spLocks noChangeShapeType="1"/>
            </p:cNvSpPr>
            <p:nvPr/>
          </p:nvSpPr>
          <p:spPr bwMode="auto">
            <a:xfrm flipH="1" flipV="1">
              <a:off x="1781" y="2381"/>
              <a:ext cx="272" cy="363"/>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Oval 80"/>
            <p:cNvSpPr>
              <a:spLocks noChangeArrowheads="1"/>
            </p:cNvSpPr>
            <p:nvPr/>
          </p:nvSpPr>
          <p:spPr bwMode="auto">
            <a:xfrm>
              <a:off x="1545" y="2160"/>
              <a:ext cx="272" cy="272"/>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a:t>1</a:t>
              </a:r>
            </a:p>
          </p:txBody>
        </p:sp>
        <p:sp>
          <p:nvSpPr>
            <p:cNvPr id="11" name="Oval 81"/>
            <p:cNvSpPr>
              <a:spLocks noChangeArrowheads="1"/>
            </p:cNvSpPr>
            <p:nvPr/>
          </p:nvSpPr>
          <p:spPr bwMode="auto">
            <a:xfrm>
              <a:off x="1111" y="2709"/>
              <a:ext cx="272" cy="272"/>
            </a:xfrm>
            <a:prstGeom prst="ellips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altLang="zh-CN"/>
                <a:t>2</a:t>
              </a:r>
            </a:p>
          </p:txBody>
        </p:sp>
        <p:sp>
          <p:nvSpPr>
            <p:cNvPr id="12" name="Oval 82"/>
            <p:cNvSpPr>
              <a:spLocks noChangeArrowheads="1"/>
            </p:cNvSpPr>
            <p:nvPr/>
          </p:nvSpPr>
          <p:spPr bwMode="auto">
            <a:xfrm>
              <a:off x="1545" y="2704"/>
              <a:ext cx="272" cy="272"/>
            </a:xfrm>
            <a:prstGeom prst="ellips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altLang="zh-CN"/>
                <a:t>4</a:t>
              </a:r>
            </a:p>
          </p:txBody>
        </p:sp>
        <p:sp>
          <p:nvSpPr>
            <p:cNvPr id="13" name="Oval 83"/>
            <p:cNvSpPr>
              <a:spLocks noChangeArrowheads="1"/>
            </p:cNvSpPr>
            <p:nvPr/>
          </p:nvSpPr>
          <p:spPr bwMode="auto">
            <a:xfrm>
              <a:off x="1973" y="2704"/>
              <a:ext cx="272" cy="272"/>
            </a:xfrm>
            <a:prstGeom prst="ellips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altLang="zh-CN"/>
                <a:t>7</a:t>
              </a:r>
            </a:p>
          </p:txBody>
        </p:sp>
        <p:sp>
          <p:nvSpPr>
            <p:cNvPr id="14" name="Line 84"/>
            <p:cNvSpPr>
              <a:spLocks noChangeShapeType="1"/>
            </p:cNvSpPr>
            <p:nvPr/>
          </p:nvSpPr>
          <p:spPr bwMode="auto">
            <a:xfrm flipV="1">
              <a:off x="1675" y="2426"/>
              <a:ext cx="0" cy="273"/>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 name="Group 97"/>
          <p:cNvGrpSpPr>
            <a:grpSpLocks/>
          </p:cNvGrpSpPr>
          <p:nvPr/>
        </p:nvGrpSpPr>
        <p:grpSpPr bwMode="auto">
          <a:xfrm>
            <a:off x="3949700" y="3340378"/>
            <a:ext cx="1449388" cy="1303337"/>
            <a:chOff x="561" y="3199"/>
            <a:chExt cx="913" cy="821"/>
          </a:xfrm>
        </p:grpSpPr>
        <p:sp>
          <p:nvSpPr>
            <p:cNvPr id="16" name="Line 89"/>
            <p:cNvSpPr>
              <a:spLocks noChangeShapeType="1"/>
            </p:cNvSpPr>
            <p:nvPr/>
          </p:nvSpPr>
          <p:spPr bwMode="auto">
            <a:xfrm flipV="1">
              <a:off x="664" y="3450"/>
              <a:ext cx="292" cy="43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90"/>
            <p:cNvSpPr>
              <a:spLocks noChangeShapeType="1"/>
            </p:cNvSpPr>
            <p:nvPr/>
          </p:nvSpPr>
          <p:spPr bwMode="auto">
            <a:xfrm flipH="1" flipV="1">
              <a:off x="1096" y="3450"/>
              <a:ext cx="272" cy="363"/>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Oval 91"/>
            <p:cNvSpPr>
              <a:spLocks noChangeArrowheads="1"/>
            </p:cNvSpPr>
            <p:nvPr/>
          </p:nvSpPr>
          <p:spPr bwMode="auto">
            <a:xfrm>
              <a:off x="881" y="3199"/>
              <a:ext cx="272" cy="272"/>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a:t>3</a:t>
              </a:r>
            </a:p>
          </p:txBody>
        </p:sp>
        <p:sp>
          <p:nvSpPr>
            <p:cNvPr id="19" name="Oval 92"/>
            <p:cNvSpPr>
              <a:spLocks noChangeArrowheads="1"/>
            </p:cNvSpPr>
            <p:nvPr/>
          </p:nvSpPr>
          <p:spPr bwMode="auto">
            <a:xfrm>
              <a:off x="561" y="3748"/>
              <a:ext cx="272" cy="272"/>
            </a:xfrm>
            <a:prstGeom prst="ellips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altLang="zh-CN"/>
                <a:t>5</a:t>
              </a:r>
            </a:p>
          </p:txBody>
        </p:sp>
        <p:sp>
          <p:nvSpPr>
            <p:cNvPr id="20" name="Oval 94"/>
            <p:cNvSpPr>
              <a:spLocks noChangeArrowheads="1"/>
            </p:cNvSpPr>
            <p:nvPr/>
          </p:nvSpPr>
          <p:spPr bwMode="auto">
            <a:xfrm>
              <a:off x="1202" y="3743"/>
              <a:ext cx="272" cy="272"/>
            </a:xfrm>
            <a:prstGeom prst="ellips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altLang="zh-CN"/>
                <a:t>8</a:t>
              </a:r>
            </a:p>
          </p:txBody>
        </p:sp>
      </p:grpSp>
      <p:grpSp>
        <p:nvGrpSpPr>
          <p:cNvPr id="21" name="Group 98"/>
          <p:cNvGrpSpPr>
            <a:grpSpLocks/>
          </p:cNvGrpSpPr>
          <p:nvPr/>
        </p:nvGrpSpPr>
        <p:grpSpPr bwMode="auto">
          <a:xfrm>
            <a:off x="6100763" y="3340378"/>
            <a:ext cx="1516059" cy="1303337"/>
            <a:chOff x="561" y="3199"/>
            <a:chExt cx="955" cy="821"/>
          </a:xfrm>
        </p:grpSpPr>
        <p:sp>
          <p:nvSpPr>
            <p:cNvPr id="22" name="Line 99"/>
            <p:cNvSpPr>
              <a:spLocks noChangeShapeType="1"/>
            </p:cNvSpPr>
            <p:nvPr/>
          </p:nvSpPr>
          <p:spPr bwMode="auto">
            <a:xfrm flipV="1">
              <a:off x="635" y="3450"/>
              <a:ext cx="292" cy="43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100"/>
            <p:cNvSpPr>
              <a:spLocks noChangeShapeType="1"/>
            </p:cNvSpPr>
            <p:nvPr/>
          </p:nvSpPr>
          <p:spPr bwMode="auto">
            <a:xfrm flipH="1" flipV="1">
              <a:off x="1077" y="3450"/>
              <a:ext cx="272" cy="363"/>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Oval 101"/>
            <p:cNvSpPr>
              <a:spLocks noChangeArrowheads="1"/>
            </p:cNvSpPr>
            <p:nvPr/>
          </p:nvSpPr>
          <p:spPr bwMode="auto">
            <a:xfrm>
              <a:off x="862" y="3199"/>
              <a:ext cx="272" cy="272"/>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a:t>6</a:t>
              </a:r>
            </a:p>
          </p:txBody>
        </p:sp>
        <p:sp>
          <p:nvSpPr>
            <p:cNvPr id="25" name="Oval 102"/>
            <p:cNvSpPr>
              <a:spLocks noChangeArrowheads="1"/>
            </p:cNvSpPr>
            <p:nvPr/>
          </p:nvSpPr>
          <p:spPr bwMode="auto">
            <a:xfrm>
              <a:off x="561" y="3748"/>
              <a:ext cx="272" cy="272"/>
            </a:xfrm>
            <a:prstGeom prst="ellips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r>
                <a:rPr lang="en-US" altLang="zh-CN"/>
                <a:t>9</a:t>
              </a:r>
            </a:p>
          </p:txBody>
        </p:sp>
        <p:sp>
          <p:nvSpPr>
            <p:cNvPr id="26" name="Oval 103"/>
            <p:cNvSpPr>
              <a:spLocks noChangeArrowheads="1"/>
            </p:cNvSpPr>
            <p:nvPr/>
          </p:nvSpPr>
          <p:spPr bwMode="auto">
            <a:xfrm>
              <a:off x="1244" y="3743"/>
              <a:ext cx="272" cy="272"/>
            </a:xfrm>
            <a:prstGeom prst="ellips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altLang="zh-CN" dirty="0"/>
                <a:t>10</a:t>
              </a:r>
            </a:p>
          </p:txBody>
        </p:sp>
      </p:grpSp>
      <p:sp>
        <p:nvSpPr>
          <p:cNvPr id="6" name="矩形 5"/>
          <p:cNvSpPr/>
          <p:nvPr/>
        </p:nvSpPr>
        <p:spPr>
          <a:xfrm>
            <a:off x="2109213" y="4819025"/>
            <a:ext cx="6163057" cy="723275"/>
          </a:xfrm>
          <a:prstGeom prst="rect">
            <a:avLst/>
          </a:prstGeom>
        </p:spPr>
        <p:txBody>
          <a:bodyPr wrap="square">
            <a:spAutoFit/>
          </a:bodyPr>
          <a:lstStyle/>
          <a:p>
            <a:r>
              <a:rPr lang="en-US" altLang="zh-CN" dirty="0"/>
              <a:t>(a)</a:t>
            </a:r>
            <a:r>
              <a:rPr lang="zh-CN" altLang="en-US" dirty="0"/>
              <a:t>集合</a:t>
            </a:r>
            <a:r>
              <a:rPr lang="en-US" altLang="zh-CN" dirty="0"/>
              <a:t>S1                    (b)</a:t>
            </a:r>
            <a:r>
              <a:rPr lang="zh-CN" altLang="en-US" dirty="0"/>
              <a:t>集合</a:t>
            </a:r>
            <a:r>
              <a:rPr lang="en-US" altLang="zh-CN" dirty="0"/>
              <a:t>S2                       (c)</a:t>
            </a:r>
            <a:r>
              <a:rPr lang="zh-CN" altLang="en-US" dirty="0"/>
              <a:t>集合</a:t>
            </a:r>
            <a:r>
              <a:rPr lang="en-US" altLang="zh-CN" dirty="0"/>
              <a:t>S3                                                                    </a:t>
            </a:r>
          </a:p>
          <a:p>
            <a:pPr algn="ctr">
              <a:spcBef>
                <a:spcPts val="600"/>
              </a:spcBef>
            </a:pPr>
            <a:r>
              <a:rPr lang="zh-CN" altLang="en-US" dirty="0"/>
              <a:t>集合的树结构表示 </a:t>
            </a:r>
          </a:p>
        </p:txBody>
      </p:sp>
    </p:spTree>
    <p:extLst>
      <p:ext uri="{BB962C8B-B14F-4D97-AF65-F5344CB8AC3E}">
        <p14:creationId xmlns:p14="http://schemas.microsoft.com/office/powerpoint/2010/main" val="2423249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树的应用</a:t>
            </a:r>
          </a:p>
        </p:txBody>
      </p:sp>
      <p:sp>
        <p:nvSpPr>
          <p:cNvPr id="3" name="内容占位符 2"/>
          <p:cNvSpPr>
            <a:spLocks noGrp="1"/>
          </p:cNvSpPr>
          <p:nvPr>
            <p:ph idx="1"/>
          </p:nvPr>
        </p:nvSpPr>
        <p:spPr/>
        <p:txBody>
          <a:bodyPr/>
          <a:lstStyle/>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cs typeface="Arial" charset="0"/>
              </a:rPr>
              <a:t>当集合采用这种存储表示方法时，很容易实现集合的一些基本操作。例如，求两个集合的并集，就可以简单地把一个集合的树根结点作为另一个集合的树根结点的孩子结点。如求上述集合</a:t>
            </a:r>
            <a:r>
              <a:rPr lang="en-US" altLang="zh-CN" sz="2000" kern="0" dirty="0">
                <a:solidFill>
                  <a:srgbClr val="000000"/>
                </a:solidFill>
                <a:latin typeface="微软雅黑" pitchFamily="34" charset="-122"/>
                <a:cs typeface="Arial" charset="0"/>
              </a:rPr>
              <a:t>S</a:t>
            </a:r>
            <a:r>
              <a:rPr lang="en-US" altLang="zh-CN" sz="2000" kern="0" baseline="-25000" dirty="0">
                <a:solidFill>
                  <a:srgbClr val="000000"/>
                </a:solidFill>
                <a:latin typeface="微软雅黑" pitchFamily="34" charset="-122"/>
                <a:cs typeface="Arial" charset="0"/>
              </a:rPr>
              <a:t>1</a:t>
            </a:r>
            <a:r>
              <a:rPr lang="zh-CN" altLang="en-US" sz="2000" kern="0" dirty="0">
                <a:solidFill>
                  <a:srgbClr val="000000"/>
                </a:solidFill>
                <a:latin typeface="微软雅黑" pitchFamily="34" charset="-122"/>
                <a:cs typeface="Arial" charset="0"/>
              </a:rPr>
              <a:t>和</a:t>
            </a:r>
            <a:r>
              <a:rPr lang="en-US" altLang="zh-CN" sz="2000" kern="0" dirty="0">
                <a:solidFill>
                  <a:srgbClr val="000000"/>
                </a:solidFill>
                <a:latin typeface="微软雅黑" pitchFamily="34" charset="-122"/>
                <a:cs typeface="Arial" charset="0"/>
              </a:rPr>
              <a:t>S</a:t>
            </a:r>
            <a:r>
              <a:rPr lang="en-US" altLang="zh-CN" sz="2000" kern="0" baseline="-25000" dirty="0">
                <a:solidFill>
                  <a:srgbClr val="000000"/>
                </a:solidFill>
                <a:latin typeface="微软雅黑" pitchFamily="34" charset="-122"/>
                <a:cs typeface="Arial" charset="0"/>
              </a:rPr>
              <a:t>2</a:t>
            </a:r>
            <a:r>
              <a:rPr lang="zh-CN" altLang="en-US" sz="2000" kern="0" dirty="0">
                <a:solidFill>
                  <a:srgbClr val="000000"/>
                </a:solidFill>
                <a:latin typeface="微软雅黑" pitchFamily="34" charset="-122"/>
                <a:cs typeface="Arial" charset="0"/>
              </a:rPr>
              <a:t>的并集，可以表示为：</a:t>
            </a:r>
            <a:r>
              <a:rPr lang="en-US" altLang="zh-CN" sz="2000" kern="0" dirty="0">
                <a:solidFill>
                  <a:srgbClr val="FF0000"/>
                </a:solidFill>
                <a:latin typeface="微软雅黑" pitchFamily="34" charset="-122"/>
                <a:cs typeface="Arial" charset="0"/>
              </a:rPr>
              <a:t>S</a:t>
            </a:r>
            <a:r>
              <a:rPr lang="en-US" altLang="zh-CN" sz="2000" kern="0" baseline="-25000" dirty="0">
                <a:solidFill>
                  <a:srgbClr val="FF0000"/>
                </a:solidFill>
                <a:latin typeface="微软雅黑" pitchFamily="34" charset="-122"/>
                <a:cs typeface="Arial" charset="0"/>
              </a:rPr>
              <a:t>1</a:t>
            </a:r>
            <a:r>
              <a:rPr lang="en-US" altLang="zh-CN" sz="2000" kern="0" dirty="0">
                <a:solidFill>
                  <a:srgbClr val="FF0000"/>
                </a:solidFill>
                <a:latin typeface="微软雅黑" pitchFamily="34" charset="-122"/>
                <a:cs typeface="Arial" charset="0"/>
              </a:rPr>
              <a:t>∪S</a:t>
            </a:r>
            <a:r>
              <a:rPr lang="en-US" altLang="zh-CN" sz="2000" kern="0" baseline="-25000" dirty="0">
                <a:solidFill>
                  <a:srgbClr val="FF0000"/>
                </a:solidFill>
                <a:latin typeface="微软雅黑" pitchFamily="34" charset="-122"/>
                <a:cs typeface="Arial" charset="0"/>
              </a:rPr>
              <a:t>2</a:t>
            </a:r>
            <a:r>
              <a:rPr lang="zh-CN" altLang="en-US" sz="2000" kern="0" dirty="0">
                <a:solidFill>
                  <a:srgbClr val="000000"/>
                </a:solidFill>
                <a:latin typeface="微软雅黑" pitchFamily="34" charset="-122"/>
                <a:cs typeface="Arial" charset="0"/>
              </a:rPr>
              <a:t>＝</a:t>
            </a:r>
            <a:r>
              <a:rPr lang="en-US" altLang="zh-CN" sz="2000" kern="0" dirty="0">
                <a:solidFill>
                  <a:srgbClr val="000000"/>
                </a:solidFill>
                <a:latin typeface="微软雅黑" pitchFamily="34" charset="-122"/>
                <a:cs typeface="Arial" charset="0"/>
              </a:rPr>
              <a:t>{1,2,3,4,5,7,8}</a:t>
            </a:r>
            <a:r>
              <a:rPr lang="zh-CN" altLang="en-US" sz="2000" kern="0" dirty="0">
                <a:solidFill>
                  <a:srgbClr val="000000"/>
                </a:solidFill>
                <a:latin typeface="微软雅黑" pitchFamily="34" charset="-122"/>
                <a:cs typeface="Arial" charset="0"/>
              </a:rPr>
              <a:t>。</a:t>
            </a:r>
          </a:p>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cs typeface="Arial" charset="0"/>
              </a:rPr>
              <a:t>该结果用树结构表示如图</a:t>
            </a:r>
            <a:r>
              <a:rPr lang="en-US" altLang="zh-CN" sz="2000" kern="0" dirty="0">
                <a:solidFill>
                  <a:srgbClr val="000000"/>
                </a:solidFill>
                <a:latin typeface="微软雅黑" pitchFamily="34" charset="-122"/>
                <a:cs typeface="Arial" charset="0"/>
              </a:rPr>
              <a:t>11.15</a:t>
            </a:r>
            <a:r>
              <a:rPr lang="zh-CN" altLang="en-US" sz="2000" kern="0" dirty="0">
                <a:solidFill>
                  <a:srgbClr val="000000"/>
                </a:solidFill>
                <a:latin typeface="微软雅黑" pitchFamily="34" charset="-122"/>
                <a:cs typeface="Arial" charset="0"/>
              </a:rPr>
              <a:t>所示。</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55</a:t>
            </a:fld>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506" y="3508639"/>
            <a:ext cx="3276986" cy="2405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414197" y="5739450"/>
            <a:ext cx="4315605" cy="369332"/>
          </a:xfrm>
          <a:prstGeom prst="rect">
            <a:avLst/>
          </a:prstGeom>
        </p:spPr>
        <p:txBody>
          <a:bodyPr wrap="none">
            <a:spAutoFit/>
          </a:bodyPr>
          <a:lstStyle/>
          <a:p>
            <a:r>
              <a:rPr lang="zh-CN" altLang="en-US" dirty="0"/>
              <a:t>图</a:t>
            </a:r>
            <a:r>
              <a:rPr lang="en-US" altLang="zh-CN" dirty="0"/>
              <a:t>11.15  </a:t>
            </a:r>
            <a:r>
              <a:rPr lang="zh-CN" altLang="en-US" dirty="0"/>
              <a:t>集合</a:t>
            </a:r>
            <a:r>
              <a:rPr lang="en-US" altLang="zh-CN" dirty="0"/>
              <a:t>S1</a:t>
            </a:r>
            <a:r>
              <a:rPr lang="zh-CN" altLang="en-US" dirty="0"/>
              <a:t>并集合</a:t>
            </a:r>
            <a:r>
              <a:rPr lang="en-US" altLang="zh-CN" dirty="0"/>
              <a:t>S2</a:t>
            </a:r>
            <a:r>
              <a:rPr lang="zh-CN" altLang="en-US" dirty="0"/>
              <a:t>后的树结构示意 </a:t>
            </a:r>
          </a:p>
        </p:txBody>
      </p:sp>
    </p:spTree>
    <p:extLst>
      <p:ext uri="{BB962C8B-B14F-4D97-AF65-F5344CB8AC3E}">
        <p14:creationId xmlns:p14="http://schemas.microsoft.com/office/powerpoint/2010/main" val="1979629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a:t>
            </a:r>
          </a:p>
        </p:txBody>
      </p:sp>
      <p:sp>
        <p:nvSpPr>
          <p:cNvPr id="3" name="内容占位符 2"/>
          <p:cNvSpPr>
            <a:spLocks noGrp="1"/>
          </p:cNvSpPr>
          <p:nvPr>
            <p:ph idx="1"/>
          </p:nvPr>
        </p:nvSpPr>
        <p:spPr/>
        <p:txBody>
          <a:bodyPr/>
          <a:lstStyle/>
          <a:p>
            <a:pPr>
              <a:lnSpc>
                <a:spcPct val="125000"/>
              </a:lnSpc>
              <a:spcBef>
                <a:spcPts val="600"/>
              </a:spcBef>
            </a:pPr>
            <a:r>
              <a:rPr lang="zh-CN" altLang="en-US" dirty="0">
                <a:latin typeface="Microsoft YaHei" charset="0"/>
                <a:ea typeface="Microsoft YaHei" charset="0"/>
                <a:cs typeface="Microsoft YaHei" charset="0"/>
              </a:rPr>
              <a:t>树的定义及相关术语</a:t>
            </a:r>
          </a:p>
          <a:p>
            <a:pPr>
              <a:lnSpc>
                <a:spcPct val="125000"/>
              </a:lnSpc>
              <a:spcBef>
                <a:spcPts val="600"/>
              </a:spcBef>
            </a:pPr>
            <a:r>
              <a:rPr kumimoji="1" lang="zh-CN" altLang="en-US" dirty="0">
                <a:latin typeface="Microsoft YaHei" charset="0"/>
                <a:ea typeface="Microsoft YaHei" charset="0"/>
                <a:cs typeface="Microsoft YaHei" charset="0"/>
              </a:rPr>
              <a:t>满 </a:t>
            </a:r>
            <a:r>
              <a:rPr kumimoji="1" lang="en-US" altLang="zh-CN" dirty="0">
                <a:latin typeface="Microsoft YaHei" charset="0"/>
                <a:ea typeface="Microsoft YaHei" charset="0"/>
                <a:cs typeface="Microsoft YaHei" charset="0"/>
              </a:rPr>
              <a:t>k</a:t>
            </a:r>
            <a:r>
              <a:rPr kumimoji="1" lang="zh-CN" altLang="en-US" dirty="0">
                <a:latin typeface="Microsoft YaHei" charset="0"/>
                <a:ea typeface="Microsoft YaHei" charset="0"/>
                <a:cs typeface="Microsoft YaHei" charset="0"/>
              </a:rPr>
              <a:t> 叉树的性质</a:t>
            </a:r>
            <a:endParaRPr lang="zh-CN" altLang="en-US" dirty="0">
              <a:latin typeface="Microsoft YaHei" charset="0"/>
              <a:ea typeface="Microsoft YaHei" charset="0"/>
              <a:cs typeface="Microsoft YaHei" charset="0"/>
            </a:endParaRPr>
          </a:p>
          <a:p>
            <a:pPr>
              <a:lnSpc>
                <a:spcPct val="125000"/>
              </a:lnSpc>
              <a:spcBef>
                <a:spcPts val="600"/>
              </a:spcBef>
            </a:pPr>
            <a:r>
              <a:rPr lang="zh-CN" altLang="en-US" dirty="0">
                <a:latin typeface="Microsoft YaHei" charset="0"/>
                <a:ea typeface="Microsoft YaHei" charset="0"/>
                <a:cs typeface="Microsoft YaHei" charset="0"/>
              </a:rPr>
              <a:t>树的表示和存储结构</a:t>
            </a:r>
          </a:p>
          <a:p>
            <a:pPr>
              <a:lnSpc>
                <a:spcPct val="125000"/>
              </a:lnSpc>
              <a:spcBef>
                <a:spcPts val="600"/>
              </a:spcBef>
            </a:pPr>
            <a:r>
              <a:rPr lang="zh-CN" altLang="en-US" dirty="0">
                <a:latin typeface="Microsoft YaHei" charset="0"/>
                <a:ea typeface="Microsoft YaHei" charset="0"/>
                <a:cs typeface="Microsoft YaHei" charset="0"/>
              </a:rPr>
              <a:t>树和森林的遍历</a:t>
            </a:r>
          </a:p>
          <a:p>
            <a:pPr>
              <a:lnSpc>
                <a:spcPct val="125000"/>
              </a:lnSpc>
              <a:spcBef>
                <a:spcPts val="600"/>
              </a:spcBef>
            </a:pPr>
            <a:r>
              <a:rPr lang="zh-CN" altLang="en-US" dirty="0">
                <a:latin typeface="Microsoft YaHei" charset="0"/>
                <a:ea typeface="Microsoft YaHei" charset="0"/>
                <a:cs typeface="Microsoft YaHei" charset="0"/>
              </a:rPr>
              <a:t>树、森林与二叉树的转换</a:t>
            </a:r>
          </a:p>
          <a:p>
            <a:pPr lvl="1">
              <a:lnSpc>
                <a:spcPct val="125000"/>
              </a:lnSpc>
              <a:spcBef>
                <a:spcPts val="600"/>
              </a:spcBef>
            </a:pPr>
            <a:r>
              <a:rPr lang="zh-CN" altLang="en-US" kern="0" dirty="0">
                <a:solidFill>
                  <a:srgbClr val="0000FF"/>
                </a:solidFill>
                <a:latin typeface="Microsoft YaHei" charset="0"/>
                <a:ea typeface="Microsoft YaHei" charset="0"/>
                <a:cs typeface="Microsoft YaHei" charset="0"/>
              </a:rPr>
              <a:t>树与二叉树的转换</a:t>
            </a:r>
          </a:p>
          <a:p>
            <a:pPr lvl="1">
              <a:lnSpc>
                <a:spcPct val="125000"/>
              </a:lnSpc>
              <a:spcBef>
                <a:spcPts val="600"/>
              </a:spcBef>
            </a:pPr>
            <a:r>
              <a:rPr lang="zh-CN" altLang="en-US" kern="0" dirty="0">
                <a:solidFill>
                  <a:srgbClr val="0000FF"/>
                </a:solidFill>
                <a:latin typeface="Microsoft YaHei" charset="0"/>
                <a:ea typeface="Microsoft YaHei" charset="0"/>
                <a:cs typeface="Microsoft YaHei" charset="0"/>
              </a:rPr>
              <a:t>森林转换为二叉树</a:t>
            </a:r>
          </a:p>
          <a:p>
            <a:pPr lvl="1">
              <a:lnSpc>
                <a:spcPct val="125000"/>
              </a:lnSpc>
              <a:spcBef>
                <a:spcPts val="600"/>
              </a:spcBef>
            </a:pPr>
            <a:r>
              <a:rPr lang="zh-CN" altLang="en-US" kern="0" dirty="0">
                <a:solidFill>
                  <a:srgbClr val="0000FF"/>
                </a:solidFill>
                <a:latin typeface="Microsoft YaHei" charset="0"/>
                <a:ea typeface="Microsoft YaHei" charset="0"/>
                <a:cs typeface="Microsoft YaHei" charset="0"/>
              </a:rPr>
              <a:t>二叉树转换为树和森林</a:t>
            </a:r>
          </a:p>
          <a:p>
            <a:pPr>
              <a:lnSpc>
                <a:spcPct val="125000"/>
              </a:lnSpc>
              <a:spcBef>
                <a:spcPts val="600"/>
              </a:spcBef>
            </a:pPr>
            <a:r>
              <a:rPr lang="zh-CN" altLang="en-US" dirty="0">
                <a:latin typeface="Microsoft YaHei" charset="0"/>
                <a:ea typeface="Microsoft YaHei" charset="0"/>
                <a:cs typeface="Microsoft YaHei" charset="0"/>
              </a:rPr>
              <a:t>树的应用</a:t>
            </a:r>
            <a:endParaRPr lang="zh-CN" altLang="en-US" kern="0" dirty="0">
              <a:solidFill>
                <a:srgbClr val="FF0000"/>
              </a:solidFill>
              <a:latin typeface="Microsoft YaHei" charset="0"/>
              <a:ea typeface="Microsoft YaHei" charset="0"/>
              <a:cs typeface="Microsoft YaHei" charset="0"/>
            </a:endParaRPr>
          </a:p>
          <a:p>
            <a:pPr lvl="1"/>
            <a:endParaRPr lang="zh-CN" altLang="en-US" kern="0" dirty="0">
              <a:solidFill>
                <a:srgbClr val="FF0000"/>
              </a:solidFill>
              <a:latin typeface="Tahoma" pitchFamily="34" charset="0"/>
              <a:ea typeface="黑体" pitchFamily="49" charset="-122"/>
            </a:endParaRPr>
          </a:p>
          <a:p>
            <a:pPr lvl="1"/>
            <a:endParaRPr lang="zh-CN" altLang="en-US" b="1" kern="0" dirty="0">
              <a:solidFill>
                <a:srgbClr val="FF0000"/>
              </a:solidFill>
              <a:latin typeface="微软雅黑" pitchFamily="34" charset="-122"/>
            </a:endParaRPr>
          </a:p>
          <a:p>
            <a:pPr lvl="1"/>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56</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913070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35624-93D2-8BA9-8A54-1C8D684BC8D0}"/>
              </a:ext>
            </a:extLst>
          </p:cNvPr>
          <p:cNvSpPr>
            <a:spLocks noGrp="1"/>
          </p:cNvSpPr>
          <p:nvPr>
            <p:ph type="title"/>
          </p:nvPr>
        </p:nvSpPr>
        <p:spPr/>
        <p:txBody>
          <a:bodyPr/>
          <a:lstStyle/>
          <a:p>
            <a:r>
              <a:rPr lang="zh-CN" altLang="en-US" dirty="0"/>
              <a:t>二叉树、树、森林 </a:t>
            </a:r>
            <a:r>
              <a:rPr lang="en-US" altLang="zh-CN" dirty="0"/>
              <a:t>- </a:t>
            </a:r>
            <a:r>
              <a:rPr lang="zh-CN" altLang="en-US" dirty="0"/>
              <a:t>作业</a:t>
            </a:r>
          </a:p>
        </p:txBody>
      </p:sp>
      <p:sp>
        <p:nvSpPr>
          <p:cNvPr id="3" name="内容占位符 2">
            <a:extLst>
              <a:ext uri="{FF2B5EF4-FFF2-40B4-BE49-F238E27FC236}">
                <a16:creationId xmlns:a16="http://schemas.microsoft.com/office/drawing/2014/main" id="{2245290D-23D8-0C83-3894-DDB4EBB20AC6}"/>
              </a:ext>
            </a:extLst>
          </p:cNvPr>
          <p:cNvSpPr>
            <a:spLocks noGrp="1"/>
          </p:cNvSpPr>
          <p:nvPr>
            <p:ph idx="1"/>
          </p:nvPr>
        </p:nvSpPr>
        <p:spPr/>
        <p:txBody>
          <a:bodyPr/>
          <a:lstStyle/>
          <a:p>
            <a:r>
              <a:rPr lang="zh-CN" altLang="en-US" b="1" dirty="0"/>
              <a:t>一、</a:t>
            </a:r>
            <a:r>
              <a:rPr lang="en-US" altLang="zh-CN" b="1" dirty="0"/>
              <a:t>1</a:t>
            </a:r>
            <a:r>
              <a:rPr lang="zh-CN" altLang="en-US" b="1" dirty="0"/>
              <a:t>、</a:t>
            </a:r>
            <a:r>
              <a:rPr lang="en-US" altLang="zh-CN" b="1" dirty="0"/>
              <a:t>10</a:t>
            </a:r>
            <a:r>
              <a:rPr lang="zh-CN" altLang="en-US" b="1" dirty="0"/>
              <a:t>、</a:t>
            </a:r>
            <a:r>
              <a:rPr lang="en-US" altLang="zh-CN" b="1" dirty="0"/>
              <a:t>18</a:t>
            </a:r>
            <a:r>
              <a:rPr lang="zh-CN" altLang="en-US" b="1" dirty="0"/>
              <a:t>、</a:t>
            </a:r>
            <a:r>
              <a:rPr lang="en-US" altLang="zh-CN" b="1" dirty="0"/>
              <a:t>22---50</a:t>
            </a:r>
            <a:r>
              <a:rPr lang="zh-CN" altLang="en-US" b="1" dirty="0"/>
              <a:t>；</a:t>
            </a:r>
            <a:endParaRPr lang="en-US" altLang="zh-CN" b="1" dirty="0"/>
          </a:p>
          <a:p>
            <a:endParaRPr lang="en-US" altLang="zh-CN" b="1" dirty="0"/>
          </a:p>
          <a:p>
            <a:r>
              <a:rPr lang="zh-CN" altLang="en-US" b="1" dirty="0"/>
              <a:t>二、</a:t>
            </a:r>
            <a:r>
              <a:rPr lang="en-US" altLang="zh-CN" b="1" dirty="0"/>
              <a:t>2</a:t>
            </a:r>
            <a:r>
              <a:rPr lang="zh-CN" altLang="en-US" b="1" dirty="0"/>
              <a:t>；</a:t>
            </a:r>
            <a:endParaRPr lang="en-US" altLang="zh-CN" b="1" dirty="0"/>
          </a:p>
          <a:p>
            <a:endParaRPr lang="en-US" altLang="zh-CN" b="1" dirty="0"/>
          </a:p>
          <a:p>
            <a:r>
              <a:rPr lang="zh-CN" altLang="en-US" b="1" dirty="0"/>
              <a:t>三、 </a:t>
            </a:r>
            <a:r>
              <a:rPr lang="en-US" altLang="zh-CN" b="1" dirty="0"/>
              <a:t>9</a:t>
            </a:r>
            <a:r>
              <a:rPr lang="zh-CN" altLang="en-US" b="1" dirty="0"/>
              <a:t>、</a:t>
            </a:r>
            <a:r>
              <a:rPr lang="en-US" altLang="zh-CN" b="1" dirty="0"/>
              <a:t>10</a:t>
            </a:r>
            <a:r>
              <a:rPr lang="zh-CN" altLang="en-US" b="1"/>
              <a:t>。</a:t>
            </a:r>
            <a:endParaRPr lang="zh-CN" altLang="en-US" b="1" dirty="0"/>
          </a:p>
        </p:txBody>
      </p:sp>
      <p:sp>
        <p:nvSpPr>
          <p:cNvPr id="4" name="灯片编号占位符 3">
            <a:extLst>
              <a:ext uri="{FF2B5EF4-FFF2-40B4-BE49-F238E27FC236}">
                <a16:creationId xmlns:a16="http://schemas.microsoft.com/office/drawing/2014/main" id="{639BD5D6-5E69-5A14-4321-EB6CC9ECECC7}"/>
              </a:ext>
            </a:extLst>
          </p:cNvPr>
          <p:cNvSpPr>
            <a:spLocks noGrp="1"/>
          </p:cNvSpPr>
          <p:nvPr>
            <p:ph type="sldNum" sz="quarter" idx="12"/>
          </p:nvPr>
        </p:nvSpPr>
        <p:spPr/>
        <p:txBody>
          <a:bodyPr/>
          <a:lstStyle/>
          <a:p>
            <a:fld id="{36FD9405-CE62-418F-9683-85B6A1C55A4B}" type="slidenum">
              <a:rPr lang="zh-CN" altLang="en-US" smtClean="0"/>
              <a:pPr/>
              <a:t>57</a:t>
            </a:fld>
            <a:endParaRPr lang="zh-CN" altLang="en-US" dirty="0"/>
          </a:p>
        </p:txBody>
      </p:sp>
      <p:sp>
        <p:nvSpPr>
          <p:cNvPr id="5" name="页脚占位符 4">
            <a:extLst>
              <a:ext uri="{FF2B5EF4-FFF2-40B4-BE49-F238E27FC236}">
                <a16:creationId xmlns:a16="http://schemas.microsoft.com/office/drawing/2014/main" id="{2D90C5DF-2C4A-5A25-B3B6-4D0F5745D304}"/>
              </a:ext>
            </a:extLst>
          </p:cNvPr>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338156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Specifications and Term</a:t>
            </a:r>
            <a:endParaRPr lang="zh-CN" altLang="en-US" dirty="0"/>
          </a:p>
        </p:txBody>
      </p:sp>
      <p:sp>
        <p:nvSpPr>
          <p:cNvPr id="3" name="内容占位符 2"/>
          <p:cNvSpPr>
            <a:spLocks noGrp="1"/>
          </p:cNvSpPr>
          <p:nvPr>
            <p:ph idx="1"/>
          </p:nvPr>
        </p:nvSpPr>
        <p:spPr>
          <a:xfrm>
            <a:off x="432000" y="976838"/>
            <a:ext cx="8433704" cy="5063602"/>
          </a:xfrm>
        </p:spPr>
        <p:txBody>
          <a:bodyPr/>
          <a:lstStyle/>
          <a:p>
            <a:pPr marL="342900" lvl="0" indent="-342900" algn="just" fontAlgn="base">
              <a:lnSpc>
                <a:spcPct val="125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从树的定义和图</a:t>
            </a:r>
            <a:r>
              <a:rPr lang="en-US" altLang="zh-CN" sz="2000" kern="0" dirty="0">
                <a:solidFill>
                  <a:srgbClr val="000000"/>
                </a:solidFill>
                <a:latin typeface="微软雅黑" pitchFamily="34" charset="-122"/>
              </a:rPr>
              <a:t>6.21(a)</a:t>
            </a:r>
            <a:r>
              <a:rPr lang="zh-CN" altLang="en-US" sz="2000" kern="0" dirty="0">
                <a:solidFill>
                  <a:srgbClr val="000000"/>
                </a:solidFill>
                <a:latin typeface="微软雅黑" pitchFamily="34" charset="-122"/>
              </a:rPr>
              <a:t>的示例可以看出，树具有下面两个特点：</a:t>
            </a:r>
          </a:p>
          <a:p>
            <a:pPr marL="742950" lvl="1" indent="-285750" fontAlgn="base">
              <a:lnSpc>
                <a:spcPct val="125000"/>
              </a:lnSpc>
              <a:spcBef>
                <a:spcPts val="600"/>
              </a:spcBef>
              <a:spcAft>
                <a:spcPct val="0"/>
              </a:spcAft>
              <a:buClr>
                <a:srgbClr val="0000FF"/>
              </a:buClr>
              <a:buNone/>
            </a:pPr>
            <a:r>
              <a:rPr lang="en-US" altLang="zh-CN" kern="0" dirty="0">
                <a:latin typeface="微软雅黑" pitchFamily="34" charset="-122"/>
              </a:rPr>
              <a:t>(1)</a:t>
            </a:r>
            <a:r>
              <a:rPr lang="zh-CN" altLang="en-US" kern="0" dirty="0">
                <a:latin typeface="微软雅黑" pitchFamily="34" charset="-122"/>
              </a:rPr>
              <a:t> 树的根结点没有前驱结点，除根结点之外的所有结点</a:t>
            </a:r>
            <a:r>
              <a:rPr lang="zh-CN" altLang="en-US" kern="0" dirty="0">
                <a:solidFill>
                  <a:srgbClr val="FF0000"/>
                </a:solidFill>
                <a:latin typeface="微软雅黑" pitchFamily="34" charset="-122"/>
              </a:rPr>
              <a:t>有且只有一个</a:t>
            </a:r>
            <a:r>
              <a:rPr lang="zh-CN" altLang="en-US" kern="0" dirty="0">
                <a:latin typeface="微软雅黑" pitchFamily="34" charset="-122"/>
              </a:rPr>
              <a:t>前驱结点。</a:t>
            </a:r>
          </a:p>
          <a:p>
            <a:pPr marL="742950" lvl="1" indent="-285750" fontAlgn="base">
              <a:lnSpc>
                <a:spcPct val="125000"/>
              </a:lnSpc>
              <a:spcBef>
                <a:spcPts val="600"/>
              </a:spcBef>
              <a:spcAft>
                <a:spcPct val="0"/>
              </a:spcAft>
              <a:buClr>
                <a:srgbClr val="0000FF"/>
              </a:buClr>
              <a:buNone/>
            </a:pPr>
            <a:r>
              <a:rPr lang="en-US" altLang="zh-CN" kern="0" dirty="0">
                <a:latin typeface="微软雅黑" pitchFamily="34" charset="-122"/>
              </a:rPr>
              <a:t>(2)</a:t>
            </a:r>
            <a:r>
              <a:rPr lang="zh-CN" altLang="en-US" kern="0" dirty="0">
                <a:latin typeface="微软雅黑" pitchFamily="34" charset="-122"/>
              </a:rPr>
              <a:t> 树中所有结点可以有零个或多个后继结点。</a:t>
            </a:r>
          </a:p>
          <a:p>
            <a:pPr marL="342900" lvl="0" indent="-342900" fontAlgn="base">
              <a:lnSpc>
                <a:spcPct val="125000"/>
              </a:lnSpc>
              <a:spcBef>
                <a:spcPts val="600"/>
              </a:spcBef>
              <a:spcAft>
                <a:spcPct val="0"/>
              </a:spcAft>
              <a:buClr>
                <a:srgbClr val="0000FF"/>
              </a:buClr>
              <a:buFont typeface="Wingdings" pitchFamily="2" charset="2"/>
              <a:buChar char="n"/>
            </a:pPr>
            <a:r>
              <a:rPr lang="zh-CN" altLang="en-US" sz="2000" kern="0" dirty="0">
                <a:solidFill>
                  <a:srgbClr val="000000"/>
                </a:solidFill>
                <a:latin typeface="微软雅黑" pitchFamily="34" charset="-122"/>
              </a:rPr>
              <a:t>由此特点可知，图</a:t>
            </a:r>
            <a:r>
              <a:rPr lang="en-US" altLang="zh-CN" sz="2000" kern="0" dirty="0">
                <a:solidFill>
                  <a:srgbClr val="000000"/>
                </a:solidFill>
                <a:latin typeface="微软雅黑" pitchFamily="34" charset="-122"/>
              </a:rPr>
              <a:t>6.2</a:t>
            </a:r>
            <a:r>
              <a:rPr lang="en-US" altLang="zh-CN" sz="2000" kern="0" dirty="0">
                <a:solidFill>
                  <a:srgbClr val="000000"/>
                </a:solidFill>
                <a:latin typeface="微软雅黑" pitchFamily="34" charset="-122"/>
                <a:cs typeface="Times New Roman" pitchFamily="18" charset="0"/>
              </a:rPr>
              <a:t>1(b)</a:t>
            </a:r>
            <a:r>
              <a:rPr lang="zh-CN" altLang="en-US" sz="2000" kern="0" dirty="0">
                <a:solidFill>
                  <a:srgbClr val="000000"/>
                </a:solidFill>
                <a:latin typeface="微软雅黑" pitchFamily="34" charset="-122"/>
              </a:rPr>
              <a:t>、</a:t>
            </a:r>
            <a:r>
              <a:rPr lang="en-US" altLang="zh-CN" sz="2000" kern="0" dirty="0">
                <a:solidFill>
                  <a:srgbClr val="000000"/>
                </a:solidFill>
                <a:latin typeface="微软雅黑" pitchFamily="34" charset="-122"/>
                <a:cs typeface="Times New Roman" pitchFamily="18" charset="0"/>
              </a:rPr>
              <a:t>(c)</a:t>
            </a:r>
            <a:r>
              <a:rPr lang="zh-CN" altLang="en-US" sz="2000" kern="0" dirty="0">
                <a:solidFill>
                  <a:srgbClr val="000000"/>
                </a:solidFill>
                <a:latin typeface="微软雅黑" pitchFamily="34" charset="-122"/>
              </a:rPr>
              <a:t>、</a:t>
            </a:r>
            <a:r>
              <a:rPr lang="en-US" altLang="zh-CN" sz="2000" kern="0" dirty="0">
                <a:solidFill>
                  <a:srgbClr val="000000"/>
                </a:solidFill>
                <a:latin typeface="微软雅黑" pitchFamily="34" charset="-122"/>
                <a:cs typeface="Times New Roman" pitchFamily="18" charset="0"/>
              </a:rPr>
              <a:t>(d)</a:t>
            </a:r>
            <a:r>
              <a:rPr lang="zh-CN" altLang="en-US" sz="2000" kern="0" dirty="0">
                <a:solidFill>
                  <a:srgbClr val="000000"/>
                </a:solidFill>
                <a:latin typeface="微软雅黑" pitchFamily="34" charset="-122"/>
              </a:rPr>
              <a:t>所示的都不是树结构。</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6</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89" y="3249836"/>
            <a:ext cx="7500422" cy="221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914399" y="5467343"/>
            <a:ext cx="7509753" cy="661720"/>
          </a:xfrm>
          <a:prstGeom prst="rect">
            <a:avLst/>
          </a:prstGeom>
        </p:spPr>
        <p:txBody>
          <a:bodyPr wrap="square">
            <a:spAutoFit/>
          </a:bodyPr>
          <a:lstStyle/>
          <a:p>
            <a:pPr algn="ctr">
              <a:spcBef>
                <a:spcPts val="600"/>
              </a:spcBef>
            </a:pPr>
            <a:r>
              <a:rPr lang="zh-CN" altLang="en-US" sz="1600" dirty="0"/>
              <a:t>      </a:t>
            </a:r>
            <a:r>
              <a:rPr lang="en-US" altLang="zh-CN" sz="1600" dirty="0"/>
              <a:t>(a)</a:t>
            </a:r>
            <a:r>
              <a:rPr lang="zh-CN" altLang="en-US" sz="1600" dirty="0"/>
              <a:t>一棵树结构          </a:t>
            </a:r>
            <a:r>
              <a:rPr lang="en-US" altLang="zh-CN" sz="1600" dirty="0"/>
              <a:t>(b)</a:t>
            </a:r>
            <a:r>
              <a:rPr lang="zh-CN" altLang="en-US" sz="1600" dirty="0"/>
              <a:t>一个非树结构          </a:t>
            </a:r>
            <a:r>
              <a:rPr lang="en-US" altLang="zh-CN" sz="1600" dirty="0"/>
              <a:t>(c)</a:t>
            </a:r>
            <a:r>
              <a:rPr lang="zh-CN" altLang="en-US" sz="1600" dirty="0"/>
              <a:t>一个非树结构        </a:t>
            </a:r>
            <a:r>
              <a:rPr lang="en-US" altLang="zh-CN" sz="1600" dirty="0"/>
              <a:t>(d)</a:t>
            </a:r>
            <a:r>
              <a:rPr lang="zh-CN" altLang="en-US" sz="1600" dirty="0"/>
              <a:t>一个非树结构</a:t>
            </a:r>
          </a:p>
          <a:p>
            <a:pPr algn="ctr">
              <a:spcBef>
                <a:spcPts val="600"/>
              </a:spcBef>
            </a:pPr>
            <a:r>
              <a:rPr lang="zh-CN" altLang="en-US" sz="1600" dirty="0"/>
              <a:t>图</a:t>
            </a:r>
            <a:r>
              <a:rPr lang="en-US" altLang="zh-CN" sz="1600" dirty="0"/>
              <a:t>6.21  </a:t>
            </a:r>
            <a:r>
              <a:rPr lang="zh-CN" altLang="en-US" sz="1600" dirty="0"/>
              <a:t>树结构和非树结构的示意</a:t>
            </a:r>
          </a:p>
        </p:txBody>
      </p:sp>
    </p:spTree>
    <p:extLst>
      <p:ext uri="{BB962C8B-B14F-4D97-AF65-F5344CB8AC3E}">
        <p14:creationId xmlns:p14="http://schemas.microsoft.com/office/powerpoint/2010/main" val="64540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a:t>
            </a:r>
            <a:endParaRPr lang="zh-CN" altLang="en-US" dirty="0"/>
          </a:p>
        </p:txBody>
      </p:sp>
      <p:sp>
        <p:nvSpPr>
          <p:cNvPr id="3" name="内容占位符 2"/>
          <p:cNvSpPr>
            <a:spLocks noGrp="1"/>
          </p:cNvSpPr>
          <p:nvPr>
            <p:ph idx="1"/>
          </p:nvPr>
        </p:nvSpPr>
        <p:spPr>
          <a:xfrm>
            <a:off x="299103" y="888763"/>
            <a:ext cx="8682527" cy="5151677"/>
          </a:xfrm>
        </p:spPr>
        <p:txBody>
          <a:bodyPr>
            <a:normAutofit/>
          </a:bodyPr>
          <a:lstStyle/>
          <a:p>
            <a:pPr>
              <a:lnSpc>
                <a:spcPct val="150000"/>
              </a:lnSpc>
            </a:pPr>
            <a:r>
              <a:rPr lang="zh-CN" altLang="en-US" sz="2000" dirty="0"/>
              <a:t>具有</a:t>
            </a:r>
            <a:r>
              <a:rPr lang="en-US" altLang="zh-CN" sz="2000" dirty="0"/>
              <a:t>3</a:t>
            </a:r>
            <a:r>
              <a:rPr lang="zh-CN" altLang="en-US" sz="2000" dirty="0"/>
              <a:t>个结点的二叉树，和具有</a:t>
            </a:r>
            <a:r>
              <a:rPr lang="en-US" altLang="zh-CN" sz="2000" dirty="0"/>
              <a:t>3</a:t>
            </a:r>
            <a:r>
              <a:rPr lang="zh-CN" altLang="en-US" sz="2000" dirty="0"/>
              <a:t>个结点的树它们的所有不同形态有哪些？</a:t>
            </a:r>
            <a:endParaRPr lang="en-US" altLang="zh-CN" sz="2000" dirty="0"/>
          </a:p>
          <a:p>
            <a:pPr>
              <a:lnSpc>
                <a:spcPct val="150000"/>
              </a:lnSpc>
            </a:pPr>
            <a:r>
              <a:rPr lang="zh-CN" altLang="en-US" sz="2000" dirty="0"/>
              <a:t>具有</a:t>
            </a:r>
            <a:r>
              <a:rPr lang="en-US" altLang="zh-CN" sz="2000" dirty="0"/>
              <a:t>3</a:t>
            </a:r>
            <a:r>
              <a:rPr lang="zh-CN" altLang="en-US" sz="2000" dirty="0"/>
              <a:t>个结点的二叉树有</a:t>
            </a:r>
            <a:r>
              <a:rPr lang="en-US" altLang="zh-CN" sz="2000" dirty="0"/>
              <a:t>5</a:t>
            </a:r>
            <a:r>
              <a:rPr lang="zh-CN" altLang="en-US" sz="2000" dirty="0"/>
              <a:t>种形态：</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具有</a:t>
            </a:r>
            <a:r>
              <a:rPr lang="en-US" altLang="zh-CN" sz="2000" dirty="0"/>
              <a:t>3</a:t>
            </a:r>
            <a:r>
              <a:rPr lang="zh-CN" altLang="en-US" sz="2000" dirty="0"/>
              <a:t>个结点的树形态：</a:t>
            </a:r>
          </a:p>
        </p:txBody>
      </p:sp>
      <p:sp>
        <p:nvSpPr>
          <p:cNvPr id="4" name="灯片编号占位符 3"/>
          <p:cNvSpPr>
            <a:spLocks noGrp="1"/>
          </p:cNvSpPr>
          <p:nvPr>
            <p:ph type="sldNum" sz="quarter" idx="12"/>
          </p:nvPr>
        </p:nvSpPr>
        <p:spPr/>
        <p:txBody>
          <a:bodyPr/>
          <a:lstStyle/>
          <a:p>
            <a:fld id="{36FD9405-CE62-418F-9683-85B6A1C55A4B}" type="slidenum">
              <a:rPr lang="zh-CN" altLang="en-US" smtClean="0"/>
              <a:pPr/>
              <a:t>7</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椭圆 5"/>
          <p:cNvSpPr/>
          <p:nvPr/>
        </p:nvSpPr>
        <p:spPr>
          <a:xfrm>
            <a:off x="2273184" y="2187723"/>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12837" y="2605042"/>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607895" y="2605042"/>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204675" y="2187723"/>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63600" y="2605042"/>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80862" y="2965391"/>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18179" y="2187723"/>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811286" y="2605042"/>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418179" y="2965391"/>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067517" y="2187723"/>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700048" y="2609315"/>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366762" y="2965391"/>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152833" y="2191996"/>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725544" y="2605042"/>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52833" y="2969664"/>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6" idx="3"/>
            <a:endCxn id="7" idx="7"/>
          </p:cNvCxnSpPr>
          <p:nvPr/>
        </p:nvCxnSpPr>
        <p:spPr>
          <a:xfrm flipH="1">
            <a:off x="2124371" y="2399257"/>
            <a:ext cx="185107"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5"/>
            <a:endCxn id="8" idx="1"/>
          </p:cNvCxnSpPr>
          <p:nvPr/>
        </p:nvCxnSpPr>
        <p:spPr>
          <a:xfrm>
            <a:off x="2484718" y="2399257"/>
            <a:ext cx="159471"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9" idx="5"/>
            <a:endCxn id="10" idx="1"/>
          </p:cNvCxnSpPr>
          <p:nvPr/>
        </p:nvCxnSpPr>
        <p:spPr>
          <a:xfrm>
            <a:off x="3416209" y="2399257"/>
            <a:ext cx="183685"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5"/>
            <a:endCxn id="11" idx="1"/>
          </p:cNvCxnSpPr>
          <p:nvPr/>
        </p:nvCxnSpPr>
        <p:spPr>
          <a:xfrm>
            <a:off x="3775134" y="2816576"/>
            <a:ext cx="142022" cy="18510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2" idx="5"/>
            <a:endCxn id="13" idx="1"/>
          </p:cNvCxnSpPr>
          <p:nvPr/>
        </p:nvCxnSpPr>
        <p:spPr>
          <a:xfrm>
            <a:off x="4629713" y="2399257"/>
            <a:ext cx="217867"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3"/>
            <a:endCxn id="14" idx="7"/>
          </p:cNvCxnSpPr>
          <p:nvPr/>
        </p:nvCxnSpPr>
        <p:spPr>
          <a:xfrm flipH="1">
            <a:off x="4629713" y="2816576"/>
            <a:ext cx="217867" cy="18510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3"/>
            <a:endCxn id="16" idx="7"/>
          </p:cNvCxnSpPr>
          <p:nvPr/>
        </p:nvCxnSpPr>
        <p:spPr>
          <a:xfrm flipH="1">
            <a:off x="5911582" y="2399257"/>
            <a:ext cx="192229" cy="246352"/>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6" idx="3"/>
            <a:endCxn id="17" idx="7"/>
          </p:cNvCxnSpPr>
          <p:nvPr/>
        </p:nvCxnSpPr>
        <p:spPr>
          <a:xfrm flipH="1">
            <a:off x="5578296" y="2820849"/>
            <a:ext cx="158046" cy="180836"/>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8" idx="3"/>
            <a:endCxn id="19" idx="7"/>
          </p:cNvCxnSpPr>
          <p:nvPr/>
        </p:nvCxnSpPr>
        <p:spPr>
          <a:xfrm flipH="1">
            <a:off x="6937078" y="2403530"/>
            <a:ext cx="252049" cy="237806"/>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9" idx="5"/>
            <a:endCxn id="20" idx="1"/>
          </p:cNvCxnSpPr>
          <p:nvPr/>
        </p:nvCxnSpPr>
        <p:spPr>
          <a:xfrm>
            <a:off x="6937078" y="2816576"/>
            <a:ext cx="252049" cy="189382"/>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3584224" y="4230167"/>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223877" y="4647486"/>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918935" y="4647486"/>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076002" y="4230167"/>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076002" y="4717278"/>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076002" y="5204389"/>
            <a:ext cx="247828" cy="247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a:stCxn id="51" idx="3"/>
            <a:endCxn id="52" idx="7"/>
          </p:cNvCxnSpPr>
          <p:nvPr/>
        </p:nvCxnSpPr>
        <p:spPr>
          <a:xfrm flipH="1">
            <a:off x="3435411" y="4441701"/>
            <a:ext cx="185107"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1" idx="5"/>
            <a:endCxn id="53" idx="1"/>
          </p:cNvCxnSpPr>
          <p:nvPr/>
        </p:nvCxnSpPr>
        <p:spPr>
          <a:xfrm>
            <a:off x="3795758" y="4441701"/>
            <a:ext cx="159471" cy="242079"/>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4"/>
            <a:endCxn id="55" idx="0"/>
          </p:cNvCxnSpPr>
          <p:nvPr/>
        </p:nvCxnSpPr>
        <p:spPr>
          <a:xfrm>
            <a:off x="5199916" y="4477995"/>
            <a:ext cx="0" cy="239283"/>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5" idx="4"/>
            <a:endCxn id="56" idx="0"/>
          </p:cNvCxnSpPr>
          <p:nvPr/>
        </p:nvCxnSpPr>
        <p:spPr>
          <a:xfrm>
            <a:off x="5199916" y="4965106"/>
            <a:ext cx="0" cy="239283"/>
          </a:xfrm>
          <a:prstGeom prst="line">
            <a:avLst/>
          </a:prstGeom>
          <a:ln w="254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4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51" grpId="0" animBg="1"/>
      <p:bldP spid="52" grpId="0" animBg="1"/>
      <p:bldP spid="53" grpId="0" animBg="1"/>
      <p:bldP spid="5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树的相关概念</a:t>
            </a:r>
          </a:p>
        </p:txBody>
      </p:sp>
      <p:sp>
        <p:nvSpPr>
          <p:cNvPr id="3" name="内容占位符 2"/>
          <p:cNvSpPr>
            <a:spLocks noGrp="1"/>
          </p:cNvSpPr>
          <p:nvPr>
            <p:ph idx="1"/>
          </p:nvPr>
        </p:nvSpPr>
        <p:spPr/>
        <p:txBody>
          <a:bodyPr>
            <a:normAutofit/>
          </a:bodyPr>
          <a:lstStyle/>
          <a:p>
            <a:pPr>
              <a:lnSpc>
                <a:spcPct val="125000"/>
              </a:lnSpc>
              <a:spcBef>
                <a:spcPts val="600"/>
              </a:spcBef>
            </a:pPr>
            <a:r>
              <a:rPr lang="zh-CN" altLang="en-US" sz="2000" b="1" kern="0" dirty="0">
                <a:solidFill>
                  <a:srgbClr val="FF0000"/>
                </a:solidFill>
                <a:latin typeface="微软雅黑" pitchFamily="34" charset="-122"/>
              </a:rPr>
              <a:t>树的度：</a:t>
            </a:r>
            <a:r>
              <a:rPr lang="zh-CN" altLang="en-US" sz="2000" dirty="0"/>
              <a:t>树中各结点度的最大值称为该树的度，下图中为</a:t>
            </a:r>
            <a:r>
              <a:rPr lang="en-US" altLang="zh-CN" sz="2000" dirty="0"/>
              <a:t>3</a:t>
            </a:r>
            <a:r>
              <a:rPr lang="zh-CN" altLang="en-US" sz="2000" dirty="0"/>
              <a:t>。</a:t>
            </a:r>
          </a:p>
          <a:p>
            <a:pPr marL="228600" lvl="1">
              <a:lnSpc>
                <a:spcPct val="150000"/>
              </a:lnSpc>
              <a:spcBef>
                <a:spcPts val="600"/>
              </a:spcBef>
            </a:pPr>
            <a:r>
              <a:rPr lang="zh-CN" altLang="en-US" b="1" dirty="0">
                <a:solidFill>
                  <a:srgbClr val="FF0000"/>
                </a:solidFill>
                <a:latin typeface="Microsoft YaHei" charset="0"/>
                <a:ea typeface="Microsoft YaHei" charset="0"/>
                <a:cs typeface="Microsoft YaHei" charset="0"/>
              </a:rPr>
              <a:t>叶子</a:t>
            </a:r>
            <a:r>
              <a:rPr lang="en-US" altLang="zh-CN" b="1" dirty="0">
                <a:solidFill>
                  <a:srgbClr val="FF0000"/>
                </a:solidFill>
                <a:latin typeface="Microsoft YaHei" charset="0"/>
                <a:ea typeface="Microsoft YaHei" charset="0"/>
                <a:cs typeface="Microsoft YaHei" charset="0"/>
              </a:rPr>
              <a:t>(left)</a:t>
            </a:r>
            <a:r>
              <a:rPr lang="zh-CN" altLang="en-US" b="1" dirty="0">
                <a:solidFill>
                  <a:srgbClr val="FF0000"/>
                </a:solidFill>
                <a:latin typeface="Microsoft YaHei" charset="0"/>
                <a:ea typeface="Microsoft YaHei" charset="0"/>
                <a:cs typeface="Microsoft YaHei" charset="0"/>
              </a:rPr>
              <a:t>结点：</a:t>
            </a:r>
            <a:r>
              <a:rPr lang="zh-CN" altLang="en-US" dirty="0">
                <a:latin typeface="Microsoft YaHei" charset="0"/>
                <a:ea typeface="Microsoft YaHei" charset="0"/>
                <a:cs typeface="Microsoft YaHei" charset="0"/>
              </a:rPr>
              <a:t>树中度为</a:t>
            </a:r>
            <a:r>
              <a:rPr lang="en-US" altLang="zh-CN" dirty="0">
                <a:latin typeface="Microsoft YaHei" charset="0"/>
                <a:ea typeface="Microsoft YaHei" charset="0"/>
                <a:cs typeface="Microsoft YaHei" charset="0"/>
              </a:rPr>
              <a:t>0</a:t>
            </a:r>
            <a:r>
              <a:rPr lang="zh-CN" altLang="en-US" dirty="0">
                <a:latin typeface="Microsoft YaHei" charset="0"/>
                <a:ea typeface="Microsoft YaHei" charset="0"/>
                <a:cs typeface="Microsoft YaHei" charset="0"/>
              </a:rPr>
              <a:t>的结点称为叶子结点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或终端结点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a:t>
            </a:r>
          </a:p>
          <a:p>
            <a:pPr marL="228600" lvl="1">
              <a:lnSpc>
                <a:spcPct val="150000"/>
              </a:lnSpc>
              <a:spcBef>
                <a:spcPts val="600"/>
              </a:spcBef>
            </a:pPr>
            <a:r>
              <a:rPr lang="zh-CN" altLang="en-US" b="1" dirty="0">
                <a:solidFill>
                  <a:srgbClr val="FF0000"/>
                </a:solidFill>
                <a:latin typeface="Microsoft YaHei" charset="0"/>
                <a:ea typeface="Microsoft YaHei" charset="0"/>
                <a:cs typeface="Microsoft YaHei" charset="0"/>
              </a:rPr>
              <a:t>非叶子结点：</a:t>
            </a:r>
            <a:r>
              <a:rPr lang="zh-CN" altLang="en-US" dirty="0">
                <a:latin typeface="Microsoft YaHei" charset="0"/>
                <a:ea typeface="Microsoft YaHei" charset="0"/>
                <a:cs typeface="Microsoft YaHei" charset="0"/>
              </a:rPr>
              <a:t>度不为</a:t>
            </a:r>
            <a:r>
              <a:rPr lang="en-US" altLang="zh-CN" dirty="0">
                <a:latin typeface="Microsoft YaHei" charset="0"/>
                <a:ea typeface="Microsoft YaHei" charset="0"/>
                <a:cs typeface="Microsoft YaHei" charset="0"/>
              </a:rPr>
              <a:t>0</a:t>
            </a:r>
            <a:r>
              <a:rPr lang="zh-CN" altLang="en-US" dirty="0">
                <a:latin typeface="Microsoft YaHei" charset="0"/>
                <a:ea typeface="Microsoft YaHei" charset="0"/>
                <a:cs typeface="Microsoft YaHei" charset="0"/>
              </a:rPr>
              <a:t>的结点称为非叶子结点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或非终端结点或分支结点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。除根结点外，分支结点又称为内部结点。</a:t>
            </a:r>
          </a:p>
          <a:p>
            <a:pPr marL="228600" lvl="1">
              <a:lnSpc>
                <a:spcPct val="150000"/>
              </a:lnSpc>
              <a:spcBef>
                <a:spcPts val="600"/>
              </a:spcBef>
            </a:pPr>
            <a:r>
              <a:rPr lang="zh-CN" altLang="en-US" dirty="0">
                <a:latin typeface="Microsoft YaHei" charset="0"/>
                <a:ea typeface="Microsoft YaHei" charset="0"/>
                <a:cs typeface="Microsoft YaHei" charset="0"/>
              </a:rPr>
              <a:t>如图中结点</a:t>
            </a:r>
            <a:r>
              <a:rPr lang="en-US" altLang="zh-CN" dirty="0">
                <a:latin typeface="Microsoft YaHei" charset="0"/>
                <a:ea typeface="Microsoft YaHei" charset="0"/>
                <a:cs typeface="Microsoft YaHei" charset="0"/>
              </a:rPr>
              <a:t>F</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G</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I</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J</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K</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L</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M</a:t>
            </a:r>
            <a:r>
              <a:rPr lang="zh-CN" altLang="en-US" dirty="0">
                <a:latin typeface="Microsoft YaHei" charset="0"/>
                <a:ea typeface="Microsoft YaHei" charset="0"/>
                <a:cs typeface="Microsoft YaHei" charset="0"/>
              </a:rPr>
              <a:t>是叶子结点，而所有其它结点都是分支结点。</a:t>
            </a:r>
          </a:p>
          <a:p>
            <a:pPr>
              <a:lnSpc>
                <a:spcPct val="125000"/>
              </a:lnSpc>
              <a:spcBef>
                <a:spcPts val="1200"/>
              </a:spcBef>
            </a:pP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8</a:t>
            </a:fld>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48" y="3628268"/>
            <a:ext cx="5770191" cy="237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952642" y="4195483"/>
            <a:ext cx="395288" cy="395288"/>
          </a:xfrm>
          <a:prstGeom prst="ellipse">
            <a:avLst/>
          </a:prstGeom>
          <a:solidFill>
            <a:srgbClr val="92D050">
              <a:alpha val="47000"/>
            </a:srgbClr>
          </a:solidFill>
          <a:ln w="9525" cmpd="sng">
            <a:solidFill>
              <a:srgbClr val="005825"/>
            </a:solidFill>
            <a:round/>
            <a:headEnd/>
            <a:tailEnd/>
          </a:ln>
          <a:effectLst/>
        </p:spPr>
        <p:txBody>
          <a:bodyPr wrap="none" anchor="ctr"/>
          <a:lstStyle/>
          <a:p>
            <a:pPr algn="ctr" fontAlgn="base">
              <a:spcBef>
                <a:spcPct val="0"/>
              </a:spcBef>
              <a:spcAft>
                <a:spcPct val="0"/>
              </a:spcAft>
              <a:buFont typeface="Arial" pitchFamily="34" charset="0"/>
              <a:buNone/>
            </a:pPr>
            <a:r>
              <a:rPr lang="en-US" sz="2400" b="1" dirty="0">
                <a:latin typeface="Times New Roman" charset="0"/>
                <a:ea typeface="Times New Roman" charset="0"/>
                <a:cs typeface="Times New Roman" charset="0"/>
              </a:rPr>
              <a:t>A</a:t>
            </a:r>
          </a:p>
        </p:txBody>
      </p:sp>
      <p:sp>
        <p:nvSpPr>
          <p:cNvPr id="8" name="矩形 7"/>
          <p:cNvSpPr/>
          <p:nvPr/>
        </p:nvSpPr>
        <p:spPr>
          <a:xfrm>
            <a:off x="480872" y="4748909"/>
            <a:ext cx="1338828" cy="369332"/>
          </a:xfrm>
          <a:prstGeom prst="rect">
            <a:avLst/>
          </a:prstGeom>
        </p:spPr>
        <p:txBody>
          <a:bodyPr wrap="none">
            <a:spAutoFit/>
          </a:bodyPr>
          <a:lstStyle/>
          <a:p>
            <a:pPr algn="ctr" eaLnBrk="0" fontAlgn="base" hangingPunct="0">
              <a:spcBef>
                <a:spcPct val="0"/>
              </a:spcBef>
              <a:spcAft>
                <a:spcPct val="0"/>
              </a:spcAft>
              <a:buFont typeface="Arial" pitchFamily="34" charset="0"/>
              <a:buNone/>
            </a:pPr>
            <a:r>
              <a:rPr lang="zh-CN" altLang="en-US" b="1"/>
              <a:t>只有根结点</a:t>
            </a:r>
          </a:p>
        </p:txBody>
      </p:sp>
    </p:spTree>
    <p:extLst>
      <p:ext uri="{BB962C8B-B14F-4D97-AF65-F5344CB8AC3E}">
        <p14:creationId xmlns:p14="http://schemas.microsoft.com/office/powerpoint/2010/main" val="82844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满 </a:t>
            </a:r>
            <a:r>
              <a:rPr kumimoji="1" lang="en-US" altLang="zh-CN" dirty="0"/>
              <a:t>k</a:t>
            </a:r>
            <a:r>
              <a:rPr kumimoji="1" lang="zh-CN" altLang="en-US" dirty="0"/>
              <a:t> 叉树的性质</a:t>
            </a:r>
          </a:p>
        </p:txBody>
      </p:sp>
      <p:sp>
        <p:nvSpPr>
          <p:cNvPr id="3" name="内容占位符 2"/>
          <p:cNvSpPr>
            <a:spLocks noGrp="1"/>
          </p:cNvSpPr>
          <p:nvPr>
            <p:ph idx="1"/>
          </p:nvPr>
        </p:nvSpPr>
        <p:spPr/>
        <p:txBody>
          <a:bodyPr/>
          <a:lstStyle/>
          <a:p>
            <a:pPr>
              <a:lnSpc>
                <a:spcPct val="150000"/>
              </a:lnSpc>
              <a:spcBef>
                <a:spcPts val="600"/>
              </a:spcBef>
            </a:pPr>
            <a:r>
              <a:rPr lang="zh-CN" altLang="en-US" sz="2000" dirty="0">
                <a:solidFill>
                  <a:srgbClr val="000099"/>
                </a:solidFill>
                <a:latin typeface="Microsoft YaHei" charset="0"/>
                <a:ea typeface="Microsoft YaHei" charset="0"/>
                <a:cs typeface="Microsoft YaHei" charset="0"/>
              </a:rPr>
              <a:t>一棵高度为 </a:t>
            </a:r>
            <a:r>
              <a:rPr lang="en-US" altLang="zh-CN" sz="2000" dirty="0">
                <a:solidFill>
                  <a:srgbClr val="000099"/>
                </a:solidFill>
                <a:latin typeface="Microsoft YaHei" charset="0"/>
                <a:ea typeface="Microsoft YaHei" charset="0"/>
                <a:cs typeface="Microsoft YaHei" charset="0"/>
              </a:rPr>
              <a:t>h </a:t>
            </a:r>
            <a:r>
              <a:rPr lang="zh-CN" altLang="en-US" sz="2000" dirty="0">
                <a:solidFill>
                  <a:srgbClr val="000099"/>
                </a:solidFill>
                <a:latin typeface="Microsoft YaHei" charset="0"/>
                <a:ea typeface="Microsoft YaHei" charset="0"/>
                <a:cs typeface="Microsoft YaHei" charset="0"/>
              </a:rPr>
              <a:t>的满 </a:t>
            </a:r>
            <a:r>
              <a:rPr lang="en-US" altLang="zh-CN" sz="2000" dirty="0">
                <a:solidFill>
                  <a:srgbClr val="000099"/>
                </a:solidFill>
                <a:latin typeface="Microsoft YaHei" charset="0"/>
                <a:ea typeface="Microsoft YaHei" charset="0"/>
                <a:cs typeface="Microsoft YaHei" charset="0"/>
              </a:rPr>
              <a:t>k </a:t>
            </a:r>
            <a:r>
              <a:rPr lang="zh-CN" altLang="en-US" sz="2000" dirty="0">
                <a:solidFill>
                  <a:srgbClr val="000099"/>
                </a:solidFill>
                <a:latin typeface="Microsoft YaHei" charset="0"/>
                <a:ea typeface="Microsoft YaHei" charset="0"/>
                <a:cs typeface="Microsoft YaHei" charset="0"/>
              </a:rPr>
              <a:t>叉树有如下性质</a:t>
            </a:r>
            <a:r>
              <a:rPr lang="en-US" altLang="zh-CN" sz="2000" dirty="0">
                <a:solidFill>
                  <a:srgbClr val="000099"/>
                </a:solidFill>
                <a:latin typeface="Microsoft YaHei" charset="0"/>
                <a:ea typeface="Microsoft YaHei" charset="0"/>
                <a:cs typeface="Microsoft YaHei" charset="0"/>
              </a:rPr>
              <a:t>: </a:t>
            </a:r>
          </a:p>
          <a:p>
            <a:pPr>
              <a:lnSpc>
                <a:spcPct val="150000"/>
              </a:lnSpc>
              <a:spcBef>
                <a:spcPts val="600"/>
              </a:spcBef>
            </a:pPr>
            <a:r>
              <a:rPr lang="zh-CN" altLang="en-US" sz="2000" dirty="0">
                <a:solidFill>
                  <a:srgbClr val="000099"/>
                </a:solidFill>
                <a:latin typeface="Microsoft YaHei" charset="0"/>
                <a:ea typeface="Microsoft YaHei" charset="0"/>
                <a:cs typeface="Microsoft YaHei" charset="0"/>
              </a:rPr>
              <a:t>第 </a:t>
            </a:r>
            <a:r>
              <a:rPr lang="en-US" altLang="zh-CN" sz="2000" dirty="0">
                <a:solidFill>
                  <a:srgbClr val="000099"/>
                </a:solidFill>
                <a:latin typeface="Microsoft YaHei" charset="0"/>
                <a:ea typeface="Microsoft YaHei" charset="0"/>
                <a:cs typeface="Microsoft YaHei" charset="0"/>
              </a:rPr>
              <a:t>h </a:t>
            </a:r>
            <a:r>
              <a:rPr lang="zh-CN" altLang="en-US" sz="2000" dirty="0">
                <a:solidFill>
                  <a:srgbClr val="000099"/>
                </a:solidFill>
                <a:latin typeface="Microsoft YaHei" charset="0"/>
                <a:ea typeface="Microsoft YaHei" charset="0"/>
                <a:cs typeface="Microsoft YaHei" charset="0"/>
              </a:rPr>
              <a:t>层上的结点都是叶结点</a:t>
            </a:r>
            <a:r>
              <a:rPr lang="en-US" altLang="zh-CN" sz="2000" dirty="0">
                <a:solidFill>
                  <a:srgbClr val="000099"/>
                </a:solidFill>
                <a:latin typeface="Microsoft YaHei" charset="0"/>
                <a:ea typeface="Microsoft YaHei" charset="0"/>
                <a:cs typeface="Microsoft YaHei" charset="0"/>
              </a:rPr>
              <a:t>,  </a:t>
            </a:r>
            <a:r>
              <a:rPr lang="zh-CN" altLang="en-US" sz="2000" dirty="0">
                <a:solidFill>
                  <a:srgbClr val="000099"/>
                </a:solidFill>
                <a:latin typeface="Microsoft YaHei" charset="0"/>
                <a:ea typeface="Microsoft YaHei" charset="0"/>
                <a:cs typeface="Microsoft YaHei" charset="0"/>
              </a:rPr>
              <a:t>其余各层上每个结点都有 </a:t>
            </a:r>
            <a:r>
              <a:rPr lang="en-US" altLang="zh-CN" sz="2000" dirty="0">
                <a:solidFill>
                  <a:srgbClr val="000099"/>
                </a:solidFill>
                <a:latin typeface="Microsoft YaHei" charset="0"/>
                <a:ea typeface="Microsoft YaHei" charset="0"/>
                <a:cs typeface="Microsoft YaHei" charset="0"/>
              </a:rPr>
              <a:t>k </a:t>
            </a:r>
            <a:r>
              <a:rPr lang="zh-CN" altLang="en-US" sz="2000" dirty="0">
                <a:solidFill>
                  <a:srgbClr val="000099"/>
                </a:solidFill>
                <a:latin typeface="Microsoft YaHei" charset="0"/>
                <a:ea typeface="Microsoft YaHei" charset="0"/>
                <a:cs typeface="Microsoft YaHei" charset="0"/>
              </a:rPr>
              <a:t>棵非空子树</a:t>
            </a:r>
            <a:r>
              <a:rPr lang="en-US" altLang="zh-CN" sz="2000" dirty="0">
                <a:solidFill>
                  <a:srgbClr val="000099"/>
                </a:solidFill>
                <a:latin typeface="Microsoft YaHei" charset="0"/>
                <a:ea typeface="Microsoft YaHei" charset="0"/>
                <a:cs typeface="Microsoft YaHei" charset="0"/>
              </a:rPr>
              <a:t>, </a:t>
            </a:r>
            <a:r>
              <a:rPr lang="zh-CN" altLang="en-US" sz="2000" dirty="0">
                <a:solidFill>
                  <a:srgbClr val="000099"/>
                </a:solidFill>
                <a:latin typeface="Microsoft YaHei" charset="0"/>
                <a:ea typeface="Microsoft YaHei" charset="0"/>
                <a:cs typeface="Microsoft YaHei" charset="0"/>
              </a:rPr>
              <a:t>如果按层次自顶向下</a:t>
            </a:r>
            <a:r>
              <a:rPr lang="en-US" altLang="zh-CN" sz="2000" dirty="0">
                <a:solidFill>
                  <a:srgbClr val="000099"/>
                </a:solidFill>
                <a:latin typeface="Microsoft YaHei" charset="0"/>
                <a:ea typeface="Microsoft YaHei" charset="0"/>
                <a:cs typeface="Microsoft YaHei" charset="0"/>
              </a:rPr>
              <a:t>,  </a:t>
            </a:r>
            <a:r>
              <a:rPr lang="zh-CN" altLang="en-US" sz="2000" dirty="0">
                <a:solidFill>
                  <a:srgbClr val="000099"/>
                </a:solidFill>
                <a:latin typeface="Microsoft YaHei" charset="0"/>
                <a:ea typeface="Microsoft YaHei" charset="0"/>
                <a:cs typeface="Microsoft YaHei" charset="0"/>
              </a:rPr>
              <a:t>同一层自左向右</a:t>
            </a:r>
            <a:r>
              <a:rPr lang="en-US" altLang="zh-CN" sz="2000" dirty="0">
                <a:solidFill>
                  <a:srgbClr val="000099"/>
                </a:solidFill>
                <a:latin typeface="Microsoft YaHei" charset="0"/>
                <a:ea typeface="Microsoft YaHei" charset="0"/>
                <a:cs typeface="Microsoft YaHei" charset="0"/>
              </a:rPr>
              <a:t>,  </a:t>
            </a:r>
            <a:r>
              <a:rPr lang="zh-CN" altLang="en-US" sz="2000" dirty="0">
                <a:solidFill>
                  <a:srgbClr val="000099"/>
                </a:solidFill>
                <a:latin typeface="Microsoft YaHei" charset="0"/>
                <a:ea typeface="Microsoft YaHei" charset="0"/>
                <a:cs typeface="Microsoft YaHei" charset="0"/>
              </a:rPr>
              <a:t>顺序从 </a:t>
            </a:r>
            <a:r>
              <a:rPr lang="en-US" altLang="zh-CN" sz="2000" dirty="0">
                <a:solidFill>
                  <a:schemeClr val="tx2"/>
                </a:solidFill>
                <a:latin typeface="Microsoft YaHei" charset="0"/>
                <a:ea typeface="Microsoft YaHei" charset="0"/>
                <a:cs typeface="Microsoft YaHei" charset="0"/>
              </a:rPr>
              <a:t>0</a:t>
            </a:r>
            <a:r>
              <a:rPr lang="en-US" altLang="zh-CN" sz="2000" dirty="0">
                <a:solidFill>
                  <a:srgbClr val="000099"/>
                </a:solidFill>
                <a:latin typeface="Microsoft YaHei" charset="0"/>
                <a:ea typeface="Microsoft YaHei" charset="0"/>
                <a:cs typeface="Microsoft YaHei" charset="0"/>
              </a:rPr>
              <a:t> </a:t>
            </a:r>
            <a:r>
              <a:rPr lang="zh-CN" altLang="en-US" sz="2000" dirty="0">
                <a:solidFill>
                  <a:srgbClr val="000099"/>
                </a:solidFill>
                <a:latin typeface="Microsoft YaHei" charset="0"/>
                <a:ea typeface="Microsoft YaHei" charset="0"/>
                <a:cs typeface="Microsoft YaHei" charset="0"/>
              </a:rPr>
              <a:t>开始对全部结点进行编号</a:t>
            </a:r>
            <a:r>
              <a:rPr lang="en-US" altLang="zh-CN" sz="2000" dirty="0">
                <a:solidFill>
                  <a:srgbClr val="000099"/>
                </a:solidFill>
                <a:latin typeface="Microsoft YaHei" charset="0"/>
                <a:ea typeface="Microsoft YaHei" charset="0"/>
                <a:cs typeface="Microsoft YaHei" charset="0"/>
              </a:rPr>
              <a:t>:</a:t>
            </a:r>
          </a:p>
          <a:p>
            <a:pPr>
              <a:lnSpc>
                <a:spcPct val="150000"/>
              </a:lnSpc>
              <a:spcBef>
                <a:spcPts val="600"/>
              </a:spcBef>
              <a:buClr>
                <a:srgbClr val="009900"/>
              </a:buClr>
              <a:buSzPct val="50000"/>
              <a:buFont typeface="Wingdings" charset="2"/>
              <a:buChar char="n"/>
            </a:pPr>
            <a:r>
              <a:rPr lang="zh-CN" altLang="en-US" sz="2000" dirty="0">
                <a:solidFill>
                  <a:srgbClr val="CC0000"/>
                </a:solidFill>
                <a:latin typeface="Microsoft YaHei" charset="0"/>
                <a:ea typeface="Microsoft YaHei" charset="0"/>
                <a:cs typeface="Microsoft YaHei" charset="0"/>
              </a:rPr>
              <a:t>第 </a:t>
            </a:r>
            <a:r>
              <a:rPr lang="en-US" altLang="zh-CN" sz="2000" dirty="0" err="1">
                <a:solidFill>
                  <a:srgbClr val="CC0000"/>
                </a:solidFill>
                <a:latin typeface="Microsoft YaHei" charset="0"/>
                <a:ea typeface="Microsoft YaHei" charset="0"/>
                <a:cs typeface="Microsoft YaHei" charset="0"/>
              </a:rPr>
              <a:t>i</a:t>
            </a:r>
            <a:r>
              <a:rPr lang="en-US" altLang="zh-CN" sz="2000" dirty="0">
                <a:solidFill>
                  <a:srgbClr val="CC0000"/>
                </a:solidFill>
                <a:latin typeface="Microsoft YaHei" charset="0"/>
                <a:ea typeface="Microsoft YaHei" charset="0"/>
                <a:cs typeface="Microsoft YaHei" charset="0"/>
              </a:rPr>
              <a:t> </a:t>
            </a:r>
            <a:r>
              <a:rPr lang="zh-CN" altLang="en-US" sz="2000" dirty="0">
                <a:solidFill>
                  <a:srgbClr val="CC0000"/>
                </a:solidFill>
                <a:latin typeface="Microsoft YaHei" charset="0"/>
                <a:ea typeface="Microsoft YaHei" charset="0"/>
                <a:cs typeface="Microsoft YaHei" charset="0"/>
              </a:rPr>
              <a:t>层的结点个数是 </a:t>
            </a:r>
            <a:r>
              <a:rPr lang="en-US" altLang="zh-CN" sz="2000" dirty="0" err="1">
                <a:solidFill>
                  <a:srgbClr val="CC0000"/>
                </a:solidFill>
                <a:latin typeface="Microsoft YaHei" charset="0"/>
                <a:ea typeface="Microsoft YaHei" charset="0"/>
                <a:cs typeface="Microsoft YaHei" charset="0"/>
              </a:rPr>
              <a:t>k</a:t>
            </a:r>
            <a:r>
              <a:rPr lang="en-US" altLang="zh-CN" sz="2000" baseline="30000" dirty="0" err="1">
                <a:solidFill>
                  <a:srgbClr val="CC0000"/>
                </a:solidFill>
                <a:latin typeface="Microsoft YaHei" charset="0"/>
                <a:ea typeface="Microsoft YaHei" charset="0"/>
                <a:cs typeface="Microsoft YaHei" charset="0"/>
              </a:rPr>
              <a:t>i</a:t>
            </a:r>
            <a:r>
              <a:rPr lang="en-US" altLang="zh-CN" sz="2000" dirty="0">
                <a:solidFill>
                  <a:srgbClr val="CC0000"/>
                </a:solidFill>
                <a:latin typeface="Microsoft YaHei" charset="0"/>
                <a:ea typeface="Microsoft YaHei" charset="0"/>
                <a:cs typeface="Microsoft YaHei" charset="0"/>
              </a:rPr>
              <a:t> </a:t>
            </a:r>
            <a:r>
              <a:rPr lang="zh-CN" altLang="en-US" sz="2000" dirty="0">
                <a:solidFill>
                  <a:srgbClr val="CC0000"/>
                </a:solidFill>
                <a:latin typeface="Microsoft YaHei" charset="0"/>
                <a:ea typeface="Microsoft YaHei" charset="0"/>
                <a:cs typeface="Microsoft YaHei" charset="0"/>
              </a:rPr>
              <a:t>个 </a:t>
            </a:r>
            <a:r>
              <a:rPr lang="en-US" altLang="zh-CN" sz="2000" dirty="0">
                <a:solidFill>
                  <a:srgbClr val="CC0000"/>
                </a:solidFill>
                <a:latin typeface="Microsoft YaHei" charset="0"/>
                <a:ea typeface="Microsoft YaHei" charset="0"/>
                <a:cs typeface="Microsoft YaHei" charset="0"/>
              </a:rPr>
              <a:t>( </a:t>
            </a:r>
            <a:r>
              <a:rPr lang="en-US" altLang="zh-CN" sz="2000" dirty="0" err="1">
                <a:solidFill>
                  <a:srgbClr val="CC0000"/>
                </a:solidFill>
                <a:latin typeface="Microsoft YaHei" charset="0"/>
                <a:ea typeface="Microsoft YaHei" charset="0"/>
                <a:cs typeface="Microsoft YaHei" charset="0"/>
              </a:rPr>
              <a:t>i</a:t>
            </a:r>
            <a:r>
              <a:rPr lang="en-US" altLang="zh-CN" sz="2000" dirty="0">
                <a:solidFill>
                  <a:srgbClr val="CC0000"/>
                </a:solidFill>
                <a:latin typeface="Microsoft YaHei" charset="0"/>
                <a:ea typeface="Microsoft YaHei" charset="0"/>
                <a:cs typeface="Microsoft YaHei" charset="0"/>
              </a:rPr>
              <a:t> = 0, 1, …, h )</a:t>
            </a:r>
          </a:p>
          <a:p>
            <a:pPr>
              <a:lnSpc>
                <a:spcPct val="150000"/>
              </a:lnSpc>
              <a:spcBef>
                <a:spcPts val="600"/>
              </a:spcBef>
              <a:buClr>
                <a:srgbClr val="009900"/>
              </a:buClr>
              <a:buSzPct val="50000"/>
              <a:buFont typeface="Wingdings" charset="2"/>
              <a:buChar char="n"/>
            </a:pPr>
            <a:r>
              <a:rPr lang="zh-CN" altLang="en-US" sz="2000" dirty="0">
                <a:solidFill>
                  <a:srgbClr val="CC0000"/>
                </a:solidFill>
                <a:latin typeface="Microsoft YaHei" charset="0"/>
                <a:ea typeface="Microsoft YaHei" charset="0"/>
                <a:cs typeface="Microsoft YaHei" charset="0"/>
              </a:rPr>
              <a:t>编号为 </a:t>
            </a:r>
            <a:r>
              <a:rPr lang="en-US" altLang="zh-CN" sz="2000" dirty="0" err="1">
                <a:solidFill>
                  <a:srgbClr val="CC0000"/>
                </a:solidFill>
                <a:latin typeface="Microsoft YaHei" charset="0"/>
                <a:ea typeface="Microsoft YaHei" charset="0"/>
                <a:cs typeface="Microsoft YaHei" charset="0"/>
              </a:rPr>
              <a:t>i</a:t>
            </a:r>
            <a:r>
              <a:rPr lang="en-US" altLang="zh-CN" sz="2000" dirty="0">
                <a:solidFill>
                  <a:srgbClr val="CC0000"/>
                </a:solidFill>
                <a:latin typeface="Microsoft YaHei" charset="0"/>
                <a:ea typeface="Microsoft YaHei" charset="0"/>
                <a:cs typeface="Microsoft YaHei" charset="0"/>
              </a:rPr>
              <a:t> </a:t>
            </a:r>
            <a:r>
              <a:rPr lang="zh-CN" altLang="en-US" sz="2000" dirty="0">
                <a:solidFill>
                  <a:srgbClr val="CC0000"/>
                </a:solidFill>
                <a:latin typeface="Microsoft YaHei" charset="0"/>
                <a:ea typeface="Microsoft YaHei" charset="0"/>
                <a:cs typeface="Microsoft YaHei" charset="0"/>
              </a:rPr>
              <a:t>的结点的父结点</a:t>
            </a:r>
            <a:r>
              <a:rPr lang="en-US" altLang="zh-CN" sz="2000" dirty="0">
                <a:solidFill>
                  <a:srgbClr val="CC0000"/>
                </a:solidFill>
                <a:latin typeface="Microsoft YaHei" charset="0"/>
                <a:ea typeface="Microsoft YaHei" charset="0"/>
                <a:cs typeface="Microsoft YaHei" charset="0"/>
              </a:rPr>
              <a:t>(</a:t>
            </a:r>
            <a:r>
              <a:rPr lang="zh-CN" altLang="en-US" sz="2000" dirty="0">
                <a:solidFill>
                  <a:srgbClr val="CC0000"/>
                </a:solidFill>
                <a:latin typeface="Microsoft YaHei" charset="0"/>
                <a:ea typeface="Microsoft YaHei" charset="0"/>
                <a:cs typeface="Microsoft YaHei" charset="0"/>
              </a:rPr>
              <a:t>若存在</a:t>
            </a:r>
            <a:r>
              <a:rPr lang="en-US" altLang="zh-CN" sz="2000" dirty="0">
                <a:solidFill>
                  <a:srgbClr val="CC0000"/>
                </a:solidFill>
                <a:latin typeface="Microsoft YaHei" charset="0"/>
                <a:ea typeface="Microsoft YaHei" charset="0"/>
                <a:cs typeface="Microsoft YaHei" charset="0"/>
              </a:rPr>
              <a:t>)</a:t>
            </a:r>
            <a:r>
              <a:rPr lang="zh-CN" altLang="en-US" sz="2000" dirty="0">
                <a:solidFill>
                  <a:srgbClr val="CC0000"/>
                </a:solidFill>
                <a:latin typeface="Microsoft YaHei" charset="0"/>
                <a:ea typeface="Microsoft YaHei" charset="0"/>
                <a:cs typeface="Microsoft YaHei" charset="0"/>
              </a:rPr>
              <a:t>的编号是</a:t>
            </a:r>
            <a:endParaRPr lang="zh-CN" altLang="en-US" sz="2000" dirty="0">
              <a:latin typeface="Microsoft YaHei" charset="0"/>
              <a:ea typeface="Microsoft YaHei" charset="0"/>
              <a:cs typeface="Microsoft YaHei" charset="0"/>
            </a:endParaRP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9</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graphicFrame>
        <p:nvGraphicFramePr>
          <p:cNvPr id="6" name="Object 4"/>
          <p:cNvGraphicFramePr>
            <a:graphicFrameLocks noChangeAspect="1"/>
          </p:cNvGraphicFramePr>
          <p:nvPr/>
        </p:nvGraphicFramePr>
        <p:xfrm>
          <a:off x="2543521" y="4129226"/>
          <a:ext cx="1008062" cy="1055687"/>
        </p:xfrm>
        <a:graphic>
          <a:graphicData uri="http://schemas.openxmlformats.org/presentationml/2006/ole">
            <mc:AlternateContent xmlns:mc="http://schemas.openxmlformats.org/markup-compatibility/2006">
              <mc:Choice xmlns:v="urn:schemas-microsoft-com:vml" Requires="v">
                <p:oleObj name="公式" r:id="rId2" imgW="419040" imgH="431640" progId="Equation.3">
                  <p:embed/>
                </p:oleObj>
              </mc:Choice>
              <mc:Fallback>
                <p:oleObj name="公式" r:id="rId2" imgW="41904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521" y="4129226"/>
                        <a:ext cx="1008062"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4219921" y="4376876"/>
            <a:ext cx="26717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zh-CN" sz="3200" b="0">
                <a:solidFill>
                  <a:srgbClr val="000099"/>
                </a:solidFill>
              </a:rPr>
              <a:t>i = 0 </a:t>
            </a:r>
            <a:r>
              <a:rPr lang="zh-CN" altLang="zh-CN" sz="3200">
                <a:solidFill>
                  <a:srgbClr val="000099"/>
                </a:solidFill>
                <a:ea typeface="仿宋_GB2312" charset="0"/>
              </a:rPr>
              <a:t>无父结点</a:t>
            </a:r>
            <a:endParaRPr lang="zh-CN" altLang="en-US"/>
          </a:p>
        </p:txBody>
      </p:sp>
    </p:spTree>
    <p:extLst>
      <p:ext uri="{BB962C8B-B14F-4D97-AF65-F5344CB8AC3E}">
        <p14:creationId xmlns:p14="http://schemas.microsoft.com/office/powerpoint/2010/main" val="13851620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24032</TotalTime>
  <Words>5906</Words>
  <Application>Microsoft Office PowerPoint</Application>
  <PresentationFormat>全屏显示(4:3)</PresentationFormat>
  <Paragraphs>597</Paragraphs>
  <Slides>57</Slides>
  <Notes>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70" baseType="lpstr">
      <vt:lpstr>楷体_GB2312</vt:lpstr>
      <vt:lpstr>隶书</vt:lpstr>
      <vt:lpstr>宋体</vt:lpstr>
      <vt:lpstr>微软雅黑</vt:lpstr>
      <vt:lpstr>微软雅黑</vt:lpstr>
      <vt:lpstr>Arial</vt:lpstr>
      <vt:lpstr>Calibri</vt:lpstr>
      <vt:lpstr>Calibri Light</vt:lpstr>
      <vt:lpstr>Tahoma</vt:lpstr>
      <vt:lpstr>Times New Roman</vt:lpstr>
      <vt:lpstr>Wingdings</vt:lpstr>
      <vt:lpstr>Office 主题</vt:lpstr>
      <vt:lpstr>公式</vt:lpstr>
      <vt:lpstr>Trees &amp; Forest</vt:lpstr>
      <vt:lpstr>Tree</vt:lpstr>
      <vt:lpstr>Tree Specifications and Term</vt:lpstr>
      <vt:lpstr>Tree Specifications and Term</vt:lpstr>
      <vt:lpstr>Tree Specifications and Term</vt:lpstr>
      <vt:lpstr>Tree Specifications and Term</vt:lpstr>
      <vt:lpstr>Case</vt:lpstr>
      <vt:lpstr>树的相关概念</vt:lpstr>
      <vt:lpstr>满 k 叉树的性质</vt:lpstr>
      <vt:lpstr>满 k 叉树的性质</vt:lpstr>
      <vt:lpstr>满 k 叉树的性质</vt:lpstr>
      <vt:lpstr>Tree Specifications and Term</vt:lpstr>
      <vt:lpstr>树的表示</vt:lpstr>
      <vt:lpstr>树的表示</vt:lpstr>
      <vt:lpstr>树的表示</vt:lpstr>
      <vt:lpstr>树的表示</vt:lpstr>
      <vt:lpstr>Tree and Forest Storage</vt:lpstr>
      <vt:lpstr>Tree and Forest Storage</vt:lpstr>
      <vt:lpstr>Tree and Forest Storage</vt:lpstr>
      <vt:lpstr>Tree and Forest Storage</vt:lpstr>
      <vt:lpstr>Tree and Forest Storage</vt:lpstr>
      <vt:lpstr>Tree and Forest Storage</vt:lpstr>
      <vt:lpstr>Tree and Forest Storage</vt:lpstr>
      <vt:lpstr>Tree and Forest Storage</vt:lpstr>
      <vt:lpstr>Tree and Forest Storage</vt:lpstr>
      <vt:lpstr>思考</vt:lpstr>
      <vt:lpstr>树和森林的遍历</vt:lpstr>
      <vt:lpstr>树和森林的遍历</vt:lpstr>
      <vt:lpstr>树的先根次序遍历</vt:lpstr>
      <vt:lpstr>树的先根次序遍历的递归算法</vt:lpstr>
      <vt:lpstr>Case</vt:lpstr>
      <vt:lpstr>树的后根次序遍历</vt:lpstr>
      <vt:lpstr>树的后根次序遍历的递归算法</vt:lpstr>
      <vt:lpstr>Case</vt:lpstr>
      <vt:lpstr>树的层次遍历</vt:lpstr>
      <vt:lpstr>树的层次遍历</vt:lpstr>
      <vt:lpstr>森林的遍历</vt:lpstr>
      <vt:lpstr>森林的遍历</vt:lpstr>
      <vt:lpstr>森林的遍历</vt:lpstr>
      <vt:lpstr>森林的遍历</vt:lpstr>
      <vt:lpstr>树、森林与二叉树的转换</vt:lpstr>
      <vt:lpstr>树、森林与二叉树的转换</vt:lpstr>
      <vt:lpstr>树、森林与二叉树的转换</vt:lpstr>
      <vt:lpstr>树、森林与二叉树的转换</vt:lpstr>
      <vt:lpstr>树、森林与二叉树的转换</vt:lpstr>
      <vt:lpstr>树、森林与二叉树的转换</vt:lpstr>
      <vt:lpstr>森林与二叉树的转换</vt:lpstr>
      <vt:lpstr>树、森林与二叉树的转换</vt:lpstr>
      <vt:lpstr>树、森林与二叉树的转换</vt:lpstr>
      <vt:lpstr>树、森林与二叉树的转换</vt:lpstr>
      <vt:lpstr>树、森林与二叉树的转换</vt:lpstr>
      <vt:lpstr>Case</vt:lpstr>
      <vt:lpstr>树的应用</vt:lpstr>
      <vt:lpstr>树的应用</vt:lpstr>
      <vt:lpstr>树的应用</vt:lpstr>
      <vt:lpstr>总结</vt:lpstr>
      <vt:lpstr>二叉树、树、森林 - 作业</vt:lpstr>
    </vt:vector>
  </TitlesOfParts>
  <Company>SYSU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Suzhuo</dc:creator>
  <cp:lastModifiedBy>h w</cp:lastModifiedBy>
  <cp:revision>915</cp:revision>
  <cp:lastPrinted>2014-03-01T11:01:30Z</cp:lastPrinted>
  <dcterms:created xsi:type="dcterms:W3CDTF">2014-02-24T09:24:21Z</dcterms:created>
  <dcterms:modified xsi:type="dcterms:W3CDTF">2023-11-10T02:05:16Z</dcterms:modified>
</cp:coreProperties>
</file>