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90" r:id="rId5"/>
    <p:sldId id="292" r:id="rId6"/>
    <p:sldId id="293" r:id="rId7"/>
    <p:sldId id="294" r:id="rId8"/>
    <p:sldId id="276" r:id="rId9"/>
    <p:sldId id="260" r:id="rId10"/>
    <p:sldId id="261" r:id="rId11"/>
    <p:sldId id="262" r:id="rId12"/>
    <p:sldId id="283" r:id="rId13"/>
    <p:sldId id="280" r:id="rId14"/>
    <p:sldId id="288" r:id="rId15"/>
    <p:sldId id="268" r:id="rId16"/>
    <p:sldId id="263" r:id="rId17"/>
    <p:sldId id="264" r:id="rId18"/>
    <p:sldId id="267" r:id="rId19"/>
    <p:sldId id="287" r:id="rId20"/>
    <p:sldId id="284" r:id="rId21"/>
    <p:sldId id="295" r:id="rId22"/>
    <p:sldId id="285" r:id="rId23"/>
    <p:sldId id="298" r:id="rId24"/>
    <p:sldId id="289"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26D86-DD8F-4A05-9A25-173D55813FB7}" v="310" dt="2021-09-28T10:34:26.107"/>
    <p1510:client id="{8479DEC9-7563-E170-A088-89B92D49A0FB}" v="1059" dt="2021-09-28T10:43:26.257"/>
    <p1510:client id="{8FDFFAA1-1684-D938-B2D1-5A9E872772D9}" v="655" dt="2021-09-28T16:33:25.906"/>
    <p1510:client id="{9056B9BF-6B5E-454B-B895-4E2D2EFFCE32}" v="49" dt="2021-09-28T08:11:30.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441"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nservancy.umn.edu/handle/11299/214865"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982" y="1122363"/>
            <a:ext cx="11027433" cy="2387600"/>
          </a:xfrm>
        </p:spPr>
        <p:txBody>
          <a:bodyPr>
            <a:normAutofit fontScale="90000"/>
          </a:bodyPr>
          <a:lstStyle/>
          <a:p>
            <a:r>
              <a:rPr lang="en-US" sz="4400" b="1" dirty="0" smtClean="0">
                <a:latin typeface="Times New Roman" pitchFamily="18" charset="0"/>
                <a:cs typeface="Times New Roman" pitchFamily="18" charset="0"/>
              </a:rPr>
              <a:t>NO REFERENCE UNDERWATER IMAGE QUALITY ENHANCEMENT USING ACTIVE INFERENCE FOR DEEP-SEA DEBRIS DETECTION </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7924801" y="4176804"/>
            <a:ext cx="3714750" cy="1655762"/>
          </a:xfrm>
        </p:spPr>
        <p:txBody>
          <a:bodyPr vert="horz" lIns="91440" tIns="45720" rIns="91440" bIns="45720" rtlCol="0" anchor="t">
            <a:normAutofit/>
          </a:bodyPr>
          <a:lstStyle/>
          <a:p>
            <a:pPr algn="l"/>
            <a:r>
              <a:rPr lang="en-US" u="sng" dirty="0">
                <a:latin typeface="Times New Roman"/>
                <a:cs typeface="Calibri" panose="020F0502020204030204"/>
              </a:rPr>
              <a:t>Under the guidance of:</a:t>
            </a:r>
          </a:p>
          <a:p>
            <a:pPr algn="l"/>
            <a:r>
              <a:rPr lang="en-US" dirty="0">
                <a:latin typeface="Times New Roman"/>
                <a:cs typeface="Calibri" panose="020F0502020204030204"/>
              </a:rPr>
              <a:t>Dr. Radha Senthil Kumar </a:t>
            </a:r>
          </a:p>
        </p:txBody>
      </p:sp>
      <p:sp>
        <p:nvSpPr>
          <p:cNvPr id="4" name="TextBox 3">
            <a:extLst>
              <a:ext uri="{FF2B5EF4-FFF2-40B4-BE49-F238E27FC236}">
                <a16:creationId xmlns="" xmlns:a16="http://schemas.microsoft.com/office/drawing/2014/main" id="{0C54B7D7-7462-4CB9-A32E-EF6DEAB10003}"/>
              </a:ext>
            </a:extLst>
          </p:cNvPr>
          <p:cNvSpPr txBox="1"/>
          <p:nvPr/>
        </p:nvSpPr>
        <p:spPr>
          <a:xfrm>
            <a:off x="902212" y="4121233"/>
            <a:ext cx="391560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dirty="0">
                <a:latin typeface="Times New Roman"/>
                <a:cs typeface="Calibri"/>
              </a:rPr>
              <a:t>Team</a:t>
            </a:r>
            <a:r>
              <a:rPr lang="en-US" sz="2000" dirty="0">
                <a:latin typeface="Times New Roman"/>
                <a:cs typeface="Calibri"/>
              </a:rPr>
              <a:t>:</a:t>
            </a:r>
          </a:p>
          <a:p>
            <a:r>
              <a:rPr lang="en-US" sz="2000" dirty="0" err="1">
                <a:latin typeface="Times New Roman"/>
                <a:cs typeface="Calibri"/>
              </a:rPr>
              <a:t>Abinaya.M.N</a:t>
            </a:r>
            <a:r>
              <a:rPr lang="en-US" sz="2000" dirty="0">
                <a:latin typeface="Times New Roman"/>
                <a:cs typeface="Calibri"/>
              </a:rPr>
              <a:t>(2018506004)</a:t>
            </a:r>
          </a:p>
          <a:p>
            <a:r>
              <a:rPr lang="en-US" sz="2000" dirty="0" err="1">
                <a:latin typeface="Times New Roman"/>
                <a:cs typeface="Calibri"/>
              </a:rPr>
              <a:t>Divya</a:t>
            </a:r>
            <a:r>
              <a:rPr lang="en-US" sz="2000" dirty="0">
                <a:latin typeface="Times New Roman"/>
                <a:cs typeface="Calibri"/>
              </a:rPr>
              <a:t> </a:t>
            </a:r>
            <a:r>
              <a:rPr lang="en-US" sz="2000" dirty="0" err="1" smtClean="0">
                <a:latin typeface="Times New Roman"/>
                <a:cs typeface="Calibri"/>
              </a:rPr>
              <a:t>Darshini.K</a:t>
            </a:r>
            <a:r>
              <a:rPr lang="en-US" sz="2000" dirty="0" smtClean="0">
                <a:latin typeface="Times New Roman"/>
                <a:cs typeface="Calibri"/>
              </a:rPr>
              <a:t>(2018506029</a:t>
            </a:r>
            <a:r>
              <a:rPr lang="en-US" sz="2000" dirty="0">
                <a:latin typeface="Times New Roman"/>
                <a:cs typeface="Calibri"/>
              </a:rPr>
              <a:t>)</a:t>
            </a:r>
          </a:p>
          <a:p>
            <a:r>
              <a:rPr lang="en-US" sz="2000" dirty="0" err="1">
                <a:latin typeface="Times New Roman"/>
                <a:cs typeface="Calibri"/>
              </a:rPr>
              <a:t>Kamalnath.K.N</a:t>
            </a:r>
            <a:r>
              <a:rPr lang="en-US" sz="2000" dirty="0">
                <a:latin typeface="Times New Roman"/>
                <a:cs typeface="Calibri"/>
              </a:rPr>
              <a:t>(2018506044)</a:t>
            </a:r>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740DF-1E2B-4557-AB5F-DEF65E5E01F1}"/>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APPLICATION OF THE PROJECT</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4BC448B-CB5C-432A-8D99-D74FFE19ADA1}"/>
              </a:ext>
            </a:extLst>
          </p:cNvPr>
          <p:cNvSpPr>
            <a:spLocks noGrp="1"/>
          </p:cNvSpPr>
          <p:nvPr>
            <p:ph idx="1"/>
          </p:nvPr>
        </p:nvSpPr>
        <p:spPr/>
        <p:txBody>
          <a:bodyPr vert="horz" lIns="91440" tIns="45720" rIns="91440" bIns="45720" rtlCol="0" anchor="t">
            <a:normAutofit/>
          </a:bodyPr>
          <a:lstStyle/>
          <a:p>
            <a:pPr marL="0" indent="0">
              <a:buFont typeface="Wingdings" pitchFamily="2" charset="2"/>
              <a:buChar char="Ø"/>
            </a:pPr>
            <a:r>
              <a:rPr lang="en-US" dirty="0" smtClean="0">
                <a:latin typeface="Times New Roman" pitchFamily="18" charset="0"/>
                <a:cs typeface="Times New Roman" pitchFamily="18" charset="0"/>
              </a:rPr>
              <a:t>Assessment of image </a:t>
            </a:r>
            <a:r>
              <a:rPr lang="en-US" dirty="0" err="1" smtClean="0">
                <a:latin typeface="Times New Roman" pitchFamily="18" charset="0"/>
                <a:cs typeface="Times New Roman" pitchFamily="18" charset="0"/>
              </a:rPr>
              <a:t>quality+enhancement</a:t>
            </a:r>
            <a:r>
              <a:rPr lang="en-US" dirty="0" smtClean="0">
                <a:latin typeface="Times New Roman" pitchFamily="18" charset="0"/>
                <a:cs typeface="Times New Roman" pitchFamily="18" charset="0"/>
              </a:rPr>
              <a:t> gives possibility of better detection, especially in light-distorted images captured in deep-sea/water mediums, that present high light scattering and high light absorption.</a:t>
            </a:r>
          </a:p>
          <a:p>
            <a:pPr marL="0" indent="0">
              <a:buNone/>
            </a:pPr>
            <a:endParaRPr lang="en-US" dirty="0">
              <a:latin typeface="Times New Roman" pitchFamily="18" charset="0"/>
              <a:cs typeface="Times New Roman" pitchFamily="18" charset="0"/>
            </a:endParaRPr>
          </a:p>
          <a:p>
            <a:pPr marL="0" indent="0">
              <a:buFont typeface="Wingdings" pitchFamily="2" charset="2"/>
              <a:buChar char="Ø"/>
            </a:pPr>
            <a:r>
              <a:rPr lang="en-US" dirty="0" smtClean="0">
                <a:latin typeface="Times New Roman" pitchFamily="18" charset="0"/>
                <a:cs typeface="Times New Roman" pitchFamily="18" charset="0"/>
              </a:rPr>
              <a:t>Marine/Deep-sea debris detection aids automated underwater systems in extracting such debris from depths, which is one of the needs of the hour as highlighted by scientific reports that have announced “code-red” for humanity.</a:t>
            </a:r>
          </a:p>
        </p:txBody>
      </p:sp>
    </p:spTree>
    <p:extLst>
      <p:ext uri="{BB962C8B-B14F-4D97-AF65-F5344CB8AC3E}">
        <p14:creationId xmlns="" xmlns:p14="http://schemas.microsoft.com/office/powerpoint/2010/main" val="42942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15C0B-1F2C-4F81-9B26-E46314850AA7}"/>
              </a:ext>
            </a:extLst>
          </p:cNvPr>
          <p:cNvSpPr>
            <a:spLocks noGrp="1"/>
          </p:cNvSpPr>
          <p:nvPr>
            <p:ph type="title"/>
          </p:nvPr>
        </p:nvSpPr>
        <p:spPr/>
        <p:txBody>
          <a:bodyPr>
            <a:noAutofit/>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PROBLEM STATEMENT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356D0D9-E0AA-4981-A1AE-330693553C8D}"/>
              </a:ext>
            </a:extLst>
          </p:cNvPr>
          <p:cNvSpPr>
            <a:spLocks noGrp="1"/>
          </p:cNvSpPr>
          <p:nvPr>
            <p:ph idx="1"/>
          </p:nvPr>
        </p:nvSpPr>
        <p:spPr/>
        <p:txBody>
          <a:bodyPr vert="horz" lIns="91440" tIns="45720" rIns="91440" bIns="45720" rtlCol="0" anchor="t">
            <a:normAutofit/>
          </a:bodyPr>
          <a:lstStyle/>
          <a:p>
            <a:pPr>
              <a:buFont typeface="Wingdings" pitchFamily="2" charset="2"/>
              <a:buChar char="Ø"/>
            </a:pPr>
            <a:r>
              <a:rPr lang="en-US" dirty="0" smtClean="0">
                <a:latin typeface="Times New Roman" pitchFamily="18" charset="0"/>
                <a:cs typeface="Times New Roman" pitchFamily="18" charset="0"/>
              </a:rPr>
              <a:t>To assess and enhance the quality of underwater images using Active Inference technique employed using a GAN-CNN-GAN </a:t>
            </a:r>
            <a:r>
              <a:rPr lang="en-US" i="1" dirty="0" smtClean="0">
                <a:latin typeface="Times New Roman" pitchFamily="18" charset="0"/>
                <a:cs typeface="Times New Roman" pitchFamily="18" charset="0"/>
              </a:rPr>
              <a:t>sandwich</a:t>
            </a:r>
            <a:r>
              <a:rPr lang="en-US" dirty="0" smtClean="0">
                <a:latin typeface="Times New Roman" pitchFamily="18" charset="0"/>
                <a:cs typeface="Times New Roman" pitchFamily="18" charset="0"/>
              </a:rPr>
              <a:t> model</a:t>
            </a:r>
          </a:p>
          <a:p>
            <a:pPr>
              <a:buNone/>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To detect deep-sea/marine debris upon enhancement using deep-learning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648639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SCOPE OF THE PROJECT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Font typeface="Wingdings" pitchFamily="2" charset="2"/>
              <a:buChar char="Ø"/>
            </a:pPr>
            <a:r>
              <a:rPr lang="en-US" dirty="0" smtClean="0">
                <a:latin typeface="Times New Roman" pitchFamily="18" charset="0"/>
                <a:cs typeface="Times New Roman" pitchFamily="18" charset="0"/>
              </a:rPr>
              <a:t>In light-distorted images captured in deep-sea/water mediums, that present high light scattering and high light absorption, assessment of image quality &amp; enhancement gives possibility of better debris detection.</a:t>
            </a:r>
          </a:p>
          <a:p>
            <a:pPr marL="0" indent="0">
              <a:buFont typeface="Wingdings" pitchFamily="2" charset="2"/>
              <a:buChar char="Ø"/>
            </a:pPr>
            <a:endParaRPr lang="en-US" dirty="0" smtClean="0">
              <a:latin typeface="Times New Roman" pitchFamily="18" charset="0"/>
              <a:cs typeface="Times New Roman" pitchFamily="18" charset="0"/>
            </a:endParaRPr>
          </a:p>
          <a:p>
            <a:pPr marL="0" indent="0">
              <a:buFont typeface="Wingdings" pitchFamily="2" charset="2"/>
              <a:buChar char="Ø"/>
            </a:pPr>
            <a:r>
              <a:rPr lang="en-US" dirty="0" smtClean="0">
                <a:latin typeface="Times New Roman" pitchFamily="18" charset="0"/>
                <a:cs typeface="Times New Roman" pitchFamily="18" charset="0"/>
              </a:rPr>
              <a:t>Marine/Deep-sea debris detection aids Automated Underwater Vehicular Systems(AUV) in debris removal, which is of urgent environmental importance as presented in global sustainable models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PROPOSED 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Generative Adversarial Network</a:t>
            </a:r>
            <a:r>
              <a:rPr lang="en-US" dirty="0" smtClean="0">
                <a:latin typeface="Times New Roman" pitchFamily="18" charset="0"/>
                <a:cs typeface="Times New Roman" pitchFamily="18" charset="0"/>
                <a:sym typeface="Wingdings" pitchFamily="2" charset="2"/>
              </a:rPr>
              <a:t> Applying Active Inference technique to generate Primary Content on Underwater images</a:t>
            </a:r>
          </a:p>
          <a:p>
            <a:r>
              <a:rPr lang="en-US" b="1" dirty="0" smtClean="0">
                <a:latin typeface="Times New Roman" pitchFamily="18" charset="0"/>
                <a:cs typeface="Times New Roman" pitchFamily="18" charset="0"/>
                <a:sym typeface="Wingdings" pitchFamily="2" charset="2"/>
              </a:rPr>
              <a:t>Multi-Stream CNN</a:t>
            </a:r>
            <a:r>
              <a:rPr lang="en-US" dirty="0" smtClean="0">
                <a:latin typeface="Times New Roman" pitchFamily="18" charset="0"/>
                <a:cs typeface="Times New Roman" pitchFamily="18" charset="0"/>
                <a:sym typeface="Wingdings" pitchFamily="2" charset="2"/>
              </a:rPr>
              <a:t> Quality evaluation is done based on primary content generated. Quality scores are outputted.</a:t>
            </a:r>
          </a:p>
          <a:p>
            <a:r>
              <a:rPr lang="en-US" b="1" dirty="0" smtClean="0">
                <a:latin typeface="Times New Roman" pitchFamily="18" charset="0"/>
                <a:cs typeface="Times New Roman" pitchFamily="18" charset="0"/>
                <a:sym typeface="Wingdings" pitchFamily="2" charset="2"/>
              </a:rPr>
              <a:t>Generative Adversarial Networks</a:t>
            </a:r>
            <a:r>
              <a:rPr lang="en-US" dirty="0" smtClean="0">
                <a:latin typeface="Times New Roman" pitchFamily="18" charset="0"/>
                <a:cs typeface="Times New Roman" pitchFamily="18" charset="0"/>
                <a:sym typeface="Wingdings" pitchFamily="2" charset="2"/>
              </a:rPr>
              <a:t> Upon receiving quality scores, images are appropriately enhanced.</a:t>
            </a:r>
          </a:p>
          <a:p>
            <a:r>
              <a:rPr lang="en-US" b="1" dirty="0" smtClean="0">
                <a:latin typeface="Times New Roman" pitchFamily="18" charset="0"/>
                <a:cs typeface="Times New Roman" pitchFamily="18" charset="0"/>
                <a:sym typeface="Wingdings" pitchFamily="2" charset="2"/>
              </a:rPr>
              <a:t>Marine/Deep-Sea Debris Detection</a:t>
            </a:r>
            <a:r>
              <a:rPr lang="en-US" dirty="0" smtClean="0">
                <a:latin typeface="Times New Roman" pitchFamily="18" charset="0"/>
                <a:cs typeface="Times New Roman" pitchFamily="18" charset="0"/>
                <a:sym typeface="Wingdings" pitchFamily="2" charset="2"/>
              </a:rPr>
              <a:t> On this newly enhanced image, we perform debris detection using deep learning techniques.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KEY TERMS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W-GAN </a:t>
            </a:r>
            <a:r>
              <a:rPr lang="en-US" dirty="0" err="1" smtClean="0">
                <a:latin typeface="Times New Roman" pitchFamily="18" charset="0"/>
                <a:cs typeface="Times New Roman" pitchFamily="18" charset="0"/>
              </a:rPr>
              <a:t>GP</a:t>
            </a:r>
            <a:r>
              <a:rPr lang="en-US" dirty="0" err="1" smtClean="0">
                <a:latin typeface="Times New Roman" pitchFamily="18" charset="0"/>
                <a:cs typeface="Times New Roman" pitchFamily="18" charset="0"/>
                <a:sym typeface="Wingdings" pitchFamily="2" charset="2"/>
              </a:rPr>
              <a:t>improvement</a:t>
            </a:r>
            <a:r>
              <a:rPr lang="en-US" dirty="0" smtClean="0">
                <a:latin typeface="Times New Roman" pitchFamily="18" charset="0"/>
                <a:cs typeface="Times New Roman" pitchFamily="18" charset="0"/>
                <a:sym typeface="Wingdings" pitchFamily="2" charset="2"/>
              </a:rPr>
              <a:t> on GAN(GAN was developed in 2014)</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Primary Content Constraints:</a:t>
            </a:r>
          </a:p>
          <a:p>
            <a:pPr lvl="1">
              <a:buFont typeface="Wingdings" pitchFamily="2" charset="2"/>
              <a:buChar char="Ø"/>
            </a:pPr>
            <a:r>
              <a:rPr lang="en-US" dirty="0" smtClean="0">
                <a:latin typeface="Times New Roman" pitchFamily="18" charset="0"/>
                <a:cs typeface="Times New Roman" pitchFamily="18" charset="0"/>
              </a:rPr>
              <a:t>Structural dissimilarity</a:t>
            </a:r>
          </a:p>
          <a:p>
            <a:pPr lvl="1">
              <a:buFont typeface="Wingdings" pitchFamily="2" charset="2"/>
              <a:buChar char="Ø"/>
            </a:pPr>
            <a:r>
              <a:rPr lang="en-US" dirty="0" smtClean="0">
                <a:latin typeface="Times New Roman" pitchFamily="18" charset="0"/>
                <a:cs typeface="Times New Roman" pitchFamily="18" charset="0"/>
              </a:rPr>
              <a:t>Semantic Similarity </a:t>
            </a:r>
          </a:p>
          <a:p>
            <a:pPr lvl="1">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UEGAN</a:t>
            </a:r>
            <a:r>
              <a:rPr lang="en-US" dirty="0" err="1" smtClean="0">
                <a:latin typeface="Times New Roman" pitchFamily="18" charset="0"/>
                <a:cs typeface="Times New Roman" pitchFamily="18" charset="0"/>
                <a:sym typeface="Wingdings" pitchFamily="2" charset="2"/>
              </a:rPr>
              <a:t>Image</a:t>
            </a:r>
            <a:r>
              <a:rPr lang="en-US" dirty="0" smtClean="0">
                <a:latin typeface="Times New Roman" pitchFamily="18" charset="0"/>
                <a:cs typeface="Times New Roman" pitchFamily="18" charset="0"/>
                <a:sym typeface="Wingdings" pitchFamily="2" charset="2"/>
              </a:rPr>
              <a:t> quality enhancement GAN technique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640919-7BDC-4AF1-BDDC-2EEC17B7D279}"/>
              </a:ext>
            </a:extLst>
          </p:cNvPr>
          <p:cNvSpPr>
            <a:spLocks noGrp="1"/>
          </p:cNvSpPr>
          <p:nvPr>
            <p:ph type="title"/>
          </p:nvPr>
        </p:nvSpPr>
        <p:spPr>
          <a:xfrm>
            <a:off x="407125" y="260623"/>
            <a:ext cx="10515600" cy="1325563"/>
          </a:xfrm>
        </p:spPr>
        <p:txBody>
          <a:bodyPr>
            <a:normAutofit/>
          </a:bodyPr>
          <a:lstStyle/>
          <a:p>
            <a:r>
              <a:rPr lang="en-US" dirty="0" smtClean="0">
                <a:latin typeface="Times New Roman" pitchFamily="18" charset="0"/>
                <a:cs typeface="Times New Roman" pitchFamily="18" charset="0"/>
              </a:rPr>
              <a:t>ARCHITECTURE DIAGRAM OF PROPOSED WORK</a:t>
            </a:r>
            <a:endParaRPr lang="en-US" dirty="0">
              <a:latin typeface="Times New Roman" pitchFamily="18" charset="0"/>
              <a:cs typeface="Times New Roman" pitchFamily="18" charset="0"/>
            </a:endParaRPr>
          </a:p>
        </p:txBody>
      </p:sp>
      <p:pic>
        <p:nvPicPr>
          <p:cNvPr id="6" name="Content Placeholder 5" descr="Untitled Diagram.drawio.png"/>
          <p:cNvPicPr>
            <a:picLocks noGrp="1" noChangeAspect="1"/>
          </p:cNvPicPr>
          <p:nvPr>
            <p:ph idx="1"/>
          </p:nvPr>
        </p:nvPicPr>
        <p:blipFill>
          <a:blip r:embed="rId2"/>
          <a:stretch>
            <a:fillRect/>
          </a:stretch>
        </p:blipFill>
        <p:spPr>
          <a:xfrm>
            <a:off x="4983339" y="1472926"/>
            <a:ext cx="2384112" cy="5145068"/>
          </a:xfrm>
        </p:spPr>
      </p:pic>
    </p:spTree>
    <p:extLst>
      <p:ext uri="{BB962C8B-B14F-4D97-AF65-F5344CB8AC3E}">
        <p14:creationId xmlns="" xmlns:p14="http://schemas.microsoft.com/office/powerpoint/2010/main" val="1893906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31BCEC-8FE2-4896-AC3A-5078FA376A73}"/>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ARCHITECTURE DIAGRAM-GAN</a:t>
            </a:r>
            <a:endParaRPr lang="en-US" dirty="0">
              <a:latin typeface="Times New Roman" pitchFamily="18" charset="0"/>
              <a:cs typeface="Times New Roman" pitchFamily="18" charset="0"/>
            </a:endParaRPr>
          </a:p>
        </p:txBody>
      </p:sp>
      <p:pic>
        <p:nvPicPr>
          <p:cNvPr id="4" name="Picture 4" descr="Diagram&#10;&#10;Description automatically generated">
            <a:extLst>
              <a:ext uri="{FF2B5EF4-FFF2-40B4-BE49-F238E27FC236}">
                <a16:creationId xmlns="" xmlns:a16="http://schemas.microsoft.com/office/drawing/2014/main" id="{7048EBAD-3E35-4974-8ACE-DCB17136CFAF}"/>
              </a:ext>
            </a:extLst>
          </p:cNvPr>
          <p:cNvPicPr>
            <a:picLocks noGrp="1" noChangeAspect="1"/>
          </p:cNvPicPr>
          <p:nvPr>
            <p:ph idx="1"/>
          </p:nvPr>
        </p:nvPicPr>
        <p:blipFill>
          <a:blip r:embed="rId2"/>
          <a:stretch>
            <a:fillRect/>
          </a:stretch>
        </p:blipFill>
        <p:spPr>
          <a:xfrm>
            <a:off x="838200" y="2495715"/>
            <a:ext cx="10515600" cy="3011158"/>
          </a:xfrm>
        </p:spPr>
      </p:pic>
    </p:spTree>
    <p:extLst>
      <p:ext uri="{BB962C8B-B14F-4D97-AF65-F5344CB8AC3E}">
        <p14:creationId xmlns="" xmlns:p14="http://schemas.microsoft.com/office/powerpoint/2010/main" val="2670899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6C015A-C418-4607-8D42-4B2568E9560A}"/>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HARDWARE AND SOFTWARE REQUIREMENTS</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DA0445E-8B7B-499C-B767-2730C24FD95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ea typeface="+mn-lt"/>
                <a:cs typeface="+mn-lt"/>
              </a:rPr>
              <a:t>Hardware:</a:t>
            </a:r>
            <a:r>
              <a:rPr lang="en-US" dirty="0">
                <a:ea typeface="+mn-lt"/>
                <a:cs typeface="+mn-lt"/>
              </a:rPr>
              <a:t> </a:t>
            </a:r>
            <a:endParaRPr lang="en-US" dirty="0">
              <a:cs typeface="Calibri"/>
            </a:endParaRPr>
          </a:p>
          <a:p>
            <a:r>
              <a:rPr lang="en-US" dirty="0">
                <a:ea typeface="+mn-lt"/>
                <a:cs typeface="+mn-lt"/>
              </a:rPr>
              <a:t>Intel i5 processor or higher. </a:t>
            </a:r>
            <a:endParaRPr lang="en-US" dirty="0"/>
          </a:p>
          <a:p>
            <a:r>
              <a:rPr lang="en-US" dirty="0">
                <a:ea typeface="+mn-lt"/>
                <a:cs typeface="+mn-lt"/>
              </a:rPr>
              <a:t>8 GB RAM or higher. </a:t>
            </a:r>
            <a:endParaRPr lang="en-US" dirty="0"/>
          </a:p>
          <a:p>
            <a:pPr marL="0" indent="0">
              <a:buNone/>
            </a:pPr>
            <a:r>
              <a:rPr lang="en-US" b="1" dirty="0">
                <a:ea typeface="+mn-lt"/>
                <a:cs typeface="+mn-lt"/>
              </a:rPr>
              <a:t>Software/Tools:</a:t>
            </a:r>
            <a:r>
              <a:rPr lang="en-US" dirty="0">
                <a:ea typeface="+mn-lt"/>
                <a:cs typeface="+mn-lt"/>
              </a:rPr>
              <a:t> </a:t>
            </a:r>
            <a:endParaRPr lang="en-US" dirty="0">
              <a:cs typeface="Calibri" panose="020F0502020204030204"/>
            </a:endParaRPr>
          </a:p>
          <a:p>
            <a:r>
              <a:rPr lang="en-US" dirty="0">
                <a:ea typeface="+mn-lt"/>
                <a:cs typeface="+mn-lt"/>
              </a:rPr>
              <a:t>Windows 10 or higher </a:t>
            </a:r>
            <a:endParaRPr lang="en-US" dirty="0"/>
          </a:p>
          <a:p>
            <a:r>
              <a:rPr lang="en-US" dirty="0">
                <a:ea typeface="+mn-lt"/>
                <a:cs typeface="+mn-lt"/>
              </a:rPr>
              <a:t>Python 3.5.x or higher </a:t>
            </a:r>
            <a:endParaRPr lang="en-US" dirty="0"/>
          </a:p>
          <a:p>
            <a:r>
              <a:rPr lang="en-US" dirty="0">
                <a:ea typeface="+mn-lt"/>
                <a:cs typeface="+mn-lt"/>
              </a:rPr>
              <a:t>Google </a:t>
            </a:r>
            <a:r>
              <a:rPr lang="en-US" dirty="0" err="1">
                <a:ea typeface="+mn-lt"/>
                <a:cs typeface="+mn-lt"/>
              </a:rPr>
              <a:t>Colab</a:t>
            </a:r>
            <a:r>
              <a:rPr lang="en-US" dirty="0">
                <a:ea typeface="+mn-lt"/>
                <a:cs typeface="+mn-lt"/>
              </a:rPr>
              <a:t>/Kaggle </a:t>
            </a:r>
            <a:r>
              <a:rPr lang="en-US" dirty="0" err="1">
                <a:ea typeface="+mn-lt"/>
                <a:cs typeface="+mn-lt"/>
              </a:rPr>
              <a:t>Jupyter</a:t>
            </a:r>
            <a:r>
              <a:rPr lang="en-US" dirty="0">
                <a:ea typeface="+mn-lt"/>
                <a:cs typeface="+mn-lt"/>
              </a:rPr>
              <a:t> notebook </a:t>
            </a:r>
            <a:endParaRPr lang="en-US" dirty="0"/>
          </a:p>
          <a:p>
            <a:r>
              <a:rPr lang="en-US" dirty="0">
                <a:ea typeface="+mn-lt"/>
                <a:cs typeface="+mn-lt"/>
              </a:rPr>
              <a:t>TensorFlow 2.0 </a:t>
            </a:r>
            <a:endParaRPr lang="en-US" dirty="0"/>
          </a:p>
          <a:p>
            <a:r>
              <a:rPr lang="en-US" dirty="0" err="1">
                <a:ea typeface="+mn-lt"/>
                <a:cs typeface="+mn-lt"/>
              </a:rPr>
              <a:t>Pytorch</a:t>
            </a:r>
            <a:r>
              <a:rPr lang="en-US" dirty="0">
                <a:ea typeface="+mn-lt"/>
                <a:cs typeface="+mn-lt"/>
              </a:rPr>
              <a:t> </a:t>
            </a:r>
          </a:p>
          <a:p>
            <a:r>
              <a:rPr lang="en-US" dirty="0">
                <a:ea typeface="+mn-lt"/>
                <a:cs typeface="+mn-lt"/>
              </a:rPr>
              <a:t>NumPy Stack (NumPy, Pandas, SciPy, Matplotlib) </a:t>
            </a:r>
            <a:endParaRPr lang="en-US" dirty="0"/>
          </a:p>
          <a:p>
            <a:pPr marL="0" indent="0">
              <a:buNone/>
            </a:pPr>
            <a:endParaRPr lang="en-US" dirty="0">
              <a:cs typeface="Calibri"/>
            </a:endParaRPr>
          </a:p>
          <a:p>
            <a:endParaRPr lang="en-US" dirty="0">
              <a:cs typeface="Calibri"/>
            </a:endParaRPr>
          </a:p>
        </p:txBody>
      </p:sp>
    </p:spTree>
    <p:extLst>
      <p:ext uri="{BB962C8B-B14F-4D97-AF65-F5344CB8AC3E}">
        <p14:creationId xmlns="" xmlns:p14="http://schemas.microsoft.com/office/powerpoint/2010/main" val="303700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6135A-353E-4B52-BBAB-EEE3F5AACE81}"/>
              </a:ext>
            </a:extLst>
          </p:cNvPr>
          <p:cNvSpPr>
            <a:spLocks noGrp="1"/>
          </p:cNvSpPr>
          <p:nvPr>
            <p:ph type="title"/>
          </p:nvPr>
        </p:nvSpPr>
        <p:spPr>
          <a:xfrm>
            <a:off x="655320" y="195308"/>
            <a:ext cx="10515600" cy="1325563"/>
          </a:xfrm>
        </p:spPr>
        <p:txBody>
          <a:bodyPr>
            <a:normAutofit/>
          </a:bodyPr>
          <a:lstStyle/>
          <a:p>
            <a:r>
              <a:rPr lang="en-US"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501C531-0A88-4D04-9177-5B4F54ACE3CF}"/>
              </a:ext>
            </a:extLst>
          </p:cNvPr>
          <p:cNvSpPr>
            <a:spLocks noGrp="1"/>
          </p:cNvSpPr>
          <p:nvPr>
            <p:ph idx="1"/>
          </p:nvPr>
        </p:nvSpPr>
        <p:spPr>
          <a:xfrm>
            <a:off x="825137" y="1394551"/>
            <a:ext cx="10515600" cy="2955381"/>
          </a:xfrm>
        </p:spPr>
        <p:txBody>
          <a:bodyPr vert="horz" lIns="91440" tIns="45720" rIns="91440" bIns="45720" rtlCol="0" anchor="t">
            <a:normAutofit/>
          </a:bodyPr>
          <a:lstStyle/>
          <a:p>
            <a:pPr>
              <a:buNone/>
            </a:pPr>
            <a:r>
              <a:rPr lang="en-IN" dirty="0" err="1" smtClean="0">
                <a:latin typeface="Times New Roman" pitchFamily="18" charset="0"/>
                <a:cs typeface="Times New Roman" pitchFamily="18" charset="0"/>
                <a:hlinkClick r:id="rId2"/>
              </a:rPr>
              <a:t>TrashCan</a:t>
            </a:r>
            <a:r>
              <a:rPr lang="en-IN" dirty="0" smtClean="0">
                <a:latin typeface="Times New Roman" pitchFamily="18" charset="0"/>
                <a:cs typeface="Times New Roman" pitchFamily="18" charset="0"/>
                <a:hlinkClick r:id="rId2"/>
              </a:rPr>
              <a:t> 1.0 An Instance-Segmentation </a:t>
            </a:r>
            <a:r>
              <a:rPr lang="en-IN" dirty="0" err="1" smtClean="0">
                <a:latin typeface="Times New Roman" pitchFamily="18" charset="0"/>
                <a:cs typeface="Times New Roman" pitchFamily="18" charset="0"/>
                <a:hlinkClick r:id="rId2"/>
              </a:rPr>
              <a:t>Labeled</a:t>
            </a:r>
            <a:r>
              <a:rPr lang="en-IN" dirty="0" smtClean="0">
                <a:latin typeface="Times New Roman" pitchFamily="18" charset="0"/>
                <a:cs typeface="Times New Roman" pitchFamily="18" charset="0"/>
                <a:hlinkClick r:id="rId2"/>
              </a:rPr>
              <a:t> Dataset of Trash</a:t>
            </a:r>
            <a:endParaRPr lang="en-IN"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a:srcRect/>
          <a:stretch>
            <a:fillRect/>
          </a:stretch>
        </p:blipFill>
        <p:spPr bwMode="auto">
          <a:xfrm>
            <a:off x="896983" y="2522764"/>
            <a:ext cx="4130766" cy="2323556"/>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839096" y="2482760"/>
            <a:ext cx="4255587" cy="2393768"/>
          </a:xfrm>
          <a:prstGeom prst="rect">
            <a:avLst/>
          </a:prstGeom>
          <a:noFill/>
          <a:ln w="9525">
            <a:noFill/>
            <a:miter lim="800000"/>
            <a:headEnd/>
            <a:tailEnd/>
          </a:ln>
          <a:effectLst/>
        </p:spPr>
      </p:pic>
    </p:spTree>
    <p:extLst>
      <p:ext uri="{BB962C8B-B14F-4D97-AF65-F5344CB8AC3E}">
        <p14:creationId xmlns="" xmlns:p14="http://schemas.microsoft.com/office/powerpoint/2010/main" val="2729348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EXPECTED OUTCOMES/RESULTS</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Image Assessment and Enhancement Sandwich Model</a:t>
            </a:r>
            <a:endParaRPr lang="en-IN"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Assessment and enhancement of underwater image quality using Active Inference</a:t>
            </a:r>
          </a:p>
          <a:p>
            <a:pPr>
              <a:buFont typeface="Wingdings" pitchFamily="2" charset="2"/>
              <a:buChar char="Ø"/>
            </a:pPr>
            <a:r>
              <a:rPr lang="en-US" dirty="0" smtClean="0">
                <a:latin typeface="Times New Roman" pitchFamily="18" charset="0"/>
                <a:cs typeface="Times New Roman" pitchFamily="18" charset="0"/>
              </a:rPr>
              <a:t>Deep-Sea Debris Detection Model</a:t>
            </a:r>
          </a:p>
          <a:p>
            <a:pPr>
              <a:buFont typeface="Wingdings" pitchFamily="2" charset="2"/>
              <a:buChar char="Ø"/>
            </a:pPr>
            <a:r>
              <a:rPr lang="en-US" dirty="0" smtClean="0">
                <a:latin typeface="Times New Roman" pitchFamily="18" charset="0"/>
                <a:cs typeface="Times New Roman" pitchFamily="18" charset="0"/>
              </a:rPr>
              <a:t>Detection of deep-sea marine debris on newly enhanced image.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B04A9-97A7-428C-B497-6ECF66A4018F}"/>
              </a:ext>
            </a:extLst>
          </p:cNvPr>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3AF5827-0AB4-474C-B9D0-A1C63B7AD5DD}"/>
              </a:ext>
            </a:extLst>
          </p:cNvPr>
          <p:cNvSpPr>
            <a:spLocks noGrp="1"/>
          </p:cNvSpPr>
          <p:nvPr>
            <p:ph idx="1"/>
          </p:nvPr>
        </p:nvSpPr>
        <p:spPr>
          <a:xfrm>
            <a:off x="838200" y="1554480"/>
            <a:ext cx="10515600" cy="4622483"/>
          </a:xfrm>
        </p:spPr>
        <p:txBody>
          <a:bodyPr vert="horz" lIns="91440" tIns="45720" rIns="91440" bIns="45720" rtlCol="0" anchor="t">
            <a:normAutofit fontScale="85000" lnSpcReduction="20000"/>
          </a:bodyPr>
          <a:lstStyle/>
          <a:p>
            <a:pPr marL="0" indent="0">
              <a:buNone/>
            </a:pPr>
            <a:r>
              <a:rPr lang="en-IN" sz="3400" dirty="0" smtClean="0">
                <a:latin typeface="Times New Roman" pitchFamily="18" charset="0"/>
                <a:ea typeface="+mn-lt"/>
                <a:cs typeface="Times New Roman" pitchFamily="18" charset="0"/>
              </a:rPr>
              <a:t>No reference image quality assessment</a:t>
            </a:r>
            <a:r>
              <a:rPr lang="en-IN" dirty="0" smtClean="0">
                <a:latin typeface="Times New Roman" pitchFamily="18" charset="0"/>
                <a:ea typeface="+mn-lt"/>
                <a:cs typeface="Times New Roman" pitchFamily="18" charset="0"/>
              </a:rPr>
              <a:t>:</a:t>
            </a:r>
          </a:p>
          <a:p>
            <a:pPr marL="457200" lvl="1" indent="0">
              <a:buFont typeface="Wingdings" pitchFamily="2" charset="2"/>
              <a:buChar char="Ø"/>
            </a:pPr>
            <a:r>
              <a:rPr lang="en-IN" dirty="0" smtClean="0">
                <a:latin typeface="Times New Roman" pitchFamily="18" charset="0"/>
                <a:ea typeface="+mn-lt"/>
                <a:cs typeface="Times New Roman" pitchFamily="18" charset="0"/>
              </a:rPr>
              <a:t>The goal of NR-IQA: predict the quality of an image as perceived by human observers(subjective perception)without the need of perfect undistorted source images.</a:t>
            </a:r>
          </a:p>
          <a:p>
            <a:pPr marL="457200" lvl="1" indent="0">
              <a:buFont typeface="Wingdings" pitchFamily="2" charset="2"/>
              <a:buChar char="Ø"/>
            </a:pPr>
            <a:r>
              <a:rPr lang="en-IN" dirty="0" smtClean="0">
                <a:latin typeface="Times New Roman" pitchFamily="18" charset="0"/>
                <a:ea typeface="+mn-lt"/>
                <a:cs typeface="Times New Roman" pitchFamily="18" charset="0"/>
              </a:rPr>
              <a:t>GAN model used</a:t>
            </a:r>
          </a:p>
          <a:p>
            <a:pPr marL="0" indent="0">
              <a:buNone/>
            </a:pPr>
            <a:endParaRPr lang="en-IN" sz="3400" dirty="0" smtClean="0">
              <a:latin typeface="Times New Roman" pitchFamily="18" charset="0"/>
              <a:ea typeface="+mn-lt"/>
              <a:cs typeface="Times New Roman" pitchFamily="18" charset="0"/>
            </a:endParaRPr>
          </a:p>
          <a:p>
            <a:pPr marL="0" indent="0">
              <a:buNone/>
            </a:pPr>
            <a:r>
              <a:rPr lang="en-IN" sz="3400" dirty="0" smtClean="0">
                <a:latin typeface="Times New Roman" pitchFamily="18" charset="0"/>
                <a:ea typeface="+mn-lt"/>
                <a:cs typeface="Times New Roman" pitchFamily="18" charset="0"/>
              </a:rPr>
              <a:t>Underwater images quality enhancement</a:t>
            </a:r>
          </a:p>
          <a:p>
            <a:pPr marL="457200" lvl="1" indent="0">
              <a:buFont typeface="Wingdings" pitchFamily="2" charset="2"/>
              <a:buChar char="Ø"/>
            </a:pPr>
            <a:r>
              <a:rPr lang="en-IN" dirty="0" smtClean="0">
                <a:latin typeface="Times New Roman" pitchFamily="18" charset="0"/>
                <a:ea typeface="+mn-lt"/>
                <a:cs typeface="Times New Roman" pitchFamily="18" charset="0"/>
              </a:rPr>
              <a:t>Different from natural images, underwater optical images suffer from poor visibility due to the medium, which causes scattering and absorption of light so image quality is affected.</a:t>
            </a:r>
          </a:p>
          <a:p>
            <a:pPr marL="457200" lvl="1" indent="0">
              <a:buFont typeface="Wingdings" pitchFamily="2" charset="2"/>
              <a:buChar char="Ø"/>
            </a:pPr>
            <a:r>
              <a:rPr lang="en-IN" dirty="0" smtClean="0">
                <a:latin typeface="Times New Roman" pitchFamily="18" charset="0"/>
                <a:ea typeface="+mn-lt"/>
                <a:cs typeface="Times New Roman" pitchFamily="18" charset="0"/>
              </a:rPr>
              <a:t>In water, image quality tends to be impaired by water density, light attenuation and scattering effect</a:t>
            </a:r>
          </a:p>
          <a:p>
            <a:pPr marL="0" indent="0">
              <a:buNone/>
            </a:pPr>
            <a:endParaRPr lang="en-IN" dirty="0" smtClean="0">
              <a:latin typeface="Times New Roman" pitchFamily="18" charset="0"/>
              <a:ea typeface="+mn-lt"/>
              <a:cs typeface="Times New Roman" pitchFamily="18" charset="0"/>
            </a:endParaRPr>
          </a:p>
          <a:p>
            <a:pPr marL="0" indent="0">
              <a:buNone/>
            </a:pPr>
            <a:r>
              <a:rPr lang="en-IN" sz="3400" dirty="0" smtClean="0">
                <a:latin typeface="Times New Roman" pitchFamily="18" charset="0"/>
                <a:ea typeface="+mn-lt"/>
                <a:cs typeface="Times New Roman" pitchFamily="18" charset="0"/>
              </a:rPr>
              <a:t>Deep-sea Debris detection:</a:t>
            </a:r>
          </a:p>
          <a:p>
            <a:pPr marL="457200" lvl="1" indent="0">
              <a:buFont typeface="Wingdings" pitchFamily="2" charset="2"/>
              <a:buChar char="Ø"/>
            </a:pPr>
            <a:r>
              <a:rPr lang="en-US" dirty="0" smtClean="0">
                <a:latin typeface="Times New Roman" pitchFamily="18" charset="0"/>
                <a:ea typeface="+mn-lt"/>
                <a:cs typeface="Times New Roman" pitchFamily="18" charset="0"/>
              </a:rPr>
              <a:t>Ocean contamination causing marine life degradation</a:t>
            </a:r>
          </a:p>
          <a:p>
            <a:pPr marL="457200" lvl="1" indent="0">
              <a:buFont typeface="Wingdings" pitchFamily="2" charset="2"/>
              <a:buChar char="Ø"/>
            </a:pPr>
            <a:r>
              <a:rPr lang="en-IN" dirty="0" smtClean="0">
                <a:latin typeface="Times New Roman" pitchFamily="18" charset="0"/>
                <a:ea typeface="+mn-lt"/>
                <a:cs typeface="Times New Roman" pitchFamily="18" charset="0"/>
              </a:rPr>
              <a:t>IPCC 2021 highlights immediate need for ecosystem preservation/monitoring</a:t>
            </a:r>
          </a:p>
          <a:p>
            <a:pPr marL="457200" lvl="1" indent="0">
              <a:buFont typeface="Wingdings" pitchFamily="2" charset="2"/>
              <a:buChar char="Ø"/>
            </a:pPr>
            <a:endParaRPr lang="en-US" dirty="0">
              <a:latin typeface="Times New Roman" pitchFamily="18" charset="0"/>
              <a:ea typeface="+mn-lt"/>
              <a:cs typeface="Times New Roman" pitchFamily="18" charset="0"/>
            </a:endParaRPr>
          </a:p>
          <a:p>
            <a:pPr marL="0" indent="0">
              <a:buNone/>
            </a:pPr>
            <a:endParaRPr lang="en-US" dirty="0">
              <a:latin typeface="Times New Roman" pitchFamily="18" charset="0"/>
              <a:ea typeface="+mn-lt"/>
              <a:cs typeface="Times New Roman" pitchFamily="18" charset="0"/>
            </a:endParaRPr>
          </a:p>
          <a:p>
            <a:pPr marL="0" indent="0">
              <a:buNone/>
            </a:pPr>
            <a:endParaRPr lang="en-US" dirty="0">
              <a:latin typeface="Times New Roman" pitchFamily="18" charset="0"/>
              <a:ea typeface="+mn-lt"/>
              <a:cs typeface="Times New Roman" pitchFamily="18" charset="0"/>
            </a:endParaRPr>
          </a:p>
          <a:p>
            <a:pPr marL="114300" lvl="1" indent="0">
              <a:buFont typeface="Wingdings" panose="020B0604020202020204" pitchFamily="34" charse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542255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8" y="365125"/>
            <a:ext cx="10515600" cy="1325563"/>
          </a:xfrm>
        </p:spPr>
        <p:txBody>
          <a:bodyPr>
            <a:normAutofit/>
          </a:bodyPr>
          <a:lstStyle/>
          <a:p>
            <a:r>
              <a:rPr lang="en-US" dirty="0" smtClean="0">
                <a:latin typeface="Times New Roman" pitchFamily="18" charset="0"/>
                <a:cs typeface="Times New Roman" pitchFamily="18" charset="0"/>
              </a:rPr>
              <a:t>TENTATIVE WORK PLAN</a:t>
            </a:r>
            <a:endParaRPr lang="en-IN"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561703" y="1809020"/>
          <a:ext cx="10792095" cy="4403024"/>
        </p:xfrm>
        <a:graphic>
          <a:graphicData uri="http://schemas.openxmlformats.org/drawingml/2006/table">
            <a:tbl>
              <a:tblPr firstRow="1" bandRow="1">
                <a:tableStyleId>{5940675A-B579-460E-94D1-54222C63F5DA}</a:tableStyleId>
              </a:tblPr>
              <a:tblGrid>
                <a:gridCol w="3597365"/>
                <a:gridCol w="3597365"/>
                <a:gridCol w="3597365"/>
              </a:tblGrid>
              <a:tr h="28163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err="1">
                          <a:latin typeface="Times New Roman" pitchFamily="18" charset="0"/>
                          <a:cs typeface="Times New Roman" pitchFamily="18" charset="0"/>
                          <a:sym typeface="Times New Roman"/>
                        </a:rPr>
                        <a:t>S.No</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Work Plan</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r h="12871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1</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First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US" sz="1800" u="none" strike="noStrike" cap="none" dirty="0" smtClean="0">
                          <a:latin typeface="Times New Roman" pitchFamily="18" charset="0"/>
                          <a:cs typeface="Times New Roman" pitchFamily="18" charset="0"/>
                        </a:rPr>
                        <a:t>Obtaining</a:t>
                      </a:r>
                      <a:r>
                        <a:rPr lang="en-US" sz="1800" u="none" strike="noStrike" cap="none" baseline="0" dirty="0" smtClean="0">
                          <a:latin typeface="Times New Roman" pitchFamily="18" charset="0"/>
                          <a:cs typeface="Times New Roman" pitchFamily="18" charset="0"/>
                        </a:rPr>
                        <a:t> dataset</a:t>
                      </a:r>
                      <a:endParaRPr lang="en-IN" sz="18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800"/>
                        <a:buFont typeface="Arial"/>
                        <a:buChar char="•"/>
                      </a:pPr>
                      <a:r>
                        <a:rPr lang="en-IN" sz="1800" u="none" strike="noStrike" cap="none" dirty="0" smtClean="0">
                          <a:latin typeface="Times New Roman" pitchFamily="18" charset="0"/>
                          <a:cs typeface="Times New Roman" pitchFamily="18" charset="0"/>
                        </a:rPr>
                        <a:t>Preliminary Outputs</a:t>
                      </a:r>
                    </a:p>
                  </a:txBody>
                  <a:tcPr marL="91450" marR="91450" marT="45725" marB="45725"/>
                </a:tc>
              </a:tr>
              <a:tr h="12871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2</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Second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US" sz="1800" u="none" strike="noStrike" cap="none" dirty="0" smtClean="0">
                          <a:latin typeface="Times New Roman" pitchFamily="18" charset="0"/>
                          <a:cs typeface="Times New Roman" pitchFamily="18" charset="0"/>
                        </a:rPr>
                        <a:t>Training</a:t>
                      </a:r>
                      <a:r>
                        <a:rPr lang="en-US" sz="1800" u="none" strike="noStrike" cap="none" baseline="0" dirty="0" smtClean="0">
                          <a:latin typeface="Times New Roman" pitchFamily="18" charset="0"/>
                          <a:cs typeface="Times New Roman" pitchFamily="18" charset="0"/>
                        </a:rPr>
                        <a:t> the GAN Model to obtain the Primary content </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r h="10828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3</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Third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US" sz="1800" u="none" strike="noStrike" cap="none" baseline="0" dirty="0" smtClean="0">
                          <a:latin typeface="Times New Roman" pitchFamily="18" charset="0"/>
                          <a:cs typeface="Times New Roman" pitchFamily="18" charset="0"/>
                        </a:rPr>
                        <a:t>Image quality assessment of  underwater images</a:t>
                      </a:r>
                      <a:endParaRPr lang="en-IN" sz="1800" u="none" strike="noStrike" cap="none"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IN" sz="1800" u="none" strike="noStrike" cap="none" dirty="0" smtClean="0">
                          <a:latin typeface="Times New Roman" pitchFamily="18" charset="0"/>
                          <a:cs typeface="Times New Roman" pitchFamily="18" charset="0"/>
                        </a:rPr>
                        <a:t>Finding the quality score using multi-stream CNN</a:t>
                      </a:r>
                    </a:p>
                    <a:p>
                      <a:pPr marL="0" marR="0" lvl="0" indent="0" algn="l" rtl="0">
                        <a:lnSpc>
                          <a:spcPct val="100000"/>
                        </a:lnSpc>
                        <a:spcBef>
                          <a:spcPts val="0"/>
                        </a:spcBef>
                        <a:spcAft>
                          <a:spcPts val="0"/>
                        </a:spcAft>
                        <a:buClr>
                          <a:schemeClr val="dk1"/>
                        </a:buClr>
                        <a:buSzPts val="1800"/>
                        <a:buFont typeface="Arial"/>
                        <a:buNone/>
                      </a:pP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WORK TO BE CONTINUED</a:t>
            </a:r>
            <a:endParaRPr lang="en-IN" dirty="0"/>
          </a:p>
        </p:txBody>
      </p:sp>
      <p:sp>
        <p:nvSpPr>
          <p:cNvPr id="3" name="Content Placeholder 2"/>
          <p:cNvSpPr>
            <a:spLocks noGrp="1"/>
          </p:cNvSpPr>
          <p:nvPr>
            <p:ph idx="1"/>
          </p:nvPr>
        </p:nvSpPr>
        <p:spPr/>
        <p:txBody>
          <a:bodyPr/>
          <a:lstStyle/>
          <a:p>
            <a:pPr marL="0" lvl="0" indent="0">
              <a:lnSpc>
                <a:spcPct val="100000"/>
              </a:lnSpc>
              <a:spcBef>
                <a:spcPts val="0"/>
              </a:spcBef>
              <a:buClr>
                <a:schemeClr val="dk1"/>
              </a:buClr>
              <a:buSzPts val="1800"/>
              <a:buFont typeface="Wingdings" pitchFamily="2" charset="2"/>
              <a:buChar char="Ø"/>
            </a:pPr>
            <a:r>
              <a:rPr lang="en-IN" dirty="0" smtClean="0">
                <a:latin typeface="Times New Roman" pitchFamily="18" charset="0"/>
                <a:cs typeface="Times New Roman" pitchFamily="18" charset="0"/>
              </a:rPr>
              <a:t>Enhancing the image quality using GAN</a:t>
            </a:r>
          </a:p>
          <a:p>
            <a:pPr marL="0" lvl="0" indent="0">
              <a:lnSpc>
                <a:spcPct val="100000"/>
              </a:lnSpc>
              <a:spcBef>
                <a:spcPts val="0"/>
              </a:spcBef>
              <a:buClr>
                <a:schemeClr val="dk1"/>
              </a:buClr>
              <a:buSzPts val="1800"/>
              <a:buFont typeface="Wingdings" pitchFamily="2" charset="2"/>
              <a:buChar char="Ø"/>
            </a:pPr>
            <a:r>
              <a:rPr lang="en-US" dirty="0" smtClean="0">
                <a:latin typeface="Times New Roman" pitchFamily="18" charset="0"/>
                <a:cs typeface="Times New Roman" pitchFamily="18" charset="0"/>
              </a:rPr>
              <a:t>Deep sea debris detection</a:t>
            </a: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PRELIMINARY RESULTS/OUTCOMES</a:t>
            </a: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068502" y="1923618"/>
            <a:ext cx="4638675" cy="41814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995362" y="4332764"/>
            <a:ext cx="4714875" cy="1714500"/>
          </a:xfrm>
          <a:prstGeom prst="rect">
            <a:avLst/>
          </a:prstGeom>
          <a:noFill/>
          <a:ln w="9525">
            <a:noFill/>
            <a:miter lim="800000"/>
            <a:headEnd/>
            <a:tailEnd/>
          </a:ln>
          <a:effectLst/>
        </p:spPr>
      </p:pic>
      <p:sp>
        <p:nvSpPr>
          <p:cNvPr id="6" name="TextBox 5"/>
          <p:cNvSpPr txBox="1"/>
          <p:nvPr/>
        </p:nvSpPr>
        <p:spPr>
          <a:xfrm>
            <a:off x="914401" y="1567544"/>
            <a:ext cx="5368834" cy="646331"/>
          </a:xfrm>
          <a:prstGeom prst="rect">
            <a:avLst/>
          </a:prstGeom>
          <a:noFill/>
        </p:spPr>
        <p:txBody>
          <a:bodyPr wrap="square" rtlCol="0">
            <a:spAutoFit/>
          </a:bodyPr>
          <a:lstStyle/>
          <a:p>
            <a:r>
              <a:rPr lang="en-IN" b="1" dirty="0" smtClean="0">
                <a:latin typeface="Times New Roman" pitchFamily="18" charset="0"/>
                <a:cs typeface="Times New Roman" pitchFamily="18" charset="0"/>
              </a:rPr>
              <a:t>Comparative results for </a:t>
            </a:r>
            <a:r>
              <a:rPr lang="en-IN" b="1" dirty="0" smtClean="0">
                <a:latin typeface="Times New Roman" pitchFamily="18" charset="0"/>
                <a:cs typeface="Times New Roman" pitchFamily="18" charset="0"/>
              </a:rPr>
              <a:t>Standard </a:t>
            </a:r>
            <a:r>
              <a:rPr lang="en-IN" b="1" dirty="0" smtClean="0">
                <a:latin typeface="Times New Roman" pitchFamily="18" charset="0"/>
                <a:cs typeface="Times New Roman" pitchFamily="18" charset="0"/>
              </a:rPr>
              <a:t>GAN </a:t>
            </a:r>
            <a:r>
              <a:rPr lang="en-IN" b="1" dirty="0" err="1" smtClean="0">
                <a:latin typeface="Times New Roman" pitchFamily="18" charset="0"/>
                <a:cs typeface="Times New Roman" pitchFamily="18" charset="0"/>
              </a:rPr>
              <a:t>vs</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WGAN</a:t>
            </a:r>
          </a:p>
          <a:p>
            <a:endParaRPr lang="en-IN" dirty="0">
              <a:latin typeface="Times New Roman" pitchFamily="18" charset="0"/>
              <a:cs typeface="Times New Roman" pitchFamily="18" charset="0"/>
            </a:endParaRPr>
          </a:p>
        </p:txBody>
      </p:sp>
      <p:sp>
        <p:nvSpPr>
          <p:cNvPr id="7" name="TextBox 6"/>
          <p:cNvSpPr txBox="1"/>
          <p:nvPr/>
        </p:nvSpPr>
        <p:spPr>
          <a:xfrm>
            <a:off x="940526" y="3135086"/>
            <a:ext cx="352697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GAN: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WGAN</a:t>
            </a:r>
            <a:endParaRPr lang="en-IN"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915819" y="2093845"/>
            <a:ext cx="3257550" cy="3867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19324" y="2239056"/>
            <a:ext cx="3448050" cy="36861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REFERENCES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[1]</a:t>
            </a: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With Active Inference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Jupo</a:t>
            </a:r>
            <a:r>
              <a:rPr lang="en-US" dirty="0" smtClean="0">
                <a:latin typeface="Times New Roman" pitchFamily="18" charset="0"/>
                <a:ea typeface="+mn-lt"/>
                <a:cs typeface="Times New Roman" pitchFamily="18" charset="0"/>
              </a:rPr>
              <a:t> Ma, </a:t>
            </a:r>
            <a:r>
              <a:rPr lang="en-US" dirty="0" err="1" smtClean="0">
                <a:latin typeface="Times New Roman" pitchFamily="18" charset="0"/>
                <a:ea typeface="+mn-lt"/>
                <a:cs typeface="Times New Roman" pitchFamily="18" charset="0"/>
              </a:rPr>
              <a:t>Jinjian</a:t>
            </a:r>
            <a:r>
              <a:rPr lang="en-US" dirty="0" smtClean="0">
                <a:latin typeface="Times New Roman" pitchFamily="18" charset="0"/>
                <a:ea typeface="+mn-lt"/>
                <a:cs typeface="Times New Roman" pitchFamily="18" charset="0"/>
              </a:rPr>
              <a:t> Wu, </a:t>
            </a:r>
            <a:r>
              <a:rPr lang="en-US" dirty="0" err="1" smtClean="0">
                <a:latin typeface="Times New Roman" pitchFamily="18" charset="0"/>
                <a:ea typeface="+mn-lt"/>
                <a:cs typeface="Times New Roman" pitchFamily="18" charset="0"/>
              </a:rPr>
              <a:t>Leida</a:t>
            </a:r>
            <a:r>
              <a:rPr lang="en-US" dirty="0" smtClean="0">
                <a:latin typeface="Times New Roman" pitchFamily="18" charset="0"/>
                <a:ea typeface="+mn-lt"/>
                <a:cs typeface="Times New Roman" pitchFamily="18" charset="0"/>
              </a:rPr>
              <a:t> Li; </a:t>
            </a:r>
            <a:r>
              <a:rPr lang="en-US" dirty="0" err="1" smtClean="0">
                <a:latin typeface="Times New Roman" pitchFamily="18" charset="0"/>
                <a:ea typeface="+mn-lt"/>
                <a:cs typeface="Times New Roman" pitchFamily="18" charset="0"/>
              </a:rPr>
              <a:t>Weisheng</a:t>
            </a:r>
            <a:r>
              <a:rPr lang="en-US" dirty="0" smtClean="0">
                <a:latin typeface="Times New Roman" pitchFamily="18" charset="0"/>
                <a:ea typeface="+mn-lt"/>
                <a:cs typeface="Times New Roman" pitchFamily="18" charset="0"/>
              </a:rPr>
              <a:t> Dong, </a:t>
            </a:r>
            <a:r>
              <a:rPr lang="en-US" dirty="0" err="1" smtClean="0">
                <a:latin typeface="Times New Roman" pitchFamily="18" charset="0"/>
                <a:ea typeface="+mn-lt"/>
                <a:cs typeface="Times New Roman" pitchFamily="18" charset="0"/>
              </a:rPr>
              <a:t>Xuemei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Xie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Guangming</a:t>
            </a:r>
            <a:r>
              <a:rPr lang="en-US" dirty="0" smtClean="0">
                <a:latin typeface="Times New Roman" pitchFamily="18" charset="0"/>
                <a:ea typeface="+mn-lt"/>
                <a:cs typeface="Times New Roman" pitchFamily="18" charset="0"/>
              </a:rPr>
              <a:t> Shi, </a:t>
            </a:r>
            <a:r>
              <a:rPr lang="en-US" dirty="0" err="1" smtClean="0">
                <a:latin typeface="Times New Roman" pitchFamily="18" charset="0"/>
                <a:ea typeface="+mn-lt"/>
                <a:cs typeface="Times New Roman" pitchFamily="18" charset="0"/>
              </a:rPr>
              <a:t>Weisi</a:t>
            </a:r>
            <a:r>
              <a:rPr lang="en-US" dirty="0" smtClean="0">
                <a:latin typeface="Times New Roman" pitchFamily="18" charset="0"/>
                <a:ea typeface="+mn-lt"/>
                <a:cs typeface="Times New Roman" pitchFamily="18" charset="0"/>
              </a:rPr>
              <a:t> Lin IEEE Transactions on Image Processing, 2021, Journal Article</a:t>
            </a:r>
            <a:endParaRPr lang="en-US" dirty="0" smtClean="0"/>
          </a:p>
          <a:p>
            <a:pPr>
              <a:buNone/>
            </a:pPr>
            <a:r>
              <a:rPr lang="en-US" dirty="0" smtClean="0"/>
              <a:t>[2]</a:t>
            </a: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of Natural Distorted Image Based on Generative Adversarial Networks</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Hongtao</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Yang,Ping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Shi,Dixiu</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Zhong,Da</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Pan,Zefeng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Ying,IEEE</a:t>
            </a:r>
            <a:r>
              <a:rPr lang="en-US" dirty="0" smtClean="0">
                <a:latin typeface="Times New Roman" pitchFamily="18" charset="0"/>
                <a:ea typeface="+mn-lt"/>
                <a:cs typeface="Times New Roman" pitchFamily="18" charset="0"/>
              </a:rPr>
              <a:t> Access,2019,Journal Article</a:t>
            </a:r>
            <a:endParaRPr lang="en-US" dirty="0" smtClean="0"/>
          </a:p>
          <a:p>
            <a:pPr>
              <a:buNone/>
            </a:pPr>
            <a:r>
              <a:rPr lang="en-US" dirty="0" smtClean="0"/>
              <a:t>[3]</a:t>
            </a:r>
            <a:r>
              <a:rPr lang="en-US" i="1" dirty="0" smtClean="0">
                <a:latin typeface="Times New Roman" pitchFamily="18" charset="0"/>
                <a:ea typeface="+mn-lt"/>
                <a:cs typeface="Times New Roman" pitchFamily="18" charset="0"/>
              </a:rPr>
              <a:t> “</a:t>
            </a:r>
            <a:r>
              <a:rPr lang="en-IN" i="1" dirty="0" smtClean="0">
                <a:latin typeface="Times New Roman" pitchFamily="18" charset="0"/>
                <a:ea typeface="+mn-lt"/>
                <a:cs typeface="Times New Roman" pitchFamily="18" charset="0"/>
              </a:rPr>
              <a:t>An Underwater Image Enhancement Algorithm Based on Generative Adversarial Network and Natural Image Quality Evaluation Index”-</a:t>
            </a:r>
            <a:r>
              <a:rPr lang="en-IN" dirty="0" smtClean="0">
                <a:latin typeface="Times New Roman" pitchFamily="18" charset="0"/>
                <a:ea typeface="+mn-lt"/>
                <a:cs typeface="Times New Roman" pitchFamily="18" charset="0"/>
              </a:rPr>
              <a:t>Kai </a:t>
            </a:r>
            <a:r>
              <a:rPr lang="en-IN" dirty="0" err="1" smtClean="0">
                <a:latin typeface="Times New Roman" pitchFamily="18" charset="0"/>
                <a:ea typeface="+mn-lt"/>
                <a:cs typeface="Times New Roman" pitchFamily="18" charset="0"/>
              </a:rPr>
              <a:t>Hu</a:t>
            </a:r>
            <a:r>
              <a:rPr lang="en-IN" dirty="0" smtClean="0">
                <a:latin typeface="Times New Roman" pitchFamily="18" charset="0"/>
                <a:ea typeface="+mn-lt"/>
                <a:cs typeface="Times New Roman" pitchFamily="18" charset="0"/>
              </a:rPr>
              <a:t> , </a:t>
            </a:r>
            <a:r>
              <a:rPr lang="en-IN" dirty="0" err="1" smtClean="0">
                <a:latin typeface="Times New Roman" pitchFamily="18" charset="0"/>
                <a:ea typeface="+mn-lt"/>
                <a:cs typeface="Times New Roman" pitchFamily="18" charset="0"/>
              </a:rPr>
              <a:t>Yanwen</a:t>
            </a:r>
            <a:r>
              <a:rPr lang="en-IN" dirty="0" smtClean="0">
                <a:latin typeface="Times New Roman" pitchFamily="18" charset="0"/>
                <a:ea typeface="+mn-lt"/>
                <a:cs typeface="Times New Roman" pitchFamily="18" charset="0"/>
              </a:rPr>
              <a:t> Zhang, </a:t>
            </a:r>
            <a:r>
              <a:rPr lang="en-IN" dirty="0" err="1" smtClean="0">
                <a:latin typeface="Times New Roman" pitchFamily="18" charset="0"/>
                <a:ea typeface="+mn-lt"/>
                <a:cs typeface="Times New Roman" pitchFamily="18" charset="0"/>
              </a:rPr>
              <a:t>Chenghang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Weng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Pengsheng</a:t>
            </a:r>
            <a:r>
              <a:rPr lang="en-IN" dirty="0" smtClean="0">
                <a:latin typeface="Times New Roman" pitchFamily="18" charset="0"/>
                <a:ea typeface="+mn-lt"/>
                <a:cs typeface="Times New Roman" pitchFamily="18" charset="0"/>
              </a:rPr>
              <a:t> Wang , </a:t>
            </a:r>
            <a:r>
              <a:rPr lang="en-IN" dirty="0" err="1" smtClean="0">
                <a:latin typeface="Times New Roman" pitchFamily="18" charset="0"/>
                <a:ea typeface="+mn-lt"/>
                <a:cs typeface="Times New Roman" pitchFamily="18" charset="0"/>
              </a:rPr>
              <a:t>Zhiliang</a:t>
            </a:r>
            <a:r>
              <a:rPr lang="en-IN" dirty="0" smtClean="0">
                <a:latin typeface="Times New Roman" pitchFamily="18" charset="0"/>
                <a:ea typeface="+mn-lt"/>
                <a:cs typeface="Times New Roman" pitchFamily="18" charset="0"/>
              </a:rPr>
              <a:t> Deng  and </a:t>
            </a:r>
            <a:r>
              <a:rPr lang="en-IN" dirty="0" err="1" smtClean="0">
                <a:latin typeface="Times New Roman" pitchFamily="18" charset="0"/>
                <a:ea typeface="+mn-lt"/>
                <a:cs typeface="Times New Roman" pitchFamily="18" charset="0"/>
              </a:rPr>
              <a:t>Yunping</a:t>
            </a:r>
            <a:r>
              <a:rPr lang="en-IN" dirty="0" smtClean="0">
                <a:latin typeface="Times New Roman" pitchFamily="18" charset="0"/>
                <a:ea typeface="+mn-lt"/>
                <a:cs typeface="Times New Roman" pitchFamily="18" charset="0"/>
              </a:rPr>
              <a:t> Liu,2021</a:t>
            </a:r>
            <a:r>
              <a:rPr lang="en-US" dirty="0" smtClean="0">
                <a:latin typeface="Times New Roman" pitchFamily="18" charset="0"/>
                <a:ea typeface="+mn-lt"/>
                <a:cs typeface="Times New Roman" pitchFamily="18" charset="0"/>
              </a:rPr>
              <a:t>,</a:t>
            </a:r>
            <a:r>
              <a:rPr lang="en-IN" dirty="0" smtClean="0">
                <a:latin typeface="Times New Roman" pitchFamily="18" charset="0"/>
                <a:ea typeface="+mn-lt"/>
                <a:cs typeface="Times New Roman" pitchFamily="18" charset="0"/>
              </a:rPr>
              <a:t>Journal of Marine Science and Engineering</a:t>
            </a:r>
            <a:endParaRPr lang="en-US" dirty="0" smtClean="0"/>
          </a:p>
          <a:p>
            <a:pPr>
              <a:buNone/>
            </a:pPr>
            <a:r>
              <a:rPr lang="en-US" dirty="0" smtClean="0"/>
              <a:t>[4]</a:t>
            </a:r>
            <a:r>
              <a:rPr lang="en-US" i="1" dirty="0" smtClean="0">
                <a:latin typeface="Times New Roman" pitchFamily="18" charset="0"/>
                <a:ea typeface="+mn-lt"/>
                <a:cs typeface="Times New Roman" pitchFamily="18" charset="0"/>
              </a:rPr>
              <a:t> “</a:t>
            </a:r>
            <a:r>
              <a:rPr lang="en-IN" i="1" dirty="0" smtClean="0">
                <a:latin typeface="Times New Roman" pitchFamily="18" charset="0"/>
                <a:cs typeface="Times New Roman" pitchFamily="18" charset="0"/>
              </a:rPr>
              <a:t>Robotic Detection of Marine Litter Using Deep Visual Detection Models</a:t>
            </a:r>
            <a:r>
              <a:rPr lang="en-IN" i="1"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Michael Fulton1, </a:t>
            </a:r>
            <a:r>
              <a:rPr lang="en-IN" dirty="0" err="1" smtClean="0">
                <a:latin typeface="Times New Roman" pitchFamily="18" charset="0"/>
                <a:cs typeface="Times New Roman" pitchFamily="18" charset="0"/>
              </a:rPr>
              <a:t>Jungseok</a:t>
            </a:r>
            <a:r>
              <a:rPr lang="en-IN" dirty="0" smtClean="0">
                <a:latin typeface="Times New Roman" pitchFamily="18" charset="0"/>
                <a:cs typeface="Times New Roman" pitchFamily="18" charset="0"/>
              </a:rPr>
              <a:t> Hong2, </a:t>
            </a:r>
            <a:r>
              <a:rPr lang="en-IN" dirty="0" err="1" smtClean="0">
                <a:latin typeface="Times New Roman" pitchFamily="18" charset="0"/>
                <a:cs typeface="Times New Roman" pitchFamily="18" charset="0"/>
              </a:rPr>
              <a:t>Md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Jahidul</a:t>
            </a:r>
            <a:r>
              <a:rPr lang="en-IN" dirty="0" smtClean="0">
                <a:latin typeface="Times New Roman" pitchFamily="18" charset="0"/>
                <a:cs typeface="Times New Roman" pitchFamily="18" charset="0"/>
              </a:rPr>
              <a:t> Islam3, </a:t>
            </a:r>
            <a:r>
              <a:rPr lang="en-IN" dirty="0" err="1" smtClean="0">
                <a:latin typeface="Times New Roman" pitchFamily="18" charset="0"/>
                <a:cs typeface="Times New Roman" pitchFamily="18" charset="0"/>
              </a:rPr>
              <a:t>Junaed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Sattar</a:t>
            </a:r>
            <a:r>
              <a:rPr lang="en-IN" dirty="0" smtClean="0">
                <a:latin typeface="Times New Roman" pitchFamily="18" charset="0"/>
                <a:ea typeface="+mn-lt"/>
                <a:cs typeface="Times New Roman" pitchFamily="18" charset="0"/>
              </a:rPr>
              <a:t>, 2019</a:t>
            </a:r>
            <a:r>
              <a:rPr lang="en-US"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 International Conference on Robotics and Automation (ICRA)</a:t>
            </a:r>
          </a:p>
          <a:p>
            <a:pPr>
              <a:buNone/>
            </a:pPr>
            <a:r>
              <a:rPr lang="en-US" dirty="0" smtClean="0">
                <a:latin typeface="Times New Roman" pitchFamily="18" charset="0"/>
                <a:cs typeface="Times New Roman" pitchFamily="18" charset="0"/>
              </a:rPr>
              <a:t>[5]</a:t>
            </a:r>
            <a:r>
              <a:rPr lang="en-US" i="1" dirty="0" smtClean="0">
                <a:latin typeface="Times New Roman" pitchFamily="18" charset="0"/>
                <a:ea typeface="+mn-lt"/>
                <a:cs typeface="Times New Roman" pitchFamily="18" charset="0"/>
              </a:rPr>
              <a:t> “</a:t>
            </a:r>
            <a:r>
              <a:rPr lang="en-IN" i="1" dirty="0" smtClean="0">
                <a:latin typeface="Times New Roman" pitchFamily="18" charset="0"/>
                <a:cs typeface="Times New Roman" pitchFamily="18" charset="0"/>
              </a:rPr>
              <a:t>Deep-Sea Debris Identification Using Deep </a:t>
            </a:r>
            <a:r>
              <a:rPr lang="en-IN" i="1" dirty="0" err="1" smtClean="0">
                <a:latin typeface="Times New Roman" pitchFamily="18" charset="0"/>
                <a:cs typeface="Times New Roman" pitchFamily="18" charset="0"/>
              </a:rPr>
              <a:t>Convolutional</a:t>
            </a:r>
            <a:r>
              <a:rPr lang="en-IN" i="1" dirty="0" smtClean="0">
                <a:latin typeface="Times New Roman" pitchFamily="18" charset="0"/>
                <a:cs typeface="Times New Roman" pitchFamily="18" charset="0"/>
              </a:rPr>
              <a:t> Neural Networks</a:t>
            </a:r>
            <a:r>
              <a:rPr lang="en-IN" i="1"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Bing </a:t>
            </a:r>
            <a:r>
              <a:rPr lang="en-IN" dirty="0" err="1" smtClean="0">
                <a:latin typeface="Times New Roman" pitchFamily="18" charset="0"/>
                <a:cs typeface="Times New Roman" pitchFamily="18" charset="0"/>
              </a:rPr>
              <a:t>Xue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Baoxiang</a:t>
            </a:r>
            <a:r>
              <a:rPr lang="en-IN" dirty="0" smtClean="0">
                <a:latin typeface="Times New Roman" pitchFamily="18" charset="0"/>
                <a:cs typeface="Times New Roman" pitchFamily="18" charset="0"/>
              </a:rPr>
              <a:t> Huang, </a:t>
            </a:r>
            <a:r>
              <a:rPr lang="en-IN" dirty="0" err="1" smtClean="0">
                <a:latin typeface="Times New Roman" pitchFamily="18" charset="0"/>
                <a:cs typeface="Times New Roman" pitchFamily="18" charset="0"/>
              </a:rPr>
              <a:t>Ge</a:t>
            </a:r>
            <a:r>
              <a:rPr lang="en-IN" dirty="0" smtClean="0">
                <a:latin typeface="Times New Roman" pitchFamily="18" charset="0"/>
                <a:cs typeface="Times New Roman" pitchFamily="18" charset="0"/>
              </a:rPr>
              <a:t> Chen, </a:t>
            </a:r>
            <a:r>
              <a:rPr lang="en-IN" dirty="0" err="1" smtClean="0">
                <a:latin typeface="Times New Roman" pitchFamily="18" charset="0"/>
                <a:cs typeface="Times New Roman" pitchFamily="18" charset="0"/>
              </a:rPr>
              <a:t>Haitao</a:t>
            </a:r>
            <a:r>
              <a:rPr lang="en-IN" dirty="0" smtClean="0">
                <a:latin typeface="Times New Roman" pitchFamily="18" charset="0"/>
                <a:cs typeface="Times New Roman" pitchFamily="18" charset="0"/>
              </a:rPr>
              <a:t> Li, </a:t>
            </a:r>
            <a:r>
              <a:rPr lang="en-IN" dirty="0" err="1" smtClean="0">
                <a:latin typeface="Times New Roman" pitchFamily="18" charset="0"/>
                <a:cs typeface="Times New Roman" pitchFamily="18" charset="0"/>
              </a:rPr>
              <a:t>Weibo</a:t>
            </a:r>
            <a:r>
              <a:rPr lang="en-IN" dirty="0" smtClean="0">
                <a:latin typeface="Times New Roman" pitchFamily="18" charset="0"/>
                <a:cs typeface="Times New Roman" pitchFamily="18" charset="0"/>
              </a:rPr>
              <a:t> Wei, 2021,Ieee Journal Of Selected Topics In Applied Earth Observations And Remote Sensing, Journal Article</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593670" y="2573384"/>
            <a:ext cx="8490856" cy="1763486"/>
          </a:xfrm>
        </p:spPr>
        <p:txBody>
          <a:bodyPr>
            <a:normAutofit/>
          </a:bodyPr>
          <a:lstStyle/>
          <a:p>
            <a:pPr algn="ctr">
              <a:buNone/>
            </a:pPr>
            <a:r>
              <a:rPr lang="en-US" sz="9600" dirty="0" smtClean="0">
                <a:latin typeface="Times New Roman" pitchFamily="18" charset="0"/>
                <a:cs typeface="Times New Roman" pitchFamily="18" charset="0"/>
              </a:rPr>
              <a:t>THANK YOU</a:t>
            </a:r>
            <a:endParaRPr lang="en-IN"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431074" y="365125"/>
            <a:ext cx="10922726" cy="1071789"/>
          </a:xfrm>
        </p:spPr>
        <p:txBody>
          <a:bodyPr>
            <a:normAutofit/>
          </a:bodyPr>
          <a:lstStyle/>
          <a:p>
            <a:r>
              <a:rPr lang="en-US" dirty="0">
                <a:latin typeface="Times New Roman" pitchFamily="18" charset="0"/>
                <a:cs typeface="Times New Roman" pitchFamily="18" charset="0"/>
              </a:rPr>
              <a:t>BASE PAPER</a:t>
            </a: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62500" lnSpcReduction="20000"/>
          </a:bodyPr>
          <a:lstStyle/>
          <a:p>
            <a:pPr marL="0" indent="0">
              <a:buNone/>
            </a:pPr>
            <a:r>
              <a:rPr lang="en-US" dirty="0" smtClean="0">
                <a:latin typeface="Times New Roman" pitchFamily="18" charset="0"/>
                <a:ea typeface="+mn-lt"/>
                <a:cs typeface="Times New Roman" pitchFamily="18" charset="0"/>
              </a:rPr>
              <a:t>"</a:t>
            </a:r>
            <a:r>
              <a:rPr lang="en-US" i="1" dirty="0">
                <a:latin typeface="Times New Roman" pitchFamily="18" charset="0"/>
                <a:ea typeface="+mn-lt"/>
                <a:cs typeface="Times New Roman" pitchFamily="18" charset="0"/>
              </a:rPr>
              <a:t>Blind Image Quality Assessment With Active </a:t>
            </a:r>
            <a:r>
              <a:rPr lang="en-US" i="1" dirty="0" smtClean="0">
                <a:latin typeface="Times New Roman" pitchFamily="18" charset="0"/>
                <a:ea typeface="+mn-lt"/>
                <a:cs typeface="Times New Roman" pitchFamily="18" charset="0"/>
              </a:rPr>
              <a:t>Inference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Jupo</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Ma</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Jinjian</a:t>
            </a:r>
            <a:r>
              <a:rPr lang="en-US" dirty="0" smtClean="0">
                <a:latin typeface="Times New Roman" pitchFamily="18" charset="0"/>
                <a:ea typeface="+mn-lt"/>
                <a:cs typeface="Times New Roman" pitchFamily="18" charset="0"/>
              </a:rPr>
              <a:t> Wu, </a:t>
            </a:r>
            <a:r>
              <a:rPr lang="en-US" dirty="0" err="1" smtClean="0">
                <a:latin typeface="Times New Roman" pitchFamily="18" charset="0"/>
                <a:ea typeface="+mn-lt"/>
                <a:cs typeface="Times New Roman" pitchFamily="18" charset="0"/>
              </a:rPr>
              <a:t>Leida</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Li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Weisheng</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Dong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Xuemei</a:t>
            </a:r>
            <a:r>
              <a:rPr lang="en-US" dirty="0" smtClean="0">
                <a:latin typeface="Times New Roman" pitchFamily="18" charset="0"/>
                <a:ea typeface="+mn-lt"/>
                <a:cs typeface="Times New Roman" pitchFamily="18" charset="0"/>
              </a:rPr>
              <a:t> </a:t>
            </a:r>
            <a:r>
              <a:rPr lang="en-US" dirty="0" err="1">
                <a:latin typeface="Times New Roman" pitchFamily="18" charset="0"/>
                <a:ea typeface="+mn-lt"/>
                <a:cs typeface="Times New Roman" pitchFamily="18" charset="0"/>
              </a:rPr>
              <a:t>Xie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Guangming</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Shi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Weisi</a:t>
            </a:r>
            <a:r>
              <a:rPr lang="en-US" dirty="0" smtClean="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Lin, IEEE </a:t>
            </a:r>
            <a:r>
              <a:rPr lang="en-US" dirty="0">
                <a:latin typeface="Times New Roman" pitchFamily="18" charset="0"/>
                <a:ea typeface="+mn-lt"/>
                <a:cs typeface="Times New Roman" pitchFamily="18" charset="0"/>
              </a:rPr>
              <a:t>Transactions on Image Processing</a:t>
            </a:r>
            <a:r>
              <a:rPr lang="en-US" dirty="0" smtClean="0">
                <a:latin typeface="Times New Roman" pitchFamily="18" charset="0"/>
                <a:ea typeface="+mn-lt"/>
                <a:cs typeface="Times New Roman" pitchFamily="18" charset="0"/>
              </a:rPr>
              <a:t>, 2021, Journal </a:t>
            </a:r>
            <a:r>
              <a:rPr lang="en-US" dirty="0">
                <a:latin typeface="Times New Roman" pitchFamily="18" charset="0"/>
                <a:ea typeface="+mn-lt"/>
                <a:cs typeface="Times New Roman" pitchFamily="18" charset="0"/>
              </a:rPr>
              <a:t>Article</a:t>
            </a:r>
          </a:p>
          <a:p>
            <a:pPr algn="just">
              <a:buNone/>
            </a:pPr>
            <a:r>
              <a:rPr lang="en-US" b="1" dirty="0">
                <a:latin typeface="Times New Roman" pitchFamily="18" charset="0"/>
                <a:ea typeface="+mn-lt"/>
                <a:cs typeface="Times New Roman" pitchFamily="18" charset="0"/>
              </a:rPr>
              <a:t>Methodology:</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Implemented an active inference module based on the generative adversarial network (GAN) to predict</a:t>
            </a:r>
          </a:p>
          <a:p>
            <a:pPr algn="just">
              <a:buNone/>
            </a:pPr>
            <a:r>
              <a:rPr lang="en-IN" dirty="0" smtClean="0">
                <a:latin typeface="Times New Roman" pitchFamily="18" charset="0"/>
                <a:ea typeface="+mn-lt"/>
                <a:cs typeface="Times New Roman" pitchFamily="18" charset="0"/>
              </a:rPr>
              <a:t>the primary content in which the semantic similarity and the structural dissimilarity are both considered</a:t>
            </a:r>
          </a:p>
          <a:p>
            <a:pPr algn="just">
              <a:buNone/>
            </a:pPr>
            <a:r>
              <a:rPr lang="en-IN" dirty="0" smtClean="0">
                <a:latin typeface="Times New Roman" pitchFamily="18" charset="0"/>
                <a:ea typeface="+mn-lt"/>
                <a:cs typeface="Times New Roman" pitchFamily="18" charset="0"/>
              </a:rPr>
              <a:t>during the optimization.</a:t>
            </a:r>
          </a:p>
          <a:p>
            <a:pPr algn="just">
              <a:buFont typeface="Wingdings" pitchFamily="2" charset="2"/>
              <a:buChar char="Ø"/>
            </a:pPr>
            <a:r>
              <a:rPr lang="en-IN" dirty="0" smtClean="0">
                <a:latin typeface="Times New Roman" pitchFamily="18" charset="0"/>
                <a:ea typeface="+mn-lt"/>
                <a:cs typeface="Times New Roman" pitchFamily="18" charset="0"/>
              </a:rPr>
              <a:t>With the help of primary content obtained and the comprehensive quality degradation measurement from the multi-</a:t>
            </a:r>
          </a:p>
          <a:p>
            <a:pPr algn="just">
              <a:buNone/>
            </a:pPr>
            <a:r>
              <a:rPr lang="en-IN" dirty="0" smtClean="0">
                <a:latin typeface="Times New Roman" pitchFamily="18" charset="0"/>
                <a:ea typeface="+mn-lt"/>
                <a:cs typeface="Times New Roman" pitchFamily="18" charset="0"/>
              </a:rPr>
              <a:t>stream CNN, their method achieves competitive performance on five popular IQA databases</a:t>
            </a:r>
            <a:endParaRPr lang="en-US" dirty="0" smtClean="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Dataset</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Cross-database </a:t>
            </a:r>
            <a:r>
              <a:rPr lang="en-US" dirty="0">
                <a:latin typeface="Times New Roman" pitchFamily="18" charset="0"/>
                <a:ea typeface="+mn-lt"/>
                <a:cs typeface="Times New Roman" pitchFamily="18" charset="0"/>
              </a:rPr>
              <a:t>like </a:t>
            </a:r>
            <a:r>
              <a:rPr lang="en-US" dirty="0" smtClean="0">
                <a:latin typeface="Times New Roman" pitchFamily="18" charset="0"/>
                <a:ea typeface="+mn-lt"/>
                <a:cs typeface="Times New Roman" pitchFamily="18" charset="0"/>
              </a:rPr>
              <a:t>LIVE, CSIQ, TID2013, LIVE-MD, LIVE-CH</a:t>
            </a:r>
            <a:endParaRPr lang="en-US"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p>
          <a:p>
            <a:pPr algn="just">
              <a:buFont typeface="Wingdings" pitchFamily="2" charset="2"/>
              <a:buChar char="Ø"/>
            </a:pPr>
            <a:r>
              <a:rPr lang="en-US" dirty="0">
                <a:latin typeface="Times New Roman" pitchFamily="18" charset="0"/>
                <a:ea typeface="+mn-lt"/>
                <a:cs typeface="Times New Roman" pitchFamily="18" charset="0"/>
              </a:rPr>
              <a:t> WGAN-GP is adopted to stabilize the adversarial training.</a:t>
            </a: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Multi-stream </a:t>
            </a:r>
            <a:r>
              <a:rPr lang="en-US" dirty="0">
                <a:latin typeface="Times New Roman" pitchFamily="18" charset="0"/>
                <a:ea typeface="+mn-lt"/>
                <a:cs typeface="Times New Roman" pitchFamily="18" charset="0"/>
              </a:rPr>
              <a:t>CNN-based quality evaluator which can measure image quality from multiple aspects is </a:t>
            </a:r>
            <a:r>
              <a:rPr lang="en-US" dirty="0" smtClean="0">
                <a:latin typeface="Times New Roman" pitchFamily="18" charset="0"/>
                <a:ea typeface="+mn-lt"/>
                <a:cs typeface="Times New Roman" pitchFamily="18" charset="0"/>
              </a:rPr>
              <a:t>proposed.</a:t>
            </a:r>
            <a:endParaRPr lang="en-US" dirty="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Limitations:</a:t>
            </a:r>
            <a:r>
              <a:rPr lang="en-US" dirty="0">
                <a:latin typeface="Times New Roman" pitchFamily="18" charset="0"/>
                <a:ea typeface="+mn-lt"/>
                <a:cs typeface="Times New Roman" pitchFamily="18" charset="0"/>
              </a:rPr>
              <a:t> </a:t>
            </a:r>
            <a:endParaRPr lang="en-US" dirty="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NR IQA has been done, enhancement step remains</a:t>
            </a:r>
          </a:p>
          <a:p>
            <a:pPr algn="just">
              <a:buFont typeface="Wingdings" pitchFamily="2" charset="2"/>
              <a:buChar char="Ø"/>
            </a:pPr>
            <a:r>
              <a:rPr lang="en-US" dirty="0" smtClean="0">
                <a:latin typeface="Times New Roman" pitchFamily="18" charset="0"/>
                <a:cs typeface="Times New Roman" pitchFamily="18" charset="0"/>
              </a:rPr>
              <a:t>Technique applied on images taken only in air medium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77500" lnSpcReduction="20000"/>
          </a:bodyPr>
          <a:lstStyle/>
          <a:p>
            <a:pPr algn="just">
              <a:buNone/>
            </a:pP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of Natural Distorted Image Based on Generative Adversarial Networks</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Hongtao</a:t>
            </a:r>
            <a:r>
              <a:rPr lang="en-US" dirty="0" smtClean="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Yang, Ping </a:t>
            </a:r>
            <a:r>
              <a:rPr lang="en-US" dirty="0" smtClean="0">
                <a:latin typeface="Times New Roman" pitchFamily="18" charset="0"/>
                <a:ea typeface="+mn-lt"/>
                <a:cs typeface="Times New Roman" pitchFamily="18" charset="0"/>
              </a:rPr>
              <a:t>Shi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Dixiu</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Zhong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Da</a:t>
            </a:r>
            <a:r>
              <a:rPr lang="en-US" dirty="0" smtClean="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Pan</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Zefeng</a:t>
            </a:r>
            <a:r>
              <a:rPr lang="en-US" dirty="0" smtClean="0">
                <a:latin typeface="Times New Roman" pitchFamily="18" charset="0"/>
                <a:ea typeface="+mn-lt"/>
                <a:cs typeface="Times New Roman" pitchFamily="18" charset="0"/>
              </a:rPr>
              <a:t> Ying, IEEE </a:t>
            </a:r>
            <a:r>
              <a:rPr lang="en-US" dirty="0" smtClean="0">
                <a:latin typeface="Times New Roman" pitchFamily="18" charset="0"/>
                <a:ea typeface="+mn-lt"/>
                <a:cs typeface="Times New Roman" pitchFamily="18" charset="0"/>
              </a:rPr>
              <a:t>Access</a:t>
            </a:r>
            <a:r>
              <a:rPr lang="en-US" dirty="0" smtClean="0">
                <a:latin typeface="Times New Roman" pitchFamily="18" charset="0"/>
                <a:ea typeface="+mn-lt"/>
                <a:cs typeface="Times New Roman" pitchFamily="18" charset="0"/>
              </a:rPr>
              <a:t>, 2019, Journal </a:t>
            </a:r>
            <a:r>
              <a:rPr lang="en-US" dirty="0" smtClean="0">
                <a:latin typeface="Times New Roman" pitchFamily="18" charset="0"/>
                <a:ea typeface="+mn-lt"/>
                <a:cs typeface="Times New Roman" pitchFamily="18" charset="0"/>
              </a:rPr>
              <a:t>Article</a:t>
            </a:r>
          </a:p>
          <a:p>
            <a:pPr algn="just">
              <a:buNone/>
            </a:pPr>
            <a:r>
              <a:rPr lang="en-US" b="1" dirty="0" smtClean="0">
                <a:latin typeface="Times New Roman" pitchFamily="18" charset="0"/>
                <a:ea typeface="+mn-lt"/>
                <a:cs typeface="Times New Roman" pitchFamily="18" charset="0"/>
              </a:rPr>
              <a:t>Methodology</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US" sz="2900" dirty="0" smtClean="0">
                <a:latin typeface="Times New Roman" pitchFamily="18" charset="0"/>
                <a:ea typeface="+mn-lt"/>
                <a:cs typeface="Times New Roman" pitchFamily="18" charset="0"/>
              </a:rPr>
              <a:t>Proposed a blind image quality assessment based on generative adversarial network (BIQA-GAN) with its advantages of self-generating samples and self-feedback training to improve network performance. </a:t>
            </a:r>
          </a:p>
          <a:p>
            <a:pPr algn="just">
              <a:buFont typeface="Wingdings" pitchFamily="2" charset="2"/>
              <a:buChar char="Ø"/>
            </a:pPr>
            <a:r>
              <a:rPr lang="en-US" sz="2900" dirty="0" smtClean="0">
                <a:latin typeface="Times New Roman" pitchFamily="18" charset="0"/>
                <a:ea typeface="+mn-lt"/>
                <a:cs typeface="Times New Roman" pitchFamily="18" charset="0"/>
              </a:rPr>
              <a:t>Three different BIQA-GAN models are designed according to the target domain of the generator</a:t>
            </a:r>
          </a:p>
          <a:p>
            <a:pPr algn="just">
              <a:buNone/>
            </a:pPr>
            <a:r>
              <a:rPr lang="en-US" b="1" dirty="0" smtClean="0">
                <a:latin typeface="Times New Roman" pitchFamily="18" charset="0"/>
                <a:ea typeface="+mn-lt"/>
                <a:cs typeface="Times New Roman" pitchFamily="18" charset="0"/>
              </a:rPr>
              <a:t>Dataset:</a:t>
            </a:r>
            <a:r>
              <a:rPr lang="en-US" dirty="0" smtClean="0">
                <a:latin typeface="Times New Roman" pitchFamily="18" charset="0"/>
                <a:ea typeface="+mn-lt"/>
                <a:cs typeface="Times New Roman" pitchFamily="18" charset="0"/>
              </a:rPr>
              <a:t> </a:t>
            </a:r>
            <a:endParaRPr lang="en-US" dirty="0" smtClean="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US" dirty="0" smtClean="0">
                <a:cs typeface="Calibri" panose="020F0502020204030204"/>
              </a:rPr>
              <a:t> </a:t>
            </a:r>
            <a:r>
              <a:rPr lang="en-US" sz="2900" dirty="0" smtClean="0">
                <a:latin typeface="Times New Roman" pitchFamily="18" charset="0"/>
                <a:ea typeface="+mn-lt"/>
                <a:cs typeface="Times New Roman" pitchFamily="18" charset="0"/>
              </a:rPr>
              <a:t>Live Challenge database</a:t>
            </a:r>
            <a:endParaRPr lang="en-US" sz="2900"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p>
          <a:p>
            <a:pPr algn="just">
              <a:buFont typeface="Wingdings" pitchFamily="2" charset="2"/>
              <a:buChar char="Ø"/>
            </a:pPr>
            <a:r>
              <a:rPr lang="en-US" dirty="0" smtClean="0">
                <a:latin typeface="Times New Roman" pitchFamily="18" charset="0"/>
                <a:ea typeface="+mn-lt"/>
                <a:cs typeface="Times New Roman" pitchFamily="18" charset="0"/>
              </a:rPr>
              <a:t>Natural distorted images are authentically distorted images, this is the first time that GAN related method applied to the natural distorted image quality assessment</a:t>
            </a:r>
          </a:p>
          <a:p>
            <a:pPr algn="just">
              <a:buNone/>
            </a:pPr>
            <a:r>
              <a:rPr lang="en-US" b="1" dirty="0" smtClean="0">
                <a:latin typeface="Times New Roman" pitchFamily="18" charset="0"/>
                <a:ea typeface="+mn-lt"/>
                <a:cs typeface="Times New Roman" pitchFamily="18" charset="0"/>
              </a:rPr>
              <a:t>Limitations:</a:t>
            </a:r>
            <a:r>
              <a:rPr lang="en-US" dirty="0" smtClean="0">
                <a:latin typeface="Times New Roman" pitchFamily="18" charset="0"/>
                <a:ea typeface="+mn-lt"/>
                <a:cs typeface="Times New Roman" pitchFamily="18" charset="0"/>
              </a:rPr>
              <a:t> </a:t>
            </a:r>
          </a:p>
          <a:p>
            <a:pPr algn="just">
              <a:buFont typeface="Wingdings" pitchFamily="2" charset="2"/>
              <a:buChar char="Ø"/>
            </a:pPr>
            <a:r>
              <a:rPr lang="en-US" sz="2900" dirty="0" smtClean="0">
                <a:latin typeface="Times New Roman" pitchFamily="18" charset="0"/>
                <a:ea typeface="+mn-lt"/>
                <a:cs typeface="Times New Roman" pitchFamily="18" charset="0"/>
              </a:rPr>
              <a:t>Other efficient GANs have came to exist</a:t>
            </a:r>
            <a:endParaRPr lang="en-US" sz="2900" dirty="0">
              <a:latin typeface="Times New Roman" pitchFamily="18" charset="0"/>
              <a:ea typeface="+mn-lt"/>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77500" lnSpcReduction="20000"/>
          </a:bodyPr>
          <a:lstStyle/>
          <a:p>
            <a:pPr algn="just">
              <a:buNone/>
            </a:pPr>
            <a:r>
              <a:rPr lang="en-US" i="1" dirty="0" smtClean="0">
                <a:latin typeface="Times New Roman" pitchFamily="18" charset="0"/>
                <a:ea typeface="+mn-lt"/>
                <a:cs typeface="Times New Roman" pitchFamily="18" charset="0"/>
              </a:rPr>
              <a:t>  “</a:t>
            </a:r>
            <a:r>
              <a:rPr lang="en-IN" i="1" dirty="0" smtClean="0">
                <a:latin typeface="Times New Roman" pitchFamily="18" charset="0"/>
                <a:ea typeface="+mn-lt"/>
                <a:cs typeface="Times New Roman" pitchFamily="18" charset="0"/>
              </a:rPr>
              <a:t>An Underwater Image Enhancement Algorithm Based on Generative Adversarial Network and Natural Image Quality Evaluation Index”-</a:t>
            </a:r>
            <a:r>
              <a:rPr lang="en-IN" dirty="0" smtClean="0">
                <a:latin typeface="Times New Roman" pitchFamily="18" charset="0"/>
                <a:ea typeface="+mn-lt"/>
                <a:cs typeface="Times New Roman" pitchFamily="18" charset="0"/>
              </a:rPr>
              <a:t>Kai </a:t>
            </a:r>
            <a:r>
              <a:rPr lang="en-IN" dirty="0" err="1" smtClean="0">
                <a:latin typeface="Times New Roman" pitchFamily="18" charset="0"/>
                <a:ea typeface="+mn-lt"/>
                <a:cs typeface="Times New Roman" pitchFamily="18" charset="0"/>
              </a:rPr>
              <a:t>Hu</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Yanwen</a:t>
            </a:r>
            <a:r>
              <a:rPr lang="en-IN" dirty="0" smtClean="0">
                <a:latin typeface="Times New Roman" pitchFamily="18" charset="0"/>
                <a:ea typeface="+mn-lt"/>
                <a:cs typeface="Times New Roman" pitchFamily="18" charset="0"/>
              </a:rPr>
              <a:t> Zhang, </a:t>
            </a:r>
            <a:r>
              <a:rPr lang="en-IN" dirty="0" err="1" smtClean="0">
                <a:latin typeface="Times New Roman" pitchFamily="18" charset="0"/>
                <a:ea typeface="+mn-lt"/>
                <a:cs typeface="Times New Roman" pitchFamily="18" charset="0"/>
              </a:rPr>
              <a:t>Chenghang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Weng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Pengsheng</a:t>
            </a:r>
            <a:r>
              <a:rPr lang="en-IN" dirty="0" smtClean="0">
                <a:latin typeface="Times New Roman" pitchFamily="18" charset="0"/>
                <a:ea typeface="+mn-lt"/>
                <a:cs typeface="Times New Roman" pitchFamily="18" charset="0"/>
              </a:rPr>
              <a:t> </a:t>
            </a:r>
            <a:r>
              <a:rPr lang="en-IN" dirty="0" smtClean="0">
                <a:latin typeface="Times New Roman" pitchFamily="18" charset="0"/>
                <a:ea typeface="+mn-lt"/>
                <a:cs typeface="Times New Roman" pitchFamily="18" charset="0"/>
              </a:rPr>
              <a:t>Wang, </a:t>
            </a:r>
            <a:r>
              <a:rPr lang="en-IN" dirty="0" err="1" smtClean="0">
                <a:latin typeface="Times New Roman" pitchFamily="18" charset="0"/>
                <a:ea typeface="+mn-lt"/>
                <a:cs typeface="Times New Roman" pitchFamily="18" charset="0"/>
              </a:rPr>
              <a:t>Zhiliang</a:t>
            </a:r>
            <a:r>
              <a:rPr lang="en-IN" dirty="0" smtClean="0">
                <a:latin typeface="Times New Roman" pitchFamily="18" charset="0"/>
                <a:ea typeface="+mn-lt"/>
                <a:cs typeface="Times New Roman" pitchFamily="18" charset="0"/>
              </a:rPr>
              <a:t> Deng  and </a:t>
            </a:r>
            <a:r>
              <a:rPr lang="en-IN" dirty="0" err="1" smtClean="0">
                <a:latin typeface="Times New Roman" pitchFamily="18" charset="0"/>
                <a:ea typeface="+mn-lt"/>
                <a:cs typeface="Times New Roman" pitchFamily="18" charset="0"/>
              </a:rPr>
              <a:t>Yunping</a:t>
            </a:r>
            <a:r>
              <a:rPr lang="en-IN" dirty="0" smtClean="0">
                <a:latin typeface="Times New Roman" pitchFamily="18" charset="0"/>
                <a:ea typeface="+mn-lt"/>
                <a:cs typeface="Times New Roman" pitchFamily="18" charset="0"/>
              </a:rPr>
              <a:t> Liu</a:t>
            </a:r>
            <a:r>
              <a:rPr lang="en-IN" dirty="0" smtClean="0">
                <a:latin typeface="Times New Roman" pitchFamily="18" charset="0"/>
                <a:ea typeface="+mn-lt"/>
                <a:cs typeface="Times New Roman" pitchFamily="18" charset="0"/>
              </a:rPr>
              <a:t>, 2021</a:t>
            </a:r>
            <a:r>
              <a:rPr lang="en-US" dirty="0" smtClean="0">
                <a:latin typeface="Times New Roman" pitchFamily="18" charset="0"/>
                <a:ea typeface="+mn-lt"/>
                <a:cs typeface="Times New Roman" pitchFamily="18" charset="0"/>
              </a:rPr>
              <a:t>, </a:t>
            </a:r>
            <a:r>
              <a:rPr lang="en-IN" dirty="0" smtClean="0">
                <a:latin typeface="Times New Roman" pitchFamily="18" charset="0"/>
                <a:ea typeface="+mn-lt"/>
                <a:cs typeface="Times New Roman" pitchFamily="18" charset="0"/>
              </a:rPr>
              <a:t>Journal </a:t>
            </a:r>
            <a:r>
              <a:rPr lang="en-IN" dirty="0" smtClean="0">
                <a:latin typeface="Times New Roman" pitchFamily="18" charset="0"/>
                <a:ea typeface="+mn-lt"/>
                <a:cs typeface="Times New Roman" pitchFamily="18" charset="0"/>
              </a:rPr>
              <a:t>of Marine Science and Engineering</a:t>
            </a:r>
          </a:p>
          <a:p>
            <a:pPr algn="just">
              <a:buNone/>
            </a:pPr>
            <a:r>
              <a:rPr lang="en-US" b="1" dirty="0" smtClean="0">
                <a:latin typeface="Times New Roman" pitchFamily="18" charset="0"/>
                <a:ea typeface="+mn-lt"/>
                <a:cs typeface="Times New Roman" pitchFamily="18" charset="0"/>
              </a:rPr>
              <a:t>Methodology</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This paper proposes to add the natural image quality evaluation (NIQE) index to GAN to provide generated images with higher contrast and make them more in line with the perception of the human eye, and at the same time, grant generated images a better effect than the truth images set by the existing dataset</a:t>
            </a:r>
            <a:endParaRPr lang="en-US" dirty="0" smtClean="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Dataset:</a:t>
            </a:r>
            <a:r>
              <a:rPr lang="en-US" dirty="0" smtClean="0">
                <a:latin typeface="Times New Roman" pitchFamily="18" charset="0"/>
                <a:ea typeface="+mn-lt"/>
                <a:cs typeface="Times New Roman" pitchFamily="18" charset="0"/>
              </a:rPr>
              <a:t> </a:t>
            </a:r>
            <a:endParaRPr lang="en-US" dirty="0" smtClean="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IN" dirty="0" smtClean="0">
                <a:latin typeface="Times New Roman" pitchFamily="18" charset="0"/>
                <a:cs typeface="Times New Roman" pitchFamily="18" charset="0"/>
              </a:rPr>
              <a:t>EUVP dataset</a:t>
            </a:r>
            <a:r>
              <a:rPr lang="en-IN" dirty="0" smtClean="0"/>
              <a:t>.</a:t>
            </a:r>
            <a:endParaRPr lang="en-US" sz="2900"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The real-time performance of the algorithm was analyzed to verify that the algorithm could be used in engineering. </a:t>
            </a:r>
            <a:endParaRPr lang="en-US" dirty="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Limitations:</a:t>
            </a:r>
            <a:r>
              <a:rPr lang="en-US" dirty="0" smtClean="0">
                <a:latin typeface="Times New Roman" pitchFamily="18" charset="0"/>
                <a:ea typeface="+mn-lt"/>
                <a:cs typeface="Times New Roman" pitchFamily="18" charset="0"/>
              </a:rPr>
              <a:t> </a:t>
            </a:r>
          </a:p>
          <a:p>
            <a:pPr algn="just">
              <a:buFont typeface="Wingdings" pitchFamily="2" charset="2"/>
              <a:buChar char="Ø"/>
            </a:pPr>
            <a:r>
              <a:rPr lang="en-US" dirty="0" smtClean="0">
                <a:latin typeface="Times New Roman" pitchFamily="18" charset="0"/>
                <a:ea typeface="+mn-lt"/>
                <a:cs typeface="Times New Roman" pitchFamily="18" charset="0"/>
              </a:rPr>
              <a:t>Standard GAN is used</a:t>
            </a:r>
          </a:p>
        </p:txBody>
      </p:sp>
    </p:spTree>
    <p:extLst>
      <p:ext uri="{BB962C8B-B14F-4D97-AF65-F5344CB8AC3E}">
        <p14:creationId xmlns="" xmlns:p14="http://schemas.microsoft.com/office/powerpoint/2010/main" val="423768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92500" lnSpcReduction="20000"/>
          </a:bodyPr>
          <a:lstStyle/>
          <a:p>
            <a:pPr algn="just">
              <a:buNone/>
            </a:pPr>
            <a:r>
              <a:rPr lang="en-US" sz="2200" i="1" dirty="0" smtClean="0">
                <a:latin typeface="Times New Roman" pitchFamily="18" charset="0"/>
                <a:ea typeface="+mn-lt"/>
                <a:cs typeface="Times New Roman" pitchFamily="18" charset="0"/>
              </a:rPr>
              <a:t>  “</a:t>
            </a:r>
            <a:r>
              <a:rPr lang="en-IN" sz="2200" i="1" dirty="0" smtClean="0">
                <a:latin typeface="Times New Roman" pitchFamily="18" charset="0"/>
                <a:cs typeface="Times New Roman" pitchFamily="18" charset="0"/>
              </a:rPr>
              <a:t>Robotic Detection of Marine Litter Using Deep Visual Detection Models</a:t>
            </a:r>
            <a:r>
              <a:rPr lang="en-IN" sz="2200" i="1"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Michael Fulton1, </a:t>
            </a:r>
            <a:r>
              <a:rPr lang="en-IN" sz="2200" dirty="0" err="1" smtClean="0">
                <a:latin typeface="Times New Roman" pitchFamily="18" charset="0"/>
                <a:cs typeface="Times New Roman" pitchFamily="18" charset="0"/>
              </a:rPr>
              <a:t>Jungseok</a:t>
            </a:r>
            <a:r>
              <a:rPr lang="en-IN" sz="2200" dirty="0" smtClean="0">
                <a:latin typeface="Times New Roman" pitchFamily="18" charset="0"/>
                <a:cs typeface="Times New Roman" pitchFamily="18" charset="0"/>
              </a:rPr>
              <a:t> Hong2, </a:t>
            </a:r>
            <a:r>
              <a:rPr lang="en-IN" sz="2200" dirty="0" err="1" smtClean="0">
                <a:latin typeface="Times New Roman" pitchFamily="18" charset="0"/>
                <a:cs typeface="Times New Roman" pitchFamily="18" charset="0"/>
              </a:rPr>
              <a:t>Md</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Jahidul</a:t>
            </a:r>
            <a:r>
              <a:rPr lang="en-IN" sz="2200" dirty="0" smtClean="0">
                <a:latin typeface="Times New Roman" pitchFamily="18" charset="0"/>
                <a:cs typeface="Times New Roman" pitchFamily="18" charset="0"/>
              </a:rPr>
              <a:t> Islam3, </a:t>
            </a:r>
            <a:r>
              <a:rPr lang="en-IN" sz="2200" dirty="0" err="1" smtClean="0">
                <a:latin typeface="Times New Roman" pitchFamily="18" charset="0"/>
                <a:cs typeface="Times New Roman" pitchFamily="18" charset="0"/>
              </a:rPr>
              <a:t>Junaed</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Sattar</a:t>
            </a:r>
            <a:r>
              <a:rPr lang="en-IN" sz="2200" dirty="0" smtClean="0">
                <a:latin typeface="Times New Roman" pitchFamily="18" charset="0"/>
                <a:ea typeface="+mn-lt"/>
                <a:cs typeface="Times New Roman" pitchFamily="18" charset="0"/>
              </a:rPr>
              <a:t>, 2019</a:t>
            </a:r>
            <a:r>
              <a:rPr lang="en-US" sz="2200"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 International Conference on Robotics and Automation (ICRA)</a:t>
            </a:r>
            <a:endParaRPr lang="en-IN"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Methodology</a:t>
            </a:r>
            <a:r>
              <a:rPr lang="en-US" sz="2200" b="1" dirty="0">
                <a:latin typeface="Times New Roman" pitchFamily="18" charset="0"/>
                <a:ea typeface="+mn-lt"/>
                <a:cs typeface="Times New Roman" pitchFamily="18" charset="0"/>
              </a:rPr>
              <a:t>:</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cs typeface="Times New Roman" pitchFamily="18" charset="0"/>
              </a:rPr>
              <a:t>In this paper, they examine the problem of detecting debris, particularly plastic debris, in an underwater environment</a:t>
            </a:r>
          </a:p>
          <a:p>
            <a:pPr algn="just">
              <a:buNone/>
            </a:pPr>
            <a:r>
              <a:rPr lang="en-US" sz="2200" b="1" dirty="0" smtClean="0">
                <a:latin typeface="Times New Roman" pitchFamily="18" charset="0"/>
                <a:ea typeface="+mn-lt"/>
                <a:cs typeface="Times New Roman" pitchFamily="18" charset="0"/>
              </a:rPr>
              <a:t>Dataset:</a:t>
            </a:r>
            <a:r>
              <a:rPr lang="en-US" sz="2200" dirty="0" smtClean="0">
                <a:latin typeface="Times New Roman" pitchFamily="18" charset="0"/>
                <a:ea typeface="+mn-lt"/>
                <a:cs typeface="Times New Roman" pitchFamily="18" charset="0"/>
              </a:rPr>
              <a:t> </a:t>
            </a:r>
            <a:endParaRPr lang="en-US" sz="2200" dirty="0" smtClean="0">
              <a:latin typeface="Times New Roman" pitchFamily="18" charset="0"/>
              <a:cs typeface="Times New Roman" pitchFamily="18" charset="0"/>
            </a:endParaRPr>
          </a:p>
          <a:p>
            <a:pPr algn="just">
              <a:buNone/>
            </a:pPr>
            <a:r>
              <a:rPr lang="en-US" sz="2200" dirty="0">
                <a:latin typeface="Times New Roman" pitchFamily="18" charset="0"/>
                <a:ea typeface="+mn-lt"/>
                <a:cs typeface="Times New Roman" pitchFamily="18" charset="0"/>
              </a:rPr>
              <a:t> </a:t>
            </a:r>
            <a:r>
              <a:rPr lang="en-IN" sz="2200" dirty="0" smtClean="0">
                <a:latin typeface="Times New Roman" pitchFamily="18" charset="0"/>
                <a:cs typeface="Times New Roman" pitchFamily="18" charset="0"/>
              </a:rPr>
              <a:t>J-EDI dataset</a:t>
            </a:r>
            <a:endParaRPr lang="en-US" sz="2200" dirty="0">
              <a:latin typeface="Times New Roman" pitchFamily="18" charset="0"/>
              <a:ea typeface="+mn-lt"/>
              <a:cs typeface="Times New Roman" pitchFamily="18" charset="0"/>
            </a:endParaRPr>
          </a:p>
          <a:p>
            <a:pPr algn="just">
              <a:buNone/>
            </a:pPr>
            <a:r>
              <a:rPr lang="en-US" sz="2200" b="1" dirty="0">
                <a:latin typeface="Times New Roman" pitchFamily="18" charset="0"/>
                <a:ea typeface="+mn-lt"/>
                <a:cs typeface="Times New Roman" pitchFamily="18" charset="0"/>
              </a:rPr>
              <a:t>Advantages:</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cs typeface="Times New Roman" pitchFamily="18" charset="0"/>
              </a:rPr>
              <a:t>In this paper, they applied and evaluated four deep-learning based object detectors to the problem of finding marine debris, particularly plastic.</a:t>
            </a:r>
          </a:p>
          <a:p>
            <a:pPr algn="just">
              <a:buFont typeface="Wingdings" pitchFamily="2" charset="2"/>
              <a:buChar char="Ø"/>
            </a:pPr>
            <a:r>
              <a:rPr lang="en-US" sz="2200" dirty="0" smtClean="0">
                <a:latin typeface="Times New Roman" pitchFamily="18" charset="0"/>
                <a:cs typeface="Times New Roman" pitchFamily="18" charset="0"/>
              </a:rPr>
              <a:t>Have created unique comprehensive marine plastic database and kept it public/open-source for research purposes</a:t>
            </a:r>
            <a:endParaRPr lang="en-IN" sz="2200" dirty="0" smtClean="0">
              <a:latin typeface="Times New Roman" pitchFamily="18" charset="0"/>
              <a:cs typeface="Times New Roman" pitchFamily="18" charset="0"/>
            </a:endParaRPr>
          </a:p>
          <a:p>
            <a:pPr algn="just">
              <a:buNone/>
            </a:pPr>
            <a:r>
              <a:rPr lang="en-US" sz="2200" b="1" dirty="0" smtClean="0">
                <a:latin typeface="Times New Roman" pitchFamily="18" charset="0"/>
                <a:ea typeface="+mn-lt"/>
                <a:cs typeface="Times New Roman" pitchFamily="18" charset="0"/>
              </a:rPr>
              <a:t>Limitations: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US" sz="2200" dirty="0" smtClean="0">
                <a:latin typeface="Times New Roman" pitchFamily="18" charset="0"/>
                <a:ea typeface="+mn-lt"/>
                <a:cs typeface="Times New Roman" pitchFamily="18" charset="0"/>
              </a:rPr>
              <a:t>Image quality assessment and enhancement were not considered in their scope</a:t>
            </a:r>
          </a:p>
          <a:p>
            <a:pPr algn="just">
              <a:buFont typeface="Wingdings" pitchFamily="2" charset="2"/>
              <a:buChar char="Ø"/>
            </a:pPr>
            <a:r>
              <a:rPr lang="en-US" sz="2200" dirty="0" smtClean="0">
                <a:latin typeface="Times New Roman" pitchFamily="18" charset="0"/>
                <a:ea typeface="+mn-lt"/>
                <a:cs typeface="Times New Roman" pitchFamily="18" charset="0"/>
              </a:rPr>
              <a:t>YOLOv2 has been used although significant improvements have been done in YOLO models now</a:t>
            </a:r>
          </a:p>
        </p:txBody>
      </p:sp>
    </p:spTree>
    <p:extLst>
      <p:ext uri="{BB962C8B-B14F-4D97-AF65-F5344CB8AC3E}">
        <p14:creationId xmlns="" xmlns:p14="http://schemas.microsoft.com/office/powerpoint/2010/main" val="423768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Autofit/>
          </a:bodyPr>
          <a:lstStyle/>
          <a:p>
            <a:pPr algn="just">
              <a:buNone/>
            </a:pPr>
            <a:r>
              <a:rPr lang="en-US" sz="2200" i="1" dirty="0" smtClean="0">
                <a:latin typeface="Times New Roman" pitchFamily="18" charset="0"/>
                <a:ea typeface="+mn-lt"/>
                <a:cs typeface="Times New Roman" pitchFamily="18" charset="0"/>
              </a:rPr>
              <a:t>  “</a:t>
            </a:r>
            <a:r>
              <a:rPr lang="en-IN" sz="2200" i="1" dirty="0" smtClean="0">
                <a:latin typeface="Times New Roman" pitchFamily="18" charset="0"/>
                <a:cs typeface="Times New Roman" pitchFamily="18" charset="0"/>
              </a:rPr>
              <a:t>Deep-Sea Debris Identification Using Deep </a:t>
            </a:r>
            <a:r>
              <a:rPr lang="en-IN" sz="2200" i="1" dirty="0" err="1" smtClean="0">
                <a:latin typeface="Times New Roman" pitchFamily="18" charset="0"/>
                <a:cs typeface="Times New Roman" pitchFamily="18" charset="0"/>
              </a:rPr>
              <a:t>Convolutional</a:t>
            </a:r>
            <a:r>
              <a:rPr lang="en-IN" sz="2200" i="1" dirty="0" smtClean="0">
                <a:latin typeface="Times New Roman" pitchFamily="18" charset="0"/>
                <a:cs typeface="Times New Roman" pitchFamily="18" charset="0"/>
              </a:rPr>
              <a:t> Neural Networks</a:t>
            </a:r>
            <a:r>
              <a:rPr lang="en-IN" sz="2200" i="1"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Bing </a:t>
            </a:r>
            <a:r>
              <a:rPr lang="en-IN" sz="2200" dirty="0" err="1" smtClean="0">
                <a:latin typeface="Times New Roman" pitchFamily="18" charset="0"/>
                <a:cs typeface="Times New Roman" pitchFamily="18" charset="0"/>
              </a:rPr>
              <a:t>Xue</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Baoxiang</a:t>
            </a:r>
            <a:r>
              <a:rPr lang="en-IN" sz="2200" dirty="0" smtClean="0">
                <a:latin typeface="Times New Roman" pitchFamily="18" charset="0"/>
                <a:cs typeface="Times New Roman" pitchFamily="18" charset="0"/>
              </a:rPr>
              <a:t> Huang, </a:t>
            </a:r>
            <a:r>
              <a:rPr lang="en-IN" sz="2200" dirty="0" err="1" smtClean="0">
                <a:latin typeface="Times New Roman" pitchFamily="18" charset="0"/>
                <a:cs typeface="Times New Roman" pitchFamily="18" charset="0"/>
              </a:rPr>
              <a:t>Ge</a:t>
            </a:r>
            <a:r>
              <a:rPr lang="en-IN" sz="2200" dirty="0" smtClean="0">
                <a:latin typeface="Times New Roman" pitchFamily="18" charset="0"/>
                <a:cs typeface="Times New Roman" pitchFamily="18" charset="0"/>
              </a:rPr>
              <a:t> Chen, </a:t>
            </a:r>
            <a:r>
              <a:rPr lang="en-IN" sz="2200" dirty="0" err="1" smtClean="0">
                <a:latin typeface="Times New Roman" pitchFamily="18" charset="0"/>
                <a:cs typeface="Times New Roman" pitchFamily="18" charset="0"/>
              </a:rPr>
              <a:t>Haitao</a:t>
            </a:r>
            <a:r>
              <a:rPr lang="en-IN" sz="2200" dirty="0" smtClean="0">
                <a:latin typeface="Times New Roman" pitchFamily="18" charset="0"/>
                <a:cs typeface="Times New Roman" pitchFamily="18" charset="0"/>
              </a:rPr>
              <a:t> Li, </a:t>
            </a:r>
            <a:r>
              <a:rPr lang="en-IN" sz="2200" dirty="0" err="1" smtClean="0">
                <a:latin typeface="Times New Roman" pitchFamily="18" charset="0"/>
                <a:cs typeface="Times New Roman" pitchFamily="18" charset="0"/>
              </a:rPr>
              <a:t>Weibo</a:t>
            </a:r>
            <a:r>
              <a:rPr lang="en-IN" sz="2200" dirty="0" smtClean="0">
                <a:latin typeface="Times New Roman" pitchFamily="18" charset="0"/>
                <a:cs typeface="Times New Roman" pitchFamily="18" charset="0"/>
              </a:rPr>
              <a:t> Wei, 2021,Ieee Journal Of Selected Topics In Applied Earth Observations And Remote Sensing, Journal Article</a:t>
            </a:r>
            <a:endParaRPr lang="en-IN"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Methodology</a:t>
            </a:r>
            <a:r>
              <a:rPr lang="en-US" sz="2200" b="1" dirty="0">
                <a:latin typeface="Times New Roman" pitchFamily="18" charset="0"/>
                <a:ea typeface="+mn-lt"/>
                <a:cs typeface="Times New Roman" pitchFamily="18" charset="0"/>
              </a:rPr>
              <a:t>:</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ea typeface="+mn-lt"/>
                <a:cs typeface="Times New Roman" pitchFamily="18" charset="0"/>
              </a:rPr>
              <a:t>This study is to determine whether deep </a:t>
            </a:r>
            <a:r>
              <a:rPr lang="en-IN" sz="2200" dirty="0" err="1" smtClean="0">
                <a:latin typeface="Times New Roman" pitchFamily="18" charset="0"/>
                <a:ea typeface="+mn-lt"/>
                <a:cs typeface="Times New Roman" pitchFamily="18" charset="0"/>
              </a:rPr>
              <a:t>convolutional</a:t>
            </a:r>
            <a:r>
              <a:rPr lang="en-IN" sz="2200" dirty="0" smtClean="0">
                <a:latin typeface="Times New Roman" pitchFamily="18" charset="0"/>
                <a:ea typeface="+mn-lt"/>
                <a:cs typeface="Times New Roman" pitchFamily="18" charset="0"/>
              </a:rPr>
              <a:t> neural networks can distinguish the differences of debris and natural deep-sea environment</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Dataset:</a:t>
            </a:r>
            <a:r>
              <a:rPr lang="en-US" sz="2200" dirty="0" smtClean="0">
                <a:latin typeface="Times New Roman" pitchFamily="18" charset="0"/>
                <a:ea typeface="+mn-lt"/>
                <a:cs typeface="Times New Roman" pitchFamily="18" charset="0"/>
              </a:rPr>
              <a:t> </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ea typeface="+mn-lt"/>
                <a:cs typeface="Times New Roman" pitchFamily="18" charset="0"/>
              </a:rPr>
              <a:t> </a:t>
            </a:r>
            <a:r>
              <a:rPr lang="en-IN" sz="2200" dirty="0" smtClean="0">
                <a:latin typeface="Times New Roman" pitchFamily="18" charset="0"/>
                <a:cs typeface="Times New Roman" pitchFamily="18" charset="0"/>
              </a:rPr>
              <a:t>DDI dataset</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Advantages: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IN" sz="2200" dirty="0" smtClean="0">
                <a:latin typeface="Times New Roman" pitchFamily="18" charset="0"/>
                <a:cs typeface="Times New Roman" pitchFamily="18" charset="0"/>
              </a:rPr>
              <a:t>Five common </a:t>
            </a:r>
            <a:r>
              <a:rPr lang="en-IN" sz="2200" dirty="0" err="1" smtClean="0">
                <a:latin typeface="Times New Roman" pitchFamily="18" charset="0"/>
                <a:cs typeface="Times New Roman" pitchFamily="18" charset="0"/>
              </a:rPr>
              <a:t>convolutional</a:t>
            </a:r>
            <a:r>
              <a:rPr lang="en-IN" sz="2200" dirty="0" smtClean="0">
                <a:latin typeface="Times New Roman" pitchFamily="18" charset="0"/>
                <a:cs typeface="Times New Roman" pitchFamily="18" charset="0"/>
              </a:rPr>
              <a:t> neural networks (CNNs) frameworks are also employed to implement the classification process</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Limitations: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US" sz="2200" dirty="0" smtClean="0">
                <a:latin typeface="Times New Roman" pitchFamily="18" charset="0"/>
                <a:ea typeface="+mn-lt"/>
                <a:cs typeface="Times New Roman" pitchFamily="18" charset="0"/>
              </a:rPr>
              <a:t>Image quality assessment and enhancement are not considered</a:t>
            </a:r>
          </a:p>
        </p:txBody>
      </p:sp>
    </p:spTree>
    <p:extLst>
      <p:ext uri="{BB962C8B-B14F-4D97-AF65-F5344CB8AC3E}">
        <p14:creationId xmlns="" xmlns:p14="http://schemas.microsoft.com/office/powerpoint/2010/main" val="423768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9192E-2D86-4409-83D3-713D6D794887}"/>
              </a:ext>
            </a:extLst>
          </p:cNvPr>
          <p:cNvSpPr>
            <a:spLocks noGrp="1"/>
          </p:cNvSpPr>
          <p:nvPr>
            <p:ph type="title"/>
          </p:nvPr>
        </p:nvSpPr>
        <p:spPr>
          <a:xfrm>
            <a:off x="825137" y="352062"/>
            <a:ext cx="10515600" cy="1325563"/>
          </a:xfrm>
        </p:spPr>
        <p:txBody>
          <a:bodyPr>
            <a:normAutofit/>
          </a:bodyPr>
          <a:lstStyle/>
          <a:p>
            <a:r>
              <a:rPr lang="en-US" dirty="0" smtClean="0">
                <a:latin typeface="Times New Roman" pitchFamily="18" charset="0"/>
                <a:cs typeface="Times New Roman" pitchFamily="18" charset="0"/>
              </a:rPr>
              <a:t>RESEARCH GAP IDENTIFIED</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401AEC-5A38-4BF8-9013-D07A2812DD11}"/>
              </a:ext>
            </a:extLst>
          </p:cNvPr>
          <p:cNvSpPr>
            <a:spLocks noGrp="1"/>
          </p:cNvSpPr>
          <p:nvPr>
            <p:ph idx="1"/>
          </p:nvPr>
        </p:nvSpPr>
        <p:spPr/>
        <p:txBody>
          <a:bodyPr vert="horz" lIns="91440" tIns="45720" rIns="91440" bIns="45720" rtlCol="0" anchor="t">
            <a:normAutofit/>
          </a:bodyPr>
          <a:lstStyle/>
          <a:p>
            <a:pPr>
              <a:buFont typeface="Wingdings" pitchFamily="2" charset="2"/>
              <a:buChar char="Ø"/>
            </a:pPr>
            <a:r>
              <a:rPr lang="en-US" dirty="0" smtClean="0">
                <a:latin typeface="Times New Roman" pitchFamily="18" charset="0"/>
                <a:cs typeface="Times New Roman" pitchFamily="18" charset="0"/>
              </a:rPr>
              <a:t>Primary Content detection using Active Inference(IGM constraints)</a:t>
            </a:r>
          </a:p>
          <a:p>
            <a:pPr>
              <a:buNone/>
            </a:pPr>
            <a:r>
              <a:rPr lang="en-US" dirty="0" smtClean="0">
                <a:latin typeface="Times New Roman" pitchFamily="18" charset="0"/>
                <a:cs typeface="Times New Roman" pitchFamily="18" charset="0"/>
              </a:rPr>
              <a:t>were not applied on images obtained in water/underwater medium</a:t>
            </a:r>
          </a:p>
          <a:p>
            <a:pPr>
              <a:buNone/>
            </a:pPr>
            <a:r>
              <a:rPr lang="en-US" dirty="0" smtClean="0">
                <a:latin typeface="Times New Roman" pitchFamily="18" charset="0"/>
                <a:cs typeface="Times New Roman" pitchFamily="18" charset="0"/>
              </a:rPr>
              <a:t>which presents different challenges as opposed to air medium images</a:t>
            </a:r>
          </a:p>
          <a:p>
            <a:pPr>
              <a:buNone/>
            </a:pPr>
            <a:endParaRPr lang="en-US" dirty="0" smtClean="0">
              <a:latin typeface="Times New Roman" pitchFamily="18" charset="0"/>
              <a:cs typeface="Times New Roman" pitchFamily="18" charset="0"/>
            </a:endParaRPr>
          </a:p>
          <a:p>
            <a:pPr>
              <a:lnSpc>
                <a:spcPct val="100000"/>
              </a:lnSpc>
              <a:buFont typeface="Wingdings" pitchFamily="2" charset="2"/>
              <a:buChar char="Ø"/>
            </a:pPr>
            <a:r>
              <a:rPr lang="en-US" dirty="0" smtClean="0">
                <a:latin typeface="Times New Roman" pitchFamily="18" charset="0"/>
                <a:cs typeface="Times New Roman" pitchFamily="18" charset="0"/>
              </a:rPr>
              <a:t>After performing Image quality assessment using GAN+CNN, Image quality enhancement step was lacking.</a:t>
            </a:r>
          </a:p>
          <a:p>
            <a:pPr>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78849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253A8-6984-4B5D-A190-A63B1F58D6DA}"/>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MOTIVATION OF THE PROJECT</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CF65DBD-301A-4126-AE6C-2166FD7F5D4A}"/>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smtClean="0">
                <a:latin typeface="Times New Roman" pitchFamily="18" charset="0"/>
                <a:cs typeface="Times New Roman" pitchFamily="18" charset="0"/>
              </a:rPr>
              <a:t>Immediate need for solutions to environmental </a:t>
            </a:r>
            <a:r>
              <a:rPr lang="en-US" dirty="0" err="1" smtClean="0">
                <a:latin typeface="Times New Roman" pitchFamily="18" charset="0"/>
                <a:cs typeface="Times New Roman" pitchFamily="18" charset="0"/>
              </a:rPr>
              <a:t>problems</a:t>
            </a:r>
            <a:r>
              <a:rPr lang="en-US" dirty="0" err="1" smtClean="0">
                <a:latin typeface="Times New Roman" pitchFamily="18" charset="0"/>
                <a:cs typeface="Times New Roman" pitchFamily="18" charset="0"/>
                <a:sym typeface="Wingdings" pitchFamily="2" charset="2"/>
              </a:rPr>
              <a:t>IPCC</a:t>
            </a:r>
            <a:r>
              <a:rPr lang="en-US" dirty="0" smtClean="0">
                <a:latin typeface="Times New Roman" pitchFamily="18" charset="0"/>
                <a:cs typeface="Times New Roman" pitchFamily="18" charset="0"/>
                <a:sym typeface="Wingdings" pitchFamily="2" charset="2"/>
              </a:rPr>
              <a:t> 2021 REPORT</a:t>
            </a:r>
            <a:endParaRPr lang="en-US" dirty="0" smtClean="0">
              <a:latin typeface="Times New Roman" pitchFamily="18" charset="0"/>
              <a:cs typeface="Times New Roman" pitchFamily="18" charset="0"/>
            </a:endParaRPr>
          </a:p>
          <a:p>
            <a:pPr>
              <a:buFont typeface="Wingdings" panose="020B0604020202020204" pitchFamily="34" charset="0"/>
              <a:buChar char="Ø"/>
            </a:pPr>
            <a:r>
              <a:rPr lang="en-US" dirty="0" smtClean="0">
                <a:latin typeface="Times New Roman" pitchFamily="18" charset="0"/>
                <a:cs typeface="Times New Roman" pitchFamily="18" charset="0"/>
              </a:rPr>
              <a:t>Ocean contamination causing marine life degradation</a:t>
            </a:r>
          </a:p>
          <a:p>
            <a:pPr>
              <a:buFont typeface="Wingdings" panose="020B0604020202020204" pitchFamily="34" charset="0"/>
              <a:buChar char="Ø"/>
            </a:pPr>
            <a:r>
              <a:rPr lang="en-US" dirty="0" smtClean="0">
                <a:latin typeface="Times New Roman" pitchFamily="18" charset="0"/>
                <a:cs typeface="Times New Roman" pitchFamily="18" charset="0"/>
              </a:rPr>
              <a:t>Marine life ingesting </a:t>
            </a:r>
            <a:r>
              <a:rPr lang="en-US" dirty="0" err="1" smtClean="0">
                <a:latin typeface="Times New Roman" pitchFamily="18" charset="0"/>
                <a:cs typeface="Times New Roman" pitchFamily="18" charset="0"/>
              </a:rPr>
              <a:t>microplastic</a:t>
            </a:r>
            <a:r>
              <a:rPr lang="en-US" dirty="0" smtClean="0">
                <a:latin typeface="Times New Roman" pitchFamily="18" charset="0"/>
                <a:cs typeface="Times New Roman" pitchFamily="18" charset="0"/>
              </a:rPr>
              <a:t> debris</a:t>
            </a:r>
            <a:endParaRPr lang="en-US" dirty="0">
              <a:latin typeface="Times New Roman" pitchFamily="18" charset="0"/>
              <a:cs typeface="Times New Roman" pitchFamily="18" charset="0"/>
            </a:endParaRPr>
          </a:p>
          <a:p>
            <a:pPr>
              <a:buFont typeface="Wingdings" panose="020B0604020202020204" pitchFamily="34" charset="0"/>
              <a:buChar char="Ø"/>
            </a:pPr>
            <a:r>
              <a:rPr lang="en-US" dirty="0">
                <a:latin typeface="Times New Roman" pitchFamily="18" charset="0"/>
                <a:cs typeface="Times New Roman" pitchFamily="18" charset="0"/>
              </a:rPr>
              <a:t>No reference IQA is </a:t>
            </a:r>
            <a:r>
              <a:rPr lang="en-US" dirty="0" smtClean="0">
                <a:latin typeface="Times New Roman" pitchFamily="18" charset="0"/>
                <a:cs typeface="Times New Roman" pitchFamily="18" charset="0"/>
              </a:rPr>
              <a:t>efficient </a:t>
            </a:r>
            <a:endParaRPr lang="en-US" dirty="0">
              <a:latin typeface="Times New Roman" pitchFamily="18" charset="0"/>
              <a:cs typeface="Times New Roman" pitchFamily="18" charset="0"/>
            </a:endParaRPr>
          </a:p>
          <a:p>
            <a:pPr>
              <a:buFont typeface="Wingdings" panose="020B0604020202020204" pitchFamily="34" charset="0"/>
              <a:buChar char="Ø"/>
            </a:pPr>
            <a:r>
              <a:rPr lang="en-US" dirty="0" smtClean="0">
                <a:latin typeface="Times New Roman" pitchFamily="18" charset="0"/>
                <a:cs typeface="Times New Roman" pitchFamily="18" charset="0"/>
              </a:rPr>
              <a:t>Implementing Active </a:t>
            </a:r>
            <a:r>
              <a:rPr lang="en-US" dirty="0" err="1" smtClean="0">
                <a:latin typeface="Times New Roman" pitchFamily="18" charset="0"/>
                <a:cs typeface="Times New Roman" pitchFamily="18" charset="0"/>
              </a:rPr>
              <a:t>inference</a:t>
            </a:r>
            <a:r>
              <a:rPr lang="en-US" dirty="0" err="1" smtClean="0">
                <a:latin typeface="Times New Roman" pitchFamily="18" charset="0"/>
                <a:cs typeface="Times New Roman" pitchFamily="18" charset="0"/>
                <a:sym typeface="Wingdings" pitchFamily="2" charset="2"/>
              </a:rPr>
              <a:t>primary</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contentmakes</a:t>
            </a:r>
            <a:r>
              <a:rPr lang="en-US" dirty="0" smtClean="0">
                <a:latin typeface="Times New Roman" pitchFamily="18" charset="0"/>
                <a:cs typeface="Times New Roman" pitchFamily="18" charset="0"/>
                <a:sym typeface="Wingdings" pitchFamily="2" charset="2"/>
              </a:rPr>
              <a:t> assessment and enhancement </a:t>
            </a:r>
            <a:r>
              <a:rPr lang="en-US" dirty="0" err="1" smtClean="0">
                <a:latin typeface="Times New Roman" pitchFamily="18" charset="0"/>
                <a:cs typeface="Times New Roman" pitchFamily="18" charset="0"/>
                <a:sym typeface="Wingdings" pitchFamily="2" charset="2"/>
              </a:rPr>
              <a:t>efficient+easier</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67013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870</Words>
  <Application>Microsoft Office PowerPoint</Application>
  <PresentationFormat>Custom</PresentationFormat>
  <Paragraphs>168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NO REFERENCE UNDERWATER IMAGE QUALITY ENHANCEMENT USING ACTIVE INFERENCE FOR DEEP-SEA DEBRIS DETECTION </vt:lpstr>
      <vt:lpstr>INTRODUCTION</vt:lpstr>
      <vt:lpstr>BASE PAPER</vt:lpstr>
      <vt:lpstr>LITERATURE SURVEY</vt:lpstr>
      <vt:lpstr>LITERATURE SURVEY</vt:lpstr>
      <vt:lpstr>LITERATURE SURVEY</vt:lpstr>
      <vt:lpstr>LITERATURE SURVEY</vt:lpstr>
      <vt:lpstr>RESEARCH GAP IDENTIFIED</vt:lpstr>
      <vt:lpstr>MOTIVATION OF THE PROJECT</vt:lpstr>
      <vt:lpstr>APPLICATION OF THE PROJECT</vt:lpstr>
      <vt:lpstr> PROBLEM STATEMENT </vt:lpstr>
      <vt:lpstr>SCOPE OF THE PROJECT</vt:lpstr>
      <vt:lpstr>PROPOSED WORK</vt:lpstr>
      <vt:lpstr>KEY TERMS</vt:lpstr>
      <vt:lpstr>ARCHITECTURE DIAGRAM OF PROPOSED WORK</vt:lpstr>
      <vt:lpstr>ARCHITECTURE DIAGRAM-GAN</vt:lpstr>
      <vt:lpstr>HARDWARE AND SOFTWARE REQUIREMENTS</vt:lpstr>
      <vt:lpstr>DATASET</vt:lpstr>
      <vt:lpstr>EXPECTED OUTCOMES/RESULTS</vt:lpstr>
      <vt:lpstr>TENTATIVE WORK PLAN</vt:lpstr>
      <vt:lpstr>WORK TO BE CONTINUED</vt:lpstr>
      <vt:lpstr>PRELIMINARY RESULTS/OUTCOMES</vt:lpstr>
      <vt:lpstr>WGAN</vt:lpstr>
      <vt:lpstr>REFERENCES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734</cp:revision>
  <dcterms:created xsi:type="dcterms:W3CDTF">2021-09-28T08:09:02Z</dcterms:created>
  <dcterms:modified xsi:type="dcterms:W3CDTF">2021-09-30T02:37:58Z</dcterms:modified>
</cp:coreProperties>
</file>