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oppins"/>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oppins-boldItalic.fntdata"/><Relationship Id="rId6" Type="http://schemas.openxmlformats.org/officeDocument/2006/relationships/slide" Target="slides/slide2.xml"/><Relationship Id="rId18" Type="http://schemas.openxmlformats.org/officeDocument/2006/relationships/font" Target="fonts/Poppi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pic>
        <p:nvPicPr>
          <p:cNvPr descr="Celestia-R1---OverlayTitleHD.png" id="12" name="Google Shape;12;p2"/>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3" name="Google Shape;13;p2"/>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5" name="Google Shape;15;p2"/>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6" name="Shape 76"/>
        <p:cNvGrpSpPr/>
        <p:nvPr/>
      </p:nvGrpSpPr>
      <p:grpSpPr>
        <a:xfrm>
          <a:off x="0" y="0"/>
          <a:ext cx="0" cy="0"/>
          <a:chOff x="0" y="0"/>
          <a:chExt cx="0" cy="0"/>
        </a:xfrm>
      </p:grpSpPr>
      <p:pic>
        <p:nvPicPr>
          <p:cNvPr descr="Celestia-R1---OverlayContentHD.png" id="77" name="Google Shape;77;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8" name="Google Shape;78;p11"/>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0" name="Google Shape;80;p11"/>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1" name="Google Shape;81;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4" name="Shape 84"/>
        <p:cNvGrpSpPr/>
        <p:nvPr/>
      </p:nvGrpSpPr>
      <p:grpSpPr>
        <a:xfrm>
          <a:off x="0" y="0"/>
          <a:ext cx="0" cy="0"/>
          <a:chOff x="0" y="0"/>
          <a:chExt cx="0" cy="0"/>
        </a:xfrm>
      </p:grpSpPr>
      <p:pic>
        <p:nvPicPr>
          <p:cNvPr descr="Celestia-R1---OverlayContentHD.png" id="85" name="Google Shape;85;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6" name="Google Shape;86;p12"/>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88" name="Google Shape;88;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1" name="Shape 91"/>
        <p:cNvGrpSpPr/>
        <p:nvPr/>
      </p:nvGrpSpPr>
      <p:grpSpPr>
        <a:xfrm>
          <a:off x="0" y="0"/>
          <a:ext cx="0" cy="0"/>
          <a:chOff x="0" y="0"/>
          <a:chExt cx="0" cy="0"/>
        </a:xfrm>
      </p:grpSpPr>
      <p:pic>
        <p:nvPicPr>
          <p:cNvPr descr="Celestia-R1---OverlayContentHD.png" id="92" name="Google Shape;92;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3" name="Google Shape;93;p13"/>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4" name="Google Shape;94;p13"/>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95" name="Google Shape;95;p13"/>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97" name="Google Shape;97;p13"/>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8" name="Google Shape;98;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pic>
        <p:nvPicPr>
          <p:cNvPr descr="Celestia-R1---OverlayContentHD.png" id="102" name="Google Shape;102;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3" name="Google Shape;103;p14"/>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5" name="Google Shape;105;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08" name="Shape 108"/>
        <p:cNvGrpSpPr/>
        <p:nvPr/>
      </p:nvGrpSpPr>
      <p:grpSpPr>
        <a:xfrm>
          <a:off x="0" y="0"/>
          <a:ext cx="0" cy="0"/>
          <a:chOff x="0" y="0"/>
          <a:chExt cx="0" cy="0"/>
        </a:xfrm>
      </p:grpSpPr>
      <p:pic>
        <p:nvPicPr>
          <p:cNvPr descr="Celestia-R1---OverlayContentHD.png" id="109" name="Google Shape;109;p1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0" name="Google Shape;110;p15"/>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1" name="Google Shape;111;p15"/>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n-US" sz="8000" u="none" cap="none" strike="noStrike">
                <a:solidFill>
                  <a:schemeClr val="lt1"/>
                </a:solidFill>
                <a:latin typeface="Calibri"/>
                <a:ea typeface="Calibri"/>
                <a:cs typeface="Calibri"/>
                <a:sym typeface="Calibri"/>
              </a:rPr>
              <a:t>“</a:t>
            </a:r>
            <a:endParaRPr/>
          </a:p>
        </p:txBody>
      </p:sp>
      <p:sp>
        <p:nvSpPr>
          <p:cNvPr id="112" name="Google Shape;112;p15"/>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4" name="Google Shape;114;p15"/>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5" name="Google Shape;115;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8" name="Shape 118"/>
        <p:cNvGrpSpPr/>
        <p:nvPr/>
      </p:nvGrpSpPr>
      <p:grpSpPr>
        <a:xfrm>
          <a:off x="0" y="0"/>
          <a:ext cx="0" cy="0"/>
          <a:chOff x="0" y="0"/>
          <a:chExt cx="0" cy="0"/>
        </a:xfrm>
      </p:grpSpPr>
      <p:pic>
        <p:nvPicPr>
          <p:cNvPr descr="Celestia-R1---OverlayContentHD.png" id="119" name="Google Shape;119;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0" name="Google Shape;120;p16"/>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2" name="Google Shape;122;p16"/>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3" name="Google Shape;123;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pic>
        <p:nvPicPr>
          <p:cNvPr descr="Celestia-R1---OverlayContentHD.png" id="127" name="Google Shape;127;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8" name="Google Shape;128;p17"/>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9" name="Google Shape;129;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pic>
        <p:nvPicPr>
          <p:cNvPr descr="Celestia-R1---OverlayContentHD.png" id="134" name="Google Shape;134;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5" name="Google Shape;135;p18"/>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8"/>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7" name="Google Shape;137;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Celestia-R1---OverlayContentHD.png" id="19" name="Google Shape;19;p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0" name="Google Shape;20;p3"/>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2" name="Google Shape;22;p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pic>
        <p:nvPicPr>
          <p:cNvPr descr="Celestia-R1---OverlayContentHD.png" id="26" name="Google Shape;26;p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7" name="Google Shape;27;p4"/>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29" name="Google Shape;29;p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pic>
        <p:nvPicPr>
          <p:cNvPr descr="Celestia-R1---OverlayContentHD.png" id="33" name="Google Shape;33;p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4" name="Google Shape;34;p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6" name="Google Shape;36;p5"/>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37" name="Google Shape;37;p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3" name="Google Shape;43;p6"/>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4" name="Google Shape;44;p6"/>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5" name="Google Shape;45;p6"/>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6" name="Google Shape;46;p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pic>
        <p:nvPicPr>
          <p:cNvPr descr="Celestia-R1---OverlayContentHD.png" id="50" name="Google Shape;50;p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1" name="Google Shape;51;p7"/>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pic>
        <p:nvPicPr>
          <p:cNvPr descr="Celestia-R1---OverlayContentHD.png" id="56" name="Google Shape;56;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7" name="Google Shape;57;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pic>
        <p:nvPicPr>
          <p:cNvPr descr="Celestia-R1---OverlayContentHD.png" id="61" name="Google Shape;61;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2" name="Google Shape;62;p9"/>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4" name="Google Shape;64;p9"/>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5" name="Google Shape;65;p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pic>
        <p:nvPicPr>
          <p:cNvPr descr="Celestia-R1---OverlayContentHD.png" id="69" name="Google Shape;69;p1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0" name="Google Shape;70;p10"/>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2" name="Google Shape;72;p10"/>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3" name="Google Shape;73;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8" name="Google Shape;8;p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9"/>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9"/>
          <p:cNvSpPr txBox="1"/>
          <p:nvPr>
            <p:ph type="ctrTitle"/>
          </p:nvPr>
        </p:nvSpPr>
        <p:spPr>
          <a:xfrm>
            <a:off x="1993805" y="1354668"/>
            <a:ext cx="8204391" cy="234647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imes New Roman"/>
              <a:buNone/>
            </a:pPr>
            <a:r>
              <a:rPr b="1" lang="en-US" sz="5100">
                <a:latin typeface="Times New Roman"/>
                <a:ea typeface="Times New Roman"/>
                <a:cs typeface="Times New Roman"/>
                <a:sym typeface="Times New Roman"/>
              </a:rPr>
              <a:t>BLIND NIGHT-TIME IMAGE QUALITY ASSESSMENT USING ACTIVE INFERENCE</a:t>
            </a:r>
            <a:endParaRPr b="1" sz="5100">
              <a:latin typeface="Times New Roman"/>
              <a:ea typeface="Times New Roman"/>
              <a:cs typeface="Times New Roman"/>
              <a:sym typeface="Times New Roman"/>
            </a:endParaRPr>
          </a:p>
        </p:txBody>
      </p:sp>
      <p:sp>
        <p:nvSpPr>
          <p:cNvPr id="146" name="Google Shape;146;p19"/>
          <p:cNvSpPr txBox="1"/>
          <p:nvPr>
            <p:ph idx="1" type="subTitle"/>
          </p:nvPr>
        </p:nvSpPr>
        <p:spPr>
          <a:xfrm>
            <a:off x="8420609" y="4256930"/>
            <a:ext cx="3287083" cy="2707459"/>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SzPts val="1800"/>
              <a:buNone/>
            </a:pPr>
            <a:r>
              <a:rPr lang="en-US"/>
              <a:t>     </a:t>
            </a:r>
            <a:r>
              <a:rPr b="1" lang="en-US"/>
              <a:t> SUBMITTED BY</a:t>
            </a:r>
            <a:endParaRPr b="1"/>
          </a:p>
          <a:p>
            <a:pPr indent="0" lvl="0" marL="0" rtl="0" algn="r">
              <a:lnSpc>
                <a:spcPct val="90000"/>
              </a:lnSpc>
              <a:spcBef>
                <a:spcPts val="1000"/>
              </a:spcBef>
              <a:spcAft>
                <a:spcPts val="0"/>
              </a:spcAft>
              <a:buSzPts val="1800"/>
              <a:buNone/>
            </a:pPr>
            <a:r>
              <a:rPr lang="en-US"/>
              <a:t>                                                         ABINAYA .M.N     -2018506004</a:t>
            </a:r>
            <a:endParaRPr/>
          </a:p>
          <a:p>
            <a:pPr indent="0" lvl="0" marL="0" rtl="0" algn="r">
              <a:lnSpc>
                <a:spcPct val="90000"/>
              </a:lnSpc>
              <a:spcBef>
                <a:spcPts val="1000"/>
              </a:spcBef>
              <a:spcAft>
                <a:spcPts val="0"/>
              </a:spcAft>
              <a:buSzPts val="1800"/>
              <a:buNone/>
            </a:pPr>
            <a:r>
              <a:rPr lang="en-US"/>
              <a:t>                                                          DIVYA DARSHINI .K -2018506029</a:t>
            </a:r>
            <a:endParaRPr/>
          </a:p>
          <a:p>
            <a:pPr indent="0" lvl="0" marL="0" rtl="0" algn="r">
              <a:lnSpc>
                <a:spcPct val="90000"/>
              </a:lnSpc>
              <a:spcBef>
                <a:spcPts val="1000"/>
              </a:spcBef>
              <a:spcAft>
                <a:spcPts val="0"/>
              </a:spcAft>
              <a:buSzPts val="1800"/>
              <a:buNone/>
            </a:pPr>
            <a:r>
              <a:rPr lang="en-US"/>
              <a:t>                                                           KAMALNATH .K.N  -2018506044</a:t>
            </a:r>
            <a:endParaRPr/>
          </a:p>
          <a:p>
            <a:pPr indent="0" lvl="0" marL="0" rtl="0" algn="r">
              <a:lnSpc>
                <a:spcPct val="90000"/>
              </a:lnSpc>
              <a:spcBef>
                <a:spcPts val="1000"/>
              </a:spcBef>
              <a:spcAft>
                <a:spcPts val="0"/>
              </a:spcAft>
              <a:buSzPts val="1800"/>
              <a:buNone/>
            </a:pPr>
            <a:r>
              <a:t/>
            </a:r>
            <a:endParaRPr/>
          </a:p>
        </p:txBody>
      </p:sp>
      <p:cxnSp>
        <p:nvCxnSpPr>
          <p:cNvPr id="147" name="Google Shape;147;p19"/>
          <p:cNvCxnSpPr/>
          <p:nvPr/>
        </p:nvCxnSpPr>
        <p:spPr>
          <a:xfrm>
            <a:off x="5845629" y="3810000"/>
            <a:ext cx="500743" cy="0"/>
          </a:xfrm>
          <a:prstGeom prst="straightConnector1">
            <a:avLst/>
          </a:prstGeom>
          <a:noFill/>
          <a:ln cap="flat" cmpd="sng" w="19050">
            <a:solidFill>
              <a:schemeClr val="accent1"/>
            </a:solidFill>
            <a:prstDash val="solid"/>
            <a:round/>
            <a:headEnd len="sm" w="sm" type="none"/>
            <a:tailEnd len="sm" w="sm" type="none"/>
          </a:ln>
        </p:spPr>
      </p:cxnSp>
      <p:sp>
        <p:nvSpPr>
          <p:cNvPr id="148" name="Google Shape;148;p19"/>
          <p:cNvSpPr txBox="1"/>
          <p:nvPr/>
        </p:nvSpPr>
        <p:spPr>
          <a:xfrm>
            <a:off x="339306" y="4436853"/>
            <a:ext cx="3778369" cy="2000548"/>
          </a:xfrm>
          <a:prstGeom prst="rect">
            <a:avLst/>
          </a:prstGeom>
          <a:noFill/>
          <a:ln>
            <a:noFill/>
          </a:ln>
        </p:spPr>
        <p:txBody>
          <a:bodyPr anchorCtr="0" anchor="t" bIns="45700" lIns="91425" spcFirstLastPara="1" rIns="91425" wrap="square" tIns="45700">
            <a:spAutoFit/>
          </a:bodyPr>
          <a:lstStyle/>
          <a:p>
            <a:pPr indent="0" lvl="0" marL="0" marR="0" rtl="0" algn="r">
              <a:lnSpc>
                <a:spcPct val="90000"/>
              </a:lnSpc>
              <a:spcBef>
                <a:spcPts val="0"/>
              </a:spcBef>
              <a:spcAft>
                <a:spcPts val="0"/>
              </a:spcAft>
              <a:buNone/>
            </a:pPr>
            <a:r>
              <a:rPr b="1" i="0" lang="en-US" sz="1800" u="none" cap="none" strike="noStrike">
                <a:solidFill>
                  <a:schemeClr val="lt1"/>
                </a:solidFill>
                <a:latin typeface="Calibri"/>
                <a:ea typeface="Calibri"/>
                <a:cs typeface="Calibri"/>
                <a:sym typeface="Calibri"/>
              </a:rPr>
              <a:t>UNDER THE GUIDANCE OF :</a:t>
            </a:r>
            <a:endParaRPr b="0" i="0" sz="1800" u="none" cap="none" strike="noStrike">
              <a:solidFill>
                <a:schemeClr val="lt1"/>
              </a:solidFill>
              <a:latin typeface="Calibri"/>
              <a:ea typeface="Calibri"/>
              <a:cs typeface="Calibri"/>
              <a:sym typeface="Calibri"/>
            </a:endParaRPr>
          </a:p>
          <a:p>
            <a:pPr indent="0" lvl="0" marL="0" marR="0" rtl="0" algn="r">
              <a:lnSpc>
                <a:spcPct val="90000"/>
              </a:lnSpc>
              <a:spcBef>
                <a:spcPts val="1000"/>
              </a:spcBef>
              <a:spcAft>
                <a:spcPts val="0"/>
              </a:spcAft>
              <a:buNone/>
            </a:pPr>
            <a:r>
              <a:rPr b="0" i="0" lang="en-US" sz="1800" u="none" cap="none" strike="noStrike">
                <a:solidFill>
                  <a:schemeClr val="lt1"/>
                </a:solidFill>
                <a:latin typeface="Calibri"/>
                <a:ea typeface="Calibri"/>
                <a:cs typeface="Calibri"/>
                <a:sym typeface="Calibri"/>
              </a:rPr>
              <a:t>     PROFESSOR DR. DHANANJAY KUMAR (HOD)</a:t>
            </a:r>
            <a:endParaRPr b="0" i="0" sz="1800" u="none" cap="none" strike="noStrike">
              <a:solidFill>
                <a:schemeClr val="lt1"/>
              </a:solidFill>
              <a:latin typeface="Calibri"/>
              <a:ea typeface="Calibri"/>
              <a:cs typeface="Calibri"/>
              <a:sym typeface="Calibri"/>
            </a:endParaRPr>
          </a:p>
          <a:p>
            <a:pPr indent="0" lvl="0" marL="0" marR="0" rtl="0" algn="r">
              <a:lnSpc>
                <a:spcPct val="90000"/>
              </a:lnSpc>
              <a:spcBef>
                <a:spcPts val="1000"/>
              </a:spcBef>
              <a:spcAft>
                <a:spcPts val="0"/>
              </a:spcAft>
              <a:buNone/>
            </a:pPr>
            <a:r>
              <a:rPr b="0" i="0" lang="en-US" sz="1800" u="none" cap="none" strike="noStrike">
                <a:solidFill>
                  <a:schemeClr val="lt1"/>
                </a:solidFill>
                <a:latin typeface="Calibri"/>
                <a:ea typeface="Calibri"/>
                <a:cs typeface="Calibri"/>
                <a:sym typeface="Calibri"/>
              </a:rPr>
              <a:t>     ASSOCIATE PROFESSOR DR. RADHA SENTHIL KUMAR</a:t>
            </a:r>
            <a:endParaRPr b="0" i="0" sz="1800" u="none" cap="none" strike="noStrike">
              <a:solidFill>
                <a:schemeClr val="lt1"/>
              </a:solidFill>
              <a:latin typeface="Calibri"/>
              <a:ea typeface="Calibri"/>
              <a:cs typeface="Calibri"/>
              <a:sym typeface="Calibri"/>
            </a:endParaRPr>
          </a:p>
          <a:p>
            <a:pPr indent="0" lvl="0" marL="0" marR="0" rtl="0" algn="l">
              <a:spcBef>
                <a:spcPts val="100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Poppins"/>
              <a:buNone/>
            </a:pPr>
            <a:r>
              <a:rPr b="1" lang="en-US" sz="2800">
                <a:latin typeface="Poppins"/>
                <a:ea typeface="Poppins"/>
                <a:cs typeface="Poppins"/>
                <a:sym typeface="Poppins"/>
              </a:rPr>
              <a:t>BLIND IMAGE QUALITY ASSESSMENT: FROM NATURAL SCENE STATISTICS TO PERCEPTUAL QUALITY</a:t>
            </a:r>
            <a:endParaRPr b="1" sz="2800">
              <a:latin typeface="Poppins"/>
              <a:ea typeface="Poppins"/>
              <a:cs typeface="Poppins"/>
              <a:sym typeface="Poppins"/>
            </a:endParaRPr>
          </a:p>
        </p:txBody>
      </p:sp>
      <p:sp>
        <p:nvSpPr>
          <p:cNvPr id="212" name="Google Shape;212;p28"/>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800"/>
              <a:buChar char="•"/>
            </a:pPr>
            <a:r>
              <a:rPr lang="en-US">
                <a:latin typeface="Times New Roman"/>
                <a:ea typeface="Times New Roman"/>
                <a:cs typeface="Times New Roman"/>
                <a:sym typeface="Times New Roman"/>
              </a:rPr>
              <a:t>Their  approach to blind image quality assessment (IQA) is based on the hypothesis that natural scenes possess certain statistical properties which are altered in the presence of distortion, rendering them un-natural; and that by characterizing this un-naturalness using scene statistics, one can identify the distortion afflicting the image and perform no-reference (NR) IQA.</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we propose an (NR)/blind algorithm—the Distortion Identification-based Image Verity and INtegrity Evaluation (DIIVINE) index—that assesses the quality of a distorted image without need for a reference image.</a:t>
            </a:r>
            <a:endParaRPr>
              <a:latin typeface="Times New Roman"/>
              <a:ea typeface="Times New Roman"/>
              <a:cs typeface="Times New Roman"/>
              <a:sym typeface="Times New Roman"/>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In this paper,  they detail the principles underlying DIIVINE, the statistical features extracted and their relevance to perception and thoroughly evaluate the algorithm on the popular LIVE IQA database</a:t>
            </a:r>
            <a:endParaRPr>
              <a:latin typeface="Times New Roman"/>
              <a:ea typeface="Times New Roman"/>
              <a:cs typeface="Times New Roman"/>
              <a:sym typeface="Times New Roman"/>
            </a:endParaRPr>
          </a:p>
          <a:p>
            <a:pPr indent="-171450" lvl="0" marL="28575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Poppins"/>
              <a:buNone/>
            </a:pPr>
            <a:r>
              <a:rPr b="1" lang="en-US">
                <a:latin typeface="Poppins"/>
                <a:ea typeface="Poppins"/>
                <a:cs typeface="Poppins"/>
                <a:sym typeface="Poppins"/>
              </a:rPr>
              <a:t>NO-REFERENCE IMAGE SHARPNESS ASSESSMENT IN AUTOREGRESSIVE PARAMETER SPACE</a:t>
            </a:r>
            <a:endParaRPr b="1">
              <a:latin typeface="Poppins"/>
              <a:ea typeface="Poppins"/>
              <a:cs typeface="Poppins"/>
              <a:sym typeface="Poppins"/>
            </a:endParaRPr>
          </a:p>
        </p:txBody>
      </p:sp>
      <p:sp>
        <p:nvSpPr>
          <p:cNvPr id="218" name="Google Shape;218;p29"/>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800"/>
              <a:buChar char="•"/>
            </a:pPr>
            <a:r>
              <a:rPr lang="en-US">
                <a:latin typeface="Times New Roman"/>
                <a:ea typeface="Times New Roman"/>
                <a:cs typeface="Times New Roman"/>
                <a:sym typeface="Times New Roman"/>
              </a:rPr>
              <a:t>This </a:t>
            </a:r>
            <a:r>
              <a:rPr lang="en-US">
                <a:latin typeface="Times New Roman"/>
                <a:ea typeface="Times New Roman"/>
                <a:cs typeface="Times New Roman"/>
                <a:sym typeface="Times New Roman"/>
              </a:rPr>
              <a:t>model is established via the analysis of AR model parameters, first calculating the energy- and contrast-differences in the locally estimated AR coefficients in a pointwise way, and then quantifying the image sharpness with percentile pooling to predict the overall score</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In addition to the luminance domain, they further consider the inevitable effect of color information on visual perception to sharpness and thereby extend the above model to the widely used YIQ color space. </a:t>
            </a:r>
            <a:endParaRPr/>
          </a:p>
          <a:p>
            <a:pPr indent="0" lvl="0" marL="0" rtl="0" algn="l">
              <a:spcBef>
                <a:spcPts val="1000"/>
              </a:spcBef>
              <a:spcAft>
                <a:spcPts val="0"/>
              </a:spcAft>
              <a:buClr>
                <a:srgbClr val="FFFFFF"/>
              </a:buClr>
              <a:buSzPts val="1800"/>
              <a:buNone/>
            </a:pPr>
            <a:r>
              <a:rPr lang="en-US"/>
              <a:t>https://github.com/jerryjasmine/referencepaper</a:t>
            </a:r>
            <a:endParaRPr>
              <a:latin typeface="Times New Roman"/>
              <a:ea typeface="Times New Roman"/>
              <a:cs typeface="Times New Roman"/>
              <a:sym typeface="Times New Roman"/>
            </a:endParaRPr>
          </a:p>
          <a:p>
            <a:pPr indent="-171450" lvl="0" marL="285750" rtl="0" algn="l">
              <a:spcBef>
                <a:spcPts val="10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Poppins"/>
              <a:buNone/>
            </a:pPr>
            <a:r>
              <a:rPr b="1" lang="en-US">
                <a:latin typeface="Poppins"/>
                <a:ea typeface="Poppins"/>
                <a:cs typeface="Poppins"/>
                <a:sym typeface="Poppins"/>
              </a:rPr>
              <a:t>MC360IQA: A MULTI-CHANNEL CNN FOR BLIND 360-DEGREE IMAGE QUALITY ASSESSMENT</a:t>
            </a:r>
            <a:endParaRPr b="1">
              <a:latin typeface="Poppins"/>
              <a:ea typeface="Poppins"/>
              <a:cs typeface="Poppins"/>
              <a:sym typeface="Poppins"/>
            </a:endParaRPr>
          </a:p>
        </p:txBody>
      </p:sp>
      <p:sp>
        <p:nvSpPr>
          <p:cNvPr id="224" name="Google Shape;224;p30"/>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800"/>
              <a:buChar char="•"/>
            </a:pPr>
            <a:r>
              <a:rPr lang="en-US">
                <a:latin typeface="Times New Roman"/>
                <a:ea typeface="Times New Roman"/>
                <a:cs typeface="Times New Roman"/>
                <a:sym typeface="Times New Roman"/>
              </a:rPr>
              <a:t>In this paper, they  present a study on both subjective and objective quality assessment of compressed virtual reality (VR) images.</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We first build a compressed VR image quality (CVIQ) database including 16 reference images and 528 compressed ones with three prevailing coding technologies. Then, we propose a multi-channel convolution neural network (CNN) for blind 360-degree image quality assessment (MC360IQA).</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To be consistent with the visual content seen in the VR device, we project each 360-degree image into six viewport images, which are adopted as inputs of the proposed model. MC360IQA consists of two parts, a multi-channel CNN and an image quality regressor</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The image quality regressor fuses the features and regresses them to final scores.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3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0" name="Google Shape;230;p31"/>
          <p:cNvSpPr txBox="1"/>
          <p:nvPr>
            <p:ph type="title"/>
          </p:nvPr>
        </p:nvSpPr>
        <p:spPr>
          <a:xfrm>
            <a:off x="685799" y="1150076"/>
            <a:ext cx="3659389" cy="4557849"/>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chemeClr val="lt1"/>
              </a:buClr>
              <a:buSzPts val="3600"/>
              <a:buFont typeface="Poppins"/>
              <a:buNone/>
            </a:pPr>
            <a:r>
              <a:rPr b="1" lang="en-US">
                <a:latin typeface="Poppins"/>
                <a:ea typeface="Poppins"/>
                <a:cs typeface="Poppins"/>
                <a:sym typeface="Poppins"/>
              </a:rPr>
              <a:t>CONCLUSION</a:t>
            </a:r>
            <a:endParaRPr b="1">
              <a:latin typeface="Poppins"/>
              <a:ea typeface="Poppins"/>
              <a:cs typeface="Poppins"/>
              <a:sym typeface="Poppins"/>
            </a:endParaRPr>
          </a:p>
        </p:txBody>
      </p:sp>
      <p:cxnSp>
        <p:nvCxnSpPr>
          <p:cNvPr id="231" name="Google Shape;231;p31"/>
          <p:cNvCxnSpPr/>
          <p:nvPr/>
        </p:nvCxnSpPr>
        <p:spPr>
          <a:xfrm>
            <a:off x="4666923" y="1668780"/>
            <a:ext cx="0" cy="3520440"/>
          </a:xfrm>
          <a:prstGeom prst="straightConnector1">
            <a:avLst/>
          </a:prstGeom>
          <a:noFill/>
          <a:ln cap="flat" cmpd="sng" w="19050">
            <a:solidFill>
              <a:schemeClr val="accent1"/>
            </a:solidFill>
            <a:prstDash val="solid"/>
            <a:round/>
            <a:headEnd len="sm" w="sm" type="none"/>
            <a:tailEnd len="sm" w="sm" type="none"/>
          </a:ln>
        </p:spPr>
      </p:cxnSp>
      <p:sp>
        <p:nvSpPr>
          <p:cNvPr id="232" name="Google Shape;232;p31"/>
          <p:cNvSpPr txBox="1"/>
          <p:nvPr>
            <p:ph idx="1" type="body"/>
          </p:nvPr>
        </p:nvSpPr>
        <p:spPr>
          <a:xfrm>
            <a:off x="4988658" y="1150076"/>
            <a:ext cx="6517543" cy="455784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latin typeface="Times New Roman"/>
                <a:ea typeface="Times New Roman"/>
                <a:cs typeface="Times New Roman"/>
                <a:sym typeface="Times New Roman"/>
              </a:rPr>
              <a:t>Our objective is to further the BIQA model that uses active inference and extend it for the purpose of qualitative assessment of Night-Time Images, that aids the working/set-up of real time automated image processing systems such as automated cars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54" name="Google Shape;154;p20"/>
          <p:cNvSpPr txBox="1"/>
          <p:nvPr>
            <p:ph idx="1" type="body"/>
          </p:nvPr>
        </p:nvSpPr>
        <p:spPr>
          <a:xfrm>
            <a:off x="685801" y="2065867"/>
            <a:ext cx="10820398" cy="372533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2000"/>
              <a:buNone/>
            </a:pPr>
            <a:r>
              <a:rPr lang="en-US" sz="2000">
                <a:latin typeface="Times New Roman"/>
                <a:ea typeface="Times New Roman"/>
                <a:cs typeface="Times New Roman"/>
                <a:sym typeface="Times New Roman"/>
              </a:rPr>
              <a:t>Blind image quality assessment (BIQA) aims to develop quantitative measures to automatically and accurately estimate the visual quality of an image without any prior information about its reference image. It is a promising idea to design BIQA methods by mimicking the working mechanism of human visual system (HVS). BIQA models also need to be specially trained when dealing with Night-time captured images/video streams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1"/>
          <p:cNvSpPr/>
          <p:nvPr/>
        </p:nvSpPr>
        <p:spPr>
          <a:xfrm>
            <a:off x="-3175" y="-1786"/>
            <a:ext cx="12188825" cy="6856214"/>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car, outdoor, wheel, control panel&#10;&#10;Description automatically generated" id="160" name="Google Shape;160;p21"/>
          <p:cNvPicPr preferRelativeResize="0"/>
          <p:nvPr/>
        </p:nvPicPr>
        <p:blipFill rotWithShape="1">
          <a:blip r:embed="rId4">
            <a:alphaModFix amt="20000"/>
          </a:blip>
          <a:srcRect b="2649" l="0" r="0" t="368"/>
          <a:stretch/>
        </p:blipFill>
        <p:spPr>
          <a:xfrm>
            <a:off x="20" y="10"/>
            <a:ext cx="12191980" cy="6857990"/>
          </a:xfrm>
          <a:prstGeom prst="rect">
            <a:avLst/>
          </a:prstGeom>
          <a:noFill/>
          <a:ln>
            <a:noFill/>
          </a:ln>
        </p:spPr>
      </p:pic>
      <p:pic>
        <p:nvPicPr>
          <p:cNvPr id="161" name="Google Shape;161;p21"/>
          <p:cNvPicPr preferRelativeResize="0"/>
          <p:nvPr/>
        </p:nvPicPr>
        <p:blipFill rotWithShape="1">
          <a:blip r:embed="rId5">
            <a:alphaModFix amt="39000"/>
          </a:blip>
          <a:srcRect b="0" l="0" r="0" t="0"/>
          <a:stretch/>
        </p:blipFill>
        <p:spPr>
          <a:xfrm>
            <a:off x="-3175" y="888"/>
            <a:ext cx="12188827" cy="6856215"/>
          </a:xfrm>
          <a:prstGeom prst="rect">
            <a:avLst/>
          </a:prstGeom>
          <a:noFill/>
          <a:ln>
            <a:noFill/>
          </a:ln>
        </p:spPr>
      </p:pic>
      <p:sp>
        <p:nvSpPr>
          <p:cNvPr id="162" name="Google Shape;162;p2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imes New Roman"/>
              <a:buNone/>
            </a:pPr>
            <a:r>
              <a:rPr b="1" lang="en-US">
                <a:latin typeface="Times New Roman"/>
                <a:ea typeface="Times New Roman"/>
                <a:cs typeface="Times New Roman"/>
                <a:sym typeface="Times New Roman"/>
              </a:rPr>
              <a:t>           </a:t>
            </a:r>
            <a:br>
              <a:rPr b="1" lang="en-US">
                <a:latin typeface="Times New Roman"/>
                <a:ea typeface="Times New Roman"/>
                <a:cs typeface="Times New Roman"/>
                <a:sym typeface="Times New Roman"/>
              </a:rPr>
            </a:br>
            <a:r>
              <a:rPr b="1" lang="en-US">
                <a:latin typeface="Times New Roman"/>
                <a:ea typeface="Times New Roman"/>
                <a:cs typeface="Times New Roman"/>
                <a:sym typeface="Times New Roman"/>
              </a:rPr>
              <a:t>  </a:t>
            </a:r>
            <a:r>
              <a:rPr b="1" lang="en-US">
                <a:latin typeface="Poppins"/>
                <a:ea typeface="Poppins"/>
                <a:cs typeface="Poppins"/>
                <a:sym typeface="Poppins"/>
              </a:rPr>
              <a:t>PROBLEM STATEMENT</a:t>
            </a:r>
            <a:endParaRPr/>
          </a:p>
        </p:txBody>
      </p:sp>
      <p:grpSp>
        <p:nvGrpSpPr>
          <p:cNvPr id="163" name="Google Shape;163;p21"/>
          <p:cNvGrpSpPr/>
          <p:nvPr/>
        </p:nvGrpSpPr>
        <p:grpSpPr>
          <a:xfrm>
            <a:off x="599491" y="2268600"/>
            <a:ext cx="10993032" cy="2716873"/>
            <a:chOff x="144290" y="717733"/>
            <a:chExt cx="10993032" cy="2716873"/>
          </a:xfrm>
        </p:grpSpPr>
        <p:sp>
          <p:nvSpPr>
            <p:cNvPr id="164" name="Google Shape;164;p21"/>
            <p:cNvSpPr/>
            <p:nvPr/>
          </p:nvSpPr>
          <p:spPr>
            <a:xfrm>
              <a:off x="1046703" y="717733"/>
              <a:ext cx="1476675" cy="1476675"/>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144290" y="2602106"/>
              <a:ext cx="3281502"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txBox="1"/>
            <p:nvPr/>
          </p:nvSpPr>
          <p:spPr>
            <a:xfrm>
              <a:off x="144290" y="2602106"/>
              <a:ext cx="3281502" cy="83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100"/>
                <a:buFont typeface="Times New Roman"/>
                <a:buNone/>
              </a:pPr>
              <a:r>
                <a:rPr b="0" i="0" lang="en-US" sz="1800" u="none" cap="none" strike="noStrike">
                  <a:solidFill>
                    <a:schemeClr val="lt1"/>
                  </a:solidFill>
                  <a:latin typeface="Times New Roman"/>
                  <a:ea typeface="Times New Roman"/>
                  <a:cs typeface="Times New Roman"/>
                  <a:sym typeface="Times New Roman"/>
                </a:rPr>
                <a:t>In case of input images that do not have/that have lost source images/reference images, image quality assessment becomes a problem. For this purpose blind image quality assessment is used.</a:t>
              </a:r>
              <a:endParaRPr sz="2100"/>
            </a:p>
          </p:txBody>
        </p:sp>
        <p:sp>
          <p:nvSpPr>
            <p:cNvPr id="167" name="Google Shape;167;p21"/>
            <p:cNvSpPr/>
            <p:nvPr/>
          </p:nvSpPr>
          <p:spPr>
            <a:xfrm>
              <a:off x="4902468" y="717733"/>
              <a:ext cx="1476675" cy="1476675"/>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4000055" y="2602106"/>
              <a:ext cx="3281502"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txBox="1"/>
            <p:nvPr/>
          </p:nvSpPr>
          <p:spPr>
            <a:xfrm>
              <a:off x="4000055" y="2602106"/>
              <a:ext cx="3281502" cy="83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100"/>
                <a:buFont typeface="Times New Roman"/>
                <a:buNone/>
              </a:pPr>
              <a:r>
                <a:rPr b="0" i="0" lang="en-US" sz="1800" u="none" cap="none" strike="noStrike">
                  <a:solidFill>
                    <a:schemeClr val="lt1"/>
                  </a:solidFill>
                  <a:latin typeface="Times New Roman"/>
                  <a:ea typeface="Times New Roman"/>
                  <a:cs typeface="Times New Roman"/>
                  <a:sym typeface="Times New Roman"/>
                </a:rPr>
                <a:t>Image quality as</a:t>
              </a:r>
              <a:r>
                <a:rPr lang="en-US" sz="1800">
                  <a:solidFill>
                    <a:schemeClr val="lt1"/>
                  </a:solidFill>
                  <a:latin typeface="Times New Roman"/>
                  <a:ea typeface="Times New Roman"/>
                  <a:cs typeface="Times New Roman"/>
                  <a:sym typeface="Times New Roman"/>
                </a:rPr>
                <a:t>s</a:t>
              </a:r>
              <a:r>
                <a:rPr b="0" i="0" lang="en-US" sz="1800" u="none" cap="none" strike="noStrike">
                  <a:solidFill>
                    <a:schemeClr val="lt1"/>
                  </a:solidFill>
                  <a:latin typeface="Times New Roman"/>
                  <a:ea typeface="Times New Roman"/>
                  <a:cs typeface="Times New Roman"/>
                  <a:sym typeface="Times New Roman"/>
                </a:rPr>
                <a:t>essment is done to make decisions on the images with higher quality as well as for the purpose of reinforcement learning in the case of real time image processing system.</a:t>
              </a:r>
              <a:endParaRPr sz="2100"/>
            </a:p>
          </p:txBody>
        </p:sp>
        <p:sp>
          <p:nvSpPr>
            <p:cNvPr id="170" name="Google Shape;170;p21"/>
            <p:cNvSpPr/>
            <p:nvPr/>
          </p:nvSpPr>
          <p:spPr>
            <a:xfrm>
              <a:off x="8758233" y="717733"/>
              <a:ext cx="1476675" cy="1476675"/>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7855820" y="2602106"/>
              <a:ext cx="3281502" cy="8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txBox="1"/>
            <p:nvPr/>
          </p:nvSpPr>
          <p:spPr>
            <a:xfrm>
              <a:off x="7855820" y="2602106"/>
              <a:ext cx="3281502" cy="832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100"/>
                <a:buFont typeface="Times New Roman"/>
                <a:buNone/>
              </a:pPr>
              <a:r>
                <a:rPr b="0" i="0" lang="en-US" sz="1800" u="none" cap="none" strike="noStrike">
                  <a:solidFill>
                    <a:schemeClr val="lt1"/>
                  </a:solidFill>
                  <a:latin typeface="Times New Roman"/>
                  <a:ea typeface="Times New Roman"/>
                  <a:cs typeface="Times New Roman"/>
                  <a:sym typeface="Times New Roman"/>
                </a:rPr>
                <a:t>BIQA models are constantly being improved to bridge the gap between them and Human Visual Systems. Therefore in our project we aim to optimise a BIQA model that uses active inference(our base paper) for the purpose of night time image quality assessments</a:t>
              </a:r>
              <a:r>
                <a:rPr b="0" i="0" lang="en-US" sz="1800" u="none" cap="none" strike="noStrike">
                  <a:solidFill>
                    <a:schemeClr val="lt1"/>
                  </a:solidFill>
                  <a:latin typeface="Calibri"/>
                  <a:ea typeface="Calibri"/>
                  <a:cs typeface="Calibri"/>
                  <a:sym typeface="Calibri"/>
                </a:rPr>
                <a:t>.</a:t>
              </a:r>
              <a:endParaRPr sz="21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Poppins"/>
              <a:buNone/>
            </a:pPr>
            <a:r>
              <a:rPr b="1" lang="en-US">
                <a:latin typeface="Poppins"/>
                <a:ea typeface="Poppins"/>
                <a:cs typeface="Poppins"/>
                <a:sym typeface="Poppins"/>
              </a:rPr>
              <a:t>BLIND IMAGE QUALITY ASSESSMENT WITH ACTIVE INFERENCE(BASE PAPER)</a:t>
            </a:r>
            <a:endParaRPr b="1">
              <a:latin typeface="Poppins"/>
              <a:ea typeface="Poppins"/>
              <a:cs typeface="Poppins"/>
              <a:sym typeface="Poppins"/>
            </a:endParaRPr>
          </a:p>
        </p:txBody>
      </p:sp>
      <p:sp>
        <p:nvSpPr>
          <p:cNvPr id="178" name="Google Shape;178;p22"/>
          <p:cNvSpPr txBox="1"/>
          <p:nvPr>
            <p:ph idx="1" type="body"/>
          </p:nvPr>
        </p:nvSpPr>
        <p:spPr>
          <a:xfrm>
            <a:off x="1131126" y="2339989"/>
            <a:ext cx="10447316" cy="4235598"/>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000"/>
              <a:buFont typeface="Noto Sans Symbols"/>
              <a:buChar char="❑"/>
            </a:pPr>
            <a:r>
              <a:rPr lang="en-US" sz="2000"/>
              <a:t> </a:t>
            </a:r>
            <a:r>
              <a:rPr lang="en-US" sz="2000">
                <a:latin typeface="Times New Roman"/>
                <a:ea typeface="Times New Roman"/>
                <a:cs typeface="Times New Roman"/>
                <a:sym typeface="Times New Roman"/>
              </a:rPr>
              <a:t>Firstly, an active inference module based on the generative adversarial network (GAN) is established to predict the primary content, in which the semantic similarity and the structural dissimilarity are both considered during the optimization. </a:t>
            </a:r>
            <a:endParaRPr sz="2000">
              <a:latin typeface="Times New Roman"/>
              <a:ea typeface="Times New Roman"/>
              <a:cs typeface="Times New Roman"/>
              <a:sym typeface="Times New Roman"/>
            </a:endParaRPr>
          </a:p>
          <a:p>
            <a:pPr indent="-285750" lvl="0" marL="285750" rtl="0" algn="l">
              <a:spcBef>
                <a:spcPts val="1000"/>
              </a:spcBef>
              <a:spcAft>
                <a:spcPts val="0"/>
              </a:spcAft>
              <a:buClr>
                <a:srgbClr val="FFFFFF"/>
              </a:buClr>
              <a:buSzPts val="2000"/>
              <a:buFont typeface="Noto Sans Symbols"/>
              <a:buChar char="❑"/>
            </a:pPr>
            <a:r>
              <a:rPr lang="en-US" sz="2000"/>
              <a:t>Then, the image quality is measured on the basis of its primary content. Generally, the image quality is highly related to three aspects, i.e., the scene information ,the distortion type (distortion-dependency), and the content degradation. </a:t>
            </a:r>
            <a:endParaRPr sz="2000"/>
          </a:p>
          <a:p>
            <a:pPr indent="-285750" lvl="0" marL="285750" rtl="0" algn="l">
              <a:spcBef>
                <a:spcPts val="1000"/>
              </a:spcBef>
              <a:spcAft>
                <a:spcPts val="0"/>
              </a:spcAft>
              <a:buClr>
                <a:srgbClr val="FFFFFF"/>
              </a:buClr>
              <a:buSzPts val="2000"/>
              <a:buFont typeface="Noto Sans Symbols"/>
              <a:buChar char="❑"/>
            </a:pPr>
            <a:r>
              <a:rPr lang="en-US" sz="2000"/>
              <a:t>According to the correlation between the distorted image and its primary content, the three aspects are analyzed and calculated respectively with a multi-stream convolutional neural network (CNN) based quality evaluator.</a:t>
            </a:r>
            <a:endParaRPr sz="2000"/>
          </a:p>
          <a:p>
            <a:pPr indent="0" lvl="0" marL="0" rtl="0" algn="l">
              <a:spcBef>
                <a:spcPts val="1000"/>
              </a:spcBef>
              <a:spcAft>
                <a:spcPts val="0"/>
              </a:spcAft>
              <a:buSzPts val="2000"/>
              <a:buNone/>
            </a:pPr>
            <a:r>
              <a:rPr lang="en-US" sz="2000"/>
              <a:t>https://github.com/jerryjasmine/referencepaper/blob/main/Blind_Image_Quality_Assessment_With_Active_Inference.pdf</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C6C6C"/>
            </a:gs>
            <a:gs pos="100000">
              <a:schemeClr val="dk1"/>
            </a:gs>
          </a:gsLst>
          <a:path path="circle">
            <a:fillToRect b="100%" r="100%"/>
          </a:path>
          <a:tileRect l="-100%" t="-100%"/>
        </a:gradFill>
      </p:bgPr>
    </p:bg>
    <p:spTree>
      <p:nvGrpSpPr>
        <p:cNvPr id="182" name="Shape 182"/>
        <p:cNvGrpSpPr/>
        <p:nvPr/>
      </p:nvGrpSpPr>
      <p:grpSpPr>
        <a:xfrm>
          <a:off x="0" y="0"/>
          <a:ext cx="0" cy="0"/>
          <a:chOff x="0" y="0"/>
          <a:chExt cx="0" cy="0"/>
        </a:xfrm>
      </p:grpSpPr>
      <p:pic>
        <p:nvPicPr>
          <p:cNvPr descr="Diagram&#10;&#10;Description automatically generated" id="183" name="Google Shape;183;p23"/>
          <p:cNvPicPr preferRelativeResize="0"/>
          <p:nvPr/>
        </p:nvPicPr>
        <p:blipFill rotWithShape="1">
          <a:blip r:embed="rId3">
            <a:alphaModFix/>
          </a:blip>
          <a:srcRect b="0" l="0" r="0" t="0"/>
          <a:stretch/>
        </p:blipFill>
        <p:spPr>
          <a:xfrm>
            <a:off x="2488018" y="197922"/>
            <a:ext cx="6793444" cy="6395357"/>
          </a:xfrm>
          <a:prstGeom prst="rect">
            <a:avLst/>
          </a:prstGeom>
          <a:noFill/>
          <a:ln>
            <a:noFill/>
          </a:ln>
        </p:spPr>
      </p:pic>
      <p:sp>
        <p:nvSpPr>
          <p:cNvPr id="184" name="Google Shape;184;p23"/>
          <p:cNvSpPr txBox="1"/>
          <p:nvPr>
            <p:ph idx="1" type="body"/>
          </p:nvPr>
        </p:nvSpPr>
        <p:spPr>
          <a:xfrm>
            <a:off x="7804347" y="2349437"/>
            <a:ext cx="4093878" cy="352174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800"/>
              <a:buChar char="•"/>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ctrTitle"/>
          </p:nvPr>
        </p:nvSpPr>
        <p:spPr>
          <a:xfrm>
            <a:off x="1479374" y="1896692"/>
            <a:ext cx="7197600" cy="24216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lt1"/>
              </a:buClr>
              <a:buSzPts val="4800"/>
              <a:buFont typeface="Calibri"/>
              <a:buNone/>
            </a:pPr>
            <a:r>
              <a:rPr b="1" lang="en-US"/>
              <a:t>    LITERATURE SURVEY </a:t>
            </a:r>
            <a:br>
              <a:rPr b="1" lang="en-US"/>
            </a:br>
            <a:r>
              <a:rPr b="1"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Poppins"/>
              <a:buNone/>
            </a:pPr>
            <a:r>
              <a:rPr b="1" lang="en-US">
                <a:latin typeface="Poppins"/>
                <a:ea typeface="Poppins"/>
                <a:cs typeface="Poppins"/>
                <a:sym typeface="Poppins"/>
              </a:rPr>
              <a:t>BLIND NIGHT-TIME IMAGE QUALITY ASSESSMENT: SUBJECTIVE AND OBJECTIVE APPROACHES</a:t>
            </a:r>
            <a:endParaRPr b="1">
              <a:latin typeface="Poppins"/>
              <a:ea typeface="Poppins"/>
              <a:cs typeface="Poppins"/>
              <a:sym typeface="Poppins"/>
            </a:endParaRPr>
          </a:p>
        </p:txBody>
      </p:sp>
      <p:sp>
        <p:nvSpPr>
          <p:cNvPr id="195" name="Google Shape;195;p25"/>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Clr>
                <a:srgbClr val="FFFFFF"/>
              </a:buClr>
              <a:buSzPts val="1800"/>
              <a:buFont typeface="Noto Sans Symbols"/>
              <a:buChar char="❑"/>
            </a:pPr>
            <a:r>
              <a:rPr lang="en-US">
                <a:latin typeface="Times New Roman"/>
                <a:ea typeface="Times New Roman"/>
                <a:cs typeface="Times New Roman"/>
                <a:sym typeface="Times New Roman"/>
              </a:rPr>
              <a:t>First, they  build a large-scale natural night-time image database (NNID) containing 2240 images with 448 different image contents captured by different photographic equipment in real-world scenarios. Subsequently, they carry out a subjective experiment to evaluate the perceptual quality of all the images in the NNID database. </a:t>
            </a:r>
            <a:endParaRPr>
              <a:latin typeface="Times New Roman"/>
              <a:ea typeface="Times New Roman"/>
              <a:cs typeface="Times New Roman"/>
              <a:sym typeface="Times New Roman"/>
            </a:endParaRPr>
          </a:p>
          <a:p>
            <a:pPr indent="-285750" lvl="0" marL="285750" rtl="0" algn="l">
              <a:spcBef>
                <a:spcPts val="1000"/>
              </a:spcBef>
              <a:spcAft>
                <a:spcPts val="0"/>
              </a:spcAft>
              <a:buSzPts val="1800"/>
              <a:buFont typeface="Noto Sans Symbols"/>
              <a:buChar char="❑"/>
            </a:pPr>
            <a:r>
              <a:rPr lang="en-US">
                <a:latin typeface="Times New Roman"/>
                <a:ea typeface="Times New Roman"/>
                <a:cs typeface="Times New Roman"/>
                <a:sym typeface="Times New Roman"/>
              </a:rPr>
              <a:t>Finally, extensive experiments are conducted to evaluate the performance and efficiency of the proposed BNBT metric on the NNID database.</a:t>
            </a:r>
            <a:endParaRPr/>
          </a:p>
          <a:p>
            <a:pPr indent="0" lvl="0" marL="0" rtl="0" algn="l">
              <a:spcBef>
                <a:spcPts val="1000"/>
              </a:spcBef>
              <a:spcAft>
                <a:spcPts val="0"/>
              </a:spcAft>
              <a:buClr>
                <a:srgbClr val="FFFFFF"/>
              </a:buClr>
              <a:buSzPts val="1800"/>
              <a:buNone/>
            </a:pPr>
            <a:r>
              <a:rPr lang="en-US"/>
              <a:t>https://github.com/jerryjasmine/referencepaper/blob/main/1%20Blind_Night-Time_Image_Quality_Assessment_Subjective_and_Objective_Approaches.pdf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6"/>
          <p:cNvPicPr preferRelativeResize="0"/>
          <p:nvPr>
            <p:ph idx="1" type="body"/>
          </p:nvPr>
        </p:nvPicPr>
        <p:blipFill rotWithShape="1">
          <a:blip r:embed="rId3">
            <a:alphaModFix/>
          </a:blip>
          <a:srcRect b="0" l="0" r="0" t="0"/>
          <a:stretch/>
        </p:blipFill>
        <p:spPr>
          <a:xfrm>
            <a:off x="1441291" y="132360"/>
            <a:ext cx="9309418" cy="65932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845599" y="556334"/>
            <a:ext cx="10131425" cy="14562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2800"/>
              <a:buFont typeface="Poppins"/>
              <a:buNone/>
            </a:pPr>
            <a:r>
              <a:rPr b="1" lang="en-US" sz="2800">
                <a:latin typeface="Poppins"/>
                <a:ea typeface="Poppins"/>
                <a:cs typeface="Poppins"/>
                <a:sym typeface="Poppins"/>
              </a:rPr>
              <a:t>BLIND IMAGE QUALITY ASSESSMENT OF NATURAL DISTORTED IMAGE BASED ON GENERATIVE ADVERSARIAL NETWORKS</a:t>
            </a:r>
            <a:endParaRPr b="1" sz="2800">
              <a:latin typeface="Poppins"/>
              <a:ea typeface="Poppins"/>
              <a:cs typeface="Poppins"/>
              <a:sym typeface="Poppins"/>
            </a:endParaRPr>
          </a:p>
        </p:txBody>
      </p:sp>
      <p:sp>
        <p:nvSpPr>
          <p:cNvPr id="206" name="Google Shape;206;p27"/>
          <p:cNvSpPr txBox="1"/>
          <p:nvPr>
            <p:ph idx="1" type="body"/>
          </p:nvPr>
        </p:nvSpPr>
        <p:spPr>
          <a:xfrm>
            <a:off x="685801" y="2142067"/>
            <a:ext cx="10131425" cy="364913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800"/>
              <a:buChar char="•"/>
            </a:pPr>
            <a:r>
              <a:rPr lang="en-US">
                <a:latin typeface="Times New Roman"/>
                <a:ea typeface="Times New Roman"/>
                <a:cs typeface="Times New Roman"/>
                <a:sym typeface="Times New Roman"/>
              </a:rPr>
              <a:t> In this work, we propose a blind image quality assessment based on generative adversarial network (BIQA-GAN) with its advantages of self-generating samples and self-feedback training to improve network performance.</a:t>
            </a:r>
            <a:endParaRPr/>
          </a:p>
          <a:p>
            <a:pPr indent="-285750" lvl="0" marL="285750" rtl="0" algn="l">
              <a:spcBef>
                <a:spcPts val="1000"/>
              </a:spcBef>
              <a:spcAft>
                <a:spcPts val="0"/>
              </a:spcAft>
              <a:buSzPts val="1800"/>
              <a:buChar char="•"/>
            </a:pPr>
            <a:r>
              <a:rPr lang="en-US">
                <a:latin typeface="Times New Roman"/>
                <a:ea typeface="Times New Roman"/>
                <a:cs typeface="Times New Roman"/>
                <a:sym typeface="Times New Roman"/>
              </a:rPr>
              <a:t>Three different BIQA-GAN models are designed according to the target domain of the generator.</a:t>
            </a:r>
            <a:endParaRPr/>
          </a:p>
          <a:p>
            <a:pPr indent="-171450" lvl="0" marL="285750" rtl="0" algn="l">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