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true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HELuxGoB"/>
      <p:regular r:id="rId17"/>
    </p:embeddedFont>
    <p:embeddedFont>
      <p:font typeface="THELuxGoM"/>
      <p:regular r:id="rId18"/>
    </p:embeddedFont>
    <p:embeddedFont>
      <p:font typeface="THELuxGoR"/>
      <p:regular r:id="rId19"/>
    </p:embeddedFont>
    <p:embeddedFont>
      <p:font typeface="Geologica Roman SemiBold"/>
      <p:bold r:id="rId20"/>
    </p:embeddedFont>
    <p:embeddedFont>
      <p:font typeface="THELuxGoM_U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.fntdata" Type="http://schemas.openxmlformats.org/officeDocument/2006/relationships/font"/><Relationship Id="rId18" Target="fonts/font2.fntdata" Type="http://schemas.openxmlformats.org/officeDocument/2006/relationships/font"/><Relationship Id="rId19" Target="fonts/font3.fntdata" Type="http://schemas.openxmlformats.org/officeDocument/2006/relationships/font"/><Relationship Id="rId2" Target="presProps.xml" Type="http://schemas.openxmlformats.org/officeDocument/2006/relationships/presProps"/><Relationship Id="rId20" Target="fonts/font4.fntdata" Type="http://schemas.openxmlformats.org/officeDocument/2006/relationships/font"/><Relationship Id="rId21" Target="fonts/font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2" Target="../media/image5.png" Type="http://schemas.openxmlformats.org/officeDocument/2006/relationships/image"/><Relationship Id="rId3" Target="../media/image2.png" Type="http://schemas.openxmlformats.org/officeDocument/2006/relationships/image"/><Relationship Id="rId4" Target="../media/image8.pn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Relationship Id="rId8" Target="../media/image29.pn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png" Type="http://schemas.openxmlformats.org/officeDocument/2006/relationships/image"/><Relationship Id="rId2" Target="../media/image5.png" Type="http://schemas.openxmlformats.org/officeDocument/2006/relationships/image"/><Relationship Id="rId3" Target="../media/image2.png" Type="http://schemas.openxmlformats.org/officeDocument/2006/relationships/image"/><Relationship Id="rId4" Target="../media/image8.png" Type="http://schemas.openxmlformats.org/officeDocument/2006/relationships/image"/><Relationship Id="rId5" Target="../media/image13.png" Type="http://schemas.openxmlformats.org/officeDocument/2006/relationships/image"/><Relationship Id="rId6" Target="../media/image32.png" Type="http://schemas.openxmlformats.org/officeDocument/2006/relationships/image"/><Relationship Id="rId7" Target="../media/image33.png" Type="http://schemas.openxmlformats.org/officeDocument/2006/relationships/image"/><Relationship Id="rId8" Target="../media/image34.png" Type="http://schemas.openxmlformats.org/officeDocument/2006/relationships/image"/><Relationship Id="rId9" Target="../media/image3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.png" Type="http://schemas.openxmlformats.org/officeDocument/2006/relationships/image"/><Relationship Id="rId4" Target="../media/image9.png" Type="http://schemas.openxmlformats.org/officeDocument/2006/relationships/image"/><Relationship Id="rId5" Target="../media/image8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.png" Type="http://schemas.openxmlformats.org/officeDocument/2006/relationships/image"/><Relationship Id="rId4" Target="../media/image8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2" Target="../media/image5.png" Type="http://schemas.openxmlformats.org/officeDocument/2006/relationships/image"/><Relationship Id="rId3" Target="../media/image14.png" Type="http://schemas.openxmlformats.org/officeDocument/2006/relationships/image"/><Relationship Id="rId4" Target="../media/image2.png" Type="http://schemas.openxmlformats.org/officeDocument/2006/relationships/image"/><Relationship Id="rId5" Target="../media/image8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http://192.168.10.4:5000/" TargetMode="External" Type="http://schemas.openxmlformats.org/officeDocument/2006/relationships/hyperlink"/><Relationship Id="rId2" Target="../media/image5.png" Type="http://schemas.openxmlformats.org/officeDocument/2006/relationships/image"/><Relationship Id="rId3" Target="../media/image2.png" Type="http://schemas.openxmlformats.org/officeDocument/2006/relationships/image"/><Relationship Id="rId4" Target="../media/image8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Relationship Id="rId8" Target="../media/image23.png" Type="http://schemas.openxmlformats.org/officeDocument/2006/relationships/image"/><Relationship Id="rId9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4935200" y="4406900"/>
            <a:ext cx="5816600" cy="12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463800" y="4406900"/>
            <a:ext cx="5816600" cy="1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68300" y="3898900"/>
            <a:ext cx="139700" cy="1041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780000" y="3898900"/>
            <a:ext cx="139700" cy="1041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597900" y="5930900"/>
            <a:ext cx="3149600" cy="393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413500" y="5930900"/>
            <a:ext cx="2806700" cy="3937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406400" y="393700"/>
            <a:ext cx="16891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THELuxGoB"/>
              </a:rPr>
              <a:t>스마트팩토리</a:t>
            </a:r>
            <a:r>
              <a:rPr lang="en-US" sz="1800" b="false" i="false" u="none" strike="noStrike">
                <a:solidFill>
                  <a:srgbClr val="000000"/>
                </a:solidFill>
                <a:latin typeface="THELuxGoB"/>
              </a:rPr>
              <a:t> 6</a:t>
            </a:r>
            <a:r>
              <a:rPr lang="ko-KR" sz="1800" b="false" i="false" u="none" strike="noStrike">
                <a:solidFill>
                  <a:srgbClr val="000000"/>
                </a:solidFill>
                <a:ea typeface="THELuxGoB"/>
              </a:rPr>
              <a:t>기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71700" y="381000"/>
            <a:ext cx="3771900" cy="368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000000"/>
                </a:solidFill>
                <a:ea typeface="THELuxGoM"/>
              </a:rPr>
              <a:t>파이썬</a:t>
            </a:r>
            <a:r>
              <a:rPr lang="en-US" sz="2000" b="false" i="false" u="none" strike="noStrike" spc="-100">
                <a:solidFill>
                  <a:srgbClr val="000000"/>
                </a:solidFill>
                <a:latin typeface="THELuxGoM"/>
              </a:rPr>
              <a:t> - </a:t>
            </a:r>
            <a:r>
              <a:rPr lang="ko-KR" sz="2000" b="false" i="false" u="none" strike="noStrike" spc="-100">
                <a:solidFill>
                  <a:srgbClr val="000000"/>
                </a:solidFill>
                <a:ea typeface="THELuxGoM"/>
              </a:rPr>
              <a:t>데이터분석</a:t>
            </a:r>
            <a:r>
              <a:rPr lang="en-US" sz="20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2000" b="false" i="false" u="none" strike="noStrike" spc="-100">
                <a:solidFill>
                  <a:srgbClr val="000000"/>
                </a:solidFill>
                <a:ea typeface="THELuxGoM"/>
              </a:rPr>
              <a:t>팀</a:t>
            </a:r>
            <a:r>
              <a:rPr lang="en-US" sz="20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2000" b="false" i="false" u="none" strike="noStrike" spc="-100">
                <a:solidFill>
                  <a:srgbClr val="000000"/>
                </a:solidFill>
                <a:ea typeface="THELuxGoM"/>
              </a:rPr>
              <a:t>프로젝트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129000" y="9448800"/>
            <a:ext cx="1714500" cy="431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2400" b="false" i="false" u="none" strike="noStrike" spc="-100">
                <a:solidFill>
                  <a:srgbClr val="000000"/>
                </a:solidFill>
                <a:latin typeface="THELuxGoB"/>
              </a:rPr>
              <a:t>2024.09.07</a:t>
            </a:r>
          </a:p>
        </p:txBody>
      </p:sp>
      <p:sp>
        <p:nvSpPr>
          <p:cNvPr name="TextBox 11" id="11"/>
          <p:cNvSpPr txBox="true"/>
          <p:nvPr/>
        </p:nvSpPr>
        <p:spPr>
          <a:xfrm rot="-5400000">
            <a:off x="-838200" y="8432800"/>
            <a:ext cx="25527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THELuxGoM"/>
              </a:rPr>
              <a:t>smartFactory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10100" y="3136900"/>
            <a:ext cx="9080500" cy="660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3700" b="false" i="false" u="none" strike="noStrike" spc="1100">
                <a:solidFill>
                  <a:srgbClr val="000000"/>
                </a:solidFill>
                <a:ea typeface="THELuxGoR"/>
              </a:rPr>
              <a:t>서울</a:t>
            </a:r>
            <a:r>
              <a:rPr lang="en-US" sz="3700" b="false" i="false" u="none" strike="noStrike" spc="1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3700" b="false" i="false" u="none" strike="noStrike" spc="1100">
                <a:solidFill>
                  <a:srgbClr val="000000"/>
                </a:solidFill>
                <a:ea typeface="THELuxGoR"/>
              </a:rPr>
              <a:t>문화활동</a:t>
            </a:r>
            <a:r>
              <a:rPr lang="en-US" sz="3700" b="false" i="false" u="none" strike="noStrike" spc="1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3700" b="false" i="false" u="none" strike="noStrike" spc="1100">
                <a:solidFill>
                  <a:srgbClr val="000000"/>
                </a:solidFill>
                <a:ea typeface="THELuxGoR"/>
              </a:rPr>
              <a:t>활성화를</a:t>
            </a:r>
            <a:r>
              <a:rPr lang="en-US" sz="3700" b="false" i="false" u="none" strike="noStrike" spc="1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3700" b="false" i="false" u="none" strike="noStrike" spc="1100">
                <a:solidFill>
                  <a:srgbClr val="000000"/>
                </a:solidFill>
                <a:ea typeface="THELuxGoR"/>
              </a:rPr>
              <a:t>위한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175000" y="3886200"/>
            <a:ext cx="11899900" cy="1651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9300" b="false" i="false" u="none" strike="noStrike" spc="-200">
                <a:solidFill>
                  <a:srgbClr val="000000"/>
                </a:solidFill>
                <a:ea typeface="THELuxGoB"/>
              </a:rPr>
              <a:t>수요</a:t>
            </a:r>
            <a:r>
              <a:rPr lang="en-US" sz="9300" b="false" i="false" u="none" strike="noStrike" spc="-200">
                <a:solidFill>
                  <a:srgbClr val="000000"/>
                </a:solidFill>
                <a:latin typeface="THELuxGoB"/>
              </a:rPr>
              <a:t> </a:t>
            </a:r>
            <a:r>
              <a:rPr lang="ko-KR" sz="9300" b="false" i="false" u="none" strike="noStrike" spc="-200">
                <a:solidFill>
                  <a:srgbClr val="000000"/>
                </a:solidFill>
                <a:ea typeface="THELuxGoB"/>
              </a:rPr>
              <a:t>조사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388100" y="5918200"/>
            <a:ext cx="2882900" cy="406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300" b="false" i="false" u="none" strike="noStrike" spc="-100">
                <a:solidFill>
                  <a:srgbClr val="FFFFFF"/>
                </a:solidFill>
                <a:latin typeface="THELuxGoM"/>
              </a:rPr>
              <a:t>1 </a:t>
            </a:r>
            <a:r>
              <a:rPr lang="ko-KR" sz="2300" b="false" i="false" u="none" strike="noStrike" spc="-100">
                <a:solidFill>
                  <a:srgbClr val="FFFFFF"/>
                </a:solidFill>
                <a:ea typeface="THELuxGoM"/>
              </a:rPr>
              <a:t>팀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296400" y="5905500"/>
            <a:ext cx="2336800" cy="406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300" b="false" i="false" u="none" strike="noStrike" spc="-100">
                <a:solidFill>
                  <a:srgbClr val="000000"/>
                </a:solidFill>
                <a:ea typeface="THELuxGoM"/>
              </a:rPr>
              <a:t>데이터플러스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1000" y="1511300"/>
            <a:ext cx="139700" cy="1041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322800" y="9448800"/>
            <a:ext cx="1447800" cy="3556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927100" y="1600200"/>
            <a:ext cx="4203700" cy="825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4600" b="false" i="false" u="none" strike="noStrike" spc="-100">
                <a:solidFill>
                  <a:srgbClr val="000000"/>
                </a:solidFill>
                <a:latin typeface="Geologica Roman SemiBold"/>
              </a:rPr>
              <a:t>Analyze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424400" y="9398000"/>
            <a:ext cx="355600" cy="381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2100" b="false" i="false" u="none" strike="noStrike" spc="-100">
                <a:solidFill>
                  <a:srgbClr val="FFFFFF"/>
                </a:solidFill>
                <a:latin typeface="THELuxGoB"/>
              </a:rPr>
              <a:t>03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58800" y="6261100"/>
            <a:ext cx="17195800" cy="2235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alphaModFix amt="42000"/>
          </a:blip>
          <a:stretch>
            <a:fillRect/>
          </a:stretch>
        </p:blipFill>
        <p:spPr>
          <a:xfrm rot="0">
            <a:off x="14084300" y="7658100"/>
            <a:ext cx="977900" cy="1651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3263900" y="1663700"/>
            <a:ext cx="10248900" cy="749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4200" b="false" i="false" u="none" strike="noStrike" spc="-100">
                <a:solidFill>
                  <a:srgbClr val="000000"/>
                </a:solidFill>
                <a:latin typeface="THELuxGoM"/>
              </a:rPr>
              <a:t>.</a:t>
            </a:r>
            <a:r>
              <a:rPr lang="ko-KR" sz="4200" b="false" i="false" u="none" strike="noStrike" spc="-100">
                <a:solidFill>
                  <a:srgbClr val="000000"/>
                </a:solidFill>
                <a:ea typeface="THELuxGoM"/>
              </a:rPr>
              <a:t>데이터</a:t>
            </a:r>
            <a:r>
              <a:rPr lang="en-US" sz="42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4200" b="false" i="false" u="none" strike="noStrike" spc="-100">
                <a:solidFill>
                  <a:srgbClr val="000000"/>
                </a:solidFill>
                <a:ea typeface="THELuxGoM"/>
              </a:rPr>
              <a:t>분석</a:t>
            </a:r>
            <a:r>
              <a:rPr lang="en-US" sz="4200" b="false" i="false" u="none" strike="noStrike" spc="-100">
                <a:solidFill>
                  <a:srgbClr val="000000"/>
                </a:solidFill>
                <a:latin typeface="THELuxGoM"/>
              </a:rPr>
              <a:t> - </a:t>
            </a:r>
            <a:r>
              <a:rPr lang="ko-KR" sz="4200" b="false" i="false" u="none" strike="noStrike" spc="-100">
                <a:solidFill>
                  <a:srgbClr val="000000"/>
                </a:solidFill>
                <a:ea typeface="THELuxGoM"/>
              </a:rPr>
              <a:t>영화관</a:t>
            </a:r>
            <a:r>
              <a:rPr lang="en-US" sz="42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4200" b="false" i="false" u="none" strike="noStrike" spc="-100">
                <a:solidFill>
                  <a:srgbClr val="000000"/>
                </a:solidFill>
                <a:ea typeface="THELuxGoM"/>
              </a:rPr>
              <a:t>입지</a:t>
            </a:r>
            <a:r>
              <a:rPr lang="en-US" sz="42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4200" b="false" i="false" u="none" strike="noStrike" spc="-100">
                <a:solidFill>
                  <a:srgbClr val="000000"/>
                </a:solidFill>
                <a:ea typeface="THELuxGoM"/>
              </a:rPr>
              <a:t>성동구</a:t>
            </a:r>
            <a:r>
              <a:rPr lang="en-US" sz="4200" b="false" i="false" u="none" strike="noStrike" spc="-100">
                <a:solidFill>
                  <a:srgbClr val="000000"/>
                </a:solidFill>
                <a:latin typeface="THELuxGoM"/>
              </a:rPr>
              <a:t> vs </a:t>
            </a:r>
            <a:r>
              <a:rPr lang="ko-KR" sz="4200" b="false" i="false" u="none" strike="noStrike" spc="-100">
                <a:solidFill>
                  <a:srgbClr val="000000"/>
                </a:solidFill>
                <a:ea typeface="THELuxGoM"/>
              </a:rPr>
              <a:t>관악구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992100" y="-342900"/>
            <a:ext cx="139700" cy="1041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>
            <a:alphaModFix amt="42000"/>
          </a:blip>
          <a:stretch>
            <a:fillRect/>
          </a:stretch>
        </p:blipFill>
        <p:spPr>
          <a:xfrm rot="0">
            <a:off x="16383000" y="7658100"/>
            <a:ext cx="977900" cy="165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>
            <a:alphaModFix amt="42000"/>
          </a:blip>
          <a:stretch>
            <a:fillRect/>
          </a:stretch>
        </p:blipFill>
        <p:spPr>
          <a:xfrm rot="0">
            <a:off x="5232400" y="7950200"/>
            <a:ext cx="977900" cy="165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6">
            <a:alphaModFix amt="42000"/>
          </a:blip>
          <a:stretch>
            <a:fillRect/>
          </a:stretch>
        </p:blipFill>
        <p:spPr>
          <a:xfrm rot="0">
            <a:off x="7581900" y="7950200"/>
            <a:ext cx="977900" cy="165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27100" y="3009900"/>
            <a:ext cx="8331200" cy="2959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27100" y="6565900"/>
            <a:ext cx="8267700" cy="1409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588500" y="3009900"/>
            <a:ext cx="8039100" cy="2959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588500" y="6591300"/>
            <a:ext cx="7950200" cy="1346200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3411200" y="127000"/>
            <a:ext cx="5003800" cy="546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프로그램</a:t>
            </a:r>
            <a:r>
              <a:rPr lang="en-US" sz="30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시연</a:t>
            </a:r>
            <a:r>
              <a:rPr lang="en-US" sz="30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및</a:t>
            </a:r>
            <a:r>
              <a:rPr lang="en-US" sz="30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데이터</a:t>
            </a:r>
            <a:r>
              <a:rPr lang="en-US" sz="30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분석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1000" y="1511300"/>
            <a:ext cx="139700" cy="1041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322800" y="9448800"/>
            <a:ext cx="1447800" cy="355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006600" y="2552700"/>
            <a:ext cx="558800" cy="406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5595600" y="8115300"/>
            <a:ext cx="558800" cy="4064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977900" y="1574800"/>
            <a:ext cx="4826000" cy="825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4600" b="false" i="false" u="none" strike="noStrike" spc="-100">
                <a:solidFill>
                  <a:srgbClr val="000000"/>
                </a:solidFill>
                <a:latin typeface="Geologica Roman SemiBold"/>
              </a:rPr>
              <a:t>Self-Assessment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29300" y="1625600"/>
            <a:ext cx="4406900" cy="749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4200" b="false" i="false" u="none" strike="noStrike" spc="-100">
                <a:solidFill>
                  <a:srgbClr val="000000"/>
                </a:solidFill>
                <a:latin typeface="THELuxGoM"/>
              </a:rPr>
              <a:t>.</a:t>
            </a:r>
            <a:r>
              <a:rPr lang="ko-KR" sz="4200" b="false" i="false" u="none" strike="noStrike" spc="-100">
                <a:solidFill>
                  <a:srgbClr val="000000"/>
                </a:solidFill>
                <a:ea typeface="THELuxGoM"/>
              </a:rPr>
              <a:t>프로젝트</a:t>
            </a:r>
            <a:r>
              <a:rPr lang="en-US" sz="42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4200" b="false" i="false" u="none" strike="noStrike" spc="-100">
                <a:solidFill>
                  <a:srgbClr val="000000"/>
                </a:solidFill>
                <a:ea typeface="THELuxGoM"/>
              </a:rPr>
              <a:t>자체</a:t>
            </a:r>
            <a:r>
              <a:rPr lang="en-US" sz="42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4200" b="false" i="false" u="none" strike="noStrike" spc="-100">
                <a:solidFill>
                  <a:srgbClr val="000000"/>
                </a:solidFill>
                <a:ea typeface="THELuxGoM"/>
              </a:rPr>
              <a:t>분석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24400" y="9398000"/>
            <a:ext cx="355600" cy="381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2100" b="false" i="false" u="none" strike="noStrike" spc="-100">
                <a:solidFill>
                  <a:srgbClr val="FFFFFF"/>
                </a:solidFill>
                <a:latin typeface="THELuxGoB"/>
              </a:rPr>
              <a:t>03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2006600" y="8724900"/>
            <a:ext cx="14287500" cy="25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787900" y="9182100"/>
            <a:ext cx="215900" cy="2413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5092700" y="9118600"/>
            <a:ext cx="8432800" cy="342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5289"/>
              </a:lnSpc>
            </a:pP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자체평가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평균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82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점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!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아쉬운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점도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있었으나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각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구성원의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노력으로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결과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산출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94100" y="2578100"/>
            <a:ext cx="9017000" cy="16129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3822700" y="3022600"/>
            <a:ext cx="8712200" cy="749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5289"/>
              </a:lnSpc>
            </a:pP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10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-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빈도수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평가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실질적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상관관계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신뢰도를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파악하기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어려움</a:t>
            </a:r>
          </a:p>
          <a:p>
            <a:pPr algn="l" lvl="0">
              <a:lnSpc>
                <a:spcPct val="135289"/>
              </a:lnSpc>
            </a:pP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입지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분석에서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여러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환경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요인이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한정적여서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실제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반영에서는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추가적인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조사가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필요함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937500" y="4597400"/>
            <a:ext cx="7518400" cy="1612900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8458200" y="4813300"/>
            <a:ext cx="6515100" cy="1155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5289"/>
              </a:lnSpc>
            </a:pP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문화시설의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수와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종류가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다양하여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이를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분류하고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입지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조건을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도출하기위해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크롤링하여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데이터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전처리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과정까지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구현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되었으나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결과와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연관성을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고려했을때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결합하지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못한것이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아쉬웠음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327400" y="6705600"/>
            <a:ext cx="8470900" cy="1612900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3937000" y="6921500"/>
            <a:ext cx="7480300" cy="1155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5289"/>
              </a:lnSpc>
            </a:pP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구상단계에서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고려하지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못하거나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시간적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제한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등으로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계획을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수정하면서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데이터를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활용하려면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그만큼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이해가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중요하다는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것을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새삼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깨닫게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되었고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 </a:t>
            </a:r>
          </a:p>
          <a:p>
            <a:pPr algn="l" lvl="0">
              <a:lnSpc>
                <a:spcPct val="135289"/>
              </a:lnSpc>
            </a:pP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방대한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데이터로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결과를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주제와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부합한지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확인을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해야겠다고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THELuxGoR"/>
              </a:rPr>
              <a:t>생각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992100" y="-342900"/>
            <a:ext cx="139700" cy="1041400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13411200" y="127000"/>
            <a:ext cx="5003800" cy="546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프로그램</a:t>
            </a:r>
            <a:r>
              <a:rPr lang="en-US" sz="30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시연</a:t>
            </a:r>
            <a:r>
              <a:rPr lang="en-US" sz="30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및</a:t>
            </a:r>
            <a:r>
              <a:rPr lang="en-US" sz="30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데이터</a:t>
            </a:r>
            <a:r>
              <a:rPr lang="en-US" sz="30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분석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1000" y="1511300"/>
            <a:ext cx="139700" cy="1041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9296400" y="5130800"/>
            <a:ext cx="1244600" cy="1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9296400" y="6908800"/>
            <a:ext cx="12446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9296400" y="8826500"/>
            <a:ext cx="1244600" cy="12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1587500" y="6286500"/>
            <a:ext cx="9842500" cy="1676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452600" y="6248400"/>
            <a:ext cx="9842500" cy="16764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927100" y="1574800"/>
            <a:ext cx="4660900" cy="825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4600" b="false" i="false" u="none" strike="noStrike" spc="-100">
                <a:solidFill>
                  <a:srgbClr val="000000"/>
                </a:solidFill>
                <a:latin typeface="Geologica Roman SemiBold"/>
              </a:rPr>
              <a:t>Contents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644900" y="1651000"/>
            <a:ext cx="1371600" cy="749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4200" b="false" i="false" u="none" strike="noStrike" spc="-100">
                <a:solidFill>
                  <a:srgbClr val="000000"/>
                </a:solidFill>
                <a:latin typeface="THELuxGoM"/>
              </a:rPr>
              <a:t>.</a:t>
            </a:r>
            <a:r>
              <a:rPr lang="ko-KR" sz="4200" b="false" i="false" u="none" strike="noStrike" spc="-100">
                <a:solidFill>
                  <a:srgbClr val="000000"/>
                </a:solidFill>
                <a:ea typeface="THELuxGoM"/>
              </a:rPr>
              <a:t>목차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172700" y="4406900"/>
            <a:ext cx="6553200" cy="469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8770"/>
              </a:lnSpc>
            </a:pPr>
            <a:r>
              <a:rPr lang="ko-KR" sz="2600" b="false" i="false" u="none" strike="noStrike" spc="-100">
                <a:solidFill>
                  <a:srgbClr val="000000"/>
                </a:solidFill>
                <a:ea typeface="THELuxGoB"/>
              </a:rPr>
              <a:t>배경</a:t>
            </a:r>
            <a:r>
              <a:rPr lang="en-US" sz="2600" b="false" i="false" u="none" strike="noStrike" spc="-100">
                <a:solidFill>
                  <a:srgbClr val="000000"/>
                </a:solidFill>
                <a:latin typeface="THELuxGoB"/>
              </a:rPr>
              <a:t> </a:t>
            </a:r>
            <a:r>
              <a:rPr lang="ko-KR" sz="2600" b="false" i="false" u="none" strike="noStrike" spc="-100">
                <a:solidFill>
                  <a:srgbClr val="000000"/>
                </a:solidFill>
                <a:ea typeface="THELuxGoB"/>
              </a:rPr>
              <a:t>및</a:t>
            </a:r>
            <a:r>
              <a:rPr lang="en-US" sz="2600" b="false" i="false" u="none" strike="noStrike" spc="-100">
                <a:solidFill>
                  <a:srgbClr val="000000"/>
                </a:solidFill>
                <a:latin typeface="THELuxGoB"/>
              </a:rPr>
              <a:t> </a:t>
            </a:r>
            <a:r>
              <a:rPr lang="ko-KR" sz="2600" b="false" i="false" u="none" strike="noStrike" spc="-100">
                <a:solidFill>
                  <a:srgbClr val="000000"/>
                </a:solidFill>
                <a:ea typeface="THELuxGoB"/>
              </a:rPr>
              <a:t>데이터</a:t>
            </a:r>
            <a:r>
              <a:rPr lang="en-US" sz="2600" b="false" i="false" u="none" strike="noStrike" spc="-100">
                <a:solidFill>
                  <a:srgbClr val="000000"/>
                </a:solidFill>
                <a:latin typeface="THELuxGoB"/>
              </a:rPr>
              <a:t> </a:t>
            </a:r>
            <a:r>
              <a:rPr lang="ko-KR" sz="2600" b="false" i="false" u="none" strike="noStrike" spc="-100">
                <a:solidFill>
                  <a:srgbClr val="000000"/>
                </a:solidFill>
                <a:ea typeface="THELuxGoB"/>
              </a:rPr>
              <a:t>분석</a:t>
            </a:r>
            <a:r>
              <a:rPr lang="en-US" sz="2600" b="false" i="false" u="none" strike="noStrike" spc="-100">
                <a:solidFill>
                  <a:srgbClr val="000000"/>
                </a:solidFill>
                <a:latin typeface="THELuxGoB"/>
              </a:rPr>
              <a:t> </a:t>
            </a:r>
            <a:r>
              <a:rPr lang="ko-KR" sz="2600" b="false" i="false" u="none" strike="noStrike" spc="-100">
                <a:solidFill>
                  <a:srgbClr val="000000"/>
                </a:solidFill>
                <a:ea typeface="THELuxGoB"/>
              </a:rPr>
              <a:t>목표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72700" y="4927600"/>
            <a:ext cx="5930900" cy="787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35289"/>
              </a:lnSpc>
              <a:buClr>
                <a:srgbClr val="000000"/>
              </a:buClr>
              <a:buFont typeface="Arial"/>
              <a:buChar char="●"/>
            </a:pPr>
            <a:r>
              <a:rPr lang="ko-KR" sz="2000" b="false" i="false" u="none" strike="noStrike">
                <a:solidFill>
                  <a:srgbClr val="000000"/>
                </a:solidFill>
                <a:ea typeface="THELuxGoR"/>
              </a:rPr>
              <a:t>주제</a:t>
            </a:r>
            <a:r>
              <a:rPr lang="en-US" sz="2000" b="false" i="false" u="none" strike="noStrike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THELuxGoR"/>
              </a:rPr>
              <a:t>선정</a:t>
            </a:r>
            <a:r>
              <a:rPr lang="en-US" sz="2000" b="false" i="false" u="none" strike="noStrike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THELuxGoR"/>
              </a:rPr>
              <a:t>배경</a:t>
            </a:r>
          </a:p>
          <a:p>
            <a:pPr algn="l" lvl="0" indent="-342900" marL="342900">
              <a:lnSpc>
                <a:spcPct val="135289"/>
              </a:lnSpc>
              <a:buClr>
                <a:srgbClr val="000000"/>
              </a:buClr>
              <a:buFont typeface="Arial"/>
              <a:buChar char="●"/>
            </a:pPr>
            <a:r>
              <a:rPr lang="ko-KR" sz="2000" b="false" i="false" u="none" strike="noStrike">
                <a:solidFill>
                  <a:srgbClr val="000000"/>
                </a:solidFill>
                <a:ea typeface="THELuxGoR"/>
              </a:rPr>
              <a:t>데이터</a:t>
            </a:r>
            <a:r>
              <a:rPr lang="en-US" sz="2000" b="false" i="false" u="none" strike="noStrike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THELuxGoR"/>
              </a:rPr>
              <a:t>분석</a:t>
            </a:r>
            <a:r>
              <a:rPr lang="en-US" sz="2000" b="false" i="false" u="none" strike="noStrike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THELuxGoR"/>
              </a:rPr>
              <a:t>목표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172700" y="6184900"/>
            <a:ext cx="6553200" cy="469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8770"/>
              </a:lnSpc>
            </a:pPr>
            <a:r>
              <a:rPr lang="ko-KR" sz="2600" b="false" i="false" u="none" strike="noStrike" spc="-100">
                <a:solidFill>
                  <a:srgbClr val="000000"/>
                </a:solidFill>
                <a:ea typeface="THELuxGoB"/>
              </a:rPr>
              <a:t>데이터</a:t>
            </a:r>
            <a:r>
              <a:rPr lang="en-US" sz="2600" b="false" i="false" u="none" strike="noStrike" spc="-100">
                <a:solidFill>
                  <a:srgbClr val="000000"/>
                </a:solidFill>
                <a:latin typeface="THELuxGoB"/>
              </a:rPr>
              <a:t> </a:t>
            </a:r>
            <a:r>
              <a:rPr lang="ko-KR" sz="2600" b="false" i="false" u="none" strike="noStrike" spc="-100">
                <a:solidFill>
                  <a:srgbClr val="000000"/>
                </a:solidFill>
                <a:ea typeface="THELuxGoB"/>
              </a:rPr>
              <a:t>전처리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72700" y="6781800"/>
            <a:ext cx="5930900" cy="787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35289"/>
              </a:lnSpc>
              <a:buClr>
                <a:srgbClr val="000000"/>
              </a:buClr>
              <a:buFont typeface="Arial"/>
              <a:buChar char="●"/>
            </a:pPr>
            <a:r>
              <a:rPr lang="ko-KR" sz="2000" b="false" i="false" u="none" strike="noStrike" spc="-100">
                <a:solidFill>
                  <a:srgbClr val="000000"/>
                </a:solidFill>
                <a:ea typeface="THELuxGoR"/>
              </a:rPr>
              <a:t>활용데이터</a:t>
            </a:r>
            <a:r>
              <a:rPr lang="en-US" sz="20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2000" b="false" i="false" u="none" strike="noStrike" spc="-100">
                <a:solidFill>
                  <a:srgbClr val="000000"/>
                </a:solidFill>
                <a:ea typeface="THELuxGoR"/>
              </a:rPr>
              <a:t>목록</a:t>
            </a:r>
          </a:p>
          <a:p>
            <a:pPr algn="l" lvl="0" indent="-342900" marL="342900">
              <a:lnSpc>
                <a:spcPct val="135289"/>
              </a:lnSpc>
              <a:buClr>
                <a:srgbClr val="000000"/>
              </a:buClr>
              <a:buFont typeface="Arial"/>
              <a:buChar char="●"/>
            </a:pPr>
            <a:r>
              <a:rPr lang="ko-KR" sz="2000" b="false" i="false" u="none" strike="noStrike" spc="-100">
                <a:solidFill>
                  <a:srgbClr val="000000"/>
                </a:solidFill>
                <a:ea typeface="THELuxGoR"/>
              </a:rPr>
              <a:t>데이터</a:t>
            </a:r>
            <a:r>
              <a:rPr lang="en-US" sz="20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2000" b="false" i="false" u="none" strike="noStrike" spc="-100">
                <a:solidFill>
                  <a:srgbClr val="000000"/>
                </a:solidFill>
                <a:ea typeface="THELuxGoR"/>
              </a:rPr>
              <a:t>전처리</a:t>
            </a:r>
            <a:r>
              <a:rPr lang="en-US" sz="20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2000" b="false" i="false" u="none" strike="noStrike" spc="-100">
                <a:solidFill>
                  <a:srgbClr val="000000"/>
                </a:solidFill>
                <a:ea typeface="THELuxGoR"/>
              </a:rPr>
              <a:t>및</a:t>
            </a:r>
            <a:r>
              <a:rPr lang="en-US" sz="20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2000" b="false" i="false" u="none" strike="noStrike" spc="-100">
                <a:solidFill>
                  <a:srgbClr val="000000"/>
                </a:solidFill>
                <a:ea typeface="THELuxGoR"/>
              </a:rPr>
              <a:t>프로그램</a:t>
            </a:r>
            <a:r>
              <a:rPr lang="en-US" sz="20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2000" b="false" i="false" u="none" strike="noStrike" spc="-100">
                <a:solidFill>
                  <a:srgbClr val="000000"/>
                </a:solidFill>
                <a:ea typeface="THELuxGoR"/>
              </a:rPr>
              <a:t>구현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72700" y="8102600"/>
            <a:ext cx="6553200" cy="469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8770"/>
              </a:lnSpc>
            </a:pPr>
            <a:r>
              <a:rPr lang="ko-KR" sz="2600" b="false" i="false" u="none" strike="noStrike" spc="-100">
                <a:solidFill>
                  <a:srgbClr val="000000"/>
                </a:solidFill>
                <a:ea typeface="THELuxGoB"/>
              </a:rPr>
              <a:t>프로그램</a:t>
            </a:r>
            <a:r>
              <a:rPr lang="en-US" sz="2600" b="false" i="false" u="none" strike="noStrike" spc="-100">
                <a:solidFill>
                  <a:srgbClr val="000000"/>
                </a:solidFill>
                <a:latin typeface="THELuxGoB"/>
              </a:rPr>
              <a:t> </a:t>
            </a:r>
            <a:r>
              <a:rPr lang="ko-KR" sz="2600" b="false" i="false" u="none" strike="noStrike" spc="-100">
                <a:solidFill>
                  <a:srgbClr val="000000"/>
                </a:solidFill>
                <a:ea typeface="THELuxGoB"/>
              </a:rPr>
              <a:t>시연</a:t>
            </a:r>
            <a:r>
              <a:rPr lang="en-US" sz="2600" b="false" i="false" u="none" strike="noStrike" spc="-100">
                <a:solidFill>
                  <a:srgbClr val="000000"/>
                </a:solidFill>
                <a:latin typeface="THELuxGoB"/>
              </a:rPr>
              <a:t> </a:t>
            </a:r>
            <a:r>
              <a:rPr lang="ko-KR" sz="2600" b="false" i="false" u="none" strike="noStrike" spc="-100">
                <a:solidFill>
                  <a:srgbClr val="000000"/>
                </a:solidFill>
                <a:ea typeface="THELuxGoB"/>
              </a:rPr>
              <a:t>및</a:t>
            </a:r>
            <a:r>
              <a:rPr lang="en-US" sz="2600" b="false" i="false" u="none" strike="noStrike" spc="-100">
                <a:solidFill>
                  <a:srgbClr val="000000"/>
                </a:solidFill>
                <a:latin typeface="THELuxGoB"/>
              </a:rPr>
              <a:t> </a:t>
            </a:r>
            <a:r>
              <a:rPr lang="ko-KR" sz="2600" b="false" i="false" u="none" strike="noStrike" spc="-100">
                <a:solidFill>
                  <a:srgbClr val="000000"/>
                </a:solidFill>
                <a:ea typeface="THELuxGoB"/>
              </a:rPr>
              <a:t>분석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172700" y="8610600"/>
            <a:ext cx="5930900" cy="1206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35289"/>
              </a:lnSpc>
              <a:buClr>
                <a:srgbClr val="000000"/>
              </a:buClr>
              <a:buFont typeface="Arial"/>
              <a:buChar char="●"/>
            </a:pPr>
            <a:r>
              <a:rPr lang="ko-KR" sz="2000" b="false" i="false" u="none" strike="noStrike" spc="-100">
                <a:solidFill>
                  <a:srgbClr val="000000"/>
                </a:solidFill>
                <a:ea typeface="THELuxGoR"/>
              </a:rPr>
              <a:t>분석</a:t>
            </a:r>
            <a:r>
              <a:rPr lang="en-US" sz="20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2000" b="false" i="false" u="none" strike="noStrike" spc="-100">
                <a:solidFill>
                  <a:srgbClr val="000000"/>
                </a:solidFill>
                <a:ea typeface="THELuxGoR"/>
              </a:rPr>
              <a:t>프로그램</a:t>
            </a:r>
            <a:r>
              <a:rPr lang="en-US" sz="20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2000" b="false" i="false" u="none" strike="noStrike" spc="-100">
                <a:solidFill>
                  <a:srgbClr val="000000"/>
                </a:solidFill>
                <a:ea typeface="THELuxGoR"/>
              </a:rPr>
              <a:t>시연</a:t>
            </a:r>
          </a:p>
          <a:p>
            <a:pPr algn="l" lvl="0" indent="-342900" marL="342900">
              <a:lnSpc>
                <a:spcPct val="135289"/>
              </a:lnSpc>
              <a:buClr>
                <a:srgbClr val="000000"/>
              </a:buClr>
              <a:buFont typeface="Arial"/>
              <a:buChar char="●"/>
            </a:pPr>
            <a:r>
              <a:rPr lang="ko-KR" sz="2000" b="false" i="false" u="none" strike="noStrike" spc="-100">
                <a:solidFill>
                  <a:srgbClr val="000000"/>
                </a:solidFill>
                <a:ea typeface="THELuxGoR"/>
              </a:rPr>
              <a:t>데이터</a:t>
            </a:r>
            <a:r>
              <a:rPr lang="en-US" sz="20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2000" b="false" i="false" u="none" strike="noStrike" spc="-100">
                <a:solidFill>
                  <a:srgbClr val="000000"/>
                </a:solidFill>
                <a:ea typeface="THELuxGoR"/>
              </a:rPr>
              <a:t>분석</a:t>
            </a:r>
          </a:p>
          <a:p>
            <a:pPr algn="l" lvl="0" indent="-342900" marL="342900">
              <a:lnSpc>
                <a:spcPct val="135289"/>
              </a:lnSpc>
              <a:buClr>
                <a:srgbClr val="000000"/>
              </a:buClr>
              <a:buFont typeface="Arial"/>
              <a:buChar char="●"/>
            </a:pPr>
            <a:r>
              <a:rPr lang="ko-KR" sz="2000" b="false" i="false" u="none" strike="noStrike" spc="-100">
                <a:solidFill>
                  <a:srgbClr val="000000"/>
                </a:solidFill>
                <a:ea typeface="THELuxGoR"/>
              </a:rPr>
              <a:t>프로젝트</a:t>
            </a:r>
            <a:r>
              <a:rPr lang="en-US" sz="20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2000" b="false" i="false" u="none" strike="noStrike" spc="-100">
                <a:solidFill>
                  <a:srgbClr val="000000"/>
                </a:solidFill>
                <a:ea typeface="THELuxGoR"/>
              </a:rPr>
              <a:t>자체</a:t>
            </a:r>
            <a:r>
              <a:rPr lang="en-US" sz="20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2000" b="false" i="false" u="none" strike="noStrike" spc="-100">
                <a:solidFill>
                  <a:srgbClr val="000000"/>
                </a:solidFill>
                <a:ea typeface="THELuxGoR"/>
              </a:rPr>
              <a:t>분석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458200" y="4318000"/>
            <a:ext cx="1206500" cy="825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4600" b="false" i="false" u="none" strike="noStrike" spc="-100">
                <a:solidFill>
                  <a:srgbClr val="000000"/>
                </a:solidFill>
                <a:latin typeface="Geologica Roman SemiBold"/>
              </a:rPr>
              <a:t>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521700" y="6096000"/>
            <a:ext cx="1206500" cy="825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4600" b="false" i="false" u="none" strike="noStrike" spc="-100">
                <a:solidFill>
                  <a:srgbClr val="000000"/>
                </a:solidFill>
                <a:latin typeface="Geologica Roman SemiBold"/>
              </a:rPr>
              <a:t>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521700" y="8013700"/>
            <a:ext cx="1206500" cy="825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4600" b="false" i="false" u="none" strike="noStrike" spc="-100">
                <a:solidFill>
                  <a:srgbClr val="000000"/>
                </a:solidFill>
                <a:latin typeface="Geologica Roman SemiBold"/>
              </a:rPr>
              <a:t>03</a:t>
            </a:r>
          </a:p>
        </p:txBody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9296400" y="3403600"/>
            <a:ext cx="1244600" cy="12700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10172700" y="2679700"/>
            <a:ext cx="6553200" cy="469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8770"/>
              </a:lnSpc>
            </a:pPr>
            <a:r>
              <a:rPr lang="ko-KR" sz="2600" b="false" i="false" u="none" strike="noStrike" spc="-100">
                <a:solidFill>
                  <a:srgbClr val="000000"/>
                </a:solidFill>
                <a:ea typeface="THELuxGoB"/>
              </a:rPr>
              <a:t>팀</a:t>
            </a:r>
            <a:r>
              <a:rPr lang="en-US" sz="2600" b="false" i="false" u="none" strike="noStrike" spc="-100">
                <a:solidFill>
                  <a:srgbClr val="000000"/>
                </a:solidFill>
                <a:latin typeface="THELuxGoB"/>
              </a:rPr>
              <a:t> </a:t>
            </a:r>
            <a:r>
              <a:rPr lang="ko-KR" sz="2600" b="false" i="false" u="none" strike="noStrike" spc="-100">
                <a:solidFill>
                  <a:srgbClr val="000000"/>
                </a:solidFill>
                <a:ea typeface="THELuxGoB"/>
              </a:rPr>
              <a:t>데이터</a:t>
            </a:r>
            <a:r>
              <a:rPr lang="en-US" sz="2600" b="false" i="false" u="none" strike="noStrike" spc="-100">
                <a:solidFill>
                  <a:srgbClr val="000000"/>
                </a:solidFill>
                <a:latin typeface="THELuxGoB"/>
              </a:rPr>
              <a:t> </a:t>
            </a:r>
            <a:r>
              <a:rPr lang="ko-KR" sz="2600" b="false" i="false" u="none" strike="noStrike" spc="-100">
                <a:solidFill>
                  <a:srgbClr val="000000"/>
                </a:solidFill>
                <a:ea typeface="THELuxGoB"/>
              </a:rPr>
              <a:t>플러스</a:t>
            </a:r>
            <a:r>
              <a:rPr lang="en-US" sz="2600" b="false" i="false" u="none" strike="noStrike" spc="-100">
                <a:solidFill>
                  <a:srgbClr val="000000"/>
                </a:solidFill>
                <a:latin typeface="THELuxGoB"/>
              </a:rPr>
              <a:t> </a:t>
            </a:r>
            <a:r>
              <a:rPr lang="ko-KR" sz="2600" b="false" i="false" u="none" strike="noStrike" spc="-100">
                <a:solidFill>
                  <a:srgbClr val="000000"/>
                </a:solidFill>
                <a:ea typeface="THELuxGoB"/>
              </a:rPr>
              <a:t>소개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172700" y="3302000"/>
            <a:ext cx="5930900" cy="787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35289"/>
              </a:lnSpc>
              <a:buClr>
                <a:srgbClr val="000000"/>
              </a:buClr>
              <a:buFont typeface="Arial"/>
              <a:buChar char="●"/>
            </a:pPr>
            <a:r>
              <a:rPr lang="ko-KR" sz="2000" b="false" i="false" u="none" strike="noStrike" spc="-100">
                <a:solidFill>
                  <a:srgbClr val="000000"/>
                </a:solidFill>
                <a:ea typeface="THELuxGoR"/>
              </a:rPr>
              <a:t>구성</a:t>
            </a:r>
            <a:r>
              <a:rPr lang="en-US" sz="20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2000" b="false" i="false" u="none" strike="noStrike" spc="-100">
                <a:solidFill>
                  <a:srgbClr val="000000"/>
                </a:solidFill>
                <a:ea typeface="THELuxGoR"/>
              </a:rPr>
              <a:t>및</a:t>
            </a:r>
            <a:r>
              <a:rPr lang="en-US" sz="20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2000" b="false" i="false" u="none" strike="noStrike" spc="-100">
                <a:solidFill>
                  <a:srgbClr val="000000"/>
                </a:solidFill>
                <a:ea typeface="THELuxGoR"/>
              </a:rPr>
              <a:t>역할</a:t>
            </a:r>
          </a:p>
          <a:p>
            <a:pPr algn="l" lvl="0" indent="-342900" marL="342900">
              <a:lnSpc>
                <a:spcPct val="135289"/>
              </a:lnSpc>
              <a:buClr>
                <a:srgbClr val="000000"/>
              </a:buClr>
              <a:buFont typeface="Arial"/>
              <a:buChar char="●"/>
            </a:pPr>
            <a:r>
              <a:rPr lang="ko-KR" sz="2000" b="false" i="false" u="none" strike="noStrike" spc="-100">
                <a:solidFill>
                  <a:srgbClr val="000000"/>
                </a:solidFill>
                <a:ea typeface="THELuxGoR"/>
              </a:rPr>
              <a:t>절차</a:t>
            </a:r>
            <a:r>
              <a:rPr lang="en-US" sz="20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2000" b="false" i="false" u="none" strike="noStrike" spc="-100">
                <a:solidFill>
                  <a:srgbClr val="000000"/>
                </a:solidFill>
                <a:ea typeface="THELuxGoR"/>
              </a:rPr>
              <a:t>및</a:t>
            </a:r>
            <a:r>
              <a:rPr lang="en-US" sz="2000" b="false" i="false" u="none" strike="noStrike" spc="-100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2000" b="false" i="false" u="none" strike="noStrike" spc="-100">
                <a:solidFill>
                  <a:srgbClr val="000000"/>
                </a:solidFill>
                <a:ea typeface="THELuxGoR"/>
              </a:rPr>
              <a:t>방법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521700" y="2590800"/>
            <a:ext cx="1206500" cy="825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4600" b="false" i="false" u="none" strike="noStrike" spc="-100">
                <a:solidFill>
                  <a:srgbClr val="000000"/>
                </a:solidFill>
                <a:latin typeface="Geologica Roman SemiBold"/>
              </a:rPr>
              <a:t>00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1000" y="1511300"/>
            <a:ext cx="139700" cy="1041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322800" y="9423400"/>
            <a:ext cx="1447800" cy="355600"/>
          </a:xfrm>
          <a:prstGeom prst="rect">
            <a:avLst/>
          </a:prstGeom>
        </p:spPr>
      </p:pic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473200" y="4102100"/>
          <a:ext cx="15354300" cy="4902200"/>
        </p:xfrm>
        <a:graphic>
          <a:graphicData uri="http://schemas.openxmlformats.org/drawingml/2006/table">
            <a:tbl>
              <a:tblPr/>
              <a:tblGrid>
                <a:gridCol w="3289300"/>
                <a:gridCol w="9982200"/>
                <a:gridCol w="2070100"/>
              </a:tblGrid>
              <a:tr h="9271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200" b="false" i="false" u="none" strike="noStrike">
                          <a:solidFill>
                            <a:srgbClr val="000000"/>
                          </a:solidFill>
                          <a:ea typeface="THELuxGoM"/>
                        </a:rPr>
                        <a:t>이름</a:t>
                      </a:r>
                      <a:endParaRPr lang="en-US" sz="1100"/>
                    </a:p>
                  </a:txBody>
                  <a:tcPr anchor="ctr" marL="19050" marT="19050" marR="19050" marB="19050">
                    <a:lnL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6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200" b="false" i="false" u="none" strike="noStrike">
                          <a:solidFill>
                            <a:srgbClr val="000000"/>
                          </a:solidFill>
                          <a:ea typeface="THELuxGoM"/>
                        </a:rPr>
                        <a:t>담당</a:t>
                      </a:r>
                      <a:r>
                        <a:rPr lang="en-US" sz="2200" b="false" i="false" u="none" strike="noStrike">
                          <a:solidFill>
                            <a:srgbClr val="000000"/>
                          </a:solidFill>
                          <a:latin typeface="THELuxGoM"/>
                        </a:rPr>
                        <a:t> </a:t>
                      </a:r>
                      <a:r>
                        <a:rPr lang="ko-KR" sz="2200" b="false" i="false" u="none" strike="noStrike">
                          <a:solidFill>
                            <a:srgbClr val="000000"/>
                          </a:solidFill>
                          <a:ea typeface="THELuxGoM"/>
                        </a:rPr>
                        <a:t>업무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6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200" b="false" i="false" u="none" strike="noStrike">
                          <a:solidFill>
                            <a:srgbClr val="000000"/>
                          </a:solidFill>
                          <a:ea typeface="THELuxGoM"/>
                        </a:rPr>
                        <a:t>역할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6F7"/>
                    </a:solidFill>
                  </a:tcPr>
                </a:tc>
              </a:tr>
              <a:tr h="10160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200" b="false" i="false" u="none" strike="noStrike">
                          <a:solidFill>
                            <a:srgbClr val="000000"/>
                          </a:solidFill>
                          <a:ea typeface="THELuxGoM"/>
                        </a:rPr>
                        <a:t>김용혁</a:t>
                      </a:r>
                      <a:endParaRPr lang="en-US" sz="1100"/>
                    </a:p>
                  </a:txBody>
                  <a:tcPr anchor="ctr" marL="19050" marT="19050" marR="19050" marB="19050">
                    <a:lnL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데이터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수집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, 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데이터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개발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123669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팀장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200" b="false" i="false" u="none" strike="noStrike">
                          <a:solidFill>
                            <a:srgbClr val="000000"/>
                          </a:solidFill>
                          <a:ea typeface="THELuxGoM"/>
                        </a:rPr>
                        <a:t>김용준</a:t>
                      </a:r>
                      <a:endParaRPr lang="en-US" sz="1100"/>
                    </a:p>
                  </a:txBody>
                  <a:tcPr anchor="ctr" marL="19050" marT="19050" marR="19050" marB="19050">
                    <a:lnL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데이터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수집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, 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데이터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분석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,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웹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제작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및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시스템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설계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,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주제선정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피드백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팀원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</a:tr>
              <a:tr h="977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200" b="false" i="false" u="none" strike="noStrike">
                          <a:solidFill>
                            <a:srgbClr val="000000"/>
                          </a:solidFill>
                          <a:ea typeface="THELuxGoM"/>
                        </a:rPr>
                        <a:t>임현수</a:t>
                      </a:r>
                      <a:endParaRPr lang="en-US" sz="1100"/>
                    </a:p>
                  </a:txBody>
                  <a:tcPr anchor="ctr" marL="19050" marT="19050" marR="19050" marB="19050">
                    <a:lnL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데이터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수집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,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데이터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전처리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,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데이터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분석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팀원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200" b="false" i="false" u="none" strike="noStrike">
                          <a:solidFill>
                            <a:srgbClr val="000000"/>
                          </a:solidFill>
                          <a:ea typeface="THELuxGoM"/>
                        </a:rPr>
                        <a:t>오민선</a:t>
                      </a:r>
                      <a:endParaRPr lang="en-US" sz="1100"/>
                    </a:p>
                  </a:txBody>
                  <a:tcPr anchor="ctr" marL="19050" marT="19050" marR="19050" marB="19050">
                    <a:lnL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데이터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수집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,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데이터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분석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, PPT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제작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,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발표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팀원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487400" y="-342900"/>
            <a:ext cx="139700" cy="10414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927100" y="1524000"/>
            <a:ext cx="3505200" cy="825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4600" b="false" i="false" u="none" strike="noStrike" spc="-100">
                <a:solidFill>
                  <a:srgbClr val="000000"/>
                </a:solidFill>
                <a:latin typeface="Geologica Roman SemiBold"/>
              </a:rPr>
              <a:t>Role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73300" y="1562100"/>
            <a:ext cx="4140200" cy="749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4200" b="false" i="false" u="none" strike="noStrike">
                <a:solidFill>
                  <a:srgbClr val="000000"/>
                </a:solidFill>
                <a:latin typeface="THELuxGoM"/>
              </a:rPr>
              <a:t>.</a:t>
            </a:r>
            <a:r>
              <a:rPr lang="ko-KR" sz="4200" b="false" i="false" u="none" strike="noStrike">
                <a:solidFill>
                  <a:srgbClr val="000000"/>
                </a:solidFill>
                <a:ea typeface="THELuxGoM"/>
              </a:rPr>
              <a:t>구성</a:t>
            </a:r>
            <a:r>
              <a:rPr lang="en-US" sz="4200" b="false" i="false" u="none" strike="noStrike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4200" b="false" i="false" u="none" strike="noStrike">
                <a:solidFill>
                  <a:srgbClr val="000000"/>
                </a:solidFill>
                <a:ea typeface="THELuxGoM"/>
              </a:rPr>
              <a:t>및</a:t>
            </a:r>
            <a:r>
              <a:rPr lang="en-US" sz="4200" b="false" i="false" u="none" strike="noStrike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4200" b="false" i="false" u="none" strike="noStrike">
                <a:solidFill>
                  <a:srgbClr val="000000"/>
                </a:solidFill>
                <a:ea typeface="THELuxGoM"/>
              </a:rPr>
              <a:t>역할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24400" y="9372600"/>
            <a:ext cx="355600" cy="381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2100" b="false" i="false" u="none" strike="noStrike" spc="-100">
                <a:solidFill>
                  <a:srgbClr val="FFFFFF"/>
                </a:solidFill>
                <a:latin typeface="THELuxGoB"/>
              </a:rPr>
              <a:t>00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830300" y="127000"/>
            <a:ext cx="5003800" cy="546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팀</a:t>
            </a:r>
            <a:r>
              <a:rPr lang="en-US" sz="30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데이터</a:t>
            </a:r>
            <a:r>
              <a:rPr lang="en-US" sz="30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플러스</a:t>
            </a:r>
            <a:r>
              <a:rPr lang="en-US" sz="30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소개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1000" y="1511300"/>
            <a:ext cx="139700" cy="1041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322800" y="9423400"/>
            <a:ext cx="1447800" cy="355600"/>
          </a:xfrm>
          <a:prstGeom prst="rect">
            <a:avLst/>
          </a:prstGeom>
        </p:spPr>
      </p:pic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473200" y="4318000"/>
          <a:ext cx="15354300" cy="4902200"/>
        </p:xfrm>
        <a:graphic>
          <a:graphicData uri="http://schemas.openxmlformats.org/drawingml/2006/table">
            <a:tbl>
              <a:tblPr/>
              <a:tblGrid>
                <a:gridCol w="3429000"/>
                <a:gridCol w="9842500"/>
                <a:gridCol w="2070100"/>
              </a:tblGrid>
              <a:tr h="9271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200" b="false" i="false" u="none" strike="noStrike">
                          <a:solidFill>
                            <a:srgbClr val="000000"/>
                          </a:solidFill>
                          <a:ea typeface="THELuxGoM"/>
                        </a:rPr>
                        <a:t>구분</a:t>
                      </a:r>
                      <a:endParaRPr lang="en-US" sz="1100"/>
                    </a:p>
                  </a:txBody>
                  <a:tcPr anchor="ctr" marL="19050" marT="19050" marR="19050" marB="19050">
                    <a:lnL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6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200" b="false" i="false" u="none" strike="noStrike">
                          <a:solidFill>
                            <a:srgbClr val="000000"/>
                          </a:solidFill>
                          <a:ea typeface="THELuxGoM"/>
                        </a:rPr>
                        <a:t>활동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6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200" b="false" i="false" u="none" strike="noStrike">
                          <a:solidFill>
                            <a:srgbClr val="000000"/>
                          </a:solidFill>
                          <a:ea typeface="THELuxGoM"/>
                        </a:rPr>
                        <a:t>기간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6F7"/>
                    </a:solidFill>
                  </a:tcPr>
                </a:tc>
              </a:tr>
              <a:tr h="10160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200" b="false" i="false" u="none" strike="noStrike">
                          <a:solidFill>
                            <a:srgbClr val="000000"/>
                          </a:solidFill>
                          <a:ea typeface="THELuxGoM"/>
                        </a:rPr>
                        <a:t>사전</a:t>
                      </a:r>
                      <a:r>
                        <a:rPr lang="en-US" sz="2200" b="false" i="false" u="none" strike="noStrike">
                          <a:solidFill>
                            <a:srgbClr val="000000"/>
                          </a:solidFill>
                          <a:latin typeface="THELuxGoM"/>
                        </a:rPr>
                        <a:t> </a:t>
                      </a:r>
                      <a:r>
                        <a:rPr lang="ko-KR" sz="2200" b="false" i="false" u="none" strike="noStrike">
                          <a:solidFill>
                            <a:srgbClr val="000000"/>
                          </a:solidFill>
                          <a:ea typeface="THELuxGoM"/>
                        </a:rPr>
                        <a:t>기획</a:t>
                      </a:r>
                      <a:endParaRPr lang="en-US" sz="1100"/>
                    </a:p>
                  </a:txBody>
                  <a:tcPr anchor="ctr" marL="19050" marT="19050" marR="19050" marB="19050">
                    <a:lnL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팀프로젝트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주제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구상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및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연관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데이터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여부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확인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및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주제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정의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,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외부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데이터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수집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123669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08.27~08.28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200" b="false" i="false" u="none" strike="noStrike">
                          <a:solidFill>
                            <a:srgbClr val="000000"/>
                          </a:solidFill>
                          <a:ea typeface="THELuxGoM"/>
                        </a:rPr>
                        <a:t>데이터</a:t>
                      </a:r>
                      <a:r>
                        <a:rPr lang="en-US" sz="2200" b="false" i="false" u="none" strike="noStrike">
                          <a:solidFill>
                            <a:srgbClr val="000000"/>
                          </a:solidFill>
                          <a:latin typeface="THELuxGoM"/>
                        </a:rPr>
                        <a:t> </a:t>
                      </a:r>
                      <a:r>
                        <a:rPr lang="ko-KR" sz="2200" b="false" i="false" u="none" strike="noStrike">
                          <a:solidFill>
                            <a:srgbClr val="000000"/>
                          </a:solidFill>
                          <a:ea typeface="THELuxGoM"/>
                        </a:rPr>
                        <a:t>수집</a:t>
                      </a:r>
                      <a:endParaRPr lang="en-US" sz="1100"/>
                    </a:p>
                  </a:txBody>
                  <a:tcPr anchor="ctr" marL="19050" marT="19050" marR="19050" marB="19050">
                    <a:lnL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웹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제작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목적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시스템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관련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데이터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수집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,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주제선정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피드백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,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관련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데이터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추가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수집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08.28~09.02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</a:tr>
              <a:tr h="977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200" b="false" i="false" u="none" strike="noStrike">
                          <a:solidFill>
                            <a:srgbClr val="000000"/>
                          </a:solidFill>
                          <a:ea typeface="THELuxGoM"/>
                        </a:rPr>
                        <a:t>데이터</a:t>
                      </a:r>
                      <a:r>
                        <a:rPr lang="en-US" sz="2200" b="false" i="false" u="none" strike="noStrike">
                          <a:solidFill>
                            <a:srgbClr val="000000"/>
                          </a:solidFill>
                          <a:latin typeface="THELuxGoM"/>
                        </a:rPr>
                        <a:t> </a:t>
                      </a:r>
                      <a:r>
                        <a:rPr lang="ko-KR" sz="2200" b="false" i="false" u="none" strike="noStrike">
                          <a:solidFill>
                            <a:srgbClr val="000000"/>
                          </a:solidFill>
                          <a:ea typeface="THELuxGoM"/>
                        </a:rPr>
                        <a:t>전처리</a:t>
                      </a:r>
                      <a:r>
                        <a:rPr lang="en-US" sz="2200" b="false" i="false" u="none" strike="noStrike">
                          <a:solidFill>
                            <a:srgbClr val="000000"/>
                          </a:solidFill>
                          <a:latin typeface="THELuxGoM"/>
                        </a:rPr>
                        <a:t> </a:t>
                      </a:r>
                      <a:r>
                        <a:rPr lang="ko-KR" sz="2200" b="false" i="false" u="none" strike="noStrike">
                          <a:solidFill>
                            <a:srgbClr val="000000"/>
                          </a:solidFill>
                          <a:ea typeface="THELuxGoM"/>
                        </a:rPr>
                        <a:t>및</a:t>
                      </a:r>
                      <a:r>
                        <a:rPr lang="en-US" sz="2200" b="false" i="false" u="none" strike="noStrike">
                          <a:solidFill>
                            <a:srgbClr val="000000"/>
                          </a:solidFill>
                          <a:latin typeface="THELuxGoM"/>
                        </a:rPr>
                        <a:t> </a:t>
                      </a:r>
                      <a:r>
                        <a:rPr lang="ko-KR" sz="2200" b="false" i="false" u="none" strike="noStrike">
                          <a:solidFill>
                            <a:srgbClr val="000000"/>
                          </a:solidFill>
                          <a:ea typeface="THELuxGoM"/>
                        </a:rPr>
                        <a:t>분석</a:t>
                      </a:r>
                      <a:endParaRPr lang="en-US" sz="1100"/>
                    </a:p>
                  </a:txBody>
                  <a:tcPr anchor="ctr" marL="19050" marT="19050" marR="19050" marB="19050">
                    <a:lnL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데이터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정제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및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전처리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작업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수행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,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연관된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데이터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선택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및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업데이트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,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웹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프로그램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구현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08.29~09.02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200" b="false" i="false" u="none" strike="noStrike">
                          <a:solidFill>
                            <a:srgbClr val="000000"/>
                          </a:solidFill>
                          <a:ea typeface="THELuxGoM"/>
                        </a:rPr>
                        <a:t>피드백</a:t>
                      </a:r>
                      <a:r>
                        <a:rPr lang="en-US" sz="2200" b="false" i="false" u="none" strike="noStrike">
                          <a:solidFill>
                            <a:srgbClr val="000000"/>
                          </a:solidFill>
                          <a:latin typeface="THELuxGoM"/>
                        </a:rPr>
                        <a:t> </a:t>
                      </a:r>
                      <a:r>
                        <a:rPr lang="ko-KR" sz="2200" b="false" i="false" u="none" strike="noStrike">
                          <a:solidFill>
                            <a:srgbClr val="000000"/>
                          </a:solidFill>
                          <a:ea typeface="THELuxGoM"/>
                        </a:rPr>
                        <a:t>및</a:t>
                      </a:r>
                      <a:r>
                        <a:rPr lang="en-US" sz="2200" b="false" i="false" u="none" strike="noStrike">
                          <a:solidFill>
                            <a:srgbClr val="000000"/>
                          </a:solidFill>
                          <a:latin typeface="THELuxGoM"/>
                        </a:rPr>
                        <a:t> </a:t>
                      </a:r>
                      <a:r>
                        <a:rPr lang="ko-KR" sz="2200" b="false" i="false" u="none" strike="noStrike">
                          <a:solidFill>
                            <a:srgbClr val="000000"/>
                          </a:solidFill>
                          <a:ea typeface="THELuxGoM"/>
                        </a:rPr>
                        <a:t>최종수정</a:t>
                      </a:r>
                      <a:endParaRPr lang="en-US" sz="1100"/>
                    </a:p>
                  </a:txBody>
                  <a:tcPr anchor="ctr" marL="19050" marT="19050" marR="19050" marB="19050">
                    <a:lnL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시스템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점검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및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프로젝트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팀원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피드백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반영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, ppt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제작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,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발표준비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전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데이터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및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분석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검수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09.03~09.04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927100" y="1524000"/>
            <a:ext cx="3505200" cy="825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4600" b="false" i="false" u="none" strike="noStrike" spc="-100">
                <a:solidFill>
                  <a:srgbClr val="000000"/>
                </a:solidFill>
                <a:latin typeface="Geologica Roman SemiBold"/>
              </a:rPr>
              <a:t>Process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36900" y="1562100"/>
            <a:ext cx="4140200" cy="749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4200" b="false" i="false" u="none" strike="noStrike">
                <a:solidFill>
                  <a:srgbClr val="000000"/>
                </a:solidFill>
                <a:latin typeface="THELuxGoM"/>
              </a:rPr>
              <a:t>.</a:t>
            </a:r>
            <a:r>
              <a:rPr lang="ko-KR" sz="4200" b="false" i="false" u="none" strike="noStrike">
                <a:solidFill>
                  <a:srgbClr val="000000"/>
                </a:solidFill>
                <a:ea typeface="THELuxGoM"/>
              </a:rPr>
              <a:t>절차</a:t>
            </a:r>
            <a:r>
              <a:rPr lang="en-US" sz="4200" b="false" i="false" u="none" strike="noStrike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4200" b="false" i="false" u="none" strike="noStrike">
                <a:solidFill>
                  <a:srgbClr val="000000"/>
                </a:solidFill>
                <a:ea typeface="THELuxGoM"/>
              </a:rPr>
              <a:t>및</a:t>
            </a:r>
            <a:r>
              <a:rPr lang="en-US" sz="4200" b="false" i="false" u="none" strike="noStrike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4200" b="false" i="false" u="none" strike="noStrike">
                <a:solidFill>
                  <a:srgbClr val="000000"/>
                </a:solidFill>
                <a:ea typeface="THELuxGoM"/>
              </a:rPr>
              <a:t>방법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24400" y="9372600"/>
            <a:ext cx="355600" cy="381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2100" b="false" i="false" u="none" strike="noStrike" spc="-100">
                <a:solidFill>
                  <a:srgbClr val="FFFFFF"/>
                </a:solidFill>
                <a:latin typeface="THELuxGoB"/>
              </a:rPr>
              <a:t>00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19900" y="2628900"/>
            <a:ext cx="4559300" cy="1028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8770"/>
              </a:lnSpc>
            </a:pPr>
            <a:r>
              <a:rPr lang="en-US" sz="3100" b="false" i="false" u="none" strike="noStrike" spc="-100">
                <a:solidFill>
                  <a:srgbClr val="000000"/>
                </a:solidFill>
                <a:latin typeface="THELuxGoB"/>
              </a:rPr>
              <a:t>&lt; </a:t>
            </a:r>
            <a:r>
              <a:rPr lang="ko-KR" sz="3100" b="false" i="false" u="none" strike="noStrike" spc="-100">
                <a:solidFill>
                  <a:srgbClr val="000000"/>
                </a:solidFill>
                <a:ea typeface="THELuxGoB"/>
              </a:rPr>
              <a:t>총</a:t>
            </a:r>
            <a:r>
              <a:rPr lang="en-US" sz="3100" b="false" i="false" u="none" strike="noStrike" spc="-100">
                <a:solidFill>
                  <a:srgbClr val="000000"/>
                </a:solidFill>
                <a:latin typeface="THELuxGoB"/>
              </a:rPr>
              <a:t> </a:t>
            </a:r>
            <a:r>
              <a:rPr lang="ko-KR" sz="3100" b="false" i="false" u="none" strike="noStrike" spc="-100">
                <a:solidFill>
                  <a:srgbClr val="000000"/>
                </a:solidFill>
                <a:ea typeface="THELuxGoB"/>
              </a:rPr>
              <a:t>개발</a:t>
            </a:r>
            <a:r>
              <a:rPr lang="en-US" sz="3100" b="false" i="false" u="none" strike="noStrike" spc="-100">
                <a:solidFill>
                  <a:srgbClr val="000000"/>
                </a:solidFill>
                <a:latin typeface="THELuxGoB"/>
              </a:rPr>
              <a:t> </a:t>
            </a:r>
            <a:r>
              <a:rPr lang="ko-KR" sz="3100" b="false" i="false" u="none" strike="noStrike" spc="-100">
                <a:solidFill>
                  <a:srgbClr val="000000"/>
                </a:solidFill>
                <a:ea typeface="THELuxGoB"/>
              </a:rPr>
              <a:t>기간</a:t>
            </a:r>
            <a:r>
              <a:rPr lang="en-US" sz="3100" b="false" i="false" u="none" strike="noStrike" spc="-100">
                <a:solidFill>
                  <a:srgbClr val="000000"/>
                </a:solidFill>
                <a:latin typeface="THELuxGoB"/>
              </a:rPr>
              <a:t> &gt;</a:t>
            </a:r>
          </a:p>
          <a:p>
            <a:pPr algn="ctr" lvl="0">
              <a:lnSpc>
                <a:spcPct val="98770"/>
              </a:lnSpc>
            </a:pPr>
            <a:r>
              <a:rPr lang="en-US" sz="3100" b="false" i="false" u="none" strike="noStrike" spc="-100">
                <a:solidFill>
                  <a:srgbClr val="000000"/>
                </a:solidFill>
                <a:latin typeface="THELuxGoB"/>
              </a:rPr>
              <a:t>2024.08.27 ~ 2024.09.04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487400" y="-342900"/>
            <a:ext cx="139700" cy="10414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3830300" y="127000"/>
            <a:ext cx="5003800" cy="546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팀</a:t>
            </a:r>
            <a:r>
              <a:rPr lang="en-US" sz="30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데이터</a:t>
            </a:r>
            <a:r>
              <a:rPr lang="en-US" sz="30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플러스</a:t>
            </a:r>
            <a:r>
              <a:rPr lang="en-US" sz="30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소개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1000" y="1511300"/>
            <a:ext cx="139700" cy="1041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648700" y="1485900"/>
            <a:ext cx="10718800" cy="1676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322800" y="9448800"/>
            <a:ext cx="1447800" cy="355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718300" y="5257800"/>
            <a:ext cx="6032500" cy="4635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309600" y="5257800"/>
            <a:ext cx="4076700" cy="4622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08100" y="5232400"/>
            <a:ext cx="4838700" cy="46355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name="TextBox 10" id="10"/>
          <p:cNvSpPr txBox="true"/>
          <p:nvPr/>
        </p:nvSpPr>
        <p:spPr>
          <a:xfrm rot="0">
            <a:off x="15151100" y="1790700"/>
            <a:ext cx="21971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8770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THELuxGoM_U"/>
              </a:rPr>
              <a:t>코로나</a:t>
            </a:r>
            <a:r>
              <a:rPr lang="en-US" sz="1800" b="false" i="false" u="none" strike="noStrike">
                <a:solidFill>
                  <a:srgbClr val="000000"/>
                </a:solidFill>
                <a:latin typeface="THELuxGoM_U"/>
              </a:rPr>
              <a:t>19 </a:t>
            </a:r>
            <a:r>
              <a:rPr lang="ko-KR" sz="1800" b="false" i="false" u="none" strike="noStrike">
                <a:solidFill>
                  <a:srgbClr val="000000"/>
                </a:solidFill>
                <a:ea typeface="THELuxGoM_U"/>
              </a:rPr>
              <a:t>대비</a:t>
            </a:r>
            <a:r>
              <a:rPr lang="en-US" sz="1800" b="false" i="false" u="none" strike="noStrike">
                <a:solidFill>
                  <a:srgbClr val="000000"/>
                </a:solidFill>
                <a:latin typeface="THELuxGoM_U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THELuxGoM_U"/>
              </a:rPr>
              <a:t>관람률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201900" y="2095500"/>
            <a:ext cx="2222500" cy="774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4400" b="false" i="false" u="none" strike="noStrike">
                <a:solidFill>
                  <a:srgbClr val="000000"/>
                </a:solidFill>
                <a:latin typeface="Geologica Roman SemiBold"/>
              </a:rPr>
              <a:t>-19.4%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27100" y="1574800"/>
            <a:ext cx="4660900" cy="825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4600" b="false" i="false" u="none" strike="noStrike" spc="-100">
                <a:solidFill>
                  <a:srgbClr val="000000"/>
                </a:solidFill>
                <a:latin typeface="Geologica Roman SemiBold"/>
              </a:rPr>
              <a:t>Background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406900" y="1612900"/>
            <a:ext cx="3606800" cy="749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4200" b="false" i="false" u="none" strike="noStrike" spc="-100">
                <a:solidFill>
                  <a:srgbClr val="000000"/>
                </a:solidFill>
                <a:latin typeface="THELuxGoM"/>
              </a:rPr>
              <a:t>.</a:t>
            </a:r>
            <a:r>
              <a:rPr lang="ko-KR" sz="4200" b="false" i="false" u="none" strike="noStrike" spc="-100">
                <a:solidFill>
                  <a:srgbClr val="000000"/>
                </a:solidFill>
                <a:ea typeface="THELuxGoM"/>
              </a:rPr>
              <a:t>주제</a:t>
            </a:r>
            <a:r>
              <a:rPr lang="en-US" sz="42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4200" b="false" i="false" u="none" strike="noStrike" spc="-100">
                <a:solidFill>
                  <a:srgbClr val="000000"/>
                </a:solidFill>
                <a:ea typeface="THELuxGoM"/>
              </a:rPr>
              <a:t>선정</a:t>
            </a:r>
            <a:r>
              <a:rPr lang="en-US" sz="42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4200" b="false" i="false" u="none" strike="noStrike" spc="-100">
                <a:solidFill>
                  <a:srgbClr val="000000"/>
                </a:solidFill>
                <a:ea typeface="THELuxGoM"/>
              </a:rPr>
              <a:t>배경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19300" y="4559300"/>
            <a:ext cx="4267200" cy="520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8770"/>
              </a:lnSpc>
            </a:pPr>
            <a:r>
              <a:rPr lang="en-US" sz="2900" b="false" i="false" u="none" strike="noStrike" spc="-100">
                <a:solidFill>
                  <a:srgbClr val="7D65F6"/>
                </a:solidFill>
                <a:ea typeface="THELuxGoB"/>
              </a:rPr>
              <a:t>❶</a:t>
            </a:r>
            <a:r>
              <a:rPr lang="en-US" sz="2900" b="false" i="false" u="none" strike="noStrike" spc="-100">
                <a:solidFill>
                  <a:srgbClr val="000000"/>
                </a:solidFill>
                <a:latin typeface="THELuxGoB"/>
              </a:rPr>
              <a:t> </a:t>
            </a:r>
            <a:r>
              <a:rPr lang="ko-KR" sz="2900" b="false" i="false" u="none" strike="noStrike" spc="-100">
                <a:solidFill>
                  <a:srgbClr val="000000"/>
                </a:solidFill>
                <a:ea typeface="THELuxGoB"/>
              </a:rPr>
              <a:t>성별</a:t>
            </a:r>
            <a:r>
              <a:rPr lang="en-US" sz="2900" b="false" i="false" u="none" strike="noStrike" spc="-100">
                <a:solidFill>
                  <a:srgbClr val="000000"/>
                </a:solidFill>
                <a:latin typeface="THELuxGoB"/>
              </a:rPr>
              <a:t> </a:t>
            </a:r>
            <a:r>
              <a:rPr lang="ko-KR" sz="2900" b="false" i="false" u="none" strike="noStrike" spc="-100">
                <a:solidFill>
                  <a:srgbClr val="000000"/>
                </a:solidFill>
                <a:ea typeface="THELuxGoB"/>
              </a:rPr>
              <a:t>문화</a:t>
            </a:r>
            <a:r>
              <a:rPr lang="en-US" sz="2900" b="false" i="false" u="none" strike="noStrike" spc="-100">
                <a:solidFill>
                  <a:srgbClr val="000000"/>
                </a:solidFill>
                <a:latin typeface="THELuxGoB"/>
              </a:rPr>
              <a:t> </a:t>
            </a:r>
            <a:r>
              <a:rPr lang="ko-KR" sz="2900" b="false" i="false" u="none" strike="noStrike" spc="-100">
                <a:solidFill>
                  <a:srgbClr val="000000"/>
                </a:solidFill>
                <a:ea typeface="THELuxGoB"/>
              </a:rPr>
              <a:t>예술</a:t>
            </a:r>
            <a:r>
              <a:rPr lang="en-US" sz="2900" b="false" i="false" u="none" strike="noStrike" spc="-100">
                <a:solidFill>
                  <a:srgbClr val="000000"/>
                </a:solidFill>
                <a:latin typeface="THELuxGoB"/>
              </a:rPr>
              <a:t> </a:t>
            </a:r>
            <a:r>
              <a:rPr lang="ko-KR" sz="2900" b="false" i="false" u="none" strike="noStrike" spc="-100">
                <a:solidFill>
                  <a:srgbClr val="000000"/>
                </a:solidFill>
                <a:ea typeface="THELuxGoB"/>
              </a:rPr>
              <a:t>관람률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845800" y="9918700"/>
            <a:ext cx="74422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ko-KR" sz="1900" b="false" i="false" u="none" strike="noStrike" spc="-100">
                <a:solidFill>
                  <a:srgbClr val="000000">
                    <a:alpha val="50980"/>
                  </a:srgbClr>
                </a:solidFill>
                <a:ea typeface="THELuxGoB"/>
              </a:rPr>
              <a:t>출처</a:t>
            </a:r>
            <a:r>
              <a:rPr lang="en-US" sz="1900" b="false" i="false" u="none" strike="noStrike" spc="-100">
                <a:solidFill>
                  <a:srgbClr val="000000">
                    <a:alpha val="50980"/>
                  </a:srgbClr>
                </a:solidFill>
                <a:latin typeface="THELuxGoB"/>
              </a:rPr>
              <a:t> : </a:t>
            </a:r>
            <a:r>
              <a:rPr lang="ko-KR" sz="1900" b="false" i="false" u="none" strike="noStrike" spc="-100">
                <a:solidFill>
                  <a:srgbClr val="000000">
                    <a:alpha val="50980"/>
                  </a:srgbClr>
                </a:solidFill>
                <a:ea typeface="THELuxGoB"/>
              </a:rPr>
              <a:t>성별</a:t>
            </a:r>
            <a:r>
              <a:rPr lang="en-US" sz="1900" b="false" i="false" u="none" strike="noStrike" spc="-100">
                <a:solidFill>
                  <a:srgbClr val="000000">
                    <a:alpha val="50980"/>
                  </a:srgbClr>
                </a:solidFill>
                <a:latin typeface="THELuxGoB"/>
              </a:rPr>
              <a:t> </a:t>
            </a:r>
            <a:r>
              <a:rPr lang="ko-KR" sz="1900" b="false" i="false" u="none" strike="noStrike" spc="-100">
                <a:solidFill>
                  <a:srgbClr val="000000">
                    <a:alpha val="50980"/>
                  </a:srgbClr>
                </a:solidFill>
                <a:ea typeface="THELuxGoB"/>
              </a:rPr>
              <a:t>및</a:t>
            </a:r>
            <a:r>
              <a:rPr lang="en-US" sz="1900" b="false" i="false" u="none" strike="noStrike" spc="-100">
                <a:solidFill>
                  <a:srgbClr val="000000">
                    <a:alpha val="50980"/>
                  </a:srgbClr>
                </a:solidFill>
                <a:latin typeface="THELuxGoB"/>
              </a:rPr>
              <a:t> </a:t>
            </a:r>
            <a:r>
              <a:rPr lang="ko-KR" sz="1900" b="false" i="false" u="none" strike="noStrike" spc="-100">
                <a:solidFill>
                  <a:srgbClr val="000000">
                    <a:alpha val="50980"/>
                  </a:srgbClr>
                </a:solidFill>
                <a:ea typeface="THELuxGoB"/>
              </a:rPr>
              <a:t>연령집단별</a:t>
            </a:r>
            <a:r>
              <a:rPr lang="en-US" sz="1900" b="false" i="false" u="none" strike="noStrike" spc="-100">
                <a:solidFill>
                  <a:srgbClr val="000000">
                    <a:alpha val="50980"/>
                  </a:srgbClr>
                </a:solidFill>
                <a:latin typeface="THELuxGoB"/>
              </a:rPr>
              <a:t> </a:t>
            </a:r>
            <a:r>
              <a:rPr lang="ko-KR" sz="1900" b="false" i="false" u="none" strike="noStrike" spc="-100">
                <a:solidFill>
                  <a:srgbClr val="000000">
                    <a:alpha val="50980"/>
                  </a:srgbClr>
                </a:solidFill>
                <a:ea typeface="THELuxGoB"/>
              </a:rPr>
              <a:t>문화예술관람률과</a:t>
            </a:r>
            <a:r>
              <a:rPr lang="en-US" sz="1900" b="false" i="false" u="none" strike="noStrike" spc="-100">
                <a:solidFill>
                  <a:srgbClr val="000000">
                    <a:alpha val="50980"/>
                  </a:srgbClr>
                </a:solidFill>
                <a:latin typeface="THELuxGoB"/>
              </a:rPr>
              <a:t> </a:t>
            </a:r>
            <a:r>
              <a:rPr lang="ko-KR" sz="1900" b="false" i="false" u="none" strike="noStrike" spc="-100">
                <a:solidFill>
                  <a:srgbClr val="000000">
                    <a:alpha val="50980"/>
                  </a:srgbClr>
                </a:solidFill>
                <a:ea typeface="THELuxGoB"/>
              </a:rPr>
              <a:t>문화예술종류별</a:t>
            </a:r>
            <a:r>
              <a:rPr lang="en-US" sz="1900" b="false" i="false" u="none" strike="noStrike" spc="-100">
                <a:solidFill>
                  <a:srgbClr val="000000">
                    <a:alpha val="50980"/>
                  </a:srgbClr>
                </a:solidFill>
                <a:latin typeface="THELuxGoB"/>
              </a:rPr>
              <a:t> </a:t>
            </a:r>
            <a:r>
              <a:rPr lang="ko-KR" sz="1900" b="false" i="false" u="none" strike="noStrike" spc="-100">
                <a:solidFill>
                  <a:srgbClr val="000000">
                    <a:alpha val="50980"/>
                  </a:srgbClr>
                </a:solidFill>
                <a:ea typeface="THELuxGoB"/>
              </a:rPr>
              <a:t>관람률</a:t>
            </a:r>
            <a:r>
              <a:rPr lang="en-US" sz="1900" b="false" i="false" u="none" strike="noStrike" spc="-100">
                <a:solidFill>
                  <a:srgbClr val="000000">
                    <a:alpha val="50980"/>
                  </a:srgbClr>
                </a:solidFill>
                <a:latin typeface="THELuxGoB"/>
              </a:rPr>
              <a:t> 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436600" y="4559300"/>
            <a:ext cx="3962400" cy="520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8770"/>
              </a:lnSpc>
            </a:pPr>
            <a:r>
              <a:rPr lang="en-US" sz="2900" b="false" i="false" u="none" strike="noStrike">
                <a:solidFill>
                  <a:srgbClr val="7D65F6"/>
                </a:solidFill>
                <a:ea typeface="THELuxGoB"/>
              </a:rPr>
              <a:t>❸</a:t>
            </a:r>
            <a:r>
              <a:rPr lang="en-US" sz="2900" b="false" i="false" u="none" strike="noStrike" spc="-100">
                <a:solidFill>
                  <a:srgbClr val="000000"/>
                </a:solidFill>
                <a:latin typeface="THELuxGoB"/>
              </a:rPr>
              <a:t> 2023 </a:t>
            </a:r>
            <a:r>
              <a:rPr lang="ko-KR" sz="2900" b="false" i="false" u="none" strike="noStrike" spc="-100">
                <a:solidFill>
                  <a:srgbClr val="000000"/>
                </a:solidFill>
                <a:ea typeface="THELuxGoB"/>
              </a:rPr>
              <a:t>문화</a:t>
            </a:r>
            <a:r>
              <a:rPr lang="en-US" sz="2900" b="false" i="false" u="none" strike="noStrike" spc="-100">
                <a:solidFill>
                  <a:srgbClr val="000000"/>
                </a:solidFill>
                <a:latin typeface="THELuxGoB"/>
              </a:rPr>
              <a:t> </a:t>
            </a:r>
            <a:r>
              <a:rPr lang="ko-KR" sz="2900" b="false" i="false" u="none" strike="noStrike" spc="-100">
                <a:solidFill>
                  <a:srgbClr val="000000"/>
                </a:solidFill>
                <a:ea typeface="THELuxGoB"/>
              </a:rPr>
              <a:t>예술</a:t>
            </a:r>
            <a:r>
              <a:rPr lang="en-US" sz="2900" b="false" i="false" u="none" strike="noStrike" spc="-100">
                <a:solidFill>
                  <a:srgbClr val="000000"/>
                </a:solidFill>
                <a:latin typeface="THELuxGoB"/>
              </a:rPr>
              <a:t> </a:t>
            </a:r>
            <a:r>
              <a:rPr lang="ko-KR" sz="2900" b="false" i="false" u="none" strike="noStrike" spc="-100">
                <a:solidFill>
                  <a:srgbClr val="000000"/>
                </a:solidFill>
                <a:ea typeface="THELuxGoB"/>
              </a:rPr>
              <a:t>관람률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467600" y="4521200"/>
            <a:ext cx="4533900" cy="520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8770"/>
              </a:lnSpc>
            </a:pPr>
            <a:r>
              <a:rPr lang="en-US" sz="2900" b="false" i="false" u="none" strike="noStrike">
                <a:solidFill>
                  <a:srgbClr val="7D65F6"/>
                </a:solidFill>
                <a:ea typeface="THELuxGoB"/>
              </a:rPr>
              <a:t>❷ </a:t>
            </a:r>
            <a:r>
              <a:rPr lang="ko-KR" sz="2900" b="false" i="false" u="none" strike="noStrike" spc="-100">
                <a:solidFill>
                  <a:srgbClr val="000000"/>
                </a:solidFill>
                <a:ea typeface="THELuxGoB"/>
              </a:rPr>
              <a:t>문화</a:t>
            </a:r>
            <a:r>
              <a:rPr lang="en-US" sz="2900" b="false" i="false" u="none" strike="noStrike" spc="-100">
                <a:solidFill>
                  <a:srgbClr val="000000"/>
                </a:solidFill>
                <a:latin typeface="THELuxGoB"/>
              </a:rPr>
              <a:t> </a:t>
            </a:r>
            <a:r>
              <a:rPr lang="ko-KR" sz="2900" b="false" i="false" u="none" strike="noStrike" spc="-100">
                <a:solidFill>
                  <a:srgbClr val="000000"/>
                </a:solidFill>
                <a:ea typeface="THELuxGoB"/>
              </a:rPr>
              <a:t>예술</a:t>
            </a:r>
            <a:r>
              <a:rPr lang="en-US" sz="2900" b="false" i="false" u="none" strike="noStrike" spc="-100">
                <a:solidFill>
                  <a:srgbClr val="000000"/>
                </a:solidFill>
                <a:latin typeface="THELuxGoB"/>
              </a:rPr>
              <a:t> </a:t>
            </a:r>
            <a:r>
              <a:rPr lang="ko-KR" sz="2900" b="false" i="false" u="none" strike="noStrike" spc="-100">
                <a:solidFill>
                  <a:srgbClr val="000000"/>
                </a:solidFill>
                <a:ea typeface="THELuxGoB"/>
              </a:rPr>
              <a:t>종류별</a:t>
            </a:r>
            <a:r>
              <a:rPr lang="en-US" sz="2900" b="false" i="false" u="none" strike="noStrike" spc="-100">
                <a:solidFill>
                  <a:srgbClr val="000000"/>
                </a:solidFill>
                <a:latin typeface="THELuxGoB"/>
              </a:rPr>
              <a:t> </a:t>
            </a:r>
            <a:r>
              <a:rPr lang="ko-KR" sz="2900" b="false" i="false" u="none" strike="noStrike" spc="-100">
                <a:solidFill>
                  <a:srgbClr val="000000"/>
                </a:solidFill>
                <a:ea typeface="THELuxGoB"/>
              </a:rPr>
              <a:t>관람률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454400" y="3365500"/>
            <a:ext cx="12166600" cy="558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8770"/>
              </a:lnSpc>
            </a:pPr>
            <a:r>
              <a:rPr lang="en-US" sz="3100" b="false" i="false" u="none" strike="noStrike" spc="-100">
                <a:solidFill>
                  <a:srgbClr val="000000"/>
                </a:solidFill>
                <a:latin typeface="THELuxGoB"/>
              </a:rPr>
              <a:t>&lt;2023 </a:t>
            </a:r>
            <a:r>
              <a:rPr lang="ko-KR" sz="3100" b="false" i="false" u="none" strike="noStrike" spc="-100">
                <a:solidFill>
                  <a:srgbClr val="000000"/>
                </a:solidFill>
                <a:ea typeface="THELuxGoB"/>
              </a:rPr>
              <a:t>성별</a:t>
            </a:r>
            <a:r>
              <a:rPr lang="en-US" sz="3100" b="false" i="false" u="none" strike="noStrike" spc="-100">
                <a:solidFill>
                  <a:srgbClr val="000000"/>
                </a:solidFill>
                <a:latin typeface="THELuxGoB"/>
              </a:rPr>
              <a:t> </a:t>
            </a:r>
            <a:r>
              <a:rPr lang="ko-KR" sz="3100" b="false" i="false" u="none" strike="noStrike" spc="-100">
                <a:solidFill>
                  <a:srgbClr val="000000"/>
                </a:solidFill>
                <a:ea typeface="THELuxGoB"/>
              </a:rPr>
              <a:t>및</a:t>
            </a:r>
            <a:r>
              <a:rPr lang="en-US" sz="3100" b="false" i="false" u="none" strike="noStrike" spc="-100">
                <a:solidFill>
                  <a:srgbClr val="000000"/>
                </a:solidFill>
                <a:latin typeface="THELuxGoB"/>
              </a:rPr>
              <a:t> </a:t>
            </a:r>
            <a:r>
              <a:rPr lang="ko-KR" sz="3100" b="false" i="false" u="none" strike="noStrike" spc="-100">
                <a:solidFill>
                  <a:srgbClr val="000000"/>
                </a:solidFill>
                <a:ea typeface="THELuxGoB"/>
              </a:rPr>
              <a:t>연령집단별</a:t>
            </a:r>
            <a:r>
              <a:rPr lang="en-US" sz="3100" b="false" i="false" u="none" strike="noStrike" spc="-100">
                <a:solidFill>
                  <a:srgbClr val="000000"/>
                </a:solidFill>
                <a:latin typeface="THELuxGoB"/>
              </a:rPr>
              <a:t> </a:t>
            </a:r>
            <a:r>
              <a:rPr lang="ko-KR" sz="3100" b="false" i="false" u="none" strike="noStrike" spc="-100">
                <a:solidFill>
                  <a:srgbClr val="000000"/>
                </a:solidFill>
                <a:ea typeface="THELuxGoB"/>
              </a:rPr>
              <a:t>문화예술관람률과</a:t>
            </a:r>
            <a:r>
              <a:rPr lang="en-US" sz="3100" b="false" i="false" u="none" strike="noStrike" spc="-100">
                <a:solidFill>
                  <a:srgbClr val="000000"/>
                </a:solidFill>
                <a:latin typeface="THELuxGoB"/>
              </a:rPr>
              <a:t> </a:t>
            </a:r>
            <a:r>
              <a:rPr lang="ko-KR" sz="3100" b="false" i="false" u="none" strike="noStrike" spc="-100">
                <a:solidFill>
                  <a:srgbClr val="000000"/>
                </a:solidFill>
                <a:ea typeface="THELuxGoB"/>
              </a:rPr>
              <a:t>문화예술종류별</a:t>
            </a:r>
            <a:r>
              <a:rPr lang="en-US" sz="3100" b="false" i="false" u="none" strike="noStrike" spc="-100">
                <a:solidFill>
                  <a:srgbClr val="000000"/>
                </a:solidFill>
                <a:latin typeface="THELuxGoB"/>
              </a:rPr>
              <a:t> </a:t>
            </a:r>
            <a:r>
              <a:rPr lang="ko-KR" sz="3100" b="false" i="false" u="none" strike="noStrike" spc="-100">
                <a:solidFill>
                  <a:srgbClr val="000000"/>
                </a:solidFill>
                <a:ea typeface="THELuxGoB"/>
              </a:rPr>
              <a:t>관람률</a:t>
            </a:r>
            <a:r>
              <a:rPr lang="en-US" sz="3100" b="false" i="false" u="none" strike="noStrike" spc="-100">
                <a:solidFill>
                  <a:srgbClr val="000000"/>
                </a:solidFill>
                <a:latin typeface="THELuxGoB"/>
              </a:rPr>
              <a:t>&gt;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272000" y="9423400"/>
            <a:ext cx="520700" cy="381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2100" b="false" i="false" u="none" strike="noStrike" spc="-100">
                <a:solidFill>
                  <a:srgbClr val="FFFFFF"/>
                </a:solidFill>
                <a:latin typeface="THELuxGoB"/>
              </a:rPr>
              <a:t>01</a:t>
            </a:r>
          </a:p>
        </p:txBody>
      </p:sp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name="TextBox 21" id="21"/>
          <p:cNvSpPr txBox="true"/>
          <p:nvPr/>
        </p:nvSpPr>
        <p:spPr>
          <a:xfrm rot="0">
            <a:off x="9652000" y="1790700"/>
            <a:ext cx="22987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877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THELuxGoM_U"/>
              </a:rPr>
              <a:t>2021 </a:t>
            </a:r>
            <a:r>
              <a:rPr lang="ko-KR" sz="1800" b="false" i="false" u="none" strike="noStrike">
                <a:solidFill>
                  <a:srgbClr val="000000"/>
                </a:solidFill>
                <a:ea typeface="THELuxGoM_U"/>
              </a:rPr>
              <a:t>대비</a:t>
            </a:r>
            <a:r>
              <a:rPr lang="en-US" sz="1800" b="false" i="false" u="none" strike="noStrike">
                <a:solidFill>
                  <a:srgbClr val="000000"/>
                </a:solidFill>
                <a:latin typeface="THELuxGoM_U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THELuxGoM_U"/>
              </a:rPr>
              <a:t>관람률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77400" y="2095500"/>
            <a:ext cx="2247900" cy="774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4400" b="false" i="false" u="none" strike="noStrike" spc="-100">
                <a:solidFill>
                  <a:srgbClr val="000000"/>
                </a:solidFill>
                <a:latin typeface="Geologica Roman SemiBold"/>
              </a:rPr>
              <a:t>140</a:t>
            </a:r>
            <a:r>
              <a:rPr lang="en-US" sz="3000" b="false" i="false" u="none" strike="noStrike" spc="-100">
                <a:solidFill>
                  <a:srgbClr val="000000"/>
                </a:solidFill>
                <a:latin typeface="Geologica Roman SemiBold"/>
              </a:rPr>
              <a:t>%</a:t>
            </a:r>
          </a:p>
        </p:txBody>
      </p:sp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name="TextBox 24" id="24"/>
          <p:cNvSpPr txBox="true"/>
          <p:nvPr/>
        </p:nvSpPr>
        <p:spPr>
          <a:xfrm rot="0">
            <a:off x="12407900" y="1790700"/>
            <a:ext cx="23241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877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THELuxGoM_U"/>
              </a:rPr>
              <a:t>2019 </a:t>
            </a:r>
            <a:r>
              <a:rPr lang="ko-KR" sz="1800" b="false" i="false" u="none" strike="noStrike">
                <a:solidFill>
                  <a:srgbClr val="000000"/>
                </a:solidFill>
                <a:ea typeface="THELuxGoM_U"/>
              </a:rPr>
              <a:t>문화관람률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484100" y="2108200"/>
            <a:ext cx="2247900" cy="774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4400" b="false" i="false" u="none" strike="noStrike" spc="-100">
                <a:solidFill>
                  <a:srgbClr val="000000"/>
                </a:solidFill>
                <a:latin typeface="Geologica Roman SemiBold"/>
              </a:rPr>
              <a:t>63.6</a:t>
            </a:r>
            <a:r>
              <a:rPr lang="en-US" sz="3000" b="false" i="false" u="none" strike="noStrike" spc="-100">
                <a:solidFill>
                  <a:srgbClr val="000000"/>
                </a:solidFill>
                <a:latin typeface="Geologica Roman SemiBold"/>
              </a:rPr>
              <a:t>%</a:t>
            </a:r>
          </a:p>
        </p:txBody>
      </p:sp>
      <p:pic>
        <p:nvPicPr>
          <p:cNvPr name="Picture 26" id="2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487400" y="-342900"/>
            <a:ext cx="139700" cy="1041400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13830300" y="127000"/>
            <a:ext cx="5003800" cy="546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배경</a:t>
            </a:r>
            <a:r>
              <a:rPr lang="en-US" sz="30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및</a:t>
            </a:r>
            <a:r>
              <a:rPr lang="en-US" sz="30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데이터</a:t>
            </a:r>
            <a:r>
              <a:rPr lang="en-US" sz="30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분석</a:t>
            </a:r>
            <a:r>
              <a:rPr lang="en-US" sz="30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목표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1000" y="1511300"/>
            <a:ext cx="139700" cy="1041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322800" y="9448800"/>
            <a:ext cx="1447800" cy="355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864600" y="4089400"/>
            <a:ext cx="558800" cy="406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8864600" y="7899400"/>
            <a:ext cx="558800" cy="4064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927100" y="1574800"/>
            <a:ext cx="4660900" cy="825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4600" b="false" i="false" u="none" strike="noStrike" spc="-100">
                <a:solidFill>
                  <a:srgbClr val="000000"/>
                </a:solidFill>
                <a:latin typeface="Geologica Roman SemiBold"/>
              </a:rPr>
              <a:t>Purpose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03600" y="1625600"/>
            <a:ext cx="4572000" cy="749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4200" b="false" i="false" u="none" strike="noStrike" spc="-100">
                <a:solidFill>
                  <a:srgbClr val="000000"/>
                </a:solidFill>
                <a:latin typeface="THELuxGoM"/>
              </a:rPr>
              <a:t>.</a:t>
            </a:r>
            <a:r>
              <a:rPr lang="ko-KR" sz="4200" b="false" i="false" u="none" strike="noStrike" spc="-100">
                <a:solidFill>
                  <a:srgbClr val="000000"/>
                </a:solidFill>
                <a:ea typeface="THELuxGoM"/>
              </a:rPr>
              <a:t>데이터</a:t>
            </a:r>
            <a:r>
              <a:rPr lang="en-US" sz="42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4200" b="false" i="false" u="none" strike="noStrike" spc="-100">
                <a:solidFill>
                  <a:srgbClr val="000000"/>
                </a:solidFill>
                <a:ea typeface="THELuxGoM"/>
              </a:rPr>
              <a:t>분석</a:t>
            </a:r>
            <a:r>
              <a:rPr lang="en-US" sz="42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4200" b="false" i="false" u="none" strike="noStrike" spc="-100">
                <a:solidFill>
                  <a:srgbClr val="000000"/>
                </a:solidFill>
                <a:ea typeface="THELuxGoM"/>
              </a:rPr>
              <a:t>목표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72000" y="9423400"/>
            <a:ext cx="520700" cy="381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2100" b="false" i="false" u="none" strike="noStrike" spc="-100">
                <a:solidFill>
                  <a:srgbClr val="FFFFFF"/>
                </a:solidFill>
                <a:latin typeface="THELuxGoB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87700" y="5283200"/>
            <a:ext cx="11912600" cy="1879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700" b="false" i="false" u="none" strike="noStrike" spc="-200">
                <a:solidFill>
                  <a:srgbClr val="000000"/>
                </a:solidFill>
                <a:ea typeface="Geologica Roman SemiBold"/>
              </a:rPr>
              <a:t>문화</a:t>
            </a:r>
            <a:r>
              <a:rPr lang="en-US" sz="5700" b="false" i="false" u="none" strike="noStrike" spc="-200">
                <a:solidFill>
                  <a:srgbClr val="000000"/>
                </a:solidFill>
                <a:latin typeface="Geologica Roman SemiBold"/>
              </a:rPr>
              <a:t> </a:t>
            </a:r>
            <a:r>
              <a:rPr lang="ko-KR" sz="5700" b="false" i="false" u="none" strike="noStrike" spc="-200">
                <a:solidFill>
                  <a:srgbClr val="000000"/>
                </a:solidFill>
                <a:ea typeface="Geologica Roman SemiBold"/>
              </a:rPr>
              <a:t>활동</a:t>
            </a:r>
            <a:r>
              <a:rPr lang="en-US" sz="5700" b="false" i="false" u="none" strike="noStrike" spc="-200">
                <a:solidFill>
                  <a:srgbClr val="000000"/>
                </a:solidFill>
                <a:latin typeface="Geologica Roman SemiBold"/>
              </a:rPr>
              <a:t> </a:t>
            </a:r>
            <a:r>
              <a:rPr lang="ko-KR" sz="5700" b="false" i="false" u="none" strike="noStrike" spc="-200">
                <a:solidFill>
                  <a:srgbClr val="000000"/>
                </a:solidFill>
                <a:ea typeface="Geologica Roman SemiBold"/>
              </a:rPr>
              <a:t>활성화</a:t>
            </a:r>
            <a:r>
              <a:rPr lang="en-US" sz="5700" b="false" i="false" u="none" strike="noStrike" spc="-200">
                <a:solidFill>
                  <a:srgbClr val="000000"/>
                </a:solidFill>
                <a:latin typeface="Geologica Roman SemiBold"/>
              </a:rPr>
              <a:t> </a:t>
            </a:r>
            <a:r>
              <a:rPr lang="ko-KR" sz="5700" b="false" i="false" u="none" strike="noStrike" spc="-200">
                <a:solidFill>
                  <a:srgbClr val="000000"/>
                </a:solidFill>
                <a:ea typeface="Geologica Roman SemiBold"/>
              </a:rPr>
              <a:t>목적</a:t>
            </a:r>
          </a:p>
          <a:p>
            <a:pPr algn="ctr" lvl="0">
              <a:lnSpc>
                <a:spcPct val="99600"/>
              </a:lnSpc>
            </a:pPr>
            <a:r>
              <a:rPr lang="ko-KR" sz="5700" b="false" i="false" u="none" strike="noStrike" spc="-200">
                <a:solidFill>
                  <a:srgbClr val="000000"/>
                </a:solidFill>
                <a:ea typeface="Geologica Roman SemiBold"/>
              </a:rPr>
              <a:t>현황</a:t>
            </a:r>
            <a:r>
              <a:rPr lang="en-US" sz="5700" b="false" i="false" u="none" strike="noStrike" spc="-200">
                <a:solidFill>
                  <a:srgbClr val="000000"/>
                </a:solidFill>
                <a:latin typeface="Geologica Roman SemiBold"/>
              </a:rPr>
              <a:t> </a:t>
            </a:r>
            <a:r>
              <a:rPr lang="ko-KR" sz="5700" b="false" i="false" u="none" strike="noStrike" spc="-200">
                <a:solidFill>
                  <a:srgbClr val="000000"/>
                </a:solidFill>
                <a:ea typeface="Geologica Roman SemiBold"/>
              </a:rPr>
              <a:t>조사</a:t>
            </a:r>
            <a:r>
              <a:rPr lang="en-US" sz="5700" b="false" i="false" u="none" strike="noStrike" spc="-200">
                <a:solidFill>
                  <a:srgbClr val="000000"/>
                </a:solidFill>
                <a:latin typeface="Geologica Roman SemiBold"/>
              </a:rPr>
              <a:t> </a:t>
            </a:r>
            <a:r>
              <a:rPr lang="ko-KR" sz="5700" b="false" i="false" u="none" strike="noStrike" spc="-200">
                <a:solidFill>
                  <a:srgbClr val="000000"/>
                </a:solidFill>
                <a:ea typeface="Geologica Roman SemiBold"/>
              </a:rPr>
              <a:t>활용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487400" y="-342900"/>
            <a:ext cx="139700" cy="10414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3906500" y="127000"/>
            <a:ext cx="5003800" cy="546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배경</a:t>
            </a:r>
            <a:r>
              <a:rPr lang="en-US" sz="30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및</a:t>
            </a:r>
            <a:r>
              <a:rPr lang="en-US" sz="30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데이터</a:t>
            </a:r>
            <a:r>
              <a:rPr lang="en-US" sz="30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분석</a:t>
            </a:r>
            <a:r>
              <a:rPr lang="en-US" sz="30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목표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1000" y="1511300"/>
            <a:ext cx="139700" cy="1041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322800" y="9448800"/>
            <a:ext cx="1447800" cy="355600"/>
          </a:xfrm>
          <a:prstGeom prst="rect">
            <a:avLst/>
          </a:prstGeom>
        </p:spPr>
      </p:pic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473200" y="2870200"/>
          <a:ext cx="15354300" cy="6438900"/>
        </p:xfrm>
        <a:graphic>
          <a:graphicData uri="http://schemas.openxmlformats.org/drawingml/2006/table">
            <a:tbl>
              <a:tblPr/>
              <a:tblGrid>
                <a:gridCol w="3289300"/>
                <a:gridCol w="8623300"/>
                <a:gridCol w="3441700"/>
              </a:tblGrid>
              <a:tr h="7620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200" b="false" i="false" u="none" strike="noStrike">
                          <a:solidFill>
                            <a:srgbClr val="000000"/>
                          </a:solidFill>
                          <a:ea typeface="THELuxGoM"/>
                        </a:rPr>
                        <a:t>데이터</a:t>
                      </a:r>
                      <a:r>
                        <a:rPr lang="en-US" sz="2200" b="false" i="false" u="none" strike="noStrike">
                          <a:solidFill>
                            <a:srgbClr val="000000"/>
                          </a:solidFill>
                          <a:latin typeface="THELuxGoM"/>
                        </a:rPr>
                        <a:t> </a:t>
                      </a:r>
                      <a:r>
                        <a:rPr lang="ko-KR" sz="2200" b="false" i="false" u="none" strike="noStrike">
                          <a:solidFill>
                            <a:srgbClr val="000000"/>
                          </a:solidFill>
                          <a:ea typeface="THELuxGoM"/>
                        </a:rPr>
                        <a:t>수정</a:t>
                      </a:r>
                      <a:r>
                        <a:rPr lang="en-US" sz="2200" b="false" i="false" u="none" strike="noStrike">
                          <a:solidFill>
                            <a:srgbClr val="000000"/>
                          </a:solidFill>
                          <a:latin typeface="THELuxGoM"/>
                        </a:rPr>
                        <a:t> </a:t>
                      </a:r>
                      <a:r>
                        <a:rPr lang="ko-KR" sz="2200" b="false" i="false" u="none" strike="noStrike">
                          <a:solidFill>
                            <a:srgbClr val="000000"/>
                          </a:solidFill>
                          <a:ea typeface="THELuxGoM"/>
                        </a:rPr>
                        <a:t>일자</a:t>
                      </a:r>
                      <a:endParaRPr lang="en-US" sz="1100"/>
                    </a:p>
                  </a:txBody>
                  <a:tcPr anchor="ctr" marL="19050" marT="19050" marR="19050" marB="19050">
                    <a:lnL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6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200" b="false" i="false" u="none" strike="noStrike">
                          <a:solidFill>
                            <a:srgbClr val="000000"/>
                          </a:solidFill>
                          <a:ea typeface="THELuxGoM"/>
                        </a:rPr>
                        <a:t>데이터명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6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200" b="false" i="false" u="none" strike="noStrike">
                          <a:solidFill>
                            <a:srgbClr val="000000"/>
                          </a:solidFill>
                          <a:ea typeface="THELuxGoM"/>
                        </a:rPr>
                        <a:t>제공기관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6F7"/>
                    </a:solidFill>
                  </a:tcPr>
                </a:tc>
              </a:tr>
              <a:tr h="8382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en-US" sz="2200" b="false" i="false" u="none" strike="noStrike">
                          <a:solidFill>
                            <a:srgbClr val="000000"/>
                          </a:solidFill>
                          <a:latin typeface="THELuxGoM"/>
                        </a:rPr>
                        <a:t>2024.05.09</a:t>
                      </a:r>
                      <a:endParaRPr lang="en-US" sz="1100"/>
                    </a:p>
                  </a:txBody>
                  <a:tcPr anchor="ctr" marL="19050" marT="19050" marR="19050" marB="19050">
                    <a:lnL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서울시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문화활동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연간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평균비용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통계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123669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서울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열린데이터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광장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28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en-US" sz="2200" b="false" i="false" u="none" strike="noStrike">
                          <a:solidFill>
                            <a:srgbClr val="000000"/>
                          </a:solidFill>
                          <a:latin typeface="THELuxGoM"/>
                        </a:rPr>
                        <a:t>2024.08.28</a:t>
                      </a:r>
                      <a:endParaRPr lang="en-US" sz="1100"/>
                    </a:p>
                  </a:txBody>
                  <a:tcPr anchor="ctr" marL="19050" marT="19050" marR="19050" marB="19050">
                    <a:lnL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서울시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문화공간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정보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서울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열린데이터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광장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</a:tr>
              <a:tr h="8128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en-US" sz="2200" b="false" i="false" u="none" strike="noStrike">
                          <a:solidFill>
                            <a:srgbClr val="000000"/>
                          </a:solidFill>
                          <a:latin typeface="THELuxGoM"/>
                        </a:rPr>
                        <a:t>2024.07.08</a:t>
                      </a:r>
                      <a:endParaRPr lang="en-US" sz="1100"/>
                    </a:p>
                  </a:txBody>
                  <a:tcPr anchor="ctr" marL="19050" marT="19050" marR="19050" marB="19050">
                    <a:lnL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서울시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문화공간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(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공연장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)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통계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서울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열린데이터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광장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28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en-US" sz="2200" b="false" i="false" u="none" strike="noStrike">
                          <a:solidFill>
                            <a:srgbClr val="000000"/>
                          </a:solidFill>
                          <a:latin typeface="THELuxGoM"/>
                        </a:rPr>
                        <a:t>2024.03.19</a:t>
                      </a:r>
                      <a:endParaRPr lang="en-US" sz="1100"/>
                    </a:p>
                  </a:txBody>
                  <a:tcPr anchor="ctr" marL="19050" marT="19050" marR="19050" marB="19050">
                    <a:lnL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서울시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문화공간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(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영화관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)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통계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서울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열린데이터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광장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</a:tr>
              <a:tr h="8128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en-US" sz="2200" b="false" i="false" u="none" strike="noStrike">
                          <a:solidFill>
                            <a:srgbClr val="000000"/>
                          </a:solidFill>
                          <a:latin typeface="THELuxGoM"/>
                        </a:rPr>
                        <a:t>2024.08.22</a:t>
                      </a:r>
                      <a:endParaRPr lang="en-US" sz="1100"/>
                    </a:p>
                  </a:txBody>
                  <a:tcPr anchor="ctr" marL="19050" marT="19050" marR="19050" marB="19050">
                    <a:lnL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서울시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문화공간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(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전시시설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)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통계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서울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열린데이터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광장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28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en-US" sz="2200" b="false" i="false" u="none" strike="noStrike">
                          <a:solidFill>
                            <a:srgbClr val="000000"/>
                          </a:solidFill>
                          <a:latin typeface="THELuxGoM"/>
                        </a:rPr>
                        <a:t>2024.03.19</a:t>
                      </a:r>
                      <a:endParaRPr lang="en-US" sz="1100"/>
                    </a:p>
                  </a:txBody>
                  <a:tcPr anchor="ctr" marL="19050" marT="19050" marR="19050" marB="19050">
                    <a:lnL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서울시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문화공간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(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영화관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)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통계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서울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열린데이터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광장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28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en-US" sz="2200" b="false" i="false" u="none" strike="noStrike">
                          <a:solidFill>
                            <a:srgbClr val="000000"/>
                          </a:solidFill>
                          <a:latin typeface="THELuxGoM"/>
                        </a:rPr>
                        <a:t>2021.11.30</a:t>
                      </a:r>
                      <a:endParaRPr lang="en-US" sz="1100"/>
                    </a:p>
                  </a:txBody>
                  <a:tcPr anchor="ctr" marL="19050" marT="19050" marR="19050" marB="19050">
                    <a:lnL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프로스포츠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경기장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현황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213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프로스포츠</a:t>
                      </a:r>
                      <a:r>
                        <a:rPr lang="en-US" sz="2000" b="false" i="false" u="none" strike="noStrike">
                          <a:solidFill>
                            <a:srgbClr val="000000"/>
                          </a:solidFill>
                          <a:latin typeface="THELuxGo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000000"/>
                          </a:solidFill>
                          <a:ea typeface="THELuxGoR"/>
                        </a:rPr>
                        <a:t>정보광장</a:t>
                      </a:r>
                      <a:endParaRPr lang="en-US" sz="1100"/>
                    </a:p>
                  </a:txBody>
                  <a:tcPr anchor="ctr" marL="19050" marT="19050" marR="19050" marB="19050">
                    <a:lnL w="6349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mpd="sng" algn="ctr" cap="flat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mpd="sng" algn="ctr" cap="flat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927100" y="1574800"/>
            <a:ext cx="3505200" cy="825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4600" b="false" i="false" u="none" strike="noStrike" spc="-100">
                <a:solidFill>
                  <a:srgbClr val="000000"/>
                </a:solidFill>
                <a:latin typeface="Geologica Roman SemiBold"/>
              </a:rPr>
              <a:t>Data List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32200" y="1625600"/>
            <a:ext cx="4140200" cy="749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4200" b="false" i="false" u="none" strike="noStrike">
                <a:solidFill>
                  <a:srgbClr val="000000"/>
                </a:solidFill>
                <a:latin typeface="THELuxGoM"/>
              </a:rPr>
              <a:t>.</a:t>
            </a:r>
            <a:r>
              <a:rPr lang="ko-KR" sz="4200" b="false" i="false" u="none" strike="noStrike">
                <a:solidFill>
                  <a:srgbClr val="000000"/>
                </a:solidFill>
                <a:ea typeface="THELuxGoM"/>
              </a:rPr>
              <a:t>활용</a:t>
            </a:r>
            <a:r>
              <a:rPr lang="en-US" sz="4200" b="false" i="false" u="none" strike="noStrike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4200" b="false" i="false" u="none" strike="noStrike">
                <a:solidFill>
                  <a:srgbClr val="000000"/>
                </a:solidFill>
                <a:ea typeface="THELuxGoM"/>
              </a:rPr>
              <a:t>데이터</a:t>
            </a:r>
            <a:r>
              <a:rPr lang="en-US" sz="4200" b="false" i="false" u="none" strike="noStrike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4200" b="false" i="false" u="none" strike="noStrike">
                <a:solidFill>
                  <a:srgbClr val="000000"/>
                </a:solidFill>
                <a:ea typeface="THELuxGoM"/>
              </a:rPr>
              <a:t>목록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24400" y="9398000"/>
            <a:ext cx="355600" cy="381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2100" b="false" i="false" u="none" strike="noStrike" spc="-100">
                <a:solidFill>
                  <a:srgbClr val="FFFFFF"/>
                </a:solidFill>
                <a:latin typeface="THELuxGoB"/>
              </a:rPr>
              <a:t>02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487400" y="-342900"/>
            <a:ext cx="139700" cy="10414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3906500" y="127000"/>
            <a:ext cx="5003800" cy="546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데이터</a:t>
            </a:r>
            <a:r>
              <a:rPr lang="en-US" sz="30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전처리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289800" y="3124200"/>
            <a:ext cx="11087100" cy="2971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81000" y="1511300"/>
            <a:ext cx="139700" cy="1041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322800" y="9448800"/>
            <a:ext cx="1447800" cy="355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6845300"/>
            <a:ext cx="7848600" cy="3086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093200" y="6870700"/>
            <a:ext cx="7848600" cy="3086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39800" y="2527300"/>
            <a:ext cx="6108700" cy="4025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594600" y="2565400"/>
            <a:ext cx="5461000" cy="2933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836400" y="3606800"/>
            <a:ext cx="5130800" cy="28702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927100" y="1574800"/>
            <a:ext cx="5727700" cy="825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4600" b="false" i="false" u="none" strike="noStrike" spc="-100">
                <a:solidFill>
                  <a:srgbClr val="000000"/>
                </a:solidFill>
                <a:latin typeface="Geologica Roman SemiBold"/>
              </a:rPr>
              <a:t>Data Preprocessing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477000" y="1600200"/>
            <a:ext cx="7886700" cy="749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4200" b="false" i="false" u="none" strike="noStrike" spc="-100">
                <a:solidFill>
                  <a:srgbClr val="000000"/>
                </a:solidFill>
                <a:latin typeface="THELuxGoM"/>
              </a:rPr>
              <a:t>.</a:t>
            </a:r>
            <a:r>
              <a:rPr lang="ko-KR" sz="4200" b="false" i="false" u="none" strike="noStrike" spc="-100">
                <a:solidFill>
                  <a:srgbClr val="000000"/>
                </a:solidFill>
                <a:ea typeface="THELuxGoM"/>
              </a:rPr>
              <a:t>데이터</a:t>
            </a:r>
            <a:r>
              <a:rPr lang="en-US" sz="42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4200" b="false" i="false" u="none" strike="noStrike" spc="-100">
                <a:solidFill>
                  <a:srgbClr val="000000"/>
                </a:solidFill>
                <a:ea typeface="THELuxGoM"/>
              </a:rPr>
              <a:t>전처리</a:t>
            </a:r>
            <a:r>
              <a:rPr lang="en-US" sz="42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4200" b="false" i="false" u="none" strike="noStrike" spc="-100">
                <a:solidFill>
                  <a:srgbClr val="000000"/>
                </a:solidFill>
                <a:ea typeface="THELuxGoM"/>
              </a:rPr>
              <a:t>및</a:t>
            </a:r>
            <a:r>
              <a:rPr lang="en-US" sz="42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4200" b="false" i="false" u="none" strike="noStrike" spc="-100">
                <a:solidFill>
                  <a:srgbClr val="000000"/>
                </a:solidFill>
                <a:ea typeface="THELuxGoM"/>
              </a:rPr>
              <a:t>프로그램</a:t>
            </a:r>
            <a:r>
              <a:rPr lang="en-US" sz="42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4200" b="false" i="false" u="none" strike="noStrike" spc="-100">
                <a:solidFill>
                  <a:srgbClr val="000000"/>
                </a:solidFill>
                <a:ea typeface="THELuxGoM"/>
              </a:rPr>
              <a:t>구현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72000" y="9423400"/>
            <a:ext cx="520700" cy="381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2100" b="false" i="false" u="none" strike="noStrike" spc="-100">
                <a:solidFill>
                  <a:srgbClr val="FFFFFF"/>
                </a:solidFill>
                <a:latin typeface="THELuxGoB"/>
              </a:rPr>
              <a:t>02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487400" y="-342900"/>
            <a:ext cx="139700" cy="1041400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13906500" y="127000"/>
            <a:ext cx="5003800" cy="546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데이터</a:t>
            </a:r>
            <a:r>
              <a:rPr lang="en-US" sz="30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전처리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1000" y="1511300"/>
            <a:ext cx="139700" cy="1041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322800" y="9448800"/>
            <a:ext cx="1447800" cy="355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928600" y="5448300"/>
            <a:ext cx="4686300" cy="40005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1216850500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444500" y="5118100"/>
            <a:ext cx="1498600" cy="1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55700" y="4318000"/>
            <a:ext cx="88900" cy="3175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1216850500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5321300" y="5105400"/>
            <a:ext cx="1498600" cy="12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019800" y="4318000"/>
            <a:ext cx="88900" cy="317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68400" y="6261100"/>
            <a:ext cx="4419600" cy="2667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032500" y="6235700"/>
            <a:ext cx="4419600" cy="2667000"/>
          </a:xfrm>
          <a:prstGeom prst="rect">
            <a:avLst/>
          </a:prstGeom>
        </p:spPr>
      </p:pic>
      <p:pic>
        <p:nvPicPr>
          <p:cNvPr name="Picture 14" id="14">
            <a:hlinkClick r:id="rId11" tooltip="http://192.168.10.4:5000/"/>
          </p:cNvPr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934700" y="1930400"/>
            <a:ext cx="7112000" cy="4902200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17411700" y="9398000"/>
            <a:ext cx="368300" cy="381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2100" b="false" i="false" u="none" strike="noStrike" spc="-100">
                <a:solidFill>
                  <a:srgbClr val="FFFFFF"/>
                </a:solidFill>
                <a:latin typeface="THELuxGoB"/>
              </a:rPr>
              <a:t>03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22400" y="4254500"/>
            <a:ext cx="3962400" cy="431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8770"/>
              </a:lnSpc>
            </a:pPr>
            <a:r>
              <a:rPr lang="ko-KR" sz="2400" b="false" i="false" u="none" strike="noStrike" spc="-100">
                <a:solidFill>
                  <a:srgbClr val="000000"/>
                </a:solidFill>
                <a:ea typeface="THELuxGoB"/>
              </a:rPr>
              <a:t>문화활동</a:t>
            </a:r>
            <a:r>
              <a:rPr lang="en-US" sz="2400" b="false" i="false" u="none" strike="noStrike" spc="-100">
                <a:solidFill>
                  <a:srgbClr val="000000"/>
                </a:solidFill>
                <a:latin typeface="THELuxGoB"/>
              </a:rPr>
              <a:t> </a:t>
            </a:r>
            <a:r>
              <a:rPr lang="ko-KR" sz="2400" b="false" i="false" u="none" strike="noStrike" spc="-100">
                <a:solidFill>
                  <a:srgbClr val="000000"/>
                </a:solidFill>
                <a:ea typeface="THELuxGoB"/>
              </a:rPr>
              <a:t>그래프</a:t>
            </a:r>
            <a:r>
              <a:rPr lang="en-US" sz="2400" b="false" i="false" u="none" strike="noStrike" spc="-100">
                <a:solidFill>
                  <a:srgbClr val="000000"/>
                </a:solidFill>
                <a:latin typeface="THELuxGoB"/>
              </a:rPr>
              <a:t> </a:t>
            </a:r>
            <a:r>
              <a:rPr lang="ko-KR" sz="2400" b="false" i="false" u="none" strike="noStrike" spc="-100">
                <a:solidFill>
                  <a:srgbClr val="000000"/>
                </a:solidFill>
                <a:ea typeface="THELuxGoB"/>
              </a:rPr>
              <a:t>시각화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22400" y="4851400"/>
            <a:ext cx="4203700" cy="685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5289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THELuxGoR"/>
              </a:rPr>
              <a:t>연령별</a:t>
            </a:r>
            <a:r>
              <a:rPr lang="en-US" sz="1800" b="false" i="false" u="none" strike="noStrike">
                <a:solidFill>
                  <a:srgbClr val="000000"/>
                </a:solidFill>
                <a:latin typeface="THELuxGoR"/>
              </a:rPr>
              <a:t>, </a:t>
            </a:r>
            <a:r>
              <a:rPr lang="ko-KR" sz="1800" b="false" i="false" u="none" strike="noStrike">
                <a:solidFill>
                  <a:srgbClr val="000000"/>
                </a:solidFill>
                <a:ea typeface="THELuxGoR"/>
              </a:rPr>
              <a:t>성별</a:t>
            </a:r>
            <a:r>
              <a:rPr lang="en-US" sz="1800" b="false" i="false" u="none" strike="noStrike">
                <a:solidFill>
                  <a:srgbClr val="000000"/>
                </a:solidFill>
                <a:latin typeface="THELuxGoR"/>
              </a:rPr>
              <a:t>, </a:t>
            </a:r>
            <a:r>
              <a:rPr lang="ko-KR" sz="1800" b="false" i="false" u="none" strike="noStrike">
                <a:solidFill>
                  <a:srgbClr val="000000"/>
                </a:solidFill>
                <a:ea typeface="THELuxGoR"/>
              </a:rPr>
              <a:t>문화생활</a:t>
            </a:r>
            <a:r>
              <a:rPr lang="en-US" sz="1800" b="false" i="false" u="none" strike="noStrike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THELuxGoR"/>
              </a:rPr>
              <a:t>종류</a:t>
            </a:r>
            <a:r>
              <a:rPr lang="en-US" sz="1800" b="false" i="false" u="none" strike="noStrike">
                <a:solidFill>
                  <a:srgbClr val="000000"/>
                </a:solidFill>
                <a:latin typeface="THELuxGoR"/>
              </a:rPr>
              <a:t>, </a:t>
            </a:r>
            <a:r>
              <a:rPr lang="ko-KR" sz="1800" b="false" i="false" u="none" strike="noStrike">
                <a:solidFill>
                  <a:srgbClr val="000000"/>
                </a:solidFill>
                <a:ea typeface="THELuxGoR"/>
              </a:rPr>
              <a:t>구</a:t>
            </a:r>
            <a:r>
              <a:rPr lang="en-US" sz="1800" b="false" i="false" u="none" strike="noStrike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THELuxGoR"/>
              </a:rPr>
              <a:t>별로</a:t>
            </a:r>
          </a:p>
          <a:p>
            <a:pPr algn="l" lvl="0">
              <a:lnSpc>
                <a:spcPct val="135289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THELuxGoR"/>
              </a:rPr>
              <a:t>평균</a:t>
            </a:r>
            <a:r>
              <a:rPr lang="en-US" sz="1800" b="false" i="false" u="none" strike="noStrike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THELuxGoR"/>
              </a:rPr>
              <a:t>비용과</a:t>
            </a:r>
            <a:r>
              <a:rPr lang="en-US" sz="1800" b="false" i="false" u="none" strike="noStrike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THELuxGoR"/>
              </a:rPr>
              <a:t>빈도</a:t>
            </a:r>
            <a:r>
              <a:rPr lang="en-US" sz="1800" b="false" i="false" u="none" strike="noStrike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THELuxGoR"/>
              </a:rPr>
              <a:t>데이터</a:t>
            </a:r>
            <a:r>
              <a:rPr lang="en-US" sz="1800" b="false" i="false" u="none" strike="noStrike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THELuxGoR"/>
              </a:rPr>
              <a:t>시각화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286500" y="4241800"/>
            <a:ext cx="3962400" cy="431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8770"/>
              </a:lnSpc>
            </a:pPr>
            <a:r>
              <a:rPr lang="ko-KR" sz="2400" b="false" i="false" u="none" strike="noStrike" spc="-100">
                <a:solidFill>
                  <a:srgbClr val="000000"/>
                </a:solidFill>
                <a:ea typeface="THELuxGoB"/>
              </a:rPr>
              <a:t>전년도</a:t>
            </a:r>
            <a:r>
              <a:rPr lang="en-US" sz="2400" b="false" i="false" u="none" strike="noStrike" spc="-100">
                <a:solidFill>
                  <a:srgbClr val="000000"/>
                </a:solidFill>
                <a:latin typeface="THELuxGoB"/>
              </a:rPr>
              <a:t> </a:t>
            </a:r>
            <a:r>
              <a:rPr lang="ko-KR" sz="2400" b="false" i="false" u="none" strike="noStrike" spc="-100">
                <a:solidFill>
                  <a:srgbClr val="000000"/>
                </a:solidFill>
                <a:ea typeface="THELuxGoB"/>
              </a:rPr>
              <a:t>대비</a:t>
            </a:r>
            <a:r>
              <a:rPr lang="en-US" sz="2400" b="false" i="false" u="none" strike="noStrike" spc="-100">
                <a:solidFill>
                  <a:srgbClr val="000000"/>
                </a:solidFill>
                <a:latin typeface="THELuxGoB"/>
              </a:rPr>
              <a:t> </a:t>
            </a:r>
            <a:r>
              <a:rPr lang="ko-KR" sz="2400" b="false" i="false" u="none" strike="noStrike" spc="-100">
                <a:solidFill>
                  <a:srgbClr val="000000"/>
                </a:solidFill>
                <a:ea typeface="THELuxGoB"/>
              </a:rPr>
              <a:t>증감률</a:t>
            </a:r>
            <a:r>
              <a:rPr lang="en-US" sz="2400" b="false" i="false" u="none" strike="noStrike" spc="-100">
                <a:solidFill>
                  <a:srgbClr val="000000"/>
                </a:solidFill>
                <a:latin typeface="THELuxGoB"/>
              </a:rPr>
              <a:t> </a:t>
            </a:r>
            <a:r>
              <a:rPr lang="ko-KR" sz="2400" b="false" i="false" u="none" strike="noStrike" spc="-100">
                <a:solidFill>
                  <a:srgbClr val="000000"/>
                </a:solidFill>
                <a:ea typeface="THELuxGoB"/>
              </a:rPr>
              <a:t>파악가능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286500" y="5003800"/>
            <a:ext cx="4203700" cy="685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5289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THELuxGoR"/>
              </a:rPr>
              <a:t>전년도</a:t>
            </a:r>
            <a:r>
              <a:rPr lang="en-US" sz="1800" b="false" i="false" u="none" strike="noStrike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THELuxGoR"/>
              </a:rPr>
              <a:t>대비</a:t>
            </a:r>
            <a:r>
              <a:rPr lang="en-US" sz="1800" b="false" i="false" u="none" strike="noStrike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THELuxGoR"/>
              </a:rPr>
              <a:t>증감률을</a:t>
            </a:r>
            <a:r>
              <a:rPr lang="en-US" sz="1800" b="false" i="false" u="none" strike="noStrike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THELuxGoR"/>
              </a:rPr>
              <a:t>통해</a:t>
            </a:r>
            <a:r>
              <a:rPr lang="en-US" sz="1800" b="false" i="false" u="none" strike="noStrike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THELuxGoR"/>
              </a:rPr>
              <a:t>보다</a:t>
            </a:r>
            <a:r>
              <a:rPr lang="en-US" sz="1800" b="false" i="false" u="none" strike="noStrike">
                <a:solidFill>
                  <a:srgbClr val="000000"/>
                </a:solidFill>
                <a:latin typeface="THELuxGoR"/>
              </a:rPr>
              <a:t> </a:t>
            </a:r>
          </a:p>
          <a:p>
            <a:pPr algn="l" lvl="0">
              <a:lnSpc>
                <a:spcPct val="135289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THELuxGoR"/>
              </a:rPr>
              <a:t>정확성</a:t>
            </a:r>
            <a:r>
              <a:rPr lang="en-US" sz="1800" b="false" i="false" u="none" strike="noStrike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THELuxGoR"/>
              </a:rPr>
              <a:t>높은</a:t>
            </a:r>
            <a:r>
              <a:rPr lang="en-US" sz="1800" b="false" i="false" u="none" strike="noStrike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THELuxGoR"/>
              </a:rPr>
              <a:t>결과</a:t>
            </a:r>
            <a:r>
              <a:rPr lang="en-US" sz="1800" b="false" i="false" u="none" strike="noStrike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THELuxGoR"/>
              </a:rPr>
              <a:t>도출</a:t>
            </a:r>
            <a:r>
              <a:rPr lang="en-US" sz="1800" b="false" i="false" u="none" strike="noStrike">
                <a:solidFill>
                  <a:srgbClr val="000000"/>
                </a:solidFill>
                <a:latin typeface="THELuxGo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THELuxGoR"/>
              </a:rPr>
              <a:t>가능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27100" y="1574800"/>
            <a:ext cx="4660900" cy="825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4600" b="false" i="false" u="none" strike="noStrike" spc="-100">
                <a:solidFill>
                  <a:srgbClr val="000000"/>
                </a:solidFill>
                <a:latin typeface="Geologica Roman SemiBold"/>
              </a:rPr>
              <a:t>Demonstration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257800" y="1612900"/>
            <a:ext cx="4953000" cy="749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4200" b="false" i="false" u="none" strike="noStrike" spc="-100">
                <a:solidFill>
                  <a:srgbClr val="000000"/>
                </a:solidFill>
                <a:latin typeface="THELuxGoM"/>
              </a:rPr>
              <a:t>.</a:t>
            </a:r>
            <a:r>
              <a:rPr lang="ko-KR" sz="4200" b="false" i="false" u="none" strike="noStrike" spc="-100">
                <a:solidFill>
                  <a:srgbClr val="000000"/>
                </a:solidFill>
                <a:ea typeface="THELuxGoM"/>
              </a:rPr>
              <a:t>분석</a:t>
            </a:r>
            <a:r>
              <a:rPr lang="en-US" sz="42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4200" b="false" i="false" u="none" strike="noStrike" spc="-100">
                <a:solidFill>
                  <a:srgbClr val="000000"/>
                </a:solidFill>
                <a:ea typeface="THELuxGoM"/>
              </a:rPr>
              <a:t>프로그램</a:t>
            </a:r>
            <a:r>
              <a:rPr lang="en-US" sz="42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4200" b="false" i="false" u="none" strike="noStrike" spc="-100">
                <a:solidFill>
                  <a:srgbClr val="000000"/>
                </a:solidFill>
                <a:ea typeface="THELuxGoM"/>
              </a:rPr>
              <a:t>시연</a:t>
            </a: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992100" y="-342900"/>
            <a:ext cx="139700" cy="1041400"/>
          </a:xfrm>
          <a:prstGeom prst="rect">
            <a:avLst/>
          </a:prstGeom>
        </p:spPr>
      </p:pic>
      <p:sp>
        <p:nvSpPr>
          <p:cNvPr name="TextBox 23" id="23"/>
          <p:cNvSpPr txBox="true"/>
          <p:nvPr/>
        </p:nvSpPr>
        <p:spPr>
          <a:xfrm rot="0">
            <a:off x="13411200" y="127000"/>
            <a:ext cx="5003800" cy="546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프로그램</a:t>
            </a:r>
            <a:r>
              <a:rPr lang="en-US" sz="30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시연</a:t>
            </a:r>
            <a:r>
              <a:rPr lang="en-US" sz="30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및</a:t>
            </a:r>
            <a:r>
              <a:rPr lang="en-US" sz="30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데이터</a:t>
            </a:r>
            <a:r>
              <a:rPr lang="en-US" sz="3000" b="false" i="false" u="none" strike="noStrike" spc="-100">
                <a:solidFill>
                  <a:srgbClr val="000000"/>
                </a:solidFill>
                <a:latin typeface="THELuxGoM"/>
              </a:rPr>
              <a:t> </a:t>
            </a:r>
            <a:r>
              <a:rPr lang="ko-KR" sz="3000" b="false" i="false" u="none" strike="noStrike" spc="-100">
                <a:solidFill>
                  <a:srgbClr val="000000"/>
                </a:solidFill>
                <a:ea typeface="THELuxGoM"/>
              </a:rPr>
              <a:t>분석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