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70" r:id="rId6"/>
    <p:sldId id="271" r:id="rId7"/>
    <p:sldId id="260" r:id="rId8"/>
    <p:sldId id="273" r:id="rId9"/>
    <p:sldId id="274" r:id="rId10"/>
    <p:sldId id="277" r:id="rId11"/>
    <p:sldId id="279" r:id="rId12"/>
    <p:sldId id="276" r:id="rId13"/>
    <p:sldId id="280" r:id="rId14"/>
    <p:sldId id="281" r:id="rId15"/>
    <p:sldId id="282" r:id="rId16"/>
    <p:sldId id="284" r:id="rId17"/>
    <p:sldId id="286" r:id="rId18"/>
    <p:sldId id="285" r:id="rId19"/>
    <p:sldId id="287" r:id="rId20"/>
    <p:sldId id="288" r:id="rId21"/>
    <p:sldId id="289" r:id="rId22"/>
    <p:sldId id="290" r:id="rId23"/>
    <p:sldId id="291" r:id="rId24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rn" initials="I" lastIdx="3" clrIdx="0">
    <p:extLst>
      <p:ext uri="{19B8F6BF-5375-455C-9EA6-DF929625EA0E}">
        <p15:presenceInfo xmlns:p15="http://schemas.microsoft.com/office/powerpoint/2012/main" userId="Inter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1236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1FC4F-48C4-4F74-9080-5B95CF103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1448A7-A47B-43E2-A57C-46CFE1C69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5042D-A289-43A3-AE87-98DB0CBB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AAED5-D2E2-409F-BC01-2C4305F4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F823C-EB19-43D1-8E8F-5CB93FBD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0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5EFB4-315B-49F0-9B6C-2ECE4150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4C2EF8-5085-450F-A21D-69031B2FA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75909-D72B-4F32-848D-C8C9CA11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BB6FD-2597-4246-A7FF-54CEF0C2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C09F5-8ACF-4D4E-8419-C2847E68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2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C1A88F-11B0-4F72-A6A7-0EB407B96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C1D332-449C-46A3-8848-0D2784CED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45F8E-AD32-4381-865A-5E80030E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58817-F894-403F-8FA1-A6BEF6C8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A4342-480A-43D2-BF50-F3543664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6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E7757-D1D3-44D1-8AD0-D24B708D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F3D72-5CAF-4B3C-8836-FAF68106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97E02-B4A2-4D94-8E06-D179CA7C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85911-70A4-4B3B-95E5-4134CCEB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53DE8-6712-452B-8078-EAEB53D6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5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2A180-EAA3-4AA7-98D7-ED0E1EE0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87BC9-FFFD-408F-99DF-9262A387E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1C918-63D9-460C-8F4B-9567E16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AB6B2-56B1-48BC-AB27-0984B563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F701B-D3D8-48A2-9F55-FDF7C69F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9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1B806-00E3-4ED2-9FBB-A95BA826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8FDB2-2410-43F6-BD36-E0913844D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B1FB64-71F4-400A-AA0E-AF5BB74A8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B30F0-F819-4158-9AFA-012CE214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C63AD-0F03-4A9E-9666-AFBCAC3E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08ED6-39A4-4A11-8FB6-6F209B6F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1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9EDAD-652E-4ACD-8E89-A79BA4C3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9D688-34DE-421B-901C-AF17E123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17B16F-8919-406F-9D1F-0554EAA9E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5B29A0-0AD9-4D56-A5B7-DF23F0D90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56D58E-B500-48D2-838C-D7CEB2686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6E6170-8423-4C1A-8452-DA18B9C1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4BB8E-F9EE-4B48-BC78-9A92EDC4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C29372-5F84-4997-B48C-118BBEF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2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DFAA9-3125-4075-882E-754E8930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D3F12B-AA22-465A-ACFD-F3EA61FD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7FCEB2-AB9B-40D1-9892-F46C4674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3525B6-BEED-43D4-B71C-C41DB243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0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CED5B0-1510-4CF2-920C-DA03AE93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A757D3-93D8-43F0-B35F-53DCE82B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9CE882-F180-4A43-B18E-3C99C7E6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1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9B07A-B84A-44CA-8C61-5C0C9C67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A905B-2C28-482B-B7FF-624C72A6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E8021E-CB90-455D-BBE1-411F5FD1F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2A4D5-D69C-4B7C-B044-A3399739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670FA-F20D-4052-8890-83A2A32E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59F6B-597E-4F30-8642-DCCD9EE2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3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1ED80-05C2-49BC-A7E5-C03EE034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53AA31-4AD9-496D-9C07-CCFE7C21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928B0D-D515-47C4-AE47-8D40EECBF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81144-C70D-4900-A33D-14B428BD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AB39-F615-4739-9AA0-11FE21739833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B6A4D-670C-4E38-80CB-B04708EF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ED290E-4EDA-4CDE-BD35-B7CAC4BE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0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88E32-749A-4D12-9E92-EB9A692A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69E1B-FCDC-41BF-9D32-F7F1C057E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8937F-A81F-49AC-B37F-650B3CA9F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EAB39-F615-4739-9AA0-11FE21739833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EF297-D348-4EC5-ADA7-01CA6DCCE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3B58C-26C9-43FC-AD25-6A2393C12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9866-4A86-4E31-A86C-BBCB426AD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61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12" Type="http://schemas.openxmlformats.org/officeDocument/2006/relationships/image" Target="../media/image5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0.png"/><Relationship Id="rId11" Type="http://schemas.openxmlformats.org/officeDocument/2006/relationships/image" Target="../media/image35.png"/><Relationship Id="rId5" Type="http://schemas.openxmlformats.org/officeDocument/2006/relationships/image" Target="../media/image67.png"/><Relationship Id="rId15" Type="http://schemas.openxmlformats.org/officeDocument/2006/relationships/image" Target="../media/image72.png"/><Relationship Id="rId10" Type="http://schemas.openxmlformats.org/officeDocument/2006/relationships/image" Target="../media/image34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705853" y="1720840"/>
            <a:ext cx="5213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/>
              <a:t>SPIRiT</a:t>
            </a:r>
            <a:r>
              <a:rPr lang="en-US" altLang="ko-KR" sz="5400" b="1" dirty="0"/>
              <a:t>:</a:t>
            </a:r>
          </a:p>
          <a:p>
            <a:r>
              <a:rPr lang="en-US" altLang="ko-KR" sz="2400" b="1" dirty="0"/>
              <a:t>Iterative Self-consistent Parallel Imaging Reconstruction from Arbitrary k-Space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52087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2.1 Consistency With the Calibration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47EAF-2FC9-4E77-9D93-32E50F7620ED}"/>
              </a:ext>
            </a:extLst>
          </p:cNvPr>
          <p:cNvSpPr txBox="1"/>
          <p:nvPr/>
        </p:nvSpPr>
        <p:spPr>
          <a:xfrm>
            <a:off x="673768" y="977747"/>
            <a:ext cx="11421979" cy="37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system of equations can simply be written as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603B16B-6122-4882-92BB-406FD01449F6}"/>
              </a:ext>
            </a:extLst>
          </p:cNvPr>
          <p:cNvGrpSpPr/>
          <p:nvPr/>
        </p:nvGrpSpPr>
        <p:grpSpPr>
          <a:xfrm>
            <a:off x="1599448" y="1651503"/>
            <a:ext cx="3656815" cy="609600"/>
            <a:chOff x="1599448" y="1651503"/>
            <a:chExt cx="3656815" cy="6096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E385760-3AF9-4898-94F1-F7029B3BE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9448" y="1651503"/>
              <a:ext cx="1533525" cy="6096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5B297F8-566F-463F-A042-2B5420100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4305" y="1750472"/>
              <a:ext cx="471958" cy="45787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EBD44F-1195-4E14-865E-46287E9330FF}"/>
              </a:ext>
            </a:extLst>
          </p:cNvPr>
          <p:cNvGrpSpPr/>
          <p:nvPr/>
        </p:nvGrpSpPr>
        <p:grpSpPr>
          <a:xfrm>
            <a:off x="1063433" y="2406028"/>
            <a:ext cx="4139080" cy="1133739"/>
            <a:chOff x="1117183" y="2839165"/>
            <a:chExt cx="4139080" cy="113373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654C8A0-7B0F-416C-8CEC-0F402BECD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7183" y="2839165"/>
              <a:ext cx="2949492" cy="113373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B7509C5-C4F4-4C98-A76A-47975CB79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7218" y="3136482"/>
              <a:ext cx="399045" cy="37766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AFF7E1-6BFD-4BC9-8B86-67AF4C0A642C}"/>
                  </a:ext>
                </a:extLst>
              </p:cNvPr>
              <p:cNvSpPr txBox="1"/>
              <p:nvPr/>
            </p:nvSpPr>
            <p:spPr>
              <a:xfrm>
                <a:off x="6907595" y="1750472"/>
                <a:ext cx="291113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en-US" altLang="ko-KR" sz="1200" b="1" i="1" dirty="0">
                    <a:latin typeface="Cambria Math" panose="02040503050406030204" pitchFamily="18" charset="0"/>
                  </a:rPr>
                  <a:t>x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: the entire k</a:t>
                </a:r>
                <a14:m>
                  <m:oMath xmlns:m="http://schemas.openxmlformats.org/officeDocument/2006/math">
                    <m:r>
                      <a:rPr lang="en-US" altLang="ko-KR" sz="1200">
                        <a:latin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space grid data for all coils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convolution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operator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:endParaRPr lang="en-US" altLang="ko-KR" sz="1200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AFF7E1-6BFD-4BC9-8B86-67AF4C0A6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595" y="1750472"/>
                <a:ext cx="2911139" cy="553998"/>
              </a:xfrm>
              <a:prstGeom prst="rect">
                <a:avLst/>
              </a:prstGeom>
              <a:blipFill>
                <a:blip r:embed="rId6"/>
                <a:stretch>
                  <a:fillRect l="-3138" t="-8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E25CD662-1FC1-42BE-8BE0-37D3ED890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1372" y="3700189"/>
            <a:ext cx="5871456" cy="279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2.2 Consistency With the Data Acquisition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47EAF-2FC9-4E77-9D93-32E50F7620ED}"/>
              </a:ext>
            </a:extLst>
          </p:cNvPr>
          <p:cNvSpPr txBox="1"/>
          <p:nvPr/>
        </p:nvSpPr>
        <p:spPr>
          <a:xfrm>
            <a:off x="673768" y="977747"/>
            <a:ext cx="114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Matrix form of linear equations of data acquisition constraint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03EAE4-5858-4FAE-A68C-5C2BA418CCE6}"/>
              </a:ext>
            </a:extLst>
          </p:cNvPr>
          <p:cNvGrpSpPr/>
          <p:nvPr/>
        </p:nvGrpSpPr>
        <p:grpSpPr>
          <a:xfrm>
            <a:off x="1469607" y="1890907"/>
            <a:ext cx="2573004" cy="657225"/>
            <a:chOff x="1958891" y="1877432"/>
            <a:chExt cx="2573004" cy="6572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1750919-09C3-4C2E-9B0E-E11C38B52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8891" y="1877432"/>
              <a:ext cx="1514475" cy="65722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B43EC77-1D58-42DA-A1DF-39A4A16DC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3850" y="2020291"/>
              <a:ext cx="398045" cy="37150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184834-B5DA-401E-9FA8-F018C94F05A1}"/>
                  </a:ext>
                </a:extLst>
              </p:cNvPr>
              <p:cNvSpPr txBox="1"/>
              <p:nvPr/>
            </p:nvSpPr>
            <p:spPr>
              <a:xfrm>
                <a:off x="5664331" y="1978992"/>
                <a:ext cx="450636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en-US" altLang="ko-KR" sz="1200" b="1" i="1" dirty="0">
                    <a:latin typeface="Cambria Math" panose="02040503050406030204" pitchFamily="18" charset="0"/>
                  </a:rPr>
                  <a:t>y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: the vector of </a:t>
                </a:r>
                <a:r>
                  <a:rPr lang="en-US" altLang="ko-KR" sz="1200" b="1" dirty="0">
                    <a:latin typeface="Cambria Math" panose="02040503050406030204" pitchFamily="18" charset="0"/>
                  </a:rPr>
                  <a:t>acquired data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 from all coils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operator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relates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recontructed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Cartesian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acquired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reconstructed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𝐂𝐚𝐫𝐭𝐞𝐬𝐢𝐚𝐧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space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data</m:t>
                    </m:r>
                  </m:oMath>
                </a14:m>
                <a:r>
                  <a:rPr lang="en-US" altLang="ko-KR" sz="1200" i="1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184834-B5DA-401E-9FA8-F018C94F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331" y="1978992"/>
                <a:ext cx="4506364" cy="553998"/>
              </a:xfrm>
              <a:prstGeom prst="rect">
                <a:avLst/>
              </a:prstGeom>
              <a:blipFill>
                <a:blip r:embed="rId4"/>
                <a:stretch>
                  <a:fillRect l="-2030" t="-8791" r="-25304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2F16931B-1A07-4B00-8335-66D9127DDBA1}"/>
              </a:ext>
            </a:extLst>
          </p:cNvPr>
          <p:cNvGrpSpPr/>
          <p:nvPr/>
        </p:nvGrpSpPr>
        <p:grpSpPr>
          <a:xfrm>
            <a:off x="1090613" y="3270403"/>
            <a:ext cx="10753537" cy="2609850"/>
            <a:chOff x="1090613" y="3270403"/>
            <a:chExt cx="10753537" cy="260985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93E4560-EDD7-40F0-BF50-4A9D948D4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0613" y="3270403"/>
              <a:ext cx="3076200" cy="260985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DD4EB4B-BE83-4811-A713-17E9272FD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04274" y="3484725"/>
              <a:ext cx="2520114" cy="1260057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EB41362-56B3-453C-83A9-E3C43A3B647A}"/>
                </a:ext>
              </a:extLst>
            </p:cNvPr>
            <p:cNvGrpSpPr/>
            <p:nvPr/>
          </p:nvGrpSpPr>
          <p:grpSpPr>
            <a:xfrm>
              <a:off x="4404274" y="5105077"/>
              <a:ext cx="7439876" cy="514672"/>
              <a:chOff x="4404274" y="5105077"/>
              <a:chExt cx="7439876" cy="514672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749F968-1983-418B-A3BE-CE19BA88E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4274" y="5123516"/>
                <a:ext cx="453476" cy="176679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0E49A8DA-10F5-415E-92B0-C1F53674A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76800" y="5105077"/>
                <a:ext cx="3600737" cy="19018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D0A3A01F-FBFC-4455-BF31-48C50A5F2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04274" y="5319508"/>
                <a:ext cx="7439876" cy="3002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3742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2.3 Constrained Optimization Formulation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47EAF-2FC9-4E77-9D93-32E50F7620ED}"/>
              </a:ext>
            </a:extLst>
          </p:cNvPr>
          <p:cNvSpPr txBox="1"/>
          <p:nvPr/>
        </p:nvSpPr>
        <p:spPr>
          <a:xfrm>
            <a:off x="673768" y="977747"/>
            <a:ext cx="114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Reconstruction optimization problem of [6] + [8] 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A8B28BE-7846-4C26-BAFF-BD2E7DD9287E}"/>
              </a:ext>
            </a:extLst>
          </p:cNvPr>
          <p:cNvGrpSpPr/>
          <p:nvPr/>
        </p:nvGrpSpPr>
        <p:grpSpPr>
          <a:xfrm>
            <a:off x="942975" y="1741961"/>
            <a:ext cx="5307807" cy="992237"/>
            <a:chOff x="942975" y="1741961"/>
            <a:chExt cx="5307807" cy="99223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5E54D63-2C1E-49A7-894D-49B0D9E2D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" y="1741961"/>
              <a:ext cx="4305300" cy="99223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A956B9C-E219-4C62-82BE-20521D210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1219" y="2092774"/>
              <a:ext cx="309563" cy="29061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18C05F-A7C5-420B-8A0A-3E7190EA54FD}"/>
              </a:ext>
            </a:extLst>
          </p:cNvPr>
          <p:cNvSpPr txBox="1"/>
          <p:nvPr/>
        </p:nvSpPr>
        <p:spPr>
          <a:xfrm>
            <a:off x="673767" y="3384250"/>
            <a:ext cx="114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Reformulation of [9] into unconstrained </a:t>
            </a:r>
            <a:r>
              <a:rPr lang="en-US" altLang="ko-KR" dirty="0" err="1"/>
              <a:t>Lagrangian</a:t>
            </a:r>
            <a:r>
              <a:rPr lang="en-US" altLang="ko-KR" dirty="0"/>
              <a:t> form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1BF280-946B-4D5C-BAA4-99F4CB373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75" y="4123803"/>
            <a:ext cx="7124700" cy="6725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5745B1-E86C-40B9-95C3-2D47A4040E0C}"/>
              </a:ext>
            </a:extLst>
          </p:cNvPr>
          <p:cNvSpPr txBox="1"/>
          <p:nvPr/>
        </p:nvSpPr>
        <p:spPr>
          <a:xfrm>
            <a:off x="673766" y="5695587"/>
            <a:ext cx="114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 equation can be </a:t>
            </a:r>
            <a:r>
              <a:rPr lang="en-US" altLang="ko-KR" b="1" dirty="0"/>
              <a:t>solved by iterative method </a:t>
            </a:r>
            <a:r>
              <a:rPr lang="en-US" altLang="ko-KR" dirty="0"/>
              <a:t>(steepest descent, conjugate gradient)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57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2.4 Arbitrary Cartesian Sampling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47EAF-2FC9-4E77-9D93-32E50F7620ED}"/>
              </a:ext>
            </a:extLst>
          </p:cNvPr>
          <p:cNvSpPr txBox="1"/>
          <p:nvPr/>
        </p:nvSpPr>
        <p:spPr>
          <a:xfrm>
            <a:off x="673768" y="789065"/>
            <a:ext cx="1142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Leave the acquired k-space unchanged (</a:t>
            </a:r>
            <a:r>
              <a:rPr lang="el-GR" altLang="ko-KR" dirty="0"/>
              <a:t>ε</a:t>
            </a:r>
            <a:r>
              <a:rPr lang="en-US" altLang="ko-KR" dirty="0"/>
              <a:t> → 0)</a:t>
            </a:r>
          </a:p>
          <a:p>
            <a:r>
              <a:rPr lang="en-US" altLang="ko-KR" dirty="0"/>
              <a:t>Start with a large λ and reduce it (more weight on calibration consistency)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184834-B5DA-401E-9FA8-F018C94F05A1}"/>
                  </a:ext>
                </a:extLst>
              </p:cNvPr>
              <p:cNvSpPr txBox="1"/>
              <p:nvPr/>
            </p:nvSpPr>
            <p:spPr>
              <a:xfrm>
                <a:off x="4819650" y="1790310"/>
                <a:ext cx="649604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vector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acquired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points</m:t>
                    </m:r>
                  </m:oMath>
                </a14:m>
                <a:r>
                  <a:rPr lang="en-US" altLang="ko-KR" sz="1200" i="1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ko-KR" sz="12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vector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representing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only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missing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points</m:t>
                    </m:r>
                  </m:oMath>
                </a14:m>
                <a:r>
                  <a:rPr lang="en-US" altLang="ko-KR" sz="1200" i="1" dirty="0"/>
                  <a:t> </a:t>
                </a:r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select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𝐚𝐜𝐪𝐮𝐢𝐫𝐞𝐝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𝐩𝐨𝐢𝐧𝐭𝐬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out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full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space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grid</m:t>
                    </m:r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select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𝐧𝐨𝐧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𝐚𝐜𝐪𝐮𝐢𝐫𝐞𝐝</m:t>
                    </m:r>
                    <m:r>
                      <a:rPr lang="en-US" altLang="ko-KR" sz="1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𝐩𝐨𝐢𝐧𝐭𝐬</m:t>
                    </m:r>
                    <m:r>
                      <a:rPr lang="en-US" altLang="ko-KR" sz="1200" b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out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full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space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grid</m:t>
                    </m:r>
                  </m:oMath>
                </a14:m>
                <a:r>
                  <a:rPr lang="en-US" altLang="ko-KR" sz="1200" b="1" i="1" dirty="0">
                    <a:latin typeface="Cambria Math" panose="02040503050406030204" pitchFamily="18" charset="0"/>
                  </a:rPr>
                  <a:t> </a:t>
                </a:r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20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ake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selected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0" smtClean="0">
                          <a:latin typeface="Cambria Math" panose="02040503050406030204" pitchFamily="18" charset="0"/>
                        </a:rPr>
                        <m:t>𝐚𝐜𝐪𝐮𝐢𝐫𝐞𝐝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put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them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back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location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full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kspace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grid</m:t>
                      </m:r>
                    </m:oMath>
                  </m:oMathPara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take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selected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𝐧𝐨𝐧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𝐚𝐜𝐪𝐮𝐢𝐫𝐞𝐝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samples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put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them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back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right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location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full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kspace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grid</m:t>
                    </m:r>
                  </m:oMath>
                </a14:m>
                <a:r>
                  <a:rPr lang="en-US" altLang="ko-KR" sz="1200" b="1" i="1" dirty="0">
                    <a:latin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184834-B5DA-401E-9FA8-F018C94F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650" y="1790310"/>
                <a:ext cx="6496049" cy="1107996"/>
              </a:xfrm>
              <a:prstGeom prst="rect">
                <a:avLst/>
              </a:prstGeom>
              <a:blipFill>
                <a:blip r:embed="rId2"/>
                <a:stretch>
                  <a:fillRect l="-845" t="-552" r="-6479" b="-6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1E53ABE-AA23-4023-B994-F8CC6BEB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2101420"/>
            <a:ext cx="30575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B08037-BB6D-418D-AECE-368708BDBB70}"/>
              </a:ext>
            </a:extLst>
          </p:cNvPr>
          <p:cNvSpPr txBox="1"/>
          <p:nvPr/>
        </p:nvSpPr>
        <p:spPr>
          <a:xfrm>
            <a:off x="673767" y="3137108"/>
            <a:ext cx="114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Substituting into [10]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C794E0B-7568-43FE-9136-1ED11F98A5AC}"/>
              </a:ext>
            </a:extLst>
          </p:cNvPr>
          <p:cNvGrpSpPr/>
          <p:nvPr/>
        </p:nvGrpSpPr>
        <p:grpSpPr>
          <a:xfrm>
            <a:off x="1204912" y="3506440"/>
            <a:ext cx="7553325" cy="2912742"/>
            <a:chOff x="1204912" y="3695122"/>
            <a:chExt cx="7553325" cy="291274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5381D3A-6C12-4A0C-9A3E-4754693B6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4912" y="3695122"/>
              <a:ext cx="7229475" cy="2466975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5214BA-2D41-472D-905F-168CFB9AD656}"/>
                </a:ext>
              </a:extLst>
            </p:cNvPr>
            <p:cNvGrpSpPr/>
            <p:nvPr/>
          </p:nvGrpSpPr>
          <p:grpSpPr>
            <a:xfrm>
              <a:off x="1402555" y="6201378"/>
              <a:ext cx="7355682" cy="406486"/>
              <a:chOff x="1402555" y="6201378"/>
              <a:chExt cx="7355682" cy="40648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41588F3-9C71-470F-A2EB-4CE0BA607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2599" y="6201378"/>
                <a:ext cx="4752975" cy="371475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63D15742-F1F4-4A4A-8BE5-5E95DCBB5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3212" y="6225190"/>
                <a:ext cx="2105025" cy="323850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3DB2A6BB-469F-4DF3-BECC-2BFC834F5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3668" y="6255439"/>
                <a:ext cx="133350" cy="352425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A136694F-CBD2-455D-815E-524DBF96C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2555" y="6274983"/>
                <a:ext cx="266700" cy="2381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92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/>
              <a:t>2.4.1 Projection Over Convex Sets(POCS) algorithm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EC6186-ED6A-4229-8AEB-D2028B4F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223962"/>
            <a:ext cx="54864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1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2.5 Non-Cartesian Sampling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47EAF-2FC9-4E77-9D93-32E50F7620ED}"/>
              </a:ext>
            </a:extLst>
          </p:cNvPr>
          <p:cNvSpPr txBox="1"/>
          <p:nvPr/>
        </p:nvSpPr>
        <p:spPr>
          <a:xfrm>
            <a:off x="673767" y="769035"/>
            <a:ext cx="1142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practical success of the reconstruction depends on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how well the operators </a:t>
            </a:r>
            <a:r>
              <a:rPr lang="en-US" altLang="ko-KR" b="1" i="1" dirty="0"/>
              <a:t>G </a:t>
            </a:r>
            <a:r>
              <a:rPr lang="en-US" altLang="ko-KR" b="1" dirty="0"/>
              <a:t>and </a:t>
            </a:r>
            <a:r>
              <a:rPr lang="en-US" altLang="ko-KR" b="1" i="1" dirty="0"/>
              <a:t>D </a:t>
            </a:r>
            <a:r>
              <a:rPr lang="en-US" altLang="ko-KR" b="1" dirty="0"/>
              <a:t>approximate the true data </a:t>
            </a:r>
            <a:r>
              <a:rPr lang="en-US" altLang="ko-KR" dirty="0"/>
              <a:t>and </a:t>
            </a:r>
          </a:p>
          <a:p>
            <a:r>
              <a:rPr lang="en-US" altLang="ko-KR" dirty="0"/>
              <a:t>	</a:t>
            </a:r>
            <a:r>
              <a:rPr lang="en-US" altLang="ko-KR" b="1" dirty="0"/>
              <a:t>how fast they can be computed </a:t>
            </a:r>
            <a:r>
              <a:rPr lang="en-US" altLang="ko-KR" dirty="0"/>
              <a:t>in practice.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F4DF5-5F7B-455E-A5D2-D53A409EDA84}"/>
              </a:ext>
            </a:extLst>
          </p:cNvPr>
          <p:cNvSpPr txBox="1"/>
          <p:nvPr/>
        </p:nvSpPr>
        <p:spPr>
          <a:xfrm>
            <a:off x="80212" y="2739456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2.5.1 Calibration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7F370E-D739-40BB-B5D5-E5FF41EDC89D}"/>
              </a:ext>
            </a:extLst>
          </p:cNvPr>
          <p:cNvSpPr/>
          <p:nvPr/>
        </p:nvSpPr>
        <p:spPr>
          <a:xfrm>
            <a:off x="673767" y="3423947"/>
            <a:ext cx="11127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dirty="0" err="1"/>
              <a:t>SPIRiT</a:t>
            </a:r>
            <a:r>
              <a:rPr lang="en-US" altLang="ko-KR" dirty="0"/>
              <a:t> approach is </a:t>
            </a:r>
            <a:r>
              <a:rPr lang="en-US" altLang="ko-KR" dirty="0" err="1"/>
              <a:t>autocalibrating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We assume that there is always a subset of </a:t>
            </a:r>
            <a:r>
              <a:rPr lang="en-US" altLang="ko-KR" i="1" dirty="0"/>
              <a:t>k</a:t>
            </a:r>
            <a:r>
              <a:rPr lang="en-US" altLang="ko-KR" dirty="0"/>
              <a:t>-space that is sufficiently sampled for the purpose of calibration.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152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2.5.2 k-Space Domain Reconstruction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47EAF-2FC9-4E77-9D93-32E50F7620ED}"/>
              </a:ext>
            </a:extLst>
          </p:cNvPr>
          <p:cNvSpPr txBox="1"/>
          <p:nvPr/>
        </p:nvSpPr>
        <p:spPr>
          <a:xfrm>
            <a:off x="673768" y="977747"/>
            <a:ext cx="114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Consider a convolution interpolation of data from a Cartesian grid to non-Cartesian grid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D5CF34A-7184-4F72-BD16-C5CD728E4E64}"/>
              </a:ext>
            </a:extLst>
          </p:cNvPr>
          <p:cNvGrpSpPr/>
          <p:nvPr/>
        </p:nvGrpSpPr>
        <p:grpSpPr>
          <a:xfrm>
            <a:off x="1204912" y="1507666"/>
            <a:ext cx="8701089" cy="768809"/>
            <a:chOff x="1204912" y="1621966"/>
            <a:chExt cx="8701089" cy="76880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9AA68BF-5ADA-4736-AC1F-DBB40B4DF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4912" y="1621966"/>
              <a:ext cx="5053013" cy="7688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0F76931-ED83-46E9-A2D0-3ACD950ED8B9}"/>
                    </a:ext>
                  </a:extLst>
                </p:cNvPr>
                <p:cNvSpPr txBox="1"/>
                <p:nvPr/>
              </p:nvSpPr>
              <p:spPr>
                <a:xfrm>
                  <a:off x="7296151" y="1652111"/>
                  <a:ext cx="2609850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non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Cartesian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acquired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a14:m>
                  <a:r>
                    <a:rPr lang="en-US" altLang="ko-KR" sz="1200" i="1" dirty="0"/>
                    <a:t> </a:t>
                  </a:r>
                </a:p>
                <a:p>
                  <a:pPr algn="just"/>
                  <a14:m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non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Cartesian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coordinates</m:t>
                      </m:r>
                    </m:oMath>
                  </a14:m>
                  <a:r>
                    <a:rPr lang="en-US" altLang="ko-KR" sz="1200" i="1" dirty="0"/>
                    <a:t> </a:t>
                  </a:r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just"/>
                  <a14:m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interpolation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kernel</m:t>
                      </m:r>
                    </m:oMath>
                  </a14:m>
                  <a:r>
                    <a:rPr lang="en-US" altLang="ko-KR" sz="1200" b="1" i="1" dirty="0">
                      <a:latin typeface="Cambria Math" panose="02040503050406030204" pitchFamily="18" charset="0"/>
                    </a:rPr>
                    <a:t> </a:t>
                  </a:r>
                </a:p>
                <a:p>
                  <a:pPr algn="just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Cartesian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coil</m:t>
                      </m:r>
                    </m:oMath>
                  </a14:m>
                  <a:r>
                    <a:rPr lang="en-US" altLang="ko-KR" sz="1200" b="1" i="1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0F76931-ED83-46E9-A2D0-3ACD950ED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151" y="1652111"/>
                  <a:ext cx="2609850" cy="738664"/>
                </a:xfrm>
                <a:prstGeom prst="rect">
                  <a:avLst/>
                </a:prstGeom>
                <a:blipFill>
                  <a:blip r:embed="rId3"/>
                  <a:stretch>
                    <a:fillRect l="-2336" b="-41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01754D-3DBA-404E-A7DC-2A59066D94F6}"/>
              </a:ext>
            </a:extLst>
          </p:cNvPr>
          <p:cNvSpPr txBox="1"/>
          <p:nvPr/>
        </p:nvSpPr>
        <p:spPr>
          <a:xfrm>
            <a:off x="673769" y="4266627"/>
            <a:ext cx="114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Ideally, the interpolation kernel, c, should be a </a:t>
            </a:r>
            <a:r>
              <a:rPr lang="en-US" altLang="ko-KR" b="1" i="1" dirty="0" err="1"/>
              <a:t>sinc</a:t>
            </a:r>
            <a:endParaRPr lang="ko-KR" alt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9323B6-CC82-48D3-98B9-FE6682D1AEA5}"/>
              </a:ext>
            </a:extLst>
          </p:cNvPr>
          <p:cNvSpPr txBox="1"/>
          <p:nvPr/>
        </p:nvSpPr>
        <p:spPr>
          <a:xfrm>
            <a:off x="673768" y="4635959"/>
            <a:ext cx="114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However, a small size of kernel is used to reduce the computation</a:t>
            </a:r>
            <a:endParaRPr lang="ko-KR" alt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807B03-C907-4ADB-80CB-B31BEE82A614}"/>
              </a:ext>
            </a:extLst>
          </p:cNvPr>
          <p:cNvSpPr txBox="1"/>
          <p:nvPr/>
        </p:nvSpPr>
        <p:spPr>
          <a:xfrm>
            <a:off x="673767" y="4997023"/>
            <a:ext cx="1142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b="1" dirty="0"/>
              <a:t>errors associated with a small kernel are mitigated by oversampling </a:t>
            </a:r>
            <a:r>
              <a:rPr lang="en-US" altLang="ko-KR" dirty="0"/>
              <a:t>the grid</a:t>
            </a:r>
          </a:p>
          <a:p>
            <a:r>
              <a:rPr lang="en-US" altLang="ko-KR" i="1" dirty="0"/>
              <a:t>And </a:t>
            </a:r>
            <a:r>
              <a:rPr lang="en-US" altLang="ko-KR" b="1" i="1" dirty="0"/>
              <a:t>associated image weighting is mitigated by a </a:t>
            </a:r>
            <a:r>
              <a:rPr lang="en-US" altLang="ko-KR" b="1" i="1" dirty="0" err="1"/>
              <a:t>deapodization</a:t>
            </a:r>
            <a:endParaRPr lang="ko-KR" altLang="en-US" b="1" i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6B8F137-BF81-4F2F-94D9-0DF449A813E9}"/>
              </a:ext>
            </a:extLst>
          </p:cNvPr>
          <p:cNvGrpSpPr/>
          <p:nvPr/>
        </p:nvGrpSpPr>
        <p:grpSpPr>
          <a:xfrm>
            <a:off x="1204912" y="3013601"/>
            <a:ext cx="8701089" cy="755335"/>
            <a:chOff x="1204912" y="2743436"/>
            <a:chExt cx="8701089" cy="75533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8DEC072-B8CF-4301-A121-2B0E455FF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4912" y="2743436"/>
              <a:ext cx="5211932" cy="58078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B1D9655-EDE0-4F59-97A5-7DC6A087AEF6}"/>
                    </a:ext>
                  </a:extLst>
                </p:cNvPr>
                <p:cNvSpPr txBox="1"/>
                <p:nvPr/>
              </p:nvSpPr>
              <p:spPr>
                <a:xfrm>
                  <a:off x="7296151" y="2760107"/>
                  <a:ext cx="2609850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r>
                        <a:rPr lang="el-GR" altLang="ko-KR" sz="12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oversampling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factor</m:t>
                      </m:r>
                    </m:oMath>
                  </a14:m>
                  <a:r>
                    <a:rPr lang="en-US" altLang="ko-KR" sz="1200" i="1" dirty="0"/>
                    <a:t> </a:t>
                  </a:r>
                </a:p>
                <a:p>
                  <a:pPr algn="just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inverse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FT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200" i="1" dirty="0">
                      <a:latin typeface="Cambria Math" panose="02040503050406030204" pitchFamily="18" charset="0"/>
                    </a:rPr>
                    <a:t> </a:t>
                  </a:r>
                </a:p>
                <a:p>
                  <a:pPr algn="just"/>
                  <a14:m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interpolation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kernel</m:t>
                      </m:r>
                    </m:oMath>
                  </a14:m>
                  <a:r>
                    <a:rPr lang="en-US" altLang="ko-KR" sz="1200" b="1" i="1" dirty="0">
                      <a:latin typeface="Cambria Math" panose="02040503050406030204" pitchFamily="18" charset="0"/>
                    </a:rPr>
                    <a:t> </a:t>
                  </a:r>
                </a:p>
                <a:p>
                  <a:pPr algn="just"/>
                  <a14:m>
                    <m:oMath xmlns:m="http://schemas.openxmlformats.org/officeDocument/2006/math">
                      <m:r>
                        <a:rPr lang="en-US" altLang="ko-KR" sz="120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inverse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FT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c</m:t>
                      </m:r>
                    </m:oMath>
                  </a14:m>
                  <a:r>
                    <a:rPr lang="en-US" altLang="ko-KR" sz="1200" b="1" i="1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B1D9655-EDE0-4F59-97A5-7DC6A087A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151" y="2760107"/>
                  <a:ext cx="2609850" cy="738664"/>
                </a:xfrm>
                <a:prstGeom prst="rect">
                  <a:avLst/>
                </a:prstGeom>
                <a:blipFill>
                  <a:blip r:embed="rId5"/>
                  <a:stretch>
                    <a:fillRect l="-2103" b="-24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07E51F-A847-41D1-97F3-FC1212A969A9}"/>
              </a:ext>
            </a:extLst>
          </p:cNvPr>
          <p:cNvSpPr txBox="1"/>
          <p:nvPr/>
        </p:nvSpPr>
        <p:spPr>
          <a:xfrm>
            <a:off x="673767" y="2484313"/>
            <a:ext cx="114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 started interpolation 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75204B-EC8E-471E-981E-04074ACEFB48}"/>
                  </a:ext>
                </a:extLst>
              </p:cNvPr>
              <p:cNvSpPr txBox="1"/>
              <p:nvPr/>
            </p:nvSpPr>
            <p:spPr>
              <a:xfrm>
                <a:off x="12659735" y="428919"/>
                <a:ext cx="6949851" cy="594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i="1" dirty="0">
                    <a:latin typeface="Cambria Math" panose="02040503050406030204" pitchFamily="18" charset="0"/>
                  </a:rPr>
                  <a:t>The reason why ideal interpolation kernel = </a:t>
                </a:r>
                <a:r>
                  <a:rPr lang="en-US" altLang="ko-KR" b="0" i="1" dirty="0" err="1">
                    <a:latin typeface="Cambria Math" panose="02040503050406030204" pitchFamily="18" charset="0"/>
                  </a:rPr>
                  <a:t>sinc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az-Cyrl-AZ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𝑭𝑻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ko-KR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𝑠𝑎𝑚𝑝𝑙𝑒𝑑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𝑭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𝑭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b="1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ko-KR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;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az-Cyrl-AZ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𝐹𝑂𝑉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𝐿𝑃𝐹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𝑠𝑖𝑛𝑐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75204B-EC8E-471E-981E-04074ACEF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9735" y="428919"/>
                <a:ext cx="6949851" cy="5941370"/>
              </a:xfrm>
              <a:prstGeom prst="rect">
                <a:avLst/>
              </a:prstGeom>
              <a:blipFill>
                <a:blip r:embed="rId6"/>
                <a:stretch>
                  <a:fillRect l="-2105" t="-14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065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2.5.2 k-Space Domain Reconstruction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47EAF-2FC9-4E77-9D93-32E50F7620ED}"/>
              </a:ext>
            </a:extLst>
          </p:cNvPr>
          <p:cNvSpPr txBox="1"/>
          <p:nvPr/>
        </p:nvSpPr>
        <p:spPr>
          <a:xfrm>
            <a:off x="673768" y="977747"/>
            <a:ext cx="114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solution when using a non-</a:t>
            </a:r>
            <a:r>
              <a:rPr lang="en-US" altLang="ko-KR" dirty="0" err="1"/>
              <a:t>sinc</a:t>
            </a:r>
            <a:r>
              <a:rPr lang="en-US" altLang="ko-KR" dirty="0"/>
              <a:t> kernel, 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62AD5F-8D4B-4C38-953B-10F5D5FEE6FA}"/>
              </a:ext>
            </a:extLst>
          </p:cNvPr>
          <p:cNvGrpSpPr/>
          <p:nvPr/>
        </p:nvGrpSpPr>
        <p:grpSpPr>
          <a:xfrm>
            <a:off x="1477379" y="1785228"/>
            <a:ext cx="7923797" cy="723900"/>
            <a:chOff x="1477379" y="1785228"/>
            <a:chExt cx="7923797" cy="7239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115708F-8317-4D47-83C3-87DBDDEAA6C9}"/>
                </a:ext>
              </a:extLst>
            </p:cNvPr>
            <p:cNvGrpSpPr/>
            <p:nvPr/>
          </p:nvGrpSpPr>
          <p:grpSpPr>
            <a:xfrm>
              <a:off x="1477379" y="1785228"/>
              <a:ext cx="3855617" cy="723900"/>
              <a:chOff x="1477379" y="1785228"/>
              <a:chExt cx="3855617" cy="7239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167525E-1FB2-4432-8DC2-CB7755F9A8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77379" y="1785228"/>
                <a:ext cx="2124075" cy="723900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C42132F7-6526-4C73-9D6B-F6BC5C7C3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2500" y="1915666"/>
                <a:ext cx="570496" cy="37551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56DB683-77D8-46D6-A123-942612109D74}"/>
                    </a:ext>
                  </a:extLst>
                </p:cNvPr>
                <p:cNvSpPr txBox="1"/>
                <p:nvPr/>
              </p:nvSpPr>
              <p:spPr>
                <a:xfrm>
                  <a:off x="6791326" y="2014903"/>
                  <a:ext cx="260985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interpolation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kernel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̃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a14:m>
                  <a:r>
                    <a:rPr lang="en-US" altLang="ko-KR" sz="1200" i="1" dirty="0">
                      <a:latin typeface="Cambria Math" panose="02040503050406030204" pitchFamily="18" charset="0"/>
                    </a:rPr>
                    <a:t> = </a:t>
                  </a:r>
                  <a:r>
                    <a:rPr lang="el-GR" altLang="ko-KR" sz="1200" i="1" dirty="0">
                      <a:latin typeface="Cambria Math" panose="02040503050406030204" pitchFamily="18" charset="0"/>
                    </a:rPr>
                    <a:t>δ</a:t>
                  </a:r>
                  <a:r>
                    <a:rPr lang="en-US" altLang="ko-KR" sz="1200" i="1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 algn="just"/>
                  <a:r>
                    <a:rPr lang="en-US" altLang="ko-KR" sz="1200" i="1" dirty="0">
                      <a:latin typeface="Cambria Math" panose="02040503050406030204" pitchFamily="18" charset="0"/>
                    </a:rPr>
                    <a:t>	</a:t>
                  </a:r>
                  <a:r>
                    <a:rPr lang="en-US" altLang="ko-KR" sz="1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̃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altLang="ko-KR" sz="12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56DB683-77D8-46D6-A123-942612109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326" y="2014903"/>
                  <a:ext cx="260985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402" t="-13333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2BEED4C-0364-4EA0-A0C4-A93A614083C6}"/>
              </a:ext>
            </a:extLst>
          </p:cNvPr>
          <p:cNvSpPr txBox="1"/>
          <p:nvPr/>
        </p:nvSpPr>
        <p:spPr>
          <a:xfrm>
            <a:off x="673768" y="2947277"/>
            <a:ext cx="114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the image domain,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2CE963-6349-41A5-8801-6E64975DEE5E}"/>
                  </a:ext>
                </a:extLst>
              </p:cNvPr>
              <p:cNvSpPr txBox="1"/>
              <p:nvPr/>
            </p:nvSpPr>
            <p:spPr>
              <a:xfrm>
                <a:off x="422440" y="4839528"/>
                <a:ext cx="1192463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The solution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may no longer be consistent with the data calibration constraint [Eq. 6.]</a:t>
                </a:r>
              </a:p>
              <a:p>
                <a:r>
                  <a:rPr lang="en-US" altLang="ko-KR" dirty="0"/>
                  <a:t>This is a problem when using a Kaiser-Bessel kernel, which has large variations across the imaged FOV</a:t>
                </a:r>
              </a:p>
              <a:p>
                <a:r>
                  <a:rPr lang="en-US" altLang="ko-KR" dirty="0"/>
                  <a:t>Any amplitude variation in the FOV will amplify residual aliasing</a:t>
                </a:r>
              </a:p>
              <a:p>
                <a:r>
                  <a:rPr lang="en-US" altLang="ko-KR" u="sng" dirty="0"/>
                  <a:t>To mitigate this, one should design a kernel with ripple constraints on the passband, as well as the stop band.</a:t>
                </a:r>
              </a:p>
              <a:p>
                <a:r>
                  <a:rPr lang="en-US" altLang="ko-KR" u="sng" dirty="0"/>
                  <a:t>Ex. Windowed-</a:t>
                </a:r>
                <a:r>
                  <a:rPr lang="en-US" altLang="ko-KR" u="sng" dirty="0" err="1"/>
                  <a:t>sinc</a:t>
                </a:r>
                <a:r>
                  <a:rPr lang="en-US" altLang="ko-KR" u="sng" dirty="0"/>
                  <a:t> kernel or modifying the min-max second order cone program(SOCP) to include the image intensity variation constraint</a:t>
                </a:r>
                <a:endParaRPr lang="ko-KR" altLang="en-US" u="sng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2CE963-6349-41A5-8801-6E64975D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40" y="4839528"/>
                <a:ext cx="11924633" cy="1754326"/>
              </a:xfrm>
              <a:prstGeom prst="rect">
                <a:avLst/>
              </a:prstGeom>
              <a:blipFill>
                <a:blip r:embed="rId5"/>
                <a:stretch>
                  <a:fillRect l="-409" t="-2083" b="-4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05A41D8A-815F-4B7E-A167-B7A266719189}"/>
              </a:ext>
            </a:extLst>
          </p:cNvPr>
          <p:cNvGrpSpPr/>
          <p:nvPr/>
        </p:nvGrpSpPr>
        <p:grpSpPr>
          <a:xfrm>
            <a:off x="1226721" y="3721417"/>
            <a:ext cx="8372475" cy="685800"/>
            <a:chOff x="1226721" y="3721417"/>
            <a:chExt cx="8372475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B6D3A8-F33D-4DF8-B5EB-9F2564B6585B}"/>
                    </a:ext>
                  </a:extLst>
                </p:cNvPr>
                <p:cNvSpPr txBox="1"/>
                <p:nvPr/>
              </p:nvSpPr>
              <p:spPr>
                <a:xfrm>
                  <a:off x="6989346" y="3821395"/>
                  <a:ext cx="260985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inverse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FT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a14:m>
                  <a:r>
                    <a:rPr lang="en-US" altLang="ko-KR" sz="1200" b="1" i="1" dirty="0">
                      <a:latin typeface="Cambria Math" panose="02040503050406030204" pitchFamily="18" charset="0"/>
                    </a:rPr>
                    <a:t> </a:t>
                  </a:r>
                </a:p>
                <a:p>
                  <a:pPr algn="just"/>
                  <a14:m>
                    <m:oMath xmlns:m="http://schemas.openxmlformats.org/officeDocument/2006/math">
                      <m:r>
                        <a:rPr lang="en-US" altLang="ko-KR" sz="1200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inverse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FT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a14:m>
                  <a:r>
                    <a:rPr lang="en-US" altLang="ko-KR" sz="1200" b="1" i="1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B6D3A8-F33D-4DF8-B5EB-9F2564B65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346" y="3821395"/>
                  <a:ext cx="260985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103" b="-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AFC373E-B37C-4164-BA79-61C77E52D32F}"/>
                </a:ext>
              </a:extLst>
            </p:cNvPr>
            <p:cNvGrpSpPr/>
            <p:nvPr/>
          </p:nvGrpSpPr>
          <p:grpSpPr>
            <a:xfrm>
              <a:off x="1226721" y="3721417"/>
              <a:ext cx="4862512" cy="685800"/>
              <a:chOff x="1226721" y="3567169"/>
              <a:chExt cx="4862512" cy="685800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4D95B3A5-9908-49FD-8F94-8BC0C9C6C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6721" y="3608994"/>
                <a:ext cx="2247900" cy="571500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845DAF4A-F5A4-454B-B452-C2C3A3AA9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74621" y="3567169"/>
                <a:ext cx="1714500" cy="68580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4BE67C50-4E0F-4D7C-9CD8-D6FBA55448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84408" y="3738619"/>
                <a:ext cx="504825" cy="342900"/>
              </a:xfrm>
              <a:prstGeom prst="rect">
                <a:avLst/>
              </a:prstGeom>
            </p:spPr>
          </p:pic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69146B2-C96D-40B7-9BA9-B101680B644D}"/>
              </a:ext>
            </a:extLst>
          </p:cNvPr>
          <p:cNvGrpSpPr/>
          <p:nvPr/>
        </p:nvGrpSpPr>
        <p:grpSpPr>
          <a:xfrm>
            <a:off x="12192000" y="4758931"/>
            <a:ext cx="2005483" cy="609600"/>
            <a:chOff x="1599448" y="1651503"/>
            <a:chExt cx="2005483" cy="6096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A9F3070-EE61-45A8-9D55-973CFC419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99448" y="1651503"/>
              <a:ext cx="1533525" cy="6096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AEC428D-F563-476B-B979-6D944AB4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32973" y="1803233"/>
              <a:ext cx="471958" cy="457870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066FC1BE-5C37-43FA-A00B-2BD92EBC6B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92000" y="1714664"/>
            <a:ext cx="5053013" cy="76880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2C3F971-23BA-42F4-AE0D-C16D7E6E6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204" r="71076" b="1"/>
          <a:stretch/>
        </p:blipFill>
        <p:spPr>
          <a:xfrm>
            <a:off x="14587895" y="1820893"/>
            <a:ext cx="487137" cy="6096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DD4A561-9A16-4471-B0FD-DDFBF6CA22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92000" y="3621657"/>
            <a:ext cx="6899216" cy="76880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6C056CF-A1B4-4A7A-9478-1FE455203E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r="66221" b="-1638"/>
          <a:stretch/>
        </p:blipFill>
        <p:spPr>
          <a:xfrm>
            <a:off x="16237511" y="3792270"/>
            <a:ext cx="671072" cy="51334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C35BE3C-21EE-4B6E-B690-2ED40534921E}"/>
              </a:ext>
            </a:extLst>
          </p:cNvPr>
          <p:cNvSpPr txBox="1"/>
          <p:nvPr/>
        </p:nvSpPr>
        <p:spPr>
          <a:xfrm>
            <a:off x="14374791" y="4768366"/>
            <a:ext cx="439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= Imperfection from kernel affect data acquisition consistency (y=Dx) and sequentially affect calibration consistency ?</a:t>
            </a:r>
            <a:endParaRPr lang="ko-KR" altLang="en-US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B283F4-9B27-4592-928E-552FC89A7A0E}"/>
              </a:ext>
            </a:extLst>
          </p:cNvPr>
          <p:cNvSpPr txBox="1"/>
          <p:nvPr/>
        </p:nvSpPr>
        <p:spPr>
          <a:xfrm>
            <a:off x="14831463" y="5968695"/>
            <a:ext cx="4589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data acquisition consistency(y=Dx) using different kernel(gridding) from this</a:t>
            </a:r>
          </a:p>
          <a:p>
            <a:r>
              <a:rPr lang="en-US" altLang="ko-KR" b="1" dirty="0"/>
              <a:t>This kernel is for reconstruction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A77E51-870B-42E4-ABAC-7880CFE2E105}"/>
              </a:ext>
            </a:extLst>
          </p:cNvPr>
          <p:cNvSpPr txBox="1"/>
          <p:nvPr/>
        </p:nvSpPr>
        <p:spPr>
          <a:xfrm>
            <a:off x="12389639" y="391814"/>
            <a:ext cx="439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 filter(GRAPPA) vs IIR filter(</a:t>
            </a:r>
            <a:r>
              <a:rPr lang="en-US" altLang="ko-KR" dirty="0" err="1"/>
              <a:t>SPIRiT</a:t>
            </a:r>
            <a:r>
              <a:rPr lang="en-US" altLang="ko-KR" dirty="0"/>
              <a:t>)</a:t>
            </a:r>
            <a:endParaRPr lang="ko-KR" altLang="en-US" u="sng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BC6C7D-511A-4616-8089-2F725957A3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41177" y="6901565"/>
            <a:ext cx="5479049" cy="3678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022FF2-C159-4FEA-8B36-470433A506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39613" y="6901565"/>
            <a:ext cx="5101565" cy="3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2.5.3 Revisiting the Calibration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F147AE-2AD0-443A-9382-7ECC7B26A499}"/>
              </a:ext>
            </a:extLst>
          </p:cNvPr>
          <p:cNvSpPr/>
          <p:nvPr/>
        </p:nvSpPr>
        <p:spPr>
          <a:xfrm>
            <a:off x="1123950" y="1200745"/>
            <a:ext cx="10443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grid oversampling in </a:t>
            </a:r>
            <a:r>
              <a:rPr lang="en-US" altLang="ko-KR" i="1" dirty="0"/>
              <a:t>k</a:t>
            </a:r>
            <a:r>
              <a:rPr lang="en-US" altLang="ko-KR" dirty="0"/>
              <a:t>-space requires that the calibration kernel support be increased by the same amount.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19E37-3732-4F0C-9B8D-D9F1D7A0413A}"/>
              </a:ext>
            </a:extLst>
          </p:cNvPr>
          <p:cNvSpPr/>
          <p:nvPr/>
        </p:nvSpPr>
        <p:spPr>
          <a:xfrm>
            <a:off x="1123950" y="2611774"/>
            <a:ext cx="10443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Field of view of the oversampled grid or else the fidelity and integrity of the calibration may be compromised.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73B106-E521-4E1D-A660-DD3598AD5D81}"/>
              </a:ext>
            </a:extLst>
          </p:cNvPr>
          <p:cNvSpPr/>
          <p:nvPr/>
        </p:nvSpPr>
        <p:spPr>
          <a:xfrm>
            <a:off x="1123950" y="4022803"/>
            <a:ext cx="10763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interpolation kernel that grids the calibration region should have as little passband ripple as possible, again to ensure the fidelity of the calibration process.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17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1" y="84544"/>
            <a:ext cx="3453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3. </a:t>
            </a:r>
          </a:p>
          <a:p>
            <a:r>
              <a:rPr lang="en-US" altLang="ko-KR" sz="3600" b="1" dirty="0"/>
              <a:t>Reconstruction</a:t>
            </a:r>
            <a:endParaRPr lang="en-US" altLang="ko-KR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6886BC-9BA3-4894-A2DC-0CCB44364EB8}"/>
              </a:ext>
            </a:extLst>
          </p:cNvPr>
          <p:cNvSpPr/>
          <p:nvPr/>
        </p:nvSpPr>
        <p:spPr>
          <a:xfrm>
            <a:off x="4800600" y="1665873"/>
            <a:ext cx="66675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• Design an appropriate interpolation kernel based on a</a:t>
            </a:r>
          </a:p>
          <a:p>
            <a:r>
              <a:rPr lang="en-US" altLang="ko-KR" sz="1600" dirty="0"/>
              <a:t>specific maximum aliasing amplitude, image weighting,</a:t>
            </a:r>
          </a:p>
          <a:p>
            <a:r>
              <a:rPr lang="en-US" altLang="ko-KR" sz="1600" dirty="0"/>
              <a:t>kernel width, and grid oversampling</a:t>
            </a:r>
          </a:p>
          <a:p>
            <a:endParaRPr lang="en-US" altLang="ko-KR" sz="1600" dirty="0"/>
          </a:p>
          <a:p>
            <a:r>
              <a:rPr lang="en-US" altLang="ko-KR" sz="1600" dirty="0"/>
              <a:t>• Perform a calibration that supports the oversampled</a:t>
            </a:r>
          </a:p>
          <a:p>
            <a:r>
              <a:rPr lang="en-US" altLang="ko-KR" sz="1600" dirty="0"/>
              <a:t>grid size to obtain the calibration weights</a:t>
            </a:r>
          </a:p>
          <a:p>
            <a:endParaRPr lang="en-US" altLang="ko-KR" sz="1600" dirty="0"/>
          </a:p>
          <a:p>
            <a:r>
              <a:rPr lang="en-US" altLang="ko-KR" sz="1600" dirty="0"/>
              <a:t>• Solve Eq. 10 using the CG algorithm to obtain reconstructed</a:t>
            </a:r>
          </a:p>
          <a:p>
            <a:r>
              <a:rPr lang="en-US" altLang="ko-KR" sz="1600" dirty="0"/>
              <a:t>Cartesian </a:t>
            </a:r>
            <a:r>
              <a:rPr lang="en-US" altLang="ko-KR" sz="1600" i="1" dirty="0"/>
              <a:t>k</a:t>
            </a:r>
            <a:r>
              <a:rPr lang="en-US" altLang="ko-KR" sz="1600" dirty="0"/>
              <a:t>-space data for all coils</a:t>
            </a:r>
          </a:p>
          <a:p>
            <a:endParaRPr lang="en-US" altLang="ko-KR" sz="1600" dirty="0"/>
          </a:p>
          <a:p>
            <a:r>
              <a:rPr lang="en-US" altLang="ko-KR" sz="1600" dirty="0"/>
              <a:t>• Reconstruct the images by computing the inverse Fourier transform</a:t>
            </a:r>
          </a:p>
          <a:p>
            <a:endParaRPr lang="en-US" altLang="ko-KR" sz="1600" dirty="0"/>
          </a:p>
          <a:p>
            <a:r>
              <a:rPr lang="en-US" altLang="ko-KR" sz="1600" dirty="0"/>
              <a:t>• Crop to the desired grid size</a:t>
            </a:r>
          </a:p>
          <a:p>
            <a:endParaRPr lang="en-US" altLang="ko-KR" sz="1600" dirty="0"/>
          </a:p>
          <a:p>
            <a:r>
              <a:rPr lang="en-US" altLang="ko-KR" sz="1600" dirty="0"/>
              <a:t>• </a:t>
            </a:r>
            <a:r>
              <a:rPr lang="en-US" altLang="ko-KR" sz="1600" dirty="0" err="1"/>
              <a:t>Apodize</a:t>
            </a:r>
            <a:r>
              <a:rPr lang="en-US" altLang="ko-KR" sz="1600" dirty="0"/>
              <a:t> the images by multiplying with the inverse</a:t>
            </a:r>
          </a:p>
          <a:p>
            <a:r>
              <a:rPr lang="en-US" altLang="ko-KR" sz="1600" dirty="0"/>
              <a:t>Fourier transform of the interpolation kernel.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739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SPIRiT</a:t>
            </a:r>
            <a:r>
              <a:rPr lang="en-US" altLang="ko-KR" sz="1600" b="1" dirty="0"/>
              <a:t> : </a:t>
            </a:r>
            <a:r>
              <a:rPr lang="en-US" altLang="ko-KR" sz="1200" b="1" dirty="0"/>
              <a:t>Iterative Self-consistent Parallel Imaging Reconstruction from Arbitrary k-Space</a:t>
            </a:r>
            <a:endParaRPr lang="ko-KR" alt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6B7CF-8221-4174-9090-B4F60A54BC2D}"/>
              </a:ext>
            </a:extLst>
          </p:cNvPr>
          <p:cNvSpPr txBox="1"/>
          <p:nvPr/>
        </p:nvSpPr>
        <p:spPr>
          <a:xfrm>
            <a:off x="818147" y="1214280"/>
            <a:ext cx="11061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Generalized reconstruction framework based on </a:t>
            </a:r>
            <a:r>
              <a:rPr lang="en-US" altLang="ko-KR" b="1" dirty="0"/>
              <a:t>self-consistency</a:t>
            </a:r>
          </a:p>
          <a:p>
            <a:endParaRPr lang="en-US" altLang="ko-KR" dirty="0"/>
          </a:p>
          <a:p>
            <a:r>
              <a:rPr lang="en-US" altLang="ko-KR" dirty="0"/>
              <a:t>Reconstruction is able to be formulated as an optimization that yields the </a:t>
            </a:r>
            <a:r>
              <a:rPr lang="en-US" altLang="ko-KR" b="1" dirty="0"/>
              <a:t>most consistent solution with calibration and acquisition data</a:t>
            </a:r>
          </a:p>
          <a:p>
            <a:endParaRPr lang="en-US" altLang="ko-KR" dirty="0"/>
          </a:p>
          <a:p>
            <a:r>
              <a:rPr lang="en-US" altLang="ko-KR" dirty="0"/>
              <a:t>The formulation can flexibly incorporate additional image priors (off-resonance correction, regularization terms)</a:t>
            </a:r>
          </a:p>
          <a:p>
            <a:endParaRPr lang="en-US" altLang="ko-KR" dirty="0"/>
          </a:p>
          <a:p>
            <a:r>
              <a:rPr lang="en-US" altLang="ko-KR" dirty="0"/>
              <a:t>Several </a:t>
            </a:r>
            <a:r>
              <a:rPr lang="en-US" altLang="ko-KR" b="1" dirty="0"/>
              <a:t>iterative strategies </a:t>
            </a:r>
            <a:r>
              <a:rPr lang="en-US" altLang="ko-KR" dirty="0"/>
              <a:t>to solve the posed reconstruction are presented (POCS, CG)</a:t>
            </a:r>
          </a:p>
        </p:txBody>
      </p:sp>
    </p:spTree>
    <p:extLst>
      <p:ext uri="{BB962C8B-B14F-4D97-AF65-F5344CB8AC3E}">
        <p14:creationId xmlns:p14="http://schemas.microsoft.com/office/powerpoint/2010/main" val="3270477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3.1 k-Space based reconstruction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56E6C-1AD6-40DB-86B8-A32C800DD6F1}"/>
              </a:ext>
            </a:extLst>
          </p:cNvPr>
          <p:cNvSpPr txBox="1"/>
          <p:nvPr/>
        </p:nvSpPr>
        <p:spPr>
          <a:xfrm>
            <a:off x="7405254" y="468951"/>
            <a:ext cx="4498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calculating the gradient of objective function(eq.11)</a:t>
            </a: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500AF8-1073-4D53-8D4D-300B38689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2" y="448476"/>
            <a:ext cx="7097051" cy="640952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5DAA9CA-B118-4F7E-9C84-16C8562C9E79}"/>
              </a:ext>
            </a:extLst>
          </p:cNvPr>
          <p:cNvSpPr/>
          <p:nvPr/>
        </p:nvSpPr>
        <p:spPr>
          <a:xfrm>
            <a:off x="552450" y="561974"/>
            <a:ext cx="2600325" cy="344705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F0A111-F9D4-4EE2-A171-EE9033559D70}"/>
              </a:ext>
            </a:extLst>
          </p:cNvPr>
          <p:cNvSpPr/>
          <p:nvPr/>
        </p:nvSpPr>
        <p:spPr>
          <a:xfrm>
            <a:off x="6949271" y="510312"/>
            <a:ext cx="455983" cy="22505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1E0B5-77CE-4B51-B7F3-3E8CDE5C083A}"/>
              </a:ext>
            </a:extLst>
          </p:cNvPr>
          <p:cNvSpPr txBox="1"/>
          <p:nvPr/>
        </p:nvSpPr>
        <p:spPr>
          <a:xfrm>
            <a:off x="2115697" y="703015"/>
            <a:ext cx="43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(x)</a:t>
            </a:r>
            <a:endParaRPr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0DE5F3-2C8E-428A-8CF9-5DFE538C087B}"/>
              </a:ext>
            </a:extLst>
          </p:cNvPr>
          <p:cNvSpPr txBox="1"/>
          <p:nvPr/>
        </p:nvSpPr>
        <p:spPr>
          <a:xfrm>
            <a:off x="563122" y="2798515"/>
            <a:ext cx="43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(y)</a:t>
            </a:r>
            <a:endParaRPr lang="ko-KR" altLang="en-US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3BC66A-D07A-41C6-BD96-B2E444A64605}"/>
              </a:ext>
            </a:extLst>
          </p:cNvPr>
          <p:cNvSpPr/>
          <p:nvPr/>
        </p:nvSpPr>
        <p:spPr>
          <a:xfrm>
            <a:off x="638176" y="714375"/>
            <a:ext cx="1333500" cy="317182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E552D7-1480-4071-ABF9-476A507D7CC8}"/>
              </a:ext>
            </a:extLst>
          </p:cNvPr>
          <p:cNvSpPr/>
          <p:nvPr/>
        </p:nvSpPr>
        <p:spPr>
          <a:xfrm>
            <a:off x="2199667" y="714376"/>
            <a:ext cx="867384" cy="317182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F2829F-5790-46E3-A938-ABF46C5310CD}"/>
              </a:ext>
            </a:extLst>
          </p:cNvPr>
          <p:cNvSpPr/>
          <p:nvPr/>
        </p:nvSpPr>
        <p:spPr>
          <a:xfrm>
            <a:off x="6946769" y="907775"/>
            <a:ext cx="455984" cy="22505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BA47D-2123-43AE-AE97-56577D63907D}"/>
              </a:ext>
            </a:extLst>
          </p:cNvPr>
          <p:cNvSpPr txBox="1"/>
          <p:nvPr/>
        </p:nvSpPr>
        <p:spPr>
          <a:xfrm>
            <a:off x="7405254" y="877279"/>
            <a:ext cx="4786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acquisition data consistency term (interpolating error)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1BFF5B-83DE-4263-9956-2AD2FD627B67}"/>
              </a:ext>
            </a:extLst>
          </p:cNvPr>
          <p:cNvSpPr/>
          <p:nvPr/>
        </p:nvSpPr>
        <p:spPr>
          <a:xfrm>
            <a:off x="6943942" y="1285608"/>
            <a:ext cx="455983" cy="22505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AED957-C355-46DF-A4FD-6F95C4E64B63}"/>
              </a:ext>
            </a:extLst>
          </p:cNvPr>
          <p:cNvSpPr txBox="1"/>
          <p:nvPr/>
        </p:nvSpPr>
        <p:spPr>
          <a:xfrm>
            <a:off x="7405254" y="1263610"/>
            <a:ext cx="4498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calibration data consistency term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07C02C-4EEE-437D-91C9-5824BF593FAD}"/>
              </a:ext>
            </a:extLst>
          </p:cNvPr>
          <p:cNvSpPr txBox="1"/>
          <p:nvPr/>
        </p:nvSpPr>
        <p:spPr>
          <a:xfrm>
            <a:off x="6790073" y="1808245"/>
            <a:ext cx="5113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Fig. 2b </a:t>
            </a:r>
            <a:r>
              <a:rPr lang="en-US" altLang="ko-KR" sz="1400" dirty="0"/>
              <a:t>: Illustration of convolution interpolation operator</a:t>
            </a:r>
            <a:r>
              <a:rPr lang="en-US" altLang="ko-KR" sz="1400" i="1" dirty="0"/>
              <a:t>(</a:t>
            </a:r>
            <a:r>
              <a:rPr lang="en-US" altLang="ko-KR" sz="1400" b="1" i="1" dirty="0"/>
              <a:t>D</a:t>
            </a:r>
            <a:r>
              <a:rPr lang="en-US" altLang="ko-KR" sz="1400" i="1" dirty="0"/>
              <a:t>)</a:t>
            </a:r>
          </a:p>
          <a:p>
            <a:r>
              <a:rPr lang="en-US" altLang="ko-KR" sz="1400" i="1" dirty="0"/>
              <a:t>	</a:t>
            </a:r>
            <a:r>
              <a:rPr lang="en-US" altLang="ko-KR" sz="1200" i="1" dirty="0"/>
              <a:t>cartesian ↔ non-Cartesian, oversampling grid</a:t>
            </a:r>
            <a:endParaRPr lang="ko-KR" altLang="en-US" sz="1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EB3835-1915-439E-9BF5-A897F77A7534}"/>
              </a:ext>
            </a:extLst>
          </p:cNvPr>
          <p:cNvSpPr txBox="1"/>
          <p:nvPr/>
        </p:nvSpPr>
        <p:spPr>
          <a:xfrm>
            <a:off x="6790073" y="2368903"/>
            <a:ext cx="5113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Fig. 2c </a:t>
            </a:r>
            <a:r>
              <a:rPr lang="en-US" altLang="ko-KR" sz="1400" dirty="0"/>
              <a:t>: Illustration of k-space convolution with </a:t>
            </a:r>
          </a:p>
          <a:p>
            <a:r>
              <a:rPr lang="en-US" altLang="ko-KR" sz="1400" dirty="0"/>
              <a:t>           calibrated </a:t>
            </a:r>
            <a:r>
              <a:rPr lang="en-US" altLang="ko-KR" sz="1400" dirty="0" err="1"/>
              <a:t>SPIRiT</a:t>
            </a:r>
            <a:r>
              <a:rPr lang="en-US" altLang="ko-KR" sz="1400" dirty="0"/>
              <a:t> kernel operator</a:t>
            </a:r>
            <a:r>
              <a:rPr lang="en-US" altLang="ko-KR" sz="1400" i="1" dirty="0"/>
              <a:t>(</a:t>
            </a:r>
            <a:r>
              <a:rPr lang="en-US" altLang="ko-KR" sz="1400" b="1" i="1" dirty="0"/>
              <a:t>G</a:t>
            </a:r>
            <a:r>
              <a:rPr lang="en-US" altLang="ko-KR" sz="1400" i="1" dirty="0"/>
              <a:t>)</a:t>
            </a:r>
          </a:p>
          <a:p>
            <a:r>
              <a:rPr lang="en-US" altLang="ko-KR" sz="1400" i="1" dirty="0"/>
              <a:t>	</a:t>
            </a:r>
            <a:r>
              <a:rPr lang="en-US" altLang="ko-KR" sz="1200" i="1" dirty="0"/>
              <a:t>cartesian, oversampling grid</a:t>
            </a:r>
            <a:endParaRPr lang="ko-KR" altLang="en-US" sz="1400" i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DAD186-929A-49A2-9A0D-61008E38485A}"/>
              </a:ext>
            </a:extLst>
          </p:cNvPr>
          <p:cNvSpPr/>
          <p:nvPr/>
        </p:nvSpPr>
        <p:spPr>
          <a:xfrm>
            <a:off x="6878924" y="3301426"/>
            <a:ext cx="50246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Adv : </a:t>
            </a:r>
          </a:p>
          <a:p>
            <a:r>
              <a:rPr lang="en-US" altLang="ko-KR" sz="1600" dirty="0"/>
              <a:t>	</a:t>
            </a:r>
            <a:r>
              <a:rPr lang="en-US" altLang="ko-KR" sz="1400" dirty="0"/>
              <a:t>Does not requiring a FT during the iterations</a:t>
            </a:r>
            <a:endParaRPr lang="ko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EF01B3-7782-423C-B93C-A185980A2C58}"/>
              </a:ext>
            </a:extLst>
          </p:cNvPr>
          <p:cNvSpPr/>
          <p:nvPr/>
        </p:nvSpPr>
        <p:spPr>
          <a:xfrm>
            <a:off x="6878923" y="4105621"/>
            <a:ext cx="502463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Disadv</a:t>
            </a:r>
            <a:r>
              <a:rPr lang="en-US" altLang="ko-KR" sz="1600" b="1" dirty="0"/>
              <a:t> : </a:t>
            </a:r>
          </a:p>
          <a:p>
            <a:r>
              <a:rPr lang="en-US" altLang="ko-KR" sz="1600" dirty="0"/>
              <a:t>	</a:t>
            </a:r>
            <a:r>
              <a:rPr lang="en-US" altLang="ko-KR" sz="1400" dirty="0"/>
              <a:t>To comply with the bandpass ripple requirement, the interpolation kernel is inevitably larger than what is commonly used for gridding (for the same interpolation error and grid oversampling).</a:t>
            </a:r>
          </a:p>
          <a:p>
            <a:endParaRPr lang="en-US" altLang="ko-KR" sz="1400" dirty="0"/>
          </a:p>
          <a:p>
            <a:r>
              <a:rPr lang="en-US" altLang="ko-KR" sz="1400" dirty="0"/>
              <a:t>	A larger calibration kernel due to a oversampled grid increases the complexity of computation</a:t>
            </a:r>
            <a:endParaRPr lang="ko-KR" altLang="en-US" sz="1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EC8891B-2AD7-4C8C-8EC5-BCDC68E9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45" y="57039"/>
            <a:ext cx="4678530" cy="4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4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B13DBE-7BB9-42D7-B921-D42951C0D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207"/>
            <a:ext cx="7344602" cy="6495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3.2 image-space based reconstruction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56E6C-1AD6-40DB-86B8-A32C800DD6F1}"/>
              </a:ext>
            </a:extLst>
          </p:cNvPr>
          <p:cNvSpPr txBox="1"/>
          <p:nvPr/>
        </p:nvSpPr>
        <p:spPr>
          <a:xfrm>
            <a:off x="7405254" y="468951"/>
            <a:ext cx="4498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calculating the gradient of objective function(eq.11)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DAA9CA-B118-4F7E-9C84-16C8562C9E79}"/>
              </a:ext>
            </a:extLst>
          </p:cNvPr>
          <p:cNvSpPr/>
          <p:nvPr/>
        </p:nvSpPr>
        <p:spPr>
          <a:xfrm>
            <a:off x="552450" y="704849"/>
            <a:ext cx="2600325" cy="344705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F0A111-F9D4-4EE2-A171-EE9033559D70}"/>
              </a:ext>
            </a:extLst>
          </p:cNvPr>
          <p:cNvSpPr/>
          <p:nvPr/>
        </p:nvSpPr>
        <p:spPr>
          <a:xfrm>
            <a:off x="6949271" y="510312"/>
            <a:ext cx="455983" cy="22505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1E0B5-77CE-4B51-B7F3-3E8CDE5C083A}"/>
              </a:ext>
            </a:extLst>
          </p:cNvPr>
          <p:cNvSpPr txBox="1"/>
          <p:nvPr/>
        </p:nvSpPr>
        <p:spPr>
          <a:xfrm>
            <a:off x="2115697" y="845890"/>
            <a:ext cx="43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(x)</a:t>
            </a:r>
            <a:endParaRPr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0DE5F3-2C8E-428A-8CF9-5DFE538C087B}"/>
              </a:ext>
            </a:extLst>
          </p:cNvPr>
          <p:cNvSpPr txBox="1"/>
          <p:nvPr/>
        </p:nvSpPr>
        <p:spPr>
          <a:xfrm>
            <a:off x="563122" y="2941390"/>
            <a:ext cx="43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(y)</a:t>
            </a:r>
            <a:endParaRPr lang="ko-KR" altLang="en-US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3BC66A-D07A-41C6-BD96-B2E444A64605}"/>
              </a:ext>
            </a:extLst>
          </p:cNvPr>
          <p:cNvSpPr/>
          <p:nvPr/>
        </p:nvSpPr>
        <p:spPr>
          <a:xfrm>
            <a:off x="638176" y="857250"/>
            <a:ext cx="1333500" cy="317182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E552D7-1480-4071-ABF9-476A507D7CC8}"/>
              </a:ext>
            </a:extLst>
          </p:cNvPr>
          <p:cNvSpPr/>
          <p:nvPr/>
        </p:nvSpPr>
        <p:spPr>
          <a:xfrm>
            <a:off x="2199667" y="857251"/>
            <a:ext cx="867384" cy="317182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F2829F-5790-46E3-A938-ABF46C5310CD}"/>
              </a:ext>
            </a:extLst>
          </p:cNvPr>
          <p:cNvSpPr/>
          <p:nvPr/>
        </p:nvSpPr>
        <p:spPr>
          <a:xfrm>
            <a:off x="6946769" y="907775"/>
            <a:ext cx="455984" cy="22505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BA47D-2123-43AE-AE97-56577D63907D}"/>
              </a:ext>
            </a:extLst>
          </p:cNvPr>
          <p:cNvSpPr txBox="1"/>
          <p:nvPr/>
        </p:nvSpPr>
        <p:spPr>
          <a:xfrm>
            <a:off x="7405254" y="877279"/>
            <a:ext cx="4786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acquisition data consistency term (interpolating error)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1BFF5B-83DE-4263-9956-2AD2FD627B67}"/>
              </a:ext>
            </a:extLst>
          </p:cNvPr>
          <p:cNvSpPr/>
          <p:nvPr/>
        </p:nvSpPr>
        <p:spPr>
          <a:xfrm>
            <a:off x="6943942" y="1285608"/>
            <a:ext cx="455983" cy="22505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AED957-C355-46DF-A4FD-6F95C4E64B63}"/>
              </a:ext>
            </a:extLst>
          </p:cNvPr>
          <p:cNvSpPr txBox="1"/>
          <p:nvPr/>
        </p:nvSpPr>
        <p:spPr>
          <a:xfrm>
            <a:off x="7405254" y="1263610"/>
            <a:ext cx="4498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calibration data consistency term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07C02C-4EEE-437D-91C9-5824BF593FAD}"/>
              </a:ext>
            </a:extLst>
          </p:cNvPr>
          <p:cNvSpPr txBox="1"/>
          <p:nvPr/>
        </p:nvSpPr>
        <p:spPr>
          <a:xfrm>
            <a:off x="6790073" y="1808245"/>
            <a:ext cx="5113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Fig. 3b </a:t>
            </a:r>
            <a:r>
              <a:rPr lang="en-US" altLang="ko-KR" sz="1400" dirty="0"/>
              <a:t>: Illustration of gridding operator</a:t>
            </a:r>
            <a:r>
              <a:rPr lang="en-US" altLang="ko-KR" sz="1400" i="1" dirty="0"/>
              <a:t>(</a:t>
            </a:r>
            <a:r>
              <a:rPr lang="en-US" altLang="ko-KR" sz="1400" b="1" i="1" dirty="0"/>
              <a:t>D</a:t>
            </a:r>
            <a:r>
              <a:rPr lang="en-US" altLang="ko-KR" sz="1400" i="1" dirty="0"/>
              <a:t>)</a:t>
            </a:r>
          </a:p>
          <a:p>
            <a:r>
              <a:rPr lang="en-US" altLang="ko-KR" sz="1400" i="1" dirty="0"/>
              <a:t>	</a:t>
            </a:r>
            <a:r>
              <a:rPr lang="en-US" altLang="ko-KR" sz="1200" i="1" dirty="0"/>
              <a:t>nonuniform FT, [Eq. 17.]</a:t>
            </a:r>
            <a:endParaRPr lang="ko-KR" altLang="en-US" sz="1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EB3835-1915-439E-9BF5-A897F77A7534}"/>
              </a:ext>
            </a:extLst>
          </p:cNvPr>
          <p:cNvSpPr txBox="1"/>
          <p:nvPr/>
        </p:nvSpPr>
        <p:spPr>
          <a:xfrm>
            <a:off x="6790073" y="2368903"/>
            <a:ext cx="5113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Fig. 3c </a:t>
            </a:r>
            <a:r>
              <a:rPr lang="en-US" altLang="ko-KR" sz="1400" dirty="0"/>
              <a:t>: Illustration of image multiplication operator </a:t>
            </a:r>
            <a:r>
              <a:rPr lang="en-US" altLang="ko-KR" sz="1400" i="1" dirty="0"/>
              <a:t>(</a:t>
            </a:r>
            <a:r>
              <a:rPr lang="en-US" altLang="ko-KR" sz="1400" b="1" i="1" dirty="0"/>
              <a:t>G</a:t>
            </a:r>
            <a:r>
              <a:rPr lang="en-US" altLang="ko-KR" sz="1400" i="1" dirty="0"/>
              <a:t>)</a:t>
            </a:r>
            <a:endParaRPr lang="ko-KR" altLang="en-US" sz="1400" i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DAD186-929A-49A2-9A0D-61008E38485A}"/>
              </a:ext>
            </a:extLst>
          </p:cNvPr>
          <p:cNvSpPr/>
          <p:nvPr/>
        </p:nvSpPr>
        <p:spPr>
          <a:xfrm>
            <a:off x="6878924" y="3492622"/>
            <a:ext cx="5024637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Adv : </a:t>
            </a:r>
          </a:p>
          <a:p>
            <a:r>
              <a:rPr lang="en-US" altLang="ko-KR" sz="1600" dirty="0"/>
              <a:t>	</a:t>
            </a:r>
            <a:r>
              <a:rPr lang="en-US" altLang="ko-KR" sz="1400" dirty="0"/>
              <a:t>the convolution interpolation kernel can be very</a:t>
            </a:r>
          </a:p>
          <a:p>
            <a:r>
              <a:rPr lang="en-US" altLang="ko-KR" sz="1400" dirty="0"/>
              <a:t>small since it is possible to pre-compensate for the weighting in image space prior to taking the Fourier transform</a:t>
            </a:r>
          </a:p>
          <a:p>
            <a:endParaRPr lang="en-US" altLang="ko-KR" sz="1100" dirty="0"/>
          </a:p>
          <a:p>
            <a:r>
              <a:rPr lang="en-US" altLang="ko-KR" sz="1400" dirty="0"/>
              <a:t>	large calibration kernels do not incur further increase in computational complexity since the convolution is implemented as a multiplication in image space.</a:t>
            </a:r>
            <a:endParaRPr lang="ko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EF01B3-7782-423C-B93C-A185980A2C58}"/>
              </a:ext>
            </a:extLst>
          </p:cNvPr>
          <p:cNvSpPr/>
          <p:nvPr/>
        </p:nvSpPr>
        <p:spPr>
          <a:xfrm>
            <a:off x="6943942" y="5628276"/>
            <a:ext cx="5448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Disadv</a:t>
            </a:r>
            <a:r>
              <a:rPr lang="en-US" altLang="ko-KR" sz="1600" b="1" dirty="0"/>
              <a:t> : </a:t>
            </a:r>
          </a:p>
          <a:p>
            <a:r>
              <a:rPr lang="en-US" altLang="ko-KR" sz="1600" dirty="0"/>
              <a:t>	</a:t>
            </a:r>
            <a:r>
              <a:rPr lang="en-US" altLang="ko-KR" sz="1400" dirty="0"/>
              <a:t>Have to do FT in every single iteration step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AC54FE-AA98-4FCD-90B2-F9548B30C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627" y="2738235"/>
            <a:ext cx="246071" cy="33124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9A1489F-575B-43AE-958D-0F8FAF183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218" y="1345039"/>
            <a:ext cx="246071" cy="33124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6F3A9DD-10C2-4765-8C51-6F9613BA4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052" y="2761549"/>
            <a:ext cx="3390904" cy="48761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EAFB24-637A-4EA5-9667-A759B63BCB14}"/>
              </a:ext>
            </a:extLst>
          </p:cNvPr>
          <p:cNvGrpSpPr/>
          <p:nvPr/>
        </p:nvGrpSpPr>
        <p:grpSpPr>
          <a:xfrm>
            <a:off x="3584910" y="80544"/>
            <a:ext cx="4901865" cy="316438"/>
            <a:chOff x="3584910" y="80544"/>
            <a:chExt cx="4901865" cy="31643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1D9B80D-E8E4-45F1-8E14-B75C1D74E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4910" y="80544"/>
              <a:ext cx="4539915" cy="3164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FBA40DE-8A32-45BB-BA2A-D0E184CE9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4825" y="110978"/>
              <a:ext cx="361950" cy="238887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4D55FCD3-79D9-4988-92A3-0EF1F466E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8094" y="240717"/>
            <a:ext cx="1035338" cy="13070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2704FEA-540E-4330-AB62-DED9C7D440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9" y="1889953"/>
            <a:ext cx="471385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1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3.3 Off-Resonance Correction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31FD20-ED03-4386-88DA-CECFFBD48DD4}"/>
              </a:ext>
            </a:extLst>
          </p:cNvPr>
          <p:cNvSpPr/>
          <p:nvPr/>
        </p:nvSpPr>
        <p:spPr>
          <a:xfrm>
            <a:off x="666749" y="666661"/>
            <a:ext cx="9231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Melior"/>
              </a:rPr>
              <a:t>representing the reconstruction as a solution to a system of linear equations is that it is possible</a:t>
            </a:r>
          </a:p>
          <a:p>
            <a:r>
              <a:rPr lang="en-US" altLang="ko-KR" dirty="0">
                <a:latin typeface="Melior"/>
              </a:rPr>
              <a:t>to easily incorporate off-resonance variation in the reconstruction.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F4FAFB-5814-4834-B3C5-718E4FD6903A}"/>
              </a:ext>
            </a:extLst>
          </p:cNvPr>
          <p:cNvSpPr/>
          <p:nvPr/>
        </p:nvSpPr>
        <p:spPr>
          <a:xfrm>
            <a:off x="666749" y="1676928"/>
            <a:ext cx="9739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Melior"/>
              </a:rPr>
              <a:t>This is particularly important for non-Cartesian trajectories, where</a:t>
            </a:r>
            <a:r>
              <a:rPr lang="en-US" altLang="ko-KR" b="1" dirty="0">
                <a:latin typeface="Melior"/>
              </a:rPr>
              <a:t> </a:t>
            </a:r>
            <a:r>
              <a:rPr lang="en-US" altLang="ko-KR" b="1" u="sng" dirty="0">
                <a:latin typeface="Melior"/>
              </a:rPr>
              <a:t>off-resonance</a:t>
            </a:r>
            <a:r>
              <a:rPr lang="en-US" altLang="ko-KR" b="1" dirty="0">
                <a:latin typeface="Melior"/>
              </a:rPr>
              <a:t> frequencies lead to image blurring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E52DA88-57C9-4507-A269-D727037AADA4}"/>
              </a:ext>
            </a:extLst>
          </p:cNvPr>
          <p:cNvSpPr/>
          <p:nvPr/>
        </p:nvSpPr>
        <p:spPr>
          <a:xfrm>
            <a:off x="666749" y="2652799"/>
            <a:ext cx="9739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Melior"/>
              </a:rPr>
              <a:t>The off-resonance correction appears in the data consistency constraint in Eq. 16 by </a:t>
            </a:r>
            <a:r>
              <a:rPr lang="en-US" altLang="ko-KR" b="1" dirty="0">
                <a:latin typeface="Melior"/>
              </a:rPr>
              <a:t>modifying the </a:t>
            </a:r>
            <a:r>
              <a:rPr lang="en-US" altLang="ko-KR" b="1" dirty="0" err="1">
                <a:latin typeface="Melior"/>
              </a:rPr>
              <a:t>nuFFT</a:t>
            </a:r>
            <a:r>
              <a:rPr lang="en-US" altLang="ko-KR" b="1" dirty="0">
                <a:latin typeface="Melior"/>
              </a:rPr>
              <a:t> operator </a:t>
            </a:r>
            <a:r>
              <a:rPr lang="en-US" altLang="ko-KR" b="1" i="1" dirty="0">
                <a:latin typeface="Melior-Italic"/>
              </a:rPr>
              <a:t>D </a:t>
            </a:r>
            <a:r>
              <a:rPr lang="en-US" altLang="ko-KR" b="1" dirty="0">
                <a:latin typeface="Melior"/>
              </a:rPr>
              <a:t>to include off-resonance information.</a:t>
            </a:r>
            <a:endParaRPr lang="ko-KR" altLang="en-US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641BAD-3634-463E-A9F0-AA31BB891EA4}"/>
              </a:ext>
            </a:extLst>
          </p:cNvPr>
          <p:cNvGrpSpPr/>
          <p:nvPr/>
        </p:nvGrpSpPr>
        <p:grpSpPr>
          <a:xfrm>
            <a:off x="1198107" y="4648200"/>
            <a:ext cx="8677275" cy="857250"/>
            <a:chOff x="666750" y="5257800"/>
            <a:chExt cx="8677275" cy="85725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7E5488F-58A0-4B86-A5F2-F86E73753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750" y="5257800"/>
              <a:ext cx="6381750" cy="8572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634B11-204D-43FF-AFEB-4CE290BB022A}"/>
                    </a:ext>
                  </a:extLst>
                </p:cNvPr>
                <p:cNvSpPr txBox="1"/>
                <p:nvPr/>
              </p:nvSpPr>
              <p:spPr>
                <a:xfrm>
                  <a:off x="7334250" y="5594092"/>
                  <a:ext cx="20097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1200" b="1" i="1" smtClean="0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phase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image</m:t>
                      </m:r>
                    </m:oMath>
                  </a14:m>
                  <a:r>
                    <a:rPr lang="en-US" altLang="ko-KR" sz="1200" b="1" i="1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9634B11-204D-43FF-AFEB-4CE290BB0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4250" y="5594092"/>
                  <a:ext cx="2009775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727" t="-3333" b="-3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544A86-C4AF-4BE6-ADDF-F7F218003A99}"/>
              </a:ext>
            </a:extLst>
          </p:cNvPr>
          <p:cNvSpPr/>
          <p:nvPr/>
        </p:nvSpPr>
        <p:spPr>
          <a:xfrm>
            <a:off x="666749" y="38531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Melior"/>
              </a:rPr>
              <a:t>modified </a:t>
            </a:r>
            <a:r>
              <a:rPr lang="en-US" altLang="ko-KR" dirty="0" err="1">
                <a:latin typeface="Melior"/>
              </a:rPr>
              <a:t>nuFFT</a:t>
            </a:r>
            <a:r>
              <a:rPr lang="en-US" altLang="ko-KR" dirty="0">
                <a:latin typeface="Melior"/>
              </a:rPr>
              <a:t> operator </a:t>
            </a:r>
            <a:r>
              <a:rPr lang="en-US" altLang="ko-KR" i="1" dirty="0">
                <a:latin typeface="Melior-Italic"/>
              </a:rPr>
              <a:t>D [Eq. 17]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F50C344-FC63-4A8E-958F-F7FEEDAD7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3853128"/>
            <a:ext cx="5556775" cy="6893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4D30CC-3588-436E-88DF-BCCA6035AAE2}"/>
              </a:ext>
            </a:extLst>
          </p:cNvPr>
          <p:cNvSpPr/>
          <p:nvPr/>
        </p:nvSpPr>
        <p:spPr>
          <a:xfrm>
            <a:off x="12192000" y="5076825"/>
            <a:ext cx="78531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Melior"/>
              </a:rPr>
              <a:t>Off-resonance</a:t>
            </a:r>
            <a:r>
              <a:rPr lang="en-US" altLang="ko-KR" dirty="0">
                <a:latin typeface="Melior"/>
              </a:rPr>
              <a:t> : because of B_0 inhomogeneity</a:t>
            </a:r>
          </a:p>
          <a:p>
            <a:endParaRPr lang="en-US" altLang="ko-KR" b="1" dirty="0">
              <a:latin typeface="Melior"/>
            </a:endParaRPr>
          </a:p>
          <a:p>
            <a:r>
              <a:rPr lang="en-US" altLang="ko-KR" dirty="0">
                <a:latin typeface="Melior"/>
              </a:rPr>
              <a:t>Acquired DC point might not be able to be exact-DC point</a:t>
            </a:r>
          </a:p>
          <a:p>
            <a:r>
              <a:rPr lang="en-US" altLang="ko-KR" dirty="0">
                <a:latin typeface="Melior"/>
              </a:rPr>
              <a:t>Space shift in k-space = phase shift in image domain (FT property)</a:t>
            </a:r>
          </a:p>
          <a:p>
            <a:r>
              <a:rPr lang="en-US" altLang="ko-KR" dirty="0">
                <a:latin typeface="Melior"/>
              </a:rPr>
              <a:t>=&gt; By adding a phase information on image, correction a off-resonance effect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871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3.4 Regularization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24C686-BAD2-4921-B030-13355A85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590675"/>
            <a:ext cx="6362700" cy="5715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898A6CE-DF41-4BF7-8EC3-36F08A7995AA}"/>
              </a:ext>
            </a:extLst>
          </p:cNvPr>
          <p:cNvSpPr/>
          <p:nvPr/>
        </p:nvSpPr>
        <p:spPr>
          <a:xfrm>
            <a:off x="714375" y="734794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Melior"/>
              </a:rPr>
              <a:t>The objective function can include additional terms in as well as constraints that express prior knowledge in the reconstruction.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654544-4301-4011-BBB0-11F87244C3D5}"/>
              </a:ext>
            </a:extLst>
          </p:cNvPr>
          <p:cNvSpPr/>
          <p:nvPr/>
        </p:nvSpPr>
        <p:spPr>
          <a:xfrm>
            <a:off x="742950" y="2477185"/>
            <a:ext cx="10725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Melior-Italic"/>
              </a:rPr>
              <a:t>R</a:t>
            </a:r>
            <a:r>
              <a:rPr lang="en-US" altLang="ko-KR" dirty="0">
                <a:latin typeface="Melior"/>
              </a:rPr>
              <a:t>(</a:t>
            </a:r>
            <a:r>
              <a:rPr lang="en-US" altLang="ko-KR" i="1" dirty="0">
                <a:latin typeface="Melior-Italic"/>
              </a:rPr>
              <a:t>x</a:t>
            </a:r>
            <a:r>
              <a:rPr lang="en-US" altLang="ko-KR" dirty="0">
                <a:latin typeface="Melior"/>
              </a:rPr>
              <a:t>) is a penalty function that incorporates the prior knowledge and </a:t>
            </a:r>
            <a:r>
              <a:rPr lang="en-US" altLang="ko-KR" dirty="0"/>
              <a:t>is very flexible because the penalty can be applied on the image, as well as </a:t>
            </a:r>
            <a:r>
              <a:rPr lang="en-US" altLang="ko-KR" i="1" dirty="0"/>
              <a:t>k</a:t>
            </a:r>
            <a:r>
              <a:rPr lang="en-US" altLang="ko-KR" dirty="0"/>
              <a:t>-space data.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FB10C4-5330-4C16-91A7-094C9B9C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3953560"/>
            <a:ext cx="6086475" cy="18478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65F598-1ACB-44BC-9A0B-36FAC672F67D}"/>
              </a:ext>
            </a:extLst>
          </p:cNvPr>
          <p:cNvSpPr/>
          <p:nvPr/>
        </p:nvSpPr>
        <p:spPr>
          <a:xfrm>
            <a:off x="714375" y="3411319"/>
            <a:ext cx="10725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Examples of potential penalties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1BDD90-34B0-42D1-8FDC-A8782D497C99}"/>
              </a:ext>
            </a:extLst>
          </p:cNvPr>
          <p:cNvSpPr/>
          <p:nvPr/>
        </p:nvSpPr>
        <p:spPr>
          <a:xfrm>
            <a:off x="4410075" y="7148747"/>
            <a:ext cx="79869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L1 </a:t>
            </a:r>
            <a:r>
              <a:rPr lang="en-US" altLang="ko-KR" dirty="0"/>
              <a:t>: rhombus shape =&gt; find the solution which has many 0’s =&gt; sparse</a:t>
            </a:r>
          </a:p>
          <a:p>
            <a:endParaRPr lang="en-US" altLang="ko-KR" dirty="0"/>
          </a:p>
          <a:p>
            <a:r>
              <a:rPr lang="en-US" altLang="ko-KR" b="1" dirty="0"/>
              <a:t>L2</a:t>
            </a:r>
            <a:r>
              <a:rPr lang="en-US" altLang="ko-KR" dirty="0"/>
              <a:t> : circle shape =&gt; find the solution which has minimum E</a:t>
            </a:r>
          </a:p>
        </p:txBody>
      </p:sp>
    </p:spTree>
    <p:extLst>
      <p:ext uri="{BB962C8B-B14F-4D97-AF65-F5344CB8AC3E}">
        <p14:creationId xmlns:p14="http://schemas.microsoft.com/office/powerpoint/2010/main" val="202573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521369" y="678102"/>
            <a:ext cx="902368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Cartesian GRAPPA</a:t>
            </a:r>
            <a:r>
              <a:rPr lang="en-US" altLang="ko-KR" sz="1600" b="1" dirty="0"/>
              <a:t> </a:t>
            </a:r>
            <a:r>
              <a:rPr lang="en-US" altLang="ko-KR" sz="1200" i="1" dirty="0"/>
              <a:t>(Recap)</a:t>
            </a:r>
            <a:r>
              <a:rPr lang="en-US" altLang="ko-KR" sz="1600" b="1" dirty="0"/>
              <a:t> </a:t>
            </a:r>
          </a:p>
          <a:p>
            <a:r>
              <a:rPr lang="en-US" altLang="ko-KR" sz="1600" b="1" dirty="0"/>
              <a:t>	1.1 GRAPPA</a:t>
            </a:r>
          </a:p>
          <a:p>
            <a:r>
              <a:rPr lang="en-US" altLang="ko-KR" sz="1600" b="1" dirty="0"/>
              <a:t>	1.2 Tikhonov regularized least-square solution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2. Method</a:t>
            </a:r>
            <a:endParaRPr lang="en-US" altLang="ko-KR" sz="1600" b="1" dirty="0"/>
          </a:p>
          <a:p>
            <a:r>
              <a:rPr lang="en-US" altLang="ko-KR" sz="1600" b="1" dirty="0"/>
              <a:t>	2.1 Consistency With the Calibration</a:t>
            </a:r>
          </a:p>
          <a:p>
            <a:r>
              <a:rPr lang="en-US" altLang="ko-KR" sz="1600" b="1" dirty="0"/>
              <a:t>	2.2 Consistency With the Data Acquisition</a:t>
            </a:r>
          </a:p>
          <a:p>
            <a:r>
              <a:rPr lang="en-US" altLang="ko-KR" sz="1600" b="1" dirty="0"/>
              <a:t>	2.3 Constrained Optimization Formulation</a:t>
            </a:r>
          </a:p>
          <a:p>
            <a:r>
              <a:rPr lang="en-US" altLang="ko-KR" sz="1600" b="1" dirty="0"/>
              <a:t>	2.4. Arbitrary Cartesian Sampling</a:t>
            </a:r>
          </a:p>
          <a:p>
            <a:r>
              <a:rPr lang="en-US" altLang="ko-KR" sz="1600" b="1" dirty="0"/>
              <a:t>		2.4.1 Projection Over Convex Sets(POCS) algorithm</a:t>
            </a:r>
          </a:p>
          <a:p>
            <a:r>
              <a:rPr lang="en-US" altLang="ko-KR" sz="1600" b="1" dirty="0"/>
              <a:t>	2.5. Non-Cartesian Sampling</a:t>
            </a:r>
          </a:p>
          <a:p>
            <a:r>
              <a:rPr lang="en-US" altLang="ko-KR" sz="1600" b="1" dirty="0"/>
              <a:t>		2.5.1 Calibration</a:t>
            </a:r>
          </a:p>
          <a:p>
            <a:r>
              <a:rPr lang="en-US" altLang="ko-KR" sz="1600" b="1" dirty="0"/>
              <a:t>		2.5.2 k-Space Domain Reconstruction</a:t>
            </a:r>
          </a:p>
          <a:p>
            <a:r>
              <a:rPr lang="en-US" altLang="ko-KR" sz="1600" b="1" dirty="0"/>
              <a:t>		2.5.3 Revisiting the Calibration</a:t>
            </a:r>
          </a:p>
          <a:p>
            <a:endParaRPr lang="en-US" altLang="ko-KR" sz="1600" b="1" dirty="0"/>
          </a:p>
          <a:p>
            <a:r>
              <a:rPr lang="en-US" altLang="ko-KR" sz="2000" b="1" dirty="0"/>
              <a:t>3. Reconstruction</a:t>
            </a:r>
            <a:endParaRPr lang="en-US" altLang="ko-KR" sz="1600" b="1" dirty="0"/>
          </a:p>
          <a:p>
            <a:r>
              <a:rPr lang="en-US" altLang="ko-KR" sz="1600" b="1" dirty="0"/>
              <a:t>	3.1 k-Space based Reconstruction</a:t>
            </a:r>
          </a:p>
          <a:p>
            <a:r>
              <a:rPr lang="en-US" altLang="ko-KR" sz="1600" b="1" dirty="0"/>
              <a:t>	3.2 Image-space based Reconstruction</a:t>
            </a:r>
          </a:p>
          <a:p>
            <a:r>
              <a:rPr lang="en-US" altLang="ko-KR" sz="1600" b="1" dirty="0"/>
              <a:t>	3.3 Off-resonance Correction</a:t>
            </a:r>
          </a:p>
          <a:p>
            <a:r>
              <a:rPr lang="en-US" altLang="ko-KR" sz="1600" b="1" dirty="0"/>
              <a:t>	3.4 Regularization</a:t>
            </a:r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2845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3054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</a:t>
            </a:r>
          </a:p>
          <a:p>
            <a:r>
              <a:rPr lang="en-US" altLang="ko-KR" sz="3600" b="1" dirty="0"/>
              <a:t>Cartesian</a:t>
            </a:r>
          </a:p>
          <a:p>
            <a:r>
              <a:rPr lang="en-US" altLang="ko-KR" sz="3600" b="1" dirty="0"/>
              <a:t>GRAPPA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9133E-3357-4B0F-B532-76C28D9AFF80}"/>
              </a:ext>
            </a:extLst>
          </p:cNvPr>
          <p:cNvSpPr txBox="1"/>
          <p:nvPr/>
        </p:nvSpPr>
        <p:spPr>
          <a:xfrm>
            <a:off x="4641732" y="2707615"/>
            <a:ext cx="567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GRAPPA reconstruction posed the parallel imaging reconstruction as a </a:t>
            </a:r>
            <a:r>
              <a:rPr lang="en-US" altLang="ko-KR" b="1" i="1" u="sng" dirty="0"/>
              <a:t>translation variant </a:t>
            </a:r>
            <a:r>
              <a:rPr lang="en-US" altLang="ko-KR" dirty="0"/>
              <a:t>interpolation problem in k-space</a:t>
            </a:r>
            <a:endParaRPr lang="ko-KR" alt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B9B1B-F4B7-4C04-8325-1BB8F8D31911}"/>
              </a:ext>
            </a:extLst>
          </p:cNvPr>
          <p:cNvSpPr txBox="1"/>
          <p:nvPr/>
        </p:nvSpPr>
        <p:spPr>
          <a:xfrm>
            <a:off x="4641732" y="4150385"/>
            <a:ext cx="567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Unlike SENSE, GRAPPA attempts to</a:t>
            </a:r>
          </a:p>
          <a:p>
            <a:r>
              <a:rPr lang="en-US" altLang="ko-KR" dirty="0"/>
              <a:t>reconstruct the individual coil images directly. </a:t>
            </a:r>
            <a:endParaRPr lang="ko-KR" alt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1E3DC-1C2C-477D-B029-6EA8B7F7AD62}"/>
              </a:ext>
            </a:extLst>
          </p:cNvPr>
          <p:cNvSpPr txBox="1"/>
          <p:nvPr/>
        </p:nvSpPr>
        <p:spPr>
          <a:xfrm>
            <a:off x="12192000" y="2707615"/>
            <a:ext cx="4702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en-US" altLang="ko-KR" b="1" dirty="0"/>
              <a:t>Translation Invariant</a:t>
            </a:r>
            <a:r>
              <a:rPr lang="en-US" altLang="ko-KR" dirty="0"/>
              <a:t>” might be right</a:t>
            </a:r>
          </a:p>
          <a:p>
            <a:r>
              <a:rPr lang="en-US" altLang="ko-KR" dirty="0"/>
              <a:t>(LTI, convolution kernel is able to be applied to all k-space without any restriction on position)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89134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/>
              <a:t>1.1 GRAPPA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A47EAF-2FC9-4E77-9D93-32E50F7620ED}"/>
                  </a:ext>
                </a:extLst>
              </p:cNvPr>
              <p:cNvSpPr txBox="1"/>
              <p:nvPr/>
            </p:nvSpPr>
            <p:spPr>
              <a:xfrm>
                <a:off x="673768" y="977747"/>
                <a:ext cx="114219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Recovery</a:t>
                </a:r>
                <a:r>
                  <a:rPr lang="en-US" altLang="ko-KR" dirty="0"/>
                  <a:t>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synthesized by a linear combination of acquired neighboring k-space data from all coils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A47EAF-2FC9-4E77-9D93-32E50F762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8" y="977747"/>
                <a:ext cx="11421979" cy="646331"/>
              </a:xfrm>
              <a:prstGeom prst="rect">
                <a:avLst/>
              </a:prstGeom>
              <a:blipFill>
                <a:blip r:embed="rId2"/>
                <a:stretch>
                  <a:fillRect l="-481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D7AA32-59A7-4A7C-9143-111A98A64765}"/>
              </a:ext>
            </a:extLst>
          </p:cNvPr>
          <p:cNvGrpSpPr/>
          <p:nvPr/>
        </p:nvGrpSpPr>
        <p:grpSpPr>
          <a:xfrm>
            <a:off x="941721" y="1780589"/>
            <a:ext cx="10308558" cy="1334661"/>
            <a:chOff x="1049253" y="1503467"/>
            <a:chExt cx="10308558" cy="13346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5DDBBC1-9EEE-460F-BDC8-E995A10852C7}"/>
                    </a:ext>
                  </a:extLst>
                </p:cNvPr>
                <p:cNvSpPr txBox="1"/>
                <p:nvPr/>
              </p:nvSpPr>
              <p:spPr>
                <a:xfrm>
                  <a:off x="4806117" y="1503467"/>
                  <a:ext cx="6551694" cy="13346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b="1" i="0">
                          <a:latin typeface="Cambria Math" panose="02040503050406030204" pitchFamily="18" charset="0"/>
                        </a:rPr>
                        <m:t>𝐧𝐨𝐧𝐚𝐜𝐪𝐮𝐢𝐫𝐞𝐝</m:t>
                      </m:r>
                      <m:r>
                        <a:rPr lang="en-US" altLang="ko-KR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sty m:val="p"/>
                        </m:rPr>
                        <a:rPr lang="en-US" altLang="ko-KR" sz="1200" i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altLang="ko-KR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i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en-US" altLang="ko-KR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i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ko-KR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n-US" altLang="ko-KR" sz="1200" i="0">
                          <a:latin typeface="Cambria Math" panose="02040503050406030204" pitchFamily="18" charset="0"/>
                        </a:rPr>
                        <m:t>th</m:t>
                      </m:r>
                      <m:r>
                        <a:rPr lang="en-US" altLang="ko-KR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i="0">
                          <a:latin typeface="Cambria Math" panose="02040503050406030204" pitchFamily="18" charset="0"/>
                        </a:rPr>
                        <m:t>coil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position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altLang="ko-KR" sz="1200" dirty="0"/>
                    <a:t> </a:t>
                  </a:r>
                </a:p>
                <a:p>
                  <a:pPr algn="just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operators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single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coil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Cartesian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200" i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sapce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;</m:t>
                      </m:r>
                    </m:oMath>
                  </a14:m>
                  <a:r>
                    <a:rPr lang="en-US" altLang="ko-KR" sz="1200" b="0" i="0" dirty="0">
                      <a:latin typeface="Cambria Math" panose="02040503050406030204" pitchFamily="18" charset="0"/>
                    </a:rPr>
                    <a:t> </a:t>
                  </a:r>
                </a:p>
                <a:p>
                  <a:pPr algn="just"/>
                  <a:r>
                    <a:rPr lang="en-US" altLang="ko-KR" sz="1200" b="0" dirty="0"/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containing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neighborhood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position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a14:m>
                  <a:r>
                    <a:rPr lang="en-US" altLang="ko-KR" sz="1200" dirty="0"/>
                    <a:t> </a:t>
                  </a:r>
                </a:p>
                <a:p>
                  <a:pPr algn="just"/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e>
                      </m:acc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operators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only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0" smtClean="0">
                          <a:latin typeface="Cambria Math" panose="02040503050406030204" pitchFamily="18" charset="0"/>
                        </a:rPr>
                        <m:t>𝐚𝐜𝐪𝐮𝐢𝐫𝐞𝐝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ko-KR" sz="1200" i="1" smtClean="0">
                          <a:latin typeface="Cambria Math" panose="02040503050406030204" pitchFamily="18" charset="0"/>
                        </a:rPr>
                        <m:t>pa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location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neighborhood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position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altLang="ko-KR" sz="1200" dirty="0"/>
                    <a:t> </a:t>
                  </a:r>
                </a:p>
                <a:p>
                  <a:pPr algn="just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𝒓𝒋𝒊</m:t>
                          </m:r>
                        </m:sub>
                      </m:sSub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weights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obtained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calibration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around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position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altLang="ko-KR" sz="1200" i="1" dirty="0"/>
                    <a:t> </a:t>
                  </a:r>
                </a:p>
                <a:p>
                  <a:pPr algn="just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𝒓𝒋𝒊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transpose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conjugate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𝒓𝒋𝒊</m:t>
                          </m:r>
                        </m:sub>
                      </m:sSub>
                    </m:oMath>
                  </a14:m>
                  <a:r>
                    <a:rPr lang="en-US" altLang="ko-KR" sz="1200" i="1" dirty="0"/>
                    <a:t> </a:t>
                  </a:r>
                </a:p>
                <a:p>
                  <a:pPr algn="just"/>
                  <a:r>
                    <a:rPr lang="en-US" altLang="ko-KR" sz="1200" i="1" dirty="0"/>
                    <a:t> 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5DDBBC1-9EEE-460F-BDC8-E995A1085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117" y="1503467"/>
                  <a:ext cx="6551694" cy="1334661"/>
                </a:xfrm>
                <a:prstGeom prst="rect">
                  <a:avLst/>
                </a:prstGeom>
                <a:blipFill>
                  <a:blip r:embed="rId3"/>
                  <a:stretch>
                    <a:fillRect l="-8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8E532AC-B4C8-408A-B8E5-49E1A05789C0}"/>
                </a:ext>
              </a:extLst>
            </p:cNvPr>
            <p:cNvGrpSpPr/>
            <p:nvPr/>
          </p:nvGrpSpPr>
          <p:grpSpPr>
            <a:xfrm>
              <a:off x="1049253" y="1624201"/>
              <a:ext cx="3243765" cy="914400"/>
              <a:chOff x="1049253" y="2467637"/>
              <a:chExt cx="3243765" cy="91440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C3DD6A23-2196-4ACE-A5BC-C07151D91E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9253" y="2467637"/>
                <a:ext cx="2638425" cy="91440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320481CB-4267-45FB-B463-55426A608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8193" y="2686712"/>
                <a:ext cx="504825" cy="476250"/>
              </a:xfrm>
              <a:prstGeom prst="rect">
                <a:avLst/>
              </a:prstGeom>
            </p:spPr>
          </p:pic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555BC51-B74E-4BA0-B4F8-1394E35B65DE}"/>
              </a:ext>
            </a:extLst>
          </p:cNvPr>
          <p:cNvGrpSpPr/>
          <p:nvPr/>
        </p:nvGrpSpPr>
        <p:grpSpPr>
          <a:xfrm>
            <a:off x="287580" y="4101661"/>
            <a:ext cx="11808167" cy="2671795"/>
            <a:chOff x="296651" y="4035383"/>
            <a:chExt cx="11808167" cy="267179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88A6781-584D-4301-82A9-C85AC9D15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5360" y="4035383"/>
              <a:ext cx="5599197" cy="80536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47261F6-243C-4309-8637-B3DB10107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6651" y="4289608"/>
              <a:ext cx="2301542" cy="2118177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3CFE5C4-DE1B-48C8-BDBB-C0A2F673EB15}"/>
                </a:ext>
              </a:extLst>
            </p:cNvPr>
            <p:cNvGrpSpPr/>
            <p:nvPr/>
          </p:nvGrpSpPr>
          <p:grpSpPr>
            <a:xfrm>
              <a:off x="2925360" y="4991267"/>
              <a:ext cx="9170387" cy="946478"/>
              <a:chOff x="2925360" y="4934531"/>
              <a:chExt cx="9170387" cy="9464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61EA538-069B-4C5E-89A0-1A5FCA8E0C1D}"/>
                      </a:ext>
                    </a:extLst>
                  </p:cNvPr>
                  <p:cNvSpPr txBox="1"/>
                  <p:nvPr/>
                </p:nvSpPr>
                <p:spPr>
                  <a:xfrm>
                    <a:off x="5544053" y="4934531"/>
                    <a:ext cx="6551694" cy="94647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just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𝑘𝑠𝑝𝑎𝑐𝑒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𝑖𝑡h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𝑐𝑜𝑖𝑙</m:t>
                        </m:r>
                      </m:oMath>
                    </a14:m>
                    <a:r>
                      <a:rPr lang="en-US" altLang="ko-KR" sz="1200" dirty="0"/>
                      <a:t> </a:t>
                    </a:r>
                  </a:p>
                  <a:p>
                    <a:pPr algn="just"/>
                    <a14:m>
                      <m:oMath xmlns:m="http://schemas.openxmlformats.org/officeDocument/2006/math"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𝑛𝑜𝑛𝑎𝑐𝑞𝑢𝑖𝑟𝑒𝑑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𝑘𝑠𝑝𝑎𝑐𝑒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𝑝𝑜𝑠𝑖𝑡𝑖𝑜𝑛</m:t>
                        </m:r>
                      </m:oMath>
                    </a14:m>
                    <a:r>
                      <a:rPr lang="en-US" altLang="ko-KR" sz="1200" dirty="0"/>
                      <a:t> </a:t>
                    </a:r>
                  </a:p>
                  <a:p>
                    <a:pPr algn="just"/>
                    <a14:m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</a:rPr>
                          <m:t>operators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</a:rPr>
                          <m:t>choose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only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1" i="0" smtClean="0">
                            <a:latin typeface="Cambria Math" panose="02040503050406030204" pitchFamily="18" charset="0"/>
                          </a:rPr>
                          <m:t>𝐚𝐜𝐪𝐮𝐢𝐫𝐞𝐝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pa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location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near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𝑔𝑟𝑎𝑦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𝑏𝑙𝑜𝑐𝑘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altLang="ko-KR" sz="1200" dirty="0"/>
                      <a:t> </a:t>
                    </a:r>
                  </a:p>
                  <a:p>
                    <a:pPr algn="just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𝒓𝒋𝒊</m:t>
                            </m:r>
                          </m:sub>
                        </m:sSub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vector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set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weights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obtained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calibration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around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position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a14:m>
                    <a:r>
                      <a:rPr lang="en-US" altLang="ko-KR" sz="1200" i="1" dirty="0"/>
                      <a:t> </a:t>
                    </a:r>
                  </a:p>
                  <a:p>
                    <a:pPr algn="just"/>
                    <a14:m>
                      <m:oMath xmlns:m="http://schemas.openxmlformats.org/officeDocument/2006/math"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coil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index</m:t>
                        </m:r>
                      </m:oMath>
                    </a14:m>
                    <a:r>
                      <a:rPr lang="en-US" altLang="ko-KR" sz="1200" i="1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61EA538-069B-4C5E-89A0-1A5FCA8E0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4053" y="4934531"/>
                    <a:ext cx="6551694" cy="94647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023" b="-580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ABA74123-8738-40CA-8FC6-EE87D205BCC1}"/>
                      </a:ext>
                    </a:extLst>
                  </p:cNvPr>
                  <p:cNvSpPr txBox="1"/>
                  <p:nvPr/>
                </p:nvSpPr>
                <p:spPr>
                  <a:xfrm>
                    <a:off x="2925360" y="5083404"/>
                    <a:ext cx="2291525" cy="70352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𝑟𝑗𝑖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ABA74123-8738-40CA-8FC6-EE87D205BC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360" y="5083404"/>
                    <a:ext cx="2291525" cy="70352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5E53190-B725-46D8-9712-7FAA0AC48C01}"/>
                    </a:ext>
                  </a:extLst>
                </p:cNvPr>
                <p:cNvSpPr txBox="1"/>
                <p:nvPr/>
              </p:nvSpPr>
              <p:spPr>
                <a:xfrm>
                  <a:off x="2044948" y="6183124"/>
                  <a:ext cx="10059870" cy="5240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=2,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=2,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5E53190-B725-46D8-9712-7FAA0AC48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4948" y="6183124"/>
                  <a:ext cx="10059870" cy="5240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E04FB9C-C60D-417F-B9A4-1AAFCC69AE5C}"/>
                    </a:ext>
                  </a:extLst>
                </p:cNvPr>
                <p:cNvSpPr/>
                <p:nvPr/>
              </p:nvSpPr>
              <p:spPr>
                <a:xfrm>
                  <a:off x="1199464" y="4755475"/>
                  <a:ext cx="324383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ko-KR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E04FB9C-C60D-417F-B9A4-1AAFCC69AE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64" y="4755475"/>
                  <a:ext cx="324383" cy="2154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387BCCFD-26CB-49FB-8667-C09B57D6C3B2}"/>
                    </a:ext>
                  </a:extLst>
                </p:cNvPr>
                <p:cNvSpPr/>
                <p:nvPr/>
              </p:nvSpPr>
              <p:spPr>
                <a:xfrm>
                  <a:off x="1588734" y="4765001"/>
                  <a:ext cx="31951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ko-KR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387BCCFD-26CB-49FB-8667-C09B57D6C3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734" y="4765001"/>
                  <a:ext cx="319511" cy="215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FC24507D-4954-42DE-9A04-8F8664157743}"/>
                    </a:ext>
                  </a:extLst>
                </p:cNvPr>
                <p:cNvSpPr/>
                <p:nvPr/>
              </p:nvSpPr>
              <p:spPr>
                <a:xfrm>
                  <a:off x="1199573" y="5133252"/>
                  <a:ext cx="31066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ko-KR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FC24507D-4954-42DE-9A04-8F86641577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573" y="5133252"/>
                  <a:ext cx="310661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22C66FF2-5DF3-43CA-BE96-081EC18694FC}"/>
                    </a:ext>
                  </a:extLst>
                </p:cNvPr>
                <p:cNvSpPr/>
                <p:nvPr/>
              </p:nvSpPr>
              <p:spPr>
                <a:xfrm>
                  <a:off x="1580573" y="5147540"/>
                  <a:ext cx="325987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ko-KR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22C66FF2-5DF3-43CA-BE96-081EC1869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573" y="5147540"/>
                  <a:ext cx="325987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F908DB1D-F120-4450-9045-6C61D03BBD3C}"/>
                    </a:ext>
                  </a:extLst>
                </p:cNvPr>
                <p:cNvSpPr/>
                <p:nvPr/>
              </p:nvSpPr>
              <p:spPr>
                <a:xfrm>
                  <a:off x="1881570" y="4475895"/>
                  <a:ext cx="32675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F908DB1D-F120-4450-9045-6C61D03BBD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570" y="4475895"/>
                  <a:ext cx="326756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D966F8C-DBD4-44CC-9266-FF3E925DDD43}"/>
                    </a:ext>
                  </a:extLst>
                </p:cNvPr>
                <p:cNvSpPr/>
                <p:nvPr/>
              </p:nvSpPr>
              <p:spPr>
                <a:xfrm>
                  <a:off x="2270840" y="4485421"/>
                  <a:ext cx="321883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D966F8C-DBD4-44CC-9266-FF3E925DD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840" y="4485421"/>
                  <a:ext cx="321883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715E0F86-FCF6-4706-9D57-8E23EC1C4676}"/>
                    </a:ext>
                  </a:extLst>
                </p:cNvPr>
                <p:cNvSpPr/>
                <p:nvPr/>
              </p:nvSpPr>
              <p:spPr>
                <a:xfrm>
                  <a:off x="1881679" y="4853672"/>
                  <a:ext cx="31303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715E0F86-FCF6-4706-9D57-8E23EC1C46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679" y="4853672"/>
                  <a:ext cx="313034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D4AD75F-162E-42D5-B62F-A4622811303B}"/>
                    </a:ext>
                  </a:extLst>
                </p:cNvPr>
                <p:cNvSpPr/>
                <p:nvPr/>
              </p:nvSpPr>
              <p:spPr>
                <a:xfrm>
                  <a:off x="2262679" y="4867960"/>
                  <a:ext cx="328360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D4AD75F-162E-42D5-B62F-A462281130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2679" y="4867960"/>
                  <a:ext cx="328360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320F2E6-B792-4FD4-98C9-D1268D093390}"/>
                    </a:ext>
                  </a:extLst>
                </p:cNvPr>
                <p:cNvSpPr/>
                <p:nvPr/>
              </p:nvSpPr>
              <p:spPr>
                <a:xfrm>
                  <a:off x="1377684" y="4988156"/>
                  <a:ext cx="354969" cy="1692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320F2E6-B792-4FD4-98C9-D1268D093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7684" y="4988156"/>
                  <a:ext cx="354969" cy="1692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013F4C-A672-429A-A838-18439546BE0C}"/>
              </a:ext>
            </a:extLst>
          </p:cNvPr>
          <p:cNvSpPr txBox="1"/>
          <p:nvPr/>
        </p:nvSpPr>
        <p:spPr>
          <a:xfrm>
            <a:off x="12192000" y="1780589"/>
            <a:ext cx="4702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g*Rx </a:t>
            </a:r>
            <a:r>
              <a:rPr lang="en-US" altLang="ko-KR" i="1" dirty="0"/>
              <a:t>// convolution notation </a:t>
            </a:r>
            <a:r>
              <a:rPr lang="en-US" altLang="ko-KR" b="1" i="1" dirty="0"/>
              <a:t>(g(x)Rx)</a:t>
            </a:r>
          </a:p>
          <a:p>
            <a:endParaRPr lang="en-US" altLang="ko-KR" i="1" dirty="0"/>
          </a:p>
          <a:p>
            <a:r>
              <a:rPr lang="en-US" altLang="ko-KR" i="1" dirty="0"/>
              <a:t>g or Rx should be flipped to convolve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03460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1.1 GRAPPA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536AB8-205B-4EB6-A6F9-536E38868C09}"/>
              </a:ext>
            </a:extLst>
          </p:cNvPr>
          <p:cNvGrpSpPr/>
          <p:nvPr/>
        </p:nvGrpSpPr>
        <p:grpSpPr>
          <a:xfrm>
            <a:off x="1001628" y="1475768"/>
            <a:ext cx="9075822" cy="1228725"/>
            <a:chOff x="1001628" y="1475768"/>
            <a:chExt cx="9075822" cy="12287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5DDBBC1-9EEE-460F-BDC8-E995A10852C7}"/>
                    </a:ext>
                  </a:extLst>
                </p:cNvPr>
                <p:cNvSpPr txBox="1"/>
                <p:nvPr/>
              </p:nvSpPr>
              <p:spPr>
                <a:xfrm>
                  <a:off x="7796966" y="1989044"/>
                  <a:ext cx="2280484" cy="2021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𝒓𝒊</m:t>
                          </m:r>
                        </m:sub>
                      </m:sSub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concatenation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all</m:t>
                      </m:r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sz="1200" i="1" dirty="0"/>
                    <a:t> 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5DDBBC1-9EEE-460F-BDC8-E995A1085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6966" y="1989044"/>
                  <a:ext cx="2280484" cy="202171"/>
                </a:xfrm>
                <a:prstGeom prst="rect">
                  <a:avLst/>
                </a:prstGeom>
                <a:blipFill>
                  <a:blip r:embed="rId2"/>
                  <a:stretch>
                    <a:fillRect l="-2406" t="-27273" b="-363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619E62E-B120-4631-81BD-1F42641DC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1628" y="1475768"/>
              <a:ext cx="5934075" cy="122872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2F9CCBE-FE8B-4828-B2FD-C4C173E790E7}"/>
              </a:ext>
            </a:extLst>
          </p:cNvPr>
          <p:cNvSpPr txBox="1"/>
          <p:nvPr/>
        </p:nvSpPr>
        <p:spPr>
          <a:xfrm>
            <a:off x="673768" y="912736"/>
            <a:ext cx="114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Calibration</a:t>
            </a:r>
            <a:r>
              <a:rPr lang="en-US" altLang="ko-KR" dirty="0"/>
              <a:t> is described by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F3FD18-9A56-482D-BE42-2E9B52081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581" y="4211372"/>
            <a:ext cx="4999122" cy="7681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5BA926-5A91-443C-886C-9247054F4970}"/>
              </a:ext>
            </a:extLst>
          </p:cNvPr>
          <p:cNvSpPr txBox="1"/>
          <p:nvPr/>
        </p:nvSpPr>
        <p:spPr>
          <a:xfrm>
            <a:off x="673767" y="3657322"/>
            <a:ext cx="114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Matrix form,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E6D293-C2EC-495E-9B89-C4025930AD92}"/>
              </a:ext>
            </a:extLst>
          </p:cNvPr>
          <p:cNvSpPr/>
          <p:nvPr/>
        </p:nvSpPr>
        <p:spPr>
          <a:xfrm>
            <a:off x="673767" y="5492761"/>
            <a:ext cx="9277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b="1" dirty="0"/>
              <a:t>assumption</a:t>
            </a:r>
            <a:r>
              <a:rPr lang="en-US" altLang="ko-KR" dirty="0"/>
              <a:t> is that if the calibration consistency holds within the calibration area, it also holds in other parts of </a:t>
            </a:r>
            <a:r>
              <a:rPr lang="en-US" altLang="ko-KR" i="1" dirty="0"/>
              <a:t>k</a:t>
            </a:r>
            <a:r>
              <a:rPr lang="en-US" altLang="ko-KR" dirty="0"/>
              <a:t>-space.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C28696-E183-4F3A-821F-3859899AC1CE}"/>
                  </a:ext>
                </a:extLst>
              </p:cNvPr>
              <p:cNvSpPr txBox="1"/>
              <p:nvPr/>
            </p:nvSpPr>
            <p:spPr>
              <a:xfrm>
                <a:off x="7492166" y="4469044"/>
                <a:ext cx="4531392" cy="194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matrix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which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has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reordered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vectors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calibration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area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sz="12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C28696-E183-4F3A-821F-3859899A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66" y="4469044"/>
                <a:ext cx="4531392" cy="194849"/>
              </a:xfrm>
              <a:prstGeom prst="rect">
                <a:avLst/>
              </a:prstGeom>
              <a:blipFill>
                <a:blip r:embed="rId5"/>
                <a:stretch>
                  <a:fillRect l="-135" t="-25000"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88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1.2 Tikhonov regularized least-square solution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E4C265-BC2B-4D2D-A381-0C0400D44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69" y="4386025"/>
            <a:ext cx="5881688" cy="7856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7CC2E1-F2BC-4528-B96A-302193928A2E}"/>
              </a:ext>
            </a:extLst>
          </p:cNvPr>
          <p:cNvSpPr txBox="1"/>
          <p:nvPr/>
        </p:nvSpPr>
        <p:spPr>
          <a:xfrm>
            <a:off x="673768" y="912736"/>
            <a:ext cx="114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Analytic solution of </a:t>
            </a:r>
            <a:r>
              <a:rPr lang="en-US" altLang="ko-KR" b="1" dirty="0"/>
              <a:t>Tikhonov regularized least-squares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778DA3-959A-4F26-A11A-666BC715C26A}"/>
              </a:ext>
            </a:extLst>
          </p:cNvPr>
          <p:cNvGrpSpPr/>
          <p:nvPr/>
        </p:nvGrpSpPr>
        <p:grpSpPr>
          <a:xfrm>
            <a:off x="1418999" y="1719026"/>
            <a:ext cx="6972300" cy="2085975"/>
            <a:chOff x="1418999" y="1719026"/>
            <a:chExt cx="6972300" cy="20859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7504874-B2BF-4C29-9842-C2CADDF08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8999" y="1719026"/>
              <a:ext cx="6972300" cy="7239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41905CD-BED9-4DC0-B455-5BE82F3B2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3513" y="2442926"/>
              <a:ext cx="6496050" cy="8572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F49F913-7701-4737-A62E-CDDFACB1C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1569" y="3300176"/>
              <a:ext cx="3581400" cy="504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03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3054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</a:p>
          <a:p>
            <a:r>
              <a:rPr lang="en-US" altLang="ko-KR" sz="3600" b="1" dirty="0"/>
              <a:t>Method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9133E-3357-4B0F-B532-76C28D9AFF80}"/>
              </a:ext>
            </a:extLst>
          </p:cNvPr>
          <p:cNvSpPr txBox="1"/>
          <p:nvPr/>
        </p:nvSpPr>
        <p:spPr>
          <a:xfrm>
            <a:off x="4641732" y="2707615"/>
            <a:ext cx="567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Solving inverse problem(reconstruction process) is governed by </a:t>
            </a:r>
            <a:r>
              <a:rPr lang="en-US" altLang="ko-KR" b="1" dirty="0"/>
              <a:t>data consistency constraints</a:t>
            </a:r>
            <a:endParaRPr lang="ko-KR" alt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B9B1B-F4B7-4C04-8325-1BB8F8D31911}"/>
              </a:ext>
            </a:extLst>
          </p:cNvPr>
          <p:cNvSpPr txBox="1"/>
          <p:nvPr/>
        </p:nvSpPr>
        <p:spPr>
          <a:xfrm>
            <a:off x="4641732" y="4150385"/>
            <a:ext cx="567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consistency constraints are separated into</a:t>
            </a:r>
          </a:p>
          <a:p>
            <a:r>
              <a:rPr lang="en-US" altLang="ko-KR" dirty="0"/>
              <a:t>	a) </a:t>
            </a:r>
            <a:r>
              <a:rPr lang="en-US" altLang="ko-KR" b="1" dirty="0"/>
              <a:t>consistency with the calibration</a:t>
            </a:r>
          </a:p>
          <a:p>
            <a:r>
              <a:rPr lang="en-US" altLang="ko-KR" dirty="0"/>
              <a:t>	b) </a:t>
            </a:r>
            <a:r>
              <a:rPr lang="en-US" altLang="ko-KR" b="1" dirty="0"/>
              <a:t>consistency with the data acquisition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294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22A05-A2CA-424A-B1F7-75BD3785184F}"/>
              </a:ext>
            </a:extLst>
          </p:cNvPr>
          <p:cNvSpPr txBox="1"/>
          <p:nvPr/>
        </p:nvSpPr>
        <p:spPr>
          <a:xfrm>
            <a:off x="80212" y="84544"/>
            <a:ext cx="9023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2.1 Consistency With the 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A47EAF-2FC9-4E77-9D93-32E50F7620ED}"/>
                  </a:ext>
                </a:extLst>
              </p:cNvPr>
              <p:cNvSpPr txBox="1"/>
              <p:nvPr/>
            </p:nvSpPr>
            <p:spPr>
              <a:xfrm>
                <a:off x="673768" y="977747"/>
                <a:ext cx="11421979" cy="376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GRAPPA</a:t>
                </a:r>
                <a:r>
                  <a:rPr lang="en-US" altLang="ko-KR" dirty="0"/>
                  <a:t> : calibration consistency only between recovery points and the </a:t>
                </a:r>
                <a:r>
                  <a:rPr lang="en-US" altLang="ko-KR" b="1" dirty="0"/>
                  <a:t>acquired points(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A47EAF-2FC9-4E77-9D93-32E50F762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8" y="977747"/>
                <a:ext cx="11421979" cy="376193"/>
              </a:xfrm>
              <a:prstGeom prst="rect">
                <a:avLst/>
              </a:prstGeom>
              <a:blipFill>
                <a:blip r:embed="rId2"/>
                <a:stretch>
                  <a:fillRect l="-481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956E6C-1AD6-40DB-86B8-A32C800DD6F1}"/>
                  </a:ext>
                </a:extLst>
              </p:cNvPr>
              <p:cNvSpPr txBox="1"/>
              <p:nvPr/>
            </p:nvSpPr>
            <p:spPr>
              <a:xfrm>
                <a:off x="673768" y="1819957"/>
                <a:ext cx="11421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/>
                  <a:t>SPIRiT</a:t>
                </a:r>
                <a:r>
                  <a:rPr lang="en-US" altLang="ko-KR" dirty="0"/>
                  <a:t> : calibration consistency btw </a:t>
                </a:r>
                <a:r>
                  <a:rPr lang="en-US" altLang="ko-KR" b="1" dirty="0"/>
                  <a:t>every point(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/>
                  <a:t>) </a:t>
                </a:r>
                <a:r>
                  <a:rPr lang="en-US" altLang="ko-KR" dirty="0"/>
                  <a:t>and its entire neighborhood across all coils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956E6C-1AD6-40DB-86B8-A32C800DD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8" y="1819957"/>
                <a:ext cx="11421979" cy="369332"/>
              </a:xfrm>
              <a:prstGeom prst="rect">
                <a:avLst/>
              </a:prstGeom>
              <a:blipFill>
                <a:blip r:embed="rId3"/>
                <a:stretch>
                  <a:fillRect l="-48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0C3BC312-20CA-4CF3-A030-01529E621DF8}"/>
              </a:ext>
            </a:extLst>
          </p:cNvPr>
          <p:cNvGrpSpPr/>
          <p:nvPr/>
        </p:nvGrpSpPr>
        <p:grpSpPr>
          <a:xfrm>
            <a:off x="1430755" y="2496879"/>
            <a:ext cx="3646572" cy="950218"/>
            <a:chOff x="1037723" y="2814637"/>
            <a:chExt cx="4715377" cy="12287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28D5F7B-0AAA-4EFB-A034-22D719AA6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723" y="2814637"/>
              <a:ext cx="3924300" cy="12287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D5C58AD-B3F0-4C7A-A271-F495FCC8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9700" y="3005137"/>
              <a:ext cx="533400" cy="54292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13D616-F493-40B6-B25C-9658FB23B2BC}"/>
                  </a:ext>
                </a:extLst>
              </p:cNvPr>
              <p:cNvSpPr txBox="1"/>
              <p:nvPr/>
            </p:nvSpPr>
            <p:spPr>
              <a:xfrm>
                <a:off x="673768" y="5176907"/>
                <a:ext cx="7810663" cy="1157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The difference </a:t>
                </a:r>
                <a:r>
                  <a:rPr lang="en-US" altLang="ko-KR" dirty="0"/>
                  <a:t>btw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𝒓𝒋𝒊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𝒋𝒊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sz="1600" b="1" dirty="0"/>
              </a:p>
              <a:p>
                <a:r>
                  <a:rPr lang="en-US" altLang="ko-KR" sz="1600" b="1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en-US" altLang="ko-KR" sz="1600" b="1" dirty="0"/>
                  <a:t> </a:t>
                </a:r>
                <a:r>
                  <a:rPr lang="en-US" altLang="ko-KR" sz="1600" dirty="0"/>
                  <a:t>is a full kernel independent of the actual k-space sampling pattern </a:t>
                </a:r>
              </a:p>
              <a:p>
                <a:r>
                  <a:rPr lang="en-US" altLang="ko-KR" sz="1600" dirty="0"/>
                  <a:t>	and is the same for all k-space positions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13D616-F493-40B6-B25C-9658FB23B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8" y="5176907"/>
                <a:ext cx="7810663" cy="1157561"/>
              </a:xfrm>
              <a:prstGeom prst="rect">
                <a:avLst/>
              </a:prstGeom>
              <a:blipFill>
                <a:blip r:embed="rId6"/>
                <a:stretch>
                  <a:fillRect l="-703" t="-3158" b="-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B863E775-6121-4A06-B969-6B3E453BDD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757" y="2484054"/>
            <a:ext cx="4807030" cy="211284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527951FD-065B-4EF7-8971-09D3EBAF98EC}"/>
              </a:ext>
            </a:extLst>
          </p:cNvPr>
          <p:cNvGrpSpPr/>
          <p:nvPr/>
        </p:nvGrpSpPr>
        <p:grpSpPr>
          <a:xfrm>
            <a:off x="9662369" y="5074844"/>
            <a:ext cx="2372220" cy="993939"/>
            <a:chOff x="2948156" y="3208462"/>
            <a:chExt cx="3552825" cy="148860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514FFC8-9145-4CC3-AA9F-558DCD851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48156" y="3208462"/>
              <a:ext cx="3552825" cy="10668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A295939-209A-4D57-8DB3-937B60A8F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57681" y="4249389"/>
              <a:ext cx="3533775" cy="447675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1E4B254-A0E6-4601-85F4-33A08D1405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2673" y="4596897"/>
            <a:ext cx="3991978" cy="395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BF541E-ADB9-450F-AE93-28C014706A3E}"/>
              </a:ext>
            </a:extLst>
          </p:cNvPr>
          <p:cNvSpPr txBox="1"/>
          <p:nvPr/>
        </p:nvSpPr>
        <p:spPr>
          <a:xfrm>
            <a:off x="12192000" y="1070854"/>
            <a:ext cx="6561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GRAPPA : </a:t>
            </a:r>
            <a:r>
              <a:rPr lang="en-US" altLang="ko-KR" dirty="0"/>
              <a:t>focused on the number of data’s correlation</a:t>
            </a:r>
          </a:p>
          <a:p>
            <a:r>
              <a:rPr lang="en-US" altLang="ko-KR" b="1" dirty="0" err="1"/>
              <a:t>SPRiT</a:t>
            </a:r>
            <a:r>
              <a:rPr lang="en-US" altLang="ko-KR" b="1" dirty="0"/>
              <a:t> : </a:t>
            </a:r>
            <a:r>
              <a:rPr lang="en-US" altLang="ko-KR" dirty="0"/>
              <a:t>focused on data’s density correlation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97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</TotalTime>
  <Words>1666</Words>
  <Application>Microsoft Office PowerPoint</Application>
  <PresentationFormat>와이드스크린</PresentationFormat>
  <Paragraphs>245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Melior</vt:lpstr>
      <vt:lpstr>Melior-Italic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Intern</dc:creator>
  <cp:lastModifiedBy>Intern</cp:lastModifiedBy>
  <cp:revision>253</cp:revision>
  <cp:lastPrinted>2019-01-22T05:47:51Z</cp:lastPrinted>
  <dcterms:created xsi:type="dcterms:W3CDTF">2019-01-10T06:28:26Z</dcterms:created>
  <dcterms:modified xsi:type="dcterms:W3CDTF">2019-01-28T07:22:26Z</dcterms:modified>
</cp:coreProperties>
</file>