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72" r:id="rId6"/>
    <p:sldId id="288" r:id="rId7"/>
    <p:sldId id="270" r:id="rId8"/>
    <p:sldId id="290" r:id="rId9"/>
    <p:sldId id="298" r:id="rId10"/>
    <p:sldId id="297" r:id="rId11"/>
    <p:sldId id="293" r:id="rId12"/>
    <p:sldId id="294" r:id="rId13"/>
    <p:sldId id="295" r:id="rId14"/>
    <p:sldId id="296" r:id="rId1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" initials="I" lastIdx="3" clrIdx="0">
    <p:extLst>
      <p:ext uri="{19B8F6BF-5375-455C-9EA6-DF929625EA0E}">
        <p15:presenceInfo xmlns:p15="http://schemas.microsoft.com/office/powerpoint/2012/main" userId="Inte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FC4F-48C4-4F74-9080-5B95CF10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1448A7-A47B-43E2-A57C-46CFE1C6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042D-A289-43A3-AE87-98DB0CB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AAED5-D2E2-409F-BC01-2C4305F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F823C-EB19-43D1-8E8F-5CB93FB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EFB4-315B-49F0-9B6C-2ECE4150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C2EF8-5085-450F-A21D-69031B2F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5909-D72B-4F32-848D-C8C9CA11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BB6FD-2597-4246-A7FF-54CEF0C2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09F5-8ACF-4D4E-8419-C2847E6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2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1A88F-11B0-4F72-A6A7-0EB407B9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1D332-449C-46A3-8848-0D2784CE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45F8E-AD32-4381-865A-5E80030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8817-F894-403F-8FA1-A6BEF6C8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A4342-480A-43D2-BF50-F3543664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E7757-D1D3-44D1-8AD0-D24B708D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F3D72-5CAF-4B3C-8836-FAF68106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97E02-B4A2-4D94-8E06-D179CA7C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85911-70A4-4B3B-95E5-4134CCE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53DE8-6712-452B-8078-EAEB53D6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A180-EAA3-4AA7-98D7-ED0E1EE0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87BC9-FFFD-408F-99DF-9262A387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1C918-63D9-460C-8F4B-9567E16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AB6B2-56B1-48BC-AB27-0984B563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F701B-D3D8-48A2-9F55-FDF7C69F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B806-00E3-4ED2-9FBB-A95BA82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8FDB2-2410-43F6-BD36-E0913844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1FB64-71F4-400A-AA0E-AF5BB74A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30F0-F819-4158-9AFA-012CE21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C63AD-0F03-4A9E-9666-AFBCAC3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08ED6-39A4-4A11-8FB6-6F209B6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EDAD-652E-4ACD-8E89-A79BA4C3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9D688-34DE-421B-901C-AF17E123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7B16F-8919-406F-9D1F-0554EAA9E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B29A0-0AD9-4D56-A5B7-DF23F0D9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6D58E-B500-48D2-838C-D7CEB268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E6170-8423-4C1A-8452-DA18B9C1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4BB8E-F9EE-4B48-BC78-9A92EDC4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C29372-5F84-4997-B48C-118BBEF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DFAA9-3125-4075-882E-754E8930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3F12B-AA22-465A-ACFD-F3EA61F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FCEB2-AB9B-40D1-9892-F46C4674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525B6-BEED-43D4-B71C-C41DB24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CED5B0-1510-4CF2-920C-DA03AE93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757D3-93D8-43F0-B35F-53DCE82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CE882-F180-4A43-B18E-3C99C7E6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9B07A-B84A-44CA-8C61-5C0C9C67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905B-2C28-482B-B7FF-624C72A6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8021E-CB90-455D-BBE1-411F5FD1F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2A4D5-D69C-4B7C-B044-A339973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670FA-F20D-4052-8890-83A2A32E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59F6B-597E-4F30-8642-DCCD9EE2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ED80-05C2-49BC-A7E5-C03EE03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3AA31-4AD9-496D-9C07-CCFE7C21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28B0D-D515-47C4-AE47-8D40EECB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81144-C70D-4900-A33D-14B428BD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B6A4D-670C-4E38-80CB-B04708EF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ED290E-4EDA-4CDE-BD35-B7CAC4B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88E32-749A-4D12-9E92-EB9A692A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69E1B-FCDC-41BF-9D32-F7F1C057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8937F-A81F-49AC-B37F-650B3CA9F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AB39-F615-4739-9AA0-11FE2173983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EF297-D348-4EC5-ADA7-01CA6DCC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3B58C-26C9-43FC-AD25-6A2393C12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705853" y="1720840"/>
            <a:ext cx="5213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/>
              <a:t>SPIRiT</a:t>
            </a:r>
            <a:r>
              <a:rPr lang="en-US" altLang="ko-KR" sz="5400" b="1" dirty="0"/>
              <a:t>:</a:t>
            </a:r>
          </a:p>
          <a:p>
            <a:r>
              <a:rPr lang="en-US" altLang="ko-KR" sz="2400" b="1" dirty="0"/>
              <a:t>Iterative Self-consistent Parallel Imaging Reconstruction from Arbitrary k-Space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2087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302D61-AA98-48C1-A95C-5B4B516CACF1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2.1. k-space based CG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2D5919-F6D6-498A-8ACD-723DE8C6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4" y="3604604"/>
            <a:ext cx="7792035" cy="2856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4227BF-6529-4891-9E2E-10834733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519" y="3604604"/>
            <a:ext cx="2595362" cy="28562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22D65F-3690-4F48-8B14-5E3CAC3E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32" y="324991"/>
            <a:ext cx="6001649" cy="30211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52EFFD-8F3C-4BF5-A915-C1810F042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557809"/>
            <a:ext cx="1933575" cy="19145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02EC0A-40D7-4553-BF2B-8BCB93AEFB12}"/>
              </a:ext>
            </a:extLst>
          </p:cNvPr>
          <p:cNvSpPr/>
          <p:nvPr/>
        </p:nvSpPr>
        <p:spPr>
          <a:xfrm>
            <a:off x="481012" y="2515194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Sampling : random(x3)</a:t>
            </a:r>
          </a:p>
          <a:p>
            <a:r>
              <a:rPr lang="en-US" altLang="ko-KR" i="1" dirty="0">
                <a:latin typeface="Melior"/>
              </a:rPr>
              <a:t>Kernel : [5x5]</a:t>
            </a:r>
          </a:p>
          <a:p>
            <a:r>
              <a:rPr lang="en-US" altLang="ko-KR" i="1" dirty="0">
                <a:latin typeface="Melior"/>
              </a:rPr>
              <a:t>Calibration region : [20x20]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20049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417F20-217D-46FC-AA4C-2032D6743BCA}"/>
              </a:ext>
            </a:extLst>
          </p:cNvPr>
          <p:cNvSpPr/>
          <p:nvPr/>
        </p:nvSpPr>
        <p:spPr>
          <a:xfrm>
            <a:off x="481012" y="2515194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Sampling : random (x4)</a:t>
            </a:r>
          </a:p>
          <a:p>
            <a:r>
              <a:rPr lang="en-US" altLang="ko-KR" i="1" dirty="0">
                <a:latin typeface="Melior"/>
              </a:rPr>
              <a:t>Kernel : [5x5]</a:t>
            </a:r>
          </a:p>
          <a:p>
            <a:r>
              <a:rPr lang="en-US" altLang="ko-KR" i="1" dirty="0">
                <a:latin typeface="Melior"/>
              </a:rPr>
              <a:t>Calibration region : [20x20]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F6017-EABB-4ADE-B4BE-4DBA3B7E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3787818"/>
            <a:ext cx="2509444" cy="2722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02D61-AA98-48C1-A95C-5B4B516CACF1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2.1. k-space based CG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5EE130-43D0-4177-BB72-12036440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5" y="3831683"/>
            <a:ext cx="7528985" cy="2795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4FE663-8B2D-4D51-912B-46F1A6CF3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04" y="456345"/>
            <a:ext cx="5329740" cy="26590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9445E0-7953-4831-971F-F32CAC703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65" y="572094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417F20-217D-46FC-AA4C-2032D6743BCA}"/>
              </a:ext>
            </a:extLst>
          </p:cNvPr>
          <p:cNvSpPr/>
          <p:nvPr/>
        </p:nvSpPr>
        <p:spPr>
          <a:xfrm>
            <a:off x="481012" y="2515194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Sampling : uniform (x2)</a:t>
            </a:r>
          </a:p>
          <a:p>
            <a:r>
              <a:rPr lang="en-US" altLang="ko-KR" i="1" dirty="0">
                <a:latin typeface="Melior"/>
              </a:rPr>
              <a:t>Kernel : [5x5]</a:t>
            </a:r>
          </a:p>
          <a:p>
            <a:r>
              <a:rPr lang="en-US" altLang="ko-KR" i="1" dirty="0">
                <a:latin typeface="Melior"/>
              </a:rPr>
              <a:t>Calibration region : [20x20]</a:t>
            </a:r>
            <a:endParaRPr lang="ko-KR" altLang="en-US" i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4F5DB1-12DE-4450-A2F2-078B64B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5" y="600669"/>
            <a:ext cx="1924050" cy="191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90070A-E22D-40A7-A07A-6A60A6B6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5" y="3580792"/>
            <a:ext cx="7355110" cy="2722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5F6017-EABB-4ADE-B4BE-4DBA3B7E4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3580792"/>
            <a:ext cx="2509444" cy="2722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7981EA-D2B1-4A8F-ADC2-07C7688EB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1" y="367305"/>
            <a:ext cx="5243573" cy="2659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02D61-AA98-48C1-A95C-5B4B516CACF1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2.2. image based CG</a:t>
            </a:r>
          </a:p>
        </p:txBody>
      </p:sp>
    </p:spTree>
    <p:extLst>
      <p:ext uri="{BB962C8B-B14F-4D97-AF65-F5344CB8AC3E}">
        <p14:creationId xmlns:p14="http://schemas.microsoft.com/office/powerpoint/2010/main" val="365562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F0AD95-D8EB-4011-AB9B-42FE0217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57809"/>
            <a:ext cx="1933575" cy="1914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C417F20-217D-46FC-AA4C-2032D6743BCA}"/>
              </a:ext>
            </a:extLst>
          </p:cNvPr>
          <p:cNvSpPr/>
          <p:nvPr/>
        </p:nvSpPr>
        <p:spPr>
          <a:xfrm>
            <a:off x="481012" y="2515194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Sampling : random(x3)</a:t>
            </a:r>
          </a:p>
          <a:p>
            <a:r>
              <a:rPr lang="en-US" altLang="ko-KR" i="1" dirty="0">
                <a:latin typeface="Melior"/>
              </a:rPr>
              <a:t>Kernel : [5x5]</a:t>
            </a:r>
          </a:p>
          <a:p>
            <a:r>
              <a:rPr lang="en-US" altLang="ko-KR" i="1" dirty="0">
                <a:latin typeface="Melior"/>
              </a:rPr>
              <a:t>Calibration region : [20x20]</a:t>
            </a:r>
            <a:endParaRPr lang="ko-KR" altLang="en-US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A987D-CF3F-4E0A-8BC6-4223F4C3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2321"/>
            <a:ext cx="5494901" cy="2573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965E0B-EBEB-467F-91D8-F700B064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079" y="3542694"/>
            <a:ext cx="2497822" cy="2773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1615BD-89B3-46AB-ACD6-7AEFE69DD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1" y="3542694"/>
            <a:ext cx="7430255" cy="2773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3B5432-CE86-496D-8992-3283876CCF34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2.2. image based CG</a:t>
            </a:r>
          </a:p>
        </p:txBody>
      </p:sp>
    </p:spTree>
    <p:extLst>
      <p:ext uri="{BB962C8B-B14F-4D97-AF65-F5344CB8AC3E}">
        <p14:creationId xmlns:p14="http://schemas.microsoft.com/office/powerpoint/2010/main" val="129801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417F20-217D-46FC-AA4C-2032D6743BCA}"/>
              </a:ext>
            </a:extLst>
          </p:cNvPr>
          <p:cNvSpPr/>
          <p:nvPr/>
        </p:nvSpPr>
        <p:spPr>
          <a:xfrm>
            <a:off x="481012" y="2515194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Sampling : random(x4)</a:t>
            </a:r>
          </a:p>
          <a:p>
            <a:r>
              <a:rPr lang="en-US" altLang="ko-KR" i="1" dirty="0">
                <a:latin typeface="Melior"/>
              </a:rPr>
              <a:t>Kernel : [5x5]</a:t>
            </a:r>
          </a:p>
          <a:p>
            <a:r>
              <a:rPr lang="en-US" altLang="ko-KR" i="1" dirty="0">
                <a:latin typeface="Melior"/>
              </a:rPr>
              <a:t>Calibration region : [20x20]</a:t>
            </a:r>
            <a:endParaRPr lang="ko-KR" altLang="en-US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82DD3-F707-4C88-B2AF-187BE10C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71665"/>
            <a:ext cx="194310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350F79-432F-44E3-AC5F-417E3FF3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520793"/>
            <a:ext cx="7576715" cy="27793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DE1D73-2199-43B2-BCC4-05535F2C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7" y="3520792"/>
            <a:ext cx="2501457" cy="27793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F4D996-C428-46AC-9493-93E1D40EC70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2.2. image based CG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3090C4-844B-40AF-AC7F-511D5084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953" y="463869"/>
            <a:ext cx="4967641" cy="2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521369" y="678102"/>
            <a:ext cx="90236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en-US" altLang="ko-KR" sz="2000" b="1" dirty="0" err="1"/>
              <a:t>SPIRiT</a:t>
            </a:r>
            <a:r>
              <a:rPr lang="en-US" altLang="ko-KR" sz="1200" i="1" dirty="0"/>
              <a:t>(Recap)</a:t>
            </a:r>
            <a:r>
              <a:rPr lang="en-US" altLang="ko-KR" sz="1600" b="1" dirty="0"/>
              <a:t> </a:t>
            </a:r>
          </a:p>
          <a:p>
            <a:r>
              <a:rPr lang="en-US" altLang="ko-KR" sz="1600" b="1" dirty="0"/>
              <a:t>	1.1 Overview</a:t>
            </a:r>
          </a:p>
          <a:p>
            <a:r>
              <a:rPr lang="en-US" altLang="ko-KR" sz="1600" b="1" dirty="0"/>
              <a:t>	1.2 POCS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 Implementation</a:t>
            </a:r>
            <a:endParaRPr lang="en-US" altLang="ko-KR" sz="1600" b="1" dirty="0"/>
          </a:p>
          <a:p>
            <a:r>
              <a:rPr lang="en-US" altLang="ko-KR" sz="1600" b="1" dirty="0"/>
              <a:t>	2.1 k-space based CG</a:t>
            </a:r>
          </a:p>
          <a:p>
            <a:r>
              <a:rPr lang="en-US" altLang="ko-KR" sz="1600" b="1" dirty="0"/>
              <a:t>	2.2 image based CG</a:t>
            </a:r>
          </a:p>
        </p:txBody>
      </p:sp>
    </p:spTree>
    <p:extLst>
      <p:ext uri="{BB962C8B-B14F-4D97-AF65-F5344CB8AC3E}">
        <p14:creationId xmlns:p14="http://schemas.microsoft.com/office/powerpoint/2010/main" val="362845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305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</a:p>
          <a:p>
            <a:r>
              <a:rPr lang="en-US" altLang="ko-KR" sz="3600" b="1" dirty="0" err="1"/>
              <a:t>SPIRiT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9134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1.1 Overview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3547AF3-E531-4771-8F35-A62DD278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3" y="966291"/>
            <a:ext cx="7124700" cy="6725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562AF5-71EF-4AD5-A069-02D1CF27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47" y="2617526"/>
            <a:ext cx="2402807" cy="381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4D81F-DDCE-4D29-B0C6-437725746DCC}"/>
                  </a:ext>
                </a:extLst>
              </p:cNvPr>
              <p:cNvSpPr txBox="1"/>
              <p:nvPr/>
            </p:nvSpPr>
            <p:spPr>
              <a:xfrm>
                <a:off x="4848811" y="2216160"/>
                <a:ext cx="649604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acquired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points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representing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missing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points</m:t>
                    </m:r>
                  </m:oMath>
                </a14:m>
                <a:r>
                  <a:rPr lang="en-US" altLang="ko-KR" sz="1200" i="1" dirty="0"/>
                  <a:t> </a:t>
                </a:r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select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𝐚𝐜𝐪𝐮𝐢𝐫𝐞𝐝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𝐩𝐨𝐢𝐧𝐭𝐬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select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𝐧𝐨𝐧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𝐚𝐜𝐪𝐮𝐢𝐫𝐞𝐝</m:t>
                    </m:r>
                    <m:r>
                      <a:rPr lang="en-US" altLang="ko-KR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𝐩𝐨𝐢𝐧𝐭𝐬</m:t>
                    </m:r>
                    <m:r>
                      <a:rPr lang="en-US" altLang="ko-KR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altLang="ko-KR" sz="1200" b="1" i="1" dirty="0">
                    <a:latin typeface="Cambria Math" panose="02040503050406030204" pitchFamily="18" charset="0"/>
                  </a:rPr>
                  <a:t> </a:t>
                </a:r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ake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selected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𝐚𝐜𝐪𝐮𝐢𝐫𝐞𝐝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put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them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back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location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full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kspace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grid</m:t>
                      </m:r>
                    </m:oMath>
                  </m:oMathPara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take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selected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𝐧𝐨𝐧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𝐚𝐜𝐪𝐮𝐢𝐫𝐞𝐝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samples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them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back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location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kspace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altLang="ko-KR" sz="1200" b="1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4D81F-DDCE-4D29-B0C6-43772574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811" y="2216160"/>
                <a:ext cx="6496049" cy="1107996"/>
              </a:xfrm>
              <a:prstGeom prst="rect">
                <a:avLst/>
              </a:prstGeom>
              <a:blipFill>
                <a:blip r:embed="rId4"/>
                <a:stretch>
                  <a:fillRect l="-844" t="-552" r="-6379" b="-6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307B1F-8852-4CE0-A7DA-067330421548}"/>
              </a:ext>
            </a:extLst>
          </p:cNvPr>
          <p:cNvCxnSpPr/>
          <p:nvPr/>
        </p:nvCxnSpPr>
        <p:spPr>
          <a:xfrm>
            <a:off x="1562100" y="1962150"/>
            <a:ext cx="0" cy="168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4A7171-7D04-468B-A450-9D41D62D9C85}"/>
                  </a:ext>
                </a:extLst>
              </p:cNvPr>
              <p:cNvSpPr/>
              <p:nvPr/>
            </p:nvSpPr>
            <p:spPr>
              <a:xfrm>
                <a:off x="1562100" y="2214594"/>
                <a:ext cx="2533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𝑪𝒂𝒓𝒕𝒆𝒔𝒊𝒂𝒏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𝒔𝒂𝒎𝒑𝒍𝒊𝒏𝒈</m:t>
                      </m:r>
                    </m:oMath>
                  </m:oMathPara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4A7171-7D04-468B-A450-9D41D62D9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2214594"/>
                <a:ext cx="2533066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331FCA-08BE-4B29-BE45-37C27896A17E}"/>
                  </a:ext>
                </a:extLst>
              </p:cNvPr>
              <p:cNvSpPr txBox="1"/>
              <p:nvPr/>
            </p:nvSpPr>
            <p:spPr>
              <a:xfrm>
                <a:off x="714421" y="3701060"/>
                <a:ext cx="8350363" cy="456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𝒂𝒓𝒈𝒎𝒊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331FCA-08BE-4B29-BE45-37C27896A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1" y="3701060"/>
                <a:ext cx="8350363" cy="456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60A4F8C-87D5-40D9-A031-D23356AA39AA}"/>
                  </a:ext>
                </a:extLst>
              </p:cNvPr>
              <p:cNvSpPr/>
              <p:nvPr/>
            </p:nvSpPr>
            <p:spPr>
              <a:xfrm>
                <a:off x="1540929" y="6023769"/>
                <a:ext cx="2221249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,           </m:t>
                      </m:r>
                    </m:oMath>
                  </m:oMathPara>
                </a14:m>
                <a:endParaRPr lang="en-US" altLang="ko-KR" sz="2800" b="1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60A4F8C-87D5-40D9-A031-D23356AA3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29" y="6023769"/>
                <a:ext cx="2221249" cy="5465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EECE300-C7DF-436E-9A5D-C8DD07F14EFE}"/>
                  </a:ext>
                </a:extLst>
              </p:cNvPr>
              <p:cNvSpPr/>
              <p:nvPr/>
            </p:nvSpPr>
            <p:spPr>
              <a:xfrm>
                <a:off x="2828633" y="5969564"/>
                <a:ext cx="6088436" cy="719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1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EECE300-C7DF-436E-9A5D-C8DD07F1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33" y="5969564"/>
                <a:ext cx="6088436" cy="719236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97BD3E-4271-426C-A44F-316A1A31842C}"/>
                  </a:ext>
                </a:extLst>
              </p:cNvPr>
              <p:cNvSpPr txBox="1"/>
              <p:nvPr/>
            </p:nvSpPr>
            <p:spPr>
              <a:xfrm>
                <a:off x="12283473" y="2811682"/>
                <a:ext cx="7002238" cy="4526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sz="2400" b="1" dirty="0"/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𝒅𝑺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𝒅𝑺</m:t>
                          </m:r>
                        </m:num>
                        <m:den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den>
                      </m:f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𝒎𝒆𝒂𝒏𝒔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altLang="ko-KR" sz="2400" b="1" dirty="0"/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𝒏𝒐𝒓𝒎𝒂𝒍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𝒆𝒒𝒖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1" dirty="0"/>
              </a:p>
              <a:p>
                <a:endParaRPr lang="en-US" altLang="ko-KR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97BD3E-4271-426C-A44F-316A1A31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473" y="2811682"/>
                <a:ext cx="7002238" cy="4526496"/>
              </a:xfrm>
              <a:prstGeom prst="rect">
                <a:avLst/>
              </a:prstGeom>
              <a:blipFill>
                <a:blip r:embed="rId9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1837316-9B09-43F8-A61B-2F2952A0C408}"/>
                  </a:ext>
                </a:extLst>
              </p:cNvPr>
              <p:cNvSpPr/>
              <p:nvPr/>
            </p:nvSpPr>
            <p:spPr>
              <a:xfrm>
                <a:off x="849649" y="4417407"/>
                <a:ext cx="2912529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1837316-9B09-43F8-A61B-2F2952A0C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9" y="4417407"/>
                <a:ext cx="2912529" cy="405624"/>
              </a:xfrm>
              <a:prstGeom prst="rect">
                <a:avLst/>
              </a:prstGeom>
              <a:blipFill>
                <a:blip r:embed="rId10"/>
                <a:stretch>
                  <a:fillRect r="-13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CB69EBA-3F03-4C98-BAED-E32301A0D352}"/>
                  </a:ext>
                </a:extLst>
              </p:cNvPr>
              <p:cNvSpPr/>
              <p:nvPr/>
            </p:nvSpPr>
            <p:spPr>
              <a:xfrm>
                <a:off x="849649" y="4977529"/>
                <a:ext cx="3122843" cy="837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CB69EBA-3F03-4C98-BAED-E32301A0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9" y="4977529"/>
                <a:ext cx="3122843" cy="8375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1.1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60A4F8C-87D5-40D9-A031-D23356AA39AA}"/>
                  </a:ext>
                </a:extLst>
              </p:cNvPr>
              <p:cNvSpPr/>
              <p:nvPr/>
            </p:nvSpPr>
            <p:spPr>
              <a:xfrm>
                <a:off x="687290" y="1015392"/>
                <a:ext cx="2221249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,           </m:t>
                      </m:r>
                    </m:oMath>
                  </m:oMathPara>
                </a14:m>
                <a:endParaRPr lang="en-US" altLang="ko-KR" sz="2800" b="1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60A4F8C-87D5-40D9-A031-D23356AA3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0" y="1015392"/>
                <a:ext cx="2221249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EECE300-C7DF-436E-9A5D-C8DD07F14EFE}"/>
                  </a:ext>
                </a:extLst>
              </p:cNvPr>
              <p:cNvSpPr/>
              <p:nvPr/>
            </p:nvSpPr>
            <p:spPr>
              <a:xfrm>
                <a:off x="2111375" y="1048277"/>
                <a:ext cx="6088436" cy="719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1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EECE300-C7DF-436E-9A5D-C8DD07F1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375" y="1048277"/>
                <a:ext cx="6088436" cy="719236"/>
              </a:xfrm>
              <a:prstGeom prst="rect">
                <a:avLst/>
              </a:prstGeom>
              <a:blipFill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C5C7024-FB3C-42A7-8974-E6D754E23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94" y="2086480"/>
            <a:ext cx="4190690" cy="40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956E6C-1AD6-40DB-86B8-A32C800DD6F1}"/>
              </a:ext>
            </a:extLst>
          </p:cNvPr>
          <p:cNvSpPr txBox="1"/>
          <p:nvPr/>
        </p:nvSpPr>
        <p:spPr>
          <a:xfrm>
            <a:off x="7325042" y="2171900"/>
            <a:ext cx="44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calculating the gradient of objective function(eq.11)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500AF8-1073-4D53-8D4D-300B3868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" y="448476"/>
            <a:ext cx="7097051" cy="64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AA9CA-B118-4F7E-9C84-16C8562C9E79}"/>
              </a:ext>
            </a:extLst>
          </p:cNvPr>
          <p:cNvSpPr/>
          <p:nvPr/>
        </p:nvSpPr>
        <p:spPr>
          <a:xfrm>
            <a:off x="552450" y="561974"/>
            <a:ext cx="2600325" cy="344705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0A111-F9D4-4EE2-A171-EE9033559D70}"/>
              </a:ext>
            </a:extLst>
          </p:cNvPr>
          <p:cNvSpPr/>
          <p:nvPr/>
        </p:nvSpPr>
        <p:spPr>
          <a:xfrm>
            <a:off x="6869059" y="2213261"/>
            <a:ext cx="455983" cy="22505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1E0B5-77CE-4B51-B7F3-3E8CDE5C083A}"/>
              </a:ext>
            </a:extLst>
          </p:cNvPr>
          <p:cNvSpPr txBox="1"/>
          <p:nvPr/>
        </p:nvSpPr>
        <p:spPr>
          <a:xfrm>
            <a:off x="2115697" y="703015"/>
            <a:ext cx="4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(x)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DE5F3-2C8E-428A-8CF9-5DFE538C087B}"/>
              </a:ext>
            </a:extLst>
          </p:cNvPr>
          <p:cNvSpPr txBox="1"/>
          <p:nvPr/>
        </p:nvSpPr>
        <p:spPr>
          <a:xfrm>
            <a:off x="563122" y="2798515"/>
            <a:ext cx="4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(y)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3BC66A-D07A-41C6-BD96-B2E444A64605}"/>
              </a:ext>
            </a:extLst>
          </p:cNvPr>
          <p:cNvSpPr/>
          <p:nvPr/>
        </p:nvSpPr>
        <p:spPr>
          <a:xfrm>
            <a:off x="638176" y="714375"/>
            <a:ext cx="1333500" cy="317182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E552D7-1480-4071-ABF9-476A507D7CC8}"/>
              </a:ext>
            </a:extLst>
          </p:cNvPr>
          <p:cNvSpPr/>
          <p:nvPr/>
        </p:nvSpPr>
        <p:spPr>
          <a:xfrm>
            <a:off x="2199667" y="714376"/>
            <a:ext cx="867384" cy="317182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F2829F-5790-46E3-A938-ABF46C5310CD}"/>
              </a:ext>
            </a:extLst>
          </p:cNvPr>
          <p:cNvSpPr/>
          <p:nvPr/>
        </p:nvSpPr>
        <p:spPr>
          <a:xfrm>
            <a:off x="6866557" y="2610724"/>
            <a:ext cx="455984" cy="22505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BA47D-2123-43AE-AE97-56577D63907D}"/>
              </a:ext>
            </a:extLst>
          </p:cNvPr>
          <p:cNvSpPr txBox="1"/>
          <p:nvPr/>
        </p:nvSpPr>
        <p:spPr>
          <a:xfrm>
            <a:off x="7325042" y="2580228"/>
            <a:ext cx="478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acquisition data consistency term (interpolating error)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BFF5B-83DE-4263-9956-2AD2FD627B67}"/>
              </a:ext>
            </a:extLst>
          </p:cNvPr>
          <p:cNvSpPr/>
          <p:nvPr/>
        </p:nvSpPr>
        <p:spPr>
          <a:xfrm>
            <a:off x="6863730" y="2988557"/>
            <a:ext cx="455983" cy="22505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AED957-C355-46DF-A4FD-6F95C4E64B63}"/>
              </a:ext>
            </a:extLst>
          </p:cNvPr>
          <p:cNvSpPr txBox="1"/>
          <p:nvPr/>
        </p:nvSpPr>
        <p:spPr>
          <a:xfrm>
            <a:off x="7325042" y="2966559"/>
            <a:ext cx="44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calibration data consistency term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EC8891B-2AD7-4C8C-8EC5-BCDC68E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42" y="602064"/>
            <a:ext cx="4678530" cy="4416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8DFD5A-66D9-4C6E-967C-40738A78692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1.1 Overview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3A6036-67B8-441D-B68C-34A861C5570B}"/>
              </a:ext>
            </a:extLst>
          </p:cNvPr>
          <p:cNvSpPr/>
          <p:nvPr/>
        </p:nvSpPr>
        <p:spPr>
          <a:xfrm>
            <a:off x="1626717" y="4009029"/>
            <a:ext cx="1409091" cy="926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238B9-2711-435A-9107-869DF764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27" y="1218026"/>
            <a:ext cx="5293736" cy="744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89888-BB31-4EEF-834F-45FBC6FA9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9567" y="2835780"/>
            <a:ext cx="4190690" cy="4022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45816-DE14-4B6E-BE29-C7A67E7D4577}"/>
                  </a:ext>
                </a:extLst>
              </p:cNvPr>
              <p:cNvSpPr txBox="1"/>
              <p:nvPr/>
            </p:nvSpPr>
            <p:spPr>
              <a:xfrm>
                <a:off x="7048387" y="4076974"/>
                <a:ext cx="5976580" cy="314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  <a:p>
                <a:r>
                  <a:rPr lang="en-US" altLang="ko-KR" sz="1400" u="sng" dirty="0">
                    <a:ea typeface="Cambria Math" panose="02040503050406030204" pitchFamily="18" charset="0"/>
                  </a:rPr>
                  <a:t>Questions are </a:t>
                </a:r>
              </a:p>
              <a:p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use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altLang="ko-KR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CG </a:t>
                </a:r>
              </a:p>
              <a:p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altLang="ko-KR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=initial search direction</a:t>
                </a:r>
              </a:p>
              <a:p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</a:t>
                </a:r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𝐶𝐺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𝑑𝑖𝑟𝑒𝑐𝑡𝑖𝑜𝑛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𝐶𝐺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what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CG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r>
                  <a:rPr lang="en-US" altLang="ko-KR" sz="1400" dirty="0">
                    <a:ea typeface="Cambria Math" panose="02040503050406030204" pitchFamily="18" charset="0"/>
                  </a:rPr>
                  <a:t>3.</a:t>
                </a:r>
              </a:p>
              <a:p>
                <a:r>
                  <a:rPr lang="en-US" altLang="ko-KR" sz="1400" dirty="0">
                    <a:ea typeface="Cambria Math" panose="02040503050406030204" pitchFamily="18" charset="0"/>
                  </a:rPr>
                  <a:t>Iteration(CG) -&gt; </a:t>
                </a:r>
                <a:r>
                  <a:rPr lang="en-US" altLang="ko-KR" sz="1400" dirty="0" err="1">
                    <a:ea typeface="Cambria Math" panose="02040503050406030204" pitchFamily="18" charset="0"/>
                  </a:rPr>
                  <a:t>x_k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-&gt; iteration(CG) -&gt; x_k+1 -&gt; … ?</a:t>
                </a:r>
              </a:p>
              <a:p>
                <a:r>
                  <a:rPr lang="en-US" altLang="ko-KR" sz="1400" dirty="0">
                    <a:ea typeface="Cambria Math" panose="02040503050406030204" pitchFamily="18" charset="0"/>
                  </a:rPr>
                  <a:t>x_0 -&gt; iteration(CG) …. -&gt; </a:t>
                </a:r>
                <a:r>
                  <a:rPr lang="en-US" altLang="ko-KR" sz="1400" dirty="0" err="1">
                    <a:ea typeface="Cambria Math" panose="02040503050406030204" pitchFamily="18" charset="0"/>
                  </a:rPr>
                  <a:t>x_final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 ?</a:t>
                </a:r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45816-DE14-4B6E-BE29-C7A67E7D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387" y="4076974"/>
                <a:ext cx="5976580" cy="3148939"/>
              </a:xfrm>
              <a:prstGeom prst="rect">
                <a:avLst/>
              </a:prstGeom>
              <a:blipFill>
                <a:blip r:embed="rId6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48106132-6812-444B-9170-2670AB014BF0}"/>
              </a:ext>
            </a:extLst>
          </p:cNvPr>
          <p:cNvSpPr/>
          <p:nvPr/>
        </p:nvSpPr>
        <p:spPr>
          <a:xfrm>
            <a:off x="7053621" y="3444539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The calculated gradient is then used to find a CG direction, which is subtracted from the previous estimate of </a:t>
            </a:r>
            <a:r>
              <a:rPr lang="en-US" altLang="ko-KR" i="1" dirty="0">
                <a:latin typeface="Melior-Italic"/>
              </a:rPr>
              <a:t>k</a:t>
            </a:r>
            <a:r>
              <a:rPr lang="en-US" altLang="ko-KR" i="1" dirty="0">
                <a:latin typeface="Melior"/>
              </a:rPr>
              <a:t>-space.</a:t>
            </a:r>
            <a:endParaRPr lang="ko-KR" altLang="en-US" i="1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05F15CF-4289-4274-8B93-47F88E6D912F}"/>
              </a:ext>
            </a:extLst>
          </p:cNvPr>
          <p:cNvCxnSpPr/>
          <p:nvPr/>
        </p:nvCxnSpPr>
        <p:spPr>
          <a:xfrm>
            <a:off x="3028951" y="4173779"/>
            <a:ext cx="4024670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1.2 Projection Over Convex Sets(POCS)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32F76C3-CEF5-46FF-81EE-071B98F7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38212"/>
            <a:ext cx="5486400" cy="498157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1A1E5CD-7268-44CF-A491-16BF7015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12" y="862012"/>
            <a:ext cx="4371975" cy="44767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A27C99D-C43D-4E0F-994F-F5D2963E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025" y="1398378"/>
            <a:ext cx="2647950" cy="381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294A697-59F5-446A-8A56-829BB3F2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039" y="2098675"/>
            <a:ext cx="4162362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0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450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</a:p>
          <a:p>
            <a:r>
              <a:rPr lang="en-US" altLang="ko-KR" sz="3600" b="1" dirty="0"/>
              <a:t>Implementation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CA63E-F904-4B95-9E72-E7F5768B2321}"/>
              </a:ext>
            </a:extLst>
          </p:cNvPr>
          <p:cNvSpPr txBox="1"/>
          <p:nvPr/>
        </p:nvSpPr>
        <p:spPr>
          <a:xfrm>
            <a:off x="6096000" y="4278399"/>
            <a:ext cx="478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Elapsed time :</a:t>
            </a:r>
          </a:p>
          <a:p>
            <a:r>
              <a:rPr lang="en-US" altLang="ko-KR" i="1" dirty="0"/>
              <a:t>	2.1 k-space based CG : 9-ish</a:t>
            </a:r>
          </a:p>
          <a:p>
            <a:r>
              <a:rPr lang="en-US" altLang="ko-KR" i="1" dirty="0"/>
              <a:t>	2.2 image based CG : 6-ish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37216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417F20-217D-46FC-AA4C-2032D6743BCA}"/>
              </a:ext>
            </a:extLst>
          </p:cNvPr>
          <p:cNvSpPr/>
          <p:nvPr/>
        </p:nvSpPr>
        <p:spPr>
          <a:xfrm>
            <a:off x="481012" y="2515194"/>
            <a:ext cx="502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"/>
              </a:rPr>
              <a:t>Sampling : uniform (x2)</a:t>
            </a:r>
          </a:p>
          <a:p>
            <a:r>
              <a:rPr lang="en-US" altLang="ko-KR" i="1" dirty="0">
                <a:latin typeface="Melior"/>
              </a:rPr>
              <a:t>Kernel : [5x5]</a:t>
            </a:r>
          </a:p>
          <a:p>
            <a:r>
              <a:rPr lang="en-US" altLang="ko-KR" i="1" dirty="0">
                <a:latin typeface="Melior"/>
              </a:rPr>
              <a:t>Calibration region : [20x20]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2D61-AA98-48C1-A95C-5B4B516CACF1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2.1. k-space based CG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DB00DF-9C31-4947-8FAB-752CA400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5" y="600669"/>
            <a:ext cx="1924050" cy="19145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375B0F-0C47-42F0-BD53-1087EC38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5" y="3748180"/>
            <a:ext cx="7617864" cy="28327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B9012-4E9B-4835-B372-8DF9BB69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896" y="3748180"/>
            <a:ext cx="2563596" cy="2832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DBB07-B6C8-4526-974F-344824D10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985" y="654914"/>
            <a:ext cx="5122850" cy="25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461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Melior</vt:lpstr>
      <vt:lpstr>Melior-Italic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Intern</dc:creator>
  <cp:lastModifiedBy>Intern</cp:lastModifiedBy>
  <cp:revision>287</cp:revision>
  <cp:lastPrinted>2019-01-22T05:47:51Z</cp:lastPrinted>
  <dcterms:created xsi:type="dcterms:W3CDTF">2019-01-10T06:28:26Z</dcterms:created>
  <dcterms:modified xsi:type="dcterms:W3CDTF">2019-02-15T06:05:40Z</dcterms:modified>
</cp:coreProperties>
</file>