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7" r:id="rId5"/>
    <p:sldId id="268" r:id="rId6"/>
    <p:sldId id="270" r:id="rId7"/>
    <p:sldId id="269" r:id="rId8"/>
    <p:sldId id="271" r:id="rId9"/>
    <p:sldId id="273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aeeun" initials="LJ" lastIdx="10" clrIdx="0">
    <p:extLst>
      <p:ext uri="{19B8F6BF-5375-455C-9EA6-DF929625EA0E}">
        <p15:presenceInfo xmlns:p15="http://schemas.microsoft.com/office/powerpoint/2012/main" userId="cd00735d1290ebdc" providerId="Windows Live"/>
      </p:ext>
    </p:extLst>
  </p:cmAuthor>
  <p:cmAuthor id="2" name="Intern" initials="I" lastIdx="21" clrIdx="1">
    <p:extLst>
      <p:ext uri="{19B8F6BF-5375-455C-9EA6-DF929625EA0E}">
        <p15:presenceInfo xmlns:p15="http://schemas.microsoft.com/office/powerpoint/2012/main" userId="Inte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07T10:18:19.105" idx="1">
    <p:pos x="985" y="1746"/>
    <p:text>그럼 phi inv를 통해 A의 col vec들이 더 independent해 진다고 이해해도 ㅇㅋ?</p:text>
    <p:extLst mod="1">
      <p:ext uri="{C676402C-5697-4E1C-873F-D02D1690AC5C}">
        <p15:threadingInfo xmlns:p15="http://schemas.microsoft.com/office/powerpoint/2012/main" timeZoneBias="-540"/>
      </p:ext>
    </p:extLst>
  </p:cm>
  <p:cm authorId="2" dt="2018-08-16T10:34:24.986" idx="10">
    <p:pos x="985" y="1842"/>
    <p:text>independent 하면 decorrelated but, inversion은 ㄴㄴ</p:text>
    <p:extLst>
      <p:ext uri="{C676402C-5697-4E1C-873F-D02D1690AC5C}">
        <p15:threadingInfo xmlns:p15="http://schemas.microsoft.com/office/powerpoint/2012/main" timeZoneBias="-540">
          <p15:parentCm authorId="2" idx="1"/>
        </p15:threadingInfo>
      </p:ext>
    </p:extLst>
  </p:cm>
  <p:cm authorId="2" dt="2018-08-16T10:34:59.026" idx="11">
    <p:pos x="985" y="1938"/>
    <p:text>즉, independent 로 다가간다고 이해해도 될듯 but, independent는 X</p:text>
    <p:extLst>
      <p:ext uri="{C676402C-5697-4E1C-873F-D02D1690AC5C}">
        <p15:threadingInfo xmlns:p15="http://schemas.microsoft.com/office/powerpoint/2012/main" timeZoneBias="-540">
          <p15:parentCm authorId="2" idx="1"/>
        </p15:threadingInfo>
      </p:ext>
    </p:extLst>
  </p:cm>
  <p:cm authorId="2" dt="2018-08-07T10:19:02.360" idx="2">
    <p:pos x="1325" y="1744"/>
    <p:text>그러면 phi = cov(A)로 구하면 안되나?</p:text>
    <p:extLst mod="1">
      <p:ext uri="{C676402C-5697-4E1C-873F-D02D1690AC5C}">
        <p15:threadingInfo xmlns:p15="http://schemas.microsoft.com/office/powerpoint/2012/main" timeZoneBias="-540"/>
      </p:ext>
    </p:extLst>
  </p:cm>
  <p:cm authorId="2" dt="2018-08-07T10:19:45.620" idx="3">
    <p:pos x="1325" y="1840"/>
    <p:text>이러면 noise covariance가 아니라, coil sen_cov.가 될거같긴 한데</p:text>
    <p:extLst mod="1">
      <p:ext uri="{C676402C-5697-4E1C-873F-D02D1690AC5C}">
        <p15:threadingInfo xmlns:p15="http://schemas.microsoft.com/office/powerpoint/2012/main" timeZoneBias="-540">
          <p15:parentCm authorId="2" idx="2"/>
        </p15:threadingInfo>
      </p:ext>
    </p:extLst>
  </p:cm>
  <p:cm authorId="2" dt="2018-08-07T10:31:41.605" idx="4">
    <p:pos x="1325" y="1936"/>
    <p:text>이러면 같은 coil에서 aliasing된 부분의 sensitivity 차이가 크면 var도 커짐</p:text>
    <p:extLst mod="1">
      <p:ext uri="{C676402C-5697-4E1C-873F-D02D1690AC5C}">
        <p15:threadingInfo xmlns:p15="http://schemas.microsoft.com/office/powerpoint/2012/main" timeZoneBias="-540">
          <p15:parentCm authorId="2" idx="2"/>
        </p15:threadingInfo>
      </p:ext>
    </p:extLst>
  </p:cm>
  <p:cm authorId="2" dt="2018-08-07T10:32:16.641" idx="5">
    <p:pos x="1325" y="2032"/>
    <p:text>phi inv해주면, sen차이가 작아지므로, 우리가 원하는 목표와는 조금 다른 진행이 됨</p:text>
    <p:extLst mod="1">
      <p:ext uri="{C676402C-5697-4E1C-873F-D02D1690AC5C}">
        <p15:threadingInfo xmlns:p15="http://schemas.microsoft.com/office/powerpoint/2012/main" timeZoneBias="-540">
          <p15:parentCm authorId="2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6T11:13:25.585" idx="12">
    <p:pos x="2442" y="2797"/>
    <p:text>x lambda의 var이 아니라, x lamb의 noise variance가 아닐지,</p:text>
    <p:extLst>
      <p:ext uri="{C676402C-5697-4E1C-873F-D02D1690AC5C}">
        <p15:threadingInfo xmlns:p15="http://schemas.microsoft.com/office/powerpoint/2012/main" timeZoneBias="-540"/>
      </p:ext>
    </p:extLst>
  </p:cm>
  <p:cm authorId="2" dt="2018-08-16T11:14:17.664" idx="13">
    <p:pos x="2442" y="2893"/>
    <p:text>cf, x-&gt; 얘는 full FOV 이므로 noise variance = I</p:text>
    <p:extLst>
      <p:ext uri="{C676402C-5697-4E1C-873F-D02D1690AC5C}">
        <p15:threadingInfo xmlns:p15="http://schemas.microsoft.com/office/powerpoint/2012/main" timeZoneBias="-540">
          <p15:parentCm authorId="2" idx="12"/>
        </p15:threadingInfo>
      </p:ext>
    </p:extLst>
  </p:cm>
  <p:cm authorId="2" dt="2018-08-16T11:14:46.654" idx="14">
    <p:pos x="2442" y="2989"/>
    <p:text>그러나 inversion을 하면서 x_lamb를 구한거고, 그에 따른 noise variance 생김. 그걸 구한게 아닌가</p:text>
    <p:extLst>
      <p:ext uri="{C676402C-5697-4E1C-873F-D02D1690AC5C}">
        <p15:threadingInfo xmlns:p15="http://schemas.microsoft.com/office/powerpoint/2012/main" timeZoneBias="-540">
          <p15:parentCm authorId="2" idx="12"/>
        </p15:threadingInfo>
      </p:ext>
    </p:extLst>
  </p:cm>
  <p:cm authorId="2" dt="2018-08-16T11:15:27.589" idx="15">
    <p:pos x="2442" y="3085"/>
    <p:text>그러면 x-&gt;0 얘는 noise variance가 없는 애니까, 당연히 noise variance가 있는, y term만 고려해서 해주면 되는거 아닌가</p:text>
    <p:extLst>
      <p:ext uri="{C676402C-5697-4E1C-873F-D02D1690AC5C}">
        <p15:threadingInfo xmlns:p15="http://schemas.microsoft.com/office/powerpoint/2012/main" timeZoneBias="-540">
          <p15:parentCm authorId="2" idx="12"/>
        </p15:threadingInfo>
      </p:ext>
    </p:extLst>
  </p:cm>
  <p:cm authorId="2" dt="2018-08-16T11:26:59.445" idx="16">
    <p:pos x="2442" y="3181"/>
    <p:text>A = [nc x m]이라 하면, VAR(x) 의 size는 [m x m]인데, 얘가 의미하는게 뭔가... x_lamb이 x에서 얼마나 떨어져있는가 인가?</p:text>
    <p:extLst>
      <p:ext uri="{C676402C-5697-4E1C-873F-D02D1690AC5C}">
        <p15:threadingInfo xmlns:p15="http://schemas.microsoft.com/office/powerpoint/2012/main" timeZoneBias="-540">
          <p15:parentCm authorId="2" idx="12"/>
        </p15:threadingInfo>
      </p:ext>
    </p:extLst>
  </p:cm>
  <p:cm authorId="2" dt="2018-08-16T11:38:44.517" idx="18">
    <p:pos x="2442" y="3277"/>
    <p:text>x = [mx1] vector인데, 얘의 var라는건 뭘 의미하는건가</p:text>
    <p:extLst>
      <p:ext uri="{C676402C-5697-4E1C-873F-D02D1690AC5C}">
        <p15:threadingInfo xmlns:p15="http://schemas.microsoft.com/office/powerpoint/2012/main" timeZoneBias="-540">
          <p15:parentCm authorId="2" idx="12"/>
        </p15:threadingInfo>
      </p:ext>
    </p:extLst>
  </p:cm>
  <p:cm authorId="2" dt="2018-08-24T10:04:50.495" idx="20">
    <p:pos x="2442" y="3373"/>
    <p:text>x_lmb의 variance = x_lmb의 noise cov</p:text>
    <p:extLst>
      <p:ext uri="{C676402C-5697-4E1C-873F-D02D1690AC5C}">
        <p15:threadingInfo xmlns:p15="http://schemas.microsoft.com/office/powerpoint/2012/main" timeZoneBias="-540">
          <p15:parentCm authorId="2" idx="12"/>
        </p15:threadingInfo>
      </p:ext>
    </p:extLst>
  </p:cm>
  <p:cm authorId="2" dt="2018-08-24T10:05:15.243" idx="21">
    <p:pos x="2442" y="3469"/>
    <p:text>여기서는 pixel 자체가 probabilirt적, SENSE에서는 그 probabilirt가 noise라고 생각</p:text>
    <p:extLst>
      <p:ext uri="{C676402C-5697-4E1C-873F-D02D1690AC5C}">
        <p15:threadingInfo xmlns:p15="http://schemas.microsoft.com/office/powerpoint/2012/main" timeZoneBias="-540">
          <p15:parentCm authorId="2" idx="1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6T11:32:05.488" idx="17">
    <p:pos x="4217" y="1214"/>
    <p:text>prior info에는 어떤애가 들어감? noise가 적은 img가 들어간다면, 그게 original x와 다른점은? 그냥 그걸 쓰면 안되나?</p:text>
    <p:extLst>
      <p:ext uri="{C676402C-5697-4E1C-873F-D02D1690AC5C}">
        <p15:threadingInfo xmlns:p15="http://schemas.microsoft.com/office/powerpoint/2012/main" timeZoneBias="-540"/>
      </p:ext>
    </p:extLst>
  </p:cm>
  <p:cm authorId="2" dt="2018-08-16T11:44:36.495" idx="19">
    <p:pos x="4217" y="1310"/>
    <p:text>노이즈가 없는 0 넣는다고함 (아예 검은 색 img)</p:text>
    <p:extLst>
      <p:ext uri="{C676402C-5697-4E1C-873F-D02D1690AC5C}">
        <p15:threadingInfo xmlns:p15="http://schemas.microsoft.com/office/powerpoint/2012/main" timeZoneBias="-540">
          <p15:parentCm authorId="2" idx="17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3949147"/>
            <a:ext cx="1651000" cy="1651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92712"/>
            <a:ext cx="1548518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A2131"/>
              </a:gs>
              <a:gs pos="100000">
                <a:srgbClr val="585F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3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1024"/>
            <a:ext cx="739588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11260974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F0A-6D82-4BF5-AD8F-93BE0A1859E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-2610000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-1097999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037085" y="4132538"/>
            <a:ext cx="443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Medical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  Imaging   and   Signal   Laboratory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" y="6504983"/>
            <a:ext cx="293613" cy="2936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1010492" y="1173275"/>
            <a:ext cx="23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SungKyunKwan  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University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rgbClr val="585F7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comments" Target="../comments/comment1.xm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Parallel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Imaging Reconstruction Using Automatic Regularization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Jaeeun</a:t>
            </a:r>
            <a:r>
              <a:rPr lang="en-US" dirty="0"/>
              <a:t> Lee</a:t>
            </a:r>
          </a:p>
          <a:p>
            <a:r>
              <a:rPr lang="en-US" dirty="0"/>
              <a:t>2018/08/24</a:t>
            </a:r>
          </a:p>
        </p:txBody>
      </p:sp>
    </p:spTree>
    <p:extLst>
      <p:ext uri="{BB962C8B-B14F-4D97-AF65-F5344CB8AC3E}">
        <p14:creationId xmlns:p14="http://schemas.microsoft.com/office/powerpoint/2010/main" val="52289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Regularization</a:t>
            </a:r>
            <a:r>
              <a:rPr lang="en-US" altLang="ko-KR" sz="1200" b="1" dirty="0"/>
              <a:t>_5) L-curve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05B367-532E-41A5-A631-A30F657B3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97"/>
          <a:stretch/>
        </p:blipFill>
        <p:spPr>
          <a:xfrm>
            <a:off x="609601" y="1206498"/>
            <a:ext cx="4839275" cy="10610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CDC1EA-FB9A-42ED-9378-4139F3488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0" t="20500" r="13370" b="12564"/>
          <a:stretch/>
        </p:blipFill>
        <p:spPr>
          <a:xfrm>
            <a:off x="4547668" y="2267526"/>
            <a:ext cx="7644332" cy="45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2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Intro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Inter-channel noise whitening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altLang="ko-KR" dirty="0"/>
              <a:t>Tikhonov Regularization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altLang="ko-KR" dirty="0"/>
              <a:t>g-factor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L-curve</a:t>
            </a:r>
          </a:p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297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Regularization</a:t>
            </a:r>
            <a:r>
              <a:rPr lang="en-US" altLang="ko-KR" sz="1200" b="1" dirty="0"/>
              <a:t>_1) Intro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BFE17-57DE-4623-868A-BBE9B896AFBD}"/>
              </a:ext>
            </a:extLst>
          </p:cNvPr>
          <p:cNvSpPr txBox="1"/>
          <p:nvPr/>
        </p:nvSpPr>
        <p:spPr>
          <a:xfrm>
            <a:off x="776692" y="1455089"/>
            <a:ext cx="1118206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SNR is reduced </a:t>
            </a:r>
            <a:r>
              <a:rPr lang="en-US" altLang="ko-KR" dirty="0"/>
              <a:t>due to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1600" dirty="0"/>
              <a:t>1. the reduced number of data samples ; inevitable</a:t>
            </a:r>
          </a:p>
          <a:p>
            <a:r>
              <a:rPr lang="en-US" altLang="ko-KR" sz="1600" dirty="0"/>
              <a:t>	2. correlation in the spatial info(geometrical</a:t>
            </a:r>
            <a:r>
              <a:rPr lang="ko-KR" altLang="en-US" sz="1600" dirty="0"/>
              <a:t> </a:t>
            </a:r>
            <a:r>
              <a:rPr lang="en-US" altLang="ko-KR" sz="1600" dirty="0"/>
              <a:t>arrangement</a:t>
            </a:r>
            <a:r>
              <a:rPr lang="ko-KR" altLang="en-US" sz="1600" dirty="0"/>
              <a:t> </a:t>
            </a:r>
            <a:r>
              <a:rPr lang="en-US" altLang="ko-KR" sz="1600" dirty="0"/>
              <a:t>of</a:t>
            </a:r>
            <a:r>
              <a:rPr lang="ko-KR" altLang="en-US" sz="1600" dirty="0"/>
              <a:t> </a:t>
            </a:r>
            <a:r>
              <a:rPr lang="en-US" altLang="ko-KR" sz="1600" dirty="0"/>
              <a:t>the</a:t>
            </a:r>
            <a:r>
              <a:rPr lang="ko-KR" altLang="en-US" sz="1600" dirty="0"/>
              <a:t> </a:t>
            </a:r>
            <a:r>
              <a:rPr lang="en-US" altLang="ko-KR" sz="1600" dirty="0"/>
              <a:t>array</a:t>
            </a:r>
            <a:r>
              <a:rPr lang="ko-KR" altLang="en-US" sz="1600" dirty="0"/>
              <a:t> </a:t>
            </a:r>
            <a:r>
              <a:rPr lang="en-US" altLang="ko-KR" sz="1600" dirty="0"/>
              <a:t>coil) ; optimizing coil geometry</a:t>
            </a:r>
          </a:p>
          <a:p>
            <a:endParaRPr lang="en-US" altLang="ko-KR" sz="1600" dirty="0"/>
          </a:p>
          <a:p>
            <a:r>
              <a:rPr lang="en-US" altLang="ko-KR" sz="1600" dirty="0"/>
              <a:t>We can </a:t>
            </a:r>
            <a:r>
              <a:rPr lang="en-US" altLang="ko-KR" sz="1600" b="1" dirty="0"/>
              <a:t>mitigate the noise amplification </a:t>
            </a:r>
            <a:r>
              <a:rPr lang="en-US" altLang="ko-KR" sz="1600" dirty="0"/>
              <a:t>in SENSE reconstruction by utilizing Tikhonov regularization.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advantages of regularized parallel MRI reconstructions was reported in various studies.</a:t>
            </a:r>
          </a:p>
          <a:p>
            <a:r>
              <a:rPr lang="en-US" altLang="ko-KR" sz="1600" dirty="0"/>
              <a:t>	- regularization can potentially be used to unfold aliased images from an underdetermined system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A Full-FOV reference scan</a:t>
            </a:r>
            <a:r>
              <a:rPr lang="en-US" altLang="ko-KR" sz="1600" dirty="0"/>
              <a:t> and the </a:t>
            </a:r>
            <a:r>
              <a:rPr lang="en-US" altLang="ko-KR" sz="1600" b="1" dirty="0"/>
              <a:t>L-curve</a:t>
            </a:r>
            <a:r>
              <a:rPr lang="en-US" altLang="ko-KR" sz="1600" dirty="0"/>
              <a:t> algorithm was employed to determine the </a:t>
            </a:r>
            <a:r>
              <a:rPr lang="en-US" altLang="ko-KR" sz="1600" b="1" dirty="0"/>
              <a:t>optimum regularization parameter</a:t>
            </a:r>
            <a:r>
              <a:rPr lang="en-US" altLang="ko-KR" sz="1600" dirty="0"/>
              <a:t> in this study.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g-factor maps </a:t>
            </a:r>
            <a:r>
              <a:rPr lang="en-US" altLang="ko-KR" sz="1600" dirty="0"/>
              <a:t>are also used to demonstrate the effect of regularization on the noise of the unfolded images.</a:t>
            </a:r>
          </a:p>
        </p:txBody>
      </p:sp>
    </p:spTree>
    <p:extLst>
      <p:ext uri="{BB962C8B-B14F-4D97-AF65-F5344CB8AC3E}">
        <p14:creationId xmlns:p14="http://schemas.microsoft.com/office/powerpoint/2010/main" val="119095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Regularization</a:t>
            </a:r>
            <a:r>
              <a:rPr lang="en-US" altLang="ko-KR" sz="1200" b="1" dirty="0"/>
              <a:t>_2) Inter-channel noise whitening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D3825B-DAEF-4F7B-8587-5BB8B530F736}"/>
                  </a:ext>
                </a:extLst>
              </p:cNvPr>
              <p:cNvSpPr txBox="1"/>
              <p:nvPr/>
            </p:nvSpPr>
            <p:spPr>
              <a:xfrm>
                <a:off x="1979876" y="1242346"/>
                <a:ext cx="17917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⃗"/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D3825B-DAEF-4F7B-8587-5BB8B530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76" y="1242346"/>
                <a:ext cx="179177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63348F-AC54-4BEA-9EA4-F07DC231ECD7}"/>
                  </a:ext>
                </a:extLst>
              </p:cNvPr>
              <p:cNvSpPr txBox="1"/>
              <p:nvPr/>
            </p:nvSpPr>
            <p:spPr>
              <a:xfrm>
                <a:off x="2124254" y="2312571"/>
                <a:ext cx="24808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𝐹𝑜𝑙𝑑𝑒𝑑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𝑖𝑚𝑔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𝑟𝑒𝑐𝑒𝑖𝑣𝑒𝑟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𝑐𝑜𝑖𝑙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63348F-AC54-4BEA-9EA4-F07DC231E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254" y="2312571"/>
                <a:ext cx="2480808" cy="26161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7C6DB2-4A71-4012-B6EC-A5E9C1213813}"/>
                  </a:ext>
                </a:extLst>
              </p:cNvPr>
              <p:cNvSpPr txBox="1"/>
              <p:nvPr/>
            </p:nvSpPr>
            <p:spPr>
              <a:xfrm>
                <a:off x="2124254" y="2050961"/>
                <a:ext cx="15122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𝐹𝑢𝑙𝑙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𝑖𝑚𝑔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7C6DB2-4A71-4012-B6EC-A5E9C121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254" y="2050961"/>
                <a:ext cx="1512278" cy="26161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7A78ADD-B74C-456F-B5C5-2777BE541729}"/>
              </a:ext>
            </a:extLst>
          </p:cNvPr>
          <p:cNvSpPr txBox="1"/>
          <p:nvPr/>
        </p:nvSpPr>
        <p:spPr>
          <a:xfrm>
            <a:off x="4867454" y="1365457"/>
            <a:ext cx="597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general,  </a:t>
            </a:r>
            <a:r>
              <a:rPr lang="en-US" altLang="ko-KR" b="1" dirty="0"/>
              <a:t>A </a:t>
            </a:r>
            <a:r>
              <a:rPr lang="en-US" altLang="ko-KR" dirty="0"/>
              <a:t>is an overdetermined linear system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C5490-0C4C-4870-B910-0B9743363E50}"/>
              </a:ext>
            </a:extLst>
          </p:cNvPr>
          <p:cNvSpPr txBox="1"/>
          <p:nvPr/>
        </p:nvSpPr>
        <p:spPr>
          <a:xfrm>
            <a:off x="5887816" y="1700751"/>
            <a:ext cx="78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[Nc x m]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6FF82A-408E-477F-B39F-E6AC436C8F81}"/>
                  </a:ext>
                </a:extLst>
              </p:cNvPr>
              <p:cNvSpPr txBox="1"/>
              <p:nvPr/>
            </p:nvSpPr>
            <p:spPr>
              <a:xfrm>
                <a:off x="808146" y="2927577"/>
                <a:ext cx="4919680" cy="629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sSup>
                        <m:sSupPr>
                          <m:ctrlP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4000" b="1" i="1" u="sng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p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4000" b="1" i="1" u="sng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altLang="ko-KR" sz="4000" i="1" u="sng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u="sng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4000" b="1" i="1" u="sng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sSup>
                        <m:sSupPr>
                          <m:ctrlPr>
                            <a:rPr lang="en-US" altLang="ko-KR" sz="4000" b="1" i="1" u="sng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4000" b="1" i="1" u="sng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p>
                          <m:r>
                            <a:rPr lang="en-US" altLang="ko-KR" sz="4000" b="1" i="1" u="sng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000" b="1" i="1" u="sng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ko-KR" sz="4000" i="1" u="sng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u="sng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4000" u="sn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6FF82A-408E-477F-B39F-E6AC436C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6" y="2927577"/>
                <a:ext cx="4919680" cy="629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418D235-E92D-4341-8C71-13DD5F1469E9}"/>
                  </a:ext>
                </a:extLst>
              </p:cNvPr>
              <p:cNvSpPr/>
              <p:nvPr/>
            </p:nvSpPr>
            <p:spPr>
              <a:xfrm>
                <a:off x="1963973" y="3820093"/>
                <a:ext cx="29779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1100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𝑟𝑒𝑐𝑒𝑖𝑣𝑒𝑟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, [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𝑁𝑐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𝑁𝑐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418D235-E92D-4341-8C71-13DD5F146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73" y="3820093"/>
                <a:ext cx="2977931" cy="26161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5276419-7585-4BD0-96CB-DEBF1A8B86D5}"/>
              </a:ext>
            </a:extLst>
          </p:cNvPr>
          <p:cNvSpPr txBox="1"/>
          <p:nvPr/>
        </p:nvSpPr>
        <p:spPr>
          <a:xfrm>
            <a:off x="6432370" y="2861643"/>
            <a:ext cx="5759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Phi : ‘noise’ covariance matrix</a:t>
            </a:r>
            <a:endParaRPr lang="en-US" altLang="ko-KR" sz="1400" dirty="0"/>
          </a:p>
          <a:p>
            <a:r>
              <a:rPr lang="en-US" altLang="ko-KR" sz="1400" dirty="0"/>
              <a:t>    1) phi inverse decorrelate the inter-coil noise // role of V</a:t>
            </a:r>
            <a:r>
              <a:rPr lang="en-US" altLang="ko-KR" sz="1400" baseline="30000" dirty="0"/>
              <a:t>H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2) give a relatively more weight on the coil which has low noise</a:t>
            </a:r>
          </a:p>
          <a:p>
            <a:r>
              <a:rPr lang="en-US" altLang="ko-KR" sz="1400" dirty="0"/>
              <a:t>       variance value(means that coil is less noisy) // role of </a:t>
            </a:r>
            <a:r>
              <a:rPr lang="el-GR" altLang="ko-KR" sz="1400" dirty="0"/>
              <a:t>Λ</a:t>
            </a:r>
            <a:r>
              <a:rPr lang="en-US" altLang="ko-KR" sz="1400" baseline="30000" dirty="0"/>
              <a:t>-1/2</a:t>
            </a:r>
            <a:endParaRPr lang="en-US" altLang="ko-KR" baseline="30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CAE883-6DF3-4BAA-8536-9202746CA6DA}"/>
              </a:ext>
            </a:extLst>
          </p:cNvPr>
          <p:cNvCxnSpPr>
            <a:cxnSpLocks/>
          </p:cNvCxnSpPr>
          <p:nvPr/>
        </p:nvCxnSpPr>
        <p:spPr>
          <a:xfrm>
            <a:off x="1640272" y="4070312"/>
            <a:ext cx="0" cy="152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1D0C5D0-BD3A-4EFC-9238-D58A9283F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813" y="5714348"/>
            <a:ext cx="2940077" cy="10534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F36C52-714C-453C-95D3-A38B27916991}"/>
                  </a:ext>
                </a:extLst>
              </p:cNvPr>
              <p:cNvSpPr txBox="1"/>
              <p:nvPr/>
            </p:nvSpPr>
            <p:spPr>
              <a:xfrm>
                <a:off x="6785755" y="5868324"/>
                <a:ext cx="471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Noise covariance </a:t>
                </a:r>
                <a:r>
                  <a:rPr lang="en-US" altLang="ko-KR" dirty="0"/>
                  <a:t>of A, </a:t>
                </a:r>
                <a14:m>
                  <m:oMath xmlns:m="http://schemas.openxmlformats.org/officeDocument/2006/math">
                    <m:r>
                      <a:rPr lang="el-GR" altLang="ko-KR" b="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turn into</a:t>
                </a:r>
              </a:p>
              <a:p>
                <a:r>
                  <a:rPr lang="en-US" altLang="ko-KR" dirty="0"/>
                  <a:t>Identity matrix in whitened A(A tilde)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F36C52-714C-453C-95D3-A38B27916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755" y="5868324"/>
                <a:ext cx="4719782" cy="646331"/>
              </a:xfrm>
              <a:prstGeom prst="rect">
                <a:avLst/>
              </a:prstGeom>
              <a:blipFill>
                <a:blip r:embed="rId8"/>
                <a:stretch>
                  <a:fillRect l="-103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B8A3032-4743-4D62-BFD1-E17100496C54}"/>
              </a:ext>
            </a:extLst>
          </p:cNvPr>
          <p:cNvSpPr txBox="1"/>
          <p:nvPr/>
        </p:nvSpPr>
        <p:spPr>
          <a:xfrm>
            <a:off x="4007342" y="4917182"/>
            <a:ext cx="294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Whitening transformation</a:t>
            </a:r>
            <a:endParaRPr lang="ko-KR" altLang="en-US" sz="1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626298-DA5D-4C94-BF6C-D91825B1ABFB}"/>
              </a:ext>
            </a:extLst>
          </p:cNvPr>
          <p:cNvGrpSpPr/>
          <p:nvPr/>
        </p:nvGrpSpPr>
        <p:grpSpPr>
          <a:xfrm>
            <a:off x="1952601" y="4273817"/>
            <a:ext cx="2054741" cy="1212868"/>
            <a:chOff x="1928693" y="3285545"/>
            <a:chExt cx="2054741" cy="121286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E069D42-8AA0-49F2-8F64-2FBDB5C9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8693" y="3285545"/>
              <a:ext cx="2054741" cy="121286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04741B-AC23-403E-8E35-D8C70893CC58}"/>
                </a:ext>
              </a:extLst>
            </p:cNvPr>
            <p:cNvSpPr txBox="1"/>
            <p:nvPr/>
          </p:nvSpPr>
          <p:spPr>
            <a:xfrm>
              <a:off x="2101930" y="3315955"/>
              <a:ext cx="357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94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Regularization</a:t>
            </a:r>
            <a:r>
              <a:rPr lang="en-US" altLang="ko-KR" sz="1200" b="1" dirty="0"/>
              <a:t>_3) Tikhonov regularization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E301AD-C2F0-4DBF-8B59-718C71A9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33" y="1422910"/>
            <a:ext cx="7334250" cy="94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B62E0-991E-4223-8A7C-AE469C650919}"/>
              </a:ext>
            </a:extLst>
          </p:cNvPr>
          <p:cNvSpPr txBox="1"/>
          <p:nvPr/>
        </p:nvSpPr>
        <p:spPr>
          <a:xfrm>
            <a:off x="5486400" y="1342205"/>
            <a:ext cx="2727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Regularization factor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8DC5E-4214-4DA4-8927-97192335BA3A}"/>
              </a:ext>
            </a:extLst>
          </p:cNvPr>
          <p:cNvSpPr txBox="1"/>
          <p:nvPr/>
        </p:nvSpPr>
        <p:spPr>
          <a:xfrm>
            <a:off x="7286294" y="1358384"/>
            <a:ext cx="2727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prior information</a:t>
            </a:r>
            <a:endParaRPr lang="ko-KR" altLang="en-US" sz="11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9D8BB8-6D29-4256-A772-5AC1EFB31DD2}"/>
              </a:ext>
            </a:extLst>
          </p:cNvPr>
          <p:cNvCxnSpPr/>
          <p:nvPr/>
        </p:nvCxnSpPr>
        <p:spPr>
          <a:xfrm>
            <a:off x="3816626" y="2020094"/>
            <a:ext cx="161411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2624A0-865B-4423-B326-678F194AECB6}"/>
              </a:ext>
            </a:extLst>
          </p:cNvPr>
          <p:cNvCxnSpPr>
            <a:cxnSpLocks/>
          </p:cNvCxnSpPr>
          <p:nvPr/>
        </p:nvCxnSpPr>
        <p:spPr>
          <a:xfrm>
            <a:off x="5946496" y="2008554"/>
            <a:ext cx="23149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E3B05C-F096-4FF4-94DF-81931995CD1F}"/>
              </a:ext>
            </a:extLst>
          </p:cNvPr>
          <p:cNvSpPr txBox="1"/>
          <p:nvPr/>
        </p:nvSpPr>
        <p:spPr>
          <a:xfrm>
            <a:off x="3951798" y="2072601"/>
            <a:ext cx="147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 error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00DA2-6148-40E2-9B6C-CFD25962981E}"/>
              </a:ext>
            </a:extLst>
          </p:cNvPr>
          <p:cNvSpPr txBox="1"/>
          <p:nvPr/>
        </p:nvSpPr>
        <p:spPr>
          <a:xfrm>
            <a:off x="6643563" y="2044845"/>
            <a:ext cx="147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prior error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DC06B-5EAF-4BBB-845D-8D1935470750}"/>
              </a:ext>
            </a:extLst>
          </p:cNvPr>
          <p:cNvSpPr txBox="1"/>
          <p:nvPr/>
        </p:nvSpPr>
        <p:spPr>
          <a:xfrm>
            <a:off x="5755129" y="1009031"/>
            <a:ext cx="3255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 : positive semi-definite linear transformation</a:t>
            </a:r>
            <a:endParaRPr lang="ko-KR" altLang="en-US" sz="11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9135B16-D629-489A-AAED-C31D2DD21186}"/>
              </a:ext>
            </a:extLst>
          </p:cNvPr>
          <p:cNvGrpSpPr/>
          <p:nvPr/>
        </p:nvGrpSpPr>
        <p:grpSpPr>
          <a:xfrm>
            <a:off x="1260033" y="2605739"/>
            <a:ext cx="5783580" cy="1271349"/>
            <a:chOff x="1320369" y="2981729"/>
            <a:chExt cx="5783580" cy="127134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4F58873-10E0-4BA2-AC87-7AC27DEBC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369" y="3310103"/>
              <a:ext cx="5783580" cy="9429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EC386A-C7F2-4C20-85A5-293CE473F870}"/>
                </a:ext>
              </a:extLst>
            </p:cNvPr>
            <p:cNvSpPr txBox="1"/>
            <p:nvPr/>
          </p:nvSpPr>
          <p:spPr>
            <a:xfrm>
              <a:off x="3888189" y="2981729"/>
              <a:ext cx="365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~</a:t>
              </a:r>
              <a:endParaRPr lang="ko-KR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1E311E39-550E-4634-A12A-7D659530CCFB}"/>
                    </a:ext>
                  </a:extLst>
                </p:cNvPr>
                <p:cNvSpPr/>
                <p:nvPr/>
              </p:nvSpPr>
              <p:spPr>
                <a:xfrm>
                  <a:off x="5755129" y="3229213"/>
                  <a:ext cx="47044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1E311E39-550E-4634-A12A-7D659530CC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129" y="3229213"/>
                  <a:ext cx="470449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8182" b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F705116-83D1-47D8-A7DD-741039007FAB}"/>
                </a:ext>
              </a:extLst>
            </p:cNvPr>
            <p:cNvCxnSpPr/>
            <p:nvPr/>
          </p:nvCxnSpPr>
          <p:spPr>
            <a:xfrm>
              <a:off x="4691269" y="3616974"/>
              <a:ext cx="2358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EF9FC31-720C-4463-A849-D37350F687B0}"/>
                </a:ext>
              </a:extLst>
            </p:cNvPr>
            <p:cNvCxnSpPr/>
            <p:nvPr/>
          </p:nvCxnSpPr>
          <p:spPr>
            <a:xfrm>
              <a:off x="6153963" y="3781590"/>
              <a:ext cx="2358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11D3031-7D25-4225-8ABD-CB4FBD403BE5}"/>
                </a:ext>
              </a:extLst>
            </p:cNvPr>
            <p:cNvCxnSpPr/>
            <p:nvPr/>
          </p:nvCxnSpPr>
          <p:spPr>
            <a:xfrm>
              <a:off x="1422993" y="3616974"/>
              <a:ext cx="2358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54B42CB7-0C2C-4EED-B778-86D54EA71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123" y="4646087"/>
            <a:ext cx="5467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Regularization</a:t>
            </a:r>
            <a:r>
              <a:rPr lang="en-US" altLang="ko-KR" sz="1200" b="1" dirty="0"/>
              <a:t>_3) Tikhonov regularization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24A0B-FC3A-41EC-A3AF-A7953A36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71" y="1318797"/>
            <a:ext cx="4200525" cy="1914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DD1847-1C73-479E-889B-F86E0D2B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71" y="3866860"/>
            <a:ext cx="3819525" cy="244792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2E834D-8B34-4CB4-B316-E096F257ED13}"/>
              </a:ext>
            </a:extLst>
          </p:cNvPr>
          <p:cNvCxnSpPr/>
          <p:nvPr/>
        </p:nvCxnSpPr>
        <p:spPr>
          <a:xfrm>
            <a:off x="1503194" y="4699221"/>
            <a:ext cx="2265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723ACF-851D-4384-92B2-4B94C1315881}"/>
              </a:ext>
            </a:extLst>
          </p:cNvPr>
          <p:cNvCxnSpPr/>
          <p:nvPr/>
        </p:nvCxnSpPr>
        <p:spPr>
          <a:xfrm>
            <a:off x="5659796" y="1510748"/>
            <a:ext cx="132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367B06-C665-4831-908A-C3D08586ED7A}"/>
              </a:ext>
            </a:extLst>
          </p:cNvPr>
          <p:cNvSpPr txBox="1"/>
          <p:nvPr/>
        </p:nvSpPr>
        <p:spPr>
          <a:xfrm>
            <a:off x="5967454" y="1233749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proof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77353-7999-49DA-83A4-FECCB110A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734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Regularization</a:t>
            </a:r>
            <a:r>
              <a:rPr lang="en-US" altLang="ko-KR" sz="1200" b="1" dirty="0"/>
              <a:t>_4) g-factor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E3B169-FCC2-445D-9559-EEF86E40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70" y="2321020"/>
            <a:ext cx="6538003" cy="1245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72BAF-2903-41FD-9D4D-865E98F1E9BD}"/>
                  </a:ext>
                </a:extLst>
              </p:cNvPr>
              <p:cNvSpPr txBox="1"/>
              <p:nvPr/>
            </p:nvSpPr>
            <p:spPr>
              <a:xfrm>
                <a:off x="5644181" y="3620725"/>
                <a:ext cx="5506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𝑟𝑒𝑐𝑜𝑛𝑠𝑡𝑟𝑢𝑐𝑡𝑖𝑜𝑛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72BAF-2903-41FD-9D4D-865E98F1E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181" y="3620725"/>
                <a:ext cx="5506636" cy="276999"/>
              </a:xfrm>
              <a:prstGeom prst="rect">
                <a:avLst/>
              </a:prstGeom>
              <a:blipFill>
                <a:blip r:embed="rId3"/>
                <a:stretch>
                  <a:fillRect l="-33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EE789EA-51B4-4C17-9A52-0EE58A2FB266}"/>
              </a:ext>
            </a:extLst>
          </p:cNvPr>
          <p:cNvSpPr txBox="1"/>
          <p:nvPr/>
        </p:nvSpPr>
        <p:spPr>
          <a:xfrm>
            <a:off x="1061170" y="1620883"/>
            <a:ext cx="42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G-factor</a:t>
            </a:r>
            <a:r>
              <a:rPr lang="en-US" altLang="ko-KR" dirty="0"/>
              <a:t> : quantified noise sensitivity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259B46-83C0-4631-BB57-1EADFA524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161" y="4520915"/>
            <a:ext cx="3886200" cy="561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F1CC9E-AF8B-47FB-835B-E638E25B6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595" y="4261330"/>
            <a:ext cx="4846982" cy="245207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6BBA47-9B57-47FD-8DB3-34113B6D845A}"/>
              </a:ext>
            </a:extLst>
          </p:cNvPr>
          <p:cNvCxnSpPr>
            <a:cxnSpLocks/>
          </p:cNvCxnSpPr>
          <p:nvPr/>
        </p:nvCxnSpPr>
        <p:spPr>
          <a:xfrm>
            <a:off x="9438198" y="6036886"/>
            <a:ext cx="453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7947D7-F221-42DB-AD40-9B09A02CDCE0}"/>
                  </a:ext>
                </a:extLst>
              </p:cNvPr>
              <p:cNvSpPr txBox="1"/>
              <p:nvPr/>
            </p:nvSpPr>
            <p:spPr>
              <a:xfrm>
                <a:off x="8514340" y="2934282"/>
                <a:ext cx="3574473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7947D7-F221-42DB-AD40-9B09A02CD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340" y="2934282"/>
                <a:ext cx="3574473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89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Regularization</a:t>
            </a:r>
            <a:r>
              <a:rPr lang="en-US" altLang="ko-KR" sz="1200" b="1" dirty="0"/>
              <a:t>_5) L-curve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B807F-FE2C-4C3A-83A6-1562678E15D2}"/>
                  </a:ext>
                </a:extLst>
              </p:cNvPr>
              <p:cNvSpPr txBox="1"/>
              <p:nvPr/>
            </p:nvSpPr>
            <p:spPr>
              <a:xfrm>
                <a:off x="1108364" y="1450109"/>
                <a:ext cx="65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To determine the appropriate regularization parameter(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B807F-FE2C-4C3A-83A6-1562678E1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4" y="1450109"/>
                <a:ext cx="6520872" cy="369332"/>
              </a:xfrm>
              <a:prstGeom prst="rect">
                <a:avLst/>
              </a:prstGeom>
              <a:blipFill>
                <a:blip r:embed="rId2"/>
                <a:stretch>
                  <a:fillRect l="-84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6BEDAC4-0038-495D-85ED-6D175FD4710B}"/>
                  </a:ext>
                </a:extLst>
              </p:cNvPr>
              <p:cNvSpPr/>
              <p:nvPr/>
            </p:nvSpPr>
            <p:spPr>
              <a:xfrm>
                <a:off x="1465744" y="2071313"/>
                <a:ext cx="74162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↑ </a:t>
                </a:r>
                <a:r>
                  <a:rPr lang="en-US" altLang="ko-KR" dirty="0"/>
                  <a:t>: more dependency on the prior information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↓ </a:t>
                </a:r>
                <a:r>
                  <a:rPr lang="en-US" altLang="ko-KR" dirty="0"/>
                  <a:t>: decrease the difference btw model prediction and observation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6BEDAC4-0038-495D-85ED-6D175FD47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44" y="2071313"/>
                <a:ext cx="7416261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C05B367-532E-41A5-A631-A30F657B3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144" y="3363781"/>
            <a:ext cx="4839275" cy="22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1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Regularization</a:t>
            </a:r>
            <a:r>
              <a:rPr lang="en-US" altLang="ko-KR" sz="1200" b="1" dirty="0"/>
              <a:t>_5) L-curve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05B367-532E-41A5-A631-A30F657B3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1"/>
          <a:stretch/>
        </p:blipFill>
        <p:spPr>
          <a:xfrm>
            <a:off x="736599" y="1164165"/>
            <a:ext cx="4839275" cy="11853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34B3B54-F333-47E3-A744-5593FBC3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706032"/>
            <a:ext cx="68580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08781"/>
      </p:ext>
    </p:extLst>
  </p:cSld>
  <p:clrMapOvr>
    <a:masterClrMapping/>
  </p:clrMapOvr>
</p:sld>
</file>

<file path=ppt/theme/theme1.xml><?xml version="1.0" encoding="utf-8"?>
<a:theme xmlns:a="http://schemas.openxmlformats.org/drawingml/2006/main" name="BIEL_SKK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EL_SKKU_template" id="{112D5F67-EAAC-4732-91F8-792F01E4A7F8}" vid="{047060D2-210F-4CE3-B622-747BCAB83D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BIEL_SKKU_template</Template>
  <TotalTime>1608</TotalTime>
  <Words>261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KBIZ한마음명조 B</vt:lpstr>
      <vt:lpstr>맑은 고딕</vt:lpstr>
      <vt:lpstr>Arial</vt:lpstr>
      <vt:lpstr>Bodoni MT</vt:lpstr>
      <vt:lpstr>Cambria Math</vt:lpstr>
      <vt:lpstr>Microsoft Himalaya</vt:lpstr>
      <vt:lpstr>BIEL_SKKU_template</vt:lpstr>
      <vt:lpstr>Parallel Imaging Reconstruction Using Automatic Regularization</vt:lpstr>
      <vt:lpstr>Contents</vt:lpstr>
      <vt:lpstr>Regularization_1) Intro</vt:lpstr>
      <vt:lpstr>Regularization_2) Inter-channel noise whitening</vt:lpstr>
      <vt:lpstr>Regularization_3) Tikhonov regularization</vt:lpstr>
      <vt:lpstr>Regularization_3) Tikhonov regularization</vt:lpstr>
      <vt:lpstr>Regularization_4) g-factor</vt:lpstr>
      <vt:lpstr>Regularization_5) L-curve</vt:lpstr>
      <vt:lpstr>Regularization_5) L-curve</vt:lpstr>
      <vt:lpstr>Regularization_5) L-curve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임은지</dc:creator>
  <cp:lastModifiedBy>Intern</cp:lastModifiedBy>
  <cp:revision>131</cp:revision>
  <dcterms:created xsi:type="dcterms:W3CDTF">2017-03-29T07:28:36Z</dcterms:created>
  <dcterms:modified xsi:type="dcterms:W3CDTF">2018-08-31T01:57:38Z</dcterms:modified>
</cp:coreProperties>
</file>