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308" r:id="rId4"/>
    <p:sldId id="300" r:id="rId5"/>
    <p:sldId id="310" r:id="rId6"/>
    <p:sldId id="311" r:id="rId7"/>
    <p:sldId id="312" r:id="rId8"/>
    <p:sldId id="314" r:id="rId9"/>
    <p:sldId id="315" r:id="rId10"/>
    <p:sldId id="317" r:id="rId11"/>
    <p:sldId id="318" r:id="rId12"/>
    <p:sldId id="32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Jaeeun" initials="LJ" lastIdx="10" clrIdx="0">
    <p:extLst>
      <p:ext uri="{19B8F6BF-5375-455C-9EA6-DF929625EA0E}">
        <p15:presenceInfo xmlns:p15="http://schemas.microsoft.com/office/powerpoint/2012/main" userId="cd00735d1290ebdc" providerId="Windows Live"/>
      </p:ext>
    </p:extLst>
  </p:cmAuthor>
  <p:cmAuthor id="2" name="Intern" initials="I" lastIdx="45" clrIdx="1">
    <p:extLst>
      <p:ext uri="{19B8F6BF-5375-455C-9EA6-DF929625EA0E}">
        <p15:presenceInfo xmlns:p15="http://schemas.microsoft.com/office/powerpoint/2012/main" userId="Intern" providerId="None"/>
      </p:ext>
    </p:extLst>
  </p:cmAuthor>
  <p:cmAuthor id="3" name="Jaeeun Lee" initials="JL" lastIdx="2" clrIdx="2">
    <p:extLst>
      <p:ext uri="{19B8F6BF-5375-455C-9EA6-DF929625EA0E}">
        <p15:presenceInfo xmlns:p15="http://schemas.microsoft.com/office/powerpoint/2012/main" userId="Jaeeun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300" y="3949147"/>
            <a:ext cx="1651000" cy="1651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992712"/>
            <a:ext cx="1548518" cy="1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6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8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6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24744"/>
            <a:ext cx="11410604" cy="559673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0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1" cy="6884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5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A2131"/>
              </a:gs>
              <a:gs pos="100000">
                <a:srgbClr val="585F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3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0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8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4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7200" y="121024"/>
            <a:ext cx="739588" cy="726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1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2F0A-6D82-4BF5-AD8F-93BE0A1859E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1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60536"/>
            <a:ext cx="11182070" cy="544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11260974" cy="5596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2F0A-6D82-4BF5-AD8F-93BE0A1859EF}" type="datetimeFigureOut">
              <a:rPr lang="ko-KR" altLang="en-US" smtClean="0"/>
              <a:t>2019-01-08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F4C77-A04B-4B06-894F-55492CB4FD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-2610000" y="3924000"/>
            <a:ext cx="5544000" cy="324000"/>
          </a:xfrm>
          <a:prstGeom prst="rect">
            <a:avLst/>
          </a:prstGeom>
          <a:solidFill>
            <a:srgbClr val="1A2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-1097999" y="1098000"/>
            <a:ext cx="2520000" cy="324000"/>
          </a:xfrm>
          <a:prstGeom prst="rect">
            <a:avLst/>
          </a:prstGeom>
          <a:solidFill>
            <a:srgbClr val="585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037085" y="4132538"/>
            <a:ext cx="4437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Medical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  Imaging   and   Signal   Laboratory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" y="6504983"/>
            <a:ext cx="293613" cy="2936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-1010492" y="1173275"/>
            <a:ext cx="238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SungKyunKwan  </a:t>
            </a:r>
            <a:r>
              <a:rPr lang="en-US" altLang="ko-KR" sz="1400" baseline="0" dirty="0">
                <a:solidFill>
                  <a:schemeClr val="bg1">
                    <a:lumMod val="95000"/>
                  </a:schemeClr>
                </a:solidFill>
                <a:latin typeface="Bodoni MT" panose="02070603080606020203" pitchFamily="18" charset="0"/>
                <a:ea typeface="KBIZ한마음명조 B" panose="02020503020101020101" pitchFamily="18" charset="-127"/>
                <a:cs typeface="Microsoft Himalaya" panose="01010100010101010101" pitchFamily="2" charset="0"/>
              </a:rPr>
              <a:t> University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Bodoni MT" panose="02070603080606020203" pitchFamily="18" charset="0"/>
              <a:ea typeface="KBIZ한마음명조 B" panose="02020503020101020101" pitchFamily="18" charset="-127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rgbClr val="585F7C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맑은 고딕" panose="020B0503020000020004" pitchFamily="50" charset="-127"/>
        <a:buChar char="▶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3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0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40.png"/><Relationship Id="rId2" Type="http://schemas.openxmlformats.org/officeDocument/2006/relationships/image" Target="../media/image42.png"/><Relationship Id="rId16" Type="http://schemas.openxmlformats.org/officeDocument/2006/relationships/image" Target="../media/image39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38.png"/><Relationship Id="rId10" Type="http://schemas.openxmlformats.org/officeDocument/2006/relationships/image" Target="../media/image51.png"/><Relationship Id="rId19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50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519508" cy="14700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Advances in SENSE with Arbitrary k-Space Trajectories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Jaeeun</a:t>
            </a:r>
            <a:r>
              <a:rPr lang="en-US" dirty="0"/>
              <a:t> Lee</a:t>
            </a:r>
          </a:p>
          <a:p>
            <a:r>
              <a:rPr lang="en-US" dirty="0"/>
              <a:t>2018/01/08</a:t>
            </a:r>
          </a:p>
        </p:txBody>
      </p:sp>
    </p:spTree>
    <p:extLst>
      <p:ext uri="{BB962C8B-B14F-4D97-AF65-F5344CB8AC3E}">
        <p14:creationId xmlns:p14="http://schemas.microsoft.com/office/powerpoint/2010/main" val="52289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B23F780-F0CA-4CAA-82EC-65A9C4F0E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035" y="2353375"/>
            <a:ext cx="2022904" cy="20111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4A4DBD-DE3E-4179-ACA8-6C3C56977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035" y="265762"/>
            <a:ext cx="2022905" cy="20229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1B1CE6-F16C-4EE9-A045-59ADCD2E1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1" y="1352844"/>
            <a:ext cx="2874023" cy="2579076"/>
          </a:xfrm>
          <a:prstGeom prst="rect">
            <a:avLst/>
          </a:prstGeom>
        </p:spPr>
      </p:pic>
      <p:sp>
        <p:nvSpPr>
          <p:cNvPr id="25" name="제목 2">
            <a:extLst>
              <a:ext uri="{FF2B5EF4-FFF2-40B4-BE49-F238E27FC236}">
                <a16:creationId xmlns:a16="http://schemas.microsoft.com/office/drawing/2014/main" id="{7093D726-E640-4248-BB2A-8B2C51B0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5762"/>
            <a:ext cx="11182070" cy="544513"/>
          </a:xfrm>
        </p:spPr>
        <p:txBody>
          <a:bodyPr/>
          <a:lstStyle/>
          <a:p>
            <a:r>
              <a:rPr lang="en-US" b="1" dirty="0"/>
              <a:t>Miscellanea</a:t>
            </a:r>
            <a:r>
              <a:rPr lang="en-US" sz="1100" b="1" dirty="0"/>
              <a:t>_ 1)Numerical Phantom Gridding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F447A-EF36-4198-9AA8-9919B3BFF0A5}"/>
              </a:ext>
            </a:extLst>
          </p:cNvPr>
          <p:cNvSpPr txBox="1"/>
          <p:nvPr/>
        </p:nvSpPr>
        <p:spPr>
          <a:xfrm>
            <a:off x="678181" y="4261207"/>
            <a:ext cx="238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Sampling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Image size = [256 X 256]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BC64-A5DF-4DF1-B945-C52701DBB5DB}"/>
              </a:ext>
            </a:extLst>
          </p:cNvPr>
          <p:cNvSpPr/>
          <p:nvPr/>
        </p:nvSpPr>
        <p:spPr>
          <a:xfrm>
            <a:off x="678181" y="5083145"/>
            <a:ext cx="22631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Gridding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Oversampling factor = 2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width = 3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constant = 7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53F221-5511-4C62-BB2D-95CA00CF1651}"/>
              </a:ext>
            </a:extLst>
          </p:cNvPr>
          <p:cNvSpPr/>
          <p:nvPr/>
        </p:nvSpPr>
        <p:spPr>
          <a:xfrm>
            <a:off x="6041000" y="1130251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[Spoke = 512]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519631-2357-4A25-A032-1FD174118D21}"/>
              </a:ext>
            </a:extLst>
          </p:cNvPr>
          <p:cNvSpPr/>
          <p:nvPr/>
        </p:nvSpPr>
        <p:spPr>
          <a:xfrm>
            <a:off x="6039473" y="3277997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[Spoke = 256]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69DBC8-4764-4804-B354-3306FC2DEF5D}"/>
              </a:ext>
            </a:extLst>
          </p:cNvPr>
          <p:cNvSpPr/>
          <p:nvPr/>
        </p:nvSpPr>
        <p:spPr>
          <a:xfrm>
            <a:off x="6039473" y="5352927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[Spoke = 64]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36F072-192D-4782-B78B-0B24AC4A4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543" y="4534485"/>
            <a:ext cx="2026396" cy="2032321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813DAC-83A1-40F7-B137-7C46C2AAA07B}"/>
              </a:ext>
            </a:extLst>
          </p:cNvPr>
          <p:cNvCxnSpPr/>
          <p:nvPr/>
        </p:nvCxnSpPr>
        <p:spPr>
          <a:xfrm>
            <a:off x="556261" y="2727223"/>
            <a:ext cx="272796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BD20A5E-0E83-484A-B633-D64099C51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533" y="1470660"/>
            <a:ext cx="2723647" cy="24612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D9CF87-F4AC-4121-8FAB-402A74BD3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5517" y="265762"/>
            <a:ext cx="2302576" cy="20323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F5DF4D-D3E0-4DD5-A8A1-30B8CB253A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1961" y="2364761"/>
            <a:ext cx="2226132" cy="20913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2C17B87-8713-4984-B1DB-A510A4869D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1961" y="4522817"/>
            <a:ext cx="2159673" cy="20323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B84B16-A42A-4D27-A4A1-DD7C4E405D19}"/>
              </a:ext>
            </a:extLst>
          </p:cNvPr>
          <p:cNvSpPr txBox="1"/>
          <p:nvPr/>
        </p:nvSpPr>
        <p:spPr>
          <a:xfrm>
            <a:off x="257034" y="6611240"/>
            <a:ext cx="126872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REF: </a:t>
            </a:r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Bernstein, M. A., King, K. F., &amp; Zhou, X. J. (2005). </a:t>
            </a:r>
            <a:r>
              <a:rPr lang="en-US" altLang="ko-KR" sz="1400" i="1" dirty="0">
                <a:latin typeface="times" panose="02020603050405020304" pitchFamily="18" charset="0"/>
                <a:cs typeface="times" panose="02020603050405020304" pitchFamily="18" charset="0"/>
              </a:rPr>
              <a:t>Handbook of MRI pulse sequences</a:t>
            </a:r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. Amsterdam: Elsevier, Acad. Press. Ch.17.5 Projection Acquisition, p.901</a:t>
            </a:r>
          </a:p>
          <a:p>
            <a:endParaRPr lang="ko-KR" alt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3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">
            <a:extLst>
              <a:ext uri="{FF2B5EF4-FFF2-40B4-BE49-F238E27FC236}">
                <a16:creationId xmlns:a16="http://schemas.microsoft.com/office/drawing/2014/main" id="{7093D726-E640-4248-BB2A-8B2C51B0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5762"/>
            <a:ext cx="11182070" cy="544513"/>
          </a:xfrm>
        </p:spPr>
        <p:txBody>
          <a:bodyPr/>
          <a:lstStyle/>
          <a:p>
            <a:r>
              <a:rPr lang="en-US" b="1" dirty="0"/>
              <a:t>Miscellanea</a:t>
            </a:r>
            <a:r>
              <a:rPr lang="en-US" sz="1100" b="1" dirty="0"/>
              <a:t>_ 2)Look-Up Table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84B16-A42A-4D27-A4A1-DD7C4E405D19}"/>
              </a:ext>
            </a:extLst>
          </p:cNvPr>
          <p:cNvSpPr txBox="1"/>
          <p:nvPr/>
        </p:nvSpPr>
        <p:spPr>
          <a:xfrm>
            <a:off x="292101" y="6610302"/>
            <a:ext cx="1201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REF: </a:t>
            </a:r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Dale, B., Wendt, M., &amp; </a:t>
            </a:r>
            <a:r>
              <a:rPr lang="en-US" altLang="ko-KR" sz="1400" dirty="0" err="1">
                <a:latin typeface="times" panose="02020603050405020304" pitchFamily="18" charset="0"/>
                <a:cs typeface="times" panose="02020603050405020304" pitchFamily="18" charset="0"/>
              </a:rPr>
              <a:t>Duerk</a:t>
            </a:r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, J. L. (2001). A rapid look-up table method for reconstructing MR images from arbitrary k-space trajectories. </a:t>
            </a:r>
            <a:r>
              <a:rPr lang="en-US" altLang="ko-KR" sz="1400" i="1" dirty="0">
                <a:latin typeface="times" panose="02020603050405020304" pitchFamily="18" charset="0"/>
                <a:cs typeface="times" panose="02020603050405020304" pitchFamily="18" charset="0"/>
              </a:rPr>
              <a:t>IEEE transactions on medical imaging</a:t>
            </a:r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, </a:t>
            </a:r>
            <a:r>
              <a:rPr lang="en-US" altLang="ko-KR" sz="1400" i="1" dirty="0">
                <a:latin typeface="times" panose="02020603050405020304" pitchFamily="18" charset="0"/>
                <a:cs typeface="times" panose="02020603050405020304" pitchFamily="18" charset="0"/>
              </a:rPr>
              <a:t>20</a:t>
            </a:r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(3), 207-217.</a:t>
            </a:r>
            <a:endParaRPr lang="ko-KR" alt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2B8355-1683-472E-BB04-212801B7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54" y="4979050"/>
            <a:ext cx="1941374" cy="75692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8B02E6-2C97-454F-BDAD-70E6B4EDADA0}"/>
              </a:ext>
            </a:extLst>
          </p:cNvPr>
          <p:cNvGrpSpPr/>
          <p:nvPr/>
        </p:nvGrpSpPr>
        <p:grpSpPr>
          <a:xfrm>
            <a:off x="1296811" y="2060575"/>
            <a:ext cx="4155357" cy="2235200"/>
            <a:chOff x="838061" y="1371600"/>
            <a:chExt cx="4910276" cy="264127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B24216E-3D57-4C9F-A0D4-E5587748B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061" y="1371600"/>
              <a:ext cx="4610100" cy="205740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5450D56-9CD3-4763-8A3E-4C3C5EA6B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333" t="-54273"/>
            <a:stretch/>
          </p:blipFill>
          <p:spPr>
            <a:xfrm>
              <a:off x="1895336" y="3368937"/>
              <a:ext cx="1244600" cy="38206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9823D07C-5D76-40E8-9C89-5343289B9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4748" y="3774752"/>
              <a:ext cx="352425" cy="23812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98E2A9C-E7B3-4DE0-8673-DE717EEB3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16112" y="3842940"/>
              <a:ext cx="1009650" cy="1524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988FE09-50C7-48A9-AE59-3B2C3915E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67037" y="3818334"/>
              <a:ext cx="2781300" cy="1905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F3F4CD9-BBCA-42C7-8B21-DF59B2800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" r="74830" b="-15650"/>
            <a:stretch/>
          </p:blipFill>
          <p:spPr>
            <a:xfrm>
              <a:off x="979348" y="3490855"/>
              <a:ext cx="469900" cy="286409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A48AC7E-25F9-4991-A1F9-6D704CC59B81}"/>
              </a:ext>
            </a:extLst>
          </p:cNvPr>
          <p:cNvGrpSpPr/>
          <p:nvPr/>
        </p:nvGrpSpPr>
        <p:grpSpPr>
          <a:xfrm>
            <a:off x="1416376" y="5100699"/>
            <a:ext cx="4466221" cy="1251251"/>
            <a:chOff x="5238889" y="1237949"/>
            <a:chExt cx="6115050" cy="171318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FD5509B-02E0-4C42-B8B5-D7AC15613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38889" y="1237949"/>
              <a:ext cx="6115050" cy="80962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5567AE9-DF1B-426F-B471-0C20DC10B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70879" y="2053240"/>
              <a:ext cx="4078286" cy="89789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64A8AF0D-8C19-4C2D-915B-0EE544B0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16828" y="2231171"/>
              <a:ext cx="552450" cy="20002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9C8618-1851-4027-BE37-D68F4CA7FA1D}"/>
                  </a:ext>
                </a:extLst>
              </p:cNvPr>
              <p:cNvSpPr txBox="1"/>
              <p:nvPr/>
            </p:nvSpPr>
            <p:spPr>
              <a:xfrm>
                <a:off x="897940" y="976179"/>
                <a:ext cx="5837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In case of N equidistant point sampled signal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ko-KR" sz="14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𝝆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−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=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𝟏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endParaRPr lang="ko-KR" altLang="en-US" b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9C8618-1851-4027-BE37-D68F4CA7F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40" y="976179"/>
                <a:ext cx="5837260" cy="369332"/>
              </a:xfrm>
              <a:prstGeom prst="rect">
                <a:avLst/>
              </a:prstGeom>
              <a:blipFill>
                <a:blip r:embed="rId11"/>
                <a:stretch>
                  <a:fillRect l="-83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FF31C9-21CF-45C9-8673-2B48D9FA2C9E}"/>
                  </a:ext>
                </a:extLst>
              </p:cNvPr>
              <p:cNvSpPr txBox="1"/>
              <p:nvPr/>
            </p:nvSpPr>
            <p:spPr>
              <a:xfrm>
                <a:off x="6735200" y="5705619"/>
                <a:ext cx="58372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" panose="02020603050405020304" pitchFamily="18" charset="0"/>
                    <a:ea typeface="맑은 고딕" panose="020B0503020000020004" pitchFamily="50" charset="-127"/>
                    <a:cs typeface="times" panose="02020603050405020304" pitchFamily="18" charset="0"/>
                  </a:rPr>
                  <a:t>→</a:t>
                </a:r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 Each points of image can be calculated independently </a:t>
                </a:r>
              </a:p>
              <a:p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if we set the</a:t>
                </a:r>
                <a:r>
                  <a:rPr lang="en-US" altLang="ko-KR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𝑻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𝒊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 in advance</a:t>
                </a:r>
                <a:endParaRPr lang="ko-KR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FF31C9-21CF-45C9-8673-2B48D9FA2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200" y="5705619"/>
                <a:ext cx="5837260" cy="646331"/>
              </a:xfrm>
              <a:prstGeom prst="rect">
                <a:avLst/>
              </a:prstGeom>
              <a:blipFill>
                <a:blip r:embed="rId12"/>
                <a:stretch>
                  <a:fillRect l="-940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735872A-6FC1-4E92-BA56-4F55E92BAF6D}"/>
              </a:ext>
            </a:extLst>
          </p:cNvPr>
          <p:cNvSpPr txBox="1"/>
          <p:nvPr/>
        </p:nvSpPr>
        <p:spPr>
          <a:xfrm>
            <a:off x="1216333" y="1505169"/>
            <a:ext cx="583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- Relationship between f(n) and F(k) can be relaxed as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FC384-7652-4F5E-9076-5E00B971F6EE}"/>
              </a:ext>
            </a:extLst>
          </p:cNvPr>
          <p:cNvSpPr txBox="1"/>
          <p:nvPr/>
        </p:nvSpPr>
        <p:spPr>
          <a:xfrm>
            <a:off x="1216333" y="4565854"/>
            <a:ext cx="583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,and simplified as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332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2">
            <a:extLst>
              <a:ext uri="{FF2B5EF4-FFF2-40B4-BE49-F238E27FC236}">
                <a16:creationId xmlns:a16="http://schemas.microsoft.com/office/drawing/2014/main" id="{7093D726-E640-4248-BB2A-8B2C51B0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5762"/>
            <a:ext cx="11182070" cy="544513"/>
          </a:xfrm>
        </p:spPr>
        <p:txBody>
          <a:bodyPr/>
          <a:lstStyle/>
          <a:p>
            <a:r>
              <a:rPr lang="en-US" b="1" dirty="0"/>
              <a:t>Miscellanea</a:t>
            </a:r>
            <a:r>
              <a:rPr lang="en-US" sz="1100" b="1" dirty="0"/>
              <a:t>_ 2)Look-Up Table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84B16-A42A-4D27-A4A1-DD7C4E405D19}"/>
              </a:ext>
            </a:extLst>
          </p:cNvPr>
          <p:cNvSpPr txBox="1"/>
          <p:nvPr/>
        </p:nvSpPr>
        <p:spPr>
          <a:xfrm>
            <a:off x="292101" y="6610302"/>
            <a:ext cx="1201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" panose="02020603050405020304" pitchFamily="18" charset="0"/>
                <a:cs typeface="times" panose="02020603050405020304" pitchFamily="18" charset="0"/>
              </a:rPr>
              <a:t>REF: </a:t>
            </a:r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Dale, B., Wendt, M., &amp; </a:t>
            </a:r>
            <a:r>
              <a:rPr lang="en-US" altLang="ko-KR" sz="1400" dirty="0" err="1">
                <a:latin typeface="times" panose="02020603050405020304" pitchFamily="18" charset="0"/>
                <a:cs typeface="times" panose="02020603050405020304" pitchFamily="18" charset="0"/>
              </a:rPr>
              <a:t>Duerk</a:t>
            </a:r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, J. L. (2001). A rapid look-up table method for reconstructing MR images from arbitrary k-space trajectories. </a:t>
            </a:r>
            <a:r>
              <a:rPr lang="en-US" altLang="ko-KR" sz="1400" i="1" dirty="0">
                <a:latin typeface="times" panose="02020603050405020304" pitchFamily="18" charset="0"/>
                <a:cs typeface="times" panose="02020603050405020304" pitchFamily="18" charset="0"/>
              </a:rPr>
              <a:t>IEEE transactions on medical imaging</a:t>
            </a:r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, </a:t>
            </a:r>
            <a:r>
              <a:rPr lang="en-US" altLang="ko-KR" sz="1400" i="1" dirty="0">
                <a:latin typeface="times" panose="02020603050405020304" pitchFamily="18" charset="0"/>
                <a:cs typeface="times" panose="02020603050405020304" pitchFamily="18" charset="0"/>
              </a:rPr>
              <a:t>20</a:t>
            </a:r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(3), 207-217.</a:t>
            </a:r>
            <a:endParaRPr lang="ko-KR" alt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C8618-1851-4027-BE37-D68F4CA7FA1D}"/>
              </a:ext>
            </a:extLst>
          </p:cNvPr>
          <p:cNvSpPr txBox="1"/>
          <p:nvPr/>
        </p:nvSpPr>
        <p:spPr>
          <a:xfrm>
            <a:off x="897940" y="976179"/>
            <a:ext cx="583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- In case of nonuniformly sampled signal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FF31C9-21CF-45C9-8673-2B48D9FA2C9E}"/>
              </a:ext>
            </a:extLst>
          </p:cNvPr>
          <p:cNvSpPr txBox="1"/>
          <p:nvPr/>
        </p:nvSpPr>
        <p:spPr>
          <a:xfrm>
            <a:off x="5073116" y="1345511"/>
            <a:ext cx="583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- Arbitrary k-space sampling signal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8DA9C1-ECDF-4E79-BBFC-E23B44652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39" y="1345511"/>
            <a:ext cx="4077347" cy="5156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97F0E0-2B33-4A81-8A4A-9B45AD6AF174}"/>
                  </a:ext>
                </a:extLst>
              </p:cNvPr>
              <p:cNvSpPr txBox="1"/>
              <p:nvPr/>
            </p:nvSpPr>
            <p:spPr>
              <a:xfrm>
                <a:off x="5187416" y="5890400"/>
                <a:ext cx="58372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→ Each points of image can be calculated independently </a:t>
                </a:r>
              </a:p>
              <a:p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if we pre-calculate the</a:t>
                </a:r>
                <a:r>
                  <a:rPr lang="en-US" altLang="ko-KR" dirty="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𝑻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𝒈</m:t>
                    </m:r>
                    <m:r>
                      <a:rPr lang="en-US" altLang="ko-KR" b="1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altLang="ko-KR" b="1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𝒊</m:t>
                    </m:r>
                    <m:r>
                      <a:rPr lang="en-US" altLang="ko-KR" b="1" i="1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times" panose="02020603050405020304" pitchFamily="18" charset="0"/>
                    <a:cs typeface="times" panose="02020603050405020304" pitchFamily="18" charset="0"/>
                  </a:rPr>
                  <a:t> in advance</a:t>
                </a:r>
                <a:endParaRPr lang="ko-KR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97F0E0-2B33-4A81-8A4A-9B45AD6AF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416" y="5890400"/>
                <a:ext cx="5837260" cy="646331"/>
              </a:xfrm>
              <a:prstGeom prst="rect">
                <a:avLst/>
              </a:prstGeom>
              <a:blipFill>
                <a:blip r:embed="rId3"/>
                <a:stretch>
                  <a:fillRect l="-939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95123E1-A3E9-4C40-8335-5932D8B31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746" y="2154796"/>
            <a:ext cx="47339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0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Gridding</a:t>
            </a:r>
            <a:endParaRPr lang="en-US" sz="1600" dirty="0"/>
          </a:p>
          <a:p>
            <a:pPr marL="1200150" lvl="1" indent="-457200">
              <a:buFont typeface="+mj-lt"/>
              <a:buAutoNum type="arabicParenR"/>
            </a:pPr>
            <a:r>
              <a:rPr lang="en-US" sz="1400" dirty="0"/>
              <a:t>PSF</a:t>
            </a:r>
          </a:p>
          <a:p>
            <a:pPr marL="1200150" lvl="1" indent="-457200">
              <a:buFont typeface="+mj-lt"/>
              <a:buAutoNum type="arabicParenR"/>
            </a:pPr>
            <a:r>
              <a:rPr lang="en-US" sz="1400" dirty="0"/>
              <a:t>Brain image</a:t>
            </a:r>
          </a:p>
          <a:p>
            <a:pPr marL="1200150" lvl="1" indent="-457200">
              <a:buFont typeface="+mj-lt"/>
              <a:buAutoNum type="arabicParenR"/>
            </a:pPr>
            <a:r>
              <a:rPr lang="en-US" sz="1400" dirty="0" err="1"/>
              <a:t>Deappodization</a:t>
            </a:r>
            <a:endParaRPr lang="en-US" sz="1400" dirty="0"/>
          </a:p>
          <a:p>
            <a:pPr marL="457200" indent="-457200">
              <a:buAutoNum type="arabicPeriod"/>
            </a:pPr>
            <a:r>
              <a:rPr lang="en-US" dirty="0"/>
              <a:t>CG loop</a:t>
            </a:r>
          </a:p>
          <a:p>
            <a:pPr marL="457200" indent="-457200">
              <a:buAutoNum type="arabicPeriod"/>
            </a:pPr>
            <a:r>
              <a:rPr lang="en-US" dirty="0"/>
              <a:t>Miscellanea</a:t>
            </a:r>
            <a:endParaRPr lang="en-US" sz="1600" dirty="0"/>
          </a:p>
          <a:p>
            <a:pPr marL="1200150" lvl="1" indent="-457200">
              <a:buFont typeface="+mj-lt"/>
              <a:buAutoNum type="arabicParenR"/>
            </a:pPr>
            <a:r>
              <a:rPr lang="en-US" sz="1400" dirty="0"/>
              <a:t>Numerical Phantom Gridding</a:t>
            </a:r>
          </a:p>
          <a:p>
            <a:pPr marL="1200150" lvl="1" indent="-457200">
              <a:buFont typeface="+mj-lt"/>
              <a:buAutoNum type="arabicParenR"/>
            </a:pPr>
            <a:r>
              <a:rPr lang="en-US" sz="1400" dirty="0"/>
              <a:t>Look-Up Table</a:t>
            </a:r>
          </a:p>
          <a:p>
            <a:pPr marL="1200150" lvl="1" indent="-457200">
              <a:buFont typeface="+mj-lt"/>
              <a:buAutoNum type="arabicParenR"/>
            </a:pPr>
            <a:r>
              <a:rPr lang="en-US" sz="1400" dirty="0"/>
              <a:t>Size of image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7297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6F730B3-3FD4-465D-AA7C-16940CCE4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972" y="4314583"/>
            <a:ext cx="2385047" cy="21291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510638-8559-4196-95E6-38F66A25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285" y="106818"/>
            <a:ext cx="2216100" cy="21069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19B4CA-D17D-436F-B8E9-AFD0FA4E2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227" y="46057"/>
            <a:ext cx="2359922" cy="21676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DC93A8-97AA-40B9-A2EB-67C5C1CA1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185" y="2194937"/>
            <a:ext cx="2169028" cy="21199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8FAEEC-DA74-4802-B47F-D7928FBD2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102" y="2197160"/>
            <a:ext cx="2361449" cy="2139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F447A-EF36-4198-9AA8-9919B3BFF0A5}"/>
              </a:ext>
            </a:extLst>
          </p:cNvPr>
          <p:cNvSpPr txBox="1"/>
          <p:nvPr/>
        </p:nvSpPr>
        <p:spPr>
          <a:xfrm>
            <a:off x="678181" y="4593335"/>
            <a:ext cx="238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Sampling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Image size = [256 X 256]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0E5A50-4C29-4877-B168-5E5D1FA4A1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81" y="1347167"/>
            <a:ext cx="3487507" cy="316289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BC64-A5DF-4DF1-B945-C52701DBB5DB}"/>
              </a:ext>
            </a:extLst>
          </p:cNvPr>
          <p:cNvSpPr/>
          <p:nvPr/>
        </p:nvSpPr>
        <p:spPr>
          <a:xfrm>
            <a:off x="678181" y="5415273"/>
            <a:ext cx="22631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Gridding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Oversampling factor = 1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width = 3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constant = 7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161C39E-F7D0-416C-8B8C-CBFF8C71528F}"/>
              </a:ext>
            </a:extLst>
          </p:cNvPr>
          <p:cNvCxnSpPr/>
          <p:nvPr/>
        </p:nvCxnSpPr>
        <p:spPr>
          <a:xfrm>
            <a:off x="6400800" y="1165123"/>
            <a:ext cx="272796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6F2904B-0737-4AE2-B1C7-30D5120D2F54}"/>
              </a:ext>
            </a:extLst>
          </p:cNvPr>
          <p:cNvCxnSpPr/>
          <p:nvPr/>
        </p:nvCxnSpPr>
        <p:spPr>
          <a:xfrm>
            <a:off x="6400800" y="3301181"/>
            <a:ext cx="272796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9616A92-71AA-4442-A839-10683358AC0A}"/>
              </a:ext>
            </a:extLst>
          </p:cNvPr>
          <p:cNvCxnSpPr/>
          <p:nvPr/>
        </p:nvCxnSpPr>
        <p:spPr>
          <a:xfrm>
            <a:off x="6400800" y="5398067"/>
            <a:ext cx="272796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53F221-5511-4C62-BB2D-95CA00CF1651}"/>
              </a:ext>
            </a:extLst>
          </p:cNvPr>
          <p:cNvSpPr/>
          <p:nvPr/>
        </p:nvSpPr>
        <p:spPr>
          <a:xfrm>
            <a:off x="5107067" y="1011234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[Spoke = 512]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519631-2357-4A25-A032-1FD174118D21}"/>
              </a:ext>
            </a:extLst>
          </p:cNvPr>
          <p:cNvSpPr/>
          <p:nvPr/>
        </p:nvSpPr>
        <p:spPr>
          <a:xfrm>
            <a:off x="5105540" y="3158980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[Spoke = 256]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69DBC8-4764-4804-B354-3306FC2DEF5D}"/>
              </a:ext>
            </a:extLst>
          </p:cNvPr>
          <p:cNvSpPr/>
          <p:nvPr/>
        </p:nvSpPr>
        <p:spPr>
          <a:xfrm>
            <a:off x="5105540" y="5233910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[Spoke = 128]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BF36BE-8628-4400-B820-F970BE3A73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8104" y="4402394"/>
            <a:ext cx="2134408" cy="2029265"/>
          </a:xfrm>
          <a:prstGeom prst="rect">
            <a:avLst/>
          </a:prstGeom>
        </p:spPr>
      </p:pic>
      <p:sp>
        <p:nvSpPr>
          <p:cNvPr id="27" name="제목 2">
            <a:extLst>
              <a:ext uri="{FF2B5EF4-FFF2-40B4-BE49-F238E27FC236}">
                <a16:creationId xmlns:a16="http://schemas.microsoft.com/office/drawing/2014/main" id="{CF63353B-F5C7-4F68-A442-7F0DD64A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5762"/>
            <a:ext cx="11182070" cy="544513"/>
          </a:xfrm>
        </p:spPr>
        <p:txBody>
          <a:bodyPr/>
          <a:lstStyle/>
          <a:p>
            <a:r>
              <a:rPr lang="en-US" b="1" dirty="0"/>
              <a:t>Gridding</a:t>
            </a:r>
            <a:r>
              <a:rPr lang="en-US" sz="1100" b="1" dirty="0"/>
              <a:t>_ 1)PSF</a:t>
            </a:r>
            <a:endParaRPr 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53BCAA-9C10-4160-B613-EE61B11F2D1C}"/>
              </a:ext>
            </a:extLst>
          </p:cNvPr>
          <p:cNvSpPr/>
          <p:nvPr/>
        </p:nvSpPr>
        <p:spPr>
          <a:xfrm>
            <a:off x="7323221" y="1724526"/>
            <a:ext cx="521368" cy="368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77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720A7BD-8F4C-45BC-9C58-97865E9C3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977" y="4291968"/>
            <a:ext cx="2369546" cy="2158155"/>
          </a:xfrm>
          <a:prstGeom prst="rect">
            <a:avLst/>
          </a:prstGeom>
        </p:spPr>
      </p:pic>
      <p:sp>
        <p:nvSpPr>
          <p:cNvPr id="25" name="제목 2">
            <a:extLst>
              <a:ext uri="{FF2B5EF4-FFF2-40B4-BE49-F238E27FC236}">
                <a16:creationId xmlns:a16="http://schemas.microsoft.com/office/drawing/2014/main" id="{7093D726-E640-4248-BB2A-8B2C51B0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5762"/>
            <a:ext cx="11182070" cy="544513"/>
          </a:xfrm>
        </p:spPr>
        <p:txBody>
          <a:bodyPr/>
          <a:lstStyle/>
          <a:p>
            <a:r>
              <a:rPr lang="en-US" b="1" dirty="0"/>
              <a:t>Gridding</a:t>
            </a:r>
            <a:r>
              <a:rPr lang="en-US" sz="1100" b="1" dirty="0"/>
              <a:t>_ 1)PSF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F447A-EF36-4198-9AA8-9919B3BFF0A5}"/>
              </a:ext>
            </a:extLst>
          </p:cNvPr>
          <p:cNvSpPr txBox="1"/>
          <p:nvPr/>
        </p:nvSpPr>
        <p:spPr>
          <a:xfrm>
            <a:off x="678181" y="4593335"/>
            <a:ext cx="238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Sampling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Image size = [256 X 256]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0E5A50-4C29-4877-B168-5E5D1FA4A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1" y="1347167"/>
            <a:ext cx="3487507" cy="316289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BC64-A5DF-4DF1-B945-C52701DBB5DB}"/>
              </a:ext>
            </a:extLst>
          </p:cNvPr>
          <p:cNvSpPr/>
          <p:nvPr/>
        </p:nvSpPr>
        <p:spPr>
          <a:xfrm>
            <a:off x="678181" y="5415273"/>
            <a:ext cx="22631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Gridding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Oversampling factor = 2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width = 3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constant = 7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691FE1-46E6-4AFD-AEF3-5DC8788E3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977" y="2169650"/>
            <a:ext cx="2313858" cy="21581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ADBAE4-9079-42A4-8098-80A47876BD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850"/>
          <a:stretch/>
        </p:blipFill>
        <p:spPr>
          <a:xfrm>
            <a:off x="9383133" y="2213750"/>
            <a:ext cx="2196080" cy="20824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72F8C3-1EDC-4D86-9610-4BEDB8E7B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977" y="8469"/>
            <a:ext cx="2361449" cy="220528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C9A4B30-F420-4DFD-8867-F15B72CE7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3133" y="93771"/>
            <a:ext cx="2196080" cy="211997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FB29A99-5EBB-406C-8172-368442D9E4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2133" y="4327810"/>
            <a:ext cx="2651387" cy="2119979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161C39E-F7D0-416C-8B8C-CBFF8C71528F}"/>
              </a:ext>
            </a:extLst>
          </p:cNvPr>
          <p:cNvCxnSpPr/>
          <p:nvPr/>
        </p:nvCxnSpPr>
        <p:spPr>
          <a:xfrm>
            <a:off x="6400800" y="1165123"/>
            <a:ext cx="272796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6F2904B-0737-4AE2-B1C7-30D5120D2F54}"/>
              </a:ext>
            </a:extLst>
          </p:cNvPr>
          <p:cNvCxnSpPr/>
          <p:nvPr/>
        </p:nvCxnSpPr>
        <p:spPr>
          <a:xfrm>
            <a:off x="6400800" y="3301181"/>
            <a:ext cx="272796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9616A92-71AA-4442-A839-10683358AC0A}"/>
              </a:ext>
            </a:extLst>
          </p:cNvPr>
          <p:cNvCxnSpPr/>
          <p:nvPr/>
        </p:nvCxnSpPr>
        <p:spPr>
          <a:xfrm>
            <a:off x="6400800" y="5398067"/>
            <a:ext cx="272796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53F221-5511-4C62-BB2D-95CA00CF1651}"/>
              </a:ext>
            </a:extLst>
          </p:cNvPr>
          <p:cNvSpPr/>
          <p:nvPr/>
        </p:nvSpPr>
        <p:spPr>
          <a:xfrm>
            <a:off x="5107067" y="1011234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[Spoke = 512]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519631-2357-4A25-A032-1FD174118D21}"/>
              </a:ext>
            </a:extLst>
          </p:cNvPr>
          <p:cNvSpPr/>
          <p:nvPr/>
        </p:nvSpPr>
        <p:spPr>
          <a:xfrm>
            <a:off x="5105540" y="3158980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[Spoke = 256]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69DBC8-4764-4804-B354-3306FC2DEF5D}"/>
              </a:ext>
            </a:extLst>
          </p:cNvPr>
          <p:cNvSpPr/>
          <p:nvPr/>
        </p:nvSpPr>
        <p:spPr>
          <a:xfrm>
            <a:off x="5105540" y="5233910"/>
            <a:ext cx="11224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[Spoke = 64]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940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41F629-A265-4D28-909B-D8B465EB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27" y="90254"/>
            <a:ext cx="2481541" cy="208688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07DFDFF-F7F3-4DDD-93A7-2DEA0779A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44" y="2257738"/>
            <a:ext cx="2464176" cy="20868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8ED9CA-403F-4196-8C24-69C2B46BC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144" y="4373165"/>
            <a:ext cx="2454944" cy="2029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C4101C-ED5E-4E49-AC5D-61B610B23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74" y="1319011"/>
            <a:ext cx="3469714" cy="31194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F447A-EF36-4198-9AA8-9919B3BFF0A5}"/>
              </a:ext>
            </a:extLst>
          </p:cNvPr>
          <p:cNvSpPr txBox="1"/>
          <p:nvPr/>
        </p:nvSpPr>
        <p:spPr>
          <a:xfrm>
            <a:off x="678181" y="4593335"/>
            <a:ext cx="238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Sampling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Image size = [256 X 256]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BC64-A5DF-4DF1-B945-C52701DBB5DB}"/>
              </a:ext>
            </a:extLst>
          </p:cNvPr>
          <p:cNvSpPr/>
          <p:nvPr/>
        </p:nvSpPr>
        <p:spPr>
          <a:xfrm>
            <a:off x="678181" y="5415273"/>
            <a:ext cx="22631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Gridding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Oversampling factor = 1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width = 3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constant = 7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53F221-5511-4C62-BB2D-95CA00CF1651}"/>
              </a:ext>
            </a:extLst>
          </p:cNvPr>
          <p:cNvSpPr/>
          <p:nvPr/>
        </p:nvSpPr>
        <p:spPr>
          <a:xfrm>
            <a:off x="5107067" y="1011234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[Spoke = 512]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519631-2357-4A25-A032-1FD174118D21}"/>
              </a:ext>
            </a:extLst>
          </p:cNvPr>
          <p:cNvSpPr/>
          <p:nvPr/>
        </p:nvSpPr>
        <p:spPr>
          <a:xfrm>
            <a:off x="5105540" y="3158980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[Spoke = 256]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69DBC8-4764-4804-B354-3306FC2DEF5D}"/>
              </a:ext>
            </a:extLst>
          </p:cNvPr>
          <p:cNvSpPr/>
          <p:nvPr/>
        </p:nvSpPr>
        <p:spPr>
          <a:xfrm>
            <a:off x="5105540" y="5233910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[Spoke = 128]</a:t>
            </a:r>
            <a:endParaRPr lang="ko-KR" altLang="en-US" sz="1400" dirty="0"/>
          </a:p>
        </p:txBody>
      </p:sp>
      <p:sp>
        <p:nvSpPr>
          <p:cNvPr id="27" name="제목 2">
            <a:extLst>
              <a:ext uri="{FF2B5EF4-FFF2-40B4-BE49-F238E27FC236}">
                <a16:creationId xmlns:a16="http://schemas.microsoft.com/office/drawing/2014/main" id="{CF63353B-F5C7-4F68-A442-7F0DD64A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5762"/>
            <a:ext cx="11182070" cy="544513"/>
          </a:xfrm>
        </p:spPr>
        <p:txBody>
          <a:bodyPr/>
          <a:lstStyle/>
          <a:p>
            <a:r>
              <a:rPr lang="en-US" b="1" dirty="0"/>
              <a:t>Gridding</a:t>
            </a:r>
            <a:r>
              <a:rPr lang="en-US" sz="1100" b="1" dirty="0"/>
              <a:t>_ 2)Brain Image</a:t>
            </a:r>
            <a:endParaRPr 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CCB63E-0C3B-4000-B8EA-3A2828637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4737" y="90254"/>
            <a:ext cx="2355984" cy="20868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C14D46-DC26-46F0-A50B-652CE7F4EF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4737" y="2177141"/>
            <a:ext cx="2296785" cy="20868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32D55A-D86D-4D46-BEC6-C5A0596AD8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4737" y="4315329"/>
            <a:ext cx="2355984" cy="21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0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CCFB20F-4097-4D8E-97C8-E7BE2200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737" y="67236"/>
            <a:ext cx="2340705" cy="20900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04906D-1BC7-4943-8209-802BE0747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98" y="90254"/>
            <a:ext cx="2505972" cy="20853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1A3C29-A107-4AB3-B0FA-25BF340E2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306" y="2175559"/>
            <a:ext cx="2370909" cy="20519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93F9AF-5AF4-441D-9AD9-165041E9F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70" y="2221951"/>
            <a:ext cx="2521676" cy="21374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93A5DA-BE8E-47D0-87C5-CD98E1377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1457" y="4315327"/>
            <a:ext cx="2418759" cy="21449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58131F-BE11-4DEE-9CD2-163EB8688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1145" y="4345780"/>
            <a:ext cx="2464176" cy="2056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C4101C-ED5E-4E49-AC5D-61B610B23F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74" y="1319011"/>
            <a:ext cx="3469714" cy="31194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F447A-EF36-4198-9AA8-9919B3BFF0A5}"/>
              </a:ext>
            </a:extLst>
          </p:cNvPr>
          <p:cNvSpPr txBox="1"/>
          <p:nvPr/>
        </p:nvSpPr>
        <p:spPr>
          <a:xfrm>
            <a:off x="678181" y="4593335"/>
            <a:ext cx="238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Sampling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Image size = [256 X 256]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BC64-A5DF-4DF1-B945-C52701DBB5DB}"/>
              </a:ext>
            </a:extLst>
          </p:cNvPr>
          <p:cNvSpPr/>
          <p:nvPr/>
        </p:nvSpPr>
        <p:spPr>
          <a:xfrm>
            <a:off x="678181" y="5415273"/>
            <a:ext cx="22631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Gridding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Oversampling factor = 2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width = 3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constant = 7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53F221-5511-4C62-BB2D-95CA00CF1651}"/>
              </a:ext>
            </a:extLst>
          </p:cNvPr>
          <p:cNvSpPr/>
          <p:nvPr/>
        </p:nvSpPr>
        <p:spPr>
          <a:xfrm>
            <a:off x="5107067" y="1011234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[Spoke = 512]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519631-2357-4A25-A032-1FD174118D21}"/>
              </a:ext>
            </a:extLst>
          </p:cNvPr>
          <p:cNvSpPr/>
          <p:nvPr/>
        </p:nvSpPr>
        <p:spPr>
          <a:xfrm>
            <a:off x="5105540" y="3158980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[Spoke = 256]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69DBC8-4764-4804-B354-3306FC2DEF5D}"/>
              </a:ext>
            </a:extLst>
          </p:cNvPr>
          <p:cNvSpPr/>
          <p:nvPr/>
        </p:nvSpPr>
        <p:spPr>
          <a:xfrm>
            <a:off x="5105540" y="5233910"/>
            <a:ext cx="1212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[Spoke = 128]</a:t>
            </a:r>
            <a:endParaRPr lang="ko-KR" altLang="en-US" sz="1400" dirty="0"/>
          </a:p>
        </p:txBody>
      </p:sp>
      <p:sp>
        <p:nvSpPr>
          <p:cNvPr id="27" name="제목 2">
            <a:extLst>
              <a:ext uri="{FF2B5EF4-FFF2-40B4-BE49-F238E27FC236}">
                <a16:creationId xmlns:a16="http://schemas.microsoft.com/office/drawing/2014/main" id="{CF63353B-F5C7-4F68-A442-7F0DD64A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5762"/>
            <a:ext cx="11182070" cy="544513"/>
          </a:xfrm>
        </p:spPr>
        <p:txBody>
          <a:bodyPr/>
          <a:lstStyle/>
          <a:p>
            <a:r>
              <a:rPr lang="en-US" b="1" dirty="0"/>
              <a:t>Gridding</a:t>
            </a:r>
            <a:r>
              <a:rPr lang="en-US" sz="1100" b="1" dirty="0"/>
              <a:t>_ 2)Brain Image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810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CD1DFE7-716D-4E00-8E12-7C9EEE5B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4" y="1216415"/>
            <a:ext cx="2134209" cy="21279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3FAC30-03C1-4793-9B03-8738816DDC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72"/>
          <a:stretch/>
        </p:blipFill>
        <p:spPr>
          <a:xfrm>
            <a:off x="678181" y="1233700"/>
            <a:ext cx="2876051" cy="31343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F447A-EF36-4198-9AA8-9919B3BFF0A5}"/>
              </a:ext>
            </a:extLst>
          </p:cNvPr>
          <p:cNvSpPr txBox="1"/>
          <p:nvPr/>
        </p:nvSpPr>
        <p:spPr>
          <a:xfrm>
            <a:off x="678181" y="4593335"/>
            <a:ext cx="2385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Sampling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Image size = [256 X 256]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Spoke = 512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BC64-A5DF-4DF1-B945-C52701DBB5DB}"/>
              </a:ext>
            </a:extLst>
          </p:cNvPr>
          <p:cNvSpPr/>
          <p:nvPr/>
        </p:nvSpPr>
        <p:spPr>
          <a:xfrm>
            <a:off x="678181" y="5415273"/>
            <a:ext cx="22631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Gridding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Oversampling factor = 2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width = 3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constant = 7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53F221-5511-4C62-BB2D-95CA00CF1651}"/>
              </a:ext>
            </a:extLst>
          </p:cNvPr>
          <p:cNvSpPr/>
          <p:nvPr/>
        </p:nvSpPr>
        <p:spPr>
          <a:xfrm>
            <a:off x="1870710" y="4112890"/>
            <a:ext cx="17764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[</a:t>
            </a:r>
            <a:r>
              <a:rPr lang="en-US" altLang="ko-KR" sz="1100" dirty="0" err="1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deappodization</a:t>
            </a:r>
            <a:r>
              <a:rPr lang="en-US" altLang="ko-KR" sz="11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kernel size]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제목 2">
            <a:extLst>
              <a:ext uri="{FF2B5EF4-FFF2-40B4-BE49-F238E27FC236}">
                <a16:creationId xmlns:a16="http://schemas.microsoft.com/office/drawing/2014/main" id="{CF63353B-F5C7-4F68-A442-7F0DD64A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5762"/>
            <a:ext cx="11182070" cy="544513"/>
          </a:xfrm>
        </p:spPr>
        <p:txBody>
          <a:bodyPr/>
          <a:lstStyle/>
          <a:p>
            <a:r>
              <a:rPr lang="en-US" b="1" dirty="0"/>
              <a:t>Gridding</a:t>
            </a:r>
            <a:r>
              <a:rPr lang="en-US" sz="1100" b="1" dirty="0"/>
              <a:t>_ 3)</a:t>
            </a:r>
            <a:r>
              <a:rPr lang="en-US" sz="1100" b="1" dirty="0" err="1"/>
              <a:t>Deappodization</a:t>
            </a:r>
            <a:endParaRPr 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856C67-24F3-4ED5-BBA9-5A31B7681EED}"/>
              </a:ext>
            </a:extLst>
          </p:cNvPr>
          <p:cNvSpPr/>
          <p:nvPr/>
        </p:nvSpPr>
        <p:spPr>
          <a:xfrm>
            <a:off x="6726719" y="3082792"/>
            <a:ext cx="13452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[No </a:t>
            </a:r>
            <a:r>
              <a:rPr lang="en-US" altLang="ko-KR" sz="1100" dirty="0" err="1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deappodization</a:t>
            </a:r>
            <a:r>
              <a:rPr lang="en-US" altLang="ko-KR" sz="11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CA2F76-4EF1-4E04-9948-9D971B56A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928" y="1203146"/>
            <a:ext cx="2617424" cy="212798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0BAE340-0013-4628-AE83-8783AAEA2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158" y="2598820"/>
            <a:ext cx="1930567" cy="174458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C40B7F-0B06-48F5-BE86-75DB2E3BBB63}"/>
              </a:ext>
            </a:extLst>
          </p:cNvPr>
          <p:cNvSpPr/>
          <p:nvPr/>
        </p:nvSpPr>
        <p:spPr>
          <a:xfrm>
            <a:off x="4344506" y="4234844"/>
            <a:ext cx="1306768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times" panose="02020603050405020304" pitchFamily="18" charset="0"/>
                <a:cs typeface="times" panose="02020603050405020304" pitchFamily="18" charset="0"/>
              </a:rPr>
              <a:t>[Center line profile]</a:t>
            </a:r>
            <a:endParaRPr lang="ko-KR" altLang="en-US" sz="11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214CBC6-6B25-4123-A38B-F7EAE5713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9624" y="3545530"/>
            <a:ext cx="2131549" cy="210676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744CE66-B596-490E-9A31-602C98084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0578" y="3582322"/>
            <a:ext cx="2597894" cy="201498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1FD069-0CB3-4BD0-AC78-5D688F9B8685}"/>
              </a:ext>
            </a:extLst>
          </p:cNvPr>
          <p:cNvSpPr/>
          <p:nvPr/>
        </p:nvSpPr>
        <p:spPr>
          <a:xfrm>
            <a:off x="7030635" y="5393244"/>
            <a:ext cx="10454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[256 + eps</a:t>
            </a:r>
            <a:r>
              <a:rPr lang="en-US" altLang="ko-KR" sz="7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(0.01)</a:t>
            </a:r>
            <a:r>
              <a:rPr lang="en-US" altLang="ko-KR" sz="11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]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0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438AD7C3-DF38-43CA-8C22-83CF2CC3E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89" y="4733693"/>
            <a:ext cx="3590925" cy="2044715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E3C0A431-4AAD-43D0-BB4F-49D15ADCC5B7}"/>
              </a:ext>
            </a:extLst>
          </p:cNvPr>
          <p:cNvGrpSpPr/>
          <p:nvPr/>
        </p:nvGrpSpPr>
        <p:grpSpPr>
          <a:xfrm>
            <a:off x="2961814" y="2874896"/>
            <a:ext cx="9098146" cy="1800000"/>
            <a:chOff x="2961814" y="2874896"/>
            <a:chExt cx="9098146" cy="180000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17C7399-8940-465F-8A12-48E637BCE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1814" y="2874896"/>
              <a:ext cx="1801702" cy="178656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42105D4-2F2C-4E48-9E56-24528480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1040" y="2874896"/>
              <a:ext cx="1771090" cy="177856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1FBA1C9-7144-4FCA-86BE-851C05FAB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9654" y="2874896"/>
              <a:ext cx="1783866" cy="177633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795DC0E-845D-4EFF-9124-256A5CB56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31044" y="2874896"/>
              <a:ext cx="1800000" cy="1800000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13F56F3-5698-43AF-879C-333EB8E9B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68567" y="2874896"/>
              <a:ext cx="1791393" cy="1776339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D96A497-89BF-469F-B645-101C791AC786}"/>
              </a:ext>
            </a:extLst>
          </p:cNvPr>
          <p:cNvGrpSpPr/>
          <p:nvPr/>
        </p:nvGrpSpPr>
        <p:grpSpPr>
          <a:xfrm>
            <a:off x="2956575" y="1058153"/>
            <a:ext cx="9102496" cy="1801002"/>
            <a:chOff x="2956575" y="1058153"/>
            <a:chExt cx="9102496" cy="18010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3382362-EF20-4E67-88C9-92EE78B12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56575" y="1058153"/>
              <a:ext cx="1780820" cy="178082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FABCC6-FDB3-4E2D-9C67-A87C76352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78719" y="1058153"/>
              <a:ext cx="1780820" cy="178082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2AE65C4-5B8C-4EAC-ABA4-905B3A79B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600863" y="1058153"/>
              <a:ext cx="1793435" cy="180100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FE3633B-D667-4FA3-839A-C2012BE6A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35622" y="1058153"/>
              <a:ext cx="1781122" cy="177363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1E93668-4189-41A6-AE9B-F0C38454A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58069" y="1058153"/>
              <a:ext cx="1801002" cy="180100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50F447A-EF36-4198-9AA8-9919B3BFF0A5}"/>
              </a:ext>
            </a:extLst>
          </p:cNvPr>
          <p:cNvSpPr txBox="1"/>
          <p:nvPr/>
        </p:nvSpPr>
        <p:spPr>
          <a:xfrm>
            <a:off x="454740" y="4050960"/>
            <a:ext cx="2385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Sampling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Image size = [256 X 256]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Reduction factor = 4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BC64-A5DF-4DF1-B945-C52701DBB5DB}"/>
              </a:ext>
            </a:extLst>
          </p:cNvPr>
          <p:cNvSpPr/>
          <p:nvPr/>
        </p:nvSpPr>
        <p:spPr>
          <a:xfrm>
            <a:off x="454740" y="4878464"/>
            <a:ext cx="22631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Gridding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Oversampling factor = 2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width = 3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constant = 7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7" name="제목 2">
            <a:extLst>
              <a:ext uri="{FF2B5EF4-FFF2-40B4-BE49-F238E27FC236}">
                <a16:creationId xmlns:a16="http://schemas.microsoft.com/office/drawing/2014/main" id="{CF63353B-F5C7-4F68-A442-7F0DD64A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5762"/>
            <a:ext cx="11182070" cy="544513"/>
          </a:xfrm>
        </p:spPr>
        <p:txBody>
          <a:bodyPr/>
          <a:lstStyle/>
          <a:p>
            <a:r>
              <a:rPr lang="en-US" b="1" dirty="0"/>
              <a:t>CG Loop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D46DE05-6740-4B04-BF62-023E729609D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14859"/>
          <a:stretch/>
        </p:blipFill>
        <p:spPr>
          <a:xfrm>
            <a:off x="430126" y="1313037"/>
            <a:ext cx="2261827" cy="238837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A31641-A8A2-4E15-A8A4-91862DE1B5CB}"/>
              </a:ext>
            </a:extLst>
          </p:cNvPr>
          <p:cNvSpPr/>
          <p:nvPr/>
        </p:nvSpPr>
        <p:spPr>
          <a:xfrm>
            <a:off x="454740" y="1484399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[iteration]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C286F1B-34D3-4852-A2E5-2E635A7AA6CB}"/>
              </a:ext>
            </a:extLst>
          </p:cNvPr>
          <p:cNvGrpSpPr/>
          <p:nvPr/>
        </p:nvGrpSpPr>
        <p:grpSpPr>
          <a:xfrm>
            <a:off x="2944065" y="1031482"/>
            <a:ext cx="7785190" cy="2154830"/>
            <a:chOff x="2944065" y="1031482"/>
            <a:chExt cx="7785190" cy="215483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EF035A8-1321-4291-943C-A3517D15B832}"/>
                </a:ext>
              </a:extLst>
            </p:cNvPr>
            <p:cNvSpPr/>
            <p:nvPr/>
          </p:nvSpPr>
          <p:spPr>
            <a:xfrm>
              <a:off x="2944065" y="1059155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[1]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19D81AC-0EC2-449B-8A39-1939AF55A700}"/>
                </a:ext>
              </a:extLst>
            </p:cNvPr>
            <p:cNvSpPr/>
            <p:nvPr/>
          </p:nvSpPr>
          <p:spPr>
            <a:xfrm>
              <a:off x="4825289" y="1031482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[2]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2689E57-C2FC-4C7E-9010-D1BA7F58824B}"/>
                </a:ext>
              </a:extLst>
            </p:cNvPr>
            <p:cNvSpPr/>
            <p:nvPr/>
          </p:nvSpPr>
          <p:spPr>
            <a:xfrm>
              <a:off x="6624339" y="1031482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[3]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B313D1B-F839-46C9-BAF2-A8E76B90F3D8}"/>
                </a:ext>
              </a:extLst>
            </p:cNvPr>
            <p:cNvSpPr/>
            <p:nvPr/>
          </p:nvSpPr>
          <p:spPr>
            <a:xfrm>
              <a:off x="8443195" y="1031482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[4]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ABF7D24-ADDD-4F8D-91BA-7B521D51ABBD}"/>
                </a:ext>
              </a:extLst>
            </p:cNvPr>
            <p:cNvSpPr/>
            <p:nvPr/>
          </p:nvSpPr>
          <p:spPr>
            <a:xfrm>
              <a:off x="10288109" y="1031482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[5]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35D6DD9-3330-4BCC-A2DE-0D9BD0A21DE3}"/>
                </a:ext>
              </a:extLst>
            </p:cNvPr>
            <p:cNvSpPr/>
            <p:nvPr/>
          </p:nvSpPr>
          <p:spPr>
            <a:xfrm>
              <a:off x="2944065" y="2909313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[6]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D82877-90E3-4F20-80E3-3FCD8F4A7327}"/>
                </a:ext>
              </a:extLst>
            </p:cNvPr>
            <p:cNvSpPr/>
            <p:nvPr/>
          </p:nvSpPr>
          <p:spPr>
            <a:xfrm>
              <a:off x="4825289" y="2881640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[7]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43F0E0-0E69-4E39-95F6-8004E869383A}"/>
                </a:ext>
              </a:extLst>
            </p:cNvPr>
            <p:cNvSpPr/>
            <p:nvPr/>
          </p:nvSpPr>
          <p:spPr>
            <a:xfrm>
              <a:off x="6624339" y="2881640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[8]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02C0FD1-EA33-4FB1-B675-A700246A1ADE}"/>
                </a:ext>
              </a:extLst>
            </p:cNvPr>
            <p:cNvSpPr/>
            <p:nvPr/>
          </p:nvSpPr>
          <p:spPr>
            <a:xfrm>
              <a:off x="8443195" y="2881640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[9]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B18AC8-15CE-4FD8-9FED-A42364415815}"/>
                </a:ext>
              </a:extLst>
            </p:cNvPr>
            <p:cNvSpPr/>
            <p:nvPr/>
          </p:nvSpPr>
          <p:spPr>
            <a:xfrm>
              <a:off x="10288109" y="2881640"/>
              <a:ext cx="4411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[10]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2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406358-B3EE-4E8A-8A4A-641F52F64826}"/>
              </a:ext>
            </a:extLst>
          </p:cNvPr>
          <p:cNvGrpSpPr/>
          <p:nvPr/>
        </p:nvGrpSpPr>
        <p:grpSpPr>
          <a:xfrm>
            <a:off x="2956575" y="1058153"/>
            <a:ext cx="5437723" cy="1801002"/>
            <a:chOff x="2956575" y="1058153"/>
            <a:chExt cx="5437723" cy="1801002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8743CF6-C2AD-412F-BCE7-D04A48559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6575" y="1058153"/>
              <a:ext cx="1780820" cy="178082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BBD5C408-8996-4FD3-9B98-362B301F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8719" y="1058153"/>
              <a:ext cx="1780820" cy="178082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3E32821-EBDB-4CCE-B11D-F3756E975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0863" y="1058153"/>
              <a:ext cx="1793435" cy="1801002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3A11716A-2EEA-4F2F-9B8F-B2FF8ECC5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667" y="4781056"/>
            <a:ext cx="3656217" cy="18111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F447A-EF36-4198-9AA8-9919B3BFF0A5}"/>
              </a:ext>
            </a:extLst>
          </p:cNvPr>
          <p:cNvSpPr txBox="1"/>
          <p:nvPr/>
        </p:nvSpPr>
        <p:spPr>
          <a:xfrm>
            <a:off x="454740" y="4050960"/>
            <a:ext cx="2385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Sampling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Image size = [256 X 256]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Reduction factor = 4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BC64-A5DF-4DF1-B945-C52701DBB5DB}"/>
              </a:ext>
            </a:extLst>
          </p:cNvPr>
          <p:cNvSpPr/>
          <p:nvPr/>
        </p:nvSpPr>
        <p:spPr>
          <a:xfrm>
            <a:off x="454740" y="4878464"/>
            <a:ext cx="22631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times" panose="02020603050405020304" pitchFamily="18" charset="0"/>
                <a:cs typeface="times" panose="02020603050405020304" pitchFamily="18" charset="0"/>
              </a:rPr>
              <a:t>Gridding parameters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Oversampling factor = 2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width = 5</a:t>
            </a:r>
          </a:p>
          <a:p>
            <a:r>
              <a:rPr lang="en-US" altLang="ko-KR" sz="1400" dirty="0">
                <a:latin typeface="times" panose="02020603050405020304" pitchFamily="18" charset="0"/>
                <a:cs typeface="times" panose="02020603050405020304" pitchFamily="18" charset="0"/>
              </a:rPr>
              <a:t>- Kernel constant = 7</a:t>
            </a:r>
            <a:endParaRPr lang="ko-KR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7" name="제목 2">
            <a:extLst>
              <a:ext uri="{FF2B5EF4-FFF2-40B4-BE49-F238E27FC236}">
                <a16:creationId xmlns:a16="http://schemas.microsoft.com/office/drawing/2014/main" id="{CF63353B-F5C7-4F68-A442-7F0DD64A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5762"/>
            <a:ext cx="11182070" cy="544513"/>
          </a:xfrm>
        </p:spPr>
        <p:txBody>
          <a:bodyPr/>
          <a:lstStyle/>
          <a:p>
            <a:r>
              <a:rPr lang="en-US" b="1" dirty="0"/>
              <a:t>CG Loop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D46DE05-6740-4B04-BF62-023E729609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859"/>
          <a:stretch/>
        </p:blipFill>
        <p:spPr>
          <a:xfrm>
            <a:off x="430126" y="1313037"/>
            <a:ext cx="2261827" cy="238837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3A31641-A8A2-4E15-A8A4-91862DE1B5CB}"/>
              </a:ext>
            </a:extLst>
          </p:cNvPr>
          <p:cNvSpPr/>
          <p:nvPr/>
        </p:nvSpPr>
        <p:spPr>
          <a:xfrm>
            <a:off x="454740" y="1484399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[iteration]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A11ED1A-0CDE-4A85-88EE-B6E18B991529}"/>
              </a:ext>
            </a:extLst>
          </p:cNvPr>
          <p:cNvGrpSpPr/>
          <p:nvPr/>
        </p:nvGrpSpPr>
        <p:grpSpPr>
          <a:xfrm>
            <a:off x="2944065" y="1031482"/>
            <a:ext cx="9144044" cy="3643777"/>
            <a:chOff x="2944065" y="1031482"/>
            <a:chExt cx="9144044" cy="3643777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AA3E00E-A888-42B0-97DD-CE24222A4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70004" y="1044972"/>
              <a:ext cx="1800000" cy="180000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5D789F5-4518-4C80-AF95-67119D02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52098" y="1048753"/>
              <a:ext cx="1800000" cy="1792437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8C1EDF7-9E41-41AB-ABD5-165CB20B9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44065" y="2882854"/>
              <a:ext cx="1800000" cy="1777311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5C632D94-04FD-4074-A14A-3A49AFB81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80076" y="2882854"/>
              <a:ext cx="1800000" cy="1792405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CD0B648-CB18-47AF-ACAB-C5EB518A1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616087" y="2882854"/>
              <a:ext cx="1800000" cy="179237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9B88036-1B55-469A-B79F-6F91504F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52098" y="2882854"/>
              <a:ext cx="1800000" cy="178474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77D1357-E1E8-4BFB-95EF-E85C34299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288109" y="2882854"/>
              <a:ext cx="1800000" cy="1792405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EF035A8-1321-4291-943C-A3517D15B832}"/>
                </a:ext>
              </a:extLst>
            </p:cNvPr>
            <p:cNvSpPr/>
            <p:nvPr/>
          </p:nvSpPr>
          <p:spPr>
            <a:xfrm>
              <a:off x="2944065" y="1059155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[1]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19D81AC-0EC2-449B-8A39-1939AF55A700}"/>
                </a:ext>
              </a:extLst>
            </p:cNvPr>
            <p:cNvSpPr/>
            <p:nvPr/>
          </p:nvSpPr>
          <p:spPr>
            <a:xfrm>
              <a:off x="4825289" y="1031482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[2]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2689E57-C2FC-4C7E-9010-D1BA7F58824B}"/>
                </a:ext>
              </a:extLst>
            </p:cNvPr>
            <p:cNvSpPr/>
            <p:nvPr/>
          </p:nvSpPr>
          <p:spPr>
            <a:xfrm>
              <a:off x="6624339" y="1031482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[3]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B313D1B-F839-46C9-BAF2-A8E76B90F3D8}"/>
                </a:ext>
              </a:extLst>
            </p:cNvPr>
            <p:cNvSpPr/>
            <p:nvPr/>
          </p:nvSpPr>
          <p:spPr>
            <a:xfrm>
              <a:off x="8443195" y="1031482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[4]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ABF7D24-ADDD-4F8D-91BA-7B521D51ABBD}"/>
                </a:ext>
              </a:extLst>
            </p:cNvPr>
            <p:cNvSpPr/>
            <p:nvPr/>
          </p:nvSpPr>
          <p:spPr>
            <a:xfrm>
              <a:off x="10288109" y="1031482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[5]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35D6DD9-3330-4BCC-A2DE-0D9BD0A21DE3}"/>
                </a:ext>
              </a:extLst>
            </p:cNvPr>
            <p:cNvSpPr/>
            <p:nvPr/>
          </p:nvSpPr>
          <p:spPr>
            <a:xfrm>
              <a:off x="2944065" y="2909313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[6]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D82877-90E3-4F20-80E3-3FCD8F4A7327}"/>
                </a:ext>
              </a:extLst>
            </p:cNvPr>
            <p:cNvSpPr/>
            <p:nvPr/>
          </p:nvSpPr>
          <p:spPr>
            <a:xfrm>
              <a:off x="4825289" y="2881640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[7]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43F0E0-0E69-4E39-95F6-8004E869383A}"/>
                </a:ext>
              </a:extLst>
            </p:cNvPr>
            <p:cNvSpPr/>
            <p:nvPr/>
          </p:nvSpPr>
          <p:spPr>
            <a:xfrm>
              <a:off x="6624339" y="2881640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[8]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02C0FD1-EA33-4FB1-B675-A700246A1ADE}"/>
                </a:ext>
              </a:extLst>
            </p:cNvPr>
            <p:cNvSpPr/>
            <p:nvPr/>
          </p:nvSpPr>
          <p:spPr>
            <a:xfrm>
              <a:off x="8443195" y="2881640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[9]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B18AC8-15CE-4FD8-9FED-A42364415815}"/>
                </a:ext>
              </a:extLst>
            </p:cNvPr>
            <p:cNvSpPr/>
            <p:nvPr/>
          </p:nvSpPr>
          <p:spPr>
            <a:xfrm>
              <a:off x="10288109" y="2881640"/>
              <a:ext cx="4411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[10]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14EF478-2BAC-49F1-A401-D1C0D2293FBF}"/>
              </a:ext>
            </a:extLst>
          </p:cNvPr>
          <p:cNvGrpSpPr/>
          <p:nvPr/>
        </p:nvGrpSpPr>
        <p:grpSpPr>
          <a:xfrm>
            <a:off x="2961814" y="2874896"/>
            <a:ext cx="9098146" cy="1800000"/>
            <a:chOff x="2961814" y="2874896"/>
            <a:chExt cx="9098146" cy="1800000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0C16AC7-C568-4F6D-B9F9-26DA2A38C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961814" y="2874896"/>
              <a:ext cx="1801702" cy="178656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688D4EF0-65F9-4295-A583-52FE997AC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801040" y="2874896"/>
              <a:ext cx="1771090" cy="1778563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277FF101-EA0E-48D3-806F-4CE701D03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609654" y="2874896"/>
              <a:ext cx="1783866" cy="177633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A1210162-A679-4680-8B4D-9A7471042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431044" y="2874896"/>
              <a:ext cx="1800000" cy="1800000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ADC23C1E-756F-45E8-AE95-FFA5F5378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268567" y="2874896"/>
              <a:ext cx="1791393" cy="1776339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4DD767A-E39E-44FC-BF92-B50CE174892C}"/>
              </a:ext>
            </a:extLst>
          </p:cNvPr>
          <p:cNvGrpSpPr/>
          <p:nvPr/>
        </p:nvGrpSpPr>
        <p:grpSpPr>
          <a:xfrm>
            <a:off x="2956575" y="1058153"/>
            <a:ext cx="9102496" cy="1801002"/>
            <a:chOff x="2956575" y="1058153"/>
            <a:chExt cx="9102496" cy="1801002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2EBD3519-DE55-4E6A-A923-61DC72BC9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6575" y="1058153"/>
              <a:ext cx="1780820" cy="178082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BDAA0C3F-020A-43C4-9A91-A14FBDAC7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8719" y="1058153"/>
              <a:ext cx="1780820" cy="178082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83E7049-558B-493E-9EF9-5860A334E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0863" y="1058153"/>
              <a:ext cx="1793435" cy="1801002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27B8AB7E-4FBC-4A77-A270-223CCB90A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435622" y="1058153"/>
              <a:ext cx="1781122" cy="1773638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F18993F-AEAC-4382-AC9F-0530E21D3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258069" y="1058153"/>
              <a:ext cx="1801002" cy="1801002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C697EFC-268F-41C4-B207-86C9645075DA}"/>
              </a:ext>
            </a:extLst>
          </p:cNvPr>
          <p:cNvGrpSpPr/>
          <p:nvPr/>
        </p:nvGrpSpPr>
        <p:grpSpPr>
          <a:xfrm>
            <a:off x="2944065" y="1031482"/>
            <a:ext cx="7785190" cy="2154830"/>
            <a:chOff x="2944065" y="1031482"/>
            <a:chExt cx="7785190" cy="215483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4C5EC4C-4AFC-4D41-A919-A557AB86B1B0}"/>
                </a:ext>
              </a:extLst>
            </p:cNvPr>
            <p:cNvSpPr/>
            <p:nvPr/>
          </p:nvSpPr>
          <p:spPr>
            <a:xfrm>
              <a:off x="2944065" y="1059155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[1]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CB3DA85-1314-40A9-AA78-071896B8606D}"/>
                </a:ext>
              </a:extLst>
            </p:cNvPr>
            <p:cNvSpPr/>
            <p:nvPr/>
          </p:nvSpPr>
          <p:spPr>
            <a:xfrm>
              <a:off x="4825289" y="1031482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[2]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E24A39C-DC1B-4472-8C73-74057B3092D3}"/>
                </a:ext>
              </a:extLst>
            </p:cNvPr>
            <p:cNvSpPr/>
            <p:nvPr/>
          </p:nvSpPr>
          <p:spPr>
            <a:xfrm>
              <a:off x="6624339" y="1031482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[3]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EBFAEFE-C4B3-4402-A303-DAB0C933BA33}"/>
                </a:ext>
              </a:extLst>
            </p:cNvPr>
            <p:cNvSpPr/>
            <p:nvPr/>
          </p:nvSpPr>
          <p:spPr>
            <a:xfrm>
              <a:off x="8443195" y="1031482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[4]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72465A5-55E5-4DE5-A938-FC97B8C0FE2E}"/>
                </a:ext>
              </a:extLst>
            </p:cNvPr>
            <p:cNvSpPr/>
            <p:nvPr/>
          </p:nvSpPr>
          <p:spPr>
            <a:xfrm>
              <a:off x="10288109" y="1031482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[5]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CD6ACDC-05C6-48D1-9E3C-D22B61DDA49E}"/>
                </a:ext>
              </a:extLst>
            </p:cNvPr>
            <p:cNvSpPr/>
            <p:nvPr/>
          </p:nvSpPr>
          <p:spPr>
            <a:xfrm>
              <a:off x="2944065" y="2909313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[6]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D654439-1DE6-431C-9738-58509D724F06}"/>
                </a:ext>
              </a:extLst>
            </p:cNvPr>
            <p:cNvSpPr/>
            <p:nvPr/>
          </p:nvSpPr>
          <p:spPr>
            <a:xfrm>
              <a:off x="4825289" y="2881640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[7]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E4E0A7-A8C2-485C-8229-BD4AD6BF528F}"/>
                </a:ext>
              </a:extLst>
            </p:cNvPr>
            <p:cNvSpPr/>
            <p:nvPr/>
          </p:nvSpPr>
          <p:spPr>
            <a:xfrm>
              <a:off x="6624339" y="2881640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[8]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1ABDEA-B7B4-4A72-80A3-39C82C877DC3}"/>
                </a:ext>
              </a:extLst>
            </p:cNvPr>
            <p:cNvSpPr/>
            <p:nvPr/>
          </p:nvSpPr>
          <p:spPr>
            <a:xfrm>
              <a:off x="8443195" y="2881640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[9]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B89C8EA-E50F-4975-9EB2-91AE81DB7919}"/>
                </a:ext>
              </a:extLst>
            </p:cNvPr>
            <p:cNvSpPr/>
            <p:nvPr/>
          </p:nvSpPr>
          <p:spPr>
            <a:xfrm>
              <a:off x="10288109" y="2881640"/>
              <a:ext cx="4411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[10]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477099"/>
      </p:ext>
    </p:extLst>
  </p:cSld>
  <p:clrMapOvr>
    <a:masterClrMapping/>
  </p:clrMapOvr>
</p:sld>
</file>

<file path=ppt/theme/theme1.xml><?xml version="1.0" encoding="utf-8"?>
<a:theme xmlns:a="http://schemas.openxmlformats.org/drawingml/2006/main" name="BIEL_SKKU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3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IEL_SKKU_template" id="{112D5F67-EAAC-4732-91F8-792F01E4A7F8}" vid="{047060D2-210F-4CE3-B622-747BCAB83D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BIEL_SKKU_template</Template>
  <TotalTime>9775</TotalTime>
  <Words>682</Words>
  <Application>Microsoft Office PowerPoint</Application>
  <PresentationFormat>와이드스크린</PresentationFormat>
  <Paragraphs>138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Bodoni MT</vt:lpstr>
      <vt:lpstr>Cambria Math</vt:lpstr>
      <vt:lpstr>times</vt:lpstr>
      <vt:lpstr>BIEL_SKKU_template</vt:lpstr>
      <vt:lpstr>Advances in SENSE with Arbitrary k-Space Trajectories</vt:lpstr>
      <vt:lpstr>Contents</vt:lpstr>
      <vt:lpstr>Gridding_ 1)PSF</vt:lpstr>
      <vt:lpstr>Gridding_ 1)PSF</vt:lpstr>
      <vt:lpstr>Gridding_ 2)Brain Image</vt:lpstr>
      <vt:lpstr>Gridding_ 2)Brain Image</vt:lpstr>
      <vt:lpstr>Gridding_ 3)Deappodization</vt:lpstr>
      <vt:lpstr>CG Loop</vt:lpstr>
      <vt:lpstr>CG Loop</vt:lpstr>
      <vt:lpstr>Miscellanea_ 1)Numerical Phantom Gridding</vt:lpstr>
      <vt:lpstr>Miscellanea_ 2)Look-Up Table</vt:lpstr>
      <vt:lpstr>Miscellanea_ 2)Look-Up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임은지</dc:creator>
  <cp:lastModifiedBy>Intern</cp:lastModifiedBy>
  <cp:revision>751</cp:revision>
  <dcterms:created xsi:type="dcterms:W3CDTF">2017-03-29T07:28:36Z</dcterms:created>
  <dcterms:modified xsi:type="dcterms:W3CDTF">2019-01-08T05:10:41Z</dcterms:modified>
</cp:coreProperties>
</file>