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5" r:id="rId7"/>
    <p:sldId id="262" r:id="rId8"/>
    <p:sldId id="269" r:id="rId9"/>
    <p:sldId id="270" r:id="rId10"/>
    <p:sldId id="272" r:id="rId11"/>
    <p:sldId id="273" r:id="rId12"/>
    <p:sldId id="274" r:id="rId13"/>
    <p:sldId id="266" r:id="rId14"/>
    <p:sldId id="268" r:id="rId15"/>
    <p:sldId id="263" r:id="rId16"/>
    <p:sldId id="264" r:id="rId17"/>
    <p:sldId id="277" r:id="rId18"/>
    <p:sldId id="267" r:id="rId19"/>
    <p:sldId id="276" r:id="rId20"/>
    <p:sldId id="275" r:id="rId21"/>
    <p:sldId id="278" r:id="rId22"/>
    <p:sldId id="279" r:id="rId23"/>
    <p:sldId id="281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eun" initials="LJ" lastIdx="10" clrIdx="0">
    <p:extLst>
      <p:ext uri="{19B8F6BF-5375-455C-9EA6-DF929625EA0E}">
        <p15:presenceInfo xmlns:p15="http://schemas.microsoft.com/office/powerpoint/2012/main" userId="cd00735d1290ebdc" providerId="Windows Live"/>
      </p:ext>
    </p:extLst>
  </p:cmAuthor>
  <p:cmAuthor id="2" name="Intern" initials="I" lastIdx="44" clrIdx="1">
    <p:extLst>
      <p:ext uri="{19B8F6BF-5375-455C-9EA6-DF929625EA0E}">
        <p15:presenceInfo xmlns:p15="http://schemas.microsoft.com/office/powerpoint/2012/main" userId="Intern" providerId="None"/>
      </p:ext>
    </p:extLst>
  </p:cmAuthor>
  <p:cmAuthor id="3" name="Jaeeun Lee" initials="JL" lastIdx="2" clrIdx="2">
    <p:extLst>
      <p:ext uri="{19B8F6BF-5375-455C-9EA6-DF929625EA0E}">
        <p15:presenceInfo xmlns:p15="http://schemas.microsoft.com/office/powerpoint/2012/main" userId="Jaeeu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3T14:42:40.877" idx="22">
    <p:pos x="2448" y="592"/>
    <p:text>왜 그럼 non-Cartesian으로 하려고함?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3T16:02:32.888" idx="23">
    <p:pos x="7306" y="3472"/>
    <p:text>그래서, i = voxel prototypes = orthonormal set of ideal voxel shapes가 뭐냐?</p:text>
    <p:extLst>
      <p:ext uri="{C676402C-5697-4E1C-873F-D02D1690AC5C}">
        <p15:threadingInfo xmlns:p15="http://schemas.microsoft.com/office/powerpoint/2012/main" timeZoneBias="-540"/>
      </p:ext>
    </p:extLst>
  </p:cm>
  <p:cm authorId="2" dt="2018-09-14T13:40:49.549" idx="37">
    <p:pos x="7306" y="3568"/>
    <p:text>왜  i*으로 denote? orthonormal = conjugate 관계인가?</p:text>
    <p:extLst>
      <p:ext uri="{C676402C-5697-4E1C-873F-D02D1690AC5C}">
        <p15:threadingInfo xmlns:p15="http://schemas.microsoft.com/office/powerpoint/2012/main" timeZoneBias="-540">
          <p15:parentCm authorId="2" idx="2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3T16:25:52.541" idx="24">
    <p:pos x="6241" y="2471"/>
    <p:text>그럼, 무슨 조건으로 F를 정할것인가? -&gt; optimal SNR을 기준으로 F를 정하겠다!</p:text>
    <p:extLst>
      <p:ext uri="{C676402C-5697-4E1C-873F-D02D1690AC5C}">
        <p15:threadingInfo xmlns:p15="http://schemas.microsoft.com/office/powerpoint/2012/main" timeZoneBias="-540"/>
      </p:ext>
    </p:extLst>
  </p:cm>
  <p:cm authorId="2" dt="2018-09-13T16:38:45.185" idx="25">
    <p:pos x="3997" y="3437"/>
    <p:text>얘 구하는 방법도 SENSE Appendix A에 나와있으니 해보기</p:text>
    <p:extLst>
      <p:ext uri="{C676402C-5697-4E1C-873F-D02D1690AC5C}">
        <p15:threadingInfo xmlns:p15="http://schemas.microsoft.com/office/powerpoint/2012/main" timeZoneBias="-540"/>
      </p:ext>
    </p:extLst>
  </p:cm>
  <p:cm authorId="2" dt="2018-09-13T21:03:18.115" idx="26">
    <p:pos x="6130" y="1564"/>
    <p:text>counterpart라는건, FT, IFT, orthonormality를 말하는건가?</p:text>
    <p:extLst>
      <p:ext uri="{C676402C-5697-4E1C-873F-D02D1690AC5C}">
        <p15:threadingInfo xmlns:p15="http://schemas.microsoft.com/office/powerpoint/2012/main" timeZoneBias="-540"/>
      </p:ext>
    </p:extLst>
  </p:cm>
  <p:cm authorId="2" dt="2018-09-14T13:43:37.451" idx="38">
    <p:pos x="1702" y="2830"/>
    <p:text>tik 에서는 weighted least square로 구했는데, SENSE에서는 lagrange로 구함 // 관점의 차이인가? vector vs equ?</p:text>
    <p:extLst>
      <p:ext uri="{C676402C-5697-4E1C-873F-D02D1690AC5C}">
        <p15:threadingInfo xmlns:p15="http://schemas.microsoft.com/office/powerpoint/2012/main" timeZoneBias="-540"/>
      </p:ext>
    </p:extLst>
  </p:cm>
  <p:cm authorId="2" dt="2018-09-14T13:45:28.094" idx="39">
    <p:pos x="1702" y="2926"/>
    <p:text>SENSE Appendix C 봐보기</p:text>
    <p:extLst>
      <p:ext uri="{C676402C-5697-4E1C-873F-D02D1690AC5C}">
        <p15:threadingInfo xmlns:p15="http://schemas.microsoft.com/office/powerpoint/2012/main" timeZoneBias="-540">
          <p15:parentCm authorId="2" idx="38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10-04T11:32:38.561" idx="1">
    <p:pos x="4386" y="1319"/>
    <p:text>sym, posdef = A가 full rank + invertible = global minimum?</p:text>
    <p:extLst>
      <p:ext uri="{C676402C-5697-4E1C-873F-D02D1690AC5C}">
        <p15:threadingInfo xmlns:p15="http://schemas.microsoft.com/office/powerpoint/2012/main" timeZoneBias="-540"/>
      </p:ext>
    </p:extLst>
  </p:cm>
  <p:cm authorId="3" dt="2018-10-04T11:33:29.193" idx="2">
    <p:pos x="5200" y="1319"/>
    <p:text>N(A) = trivial, 아니면, Ax = b 가 아니라, min(Ax-b)가 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3T21:43:43.095" idx="27">
    <p:pos x="6670" y="2308"/>
    <p:text>동일한 코일에서 연속적으로 얻으면 다른 시간이지만, correlation생길 수 있음. esp. oversampling때</p:text>
    <p:extLst>
      <p:ext uri="{C676402C-5697-4E1C-873F-D02D1690AC5C}">
        <p15:threadingInfo xmlns:p15="http://schemas.microsoft.com/office/powerpoint/2012/main" timeZoneBias="-540"/>
      </p:ext>
    </p:extLst>
  </p:cm>
  <p:cm authorId="2" dt="2018-09-20T13:31:04.571" idx="42">
    <p:pos x="6670" y="2404"/>
    <p:text>이거 3번째랑 같은 이야기인거같은데</p:text>
    <p:extLst>
      <p:ext uri="{C676402C-5697-4E1C-873F-D02D1690AC5C}">
        <p15:threadingInfo xmlns:p15="http://schemas.microsoft.com/office/powerpoint/2012/main" timeZoneBias="-540">
          <p15:parentCm authorId="2" idx="27"/>
        </p15:threadingInfo>
      </p:ext>
    </p:extLst>
  </p:cm>
  <p:cm authorId="2" dt="2018-09-13T22:00:09.058" idx="28">
    <p:pos x="5994" y="3564"/>
    <p:text>SENSE Appendix A9 보면 알 수도// 충분한 noise sample을 받아야 normal distribution에 가까워진다는 말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3T22:08:44.117" idx="30">
    <p:pos x="5698" y="1312"/>
    <p:text>k-space data의 whitening</p:text>
    <p:extLst>
      <p:ext uri="{C676402C-5697-4E1C-873F-D02D1690AC5C}">
        <p15:threadingInfo xmlns:p15="http://schemas.microsoft.com/office/powerpoint/2012/main" timeZoneBias="-540"/>
      </p:ext>
    </p:extLst>
  </p:cm>
  <p:cm authorId="2" dt="2018-09-14T13:53:23.332" idx="40">
    <p:pos x="5770" y="1822"/>
    <p:text>img의 noise whitening</p:text>
    <p:extLst>
      <p:ext uri="{C676402C-5697-4E1C-873F-D02D1690AC5C}">
        <p15:threadingInfo xmlns:p15="http://schemas.microsoft.com/office/powerpoint/2012/main" timeZoneBias="-540"/>
      </p:ext>
    </p:extLst>
  </p:cm>
  <p:cm authorId="2" dt="2018-09-14T13:53:39.923" idx="41">
    <p:pos x="6424" y="1648"/>
    <p:text>두 다른 domain을 같은 operator로 whitening 해 줘도 됨?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1T14:50:49.610" idx="43">
    <p:pos x="1534" y="3134"/>
    <p:text>Q. img-k space인데 inverse FT로 표현됨!
원래는 img-&gt;k = FT
k-&gt;img = iFT인데 반대로 된거// 내 생각에는 MRI의 특성이라고 생각함, 자세한건 1.reconstruction problem 참조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7.png"/><Relationship Id="rId7" Type="http://schemas.openxmlformats.org/officeDocument/2006/relationships/image" Target="../media/image34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comments" Target="../comments/commen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3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2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comments" Target="../comments/comment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519508" cy="1470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Advances in SENSE with Arbitrary k-Space Trajectories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Jaeeun</a:t>
            </a:r>
            <a:r>
              <a:rPr lang="en-US" dirty="0"/>
              <a:t> Lee</a:t>
            </a:r>
          </a:p>
          <a:p>
            <a:r>
              <a:rPr lang="en-US" dirty="0"/>
              <a:t>2018/10/12</a:t>
            </a: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Conjugate Gradient</a:t>
            </a:r>
            <a:endParaRPr lang="en-US" sz="12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F9464-D55B-4DE2-B2DD-AC852C23169B}"/>
              </a:ext>
            </a:extLst>
          </p:cNvPr>
          <p:cNvSpPr txBox="1"/>
          <p:nvPr/>
        </p:nvSpPr>
        <p:spPr>
          <a:xfrm>
            <a:off x="4770172" y="3075304"/>
            <a:ext cx="69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How to set the A-orthogonal search directions?</a:t>
            </a:r>
          </a:p>
          <a:p>
            <a:r>
              <a:rPr lang="en-US" altLang="ko-KR" sz="1400" b="1" dirty="0"/>
              <a:t>       -&gt; Gram-Schmidt conjugation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D3D2A-0D6A-4880-9A43-015A29793702}"/>
                  </a:ext>
                </a:extLst>
              </p:cNvPr>
              <p:cNvSpPr txBox="1"/>
              <p:nvPr/>
            </p:nvSpPr>
            <p:spPr>
              <a:xfrm>
                <a:off x="1697674" y="1704642"/>
                <a:ext cx="2386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D3D2A-0D6A-4880-9A43-015A2979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74" y="1704642"/>
                <a:ext cx="2386615" cy="369332"/>
              </a:xfrm>
              <a:prstGeom prst="rect">
                <a:avLst/>
              </a:prstGeom>
              <a:blipFill>
                <a:blip r:embed="rId2"/>
                <a:stretch>
                  <a:fillRect l="-510" r="-25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AF52C-C6AF-42D3-9D72-76FB97B6CFF5}"/>
                  </a:ext>
                </a:extLst>
              </p:cNvPr>
              <p:cNvSpPr txBox="1"/>
              <p:nvPr/>
            </p:nvSpPr>
            <p:spPr>
              <a:xfrm>
                <a:off x="4084289" y="1772691"/>
                <a:ext cx="6991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// </a:t>
                </a:r>
                <a:r>
                  <a:rPr lang="en-US" altLang="ko-KR" sz="1400" b="1" dirty="0"/>
                  <a:t>search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: A-orthogonal</a:t>
                </a:r>
                <a:endParaRPr lang="en-US" altLang="ko-KR" sz="1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AF52C-C6AF-42D3-9D72-76FB97B6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89" y="1772691"/>
                <a:ext cx="6991928" cy="307777"/>
              </a:xfrm>
              <a:prstGeom prst="rect">
                <a:avLst/>
              </a:prstGeom>
              <a:blipFill>
                <a:blip r:embed="rId3"/>
                <a:stretch>
                  <a:fillRect l="-26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72338C14-6FD1-4CCD-BE74-D529E2A5F23E}"/>
              </a:ext>
            </a:extLst>
          </p:cNvPr>
          <p:cNvGrpSpPr/>
          <p:nvPr/>
        </p:nvGrpSpPr>
        <p:grpSpPr>
          <a:xfrm>
            <a:off x="5179497" y="2217593"/>
            <a:ext cx="1666750" cy="700584"/>
            <a:chOff x="4865461" y="2728415"/>
            <a:chExt cx="1666750" cy="7005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497A167-B9F1-480F-8394-03250682C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9330"/>
            <a:stretch/>
          </p:blipFill>
          <p:spPr>
            <a:xfrm>
              <a:off x="4865461" y="2807854"/>
              <a:ext cx="1666750" cy="62114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4CA3AE0-F2E0-43AA-BCC6-1E9BE8A7B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23" r="74089" b="56134"/>
            <a:stretch/>
          </p:blipFill>
          <p:spPr>
            <a:xfrm>
              <a:off x="4865461" y="2728415"/>
              <a:ext cx="431879" cy="53801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CAA4CC6-86C0-408B-949B-98C7F9566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376" y="3598524"/>
            <a:ext cx="2004940" cy="650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9C1A2A-D49D-4525-8B12-446E544A3B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128"/>
          <a:stretch/>
        </p:blipFill>
        <p:spPr>
          <a:xfrm>
            <a:off x="5232619" y="4230541"/>
            <a:ext cx="3865199" cy="1440932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97D33FC-361F-4A43-9F6E-0679FF6F78D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616316" y="3923809"/>
            <a:ext cx="841204" cy="522875"/>
          </a:xfrm>
          <a:prstGeom prst="curvedConnector3">
            <a:avLst>
              <a:gd name="adj1" fmla="val 138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799F05B-097C-4D1F-B691-C3D2D6248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722" y="4042371"/>
            <a:ext cx="2409825" cy="285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A17FF0-3127-420E-A252-5C0DBEEAE1D8}"/>
              </a:ext>
            </a:extLst>
          </p:cNvPr>
          <p:cNvSpPr txBox="1"/>
          <p:nvPr/>
        </p:nvSpPr>
        <p:spPr>
          <a:xfrm>
            <a:off x="8295707" y="3730855"/>
            <a:ext cx="38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u : a set of n linearly independent vectors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6850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Conjugate Gradient</a:t>
            </a:r>
            <a:endParaRPr lang="en-US" sz="12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D3D2A-0D6A-4880-9A43-015A29793702}"/>
                  </a:ext>
                </a:extLst>
              </p:cNvPr>
              <p:cNvSpPr txBox="1"/>
              <p:nvPr/>
            </p:nvSpPr>
            <p:spPr>
              <a:xfrm>
                <a:off x="1217385" y="1704642"/>
                <a:ext cx="2386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D3D2A-0D6A-4880-9A43-015A2979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85" y="1704642"/>
                <a:ext cx="2386615" cy="369332"/>
              </a:xfrm>
              <a:prstGeom prst="rect">
                <a:avLst/>
              </a:prstGeom>
              <a:blipFill>
                <a:blip r:embed="rId2"/>
                <a:stretch>
                  <a:fillRect l="-512" r="-51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CAA4CC6-86C0-408B-949B-98C7F956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49" y="2279072"/>
            <a:ext cx="2004940" cy="6505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D7BFBF-B1EE-4DE0-A443-3D90B28C2843}"/>
              </a:ext>
            </a:extLst>
          </p:cNvPr>
          <p:cNvSpPr txBox="1"/>
          <p:nvPr/>
        </p:nvSpPr>
        <p:spPr>
          <a:xfrm>
            <a:off x="3604000" y="1730247"/>
            <a:ext cx="69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How to set the A-orthogonal search directions?</a:t>
            </a:r>
          </a:p>
          <a:p>
            <a:r>
              <a:rPr lang="en-US" altLang="ko-KR" sz="1400" b="1" dirty="0"/>
              <a:t>       -&gt; Gram-Schmidt conjugation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E175A-BF3D-4BDD-8874-31C700F6718D}"/>
              </a:ext>
            </a:extLst>
          </p:cNvPr>
          <p:cNvSpPr txBox="1"/>
          <p:nvPr/>
        </p:nvSpPr>
        <p:spPr>
          <a:xfrm>
            <a:off x="7905734" y="1755852"/>
            <a:ext cx="69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How to set the ‘u’?</a:t>
            </a:r>
          </a:p>
          <a:p>
            <a:r>
              <a:rPr lang="en-US" altLang="ko-KR" sz="1400" b="1" dirty="0"/>
              <a:t>       -&gt; </a:t>
            </a:r>
            <a:r>
              <a:rPr lang="en-US" altLang="ko-KR" sz="1400" b="1" u="sng" dirty="0"/>
              <a:t>residual </a:t>
            </a:r>
            <a:r>
              <a:rPr lang="en-US" altLang="ko-KR" sz="1100" u="sng" dirty="0"/>
              <a:t>// residual become</a:t>
            </a:r>
            <a:r>
              <a:rPr lang="en-US" altLang="ko-KR" sz="1100" dirty="0"/>
              <a:t> 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A5730-2024-43D8-8C3B-6F2C0826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349" y="2967064"/>
            <a:ext cx="1575348" cy="564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6AA4F0-1B5D-4BDD-98DD-1008CEE4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920" y="2694280"/>
            <a:ext cx="4457213" cy="2193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91D8C-74BD-43F4-9171-555D00628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943" y="5048874"/>
            <a:ext cx="1801165" cy="12957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2BADD9-C55D-4FA1-AA93-EC60C2107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920" y="5062733"/>
            <a:ext cx="1064569" cy="28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EE01895-C5E4-4ECF-8FA6-5A7073454383}"/>
                  </a:ext>
                </a:extLst>
              </p:cNvPr>
              <p:cNvSpPr/>
              <p:nvPr/>
            </p:nvSpPr>
            <p:spPr>
              <a:xfrm>
                <a:off x="7058743" y="5062733"/>
                <a:ext cx="4289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EE01895-C5E4-4ECF-8FA6-5A7073454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743" y="5062733"/>
                <a:ext cx="42890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BB8AD5C1-3822-4FDD-ABE8-DB22C451E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7550" y="2253467"/>
            <a:ext cx="1720516" cy="3225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256769-E960-4593-BF33-2C6BBBCBE207}"/>
              </a:ext>
            </a:extLst>
          </p:cNvPr>
          <p:cNvSpPr txBox="1"/>
          <p:nvPr/>
        </p:nvSpPr>
        <p:spPr>
          <a:xfrm>
            <a:off x="7194935" y="6344639"/>
            <a:ext cx="459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No need to save all the previous search vectors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253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Conjugate Gradient</a:t>
            </a:r>
            <a:endParaRPr lang="en-US" sz="12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31DB2-52C5-49EC-8EC3-23DFC273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67" y="1540701"/>
            <a:ext cx="4640066" cy="45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1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c) Elimination of the Noise Matrix</a:t>
            </a:r>
            <a:endParaRPr 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D3269-909B-4871-8645-648820E1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1124744"/>
            <a:ext cx="2905125" cy="52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2542CB-3D81-45DA-B5B1-49B4FD39EB5F}"/>
              </a:ext>
            </a:extLst>
          </p:cNvPr>
          <p:cNvSpPr txBox="1"/>
          <p:nvPr/>
        </p:nvSpPr>
        <p:spPr>
          <a:xfrm>
            <a:off x="4295774" y="1202015"/>
            <a:ext cx="626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This equation can be simplified by eliminating the</a:t>
            </a:r>
            <a:r>
              <a:rPr lang="en-US" altLang="ko-KR" i="1" dirty="0"/>
              <a:t> phi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6F8240-F222-4989-BA2E-7413F1A07D94}"/>
                  </a:ext>
                </a:extLst>
              </p:cNvPr>
              <p:cNvSpPr txBox="1"/>
              <p:nvPr/>
            </p:nvSpPr>
            <p:spPr>
              <a:xfrm>
                <a:off x="962025" y="1889192"/>
                <a:ext cx="11106150" cy="259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has one row and one column for each hybrid encoding carried out, thus its size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diagonal entry : variance of noise in the corresponding sample value,</a:t>
                </a:r>
              </a:p>
              <a:p>
                <a:r>
                  <a:rPr lang="en-US" altLang="ko-KR" dirty="0"/>
                  <a:t>	off-diagonal : noise correlation between samples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Assumption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Noise correlation between different coils is constant over time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There are noise correlation only btw samples taken simultaneously with different coils.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Noise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correlation occurs only btw samples taken simultaneously at the same position in k-space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6F8240-F222-4989-BA2E-7413F1A0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889192"/>
                <a:ext cx="11106150" cy="2594043"/>
              </a:xfrm>
              <a:prstGeom prst="rect">
                <a:avLst/>
              </a:prstGeom>
              <a:blipFill>
                <a:blip r:embed="rId3"/>
                <a:stretch>
                  <a:fillRect l="-604" t="-1176" b="-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13A83241-5E08-4A7D-92A9-CAE6A679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814" y="4646537"/>
            <a:ext cx="2929112" cy="655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D33480-9E46-44C4-95FD-FFF91D166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814" y="5411900"/>
            <a:ext cx="2038054" cy="795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BBCB0-EA4B-461B-B561-BC11E2DAB9E3}"/>
                  </a:ext>
                </a:extLst>
              </p:cNvPr>
              <p:cNvSpPr txBox="1"/>
              <p:nvPr/>
            </p:nvSpPr>
            <p:spPr>
              <a:xfrm>
                <a:off x="4295774" y="5675314"/>
                <a:ext cx="5986636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1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l-GR" altLang="ko-KR" sz="11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sub>
                    </m:sSub>
                  </m:oMath>
                </a14:m>
                <a:r>
                  <a:rPr lang="ko-KR" altLang="en-US" sz="1100" b="1" i="1" dirty="0"/>
                  <a:t> </a:t>
                </a:r>
                <a:r>
                  <a:rPr lang="en-US" altLang="ko-KR" sz="1100" dirty="0"/>
                  <a:t>denote the noise output of the 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sz="1100" dirty="0"/>
                  <a:t>-</a:t>
                </a:r>
                <a:r>
                  <a:rPr lang="en-US" altLang="ko-KR" sz="1100" dirty="0" err="1"/>
                  <a:t>th</a:t>
                </a:r>
                <a:r>
                  <a:rPr lang="en-US" altLang="ko-KR" sz="1100" dirty="0"/>
                  <a:t> channel</a:t>
                </a:r>
              </a:p>
              <a:p>
                <a:r>
                  <a:rPr lang="en-US" altLang="ko-KR" sz="1100" dirty="0"/>
                  <a:t>// the </a:t>
                </a:r>
                <a:r>
                  <a:rPr lang="en-US" altLang="ko-KR" sz="1100" b="1" i="1" dirty="0"/>
                  <a:t>bar</a:t>
                </a:r>
                <a:r>
                  <a:rPr lang="en-US" altLang="ko-KR" sz="1100" dirty="0"/>
                  <a:t> indicates time averaging ; </a:t>
                </a:r>
                <a:r>
                  <a:rPr lang="en-US" altLang="ko-KR" sz="1100" u="sng" dirty="0"/>
                  <a:t>the relative error in each entry of psi decreases only as the inverse square root of the number of noise samples taken</a:t>
                </a:r>
                <a:endParaRPr lang="ko-KR" altLang="en-US" sz="1100" u="sn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BBCB0-EA4B-461B-B561-BC11E2DA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74" y="5675314"/>
                <a:ext cx="5986636" cy="613886"/>
              </a:xfrm>
              <a:prstGeom prst="rect">
                <a:avLst/>
              </a:prstGeom>
              <a:blipFill>
                <a:blip r:embed="rId6"/>
                <a:stretch>
                  <a:fillRect t="-990" b="-5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B3069-B47B-4A2D-B18E-15E258FF0456}"/>
                  </a:ext>
                </a:extLst>
              </p:cNvPr>
              <p:cNvSpPr txBox="1"/>
              <p:nvPr/>
            </p:nvSpPr>
            <p:spPr>
              <a:xfrm>
                <a:off x="4829174" y="4836469"/>
                <a:ext cx="59866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// 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latin typeface="Cambria Math" panose="02040503050406030204" pitchFamily="18" charset="0"/>
                      </a:rPr>
                      <m:t>𝝍</m:t>
                    </m:r>
                    <m:r>
                      <a:rPr lang="el-GR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/>
                  <a:t> denote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/>
                  <a:t>time-independent matrix</a:t>
                </a:r>
              </a:p>
              <a:p>
                <a:r>
                  <a:rPr lang="en-US" altLang="ko-KR" sz="1100" dirty="0"/>
                  <a:t>// noise samples taken in the absence of MR signal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B3069-B47B-4A2D-B18E-15E258FF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74" y="4836469"/>
                <a:ext cx="598663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0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c) Elimination of the Noise Matrix</a:t>
            </a:r>
            <a:endParaRPr 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7EBFC-2C27-4BA0-B6F7-80565DF0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86" y="805049"/>
            <a:ext cx="8495370" cy="60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c) Elimination of the Noise Matrix</a:t>
            </a:r>
            <a:endParaRPr 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9C0BDA-705E-4432-8D5B-A273E8C4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28750"/>
            <a:ext cx="1028700" cy="419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499A59-0654-440F-B6BA-90B2BC2F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085975"/>
            <a:ext cx="2990850" cy="733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B0CFB7-6630-43ED-9323-A6910115D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2883693"/>
            <a:ext cx="2962275" cy="771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281625C-BEF6-4720-9D67-27ACF67B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" y="3719512"/>
            <a:ext cx="2838450" cy="5143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2EA7FE-535C-4914-B990-BFD362F63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24" y="4876145"/>
            <a:ext cx="1657350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414A4-D80D-42C0-A6C8-4E55E7A5D5CA}"/>
                  </a:ext>
                </a:extLst>
              </p:cNvPr>
              <p:cNvSpPr txBox="1"/>
              <p:nvPr/>
            </p:nvSpPr>
            <p:spPr>
              <a:xfrm>
                <a:off x="2838450" y="1524164"/>
                <a:ext cx="5276850" cy="366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// </a:t>
                </a:r>
                <a:r>
                  <a:rPr lang="en-US" altLang="ko-KR" sz="1100" dirty="0" err="1"/>
                  <a:t>cholesky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decomposition; 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𝒑𝒉𝒊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f>
                          <m:f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f>
                          <m:f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f>
                          <m:f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altLang="ko-K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en-US" altLang="ko-KR" sz="1100" b="1" dirty="0"/>
                  <a:t> </a:t>
                </a:r>
                <a:endParaRPr lang="ko-KR" altLang="en-US" sz="11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414A4-D80D-42C0-A6C8-4E55E7A5D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1524164"/>
                <a:ext cx="5276850" cy="36657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234111E-1812-4B38-86AA-42DCAF5DFBA1}"/>
              </a:ext>
            </a:extLst>
          </p:cNvPr>
          <p:cNvSpPr txBox="1"/>
          <p:nvPr/>
        </p:nvSpPr>
        <p:spPr>
          <a:xfrm>
            <a:off x="4143375" y="2321882"/>
            <a:ext cx="527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virtual sampling data with decorrelated unit noise; </a:t>
            </a:r>
            <a:r>
              <a:rPr lang="en-US" altLang="ko-KR" sz="1100" b="1" dirty="0"/>
              <a:t>whitened sample value</a:t>
            </a:r>
            <a:endParaRPr lang="ko-KR" altLang="en-US" sz="11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2717E50-A8BD-46A9-82A3-0485D9708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636" y="543111"/>
            <a:ext cx="2905125" cy="523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0CE3E4-4D4A-47DF-B25F-A6F625237996}"/>
              </a:ext>
            </a:extLst>
          </p:cNvPr>
          <p:cNvSpPr txBox="1"/>
          <p:nvPr/>
        </p:nvSpPr>
        <p:spPr>
          <a:xfrm>
            <a:off x="4143375" y="3145962"/>
            <a:ext cx="527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net coil sensitivity associated with virtual channel; </a:t>
            </a:r>
            <a:r>
              <a:rPr lang="en-US" altLang="ko-KR" sz="1100" b="1" dirty="0"/>
              <a:t>whitened coil sensitivity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32FD4E-5885-401C-B8CE-76D2B62109BD}"/>
              </a:ext>
            </a:extLst>
          </p:cNvPr>
          <p:cNvSpPr txBox="1"/>
          <p:nvPr/>
        </p:nvSpPr>
        <p:spPr>
          <a:xfrm>
            <a:off x="4143375" y="3845882"/>
            <a:ext cx="527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modified encoding matrix; </a:t>
            </a:r>
            <a:r>
              <a:rPr lang="en-US" altLang="ko-KR" sz="1100" b="1" dirty="0"/>
              <a:t>whitened encoding matrix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6870E-95B9-4E14-81F1-A4B003DF6E9C}"/>
              </a:ext>
            </a:extLst>
          </p:cNvPr>
          <p:cNvSpPr txBox="1"/>
          <p:nvPr/>
        </p:nvSpPr>
        <p:spPr>
          <a:xfrm>
            <a:off x="3533775" y="4895850"/>
            <a:ext cx="735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b="1" dirty="0"/>
              <a:t>simplify the original equation without SNR compromise</a:t>
            </a:r>
          </a:p>
          <a:p>
            <a:r>
              <a:rPr lang="en-US" altLang="ko-KR" sz="1100" dirty="0"/>
              <a:t>//</a:t>
            </a:r>
            <a:r>
              <a:rPr lang="en-US" altLang="ko-KR" sz="1200" b="1" i="1" dirty="0"/>
              <a:t> E </a:t>
            </a:r>
            <a:r>
              <a:rPr lang="en-US" altLang="ko-KR" sz="1100" dirty="0"/>
              <a:t>drop the superscript for decorrelation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250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11410604" cy="5596731"/>
              </a:xfrm>
            </p:spPr>
            <p:txBody>
              <a:bodyPr/>
              <a:lstStyle/>
              <a:p>
                <a:pPr marL="342900" indent="-342900">
                  <a:buFontTx/>
                  <a:buChar char="-"/>
                </a:pPr>
                <a:r>
                  <a:rPr lang="en-US" sz="2000" dirty="0"/>
                  <a:t>In each CG loop, the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need to be multiplied with some </a:t>
                </a:r>
                <a:r>
                  <a:rPr lang="en-US" sz="2000" dirty="0" err="1"/>
                  <a:t>tmp</a:t>
                </a:r>
                <a:r>
                  <a:rPr lang="en-US" sz="2000" dirty="0"/>
                  <a:t> vectors</a:t>
                </a:r>
              </a:p>
              <a:p>
                <a:endParaRPr lang="en-US" sz="11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have not only hybrid encoding term but also ‘</a:t>
                </a:r>
                <a:r>
                  <a:rPr lang="en-US" sz="2000" b="1" dirty="0"/>
                  <a:t>Fourier term</a:t>
                </a:r>
                <a:r>
                  <a:rPr lang="en-US" sz="2000" dirty="0"/>
                  <a:t>’ which have the possibility that make operation efficiently.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11410604" cy="5596731"/>
              </a:xfrm>
              <a:blipFill>
                <a:blip r:embed="rId2"/>
                <a:stretch>
                  <a:fillRect l="-694" t="-1198" r="-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d) FT for Matrix-Vector Multiplication</a:t>
            </a:r>
            <a:endParaRPr 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7D86E7-72D3-48EF-BCE9-C1080A72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557648"/>
            <a:ext cx="2733675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35A5AF-EDC7-49AB-B633-F092FC73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679918"/>
            <a:ext cx="4314825" cy="904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C3A47-2387-47A1-9345-54F8D1DC1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7" y="5011738"/>
            <a:ext cx="436245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0A6E11-EDB0-4282-8E3C-6A67076C844E}"/>
                  </a:ext>
                </a:extLst>
              </p:cNvPr>
              <p:cNvSpPr txBox="1"/>
              <p:nvPr/>
            </p:nvSpPr>
            <p:spPr>
              <a:xfrm>
                <a:off x="5610847" y="4595649"/>
                <a:ext cx="2638425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FT</m:t>
                        </m:r>
                      </m:e>
                      <m: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ko-KR" sz="1400" b="0" i="1" smtClean="0">
                                <a:latin typeface="Cambria Math" panose="02040503050406030204" pitchFamily="18" charset="0"/>
                              </a:rPr>
                              <m:t>κ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0A6E11-EDB0-4282-8E3C-6A67076C8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847" y="4595649"/>
                <a:ext cx="2638425" cy="424283"/>
              </a:xfrm>
              <a:prstGeom prst="rect">
                <a:avLst/>
              </a:prstGeom>
              <a:blipFill>
                <a:blip r:embed="rId6"/>
                <a:stretch>
                  <a:fillRect t="-84058" b="-13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9F821C-451D-4AC4-95C4-991F3BFA951F}"/>
              </a:ext>
            </a:extLst>
          </p:cNvPr>
          <p:cNvCxnSpPr/>
          <p:nvPr/>
        </p:nvCxnSpPr>
        <p:spPr>
          <a:xfrm>
            <a:off x="2828925" y="4352925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C925F3C4-FF85-40ED-84FC-C47FEA8AA7CC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4457700" y="2905311"/>
            <a:ext cx="790575" cy="1227045"/>
          </a:xfrm>
          <a:prstGeom prst="curvedConnector3">
            <a:avLst>
              <a:gd name="adj1" fmla="val 128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C0AF0B-D33C-425E-8A55-609EA46B258A}"/>
                  </a:ext>
                </a:extLst>
              </p:cNvPr>
              <p:cNvSpPr txBox="1"/>
              <p:nvPr/>
            </p:nvSpPr>
            <p:spPr>
              <a:xfrm>
                <a:off x="5582717" y="3042387"/>
                <a:ext cx="5446165" cy="30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u="sng" dirty="0"/>
                  <a:t>// </a:t>
                </a:r>
                <a14:m>
                  <m:oMath xmlns:m="http://schemas.openxmlformats.org/officeDocument/2006/math">
                    <m:r>
                      <a:rPr lang="en-US" altLang="ko-KR" sz="1200" b="0" i="0" u="sng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1200" b="0" i="1" u="sng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12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u="sng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ko-KR" sz="1200" b="0" i="1" u="sng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sub>
                        </m:sSub>
                      </m:e>
                    </m:d>
                    <m:r>
                      <a:rPr lang="en-US" altLang="ko-KR" sz="1200" b="0" i="1" u="sng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ko-KR" sz="1200" b="0" i="1" u="sng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1200" b="0" i="1" u="sng" smtClean="0">
                        <a:latin typeface="Cambria Math" panose="02040503050406030204" pitchFamily="18" charset="0"/>
                      </a:rPr>
                      <m:t> ′</m:t>
                    </m:r>
                    <m:sSub>
                      <m:sSubPr>
                        <m:ctrlPr>
                          <a:rPr lang="en-US" altLang="ko-KR" sz="12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200" i="1" u="sng">
                            <a:latin typeface="Cambria Math" panose="02040503050406030204" pitchFamily="18" charset="0"/>
                          </a:rPr>
                          <m:t>ρ</m:t>
                        </m:r>
                      </m:sub>
                    </m:sSub>
                    <m:r>
                      <a:rPr lang="en-US" altLang="ko-KR" sz="1200" b="0" i="1" u="sng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1200" u="sng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C0AF0B-D33C-425E-8A55-609EA46B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17" y="3042387"/>
                <a:ext cx="5446165" cy="306687"/>
              </a:xfrm>
              <a:prstGeom prst="rect">
                <a:avLst/>
              </a:prstGeom>
              <a:blipFill>
                <a:blip r:embed="rId7"/>
                <a:stretch>
                  <a:fillRect l="-112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2B17A1B6-103E-46AC-86C4-D08A4421B277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5248275" y="4132356"/>
            <a:ext cx="23812" cy="1350870"/>
          </a:xfrm>
          <a:prstGeom prst="curvedConnector3">
            <a:avLst>
              <a:gd name="adj1" fmla="val 1060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575A3D-796B-4315-9A02-A78AC4489BB1}"/>
              </a:ext>
            </a:extLst>
          </p:cNvPr>
          <p:cNvSpPr/>
          <p:nvPr/>
        </p:nvSpPr>
        <p:spPr>
          <a:xfrm>
            <a:off x="5610847" y="39741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// Ex could be thought as superposition of Fourier basis and convolution(sampling(delta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), (coil sensitivity * image))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58651-2D92-465F-B9E9-D941AF7CD852}"/>
              </a:ext>
            </a:extLst>
          </p:cNvPr>
          <p:cNvSpPr txBox="1"/>
          <p:nvPr/>
        </p:nvSpPr>
        <p:spPr>
          <a:xfrm>
            <a:off x="5600702" y="5266717"/>
            <a:ext cx="65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/>
              <a:t> // Ex = </a:t>
            </a:r>
            <a:r>
              <a:rPr lang="en-US" altLang="ko-KR" sz="1400" dirty="0"/>
              <a:t>apply inverse FT on [</a:t>
            </a:r>
            <a:r>
              <a:rPr lang="en-US" altLang="ko-KR" sz="1400" b="0" dirty="0"/>
              <a:t>coil sensitivity.*image](elemental-wise operation)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7B21E92-CE77-46E6-AB6C-DBF28D7A1C48}"/>
              </a:ext>
            </a:extLst>
          </p:cNvPr>
          <p:cNvCxnSpPr/>
          <p:nvPr/>
        </p:nvCxnSpPr>
        <p:spPr>
          <a:xfrm>
            <a:off x="2068945" y="5615710"/>
            <a:ext cx="471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5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d) FT for Matrix-Vector Multiplication</a:t>
            </a:r>
            <a:endParaRPr 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3A1195-51CD-40E8-8F81-CB41D584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07" y="1466655"/>
            <a:ext cx="3114675" cy="762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55E82C-7385-498F-A934-159B6DE2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971800"/>
            <a:ext cx="5153025" cy="9144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99CBE14-D578-4008-86D9-D81729B2F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20" y="4664843"/>
            <a:ext cx="5057775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6897BD-65DA-46F4-9A98-40C748A645F9}"/>
                  </a:ext>
                </a:extLst>
              </p:cNvPr>
              <p:cNvSpPr txBox="1"/>
              <p:nvPr/>
            </p:nvSpPr>
            <p:spPr>
              <a:xfrm>
                <a:off x="6375623" y="3946238"/>
                <a:ext cx="2638425" cy="44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</m:e>
                    </m:nary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6897BD-65DA-46F4-9A98-40C748A64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23" y="3946238"/>
                <a:ext cx="2638425" cy="445571"/>
              </a:xfrm>
              <a:prstGeom prst="rect">
                <a:avLst/>
              </a:prstGeom>
              <a:blipFill>
                <a:blip r:embed="rId5"/>
                <a:stretch>
                  <a:fillRect t="-79452" b="-119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4174C22-81F0-4458-8259-B649BC1BC5B1}"/>
              </a:ext>
            </a:extLst>
          </p:cNvPr>
          <p:cNvSpPr txBox="1"/>
          <p:nvPr/>
        </p:nvSpPr>
        <p:spPr>
          <a:xfrm>
            <a:off x="6375623" y="2135781"/>
            <a:ext cx="3767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the right may be regarded as a sum of </a:t>
            </a:r>
          </a:p>
          <a:p>
            <a:r>
              <a:rPr lang="en-US" altLang="ko-KR" sz="1100" dirty="0"/>
              <a:t>k-space integrals weighted by coil sensitivity</a:t>
            </a:r>
            <a:endParaRPr lang="ko-KR" altLang="en-US" sz="1100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B12AD8-BD25-418D-8214-13EC20C3B7D2}"/>
              </a:ext>
            </a:extLst>
          </p:cNvPr>
          <p:cNvCxnSpPr>
            <a:stCxn id="20" idx="3"/>
            <a:endCxn id="23" idx="3"/>
          </p:cNvCxnSpPr>
          <p:nvPr/>
        </p:nvCxnSpPr>
        <p:spPr>
          <a:xfrm>
            <a:off x="4642282" y="1847655"/>
            <a:ext cx="1453718" cy="1581345"/>
          </a:xfrm>
          <a:prstGeom prst="curvedConnector3">
            <a:avLst>
              <a:gd name="adj1" fmla="val 115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782A132-3CDA-4F8B-870C-2A13D0ADF845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 flipH="1">
            <a:off x="5909395" y="3429000"/>
            <a:ext cx="186605" cy="1678756"/>
          </a:xfrm>
          <a:prstGeom prst="curvedConnector3">
            <a:avLst>
              <a:gd name="adj1" fmla="val -122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e) Density and Intensity Correction</a:t>
            </a:r>
            <a:endParaRPr lang="en-US" b="1" dirty="0"/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18279D72-A527-4AD5-87F9-F4CA0E92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/>
              <a:t>Preconditioning</a:t>
            </a:r>
          </a:p>
          <a:p>
            <a:r>
              <a:rPr lang="en-US" sz="1600" b="1" dirty="0"/>
              <a:t>	</a:t>
            </a:r>
            <a:r>
              <a:rPr lang="en-US" sz="1600" dirty="0"/>
              <a:t>Improving the condition of a matrix</a:t>
            </a:r>
          </a:p>
          <a:p>
            <a:endParaRPr lang="en-US" sz="16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1D1300-92C7-4E93-86D5-AD82195F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95" y="1903747"/>
            <a:ext cx="1228725" cy="3714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CC3A239-9429-4653-AF20-EDD24CB8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57" y="2766238"/>
            <a:ext cx="2438400" cy="52387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31C7C5-AB44-4666-950F-693D2E5D2F9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574757" y="2275222"/>
            <a:ext cx="1" cy="49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BE53AF-73AC-4EA9-AEC8-77DA59E0ED39}"/>
              </a:ext>
            </a:extLst>
          </p:cNvPr>
          <p:cNvSpPr txBox="1"/>
          <p:nvPr/>
        </p:nvSpPr>
        <p:spPr>
          <a:xfrm>
            <a:off x="3994484" y="2309157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// </a:t>
            </a:r>
            <a:r>
              <a:rPr lang="en-US" altLang="ko-KR" sz="1050" b="1" i="1" dirty="0"/>
              <a:t>M </a:t>
            </a:r>
            <a:r>
              <a:rPr lang="en-US" altLang="ko-KR" sz="1050" dirty="0"/>
              <a:t>is a symmetric, positive-definite matrix that approximates </a:t>
            </a:r>
            <a:r>
              <a:rPr lang="en-US" altLang="ko-KR" sz="1050" b="1" i="1" dirty="0"/>
              <a:t>A</a:t>
            </a:r>
            <a:endParaRPr lang="ko-KR" altLang="en-US" sz="105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62DB4-93E5-4BC3-89E3-ECA494E2F1FD}"/>
                  </a:ext>
                </a:extLst>
              </p:cNvPr>
              <p:cNvSpPr txBox="1"/>
              <p:nvPr/>
            </p:nvSpPr>
            <p:spPr>
              <a:xfrm>
                <a:off x="3994484" y="2944430"/>
                <a:ext cx="7154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//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05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1050" b="1" i="1" dirty="0"/>
                  <a:t> </a:t>
                </a:r>
                <a:r>
                  <a:rPr lang="en-US" altLang="ko-KR" sz="1050" dirty="0"/>
                  <a:t>are better clustered</a:t>
                </a:r>
                <a:endParaRPr lang="ko-KR" altLang="en-US" sz="1050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62DB4-93E5-4BC3-89E3-ECA494E2F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84" y="2944430"/>
                <a:ext cx="7154775" cy="26161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407A65-E951-4F09-8081-2D193179F083}"/>
                  </a:ext>
                </a:extLst>
              </p:cNvPr>
              <p:cNvSpPr txBox="1"/>
              <p:nvPr/>
            </p:nvSpPr>
            <p:spPr>
              <a:xfrm>
                <a:off x="3994484" y="3318093"/>
                <a:ext cx="7154775" cy="584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//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05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1050" dirty="0"/>
                  <a:t> is not generally symmetric nor definite, even if </a:t>
                </a:r>
                <a:r>
                  <a:rPr lang="en-US" altLang="ko-KR" sz="1050" b="1" i="1" dirty="0"/>
                  <a:t>M</a:t>
                </a:r>
                <a:r>
                  <a:rPr lang="en-US" altLang="ko-KR" sz="1050" dirty="0"/>
                  <a:t> and </a:t>
                </a:r>
                <a:r>
                  <a:rPr lang="en-US" altLang="ko-KR" sz="1050" b="1" i="1" dirty="0"/>
                  <a:t>A</a:t>
                </a:r>
                <a:r>
                  <a:rPr lang="en-US" altLang="ko-KR" sz="1050" dirty="0"/>
                  <a:t> are </a:t>
                </a:r>
              </a:p>
              <a:p>
                <a:r>
                  <a:rPr lang="en-US" altLang="ko-KR" sz="1050" dirty="0"/>
                  <a:t>	</a:t>
                </a:r>
              </a:p>
              <a:p>
                <a:r>
                  <a:rPr lang="en-US" altLang="ko-KR" sz="1050" dirty="0"/>
                  <a:t>      -&gt; let’s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05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1050" dirty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05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05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1050" dirty="0"/>
                  <a:t>  (</a:t>
                </a:r>
                <a14:m>
                  <m:oMath xmlns:m="http://schemas.openxmlformats.org/officeDocument/2006/math">
                    <m:r>
                      <a:rPr lang="en-US" altLang="ko-KR" sz="105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sz="105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50" b="1" i="1" smtClean="0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407A65-E951-4F09-8081-2D193179F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84" y="3318093"/>
                <a:ext cx="7154775" cy="584519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AF3F3645-55DD-4524-9902-E4CF4BC2E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82" y="5600861"/>
            <a:ext cx="4943475" cy="409575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5F1B001-1525-4C4D-BCBF-AFEA0AF790F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574757" y="3290113"/>
            <a:ext cx="0" cy="224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9A6373-4F32-47BD-8262-24D9C10F59BB}"/>
                  </a:ext>
                </a:extLst>
              </p:cNvPr>
              <p:cNvSpPr txBox="1"/>
              <p:nvPr/>
            </p:nvSpPr>
            <p:spPr>
              <a:xfrm>
                <a:off x="5037220" y="3986463"/>
                <a:ext cx="3673643" cy="11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1100" dirty="0"/>
                  <a:t>They share same eigenvalues</a:t>
                </a:r>
              </a:p>
              <a:p>
                <a:pPr lvl="1"/>
                <a:r>
                  <a:rPr lang="en-US" altLang="ko-KR" sz="1100" dirty="0"/>
                  <a:t>- </a:t>
                </a:r>
              </a:p>
              <a:p>
                <a:pPr lvl="1"/>
                <a:endParaRPr lang="en-US" altLang="ko-KR" sz="1100" dirty="0"/>
              </a:p>
              <a:p>
                <a:pPr marL="342900" indent="-342900">
                  <a:buAutoNum type="arabicPeriod"/>
                </a:pP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is symmetric and positive-definite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altLang="ko-KR" sz="11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1100" dirty="0"/>
              </a:p>
              <a:p>
                <a:pPr lvl="1"/>
                <a:r>
                  <a:rPr lang="en-US" altLang="ko-KR" sz="1100" dirty="0"/>
                  <a:t>	</a:t>
                </a:r>
                <a:r>
                  <a:rPr lang="en-US" altLang="ko-KR" sz="11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1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ko-KR" sz="1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p>
                                <m:r>
                                  <a:rPr lang="en-US" altLang="ko-KR" sz="11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9A6373-4F32-47BD-8262-24D9C10F5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20" y="3986463"/>
                <a:ext cx="3673643" cy="1173591"/>
              </a:xfrm>
              <a:prstGeom prst="rect">
                <a:avLst/>
              </a:prstGeom>
              <a:blipFill>
                <a:blip r:embed="rId7"/>
                <a:stretch>
                  <a:fillRect l="-166" t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>
            <a:extLst>
              <a:ext uri="{FF2B5EF4-FFF2-40B4-BE49-F238E27FC236}">
                <a16:creationId xmlns:a16="http://schemas.microsoft.com/office/drawing/2014/main" id="{0DB747F1-5C13-4222-9C7A-58E9531CF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1097" y="4190223"/>
            <a:ext cx="3037787" cy="2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6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e) Density and Intensity Correction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D49E2-610E-410D-B02A-BD627D50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89" y="5121932"/>
            <a:ext cx="3362325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E20354-4A5D-47CB-B7BA-306A63DDC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48" y="1737457"/>
            <a:ext cx="2867025" cy="628650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417249E-3A46-4C96-8265-BB5CC34C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u="sng" dirty="0"/>
              <a:t>Density</a:t>
            </a:r>
            <a:r>
              <a:rPr lang="ko-KR" altLang="en-US" sz="1600" b="1" u="sng" dirty="0"/>
              <a:t> </a:t>
            </a:r>
            <a:r>
              <a:rPr lang="en-US" altLang="ko-KR" sz="1600" b="1" u="sng" dirty="0"/>
              <a:t>correction</a:t>
            </a:r>
            <a:endParaRPr lang="en-US" sz="1200" b="1" u="sng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C7C31D-7488-431C-8C26-11E90F708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790" y="1460945"/>
            <a:ext cx="2869015" cy="5464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241D45-2FBA-49C4-8896-44827690E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702" y="3908127"/>
            <a:ext cx="1676400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CAFD4-8991-484E-8F04-7BA67E442660}"/>
              </a:ext>
            </a:extLst>
          </p:cNvPr>
          <p:cNvSpPr txBox="1"/>
          <p:nvPr/>
        </p:nvSpPr>
        <p:spPr>
          <a:xfrm>
            <a:off x="4692315" y="1917281"/>
            <a:ext cx="53741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en-US" altLang="ko-KR" sz="1100" dirty="0"/>
              <a:t>RHS(an intermediate image) is created by gridding and FT, followed by sensitivity-weighted summation for each coil element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E7C04-53E2-43E1-AEAB-C5906A88A060}"/>
              </a:ext>
            </a:extLst>
          </p:cNvPr>
          <p:cNvSpPr txBox="1"/>
          <p:nvPr/>
        </p:nvSpPr>
        <p:spPr>
          <a:xfrm>
            <a:off x="4692314" y="2784743"/>
            <a:ext cx="582328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en-US" altLang="ko-KR" sz="1100" dirty="0"/>
              <a:t>this equation does not involve any </a:t>
            </a:r>
            <a:r>
              <a:rPr lang="en-US" altLang="ko-KR" sz="1100" u="sng" dirty="0"/>
              <a:t>correction for inhomogeneous k-space density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// Density correction of the sample vector </a:t>
            </a:r>
            <a:r>
              <a:rPr lang="en-US" altLang="ko-KR" sz="1100" b="1" i="1" dirty="0"/>
              <a:t>m</a:t>
            </a:r>
            <a:r>
              <a:rPr lang="en-US" altLang="ko-KR" sz="1100" dirty="0"/>
              <a:t> is performed by the diagonal matrix</a:t>
            </a:r>
            <a:endParaRPr lang="en-US" altLang="ko-KR" sz="11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4FD5C-7E8C-4BFC-86FA-65D190F8BB8C}"/>
              </a:ext>
            </a:extLst>
          </p:cNvPr>
          <p:cNvSpPr txBox="1"/>
          <p:nvPr/>
        </p:nvSpPr>
        <p:spPr>
          <a:xfrm>
            <a:off x="7379367" y="4162926"/>
            <a:ext cx="3577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</a:t>
            </a:r>
            <a:r>
              <a:rPr lang="en-US" altLang="ko-KR" sz="1100" b="1" i="1" dirty="0"/>
              <a:t>d(k) </a:t>
            </a:r>
            <a:r>
              <a:rPr lang="en-US" altLang="ko-KR" sz="1100" dirty="0"/>
              <a:t>denotes the </a:t>
            </a:r>
            <a:r>
              <a:rPr lang="en-US" altLang="ko-KR" sz="1100" u="sng" dirty="0"/>
              <a:t>relative density </a:t>
            </a:r>
            <a:r>
              <a:rPr lang="en-US" altLang="ko-KR" sz="1100" dirty="0"/>
              <a:t>of the k-space sampling pattern at the position </a:t>
            </a:r>
            <a:r>
              <a:rPr lang="en-US" altLang="ko-KR" sz="1100" b="1" i="1" dirty="0"/>
              <a:t>k</a:t>
            </a:r>
            <a:endParaRPr lang="ko-KR" alt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F3F1A-F98B-4BED-A52C-F16F2DE87AF0}"/>
              </a:ext>
            </a:extLst>
          </p:cNvPr>
          <p:cNvSpPr txBox="1"/>
          <p:nvPr/>
        </p:nvSpPr>
        <p:spPr>
          <a:xfrm>
            <a:off x="4776054" y="5345916"/>
            <a:ext cx="61085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en-US" altLang="ko-KR" sz="1100" dirty="0"/>
              <a:t>the effect of </a:t>
            </a:r>
            <a:r>
              <a:rPr lang="en-US" altLang="ko-KR" sz="1100" b="1" i="1" dirty="0"/>
              <a:t>D</a:t>
            </a:r>
            <a:r>
              <a:rPr lang="en-US" altLang="ko-KR" sz="1100" dirty="0"/>
              <a:t> is negligible with moderately changed </a:t>
            </a:r>
            <a:r>
              <a:rPr lang="en-US" altLang="ko-KR" sz="1100" b="1" i="1" dirty="0"/>
              <a:t>d(k)</a:t>
            </a:r>
            <a:r>
              <a:rPr lang="en-US" altLang="ko-KR" sz="1100" dirty="0"/>
              <a:t> (regular types of trajectories),</a:t>
            </a:r>
          </a:p>
          <a:p>
            <a:r>
              <a:rPr lang="en-US" altLang="ko-KR" sz="1100" dirty="0"/>
              <a:t>   yet may be considerable with </a:t>
            </a:r>
            <a:r>
              <a:rPr lang="en-US" altLang="ko-KR" sz="1100" b="1" i="1" dirty="0"/>
              <a:t>d(k)</a:t>
            </a:r>
            <a:r>
              <a:rPr lang="en-US" altLang="ko-KR" sz="1100" dirty="0"/>
              <a:t> which has drastic change (e.g., random sampling)</a:t>
            </a:r>
            <a:endParaRPr lang="en-US" altLang="ko-KR" sz="1100" u="sng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F23765-5467-44DD-8331-E7AC0C2DA9DF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977661" y="2366107"/>
            <a:ext cx="33491" cy="27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2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</a:t>
            </a:r>
          </a:p>
          <a:p>
            <a:pPr marL="457200" indent="-457200">
              <a:buAutoNum type="arabicPeriod"/>
            </a:pPr>
            <a:endParaRPr lang="en-US" sz="1400" dirty="0"/>
          </a:p>
          <a:p>
            <a:pPr marL="457200" indent="-457200">
              <a:buAutoNum type="arabicPeriod"/>
            </a:pPr>
            <a:r>
              <a:rPr lang="en-US" dirty="0"/>
              <a:t>Theory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Reconstruction Problem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Iterative Solving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/>
              <a:t>Steepest Descent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/>
              <a:t>Conjugacy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/>
              <a:t>Conjugate Gradient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Elimination of Noise Matrix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FT for Matrix-Vector Multiplication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Density and Intensity Correction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Implementation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Gridding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k-space filtering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e) Density and Intensity Correction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D49E2-610E-410D-B02A-BD627D50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22" y="1662724"/>
            <a:ext cx="3362325" cy="609600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417249E-3A46-4C96-8265-BB5CC34C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b="1" u="sng" dirty="0"/>
              <a:t>Intensity</a:t>
            </a:r>
            <a:r>
              <a:rPr lang="ko-KR" altLang="en-US" sz="1600" b="1" u="sng" dirty="0"/>
              <a:t> </a:t>
            </a:r>
            <a:r>
              <a:rPr lang="en-US" altLang="ko-KR" sz="1600" b="1" u="sng" dirty="0"/>
              <a:t>correction</a:t>
            </a:r>
            <a:r>
              <a:rPr lang="en-US" altLang="ko-KR" sz="900" i="1" dirty="0"/>
              <a:t> ; for computational speed</a:t>
            </a:r>
            <a:endParaRPr lang="en-US" sz="1200" i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EC206-FD6D-4FAB-8C48-3FD3F3A2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030373"/>
            <a:ext cx="1905000" cy="96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8211A-FE95-465F-8446-C4B145C5C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68" y="5663415"/>
            <a:ext cx="4619625" cy="676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C8531C-5B44-4CAD-B8B5-3CCA54E6E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9" y="4281479"/>
            <a:ext cx="385762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3BC744-85AE-43F6-840D-BFC6EEEBE1A4}"/>
                  </a:ext>
                </a:extLst>
              </p:cNvPr>
              <p:cNvSpPr txBox="1"/>
              <p:nvPr/>
            </p:nvSpPr>
            <p:spPr>
              <a:xfrm>
                <a:off x="4968996" y="1835477"/>
                <a:ext cx="5823286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// </a:t>
                </a:r>
                <a:r>
                  <a:rPr lang="en-US" altLang="ko-KR" sz="1100" dirty="0"/>
                  <a:t>the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𝑫𝒎</m:t>
                    </m:r>
                  </m:oMath>
                </a14:m>
                <a:r>
                  <a:rPr lang="en-US" altLang="ko-KR" sz="1100" dirty="0"/>
                  <a:t> is weighted by the sum-of-squares of coil sensitivities.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3BC744-85AE-43F6-840D-BFC6EEEB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96" y="1835477"/>
                <a:ext cx="5823286" cy="280333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804E2E-B552-4C32-BED2-2AEAD98FCCE1}"/>
              </a:ext>
            </a:extLst>
          </p:cNvPr>
          <p:cNvSpPr txBox="1"/>
          <p:nvPr/>
        </p:nvSpPr>
        <p:spPr>
          <a:xfrm>
            <a:off x="7048500" y="3314068"/>
            <a:ext cx="3164352" cy="28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en-US" altLang="ko-KR" sz="1100" dirty="0"/>
              <a:t>inverse square-root of this weighting factor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BB8694-46FE-4F2F-B81E-35F27EDC848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040182" y="2272324"/>
            <a:ext cx="3" cy="20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9A1524-8D72-4F78-ADB8-69013F508CC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040181" y="4795829"/>
            <a:ext cx="1" cy="86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ECDE5F-23BA-4BD3-89B9-14284F5BD526}"/>
                  </a:ext>
                </a:extLst>
              </p:cNvPr>
              <p:cNvSpPr txBox="1"/>
              <p:nvPr/>
            </p:nvSpPr>
            <p:spPr>
              <a:xfrm>
                <a:off x="5143500" y="4406156"/>
                <a:ext cx="5823286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𝑫𝑬</m:t>
                    </m:r>
                  </m:oMath>
                </a14:m>
                <a:r>
                  <a:rPr lang="en-US" altLang="ko-KR" sz="1100" dirty="0"/>
                  <a:t> is no longer safely positive-definite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ECDE5F-23BA-4BD3-89B9-14284F5B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406156"/>
                <a:ext cx="5823286" cy="281167"/>
              </a:xfrm>
              <a:prstGeom prst="rect">
                <a:avLst/>
              </a:prstGeom>
              <a:blipFill>
                <a:blip r:embed="rId7"/>
                <a:stretch>
                  <a:fillRect l="-105"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47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</p:spPr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f) Implementation</a:t>
            </a:r>
            <a:endParaRPr lang="en-US" b="1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417249E-3A46-4C96-8265-BB5CC34C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3BC744-85AE-43F6-840D-BFC6EEEBE1A4}"/>
                  </a:ext>
                </a:extLst>
              </p:cNvPr>
              <p:cNvSpPr txBox="1"/>
              <p:nvPr/>
            </p:nvSpPr>
            <p:spPr>
              <a:xfrm>
                <a:off x="3546763" y="1971091"/>
                <a:ext cx="1671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altLang="ko-KR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3BC744-85AE-43F6-840D-BFC6EEEB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3" y="1971091"/>
                <a:ext cx="167178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FAD31499-2DDB-433A-B6E2-18ABBDB4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0" y="1298287"/>
            <a:ext cx="4619625" cy="676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353B95-893F-4181-9EB5-D399FE3D4DA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391163" y="1974562"/>
            <a:ext cx="0" cy="72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9A264-2507-4841-86FD-7EA26760C8BC}"/>
                  </a:ext>
                </a:extLst>
              </p:cNvPr>
              <p:cNvSpPr txBox="1"/>
              <p:nvPr/>
            </p:nvSpPr>
            <p:spPr>
              <a:xfrm>
                <a:off x="840398" y="2776067"/>
                <a:ext cx="533398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𝐷𝐸𝐼</m:t>
                          </m:r>
                        </m:e>
                      </m:d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9A264-2507-4841-86FD-7EA26760C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8" y="2776067"/>
                <a:ext cx="5333987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D44B45-69A0-48F3-88C2-998AE7AD33A0}"/>
                  </a:ext>
                </a:extLst>
              </p:cNvPr>
              <p:cNvSpPr txBox="1"/>
              <p:nvPr/>
            </p:nvSpPr>
            <p:spPr>
              <a:xfrm>
                <a:off x="762013" y="4172980"/>
                <a:ext cx="5333987" cy="2340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b="1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p>
                              <m:sSup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𝐷𝐸𝐼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altLang="ko-KR" sz="2400" b="1" dirty="0"/>
                  <a:t> </a:t>
                </a:r>
                <a:r>
                  <a:rPr lang="en-US" altLang="ko-KR" sz="1000" dirty="0"/>
                  <a:t>// accuracy</a:t>
                </a:r>
                <a:endParaRPr lang="en-US" altLang="ko-KR" sz="3200" dirty="0"/>
              </a:p>
              <a:p>
                <a:endParaRPr lang="en-US" altLang="ko-KR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D44B45-69A0-48F3-88C2-998AE7AD3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3" y="4172980"/>
                <a:ext cx="5333987" cy="2340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A2E2838-AFB2-49D7-8FED-23CB61B24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906" y="943595"/>
            <a:ext cx="3990084" cy="528541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9D2DE2-61E0-4D2F-9C4B-D96ED7B58BFA}"/>
              </a:ext>
            </a:extLst>
          </p:cNvPr>
          <p:cNvCxnSpPr/>
          <p:nvPr/>
        </p:nvCxnSpPr>
        <p:spPr>
          <a:xfrm>
            <a:off x="7870305" y="3853285"/>
            <a:ext cx="1402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1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f) Implementation</a:t>
            </a:r>
            <a:endParaRPr lang="en-US" b="1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417249E-3A46-4C96-8265-BB5CC34C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endParaRPr lang="en-US" sz="1400" b="1" dirty="0"/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BC744-85AE-43F6-840D-BFC6EEEBE1A4}"/>
              </a:ext>
            </a:extLst>
          </p:cNvPr>
          <p:cNvSpPr txBox="1"/>
          <p:nvPr/>
        </p:nvSpPr>
        <p:spPr>
          <a:xfrm>
            <a:off x="1071418" y="1832630"/>
            <a:ext cx="5823286" cy="28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Let I</a:t>
            </a:r>
            <a:r>
              <a:rPr lang="en-US" altLang="ko-KR" sz="1200" b="1" dirty="0"/>
              <a:t>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x</a:t>
            </a:r>
            <a:endParaRPr lang="en-US" altLang="ko-KR" sz="11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DE094-64D7-4175-A50F-4C8DEFAF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30" y="1160510"/>
            <a:ext cx="1476375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3BA2C-512A-47D8-A565-A181E278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2112963"/>
            <a:ext cx="3571875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47B7E9-6011-47C7-BA8D-45893DE88FA9}"/>
              </a:ext>
            </a:extLst>
          </p:cNvPr>
          <p:cNvSpPr txBox="1"/>
          <p:nvPr/>
        </p:nvSpPr>
        <p:spPr>
          <a:xfrm>
            <a:off x="1071418" y="3146648"/>
            <a:ext cx="5823286" cy="28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Multiply D</a:t>
            </a:r>
            <a:endParaRPr lang="en-US" altLang="ko-KR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F965B-E1DE-4000-B684-11476EC9F500}"/>
              </a:ext>
            </a:extLst>
          </p:cNvPr>
          <p:cNvSpPr txBox="1"/>
          <p:nvPr/>
        </p:nvSpPr>
        <p:spPr>
          <a:xfrm>
            <a:off x="1071418" y="4101710"/>
            <a:ext cx="5823286" cy="28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Let </a:t>
            </a:r>
            <a:r>
              <a:rPr lang="en-US" altLang="ko-KR" sz="1200" dirty="0" err="1"/>
              <a:t>DEI</a:t>
            </a:r>
            <a:r>
              <a:rPr lang="en-US" altLang="ko-KR" sz="1200" b="1" dirty="0" err="1"/>
              <a:t>p</a:t>
            </a:r>
            <a:r>
              <a:rPr lang="en-US" altLang="ko-KR" sz="1200" dirty="0"/>
              <a:t> = y</a:t>
            </a:r>
            <a:endParaRPr lang="en-US" altLang="ko-KR" sz="11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AF5761-A1DA-41F6-A516-BB6EEDEA4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17" y="4665083"/>
            <a:ext cx="3971925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7FF50D-4B4F-4B3B-B238-A1D68036AA65}"/>
              </a:ext>
            </a:extLst>
          </p:cNvPr>
          <p:cNvSpPr txBox="1"/>
          <p:nvPr/>
        </p:nvSpPr>
        <p:spPr>
          <a:xfrm>
            <a:off x="1071418" y="5733256"/>
            <a:ext cx="5823286" cy="28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Multiply</a:t>
            </a:r>
            <a:r>
              <a:rPr lang="ko-KR" altLang="en-US" sz="1200" dirty="0"/>
              <a:t> </a:t>
            </a:r>
            <a:r>
              <a:rPr lang="en-US" altLang="ko-KR" sz="1200" dirty="0"/>
              <a:t>I</a:t>
            </a:r>
            <a:endParaRPr lang="en-US" altLang="ko-KR" sz="11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A247C0-139A-4A7A-A602-31CBC2BC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738" y="1676170"/>
            <a:ext cx="6133099" cy="35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f) Implementation</a:t>
            </a:r>
            <a:endParaRPr lang="en-US" b="1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928BCD42-AA21-4412-B2F0-4B21FCB4320B}"/>
              </a:ext>
            </a:extLst>
          </p:cNvPr>
          <p:cNvSpPr txBox="1">
            <a:spLocks/>
          </p:cNvSpPr>
          <p:nvPr/>
        </p:nvSpPr>
        <p:spPr>
          <a:xfrm>
            <a:off x="609599" y="1000733"/>
            <a:ext cx="5606473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b="1" dirty="0"/>
              <a:t>FT1</a:t>
            </a:r>
          </a:p>
          <a:p>
            <a:pPr marL="285750" indent="-285750">
              <a:buFontTx/>
              <a:buChar char="-"/>
            </a:pPr>
            <a:endParaRPr lang="en-US" sz="1800" b="1" dirty="0"/>
          </a:p>
          <a:p>
            <a:r>
              <a:rPr lang="en-US" sz="1400" dirty="0"/>
              <a:t>     1. Convolve with </a:t>
            </a:r>
            <a:r>
              <a:rPr lang="en-US" sz="1400" u="sng" dirty="0"/>
              <a:t>gridding kernel</a:t>
            </a:r>
          </a:p>
          <a:p>
            <a:endParaRPr lang="en-US" sz="1400" dirty="0"/>
          </a:p>
          <a:p>
            <a:r>
              <a:rPr lang="en-US" sz="1400" dirty="0"/>
              <a:t>     2. </a:t>
            </a:r>
            <a:r>
              <a:rPr lang="en-US" sz="1400" u="sng" dirty="0"/>
              <a:t>Twofold oversampling</a:t>
            </a:r>
            <a:r>
              <a:rPr lang="en-US" sz="1400" dirty="0"/>
              <a:t> along Cartesian grid</a:t>
            </a:r>
          </a:p>
          <a:p>
            <a:endParaRPr lang="en-US" sz="1400" dirty="0"/>
          </a:p>
          <a:p>
            <a:r>
              <a:rPr lang="en-US" sz="1400" dirty="0"/>
              <a:t>     3. FFT to image domain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4. Trim image matrix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5. Divided by Fourier transform of gridding kernel </a:t>
            </a:r>
            <a:endParaRPr lang="en-US" sz="1200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3657B-3D47-4B07-BB7E-0BD90FB4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81" y="1294744"/>
            <a:ext cx="3109572" cy="50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f) Implementation</a:t>
            </a:r>
            <a:endParaRPr lang="en-US" b="1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928BCD42-AA21-4412-B2F0-4B21FCB4320B}"/>
              </a:ext>
            </a:extLst>
          </p:cNvPr>
          <p:cNvSpPr txBox="1">
            <a:spLocks/>
          </p:cNvSpPr>
          <p:nvPr/>
        </p:nvSpPr>
        <p:spPr>
          <a:xfrm>
            <a:off x="609599" y="1000733"/>
            <a:ext cx="5606473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b="1" dirty="0"/>
              <a:t>FT2</a:t>
            </a:r>
          </a:p>
          <a:p>
            <a:pPr marL="285750" indent="-285750">
              <a:buFontTx/>
              <a:buChar char="-"/>
            </a:pPr>
            <a:endParaRPr lang="en-US" sz="1800" b="1" dirty="0"/>
          </a:p>
          <a:p>
            <a:r>
              <a:rPr lang="en-US" sz="1400" dirty="0"/>
              <a:t>     1. Divide by Fourier transform of gridding kernel</a:t>
            </a:r>
          </a:p>
          <a:p>
            <a:endParaRPr lang="en-US" sz="1400" dirty="0"/>
          </a:p>
          <a:p>
            <a:r>
              <a:rPr lang="en-US" sz="1400" dirty="0"/>
              <a:t>     2. Double image matrix and zero-pad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3. Inverse FFT to k-space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4. Convolve with gridding kernel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5. Resample along non-standard trajectory</a:t>
            </a:r>
            <a:endParaRPr lang="en-US" sz="1200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5FF22-4555-4B41-881A-136EEA7C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00" y="1173162"/>
            <a:ext cx="289829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4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g) k-space filtering</a:t>
            </a:r>
            <a:endParaRPr lang="en-US" b="1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928BCD42-AA21-4412-B2F0-4B21FCB4320B}"/>
              </a:ext>
            </a:extLst>
          </p:cNvPr>
          <p:cNvSpPr txBox="1">
            <a:spLocks/>
          </p:cNvSpPr>
          <p:nvPr/>
        </p:nvSpPr>
        <p:spPr>
          <a:xfrm>
            <a:off x="609599" y="1000733"/>
            <a:ext cx="11111346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- When the k-space trajectory used does not cover the entire, rectangular k-space region, the information from the corners of k-space could not be yield directly.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- The coil sensitivity have </a:t>
            </a:r>
            <a:r>
              <a:rPr lang="en-US" sz="2000" b="1" u="sng" dirty="0"/>
              <a:t>nonfinite Fourier representations</a:t>
            </a:r>
            <a:r>
              <a:rPr lang="en-US" sz="2000" b="1" dirty="0"/>
              <a:t> which permit collecting </a:t>
            </a:r>
            <a:r>
              <a:rPr lang="en-US" sz="2000" b="1" dirty="0" err="1"/>
              <a:t>infor-mation</a:t>
            </a:r>
            <a:r>
              <a:rPr lang="en-US" sz="2000" b="1" dirty="0"/>
              <a:t> also from regions away from the actual k-space trajectory.</a:t>
            </a:r>
          </a:p>
          <a:p>
            <a:pPr marL="285750" indent="-285750">
              <a:buFontTx/>
              <a:buChar char="-"/>
            </a:pPr>
            <a:endParaRPr lang="en-US" sz="1800" b="1" dirty="0"/>
          </a:p>
          <a:p>
            <a:pPr marL="285750" indent="-285750">
              <a:buFontTx/>
              <a:buChar char="-"/>
            </a:pPr>
            <a:r>
              <a:rPr lang="en-US" sz="1800" b="1" dirty="0"/>
              <a:t>However, coil sensitivities have only small information on high frequency. As a consequence, the calculation of getting high frequency info from coil sensitivities should be ill-posed problem     (intense noise contamination occurs).</a:t>
            </a:r>
          </a:p>
          <a:p>
            <a:pPr marL="285750" indent="-285750">
              <a:buFontTx/>
              <a:buChar char="-"/>
            </a:pPr>
            <a:endParaRPr lang="en-US" sz="1800" b="1" dirty="0"/>
          </a:p>
          <a:p>
            <a:pPr marL="285750" indent="-285750">
              <a:buFontTx/>
              <a:buChar char="-"/>
            </a:pPr>
            <a:r>
              <a:rPr lang="en-US" sz="1800" b="1" dirty="0"/>
              <a:t>We can relieve noise-amplification by using k-space filtering process.</a:t>
            </a:r>
          </a:p>
          <a:p>
            <a:pPr marL="285750" indent="-285750">
              <a:buFontTx/>
              <a:buChar char="-"/>
            </a:pPr>
            <a:endParaRPr lang="en-US" sz="1800" b="1" dirty="0"/>
          </a:p>
          <a:p>
            <a:pPr marL="285750" indent="-285750">
              <a:buFontTx/>
              <a:buChar char="-"/>
            </a:pPr>
            <a:r>
              <a:rPr lang="en-US" sz="1800" b="1" dirty="0"/>
              <a:t>Multiply the filter function on inverse Fourier transformed solution(</a:t>
            </a:r>
            <a:r>
              <a:rPr lang="en-US" sz="1800" b="1" dirty="0" err="1"/>
              <a:t>ifft</a:t>
            </a:r>
            <a:r>
              <a:rPr lang="en-US" sz="1800" b="1" dirty="0"/>
              <a:t>(v)), then apply </a:t>
            </a:r>
            <a:r>
              <a:rPr lang="en-US" sz="1800" b="1" dirty="0" err="1"/>
              <a:t>fft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79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g) k-space filtering</a:t>
            </a:r>
            <a:endParaRPr lang="en-US" b="1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928BCD42-AA21-4412-B2F0-4B21FCB4320B}"/>
              </a:ext>
            </a:extLst>
          </p:cNvPr>
          <p:cNvSpPr txBox="1">
            <a:spLocks/>
          </p:cNvSpPr>
          <p:nvPr/>
        </p:nvSpPr>
        <p:spPr>
          <a:xfrm>
            <a:off x="609599" y="1000733"/>
            <a:ext cx="11111346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6ABB6F-DD35-4CB2-A201-D634D3A4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24" y="3939310"/>
            <a:ext cx="3400425" cy="152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ACBEC7-A186-42D8-940F-B347CFC9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0" y="1394690"/>
            <a:ext cx="4047380" cy="1034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C1CC9BC-6D2C-4961-B566-6BE359995BB3}"/>
                  </a:ext>
                </a:extLst>
              </p:cNvPr>
              <p:cNvSpPr/>
              <p:nvPr/>
            </p:nvSpPr>
            <p:spPr>
              <a:xfrm>
                <a:off x="1946190" y="2853499"/>
                <a:ext cx="26970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𝑟𝑎𝑑𝑖𝑢𝑠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dirty="0">
                        <a:latin typeface="맑은 고딕" panose="020B0503020000020004" pitchFamily="50" charset="-127"/>
                      </a:rPr>
                      <m:t>β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맑은 고딕" panose="020B0503020000020004" pitchFamily="50" charset="-127"/>
                      </a:rPr>
                      <m:t> = 100</m:t>
                    </m:r>
                  </m:oMath>
                </a14:m>
                <a:r>
                  <a:rPr lang="en-US" altLang="ko-KR" dirty="0"/>
                  <a:t> (parameter)</a:t>
                </a:r>
                <a:endParaRPr lang="en-US" altLang="ko-KR" sz="1600" b="1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C1CC9BC-6D2C-4961-B566-6BE359995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90" y="2853499"/>
                <a:ext cx="2697020" cy="646331"/>
              </a:xfrm>
              <a:prstGeom prst="rect">
                <a:avLst/>
              </a:prstGeom>
              <a:blipFill>
                <a:blip r:embed="rId4"/>
                <a:stretch>
                  <a:fillRect l="-903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4AB0D-B584-4A8C-A269-F7BE76CFA215}"/>
                  </a:ext>
                </a:extLst>
              </p:cNvPr>
              <p:cNvSpPr txBox="1"/>
              <p:nvPr/>
            </p:nvSpPr>
            <p:spPr>
              <a:xfrm>
                <a:off x="4045527" y="5020625"/>
                <a:ext cx="3916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4AB0D-B584-4A8C-A269-F7BE76CFA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27" y="5020625"/>
                <a:ext cx="3916218" cy="276999"/>
              </a:xfrm>
              <a:prstGeom prst="rect">
                <a:avLst/>
              </a:prstGeom>
              <a:blipFill>
                <a:blip r:embed="rId5"/>
                <a:stretch>
                  <a:fillRect l="-156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4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599" y="1124744"/>
            <a:ext cx="11668125" cy="559673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u="sng" dirty="0"/>
              <a:t>non-Cartesian SENSE</a:t>
            </a:r>
            <a:r>
              <a:rPr lang="en-US" dirty="0"/>
              <a:t> processing by performing reconstruction iteratively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SNR optimization is accomplished using </a:t>
            </a:r>
            <a:r>
              <a:rPr lang="en-US" b="1" dirty="0"/>
              <a:t>CG iteration </a:t>
            </a:r>
            <a:r>
              <a:rPr lang="en-US" dirty="0"/>
              <a:t>method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Make fast computation possible by </a:t>
            </a:r>
            <a:r>
              <a:rPr lang="en-US" b="1" dirty="0"/>
              <a:t>combining FFT with forward and reverse gridding operations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631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r>
              <a:rPr lang="en-US" b="1" dirty="0"/>
              <a:t>Voxel function</a:t>
            </a:r>
            <a:r>
              <a:rPr lang="en-US" sz="1800" b="1" dirty="0"/>
              <a:t> </a:t>
            </a:r>
            <a:r>
              <a:rPr lang="en-US" sz="1800" dirty="0"/>
              <a:t>//</a:t>
            </a:r>
            <a:r>
              <a:rPr lang="en-US" sz="1800" b="1" dirty="0"/>
              <a:t> </a:t>
            </a:r>
            <a:r>
              <a:rPr lang="en-US" sz="1800" dirty="0"/>
              <a:t>reflecting the spatial signal response associated with pixel values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a) Reconstruction Problem</a:t>
            </a:r>
            <a:endParaRPr 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B8137-770C-4474-85A7-4FDB1FFB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3910940"/>
            <a:ext cx="3486150" cy="904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910274-64E9-4746-BEC9-34488447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33" y="4866610"/>
            <a:ext cx="2581275" cy="7048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878F4D-ADCE-4C90-8209-6D0AA2685335}"/>
              </a:ext>
            </a:extLst>
          </p:cNvPr>
          <p:cNvGrpSpPr/>
          <p:nvPr/>
        </p:nvGrpSpPr>
        <p:grpSpPr>
          <a:xfrm>
            <a:off x="1128000" y="1494394"/>
            <a:ext cx="11064000" cy="1977592"/>
            <a:chOff x="1128000" y="1494394"/>
            <a:chExt cx="11064000" cy="19775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1B8EFF3-67DD-423C-B5F7-2F4DD2CE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000" y="1494394"/>
              <a:ext cx="2381250" cy="8667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3919A5-5053-4C96-912C-427D072D0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7678" y="2738561"/>
              <a:ext cx="2009775" cy="7334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6A88C9-5765-4923-8D0F-583EA62ECDEC}"/>
                    </a:ext>
                  </a:extLst>
                </p:cNvPr>
                <p:cNvSpPr txBox="1"/>
                <p:nvPr/>
              </p:nvSpPr>
              <p:spPr>
                <a:xfrm>
                  <a:off x="3681046" y="1761691"/>
                  <a:ext cx="8510954" cy="9662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/>
                    <a:t>// a sample value </a:t>
                  </a:r>
                  <a:r>
                    <a:rPr lang="en-US" altLang="ko-KR" sz="1100" b="1" i="1" dirty="0"/>
                    <a:t>m</a:t>
                  </a:r>
                  <a:r>
                    <a:rPr lang="en-US" altLang="ko-KR" sz="1100" i="1" dirty="0"/>
                    <a:t> </a:t>
                  </a:r>
                  <a:r>
                    <a:rPr lang="en-US" altLang="ko-KR" sz="1100" dirty="0"/>
                    <a:t>obtained from the </a:t>
                  </a:r>
                  <a:r>
                    <a:rPr lang="el-GR" altLang="ko-KR" sz="1100" b="1" i="1" dirty="0"/>
                    <a:t>γ</a:t>
                  </a:r>
                  <a:r>
                    <a:rPr lang="en-US" altLang="ko-KR" sz="1100" dirty="0"/>
                    <a:t>-</a:t>
                  </a:r>
                  <a:r>
                    <a:rPr lang="en-US" altLang="ko-KR" sz="1100" dirty="0" err="1"/>
                    <a:t>th</a:t>
                  </a:r>
                  <a:r>
                    <a:rPr lang="en-US" altLang="ko-KR" sz="1100" dirty="0"/>
                    <a:t> coil at the </a:t>
                  </a:r>
                  <a:r>
                    <a:rPr lang="el-GR" altLang="ko-KR" sz="1100" b="1" i="1" dirty="0"/>
                    <a:t>κ</a:t>
                  </a:r>
                  <a:r>
                    <a:rPr lang="en-US" altLang="ko-KR" sz="1100" dirty="0"/>
                    <a:t>-</a:t>
                  </a:r>
                  <a:r>
                    <a:rPr lang="en-US" altLang="ko-KR" sz="1100" dirty="0" err="1"/>
                    <a:t>th</a:t>
                  </a:r>
                  <a:r>
                    <a:rPr lang="en-US" altLang="ko-KR" sz="1100" dirty="0"/>
                    <a:t> position in </a:t>
                  </a:r>
                  <a:r>
                    <a:rPr lang="en-US" altLang="ko-KR" sz="1100" i="1" dirty="0"/>
                    <a:t>k-</a:t>
                  </a:r>
                  <a:r>
                    <a:rPr lang="en-US" altLang="ko-KR" sz="1100" dirty="0"/>
                    <a:t>space, </a:t>
                  </a:r>
                  <a:r>
                    <a:rPr lang="en-US" altLang="ko-KR" sz="1100" b="1" i="1" dirty="0"/>
                    <a:t>r</a:t>
                  </a:r>
                  <a:r>
                    <a:rPr lang="en-US" altLang="ko-KR" sz="1100" dirty="0"/>
                    <a:t> denotes 3D position</a:t>
                  </a:r>
                </a:p>
                <a:p>
                  <a:r>
                    <a:rPr lang="en-US" altLang="ko-KR" sz="1100" dirty="0"/>
                    <a:t>// </a:t>
                  </a:r>
                  <a:r>
                    <a:rPr lang="en-US" altLang="ko-KR" sz="1100" b="1" i="1" dirty="0"/>
                    <a:t>c</a:t>
                  </a:r>
                  <a:r>
                    <a:rPr lang="en-US" altLang="ko-KR" sz="1100" dirty="0"/>
                    <a:t> results from tissue and sequence parameters</a:t>
                  </a:r>
                  <a:endParaRPr lang="ko-KR" altLang="en-US" sz="800" dirty="0"/>
                </a:p>
                <a:p>
                  <a:endParaRPr lang="en-US" altLang="ko-KR" sz="1100" dirty="0"/>
                </a:p>
                <a:p>
                  <a:endParaRPr lang="en-US" altLang="ko-KR" sz="1100" dirty="0"/>
                </a:p>
                <a:p>
                  <a:r>
                    <a:rPr lang="en-US" altLang="ko-KR" sz="1100" dirty="0"/>
                    <a:t>// net </a:t>
                  </a:r>
                  <a:r>
                    <a:rPr lang="en-US" altLang="ko-KR" sz="1100" b="1" i="1" dirty="0"/>
                    <a:t>encoding function </a:t>
                  </a:r>
                  <a:r>
                    <a:rPr lang="en-US" altLang="ko-KR" sz="1100" dirty="0"/>
                    <a:t>composed of harmonic modulation and the complex spatial sensitivity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altLang="ko-KR" sz="1100" b="1" dirty="0"/>
                            <m:t>γ</m:t>
                          </m:r>
                        </m:sub>
                      </m:sSub>
                    </m:oMath>
                  </a14:m>
                  <a:r>
                    <a:rPr lang="en-US" altLang="ko-KR" sz="1100" dirty="0"/>
                    <a:t> of coil </a:t>
                  </a:r>
                  <a:r>
                    <a:rPr lang="el-GR" altLang="ko-KR" sz="1100" b="1" i="1" dirty="0"/>
                    <a:t>γ</a:t>
                  </a:r>
                  <a:r>
                    <a:rPr lang="en-US" altLang="ko-KR" sz="1100" dirty="0"/>
                    <a:t>, and </a:t>
                  </a:r>
                  <a:endParaRPr lang="en-US" altLang="ko-KR" sz="1100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86A88C9-5765-4923-8D0F-583EA62E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046" y="1761691"/>
                  <a:ext cx="8510954" cy="966227"/>
                </a:xfrm>
                <a:prstGeom prst="rect">
                  <a:avLst/>
                </a:prstGeom>
                <a:blipFill>
                  <a:blip r:embed="rId6"/>
                  <a:stretch>
                    <a:fillRect b="-6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7BD7564-4260-4DC5-B2CF-0A9C0C5B5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6200" y="2304934"/>
              <a:ext cx="1543050" cy="447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6986C34-A637-403F-BF47-8F3AFA04CCBE}"/>
                    </a:ext>
                  </a:extLst>
                </p:cNvPr>
                <p:cNvSpPr txBox="1"/>
                <p:nvPr/>
              </p:nvSpPr>
              <p:spPr>
                <a:xfrm>
                  <a:off x="3681046" y="2920611"/>
                  <a:ext cx="85109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/>
                    <a:t>//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altLang="ko-KR" sz="1100" dirty="0"/>
                    <a:t> image values is to be calculated as a linear combination of sample values where </a:t>
                  </a:r>
                  <a:r>
                    <a:rPr lang="el-GR" altLang="ko-KR" sz="1100" b="1" i="1" dirty="0"/>
                    <a:t>ρ</a:t>
                  </a:r>
                  <a:r>
                    <a:rPr lang="en-US" altLang="ko-KR" sz="1100" dirty="0"/>
                    <a:t> counts the voxels to be resolved</a:t>
                  </a:r>
                </a:p>
                <a:p>
                  <a:r>
                    <a:rPr lang="en-US" altLang="ko-KR" sz="1100" dirty="0"/>
                    <a:t>// reconstruction matrix </a:t>
                  </a:r>
                  <a:r>
                    <a:rPr lang="en-US" altLang="ko-KR" sz="1100" b="1" i="1" dirty="0"/>
                    <a:t>F, </a:t>
                  </a:r>
                  <a14:m>
                    <m:oMath xmlns:m="http://schemas.openxmlformats.org/officeDocument/2006/math"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altLang="ko-KR" sz="1100" dirty="0"/>
                    <a:t> </a:t>
                  </a:r>
                  <a:endParaRPr lang="en-US" altLang="ko-KR" sz="1100" b="1" i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6986C34-A637-403F-BF47-8F3AFA04C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046" y="2920611"/>
                  <a:ext cx="8510954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E476EF8-8911-41A2-93CF-CA2679F4B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1941" y="5775917"/>
            <a:ext cx="2419350" cy="6667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01C4D7-D774-40C3-A551-AEB210D8BCA5}"/>
              </a:ext>
            </a:extLst>
          </p:cNvPr>
          <p:cNvGrpSpPr/>
          <p:nvPr/>
        </p:nvGrpSpPr>
        <p:grpSpPr>
          <a:xfrm>
            <a:off x="844062" y="3762050"/>
            <a:ext cx="11582400" cy="1660520"/>
            <a:chOff x="867507" y="3901775"/>
            <a:chExt cx="11582400" cy="1660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71E74A-A78D-4405-AFEF-6A36EF9C24E6}"/>
                    </a:ext>
                  </a:extLst>
                </p:cNvPr>
                <p:cNvSpPr txBox="1"/>
                <p:nvPr/>
              </p:nvSpPr>
              <p:spPr>
                <a:xfrm>
                  <a:off x="3938953" y="4949263"/>
                  <a:ext cx="8510954" cy="461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/>
                    <a:t>// </a:t>
                  </a:r>
                  <a:r>
                    <a:rPr lang="en-US" altLang="ko-KR" sz="1100" b="1" i="1" dirty="0"/>
                    <a:t>voxel function</a:t>
                  </a:r>
                  <a:r>
                    <a:rPr lang="en-US" altLang="ko-KR" sz="1100" dirty="0"/>
                    <a:t>; spatial weighting of signal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l-GR" altLang="ko-KR" sz="1100" b="1" i="1" dirty="0"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</m:oMath>
                  </a14:m>
                  <a:endParaRPr lang="en-US" altLang="ko-KR" sz="1100" b="1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100" dirty="0"/>
                    <a:t>// </a:t>
                  </a:r>
                  <a:r>
                    <a:rPr lang="en-US" altLang="ko-KR" sz="1100" u="sng" dirty="0"/>
                    <a:t>the matrix </a:t>
                  </a:r>
                  <a:r>
                    <a:rPr lang="en-US" altLang="ko-KR" sz="1100" b="1" i="1" u="sng" dirty="0"/>
                    <a:t>F </a:t>
                  </a:r>
                  <a:r>
                    <a:rPr lang="en-US" altLang="ko-KR" sz="1100" u="sng" dirty="0"/>
                    <a:t>has to be chosen such that</a:t>
                  </a:r>
                  <a14:m>
                    <m:oMath xmlns:m="http://schemas.openxmlformats.org/officeDocument/2006/math">
                      <m:r>
                        <a:rPr lang="en-US" altLang="ko-KR" sz="1100" b="0" i="0" u="sng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100" u="sng" dirty="0"/>
                    <a:t> the resulting voxel functions approximate the desired voxel shapes.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71E74A-A78D-4405-AFEF-6A36EF9C2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953" y="4949263"/>
                  <a:ext cx="8510954" cy="461280"/>
                </a:xfrm>
                <a:prstGeom prst="rect">
                  <a:avLst/>
                </a:prstGeom>
                <a:blipFill>
                  <a:blip r:embed="rId10"/>
                  <a:stretch>
                    <a:fillRect t="-1316"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97AE43F-3595-47B7-BE0D-B74697FB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507" y="3901775"/>
              <a:ext cx="3486150" cy="9048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B015E47-2B1A-4174-A520-0838554AE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678" y="4857445"/>
              <a:ext cx="2581275" cy="7048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ED2C4D-6F99-447B-9128-E43CD8F9324A}"/>
                  </a:ext>
                </a:extLst>
              </p:cNvPr>
              <p:cNvSpPr txBox="1"/>
              <p:nvPr/>
            </p:nvSpPr>
            <p:spPr>
              <a:xfrm>
                <a:off x="3712379" y="5676366"/>
                <a:ext cx="8510954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u="sng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l-GR" altLang="ko-KR" sz="1100" b="1" i="1" u="sng" dirty="0">
                            <a:latin typeface="Cambria Math" panose="02040503050406030204" pitchFamily="18" charset="0"/>
                          </a:rPr>
                          <m:t>𝝆</m:t>
                        </m:r>
                      </m:sub>
                    </m:sSub>
                  </m:oMath>
                </a14:m>
                <a:r>
                  <a:rPr lang="en-US" altLang="ko-KR" sz="1100" b="1" u="sng" dirty="0"/>
                  <a:t> </a:t>
                </a:r>
                <a:r>
                  <a:rPr lang="en-US" altLang="ko-KR" sz="1100" u="sng" dirty="0"/>
                  <a:t>denote an </a:t>
                </a:r>
                <a:r>
                  <a:rPr lang="en-US" altLang="ko-KR" sz="1100" b="1" u="sng" dirty="0"/>
                  <a:t>orthonormal set of ideal voxel shapes</a:t>
                </a:r>
                <a:r>
                  <a:rPr lang="en-US" altLang="ko-KR" sz="1100" b="1" dirty="0"/>
                  <a:t>, </a:t>
                </a:r>
                <a:r>
                  <a:rPr lang="en-US" altLang="ko-KR" sz="1100" dirty="0"/>
                  <a:t>e.g. box functions</a:t>
                </a:r>
              </a:p>
              <a:p>
                <a:r>
                  <a:rPr lang="en-US" altLang="ko-KR" sz="1100" dirty="0"/>
                  <a:t>//</a:t>
                </a:r>
                <a:r>
                  <a:rPr lang="en-US" altLang="ko-KR" sz="1100" b="1" i="1" dirty="0"/>
                  <a:t> </a:t>
                </a:r>
                <a:r>
                  <a:rPr lang="en-US" altLang="ko-KR" sz="1100" dirty="0"/>
                  <a:t>the relation between ideal voxel shapes and encoding functions is described by encoding matrix </a:t>
                </a:r>
                <a:r>
                  <a:rPr lang="en-US" altLang="ko-KR" sz="1100" b="1" i="1" dirty="0"/>
                  <a:t>E</a:t>
                </a:r>
              </a:p>
              <a:p>
                <a:endParaRPr lang="en-US" altLang="ko-KR" sz="1100" dirty="0"/>
              </a:p>
              <a:p>
                <a:r>
                  <a:rPr lang="en-US" altLang="ko-KR" sz="1100" dirty="0"/>
                  <a:t>//</a:t>
                </a:r>
                <a:r>
                  <a:rPr lang="en-US" altLang="ko-KR" sz="1100" b="1" i="1" dirty="0"/>
                  <a:t> </a:t>
                </a:r>
                <a:r>
                  <a:rPr lang="en-US" altLang="ko-KR" sz="1100" b="1" i="1" u="sng" dirty="0"/>
                  <a:t>E </a:t>
                </a:r>
                <a:r>
                  <a:rPr lang="en-US" altLang="ko-KR" sz="1100" u="sng" dirty="0"/>
                  <a:t>is formed by the scalar products of the hybrid gradient, sensitivity encoding functions and the chosen voxel prototypes</a:t>
                </a:r>
              </a:p>
              <a:p>
                <a:r>
                  <a:rPr lang="en-US" altLang="ko-KR" sz="1100" dirty="0"/>
                  <a:t>// set Dirac distributions as voxel prototypes, the equation is reduced to </a:t>
                </a:r>
                <a:endParaRPr lang="en-US" altLang="ko-KR" sz="1100" u="sn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ED2C4D-6F99-447B-9128-E43CD8F9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9" y="5676366"/>
                <a:ext cx="8510954" cy="953915"/>
              </a:xfrm>
              <a:prstGeom prst="rect">
                <a:avLst/>
              </a:prstGeom>
              <a:blipFill>
                <a:blip r:embed="rId11"/>
                <a:stretch>
                  <a:fillRect t="-637" b="-3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F026C5AE-AA27-4871-B02C-7453DE75BE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6258" y="6428155"/>
            <a:ext cx="1651465" cy="4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r>
              <a:rPr lang="en-US" b="1" dirty="0"/>
              <a:t>Voxel function</a:t>
            </a:r>
            <a:r>
              <a:rPr lang="en-US" sz="1800" b="1" dirty="0"/>
              <a:t> </a:t>
            </a:r>
            <a:r>
              <a:rPr lang="en-US" sz="1800" dirty="0"/>
              <a:t>//</a:t>
            </a:r>
            <a:r>
              <a:rPr lang="en-US" sz="1800" b="1" dirty="0"/>
              <a:t> </a:t>
            </a:r>
            <a:r>
              <a:rPr lang="en-US" sz="1800" dirty="0"/>
              <a:t>there are many possible ways of approximating ideal voxels.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a) Reconstruction Problem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1E74A-A78D-4405-AFEF-6A36EF9C24E6}"/>
              </a:ext>
            </a:extLst>
          </p:cNvPr>
          <p:cNvSpPr txBox="1"/>
          <p:nvPr/>
        </p:nvSpPr>
        <p:spPr>
          <a:xfrm>
            <a:off x="4812221" y="2673245"/>
            <a:ext cx="851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each voxel function fulfil the orthonormality relations of its </a:t>
            </a:r>
            <a:r>
              <a:rPr lang="en-US" altLang="ko-KR" sz="1100" u="sng" dirty="0"/>
              <a:t>ideal counterpart</a:t>
            </a:r>
            <a:endParaRPr lang="en-US" altLang="ko-KR" sz="1100" b="1" i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EFA3F-F5C1-4E2A-AA27-8A2B0BC86028}"/>
              </a:ext>
            </a:extLst>
          </p:cNvPr>
          <p:cNvSpPr txBox="1"/>
          <p:nvPr/>
        </p:nvSpPr>
        <p:spPr>
          <a:xfrm>
            <a:off x="1148863" y="19382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Weak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1AAF37-329E-4457-8547-CFB5DBCB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19" y="2440110"/>
            <a:ext cx="2857500" cy="742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729DA3-6734-43E0-9640-F7B7C540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06" y="3207480"/>
            <a:ext cx="1228725" cy="590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175B69-450C-4EA7-84BB-4C5AC6B74D81}"/>
              </a:ext>
            </a:extLst>
          </p:cNvPr>
          <p:cNvSpPr txBox="1"/>
          <p:nvPr/>
        </p:nvSpPr>
        <p:spPr>
          <a:xfrm>
            <a:off x="4812221" y="3371950"/>
            <a:ext cx="851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</a:t>
            </a:r>
            <a:r>
              <a:rPr lang="en-US" altLang="ko-KR" sz="1100" b="1" i="1" dirty="0"/>
              <a:t>F</a:t>
            </a:r>
            <a:r>
              <a:rPr lang="en-US" altLang="ko-KR" sz="1100" dirty="0"/>
              <a:t> : reconstruction matrix   </a:t>
            </a:r>
            <a:r>
              <a:rPr lang="en-US" altLang="ko-KR" sz="1100" b="1" i="1" dirty="0"/>
              <a:t>E</a:t>
            </a:r>
            <a:r>
              <a:rPr lang="en-US" altLang="ko-KR" sz="1100" dirty="0"/>
              <a:t> : encoding matrix,                                (Dirac distributions as voxel prototypes) </a:t>
            </a:r>
            <a:endParaRPr lang="en-US" altLang="ko-KR" sz="1100" b="1" i="1" u="sng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2FECE4-9C50-48DC-988A-BE758A37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97" y="3323793"/>
            <a:ext cx="1461033" cy="357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4E4870-6182-4626-8951-11CAB334C643}"/>
              </a:ext>
            </a:extLst>
          </p:cNvPr>
          <p:cNvSpPr txBox="1"/>
          <p:nvPr/>
        </p:nvSpPr>
        <p:spPr>
          <a:xfrm>
            <a:off x="4812221" y="3735215"/>
            <a:ext cx="8510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It is underdetermined ; </a:t>
            </a:r>
            <a:r>
              <a:rPr lang="en-US" altLang="ko-KR" sz="1100" dirty="0" err="1"/>
              <a:t>nc</a:t>
            </a:r>
            <a:r>
              <a:rPr lang="en-US" altLang="ko-KR" sz="1100" dirty="0"/>
              <a:t>*</a:t>
            </a:r>
            <a:r>
              <a:rPr lang="en-US" altLang="ko-KR" sz="1100" dirty="0" err="1"/>
              <a:t>nk</a:t>
            </a:r>
            <a:r>
              <a:rPr lang="en-US" altLang="ko-KR" sz="1100" dirty="0"/>
              <a:t> exceeds </a:t>
            </a:r>
            <a:r>
              <a:rPr lang="en-US" altLang="ko-KR" sz="1100" dirty="0" err="1"/>
              <a:t>nv</a:t>
            </a:r>
            <a:r>
              <a:rPr lang="en-US" altLang="ko-KR" sz="1100" dirty="0"/>
              <a:t> -&gt; </a:t>
            </a:r>
            <a:r>
              <a:rPr lang="en-US" altLang="ko-KR" sz="1100" b="1" i="1" dirty="0"/>
              <a:t>F  </a:t>
            </a:r>
            <a:r>
              <a:rPr lang="en-US" altLang="ko-KR" sz="1100" dirty="0"/>
              <a:t>should be underdetermined to make Identity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Means, it has degrees of freedom in the choice of the reconstruction matrix (optimizing SNR)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708409C-7A14-4864-A420-30A9A080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65" y="4733102"/>
            <a:ext cx="3143205" cy="577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92E873-E2B5-4C1B-A1F7-9EF0583C5F95}"/>
              </a:ext>
            </a:extLst>
          </p:cNvPr>
          <p:cNvSpPr txBox="1"/>
          <p:nvPr/>
        </p:nvSpPr>
        <p:spPr>
          <a:xfrm>
            <a:off x="4812221" y="4768595"/>
            <a:ext cx="8510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</a:t>
            </a:r>
            <a:r>
              <a:rPr lang="en-US" altLang="ko-KR" sz="1100" b="1" dirty="0"/>
              <a:t>the best solution of FE = Id in terms of SNR </a:t>
            </a:r>
            <a:r>
              <a:rPr lang="en-US" altLang="ko-KR" sz="1100" dirty="0"/>
              <a:t>; acquired by using Lagrange calculus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</a:t>
            </a:r>
            <a:r>
              <a:rPr lang="en-US" altLang="ko-KR" sz="1100" b="1" i="1" dirty="0"/>
              <a:t>psi</a:t>
            </a:r>
            <a:r>
              <a:rPr lang="ko-KR" altLang="en-US" sz="1100" b="1" i="1" dirty="0"/>
              <a:t> </a:t>
            </a:r>
            <a:r>
              <a:rPr lang="en-US" altLang="ko-KR" sz="1100" b="1" i="1" dirty="0"/>
              <a:t>tilde</a:t>
            </a:r>
            <a:r>
              <a:rPr lang="ko-KR" altLang="en-US" sz="1100" b="1" i="1" dirty="0"/>
              <a:t> </a:t>
            </a:r>
            <a:r>
              <a:rPr lang="en-US" altLang="ko-KR" sz="1100" dirty="0"/>
              <a:t>denotes the sample noise matrix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4BA9400-2934-40E3-BA48-E99BA5BC2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945" y="5348072"/>
            <a:ext cx="3095625" cy="6667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8BDB69-2031-41BF-AB11-9A1D649D5665}"/>
              </a:ext>
            </a:extLst>
          </p:cNvPr>
          <p:cNvSpPr txBox="1"/>
          <p:nvPr/>
        </p:nvSpPr>
        <p:spPr>
          <a:xfrm>
            <a:off x="4812221" y="5536430"/>
            <a:ext cx="851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image noise matrix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CF2529B-E4BF-41E5-BBE4-B6D1047E8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920" y="5955062"/>
            <a:ext cx="3295650" cy="6477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F56589D-7402-4030-8013-55D20494B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339" y="6022862"/>
            <a:ext cx="2905125" cy="523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487FED-ECFF-4AB0-800D-9E967BF5F398}"/>
              </a:ext>
            </a:extLst>
          </p:cNvPr>
          <p:cNvSpPr txBox="1"/>
          <p:nvPr/>
        </p:nvSpPr>
        <p:spPr>
          <a:xfrm>
            <a:off x="7833585" y="6201447"/>
            <a:ext cx="2031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Reconstruction equation</a:t>
            </a:r>
          </a:p>
        </p:txBody>
      </p:sp>
    </p:spTree>
    <p:extLst>
      <p:ext uri="{BB962C8B-B14F-4D97-AF65-F5344CB8AC3E}">
        <p14:creationId xmlns:p14="http://schemas.microsoft.com/office/powerpoint/2010/main" val="6772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15795C-2CCF-47E6-9E57-E9AF4D0DF500}"/>
              </a:ext>
            </a:extLst>
          </p:cNvPr>
          <p:cNvGrpSpPr/>
          <p:nvPr/>
        </p:nvGrpSpPr>
        <p:grpSpPr>
          <a:xfrm>
            <a:off x="1257300" y="1241312"/>
            <a:ext cx="9001125" cy="1281444"/>
            <a:chOff x="1171575" y="1136537"/>
            <a:chExt cx="9001125" cy="128144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986984F-40D7-4D0D-BF32-FB5C65AA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498" y="1136537"/>
              <a:ext cx="4103015" cy="7398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09077B7-F771-4943-BF08-CFAE912AB743}"/>
                    </a:ext>
                  </a:extLst>
                </p:cNvPr>
                <p:cNvSpPr txBox="1"/>
                <p:nvPr/>
              </p:nvSpPr>
              <p:spPr>
                <a:xfrm>
                  <a:off x="1171575" y="1771650"/>
                  <a:ext cx="22479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b="0" dirty="0"/>
                </a:p>
                <a:p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09077B7-F771-4943-BF08-CFAE912AB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575" y="1771650"/>
                  <a:ext cx="2247900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B9846A-367D-4379-8DFD-E8BC7BE74D5D}"/>
                    </a:ext>
                  </a:extLst>
                </p:cNvPr>
                <p:cNvSpPr txBox="1"/>
                <p:nvPr/>
              </p:nvSpPr>
              <p:spPr>
                <a:xfrm>
                  <a:off x="3342005" y="1771649"/>
                  <a:ext cx="22479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∗ 1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b="0" dirty="0"/>
                </a:p>
                <a:p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B9846A-367D-4379-8DFD-E8BC7BE74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05" y="1771649"/>
                  <a:ext cx="2247900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FE45DB-17D3-4020-A3C0-B3E87347883D}"/>
                </a:ext>
              </a:extLst>
            </p:cNvPr>
            <p:cNvSpPr txBox="1"/>
            <p:nvPr/>
          </p:nvSpPr>
          <p:spPr>
            <a:xfrm>
              <a:off x="5724386" y="1506481"/>
              <a:ext cx="444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// too large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9D0C54-2ABD-4EC8-9B16-77C6AD0EBE11}"/>
                  </a:ext>
                </a:extLst>
              </p:cNvPr>
              <p:cNvSpPr txBox="1"/>
              <p:nvPr/>
            </p:nvSpPr>
            <p:spPr>
              <a:xfrm>
                <a:off x="1094106" y="3133725"/>
                <a:ext cx="101549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Using iterative algorithm, </a:t>
                </a:r>
                <a:r>
                  <a:rPr lang="en-US" altLang="ko-KR" b="1" dirty="0"/>
                  <a:t>conjugate-gradient</a:t>
                </a:r>
                <a:r>
                  <a:rPr lang="en-US" altLang="ko-KR" dirty="0"/>
                  <a:t>(CG)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It </a:t>
                </a:r>
                <a:r>
                  <a:rPr lang="en-US" altLang="ko-KR" b="1" dirty="0"/>
                  <a:t>converges</a:t>
                </a:r>
                <a:r>
                  <a:rPr lang="en-US" altLang="ko-KR" dirty="0"/>
                  <a:t> safely given that the coefficient matrix involved is </a:t>
                </a:r>
                <a:r>
                  <a:rPr lang="en-US" altLang="ko-KR" b="1" dirty="0"/>
                  <a:t>positive definite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It yields the exact solution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iteration (theoretically)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Iteration speed depends crucially on how fast matrix-vector multiplication can be performed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9D0C54-2ABD-4EC8-9B16-77C6AD0EB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6" y="3133725"/>
                <a:ext cx="10154919" cy="2031325"/>
              </a:xfrm>
              <a:prstGeom prst="rect">
                <a:avLst/>
              </a:prstGeom>
              <a:blipFill>
                <a:blip r:embed="rId5"/>
                <a:stretch>
                  <a:fillRect l="-600" t="-2703" r="-240" b="-4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7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r>
              <a:rPr lang="en-US" sz="1600" b="1" dirty="0"/>
              <a:t>- The Quadratic Form</a:t>
            </a:r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4BDD4-B327-4FD7-822C-EBE517D8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07" y="1716087"/>
            <a:ext cx="2038350" cy="581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AAF1D-2D21-470B-B2D7-294CD10CCAE8}"/>
              </a:ext>
            </a:extLst>
          </p:cNvPr>
          <p:cNvSpPr txBox="1"/>
          <p:nvPr/>
        </p:nvSpPr>
        <p:spPr>
          <a:xfrm>
            <a:off x="4073236" y="2297112"/>
            <a:ext cx="604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if “A : a symmetric and positive-definite” , Ax = b get the min(f(x))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6B1B2-6123-4D9D-A3DC-B3D178A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69" y="2297112"/>
            <a:ext cx="1266825" cy="390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56527-067A-413A-9118-643EB0D8E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682" y="3990181"/>
            <a:ext cx="3276600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E3C420-C538-4313-B0B3-62389B44D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21" y="4753840"/>
            <a:ext cx="37338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8E7D65-6286-4F6E-8F03-8F22BF65C547}"/>
              </a:ext>
            </a:extLst>
          </p:cNvPr>
          <p:cNvSpPr txBox="1"/>
          <p:nvPr/>
        </p:nvSpPr>
        <p:spPr>
          <a:xfrm>
            <a:off x="4752109" y="4074417"/>
            <a:ext cx="6040582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goal : e -&gt; 0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8DFC0B-50AA-4473-9DEC-22B3BE7C60B7}"/>
                  </a:ext>
                </a:extLst>
              </p:cNvPr>
              <p:cNvSpPr txBox="1"/>
              <p:nvPr/>
            </p:nvSpPr>
            <p:spPr>
              <a:xfrm>
                <a:off x="4752109" y="4826531"/>
                <a:ext cx="6040582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//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/>
                      <m:t>goal</m:t>
                    </m:r>
                    <m:r>
                      <m:rPr>
                        <m:nor/>
                      </m:rPr>
                      <a:rPr lang="en-US" altLang="ko-KR" sz="1400" dirty="0"/>
                      <m:t> : </m:t>
                    </m:r>
                    <m:r>
                      <m:rPr>
                        <m:nor/>
                      </m:rPr>
                      <a:rPr lang="en-US" altLang="ko-KR" sz="1400" b="0" i="0" dirty="0" smtClean="0"/>
                      <m:t>r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b="0" i="0" dirty="0" smtClean="0"/>
                      <m:t>−&gt;</m:t>
                    </m:r>
                    <m:r>
                      <m:rPr>
                        <m:nor/>
                      </m:rPr>
                      <a:rPr lang="en-US" altLang="ko-KR" sz="1400" dirty="0"/>
                      <m:t> 0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8DFC0B-50AA-4473-9DEC-22B3BE7C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09" y="4826531"/>
                <a:ext cx="6040582" cy="311817"/>
              </a:xfrm>
              <a:prstGeom prst="rect">
                <a:avLst/>
              </a:prstGeom>
              <a:blipFill>
                <a:blip r:embed="rId6"/>
                <a:stretch>
                  <a:fillRect l="-303" t="-5882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15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r>
              <a:rPr lang="en-US" sz="1600" b="1" dirty="0"/>
              <a:t>- The Steepest Descent</a:t>
            </a:r>
          </a:p>
          <a:p>
            <a:pPr marL="342900" indent="-342900">
              <a:buAutoNum type="arabicPeriod"/>
            </a:pPr>
            <a:endParaRPr 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AAF1D-2D21-470B-B2D7-294CD10CCAE8}"/>
                  </a:ext>
                </a:extLst>
              </p:cNvPr>
              <p:cNvSpPr txBox="1"/>
              <p:nvPr/>
            </p:nvSpPr>
            <p:spPr>
              <a:xfrm>
                <a:off x="4084289" y="1772691"/>
                <a:ext cx="6991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// </a:t>
                </a:r>
                <a:r>
                  <a:rPr lang="en-US" altLang="ko-KR" sz="1400" b="1" dirty="0"/>
                  <a:t>search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: along the direction of steepest descent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 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AAF1D-2D21-470B-B2D7-294CD10CC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89" y="1772691"/>
                <a:ext cx="6991928" cy="307777"/>
              </a:xfrm>
              <a:prstGeom prst="rect">
                <a:avLst/>
              </a:prstGeom>
              <a:blipFill>
                <a:blip r:embed="rId2"/>
                <a:stretch>
                  <a:fillRect l="-26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2A0430-7282-4876-AEB2-A25FDC34FF70}"/>
                  </a:ext>
                </a:extLst>
              </p:cNvPr>
              <p:cNvSpPr txBox="1"/>
              <p:nvPr/>
            </p:nvSpPr>
            <p:spPr>
              <a:xfrm>
                <a:off x="1697674" y="1704642"/>
                <a:ext cx="2386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2A0430-7282-4876-AEB2-A25FDC34F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74" y="1704642"/>
                <a:ext cx="2386615" cy="369332"/>
              </a:xfrm>
              <a:prstGeom prst="rect">
                <a:avLst/>
              </a:prstGeom>
              <a:blipFill>
                <a:blip r:embed="rId3"/>
                <a:stretch>
                  <a:fillRect l="-510" r="-25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535413-6094-4CDB-9262-A2414538A425}"/>
                  </a:ext>
                </a:extLst>
              </p:cNvPr>
              <p:cNvSpPr txBox="1"/>
              <p:nvPr/>
            </p:nvSpPr>
            <p:spPr>
              <a:xfrm>
                <a:off x="4084289" y="2246274"/>
                <a:ext cx="699192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// </a:t>
                </a:r>
                <a:r>
                  <a:rPr lang="en-US" altLang="ko-KR" sz="1400" b="1" dirty="0"/>
                  <a:t>step size,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altLang="ko-KR" sz="1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choose </a:t>
                </a:r>
                <a14:m>
                  <m:oMath xmlns:m="http://schemas.openxmlformats.org/officeDocument/2006/math">
                    <m:r>
                      <a:rPr lang="el-GR" altLang="ko-KR" sz="14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altLang="ko-KR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ko-KR" sz="1400" dirty="0"/>
                  <a:t> along a line</a:t>
                </a:r>
              </a:p>
              <a:p>
                <a:r>
                  <a:rPr lang="en-US" altLang="ko-KR" sz="1400" b="1" dirty="0"/>
                  <a:t>	</a:t>
                </a:r>
              </a:p>
              <a:p>
                <a:r>
                  <a:rPr lang="en-US" altLang="ko-KR" sz="1400" b="1" dirty="0"/>
                  <a:t>	-&gt;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535413-6094-4CDB-9262-A2414538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89" y="2246274"/>
                <a:ext cx="6991928" cy="738664"/>
              </a:xfrm>
              <a:prstGeom prst="rect">
                <a:avLst/>
              </a:prstGeom>
              <a:blipFill>
                <a:blip r:embed="rId4"/>
                <a:stretch>
                  <a:fillRect l="-262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96DE85F-90ED-4567-BAEA-81F05437D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07" y="2617196"/>
            <a:ext cx="2224950" cy="4163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41A97C-DF9C-43B2-B2FB-59E8545C3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107" y="3089147"/>
            <a:ext cx="3584051" cy="325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8B3737-0947-4376-81F8-1840644C6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014" y="3534906"/>
            <a:ext cx="1236084" cy="3252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D18479-CA3F-45E7-8EF1-5C25D8819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9628" y="3380861"/>
            <a:ext cx="1188232" cy="290337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2CF2EED1-E9AF-4D8C-A154-5F59D5017C1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761018" y="3251790"/>
            <a:ext cx="2259140" cy="482337"/>
          </a:xfrm>
          <a:prstGeom prst="curvedConnector3">
            <a:avLst>
              <a:gd name="adj1" fmla="val -10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DF292B4-7BAD-42E0-AA38-D5FA672F6E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6183" y="3980665"/>
            <a:ext cx="3984070" cy="23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11410604" cy="559673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b="1" dirty="0"/>
                  <a:t>Conjugacy ; </a:t>
                </a:r>
                <a:r>
                  <a:rPr lang="en-US" sz="1200" b="1" dirty="0"/>
                  <a:t>search direction = basis</a:t>
                </a:r>
              </a:p>
              <a:p>
                <a:pPr marL="285750" indent="-285750">
                  <a:buFontTx/>
                  <a:buChar char="-"/>
                </a:pPr>
                <a:endParaRPr lang="en-US" sz="1400" b="1" dirty="0"/>
              </a:p>
              <a:p>
                <a:pPr lvl="1" indent="0">
                  <a:buNone/>
                </a:pPr>
                <a:r>
                  <a:rPr lang="en-US" sz="1400" b="1" dirty="0"/>
                  <a:t>1. Search directions are orthogonal </a:t>
                </a:r>
              </a:p>
              <a:p>
                <a:pPr lvl="1" indent="0">
                  <a:buNone/>
                </a:pPr>
                <a:r>
                  <a:rPr lang="en-US" sz="1400" b="1" dirty="0"/>
                  <a:t>		-&gt; requirement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𝑜𝑟𝑡h𝑜𝑔𝑜𝑛𝑎𝑙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endParaRPr lang="en-US" sz="1400" b="1" dirty="0"/>
              </a:p>
              <a:p>
                <a:pPr lvl="1" indent="0">
                  <a:buNone/>
                </a:pPr>
                <a:r>
                  <a:rPr lang="en-US" sz="1400" b="1" dirty="0"/>
                  <a:t>2. Search directions are ‘A-orthogonal(conjugate)’</a:t>
                </a:r>
              </a:p>
              <a:p>
                <a:pPr lvl="1" indent="0">
                  <a:buNone/>
                </a:pPr>
                <a:r>
                  <a:rPr lang="en-US" sz="1400" b="1" dirty="0"/>
                  <a:t>		-&gt; requirement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𝑜𝑟𝑡h𝑜𝑔𝑜𝑛𝑎𝑙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(=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𝑜𝑟𝑡h𝑜𝑔𝑜𝑛𝑎𝑙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marL="342900" indent="-342900">
                  <a:buAutoNum type="arabicPeriod"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11410604" cy="5596731"/>
              </a:xfrm>
              <a:blipFill>
                <a:blip r:embed="rId2"/>
                <a:stretch>
                  <a:fillRect l="-374"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</a:t>
            </a:r>
            <a:r>
              <a:rPr lang="en-US" sz="1200" b="1" dirty="0"/>
              <a:t>_ b) Iterative Solving</a:t>
            </a:r>
            <a:endParaRPr 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2838B-F4EF-42E8-95DF-D379242E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17" y="2297629"/>
            <a:ext cx="2790462" cy="1236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C9917-9452-45A3-8134-939E207C37ED}"/>
              </a:ext>
            </a:extLst>
          </p:cNvPr>
          <p:cNvSpPr/>
          <p:nvPr/>
        </p:nvSpPr>
        <p:spPr>
          <a:xfrm>
            <a:off x="5977006" y="2634722"/>
            <a:ext cx="849746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F9464-D55B-4DE2-B2DD-AC852C23169B}"/>
              </a:ext>
            </a:extLst>
          </p:cNvPr>
          <p:cNvSpPr txBox="1"/>
          <p:nvPr/>
        </p:nvSpPr>
        <p:spPr>
          <a:xfrm>
            <a:off x="6401879" y="3078024"/>
            <a:ext cx="699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it is impossible to know ‘e’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1FE60-BF23-43FC-9B22-D58159D55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16" y="4679428"/>
            <a:ext cx="1666750" cy="1225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8BA5FD-4E4B-4CB1-B758-84A7DDBC9C90}"/>
                  </a:ext>
                </a:extLst>
              </p:cNvPr>
              <p:cNvSpPr txBox="1"/>
              <p:nvPr/>
            </p:nvSpPr>
            <p:spPr>
              <a:xfrm>
                <a:off x="5772340" y="3984704"/>
                <a:ext cx="2965260" cy="336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//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8BA5FD-4E4B-4CB1-B758-84A7DDBC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40" y="3984704"/>
                <a:ext cx="2965260" cy="336631"/>
              </a:xfrm>
              <a:prstGeom prst="rect">
                <a:avLst/>
              </a:prstGeom>
              <a:blipFill>
                <a:blip r:embed="rId5"/>
                <a:stretch>
                  <a:fillRect l="-617" t="-1818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008606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4981</TotalTime>
  <Words>1517</Words>
  <Application>Microsoft Office PowerPoint</Application>
  <PresentationFormat>와이드스크린</PresentationFormat>
  <Paragraphs>243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KBIZ한마음명조 B</vt:lpstr>
      <vt:lpstr>맑은 고딕</vt:lpstr>
      <vt:lpstr>Arial</vt:lpstr>
      <vt:lpstr>Bodoni MT</vt:lpstr>
      <vt:lpstr>Cambria Math</vt:lpstr>
      <vt:lpstr>Microsoft Himalaya</vt:lpstr>
      <vt:lpstr>BIEL_SKKU_template</vt:lpstr>
      <vt:lpstr>Advances in SENSE with Arbitrary k-Space Trajectories</vt:lpstr>
      <vt:lpstr>Contents</vt:lpstr>
      <vt:lpstr>Intro</vt:lpstr>
      <vt:lpstr>Theory_ a) Reconstruction Problem</vt:lpstr>
      <vt:lpstr>Theory_ a) Reconstruction Problem</vt:lpstr>
      <vt:lpstr>Theory_ b) Iterative Solving</vt:lpstr>
      <vt:lpstr>Theory_ b) Iterative Solving</vt:lpstr>
      <vt:lpstr>Theory_ b) Iterative Solving</vt:lpstr>
      <vt:lpstr>Theory_ b) Iterative Solving</vt:lpstr>
      <vt:lpstr>Theory_ b) Iterative Solving</vt:lpstr>
      <vt:lpstr>Theory_ b) Iterative Solving</vt:lpstr>
      <vt:lpstr>Theory_ b) Iterative Solving</vt:lpstr>
      <vt:lpstr>Theory_ c) Elimination of the Noise Matrix</vt:lpstr>
      <vt:lpstr>Theory_ c) Elimination of the Noise Matrix</vt:lpstr>
      <vt:lpstr>Theory_ c) Elimination of the Noise Matrix</vt:lpstr>
      <vt:lpstr>Theory_ d) FT for Matrix-Vector Multiplication</vt:lpstr>
      <vt:lpstr>Theory_ d) FT for Matrix-Vector Multiplication</vt:lpstr>
      <vt:lpstr>Theory_ e) Density and Intensity Correction</vt:lpstr>
      <vt:lpstr>Theory_ e) Density and Intensity Correction</vt:lpstr>
      <vt:lpstr>Theory_ e) Density and Intensity Correction</vt:lpstr>
      <vt:lpstr>Theory_ f) Implementation</vt:lpstr>
      <vt:lpstr>Theory_ f) Implementation</vt:lpstr>
      <vt:lpstr>Theory_ f) Implementation</vt:lpstr>
      <vt:lpstr>Theory_ f) Implementation</vt:lpstr>
      <vt:lpstr>Theory_ g) k-space filtering</vt:lpstr>
      <vt:lpstr>Theory_ g) k-space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396</cp:revision>
  <dcterms:created xsi:type="dcterms:W3CDTF">2017-03-29T07:28:36Z</dcterms:created>
  <dcterms:modified xsi:type="dcterms:W3CDTF">2018-10-12T05:04:29Z</dcterms:modified>
</cp:coreProperties>
</file>