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8" r:id="rId7"/>
    <p:sldId id="261" r:id="rId8"/>
    <p:sldId id="262" r:id="rId9"/>
    <p:sldId id="270" r:id="rId10"/>
    <p:sldId id="271" r:id="rId11"/>
    <p:sldId id="269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792"/>
    <a:srgbClr val="959690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Generalized </a:t>
            </a:r>
            <a:r>
              <a:rPr lang="en-US" b="1" dirty="0" err="1">
                <a:solidFill>
                  <a:schemeClr val="tx2"/>
                </a:solidFill>
              </a:rPr>
              <a:t>Autocalibrating</a:t>
            </a:r>
            <a:r>
              <a:rPr lang="en-US" b="1" dirty="0">
                <a:solidFill>
                  <a:schemeClr val="tx2"/>
                </a:solidFill>
              </a:rPr>
              <a:t> Partially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Parallel Acquisitions (GRAPPA)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Lee </a:t>
            </a:r>
            <a:r>
              <a:rPr lang="en-US" dirty="0" err="1"/>
              <a:t>Jaeeun</a:t>
            </a:r>
            <a:endParaRPr lang="en-US" dirty="0"/>
          </a:p>
          <a:p>
            <a:r>
              <a:rPr lang="en-US" dirty="0"/>
              <a:t>2018/01/09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1026" name="Picture 2" descr="Figure 4">
            <a:extLst>
              <a:ext uri="{FF2B5EF4-FFF2-40B4-BE49-F238E27FC236}">
                <a16:creationId xmlns:a16="http://schemas.microsoft.com/office/drawing/2014/main" id="{573F91EC-0C2B-4071-8FCD-69485661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352" y="763986"/>
            <a:ext cx="4919296" cy="39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351532-C236-4EE0-A03B-82CD315A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03" y="4873381"/>
            <a:ext cx="6051193" cy="16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dirty="0"/>
              <a:t>Using adaptive array combination instead of sum of square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dirty="0"/>
              <a:t>If we got the highly accurate coil sensitivity map, SENSE is better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get a better optimized result with more number of channels.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2679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An extended </a:t>
            </a:r>
            <a:r>
              <a:rPr lang="en-US" dirty="0" err="1"/>
              <a:t>blockwise</a:t>
            </a:r>
            <a:r>
              <a:rPr lang="en-US" dirty="0"/>
              <a:t> VD-AUTO-SMAHS reconstruction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Good quality of image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Particularly useable in areas where coil sensitivity maps are hard to obtain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501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AutoNum type="arabicPeriod"/>
            </a:pPr>
            <a:r>
              <a:rPr lang="en-US" dirty="0"/>
              <a:t>Theory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AUTO-SMASH</a:t>
            </a:r>
          </a:p>
          <a:p>
            <a:pPr marL="1600200" lvl="2" indent="-457200">
              <a:buFont typeface="+mj-lt"/>
              <a:buAutoNum type="alphaLcPeriod"/>
            </a:pPr>
            <a:r>
              <a:rPr lang="en-US" dirty="0"/>
              <a:t>Algorithm</a:t>
            </a:r>
          </a:p>
          <a:p>
            <a:pPr marL="1600200" lvl="2" indent="-457200">
              <a:buFont typeface="+mj-ea"/>
              <a:buAutoNum type="alphaLcPeriod"/>
            </a:pPr>
            <a:r>
              <a:rPr lang="en-US" dirty="0"/>
              <a:t>Problems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GRAPPA</a:t>
            </a:r>
          </a:p>
          <a:p>
            <a:pPr marL="1600200" lvl="2" indent="-457200">
              <a:buFont typeface="+mj-lt"/>
              <a:buAutoNum type="alphaLcPeriod"/>
            </a:pPr>
            <a:r>
              <a:rPr lang="en-US" dirty="0"/>
              <a:t>Overall process</a:t>
            </a:r>
          </a:p>
          <a:p>
            <a:pPr marL="1600200" lvl="2" indent="-457200">
              <a:buFont typeface="+mj-lt"/>
              <a:buAutoNum type="alphaLcPeriod"/>
            </a:pPr>
            <a:r>
              <a:rPr lang="en-US" dirty="0"/>
              <a:t>Image Reconstruction</a:t>
            </a:r>
          </a:p>
          <a:p>
            <a:pPr marL="1600200" lvl="2" indent="-457200">
              <a:buFont typeface="+mj-lt"/>
              <a:buAutoNum type="alphaLcPeriod"/>
            </a:pPr>
            <a:r>
              <a:rPr lang="en-US" dirty="0"/>
              <a:t>Features</a:t>
            </a:r>
          </a:p>
          <a:p>
            <a:pPr marL="457200" indent="-457200">
              <a:buAutoNum type="arabicPeriod"/>
            </a:pPr>
            <a:r>
              <a:rPr lang="en-US" dirty="0"/>
              <a:t>Result</a:t>
            </a:r>
          </a:p>
          <a:p>
            <a:pPr marL="457200" indent="-457200">
              <a:buAutoNum type="arabicPeriod"/>
            </a:pPr>
            <a:r>
              <a:rPr lang="en-US" dirty="0"/>
              <a:t>Discussion</a:t>
            </a:r>
          </a:p>
          <a:p>
            <a:pPr marL="457200" indent="-457200">
              <a:buAutoNum type="arabicPeriod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What is the GRAPPA?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New PPA method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Get the info from k-space (no need of accurate RF maps)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Extension of PILS &amp; VD-AUTO-SMASH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The feature of GRAPPA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Steps of image reconstruction and combination are decoupled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Higher SNR and better quality of image than preceding PPA research</a:t>
            </a:r>
          </a:p>
          <a:p>
            <a:pPr marL="1085850" lvl="1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704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AUTO-SMASH</a:t>
            </a: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A0C390E3-48B5-4485-9B25-A27C95602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93" y="1384693"/>
            <a:ext cx="4542243" cy="357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quation image">
            <a:extLst>
              <a:ext uri="{FF2B5EF4-FFF2-40B4-BE49-F238E27FC236}">
                <a16:creationId xmlns:a16="http://schemas.microsoft.com/office/drawing/2014/main" id="{26CC70AB-9B98-43D0-8F67-765FF74B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93" y="5402827"/>
            <a:ext cx="4542243" cy="77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C43FD-ED83-4CBE-ADD1-8B4515249CE8}"/>
              </a:ext>
            </a:extLst>
          </p:cNvPr>
          <p:cNvSpPr txBox="1"/>
          <p:nvPr/>
        </p:nvSpPr>
        <p:spPr>
          <a:xfrm>
            <a:off x="4772525" y="1033330"/>
            <a:ext cx="3834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1     2      3     4      5     6      7     8      9     10</a:t>
            </a:r>
            <a:endParaRPr lang="ko-KR" altLang="en-US" sz="11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F899D3CD-1379-41FF-9F68-9672D1DA7AAA}"/>
              </a:ext>
            </a:extLst>
          </p:cNvPr>
          <p:cNvSpPr txBox="1">
            <a:spLocks/>
          </p:cNvSpPr>
          <p:nvPr/>
        </p:nvSpPr>
        <p:spPr>
          <a:xfrm>
            <a:off x="609600" y="1124744"/>
            <a:ext cx="1141060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▶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262F5-EDE4-4574-8970-894D569A5204}"/>
              </a:ext>
            </a:extLst>
          </p:cNvPr>
          <p:cNvSpPr txBox="1"/>
          <p:nvPr/>
        </p:nvSpPr>
        <p:spPr>
          <a:xfrm>
            <a:off x="9011140" y="5566558"/>
            <a:ext cx="1445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 : total # of coils</a:t>
            </a:r>
          </a:p>
          <a:p>
            <a:r>
              <a:rPr lang="en-US" altLang="ko-KR" sz="1100" b="1" dirty="0"/>
              <a:t>n(</a:t>
            </a:r>
            <a:r>
              <a:rPr lang="en-US" altLang="ko-KR" sz="1100" b="1" dirty="0" err="1"/>
              <a:t>l,m</a:t>
            </a:r>
            <a:r>
              <a:rPr lang="en-US" altLang="ko-KR" sz="1100" b="1" dirty="0"/>
              <a:t>) : weight</a:t>
            </a:r>
          </a:p>
          <a:p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89C44-01D2-4FBE-AE81-C04964956806}"/>
              </a:ext>
            </a:extLst>
          </p:cNvPr>
          <p:cNvSpPr txBox="1"/>
          <p:nvPr/>
        </p:nvSpPr>
        <p:spPr>
          <a:xfrm>
            <a:off x="9011140" y="1384693"/>
            <a:ext cx="13598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L=4</a:t>
            </a:r>
          </a:p>
          <a:p>
            <a:r>
              <a:rPr lang="en-US" altLang="ko-KR" sz="1100" dirty="0" err="1"/>
              <a:t>ky</a:t>
            </a:r>
            <a:r>
              <a:rPr lang="en-US" altLang="ko-KR" sz="1100" dirty="0"/>
              <a:t> = 4</a:t>
            </a:r>
          </a:p>
          <a:p>
            <a:r>
              <a:rPr lang="en-US" altLang="ko-KR" sz="1100" dirty="0"/>
              <a:t>m = -1</a:t>
            </a:r>
          </a:p>
          <a:p>
            <a:r>
              <a:rPr lang="en-US" altLang="ko-KR" sz="1100" dirty="0"/>
              <a:t>del(</a:t>
            </a:r>
            <a:r>
              <a:rPr lang="en-US" altLang="ko-KR" sz="1100" dirty="0" err="1"/>
              <a:t>ky</a:t>
            </a:r>
            <a:r>
              <a:rPr lang="en-US" altLang="ko-KR" sz="1100" dirty="0"/>
              <a:t>) = 1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698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Problem</a:t>
            </a:r>
          </a:p>
          <a:p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Low SNR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Severe phase cancellation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AUTO-SMASH</a:t>
            </a:r>
          </a:p>
        </p:txBody>
      </p:sp>
    </p:spTree>
    <p:extLst>
      <p:ext uri="{BB962C8B-B14F-4D97-AF65-F5344CB8AC3E}">
        <p14:creationId xmlns:p14="http://schemas.microsoft.com/office/powerpoint/2010/main" val="21953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GRAPPA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AC26F-16B4-48B7-BFDA-40B0C5D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55" y="1531816"/>
            <a:ext cx="4781489" cy="4987494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4A870B-FAFB-4106-8067-D02116B2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r>
              <a:rPr lang="en-US" altLang="ko-KR" dirty="0"/>
              <a:t>- Overall process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58039" y="5251731"/>
            <a:ext cx="1359462" cy="331773"/>
          </a:xfrm>
          <a:prstGeom prst="rect">
            <a:avLst/>
          </a:prstGeom>
          <a:solidFill>
            <a:srgbClr val="959690"/>
          </a:solidFill>
          <a:ln>
            <a:solidFill>
              <a:srgbClr val="959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GRAPPA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ADF8AE-7003-40F0-8A18-807C36B15CE5}"/>
              </a:ext>
            </a:extLst>
          </p:cNvPr>
          <p:cNvGrpSpPr/>
          <p:nvPr/>
        </p:nvGrpSpPr>
        <p:grpSpPr>
          <a:xfrm>
            <a:off x="3664491" y="1405814"/>
            <a:ext cx="4863017" cy="5034589"/>
            <a:chOff x="3743571" y="1033330"/>
            <a:chExt cx="4863017" cy="5034589"/>
          </a:xfrm>
        </p:grpSpPr>
        <p:pic>
          <p:nvPicPr>
            <p:cNvPr id="2050" name="Picture 2" descr="Figure 2">
              <a:extLst>
                <a:ext uri="{FF2B5EF4-FFF2-40B4-BE49-F238E27FC236}">
                  <a16:creationId xmlns:a16="http://schemas.microsoft.com/office/drawing/2014/main" id="{56F95BDF-3E20-41D6-8EF6-E70851AA9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571" y="1381464"/>
              <a:ext cx="4714181" cy="3488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CD6510-A99C-4195-90B4-7E6EFB6B5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571" y="5305900"/>
              <a:ext cx="4714181" cy="76201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42B5CE-26D1-4DD9-9E4B-99FAC6DC6AF1}"/>
                </a:ext>
              </a:extLst>
            </p:cNvPr>
            <p:cNvSpPr txBox="1"/>
            <p:nvPr/>
          </p:nvSpPr>
          <p:spPr>
            <a:xfrm>
              <a:off x="4772525" y="1033330"/>
              <a:ext cx="3834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1     2      3      4      5     6       7     8      9      10</a:t>
              </a:r>
              <a:endParaRPr lang="ko-KR" altLang="en-US" sz="1100" dirty="0"/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57FEAA-FFFD-42B7-A601-51C3B0C4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r>
              <a:rPr lang="en-US" altLang="ko-KR" dirty="0"/>
              <a:t>- Image reconstruction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43E5D-9D5D-4D4D-B736-374B70B4ED80}"/>
              </a:ext>
            </a:extLst>
          </p:cNvPr>
          <p:cNvSpPr txBox="1"/>
          <p:nvPr/>
        </p:nvSpPr>
        <p:spPr>
          <a:xfrm>
            <a:off x="9034588" y="5501684"/>
            <a:ext cx="29151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j : ACS line get weighted</a:t>
            </a:r>
          </a:p>
          <a:p>
            <a:r>
              <a:rPr lang="en-US" altLang="ko-KR" sz="1100" b="1" dirty="0"/>
              <a:t>L : total # of coils</a:t>
            </a:r>
          </a:p>
          <a:p>
            <a:r>
              <a:rPr lang="en-US" altLang="ko-KR" sz="1100" b="1" dirty="0" err="1"/>
              <a:t>Nb</a:t>
            </a:r>
            <a:r>
              <a:rPr lang="en-US" altLang="ko-KR" sz="1100" b="1" dirty="0"/>
              <a:t> : # of blocks used in reconstruction</a:t>
            </a:r>
          </a:p>
          <a:p>
            <a:r>
              <a:rPr lang="en-US" altLang="ko-KR" sz="1100" b="1" dirty="0"/>
              <a:t>n(</a:t>
            </a:r>
            <a:r>
              <a:rPr lang="en-US" altLang="ko-KR" sz="1100" b="1" dirty="0" err="1"/>
              <a:t>j,b,l,m</a:t>
            </a:r>
            <a:r>
              <a:rPr lang="en-US" altLang="ko-KR" sz="1100" b="1" dirty="0"/>
              <a:t>) : weight</a:t>
            </a:r>
          </a:p>
          <a:p>
            <a:r>
              <a:rPr lang="en-US" altLang="ko-KR" sz="1100" b="1" dirty="0"/>
              <a:t>A : Acceleration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55527-B729-47E2-8131-C9B7F982762F}"/>
              </a:ext>
            </a:extLst>
          </p:cNvPr>
          <p:cNvSpPr txBox="1"/>
          <p:nvPr/>
        </p:nvSpPr>
        <p:spPr>
          <a:xfrm>
            <a:off x="8937082" y="1753948"/>
            <a:ext cx="11879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 = 4</a:t>
            </a:r>
          </a:p>
          <a:p>
            <a:r>
              <a:rPr lang="en-US" altLang="ko-KR" sz="1100" dirty="0"/>
              <a:t>L=4</a:t>
            </a:r>
          </a:p>
          <a:p>
            <a:r>
              <a:rPr lang="en-US" altLang="ko-KR" sz="1100" dirty="0" err="1"/>
              <a:t>ky</a:t>
            </a:r>
            <a:r>
              <a:rPr lang="en-US" altLang="ko-KR" sz="1100" dirty="0"/>
              <a:t> = 8</a:t>
            </a:r>
          </a:p>
          <a:p>
            <a:r>
              <a:rPr lang="en-US" altLang="ko-KR" sz="1100" dirty="0"/>
              <a:t>m = 3</a:t>
            </a:r>
          </a:p>
          <a:p>
            <a:r>
              <a:rPr lang="en-US" altLang="ko-KR" sz="1100" dirty="0"/>
              <a:t>del(</a:t>
            </a:r>
            <a:r>
              <a:rPr lang="en-US" altLang="ko-KR" sz="1100" dirty="0" err="1"/>
              <a:t>ky</a:t>
            </a:r>
            <a:r>
              <a:rPr lang="en-US" altLang="ko-KR" sz="1100" dirty="0"/>
              <a:t>) = 1</a:t>
            </a:r>
          </a:p>
          <a:p>
            <a:r>
              <a:rPr lang="en-US" altLang="ko-KR" sz="1100" dirty="0" err="1"/>
              <a:t>Nb</a:t>
            </a:r>
            <a:r>
              <a:rPr lang="en-US" altLang="ko-KR" sz="1100" dirty="0"/>
              <a:t> = 4</a:t>
            </a:r>
          </a:p>
          <a:p>
            <a:r>
              <a:rPr lang="en-US" altLang="ko-KR" sz="1100" dirty="0"/>
              <a:t>A = 2</a:t>
            </a:r>
          </a:p>
        </p:txBody>
      </p:sp>
    </p:spTree>
    <p:extLst>
      <p:ext uri="{BB962C8B-B14F-4D97-AF65-F5344CB8AC3E}">
        <p14:creationId xmlns:p14="http://schemas.microsoft.com/office/powerpoint/2010/main" val="19999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Image reconstruction (sliding block approach)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GRAPPA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832A18-626C-4253-89F4-CBD332A0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51" y="1644955"/>
            <a:ext cx="6476698" cy="47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GRAPPA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AC26F-16B4-48B7-BFDA-40B0C5D1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30" y="1531816"/>
            <a:ext cx="4781489" cy="4987494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4A870B-FAFB-4106-8067-D02116B2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r>
              <a:rPr lang="en-US" altLang="ko-KR" dirty="0"/>
              <a:t>- Features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669A8-28EB-43F0-82C9-6A2F4E0307A1}"/>
              </a:ext>
            </a:extLst>
          </p:cNvPr>
          <p:cNvSpPr txBox="1"/>
          <p:nvPr/>
        </p:nvSpPr>
        <p:spPr>
          <a:xfrm>
            <a:off x="6283567" y="2610338"/>
            <a:ext cx="40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Magnitude reconstruction </a:t>
            </a:r>
          </a:p>
          <a:p>
            <a:r>
              <a:rPr lang="en-US" altLang="ko-KR" dirty="0"/>
              <a:t>-&gt; No phase cancellation problems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9184B-9E6F-4992-99A7-302F4E8B78D5}"/>
              </a:ext>
            </a:extLst>
          </p:cNvPr>
          <p:cNvSpPr txBox="1"/>
          <p:nvPr/>
        </p:nvSpPr>
        <p:spPr>
          <a:xfrm>
            <a:off x="6283566" y="5259753"/>
            <a:ext cx="301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Sum of square</a:t>
            </a:r>
          </a:p>
          <a:p>
            <a:r>
              <a:rPr lang="en-US" altLang="ko-KR" dirty="0"/>
              <a:t>-&gt; Alleviate SNR problems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96674" y="5251145"/>
            <a:ext cx="1359462" cy="331773"/>
          </a:xfrm>
          <a:prstGeom prst="rect">
            <a:avLst/>
          </a:prstGeom>
          <a:solidFill>
            <a:srgbClr val="959690"/>
          </a:solidFill>
          <a:ln>
            <a:solidFill>
              <a:srgbClr val="959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71814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628</TotalTime>
  <Words>282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KBIZ한마음명조 B</vt:lpstr>
      <vt:lpstr>맑은 고딕</vt:lpstr>
      <vt:lpstr>Arial</vt:lpstr>
      <vt:lpstr>Bodoni MT</vt:lpstr>
      <vt:lpstr>Microsoft Himalaya</vt:lpstr>
      <vt:lpstr>BIEL_SKKU_template</vt:lpstr>
      <vt:lpstr>Generalized Autocalibrating Partially  Parallel Acquisitions (GRAPPA)</vt:lpstr>
      <vt:lpstr>Index</vt:lpstr>
      <vt:lpstr>Introduction</vt:lpstr>
      <vt:lpstr>AUTO-SMASH</vt:lpstr>
      <vt:lpstr>AUTO-SMASH</vt:lpstr>
      <vt:lpstr>GRAPPA</vt:lpstr>
      <vt:lpstr>GRAPPA</vt:lpstr>
      <vt:lpstr>GRAPPA</vt:lpstr>
      <vt:lpstr>GRAPPA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108</cp:revision>
  <dcterms:created xsi:type="dcterms:W3CDTF">2017-03-29T07:28:36Z</dcterms:created>
  <dcterms:modified xsi:type="dcterms:W3CDTF">2018-01-09T04:35:44Z</dcterms:modified>
</cp:coreProperties>
</file>