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6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rn" initials="I" lastIdx="9" clrIdx="0">
    <p:extLst>
      <p:ext uri="{19B8F6BF-5375-455C-9EA6-DF929625EA0E}">
        <p15:presenceInfo xmlns:p15="http://schemas.microsoft.com/office/powerpoint/2012/main" userId="Inte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3T17:33:40.032" idx="1">
    <p:pos x="10" y="10"/>
    <p:text>sliding block approach 안해도 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3T17:33:59.003" idx="2">
    <p:pos x="10" y="10"/>
    <p:text>- ACS: clarify                                     - ifftshift: matlab의 특성(왼쪽위가 0,0 in matlab, but 우린 중간이 0,0가 되야해서)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3T17:35:46.879" idx="4">
    <p:pos x="10" y="10"/>
    <p:text>clarify the last one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3T17:36:07.075" idx="5">
    <p:pos x="10" y="10"/>
    <p:text>DFT 사용. means, periodic siganl. So, image는 계속 반복되므로,  위쪽 recon할때는 아래쪽의 data 끌고오고, 아래 recon할때는 위에 끌고오면 됨.</p:text>
    <p:extLst>
      <p:ext uri="{C676402C-5697-4E1C-873F-D02D1690AC5C}">
        <p15:threadingInfo xmlns:p15="http://schemas.microsoft.com/office/powerpoint/2012/main" timeZoneBias="-540"/>
      </p:ext>
    </p:extLst>
  </p:cm>
  <p:cm authorId="1" dt="2018-01-23T17:37:46.707" idx="6">
    <p:pos x="10" y="106"/>
    <p:text>우리가 보는 하나의 영상을 사실, 좌,우,모든 방향으로 periodic하게 진행하는 영상 중 하나일 뿐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23T17:38:08.035" idx="7">
    <p:pos x="10" y="10"/>
    <p:text>ch4,6,7-3</p:text>
    <p:extLst>
      <p:ext uri="{C676402C-5697-4E1C-873F-D02D1690AC5C}">
        <p15:threadingInfo xmlns:p15="http://schemas.microsoft.com/office/powerpoint/2012/main" timeZoneBias="-540"/>
      </p:ext>
    </p:extLst>
  </p:cm>
  <p:cm authorId="1" dt="2018-01-23T17:38:22.105" idx="8">
    <p:pos x="10" y="106"/>
    <p:text>이것고 pinc의 차이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  <p:cm authorId="1" dt="2018-01-23T17:38:31.856" idx="9">
    <p:pos x="10" y="202"/>
    <p:text>-1 함부로 쓰면 안되는 이유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3949147"/>
            <a:ext cx="1651000" cy="1651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92712"/>
            <a:ext cx="1548518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A2131"/>
              </a:gs>
              <a:gs pos="100000">
                <a:srgbClr val="585F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3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1024"/>
            <a:ext cx="739588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11260974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F0A-6D82-4BF5-AD8F-93BE0A1859EF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-2610000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-1097999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037085" y="4132538"/>
            <a:ext cx="443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Medical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  Imaging   and   Signal   Laboratory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" y="6504983"/>
            <a:ext cx="293613" cy="2936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1010492" y="1173275"/>
            <a:ext cx="23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SungKyunKwan  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University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rgbClr val="585F7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GRAPPA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Jaeeun Lee</a:t>
            </a:r>
          </a:p>
          <a:p>
            <a:r>
              <a:rPr lang="en-US"/>
              <a:t>2018/01/23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Fourier Transform</a:t>
            </a:r>
          </a:p>
          <a:p>
            <a:endParaRPr lang="en-US" altLang="ko-KR" sz="3200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Formula</a:t>
            </a:r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r>
              <a:rPr lang="en-US" altLang="ko-KR" dirty="0"/>
              <a:t>- DC term</a:t>
            </a:r>
            <a:endParaRPr lang="en-US" altLang="ko-KR" sz="3600" dirty="0"/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knowledge</a:t>
            </a:r>
          </a:p>
        </p:txBody>
      </p:sp>
      <p:pic>
        <p:nvPicPr>
          <p:cNvPr id="1026" name="Picture 2" descr="https://dthumb-phinf.pstatic.net/?src=%22https%3A%2F%2Fssl.pstatic.net%2Fimages.se2%2Fsmedit%2F2016%2F11%2F1%2Fiuyxcll87uo18c.jpg%22&amp;type=w2">
            <a:extLst>
              <a:ext uri="{FF2B5EF4-FFF2-40B4-BE49-F238E27FC236}">
                <a16:creationId xmlns:a16="http://schemas.microsoft.com/office/drawing/2014/main" id="{99A75D67-ADFC-4F58-A34B-8507BF45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22" y="2808622"/>
            <a:ext cx="2708608" cy="135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7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Pseudo code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Result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Background knowledge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 </a:t>
            </a:r>
          </a:p>
        </p:txBody>
      </p:sp>
    </p:spTree>
    <p:extLst>
      <p:ext uri="{BB962C8B-B14F-4D97-AF65-F5344CB8AC3E}">
        <p14:creationId xmlns:p14="http://schemas.microsoft.com/office/powerpoint/2010/main" val="17297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Ax = b</a:t>
            </a:r>
          </a:p>
          <a:p>
            <a:pPr algn="ctr"/>
            <a:endParaRPr lang="en-US" sz="4400" b="1" dirty="0"/>
          </a:p>
          <a:p>
            <a:pPr algn="ctr"/>
            <a:r>
              <a:rPr lang="en-US" sz="3200" b="1" dirty="0"/>
              <a:t>[</a:t>
            </a:r>
            <a:r>
              <a:rPr lang="en-US" sz="3200" dirty="0"/>
              <a:t> </a:t>
            </a:r>
            <a:r>
              <a:rPr lang="en-US" sz="3200" dirty="0" err="1"/>
              <a:t>Nx</a:t>
            </a:r>
            <a:r>
              <a:rPr lang="en-US" sz="3200" dirty="0"/>
              <a:t> x (</a:t>
            </a:r>
            <a:r>
              <a:rPr lang="en-US" sz="3200" dirty="0" err="1"/>
              <a:t>Nb</a:t>
            </a:r>
            <a:r>
              <a:rPr lang="en-US" sz="3200" dirty="0"/>
              <a:t>*</a:t>
            </a:r>
            <a:r>
              <a:rPr lang="en-US" sz="3200" dirty="0" err="1"/>
              <a:t>Nc</a:t>
            </a:r>
            <a:r>
              <a:rPr lang="en-US" sz="3200" dirty="0"/>
              <a:t>) </a:t>
            </a:r>
            <a:r>
              <a:rPr lang="en-US" sz="3200" b="1" dirty="0"/>
              <a:t>]</a:t>
            </a:r>
            <a:r>
              <a:rPr lang="en-US" sz="3200" dirty="0"/>
              <a:t> * </a:t>
            </a:r>
            <a:r>
              <a:rPr lang="en-US" sz="3200" b="1" dirty="0"/>
              <a:t>[</a:t>
            </a:r>
            <a:r>
              <a:rPr lang="en-US" sz="3200" dirty="0"/>
              <a:t> (</a:t>
            </a:r>
            <a:r>
              <a:rPr lang="en-US" sz="3200" dirty="0" err="1"/>
              <a:t>Nb</a:t>
            </a:r>
            <a:r>
              <a:rPr lang="en-US" sz="3200" dirty="0"/>
              <a:t>*</a:t>
            </a:r>
            <a:r>
              <a:rPr lang="en-US" altLang="ko-KR" sz="3200" dirty="0" err="1"/>
              <a:t>Nc</a:t>
            </a:r>
            <a:r>
              <a:rPr lang="en-US" sz="3200" dirty="0"/>
              <a:t>) x </a:t>
            </a:r>
            <a:r>
              <a:rPr lang="en-US" sz="3200" dirty="0" err="1"/>
              <a:t>Nc</a:t>
            </a:r>
            <a:r>
              <a:rPr lang="en-US" sz="3200" dirty="0"/>
              <a:t> </a:t>
            </a:r>
            <a:r>
              <a:rPr lang="en-US" sz="3200" b="1" dirty="0"/>
              <a:t>]</a:t>
            </a:r>
            <a:r>
              <a:rPr lang="en-US" sz="3200" dirty="0"/>
              <a:t> = </a:t>
            </a:r>
            <a:r>
              <a:rPr lang="en-US" sz="3200" b="1" dirty="0"/>
              <a:t>[</a:t>
            </a:r>
            <a:r>
              <a:rPr lang="en-US" sz="3200" dirty="0"/>
              <a:t> </a:t>
            </a:r>
            <a:r>
              <a:rPr lang="en-US" sz="3200" dirty="0" err="1"/>
              <a:t>Nx</a:t>
            </a:r>
            <a:r>
              <a:rPr lang="en-US" sz="3200" dirty="0"/>
              <a:t> * </a:t>
            </a:r>
            <a:r>
              <a:rPr lang="en-US" sz="3200" dirty="0" err="1"/>
              <a:t>Nc</a:t>
            </a:r>
            <a:r>
              <a:rPr lang="en-US" sz="3200" b="1" dirty="0"/>
              <a:t> ]</a:t>
            </a:r>
            <a:endParaRPr lang="en-US" sz="44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 code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32732" y="1600830"/>
            <a:ext cx="7335808" cy="1028700"/>
            <a:chOff x="1304925" y="2914650"/>
            <a:chExt cx="7335808" cy="10287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4925" y="2914650"/>
              <a:ext cx="4629150" cy="10287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7158" y="3109912"/>
              <a:ext cx="1933575" cy="638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281361"/>
              <a:ext cx="32385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05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4400" b="1" dirty="0"/>
              <a:t>Sliding block approach</a:t>
            </a:r>
          </a:p>
          <a:p>
            <a:pPr algn="ctr"/>
            <a:r>
              <a:rPr lang="en-US" sz="4400" dirty="0"/>
              <a:t>Using ‘m’</a:t>
            </a:r>
          </a:p>
          <a:p>
            <a:pPr algn="ctr"/>
            <a:endParaRPr lang="en-US" sz="4400" dirty="0"/>
          </a:p>
          <a:p>
            <a:pPr algn="ctr"/>
            <a:r>
              <a:rPr lang="en-US" sz="4400" b="1" dirty="0"/>
              <a:t>Sum of squares</a:t>
            </a:r>
            <a:endParaRPr lang="en-US" altLang="ko-KR" sz="4400" dirty="0"/>
          </a:p>
          <a:p>
            <a:pPr algn="ctr"/>
            <a:r>
              <a:rPr lang="en-US" altLang="ko-KR" sz="4400" dirty="0"/>
              <a:t>sqrt(sum(data^2))</a:t>
            </a:r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175060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# of ACS lines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4400" dirty="0" err="1"/>
              <a:t>recon_img</a:t>
            </a:r>
            <a:r>
              <a:rPr lang="en-US" altLang="ko-KR" sz="4400" dirty="0"/>
              <a:t> = </a:t>
            </a:r>
            <a:r>
              <a:rPr lang="en-US" altLang="ko-KR" sz="4400" b="1" dirty="0" err="1"/>
              <a:t>ifftshift</a:t>
            </a:r>
            <a:r>
              <a:rPr lang="en-US" altLang="ko-KR" sz="4400" b="1" dirty="0"/>
              <a:t>(ifft2(</a:t>
            </a:r>
            <a:r>
              <a:rPr lang="en-US" altLang="ko-KR" sz="4400" b="1" dirty="0" err="1"/>
              <a:t>ifftshift</a:t>
            </a:r>
            <a:r>
              <a:rPr lang="en-US" altLang="ko-KR" sz="4400" b="1" dirty="0"/>
              <a:t>(</a:t>
            </a:r>
            <a:r>
              <a:rPr lang="en-US" altLang="ko-KR" sz="4400" b="1" dirty="0" err="1"/>
              <a:t>recon_data</a:t>
            </a:r>
            <a:r>
              <a:rPr lang="en-US" altLang="ko-KR" sz="4400" b="1" dirty="0"/>
              <a:t>)))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4400" b="1" dirty="0"/>
              <a:t>High frequency region handling</a:t>
            </a:r>
          </a:p>
          <a:p>
            <a:pPr algn="ctr"/>
            <a:endParaRPr lang="en-US" altLang="ko-KR" sz="4400" dirty="0"/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7840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A13F2C-7E14-45BC-82D8-DBC0BF3B6664}"/>
              </a:ext>
            </a:extLst>
          </p:cNvPr>
          <p:cNvSpPr/>
          <p:nvPr/>
        </p:nvSpPr>
        <p:spPr>
          <a:xfrm>
            <a:off x="1820778" y="2831432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C55C03-5816-4211-BE22-5BA760764168}"/>
              </a:ext>
            </a:extLst>
          </p:cNvPr>
          <p:cNvSpPr/>
          <p:nvPr/>
        </p:nvSpPr>
        <p:spPr>
          <a:xfrm>
            <a:off x="2133599" y="2831432"/>
            <a:ext cx="240631" cy="240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EB26BB-44BE-4238-A8E5-42D5A031090F}"/>
              </a:ext>
            </a:extLst>
          </p:cNvPr>
          <p:cNvSpPr/>
          <p:nvPr/>
        </p:nvSpPr>
        <p:spPr>
          <a:xfrm>
            <a:off x="2446420" y="2831432"/>
            <a:ext cx="240631" cy="240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13EF79-BA61-43D4-97E2-4AE10D511535}"/>
              </a:ext>
            </a:extLst>
          </p:cNvPr>
          <p:cNvSpPr/>
          <p:nvPr/>
        </p:nvSpPr>
        <p:spPr>
          <a:xfrm>
            <a:off x="2759241" y="2831432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CF410C-8840-4FD4-941B-1920037CD713}"/>
              </a:ext>
            </a:extLst>
          </p:cNvPr>
          <p:cNvGrpSpPr/>
          <p:nvPr/>
        </p:nvGrpSpPr>
        <p:grpSpPr>
          <a:xfrm>
            <a:off x="3392904" y="2831432"/>
            <a:ext cx="240631" cy="240632"/>
            <a:chOff x="3072062" y="2831432"/>
            <a:chExt cx="240631" cy="2406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F98108-ADC2-49CD-9F4A-ED74AEC4BB4E}"/>
                </a:ext>
              </a:extLst>
            </p:cNvPr>
            <p:cNvSpPr/>
            <p:nvPr/>
          </p:nvSpPr>
          <p:spPr>
            <a:xfrm>
              <a:off x="3072062" y="2831432"/>
              <a:ext cx="240631" cy="240632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D70FCAD-C135-441C-8FF0-96269970DBEE}"/>
                </a:ext>
              </a:extLst>
            </p:cNvPr>
            <p:cNvSpPr/>
            <p:nvPr/>
          </p:nvSpPr>
          <p:spPr>
            <a:xfrm>
              <a:off x="3130882" y="2883569"/>
              <a:ext cx="133684" cy="140368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E8EF3E-394E-449A-BA7D-D73D6AA8575B}"/>
              </a:ext>
            </a:extLst>
          </p:cNvPr>
          <p:cNvGrpSpPr/>
          <p:nvPr/>
        </p:nvGrpSpPr>
        <p:grpSpPr>
          <a:xfrm>
            <a:off x="3064039" y="2831432"/>
            <a:ext cx="240631" cy="240632"/>
            <a:chOff x="3072062" y="2831432"/>
            <a:chExt cx="240631" cy="24063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557F98B-27C9-42FA-8C67-D23544FA1198}"/>
                </a:ext>
              </a:extLst>
            </p:cNvPr>
            <p:cNvSpPr/>
            <p:nvPr/>
          </p:nvSpPr>
          <p:spPr>
            <a:xfrm>
              <a:off x="3072062" y="2831432"/>
              <a:ext cx="240631" cy="240632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5274D51-D121-48F4-89AE-810F13689431}"/>
                </a:ext>
              </a:extLst>
            </p:cNvPr>
            <p:cNvSpPr/>
            <p:nvPr/>
          </p:nvSpPr>
          <p:spPr>
            <a:xfrm>
              <a:off x="3130882" y="2883569"/>
              <a:ext cx="133684" cy="140368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8757236F-1D62-4EC5-9276-16793628ABB3}"/>
              </a:ext>
            </a:extLst>
          </p:cNvPr>
          <p:cNvSpPr/>
          <p:nvPr/>
        </p:nvSpPr>
        <p:spPr>
          <a:xfrm>
            <a:off x="3738089" y="2831432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9EDE5E-9990-4F47-BEFA-44846B38E150}"/>
              </a:ext>
            </a:extLst>
          </p:cNvPr>
          <p:cNvSpPr/>
          <p:nvPr/>
        </p:nvSpPr>
        <p:spPr>
          <a:xfrm>
            <a:off x="4050910" y="2831432"/>
            <a:ext cx="240631" cy="240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D07B688-78E4-4A7E-8898-6E6DEEA4EB89}"/>
              </a:ext>
            </a:extLst>
          </p:cNvPr>
          <p:cNvSpPr/>
          <p:nvPr/>
        </p:nvSpPr>
        <p:spPr>
          <a:xfrm>
            <a:off x="4363731" y="2831432"/>
            <a:ext cx="240631" cy="240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B72124C-D84F-4DA2-820E-41FC12D3456E}"/>
              </a:ext>
            </a:extLst>
          </p:cNvPr>
          <p:cNvSpPr/>
          <p:nvPr/>
        </p:nvSpPr>
        <p:spPr>
          <a:xfrm>
            <a:off x="4676552" y="2831432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30871BB-D786-49B3-8280-2188DB4B0E91}"/>
              </a:ext>
            </a:extLst>
          </p:cNvPr>
          <p:cNvSpPr/>
          <p:nvPr/>
        </p:nvSpPr>
        <p:spPr>
          <a:xfrm>
            <a:off x="6961996" y="2836876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BEB2AB-E29C-41AA-94FE-E6185F39CE5C}"/>
              </a:ext>
            </a:extLst>
          </p:cNvPr>
          <p:cNvSpPr/>
          <p:nvPr/>
        </p:nvSpPr>
        <p:spPr>
          <a:xfrm>
            <a:off x="7274817" y="2836876"/>
            <a:ext cx="240631" cy="240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AE59E5-76F7-4A97-9162-EAD499B5CE2D}"/>
              </a:ext>
            </a:extLst>
          </p:cNvPr>
          <p:cNvSpPr/>
          <p:nvPr/>
        </p:nvSpPr>
        <p:spPr>
          <a:xfrm>
            <a:off x="7587638" y="2836876"/>
            <a:ext cx="240631" cy="240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71145F-401E-4D26-80FF-D2E4DCDE7F87}"/>
              </a:ext>
            </a:extLst>
          </p:cNvPr>
          <p:cNvSpPr/>
          <p:nvPr/>
        </p:nvSpPr>
        <p:spPr>
          <a:xfrm>
            <a:off x="7900459" y="2836876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818B4E4-DFFE-4E2A-9A45-B168FDA09A71}"/>
              </a:ext>
            </a:extLst>
          </p:cNvPr>
          <p:cNvGrpSpPr/>
          <p:nvPr/>
        </p:nvGrpSpPr>
        <p:grpSpPr>
          <a:xfrm>
            <a:off x="8213280" y="2836876"/>
            <a:ext cx="240631" cy="240632"/>
            <a:chOff x="3072062" y="2831432"/>
            <a:chExt cx="240631" cy="240632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DE379D-3734-4FC3-AAB7-D19F232A180E}"/>
                </a:ext>
              </a:extLst>
            </p:cNvPr>
            <p:cNvSpPr/>
            <p:nvPr/>
          </p:nvSpPr>
          <p:spPr>
            <a:xfrm>
              <a:off x="3072062" y="2831432"/>
              <a:ext cx="240631" cy="240632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744B272-E716-4896-845D-0267B9F7DA03}"/>
                </a:ext>
              </a:extLst>
            </p:cNvPr>
            <p:cNvSpPr/>
            <p:nvPr/>
          </p:nvSpPr>
          <p:spPr>
            <a:xfrm>
              <a:off x="3130882" y="2883569"/>
              <a:ext cx="133684" cy="140368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9D86C57-3889-46AD-9E22-69BF6CB5013B}"/>
              </a:ext>
            </a:extLst>
          </p:cNvPr>
          <p:cNvGrpSpPr/>
          <p:nvPr/>
        </p:nvGrpSpPr>
        <p:grpSpPr>
          <a:xfrm>
            <a:off x="9199722" y="2838881"/>
            <a:ext cx="240631" cy="240632"/>
            <a:chOff x="3072062" y="2831432"/>
            <a:chExt cx="240631" cy="24063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68C3CBA-A33F-4E9D-8601-7BF5310F434B}"/>
                </a:ext>
              </a:extLst>
            </p:cNvPr>
            <p:cNvSpPr/>
            <p:nvPr/>
          </p:nvSpPr>
          <p:spPr>
            <a:xfrm>
              <a:off x="3072062" y="2831432"/>
              <a:ext cx="240631" cy="240632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FFE9344-2F21-4C17-9967-6A3B66E78204}"/>
                </a:ext>
              </a:extLst>
            </p:cNvPr>
            <p:cNvSpPr/>
            <p:nvPr/>
          </p:nvSpPr>
          <p:spPr>
            <a:xfrm>
              <a:off x="3130882" y="2883569"/>
              <a:ext cx="133684" cy="140368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CBB7BE06-34D5-424E-BF79-40FD7A9DFA62}"/>
              </a:ext>
            </a:extLst>
          </p:cNvPr>
          <p:cNvSpPr/>
          <p:nvPr/>
        </p:nvSpPr>
        <p:spPr>
          <a:xfrm>
            <a:off x="8879307" y="2836876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384CCB1-10EE-42D7-9BC6-E145ED004BCD}"/>
              </a:ext>
            </a:extLst>
          </p:cNvPr>
          <p:cNvSpPr/>
          <p:nvPr/>
        </p:nvSpPr>
        <p:spPr>
          <a:xfrm>
            <a:off x="8554319" y="2838881"/>
            <a:ext cx="240631" cy="240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0E420E-A488-4DE3-A196-1C379AAD391F}"/>
              </a:ext>
            </a:extLst>
          </p:cNvPr>
          <p:cNvSpPr/>
          <p:nvPr/>
        </p:nvSpPr>
        <p:spPr>
          <a:xfrm>
            <a:off x="9504949" y="2836876"/>
            <a:ext cx="240631" cy="240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67E7CC8-B935-473B-AF73-7D0334033FEF}"/>
              </a:ext>
            </a:extLst>
          </p:cNvPr>
          <p:cNvSpPr/>
          <p:nvPr/>
        </p:nvSpPr>
        <p:spPr>
          <a:xfrm>
            <a:off x="9817770" y="2836876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B56B000-4DCA-43C9-8CAB-0F6401146461}"/>
              </a:ext>
            </a:extLst>
          </p:cNvPr>
          <p:cNvSpPr/>
          <p:nvPr/>
        </p:nvSpPr>
        <p:spPr>
          <a:xfrm>
            <a:off x="4151301" y="4739154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8CF9E92-A215-4055-A99A-058D41F850DE}"/>
              </a:ext>
            </a:extLst>
          </p:cNvPr>
          <p:cNvSpPr/>
          <p:nvPr/>
        </p:nvSpPr>
        <p:spPr>
          <a:xfrm>
            <a:off x="4459984" y="4744168"/>
            <a:ext cx="240631" cy="240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5A47F25-BEF3-43B6-9D48-6436B89E627D}"/>
              </a:ext>
            </a:extLst>
          </p:cNvPr>
          <p:cNvSpPr/>
          <p:nvPr/>
        </p:nvSpPr>
        <p:spPr>
          <a:xfrm>
            <a:off x="5374384" y="4739154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ABBB48-226C-48C3-B850-F95A9DF1454F}"/>
              </a:ext>
            </a:extLst>
          </p:cNvPr>
          <p:cNvGrpSpPr/>
          <p:nvPr/>
        </p:nvGrpSpPr>
        <p:grpSpPr>
          <a:xfrm>
            <a:off x="6296429" y="4739154"/>
            <a:ext cx="240631" cy="240632"/>
            <a:chOff x="3072062" y="2831432"/>
            <a:chExt cx="240631" cy="240632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7898EC3A-9860-4E82-84FF-7C80269C8B81}"/>
                </a:ext>
              </a:extLst>
            </p:cNvPr>
            <p:cNvSpPr/>
            <p:nvPr/>
          </p:nvSpPr>
          <p:spPr>
            <a:xfrm>
              <a:off x="3072062" y="2831432"/>
              <a:ext cx="240631" cy="240632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F37EBA4-4A1E-4BD0-B53B-4325F87DF101}"/>
                </a:ext>
              </a:extLst>
            </p:cNvPr>
            <p:cNvSpPr/>
            <p:nvPr/>
          </p:nvSpPr>
          <p:spPr>
            <a:xfrm>
              <a:off x="3130882" y="2883569"/>
              <a:ext cx="133684" cy="140368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9F75D50-069A-4DD6-8780-69F5C3095EF4}"/>
              </a:ext>
            </a:extLst>
          </p:cNvPr>
          <p:cNvGrpSpPr/>
          <p:nvPr/>
        </p:nvGrpSpPr>
        <p:grpSpPr>
          <a:xfrm>
            <a:off x="5679182" y="4739154"/>
            <a:ext cx="240631" cy="240632"/>
            <a:chOff x="3072062" y="2831432"/>
            <a:chExt cx="240631" cy="240632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7D9D786-30B0-41FA-98A1-602F77909DD7}"/>
                </a:ext>
              </a:extLst>
            </p:cNvPr>
            <p:cNvSpPr/>
            <p:nvPr/>
          </p:nvSpPr>
          <p:spPr>
            <a:xfrm>
              <a:off x="3072062" y="2831432"/>
              <a:ext cx="240631" cy="240632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B89C76E-6520-42E4-A4AA-1D1850736B0A}"/>
                </a:ext>
              </a:extLst>
            </p:cNvPr>
            <p:cNvSpPr/>
            <p:nvPr/>
          </p:nvSpPr>
          <p:spPr>
            <a:xfrm>
              <a:off x="3130882" y="2883569"/>
              <a:ext cx="133684" cy="140368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C577DE77-2618-4599-AE7D-03CD32273E2A}"/>
              </a:ext>
            </a:extLst>
          </p:cNvPr>
          <p:cNvSpPr/>
          <p:nvPr/>
        </p:nvSpPr>
        <p:spPr>
          <a:xfrm>
            <a:off x="5987867" y="4739584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78C13DA-18A5-4066-9B0F-F689F99066B5}"/>
              </a:ext>
            </a:extLst>
          </p:cNvPr>
          <p:cNvSpPr/>
          <p:nvPr/>
        </p:nvSpPr>
        <p:spPr>
          <a:xfrm>
            <a:off x="6902265" y="4747749"/>
            <a:ext cx="240631" cy="240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765CFD-F9C5-4D20-BA3F-1E4E481B7854}"/>
              </a:ext>
            </a:extLst>
          </p:cNvPr>
          <p:cNvSpPr/>
          <p:nvPr/>
        </p:nvSpPr>
        <p:spPr>
          <a:xfrm>
            <a:off x="6596017" y="4739154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76FE47C-975A-45B2-B4DB-9A844E80AFC9}"/>
              </a:ext>
            </a:extLst>
          </p:cNvPr>
          <p:cNvSpPr/>
          <p:nvPr/>
        </p:nvSpPr>
        <p:spPr>
          <a:xfrm>
            <a:off x="4764784" y="4740874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8B4C5F-C1CB-45D9-A637-97E28D48B4BF}"/>
              </a:ext>
            </a:extLst>
          </p:cNvPr>
          <p:cNvGrpSpPr/>
          <p:nvPr/>
        </p:nvGrpSpPr>
        <p:grpSpPr>
          <a:xfrm>
            <a:off x="5069584" y="4739154"/>
            <a:ext cx="240631" cy="240632"/>
            <a:chOff x="3072062" y="2831432"/>
            <a:chExt cx="240631" cy="2406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9928714-C4EC-42B3-A122-2FB684760B1D}"/>
                </a:ext>
              </a:extLst>
            </p:cNvPr>
            <p:cNvSpPr/>
            <p:nvPr/>
          </p:nvSpPr>
          <p:spPr>
            <a:xfrm>
              <a:off x="3072062" y="2831432"/>
              <a:ext cx="240631" cy="240632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AEBBE4A-34AA-4266-99B2-9EAD15D44A91}"/>
                </a:ext>
              </a:extLst>
            </p:cNvPr>
            <p:cNvSpPr/>
            <p:nvPr/>
          </p:nvSpPr>
          <p:spPr>
            <a:xfrm>
              <a:off x="3130882" y="2883569"/>
              <a:ext cx="133684" cy="140368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60C084E-CEDB-40B6-A7CB-81E0A17DA13B}"/>
              </a:ext>
            </a:extLst>
          </p:cNvPr>
          <p:cNvSpPr/>
          <p:nvPr/>
        </p:nvSpPr>
        <p:spPr>
          <a:xfrm>
            <a:off x="7208513" y="4739154"/>
            <a:ext cx="240631" cy="2406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내용 개체 틀 1">
            <a:extLst>
              <a:ext uri="{FF2B5EF4-FFF2-40B4-BE49-F238E27FC236}">
                <a16:creationId xmlns:a16="http://schemas.microsoft.com/office/drawing/2014/main" id="{3AD733BB-0AEA-4071-8DF8-FEEE9732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# of ACS lines</a:t>
            </a:r>
            <a:endParaRPr lang="en-US" altLang="ko-KR" sz="4400" b="1" dirty="0"/>
          </a:p>
          <a:p>
            <a:pPr algn="ctr"/>
            <a:endParaRPr lang="en-US" altLang="ko-KR" sz="4400" dirty="0"/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5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b="1" dirty="0"/>
              <a:t>Edge handling</a:t>
            </a:r>
          </a:p>
          <a:p>
            <a:pPr algn="ctr"/>
            <a:endParaRPr lang="en-US" altLang="ko-KR" sz="4400" dirty="0"/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endParaRPr lang="en-US" dirty="0"/>
          </a:p>
          <a:p>
            <a:pPr algn="ctr"/>
            <a:endParaRPr lang="en-US" dirty="0"/>
          </a:p>
          <a:p>
            <a:r>
              <a:rPr lang="en-US" sz="1050" dirty="0"/>
              <a:t>                      </a:t>
            </a:r>
            <a:r>
              <a:rPr lang="en-US" sz="1050" b="1" dirty="0"/>
              <a:t> [Reference]       </a:t>
            </a:r>
            <a:r>
              <a:rPr lang="en-US" sz="1050" dirty="0"/>
              <a:t>                                                      </a:t>
            </a:r>
            <a:r>
              <a:rPr lang="en-US" sz="1050" b="1" dirty="0"/>
              <a:t>[appending zeros]           		</a:t>
            </a:r>
            <a:r>
              <a:rPr lang="en-US" sz="1050" dirty="0"/>
              <a:t>  </a:t>
            </a:r>
            <a:r>
              <a:rPr lang="en-US" sz="1050" b="1" dirty="0"/>
              <a:t>[without any appending]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43" y="2291063"/>
            <a:ext cx="2975895" cy="27938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39" y="2318924"/>
            <a:ext cx="2929260" cy="27381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1598D6-05E1-4238-A1E6-FCCCF91C9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93" y="2291063"/>
            <a:ext cx="2986049" cy="27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/>
              <a:t>Undersampling</a:t>
            </a:r>
            <a:endParaRPr lang="en-US" altLang="ko-KR" sz="4400" dirty="0"/>
          </a:p>
          <a:p>
            <a:pPr algn="ctr"/>
            <a:endParaRPr lang="en-US" sz="5400" b="1" dirty="0"/>
          </a:p>
          <a:p>
            <a:pPr algn="ctr"/>
            <a:r>
              <a:rPr lang="en-US" sz="3200" dirty="0"/>
              <a:t>Phase encoding, frequency encoding</a:t>
            </a:r>
          </a:p>
          <a:p>
            <a:pPr algn="ctr"/>
            <a:r>
              <a:rPr lang="en-US" sz="3200" dirty="0" err="1"/>
              <a:t>Ky</a:t>
            </a:r>
            <a:r>
              <a:rPr lang="en-US" sz="3200" dirty="0"/>
              <a:t>, </a:t>
            </a:r>
            <a:r>
              <a:rPr lang="en-US" sz="3200" dirty="0" err="1"/>
              <a:t>Kx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</p:spTree>
    <p:extLst>
      <p:ext uri="{BB962C8B-B14F-4D97-AF65-F5344CB8AC3E}">
        <p14:creationId xmlns:p14="http://schemas.microsoft.com/office/powerpoint/2010/main" val="87784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Pseudo inverse</a:t>
            </a:r>
          </a:p>
          <a:p>
            <a:endParaRPr lang="en-US" sz="2800" b="1" dirty="0"/>
          </a:p>
          <a:p>
            <a:pPr algn="ctr"/>
            <a:r>
              <a:rPr lang="en-US" sz="3200" dirty="0"/>
              <a:t>AX = B</a:t>
            </a:r>
          </a:p>
          <a:p>
            <a:pPr algn="ctr"/>
            <a:r>
              <a:rPr lang="en-US" altLang="ko-KR" sz="3200" b="1" dirty="0"/>
              <a:t>A</a:t>
            </a:r>
            <a:r>
              <a:rPr lang="en-US" altLang="ko-KR" sz="3200" b="1" baseline="30000" dirty="0"/>
              <a:t>T</a:t>
            </a:r>
            <a:r>
              <a:rPr lang="en-US" sz="3200" b="1" dirty="0"/>
              <a:t>A X</a:t>
            </a:r>
            <a:r>
              <a:rPr lang="en-US" sz="3200" b="1" baseline="30000" dirty="0"/>
              <a:t> </a:t>
            </a:r>
            <a:r>
              <a:rPr lang="en-US" sz="3200" b="1" dirty="0"/>
              <a:t>= </a:t>
            </a:r>
            <a:r>
              <a:rPr lang="en-US" altLang="ko-KR" sz="3200" b="1" dirty="0"/>
              <a:t>A</a:t>
            </a:r>
            <a:r>
              <a:rPr lang="en-US" altLang="ko-KR" sz="3200" b="1" baseline="30000" dirty="0"/>
              <a:t>T</a:t>
            </a:r>
            <a:r>
              <a:rPr lang="en-US" sz="3200" b="1" dirty="0"/>
              <a:t>Y</a:t>
            </a:r>
            <a:endParaRPr lang="en-US" altLang="ko-KR" sz="3200" b="1" baseline="30000" dirty="0"/>
          </a:p>
          <a:p>
            <a:pPr algn="ctr"/>
            <a:r>
              <a:rPr lang="en-US" altLang="ko-KR" sz="3200" dirty="0"/>
              <a:t>(A</a:t>
            </a:r>
            <a:r>
              <a:rPr lang="en-US" altLang="ko-KR" sz="3200" baseline="30000" dirty="0"/>
              <a:t>T</a:t>
            </a:r>
            <a:r>
              <a:rPr lang="en-US" altLang="ko-KR" sz="3200" dirty="0"/>
              <a:t>A)</a:t>
            </a:r>
            <a:r>
              <a:rPr lang="en-US" altLang="ko-KR" sz="3200" baseline="30000" dirty="0"/>
              <a:t>-1</a:t>
            </a:r>
            <a:r>
              <a:rPr lang="en-US" altLang="ko-KR" sz="3200" dirty="0"/>
              <a:t>A</a:t>
            </a:r>
            <a:r>
              <a:rPr lang="en-US" altLang="ko-KR" sz="3200" baseline="30000" dirty="0"/>
              <a:t>T</a:t>
            </a:r>
            <a:r>
              <a:rPr lang="en-US" altLang="ko-KR" sz="3200" dirty="0"/>
              <a:t>A X</a:t>
            </a:r>
            <a:r>
              <a:rPr lang="en-US" altLang="ko-KR" sz="3200" baseline="30000" dirty="0"/>
              <a:t> </a:t>
            </a:r>
            <a:r>
              <a:rPr lang="en-US" altLang="ko-KR" sz="3200" dirty="0"/>
              <a:t>= (A</a:t>
            </a:r>
            <a:r>
              <a:rPr lang="en-US" altLang="ko-KR" sz="3200" baseline="30000" dirty="0"/>
              <a:t>T</a:t>
            </a:r>
            <a:r>
              <a:rPr lang="en-US" altLang="ko-KR" sz="3200" dirty="0"/>
              <a:t>A)</a:t>
            </a:r>
            <a:r>
              <a:rPr lang="en-US" altLang="ko-KR" sz="3200" baseline="30000" dirty="0"/>
              <a:t>-1</a:t>
            </a:r>
            <a:r>
              <a:rPr lang="en-US" altLang="ko-KR" sz="3200" dirty="0"/>
              <a:t>A</a:t>
            </a:r>
            <a:r>
              <a:rPr lang="en-US" altLang="ko-KR" sz="3200" baseline="30000" dirty="0"/>
              <a:t>T</a:t>
            </a:r>
            <a:r>
              <a:rPr lang="en-US" altLang="ko-KR" sz="3200" dirty="0"/>
              <a:t>Y</a:t>
            </a:r>
          </a:p>
          <a:p>
            <a:pPr algn="ctr"/>
            <a:r>
              <a:rPr lang="en-US" sz="3200" dirty="0"/>
              <a:t>X = </a:t>
            </a:r>
            <a:r>
              <a:rPr lang="en-US" altLang="ko-KR" sz="3200" dirty="0"/>
              <a:t>(A</a:t>
            </a:r>
            <a:r>
              <a:rPr lang="en-US" altLang="ko-KR" sz="3200" baseline="30000" dirty="0"/>
              <a:t>T</a:t>
            </a:r>
            <a:r>
              <a:rPr lang="en-US" altLang="ko-KR" sz="3200" dirty="0"/>
              <a:t>A)</a:t>
            </a:r>
            <a:r>
              <a:rPr lang="en-US" altLang="ko-KR" sz="3200" baseline="30000" dirty="0"/>
              <a:t>-1</a:t>
            </a:r>
            <a:r>
              <a:rPr lang="en-US" altLang="ko-KR" sz="3200" dirty="0"/>
              <a:t>A</a:t>
            </a:r>
            <a:r>
              <a:rPr lang="en-US" altLang="ko-KR" sz="3200" baseline="30000" dirty="0"/>
              <a:t>T</a:t>
            </a:r>
            <a:r>
              <a:rPr lang="en-US" altLang="ko-KR" sz="3200" dirty="0"/>
              <a:t>Y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eigenvalue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</p:spTree>
    <p:extLst>
      <p:ext uri="{BB962C8B-B14F-4D97-AF65-F5344CB8AC3E}">
        <p14:creationId xmlns:p14="http://schemas.microsoft.com/office/powerpoint/2010/main" val="1353168234"/>
      </p:ext>
    </p:extLst>
  </p:cSld>
  <p:clrMapOvr>
    <a:masterClrMapping/>
  </p:clrMapOvr>
</p:sld>
</file>

<file path=ppt/theme/theme1.xml><?xml version="1.0" encoding="utf-8"?>
<a:theme xmlns:a="http://schemas.openxmlformats.org/drawingml/2006/main" name="BIEL_SKK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EL_SKKU_template" id="{112D5F67-EAAC-4732-91F8-792F01E4A7F8}" vid="{047060D2-210F-4CE3-B622-747BCAB83D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BIEL_SKKU_template</Template>
  <TotalTime>172</TotalTime>
  <Words>146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KBIZ한마음명조 B</vt:lpstr>
      <vt:lpstr>맑은 고딕</vt:lpstr>
      <vt:lpstr>Arial</vt:lpstr>
      <vt:lpstr>Bodoni MT</vt:lpstr>
      <vt:lpstr>Microsoft Himalaya</vt:lpstr>
      <vt:lpstr>BIEL_SKKU_template</vt:lpstr>
      <vt:lpstr>GRAPPA Implementation</vt:lpstr>
      <vt:lpstr>Index </vt:lpstr>
      <vt:lpstr>Pseudo code </vt:lpstr>
      <vt:lpstr>Pseudo code</vt:lpstr>
      <vt:lpstr>Result</vt:lpstr>
      <vt:lpstr>Result</vt:lpstr>
      <vt:lpstr>Result</vt:lpstr>
      <vt:lpstr>Background knowledge</vt:lpstr>
      <vt:lpstr>Background knowledge</vt:lpstr>
      <vt:lpstr>Background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임은지</dc:creator>
  <cp:lastModifiedBy>Intern</cp:lastModifiedBy>
  <cp:revision>53</cp:revision>
  <dcterms:created xsi:type="dcterms:W3CDTF">2017-03-29T07:28:36Z</dcterms:created>
  <dcterms:modified xsi:type="dcterms:W3CDTF">2018-01-23T08:38:44Z</dcterms:modified>
</cp:coreProperties>
</file>