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4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eun" initials="LJ" lastIdx="10" clrIdx="0">
    <p:extLst>
      <p:ext uri="{19B8F6BF-5375-455C-9EA6-DF929625EA0E}">
        <p15:presenceInfo xmlns:p15="http://schemas.microsoft.com/office/powerpoint/2012/main" userId="cd00735d1290ebdc" providerId="Windows Live"/>
      </p:ext>
    </p:extLst>
  </p:cmAuthor>
  <p:cmAuthor id="2" name="Intern" initials="I" lastIdx="9" clrIdx="1">
    <p:extLst>
      <p:ext uri="{19B8F6BF-5375-455C-9EA6-DF929625EA0E}">
        <p15:presenceInfo xmlns:p15="http://schemas.microsoft.com/office/powerpoint/2012/main" userId="Inte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07T10:58:41.222" idx="7">
    <p:pos x="2151" y="1377"/>
    <p:text>y가 작을땐 ky가 조금 달라도 영향이 거의 없지만, y가 커짐에 따라, ky의 영향도 커짐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07T11:36:30.428" idx="8">
    <p:pos x="5008" y="1042"/>
    <p:text>coil_sensitivity가 pure할 수록 좋은 recon이 되는건가?</p:text>
    <p:extLst>
      <p:ext uri="{C676402C-5697-4E1C-873F-D02D1690AC5C}">
        <p15:threadingInfo xmlns:p15="http://schemas.microsoft.com/office/powerpoint/2012/main" timeZoneBias="-540"/>
      </p:ext>
    </p:extLst>
  </p:cm>
  <p:cm authorId="2" dt="2018-08-07T11:41:43.731" idx="9">
    <p:pos x="6832" y="3562"/>
    <p:text>inv 때문에 noise amp 될 수 있으므로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07T10:18:19.105" idx="1">
    <p:pos x="1401" y="2843"/>
    <p:text>그럼 phi inv를 통해 A의 col vec들이 더 independent해 진다고 이해해도 ㅇㅋ?</p:text>
    <p:extLst>
      <p:ext uri="{C676402C-5697-4E1C-873F-D02D1690AC5C}">
        <p15:threadingInfo xmlns:p15="http://schemas.microsoft.com/office/powerpoint/2012/main" timeZoneBias="-540"/>
      </p:ext>
    </p:extLst>
  </p:cm>
  <p:cm authorId="2" dt="2018-08-07T10:19:02.360" idx="2">
    <p:pos x="1622" y="2832"/>
    <p:text>그러면 phi = cov(A)로 구하면 안되나?</p:text>
    <p:extLst>
      <p:ext uri="{C676402C-5697-4E1C-873F-D02D1690AC5C}">
        <p15:threadingInfo xmlns:p15="http://schemas.microsoft.com/office/powerpoint/2012/main" timeZoneBias="-540"/>
      </p:ext>
    </p:extLst>
  </p:cm>
  <p:cm authorId="2" dt="2018-08-07T10:19:45.620" idx="3">
    <p:pos x="1622" y="2928"/>
    <p:text>이러면 noise covariance가 아니라, coil sen_cov.가 될거같긴 한데</p:text>
    <p:extLst>
      <p:ext uri="{C676402C-5697-4E1C-873F-D02D1690AC5C}">
        <p15:threadingInfo xmlns:p15="http://schemas.microsoft.com/office/powerpoint/2012/main" timeZoneBias="-540">
          <p15:parentCm authorId="2" idx="2"/>
        </p15:threadingInfo>
      </p:ext>
    </p:extLst>
  </p:cm>
  <p:cm authorId="2" dt="2018-08-07T10:31:41.605" idx="4">
    <p:pos x="1622" y="3024"/>
    <p:text>이러면 같은 coil에서 aliasing된 부분의 sensitivity 차이가 크면 var도 커짐</p:text>
    <p:extLst>
      <p:ext uri="{C676402C-5697-4E1C-873F-D02D1690AC5C}">
        <p15:threadingInfo xmlns:p15="http://schemas.microsoft.com/office/powerpoint/2012/main" timeZoneBias="-540">
          <p15:parentCm authorId="2" idx="2"/>
        </p15:threadingInfo>
      </p:ext>
    </p:extLst>
  </p:cm>
  <p:cm authorId="2" dt="2018-08-07T10:32:16.641" idx="5">
    <p:pos x="1622" y="3120"/>
    <p:text>phi inv해주면, sen차이가 작아지므로, 우리가 원하는 목표와는 조금 다른 진행이 됨</p:text>
    <p:extLst>
      <p:ext uri="{C676402C-5697-4E1C-873F-D02D1690AC5C}">
        <p15:threadingInfo xmlns:p15="http://schemas.microsoft.com/office/powerpoint/2012/main" timeZoneBias="-540">
          <p15:parentCm authorId="2" idx="2"/>
        </p15:threadingInfo>
      </p:ext>
    </p:extLst>
  </p:cm>
  <p:cm authorId="2" dt="2018-08-07T10:44:40.459" idx="6">
    <p:pos x="1400" y="2669"/>
    <p:text>그럼 얘는 decorrelation과는 다른건가?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949147"/>
            <a:ext cx="1651000" cy="165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92712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2131"/>
              </a:gs>
              <a:gs pos="100000">
                <a:srgbClr val="585F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1024"/>
            <a:ext cx="739588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126097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0A-6D82-4BF5-AD8F-93BE0A1859E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-2610000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1097999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037085" y="4132538"/>
            <a:ext cx="443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Medical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  Imaging   and   Signal   Laboratory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" y="6504983"/>
            <a:ext cx="293613" cy="2936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010492" y="1173275"/>
            <a:ext cx="23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SungKyunKwan  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University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rgbClr val="585F7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comments" Target="../comments/commen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comments" Target="../comments/comment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Parallel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Imaging Reconstruction Using Automatic Regularization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Jaeeun</a:t>
            </a:r>
            <a:r>
              <a:rPr lang="en-US" dirty="0"/>
              <a:t> Lee</a:t>
            </a:r>
          </a:p>
          <a:p>
            <a:r>
              <a:rPr lang="en-US" dirty="0"/>
              <a:t>2018/08/07</a:t>
            </a:r>
          </a:p>
        </p:txBody>
      </p:sp>
    </p:spTree>
    <p:extLst>
      <p:ext uri="{BB962C8B-B14F-4D97-AF65-F5344CB8AC3E}">
        <p14:creationId xmlns:p14="http://schemas.microsoft.com/office/powerpoint/2010/main" val="5228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_4) Coil sensitivity calibration</a:t>
            </a:r>
            <a:endParaRPr 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38579B-4750-4A13-9301-237F17B1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3" y="2357240"/>
            <a:ext cx="4652962" cy="663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1EB0E4-BB6B-4FBF-9092-0CA71FAF0ED7}"/>
                  </a:ext>
                </a:extLst>
              </p:cNvPr>
              <p:cNvSpPr txBox="1"/>
              <p:nvPr/>
            </p:nvSpPr>
            <p:spPr>
              <a:xfrm>
                <a:off x="596900" y="2998113"/>
                <a:ext cx="238125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Reference </a:t>
                </a:r>
                <a:r>
                  <a:rPr lang="en-US" altLang="ko-KR" sz="1100" dirty="0" err="1"/>
                  <a:t>img</a:t>
                </a:r>
                <a:r>
                  <a:rPr lang="en-US" altLang="ko-KR" sz="1100" dirty="0"/>
                  <a:t> obtained with any component coil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1EB0E4-BB6B-4FBF-9092-0CA71FAF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998113"/>
                <a:ext cx="2381250" cy="430887"/>
              </a:xfrm>
              <a:prstGeom prst="rect">
                <a:avLst/>
              </a:prstGeom>
              <a:blipFill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C9D5B-DDBF-4C4F-B261-E2F2FB99C7B5}"/>
                  </a:ext>
                </a:extLst>
              </p:cNvPr>
              <p:cNvSpPr txBox="1"/>
              <p:nvPr/>
            </p:nvSpPr>
            <p:spPr>
              <a:xfrm>
                <a:off x="4244975" y="2966656"/>
                <a:ext cx="23812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Differ from target spin density </a:t>
                </a:r>
                <a14:m>
                  <m:oMath xmlns:m="http://schemas.openxmlformats.org/officeDocument/2006/math">
                    <m:r>
                      <a:rPr lang="el-GR" altLang="ko-KR" sz="11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endParaRPr lang="ko-KR" altLang="en-US" sz="11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C9D5B-DDBF-4C4F-B261-E2F2FB99C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75" y="2966656"/>
                <a:ext cx="2381250" cy="261610"/>
              </a:xfrm>
              <a:prstGeom prst="rect">
                <a:avLst/>
              </a:prstGeom>
              <a:blipFill>
                <a:blip r:embed="rId4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CAE7CE-108E-4416-ADE8-8F02E35177BE}"/>
              </a:ext>
            </a:extLst>
          </p:cNvPr>
          <p:cNvSpPr txBox="1"/>
          <p:nvPr/>
        </p:nvSpPr>
        <p:spPr>
          <a:xfrm>
            <a:off x="6991351" y="1970306"/>
            <a:ext cx="501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Typically, rapidly-acquired low-resolution images are used as sensitivity references.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F8CDBD4-1ABC-4B0F-B3C0-A93309C7EB32}"/>
                  </a:ext>
                </a:extLst>
              </p:cNvPr>
              <p:cNvSpPr/>
              <p:nvPr/>
            </p:nvSpPr>
            <p:spPr>
              <a:xfrm>
                <a:off x="6991351" y="3030238"/>
                <a:ext cx="4603749" cy="7210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The sensitivity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replaced by in vivo </a:t>
                </a:r>
              </a:p>
              <a:p>
                <a:r>
                  <a:rPr lang="en-US" altLang="ko-KR" dirty="0"/>
                  <a:t>reference images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𝒓𝒆𝒇𝒆𝒓𝒆𝒏𝒄𝒆</m:t>
                        </m:r>
                      </m:sup>
                    </m:sSub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m:rPr>
                        <m:sty m:val="p"/>
                      </m:rPr>
                      <a:rPr lang="el-GR" altLang="ko-KR" b="1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F8CDBD4-1ABC-4B0F-B3C0-A93309C7E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1" y="3030238"/>
                <a:ext cx="4603749" cy="721095"/>
              </a:xfrm>
              <a:prstGeom prst="rect">
                <a:avLst/>
              </a:prstGeom>
              <a:blipFill>
                <a:blip r:embed="rId5"/>
                <a:stretch>
                  <a:fillRect l="-1192" t="-4237" r="-265" b="-9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72CC2-C13E-477A-BFF7-12FEE92D078F}"/>
                  </a:ext>
                </a:extLst>
              </p:cNvPr>
              <p:cNvSpPr txBox="1"/>
              <p:nvPr/>
            </p:nvSpPr>
            <p:spPr>
              <a:xfrm>
                <a:off x="1387514" y="5023054"/>
                <a:ext cx="4338559" cy="5990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𝑟𝑒𝑓𝑒𝑟𝑒𝑛𝑐𝑒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l-GR" altLang="ko-KR" b="1" i="1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𝑓𝑖𝑙𝑡𝑒𝑟𝑖𝑛𝑔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𝑠𝑚𝑜𝑜𝑡h𝑖𝑛𝑔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72CC2-C13E-477A-BFF7-12FEE92D0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514" y="5023054"/>
                <a:ext cx="4338559" cy="5990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B4A2A1B-EAE9-42FF-B2E9-7FA6E9ACDA50}"/>
              </a:ext>
            </a:extLst>
          </p:cNvPr>
          <p:cNvSpPr txBox="1"/>
          <p:nvPr/>
        </p:nvSpPr>
        <p:spPr>
          <a:xfrm>
            <a:off x="6991351" y="4989375"/>
            <a:ext cx="417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Special care must also be taken to avoid calibration errors, since the quotient image may be poorly behaved esp. in regions of low SNR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06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_4) Coil sensitivity calibration</a:t>
            </a:r>
            <a:endParaRPr 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7DE172-CCA2-44FF-BE03-A469A9E2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928812"/>
            <a:ext cx="4502368" cy="6334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F78D27-B02C-4ED2-A3BC-0CF1C5A8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338513"/>
            <a:ext cx="6503754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Tikhonov paper</a:t>
            </a:r>
            <a:r>
              <a:rPr lang="en-US" altLang="ko-KR" sz="1200" b="1" dirty="0"/>
              <a:t>_1) Intro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BFE17-57DE-4623-868A-BBE9B896AFBD}"/>
              </a:ext>
            </a:extLst>
          </p:cNvPr>
          <p:cNvSpPr txBox="1"/>
          <p:nvPr/>
        </p:nvSpPr>
        <p:spPr>
          <a:xfrm>
            <a:off x="776692" y="1455089"/>
            <a:ext cx="1118206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SNR is reduced </a:t>
            </a:r>
            <a:r>
              <a:rPr lang="en-US" altLang="ko-KR" dirty="0"/>
              <a:t>due to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600" dirty="0"/>
              <a:t>1. the reduced number of data samples ; inevitable</a:t>
            </a:r>
          </a:p>
          <a:p>
            <a:r>
              <a:rPr lang="en-US" altLang="ko-KR" sz="1600" dirty="0"/>
              <a:t>	2. correlation in the spatial info(geometrical</a:t>
            </a:r>
            <a:r>
              <a:rPr lang="ko-KR" altLang="en-US" sz="1600" dirty="0"/>
              <a:t> </a:t>
            </a:r>
            <a:r>
              <a:rPr lang="en-US" altLang="ko-KR" sz="1600" dirty="0"/>
              <a:t>arrangement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dirty="0"/>
              <a:t>the</a:t>
            </a:r>
            <a:r>
              <a:rPr lang="ko-KR" altLang="en-US" sz="1600" dirty="0"/>
              <a:t> </a:t>
            </a:r>
            <a:r>
              <a:rPr lang="en-US" altLang="ko-KR" sz="1600" dirty="0"/>
              <a:t>array</a:t>
            </a:r>
            <a:r>
              <a:rPr lang="ko-KR" altLang="en-US" sz="1600" dirty="0"/>
              <a:t> </a:t>
            </a:r>
            <a:r>
              <a:rPr lang="en-US" altLang="ko-KR" sz="1600" dirty="0"/>
              <a:t>coil) ; optimizing coil geometry</a:t>
            </a:r>
          </a:p>
          <a:p>
            <a:endParaRPr lang="en-US" altLang="ko-KR" sz="1600" dirty="0"/>
          </a:p>
          <a:p>
            <a:r>
              <a:rPr lang="en-US" altLang="ko-KR" sz="1600" dirty="0"/>
              <a:t>We can </a:t>
            </a:r>
            <a:r>
              <a:rPr lang="en-US" altLang="ko-KR" sz="1600" b="1" dirty="0"/>
              <a:t>mitigate the noise amplification </a:t>
            </a:r>
            <a:r>
              <a:rPr lang="en-US" altLang="ko-KR" sz="1600" dirty="0"/>
              <a:t>in SENSE reconstruction by utilizing Tikhonov regularization.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The advantages of regularized parallel MRI reconstructions was reported in various studies.</a:t>
            </a:r>
          </a:p>
          <a:p>
            <a:r>
              <a:rPr lang="en-US" altLang="ko-KR" sz="1600" dirty="0"/>
              <a:t>	- regularization can potentially be used to unfold aliased images from an underdetermined system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A Full-FOV reference scan</a:t>
            </a:r>
            <a:r>
              <a:rPr lang="en-US" altLang="ko-KR" sz="1600" dirty="0"/>
              <a:t> and the </a:t>
            </a:r>
            <a:r>
              <a:rPr lang="en-US" altLang="ko-KR" sz="1600" b="1" dirty="0"/>
              <a:t>L-curve</a:t>
            </a:r>
            <a:r>
              <a:rPr lang="en-US" altLang="ko-KR" sz="1600" dirty="0"/>
              <a:t> algorithm was employed to determine the </a:t>
            </a:r>
            <a:r>
              <a:rPr lang="en-US" altLang="ko-KR" sz="1600" b="1" dirty="0"/>
              <a:t>optimum regularization parameter</a:t>
            </a:r>
            <a:r>
              <a:rPr lang="en-US" altLang="ko-KR" sz="1600" dirty="0"/>
              <a:t> in this study.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g-factor maps </a:t>
            </a:r>
            <a:r>
              <a:rPr lang="en-US" altLang="ko-KR" sz="1600" dirty="0"/>
              <a:t>are also used to demonstrate the effect of regularization on the noise of the unfolded images.</a:t>
            </a:r>
          </a:p>
        </p:txBody>
      </p:sp>
    </p:spTree>
    <p:extLst>
      <p:ext uri="{BB962C8B-B14F-4D97-AF65-F5344CB8AC3E}">
        <p14:creationId xmlns:p14="http://schemas.microsoft.com/office/powerpoint/2010/main" val="119095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Tikhonov paper</a:t>
            </a:r>
            <a:r>
              <a:rPr lang="en-US" altLang="ko-KR" sz="1200" b="1" dirty="0"/>
              <a:t>_2) Weighted least squares problem &amp; inter-channel noise whitening</a:t>
            </a:r>
            <a:endParaRPr lang="en-US" altLang="ko-K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D3825B-DAEF-4F7B-8587-5BB8B530F736}"/>
                  </a:ext>
                </a:extLst>
              </p:cNvPr>
              <p:cNvSpPr txBox="1"/>
              <p:nvPr/>
            </p:nvSpPr>
            <p:spPr>
              <a:xfrm>
                <a:off x="1899107" y="1800969"/>
                <a:ext cx="17917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D3825B-DAEF-4F7B-8587-5BB8B530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107" y="1800969"/>
                <a:ext cx="1791773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63348F-AC54-4BEA-9EA4-F07DC231ECD7}"/>
                  </a:ext>
                </a:extLst>
              </p:cNvPr>
              <p:cNvSpPr txBox="1"/>
              <p:nvPr/>
            </p:nvSpPr>
            <p:spPr>
              <a:xfrm>
                <a:off x="2043485" y="2871194"/>
                <a:ext cx="24808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𝐹𝑜𝑙𝑑𝑒𝑑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𝑖𝑚𝑔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𝑟𝑒𝑐𝑒𝑖𝑣𝑒𝑟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𝑐𝑜𝑖𝑙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63348F-AC54-4BEA-9EA4-F07DC231E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85" y="2871194"/>
                <a:ext cx="2480808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7C6DB2-4A71-4012-B6EC-A5E9C1213813}"/>
                  </a:ext>
                </a:extLst>
              </p:cNvPr>
              <p:cNvSpPr txBox="1"/>
              <p:nvPr/>
            </p:nvSpPr>
            <p:spPr>
              <a:xfrm>
                <a:off x="2043485" y="2609584"/>
                <a:ext cx="15122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1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altLang="ko-KR" sz="1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𝐹𝑢𝑙𝑙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𝐹𝑂𝑉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𝑖𝑚𝑔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7C6DB2-4A71-4012-B6EC-A5E9C121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85" y="2609584"/>
                <a:ext cx="1512278" cy="26161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A78ADD-B74C-456F-B5C5-2777BE541729}"/>
              </a:ext>
            </a:extLst>
          </p:cNvPr>
          <p:cNvSpPr txBox="1"/>
          <p:nvPr/>
        </p:nvSpPr>
        <p:spPr>
          <a:xfrm>
            <a:off x="4786685" y="1924080"/>
            <a:ext cx="597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general,  </a:t>
            </a:r>
            <a:r>
              <a:rPr lang="en-US" altLang="ko-KR" b="1" dirty="0"/>
              <a:t>A </a:t>
            </a:r>
            <a:r>
              <a:rPr lang="en-US" altLang="ko-KR" dirty="0"/>
              <a:t>is an overdetermined linear system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C5490-0C4C-4870-B910-0B9743363E50}"/>
              </a:ext>
            </a:extLst>
          </p:cNvPr>
          <p:cNvSpPr txBox="1"/>
          <p:nvPr/>
        </p:nvSpPr>
        <p:spPr>
          <a:xfrm>
            <a:off x="5807047" y="2259374"/>
            <a:ext cx="78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[Nc x m]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6FF82A-408E-477F-B39F-E6AC436C8F81}"/>
                  </a:ext>
                </a:extLst>
              </p:cNvPr>
              <p:cNvSpPr txBox="1"/>
              <p:nvPr/>
            </p:nvSpPr>
            <p:spPr>
              <a:xfrm>
                <a:off x="335154" y="4769465"/>
                <a:ext cx="4919680" cy="629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4000" b="1" i="1" u="sng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p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ko-KR" sz="4000" b="1" i="1" u="sng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altLang="ko-KR" sz="4000" i="1" u="sng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u="sng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4000" b="1" i="1" u="sng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4000" b="1" i="1" u="sng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ko-KR" sz="4000" b="1" i="1" u="sng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4000" b="1" i="1" u="sng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p>
                          <m:r>
                            <a:rPr lang="en-US" altLang="ko-KR" sz="4000" b="1" i="1" u="sng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1" i="1" u="sng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ko-KR" sz="4000" i="1" u="sng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u="sng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4000" u="sng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6FF82A-408E-477F-B39F-E6AC436C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54" y="4769465"/>
                <a:ext cx="4919680" cy="629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18D235-E92D-4341-8C71-13DD5F1469E9}"/>
                  </a:ext>
                </a:extLst>
              </p:cNvPr>
              <p:cNvSpPr/>
              <p:nvPr/>
            </p:nvSpPr>
            <p:spPr>
              <a:xfrm>
                <a:off x="1979876" y="5619996"/>
                <a:ext cx="29779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1100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𝑟𝑒𝑐𝑒𝑖𝑣𝑒𝑟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𝑁𝑐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𝑁𝑐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18D235-E92D-4341-8C71-13DD5F146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76" y="5619996"/>
                <a:ext cx="2977931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5276419-7585-4BD0-96CB-DEBF1A8B86D5}"/>
              </a:ext>
            </a:extLst>
          </p:cNvPr>
          <p:cNvSpPr txBox="1"/>
          <p:nvPr/>
        </p:nvSpPr>
        <p:spPr>
          <a:xfrm>
            <a:off x="5807047" y="4619708"/>
            <a:ext cx="521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Weighted least squares problem</a:t>
            </a:r>
          </a:p>
          <a:p>
            <a:endParaRPr lang="en-US" altLang="ko-KR" dirty="0"/>
          </a:p>
          <a:p>
            <a:r>
              <a:rPr lang="en-US" altLang="ko-KR" u="sng" dirty="0"/>
              <a:t>Col. Pic,</a:t>
            </a:r>
            <a:r>
              <a:rPr lang="ko-KR" altLang="en-US" u="sng" dirty="0"/>
              <a:t> </a:t>
            </a:r>
            <a:r>
              <a:rPr lang="en-US" altLang="ko-KR" u="sng" dirty="0"/>
              <a:t>row.pic</a:t>
            </a:r>
          </a:p>
        </p:txBody>
      </p:sp>
    </p:spTree>
    <p:extLst>
      <p:ext uri="{BB962C8B-B14F-4D97-AF65-F5344CB8AC3E}">
        <p14:creationId xmlns:p14="http://schemas.microsoft.com/office/powerpoint/2010/main" val="218894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Tikhonov paper</a:t>
            </a:r>
            <a:r>
              <a:rPr lang="en-US" altLang="ko-KR" sz="1200" b="1" dirty="0"/>
              <a:t>_2) Weighted least squares problem &amp; inter-channel noise whitening</a:t>
            </a:r>
            <a:endParaRPr lang="en-US" altLang="ko-K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6FF82A-408E-477F-B39F-E6AC436C8F81}"/>
                  </a:ext>
                </a:extLst>
              </p:cNvPr>
              <p:cNvSpPr txBox="1"/>
              <p:nvPr/>
            </p:nvSpPr>
            <p:spPr>
              <a:xfrm>
                <a:off x="935518" y="1527501"/>
                <a:ext cx="5898794" cy="832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altLang="ko-KR" sz="4000" b="1" i="1">
                                      <a:latin typeface="Cambria Math" panose="02040503050406030204" pitchFamily="18" charset="0"/>
                                    </a:rPr>
                                    <m:t>𝝍</m:t>
                                  </m:r>
                                </m:e>
                                <m:sup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4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ko-KR" sz="4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ko-KR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ko-KR" sz="4000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  <m:sup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altLang="ko-KR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4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6FF82A-408E-477F-B39F-E6AC436C8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8" y="1527501"/>
                <a:ext cx="5898794" cy="832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18D235-E92D-4341-8C71-13DD5F1469E9}"/>
                  </a:ext>
                </a:extLst>
              </p:cNvPr>
              <p:cNvSpPr/>
              <p:nvPr/>
            </p:nvSpPr>
            <p:spPr>
              <a:xfrm>
                <a:off x="1869040" y="2516578"/>
                <a:ext cx="297793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ko-KR" sz="1100" b="1" i="1" smtClean="0">
                          <a:latin typeface="Cambria Math" panose="02040503050406030204" pitchFamily="18" charset="0"/>
                        </a:rPr>
                        <m:t>𝝍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𝑟𝑒𝑐𝑒𝑖𝑣𝑒𝑟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[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𝑁𝑐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𝑁𝑐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418D235-E92D-4341-8C71-13DD5F146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40" y="2516578"/>
                <a:ext cx="2977931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1147992E-D675-483A-B352-E5343D0F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693" y="3285545"/>
            <a:ext cx="2054741" cy="121286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B23501-AC9C-46A1-ACEF-17A6EFAC3C9C}"/>
              </a:ext>
            </a:extLst>
          </p:cNvPr>
          <p:cNvCxnSpPr/>
          <p:nvPr/>
        </p:nvCxnSpPr>
        <p:spPr>
          <a:xfrm>
            <a:off x="1616364" y="3082040"/>
            <a:ext cx="0" cy="18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DD562787-0549-4830-90A6-9CD75A097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603" y="5236494"/>
            <a:ext cx="2940077" cy="10534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4775C5-62C7-4F0D-ADE6-5086CEE3264F}"/>
                  </a:ext>
                </a:extLst>
              </p:cNvPr>
              <p:cNvSpPr txBox="1"/>
              <p:nvPr/>
            </p:nvSpPr>
            <p:spPr>
              <a:xfrm>
                <a:off x="7183266" y="5421742"/>
                <a:ext cx="47197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Noise covariance of A, </a:t>
                </a:r>
                <a14:m>
                  <m:oMath xmlns:m="http://schemas.openxmlformats.org/officeDocument/2006/math">
                    <m:r>
                      <a:rPr lang="el-GR" altLang="ko-KR" b="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turn into</a:t>
                </a:r>
              </a:p>
              <a:p>
                <a:r>
                  <a:rPr lang="en-US" altLang="ko-KR" u="sng" dirty="0"/>
                  <a:t>Identity matrix </a:t>
                </a:r>
                <a:r>
                  <a:rPr lang="en-US" altLang="ko-KR" dirty="0"/>
                  <a:t>in whitened A(A tilde)</a:t>
                </a:r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4775C5-62C7-4F0D-ADE6-5086CEE32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66" y="5421742"/>
                <a:ext cx="4719782" cy="646331"/>
              </a:xfrm>
              <a:prstGeom prst="rect">
                <a:avLst/>
              </a:prstGeom>
              <a:blipFill>
                <a:blip r:embed="rId6"/>
                <a:stretch>
                  <a:fillRect l="-1032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66B662D-15AD-4BC8-AC68-89FAC8CFBDCB}"/>
              </a:ext>
            </a:extLst>
          </p:cNvPr>
          <p:cNvSpPr txBox="1"/>
          <p:nvPr/>
        </p:nvSpPr>
        <p:spPr>
          <a:xfrm>
            <a:off x="3983434" y="3928910"/>
            <a:ext cx="294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Whitening transformation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440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Tikhonov paper</a:t>
            </a:r>
            <a:r>
              <a:rPr lang="en-US" altLang="ko-KR" sz="1200" b="1" dirty="0"/>
              <a:t>_3) g-factor</a:t>
            </a:r>
            <a:endParaRPr lang="en-US" altLang="ko-KR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E3B169-FCC2-445D-9559-EEF86E40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70" y="2806050"/>
            <a:ext cx="6538003" cy="1245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72BAF-2903-41FD-9D4D-865E98F1E9BD}"/>
                  </a:ext>
                </a:extLst>
              </p:cNvPr>
              <p:cNvSpPr txBox="1"/>
              <p:nvPr/>
            </p:nvSpPr>
            <p:spPr>
              <a:xfrm>
                <a:off x="5620327" y="4088894"/>
                <a:ext cx="5506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𝑟𝑒𝑐𝑜𝑛𝑠𝑡𝑟𝑢𝑐𝑡𝑖𝑜𝑛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72BAF-2903-41FD-9D4D-865E98F1E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7" y="4088894"/>
                <a:ext cx="5506636" cy="276999"/>
              </a:xfrm>
              <a:prstGeom prst="rect">
                <a:avLst/>
              </a:prstGeom>
              <a:blipFill>
                <a:blip r:embed="rId3"/>
                <a:stretch>
                  <a:fillRect l="-33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EE789EA-51B4-4C17-9A52-0EE58A2FB266}"/>
              </a:ext>
            </a:extLst>
          </p:cNvPr>
          <p:cNvSpPr txBox="1"/>
          <p:nvPr/>
        </p:nvSpPr>
        <p:spPr>
          <a:xfrm>
            <a:off x="1061170" y="1620883"/>
            <a:ext cx="424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G-factor</a:t>
            </a:r>
            <a:r>
              <a:rPr lang="en-US" altLang="ko-KR" dirty="0"/>
              <a:t> : quantified noise sensitivity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23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Generalized </a:t>
            </a:r>
            <a:r>
              <a:rPr lang="en-US" dirty="0" err="1"/>
              <a:t>pMRI</a:t>
            </a:r>
            <a:endParaRPr lang="en-US" dirty="0"/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Index problem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Comparison between line by line and pixelwise encoding function inversion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Hybrid implementation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Coil sensitivity calibration</a:t>
            </a:r>
          </a:p>
          <a:p>
            <a:pPr marL="1200150" lvl="1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Tikhonov paper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Intro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altLang="ko-KR" dirty="0"/>
              <a:t>Weighted least squares problem &amp; inter-channel noise whitening</a:t>
            </a:r>
            <a:endParaRPr lang="en-US" dirty="0"/>
          </a:p>
          <a:p>
            <a:pPr marL="1200150" lvl="1" indent="-457200">
              <a:buFont typeface="+mj-lt"/>
              <a:buAutoNum type="arabicParenR"/>
            </a:pPr>
            <a:r>
              <a:rPr lang="en-US" dirty="0"/>
              <a:t>g-factor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297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_1) index problem</a:t>
            </a:r>
            <a:endParaRPr lang="en-US" b="1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CBDC81-9D59-4A79-9569-D92D2CB02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33"/>
          <a:stretch/>
        </p:blipFill>
        <p:spPr>
          <a:xfrm>
            <a:off x="1192803" y="2349000"/>
            <a:ext cx="2229644" cy="2159999"/>
          </a:xfrm>
          <a:prstGeom prst="rect">
            <a:avLst/>
          </a:prstGeom>
        </p:spPr>
      </p:pic>
      <p:sp>
        <p:nvSpPr>
          <p:cNvPr id="6" name="TextBox 32">
            <a:extLst>
              <a:ext uri="{FF2B5EF4-FFF2-40B4-BE49-F238E27FC236}">
                <a16:creationId xmlns:a16="http://schemas.microsoft.com/office/drawing/2014/main" id="{22A7E8D4-38E0-4FFC-B941-4F1656642989}"/>
              </a:ext>
            </a:extLst>
          </p:cNvPr>
          <p:cNvSpPr txBox="1"/>
          <p:nvPr/>
        </p:nvSpPr>
        <p:spPr>
          <a:xfrm>
            <a:off x="1678720" y="4673428"/>
            <a:ext cx="1257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 err="1"/>
              <a:t>Idx</a:t>
            </a:r>
            <a:r>
              <a:rPr lang="en-AU" sz="1000" dirty="0"/>
              <a:t> = 119 ~ -120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0305A6F-86AC-4EA3-BFA3-4CDDD5D5F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12" y="2349000"/>
            <a:ext cx="2300488" cy="2160000"/>
          </a:xfrm>
          <a:prstGeom prst="rect">
            <a:avLst/>
          </a:prstGeom>
        </p:spPr>
      </p:pic>
      <p:sp>
        <p:nvSpPr>
          <p:cNvPr id="8" name="TextBox 32">
            <a:extLst>
              <a:ext uri="{FF2B5EF4-FFF2-40B4-BE49-F238E27FC236}">
                <a16:creationId xmlns:a16="http://schemas.microsoft.com/office/drawing/2014/main" id="{67A62E3C-99C1-49E0-A281-68C02ED2870F}"/>
              </a:ext>
            </a:extLst>
          </p:cNvPr>
          <p:cNvSpPr txBox="1"/>
          <p:nvPr/>
        </p:nvSpPr>
        <p:spPr>
          <a:xfrm>
            <a:off x="4263241" y="4673428"/>
            <a:ext cx="118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000" dirty="0" err="1"/>
              <a:t>Idx</a:t>
            </a:r>
            <a:r>
              <a:rPr lang="en-AU" sz="1000" dirty="0"/>
              <a:t> = 120 ~ -119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EA2D9-E5C5-4D51-9C97-3CD2D1EC4951}"/>
              </a:ext>
            </a:extLst>
          </p:cNvPr>
          <p:cNvSpPr txBox="1"/>
          <p:nvPr/>
        </p:nvSpPr>
        <p:spPr>
          <a:xfrm>
            <a:off x="1192802" y="1791292"/>
            <a:ext cx="33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Difference </a:t>
            </a:r>
            <a:r>
              <a:rPr lang="en-US" altLang="ko-KR" b="1" dirty="0" err="1"/>
              <a:t>img</a:t>
            </a:r>
            <a:r>
              <a:rPr lang="en-US" altLang="ko-KR" b="1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r_factor</a:t>
            </a:r>
            <a:r>
              <a:rPr lang="en-US" altLang="ko-KR" dirty="0"/>
              <a:t> = 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B46E6-3C6C-449D-8CEB-BE007B6CA363}"/>
              </a:ext>
            </a:extLst>
          </p:cNvPr>
          <p:cNvSpPr txBox="1"/>
          <p:nvPr/>
        </p:nvSpPr>
        <p:spPr>
          <a:xfrm>
            <a:off x="7712363" y="2847764"/>
            <a:ext cx="370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 : D.C</a:t>
            </a:r>
          </a:p>
          <a:p>
            <a:r>
              <a:rPr lang="en-US" altLang="ko-KR" dirty="0"/>
              <a:t>    - we should find the </a:t>
            </a:r>
            <a:r>
              <a:rPr lang="en-US" altLang="ko-KR" dirty="0" err="1"/>
              <a:t>d.c</a:t>
            </a:r>
            <a:r>
              <a:rPr lang="en-US" altLang="ko-KR" dirty="0"/>
              <a:t> first in the full-sampled k-space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45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_2) </a:t>
            </a:r>
            <a:r>
              <a:rPr lang="en-US" altLang="ko-KR" sz="1200" b="1" dirty="0"/>
              <a:t>Comparison between line by line and pixelwise encoding function inversion</a:t>
            </a:r>
            <a:endParaRPr lang="en-US" b="1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3DDE0FFA-3330-4312-912E-58877341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0" b="40670"/>
          <a:stretch/>
        </p:blipFill>
        <p:spPr>
          <a:xfrm>
            <a:off x="529638" y="2109474"/>
            <a:ext cx="10957233" cy="314039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5D1DDF-90C7-4E11-9578-BC67705C919E}"/>
              </a:ext>
            </a:extLst>
          </p:cNvPr>
          <p:cNvCxnSpPr>
            <a:cxnSpLocks/>
          </p:cNvCxnSpPr>
          <p:nvPr/>
        </p:nvCxnSpPr>
        <p:spPr>
          <a:xfrm>
            <a:off x="1352550" y="2552700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F183AF-0912-46A9-BB44-CC727D0ADAE8}"/>
              </a:ext>
            </a:extLst>
          </p:cNvPr>
          <p:cNvCxnSpPr>
            <a:cxnSpLocks/>
          </p:cNvCxnSpPr>
          <p:nvPr/>
        </p:nvCxnSpPr>
        <p:spPr>
          <a:xfrm>
            <a:off x="2495550" y="2686050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035B64-3D9B-4AFD-8D88-F61C00B8F1E8}"/>
              </a:ext>
            </a:extLst>
          </p:cNvPr>
          <p:cNvCxnSpPr>
            <a:cxnSpLocks/>
          </p:cNvCxnSpPr>
          <p:nvPr/>
        </p:nvCxnSpPr>
        <p:spPr>
          <a:xfrm>
            <a:off x="3562350" y="2809875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D44634-4E54-452D-8592-B6688B5A4ACB}"/>
              </a:ext>
            </a:extLst>
          </p:cNvPr>
          <p:cNvCxnSpPr>
            <a:cxnSpLocks/>
          </p:cNvCxnSpPr>
          <p:nvPr/>
        </p:nvCxnSpPr>
        <p:spPr>
          <a:xfrm>
            <a:off x="4667250" y="2933700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293C26B-3B1B-4A62-99F8-81DE5617C836}"/>
              </a:ext>
            </a:extLst>
          </p:cNvPr>
          <p:cNvCxnSpPr>
            <a:cxnSpLocks/>
          </p:cNvCxnSpPr>
          <p:nvPr/>
        </p:nvCxnSpPr>
        <p:spPr>
          <a:xfrm>
            <a:off x="5862498" y="3086100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766F74-E7B2-4441-BE96-30A2EF7D4574}"/>
              </a:ext>
            </a:extLst>
          </p:cNvPr>
          <p:cNvCxnSpPr>
            <a:cxnSpLocks/>
          </p:cNvCxnSpPr>
          <p:nvPr/>
        </p:nvCxnSpPr>
        <p:spPr>
          <a:xfrm>
            <a:off x="6948348" y="3209925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E2EA022-442A-4F8F-A5F8-5894FB98D171}"/>
              </a:ext>
            </a:extLst>
          </p:cNvPr>
          <p:cNvCxnSpPr>
            <a:cxnSpLocks/>
          </p:cNvCxnSpPr>
          <p:nvPr/>
        </p:nvCxnSpPr>
        <p:spPr>
          <a:xfrm>
            <a:off x="8100873" y="3343275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5AB9224-8037-4BC7-8F42-2C0040172EE9}"/>
              </a:ext>
            </a:extLst>
          </p:cNvPr>
          <p:cNvCxnSpPr>
            <a:cxnSpLocks/>
          </p:cNvCxnSpPr>
          <p:nvPr/>
        </p:nvCxnSpPr>
        <p:spPr>
          <a:xfrm>
            <a:off x="9270067" y="3467100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5BD5D4E-5259-4F47-8C18-1713E6BF2E5D}"/>
              </a:ext>
            </a:extLst>
          </p:cNvPr>
          <p:cNvCxnSpPr>
            <a:cxnSpLocks/>
          </p:cNvCxnSpPr>
          <p:nvPr/>
        </p:nvCxnSpPr>
        <p:spPr>
          <a:xfrm>
            <a:off x="10608330" y="3614738"/>
            <a:ext cx="6762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_2) </a:t>
            </a:r>
            <a:r>
              <a:rPr lang="en-US" altLang="ko-KR" sz="1200" b="1" dirty="0"/>
              <a:t>Comparison between line by line and pixelwise encoding function inversion</a:t>
            </a:r>
            <a:endParaRPr 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561A-D5EA-4D9F-B250-5CFC8561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4183687"/>
            <a:ext cx="6814272" cy="254341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7C67D97-5A8F-432E-BE71-B7BF2BE7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74" y="941677"/>
            <a:ext cx="5588024" cy="36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7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_2) </a:t>
            </a:r>
            <a:r>
              <a:rPr lang="en-US" altLang="ko-KR" sz="1200" b="1" dirty="0"/>
              <a:t>Comparison between line by line and pixelwise encoding function inversion</a:t>
            </a:r>
            <a:endParaRPr 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E1BC4A-56A0-4669-A326-C1C4E650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361786"/>
            <a:ext cx="2905125" cy="2324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E29AB2-57D2-45AC-95EE-A1F753F6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36" y="3781425"/>
            <a:ext cx="7391400" cy="2952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E2765A-7548-408E-9C90-3B6FB1DCE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896" y="1156998"/>
            <a:ext cx="31527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_3) Hybrid implementation</a:t>
            </a:r>
            <a:endParaRPr lang="en-US" b="1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7F492D3-828F-4F18-8B1F-B07FB10D1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29" y="2324023"/>
            <a:ext cx="10344213" cy="2845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9D75B7-ABDB-4825-B2FA-65213A44482E}"/>
              </a:ext>
            </a:extLst>
          </p:cNvPr>
          <p:cNvSpPr txBox="1"/>
          <p:nvPr/>
        </p:nvSpPr>
        <p:spPr>
          <a:xfrm>
            <a:off x="765011" y="11727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 = 2</a:t>
            </a:r>
          </a:p>
          <a:p>
            <a:r>
              <a:rPr lang="en-AU" b="1" dirty="0" err="1"/>
              <a:t>Subblock</a:t>
            </a:r>
            <a:r>
              <a:rPr lang="en-AU" b="1" dirty="0"/>
              <a:t> = 1 (SMASH)</a:t>
            </a:r>
          </a:p>
          <a:p>
            <a:r>
              <a:rPr lang="en-AU" b="1" dirty="0"/>
              <a:t>Noise </a:t>
            </a:r>
            <a:r>
              <a:rPr lang="en-AU" b="1" dirty="0" err="1"/>
              <a:t>st</a:t>
            </a:r>
            <a:r>
              <a:rPr lang="en-AU" b="1" dirty="0"/>
              <a:t> = 1e-5</a:t>
            </a:r>
          </a:p>
        </p:txBody>
      </p:sp>
    </p:spTree>
    <p:extLst>
      <p:ext uri="{BB962C8B-B14F-4D97-AF65-F5344CB8AC3E}">
        <p14:creationId xmlns:p14="http://schemas.microsoft.com/office/powerpoint/2010/main" val="138338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_3) Hybrid implementation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D75B7-ABDB-4825-B2FA-65213A44482E}"/>
              </a:ext>
            </a:extLst>
          </p:cNvPr>
          <p:cNvSpPr txBox="1"/>
          <p:nvPr/>
        </p:nvSpPr>
        <p:spPr>
          <a:xfrm>
            <a:off x="765011" y="1172721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 = 2</a:t>
            </a:r>
          </a:p>
          <a:p>
            <a:r>
              <a:rPr lang="en-AU" b="1" dirty="0" err="1"/>
              <a:t>Subblock</a:t>
            </a:r>
            <a:r>
              <a:rPr lang="en-AU" b="1" dirty="0"/>
              <a:t> = 24</a:t>
            </a:r>
          </a:p>
          <a:p>
            <a:r>
              <a:rPr lang="en-AU" b="1" dirty="0"/>
              <a:t>Noise </a:t>
            </a:r>
            <a:r>
              <a:rPr lang="en-AU" b="1" dirty="0" err="1"/>
              <a:t>st</a:t>
            </a:r>
            <a:r>
              <a:rPr lang="en-AU" b="1" dirty="0"/>
              <a:t> = 1e-5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053DEC-2909-4838-8A7D-FA692B6C0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281736"/>
            <a:ext cx="8521700" cy="236397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31C581-BB0A-43AB-8B03-4A4B0121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85" y="3850589"/>
            <a:ext cx="8525151" cy="2363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7362B-D303-402B-8AC4-E6CDF582EF7A}"/>
              </a:ext>
            </a:extLst>
          </p:cNvPr>
          <p:cNvSpPr txBox="1"/>
          <p:nvPr/>
        </p:nvSpPr>
        <p:spPr>
          <a:xfrm>
            <a:off x="1295400" y="3238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 = -22~25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87598-9965-4705-96CC-9C57658B3EF6}"/>
              </a:ext>
            </a:extLst>
          </p:cNvPr>
          <p:cNvSpPr txBox="1"/>
          <p:nvPr/>
        </p:nvSpPr>
        <p:spPr>
          <a:xfrm>
            <a:off x="1295400" y="550061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 = 0~47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30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pMRI</a:t>
            </a:r>
            <a:r>
              <a:rPr lang="en-US" sz="1200" b="1" dirty="0"/>
              <a:t>_3) Hybrid implementation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D75B7-ABDB-4825-B2FA-65213A44482E}"/>
              </a:ext>
            </a:extLst>
          </p:cNvPr>
          <p:cNvSpPr txBox="1"/>
          <p:nvPr/>
        </p:nvSpPr>
        <p:spPr>
          <a:xfrm>
            <a:off x="793586" y="1962285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 = 6</a:t>
            </a:r>
          </a:p>
          <a:p>
            <a:r>
              <a:rPr lang="en-AU" b="1" dirty="0" err="1"/>
              <a:t>Subblock</a:t>
            </a:r>
            <a:r>
              <a:rPr lang="en-AU" b="1" dirty="0"/>
              <a:t> = 20</a:t>
            </a:r>
          </a:p>
          <a:p>
            <a:r>
              <a:rPr lang="en-AU" b="1" dirty="0"/>
              <a:t>Noise </a:t>
            </a:r>
            <a:r>
              <a:rPr lang="en-AU" b="1" dirty="0" err="1"/>
              <a:t>st</a:t>
            </a:r>
            <a:r>
              <a:rPr lang="en-AU" b="1" dirty="0"/>
              <a:t> = 0.1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EEC83DAD-1CF5-4D54-8CDC-58AC4D0A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172721"/>
            <a:ext cx="8597900" cy="2502459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782C2C0-5972-4AB4-89D2-43895AE6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042852"/>
            <a:ext cx="8597900" cy="2527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5984B9-B7A2-424A-BB6C-49D34C449435}"/>
              </a:ext>
            </a:extLst>
          </p:cNvPr>
          <p:cNvSpPr txBox="1"/>
          <p:nvPr/>
        </p:nvSpPr>
        <p:spPr>
          <a:xfrm>
            <a:off x="793586" y="4761949"/>
            <a:ext cx="3205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 = 6</a:t>
            </a:r>
          </a:p>
          <a:p>
            <a:r>
              <a:rPr lang="en-AU" b="1" dirty="0" err="1"/>
              <a:t>Subblock</a:t>
            </a:r>
            <a:r>
              <a:rPr lang="en-AU" b="1" dirty="0"/>
              <a:t> = 40</a:t>
            </a:r>
          </a:p>
          <a:p>
            <a:r>
              <a:rPr lang="en-AU" b="1" dirty="0"/>
              <a:t>Noise </a:t>
            </a:r>
            <a:r>
              <a:rPr lang="en-AU" b="1" dirty="0" err="1"/>
              <a:t>st</a:t>
            </a:r>
            <a:r>
              <a:rPr lang="en-AU" b="1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3801985546"/>
      </p:ext>
    </p:extLst>
  </p:cSld>
  <p:clrMapOvr>
    <a:masterClrMapping/>
  </p:clrMapOvr>
</p:sld>
</file>

<file path=ppt/theme/theme1.xml><?xml version="1.0" encoding="utf-8"?>
<a:theme xmlns:a="http://schemas.openxmlformats.org/drawingml/2006/main" name="BIEL_SKK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EL_SKKU_template" id="{112D5F67-EAAC-4732-91F8-792F01E4A7F8}" vid="{047060D2-210F-4CE3-B622-747BCAB83D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BIEL_SKKU_template</Template>
  <TotalTime>1421</TotalTime>
  <Words>462</Words>
  <Application>Microsoft Office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KBIZ한마음명조 B</vt:lpstr>
      <vt:lpstr>맑은 고딕</vt:lpstr>
      <vt:lpstr>Arial</vt:lpstr>
      <vt:lpstr>Bodoni MT</vt:lpstr>
      <vt:lpstr>Cambria Math</vt:lpstr>
      <vt:lpstr>Microsoft Himalaya</vt:lpstr>
      <vt:lpstr>BIEL_SKKU_template</vt:lpstr>
      <vt:lpstr>Parallel Imaging Reconstruction Using Automatic Regularization</vt:lpstr>
      <vt:lpstr>Contents</vt:lpstr>
      <vt:lpstr>Generalized pMRI_1) index problem</vt:lpstr>
      <vt:lpstr>Generalized pMRI_2) Comparison between line by line and pixelwise encoding function inversion</vt:lpstr>
      <vt:lpstr>Generalized pMRI_2) Comparison between line by line and pixelwise encoding function inversion</vt:lpstr>
      <vt:lpstr>Generalized pMRI_2) Comparison between line by line and pixelwise encoding function inversion</vt:lpstr>
      <vt:lpstr>Generalized pMRI_3) Hybrid implementation</vt:lpstr>
      <vt:lpstr>Generalized pMRI_3) Hybrid implementation</vt:lpstr>
      <vt:lpstr>Generalized pMRI_3) Hybrid implementation</vt:lpstr>
      <vt:lpstr>Generalized pMRI_4) Coil sensitivity calibration</vt:lpstr>
      <vt:lpstr>Generalized pMRI_4) Coil sensitivity calibration</vt:lpstr>
      <vt:lpstr>Tikhonov paper_1) Intro</vt:lpstr>
      <vt:lpstr>Tikhonov paper_2) Weighted least squares problem &amp; inter-channel noise whitening</vt:lpstr>
      <vt:lpstr>Tikhonov paper_2) Weighted least squares problem &amp; inter-channel noise whitening</vt:lpstr>
      <vt:lpstr>Tikhonov paper_3) g-factor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Intern</cp:lastModifiedBy>
  <cp:revision>108</cp:revision>
  <dcterms:created xsi:type="dcterms:W3CDTF">2017-03-29T07:28:36Z</dcterms:created>
  <dcterms:modified xsi:type="dcterms:W3CDTF">2018-08-07T04:52:23Z</dcterms:modified>
</cp:coreProperties>
</file>