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61" r:id="rId10"/>
    <p:sldId id="270" r:id="rId11"/>
    <p:sldId id="262" r:id="rId12"/>
    <p:sldId id="271" r:id="rId13"/>
    <p:sldId id="272" r:id="rId14"/>
    <p:sldId id="264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eun" initials="LJ" lastIdx="10" clrIdx="0">
    <p:extLst>
      <p:ext uri="{19B8F6BF-5375-455C-9EA6-DF929625EA0E}">
        <p15:presenceInfo xmlns:p15="http://schemas.microsoft.com/office/powerpoint/2012/main" userId="cd00735d1290eb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0:06:20.731" idx="1">
    <p:pos x="10" y="10"/>
    <p:text>undersampling했을때 +,-의 갯수가 다름. 119~-120은 -부분이 하나씩 더 많음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0:07:02.198" idx="2">
    <p:pos x="10" y="106"/>
    <p:text>120~-119는 딱 정확하게 절반씩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0:35:06.500" idx="4">
    <p:pos x="10" y="10"/>
    <p:text>undersampling 할 때 0 있이 해서 size는 동일한데, 그러면 y방향으로 Ny/M이 아니니까, DFT해준 후 encoding function에 1/M이 곱해져야 하는게 맞는가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0:37:25.924" idx="5">
    <p:pos x="10" y="106"/>
    <p:text>0 없이 하면, FOV가 절반으로 줄면서, pixel이 1, 121이 합쳐지는게 아니라 중간부터 합쳐져서 0 있이 sampling 함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0:33:34.432" idx="3">
    <p:pos x="5427" y="964"/>
    <p:text>Encoding matrix의 크기가 작아져서 결과 더 좋은듯?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0:57:28.789" idx="6">
    <p:pos x="4211" y="912"/>
    <p:text>왜? 위에 애들도 coil sen 쓰는건 동일한데?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1:09:06.404" idx="7">
    <p:pos x="2281" y="1309"/>
    <p:text>psi의 정확한 의미, B앞에 inversefh 곱해진다는건 real_B가 psi가 곱해져있다는걸로 이해해도 ㄱㅊ?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1:10:03.256" idx="8">
    <p:pos x="3443" y="807"/>
    <p:text>1. B가 independent '하는가?'         2. B가 '얼마나' independent 하는가</p:text>
    <p:extLst>
      <p:ext uri="{C676402C-5697-4E1C-873F-D02D1690AC5C}">
        <p15:threadingInfo xmlns:p15="http://schemas.microsoft.com/office/powerpoint/2012/main" timeZoneBias="-540"/>
      </p:ext>
    </p:extLst>
  </p:cm>
  <p:cm authorId="1" dt="2018-07-20T11:12:00.320" idx="9">
    <p:pos x="3443" y="903"/>
    <p:text>얘네랑 singular value간의 관계</p:text>
    <p:extLst>
      <p:ext uri="{C676402C-5697-4E1C-873F-D02D1690AC5C}">
        <p15:threadingInfo xmlns:p15="http://schemas.microsoft.com/office/powerpoint/2012/main" timeZoneBias="-540">
          <p15:parentCm authorId="1" idx="8"/>
        </p15:threadingInfo>
      </p:ext>
    </p:extLst>
  </p:cm>
  <p:cm authorId="1" dt="2018-07-20T11:14:35.282" idx="10">
    <p:pos x="766" y="813"/>
    <p:text>GRAPPA도 이렇게 가능?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949147"/>
            <a:ext cx="1651000" cy="165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92712"/>
            <a:ext cx="1548518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A2131"/>
              </a:gs>
              <a:gs pos="100000">
                <a:srgbClr val="585F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1024"/>
            <a:ext cx="739588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11260974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F0A-6D82-4BF5-AD8F-93BE0A1859EF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-2610000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-1097999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037085" y="4132538"/>
            <a:ext cx="443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Medical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  Imaging   and   Signal   Laboratory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" y="6504983"/>
            <a:ext cx="293613" cy="2936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010492" y="1173275"/>
            <a:ext cx="23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SungKyunKwan  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University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rgbClr val="585F7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11.png"/><Relationship Id="rId7" Type="http://schemas.openxmlformats.org/officeDocument/2006/relationships/image" Target="../media/image4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comments" Target="../comments/comment2.xml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comments" Target="../comments/comment3.xml"/><Relationship Id="rId4" Type="http://schemas.openxmlformats.org/officeDocument/2006/relationships/image" Target="../media/image23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Generalized </a:t>
            </a:r>
            <a:r>
              <a:rPr lang="en-US" dirty="0" err="1">
                <a:solidFill>
                  <a:schemeClr val="tx2"/>
                </a:solidFill>
              </a:rPr>
              <a:t>pMRI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Jaeeun</a:t>
            </a:r>
            <a:r>
              <a:rPr lang="en-US" dirty="0"/>
              <a:t> Lee</a:t>
            </a:r>
          </a:p>
          <a:p>
            <a:r>
              <a:rPr lang="en-US" dirty="0"/>
              <a:t>2018/07/20</a:t>
            </a:r>
          </a:p>
        </p:txBody>
      </p:sp>
    </p:spTree>
    <p:extLst>
      <p:ext uri="{BB962C8B-B14F-4D97-AF65-F5344CB8AC3E}">
        <p14:creationId xmlns:p14="http://schemas.microsoft.com/office/powerpoint/2010/main" val="52289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altLang="ko-KR" sz="1200" b="1" dirty="0"/>
              <a:t> _ b. Image domain inversion(pixelwise)</a:t>
            </a:r>
            <a:endParaRPr 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457994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5C500-F8CC-497A-8852-31F2BC9BABED}"/>
              </a:ext>
            </a:extLst>
          </p:cNvPr>
          <p:cNvSpPr txBox="1"/>
          <p:nvPr/>
        </p:nvSpPr>
        <p:spPr>
          <a:xfrm>
            <a:off x="7851339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9B15A-D9A8-4DA4-B9F4-BC7175806B2B}"/>
              </a:ext>
            </a:extLst>
          </p:cNvPr>
          <p:cNvSpPr txBox="1"/>
          <p:nvPr/>
        </p:nvSpPr>
        <p:spPr>
          <a:xfrm>
            <a:off x="10251194" y="1367523"/>
            <a:ext cx="46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022CCE6-6574-4EB6-8F12-325DA207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380" y="4307007"/>
            <a:ext cx="2276825" cy="21388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409142-6AD9-4286-883F-B8B381B2C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082" y="4307007"/>
            <a:ext cx="2306622" cy="21325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B6D0C3-DE10-4996-931A-4057013EA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581" y="4308629"/>
            <a:ext cx="2320995" cy="215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20A2F-38BE-4C7B-B0F5-4CFCCC143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4581" y="1913551"/>
            <a:ext cx="2317712" cy="2158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526A2-324D-4CF8-BA9A-96A95A6A9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845" y="1955879"/>
            <a:ext cx="2238626" cy="2126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41664-2730-4DC3-8DD2-CDE1438FE2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2915" y="1930324"/>
            <a:ext cx="2291290" cy="21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altLang="ko-KR" sz="1200" b="1" dirty="0"/>
              <a:t> _ c. SMASH</a:t>
            </a:r>
            <a:endParaRPr 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457994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32C549C-ECF7-4B63-A819-A40537C1A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612" y="4307007"/>
            <a:ext cx="2318644" cy="21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0FC298-C242-4DA3-B7D7-3F3EF51EE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349" y="4307007"/>
            <a:ext cx="2300339" cy="21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63BC40-0B42-4698-A402-E7C5B90D7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612" y="1933682"/>
            <a:ext cx="2292923" cy="21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13222C-4B75-42F3-944D-B6C84B6A416F}"/>
              </a:ext>
            </a:extLst>
          </p:cNvPr>
          <p:cNvSpPr txBox="1"/>
          <p:nvPr/>
        </p:nvSpPr>
        <p:spPr>
          <a:xfrm>
            <a:off x="7851339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D52286-30DD-429F-A2C4-DDC7BCBAD1DE}"/>
              </a:ext>
            </a:extLst>
          </p:cNvPr>
          <p:cNvSpPr txBox="1"/>
          <p:nvPr/>
        </p:nvSpPr>
        <p:spPr>
          <a:xfrm>
            <a:off x="10251194" y="1367523"/>
            <a:ext cx="46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85905-2615-41D8-9B0A-957FAD75A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2272" y="4316242"/>
            <a:ext cx="2236375" cy="21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7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altLang="ko-KR" sz="1200" b="1" dirty="0"/>
              <a:t> _ c. SMASH</a:t>
            </a:r>
            <a:endParaRPr 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457994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A9D1ABB-CB84-48D4-82EA-F3AE594B5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348" y="4312943"/>
            <a:ext cx="2329892" cy="2246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A5C19-7F14-4B18-BC28-470449101E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844"/>
          <a:stretch/>
        </p:blipFill>
        <p:spPr>
          <a:xfrm>
            <a:off x="6872710" y="4303590"/>
            <a:ext cx="2305594" cy="21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77E927-39AF-4AD2-97BE-C0C47CCF08C0}"/>
              </a:ext>
            </a:extLst>
          </p:cNvPr>
          <p:cNvSpPr txBox="1"/>
          <p:nvPr/>
        </p:nvSpPr>
        <p:spPr>
          <a:xfrm>
            <a:off x="7786254" y="348126"/>
            <a:ext cx="35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abs(</a:t>
            </a:r>
            <a:r>
              <a:rPr lang="en-AU" dirty="0" err="1"/>
              <a:t>ref_img</a:t>
            </a:r>
            <a:r>
              <a:rPr lang="en-AU" dirty="0"/>
              <a:t> – </a:t>
            </a:r>
            <a:r>
              <a:rPr lang="en-AU" dirty="0" err="1"/>
              <a:t>recon_img</a:t>
            </a:r>
            <a:r>
              <a:rPr lang="en-AU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156FDE-DDA3-47DB-937D-48CCFA2BE5BD}"/>
              </a:ext>
            </a:extLst>
          </p:cNvPr>
          <p:cNvSpPr txBox="1"/>
          <p:nvPr/>
        </p:nvSpPr>
        <p:spPr>
          <a:xfrm>
            <a:off x="7851339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D5D73-D325-46F8-B835-9F32DC28237B}"/>
              </a:ext>
            </a:extLst>
          </p:cNvPr>
          <p:cNvSpPr txBox="1"/>
          <p:nvPr/>
        </p:nvSpPr>
        <p:spPr>
          <a:xfrm>
            <a:off x="10251194" y="1367523"/>
            <a:ext cx="46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EFC20-315A-4863-9D24-D45A3C618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3652" y="4294471"/>
            <a:ext cx="2294985" cy="2150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57E92-3803-41F0-9AAD-323D082C8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635" y="1913551"/>
            <a:ext cx="2340315" cy="2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9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altLang="ko-KR" sz="1200" b="1" dirty="0"/>
              <a:t> _ c. SMASH</a:t>
            </a:r>
            <a:endParaRPr 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457994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5AA5C19-7F14-4B18-BC28-470449101E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63"/>
          <a:stretch/>
        </p:blipFill>
        <p:spPr>
          <a:xfrm>
            <a:off x="6906082" y="4312944"/>
            <a:ext cx="2311731" cy="21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A53C3F-FD9E-45E1-A39B-B13C38681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393" y="4312944"/>
            <a:ext cx="2311730" cy="2135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2C1E7E-D5F1-4590-8CC7-B14600493E61}"/>
              </a:ext>
            </a:extLst>
          </p:cNvPr>
          <p:cNvSpPr txBox="1"/>
          <p:nvPr/>
        </p:nvSpPr>
        <p:spPr>
          <a:xfrm>
            <a:off x="7786254" y="348126"/>
            <a:ext cx="35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abs(</a:t>
            </a:r>
            <a:r>
              <a:rPr lang="en-AU" dirty="0" err="1"/>
              <a:t>ref_img</a:t>
            </a:r>
            <a:r>
              <a:rPr lang="en-AU" dirty="0"/>
              <a:t>) – abs(</a:t>
            </a:r>
            <a:r>
              <a:rPr lang="en-AU" dirty="0" err="1"/>
              <a:t>recon_img</a:t>
            </a:r>
            <a:r>
              <a:rPr lang="en-AU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0565D-F276-4635-8F81-8538983D7F58}"/>
              </a:ext>
            </a:extLst>
          </p:cNvPr>
          <p:cNvSpPr txBox="1"/>
          <p:nvPr/>
        </p:nvSpPr>
        <p:spPr>
          <a:xfrm>
            <a:off x="7851339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7D94F8-E4CC-47E1-B850-9F2EAA69872F}"/>
              </a:ext>
            </a:extLst>
          </p:cNvPr>
          <p:cNvSpPr txBox="1"/>
          <p:nvPr/>
        </p:nvSpPr>
        <p:spPr>
          <a:xfrm>
            <a:off x="10251194" y="1367523"/>
            <a:ext cx="46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AFA27-FC0A-4617-B683-71B6BB1D5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1800" y="4307006"/>
            <a:ext cx="2320533" cy="2159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A7B84F-27D4-4552-ABA1-6BD76C5EF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9618" y="1979875"/>
            <a:ext cx="2303619" cy="21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Encoding matrix inversions</a:t>
            </a:r>
            <a:r>
              <a:rPr lang="en-US" altLang="ko-KR" sz="1200" b="1" dirty="0"/>
              <a:t> _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6C548B-4028-4839-9294-89FDF29A2B40}"/>
                  </a:ext>
                </a:extLst>
              </p:cNvPr>
              <p:cNvSpPr txBox="1"/>
              <p:nvPr/>
            </p:nvSpPr>
            <p:spPr>
              <a:xfrm>
                <a:off x="803081" y="1367624"/>
                <a:ext cx="9223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 the inverse of the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exists, the Moore-Penrose pseudoinverse is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6C548B-4028-4839-9294-89FDF29A2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1" y="1367624"/>
                <a:ext cx="9223513" cy="369332"/>
              </a:xfrm>
              <a:prstGeom prst="rect">
                <a:avLst/>
              </a:prstGeom>
              <a:blipFill>
                <a:blip r:embed="rId2"/>
                <a:stretch>
                  <a:fillRect l="-59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97B6FB-BAAA-4502-9C38-02FD7DE2E1F9}"/>
                  </a:ext>
                </a:extLst>
              </p:cNvPr>
              <p:cNvSpPr/>
              <p:nvPr/>
            </p:nvSpPr>
            <p:spPr>
              <a:xfrm>
                <a:off x="1488525" y="2027783"/>
                <a:ext cx="2733618" cy="46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𝒑𝒔𝒆𝒖𝒅𝒐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97B6FB-BAAA-4502-9C38-02FD7DE2E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25" y="2027783"/>
                <a:ext cx="2733618" cy="463973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6002C1C-24B9-4DC9-99F9-9B88673A23A0}"/>
                  </a:ext>
                </a:extLst>
              </p:cNvPr>
              <p:cNvSpPr/>
              <p:nvPr/>
            </p:nvSpPr>
            <p:spPr>
              <a:xfrm>
                <a:off x="4222143" y="2675435"/>
                <a:ext cx="1811266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u="sng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2000" b="1" i="1" u="sng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u="sng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m:rPr>
                          <m:sty m:val="p"/>
                        </m:rPr>
                        <a:rPr lang="el-GR" altLang="ko-KR" sz="2000" b="1" i="1" u="sng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ko-KR" sz="20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u="sng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2000" b="1" i="1" u="sng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2000" u="sng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6002C1C-24B9-4DC9-99F9-9B88673A2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43" y="2675435"/>
                <a:ext cx="1811266" cy="407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5DEEAC0-40C9-4875-8C47-48652C1056D2}"/>
                  </a:ext>
                </a:extLst>
              </p:cNvPr>
              <p:cNvSpPr/>
              <p:nvPr/>
            </p:nvSpPr>
            <p:spPr>
              <a:xfrm>
                <a:off x="2281005" y="3294650"/>
                <a:ext cx="1811266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ko-KR" sz="2000" b="1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5DEEAC0-40C9-4875-8C47-48652C105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05" y="3294650"/>
                <a:ext cx="1811266" cy="407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6F72D77F-E9AF-4BF3-B606-7732732DDB66}"/>
              </a:ext>
            </a:extLst>
          </p:cNvPr>
          <p:cNvCxnSpPr>
            <a:stCxn id="6" idx="3"/>
            <a:endCxn id="22" idx="3"/>
          </p:cNvCxnSpPr>
          <p:nvPr/>
        </p:nvCxnSpPr>
        <p:spPr>
          <a:xfrm flipH="1">
            <a:off x="4092271" y="2259770"/>
            <a:ext cx="129872" cy="1238430"/>
          </a:xfrm>
          <a:prstGeom prst="curvedConnector3">
            <a:avLst>
              <a:gd name="adj1" fmla="val -176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8C958D-BC57-4046-AFD8-3F0FF2572B27}"/>
              </a:ext>
            </a:extLst>
          </p:cNvPr>
          <p:cNvSpPr txBox="1"/>
          <p:nvPr/>
        </p:nvSpPr>
        <p:spPr>
          <a:xfrm>
            <a:off x="1357745" y="4252013"/>
            <a:ext cx="71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is least</a:t>
            </a:r>
            <a:r>
              <a:rPr lang="ko-KR" altLang="en-US" dirty="0"/>
              <a:t> </a:t>
            </a:r>
            <a:r>
              <a:rPr lang="en-AU" altLang="ko-KR" dirty="0"/>
              <a:t>square</a:t>
            </a:r>
            <a:r>
              <a:rPr lang="ko-KR" altLang="en-US" dirty="0"/>
              <a:t> </a:t>
            </a:r>
            <a:r>
              <a:rPr lang="en-AU" altLang="ko-KR" dirty="0"/>
              <a:t>fitting</a:t>
            </a:r>
            <a:r>
              <a:rPr lang="ko-KR" altLang="en-US" dirty="0"/>
              <a:t> </a:t>
            </a:r>
            <a:r>
              <a:rPr lang="en-AU" altLang="ko-KR" dirty="0"/>
              <a:t>problem</a:t>
            </a:r>
            <a:r>
              <a:rPr lang="ko-KR" altLang="en-US" dirty="0"/>
              <a:t> </a:t>
            </a:r>
            <a:r>
              <a:rPr lang="en-AU" altLang="ko-KR" dirty="0"/>
              <a:t>-&gt;</a:t>
            </a:r>
            <a:r>
              <a:rPr lang="ko-KR" altLang="en-US" dirty="0"/>
              <a:t> </a:t>
            </a:r>
            <a:r>
              <a:rPr lang="en-AU" altLang="ko-KR" dirty="0"/>
              <a:t>yield</a:t>
            </a:r>
            <a:r>
              <a:rPr lang="ko-KR" altLang="en-US" dirty="0"/>
              <a:t> </a:t>
            </a:r>
            <a:r>
              <a:rPr lang="en-AU" altLang="ko-KR" dirty="0"/>
              <a:t>the</a:t>
            </a:r>
            <a:r>
              <a:rPr lang="ko-KR" altLang="en-US" dirty="0"/>
              <a:t> </a:t>
            </a:r>
            <a:r>
              <a:rPr lang="en-AU" altLang="ko-KR" dirty="0"/>
              <a:t>highest possible SNR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B15F2-D12C-417C-9F9C-78FED6C19EC3}"/>
              </a:ext>
            </a:extLst>
          </p:cNvPr>
          <p:cNvSpPr txBox="1"/>
          <p:nvPr/>
        </p:nvSpPr>
        <p:spPr>
          <a:xfrm>
            <a:off x="1357745" y="4936379"/>
            <a:ext cx="10433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SNR depends on the </a:t>
            </a:r>
            <a:r>
              <a:rPr lang="en-AU" u="sng" dirty="0"/>
              <a:t>magnitudes of the weight factors </a:t>
            </a:r>
            <a:r>
              <a:rPr lang="en-AU" dirty="0"/>
              <a:t>used in reconstruction</a:t>
            </a:r>
          </a:p>
          <a:p>
            <a:r>
              <a:rPr lang="en-AU" dirty="0"/>
              <a:t>Pseudo inverse : one of the process that minimize the SNR and noise amplification (Weak recon)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095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Encoding matrix inversions</a:t>
            </a:r>
            <a:r>
              <a:rPr lang="en-US" altLang="ko-KR" sz="1200" b="1" dirty="0"/>
              <a:t> _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C958D-BC57-4046-AFD8-3F0FF2572B27}"/>
              </a:ext>
            </a:extLst>
          </p:cNvPr>
          <p:cNvSpPr txBox="1"/>
          <p:nvPr/>
        </p:nvSpPr>
        <p:spPr>
          <a:xfrm>
            <a:off x="3232727" y="2330849"/>
            <a:ext cx="90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Psi : Receiver coil noise matrix, [Nc * Nc]</a:t>
            </a:r>
          </a:p>
          <a:p>
            <a:r>
              <a:rPr lang="en-AU" dirty="0"/>
              <a:t>      Describe the levels and correlation of noise in the receiver channels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B15F2-D12C-417C-9F9C-78FED6C19EC3}"/>
              </a:ext>
            </a:extLst>
          </p:cNvPr>
          <p:cNvSpPr txBox="1"/>
          <p:nvPr/>
        </p:nvSpPr>
        <p:spPr>
          <a:xfrm>
            <a:off x="835891" y="3966560"/>
            <a:ext cx="1118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a fully gradient-encoded acquisition, this formula naturally reduces to the matched filter component coil combination procedure which has been shown to optimize SNR in phased-array imaging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7E37A0-C458-40EF-B3E3-8E237FBB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91" y="1522172"/>
            <a:ext cx="5688728" cy="54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1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Encoding matrix inversions</a:t>
            </a:r>
            <a:r>
              <a:rPr lang="en-US" altLang="ko-KR" sz="1200" b="1" dirty="0"/>
              <a:t> _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B15F2-D12C-417C-9F9C-78FED6C19EC3}"/>
              </a:ext>
            </a:extLst>
          </p:cNvPr>
          <p:cNvSpPr txBox="1"/>
          <p:nvPr/>
        </p:nvSpPr>
        <p:spPr>
          <a:xfrm>
            <a:off x="609601" y="1417323"/>
            <a:ext cx="114530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About</a:t>
            </a:r>
            <a:r>
              <a:rPr lang="ko-KR" altLang="en-US" b="1" dirty="0"/>
              <a:t> </a:t>
            </a:r>
            <a:r>
              <a:rPr lang="en-AU" altLang="ko-KR" b="1" dirty="0"/>
              <a:t>SNR</a:t>
            </a:r>
            <a:r>
              <a:rPr lang="ko-KR" altLang="en-US" b="1" dirty="0"/>
              <a:t> </a:t>
            </a:r>
            <a:r>
              <a:rPr lang="en-AU" altLang="ko-KR" b="1" dirty="0"/>
              <a:t>degradation</a:t>
            </a:r>
          </a:p>
          <a:p>
            <a:r>
              <a:rPr lang="en-AU" dirty="0"/>
              <a:t>- It occurs when the elements of the inverted encoding matrix are large</a:t>
            </a:r>
          </a:p>
          <a:p>
            <a:r>
              <a:rPr lang="en-AU" dirty="0"/>
              <a:t>	cf. size of encoding matrix – it has something to do with the degree of linear independence</a:t>
            </a:r>
          </a:p>
          <a:p>
            <a:endParaRPr lang="en-AU" sz="1400" dirty="0"/>
          </a:p>
          <a:p>
            <a:r>
              <a:rPr lang="en-AU" sz="1400" dirty="0"/>
              <a:t>ex) When the sensitivities of any two component coils overlap too severely, different rows of the encoding matrix become nearly identical -&gt; encoding matrix to become nearly singular(=ill conditioned) -&gt; susceptible to noise amplification and random errors</a:t>
            </a:r>
          </a:p>
          <a:p>
            <a:r>
              <a:rPr lang="en-AU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5">
                <a:extLst>
                  <a:ext uri="{FF2B5EF4-FFF2-40B4-BE49-F238E27FC236}">
                    <a16:creationId xmlns:a16="http://schemas.microsoft.com/office/drawing/2014/main" id="{77237A55-EA8E-4C79-8D4B-FDCAADE29E91}"/>
                  </a:ext>
                </a:extLst>
              </p:cNvPr>
              <p:cNvSpPr/>
              <p:nvPr/>
            </p:nvSpPr>
            <p:spPr>
              <a:xfrm>
                <a:off x="1294561" y="3514838"/>
                <a:ext cx="2733618" cy="46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𝒑𝒔𝒆𝒖𝒅𝒐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5">
                <a:extLst>
                  <a:ext uri="{FF2B5EF4-FFF2-40B4-BE49-F238E27FC236}">
                    <a16:creationId xmlns:a16="http://schemas.microsoft.com/office/drawing/2014/main" id="{77237A55-EA8E-4C79-8D4B-FDCAADE29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61" y="3514838"/>
                <a:ext cx="2733618" cy="463973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21">
                <a:extLst>
                  <a:ext uri="{FF2B5EF4-FFF2-40B4-BE49-F238E27FC236}">
                    <a16:creationId xmlns:a16="http://schemas.microsoft.com/office/drawing/2014/main" id="{126E3F86-D51E-40EE-BA18-2444816653A0}"/>
                  </a:ext>
                </a:extLst>
              </p:cNvPr>
              <p:cNvSpPr/>
              <p:nvPr/>
            </p:nvSpPr>
            <p:spPr>
              <a:xfrm>
                <a:off x="2114749" y="3987379"/>
                <a:ext cx="1811266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ko-KR" sz="2000" b="1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직사각형 21">
                <a:extLst>
                  <a:ext uri="{FF2B5EF4-FFF2-40B4-BE49-F238E27FC236}">
                    <a16:creationId xmlns:a16="http://schemas.microsoft.com/office/drawing/2014/main" id="{126E3F86-D51E-40EE-BA18-244481665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49" y="3987379"/>
                <a:ext cx="1811266" cy="407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C1FCEA-DAB8-4DC2-83F9-44AA547168B4}"/>
                  </a:ext>
                </a:extLst>
              </p:cNvPr>
              <p:cNvSpPr txBox="1"/>
              <p:nvPr/>
            </p:nvSpPr>
            <p:spPr>
              <a:xfrm>
                <a:off x="1200726" y="4433455"/>
                <a:ext cx="759275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Smallest eigenvalues of B*B and sigma = potential instabilities</a:t>
                </a:r>
              </a:p>
              <a:p>
                <a:endParaRPr lang="en-AU" dirty="0"/>
              </a:p>
              <a:p>
                <a:r>
                  <a:rPr lang="en-AU" dirty="0"/>
                  <a:t>To get rid of them, set the threshold(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en-AU" dirty="0"/>
                  <a:t>Below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= 0</a:t>
                </a:r>
              </a:p>
              <a:p>
                <a:pPr marL="342900" indent="-342900">
                  <a:buAutoNum type="arabicPeriod"/>
                </a:pPr>
                <a:r>
                  <a:rPr lang="en-AU" dirty="0"/>
                  <a:t>Below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/>
              </a:p>
              <a:p>
                <a:pPr marL="342900" indent="-342900">
                  <a:buAutoNum type="arabicPeriod"/>
                </a:pPr>
                <a:r>
                  <a:rPr lang="en-AU" dirty="0"/>
                  <a:t>+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to all eigenvalues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C1FCEA-DAB8-4DC2-83F9-44AA54716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26" y="4433455"/>
                <a:ext cx="7592754" cy="1754326"/>
              </a:xfrm>
              <a:prstGeom prst="rect">
                <a:avLst/>
              </a:prstGeom>
              <a:blipFill>
                <a:blip r:embed="rId4"/>
                <a:stretch>
                  <a:fillRect l="-883" t="-1736" b="-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99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Implementation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Direct inversion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Image domain inversion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SMASH</a:t>
            </a:r>
          </a:p>
          <a:p>
            <a:pPr marL="1200150" lvl="1" indent="-457200">
              <a:buFont typeface="+mj-lt"/>
              <a:buAutoNum type="alphaLcPeriod"/>
            </a:pPr>
            <a:r>
              <a:rPr lang="en-US" dirty="0"/>
              <a:t>Hybrid</a:t>
            </a:r>
          </a:p>
          <a:p>
            <a:pPr marL="1200150" lvl="1" indent="-457200">
              <a:buFont typeface="+mj-lt"/>
              <a:buAutoNum type="alphaL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Encoding matrix inversions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297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sz="1200" b="1" dirty="0"/>
              <a:t>_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F58EB-9A56-4408-8C3F-38D009B2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15" y="2095555"/>
            <a:ext cx="3291671" cy="3244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766B19-0161-4D05-AF9C-D2E78990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7" y="2095555"/>
            <a:ext cx="7570269" cy="32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sz="1200" b="1" dirty="0"/>
              <a:t>_ a. Direct inversion</a:t>
            </a:r>
            <a:endParaRPr 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F5EAB9-7E36-4F2E-B9C1-D85E5504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68" y="1913551"/>
            <a:ext cx="2296325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04F475-CCE8-42F4-AD05-0473960D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62" y="1913666"/>
            <a:ext cx="2300537" cy="2160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457994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5C500-F8CC-497A-8852-31F2BC9BABED}"/>
              </a:ext>
            </a:extLst>
          </p:cNvPr>
          <p:cNvSpPr txBox="1"/>
          <p:nvPr/>
        </p:nvSpPr>
        <p:spPr>
          <a:xfrm>
            <a:off x="7851339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9B15A-D9A8-4DA4-B9F4-BC7175806B2B}"/>
              </a:ext>
            </a:extLst>
          </p:cNvPr>
          <p:cNvSpPr txBox="1"/>
          <p:nvPr/>
        </p:nvSpPr>
        <p:spPr>
          <a:xfrm>
            <a:off x="10251194" y="1367523"/>
            <a:ext cx="48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304199-02EC-4211-9A22-FD2D53BDD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323" y="4307007"/>
            <a:ext cx="2293859" cy="21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6C5A1D-7C11-48D6-91CB-DFF813B77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89" y="4307007"/>
            <a:ext cx="2297482" cy="216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1091E3B-F894-4293-BE2B-7D263DAB0E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496"/>
          <a:stretch/>
        </p:blipFill>
        <p:spPr>
          <a:xfrm>
            <a:off x="9356278" y="4272536"/>
            <a:ext cx="2293858" cy="22289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E87CEA1-1D7C-480B-8D63-6322C0C1D0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6481"/>
          <a:stretch/>
        </p:blipFill>
        <p:spPr>
          <a:xfrm>
            <a:off x="9337186" y="1913551"/>
            <a:ext cx="2324656" cy="2216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210A22C-C42E-4072-800C-1FB01C9C9789}"/>
              </a:ext>
            </a:extLst>
          </p:cNvPr>
          <p:cNvSpPr txBox="1"/>
          <p:nvPr/>
        </p:nvSpPr>
        <p:spPr>
          <a:xfrm>
            <a:off x="677469" y="5461114"/>
            <a:ext cx="118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err="1"/>
              <a:t>Idx</a:t>
            </a:r>
            <a:r>
              <a:rPr lang="en-AU" sz="1000" dirty="0"/>
              <a:t> = 120 ~ -119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60D1E3-4F72-4A05-AA52-F7A1577B1675}"/>
              </a:ext>
            </a:extLst>
          </p:cNvPr>
          <p:cNvSpPr txBox="1"/>
          <p:nvPr/>
        </p:nvSpPr>
        <p:spPr>
          <a:xfrm>
            <a:off x="677469" y="3233730"/>
            <a:ext cx="118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err="1"/>
              <a:t>Idx</a:t>
            </a:r>
            <a:r>
              <a:rPr lang="en-AU" sz="1000" dirty="0"/>
              <a:t> = 120 ~ -119</a:t>
            </a:r>
          </a:p>
        </p:txBody>
      </p:sp>
    </p:spTree>
    <p:extLst>
      <p:ext uri="{BB962C8B-B14F-4D97-AF65-F5344CB8AC3E}">
        <p14:creationId xmlns:p14="http://schemas.microsoft.com/office/powerpoint/2010/main" val="2939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</p:spPr>
        <p:txBody>
          <a:bodyPr/>
          <a:lstStyle/>
          <a:p>
            <a:r>
              <a:rPr lang="en-US" b="1" dirty="0"/>
              <a:t>Implementation</a:t>
            </a:r>
            <a:r>
              <a:rPr lang="en-US" sz="1200" b="1" dirty="0"/>
              <a:t>_ a. Direct inversion</a:t>
            </a:r>
            <a:endParaRPr 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457994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5C500-F8CC-497A-8852-31F2BC9BABED}"/>
              </a:ext>
            </a:extLst>
          </p:cNvPr>
          <p:cNvSpPr txBox="1"/>
          <p:nvPr/>
        </p:nvSpPr>
        <p:spPr>
          <a:xfrm>
            <a:off x="7851339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9B15A-D9A8-4DA4-B9F4-BC7175806B2B}"/>
              </a:ext>
            </a:extLst>
          </p:cNvPr>
          <p:cNvSpPr txBox="1"/>
          <p:nvPr/>
        </p:nvSpPr>
        <p:spPr>
          <a:xfrm>
            <a:off x="10251194" y="1367523"/>
            <a:ext cx="46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305A6F-86AC-4EA3-BFA3-4CDDD5D5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968" y="4307007"/>
            <a:ext cx="2300488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DD4E1-4D3F-41C0-BC95-07FED4DC3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968" y="1908344"/>
            <a:ext cx="2305842" cy="2181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E57AD-B678-40C9-AD44-3C5D7480C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9357" y="4311217"/>
            <a:ext cx="2297396" cy="21595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E8F20E-3C22-41B0-A2E2-E3264053B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823" y="1917541"/>
            <a:ext cx="2285160" cy="21546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7D7861-93AF-415C-9C04-6732BD9929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6487"/>
          <a:stretch/>
        </p:blipFill>
        <p:spPr>
          <a:xfrm>
            <a:off x="9355844" y="4290531"/>
            <a:ext cx="2253634" cy="21893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57E173B-DB5C-4921-9A43-55B969DEFFF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5295"/>
          <a:stretch/>
        </p:blipFill>
        <p:spPr>
          <a:xfrm>
            <a:off x="9312277" y="1917404"/>
            <a:ext cx="2318421" cy="21520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7A62E3C-99C1-49E0-A281-68C02ED2870F}"/>
              </a:ext>
            </a:extLst>
          </p:cNvPr>
          <p:cNvSpPr txBox="1"/>
          <p:nvPr/>
        </p:nvSpPr>
        <p:spPr>
          <a:xfrm>
            <a:off x="677469" y="5461114"/>
            <a:ext cx="118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err="1"/>
              <a:t>Idx</a:t>
            </a:r>
            <a:r>
              <a:rPr lang="en-AU" sz="1000" dirty="0"/>
              <a:t> = 120 ~ -119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01A80B-FFC8-4412-8C0E-0BE9EFCE78A9}"/>
              </a:ext>
            </a:extLst>
          </p:cNvPr>
          <p:cNvSpPr txBox="1"/>
          <p:nvPr/>
        </p:nvSpPr>
        <p:spPr>
          <a:xfrm>
            <a:off x="677469" y="3233730"/>
            <a:ext cx="118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err="1"/>
              <a:t>Idx</a:t>
            </a:r>
            <a:r>
              <a:rPr lang="en-AU" sz="1000" dirty="0"/>
              <a:t> = 120 ~ -119</a:t>
            </a:r>
          </a:p>
        </p:txBody>
      </p:sp>
    </p:spTree>
    <p:extLst>
      <p:ext uri="{BB962C8B-B14F-4D97-AF65-F5344CB8AC3E}">
        <p14:creationId xmlns:p14="http://schemas.microsoft.com/office/powerpoint/2010/main" val="134761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1" y="235823"/>
            <a:ext cx="11182070" cy="544513"/>
          </a:xfrm>
        </p:spPr>
        <p:txBody>
          <a:bodyPr/>
          <a:lstStyle/>
          <a:p>
            <a:r>
              <a:rPr lang="en-US" b="1" dirty="0"/>
              <a:t>Implementation</a:t>
            </a:r>
            <a:r>
              <a:rPr lang="en-US" sz="1200" b="1" dirty="0"/>
              <a:t>_ a. Direct inversion</a:t>
            </a:r>
            <a:endParaRPr 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= 2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207350" y="1374104"/>
            <a:ext cx="13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Recon </a:t>
            </a:r>
            <a:r>
              <a:rPr lang="en-US" altLang="ko-KR" b="1" dirty="0" err="1"/>
              <a:t>img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5C500-F8CC-497A-8852-31F2BC9BABED}"/>
              </a:ext>
            </a:extLst>
          </p:cNvPr>
          <p:cNvSpPr txBox="1"/>
          <p:nvPr/>
        </p:nvSpPr>
        <p:spPr>
          <a:xfrm>
            <a:off x="7638085" y="1374104"/>
            <a:ext cx="223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Difference </a:t>
            </a:r>
            <a:r>
              <a:rPr lang="en-US" altLang="ko-KR" b="1" dirty="0" err="1"/>
              <a:t>img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573868-3F76-467A-8A1C-A9261FD3CB2D}"/>
              </a:ext>
            </a:extLst>
          </p:cNvPr>
          <p:cNvSpPr txBox="1"/>
          <p:nvPr/>
        </p:nvSpPr>
        <p:spPr>
          <a:xfrm>
            <a:off x="650724" y="3213492"/>
            <a:ext cx="1257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err="1"/>
              <a:t>Idx</a:t>
            </a:r>
            <a:r>
              <a:rPr lang="en-AU" sz="1000" dirty="0"/>
              <a:t> = 119 ~ -120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A6A19-8056-4816-A36E-8B2493DDE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82" y="1875890"/>
            <a:ext cx="4812535" cy="2237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BDC81-9D59-4A79-9569-D92D2CB02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582" y="4351333"/>
            <a:ext cx="4812509" cy="20358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2A7E8D4-38E0-4FFC-B941-4F1656642989}"/>
              </a:ext>
            </a:extLst>
          </p:cNvPr>
          <p:cNvSpPr txBox="1"/>
          <p:nvPr/>
        </p:nvSpPr>
        <p:spPr>
          <a:xfrm>
            <a:off x="650724" y="5461114"/>
            <a:ext cx="1257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err="1"/>
              <a:t>Idx</a:t>
            </a:r>
            <a:r>
              <a:rPr lang="en-AU" sz="1000" dirty="0"/>
              <a:t> = 119 ~ -120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06395-7F3C-4B56-BE51-F7D206B70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0704" y="4394608"/>
            <a:ext cx="2120389" cy="19869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F41492-A6AD-4A94-9285-C744880D7A2C}"/>
              </a:ext>
            </a:extLst>
          </p:cNvPr>
          <p:cNvSpPr txBox="1"/>
          <p:nvPr/>
        </p:nvSpPr>
        <p:spPr>
          <a:xfrm>
            <a:off x="9664091" y="3802062"/>
            <a:ext cx="259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abs(</a:t>
            </a:r>
            <a:r>
              <a:rPr lang="en-AU" sz="1400" dirty="0" err="1"/>
              <a:t>ref_img</a:t>
            </a:r>
            <a:r>
              <a:rPr lang="en-AU" sz="1400" dirty="0"/>
              <a:t>) – abs(</a:t>
            </a:r>
            <a:r>
              <a:rPr lang="en-AU" sz="1400" dirty="0" err="1"/>
              <a:t>recon_img</a:t>
            </a:r>
            <a:r>
              <a:rPr lang="en-AU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383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altLang="ko-KR" sz="1200" b="1" dirty="0"/>
              <a:t> _ b. Image domain inversion(line by line)</a:t>
            </a:r>
            <a:endParaRPr 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457994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5C500-F8CC-497A-8852-31F2BC9BABED}"/>
              </a:ext>
            </a:extLst>
          </p:cNvPr>
          <p:cNvSpPr txBox="1"/>
          <p:nvPr/>
        </p:nvSpPr>
        <p:spPr>
          <a:xfrm>
            <a:off x="7851339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ko-KR" b="1" dirty="0"/>
              <a:t>5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9B15A-D9A8-4DA4-B9F4-BC7175806B2B}"/>
              </a:ext>
            </a:extLst>
          </p:cNvPr>
          <p:cNvSpPr txBox="1"/>
          <p:nvPr/>
        </p:nvSpPr>
        <p:spPr>
          <a:xfrm>
            <a:off x="10209134" y="1376759"/>
            <a:ext cx="48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F8F48C86-35EF-4E9F-A766-5143DD14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612" y="1913666"/>
            <a:ext cx="2303593" cy="216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DD8EB58-21B9-4FB0-92A9-4506B305F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257" y="1922787"/>
            <a:ext cx="2293859" cy="21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F53A8D8-1F66-46E0-9AD8-21218E3C4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699" y="4307007"/>
            <a:ext cx="2296901" cy="216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043A769-3DCC-4803-BF26-354CC61AC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8002" y="4307007"/>
            <a:ext cx="2307064" cy="2160000"/>
          </a:xfrm>
          <a:prstGeom prst="rect">
            <a:avLst/>
          </a:prstGeom>
        </p:spPr>
      </p:pic>
      <p:sp>
        <p:nvSpPr>
          <p:cNvPr id="21" name="제목 2">
            <a:extLst>
              <a:ext uri="{FF2B5EF4-FFF2-40B4-BE49-F238E27FC236}">
                <a16:creationId xmlns:a16="http://schemas.microsoft.com/office/drawing/2014/main" id="{366EC6DC-CED0-4B95-AA0E-88D7B6D8EA84}"/>
              </a:ext>
            </a:extLst>
          </p:cNvPr>
          <p:cNvSpPr txBox="1">
            <a:spLocks/>
          </p:cNvSpPr>
          <p:nvPr/>
        </p:nvSpPr>
        <p:spPr>
          <a:xfrm>
            <a:off x="609600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rgbClr val="585F7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Implementation</a:t>
            </a:r>
            <a:r>
              <a:rPr lang="en-US" altLang="ko-KR" sz="1200" b="1"/>
              <a:t> _ b. Image domain inversion(line by line)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9E9E8C-B33A-4B5C-B737-44F3443BDB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6467" y="4307001"/>
            <a:ext cx="2286685" cy="21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9B144C-69BD-4AB4-9E84-93A02595B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8167" y="1922786"/>
            <a:ext cx="2300119" cy="21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altLang="ko-KR" sz="1200" b="1" dirty="0"/>
              <a:t> _ b. Image domain inversion(line by line)</a:t>
            </a:r>
            <a:endParaRPr 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457994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5C500-F8CC-497A-8852-31F2BC9BABED}"/>
              </a:ext>
            </a:extLst>
          </p:cNvPr>
          <p:cNvSpPr txBox="1"/>
          <p:nvPr/>
        </p:nvSpPr>
        <p:spPr>
          <a:xfrm>
            <a:off x="7851339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9B15A-D9A8-4DA4-B9F4-BC7175806B2B}"/>
              </a:ext>
            </a:extLst>
          </p:cNvPr>
          <p:cNvSpPr txBox="1"/>
          <p:nvPr/>
        </p:nvSpPr>
        <p:spPr>
          <a:xfrm>
            <a:off x="10251194" y="1367523"/>
            <a:ext cx="49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74F4BF6-6E9E-4C57-AC85-623500687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844" y="4307006"/>
            <a:ext cx="2249564" cy="2093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599575-FFD9-4E83-A9F0-4A4287E60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211" y="4304939"/>
            <a:ext cx="2266830" cy="2134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61C5E-C03C-4F6F-9036-FF1F652DA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334" y="4304940"/>
            <a:ext cx="2294201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1F9A09-8799-403C-9450-4808CD3CD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808" y="1935162"/>
            <a:ext cx="2303594" cy="2149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BB3D8-EB7E-4C52-B04E-DB38BD680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560" y="1920833"/>
            <a:ext cx="2315443" cy="2173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611FDC-FB2B-4E32-B208-C395FC8251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2160" y="1935162"/>
            <a:ext cx="2338011" cy="21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  <a:r>
              <a:rPr lang="en-US" altLang="ko-KR" sz="1200" b="1" dirty="0"/>
              <a:t> _ b. Image domain inversion(pixelwise)</a:t>
            </a:r>
            <a:endParaRPr 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32080C-4761-43B8-B568-AE7B0FE39296}"/>
              </a:ext>
            </a:extLst>
          </p:cNvPr>
          <p:cNvCxnSpPr/>
          <p:nvPr/>
        </p:nvCxnSpPr>
        <p:spPr>
          <a:xfrm>
            <a:off x="609601" y="1796995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D1F6CF-AC07-47F8-8938-1CAB8C18DF3E}"/>
              </a:ext>
            </a:extLst>
          </p:cNvPr>
          <p:cNvCxnSpPr/>
          <p:nvPr/>
        </p:nvCxnSpPr>
        <p:spPr>
          <a:xfrm>
            <a:off x="609601" y="4190337"/>
            <a:ext cx="10983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D20379-EB38-4B8A-A3AB-BEC28E1ED6BB}"/>
              </a:ext>
            </a:extLst>
          </p:cNvPr>
          <p:cNvSpPr txBox="1"/>
          <p:nvPr/>
        </p:nvSpPr>
        <p:spPr>
          <a:xfrm>
            <a:off x="898012" y="1273775"/>
            <a:ext cx="109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Reduction factor </a:t>
            </a:r>
            <a:endParaRPr lang="ko-KR" altLang="en-US" sz="14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EEE965-1757-42A2-AE11-8AF8671416C8}"/>
              </a:ext>
            </a:extLst>
          </p:cNvPr>
          <p:cNvCxnSpPr/>
          <p:nvPr/>
        </p:nvCxnSpPr>
        <p:spPr>
          <a:xfrm>
            <a:off x="1982040" y="1084016"/>
            <a:ext cx="0" cy="535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913E2D-2760-4290-8EAC-293EA0012626}"/>
              </a:ext>
            </a:extLst>
          </p:cNvPr>
          <p:cNvSpPr txBox="1"/>
          <p:nvPr/>
        </p:nvSpPr>
        <p:spPr>
          <a:xfrm>
            <a:off x="2732481" y="1383060"/>
            <a:ext cx="1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2E950-7C4A-4B5D-85CA-838A1B2BFEF5}"/>
              </a:ext>
            </a:extLst>
          </p:cNvPr>
          <p:cNvSpPr txBox="1"/>
          <p:nvPr/>
        </p:nvSpPr>
        <p:spPr>
          <a:xfrm>
            <a:off x="5457994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788DE4-413E-478A-9046-D27B657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16" y="4307007"/>
            <a:ext cx="2303389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A1FE0-5F38-434D-9531-0DC6F05A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16" y="1913551"/>
            <a:ext cx="2293859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E3A985-0713-4B99-8435-FB9CA24291C1}"/>
              </a:ext>
            </a:extLst>
          </p:cNvPr>
          <p:cNvSpPr txBox="1"/>
          <p:nvPr/>
        </p:nvSpPr>
        <p:spPr>
          <a:xfrm>
            <a:off x="609600" y="2824843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Noisy data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2A28B-7EBB-4648-BB4B-DA8CA2D95AB7}"/>
              </a:ext>
            </a:extLst>
          </p:cNvPr>
          <p:cNvSpPr txBox="1"/>
          <p:nvPr/>
        </p:nvSpPr>
        <p:spPr>
          <a:xfrm>
            <a:off x="698769" y="5120830"/>
            <a:ext cx="14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Raw data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B7E310-95F2-4B81-820D-68973CB1D2EB}"/>
              </a:ext>
            </a:extLst>
          </p:cNvPr>
          <p:cNvCxnSpPr/>
          <p:nvPr/>
        </p:nvCxnSpPr>
        <p:spPr>
          <a:xfrm>
            <a:off x="4444061" y="1020682"/>
            <a:ext cx="0" cy="53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4F53A8D8-1F66-46E0-9AD8-21218E3C4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699" y="4307007"/>
            <a:ext cx="2296901" cy="216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043A769-3DCC-4803-BF26-354CC61AC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666" y="4307007"/>
            <a:ext cx="2307064" cy="21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FF80C5-4D19-48C8-A722-BE3860113E28}"/>
              </a:ext>
            </a:extLst>
          </p:cNvPr>
          <p:cNvSpPr txBox="1"/>
          <p:nvPr/>
        </p:nvSpPr>
        <p:spPr>
          <a:xfrm>
            <a:off x="7851339" y="1367523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4860FF-F6AF-445D-880F-F91DDE9F252C}"/>
              </a:ext>
            </a:extLst>
          </p:cNvPr>
          <p:cNvSpPr txBox="1"/>
          <p:nvPr/>
        </p:nvSpPr>
        <p:spPr>
          <a:xfrm>
            <a:off x="10251194" y="1367523"/>
            <a:ext cx="46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B3409-CB53-41FF-A83C-B48AF5431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795" y="4307006"/>
            <a:ext cx="2276739" cy="2159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15857-0F95-42DD-88D7-7094135B4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1795" y="1913551"/>
            <a:ext cx="2306908" cy="2159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F8AAA-CEC3-453B-BF06-ED28C6F2D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592" y="1885187"/>
            <a:ext cx="2359621" cy="2235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3B670-96C2-4C6F-9175-9B91B2833A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8195" y="1887150"/>
            <a:ext cx="2391693" cy="22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88524"/>
      </p:ext>
    </p:extLst>
  </p:cSld>
  <p:clrMapOvr>
    <a:masterClrMapping/>
  </p:clrMapOvr>
</p:sld>
</file>

<file path=ppt/theme/theme1.xml><?xml version="1.0" encoding="utf-8"?>
<a:theme xmlns:a="http://schemas.openxmlformats.org/drawingml/2006/main" name="BIEL_SKK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EL_SKKU_template" id="{112D5F67-EAAC-4732-91F8-792F01E4A7F8}" vid="{047060D2-210F-4CE3-B622-747BCAB83D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BIEL_SKKU_template</Template>
  <TotalTime>420</TotalTime>
  <Words>477</Words>
  <Application>Microsoft Office PowerPoint</Application>
  <PresentationFormat>와이드스크린</PresentationFormat>
  <Paragraphs>129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KBIZ한마음명조 B</vt:lpstr>
      <vt:lpstr>맑은 고딕</vt:lpstr>
      <vt:lpstr>Arial</vt:lpstr>
      <vt:lpstr>Bodoni MT</vt:lpstr>
      <vt:lpstr>Cambria Math</vt:lpstr>
      <vt:lpstr>Microsoft Himalaya</vt:lpstr>
      <vt:lpstr>BIEL_SKKU_template</vt:lpstr>
      <vt:lpstr>Generalized pMRI</vt:lpstr>
      <vt:lpstr>Contents</vt:lpstr>
      <vt:lpstr>Implementation_</vt:lpstr>
      <vt:lpstr>Implementation_ a. Direct inversion</vt:lpstr>
      <vt:lpstr>Implementation_ a. Direct inversion</vt:lpstr>
      <vt:lpstr>Implementation_ a. Direct inversion</vt:lpstr>
      <vt:lpstr>Implementation _ b. Image domain inversion(line by line)</vt:lpstr>
      <vt:lpstr>Implementation _ b. Image domain inversion(line by line)</vt:lpstr>
      <vt:lpstr>Implementation _ b. Image domain inversion(pixelwise)</vt:lpstr>
      <vt:lpstr>Implementation _ b. Image domain inversion(pixelwise)</vt:lpstr>
      <vt:lpstr>Implementation _ c. SMASH</vt:lpstr>
      <vt:lpstr>Implementation _ c. SMASH</vt:lpstr>
      <vt:lpstr>Implementation _ c. SMASH</vt:lpstr>
      <vt:lpstr>Encoding matrix inversions _ </vt:lpstr>
      <vt:lpstr>Encoding matrix inversions _ </vt:lpstr>
      <vt:lpstr>Encoding matrix inversions _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임은지</dc:creator>
  <cp:lastModifiedBy>Intern</cp:lastModifiedBy>
  <cp:revision>65</cp:revision>
  <dcterms:created xsi:type="dcterms:W3CDTF">2017-03-29T07:28:36Z</dcterms:created>
  <dcterms:modified xsi:type="dcterms:W3CDTF">2018-07-20T05:01:23Z</dcterms:modified>
</cp:coreProperties>
</file>