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69" r:id="rId5"/>
    <p:sldId id="260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89" r:id="rId15"/>
    <p:sldId id="279" r:id="rId16"/>
    <p:sldId id="280" r:id="rId17"/>
    <p:sldId id="283" r:id="rId18"/>
    <p:sldId id="281" r:id="rId19"/>
    <p:sldId id="284" r:id="rId20"/>
    <p:sldId id="285" r:id="rId21"/>
    <p:sldId id="286" r:id="rId22"/>
    <p:sldId id="287" r:id="rId23"/>
    <p:sldId id="291" r:id="rId24"/>
    <p:sldId id="288" r:id="rId25"/>
    <p:sldId id="290" r:id="rId26"/>
    <p:sldId id="282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0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BA0C7-83E7-4FD2-A1F9-6B6BADBCEC61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F0E85-1702-423E-9E19-E696EAB2E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6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1FC4F-48C4-4F74-9080-5B95CF10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1448A7-A47B-43E2-A57C-46CFE1C6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042D-A289-43A3-AE87-98DB0CBB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AAED5-D2E2-409F-BC01-2C4305F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F823C-EB19-43D1-8E8F-5CB93FBD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0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EFB4-315B-49F0-9B6C-2ECE4150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C2EF8-5085-450F-A21D-69031B2FA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75909-D72B-4F32-848D-C8C9CA11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BB6FD-2597-4246-A7FF-54CEF0C2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09F5-8ACF-4D4E-8419-C2847E6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2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C1A88F-11B0-4F72-A6A7-0EB407B9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1D332-449C-46A3-8848-0D2784CED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45F8E-AD32-4381-865A-5E80030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58817-F894-403F-8FA1-A6BEF6C8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A4342-480A-43D2-BF50-F3543664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E7757-D1D3-44D1-8AD0-D24B708D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F3D72-5CAF-4B3C-8836-FAF68106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97E02-B4A2-4D94-8E06-D179CA7C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85911-70A4-4B3B-95E5-4134CCEB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53DE8-6712-452B-8078-EAEB53D6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5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2A180-EAA3-4AA7-98D7-ED0E1EE0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87BC9-FFFD-408F-99DF-9262A387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1C918-63D9-460C-8F4B-9567E16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AB6B2-56B1-48BC-AB27-0984B563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F701B-D3D8-48A2-9F55-FDF7C69F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1B806-00E3-4ED2-9FBB-A95BA82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8FDB2-2410-43F6-BD36-E0913844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1FB64-71F4-400A-AA0E-AF5BB74A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B30F0-F819-4158-9AFA-012CE214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C63AD-0F03-4A9E-9666-AFBCAC3E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08ED6-39A4-4A11-8FB6-6F209B6F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1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EDAD-652E-4ACD-8E89-A79BA4C3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9D688-34DE-421B-901C-AF17E123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7B16F-8919-406F-9D1F-0554EAA9E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5B29A0-0AD9-4D56-A5B7-DF23F0D90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56D58E-B500-48D2-838C-D7CEB2686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6E6170-8423-4C1A-8452-DA18B9C1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4BB8E-F9EE-4B48-BC78-9A92EDC4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C29372-5F84-4997-B48C-118BBEF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DFAA9-3125-4075-882E-754E8930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3F12B-AA22-465A-ACFD-F3EA61F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7FCEB2-AB9B-40D1-9892-F46C4674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3525B6-BEED-43D4-B71C-C41DB243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0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CED5B0-1510-4CF2-920C-DA03AE93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A757D3-93D8-43F0-B35F-53DCE82B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CE882-F180-4A43-B18E-3C99C7E6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1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9B07A-B84A-44CA-8C61-5C0C9C67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A905B-2C28-482B-B7FF-624C72A6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8021E-CB90-455D-BBE1-411F5FD1F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2A4D5-D69C-4B7C-B044-A339973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670FA-F20D-4052-8890-83A2A32E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59F6B-597E-4F30-8642-DCCD9EE2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1ED80-05C2-49BC-A7E5-C03EE034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3AA31-4AD9-496D-9C07-CCFE7C21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28B0D-D515-47C4-AE47-8D40EECBF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81144-C70D-4900-A33D-14B428BD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B6A4D-670C-4E38-80CB-B04708EF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ED290E-4EDA-4CDE-BD35-B7CAC4B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0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88E32-749A-4D12-9E92-EB9A692A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69E1B-FCDC-41BF-9D32-F7F1C057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8937F-A81F-49AC-B37F-650B3CA9F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AB39-F615-4739-9AA0-11FE21739833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EF297-D348-4EC5-ADA7-01CA6DCC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3B58C-26C9-43FC-AD25-6A2393C12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0.png"/><Relationship Id="rId2" Type="http://schemas.openxmlformats.org/officeDocument/2006/relationships/image" Target="../media/image2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3.png"/><Relationship Id="rId7" Type="http://schemas.openxmlformats.org/officeDocument/2006/relationships/image" Target="../media/image24.pn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28.png"/><Relationship Id="rId5" Type="http://schemas.openxmlformats.org/officeDocument/2006/relationships/image" Target="../media/image56.png"/><Relationship Id="rId10" Type="http://schemas.openxmlformats.org/officeDocument/2006/relationships/image" Target="../media/image27.png"/><Relationship Id="rId4" Type="http://schemas.openxmlformats.org/officeDocument/2006/relationships/image" Target="../media/image54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5.png"/><Relationship Id="rId7" Type="http://schemas.openxmlformats.org/officeDocument/2006/relationships/image" Target="../media/image6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0.png"/><Relationship Id="rId7" Type="http://schemas.openxmlformats.org/officeDocument/2006/relationships/image" Target="../media/image67.png"/><Relationship Id="rId12" Type="http://schemas.openxmlformats.org/officeDocument/2006/relationships/image" Target="../media/image7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4.png"/><Relationship Id="rId5" Type="http://schemas.openxmlformats.org/officeDocument/2006/relationships/image" Target="../media/image65.png"/><Relationship Id="rId10" Type="http://schemas.openxmlformats.org/officeDocument/2006/relationships/image" Target="../media/image73.png"/><Relationship Id="rId4" Type="http://schemas.openxmlformats.org/officeDocument/2006/relationships/image" Target="../media/image64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image" Target="../media/image7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7.png"/><Relationship Id="rId7" Type="http://schemas.openxmlformats.org/officeDocument/2006/relationships/image" Target="../media/image8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hyperlink" Target="https://www.hindawi.com/journals/jam/2013/296185/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959932-3B85-4855-A401-C60356BB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86" y="2284997"/>
            <a:ext cx="10430370" cy="22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7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2.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A4EF1-FDE6-4281-AE60-2378D194F973}"/>
              </a:ext>
            </a:extLst>
          </p:cNvPr>
          <p:cNvSpPr/>
          <p:nvPr/>
        </p:nvSpPr>
        <p:spPr>
          <a:xfrm>
            <a:off x="1123663" y="3105834"/>
            <a:ext cx="9023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The basic idea is to break down </a:t>
            </a:r>
            <a:r>
              <a:rPr lang="en-US" altLang="ko-KR" b="1" dirty="0">
                <a:latin typeface="amelior"/>
              </a:rPr>
              <a:t>P0 </a:t>
            </a:r>
            <a:r>
              <a:rPr lang="en-US" altLang="ko-KR" dirty="0">
                <a:latin typeface="amelior"/>
              </a:rPr>
              <a:t>in to smaller tasks by introducing “artificial” constraints that are designed so that the subproblems become decoupled and can be solved relatively rapidly.</a:t>
            </a:r>
            <a:endParaRPr lang="ko-KR" altLang="en-US" dirty="0">
              <a:latin typeface="amelior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DC6D0C-F22E-4EDC-AD3B-FECAC9D2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63" y="1076641"/>
            <a:ext cx="6302626" cy="84561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27FEEF-4E86-42B5-B36E-CE513A086EAE}"/>
              </a:ext>
            </a:extLst>
          </p:cNvPr>
          <p:cNvGrpSpPr/>
          <p:nvPr/>
        </p:nvGrpSpPr>
        <p:grpSpPr>
          <a:xfrm>
            <a:off x="1819274" y="1832016"/>
            <a:ext cx="6519417" cy="750013"/>
            <a:chOff x="1819275" y="1832017"/>
            <a:chExt cx="6110726" cy="7029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C691A3-EA1F-4FB6-AECC-1724B83E4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275" y="1849213"/>
              <a:ext cx="1714500" cy="6858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6B944B9-7323-4156-AB5D-BD592D89E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775" y="1905376"/>
              <a:ext cx="1694012" cy="57347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1A4811A-B059-4F31-8D72-C8CFFC78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0038" y="1832017"/>
              <a:ext cx="2276762" cy="67891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2F2324E-23B4-4103-971D-9CAD02CFD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27787" y="2087828"/>
              <a:ext cx="171450" cy="2286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8A948E8-F1BE-4CD8-B63B-58F4CF583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10926" y="1866674"/>
              <a:ext cx="219075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60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6528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 </a:t>
            </a:r>
          </a:p>
          <a:p>
            <a:r>
              <a:rPr lang="en-US" altLang="ko-KR" sz="3600" b="1" dirty="0"/>
              <a:t>Constrained Optimization and Augmented </a:t>
            </a:r>
            <a:r>
              <a:rPr lang="en-US" altLang="ko-KR" sz="3600" b="1" dirty="0" err="1"/>
              <a:t>Lagrangian</a:t>
            </a:r>
            <a:r>
              <a:rPr lang="en-US" altLang="ko-KR" sz="3600" b="1" dirty="0"/>
              <a:t> (AL) Formalism</a:t>
            </a:r>
            <a:endParaRPr lang="en-US" altLang="ko-KR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7ED03-AF3A-4B6E-B38E-871F4C63A49C}"/>
              </a:ext>
            </a:extLst>
          </p:cNvPr>
          <p:cNvSpPr/>
          <p:nvPr/>
        </p:nvSpPr>
        <p:spPr>
          <a:xfrm>
            <a:off x="6305550" y="5999381"/>
            <a:ext cx="5381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-Roman"/>
              </a:rPr>
              <a:t>Section III presents a quick overview of AL framework.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40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3. </a:t>
            </a:r>
            <a:r>
              <a:rPr lang="en-US" altLang="ko-KR" sz="1400" b="1" dirty="0"/>
              <a:t>Constrained Optimization and Augmented </a:t>
            </a:r>
            <a:r>
              <a:rPr lang="en-US" altLang="ko-KR" sz="1400" b="1" dirty="0" err="1"/>
              <a:t>Lagrangian</a:t>
            </a:r>
            <a:r>
              <a:rPr lang="en-US" altLang="ko-KR" sz="1400" b="1" dirty="0"/>
              <a:t> (AL) Formalism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A4EF1-FDE6-4281-AE60-2378D194F973}"/>
              </a:ext>
            </a:extLst>
          </p:cNvPr>
          <p:cNvSpPr/>
          <p:nvPr/>
        </p:nvSpPr>
        <p:spPr>
          <a:xfrm>
            <a:off x="666462" y="2522417"/>
            <a:ext cx="7925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melior"/>
              </a:rPr>
              <a:t>Augmented </a:t>
            </a:r>
            <a:r>
              <a:rPr lang="en-US" altLang="ko-KR" b="1" dirty="0" err="1">
                <a:latin typeface="amelior"/>
              </a:rPr>
              <a:t>Lagrangian</a:t>
            </a:r>
            <a:r>
              <a:rPr lang="en-US" altLang="ko-KR" b="1" dirty="0">
                <a:latin typeface="amelior"/>
              </a:rPr>
              <a:t> function (Unconstrained optimization)</a:t>
            </a:r>
            <a:endParaRPr lang="ko-KR" altLang="en-US" b="1" dirty="0">
              <a:latin typeface="amelio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4FDCAB-2D20-400C-893E-04D3E1F1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29" y="1456154"/>
            <a:ext cx="6286500" cy="64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D75194-7195-4BE7-8A3B-B22C59E0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98" y="2977798"/>
            <a:ext cx="7058025" cy="6572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341951-5C6E-47E4-A354-59D528DC300F}"/>
              </a:ext>
            </a:extLst>
          </p:cNvPr>
          <p:cNvSpPr/>
          <p:nvPr/>
        </p:nvSpPr>
        <p:spPr>
          <a:xfrm>
            <a:off x="666463" y="662711"/>
            <a:ext cx="4354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melior"/>
              </a:rPr>
              <a:t>Constrained optimization problem</a:t>
            </a:r>
            <a:endParaRPr lang="ko-KR" altLang="en-US" b="1" dirty="0">
              <a:latin typeface="amelior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E75F8D-E6B2-428E-B9EA-D147E69FC4F7}"/>
              </a:ext>
            </a:extLst>
          </p:cNvPr>
          <p:cNvGrpSpPr/>
          <p:nvPr/>
        </p:nvGrpSpPr>
        <p:grpSpPr>
          <a:xfrm>
            <a:off x="8295303" y="1285460"/>
            <a:ext cx="3648058" cy="799198"/>
            <a:chOff x="7738366" y="1018905"/>
            <a:chExt cx="5055676" cy="11075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02CA99-0D7B-40CA-A395-374054D33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8366" y="1018905"/>
              <a:ext cx="1482971" cy="21099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9EF93B5-FD66-4DCB-A9F2-A529B736D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8045" y="1291813"/>
              <a:ext cx="1977295" cy="2652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ED773D-63A3-45E7-881B-E898495F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8045" y="1598775"/>
              <a:ext cx="1139356" cy="21099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082168D-7345-45CE-B0D4-21702CD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6541" y="1621447"/>
              <a:ext cx="3297501" cy="19893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85B9F3-B785-410C-A34B-71813175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03456" y="1921513"/>
              <a:ext cx="711344" cy="204964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A5A4D4D-B8F4-4AD3-AF0F-23D1B615F151}"/>
              </a:ext>
            </a:extLst>
          </p:cNvPr>
          <p:cNvGrpSpPr/>
          <p:nvPr/>
        </p:nvGrpSpPr>
        <p:grpSpPr>
          <a:xfrm>
            <a:off x="8894345" y="2952397"/>
            <a:ext cx="2802821" cy="412145"/>
            <a:chOff x="8502687" y="4161452"/>
            <a:chExt cx="3480230" cy="51175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F6748D5-C96F-4C0F-8BDC-746FC6F43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02687" y="4161452"/>
              <a:ext cx="1139356" cy="21997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64676B6-A5B4-464C-BD77-052627FA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20220" y="4180621"/>
              <a:ext cx="2262697" cy="185467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881FB8-F462-4ADF-8F25-D688C8D8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40366" y="4457102"/>
              <a:ext cx="521198" cy="216106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3C7BB-A498-411F-92D9-6B1DB0134007}"/>
              </a:ext>
            </a:extLst>
          </p:cNvPr>
          <p:cNvSpPr/>
          <p:nvPr/>
        </p:nvSpPr>
        <p:spPr>
          <a:xfrm>
            <a:off x="6380585" y="3588958"/>
            <a:ext cx="2029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Bradley Hand ITC" panose="03070402050302030203" pitchFamily="66" charset="0"/>
              </a:rPr>
              <a:t>// Augmented(penalty) term</a:t>
            </a:r>
            <a:endParaRPr lang="ko-KR" altLang="en-US" sz="1100" b="1" dirty="0">
              <a:latin typeface="Bradley Hand ITC" panose="03070402050302030203" pitchFamily="66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C162ACB-20E7-4873-BC2F-E9CE2F2256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6264" y="4832971"/>
            <a:ext cx="4933365" cy="1053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A7056D3-B9EA-48B3-9595-BBAF206D352E}"/>
                  </a:ext>
                </a:extLst>
              </p:cNvPr>
              <p:cNvSpPr/>
              <p:nvPr/>
            </p:nvSpPr>
            <p:spPr>
              <a:xfrm>
                <a:off x="1513129" y="4178483"/>
                <a:ext cx="100224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latin typeface="amelior"/>
                  </a:rPr>
                  <a:t>- Solver : </a:t>
                </a:r>
                <a:r>
                  <a:rPr lang="en-US" altLang="ko-KR" dirty="0">
                    <a:latin typeface="amelior"/>
                  </a:rPr>
                  <a:t>alternative minimization </a:t>
                </a:r>
                <a:r>
                  <a:rPr lang="en-US" altLang="ko-KR" dirty="0" err="1">
                    <a:latin typeface="amelior"/>
                  </a:rPr>
                  <a:t>w.r.t.</a:t>
                </a:r>
                <a:r>
                  <a:rPr lang="en-US" altLang="ko-KR" dirty="0">
                    <a:latin typeface="amelior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ko-KR" dirty="0">
                    <a:latin typeface="amelior"/>
                  </a:rPr>
                  <a:t> for a fixed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dirty="0">
                    <a:latin typeface="amelior"/>
                  </a:rPr>
                  <a:t>(penalty weight) and updating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ko-KR" dirty="0">
                    <a:latin typeface="amelior"/>
                  </a:rPr>
                  <a:t>(Lagrange factor) </a:t>
                </a:r>
                <a:endParaRPr lang="ko-KR" altLang="en-US" b="1" dirty="0">
                  <a:latin typeface="amelior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A7056D3-B9EA-48B3-9595-BBAF206D3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29" y="4178483"/>
                <a:ext cx="10022453" cy="369332"/>
              </a:xfrm>
              <a:prstGeom prst="rect">
                <a:avLst/>
              </a:prstGeom>
              <a:blipFill>
                <a:blip r:embed="rId16"/>
                <a:stretch>
                  <a:fillRect l="-48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4068431" y="2988196"/>
            <a:ext cx="1637044" cy="5786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E7366C-9806-4ADE-8E93-53BF6696080C}"/>
              </a:ext>
            </a:extLst>
          </p:cNvPr>
          <p:cNvSpPr/>
          <p:nvPr/>
        </p:nvSpPr>
        <p:spPr>
          <a:xfrm>
            <a:off x="2925089" y="5396452"/>
            <a:ext cx="3455496" cy="43809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B6E1C65-2CBC-4DEF-A44C-0B44575DA4EF}"/>
                  </a:ext>
                </a:extLst>
              </p:cNvPr>
              <p:cNvSpPr/>
              <p:nvPr/>
            </p:nvSpPr>
            <p:spPr>
              <a:xfrm>
                <a:off x="666462" y="6307621"/>
                <a:ext cx="111460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melior"/>
                  </a:rPr>
                  <a:t>An important aspect of the AL scheme is that convergence may be guaranteed without the need for changing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ko-KR" altLang="en-US" dirty="0">
                  <a:latin typeface="amelior"/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B6E1C65-2CBC-4DEF-A44C-0B44575DA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2" y="6307621"/>
                <a:ext cx="11146062" cy="369332"/>
              </a:xfrm>
              <a:prstGeom prst="rect">
                <a:avLst/>
              </a:prstGeom>
              <a:blipFill>
                <a:blip r:embed="rId17"/>
                <a:stretch>
                  <a:fillRect l="-43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20CE9E-E3E7-44CC-B29B-46E77F0940C2}"/>
              </a:ext>
            </a:extLst>
          </p:cNvPr>
          <p:cNvSpPr/>
          <p:nvPr/>
        </p:nvSpPr>
        <p:spPr>
          <a:xfrm>
            <a:off x="715342" y="6328640"/>
            <a:ext cx="10428907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0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3. </a:t>
            </a:r>
            <a:r>
              <a:rPr lang="en-US" altLang="ko-KR" sz="1400" b="1" dirty="0"/>
              <a:t>Constrained Optimization and Augmented </a:t>
            </a:r>
            <a:r>
              <a:rPr lang="en-US" altLang="ko-KR" sz="1400" b="1" dirty="0" err="1"/>
              <a:t>Lagrangian</a:t>
            </a:r>
            <a:r>
              <a:rPr lang="en-US" altLang="ko-KR" sz="1400" b="1" dirty="0"/>
              <a:t> (AL) Formalism</a:t>
            </a:r>
            <a:endParaRPr lang="en-US" altLang="ko-KR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1AB130F-3226-4535-B174-D5E1FF6539DD}"/>
                  </a:ext>
                </a:extLst>
              </p:cNvPr>
              <p:cNvSpPr/>
              <p:nvPr/>
            </p:nvSpPr>
            <p:spPr>
              <a:xfrm>
                <a:off x="609425" y="595079"/>
                <a:ext cx="84944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melior"/>
                  </a:rPr>
                  <a:t>The AL function L can be rewritten by grouping together the terms involving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𝑪𝒖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dirty="0">
                    <a:latin typeface="amelior"/>
                  </a:rPr>
                  <a:t> as </a:t>
                </a:r>
                <a:endParaRPr lang="ko-KR" altLang="en-US" dirty="0">
                  <a:latin typeface="amelior"/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1AB130F-3226-4535-B174-D5E1FF653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5" y="595079"/>
                <a:ext cx="8494471" cy="369332"/>
              </a:xfrm>
              <a:prstGeom prst="rect">
                <a:avLst/>
              </a:prstGeom>
              <a:blipFill>
                <a:blip r:embed="rId3"/>
                <a:stretch>
                  <a:fillRect l="-64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EFDEA930-4119-4A75-AC2C-EB9225FF7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34" y="1167169"/>
            <a:ext cx="5833815" cy="519367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83236AB7-E96D-43E3-BDE6-30B123003059}"/>
              </a:ext>
            </a:extLst>
          </p:cNvPr>
          <p:cNvGrpSpPr/>
          <p:nvPr/>
        </p:nvGrpSpPr>
        <p:grpSpPr>
          <a:xfrm>
            <a:off x="4532215" y="1725461"/>
            <a:ext cx="2691878" cy="553448"/>
            <a:chOff x="7479371" y="4072222"/>
            <a:chExt cx="2691878" cy="55344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1AD220F-31B8-4115-AE0D-3298EBA4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9371" y="4072222"/>
              <a:ext cx="1618721" cy="261751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3F01B72-1CC5-4984-8328-0351810EA347}"/>
                </a:ext>
              </a:extLst>
            </p:cNvPr>
            <p:cNvGrpSpPr/>
            <p:nvPr/>
          </p:nvGrpSpPr>
          <p:grpSpPr>
            <a:xfrm>
              <a:off x="7943807" y="4398360"/>
              <a:ext cx="2227442" cy="227310"/>
              <a:chOff x="7943807" y="4398360"/>
              <a:chExt cx="2227442" cy="227310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3008BB75-3575-4B47-B2E0-57B869E52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3807" y="4398360"/>
                <a:ext cx="2073341" cy="227310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6B3B2FD5-F35B-4849-BB28-C5DFE026E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3486" y="4415294"/>
                <a:ext cx="137763" cy="165316"/>
              </a:xfrm>
              <a:prstGeom prst="rect">
                <a:avLst/>
              </a:prstGeom>
            </p:spPr>
          </p:pic>
        </p:grp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D23EFF82-32A8-4091-8D8F-B128112FA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734" y="2731197"/>
            <a:ext cx="6506359" cy="36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6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3. </a:t>
            </a:r>
            <a:r>
              <a:rPr lang="en-US" altLang="ko-KR" sz="1400" b="1" dirty="0"/>
              <a:t>Constrained Optimization and Augmented </a:t>
            </a:r>
            <a:r>
              <a:rPr lang="en-US" altLang="ko-KR" sz="1400" b="1" dirty="0" err="1"/>
              <a:t>Lagrangian</a:t>
            </a:r>
            <a:r>
              <a:rPr lang="en-US" altLang="ko-KR" sz="1400" b="1" dirty="0"/>
              <a:t> (AL) Formalism</a:t>
            </a:r>
            <a:endParaRPr lang="en-US" altLang="ko-KR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341951-5C6E-47E4-A354-59D528DC300F}"/>
              </a:ext>
            </a:extLst>
          </p:cNvPr>
          <p:cNvSpPr/>
          <p:nvPr/>
        </p:nvSpPr>
        <p:spPr>
          <a:xfrm>
            <a:off x="742663" y="671177"/>
            <a:ext cx="4354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melior"/>
              </a:rPr>
              <a:t>Bregman iterations</a:t>
            </a:r>
            <a:endParaRPr lang="ko-KR" altLang="en-US" b="1" dirty="0">
              <a:latin typeface="amelio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93E39A-3E3B-46F4-8D3D-9D5FCAC2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006" y="1215363"/>
            <a:ext cx="5095875" cy="866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98D644-417D-490B-9536-237007759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881" y="1078707"/>
            <a:ext cx="3385608" cy="21245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29695E-AE39-4A41-B85C-D39BC72E01B5}"/>
              </a:ext>
            </a:extLst>
          </p:cNvPr>
          <p:cNvSpPr/>
          <p:nvPr/>
        </p:nvSpPr>
        <p:spPr>
          <a:xfrm>
            <a:off x="10316489" y="1055021"/>
            <a:ext cx="17835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Bradley Hand ITC" panose="03070402050302030203" pitchFamily="66" charset="0"/>
              </a:rPr>
              <a:t>// Bregman distance</a:t>
            </a:r>
            <a:endParaRPr lang="ko-KR" altLang="en-US" sz="1100" b="1" dirty="0">
              <a:latin typeface="Bradley Hand ITC" panose="03070402050302030203" pitchFamily="66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ACC444-48F2-48D2-8DA2-A2BF0150F8FA}"/>
              </a:ext>
            </a:extLst>
          </p:cNvPr>
          <p:cNvGrpSpPr/>
          <p:nvPr/>
        </p:nvGrpSpPr>
        <p:grpSpPr>
          <a:xfrm>
            <a:off x="7409880" y="1397314"/>
            <a:ext cx="3400952" cy="243810"/>
            <a:chOff x="7126391" y="1441934"/>
            <a:chExt cx="3400952" cy="24381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F308B66-A7A1-4E4D-8753-980C435C1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6391" y="1450401"/>
              <a:ext cx="1797166" cy="2353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7AD3B7-B1B7-4915-B926-2330B7BB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2652" y="1441934"/>
              <a:ext cx="1554691" cy="20681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92DF2E2-B820-4CCB-9178-2E203A426F5C}"/>
                  </a:ext>
                </a:extLst>
              </p:cNvPr>
              <p:cNvSpPr/>
              <p:nvPr/>
            </p:nvSpPr>
            <p:spPr>
              <a:xfrm>
                <a:off x="1188851" y="2402927"/>
                <a:ext cx="8494471" cy="502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melior"/>
                  </a:rPr>
                  <a:t>If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ko-KR" dirty="0">
                    <a:latin typeface="amelior"/>
                  </a:rPr>
                  <a:t>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amelior"/>
                  </a:rPr>
                  <a:t> </a:t>
                </a:r>
                <a:r>
                  <a:rPr lang="en-US" altLang="ko-KR" dirty="0">
                    <a:latin typeface="amelior"/>
                  </a:rPr>
                  <a:t>is identical to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￡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amelior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92DF2E2-B820-4CCB-9178-2E203A426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51" y="2402927"/>
                <a:ext cx="8494471" cy="502253"/>
              </a:xfrm>
              <a:prstGeom prst="rect">
                <a:avLst/>
              </a:prstGeom>
              <a:blipFill>
                <a:blip r:embed="rId13"/>
                <a:stretch>
                  <a:fillRect l="-574" b="-7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49171-FD44-47CF-B762-CA9CB53173B6}"/>
              </a:ext>
            </a:extLst>
          </p:cNvPr>
          <p:cNvSpPr/>
          <p:nvPr/>
        </p:nvSpPr>
        <p:spPr>
          <a:xfrm>
            <a:off x="8723421" y="2622082"/>
            <a:ext cx="29447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Bradley Hand ITC" panose="03070402050302030203" pitchFamily="66" charset="0"/>
              </a:rPr>
              <a:t>// up</a:t>
            </a:r>
            <a:r>
              <a:rPr lang="ko-KR" altLang="en-US" sz="1100" b="1" dirty="0">
                <a:latin typeface="Bradley Hand ITC" panose="03070402050302030203" pitchFamily="66" charset="0"/>
              </a:rPr>
              <a:t> </a:t>
            </a:r>
            <a:r>
              <a:rPr lang="en-US" altLang="ko-KR" sz="1100" b="1" dirty="0">
                <a:latin typeface="Bradley Hand ITC" panose="03070402050302030203" pitchFamily="66" charset="0"/>
              </a:rPr>
              <a:t>to constants irrelevant for optimization</a:t>
            </a:r>
            <a:endParaRPr lang="ko-KR" altLang="en-US" sz="1100" b="1" dirty="0">
              <a:latin typeface="Bradley Hand ITC" panose="03070402050302030203" pitchFamily="66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87FD20-5D00-461A-9CC2-B0819154379A}"/>
              </a:ext>
            </a:extLst>
          </p:cNvPr>
          <p:cNvSpPr/>
          <p:nvPr/>
        </p:nvSpPr>
        <p:spPr>
          <a:xfrm>
            <a:off x="8986241" y="1358438"/>
            <a:ext cx="1824591" cy="26161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9197E9-A057-4BAD-BE61-C2BCE5055792}"/>
              </a:ext>
            </a:extLst>
          </p:cNvPr>
          <p:cNvSpPr/>
          <p:nvPr/>
        </p:nvSpPr>
        <p:spPr>
          <a:xfrm>
            <a:off x="742663" y="3482317"/>
            <a:ext cx="7980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The Bregman iterations converge exactly under mentioned condition</a:t>
            </a:r>
            <a:endParaRPr lang="ko-KR" altLang="en-US" dirty="0">
              <a:latin typeface="amelior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EC7DA2-9F86-4992-ABEE-CF0F27FDF3FF}"/>
              </a:ext>
            </a:extLst>
          </p:cNvPr>
          <p:cNvSpPr/>
          <p:nvPr/>
        </p:nvSpPr>
        <p:spPr>
          <a:xfrm>
            <a:off x="1292080" y="3819811"/>
            <a:ext cx="7980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-&gt; Step 2 of the AL algorithm will use this property</a:t>
            </a:r>
            <a:endParaRPr lang="ko-KR" altLang="en-US" dirty="0">
              <a:latin typeface="amelior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D9A297-737F-40B7-AF06-BE4B59900D13}"/>
              </a:ext>
            </a:extLst>
          </p:cNvPr>
          <p:cNvSpPr/>
          <p:nvPr/>
        </p:nvSpPr>
        <p:spPr>
          <a:xfrm>
            <a:off x="742663" y="4734442"/>
            <a:ext cx="11001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However, this step may be computationally expensive and is often replaced by an inexact minimization.</a:t>
            </a:r>
            <a:endParaRPr lang="ko-KR" altLang="en-US" dirty="0">
              <a:latin typeface="amelior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F184F3-4E73-4410-A46F-686A0E156D47}"/>
              </a:ext>
            </a:extLst>
          </p:cNvPr>
          <p:cNvSpPr/>
          <p:nvPr/>
        </p:nvSpPr>
        <p:spPr>
          <a:xfrm>
            <a:off x="742663" y="5103774"/>
            <a:ext cx="11001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Numerical evidence suggests that inexact minimizations can still be effective in the Bregman/AL scheme.</a:t>
            </a:r>
            <a:endParaRPr lang="ko-KR" altLang="en-US" dirty="0">
              <a:latin typeface="amelior"/>
            </a:endParaRPr>
          </a:p>
        </p:txBody>
      </p:sp>
    </p:spTree>
    <p:extLst>
      <p:ext uri="{BB962C8B-B14F-4D97-AF65-F5344CB8AC3E}">
        <p14:creationId xmlns:p14="http://schemas.microsoft.com/office/powerpoint/2010/main" val="197884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1" y="84544"/>
            <a:ext cx="7841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4.  </a:t>
            </a:r>
          </a:p>
          <a:p>
            <a:r>
              <a:rPr lang="en-US" altLang="ko-KR" sz="3600" b="1" dirty="0"/>
              <a:t>Proposed AL Algorithms for Regularized SENSE-Reconstruction</a:t>
            </a:r>
            <a:endParaRPr lang="en-US" altLang="ko-KR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5A4406-E878-4A97-8BCC-94AC85E1D88E}"/>
              </a:ext>
            </a:extLst>
          </p:cNvPr>
          <p:cNvSpPr/>
          <p:nvPr/>
        </p:nvSpPr>
        <p:spPr>
          <a:xfrm>
            <a:off x="7272782" y="5871167"/>
            <a:ext cx="429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-Roman"/>
              </a:rPr>
              <a:t>Section IV applies the AL formalism to regularized SENSE-reconstruction in detail.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B6C2E1-BA50-45A4-8591-7AF0B9BA67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955024" y="3253825"/>
            <a:ext cx="5361157" cy="30452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83790B2-D082-4D43-A94F-7CD4D1AE9351}"/>
              </a:ext>
            </a:extLst>
          </p:cNvPr>
          <p:cNvSpPr/>
          <p:nvPr/>
        </p:nvSpPr>
        <p:spPr>
          <a:xfrm>
            <a:off x="1333500" y="4776466"/>
            <a:ext cx="4267200" cy="338459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EC42BE-C807-48D5-9AF1-DE734085296A}"/>
              </a:ext>
            </a:extLst>
          </p:cNvPr>
          <p:cNvSpPr/>
          <p:nvPr/>
        </p:nvSpPr>
        <p:spPr>
          <a:xfrm>
            <a:off x="6316181" y="4814890"/>
            <a:ext cx="2029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Bradley Hand ITC" panose="03070402050302030203" pitchFamily="66" charset="0"/>
              </a:rPr>
              <a:t>// How to solve this part?</a:t>
            </a:r>
            <a:endParaRPr lang="ko-KR" altLang="en-US" sz="11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2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 </a:t>
            </a:r>
            <a:r>
              <a:rPr lang="en-US" altLang="ko-KR" sz="1400" b="1" dirty="0"/>
              <a:t>Proposed AL Algorithms for Regularized SENSE-Reconstruction</a:t>
            </a:r>
            <a:endParaRPr lang="en-US" altLang="ko-KR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341951-5C6E-47E4-A354-59D528DC300F}"/>
              </a:ext>
            </a:extLst>
          </p:cNvPr>
          <p:cNvSpPr/>
          <p:nvPr/>
        </p:nvSpPr>
        <p:spPr>
          <a:xfrm>
            <a:off x="666463" y="652127"/>
            <a:ext cx="4354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melior"/>
              </a:rPr>
              <a:t>Variable Splitting </a:t>
            </a:r>
            <a:r>
              <a:rPr lang="en-US" altLang="ko-KR" dirty="0">
                <a:latin typeface="amelior"/>
              </a:rPr>
              <a:t>with auxiliary variables</a:t>
            </a:r>
            <a:endParaRPr lang="ko-KR" altLang="en-US" dirty="0">
              <a:latin typeface="amelio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E29640-62B3-4010-88CB-92F3D849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054" y="1532732"/>
            <a:ext cx="2295525" cy="533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B3FE00-CEF3-4D22-957A-6949F0B8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603" y="2796520"/>
            <a:ext cx="2638425" cy="723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1D8E8B-BF52-4B0C-8A10-3317A35EFDEE}"/>
              </a:ext>
            </a:extLst>
          </p:cNvPr>
          <p:cNvSpPr/>
          <p:nvPr/>
        </p:nvSpPr>
        <p:spPr>
          <a:xfrm>
            <a:off x="1476617" y="1614766"/>
            <a:ext cx="2733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melior"/>
              </a:rPr>
              <a:t>Unconstrained problem : </a:t>
            </a:r>
            <a:endParaRPr lang="ko-KR" altLang="en-US" dirty="0">
              <a:latin typeface="amelio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1C7E5F-FC5B-4A6B-9298-59FEE778DC6C}"/>
              </a:ext>
            </a:extLst>
          </p:cNvPr>
          <p:cNvSpPr/>
          <p:nvPr/>
        </p:nvSpPr>
        <p:spPr>
          <a:xfrm>
            <a:off x="1476617" y="2837211"/>
            <a:ext cx="2733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melior"/>
              </a:rPr>
              <a:t>Constrained problem : </a:t>
            </a:r>
            <a:endParaRPr lang="ko-KR" altLang="en-US" dirty="0">
              <a:latin typeface="amelior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FDEED1-4CD1-4E08-811B-CEEFF6E952A8}"/>
              </a:ext>
            </a:extLst>
          </p:cNvPr>
          <p:cNvSpPr/>
          <p:nvPr/>
        </p:nvSpPr>
        <p:spPr>
          <a:xfrm>
            <a:off x="6381349" y="2878555"/>
            <a:ext cx="134280" cy="188496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F36805-1765-4A9A-9A07-D00848AE4B37}"/>
              </a:ext>
            </a:extLst>
          </p:cNvPr>
          <p:cNvSpPr/>
          <p:nvPr/>
        </p:nvSpPr>
        <p:spPr>
          <a:xfrm>
            <a:off x="7073906" y="2582030"/>
            <a:ext cx="2029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Bradley Hand ITC" panose="03070402050302030203" pitchFamily="66" charset="0"/>
              </a:rPr>
              <a:t>Auxiliary variable</a:t>
            </a:r>
            <a:endParaRPr lang="ko-KR" altLang="en-US" sz="1100" b="1" dirty="0">
              <a:latin typeface="Bradley Hand ITC" panose="03070402050302030203" pitchFamily="66" charset="0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606A34DA-20FF-405F-B88E-34C87DD491A6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rot="5400000" flipH="1" flipV="1">
            <a:off x="6678337" y="2482987"/>
            <a:ext cx="165720" cy="6254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A845CD-3090-4647-842E-842C2D02694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843598" y="1984098"/>
            <a:ext cx="0" cy="853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2DD29F2-D3DB-4C36-A17C-DA42EFE458D8}"/>
                  </a:ext>
                </a:extLst>
              </p:cNvPr>
              <p:cNvSpPr/>
              <p:nvPr/>
            </p:nvSpPr>
            <p:spPr>
              <a:xfrm>
                <a:off x="1524385" y="5109987"/>
                <a:ext cx="2638425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>
                    <a:latin typeface="amelior"/>
                  </a:rPr>
                  <a:t> </a:t>
                </a: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2DD29F2-D3DB-4C36-A17C-DA42EFE45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385" y="5109987"/>
                <a:ext cx="2638425" cy="404983"/>
              </a:xfrm>
              <a:prstGeom prst="rect">
                <a:avLst/>
              </a:prstGeom>
              <a:blipFill>
                <a:blip r:embed="rId5"/>
                <a:stretch>
                  <a:fillRect l="-693"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0E77B34-0301-43CE-9F64-360D9F798DD3}"/>
                  </a:ext>
                </a:extLst>
              </p:cNvPr>
              <p:cNvSpPr/>
              <p:nvPr/>
            </p:nvSpPr>
            <p:spPr>
              <a:xfrm>
                <a:off x="1524385" y="5772880"/>
                <a:ext cx="43542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𝑡𝑟𝑎𝑛𝑠𝑓𝑜𝑟𝑚𝑎𝑡𝑖𝑜𝑛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𝐹𝑆𝑥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amelior"/>
                  </a:rPr>
                  <a:t>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0E77B34-0301-43CE-9F64-360D9F798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385" y="5772880"/>
                <a:ext cx="4354270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CF11E8-4170-4299-A5BE-A1A3C31DE3D2}"/>
              </a:ext>
            </a:extLst>
          </p:cNvPr>
          <p:cNvSpPr/>
          <p:nvPr/>
        </p:nvSpPr>
        <p:spPr>
          <a:xfrm>
            <a:off x="666463" y="4421891"/>
            <a:ext cx="4354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In this paper,</a:t>
            </a:r>
            <a:endParaRPr lang="ko-KR" altLang="en-US" dirty="0">
              <a:latin typeface="amelior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332CD3C-14FE-4F78-A6B3-E091E1306988}"/>
              </a:ext>
            </a:extLst>
          </p:cNvPr>
          <p:cNvGrpSpPr/>
          <p:nvPr/>
        </p:nvGrpSpPr>
        <p:grpSpPr>
          <a:xfrm>
            <a:off x="7762415" y="5167252"/>
            <a:ext cx="3796785" cy="411921"/>
            <a:chOff x="7743365" y="5260526"/>
            <a:chExt cx="3796785" cy="41192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683EBA-0C21-48E3-8EC0-2C929485A691}"/>
                </a:ext>
              </a:extLst>
            </p:cNvPr>
            <p:cNvGrpSpPr/>
            <p:nvPr/>
          </p:nvGrpSpPr>
          <p:grpSpPr>
            <a:xfrm>
              <a:off x="8019874" y="5267464"/>
              <a:ext cx="3520276" cy="404983"/>
              <a:chOff x="1819275" y="1832017"/>
              <a:chExt cx="6110726" cy="702996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10E32C23-A3C5-4060-857E-534620AB4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275" y="1849213"/>
                <a:ext cx="1714500" cy="68580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B6B5319-953E-4D6C-A09A-53A339D2B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3775" y="1905376"/>
                <a:ext cx="1694012" cy="57347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496386C8-DC28-4E69-967E-E362A223A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0038" y="1832017"/>
                <a:ext cx="2276762" cy="678914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785B0922-DAFA-45B0-8340-95A4B6AD0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7787" y="2087828"/>
                <a:ext cx="171450" cy="2286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D63C4B3-D844-4708-9AA1-BBC27259D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0926" y="1866674"/>
                <a:ext cx="219075" cy="609600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0E92DAE-0A7E-4EC2-B697-B8A378D6A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91809"/>
            <a:stretch/>
          </p:blipFill>
          <p:spPr>
            <a:xfrm>
              <a:off x="7743365" y="5260526"/>
              <a:ext cx="247244" cy="404984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17684B-4E2C-490F-B568-ED237F463BAA}"/>
              </a:ext>
            </a:extLst>
          </p:cNvPr>
          <p:cNvSpPr/>
          <p:nvPr/>
        </p:nvSpPr>
        <p:spPr>
          <a:xfrm>
            <a:off x="203200" y="7121099"/>
            <a:ext cx="12369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</a:rPr>
              <a:t>Manya</a:t>
            </a:r>
            <a:r>
              <a:rPr lang="en-US" altLang="ko-KR" dirty="0">
                <a:latin typeface="Times New Roman" panose="02020603050405020304" pitchFamily="18" charset="0"/>
              </a:rPr>
              <a:t> V. Afonso, “Fast Image Recovery Using Variable Splitting and Constrained </a:t>
            </a:r>
            <a:r>
              <a:rPr lang="en-US" altLang="ko-KR" dirty="0" err="1">
                <a:latin typeface="Times New Roman" panose="02020603050405020304" pitchFamily="18" charset="0"/>
              </a:rPr>
              <a:t>Optimizatio</a:t>
            </a:r>
            <a:r>
              <a:rPr lang="en-US" altLang="ko-KR" dirty="0">
                <a:latin typeface="Times New Roman" panose="02020603050405020304" pitchFamily="18" charset="0"/>
              </a:rPr>
              <a:t>”, IEEE Transactions on Image Processing, 2009.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4.1. Splitting the Regularization Term</a:t>
            </a:r>
            <a:endParaRPr lang="en-US" altLang="ko-KR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341951-5C6E-47E4-A354-59D528DC300F}"/>
              </a:ext>
            </a:extLst>
          </p:cNvPr>
          <p:cNvSpPr/>
          <p:nvPr/>
        </p:nvSpPr>
        <p:spPr>
          <a:xfrm>
            <a:off x="729962" y="665445"/>
            <a:ext cx="631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The resulting constrained formulation of </a:t>
            </a:r>
            <a:r>
              <a:rPr lang="en-US" altLang="ko-KR" b="1" dirty="0">
                <a:latin typeface="amelior"/>
              </a:rPr>
              <a:t>P0</a:t>
            </a:r>
            <a:r>
              <a:rPr lang="en-US" altLang="ko-KR" dirty="0">
                <a:latin typeface="amelior"/>
              </a:rPr>
              <a:t> is</a:t>
            </a:r>
            <a:endParaRPr lang="ko-KR" altLang="en-US" dirty="0">
              <a:latin typeface="amelio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E26E71-FDC9-4E3C-A51B-C14AEF2F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79" y="1186795"/>
            <a:ext cx="7448550" cy="1857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7865AB-9C0D-4387-BBC2-746B4A163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707" y="2539213"/>
            <a:ext cx="2694571" cy="2167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DBF89A-335D-4778-BFC5-118578ED827E}"/>
              </a:ext>
            </a:extLst>
          </p:cNvPr>
          <p:cNvSpPr/>
          <p:nvPr/>
        </p:nvSpPr>
        <p:spPr>
          <a:xfrm>
            <a:off x="729962" y="3576607"/>
            <a:ext cx="631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In AL framework,</a:t>
            </a:r>
            <a:endParaRPr lang="ko-KR" altLang="en-US" dirty="0">
              <a:latin typeface="amelio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EC0AF-9005-415D-B1D2-3E434DD3C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037" y="4113199"/>
            <a:ext cx="6684963" cy="7303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3843CF-9581-494D-ACFC-F1B748E8F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003" y="4478375"/>
            <a:ext cx="3343275" cy="3905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F2C5-12A3-4BBC-AD5B-D8584A2D8DA4}"/>
              </a:ext>
            </a:extLst>
          </p:cNvPr>
          <p:cNvSpPr/>
          <p:nvPr/>
        </p:nvSpPr>
        <p:spPr>
          <a:xfrm>
            <a:off x="729962" y="5073273"/>
            <a:ext cx="631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After ignoring irrelevant constants,</a:t>
            </a:r>
            <a:endParaRPr lang="ko-KR" altLang="en-US" dirty="0">
              <a:latin typeface="amelio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65258B-6F15-46C3-9950-33643A352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3037" y="5547833"/>
            <a:ext cx="6886176" cy="7303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5F45B6-0BE5-4CF1-888D-EDDED1278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1629" y="6009925"/>
            <a:ext cx="1884363" cy="2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4.1. Splitting the Regularization Term</a:t>
            </a:r>
            <a:endParaRPr lang="en-US" altLang="ko-KR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341951-5C6E-47E4-A354-59D528DC300F}"/>
              </a:ext>
            </a:extLst>
          </p:cNvPr>
          <p:cNvSpPr/>
          <p:nvPr/>
        </p:nvSpPr>
        <p:spPr>
          <a:xfrm>
            <a:off x="729962" y="622042"/>
            <a:ext cx="6318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melior"/>
              </a:rPr>
              <a:t>Solve</a:t>
            </a:r>
            <a:r>
              <a:rPr lang="en-US" altLang="ko-KR" dirty="0">
                <a:latin typeface="amelior"/>
              </a:rPr>
              <a:t> it by using </a:t>
            </a:r>
            <a:r>
              <a:rPr lang="en-US" altLang="ko-KR" b="1" dirty="0">
                <a:latin typeface="amelior"/>
              </a:rPr>
              <a:t>alternative minimization </a:t>
            </a:r>
            <a:r>
              <a:rPr lang="en-US" altLang="ko-KR" dirty="0">
                <a:latin typeface="amelior"/>
              </a:rPr>
              <a:t>method</a:t>
            </a:r>
            <a:endParaRPr lang="ko-KR" altLang="en-US" dirty="0">
              <a:latin typeface="amelior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65A5CD-3D84-4A44-8532-496AF99B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286630"/>
            <a:ext cx="6200775" cy="12954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1DC637-FC8B-456B-AB53-000065B9B868}"/>
              </a:ext>
            </a:extLst>
          </p:cNvPr>
          <p:cNvGrpSpPr/>
          <p:nvPr/>
        </p:nvGrpSpPr>
        <p:grpSpPr>
          <a:xfrm>
            <a:off x="5967829" y="355079"/>
            <a:ext cx="5944771" cy="603440"/>
            <a:chOff x="2538829" y="3381661"/>
            <a:chExt cx="5944771" cy="6034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FEF26B1-45DC-4658-9961-028CB5C9994C}"/>
                </a:ext>
              </a:extLst>
            </p:cNvPr>
            <p:cNvGrpSpPr/>
            <p:nvPr/>
          </p:nvGrpSpPr>
          <p:grpSpPr>
            <a:xfrm>
              <a:off x="2901363" y="3381661"/>
              <a:ext cx="5582237" cy="603440"/>
              <a:chOff x="1183104" y="2886075"/>
              <a:chExt cx="10044867" cy="108585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FE73A04-2299-49C7-A594-E0C988E9C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2300" y="2886075"/>
                <a:ext cx="5867400" cy="108585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13913E1-0542-444E-B8D7-59C4161D0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3896" y="3052762"/>
                <a:ext cx="2124075" cy="75247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7977CC2-6D80-4866-9356-0D3C751CB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3104" y="3224211"/>
                <a:ext cx="1866900" cy="409575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7E26B1-3E9F-4146-8A0E-BF954ECBB448}"/>
                </a:ext>
              </a:extLst>
            </p:cNvPr>
            <p:cNvSpPr/>
            <p:nvPr/>
          </p:nvSpPr>
          <p:spPr>
            <a:xfrm>
              <a:off x="2538829" y="3552574"/>
              <a:ext cx="46413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b="1" dirty="0" err="1">
                  <a:latin typeface="Bradley Hand ITC" panose="03070402050302030203" pitchFamily="66" charset="0"/>
                </a:rPr>
                <a:t>Cf</a:t>
              </a:r>
              <a:r>
                <a:rPr lang="en-US" altLang="ko-KR" sz="1100" b="1" dirty="0">
                  <a:latin typeface="Bradley Hand ITC" panose="03070402050302030203" pitchFamily="66" charset="0"/>
                </a:rPr>
                <a:t>)</a:t>
              </a:r>
              <a:endParaRPr lang="ko-KR" altLang="en-US" sz="1100" b="1" dirty="0">
                <a:latin typeface="Bradley Hand ITC" panose="03070402050302030203" pitchFamily="66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1C95C26-C1E4-4793-9B53-58176B6B1A1E}"/>
                  </a:ext>
                </a:extLst>
              </p:cNvPr>
              <p:cNvSpPr/>
              <p:nvPr/>
            </p:nvSpPr>
            <p:spPr>
              <a:xfrm>
                <a:off x="1432785" y="2910141"/>
                <a:ext cx="631853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melior"/>
                  </a:rPr>
                  <a:t>1) Minimization </a:t>
                </a:r>
                <a:r>
                  <a:rPr lang="en-US" altLang="ko-KR" sz="2000" dirty="0" err="1">
                    <a:latin typeface="amelior"/>
                  </a:rPr>
                  <a:t>w.r.t.</a:t>
                </a:r>
                <a:r>
                  <a:rPr lang="en-US" altLang="ko-KR" sz="2000" dirty="0">
                    <a:latin typeface="amelior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>
                  <a:latin typeface="amelior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1C95C26-C1E4-4793-9B53-58176B6B1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785" y="2910141"/>
                <a:ext cx="6318537" cy="400110"/>
              </a:xfrm>
              <a:prstGeom prst="rect">
                <a:avLst/>
              </a:prstGeom>
              <a:blipFill>
                <a:blip r:embed="rId7"/>
                <a:stretch>
                  <a:fillRect l="-964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AFF801E-AE24-4F94-A64A-DF8B172C13C0}"/>
                  </a:ext>
                </a:extLst>
              </p:cNvPr>
              <p:cNvSpPr/>
              <p:nvPr/>
            </p:nvSpPr>
            <p:spPr>
              <a:xfrm>
                <a:off x="1432784" y="3619124"/>
                <a:ext cx="631853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melior"/>
                  </a:rPr>
                  <a:t>2) Minimization </a:t>
                </a:r>
                <a:r>
                  <a:rPr lang="en-US" altLang="ko-KR" sz="2000" dirty="0" err="1">
                    <a:latin typeface="amelior"/>
                  </a:rPr>
                  <a:t>w.r.t.</a:t>
                </a:r>
                <a:r>
                  <a:rPr lang="en-US" altLang="ko-KR" sz="2000" dirty="0">
                    <a:latin typeface="amelio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latin typeface="amelior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AFF801E-AE24-4F94-A64A-DF8B172C1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784" y="3619124"/>
                <a:ext cx="6318537" cy="400110"/>
              </a:xfrm>
              <a:prstGeom prst="rect">
                <a:avLst/>
              </a:prstGeom>
              <a:blipFill>
                <a:blip r:embed="rId8"/>
                <a:stretch>
                  <a:fillRect l="-964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1973F1-194E-4359-96A5-D682DAA239BF}"/>
              </a:ext>
            </a:extLst>
          </p:cNvPr>
          <p:cNvSpPr/>
          <p:nvPr/>
        </p:nvSpPr>
        <p:spPr>
          <a:xfrm>
            <a:off x="4020761" y="2973774"/>
            <a:ext cx="1142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radley Hand ITC" panose="03070402050302030203" pitchFamily="66" charset="0"/>
              </a:rPr>
              <a:t>// eq. 16</a:t>
            </a:r>
            <a:endParaRPr lang="ko-KR" altLang="en-US" sz="1400" b="1" dirty="0">
              <a:latin typeface="Bradley Hand ITC" panose="03070402050302030203" pitchFamily="66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285969-B866-4EF0-A5B5-0A8778856FDE}"/>
              </a:ext>
            </a:extLst>
          </p:cNvPr>
          <p:cNvSpPr/>
          <p:nvPr/>
        </p:nvSpPr>
        <p:spPr>
          <a:xfrm>
            <a:off x="4020761" y="3719708"/>
            <a:ext cx="1142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radley Hand ITC" panose="03070402050302030203" pitchFamily="66" charset="0"/>
              </a:rPr>
              <a:t>// eq. 15</a:t>
            </a:r>
            <a:endParaRPr lang="ko-KR" altLang="en-US" sz="1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0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4.1. Splitting the Regularization Term</a:t>
            </a:r>
            <a:endParaRPr lang="en-US" altLang="ko-KR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41951-5C6E-47E4-A354-59D528DC300F}"/>
                  </a:ext>
                </a:extLst>
              </p:cNvPr>
              <p:cNvSpPr/>
              <p:nvPr/>
            </p:nvSpPr>
            <p:spPr>
              <a:xfrm>
                <a:off x="729962" y="622042"/>
                <a:ext cx="631853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latin typeface="amelior"/>
                  </a:rPr>
                  <a:t>Minimization </a:t>
                </a:r>
                <a:r>
                  <a:rPr lang="en-US" altLang="ko-KR" sz="2000" b="1" dirty="0" err="1">
                    <a:latin typeface="amelior"/>
                  </a:rPr>
                  <a:t>w.r.t.</a:t>
                </a:r>
                <a:r>
                  <a:rPr lang="en-US" altLang="ko-KR" sz="2000" b="1" dirty="0">
                    <a:latin typeface="amelior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000" b="1" dirty="0">
                    <a:latin typeface="amelior"/>
                  </a:rPr>
                  <a:t> </a:t>
                </a:r>
                <a:endParaRPr lang="ko-KR" altLang="en-US" dirty="0">
                  <a:latin typeface="amelior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41951-5C6E-47E4-A354-59D528DC3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2" y="622042"/>
                <a:ext cx="6318537" cy="400110"/>
              </a:xfrm>
              <a:prstGeom prst="rect">
                <a:avLst/>
              </a:prstGeom>
              <a:blipFill>
                <a:blip r:embed="rId3"/>
                <a:stretch>
                  <a:fillRect l="-1062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1DC637-FC8B-456B-AB53-000065B9B868}"/>
              </a:ext>
            </a:extLst>
          </p:cNvPr>
          <p:cNvGrpSpPr/>
          <p:nvPr/>
        </p:nvGrpSpPr>
        <p:grpSpPr>
          <a:xfrm>
            <a:off x="5967829" y="355079"/>
            <a:ext cx="5944771" cy="603440"/>
            <a:chOff x="2538829" y="3381661"/>
            <a:chExt cx="5944771" cy="6034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FEF26B1-45DC-4658-9961-028CB5C9994C}"/>
                </a:ext>
              </a:extLst>
            </p:cNvPr>
            <p:cNvGrpSpPr/>
            <p:nvPr/>
          </p:nvGrpSpPr>
          <p:grpSpPr>
            <a:xfrm>
              <a:off x="2901363" y="3381661"/>
              <a:ext cx="5582237" cy="603440"/>
              <a:chOff x="1183104" y="2886075"/>
              <a:chExt cx="10044867" cy="108585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FE73A04-2299-49C7-A594-E0C988E9C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2300" y="2886075"/>
                <a:ext cx="5867400" cy="108585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13913E1-0542-444E-B8D7-59C4161D0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3896" y="3052762"/>
                <a:ext cx="2124075" cy="75247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7977CC2-6D80-4866-9356-0D3C751CB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3104" y="3224211"/>
                <a:ext cx="1866900" cy="409575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7E26B1-3E9F-4146-8A0E-BF954ECBB448}"/>
                </a:ext>
              </a:extLst>
            </p:cNvPr>
            <p:cNvSpPr/>
            <p:nvPr/>
          </p:nvSpPr>
          <p:spPr>
            <a:xfrm>
              <a:off x="2538829" y="3552574"/>
              <a:ext cx="46413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b="1" dirty="0" err="1">
                  <a:latin typeface="Bradley Hand ITC" panose="03070402050302030203" pitchFamily="66" charset="0"/>
                </a:rPr>
                <a:t>Cf</a:t>
              </a:r>
              <a:r>
                <a:rPr lang="en-US" altLang="ko-KR" sz="1100" b="1" dirty="0">
                  <a:latin typeface="Bradley Hand ITC" panose="03070402050302030203" pitchFamily="66" charset="0"/>
                </a:rPr>
                <a:t>)</a:t>
              </a:r>
              <a:endParaRPr lang="ko-KR" altLang="en-US" sz="1100" b="1" dirty="0">
                <a:latin typeface="Bradley Hand ITC" panose="03070402050302030203" pitchFamily="66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A3E54AD-2F61-499C-945D-AFFD78AEC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187" y="1378582"/>
            <a:ext cx="4857750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969EA4-58B7-4433-8A18-95A363627A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" y="1981200"/>
            <a:ext cx="6553200" cy="14478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6679E-28A9-412F-857F-41F4BB3A6AC7}"/>
              </a:ext>
            </a:extLst>
          </p:cNvPr>
          <p:cNvSpPr/>
          <p:nvPr/>
        </p:nvSpPr>
        <p:spPr>
          <a:xfrm>
            <a:off x="8871828" y="2013268"/>
            <a:ext cx="2532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radley Hand ITC" panose="03070402050302030203" pitchFamily="66" charset="0"/>
              </a:rPr>
              <a:t>// constants are omitted</a:t>
            </a:r>
            <a:endParaRPr lang="ko-KR" altLang="en-US" sz="1400" b="1" dirty="0">
              <a:latin typeface="Bradley Hand ITC" panose="03070402050302030203" pitchFamily="66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8782771-86A3-49A1-B265-343E650C3689}"/>
              </a:ext>
            </a:extLst>
          </p:cNvPr>
          <p:cNvGrpSpPr/>
          <p:nvPr/>
        </p:nvGrpSpPr>
        <p:grpSpPr>
          <a:xfrm>
            <a:off x="9035888" y="3058041"/>
            <a:ext cx="2764415" cy="410387"/>
            <a:chOff x="7815178" y="3625807"/>
            <a:chExt cx="2764415" cy="4103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3C3F281-0B14-4CA9-B6B9-194FA667C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15178" y="3625807"/>
              <a:ext cx="444585" cy="17669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EA24E9-0FB0-4D2E-8D9A-E282173B5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59763" y="3802501"/>
              <a:ext cx="2000640" cy="23369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710814A-FF15-478E-87A5-488E2E9C0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0403" y="3802501"/>
              <a:ext cx="319190" cy="18809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FB9DF44-0468-4F09-B006-66D6D7F71D64}"/>
                  </a:ext>
                </a:extLst>
              </p:cNvPr>
              <p:cNvSpPr/>
              <p:nvPr/>
            </p:nvSpPr>
            <p:spPr>
              <a:xfrm>
                <a:off x="782349" y="4234233"/>
                <a:ext cx="6318537" cy="439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melior"/>
                  </a:rPr>
                  <a:t>Computing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amelior"/>
                  </a:rPr>
                  <a:t> </a:t>
                </a:r>
                <a:r>
                  <a:rPr lang="en-US" altLang="ko-KR" sz="2000" dirty="0">
                    <a:latin typeface="amelior"/>
                  </a:rPr>
                  <a:t>is impractical for large N.</a:t>
                </a:r>
                <a:endParaRPr lang="en-US" altLang="ko-KR" dirty="0">
                  <a:latin typeface="amelior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FB9DF44-0468-4F09-B006-66D6D7F71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49" y="4234233"/>
                <a:ext cx="6318537" cy="439095"/>
              </a:xfrm>
              <a:prstGeom prst="rect">
                <a:avLst/>
              </a:prstGeom>
              <a:blipFill>
                <a:blip r:embed="rId12"/>
                <a:stretch>
                  <a:fillRect l="-964" t="-4167"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9C4986-A7CD-444C-9C4B-4C32B35CC5F3}"/>
              </a:ext>
            </a:extLst>
          </p:cNvPr>
          <p:cNvSpPr/>
          <p:nvPr/>
        </p:nvSpPr>
        <p:spPr>
          <a:xfrm>
            <a:off x="782349" y="4679291"/>
            <a:ext cx="10393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Therefore, few iterations of CG algorithm will be applied (CG is precalculated before AL iteration) </a:t>
            </a:r>
            <a:endParaRPr lang="en-US" altLang="ko-KR" dirty="0">
              <a:latin typeface="amelior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AEC1D6-46E8-475E-B928-FFCDAACB9DCD}"/>
              </a:ext>
            </a:extLst>
          </p:cNvPr>
          <p:cNvSpPr/>
          <p:nvPr/>
        </p:nvSpPr>
        <p:spPr>
          <a:xfrm>
            <a:off x="9107936" y="5079401"/>
            <a:ext cx="2532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radley Hand ITC" panose="03070402050302030203" pitchFamily="66" charset="0"/>
              </a:rPr>
              <a:t>// no iteration affected variables in G^-1</a:t>
            </a:r>
            <a:endParaRPr lang="ko-KR" altLang="en-US" sz="1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9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Abstract</a:t>
            </a:r>
            <a:endParaRPr lang="en-US" altLang="ko-KR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2664C-619E-4F20-A84A-302B876C01A7}"/>
              </a:ext>
            </a:extLst>
          </p:cNvPr>
          <p:cNvSpPr txBox="1"/>
          <p:nvPr/>
        </p:nvSpPr>
        <p:spPr>
          <a:xfrm>
            <a:off x="641683" y="739219"/>
            <a:ext cx="761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melior"/>
              </a:rPr>
              <a:t>SENSE</a:t>
            </a:r>
            <a:r>
              <a:rPr lang="en-US" altLang="ko-KR" sz="2000" dirty="0">
                <a:latin typeface="amelior"/>
              </a:rPr>
              <a:t> needs regularization to noise and aliasing suppression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3DF8-1063-4A14-A504-9133093443B4}"/>
              </a:ext>
            </a:extLst>
          </p:cNvPr>
          <p:cNvSpPr txBox="1"/>
          <p:nvPr/>
        </p:nvSpPr>
        <p:spPr>
          <a:xfrm>
            <a:off x="3200399" y="1286173"/>
            <a:ext cx="560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melior"/>
              </a:rPr>
              <a:t>Ex. Edge preserving, sparsity-based regularization </a:t>
            </a:r>
          </a:p>
          <a:p>
            <a:r>
              <a:rPr lang="en-US" altLang="ko-KR" sz="1600" dirty="0">
                <a:latin typeface="amelior"/>
              </a:rPr>
              <a:t>	-&gt; computationally intensive(non-linear optimization)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EDD9110-9262-4308-9417-1D0D3DE6C722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2824373" y="1202535"/>
            <a:ext cx="439234" cy="312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FF5199-0CAD-44E0-9A44-DE80C5AF48F4}"/>
              </a:ext>
            </a:extLst>
          </p:cNvPr>
          <p:cNvSpPr txBox="1"/>
          <p:nvPr/>
        </p:nvSpPr>
        <p:spPr>
          <a:xfrm>
            <a:off x="641683" y="2756315"/>
            <a:ext cx="455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melior"/>
              </a:rPr>
              <a:t>Augmented </a:t>
            </a:r>
            <a:r>
              <a:rPr lang="en-US" altLang="ko-KR" sz="2000" b="1" dirty="0" err="1">
                <a:latin typeface="amelior"/>
              </a:rPr>
              <a:t>Lagrangian</a:t>
            </a:r>
            <a:r>
              <a:rPr lang="en-US" altLang="ko-KR" sz="2000" b="1" dirty="0">
                <a:latin typeface="amelior"/>
              </a:rPr>
              <a:t> (AL) framework</a:t>
            </a:r>
            <a:endParaRPr lang="en-US" altLang="ko-KR" sz="2000" dirty="0">
              <a:latin typeface="amelio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793AA-75E8-47E9-955F-A86CE376B601}"/>
              </a:ext>
            </a:extLst>
          </p:cNvPr>
          <p:cNvSpPr txBox="1"/>
          <p:nvPr/>
        </p:nvSpPr>
        <p:spPr>
          <a:xfrm>
            <a:off x="1949114" y="3117809"/>
            <a:ext cx="741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melior"/>
              </a:rPr>
              <a:t>- for solving large-scale constrained optimization problems.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38811-65D2-4295-A975-6C53652D2D3C}"/>
              </a:ext>
            </a:extLst>
          </p:cNvPr>
          <p:cNvSpPr txBox="1"/>
          <p:nvPr/>
        </p:nvSpPr>
        <p:spPr>
          <a:xfrm>
            <a:off x="1219198" y="3594814"/>
            <a:ext cx="871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melior"/>
              </a:rPr>
              <a:t>1. Formulate regularized SENSE as an unconstrained optimization task.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E9ADA-D758-4474-8258-0638AB77E7F4}"/>
              </a:ext>
            </a:extLst>
          </p:cNvPr>
          <p:cNvSpPr txBox="1"/>
          <p:nvPr/>
        </p:nvSpPr>
        <p:spPr>
          <a:xfrm>
            <a:off x="1219198" y="3988435"/>
            <a:ext cx="871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melior"/>
              </a:rPr>
              <a:t>2. Convert it to a set of constrained problems using </a:t>
            </a:r>
            <a:r>
              <a:rPr lang="en-US" altLang="ko-KR" sz="2000" b="1" dirty="0">
                <a:latin typeface="amelior"/>
              </a:rPr>
              <a:t>variable splitting</a:t>
            </a:r>
            <a:r>
              <a:rPr lang="en-US" altLang="ko-KR" sz="2000" dirty="0">
                <a:latin typeface="amelior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3BD26-907B-4F13-8602-DD0DA228B33A}"/>
              </a:ext>
            </a:extLst>
          </p:cNvPr>
          <p:cNvSpPr txBox="1"/>
          <p:nvPr/>
        </p:nvSpPr>
        <p:spPr>
          <a:xfrm>
            <a:off x="1219198" y="4388545"/>
            <a:ext cx="871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melior"/>
              </a:rPr>
              <a:t>3. Solve it using </a:t>
            </a:r>
            <a:r>
              <a:rPr lang="en-US" altLang="ko-KR" sz="2000" b="1" dirty="0">
                <a:latin typeface="amelior"/>
              </a:rPr>
              <a:t>alternating minimization</a:t>
            </a:r>
            <a:r>
              <a:rPr lang="en-US" altLang="ko-KR" sz="2000" dirty="0">
                <a:latin typeface="amelior"/>
              </a:rPr>
              <a:t> method.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F8D0-7427-46D6-AA43-A9637E7A6789}"/>
              </a:ext>
            </a:extLst>
          </p:cNvPr>
          <p:cNvSpPr txBox="1"/>
          <p:nvPr/>
        </p:nvSpPr>
        <p:spPr>
          <a:xfrm>
            <a:off x="641682" y="5571827"/>
            <a:ext cx="1031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melior"/>
              </a:rPr>
              <a:t>AL algorithms converge faster than general-purpose optimization algorithms (NCG, MFISTA)</a:t>
            </a:r>
          </a:p>
        </p:txBody>
      </p:sp>
    </p:spTree>
    <p:extLst>
      <p:ext uri="{BB962C8B-B14F-4D97-AF65-F5344CB8AC3E}">
        <p14:creationId xmlns:p14="http://schemas.microsoft.com/office/powerpoint/2010/main" val="3270477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4.1. Splitting the Regularization Term</a:t>
            </a:r>
            <a:endParaRPr lang="en-US" altLang="ko-KR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41951-5C6E-47E4-A354-59D528DC300F}"/>
                  </a:ext>
                </a:extLst>
              </p:cNvPr>
              <p:cNvSpPr/>
              <p:nvPr/>
            </p:nvSpPr>
            <p:spPr>
              <a:xfrm>
                <a:off x="729962" y="622042"/>
                <a:ext cx="631853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latin typeface="amelior"/>
                  </a:rPr>
                  <a:t>Minimization </a:t>
                </a:r>
                <a:r>
                  <a:rPr lang="en-US" altLang="ko-KR" sz="2000" b="1" dirty="0" err="1">
                    <a:latin typeface="amelior"/>
                  </a:rPr>
                  <a:t>w.r.t.</a:t>
                </a:r>
                <a:r>
                  <a:rPr lang="en-US" altLang="ko-KR" sz="2000" b="1" dirty="0">
                    <a:latin typeface="amelio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amelior"/>
                  </a:rPr>
                  <a:t> </a:t>
                </a:r>
                <a:endParaRPr lang="ko-KR" altLang="en-US" dirty="0">
                  <a:latin typeface="amelior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41951-5C6E-47E4-A354-59D528DC3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2" y="622042"/>
                <a:ext cx="6318537" cy="400110"/>
              </a:xfrm>
              <a:prstGeom prst="rect">
                <a:avLst/>
              </a:prstGeom>
              <a:blipFill>
                <a:blip r:embed="rId3"/>
                <a:stretch>
                  <a:fillRect l="-1062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1DC637-FC8B-456B-AB53-000065B9B868}"/>
              </a:ext>
            </a:extLst>
          </p:cNvPr>
          <p:cNvGrpSpPr/>
          <p:nvPr/>
        </p:nvGrpSpPr>
        <p:grpSpPr>
          <a:xfrm>
            <a:off x="5967829" y="355079"/>
            <a:ext cx="5944771" cy="603440"/>
            <a:chOff x="2538829" y="3381661"/>
            <a:chExt cx="5944771" cy="6034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FEF26B1-45DC-4658-9961-028CB5C9994C}"/>
                </a:ext>
              </a:extLst>
            </p:cNvPr>
            <p:cNvGrpSpPr/>
            <p:nvPr/>
          </p:nvGrpSpPr>
          <p:grpSpPr>
            <a:xfrm>
              <a:off x="2901363" y="3381661"/>
              <a:ext cx="5582237" cy="603440"/>
              <a:chOff x="1183104" y="2886075"/>
              <a:chExt cx="10044867" cy="108585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FE73A04-2299-49C7-A594-E0C988E9C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2300" y="2886075"/>
                <a:ext cx="5867400" cy="108585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13913E1-0542-444E-B8D7-59C4161D0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3896" y="3052762"/>
                <a:ext cx="2124075" cy="75247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7977CC2-6D80-4866-9356-0D3C751CB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3104" y="3224211"/>
                <a:ext cx="1866900" cy="409575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7E26B1-3E9F-4146-8A0E-BF954ECBB448}"/>
                </a:ext>
              </a:extLst>
            </p:cNvPr>
            <p:cNvSpPr/>
            <p:nvPr/>
          </p:nvSpPr>
          <p:spPr>
            <a:xfrm>
              <a:off x="2538829" y="3552574"/>
              <a:ext cx="46413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b="1" dirty="0" err="1">
                  <a:latin typeface="Bradley Hand ITC" panose="03070402050302030203" pitchFamily="66" charset="0"/>
                </a:rPr>
                <a:t>Cf</a:t>
              </a:r>
              <a:r>
                <a:rPr lang="en-US" altLang="ko-KR" sz="1100" b="1" dirty="0">
                  <a:latin typeface="Bradley Hand ITC" panose="03070402050302030203" pitchFamily="66" charset="0"/>
                </a:rPr>
                <a:t>)</a:t>
              </a:r>
              <a:endParaRPr lang="ko-KR" altLang="en-US" sz="1100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6679E-28A9-412F-857F-41F4BB3A6AC7}"/>
              </a:ext>
            </a:extLst>
          </p:cNvPr>
          <p:cNvSpPr/>
          <p:nvPr/>
        </p:nvSpPr>
        <p:spPr>
          <a:xfrm>
            <a:off x="8657828" y="2167638"/>
            <a:ext cx="2532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radley Hand ITC" panose="03070402050302030203" pitchFamily="66" charset="0"/>
              </a:rPr>
              <a:t>// constants are omitted</a:t>
            </a:r>
            <a:endParaRPr lang="ko-KR" altLang="en-US" sz="1400" b="1" dirty="0">
              <a:latin typeface="Bradley Hand ITC" panose="03070402050302030203" pitchFamily="66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B9DF44-0468-4F09-B006-66D6D7F71D64}"/>
              </a:ext>
            </a:extLst>
          </p:cNvPr>
          <p:cNvSpPr/>
          <p:nvPr/>
        </p:nvSpPr>
        <p:spPr>
          <a:xfrm>
            <a:off x="782349" y="4234233"/>
            <a:ext cx="8321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Let’s decompose this large-scale problem into smaller minimization tasks</a:t>
            </a:r>
            <a:endParaRPr lang="en-US" altLang="ko-KR" dirty="0">
              <a:latin typeface="amelio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43327F-3EC8-4A0C-87A5-A5D2A7A19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1125" y="1313552"/>
            <a:ext cx="4714875" cy="666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DBE251-5919-42B4-8A8D-940370765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786" y="1983787"/>
            <a:ext cx="6381750" cy="20478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E9D031-A457-47B1-9FD1-DDC1B7CD8465}"/>
              </a:ext>
            </a:extLst>
          </p:cNvPr>
          <p:cNvGrpSpPr/>
          <p:nvPr/>
        </p:nvGrpSpPr>
        <p:grpSpPr>
          <a:xfrm>
            <a:off x="1621771" y="4836914"/>
            <a:ext cx="9156250" cy="1223954"/>
            <a:chOff x="1381125" y="4879195"/>
            <a:chExt cx="9156250" cy="122395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11F190E-97DB-4983-A2F0-8302E3CD4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56888" y="4912524"/>
              <a:ext cx="7467600" cy="119062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68F2A76-5695-4FFF-896D-F95C9092042F}"/>
                </a:ext>
              </a:extLst>
            </p:cNvPr>
            <p:cNvSpPr/>
            <p:nvPr/>
          </p:nvSpPr>
          <p:spPr>
            <a:xfrm>
              <a:off x="1381125" y="4879195"/>
              <a:ext cx="3025775" cy="355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FF3F40C-B514-42AC-8AC9-ACA86C675FF1}"/>
                </a:ext>
              </a:extLst>
            </p:cNvPr>
            <p:cNvSpPr/>
            <p:nvPr/>
          </p:nvSpPr>
          <p:spPr>
            <a:xfrm>
              <a:off x="7511600" y="5687496"/>
              <a:ext cx="3025775" cy="355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92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4.1. Splitting the Regularization Term</a:t>
            </a:r>
            <a:endParaRPr lang="en-US" altLang="ko-KR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41951-5C6E-47E4-A354-59D528DC300F}"/>
                  </a:ext>
                </a:extLst>
              </p:cNvPr>
              <p:cNvSpPr/>
              <p:nvPr/>
            </p:nvSpPr>
            <p:spPr>
              <a:xfrm>
                <a:off x="729962" y="622042"/>
                <a:ext cx="631853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latin typeface="amelior"/>
                  </a:rPr>
                  <a:t>Minimization </a:t>
                </a:r>
                <a:r>
                  <a:rPr lang="en-US" altLang="ko-KR" sz="2000" b="1" dirty="0" err="1">
                    <a:latin typeface="amelior"/>
                  </a:rPr>
                  <a:t>w.r.t.</a:t>
                </a:r>
                <a:r>
                  <a:rPr lang="en-US" altLang="ko-KR" sz="2000" b="1" dirty="0">
                    <a:latin typeface="amelio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amelior"/>
                  </a:rPr>
                  <a:t> </a:t>
                </a:r>
                <a:endParaRPr lang="ko-KR" altLang="en-US" dirty="0">
                  <a:latin typeface="amelior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41951-5C6E-47E4-A354-59D528DC3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2" y="622042"/>
                <a:ext cx="6318537" cy="400110"/>
              </a:xfrm>
              <a:prstGeom prst="rect">
                <a:avLst/>
              </a:prstGeom>
              <a:blipFill>
                <a:blip r:embed="rId3"/>
                <a:stretch>
                  <a:fillRect l="-1062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2359958-13AD-4FE5-9E2E-4486DC657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1251873"/>
            <a:ext cx="7391400" cy="16764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18B46D-02F9-4D60-9BFF-A30ACF90FDEF}"/>
              </a:ext>
            </a:extLst>
          </p:cNvPr>
          <p:cNvSpPr/>
          <p:nvPr/>
        </p:nvSpPr>
        <p:spPr>
          <a:xfrm>
            <a:off x="782349" y="3028890"/>
            <a:ext cx="8321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Gradient : </a:t>
            </a:r>
            <a:endParaRPr lang="en-US" altLang="ko-KR" dirty="0">
              <a:latin typeface="amelio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CFB3C3-D315-4B6A-BB0A-BC6A129E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654" y="3658721"/>
            <a:ext cx="6057900" cy="4953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067C5EF-08EC-4078-8A3E-6AA6B45F68FE}"/>
              </a:ext>
            </a:extLst>
          </p:cNvPr>
          <p:cNvGrpSpPr/>
          <p:nvPr/>
        </p:nvGrpSpPr>
        <p:grpSpPr>
          <a:xfrm>
            <a:off x="7648222" y="4154021"/>
            <a:ext cx="4012380" cy="495300"/>
            <a:chOff x="4981222" y="4879042"/>
            <a:chExt cx="4012380" cy="4953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48DC69C-AE3F-430F-B753-D1A1577AD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222" y="5033236"/>
              <a:ext cx="436080" cy="1615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C6FF78-2729-47AD-AA99-9FEDB855E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188" y="4879042"/>
              <a:ext cx="3429414" cy="4953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CC36C27-24F4-4372-8A2D-EF304E9C4EB5}"/>
                  </a:ext>
                </a:extLst>
              </p:cNvPr>
              <p:cNvSpPr/>
              <p:nvPr/>
            </p:nvSpPr>
            <p:spPr>
              <a:xfrm>
                <a:off x="782349" y="5240600"/>
                <a:ext cx="1025395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melior"/>
                  </a:rPr>
                  <a:t>The main obstacles to obtaining a direct solution of (20) are the coupling introduced between different components of </a:t>
                </a:r>
                <a:r>
                  <a:rPr lang="en-US" altLang="ko-KR" sz="2000" b="1" dirty="0">
                    <a:latin typeface="amelior"/>
                  </a:rPr>
                  <a:t>v [</a:t>
                </a:r>
                <a14:m>
                  <m:oMath xmlns:m="http://schemas.openxmlformats.org/officeDocument/2006/math">
                    <m:r>
                      <a:rPr lang="el-GR" altLang="ko-KR" sz="1400" b="1" i="1" smtClean="0">
                        <a:latin typeface="Cambria Math" panose="02040503050406030204" pitchFamily="18" charset="0"/>
                      </a:rPr>
                      <m:t>𝜱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′(</m:t>
                    </m:r>
                    <m:sSubSup>
                      <m:sSub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 dirty="0">
                    <a:latin typeface="amelior"/>
                  </a:rPr>
                  <a:t> </a:t>
                </a:r>
                <a:r>
                  <a:rPr lang="en-US" altLang="ko-KR" sz="1400" dirty="0">
                    <a:latin typeface="amelior"/>
                  </a:rPr>
                  <a:t>and the presence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200" b="1" dirty="0">
                    <a:latin typeface="amelior"/>
                  </a:rPr>
                  <a:t> </a:t>
                </a:r>
                <a:r>
                  <a:rPr lang="en-US" altLang="ko-KR" sz="1200" dirty="0">
                    <a:latin typeface="amelior"/>
                  </a:rPr>
                  <a:t>in </a:t>
                </a:r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latin typeface="amelior"/>
                  </a:rPr>
                  <a:t>].</a:t>
                </a:r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CC36C27-24F4-4372-8A2D-EF304E9C4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49" y="5240600"/>
                <a:ext cx="10253951" cy="707886"/>
              </a:xfrm>
              <a:prstGeom prst="rect">
                <a:avLst/>
              </a:prstGeom>
              <a:blipFill>
                <a:blip r:embed="rId8"/>
                <a:stretch>
                  <a:fillRect l="-595" t="-5172" b="-12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94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4.1. Splitting the Regularization Term</a:t>
            </a:r>
            <a:endParaRPr lang="en-US" altLang="ko-KR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C36C27-24F4-4372-8A2D-EF304E9C4EB5}"/>
              </a:ext>
            </a:extLst>
          </p:cNvPr>
          <p:cNvSpPr/>
          <p:nvPr/>
        </p:nvSpPr>
        <p:spPr>
          <a:xfrm>
            <a:off x="655349" y="568110"/>
            <a:ext cx="10253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The main obstacles can be circumvented and here’s some cases</a:t>
            </a:r>
            <a:endParaRPr lang="en-US" altLang="ko-KR" b="1" dirty="0">
              <a:latin typeface="amelio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A556A9-A887-4F22-AE3F-7AEE9872175D}"/>
              </a:ext>
            </a:extLst>
          </p:cNvPr>
          <p:cNvSpPr/>
          <p:nvPr/>
        </p:nvSpPr>
        <p:spPr>
          <a:xfrm>
            <a:off x="750599" y="1144009"/>
            <a:ext cx="2411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1) l1-regularization</a:t>
            </a:r>
            <a:endParaRPr lang="en-US" altLang="ko-KR" b="1" dirty="0">
              <a:latin typeface="amelio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2004217-DF1F-4F73-916A-7B8BD36D2F6E}"/>
                  </a:ext>
                </a:extLst>
              </p:cNvPr>
              <p:cNvSpPr/>
              <p:nvPr/>
            </p:nvSpPr>
            <p:spPr>
              <a:xfrm>
                <a:off x="541049" y="1872278"/>
                <a:ext cx="24117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melior"/>
                  </a:rPr>
                  <a:t>- m=1,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1" dirty="0">
                  <a:latin typeface="amelior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2004217-DF1F-4F73-916A-7B8BD36D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49" y="1872278"/>
                <a:ext cx="2411701" cy="400110"/>
              </a:xfrm>
              <a:prstGeom prst="rect">
                <a:avLst/>
              </a:prstGeom>
              <a:blipFill>
                <a:blip r:embed="rId3"/>
                <a:stretch>
                  <a:fillRect l="-278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EB37A-51C1-417C-B26F-6B024002272E}"/>
              </a:ext>
            </a:extLst>
          </p:cNvPr>
          <p:cNvSpPr/>
          <p:nvPr/>
        </p:nvSpPr>
        <p:spPr>
          <a:xfrm>
            <a:off x="436403" y="2451214"/>
            <a:ext cx="1271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Gradient : </a:t>
            </a:r>
            <a:endParaRPr lang="en-US" altLang="ko-KR" b="1" dirty="0">
              <a:latin typeface="amelio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8EEE35-C334-45E9-A5AF-1B5CA784E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987" y="2330110"/>
            <a:ext cx="2867025" cy="676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4F2EB6-707F-4B2A-BC9D-C33B0EE2C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912" y="3006385"/>
            <a:ext cx="2914650" cy="26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30E2C1-9568-4F15-9D9D-46789798B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211" y="3848984"/>
            <a:ext cx="3609975" cy="752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40C929-A151-42D3-B3D1-5634F5501EE6}"/>
              </a:ext>
            </a:extLst>
          </p:cNvPr>
          <p:cNvSpPr/>
          <p:nvPr/>
        </p:nvSpPr>
        <p:spPr>
          <a:xfrm>
            <a:off x="1072211" y="3382229"/>
            <a:ext cx="2411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By shrinkage rule,</a:t>
            </a:r>
            <a:endParaRPr lang="en-US" altLang="ko-KR" b="1" dirty="0">
              <a:latin typeface="amelior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D45A1-CC3C-41E2-B942-667E862B2E2F}"/>
              </a:ext>
            </a:extLst>
          </p:cNvPr>
          <p:cNvSpPr/>
          <p:nvPr/>
        </p:nvSpPr>
        <p:spPr>
          <a:xfrm>
            <a:off x="1438275" y="3435292"/>
            <a:ext cx="1590675" cy="302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09A65F-0DED-45E7-8AB9-962BAE730823}"/>
              </a:ext>
            </a:extLst>
          </p:cNvPr>
          <p:cNvSpPr/>
          <p:nvPr/>
        </p:nvSpPr>
        <p:spPr>
          <a:xfrm>
            <a:off x="-1268700" y="1544119"/>
            <a:ext cx="1125826" cy="599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C4710A-AF26-42DA-A9BF-57E5830B8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198" y="4601459"/>
            <a:ext cx="4286250" cy="2762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97CD49-75CA-4E29-BA9B-0336A9062538}"/>
              </a:ext>
            </a:extLst>
          </p:cNvPr>
          <p:cNvSpPr/>
          <p:nvPr/>
        </p:nvSpPr>
        <p:spPr>
          <a:xfrm>
            <a:off x="7075199" y="1144009"/>
            <a:ext cx="2411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2) P=1</a:t>
            </a:r>
            <a:endParaRPr lang="en-US" altLang="ko-KR" b="1" dirty="0">
              <a:latin typeface="amelior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3A459B-8566-42AB-B954-A833BDC84EDC}"/>
              </a:ext>
            </a:extLst>
          </p:cNvPr>
          <p:cNvSpPr/>
          <p:nvPr/>
        </p:nvSpPr>
        <p:spPr>
          <a:xfrm>
            <a:off x="7977944" y="1190175"/>
            <a:ext cx="25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radley Hand ITC" panose="03070402050302030203" pitchFamily="66" charset="0"/>
              </a:rPr>
              <a:t>// P : size of ‘v’</a:t>
            </a:r>
            <a:endParaRPr lang="ko-KR" altLang="en-US" sz="1400" b="1" dirty="0"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E679CD0-5189-46B1-82CD-4A8A1D3CC3EC}"/>
                  </a:ext>
                </a:extLst>
              </p:cNvPr>
              <p:cNvSpPr/>
              <p:nvPr/>
            </p:nvSpPr>
            <p:spPr>
              <a:xfrm>
                <a:off x="7465724" y="1790531"/>
                <a:ext cx="365406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>
                    <a:latin typeface="amelior"/>
                  </a:rPr>
                  <a:t>1D minimization =&gt; achieved numerically for a general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amelior"/>
                  </a:rPr>
                  <a:t>or analytically for m=1</a:t>
                </a: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E679CD0-5189-46B1-82CD-4A8A1D3CC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24" y="1790531"/>
                <a:ext cx="3654065" cy="1015663"/>
              </a:xfrm>
              <a:prstGeom prst="rect">
                <a:avLst/>
              </a:prstGeom>
              <a:blipFill>
                <a:blip r:embed="rId8"/>
                <a:stretch>
                  <a:fillRect l="-1836" t="-4217" r="-1002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15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4.1. Splitting the Regularization Term</a:t>
            </a:r>
            <a:endParaRPr lang="en-US" altLang="ko-KR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C36C27-24F4-4372-8A2D-EF304E9C4EB5}"/>
              </a:ext>
            </a:extLst>
          </p:cNvPr>
          <p:cNvSpPr/>
          <p:nvPr/>
        </p:nvSpPr>
        <p:spPr>
          <a:xfrm>
            <a:off x="655349" y="568110"/>
            <a:ext cx="10253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The main obstacles can be circumvented and here’s some cases</a:t>
            </a:r>
            <a:endParaRPr lang="en-US" altLang="ko-KR" b="1" dirty="0">
              <a:latin typeface="amelio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CA556A9-A887-4F22-AE3F-7AEE9872175D}"/>
                  </a:ext>
                </a:extLst>
              </p:cNvPr>
              <p:cNvSpPr/>
              <p:nvPr/>
            </p:nvSpPr>
            <p:spPr>
              <a:xfrm>
                <a:off x="750599" y="1144009"/>
                <a:ext cx="30308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melior"/>
                  </a:rPr>
                  <a:t>3) m=2 and A general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altLang="ko-KR" b="1" dirty="0">
                  <a:latin typeface="amelior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CA556A9-A887-4F22-AE3F-7AEE98721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99" y="1144009"/>
                <a:ext cx="3030826" cy="400110"/>
              </a:xfrm>
              <a:prstGeom prst="rect">
                <a:avLst/>
              </a:prstGeom>
              <a:blipFill>
                <a:blip r:embed="rId3"/>
                <a:stretch>
                  <a:fillRect l="-2012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EB37A-51C1-417C-B26F-6B024002272E}"/>
              </a:ext>
            </a:extLst>
          </p:cNvPr>
          <p:cNvSpPr/>
          <p:nvPr/>
        </p:nvSpPr>
        <p:spPr>
          <a:xfrm>
            <a:off x="436403" y="1977559"/>
            <a:ext cx="1271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Gradient : </a:t>
            </a:r>
            <a:endParaRPr lang="en-US" altLang="ko-KR" b="1" dirty="0">
              <a:latin typeface="amelio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C40C929-A151-42D3-B3D1-5634F5501EE6}"/>
                  </a:ext>
                </a:extLst>
              </p:cNvPr>
              <p:cNvSpPr/>
              <p:nvPr/>
            </p:nvSpPr>
            <p:spPr>
              <a:xfrm>
                <a:off x="1548828" y="3110230"/>
                <a:ext cx="3937572" cy="1066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melior"/>
                  </a:rPr>
                  <a:t>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melior"/>
                  </a:rPr>
                  <a:t> numerically by using a look-up table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>
                    <a:latin typeface="amelior"/>
                  </a:rPr>
                  <a:t> to find the value for the shrinkage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melior"/>
                  </a:rPr>
                  <a:t> </a:t>
                </a: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C40C929-A151-42D3-B3D1-5634F5501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28" y="3110230"/>
                <a:ext cx="3937572" cy="1066831"/>
              </a:xfrm>
              <a:prstGeom prst="rect">
                <a:avLst/>
              </a:prstGeom>
              <a:blipFill>
                <a:blip r:embed="rId4"/>
                <a:stretch>
                  <a:fillRect l="-1238" t="-571" r="-2167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09A65F-0DED-45E7-8AB9-962BAE730823}"/>
              </a:ext>
            </a:extLst>
          </p:cNvPr>
          <p:cNvSpPr/>
          <p:nvPr/>
        </p:nvSpPr>
        <p:spPr>
          <a:xfrm>
            <a:off x="-1268700" y="1544119"/>
            <a:ext cx="1125826" cy="599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97CD49-75CA-4E29-BA9B-0336A9062538}"/>
              </a:ext>
            </a:extLst>
          </p:cNvPr>
          <p:cNvSpPr/>
          <p:nvPr/>
        </p:nvSpPr>
        <p:spPr>
          <a:xfrm>
            <a:off x="6373734" y="1105909"/>
            <a:ext cx="383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4) TV-type regularization</a:t>
            </a:r>
            <a:endParaRPr lang="en-US" altLang="ko-KR" b="1" dirty="0">
              <a:latin typeface="amelior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679CD0-5189-46B1-82CD-4A8A1D3CC3EC}"/>
              </a:ext>
            </a:extLst>
          </p:cNvPr>
          <p:cNvSpPr/>
          <p:nvPr/>
        </p:nvSpPr>
        <p:spPr>
          <a:xfrm>
            <a:off x="6023185" y="3391528"/>
            <a:ext cx="5418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Taking l2-nrom on both sides and manipulating,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710A4E-9AFE-4B2D-AF05-750BA4FA5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828" y="1801770"/>
            <a:ext cx="3533775" cy="106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51B7E2B-E9A1-4854-9272-493827565C16}"/>
                  </a:ext>
                </a:extLst>
              </p:cNvPr>
              <p:cNvSpPr/>
              <p:nvPr/>
            </p:nvSpPr>
            <p:spPr>
              <a:xfrm>
                <a:off x="6605069" y="1601015"/>
                <a:ext cx="2411701" cy="403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amelior"/>
                  </a:rPr>
                  <a:t>- m=2,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ko-KR" b="1" dirty="0">
                  <a:latin typeface="amelior"/>
                </a:endParaRP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51B7E2B-E9A1-4854-9272-493827565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069" y="1601015"/>
                <a:ext cx="2411701" cy="403572"/>
              </a:xfrm>
              <a:prstGeom prst="rect">
                <a:avLst/>
              </a:prstGeom>
              <a:blipFill>
                <a:blip r:embed="rId6"/>
                <a:stretch>
                  <a:fillRect l="-2785" t="-757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813EF8-4107-4B99-A8DF-DD3E210A5D69}"/>
              </a:ext>
            </a:extLst>
          </p:cNvPr>
          <p:cNvSpPr/>
          <p:nvPr/>
        </p:nvSpPr>
        <p:spPr>
          <a:xfrm>
            <a:off x="5969261" y="2167596"/>
            <a:ext cx="1271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Gradient : </a:t>
            </a:r>
            <a:endParaRPr lang="en-US" altLang="ko-KR" b="1" dirty="0">
              <a:latin typeface="amelior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21E016-84C7-4490-8A1A-F7A88F39F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0876" y="2177614"/>
            <a:ext cx="3895725" cy="4381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D7DEE0-9450-406D-B811-CDE48B50CE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0876" y="2730715"/>
            <a:ext cx="4200525" cy="3238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FC46F1-96AC-4F9C-9647-5E5D3DDE0D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1594" y="3952388"/>
            <a:ext cx="3562350" cy="3524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0BA322F-00ED-49E4-A7A0-2051F1C7CF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6346" y="4567402"/>
            <a:ext cx="3648075" cy="7905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304F5C-0D9D-4652-B587-D3933899ED87}"/>
              </a:ext>
            </a:extLst>
          </p:cNvPr>
          <p:cNvSpPr/>
          <p:nvPr/>
        </p:nvSpPr>
        <p:spPr>
          <a:xfrm>
            <a:off x="6096000" y="5276723"/>
            <a:ext cx="2411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By shrinkage rule,</a:t>
            </a:r>
            <a:endParaRPr lang="en-US" altLang="ko-KR" b="1" dirty="0">
              <a:latin typeface="amelior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0A0CB77-7112-4C71-965F-D67AA5F87F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346" y="5676833"/>
            <a:ext cx="3409950" cy="7905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9BF3506-97DF-4BE7-8EF7-E96B56AC45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6346" y="6529917"/>
            <a:ext cx="5019675" cy="31432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019562-BA2D-4B53-8038-3F28447F316D}"/>
              </a:ext>
            </a:extLst>
          </p:cNvPr>
          <p:cNvSpPr/>
          <p:nvPr/>
        </p:nvSpPr>
        <p:spPr>
          <a:xfrm>
            <a:off x="3676395" y="6550223"/>
            <a:ext cx="3409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radley Hand ITC" panose="03070402050302030203" pitchFamily="66" charset="0"/>
              </a:rPr>
              <a:t>Possible to derive closed-form solution -&gt;</a:t>
            </a:r>
            <a:endParaRPr lang="ko-KR" altLang="en-US" sz="1400" b="1" dirty="0">
              <a:latin typeface="Bradley Hand ITC" panose="03070402050302030203" pitchFamily="66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211EB1-4261-47B4-8B87-C796FCE48E7A}"/>
              </a:ext>
            </a:extLst>
          </p:cNvPr>
          <p:cNvSpPr/>
          <p:nvPr/>
        </p:nvSpPr>
        <p:spPr>
          <a:xfrm>
            <a:off x="297226" y="5500210"/>
            <a:ext cx="3937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In summary, the minimization problem(20) is fairly simple and fast typically.</a:t>
            </a:r>
          </a:p>
        </p:txBody>
      </p:sp>
    </p:spTree>
    <p:extLst>
      <p:ext uri="{BB962C8B-B14F-4D97-AF65-F5344CB8AC3E}">
        <p14:creationId xmlns:p14="http://schemas.microsoft.com/office/powerpoint/2010/main" val="3797778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4.1. Splitting the Regularization Term</a:t>
            </a:r>
            <a:endParaRPr lang="en-US" altLang="ko-KR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C36C27-24F4-4372-8A2D-EF304E9C4EB5}"/>
              </a:ext>
            </a:extLst>
          </p:cNvPr>
          <p:cNvSpPr/>
          <p:nvPr/>
        </p:nvSpPr>
        <p:spPr>
          <a:xfrm>
            <a:off x="655349" y="568110"/>
            <a:ext cx="10253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melior"/>
              </a:rPr>
              <a:t>AL algorithm for problem P1</a:t>
            </a:r>
            <a:endParaRPr lang="en-US" altLang="ko-KR" b="1" dirty="0">
              <a:latin typeface="amelio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6C224D-B828-4C46-B905-75F486417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144009"/>
            <a:ext cx="5917369" cy="48757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BA1A18-A689-42E4-A935-1A9E51C1811F}"/>
              </a:ext>
            </a:extLst>
          </p:cNvPr>
          <p:cNvSpPr/>
          <p:nvPr/>
        </p:nvSpPr>
        <p:spPr>
          <a:xfrm>
            <a:off x="5114528" y="3678938"/>
            <a:ext cx="1997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radley Hand ITC" panose="03070402050302030203" pitchFamily="66" charset="0"/>
              </a:rPr>
              <a:t>// cases being shown</a:t>
            </a:r>
            <a:endParaRPr lang="ko-KR" altLang="en-US" sz="1400" b="1" dirty="0">
              <a:latin typeface="Bradley Hand ITC" panose="03070402050302030203" pitchFamily="66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3DEC0-8009-4C7D-9625-59D6CEAE2D57}"/>
              </a:ext>
            </a:extLst>
          </p:cNvPr>
          <p:cNvSpPr/>
          <p:nvPr/>
        </p:nvSpPr>
        <p:spPr>
          <a:xfrm>
            <a:off x="6920669" y="4162504"/>
            <a:ext cx="25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Bradley Hand ITC" panose="03070402050302030203" pitchFamily="66" charset="0"/>
              </a:rPr>
              <a:t>// most complex part(CG)</a:t>
            </a:r>
            <a:endParaRPr lang="ko-KR" altLang="en-US" sz="1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51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4.1. Splitting the Regularization Term</a:t>
            </a:r>
            <a:endParaRPr lang="en-US" altLang="ko-KR" sz="11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C36C27-24F4-4372-8A2D-EF304E9C4EB5}"/>
              </a:ext>
            </a:extLst>
          </p:cNvPr>
          <p:cNvSpPr/>
          <p:nvPr/>
        </p:nvSpPr>
        <p:spPr>
          <a:xfrm>
            <a:off x="655349" y="568110"/>
            <a:ext cx="10253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melior"/>
              </a:rPr>
              <a:t>The main obstacles can be circumvented and here’s some cases</a:t>
            </a:r>
            <a:endParaRPr lang="en-US" altLang="ko-KR" b="1" dirty="0">
              <a:latin typeface="amelio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AC75DC-EA1C-43F5-A432-6759F506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44"/>
            <a:ext cx="12192000" cy="66591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7D27-B3AE-40EA-A9E1-9080D1D47740}"/>
              </a:ext>
            </a:extLst>
          </p:cNvPr>
          <p:cNvSpPr/>
          <p:nvPr/>
        </p:nvSpPr>
        <p:spPr>
          <a:xfrm>
            <a:off x="10515600" y="4810125"/>
            <a:ext cx="847725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DBBC1-9EEE-460F-BDC8-E995A10852C7}"/>
              </a:ext>
            </a:extLst>
          </p:cNvPr>
          <p:cNvSpPr txBox="1"/>
          <p:nvPr/>
        </p:nvSpPr>
        <p:spPr>
          <a:xfrm>
            <a:off x="9276346" y="768165"/>
            <a:ext cx="247850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200" b="1" i="0" dirty="0">
                <a:latin typeface="+mj-lt"/>
              </a:rPr>
              <a:t>Lagrange multiplier method</a:t>
            </a:r>
            <a:endParaRPr lang="en-US" altLang="ko-KR" sz="1200" b="1" i="1" dirty="0"/>
          </a:p>
          <a:p>
            <a:pPr algn="just"/>
            <a:endParaRPr lang="en-US" altLang="ko-KR" sz="1200" b="1" i="1" dirty="0"/>
          </a:p>
          <a:p>
            <a:pPr algn="just"/>
            <a:r>
              <a:rPr lang="en-US" altLang="ko-KR" sz="1200" b="1" i="0" dirty="0">
                <a:latin typeface="+mj-lt"/>
              </a:rPr>
              <a:t>AL</a:t>
            </a:r>
            <a:endParaRPr lang="en-US" altLang="ko-KR" sz="1200" b="1" i="1" dirty="0"/>
          </a:p>
          <a:p>
            <a:pPr algn="just"/>
            <a:endParaRPr lang="en-US" altLang="ko-KR" sz="1200" b="1" i="1" dirty="0"/>
          </a:p>
          <a:p>
            <a:pPr algn="just"/>
            <a:r>
              <a:rPr lang="en-US" altLang="ko-KR" sz="1200" b="1" i="0" dirty="0">
                <a:latin typeface="+mj-lt"/>
              </a:rPr>
              <a:t>penalty</a:t>
            </a:r>
            <a:endParaRPr lang="ko-KR" altLang="en-US" sz="1200" b="1" i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1B4047-463F-442D-A621-56770BA84B9B}"/>
              </a:ext>
            </a:extLst>
          </p:cNvPr>
          <p:cNvSpPr/>
          <p:nvPr/>
        </p:nvSpPr>
        <p:spPr>
          <a:xfrm>
            <a:off x="9182100" y="697711"/>
            <a:ext cx="2266950" cy="1121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3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1" y="84544"/>
            <a:ext cx="7841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4.  </a:t>
            </a:r>
          </a:p>
          <a:p>
            <a:r>
              <a:rPr lang="en-US" altLang="ko-KR" sz="3600" b="1" dirty="0"/>
              <a:t>Proposed AL Algorithms for Regularized SENSE-Reconstruction</a:t>
            </a:r>
            <a:endParaRPr lang="en-US" altLang="ko-KR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5A4406-E878-4A97-8BCC-94AC85E1D88E}"/>
              </a:ext>
            </a:extLst>
          </p:cNvPr>
          <p:cNvSpPr/>
          <p:nvPr/>
        </p:nvSpPr>
        <p:spPr>
          <a:xfrm>
            <a:off x="6096000" y="4629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imes-Roman"/>
              </a:rPr>
              <a:t>Section IV applies the AL formalism to</a:t>
            </a:r>
          </a:p>
          <a:p>
            <a:r>
              <a:rPr lang="en-US" altLang="ko-KR" dirty="0">
                <a:latin typeface="Times-Roman"/>
              </a:rPr>
              <a:t>regularized SENSE-reconstruction in detail.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C93BD7-6F01-4F8F-A790-42F13F50E014}"/>
              </a:ext>
            </a:extLst>
          </p:cNvPr>
          <p:cNvSpPr/>
          <p:nvPr/>
        </p:nvSpPr>
        <p:spPr>
          <a:xfrm>
            <a:off x="6096000" y="5183327"/>
            <a:ext cx="576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-Roman"/>
              </a:rPr>
              <a:t>Section V is dedicated to numerical experiments and results.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D5B12D-63A1-4A26-8202-AE669F9574BE}"/>
              </a:ext>
            </a:extLst>
          </p:cNvPr>
          <p:cNvSpPr/>
          <p:nvPr/>
        </p:nvSpPr>
        <p:spPr>
          <a:xfrm>
            <a:off x="6096000" y="55526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imes-Roman"/>
              </a:rPr>
              <a:t>Section VI discusses possible extensions of the proposed AL</a:t>
            </a:r>
          </a:p>
          <a:p>
            <a:r>
              <a:rPr lang="en-US" altLang="ko-KR" dirty="0">
                <a:latin typeface="Times-Roman"/>
              </a:rPr>
              <a:t>methods to handle some variations of SENSE-reconstruction</a:t>
            </a:r>
          </a:p>
          <a:p>
            <a:r>
              <a:rPr lang="en-US" altLang="ko-KR" dirty="0">
                <a:latin typeface="Times-Roman"/>
              </a:rPr>
              <a:t>such as that proposed in [14].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B6C2E1-BA50-45A4-8591-7AF0B9BA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3" y="3317596"/>
            <a:ext cx="4618557" cy="26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9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521368" y="678102"/>
            <a:ext cx="114828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Introduction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2. Problem Formulation (P0)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3. Constrained Optimization and Augmented </a:t>
            </a:r>
            <a:r>
              <a:rPr lang="en-US" altLang="ko-KR" sz="2000" b="1" dirty="0" err="1"/>
              <a:t>Lagrangian</a:t>
            </a:r>
            <a:r>
              <a:rPr lang="en-US" altLang="ko-KR" sz="2000" b="1" dirty="0"/>
              <a:t> (AL) Formalism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4. Proposed AL Algorithms for Regularized SENSE-Reconstruction</a:t>
            </a:r>
          </a:p>
          <a:p>
            <a:r>
              <a:rPr lang="en-US" altLang="ko-KR" sz="2000" b="1" dirty="0"/>
              <a:t>	</a:t>
            </a:r>
            <a:r>
              <a:rPr lang="en-US" altLang="ko-KR" b="1" dirty="0"/>
              <a:t>4.1. Splitting the regularization term (P1)</a:t>
            </a:r>
          </a:p>
          <a:p>
            <a:pPr lvl="2"/>
            <a:r>
              <a:rPr lang="en-US" altLang="ko-KR" b="1" dirty="0"/>
              <a:t>4.2. Splitting the Fourier Encoding and Spatial Components in the Data-Fidelity Term</a:t>
            </a:r>
          </a:p>
          <a:p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2793B2-269D-4A69-B003-4D95A336F058}"/>
              </a:ext>
            </a:extLst>
          </p:cNvPr>
          <p:cNvSpPr/>
          <p:nvPr/>
        </p:nvSpPr>
        <p:spPr>
          <a:xfrm>
            <a:off x="304155" y="6858000"/>
            <a:ext cx="10520327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305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</a:p>
          <a:p>
            <a:r>
              <a:rPr lang="en-US" altLang="ko-KR" sz="3600" b="1" dirty="0"/>
              <a:t>Introduction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9134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1.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D47765-14B7-4D96-88CF-D9BE25CB5BD6}"/>
              </a:ext>
            </a:extLst>
          </p:cNvPr>
          <p:cNvSpPr/>
          <p:nvPr/>
        </p:nvSpPr>
        <p:spPr>
          <a:xfrm>
            <a:off x="633231" y="1045733"/>
            <a:ext cx="9577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melior"/>
              </a:rPr>
              <a:t>SENSE</a:t>
            </a:r>
            <a:r>
              <a:rPr lang="en-US" altLang="ko-KR" dirty="0">
                <a:latin typeface="amelior"/>
              </a:rPr>
              <a:t> is a </a:t>
            </a:r>
            <a:r>
              <a:rPr lang="en-US" altLang="ko-KR" dirty="0" err="1">
                <a:latin typeface="amelior"/>
              </a:rPr>
              <a:t>pMRI</a:t>
            </a:r>
            <a:r>
              <a:rPr lang="en-US" altLang="ko-KR" dirty="0">
                <a:latin typeface="amelior"/>
              </a:rPr>
              <a:t> technique where reconstruction is performed by </a:t>
            </a:r>
            <a:r>
              <a:rPr lang="en-US" altLang="ko-KR" b="1" dirty="0">
                <a:latin typeface="amelior"/>
              </a:rPr>
              <a:t>solving a linear system </a:t>
            </a:r>
            <a:r>
              <a:rPr lang="en-US" altLang="ko-KR" dirty="0">
                <a:latin typeface="amelior"/>
              </a:rPr>
              <a:t>that explicitly depends on the </a:t>
            </a:r>
            <a:r>
              <a:rPr lang="en-US" altLang="ko-KR" b="1" dirty="0">
                <a:latin typeface="amelior"/>
              </a:rPr>
              <a:t>sensitivity maps</a:t>
            </a:r>
            <a:r>
              <a:rPr lang="en-US" altLang="ko-KR" dirty="0">
                <a:latin typeface="amelior"/>
              </a:rPr>
              <a:t>.</a:t>
            </a:r>
            <a:endParaRPr lang="ko-KR" altLang="en-US" dirty="0">
              <a:latin typeface="amelio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BB14FE-8BB6-48E9-BB4B-37F133ED6756}"/>
              </a:ext>
            </a:extLst>
          </p:cNvPr>
          <p:cNvSpPr/>
          <p:nvPr/>
        </p:nvSpPr>
        <p:spPr>
          <a:xfrm>
            <a:off x="633230" y="1912184"/>
            <a:ext cx="9966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However, reconstruction inherently suffer from </a:t>
            </a:r>
            <a:r>
              <a:rPr lang="en-US" altLang="ko-KR" b="1" dirty="0">
                <a:latin typeface="amelior"/>
              </a:rPr>
              <a:t>SNR degradation </a:t>
            </a:r>
            <a:r>
              <a:rPr lang="en-US" altLang="ko-KR" dirty="0">
                <a:latin typeface="amelior"/>
              </a:rPr>
              <a:t>in the presence of </a:t>
            </a:r>
            <a:r>
              <a:rPr lang="en-US" altLang="ko-KR" b="1" dirty="0">
                <a:latin typeface="amelior"/>
              </a:rPr>
              <a:t>noise</a:t>
            </a:r>
            <a:r>
              <a:rPr lang="en-US" altLang="ko-KR" dirty="0">
                <a:latin typeface="amelior"/>
              </a:rPr>
              <a:t> mainly due to k-space </a:t>
            </a:r>
            <a:r>
              <a:rPr lang="en-US" altLang="ko-KR" b="1" dirty="0" err="1">
                <a:latin typeface="amelior"/>
              </a:rPr>
              <a:t>undersampling</a:t>
            </a:r>
            <a:r>
              <a:rPr lang="en-US" altLang="ko-KR" dirty="0">
                <a:latin typeface="amelior"/>
              </a:rPr>
              <a:t> and instability arising from </a:t>
            </a:r>
            <a:r>
              <a:rPr lang="en-US" altLang="ko-KR" b="1" dirty="0">
                <a:latin typeface="amelior"/>
              </a:rPr>
              <a:t>correlation in sensitivity maps</a:t>
            </a:r>
            <a:r>
              <a:rPr lang="en-US" altLang="ko-KR" dirty="0">
                <a:latin typeface="amelior"/>
              </a:rPr>
              <a:t>.</a:t>
            </a:r>
            <a:endParaRPr lang="ko-KR" altLang="en-US" dirty="0">
              <a:latin typeface="amelio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9A685-2452-4DEF-A29B-8F5A6B427520}"/>
              </a:ext>
            </a:extLst>
          </p:cNvPr>
          <p:cNvSpPr/>
          <p:nvPr/>
        </p:nvSpPr>
        <p:spPr>
          <a:xfrm>
            <a:off x="633229" y="2857908"/>
            <a:ext cx="1127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melior"/>
              </a:rPr>
              <a:t>Regularization</a:t>
            </a:r>
            <a:r>
              <a:rPr lang="en-US" altLang="ko-KR" dirty="0">
                <a:latin typeface="amelior"/>
              </a:rPr>
              <a:t> is an attractive means of </a:t>
            </a:r>
            <a:r>
              <a:rPr lang="en-US" altLang="ko-KR" b="1" dirty="0">
                <a:latin typeface="amelior"/>
              </a:rPr>
              <a:t>restoring stability </a:t>
            </a:r>
            <a:r>
              <a:rPr lang="en-US" altLang="ko-KR" dirty="0">
                <a:latin typeface="amelior"/>
              </a:rPr>
              <a:t>where prior information can also be incorporated effectively.</a:t>
            </a:r>
            <a:endParaRPr lang="ko-KR" altLang="en-US" dirty="0">
              <a:latin typeface="amelio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8273D-1A99-45CA-B40E-B401F2147F11}"/>
              </a:ext>
            </a:extLst>
          </p:cNvPr>
          <p:cNvSpPr/>
          <p:nvPr/>
        </p:nvSpPr>
        <p:spPr>
          <a:xfrm>
            <a:off x="633229" y="3528728"/>
            <a:ext cx="9695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We formulate </a:t>
            </a:r>
            <a:r>
              <a:rPr lang="en-US" altLang="ko-KR" b="1" dirty="0">
                <a:latin typeface="amelior"/>
              </a:rPr>
              <a:t>regularized SENSE-reconstruction </a:t>
            </a:r>
            <a:r>
              <a:rPr lang="en-US" altLang="ko-KR" dirty="0">
                <a:latin typeface="amelior"/>
              </a:rPr>
              <a:t>as an unconstrained optimization problem.</a:t>
            </a:r>
            <a:endParaRPr lang="ko-KR" altLang="en-US" dirty="0">
              <a:latin typeface="amelior"/>
            </a:endParaRPr>
          </a:p>
        </p:txBody>
      </p:sp>
    </p:spTree>
    <p:extLst>
      <p:ext uri="{BB962C8B-B14F-4D97-AF65-F5344CB8AC3E}">
        <p14:creationId xmlns:p14="http://schemas.microsoft.com/office/powerpoint/2010/main" val="327303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1.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583959" y="3775184"/>
            <a:ext cx="10756234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793591-57C2-487F-A84C-FD98FA290464}"/>
              </a:ext>
            </a:extLst>
          </p:cNvPr>
          <p:cNvSpPr/>
          <p:nvPr/>
        </p:nvSpPr>
        <p:spPr>
          <a:xfrm>
            <a:off x="567917" y="1443841"/>
            <a:ext cx="1108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To use the AL formalism, we first </a:t>
            </a:r>
            <a:r>
              <a:rPr lang="en-US" altLang="ko-KR" b="1" dirty="0">
                <a:latin typeface="amelior"/>
              </a:rPr>
              <a:t>convert the unconstrained</a:t>
            </a:r>
            <a:r>
              <a:rPr lang="en-US" altLang="ko-KR" dirty="0">
                <a:latin typeface="amelior"/>
              </a:rPr>
              <a:t> problem in to an equivalent </a:t>
            </a:r>
            <a:r>
              <a:rPr lang="en-US" altLang="ko-KR" b="1" dirty="0">
                <a:latin typeface="amelior"/>
              </a:rPr>
              <a:t>constrained</a:t>
            </a:r>
            <a:r>
              <a:rPr lang="en-US" altLang="ko-KR" dirty="0">
                <a:latin typeface="amelior"/>
              </a:rPr>
              <a:t> optimization problem using a technique called </a:t>
            </a:r>
            <a:r>
              <a:rPr lang="en-US" altLang="ko-KR" b="1" i="1" dirty="0">
                <a:latin typeface="amelior"/>
              </a:rPr>
              <a:t>variable splitting</a:t>
            </a:r>
            <a:r>
              <a:rPr lang="en-US" altLang="ko-KR" i="1" dirty="0">
                <a:latin typeface="amelior"/>
              </a:rPr>
              <a:t> </a:t>
            </a:r>
            <a:r>
              <a:rPr lang="en-US" altLang="ko-KR" dirty="0">
                <a:latin typeface="amelior"/>
              </a:rPr>
              <a:t>where </a:t>
            </a:r>
            <a:r>
              <a:rPr lang="en-US" altLang="ko-KR" b="1" dirty="0">
                <a:latin typeface="amelior"/>
              </a:rPr>
              <a:t>auxiliary variables take the place of linear transformations of X</a:t>
            </a:r>
            <a:r>
              <a:rPr lang="en-US" altLang="ko-KR" dirty="0">
                <a:latin typeface="amelior"/>
              </a:rPr>
              <a:t> in the cost function J. </a:t>
            </a:r>
            <a:endParaRPr lang="ko-KR" altLang="en-US" dirty="0">
              <a:latin typeface="amelior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78B974-0F74-45C6-86CF-14B559806879}"/>
              </a:ext>
            </a:extLst>
          </p:cNvPr>
          <p:cNvSpPr/>
          <p:nvPr/>
        </p:nvSpPr>
        <p:spPr>
          <a:xfrm>
            <a:off x="554892" y="3709820"/>
            <a:ext cx="1108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We also propose to use a diagonal weighting term in the AL formalism to induce suitable balance between various constraints because the matrix-elements associated with Fourier encoding and the sensitivity maps can be of different orders of magnitude in SENSE.</a:t>
            </a:r>
            <a:endParaRPr lang="ko-KR" altLang="en-US" dirty="0">
              <a:latin typeface="amelio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F1B5C-D885-40CC-BA92-B471CF7C31A9}"/>
              </a:ext>
            </a:extLst>
          </p:cNvPr>
          <p:cNvSpPr/>
          <p:nvPr/>
        </p:nvSpPr>
        <p:spPr>
          <a:xfrm>
            <a:off x="567917" y="568110"/>
            <a:ext cx="10845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This paper presents accelerated algorithms for </a:t>
            </a:r>
          </a:p>
          <a:p>
            <a:r>
              <a:rPr lang="en-US" altLang="ko-KR" b="1" dirty="0">
                <a:latin typeface="amelior"/>
              </a:rPr>
              <a:t>regularized SENSE</a:t>
            </a:r>
            <a:r>
              <a:rPr lang="en-US" altLang="ko-KR" dirty="0">
                <a:latin typeface="amelior"/>
              </a:rPr>
              <a:t>-reconstruction</a:t>
            </a:r>
            <a:r>
              <a:rPr lang="en-US" altLang="ko-KR" b="1" dirty="0">
                <a:latin typeface="amelior"/>
              </a:rPr>
              <a:t> using the augmented </a:t>
            </a:r>
            <a:r>
              <a:rPr lang="en-US" altLang="ko-KR" b="1" dirty="0" err="1">
                <a:latin typeface="amelior"/>
              </a:rPr>
              <a:t>Lagrangian</a:t>
            </a:r>
            <a:r>
              <a:rPr lang="en-US" altLang="ko-KR" b="1" dirty="0">
                <a:latin typeface="amelior"/>
              </a:rPr>
              <a:t> (AL) formalism</a:t>
            </a:r>
            <a:r>
              <a:rPr lang="en-US" altLang="ko-KR" dirty="0">
                <a:latin typeface="amelior"/>
              </a:rPr>
              <a:t>.</a:t>
            </a:r>
            <a:endParaRPr lang="ko-KR" altLang="en-US" dirty="0">
              <a:latin typeface="amelior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902157-18DF-4F7C-8D2B-96AAE55D70FF}"/>
              </a:ext>
            </a:extLst>
          </p:cNvPr>
          <p:cNvSpPr/>
          <p:nvPr/>
        </p:nvSpPr>
        <p:spPr>
          <a:xfrm>
            <a:off x="567916" y="2542613"/>
            <a:ext cx="10772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Then, we </a:t>
            </a:r>
            <a:r>
              <a:rPr lang="en-US" altLang="ko-KR" b="1" dirty="0">
                <a:latin typeface="amelior"/>
              </a:rPr>
              <a:t>construct a corresponding AL function </a:t>
            </a:r>
            <a:r>
              <a:rPr lang="en-US" altLang="ko-KR" dirty="0">
                <a:latin typeface="amelior"/>
              </a:rPr>
              <a:t>and </a:t>
            </a:r>
            <a:r>
              <a:rPr lang="en-US" altLang="ko-KR" b="1" dirty="0">
                <a:latin typeface="amelior"/>
              </a:rPr>
              <a:t>minimize it alternatively with respect to one auxiliary variable at a time</a:t>
            </a:r>
            <a:r>
              <a:rPr lang="en-US" altLang="ko-KR" dirty="0">
                <a:latin typeface="amelior"/>
              </a:rPr>
              <a:t>—this step forms the key ingredient as it decouples the minimization process and simplifies optimization</a:t>
            </a:r>
            <a:endParaRPr lang="ko-KR" altLang="en-US" dirty="0">
              <a:latin typeface="amelior"/>
            </a:endParaRPr>
          </a:p>
        </p:txBody>
      </p:sp>
    </p:spTree>
    <p:extLst>
      <p:ext uri="{BB962C8B-B14F-4D97-AF65-F5344CB8AC3E}">
        <p14:creationId xmlns:p14="http://schemas.microsoft.com/office/powerpoint/2010/main" val="225071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3054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</a:p>
          <a:p>
            <a:r>
              <a:rPr lang="en-US" altLang="ko-KR" sz="3600" b="1" dirty="0"/>
              <a:t>Problem formulation</a:t>
            </a:r>
            <a:endParaRPr lang="en-US" altLang="ko-KR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C1278D-C743-4D61-8975-CB5BE035F7DF}"/>
              </a:ext>
            </a:extLst>
          </p:cNvPr>
          <p:cNvSpPr/>
          <p:nvPr/>
        </p:nvSpPr>
        <p:spPr>
          <a:xfrm>
            <a:off x="4664627" y="5715751"/>
            <a:ext cx="7214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-Roman"/>
              </a:rPr>
              <a:t>Section II formulates the regularized SENSE-reconstruction problem </a:t>
            </a:r>
          </a:p>
          <a:p>
            <a:r>
              <a:rPr lang="en-US" altLang="ko-KR" dirty="0">
                <a:latin typeface="Times-Roman"/>
              </a:rPr>
              <a:t>(with sparsity-based regularization) as an unconstrained optimization task.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12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2.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C1F133-D56C-44D1-BD56-83931C952745}"/>
              </a:ext>
            </a:extLst>
          </p:cNvPr>
          <p:cNvSpPr/>
          <p:nvPr/>
        </p:nvSpPr>
        <p:spPr>
          <a:xfrm>
            <a:off x="553768" y="864739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melior"/>
              </a:rPr>
              <a:t>SENSE MR imaging model : </a:t>
            </a:r>
            <a:endParaRPr lang="ko-KR" altLang="en-US" dirty="0">
              <a:latin typeface="amelio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3EC927-673A-4C38-8718-1F2D30B0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65" y="793308"/>
            <a:ext cx="4447768" cy="48883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F888CAA-1C3F-45CD-A4A1-76BC7412CDD7}"/>
              </a:ext>
            </a:extLst>
          </p:cNvPr>
          <p:cNvGrpSpPr/>
          <p:nvPr/>
        </p:nvGrpSpPr>
        <p:grpSpPr>
          <a:xfrm>
            <a:off x="9131509" y="615476"/>
            <a:ext cx="2755691" cy="1248399"/>
            <a:chOff x="6797525" y="1041369"/>
            <a:chExt cx="2755691" cy="1248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52A0CE8-E703-4C32-9C99-B386A8A1BFC7}"/>
                    </a:ext>
                  </a:extLst>
                </p:cNvPr>
                <p:cNvSpPr txBox="1"/>
                <p:nvPr/>
              </p:nvSpPr>
              <p:spPr>
                <a:xfrm>
                  <a:off x="6797525" y="1041369"/>
                  <a:ext cx="2478692" cy="223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05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𝑟𝑒𝑐𝑜𝑛𝑠𝑡𝑟𝑢𝑐𝑡𝑒𝑑</m:t>
                      </m:r>
                    </m:oMath>
                  </a14:m>
                  <a:r>
                    <a:rPr lang="en-US" altLang="ko-KR" sz="1050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 1]</m:t>
                      </m:r>
                    </m:oMath>
                  </a14:m>
                  <a:r>
                    <a:rPr lang="ko-KR" altLang="en-US" sz="400" dirty="0"/>
                    <a:t> 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52A0CE8-E703-4C32-9C99-B386A8A1B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525" y="1041369"/>
                  <a:ext cx="2478692" cy="223138"/>
                </a:xfrm>
                <a:prstGeom prst="rect">
                  <a:avLst/>
                </a:prstGeom>
                <a:blipFill>
                  <a:blip r:embed="rId4"/>
                  <a:stretch>
                    <a:fillRect l="-1229" b="-81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C80CC6-639D-4114-ADB9-0EF6260F1AE3}"/>
                    </a:ext>
                  </a:extLst>
                </p:cNvPr>
                <p:cNvSpPr txBox="1"/>
                <p:nvPr/>
              </p:nvSpPr>
              <p:spPr>
                <a:xfrm>
                  <a:off x="6797525" y="1298659"/>
                  <a:ext cx="1713546" cy="223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05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ko-KR" sz="105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𝑘𝑠𝑝𝑎𝑐𝑒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050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𝑀𝐿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 1]</m:t>
                      </m:r>
                    </m:oMath>
                  </a14:m>
                  <a:r>
                    <a:rPr lang="ko-KR" altLang="en-US" sz="400" dirty="0"/>
                    <a:t> 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C80CC6-639D-4114-ADB9-0EF6260F1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525" y="1298659"/>
                  <a:ext cx="1713546" cy="223138"/>
                </a:xfrm>
                <a:prstGeom prst="rect">
                  <a:avLst/>
                </a:prstGeom>
                <a:blipFill>
                  <a:blip r:embed="rId5"/>
                  <a:stretch>
                    <a:fillRect l="-1779" t="-2703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B3B9507-DEE0-4461-94BD-4F5D471F60DF}"/>
                    </a:ext>
                  </a:extLst>
                </p:cNvPr>
                <p:cNvSpPr txBox="1"/>
                <p:nvPr/>
              </p:nvSpPr>
              <p:spPr>
                <a:xfrm>
                  <a:off x="6797525" y="1556137"/>
                  <a:ext cx="606705" cy="223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050" dirty="0"/>
                    <a:t> </a:t>
                  </a:r>
                  <a14:m>
                    <m:oMath xmlns:m="http://schemas.openxmlformats.org/officeDocument/2006/math">
                      <m:r>
                        <a:rPr lang="el-GR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105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a14:m>
                  <a:r>
                    <a:rPr lang="en-US" altLang="ko-KR" sz="1050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𝑀𝐿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400" b="0" i="1" smtClean="0">
                          <a:latin typeface="Cambria Math" panose="02040503050406030204" pitchFamily="18" charset="0"/>
                        </a:rPr>
                        <m:t> 1]</m:t>
                      </m:r>
                    </m:oMath>
                  </a14:m>
                  <a:r>
                    <a:rPr lang="ko-KR" altLang="en-US" sz="400" dirty="0"/>
                    <a:t> 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B3B9507-DEE0-4461-94BD-4F5D471F6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525" y="1556137"/>
                  <a:ext cx="606705" cy="223138"/>
                </a:xfrm>
                <a:prstGeom prst="rect">
                  <a:avLst/>
                </a:prstGeom>
                <a:blipFill>
                  <a:blip r:embed="rId6"/>
                  <a:stretch>
                    <a:fillRect l="-5051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5E6BF80-983D-43C8-87D3-59F8F146675A}"/>
                    </a:ext>
                  </a:extLst>
                </p:cNvPr>
                <p:cNvSpPr txBox="1"/>
                <p:nvPr/>
              </p:nvSpPr>
              <p:spPr>
                <a:xfrm>
                  <a:off x="6797525" y="1809567"/>
                  <a:ext cx="1363578" cy="223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05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𝑠𝑒𝑛𝑠𝑖𝑡𝑖𝑣𝑖𝑡𝑦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𝑚𝑎𝑝</m:t>
                      </m:r>
                    </m:oMath>
                  </a14:m>
                  <a:endParaRPr lang="en-US" altLang="ko-KR" sz="105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" b="0" i="1" smtClean="0">
                                <a:latin typeface="Cambria Math" panose="02040503050406030204" pitchFamily="18" charset="0"/>
                              </a:rPr>
                              <m:t>𝑁𝐿</m:t>
                            </m:r>
                            <m:r>
                              <a:rPr lang="en-US" altLang="ko-KR" sz="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ko-KR" sz="400" b="0" i="0" smtClean="0">
                            <a:latin typeface="Cambria Math" panose="02040503050406030204" pitchFamily="18" charset="0"/>
                          </a:rPr>
                          <m:t>,       </m:t>
                        </m:r>
                        <m:r>
                          <a:rPr lang="en-US" altLang="ko-KR" sz="4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400" b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400" b="0" i="1">
                                <a:latin typeface="Cambria Math" panose="02040503050406030204" pitchFamily="18" charset="0"/>
                              </a:rPr>
                              <m:t>;…;</m:t>
                            </m:r>
                            <m:sSub>
                              <m:sSubPr>
                                <m:ctrlPr>
                                  <a:rPr lang="en-US" altLang="ko-KR" sz="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00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400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400" b="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4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400" b="0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4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ko-KR" sz="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400" b="0" i="1">
                            <a:latin typeface="Cambria Math" panose="02040503050406030204" pitchFamily="18" charset="0"/>
                          </a:rPr>
                          <m:t>𝑑𝑖𝑎𝑔𝑜𝑛𝑎𝑙</m:t>
                        </m:r>
                        <m:r>
                          <a:rPr lang="en-US" altLang="ko-KR" sz="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400" b="0" i="1">
                            <a:latin typeface="Cambria Math" panose="02040503050406030204" pitchFamily="18" charset="0"/>
                          </a:rPr>
                          <m:t>𝑚𝑎𝑡𝑟𝑖𝑥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5E6BF80-983D-43C8-87D3-59F8F1466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525" y="1809567"/>
                  <a:ext cx="1363578" cy="223138"/>
                </a:xfrm>
                <a:prstGeom prst="rect">
                  <a:avLst/>
                </a:prstGeom>
                <a:blipFill>
                  <a:blip r:embed="rId7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202000-CDA9-4413-A94A-50DE7510E22E}"/>
                    </a:ext>
                  </a:extLst>
                </p:cNvPr>
                <p:cNvSpPr txBox="1"/>
                <p:nvPr/>
              </p:nvSpPr>
              <p:spPr>
                <a:xfrm>
                  <a:off x="6797525" y="2066630"/>
                  <a:ext cx="2755691" cy="2231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𝐹𝑜𝑢𝑟𝑖𝑒𝑟𝑈𝑛𝑑𝑒𝑟𝑠</m:t>
                      </m:r>
                      <m:r>
                        <a:rPr lang="en-US" altLang="ko-KR" sz="1050" b="0" i="1">
                          <a:latin typeface="Cambria Math" panose="02040503050406030204" pitchFamily="18" charset="0"/>
                        </a:rPr>
                        <m:t>𝑎𝑚𝑝𝑙𝑖𝑛𝑔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𝑒𝑛𝑐𝑜𝑑𝑖𝑛𝑔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a14:m>
                  <a:r>
                    <a:rPr lang="en-US" altLang="ko-KR" sz="1050" dirty="0"/>
                    <a:t> </a:t>
                  </a:r>
                  <a:endParaRPr lang="en-US" altLang="ko-KR" sz="4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  <m:r>
                            <a:rPr lang="en-US" altLang="ko-KR" sz="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e>
                      </m:d>
                      <m:r>
                        <a:rPr lang="en-US" altLang="ko-KR" sz="400" b="0" i="0" smtClean="0">
                          <a:latin typeface="Cambria Math" panose="02040503050406030204" pitchFamily="18" charset="0"/>
                        </a:rPr>
                        <m:t>,                  </m:t>
                      </m:r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ⓧ</m:t>
                      </m:r>
                      <m:sSub>
                        <m:sSubPr>
                          <m:ctrlPr>
                            <a:rPr lang="en-US" altLang="ko-KR" sz="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400" b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400" b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𝐹𝑜𝑢𝑟𝑖𝑒𝑟</m:t>
                      </m:r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𝑒𝑛𝑐𝑜𝑑𝑖𝑛𝑔</m:t>
                      </m:r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𝑖𝑑𝑒𝑛𝑡𝑖𝑡𝑦</m:t>
                      </m:r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sz="400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" b="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altLang="ko-KR" sz="4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202000-CDA9-4413-A94A-50DE7510E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525" y="2066630"/>
                  <a:ext cx="2755691" cy="223138"/>
                </a:xfrm>
                <a:prstGeom prst="rect">
                  <a:avLst/>
                </a:prstGeom>
                <a:blipFill>
                  <a:blip r:embed="rId8"/>
                  <a:stretch>
                    <a:fillRect t="-2703" b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DB2D11-E58C-4E8E-B184-807616949D6F}"/>
              </a:ext>
            </a:extLst>
          </p:cNvPr>
          <p:cNvSpPr/>
          <p:nvPr/>
        </p:nvSpPr>
        <p:spPr>
          <a:xfrm>
            <a:off x="553768" y="2235523"/>
            <a:ext cx="11020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melior"/>
              </a:rPr>
              <a:t>Since </a:t>
            </a:r>
            <a:r>
              <a:rPr lang="en-US" altLang="ko-KR" b="1" dirty="0">
                <a:latin typeface="amelior"/>
              </a:rPr>
              <a:t>regularization</a:t>
            </a:r>
            <a:r>
              <a:rPr lang="en-US" altLang="ko-KR" dirty="0">
                <a:latin typeface="amelior"/>
              </a:rPr>
              <a:t> is able to reducing aliasing artifacts and the effect of noise(by incorporating prior knowledge), we formulate the problem in a penalized-likelihood setting and solve it by minimizing a cost criterion</a:t>
            </a:r>
            <a:endParaRPr lang="ko-KR" altLang="en-US" dirty="0">
              <a:latin typeface="amelio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DBA54A-40AC-455D-9FB9-7A8F6718D9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0611" y="3223575"/>
            <a:ext cx="5324475" cy="71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C9B947-058B-4CF2-BF29-CA0B7A06A5D4}"/>
                  </a:ext>
                </a:extLst>
              </p:cNvPr>
              <p:cNvSpPr txBox="1"/>
              <p:nvPr/>
            </p:nvSpPr>
            <p:spPr>
              <a:xfrm>
                <a:off x="6814591" y="3649064"/>
                <a:ext cx="4226798" cy="372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altLang="ko-KR" sz="1400" b="0" dirty="0"/>
                  <a:t> </a:t>
                </a:r>
                <a:endParaRPr lang="en-US" altLang="ko-KR" sz="7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</m:d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,                 </m:t>
                    </m:r>
                    <m:sSub>
                      <m:sSubPr>
                        <m:ctrlP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sub>
                    </m:sSub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sz="700" i="1">
                        <a:latin typeface="Cambria Math" panose="02040503050406030204" pitchFamily="18" charset="0"/>
                      </a:rPr>
                      <m:t>ⓧ</m:t>
                    </m:r>
                    <m:sSub>
                      <m:sSubPr>
                        <m:ctrlP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700" b="0" i="0" smtClean="0">
                        <a:latin typeface="Cambria Math" panose="02040503050406030204" pitchFamily="18" charset="0"/>
                      </a:rPr>
                      <m:t>inverse</m:t>
                    </m:r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7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7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700" b="0" i="0" smtClean="0">
                        <a:latin typeface="Cambria Math" panose="02040503050406030204" pitchFamily="18" charset="0"/>
                      </a:rPr>
                      <m:t>covariance</m:t>
                    </m:r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7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7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7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700" b="0" i="0" smtClean="0">
                        <a:latin typeface="Cambria Math" panose="02040503050406030204" pitchFamily="18" charset="0"/>
                      </a:rPr>
                      <m:t>coils</m:t>
                    </m:r>
                    <m:r>
                      <a:rPr lang="en-US" altLang="ko-KR" sz="700" b="0" i="0" smtClean="0">
                        <a:latin typeface="Cambria Math" panose="02040503050406030204" pitchFamily="18" charset="0"/>
                      </a:rPr>
                      <m:t> ; </m:t>
                    </m:r>
                    <m:sSubSup>
                      <m:sSubSupPr>
                        <m:ctrlP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700" b="0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7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ko-KR" sz="700" b="0" i="1" smtClean="0">
                        <a:latin typeface="Cambria Math" panose="02040503050406030204" pitchFamily="18" charset="0"/>
                      </a:rPr>
                      <m:t>𝐾𝑢</m:t>
                    </m:r>
                  </m:oMath>
                </a14:m>
                <a:r>
                  <a:rPr lang="en-US" altLang="ko-KR" sz="7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C9B947-058B-4CF2-BF29-CA0B7A06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591" y="3649064"/>
                <a:ext cx="4226798" cy="372346"/>
              </a:xfrm>
              <a:prstGeom prst="rect">
                <a:avLst/>
              </a:prstGeom>
              <a:blipFill>
                <a:blip r:embed="rId10"/>
                <a:stretch>
                  <a:fillRect l="-144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F0B0A6F-725F-4E94-AF0D-EADBD33649A4}"/>
                  </a:ext>
                </a:extLst>
              </p:cNvPr>
              <p:cNvSpPr/>
              <p:nvPr/>
            </p:nvSpPr>
            <p:spPr>
              <a:xfrm>
                <a:off x="8965904" y="5013719"/>
                <a:ext cx="29890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atin typeface="Bradley Hand ITC" panose="03070402050302030203" pitchFamily="66" charset="0"/>
                    <a:ea typeface="Cambria Math" panose="02040503050406030204" pitchFamily="18" charset="0"/>
                  </a:rPr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𝑴𝑳</m:t>
                        </m:r>
                      </m:sub>
                    </m:sSub>
                  </m:oMath>
                </a14:m>
                <a:r>
                  <a:rPr lang="en-US" altLang="ko-KR" sz="1200" b="1" dirty="0">
                    <a:latin typeface="Bradley Hand ITC" panose="03070402050302030203" pitchFamily="66" charset="0"/>
                  </a:rPr>
                  <a:t> assumes the fact that noise from different coils may be correlated only over space (i.e., coils) and not over k-space.</a:t>
                </a: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F0B0A6F-725F-4E94-AF0D-EADBD3364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904" y="5013719"/>
                <a:ext cx="2989029" cy="646331"/>
              </a:xfrm>
              <a:prstGeom prst="rect">
                <a:avLst/>
              </a:prstGeom>
              <a:blipFill>
                <a:blip r:embed="rId11"/>
                <a:stretch>
                  <a:fillRect l="-204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3F34288-7360-4583-835A-C196B70A237F}"/>
                  </a:ext>
                </a:extLst>
              </p:cNvPr>
              <p:cNvSpPr/>
              <p:nvPr/>
            </p:nvSpPr>
            <p:spPr>
              <a:xfrm>
                <a:off x="553768" y="4520494"/>
                <a:ext cx="11333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melior"/>
                  </a:rPr>
                  <a:t>The weighting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melior"/>
                  </a:rPr>
                  <a:t> can be eliminated from cost function by applying a </a:t>
                </a:r>
                <a:r>
                  <a:rPr lang="en-US" altLang="ko-KR" b="1" dirty="0">
                    <a:latin typeface="amelior"/>
                  </a:rPr>
                  <a:t>noise-decorrelation</a:t>
                </a:r>
                <a:r>
                  <a:rPr lang="en-US" altLang="ko-KR" dirty="0">
                    <a:latin typeface="amelior"/>
                  </a:rPr>
                  <a:t> procedure.</a:t>
                </a:r>
                <a:endParaRPr lang="ko-KR" altLang="en-US" dirty="0">
                  <a:latin typeface="amelior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3F34288-7360-4583-835A-C196B70A2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8" y="4520494"/>
                <a:ext cx="11333432" cy="369332"/>
              </a:xfrm>
              <a:prstGeom prst="rect">
                <a:avLst/>
              </a:prstGeom>
              <a:blipFill>
                <a:blip r:embed="rId12"/>
                <a:stretch>
                  <a:fillRect l="-48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6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2.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/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𝑑𝑖𝑝𝑜𝑙𝑒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𝑔𝑦𝑟𝑜𝑚𝑎𝑔𝑛𝑒𝑡𝑖𝑐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𝑠𝑝𝑖𝑛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DBBC1-9EEE-460F-BDC8-E995A108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3610" y="2582030"/>
                <a:ext cx="2478507" cy="576440"/>
              </a:xfrm>
              <a:prstGeom prst="rect">
                <a:avLst/>
              </a:prstGeom>
              <a:blipFill>
                <a:blip r:embed="rId2"/>
                <a:stretch>
                  <a:fillRect l="-2956" t="-1064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8C42C-62C6-489C-88E7-13E2F8DB7954}"/>
              </a:ext>
            </a:extLst>
          </p:cNvPr>
          <p:cNvSpPr/>
          <p:nvPr/>
        </p:nvSpPr>
        <p:spPr>
          <a:xfrm>
            <a:off x="-2571245" y="568110"/>
            <a:ext cx="1047245" cy="7926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86879A-FF2E-49C0-89BF-C279EAB9A359}"/>
              </a:ext>
            </a:extLst>
          </p:cNvPr>
          <p:cNvSpPr/>
          <p:nvPr/>
        </p:nvSpPr>
        <p:spPr>
          <a:xfrm>
            <a:off x="368150" y="6953001"/>
            <a:ext cx="572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https://www.hindawi.com/journals/jam/2013/296185/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F1A9634-E5CB-418F-9889-9D650A112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67" y="629482"/>
            <a:ext cx="5450099" cy="73123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F87264-F116-4A9E-934A-E4B8069A0DB8}"/>
              </a:ext>
            </a:extLst>
          </p:cNvPr>
          <p:cNvCxnSpPr>
            <a:cxnSpLocks/>
          </p:cNvCxnSpPr>
          <p:nvPr/>
        </p:nvCxnSpPr>
        <p:spPr>
          <a:xfrm>
            <a:off x="3361267" y="1170474"/>
            <a:ext cx="1092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8C64BC-45BB-4930-99EB-2085B9DCFB18}"/>
              </a:ext>
            </a:extLst>
          </p:cNvPr>
          <p:cNvGrpSpPr/>
          <p:nvPr/>
        </p:nvGrpSpPr>
        <p:grpSpPr>
          <a:xfrm>
            <a:off x="840070" y="2364424"/>
            <a:ext cx="5673119" cy="3286003"/>
            <a:chOff x="874638" y="2270910"/>
            <a:chExt cx="5673119" cy="328600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651D601-923A-4A64-A0B6-4793FB7DC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321" y="2270910"/>
              <a:ext cx="1068351" cy="240842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F6E40B1-DD8F-4135-B440-9F71A40FF758}"/>
                </a:ext>
              </a:extLst>
            </p:cNvPr>
            <p:cNvGrpSpPr/>
            <p:nvPr/>
          </p:nvGrpSpPr>
          <p:grpSpPr>
            <a:xfrm>
              <a:off x="923321" y="2570830"/>
              <a:ext cx="1586934" cy="274767"/>
              <a:chOff x="792199" y="3379804"/>
              <a:chExt cx="1586934" cy="27476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F896DFC-E2E5-4EC6-B424-9DA703F9C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199" y="3379804"/>
                <a:ext cx="673669" cy="244429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73F19F8-138F-4AA4-835E-8829764E53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0870"/>
              <a:stretch/>
            </p:blipFill>
            <p:spPr>
              <a:xfrm>
                <a:off x="1502767" y="3410142"/>
                <a:ext cx="876366" cy="244429"/>
              </a:xfrm>
              <a:prstGeom prst="rect">
                <a:avLst/>
              </a:prstGeom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C9F1B80-EC13-4ECC-86A1-B1FE7FCC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7154" y="2704426"/>
              <a:ext cx="993918" cy="12533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5F4DD20-F10C-44C2-AF66-EC7CDAAD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4638" y="2844261"/>
              <a:ext cx="4767819" cy="70186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336293D-AC2E-436D-B0FF-FE86EEB76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8683" y="3634381"/>
              <a:ext cx="4597023" cy="192253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BC5A19-729B-4A74-8103-22AEA8F2C572}"/>
                </a:ext>
              </a:extLst>
            </p:cNvPr>
            <p:cNvSpPr/>
            <p:nvPr/>
          </p:nvSpPr>
          <p:spPr>
            <a:xfrm>
              <a:off x="2182629" y="2270910"/>
              <a:ext cx="172296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latin typeface="Bradley Hand ITC" panose="03070402050302030203" pitchFamily="66" charset="0"/>
                </a:rPr>
                <a:t>// Cholesky decomposition</a:t>
              </a:r>
              <a:endParaRPr lang="ko-KR" altLang="en-US" sz="1000" b="1" dirty="0">
                <a:latin typeface="Bradley Hand ITC" panose="03070402050302030203" pitchFamily="66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86C23A6-F98F-4C4F-A9A8-34B9A71EBFBE}"/>
                    </a:ext>
                  </a:extLst>
                </p:cNvPr>
                <p:cNvSpPr/>
                <p:nvPr/>
              </p:nvSpPr>
              <p:spPr>
                <a:xfrm>
                  <a:off x="3905596" y="2634780"/>
                  <a:ext cx="2291443" cy="264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b="1" dirty="0">
                      <a:latin typeface="Bradley Hand ITC" panose="03070402050302030203" pitchFamily="66" charset="0"/>
                    </a:rPr>
                    <a:t>//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  <m:t>ⓧ</m:t>
                              </m:r>
                              <m:r>
                                <a:rPr lang="en-US" altLang="ko-KR" sz="1100" b="1" i="1" dirty="0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1100" b="1">
                          <a:latin typeface="Bradley Hand ITC" panose="03070402050302030203" pitchFamily="66" charset="0"/>
                        </a:rPr>
                        <m:t>ⓧ</m:t>
                      </m:r>
                      <m:sSup>
                        <m:sSupPr>
                          <m:ctrlPr>
                            <a:rPr lang="en-US" altLang="ko-KR" sz="11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ko-KR" sz="1100" b="1" i="1" dirty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100" b="1" dirty="0">
                    <a:latin typeface="Bradley Hand ITC" panose="03070402050302030203" pitchFamily="66" charset="0"/>
                  </a:endParaRPr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86C23A6-F98F-4C4F-A9A8-34B9A71EBF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596" y="2634780"/>
                  <a:ext cx="2291443" cy="264624"/>
                </a:xfrm>
                <a:prstGeom prst="rect">
                  <a:avLst/>
                </a:prstGeom>
                <a:blipFill>
                  <a:blip r:embed="rId11"/>
                  <a:stretch>
                    <a:fillRect b="-186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76B1E666-ACC2-47E2-9E81-9EA0FB1053E7}"/>
                    </a:ext>
                  </a:extLst>
                </p:cNvPr>
                <p:cNvSpPr/>
                <p:nvPr/>
              </p:nvSpPr>
              <p:spPr>
                <a:xfrm>
                  <a:off x="4256314" y="3502069"/>
                  <a:ext cx="2291443" cy="264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b="1" dirty="0">
                      <a:latin typeface="Bradley Hand ITC" panose="03070402050302030203" pitchFamily="66" charset="0"/>
                    </a:rPr>
                    <a:t>//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1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100" b="1" i="1" dirty="0">
                              <a:latin typeface="Cambria Math" panose="02040503050406030204" pitchFamily="18" charset="0"/>
                            </a:rPr>
                            <m:t>ⓧ</m:t>
                          </m:r>
                          <m:r>
                            <a:rPr lang="en-US" altLang="ko-KR" sz="1100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d>
                        <m:dPr>
                          <m:ctrlPr>
                            <a:rPr lang="en-US" altLang="ko-KR" sz="11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1100" b="1" i="1" dirty="0">
                              <a:latin typeface="Cambria Math" panose="02040503050406030204" pitchFamily="18" charset="0"/>
                            </a:rPr>
                            <m:t>ⓧ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𝑨𝑪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100" b="1" i="1" dirty="0">
                          <a:latin typeface="Cambria Math" panose="02040503050406030204" pitchFamily="18" charset="0"/>
                        </a:rPr>
                        <m:t>ⓧ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𝑩𝑫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100" b="1" dirty="0">
                    <a:latin typeface="Bradley Hand ITC" panose="03070402050302030203" pitchFamily="66" charset="0"/>
                  </a:endParaRPr>
                </a:p>
              </p:txBody>
            </p:sp>
          </mc:Choice>
          <mc:Fallback xmlns="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76B1E666-ACC2-47E2-9E81-9EA0FB105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314" y="3502069"/>
                  <a:ext cx="2291443" cy="264624"/>
                </a:xfrm>
                <a:prstGeom prst="rect">
                  <a:avLst/>
                </a:prstGeom>
                <a:blipFill>
                  <a:blip r:embed="rId12"/>
                  <a:stretch>
                    <a:fillRect b="-186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562B90-7AD6-4DC8-AC52-A94DF677593D}"/>
                </a:ext>
              </a:extLst>
            </p:cNvPr>
            <p:cNvSpPr txBox="1"/>
            <p:nvPr/>
          </p:nvSpPr>
          <p:spPr>
            <a:xfrm>
              <a:off x="3994039" y="2569633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028256-C6CB-451E-AFA7-BDFD26248820}"/>
              </a:ext>
            </a:extLst>
          </p:cNvPr>
          <p:cNvSpPr/>
          <p:nvPr/>
        </p:nvSpPr>
        <p:spPr>
          <a:xfrm>
            <a:off x="3692160" y="1128104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latin typeface="amelior"/>
              </a:rPr>
              <a:t>①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FF160A-995D-4350-998F-CB8A1A0C33F5}"/>
              </a:ext>
            </a:extLst>
          </p:cNvPr>
          <p:cNvSpPr/>
          <p:nvPr/>
        </p:nvSpPr>
        <p:spPr>
          <a:xfrm>
            <a:off x="409876" y="1677902"/>
            <a:ext cx="246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melior"/>
              </a:rPr>
              <a:t>① : Noise decorrelation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035B32-D59F-42C4-BD62-C9DA0E9FBAE0}"/>
              </a:ext>
            </a:extLst>
          </p:cNvPr>
          <p:cNvSpPr/>
          <p:nvPr/>
        </p:nvSpPr>
        <p:spPr>
          <a:xfrm>
            <a:off x="6435097" y="1679404"/>
            <a:ext cx="3738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melior"/>
              </a:rPr>
              <a:t>② : General expression of </a:t>
            </a:r>
            <a:r>
              <a:rPr lang="en-US" altLang="ko-KR" b="1" dirty="0" err="1">
                <a:latin typeface="amelior"/>
              </a:rPr>
              <a:t>regularizor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2AFDC8-D4B3-4FB6-AEF0-4BD42607C682}"/>
              </a:ext>
            </a:extLst>
          </p:cNvPr>
          <p:cNvSpPr/>
          <p:nvPr/>
        </p:nvSpPr>
        <p:spPr>
          <a:xfrm>
            <a:off x="5149976" y="1128104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latin typeface="amelior"/>
              </a:rPr>
              <a:t>②</a:t>
            </a:r>
            <a:endParaRPr lang="ko-KR" altLang="en-US" sz="11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C42F123-19E9-47FA-B77C-F45FF2CE8A5C}"/>
              </a:ext>
            </a:extLst>
          </p:cNvPr>
          <p:cNvCxnSpPr>
            <a:cxnSpLocks/>
          </p:cNvCxnSpPr>
          <p:nvPr/>
        </p:nvCxnSpPr>
        <p:spPr>
          <a:xfrm>
            <a:off x="5121278" y="1170474"/>
            <a:ext cx="38312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4CBBB2-8393-43F5-BA1B-24EFA74AEA7A}"/>
              </a:ext>
            </a:extLst>
          </p:cNvPr>
          <p:cNvGrpSpPr/>
          <p:nvPr/>
        </p:nvGrpSpPr>
        <p:grpSpPr>
          <a:xfrm>
            <a:off x="6879060" y="2162353"/>
            <a:ext cx="4781550" cy="885825"/>
            <a:chOff x="1333486" y="1157072"/>
            <a:chExt cx="4781550" cy="885825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A9042A2-0BD5-42DA-8EB0-E35FFB11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33486" y="1157072"/>
              <a:ext cx="4781550" cy="885825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5BF49D0-594B-4469-9784-160DADFCF795}"/>
                </a:ext>
              </a:extLst>
            </p:cNvPr>
            <p:cNvSpPr/>
            <p:nvPr/>
          </p:nvSpPr>
          <p:spPr>
            <a:xfrm>
              <a:off x="4417429" y="1644650"/>
              <a:ext cx="94246" cy="107950"/>
            </a:xfrm>
            <a:prstGeom prst="rect">
              <a:avLst/>
            </a:prstGeom>
            <a:solidFill>
              <a:schemeClr val="accent6">
                <a:alpha val="31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D3AF08B-FB9F-4CBF-A306-93D9305AD741}"/>
                </a:ext>
              </a:extLst>
            </p:cNvPr>
            <p:cNvSpPr/>
            <p:nvPr/>
          </p:nvSpPr>
          <p:spPr>
            <a:xfrm>
              <a:off x="4325354" y="1644650"/>
              <a:ext cx="94246" cy="10795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695F82-9039-4E45-AE92-38990558071C}"/>
                </a:ext>
              </a:extLst>
            </p:cNvPr>
            <p:cNvSpPr/>
            <p:nvPr/>
          </p:nvSpPr>
          <p:spPr>
            <a:xfrm>
              <a:off x="3644862" y="1847850"/>
              <a:ext cx="120687" cy="122609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52CDF40-CF13-4E0C-8935-CBC572296544}"/>
                </a:ext>
              </a:extLst>
            </p:cNvPr>
            <p:cNvSpPr/>
            <p:nvPr/>
          </p:nvSpPr>
          <p:spPr>
            <a:xfrm>
              <a:off x="2160984" y="1847849"/>
              <a:ext cx="120686" cy="122609"/>
            </a:xfrm>
            <a:prstGeom prst="rect">
              <a:avLst/>
            </a:prstGeom>
            <a:solidFill>
              <a:schemeClr val="accent6">
                <a:alpha val="31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7BBAF8D-9FEA-458C-9CEE-EE075C17CE13}"/>
                </a:ext>
              </a:extLst>
            </p:cNvPr>
            <p:cNvSpPr/>
            <p:nvPr/>
          </p:nvSpPr>
          <p:spPr>
            <a:xfrm>
              <a:off x="5040157" y="1538679"/>
              <a:ext cx="120686" cy="122609"/>
            </a:xfrm>
            <a:prstGeom prst="rect">
              <a:avLst/>
            </a:prstGeom>
            <a:solidFill>
              <a:schemeClr val="accent6">
                <a:alpha val="31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8B26B6F-40D8-43C1-B35D-E522B7F2C739}"/>
                </a:ext>
              </a:extLst>
            </p:cNvPr>
            <p:cNvSpPr/>
            <p:nvPr/>
          </p:nvSpPr>
          <p:spPr>
            <a:xfrm>
              <a:off x="2962901" y="1326309"/>
              <a:ext cx="120686" cy="122609"/>
            </a:xfrm>
            <a:prstGeom prst="rect">
              <a:avLst/>
            </a:prstGeom>
            <a:solidFill>
              <a:schemeClr val="accent6">
                <a:alpha val="31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37ADB6-5A6F-4927-B0AA-DB855B694725}"/>
                </a:ext>
              </a:extLst>
            </p:cNvPr>
            <p:cNvSpPr/>
            <p:nvPr/>
          </p:nvSpPr>
          <p:spPr>
            <a:xfrm>
              <a:off x="3825964" y="1326309"/>
              <a:ext cx="120686" cy="122609"/>
            </a:xfrm>
            <a:prstGeom prst="rect">
              <a:avLst/>
            </a:prstGeom>
            <a:solidFill>
              <a:schemeClr val="accent6">
                <a:alpha val="31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D3E614-B0EE-414E-840E-091C2B207257}"/>
                  </a:ext>
                </a:extLst>
              </p:cNvPr>
              <p:cNvSpPr txBox="1"/>
              <p:nvPr/>
            </p:nvSpPr>
            <p:spPr>
              <a:xfrm>
                <a:off x="8703193" y="3158687"/>
                <a:ext cx="3327834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𝑟𝑒𝑔𝑢𝑙𝑎𝑟𝑖𝑧𝑒𝑟</m:t>
                    </m:r>
                  </m:oMath>
                </a14:m>
                <a:r>
                  <a:rPr lang="en-US" altLang="ko-KR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𝑟𝑒𝑔𝑢𝑙𝑎𝑟𝑖𝑧𝑒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𝑠𝑢𝑏𝑜𝑟𝑑𝑖𝑛𝑎𝑡𝑒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altLang="ko-KR" sz="1100" dirty="0"/>
                  <a:t> (property)</a:t>
                </a:r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100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𝑜𝑝𝑒𝑟𝑎𝑡𝑜𝑟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𝑐𝑜𝑚𝑝𝑙𝑒𝑡𝑒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𝑟𝑒𝑔𝑢𝑙𝑎𝑟𝑖𝑧𝑒𝑟</m:t>
                    </m:r>
                  </m:oMath>
                </a14:m>
                <a:r>
                  <a:rPr lang="ko-KR" altLang="en-US" sz="1100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D3E614-B0EE-414E-840E-091C2B207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193" y="3158687"/>
                <a:ext cx="3327834" cy="507831"/>
              </a:xfrm>
              <a:prstGeom prst="rect">
                <a:avLst/>
              </a:prstGeom>
              <a:blipFill>
                <a:blip r:embed="rId14"/>
                <a:stretch>
                  <a:fillRect l="-1648" b="-1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그림 45">
            <a:extLst>
              <a:ext uri="{FF2B5EF4-FFF2-40B4-BE49-F238E27FC236}">
                <a16:creationId xmlns:a16="http://schemas.microsoft.com/office/drawing/2014/main" id="{D54E2D34-7180-4EC0-8BDE-8A80C0268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35454" y="4012369"/>
            <a:ext cx="3498036" cy="2497699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0247A1-DC14-4723-8B7A-94922BC1901C}"/>
              </a:ext>
            </a:extLst>
          </p:cNvPr>
          <p:cNvSpPr/>
          <p:nvPr/>
        </p:nvSpPr>
        <p:spPr>
          <a:xfrm>
            <a:off x="6879060" y="3738955"/>
            <a:ext cx="113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melior"/>
              </a:rPr>
              <a:t>Examples)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60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amelior"/>
        <a:ea typeface="amelio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15571</TotalTime>
  <Words>1703</Words>
  <Application>Microsoft Office PowerPoint</Application>
  <PresentationFormat>와이드스크린</PresentationFormat>
  <Paragraphs>217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amelior</vt:lpstr>
      <vt:lpstr>Times-Roman</vt:lpstr>
      <vt:lpstr>맑은 고딕</vt:lpstr>
      <vt:lpstr>Arial</vt:lpstr>
      <vt:lpstr>Bradley Hand ITC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Intern</dc:creator>
  <cp:lastModifiedBy>Intern</cp:lastModifiedBy>
  <cp:revision>484</cp:revision>
  <cp:lastPrinted>2019-02-14T07:21:22Z</cp:lastPrinted>
  <dcterms:created xsi:type="dcterms:W3CDTF">2019-01-10T06:28:26Z</dcterms:created>
  <dcterms:modified xsi:type="dcterms:W3CDTF">2019-04-12T05:04:20Z</dcterms:modified>
</cp:coreProperties>
</file>