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9" r:id="rId5"/>
    <p:sldId id="270" r:id="rId6"/>
    <p:sldId id="272" r:id="rId7"/>
    <p:sldId id="273" r:id="rId8"/>
    <p:sldId id="274" r:id="rId9"/>
    <p:sldId id="275" r:id="rId10"/>
    <p:sldId id="276" r:id="rId11"/>
    <p:sldId id="277" r:id="rId12"/>
    <p:sldId id="278" r:id="rId13"/>
    <p:sldId id="279" r:id="rId14"/>
    <p:sldId id="286" r:id="rId15"/>
    <p:sldId id="281" r:id="rId16"/>
    <p:sldId id="283" r:id="rId17"/>
    <p:sldId id="285" r:id="rId18"/>
    <p:sldId id="284" r:id="rId19"/>
    <p:sldId id="288" r:id="rId20"/>
    <p:sldId id="287" r:id="rId21"/>
    <p:sldId id="289" r:id="rId22"/>
    <p:sldId id="291" r:id="rId23"/>
    <p:sldId id="292" r:id="rId24"/>
    <p:sldId id="293" r:id="rId25"/>
    <p:sldId id="294" r:id="rId26"/>
    <p:sldId id="296" r:id="rId27"/>
    <p:sldId id="298" r:id="rId28"/>
    <p:sldId id="297" r:id="rId29"/>
    <p:sldId id="295" r:id="rId30"/>
    <p:sldId id="299" r:id="rId31"/>
    <p:sldId id="300" r:id="rId32"/>
  </p:sldIdLst>
  <p:sldSz cx="12192000" cy="6858000"/>
  <p:notesSz cx="9926638"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tern" initials="I" lastIdx="4" clrIdx="0">
    <p:extLst>
      <p:ext uri="{19B8F6BF-5375-455C-9EA6-DF929625EA0E}">
        <p15:presenceInfo xmlns:p15="http://schemas.microsoft.com/office/powerpoint/2012/main" userId="Inter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7" d="100"/>
          <a:sy n="117" d="100"/>
        </p:scale>
        <p:origin x="84"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81FC4F-48C4-4F74-9080-5B95CF1036D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41448A7-A47B-43E2-A57C-46CFE1C69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8F5042D-A289-43A3-AE87-98DB0CBBEB10}"/>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D2AAAED5-D2E2-409F-BC01-2C4305F4E8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3F823C-EB19-43D1-8E8F-5CB93FBD8E1C}"/>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3908407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35EFB4-315B-49F0-9B6C-2ECE415045C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4C2EF8-5085-450F-A21D-69031B2FAE89}"/>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96775909-D72B-4F32-848D-C8C9CA112166}"/>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126BB6FD-2597-4246-A7FF-54CEF0C2A8E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CBC09F5-8ACF-4D4E-8419-C2847E6844BF}"/>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393452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DC1A88F-11B0-4F72-A6A7-0EB407B96C8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EC1D332-449C-46A3-8848-0D2784CED00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7545F8E-AD32-4381-865A-5E80030E43E3}"/>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F8D58817-F894-403F-8FA1-A6BEF6C8662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FA4342-480A-43D2-BF50-F35436640044}"/>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290126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0E7757-D1D3-44D1-8AD0-D24B708D461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30F3D72-5CAF-4B3C-8836-FAF68106CF55}"/>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A997E02-B4A2-4D94-8E06-D179CA7CDCCB}"/>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69F85911-70A4-4B3B-95E5-4134CCEBF9B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9753DE8-6712-452B-8078-EAEB53D6F7E8}"/>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178945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C2A180-EAA3-4AA7-98D7-ED0E1EE040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1F87BC9-FFFD-408F-99DF-9262A387ED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E971C918-63D9-460C-8F4B-9567E1673ECD}"/>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301AB6B2-56B1-48BC-AB27-0984B5631DD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23F701B-D3D8-48A2-9F55-FDF7C69FA3FC}"/>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162679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F1B806-00E3-4ED2-9FBB-A95BA826EB25}"/>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EA8FDB2-2410-43F6-BD36-E0913844D5E6}"/>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0EB1FB64-71F4-400A-AA0E-AF5BB74A83E8}"/>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54AB30F0-F819-4158-9AFA-012CE214AC2B}"/>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6" name="바닥글 개체 틀 5">
            <a:extLst>
              <a:ext uri="{FF2B5EF4-FFF2-40B4-BE49-F238E27FC236}">
                <a16:creationId xmlns:a16="http://schemas.microsoft.com/office/drawing/2014/main" id="{D9EC63AD-0F03-4A9E-9666-AFBCAC3E328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CA08ED6-39A4-4A11-8FB6-6F209B6FD16D}"/>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2650115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29EDAD-652E-4ACD-8E89-A79BA4C3BAA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CB9D688-34DE-421B-901C-AF17E1237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1717B16F-8919-406F-9D1F-0554EAA9EE4D}"/>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2A5B29A0-0AD9-4D56-A5B7-DF23F0D90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3856D58E-B500-48D2-838C-D7CEB2686841}"/>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0C6E6170-8423-4C1A-8452-DA18B9C145E5}"/>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8" name="바닥글 개체 틀 7">
            <a:extLst>
              <a:ext uri="{FF2B5EF4-FFF2-40B4-BE49-F238E27FC236}">
                <a16:creationId xmlns:a16="http://schemas.microsoft.com/office/drawing/2014/main" id="{7194BB8E-F9EE-4B48-BC78-9A92EDC49443}"/>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F4C29372-5F84-4997-B48C-118BBEF3D05A}"/>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348412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FCDFAA9-3125-4075-882E-754E8930082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97D3F12B-AA22-465A-ACFD-F3EA61FDF7FF}"/>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4" name="바닥글 개체 틀 3">
            <a:extLst>
              <a:ext uri="{FF2B5EF4-FFF2-40B4-BE49-F238E27FC236}">
                <a16:creationId xmlns:a16="http://schemas.microsoft.com/office/drawing/2014/main" id="{CD7FCEB2-AB9B-40D1-9892-F46C4674D9A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B3525B6-BEED-43D4-B71C-C41DB2438FD4}"/>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261830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0CED5B0-1510-4CF2-920C-DA03AE93FD43}"/>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3" name="바닥글 개체 틀 2">
            <a:extLst>
              <a:ext uri="{FF2B5EF4-FFF2-40B4-BE49-F238E27FC236}">
                <a16:creationId xmlns:a16="http://schemas.microsoft.com/office/drawing/2014/main" id="{46A757D3-93D8-43F0-B35F-53DCE82B7F3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29CE882-F180-4A43-B18E-3C99C7E67157}"/>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384171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49B07A-B84A-44CA-8C61-5C0C9C678DF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15A905B-2C28-482B-B7FF-624C72A67F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6EE8021E-CB90-455D-BBE1-411F5FD1F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1F2A4D5-D69C-4B7C-B044-A3399739EA11}"/>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6" name="바닥글 개체 틀 5">
            <a:extLst>
              <a:ext uri="{FF2B5EF4-FFF2-40B4-BE49-F238E27FC236}">
                <a16:creationId xmlns:a16="http://schemas.microsoft.com/office/drawing/2014/main" id="{814670FA-F20D-4052-8890-83A2A32E53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DA59F6B-597E-4F30-8642-DCCD9EE22095}"/>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2074932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41ED80-05C2-49BC-A7E5-C03EE034EA8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453AA31-4AD9-496D-9C07-CCFE7C217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3928B0D-D515-47C4-AE47-8D40EECBF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F2F81144-C70D-4900-A33D-14B428BD7CEC}"/>
              </a:ext>
            </a:extLst>
          </p:cNvPr>
          <p:cNvSpPr>
            <a:spLocks noGrp="1"/>
          </p:cNvSpPr>
          <p:nvPr>
            <p:ph type="dt" sz="half" idx="10"/>
          </p:nvPr>
        </p:nvSpPr>
        <p:spPr/>
        <p:txBody>
          <a:bodyPr/>
          <a:lstStyle/>
          <a:p>
            <a:fld id="{2B1EAB39-F615-4739-9AA0-11FE21739833}" type="datetimeFigureOut">
              <a:rPr lang="ko-KR" altLang="en-US" smtClean="0"/>
              <a:t>2019-03-21</a:t>
            </a:fld>
            <a:endParaRPr lang="ko-KR" altLang="en-US"/>
          </a:p>
        </p:txBody>
      </p:sp>
      <p:sp>
        <p:nvSpPr>
          <p:cNvPr id="6" name="바닥글 개체 틀 5">
            <a:extLst>
              <a:ext uri="{FF2B5EF4-FFF2-40B4-BE49-F238E27FC236}">
                <a16:creationId xmlns:a16="http://schemas.microsoft.com/office/drawing/2014/main" id="{105B6A4D-670C-4E38-80CB-B04708EF994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BED290E-4EDA-4CDE-BD35-B7CAC4BEE23E}"/>
              </a:ext>
            </a:extLst>
          </p:cNvPr>
          <p:cNvSpPr>
            <a:spLocks noGrp="1"/>
          </p:cNvSpPr>
          <p:nvPr>
            <p:ph type="sldNum" sz="quarter" idx="12"/>
          </p:nvPr>
        </p:nvSpPr>
        <p:spPr/>
        <p:txBody>
          <a:body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11877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DB88E32-749A-4D12-9E92-EB9A692A2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0169E1B-FCDC-41BF-9D32-F7F1C057E3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A48937F-A81F-49AC-B37F-650B3CA9F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EAB39-F615-4739-9AA0-11FE21739833}" type="datetimeFigureOut">
              <a:rPr lang="ko-KR" altLang="en-US" smtClean="0"/>
              <a:t>2019-03-21</a:t>
            </a:fld>
            <a:endParaRPr lang="ko-KR" altLang="en-US"/>
          </a:p>
        </p:txBody>
      </p:sp>
      <p:sp>
        <p:nvSpPr>
          <p:cNvPr id="5" name="바닥글 개체 틀 4">
            <a:extLst>
              <a:ext uri="{FF2B5EF4-FFF2-40B4-BE49-F238E27FC236}">
                <a16:creationId xmlns:a16="http://schemas.microsoft.com/office/drawing/2014/main" id="{ACCEF297-D348-4EC5-ADA7-01CA6DCCE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FA3B58C-26C9-43FC-AD25-6A2393C12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59866-4A86-4E31-A86C-BBCB426ADE6A}" type="slidenum">
              <a:rPr lang="ko-KR" altLang="en-US" smtClean="0"/>
              <a:t>‹#›</a:t>
            </a:fld>
            <a:endParaRPr lang="ko-KR" altLang="en-US"/>
          </a:p>
        </p:txBody>
      </p:sp>
    </p:spTree>
    <p:extLst>
      <p:ext uri="{BB962C8B-B14F-4D97-AF65-F5344CB8AC3E}">
        <p14:creationId xmlns:p14="http://schemas.microsoft.com/office/powerpoint/2010/main" val="26545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0.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unction_(mathematics)" TargetMode="External"/><Relationship Id="rId2" Type="http://schemas.openxmlformats.org/officeDocument/2006/relationships/hyperlink" Target="https://en.wikipedia.org/wiki/Mathematics" TargetMode="External"/><Relationship Id="rId1" Type="http://schemas.openxmlformats.org/officeDocument/2006/relationships/slideLayout" Target="../slideLayouts/slideLayout1.xml"/><Relationship Id="rId4" Type="http://schemas.openxmlformats.org/officeDocument/2006/relationships/hyperlink" Target="https://en.wikipedia.org/wiki/Domain_of_a_fun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1260642" y="2598003"/>
            <a:ext cx="5213684" cy="1661993"/>
          </a:xfrm>
          <a:prstGeom prst="rect">
            <a:avLst/>
          </a:prstGeom>
          <a:noFill/>
        </p:spPr>
        <p:txBody>
          <a:bodyPr wrap="square" rtlCol="0">
            <a:spAutoFit/>
          </a:bodyPr>
          <a:lstStyle/>
          <a:p>
            <a:r>
              <a:rPr lang="en-US" altLang="ko-KR" sz="5400" b="1" dirty="0"/>
              <a:t>Sparse MRI:</a:t>
            </a:r>
          </a:p>
          <a:p>
            <a:r>
              <a:rPr lang="en-US" altLang="ko-KR" sz="2400" b="1" dirty="0"/>
              <a:t>The Application of Compresses Sensing for Rapid MR Imaging</a:t>
            </a:r>
            <a:endParaRPr lang="ko-KR" altLang="en-US" sz="5400" b="1" dirty="0"/>
          </a:p>
        </p:txBody>
      </p:sp>
    </p:spTree>
    <p:extLst>
      <p:ext uri="{BB962C8B-B14F-4D97-AF65-F5344CB8AC3E}">
        <p14:creationId xmlns:p14="http://schemas.microsoft.com/office/powerpoint/2010/main" val="2520879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2.1. Compressed Sensing</a:t>
            </a:r>
          </a:p>
        </p:txBody>
      </p:sp>
      <p:pic>
        <p:nvPicPr>
          <p:cNvPr id="7" name="그림 6">
            <a:extLst>
              <a:ext uri="{FF2B5EF4-FFF2-40B4-BE49-F238E27FC236}">
                <a16:creationId xmlns:a16="http://schemas.microsoft.com/office/drawing/2014/main" id="{7FD51BCD-A5FB-4C8D-8275-8A331C2D29C5}"/>
              </a:ext>
            </a:extLst>
          </p:cNvPr>
          <p:cNvPicPr>
            <a:picLocks noChangeAspect="1"/>
          </p:cNvPicPr>
          <p:nvPr/>
        </p:nvPicPr>
        <p:blipFill rotWithShape="1">
          <a:blip r:embed="rId2"/>
          <a:srcRect t="1" b="-79"/>
          <a:stretch/>
        </p:blipFill>
        <p:spPr>
          <a:xfrm>
            <a:off x="7938550" y="266700"/>
            <a:ext cx="3873789" cy="6324600"/>
          </a:xfrm>
          <a:prstGeom prst="rect">
            <a:avLst/>
          </a:prstGeom>
        </p:spPr>
      </p:pic>
      <p:sp>
        <p:nvSpPr>
          <p:cNvPr id="2" name="직사각형 1">
            <a:extLst>
              <a:ext uri="{FF2B5EF4-FFF2-40B4-BE49-F238E27FC236}">
                <a16:creationId xmlns:a16="http://schemas.microsoft.com/office/drawing/2014/main" id="{31F68F14-C16C-4A02-8DE2-EDD7EC71484F}"/>
              </a:ext>
            </a:extLst>
          </p:cNvPr>
          <p:cNvSpPr/>
          <p:nvPr/>
        </p:nvSpPr>
        <p:spPr>
          <a:xfrm>
            <a:off x="738703" y="856777"/>
            <a:ext cx="7345754" cy="2862322"/>
          </a:xfrm>
          <a:prstGeom prst="rect">
            <a:avLst/>
          </a:prstGeom>
        </p:spPr>
        <p:txBody>
          <a:bodyPr wrap="square">
            <a:spAutoFit/>
          </a:bodyPr>
          <a:lstStyle/>
          <a:p>
            <a:r>
              <a:rPr lang="en-US" altLang="ko-KR" sz="2000" b="1" dirty="0">
                <a:latin typeface="Melior"/>
              </a:rPr>
              <a:t>The CS approach requirements </a:t>
            </a:r>
            <a:r>
              <a:rPr lang="en-US" altLang="ko-KR" sz="2000" dirty="0">
                <a:latin typeface="Melior"/>
              </a:rPr>
              <a:t>:</a:t>
            </a:r>
          </a:p>
          <a:p>
            <a:endParaRPr lang="en-US" altLang="ko-KR" sz="2000" dirty="0">
              <a:latin typeface="Melior"/>
            </a:endParaRPr>
          </a:p>
          <a:p>
            <a:r>
              <a:rPr lang="en-US" altLang="ko-KR" sz="2000" dirty="0">
                <a:latin typeface="Melior"/>
              </a:rPr>
              <a:t>	(a) the desired </a:t>
            </a:r>
            <a:r>
              <a:rPr lang="en-US" altLang="ko-KR" sz="2000" b="1" dirty="0">
                <a:latin typeface="Melior"/>
              </a:rPr>
              <a:t>image have a sparse representation </a:t>
            </a:r>
          </a:p>
          <a:p>
            <a:r>
              <a:rPr lang="en-US" altLang="ko-KR" sz="2000" b="1" dirty="0">
                <a:latin typeface="Melior"/>
              </a:rPr>
              <a:t>	in a known transform domain </a:t>
            </a:r>
            <a:r>
              <a:rPr lang="en-US" altLang="ko-KR" sz="2000" dirty="0">
                <a:latin typeface="Melior"/>
              </a:rPr>
              <a:t>(i.e., is compressible).</a:t>
            </a:r>
          </a:p>
          <a:p>
            <a:r>
              <a:rPr lang="en-US" altLang="ko-KR" sz="2000" dirty="0">
                <a:latin typeface="Melior"/>
              </a:rPr>
              <a:t>	(b) the </a:t>
            </a:r>
            <a:r>
              <a:rPr lang="en-US" altLang="ko-KR" sz="2000" b="1" dirty="0">
                <a:latin typeface="Melior"/>
              </a:rPr>
              <a:t>aliasing artifacts </a:t>
            </a:r>
            <a:r>
              <a:rPr lang="en-US" altLang="ko-KR" sz="2000" dirty="0">
                <a:latin typeface="Melior"/>
              </a:rPr>
              <a:t>due to </a:t>
            </a:r>
            <a:r>
              <a:rPr lang="en-US" altLang="ko-KR" sz="2000" i="1" dirty="0">
                <a:latin typeface="Melior-Italic"/>
              </a:rPr>
              <a:t>k</a:t>
            </a:r>
            <a:r>
              <a:rPr lang="en-US" altLang="ko-KR" sz="2000" dirty="0">
                <a:latin typeface="Melior"/>
              </a:rPr>
              <a:t>-space </a:t>
            </a:r>
            <a:r>
              <a:rPr lang="en-US" altLang="ko-KR" sz="2000" dirty="0" err="1">
                <a:latin typeface="Melior"/>
              </a:rPr>
              <a:t>undersampling</a:t>
            </a:r>
            <a:r>
              <a:rPr lang="en-US" altLang="ko-KR" sz="2000" dirty="0">
                <a:latin typeface="Melior"/>
              </a:rPr>
              <a:t> </a:t>
            </a:r>
          </a:p>
          <a:p>
            <a:r>
              <a:rPr lang="en-US" altLang="ko-KR" sz="2000" dirty="0">
                <a:latin typeface="Melior"/>
              </a:rPr>
              <a:t>	</a:t>
            </a:r>
            <a:r>
              <a:rPr lang="en-US" altLang="ko-KR" sz="2000" b="1" dirty="0">
                <a:latin typeface="Melior"/>
              </a:rPr>
              <a:t>be incoherent </a:t>
            </a:r>
            <a:r>
              <a:rPr lang="en-US" altLang="ko-KR" sz="2000" dirty="0">
                <a:latin typeface="Melior"/>
              </a:rPr>
              <a:t>(noise like) in that transform domain. </a:t>
            </a:r>
          </a:p>
          <a:p>
            <a:r>
              <a:rPr lang="en-US" altLang="ko-KR" sz="2000" dirty="0">
                <a:latin typeface="Melior"/>
              </a:rPr>
              <a:t>	(c) a nonlinear reconstruction be used to enforce </a:t>
            </a:r>
          </a:p>
          <a:p>
            <a:r>
              <a:rPr lang="en-US" altLang="ko-KR" sz="2000" dirty="0">
                <a:latin typeface="Melior"/>
              </a:rPr>
              <a:t>	both sparsity of the image representation and </a:t>
            </a:r>
          </a:p>
          <a:p>
            <a:r>
              <a:rPr lang="en-US" altLang="ko-KR" sz="2000" dirty="0">
                <a:latin typeface="Melior"/>
              </a:rPr>
              <a:t>	consistency with the acquired data.</a:t>
            </a:r>
            <a:endParaRPr lang="ko-KR" altLang="en-US" sz="2000" dirty="0"/>
          </a:p>
        </p:txBody>
      </p:sp>
    </p:spTree>
    <p:extLst>
      <p:ext uri="{BB962C8B-B14F-4D97-AF65-F5344CB8AC3E}">
        <p14:creationId xmlns:p14="http://schemas.microsoft.com/office/powerpoint/2010/main" val="310636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2.1. Compressed Sensing</a:t>
            </a:r>
          </a:p>
        </p:txBody>
      </p:sp>
      <p:sp>
        <p:nvSpPr>
          <p:cNvPr id="6" name="직사각형 5">
            <a:extLst>
              <a:ext uri="{FF2B5EF4-FFF2-40B4-BE49-F238E27FC236}">
                <a16:creationId xmlns:a16="http://schemas.microsoft.com/office/drawing/2014/main" id="{35E1B906-C0BE-456C-A7B9-0AA44135C7DF}"/>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44094DE1-AD91-45B0-9408-44648AB47B00}"/>
              </a:ext>
            </a:extLst>
          </p:cNvPr>
          <p:cNvSpPr/>
          <p:nvPr/>
        </p:nvSpPr>
        <p:spPr>
          <a:xfrm>
            <a:off x="444500" y="556056"/>
            <a:ext cx="6096000" cy="369332"/>
          </a:xfrm>
          <a:prstGeom prst="rect">
            <a:avLst/>
          </a:prstGeom>
        </p:spPr>
        <p:txBody>
          <a:bodyPr>
            <a:spAutoFit/>
          </a:bodyPr>
          <a:lstStyle/>
          <a:p>
            <a:r>
              <a:rPr lang="en-US" altLang="ko-KR" b="1" dirty="0">
                <a:latin typeface="Melior"/>
              </a:rPr>
              <a:t>The importance of incoherence</a:t>
            </a:r>
            <a:endParaRPr lang="ko-KR" altLang="en-US" b="1" dirty="0"/>
          </a:p>
        </p:txBody>
      </p:sp>
      <p:sp>
        <p:nvSpPr>
          <p:cNvPr id="5" name="직사각형 4">
            <a:extLst>
              <a:ext uri="{FF2B5EF4-FFF2-40B4-BE49-F238E27FC236}">
                <a16:creationId xmlns:a16="http://schemas.microsoft.com/office/drawing/2014/main" id="{7459EFA7-9EEF-4BEE-9461-552A8D2AF6F6}"/>
              </a:ext>
            </a:extLst>
          </p:cNvPr>
          <p:cNvSpPr/>
          <p:nvPr/>
        </p:nvSpPr>
        <p:spPr>
          <a:xfrm>
            <a:off x="792843" y="1432098"/>
            <a:ext cx="6096000" cy="369332"/>
          </a:xfrm>
          <a:prstGeom prst="rect">
            <a:avLst/>
          </a:prstGeom>
        </p:spPr>
        <p:txBody>
          <a:bodyPr>
            <a:spAutoFit/>
          </a:bodyPr>
          <a:lstStyle/>
          <a:p>
            <a:r>
              <a:rPr lang="en-US" altLang="ko-KR" i="1" dirty="0">
                <a:latin typeface="Melior"/>
              </a:rPr>
              <a:t>Example. </a:t>
            </a:r>
            <a:r>
              <a:rPr lang="en-US" altLang="ko-KR" sz="1400" i="1" dirty="0">
                <a:latin typeface="Melior"/>
              </a:rPr>
              <a:t>(</a:t>
            </a:r>
            <a:r>
              <a:rPr lang="en-US" altLang="ko-KR" sz="1400" dirty="0">
                <a:latin typeface="Melior"/>
              </a:rPr>
              <a:t>the sparse transform is simply the identity)</a:t>
            </a:r>
            <a:r>
              <a:rPr lang="en-US" altLang="ko-KR" dirty="0">
                <a:latin typeface="Melior"/>
              </a:rPr>
              <a:t> </a:t>
            </a:r>
            <a:endParaRPr lang="ko-KR" altLang="en-US" dirty="0"/>
          </a:p>
        </p:txBody>
      </p:sp>
      <p:sp>
        <p:nvSpPr>
          <p:cNvPr id="9" name="직사각형 8">
            <a:extLst>
              <a:ext uri="{FF2B5EF4-FFF2-40B4-BE49-F238E27FC236}">
                <a16:creationId xmlns:a16="http://schemas.microsoft.com/office/drawing/2014/main" id="{BBC945F0-6C4C-4619-A1CA-A85791959C4E}"/>
              </a:ext>
            </a:extLst>
          </p:cNvPr>
          <p:cNvSpPr/>
          <p:nvPr/>
        </p:nvSpPr>
        <p:spPr>
          <a:xfrm>
            <a:off x="6172200" y="2650047"/>
            <a:ext cx="6096000" cy="1015663"/>
          </a:xfrm>
          <a:prstGeom prst="rect">
            <a:avLst/>
          </a:prstGeom>
        </p:spPr>
        <p:txBody>
          <a:bodyPr>
            <a:spAutoFit/>
          </a:bodyPr>
          <a:lstStyle/>
          <a:p>
            <a:r>
              <a:rPr lang="en-US" altLang="ko-KR" sz="2000" dirty="0">
                <a:latin typeface="Melior"/>
              </a:rPr>
              <a:t>The reconstruction data from </a:t>
            </a:r>
            <a:r>
              <a:rPr lang="en-US" altLang="ko-KR" sz="2000" dirty="0" err="1">
                <a:latin typeface="Melior"/>
              </a:rPr>
              <a:t>equispaced</a:t>
            </a:r>
            <a:r>
              <a:rPr lang="en-US" altLang="ko-KR" sz="2000" dirty="0">
                <a:latin typeface="Melior"/>
              </a:rPr>
              <a:t> </a:t>
            </a:r>
            <a:r>
              <a:rPr lang="en-US" altLang="ko-KR" sz="2000" i="1" dirty="0">
                <a:latin typeface="Melior-Italic"/>
              </a:rPr>
              <a:t>k</a:t>
            </a:r>
            <a:r>
              <a:rPr lang="en-US" altLang="ko-KR" sz="2000" dirty="0">
                <a:latin typeface="Melior"/>
              </a:rPr>
              <a:t>-space </a:t>
            </a:r>
            <a:r>
              <a:rPr lang="en-US" altLang="ko-KR" sz="2000" dirty="0" err="1">
                <a:latin typeface="Melior"/>
              </a:rPr>
              <a:t>undersampling</a:t>
            </a:r>
            <a:r>
              <a:rPr lang="en-US" altLang="ko-KR" sz="2000" dirty="0">
                <a:latin typeface="Melior"/>
              </a:rPr>
              <a:t> shows coherent aliasing(a superposition of shifted replicas of the signal).</a:t>
            </a:r>
          </a:p>
        </p:txBody>
      </p:sp>
      <p:pic>
        <p:nvPicPr>
          <p:cNvPr id="16" name="그림 15">
            <a:extLst>
              <a:ext uri="{FF2B5EF4-FFF2-40B4-BE49-F238E27FC236}">
                <a16:creationId xmlns:a16="http://schemas.microsoft.com/office/drawing/2014/main" id="{03EB339D-6EDF-48CD-BCE4-09D7176AB8CA}"/>
              </a:ext>
            </a:extLst>
          </p:cNvPr>
          <p:cNvPicPr>
            <a:picLocks noChangeAspect="1"/>
          </p:cNvPicPr>
          <p:nvPr/>
        </p:nvPicPr>
        <p:blipFill>
          <a:blip r:embed="rId2"/>
          <a:stretch>
            <a:fillRect/>
          </a:stretch>
        </p:blipFill>
        <p:spPr>
          <a:xfrm>
            <a:off x="623717" y="1963985"/>
            <a:ext cx="5396084" cy="3846969"/>
          </a:xfrm>
          <a:prstGeom prst="rect">
            <a:avLst/>
          </a:prstGeom>
        </p:spPr>
      </p:pic>
      <p:sp>
        <p:nvSpPr>
          <p:cNvPr id="17" name="직사각형 16">
            <a:extLst>
              <a:ext uri="{FF2B5EF4-FFF2-40B4-BE49-F238E27FC236}">
                <a16:creationId xmlns:a16="http://schemas.microsoft.com/office/drawing/2014/main" id="{280A43C7-92DC-475B-847C-1EEDC3477DE8}"/>
              </a:ext>
            </a:extLst>
          </p:cNvPr>
          <p:cNvSpPr/>
          <p:nvPr/>
        </p:nvSpPr>
        <p:spPr>
          <a:xfrm>
            <a:off x="6172200" y="4059156"/>
            <a:ext cx="6096000" cy="1015663"/>
          </a:xfrm>
          <a:prstGeom prst="rect">
            <a:avLst/>
          </a:prstGeom>
        </p:spPr>
        <p:txBody>
          <a:bodyPr>
            <a:spAutoFit/>
          </a:bodyPr>
          <a:lstStyle/>
          <a:p>
            <a:r>
              <a:rPr lang="en-US" altLang="ko-KR" sz="2000" dirty="0">
                <a:latin typeface="Melior"/>
              </a:rPr>
              <a:t>In this case, there is an inherent ambiguity; it is not possible to distinguish between the original signal and its replicas, as they are all equally likely.</a:t>
            </a:r>
            <a:endParaRPr lang="ko-KR" altLang="en-US" sz="2000" dirty="0"/>
          </a:p>
        </p:txBody>
      </p:sp>
    </p:spTree>
    <p:extLst>
      <p:ext uri="{BB962C8B-B14F-4D97-AF65-F5344CB8AC3E}">
        <p14:creationId xmlns:p14="http://schemas.microsoft.com/office/powerpoint/2010/main" val="278084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2.1. Compressed Sensing</a:t>
            </a:r>
          </a:p>
        </p:txBody>
      </p:sp>
      <p:sp>
        <p:nvSpPr>
          <p:cNvPr id="6" name="직사각형 5">
            <a:extLst>
              <a:ext uri="{FF2B5EF4-FFF2-40B4-BE49-F238E27FC236}">
                <a16:creationId xmlns:a16="http://schemas.microsoft.com/office/drawing/2014/main" id="{35E1B906-C0BE-456C-A7B9-0AA44135C7DF}"/>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B9388F23-382C-4E88-95FA-EC7EF432D322}"/>
              </a:ext>
            </a:extLst>
          </p:cNvPr>
          <p:cNvSpPr/>
          <p:nvPr/>
        </p:nvSpPr>
        <p:spPr>
          <a:xfrm>
            <a:off x="4800599" y="1015537"/>
            <a:ext cx="7057570" cy="954107"/>
          </a:xfrm>
          <a:prstGeom prst="rect">
            <a:avLst/>
          </a:prstGeom>
        </p:spPr>
        <p:txBody>
          <a:bodyPr wrap="square">
            <a:spAutoFit/>
          </a:bodyPr>
          <a:lstStyle/>
          <a:p>
            <a:r>
              <a:rPr lang="en-US" altLang="ko-KR" sz="2000" b="1" dirty="0">
                <a:latin typeface="Melior"/>
              </a:rPr>
              <a:t>Random </a:t>
            </a:r>
            <a:r>
              <a:rPr lang="en-US" altLang="ko-KR" sz="2000" b="1" dirty="0" err="1">
                <a:latin typeface="Melior"/>
              </a:rPr>
              <a:t>undersampling</a:t>
            </a:r>
            <a:r>
              <a:rPr lang="en-US" altLang="ko-KR" sz="2000" b="1" dirty="0">
                <a:latin typeface="Melior"/>
              </a:rPr>
              <a:t> exhibits incoherent artifacts </a:t>
            </a:r>
            <a:r>
              <a:rPr lang="en-US" altLang="ko-KR" sz="2000" dirty="0">
                <a:latin typeface="Melior"/>
              </a:rPr>
              <a:t>that actually behave much like additive random noise. </a:t>
            </a:r>
            <a:r>
              <a:rPr lang="en-US" altLang="ko-KR" sz="1400" dirty="0">
                <a:latin typeface="Melior"/>
              </a:rPr>
              <a:t>(These artifacts are not noise; rather, the energy leakage from original signal.)</a:t>
            </a:r>
            <a:endParaRPr lang="en-US" altLang="ko-KR" sz="2000" dirty="0">
              <a:latin typeface="Melior"/>
            </a:endParaRPr>
          </a:p>
        </p:txBody>
      </p:sp>
      <p:sp>
        <p:nvSpPr>
          <p:cNvPr id="11" name="직사각형 10">
            <a:extLst>
              <a:ext uri="{FF2B5EF4-FFF2-40B4-BE49-F238E27FC236}">
                <a16:creationId xmlns:a16="http://schemas.microsoft.com/office/drawing/2014/main" id="{1C06AC59-F476-4A04-957E-A373B0EDB6EA}"/>
              </a:ext>
            </a:extLst>
          </p:cNvPr>
          <p:cNvSpPr/>
          <p:nvPr/>
        </p:nvSpPr>
        <p:spPr>
          <a:xfrm>
            <a:off x="4800600" y="2195760"/>
            <a:ext cx="7260771" cy="707886"/>
          </a:xfrm>
          <a:prstGeom prst="rect">
            <a:avLst/>
          </a:prstGeom>
        </p:spPr>
        <p:txBody>
          <a:bodyPr wrap="square">
            <a:spAutoFit/>
          </a:bodyPr>
          <a:lstStyle/>
          <a:p>
            <a:r>
              <a:rPr lang="en-US" altLang="ko-KR" sz="2000" dirty="0">
                <a:latin typeface="Melior"/>
              </a:rPr>
              <a:t>If all the underlying </a:t>
            </a:r>
            <a:r>
              <a:rPr lang="en-US" altLang="ko-KR" sz="2000" b="1" dirty="0">
                <a:latin typeface="Melior"/>
              </a:rPr>
              <a:t>original signal coefficients are known</a:t>
            </a:r>
            <a:r>
              <a:rPr lang="en-US" altLang="ko-KR" sz="2000" dirty="0">
                <a:latin typeface="Melior"/>
              </a:rPr>
              <a:t>, </a:t>
            </a:r>
          </a:p>
          <a:p>
            <a:r>
              <a:rPr lang="en-US" altLang="ko-KR" sz="2000" b="1" dirty="0">
                <a:latin typeface="Melior"/>
              </a:rPr>
              <a:t>this leakage can be calculated </a:t>
            </a:r>
            <a:r>
              <a:rPr lang="en-US" altLang="ko-KR" sz="2000" dirty="0">
                <a:latin typeface="Melior"/>
              </a:rPr>
              <a:t>analytically </a:t>
            </a:r>
            <a:r>
              <a:rPr lang="en-US" altLang="ko-KR" sz="2000" b="1" dirty="0">
                <a:latin typeface="Melior"/>
              </a:rPr>
              <a:t>by multiplying PSF</a:t>
            </a:r>
            <a:r>
              <a:rPr lang="en-US" altLang="ko-KR" sz="2000" dirty="0">
                <a:latin typeface="Melior"/>
              </a:rPr>
              <a:t>.</a:t>
            </a:r>
            <a:endParaRPr lang="ko-KR" altLang="en-US" sz="2000" dirty="0"/>
          </a:p>
        </p:txBody>
      </p:sp>
      <p:pic>
        <p:nvPicPr>
          <p:cNvPr id="12" name="그림 11">
            <a:extLst>
              <a:ext uri="{FF2B5EF4-FFF2-40B4-BE49-F238E27FC236}">
                <a16:creationId xmlns:a16="http://schemas.microsoft.com/office/drawing/2014/main" id="{3EC8FBB7-1105-4CCF-8FE3-06081A4C0A89}"/>
              </a:ext>
            </a:extLst>
          </p:cNvPr>
          <p:cNvPicPr>
            <a:picLocks noChangeAspect="1"/>
          </p:cNvPicPr>
          <p:nvPr/>
        </p:nvPicPr>
        <p:blipFill>
          <a:blip r:embed="rId2"/>
          <a:stretch>
            <a:fillRect/>
          </a:stretch>
        </p:blipFill>
        <p:spPr>
          <a:xfrm>
            <a:off x="445091" y="496396"/>
            <a:ext cx="4000500" cy="6191250"/>
          </a:xfrm>
          <a:prstGeom prst="rect">
            <a:avLst/>
          </a:prstGeom>
        </p:spPr>
      </p:pic>
      <p:sp>
        <p:nvSpPr>
          <p:cNvPr id="16" name="직사각형 15">
            <a:extLst>
              <a:ext uri="{FF2B5EF4-FFF2-40B4-BE49-F238E27FC236}">
                <a16:creationId xmlns:a16="http://schemas.microsoft.com/office/drawing/2014/main" id="{F743B18B-0437-45B6-B8DE-830C62E42550}"/>
              </a:ext>
            </a:extLst>
          </p:cNvPr>
          <p:cNvSpPr/>
          <p:nvPr/>
        </p:nvSpPr>
        <p:spPr>
          <a:xfrm>
            <a:off x="4800600" y="3129762"/>
            <a:ext cx="7057569" cy="1631216"/>
          </a:xfrm>
          <a:prstGeom prst="rect">
            <a:avLst/>
          </a:prstGeom>
        </p:spPr>
        <p:txBody>
          <a:bodyPr wrap="square">
            <a:spAutoFit/>
          </a:bodyPr>
          <a:lstStyle/>
          <a:p>
            <a:r>
              <a:rPr lang="en-US" altLang="ko-KR" sz="2000" b="1" dirty="0">
                <a:latin typeface="Melior"/>
              </a:rPr>
              <a:t>By thresholding, recovering the strong components</a:t>
            </a:r>
            <a:r>
              <a:rPr lang="en-US" altLang="ko-KR" sz="2000" dirty="0">
                <a:latin typeface="Melior"/>
              </a:rPr>
              <a:t>, and </a:t>
            </a:r>
            <a:r>
              <a:rPr lang="en-US" altLang="ko-KR" sz="2000" b="1" dirty="0">
                <a:latin typeface="Melior"/>
              </a:rPr>
              <a:t>calculating the interference </a:t>
            </a:r>
            <a:r>
              <a:rPr lang="en-US" altLang="ko-KR" sz="2000" dirty="0">
                <a:latin typeface="Melior"/>
              </a:rPr>
              <a:t>caused by them and subtracting it. </a:t>
            </a:r>
          </a:p>
          <a:p>
            <a:r>
              <a:rPr lang="en-US" altLang="ko-KR" sz="2000" b="1" dirty="0">
                <a:latin typeface="Melior"/>
              </a:rPr>
              <a:t>Subtracting the interference </a:t>
            </a:r>
            <a:r>
              <a:rPr lang="en-US" altLang="ko-KR" sz="2000" dirty="0">
                <a:latin typeface="Melior"/>
              </a:rPr>
              <a:t>of the strong components reduces the total interference level and enables </a:t>
            </a:r>
            <a:r>
              <a:rPr lang="en-US" altLang="ko-KR" sz="2000" b="1" dirty="0">
                <a:latin typeface="Melior"/>
              </a:rPr>
              <a:t>recovery of weaker, submerged components.</a:t>
            </a:r>
          </a:p>
        </p:txBody>
      </p:sp>
      <p:sp>
        <p:nvSpPr>
          <p:cNvPr id="17" name="직사각형 16">
            <a:extLst>
              <a:ext uri="{FF2B5EF4-FFF2-40B4-BE49-F238E27FC236}">
                <a16:creationId xmlns:a16="http://schemas.microsoft.com/office/drawing/2014/main" id="{4348A42E-1BD0-4B74-A0AB-F18BC271432A}"/>
              </a:ext>
            </a:extLst>
          </p:cNvPr>
          <p:cNvSpPr/>
          <p:nvPr/>
        </p:nvSpPr>
        <p:spPr>
          <a:xfrm>
            <a:off x="4800599" y="4987093"/>
            <a:ext cx="6096000" cy="707886"/>
          </a:xfrm>
          <a:prstGeom prst="rect">
            <a:avLst/>
          </a:prstGeom>
        </p:spPr>
        <p:txBody>
          <a:bodyPr>
            <a:spAutoFit/>
          </a:bodyPr>
          <a:lstStyle/>
          <a:p>
            <a:r>
              <a:rPr lang="en-US" altLang="ko-KR" sz="2000" dirty="0">
                <a:latin typeface="Melior"/>
              </a:rPr>
              <a:t>By</a:t>
            </a:r>
            <a:r>
              <a:rPr lang="en-US" altLang="ko-KR" sz="2000" b="1" dirty="0">
                <a:latin typeface="Melior"/>
              </a:rPr>
              <a:t> iteratively repeating </a:t>
            </a:r>
            <a:r>
              <a:rPr lang="en-US" altLang="ko-KR" sz="2000" dirty="0">
                <a:latin typeface="Melior"/>
              </a:rPr>
              <a:t>this procedure, one can recover the rest of the signal components.</a:t>
            </a:r>
            <a:endParaRPr lang="ko-KR" altLang="en-US" sz="2000" dirty="0"/>
          </a:p>
        </p:txBody>
      </p:sp>
    </p:spTree>
    <p:extLst>
      <p:ext uri="{BB962C8B-B14F-4D97-AF65-F5344CB8AC3E}">
        <p14:creationId xmlns:p14="http://schemas.microsoft.com/office/powerpoint/2010/main" val="31766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2.2. Sparsity</a:t>
            </a:r>
          </a:p>
        </p:txBody>
      </p:sp>
      <p:sp>
        <p:nvSpPr>
          <p:cNvPr id="6" name="직사각형 5">
            <a:extLst>
              <a:ext uri="{FF2B5EF4-FFF2-40B4-BE49-F238E27FC236}">
                <a16:creationId xmlns:a16="http://schemas.microsoft.com/office/drawing/2014/main" id="{35E1B906-C0BE-456C-A7B9-0AA44135C7DF}"/>
              </a:ext>
            </a:extLst>
          </p:cNvPr>
          <p:cNvSpPr/>
          <p:nvPr/>
        </p:nvSpPr>
        <p:spPr>
          <a:xfrm>
            <a:off x="-1944914" y="3184838"/>
            <a:ext cx="1030514" cy="62411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D8CF2479-2AAA-4040-8CE5-04FCF11DCBDD}"/>
              </a:ext>
            </a:extLst>
          </p:cNvPr>
          <p:cNvSpPr/>
          <p:nvPr/>
        </p:nvSpPr>
        <p:spPr>
          <a:xfrm>
            <a:off x="711199" y="807135"/>
            <a:ext cx="9023683" cy="707886"/>
          </a:xfrm>
          <a:prstGeom prst="rect">
            <a:avLst/>
          </a:prstGeom>
        </p:spPr>
        <p:txBody>
          <a:bodyPr wrap="square">
            <a:spAutoFit/>
          </a:bodyPr>
          <a:lstStyle/>
          <a:p>
            <a:r>
              <a:rPr lang="en-US" altLang="ko-KR" sz="2000" b="1" dirty="0">
                <a:latin typeface="Melior"/>
              </a:rPr>
              <a:t>A </a:t>
            </a:r>
            <a:r>
              <a:rPr lang="en-US" altLang="ko-KR" sz="2000" b="1" dirty="0" err="1">
                <a:latin typeface="Melior"/>
              </a:rPr>
              <a:t>sparsifying</a:t>
            </a:r>
            <a:r>
              <a:rPr lang="en-US" altLang="ko-KR" sz="2000" b="1" dirty="0">
                <a:latin typeface="Melior"/>
              </a:rPr>
              <a:t> transform </a:t>
            </a:r>
            <a:r>
              <a:rPr lang="en-US" altLang="ko-KR" sz="2000" dirty="0">
                <a:latin typeface="Melior"/>
              </a:rPr>
              <a:t>:</a:t>
            </a:r>
          </a:p>
          <a:p>
            <a:r>
              <a:rPr lang="en-US" altLang="ko-KR" sz="2000" dirty="0">
                <a:latin typeface="Melior"/>
              </a:rPr>
              <a:t>	 an operator mapping a vector of image data to a sparse vector.</a:t>
            </a:r>
            <a:endParaRPr lang="ko-KR" altLang="en-US" sz="2000" dirty="0"/>
          </a:p>
        </p:txBody>
      </p:sp>
      <p:sp>
        <p:nvSpPr>
          <p:cNvPr id="3" name="직사각형 2">
            <a:extLst>
              <a:ext uri="{FF2B5EF4-FFF2-40B4-BE49-F238E27FC236}">
                <a16:creationId xmlns:a16="http://schemas.microsoft.com/office/drawing/2014/main" id="{9B7316A9-16C9-4AA7-9C10-9DEEFD36CA94}"/>
              </a:ext>
            </a:extLst>
          </p:cNvPr>
          <p:cNvSpPr/>
          <p:nvPr/>
        </p:nvSpPr>
        <p:spPr>
          <a:xfrm>
            <a:off x="711199" y="1676733"/>
            <a:ext cx="10551887" cy="3016210"/>
          </a:xfrm>
          <a:prstGeom prst="rect">
            <a:avLst/>
          </a:prstGeom>
        </p:spPr>
        <p:txBody>
          <a:bodyPr wrap="square">
            <a:spAutoFit/>
          </a:bodyPr>
          <a:lstStyle/>
          <a:p>
            <a:r>
              <a:rPr lang="en-US" altLang="ko-KR" sz="2000" i="1" dirty="0">
                <a:latin typeface="Melior"/>
              </a:rPr>
              <a:t>For example</a:t>
            </a:r>
            <a:r>
              <a:rPr lang="en-US" altLang="ko-KR" sz="2000" dirty="0">
                <a:latin typeface="Melior"/>
              </a:rPr>
              <a:t>, </a:t>
            </a:r>
          </a:p>
          <a:p>
            <a:endParaRPr lang="en-US" altLang="ko-KR" sz="1000" dirty="0">
              <a:latin typeface="Melior"/>
            </a:endParaRPr>
          </a:p>
          <a:p>
            <a:r>
              <a:rPr lang="en-US" altLang="ko-KR" sz="2000" b="1" dirty="0">
                <a:latin typeface="Melior"/>
              </a:rPr>
              <a:t>	Spatial finite-differences </a:t>
            </a:r>
            <a:r>
              <a:rPr lang="en-US" altLang="ko-KR" sz="2000" dirty="0">
                <a:latin typeface="Melior"/>
              </a:rPr>
              <a:t>(</a:t>
            </a:r>
            <a:r>
              <a:rPr lang="en-US" altLang="ko-KR" sz="2000" dirty="0" err="1">
                <a:latin typeface="Melior"/>
              </a:rPr>
              <a:t>i.e</a:t>
            </a:r>
            <a:r>
              <a:rPr lang="en-US" altLang="ko-KR" sz="2000" dirty="0">
                <a:latin typeface="Melior"/>
              </a:rPr>
              <a:t>, computing the differences between neighboring pixels)</a:t>
            </a:r>
          </a:p>
          <a:p>
            <a:r>
              <a:rPr lang="en-US" altLang="ko-KR" sz="2000" dirty="0">
                <a:latin typeface="Melior"/>
              </a:rPr>
              <a:t>	-&gt; Since computing finite-differences of images is a </a:t>
            </a:r>
            <a:r>
              <a:rPr lang="en-US" altLang="ko-KR" sz="2000" dirty="0" err="1">
                <a:latin typeface="Melior"/>
              </a:rPr>
              <a:t>highpass</a:t>
            </a:r>
            <a:r>
              <a:rPr lang="en-US" altLang="ko-KR" sz="2000" dirty="0">
                <a:latin typeface="Melior"/>
              </a:rPr>
              <a:t> filtering operation, the finite-	differences transform can also be considered as computing some sort of fine-scale wavelet 	transform (without computing coarser scales).</a:t>
            </a:r>
          </a:p>
          <a:p>
            <a:endParaRPr lang="en-US" altLang="ko-KR" sz="2000" dirty="0">
              <a:latin typeface="Melior"/>
            </a:endParaRPr>
          </a:p>
          <a:p>
            <a:r>
              <a:rPr lang="en-US" altLang="ko-KR" sz="2000" dirty="0">
                <a:latin typeface="Melior"/>
              </a:rPr>
              <a:t>	</a:t>
            </a:r>
            <a:r>
              <a:rPr lang="en-US" altLang="ko-KR" sz="2000" b="1" dirty="0">
                <a:latin typeface="Melior"/>
              </a:rPr>
              <a:t>Discrete cosine transform(DCT)</a:t>
            </a:r>
            <a:r>
              <a:rPr lang="en-US" altLang="ko-KR" sz="2000" dirty="0">
                <a:latin typeface="Melior"/>
              </a:rPr>
              <a:t> and </a:t>
            </a:r>
            <a:r>
              <a:rPr lang="en-US" altLang="ko-KR" sz="2000" b="1" dirty="0">
                <a:latin typeface="Melior"/>
              </a:rPr>
              <a:t>Wavelet transform</a:t>
            </a:r>
          </a:p>
          <a:p>
            <a:r>
              <a:rPr lang="en-US" altLang="ko-KR" sz="2000" dirty="0">
                <a:latin typeface="Melior"/>
              </a:rPr>
              <a:t>	-&gt; Natural, real-life images are known to be sparse in these transform domains.</a:t>
            </a:r>
          </a:p>
          <a:p>
            <a:endParaRPr lang="ko-KR" altLang="en-US" sz="2000" dirty="0">
              <a:latin typeface="Melior"/>
            </a:endParaRPr>
          </a:p>
        </p:txBody>
      </p:sp>
      <p:pic>
        <p:nvPicPr>
          <p:cNvPr id="9" name="그림 8">
            <a:extLst>
              <a:ext uri="{FF2B5EF4-FFF2-40B4-BE49-F238E27FC236}">
                <a16:creationId xmlns:a16="http://schemas.microsoft.com/office/drawing/2014/main" id="{BBCA01F6-A665-4BF6-AC6A-5DCF59ADE237}"/>
              </a:ext>
            </a:extLst>
          </p:cNvPr>
          <p:cNvPicPr>
            <a:picLocks noChangeAspect="1"/>
          </p:cNvPicPr>
          <p:nvPr/>
        </p:nvPicPr>
        <p:blipFill>
          <a:blip r:embed="rId2"/>
          <a:stretch>
            <a:fillRect/>
          </a:stretch>
        </p:blipFill>
        <p:spPr>
          <a:xfrm>
            <a:off x="1944007" y="4601899"/>
            <a:ext cx="3547780" cy="2113501"/>
          </a:xfrm>
          <a:prstGeom prst="rect">
            <a:avLst/>
          </a:prstGeom>
        </p:spPr>
      </p:pic>
      <p:pic>
        <p:nvPicPr>
          <p:cNvPr id="15" name="그림 14">
            <a:extLst>
              <a:ext uri="{FF2B5EF4-FFF2-40B4-BE49-F238E27FC236}">
                <a16:creationId xmlns:a16="http://schemas.microsoft.com/office/drawing/2014/main" id="{CE4D318B-CECD-4886-A123-DF2396A2BF47}"/>
              </a:ext>
            </a:extLst>
          </p:cNvPr>
          <p:cNvPicPr>
            <a:picLocks noChangeAspect="1"/>
          </p:cNvPicPr>
          <p:nvPr/>
        </p:nvPicPr>
        <p:blipFill>
          <a:blip r:embed="rId3"/>
          <a:stretch>
            <a:fillRect/>
          </a:stretch>
        </p:blipFill>
        <p:spPr>
          <a:xfrm>
            <a:off x="6096000" y="4743524"/>
            <a:ext cx="3483429" cy="1971876"/>
          </a:xfrm>
          <a:prstGeom prst="rect">
            <a:avLst/>
          </a:prstGeom>
        </p:spPr>
      </p:pic>
    </p:spTree>
    <p:extLst>
      <p:ext uri="{BB962C8B-B14F-4D97-AF65-F5344CB8AC3E}">
        <p14:creationId xmlns:p14="http://schemas.microsoft.com/office/powerpoint/2010/main" val="110468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2.3. Incoherent Sampling</a:t>
            </a:r>
          </a:p>
        </p:txBody>
      </p:sp>
      <p:sp>
        <p:nvSpPr>
          <p:cNvPr id="6" name="직사각형 5">
            <a:extLst>
              <a:ext uri="{FF2B5EF4-FFF2-40B4-BE49-F238E27FC236}">
                <a16:creationId xmlns:a16="http://schemas.microsoft.com/office/drawing/2014/main" id="{35E1B906-C0BE-456C-A7B9-0AA44135C7DF}"/>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64F1F316-CCCE-44B1-9D4B-80F3AF19A289}"/>
              </a:ext>
            </a:extLst>
          </p:cNvPr>
          <p:cNvSpPr/>
          <p:nvPr/>
        </p:nvSpPr>
        <p:spPr>
          <a:xfrm>
            <a:off x="827313" y="800493"/>
            <a:ext cx="10740573" cy="400110"/>
          </a:xfrm>
          <a:prstGeom prst="rect">
            <a:avLst/>
          </a:prstGeom>
        </p:spPr>
        <p:txBody>
          <a:bodyPr wrap="square">
            <a:spAutoFit/>
          </a:bodyPr>
          <a:lstStyle/>
          <a:p>
            <a:r>
              <a:rPr lang="en-US" altLang="ko-KR" sz="2000" b="1" dirty="0">
                <a:latin typeface="Melior"/>
              </a:rPr>
              <a:t>Incoherent aliasing interference</a:t>
            </a:r>
            <a:r>
              <a:rPr lang="en-US" altLang="ko-KR" sz="2000" dirty="0">
                <a:latin typeface="Melior"/>
              </a:rPr>
              <a:t> in the sparse transform domain is an essential ingredient for CS.</a:t>
            </a:r>
            <a:endParaRPr lang="ko-KR" altLang="en-US" sz="2000" dirty="0"/>
          </a:p>
        </p:txBody>
      </p:sp>
      <p:sp>
        <p:nvSpPr>
          <p:cNvPr id="3" name="직사각형 2">
            <a:extLst>
              <a:ext uri="{FF2B5EF4-FFF2-40B4-BE49-F238E27FC236}">
                <a16:creationId xmlns:a16="http://schemas.microsoft.com/office/drawing/2014/main" id="{A28FE410-7D59-493B-92A5-1D377947BA6A}"/>
              </a:ext>
            </a:extLst>
          </p:cNvPr>
          <p:cNvSpPr/>
          <p:nvPr/>
        </p:nvSpPr>
        <p:spPr>
          <a:xfrm>
            <a:off x="827312" y="1492661"/>
            <a:ext cx="11205030" cy="400110"/>
          </a:xfrm>
          <a:prstGeom prst="rect">
            <a:avLst/>
          </a:prstGeom>
        </p:spPr>
        <p:txBody>
          <a:bodyPr wrap="square">
            <a:spAutoFit/>
          </a:bodyPr>
          <a:lstStyle/>
          <a:p>
            <a:r>
              <a:rPr lang="en-US" altLang="ko-KR" sz="2000" dirty="0">
                <a:latin typeface="Melior"/>
              </a:rPr>
              <a:t>Random point </a:t>
            </a:r>
            <a:r>
              <a:rPr lang="en-US" altLang="ko-KR" sz="2000" i="1" dirty="0">
                <a:latin typeface="Melior-Italic"/>
              </a:rPr>
              <a:t>k</a:t>
            </a:r>
            <a:r>
              <a:rPr lang="en-US" altLang="ko-KR" sz="2000" dirty="0">
                <a:latin typeface="Melior"/>
              </a:rPr>
              <a:t>-space sampling in all dimensions is generally impractical physiologically and hardware-</a:t>
            </a:r>
            <a:r>
              <a:rPr lang="en-US" altLang="ko-KR" sz="2000" dirty="0" err="1">
                <a:latin typeface="Melior"/>
              </a:rPr>
              <a:t>ly</a:t>
            </a:r>
            <a:r>
              <a:rPr lang="en-US" altLang="ko-KR" sz="2000" dirty="0">
                <a:latin typeface="Melior"/>
              </a:rPr>
              <a:t>.</a:t>
            </a:r>
            <a:endParaRPr lang="ko-KR" altLang="en-US" sz="2000" dirty="0"/>
          </a:p>
        </p:txBody>
      </p:sp>
      <p:sp>
        <p:nvSpPr>
          <p:cNvPr id="7" name="직사각형 6">
            <a:extLst>
              <a:ext uri="{FF2B5EF4-FFF2-40B4-BE49-F238E27FC236}">
                <a16:creationId xmlns:a16="http://schemas.microsoft.com/office/drawing/2014/main" id="{AEBFB00B-6211-48D6-A87B-C5C7D4743149}"/>
              </a:ext>
            </a:extLst>
          </p:cNvPr>
          <p:cNvSpPr/>
          <p:nvPr/>
        </p:nvSpPr>
        <p:spPr>
          <a:xfrm>
            <a:off x="827312" y="1892771"/>
            <a:ext cx="10943772" cy="707886"/>
          </a:xfrm>
          <a:prstGeom prst="rect">
            <a:avLst/>
          </a:prstGeom>
        </p:spPr>
        <p:txBody>
          <a:bodyPr wrap="square">
            <a:spAutoFit/>
          </a:bodyPr>
          <a:lstStyle/>
          <a:p>
            <a:r>
              <a:rPr lang="en-US" altLang="ko-KR" sz="2000" dirty="0">
                <a:latin typeface="Melior"/>
              </a:rPr>
              <a:t>Instead, we aim to </a:t>
            </a:r>
            <a:r>
              <a:rPr lang="en-US" altLang="ko-KR" sz="2000" b="1" dirty="0">
                <a:latin typeface="Melior"/>
              </a:rPr>
              <a:t>design a practical incoherent sampling scheme </a:t>
            </a:r>
            <a:r>
              <a:rPr lang="en-US" altLang="ko-KR" sz="2000" dirty="0">
                <a:latin typeface="Melior"/>
              </a:rPr>
              <a:t>that mimics the interference</a:t>
            </a:r>
          </a:p>
          <a:p>
            <a:r>
              <a:rPr lang="en-US" altLang="ko-KR" sz="2000" dirty="0">
                <a:latin typeface="Melior"/>
              </a:rPr>
              <a:t>properties of pure random </a:t>
            </a:r>
            <a:r>
              <a:rPr lang="en-US" altLang="ko-KR" sz="2000" dirty="0" err="1">
                <a:latin typeface="Melior"/>
              </a:rPr>
              <a:t>undersampling</a:t>
            </a:r>
            <a:r>
              <a:rPr lang="en-US" altLang="ko-KR" sz="2000" dirty="0">
                <a:latin typeface="Melior"/>
              </a:rPr>
              <a:t> as closely as possible yet allows rapid collection of data.</a:t>
            </a:r>
            <a:endParaRPr lang="ko-KR" altLang="en-US" sz="2000" dirty="0"/>
          </a:p>
        </p:txBody>
      </p:sp>
      <p:sp>
        <p:nvSpPr>
          <p:cNvPr id="8" name="직사각형 7">
            <a:extLst>
              <a:ext uri="{FF2B5EF4-FFF2-40B4-BE49-F238E27FC236}">
                <a16:creationId xmlns:a16="http://schemas.microsoft.com/office/drawing/2014/main" id="{05581B14-2CA6-410D-889A-4A40FA20ABF4}"/>
              </a:ext>
            </a:extLst>
          </p:cNvPr>
          <p:cNvSpPr/>
          <p:nvPr/>
        </p:nvSpPr>
        <p:spPr>
          <a:xfrm>
            <a:off x="827313" y="3000767"/>
            <a:ext cx="11205029" cy="707886"/>
          </a:xfrm>
          <a:prstGeom prst="rect">
            <a:avLst/>
          </a:prstGeom>
        </p:spPr>
        <p:txBody>
          <a:bodyPr wrap="square">
            <a:spAutoFit/>
          </a:bodyPr>
          <a:lstStyle/>
          <a:p>
            <a:r>
              <a:rPr lang="en-US" altLang="ko-KR" sz="2000" dirty="0">
                <a:latin typeface="Melior"/>
              </a:rPr>
              <a:t>Here, we consider only the case of Cartesian grid sampling where the sampling is restricted to </a:t>
            </a:r>
            <a:r>
              <a:rPr lang="en-US" altLang="ko-KR" sz="2000" b="1" dirty="0" err="1">
                <a:latin typeface="Melior"/>
              </a:rPr>
              <a:t>undersampling</a:t>
            </a:r>
            <a:r>
              <a:rPr lang="en-US" altLang="ko-KR" sz="2000" b="1" dirty="0">
                <a:latin typeface="Melior"/>
              </a:rPr>
              <a:t> the phase-encodes and fully sampled readouts</a:t>
            </a:r>
            <a:r>
              <a:rPr lang="en-US" altLang="ko-KR" sz="2000" dirty="0">
                <a:latin typeface="Melior"/>
              </a:rPr>
              <a:t>.</a:t>
            </a:r>
            <a:endParaRPr lang="ko-KR" altLang="en-US" sz="2000" dirty="0"/>
          </a:p>
        </p:txBody>
      </p:sp>
      <p:sp>
        <p:nvSpPr>
          <p:cNvPr id="9" name="직사각형 8">
            <a:extLst>
              <a:ext uri="{FF2B5EF4-FFF2-40B4-BE49-F238E27FC236}">
                <a16:creationId xmlns:a16="http://schemas.microsoft.com/office/drawing/2014/main" id="{FFCB5AB6-FB8C-40B8-BD41-8CC3ADE26824}"/>
              </a:ext>
            </a:extLst>
          </p:cNvPr>
          <p:cNvSpPr/>
          <p:nvPr/>
        </p:nvSpPr>
        <p:spPr>
          <a:xfrm>
            <a:off x="12192000" y="3093100"/>
            <a:ext cx="4252511" cy="523220"/>
          </a:xfrm>
          <a:prstGeom prst="rect">
            <a:avLst/>
          </a:prstGeom>
        </p:spPr>
        <p:txBody>
          <a:bodyPr wrap="none">
            <a:spAutoFit/>
          </a:bodyPr>
          <a:lstStyle/>
          <a:p>
            <a:r>
              <a:rPr lang="en-US" altLang="ko-KR" sz="1400" dirty="0">
                <a:latin typeface="Melior"/>
              </a:rPr>
              <a:t>Cartesian sampling is simple and</a:t>
            </a:r>
          </a:p>
          <a:p>
            <a:r>
              <a:rPr lang="en-US" altLang="ko-KR" sz="1400" dirty="0">
                <a:latin typeface="Melior"/>
              </a:rPr>
              <a:t>also highly robust to numerous sources of imperfection.</a:t>
            </a:r>
            <a:endParaRPr lang="ko-KR" altLang="en-US" sz="1400" dirty="0"/>
          </a:p>
        </p:txBody>
      </p:sp>
    </p:spTree>
    <p:extLst>
      <p:ext uri="{BB962C8B-B14F-4D97-AF65-F5344CB8AC3E}">
        <p14:creationId xmlns:p14="http://schemas.microsoft.com/office/powerpoint/2010/main" val="198073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2.4. Point Spread Function and Transform Point Spread Function Analysis</a:t>
            </a:r>
          </a:p>
        </p:txBody>
      </p:sp>
      <p:sp>
        <p:nvSpPr>
          <p:cNvPr id="6" name="직사각형 5">
            <a:extLst>
              <a:ext uri="{FF2B5EF4-FFF2-40B4-BE49-F238E27FC236}">
                <a16:creationId xmlns:a16="http://schemas.microsoft.com/office/drawing/2014/main" id="{35E1B906-C0BE-456C-A7B9-0AA44135C7DF}"/>
              </a:ext>
            </a:extLst>
          </p:cNvPr>
          <p:cNvSpPr/>
          <p:nvPr/>
        </p:nvSpPr>
        <p:spPr>
          <a:xfrm>
            <a:off x="-3040646" y="878366"/>
            <a:ext cx="1630946" cy="1334603"/>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5B9317FB-81FE-4C17-B735-43C0D072CEB3}"/>
                  </a:ext>
                </a:extLst>
              </p:cNvPr>
              <p:cNvSpPr/>
              <p:nvPr/>
            </p:nvSpPr>
            <p:spPr>
              <a:xfrm>
                <a:off x="967015" y="891398"/>
                <a:ext cx="10490200" cy="707886"/>
              </a:xfrm>
              <a:prstGeom prst="rect">
                <a:avLst/>
              </a:prstGeom>
            </p:spPr>
            <p:txBody>
              <a:bodyPr wrap="square">
                <a:spAutoFit/>
              </a:bodyPr>
              <a:lstStyle/>
              <a:p>
                <a:r>
                  <a:rPr lang="en-US" altLang="ko-KR" sz="2000" dirty="0">
                    <a:latin typeface="Melior"/>
                  </a:rPr>
                  <a:t>Let </a:t>
                </a:r>
                <a14:m>
                  <m:oMath xmlns:m="http://schemas.openxmlformats.org/officeDocument/2006/math">
                    <m:sSub>
                      <m:sSubPr>
                        <m:ctrlPr>
                          <a:rPr lang="en-US" altLang="ko-KR" sz="2000" b="1" i="1" smtClean="0">
                            <a:latin typeface="Cambria Math" panose="02040503050406030204" pitchFamily="18" charset="0"/>
                          </a:rPr>
                        </m:ctrlPr>
                      </m:sSubPr>
                      <m:e>
                        <m:r>
                          <a:rPr lang="en-US" altLang="ko-KR" sz="2000" b="1" i="1" smtClean="0">
                            <a:latin typeface="Cambria Math" panose="02040503050406030204" pitchFamily="18" charset="0"/>
                          </a:rPr>
                          <m:t>𝑭</m:t>
                        </m:r>
                      </m:e>
                      <m:sub>
                        <m:r>
                          <a:rPr lang="en-US" altLang="ko-KR" sz="2000" b="1" i="1" smtClean="0">
                            <a:latin typeface="Cambria Math" panose="02040503050406030204" pitchFamily="18" charset="0"/>
                          </a:rPr>
                          <m:t>𝒖</m:t>
                        </m:r>
                      </m:sub>
                    </m:sSub>
                  </m:oMath>
                </a14:m>
                <a:r>
                  <a:rPr lang="en-US" altLang="ko-KR" sz="2000" dirty="0">
                    <a:latin typeface="Melior"/>
                  </a:rPr>
                  <a:t> be </a:t>
                </a:r>
                <a:r>
                  <a:rPr lang="en-US" altLang="ko-KR" sz="2000" b="1" dirty="0">
                    <a:latin typeface="Melior"/>
                  </a:rPr>
                  <a:t>the </a:t>
                </a:r>
                <a:r>
                  <a:rPr lang="en-US" altLang="ko-KR" sz="2000" b="1" dirty="0" err="1">
                    <a:latin typeface="Melior"/>
                  </a:rPr>
                  <a:t>undersampled</a:t>
                </a:r>
                <a:r>
                  <a:rPr lang="en-US" altLang="ko-KR" sz="2000" b="1" dirty="0">
                    <a:latin typeface="Melior"/>
                  </a:rPr>
                  <a:t> Fourier operator </a:t>
                </a:r>
                <a:r>
                  <a:rPr lang="en-US" altLang="ko-KR" sz="2000" dirty="0">
                    <a:latin typeface="Melior"/>
                  </a:rPr>
                  <a:t>and let </a:t>
                </a:r>
                <a14:m>
                  <m:oMath xmlns:m="http://schemas.openxmlformats.org/officeDocument/2006/math">
                    <m:sSub>
                      <m:sSubPr>
                        <m:ctrlPr>
                          <a:rPr lang="en-US" altLang="ko-KR" sz="2000" b="1" i="1" smtClean="0">
                            <a:latin typeface="Cambria Math" panose="02040503050406030204" pitchFamily="18" charset="0"/>
                          </a:rPr>
                        </m:ctrlPr>
                      </m:sSubPr>
                      <m:e>
                        <m:r>
                          <a:rPr lang="en-US" altLang="ko-KR" sz="2000" b="1" i="1" smtClean="0">
                            <a:latin typeface="Cambria Math" panose="02040503050406030204" pitchFamily="18" charset="0"/>
                          </a:rPr>
                          <m:t>𝒆</m:t>
                        </m:r>
                      </m:e>
                      <m:sub>
                        <m:r>
                          <a:rPr lang="en-US" altLang="ko-KR" sz="2000" b="1" i="1" smtClean="0">
                            <a:latin typeface="Cambria Math" panose="02040503050406030204" pitchFamily="18" charset="0"/>
                          </a:rPr>
                          <m:t>𝒊</m:t>
                        </m:r>
                      </m:sub>
                    </m:sSub>
                  </m:oMath>
                </a14:m>
                <a:r>
                  <a:rPr lang="en-US" altLang="ko-KR" sz="2000" b="1" dirty="0">
                    <a:latin typeface="Melior"/>
                  </a:rPr>
                  <a:t> </a:t>
                </a:r>
                <a:r>
                  <a:rPr lang="en-US" altLang="ko-KR" sz="2000" dirty="0">
                    <a:latin typeface="Melior"/>
                  </a:rPr>
                  <a:t>be the </a:t>
                </a:r>
                <a:r>
                  <a:rPr lang="en-US" altLang="ko-KR" sz="2000" i="1" dirty="0" err="1">
                    <a:latin typeface="Melior-Italic"/>
                  </a:rPr>
                  <a:t>i-</a:t>
                </a:r>
                <a:r>
                  <a:rPr lang="en-US" altLang="ko-KR" sz="2000" dirty="0" err="1">
                    <a:latin typeface="Melior"/>
                  </a:rPr>
                  <a:t>th</a:t>
                </a:r>
                <a:r>
                  <a:rPr lang="en-US" altLang="ko-KR" sz="2000" dirty="0">
                    <a:latin typeface="Melior"/>
                  </a:rPr>
                  <a:t> vector of the natural basis</a:t>
                </a:r>
              </a:p>
              <a:p>
                <a:r>
                  <a:rPr lang="en-US" altLang="ko-KR" sz="2000" dirty="0">
                    <a:latin typeface="Melior"/>
                  </a:rPr>
                  <a:t>(</a:t>
                </a:r>
                <a:r>
                  <a:rPr lang="en-US" altLang="ko-KR" sz="2000" dirty="0" err="1">
                    <a:latin typeface="Melior"/>
                  </a:rPr>
                  <a:t>i.e</a:t>
                </a:r>
                <a:r>
                  <a:rPr lang="en-US" altLang="ko-KR" sz="2000" dirty="0">
                    <a:latin typeface="Melior"/>
                  </a:rPr>
                  <a:t>, having “1” at the </a:t>
                </a:r>
                <a:r>
                  <a:rPr lang="en-US" altLang="ko-KR" sz="2000" i="1" dirty="0" err="1">
                    <a:latin typeface="Melior-Italic"/>
                  </a:rPr>
                  <a:t>i</a:t>
                </a:r>
                <a:r>
                  <a:rPr lang="en-US" altLang="ko-KR" sz="2000" dirty="0" err="1">
                    <a:latin typeface="Melior"/>
                  </a:rPr>
                  <a:t>th</a:t>
                </a:r>
                <a:r>
                  <a:rPr lang="en-US" altLang="ko-KR" sz="2000" dirty="0">
                    <a:latin typeface="Melior"/>
                  </a:rPr>
                  <a:t> location and zeroes elsewhere).</a:t>
                </a:r>
              </a:p>
            </p:txBody>
          </p:sp>
        </mc:Choice>
        <mc:Fallback xmlns="">
          <p:sp>
            <p:nvSpPr>
              <p:cNvPr id="2" name="직사각형 1">
                <a:extLst>
                  <a:ext uri="{FF2B5EF4-FFF2-40B4-BE49-F238E27FC236}">
                    <a16:creationId xmlns:a16="http://schemas.microsoft.com/office/drawing/2014/main" id="{5B9317FB-81FE-4C17-B735-43C0D072CEB3}"/>
                  </a:ext>
                </a:extLst>
              </p:cNvPr>
              <p:cNvSpPr>
                <a:spLocks noRot="1" noChangeAspect="1" noMove="1" noResize="1" noEditPoints="1" noAdjustHandles="1" noChangeArrowheads="1" noChangeShapeType="1" noTextEdit="1"/>
              </p:cNvSpPr>
              <p:nvPr/>
            </p:nvSpPr>
            <p:spPr>
              <a:xfrm>
                <a:off x="967015" y="891398"/>
                <a:ext cx="10490200" cy="707886"/>
              </a:xfrm>
              <a:prstGeom prst="rect">
                <a:avLst/>
              </a:prstGeom>
              <a:blipFill>
                <a:blip r:embed="rId2"/>
                <a:stretch>
                  <a:fillRect l="-640" t="-4310" b="-1465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8CC00121-6A26-4EEF-BFD8-D4F805736E4E}"/>
                  </a:ext>
                </a:extLst>
              </p:cNvPr>
              <p:cNvSpPr/>
              <p:nvPr/>
            </p:nvSpPr>
            <p:spPr>
              <a:xfrm>
                <a:off x="12666124" y="2178632"/>
                <a:ext cx="3303533" cy="391646"/>
              </a:xfrm>
              <a:prstGeom prst="rect">
                <a:avLst/>
              </a:prstGeom>
            </p:spPr>
            <p:txBody>
              <a:bodyPr wrap="none">
                <a:spAutoFit/>
              </a:bodyPr>
              <a:lstStyle/>
              <a:p>
                <a:r>
                  <a:rPr lang="en-US" altLang="ko-KR" dirty="0">
                    <a:latin typeface="Melior"/>
                  </a:rPr>
                  <a:t>Under Nyquist, </a:t>
                </a:r>
                <a14:m>
                  <m:oMath xmlns:m="http://schemas.openxmlformats.org/officeDocument/2006/math">
                    <m:r>
                      <a:rPr lang="en-US" altLang="ko-KR" b="0" i="1" smtClean="0">
                        <a:latin typeface="Cambria Math" panose="02040503050406030204" pitchFamily="18" charset="0"/>
                      </a:rPr>
                      <m:t>𝑃𝑆𝐹</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𝑖</m:t>
                        </m:r>
                        <m:r>
                          <a:rPr lang="en-US" altLang="ko-KR" b="0" i="1" smtClean="0">
                            <a:latin typeface="Cambria Math" panose="02040503050406030204" pitchFamily="18" charset="0"/>
                          </a:rPr>
                          <m:t>;</m:t>
                        </m:r>
                        <m:r>
                          <a:rPr lang="en-US" altLang="ko-KR" b="0" i="1" smtClean="0">
                            <a:latin typeface="Cambria Math" panose="02040503050406030204" pitchFamily="18" charset="0"/>
                          </a:rPr>
                          <m:t>𝑗</m:t>
                        </m:r>
                      </m:e>
                    </m:d>
                    <m:sSub>
                      <m:sSubPr>
                        <m:ctrlPr>
                          <a:rPr lang="en-US" altLang="ko-KR" b="0" i="1" smtClean="0">
                            <a:latin typeface="Cambria Math" panose="02040503050406030204" pitchFamily="18" charset="0"/>
                          </a:rPr>
                        </m:ctrlPr>
                      </m:sSubPr>
                      <m:e>
                        <m:d>
                          <m:dPr>
                            <m:begChr m:val=""/>
                            <m:endChr m:val="|"/>
                            <m:ctrlPr>
                              <a:rPr lang="en-US" altLang="ko-KR" b="0" i="1" smtClean="0">
                                <a:latin typeface="Cambria Math" panose="02040503050406030204" pitchFamily="18" charset="0"/>
                              </a:rPr>
                            </m:ctrlPr>
                          </m:dPr>
                          <m:e>
                            <m:r>
                              <a:rPr lang="ko-KR" altLang="en-US">
                                <a:latin typeface="Cambria Math" panose="02040503050406030204" pitchFamily="18" charset="0"/>
                              </a:rPr>
                              <m:t>​</m:t>
                            </m:r>
                          </m:e>
                        </m:d>
                      </m:e>
                      <m:sub>
                        <m:r>
                          <a:rPr lang="en-US" altLang="ko-KR" b="0" i="1" smtClean="0">
                            <a:latin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𝑗</m:t>
                        </m:r>
                      </m:sub>
                    </m:sSub>
                    <m:r>
                      <a:rPr lang="en-US" altLang="ko-KR" b="0" i="1" smtClean="0">
                        <a:latin typeface="Cambria Math" panose="02040503050406030204" pitchFamily="18" charset="0"/>
                      </a:rPr>
                      <m:t>=0</m:t>
                    </m:r>
                  </m:oMath>
                </a14:m>
                <a:endParaRPr lang="ko-KR" altLang="en-US" dirty="0"/>
              </a:p>
            </p:txBody>
          </p:sp>
        </mc:Choice>
        <mc:Fallback xmlns="">
          <p:sp>
            <p:nvSpPr>
              <p:cNvPr id="3" name="직사각형 2">
                <a:extLst>
                  <a:ext uri="{FF2B5EF4-FFF2-40B4-BE49-F238E27FC236}">
                    <a16:creationId xmlns:a16="http://schemas.microsoft.com/office/drawing/2014/main" id="{8CC00121-6A26-4EEF-BFD8-D4F805736E4E}"/>
                  </a:ext>
                </a:extLst>
              </p:cNvPr>
              <p:cNvSpPr>
                <a:spLocks noRot="1" noChangeAspect="1" noMove="1" noResize="1" noEditPoints="1" noAdjustHandles="1" noChangeArrowheads="1" noChangeShapeType="1" noTextEdit="1"/>
              </p:cNvSpPr>
              <p:nvPr/>
            </p:nvSpPr>
            <p:spPr>
              <a:xfrm>
                <a:off x="12666124" y="2178632"/>
                <a:ext cx="3303533" cy="391646"/>
              </a:xfrm>
              <a:prstGeom prst="rect">
                <a:avLst/>
              </a:prstGeom>
              <a:blipFill>
                <a:blip r:embed="rId3"/>
                <a:stretch>
                  <a:fillRect l="-1661" t="-110769" b="-16769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0AC479E0-1484-4AA0-9551-9A7B07046376}"/>
                  </a:ext>
                </a:extLst>
              </p:cNvPr>
              <p:cNvSpPr/>
              <p:nvPr/>
            </p:nvSpPr>
            <p:spPr>
              <a:xfrm>
                <a:off x="12666124" y="2678157"/>
                <a:ext cx="4678448" cy="668645"/>
              </a:xfrm>
              <a:prstGeom prst="rect">
                <a:avLst/>
              </a:prstGeom>
            </p:spPr>
            <p:txBody>
              <a:bodyPr wrap="square">
                <a:spAutoFit/>
              </a:bodyPr>
              <a:lstStyle/>
              <a:p>
                <a:r>
                  <a:rPr lang="en-US" altLang="ko-KR" dirty="0" err="1">
                    <a:latin typeface="Melior"/>
                  </a:rPr>
                  <a:t>Undersampling</a:t>
                </a:r>
                <a:r>
                  <a:rPr lang="en-US" altLang="ko-KR" dirty="0">
                    <a:latin typeface="Melior"/>
                  </a:rPr>
                  <a:t> causes pixels to interfere </a:t>
                </a:r>
              </a:p>
              <a:p>
                <a:r>
                  <a:rPr lang="en-US" altLang="ko-KR" dirty="0">
                    <a:latin typeface="Melior"/>
                  </a:rPr>
                  <a:t>and </a:t>
                </a:r>
                <a14:m>
                  <m:oMath xmlns:m="http://schemas.openxmlformats.org/officeDocument/2006/math">
                    <m:r>
                      <a:rPr lang="en-US" altLang="ko-KR" i="1">
                        <a:latin typeface="Cambria Math" panose="02040503050406030204" pitchFamily="18" charset="0"/>
                      </a:rPr>
                      <m:t>𝑃𝑆𝐹</m:t>
                    </m:r>
                    <m:d>
                      <m:dPr>
                        <m:ctrlPr>
                          <a:rPr lang="en-US" altLang="ko-KR" i="1">
                            <a:latin typeface="Cambria Math" panose="02040503050406030204" pitchFamily="18" charset="0"/>
                          </a:rPr>
                        </m:ctrlPr>
                      </m:dPr>
                      <m:e>
                        <m:r>
                          <a:rPr lang="en-US" altLang="ko-KR" i="1">
                            <a:latin typeface="Cambria Math" panose="02040503050406030204" pitchFamily="18" charset="0"/>
                          </a:rPr>
                          <m:t>𝑖</m:t>
                        </m:r>
                        <m:r>
                          <a:rPr lang="en-US" altLang="ko-KR" i="1">
                            <a:latin typeface="Cambria Math" panose="02040503050406030204" pitchFamily="18" charset="0"/>
                          </a:rPr>
                          <m:t>;</m:t>
                        </m:r>
                        <m:r>
                          <a:rPr lang="en-US" altLang="ko-KR" i="1">
                            <a:latin typeface="Cambria Math" panose="02040503050406030204" pitchFamily="18" charset="0"/>
                          </a:rPr>
                          <m:t>𝑗</m:t>
                        </m:r>
                      </m:e>
                    </m:d>
                    <m:sSub>
                      <m:sSubPr>
                        <m:ctrlPr>
                          <a:rPr lang="en-US" altLang="ko-KR" i="1">
                            <a:latin typeface="Cambria Math" panose="02040503050406030204" pitchFamily="18" charset="0"/>
                          </a:rPr>
                        </m:ctrlPr>
                      </m:sSubPr>
                      <m:e>
                        <m:d>
                          <m:dPr>
                            <m:begChr m:val=""/>
                            <m:endChr m:val="|"/>
                            <m:ctrlPr>
                              <a:rPr lang="en-US" altLang="ko-KR" i="1">
                                <a:latin typeface="Cambria Math" panose="02040503050406030204" pitchFamily="18" charset="0"/>
                              </a:rPr>
                            </m:ctrlPr>
                          </m:dPr>
                          <m:e>
                            <m:r>
                              <a:rPr lang="ko-KR" altLang="en-US">
                                <a:latin typeface="Cambria Math" panose="02040503050406030204" pitchFamily="18" charset="0"/>
                              </a:rPr>
                              <m:t>​</m:t>
                            </m:r>
                          </m:e>
                        </m:d>
                      </m:e>
                      <m:sub>
                        <m:r>
                          <a:rPr lang="en-US" altLang="ko-KR" i="1">
                            <a:latin typeface="Cambria Math" panose="02040503050406030204" pitchFamily="18" charset="0"/>
                          </a:rPr>
                          <m:t>𝑖</m:t>
                        </m:r>
                        <m:r>
                          <a:rPr lang="en-US" altLang="ko-KR" i="1">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𝑗</m:t>
                        </m:r>
                      </m:sub>
                    </m:sSub>
                    <m:r>
                      <a:rPr lang="en-US" altLang="ko-KR" i="1">
                        <a:latin typeface="Cambria Math" panose="02040503050406030204" pitchFamily="18" charset="0"/>
                        <a:ea typeface="Cambria Math" panose="02040503050406030204" pitchFamily="18" charset="0"/>
                      </a:rPr>
                      <m:t> </m:t>
                    </m:r>
                  </m:oMath>
                </a14:m>
                <a:r>
                  <a:rPr lang="en-US" altLang="ko-KR" dirty="0">
                    <a:latin typeface="Melior"/>
                  </a:rPr>
                  <a:t>to assume nonzero values.</a:t>
                </a:r>
                <a:endParaRPr lang="ko-KR" altLang="en-US" dirty="0"/>
              </a:p>
            </p:txBody>
          </p:sp>
        </mc:Choice>
        <mc:Fallback xmlns="">
          <p:sp>
            <p:nvSpPr>
              <p:cNvPr id="8" name="직사각형 7">
                <a:extLst>
                  <a:ext uri="{FF2B5EF4-FFF2-40B4-BE49-F238E27FC236}">
                    <a16:creationId xmlns:a16="http://schemas.microsoft.com/office/drawing/2014/main" id="{0AC479E0-1484-4AA0-9551-9A7B07046376}"/>
                  </a:ext>
                </a:extLst>
              </p:cNvPr>
              <p:cNvSpPr>
                <a:spLocks noRot="1" noChangeAspect="1" noMove="1" noResize="1" noEditPoints="1" noAdjustHandles="1" noChangeArrowheads="1" noChangeShapeType="1" noTextEdit="1"/>
              </p:cNvSpPr>
              <p:nvPr/>
            </p:nvSpPr>
            <p:spPr>
              <a:xfrm>
                <a:off x="12666124" y="2678157"/>
                <a:ext cx="4678448" cy="668645"/>
              </a:xfrm>
              <a:prstGeom prst="rect">
                <a:avLst/>
              </a:prstGeom>
              <a:blipFill>
                <a:blip r:embed="rId4"/>
                <a:stretch>
                  <a:fillRect l="-1173" t="-24545" b="-9909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C1511E19-E2FB-40F3-878D-2A9450908F81}"/>
                  </a:ext>
                </a:extLst>
              </p:cNvPr>
              <p:cNvSpPr/>
              <p:nvPr/>
            </p:nvSpPr>
            <p:spPr>
              <a:xfrm>
                <a:off x="5524372" y="4391675"/>
                <a:ext cx="6096000" cy="1656479"/>
              </a:xfrm>
              <a:prstGeom prst="rect">
                <a:avLst/>
              </a:prstGeom>
            </p:spPr>
            <p:txBody>
              <a:bodyPr>
                <a:spAutoFit/>
              </a:bodyPr>
              <a:lstStyle/>
              <a:p>
                <a:r>
                  <a:rPr lang="en-US" altLang="ko-KR" sz="2000" dirty="0">
                    <a:latin typeface="Melior"/>
                  </a:rPr>
                  <a:t>Simple measurement to evaluate the incoherence is the maximum of the sidelobe-to-peak ratio (SPR), </a:t>
                </a:r>
              </a:p>
              <a:p>
                <a:endParaRPr lang="en-US" altLang="ko-KR" sz="2000" dirty="0">
                  <a:latin typeface="Melior"/>
                </a:endParaRPr>
              </a:p>
              <a:p>
                <a:pPr/>
                <a14:m>
                  <m:oMathPara xmlns:m="http://schemas.openxmlformats.org/officeDocument/2006/math">
                    <m:oMathParaPr>
                      <m:jc m:val="centerGroup"/>
                    </m:oMathParaPr>
                    <m:oMath xmlns:m="http://schemas.openxmlformats.org/officeDocument/2006/math">
                      <m:func>
                        <m:funcPr>
                          <m:ctrlPr>
                            <a:rPr lang="en-US" altLang="ko-KR" sz="2000" b="1" i="1" smtClean="0">
                              <a:latin typeface="Cambria Math" panose="02040503050406030204" pitchFamily="18" charset="0"/>
                            </a:rPr>
                          </m:ctrlPr>
                        </m:funcPr>
                        <m:fName>
                          <m:r>
                            <a:rPr lang="en-US" altLang="ko-KR" sz="2000" b="1" i="1" smtClean="0">
                              <a:latin typeface="Cambria Math" panose="02040503050406030204" pitchFamily="18" charset="0"/>
                            </a:rPr>
                            <m:t>𝑺𝑷𝑹</m:t>
                          </m:r>
                          <m:r>
                            <a:rPr lang="en-US" altLang="ko-KR" sz="2000" b="1" i="1" smtClean="0">
                              <a:latin typeface="Cambria Math" panose="02040503050406030204" pitchFamily="18" charset="0"/>
                            </a:rPr>
                            <m:t>= </m:t>
                          </m:r>
                          <m:limLow>
                            <m:limLowPr>
                              <m:ctrlPr>
                                <a:rPr lang="en-US" altLang="ko-KR" sz="2000" b="1" i="1" smtClean="0">
                                  <a:latin typeface="Cambria Math" panose="02040503050406030204" pitchFamily="18" charset="0"/>
                                </a:rPr>
                              </m:ctrlPr>
                            </m:limLowPr>
                            <m:e>
                              <m:r>
                                <a:rPr lang="en-US" altLang="ko-KR" sz="2000" b="1" i="0" smtClean="0">
                                  <a:latin typeface="Cambria Math" panose="02040503050406030204" pitchFamily="18" charset="0"/>
                                </a:rPr>
                                <m:t>𝐦𝐚𝐱</m:t>
                              </m:r>
                            </m:e>
                            <m:lim>
                              <m:r>
                                <a:rPr lang="en-US" altLang="ko-KR" sz="2000" b="1" i="1" smtClean="0">
                                  <a:latin typeface="Cambria Math" panose="02040503050406030204" pitchFamily="18" charset="0"/>
                                </a:rPr>
                                <m:t>𝒊</m:t>
                              </m:r>
                              <m:r>
                                <a:rPr lang="en-US" altLang="ko-KR" sz="2000" b="1" i="1" smtClean="0">
                                  <a:latin typeface="Cambria Math" panose="02040503050406030204" pitchFamily="18" charset="0"/>
                                  <a:ea typeface="Cambria Math" panose="02040503050406030204" pitchFamily="18" charset="0"/>
                                </a:rPr>
                                <m:t>≠</m:t>
                              </m:r>
                              <m:r>
                                <a:rPr lang="en-US" altLang="ko-KR" sz="2000" b="1" i="1" smtClean="0">
                                  <a:latin typeface="Cambria Math" panose="02040503050406030204" pitchFamily="18" charset="0"/>
                                  <a:ea typeface="Cambria Math" panose="02040503050406030204" pitchFamily="18" charset="0"/>
                                </a:rPr>
                                <m:t>𝒋</m:t>
                              </m:r>
                            </m:lim>
                          </m:limLow>
                        </m:fName>
                        <m:e>
                          <m:r>
                            <a:rPr lang="en-US" altLang="ko-KR" sz="2000" b="1" i="1" smtClean="0">
                              <a:latin typeface="Cambria Math" panose="02040503050406030204" pitchFamily="18" charset="0"/>
                            </a:rPr>
                            <m:t>|</m:t>
                          </m:r>
                          <m:f>
                            <m:fPr>
                              <m:ctrlPr>
                                <a:rPr lang="en-US" altLang="ko-KR" sz="2000" b="1" i="1" smtClean="0">
                                  <a:latin typeface="Cambria Math" panose="02040503050406030204" pitchFamily="18" charset="0"/>
                                </a:rPr>
                              </m:ctrlPr>
                            </m:fPr>
                            <m:num>
                              <m:r>
                                <a:rPr lang="en-US" altLang="ko-KR" sz="2000" b="1" i="1" smtClean="0">
                                  <a:latin typeface="Cambria Math" panose="02040503050406030204" pitchFamily="18" charset="0"/>
                                </a:rPr>
                                <m:t>𝑷𝑺𝑭</m:t>
                              </m:r>
                              <m:d>
                                <m:dPr>
                                  <m:ctrlPr>
                                    <a:rPr lang="en-US" altLang="ko-KR" sz="2000" b="1" i="1" smtClean="0">
                                      <a:latin typeface="Cambria Math" panose="02040503050406030204" pitchFamily="18" charset="0"/>
                                    </a:rPr>
                                  </m:ctrlPr>
                                </m:dPr>
                                <m:e>
                                  <m:r>
                                    <a:rPr lang="en-US" altLang="ko-KR" sz="2000" b="1" i="1" smtClean="0">
                                      <a:latin typeface="Cambria Math" panose="02040503050406030204" pitchFamily="18" charset="0"/>
                                    </a:rPr>
                                    <m:t>𝒊</m:t>
                                  </m:r>
                                  <m:r>
                                    <a:rPr lang="en-US" altLang="ko-KR" sz="2000" b="1" i="1" smtClean="0">
                                      <a:latin typeface="Cambria Math" panose="02040503050406030204" pitchFamily="18" charset="0"/>
                                    </a:rPr>
                                    <m:t>;</m:t>
                                  </m:r>
                                  <m:r>
                                    <a:rPr lang="en-US" altLang="ko-KR" sz="2000" b="1" i="1" smtClean="0">
                                      <a:latin typeface="Cambria Math" panose="02040503050406030204" pitchFamily="18" charset="0"/>
                                    </a:rPr>
                                    <m:t>𝒋</m:t>
                                  </m:r>
                                </m:e>
                              </m:d>
                            </m:num>
                            <m:den>
                              <m:r>
                                <a:rPr lang="en-US" altLang="ko-KR" sz="2000" b="1" i="1" smtClean="0">
                                  <a:latin typeface="Cambria Math" panose="02040503050406030204" pitchFamily="18" charset="0"/>
                                </a:rPr>
                                <m:t>𝑷𝑺𝑭</m:t>
                              </m:r>
                              <m:d>
                                <m:dPr>
                                  <m:ctrlPr>
                                    <a:rPr lang="en-US" altLang="ko-KR" sz="2000" b="1" i="1" smtClean="0">
                                      <a:latin typeface="Cambria Math" panose="02040503050406030204" pitchFamily="18" charset="0"/>
                                    </a:rPr>
                                  </m:ctrlPr>
                                </m:dPr>
                                <m:e>
                                  <m:r>
                                    <a:rPr lang="en-US" altLang="ko-KR" sz="2000" b="1" i="1" smtClean="0">
                                      <a:latin typeface="Cambria Math" panose="02040503050406030204" pitchFamily="18" charset="0"/>
                                    </a:rPr>
                                    <m:t>𝒊</m:t>
                                  </m:r>
                                  <m:r>
                                    <a:rPr lang="en-US" altLang="ko-KR" sz="2000" b="1" i="1" smtClean="0">
                                      <a:latin typeface="Cambria Math" panose="02040503050406030204" pitchFamily="18" charset="0"/>
                                    </a:rPr>
                                    <m:t>;</m:t>
                                  </m:r>
                                  <m:r>
                                    <a:rPr lang="en-US" altLang="ko-KR" sz="2000" b="1" i="1" smtClean="0">
                                      <a:latin typeface="Cambria Math" panose="02040503050406030204" pitchFamily="18" charset="0"/>
                                    </a:rPr>
                                    <m:t>𝒊</m:t>
                                  </m:r>
                                </m:e>
                              </m:d>
                            </m:den>
                          </m:f>
                          <m:r>
                            <a:rPr lang="en-US" altLang="ko-KR" sz="2000" b="1" i="1" smtClean="0">
                              <a:latin typeface="Cambria Math" panose="02040503050406030204" pitchFamily="18" charset="0"/>
                            </a:rPr>
                            <m:t>|</m:t>
                          </m:r>
                        </m:e>
                      </m:func>
                    </m:oMath>
                  </m:oMathPara>
                </a14:m>
                <a:endParaRPr lang="ko-KR" altLang="en-US" sz="2000" b="1" dirty="0"/>
              </a:p>
            </p:txBody>
          </p:sp>
        </mc:Choice>
        <mc:Fallback xmlns="">
          <p:sp>
            <p:nvSpPr>
              <p:cNvPr id="10" name="직사각형 9">
                <a:extLst>
                  <a:ext uri="{FF2B5EF4-FFF2-40B4-BE49-F238E27FC236}">
                    <a16:creationId xmlns:a16="http://schemas.microsoft.com/office/drawing/2014/main" id="{C1511E19-E2FB-40F3-878D-2A9450908F81}"/>
                  </a:ext>
                </a:extLst>
              </p:cNvPr>
              <p:cNvSpPr>
                <a:spLocks noRot="1" noChangeAspect="1" noMove="1" noResize="1" noEditPoints="1" noAdjustHandles="1" noChangeArrowheads="1" noChangeShapeType="1" noTextEdit="1"/>
              </p:cNvSpPr>
              <p:nvPr/>
            </p:nvSpPr>
            <p:spPr>
              <a:xfrm>
                <a:off x="5524372" y="4391675"/>
                <a:ext cx="6096000" cy="1656479"/>
              </a:xfrm>
              <a:prstGeom prst="rect">
                <a:avLst/>
              </a:prstGeom>
              <a:blipFill>
                <a:blip r:embed="rId5"/>
                <a:stretch>
                  <a:fillRect l="-1000" t="-1838"/>
                </a:stretch>
              </a:blipFill>
            </p:spPr>
            <p:txBody>
              <a:bodyPr/>
              <a:lstStyle/>
              <a:p>
                <a:r>
                  <a:rPr lang="ko-KR" altLang="en-US">
                    <a:noFill/>
                  </a:rPr>
                  <a:t> </a:t>
                </a:r>
              </a:p>
            </p:txBody>
          </p:sp>
        </mc:Fallback>
      </mc:AlternateContent>
      <p:grpSp>
        <p:nvGrpSpPr>
          <p:cNvPr id="16" name="그룹 15">
            <a:extLst>
              <a:ext uri="{FF2B5EF4-FFF2-40B4-BE49-F238E27FC236}">
                <a16:creationId xmlns:a16="http://schemas.microsoft.com/office/drawing/2014/main" id="{A48EEE93-6C7D-4DAF-BB16-89A2D9507828}"/>
              </a:ext>
            </a:extLst>
          </p:cNvPr>
          <p:cNvGrpSpPr/>
          <p:nvPr/>
        </p:nvGrpSpPr>
        <p:grpSpPr>
          <a:xfrm>
            <a:off x="967014" y="3012480"/>
            <a:ext cx="3956957" cy="3265556"/>
            <a:chOff x="1133475" y="3327750"/>
            <a:chExt cx="3273161" cy="2623249"/>
          </a:xfrm>
        </p:grpSpPr>
        <p:pic>
          <p:nvPicPr>
            <p:cNvPr id="11" name="그림 10">
              <a:extLst>
                <a:ext uri="{FF2B5EF4-FFF2-40B4-BE49-F238E27FC236}">
                  <a16:creationId xmlns:a16="http://schemas.microsoft.com/office/drawing/2014/main" id="{860FA92F-E427-4249-86D5-15EC35892732}"/>
                </a:ext>
              </a:extLst>
            </p:cNvPr>
            <p:cNvPicPr>
              <a:picLocks noChangeAspect="1"/>
            </p:cNvPicPr>
            <p:nvPr/>
          </p:nvPicPr>
          <p:blipFill>
            <a:blip r:embed="rId6"/>
            <a:stretch>
              <a:fillRect/>
            </a:stretch>
          </p:blipFill>
          <p:spPr>
            <a:xfrm>
              <a:off x="1133475" y="3327750"/>
              <a:ext cx="3171825" cy="2476500"/>
            </a:xfrm>
            <a:prstGeom prst="rect">
              <a:avLst/>
            </a:prstGeom>
          </p:spPr>
        </p:pic>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57DC33DD-68A9-437C-9541-275FA7434031}"/>
                    </a:ext>
                  </a:extLst>
                </p:cNvPr>
                <p:cNvSpPr/>
                <p:nvPr/>
              </p:nvSpPr>
              <p:spPr>
                <a:xfrm>
                  <a:off x="1950369" y="3358981"/>
                  <a:ext cx="4481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2" name="직사각형 11">
                  <a:extLst>
                    <a:ext uri="{FF2B5EF4-FFF2-40B4-BE49-F238E27FC236}">
                      <a16:creationId xmlns:a16="http://schemas.microsoft.com/office/drawing/2014/main" id="{57DC33DD-68A9-437C-9541-275FA7434031}"/>
                    </a:ext>
                  </a:extLst>
                </p:cNvPr>
                <p:cNvSpPr>
                  <a:spLocks noRot="1" noChangeAspect="1" noMove="1" noResize="1" noEditPoints="1" noAdjustHandles="1" noChangeArrowheads="1" noChangeShapeType="1" noTextEdit="1"/>
                </p:cNvSpPr>
                <p:nvPr/>
              </p:nvSpPr>
              <p:spPr>
                <a:xfrm>
                  <a:off x="1950369" y="3358981"/>
                  <a:ext cx="448135" cy="36933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1D2282A0-2E34-408E-A9AD-755FE2464EB3}"/>
                    </a:ext>
                  </a:extLst>
                </p:cNvPr>
                <p:cNvSpPr/>
                <p:nvPr/>
              </p:nvSpPr>
              <p:spPr>
                <a:xfrm>
                  <a:off x="3512469" y="3350064"/>
                  <a:ext cx="5892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𝐹</m:t>
                            </m:r>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3" name="직사각형 12">
                  <a:extLst>
                    <a:ext uri="{FF2B5EF4-FFF2-40B4-BE49-F238E27FC236}">
                      <a16:creationId xmlns:a16="http://schemas.microsoft.com/office/drawing/2014/main" id="{1D2282A0-2E34-408E-A9AD-755FE2464EB3}"/>
                    </a:ext>
                  </a:extLst>
                </p:cNvPr>
                <p:cNvSpPr>
                  <a:spLocks noRot="1" noChangeAspect="1" noMove="1" noResize="1" noEditPoints="1" noAdjustHandles="1" noChangeArrowheads="1" noChangeShapeType="1" noTextEdit="1"/>
                </p:cNvSpPr>
                <p:nvPr/>
              </p:nvSpPr>
              <p:spPr>
                <a:xfrm>
                  <a:off x="3512469" y="3350064"/>
                  <a:ext cx="589200" cy="36933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직사각형 13">
                  <a:extLst>
                    <a:ext uri="{FF2B5EF4-FFF2-40B4-BE49-F238E27FC236}">
                      <a16:creationId xmlns:a16="http://schemas.microsoft.com/office/drawing/2014/main" id="{BA322197-8894-4F78-A7B5-2C97E13E4037}"/>
                    </a:ext>
                  </a:extLst>
                </p:cNvPr>
                <p:cNvSpPr/>
                <p:nvPr/>
              </p:nvSpPr>
              <p:spPr>
                <a:xfrm>
                  <a:off x="3741069" y="5434918"/>
                  <a:ext cx="6655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𝑢</m:t>
                                </m:r>
                              </m:sub>
                            </m:sSub>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4" name="직사각형 13">
                  <a:extLst>
                    <a:ext uri="{FF2B5EF4-FFF2-40B4-BE49-F238E27FC236}">
                      <a16:creationId xmlns:a16="http://schemas.microsoft.com/office/drawing/2014/main" id="{BA322197-8894-4F78-A7B5-2C97E13E4037}"/>
                    </a:ext>
                  </a:extLst>
                </p:cNvPr>
                <p:cNvSpPr>
                  <a:spLocks noRot="1" noChangeAspect="1" noMove="1" noResize="1" noEditPoints="1" noAdjustHandles="1" noChangeArrowheads="1" noChangeShapeType="1" noTextEdit="1"/>
                </p:cNvSpPr>
                <p:nvPr/>
              </p:nvSpPr>
              <p:spPr>
                <a:xfrm>
                  <a:off x="3741069" y="5434918"/>
                  <a:ext cx="665567" cy="369332"/>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직사각형 14">
                  <a:extLst>
                    <a:ext uri="{FF2B5EF4-FFF2-40B4-BE49-F238E27FC236}">
                      <a16:creationId xmlns:a16="http://schemas.microsoft.com/office/drawing/2014/main" id="{00D6B390-43B3-4297-9A21-4187149F08CA}"/>
                    </a:ext>
                  </a:extLst>
                </p:cNvPr>
                <p:cNvSpPr/>
                <p:nvPr/>
              </p:nvSpPr>
              <p:spPr>
                <a:xfrm>
                  <a:off x="1959573" y="5581667"/>
                  <a:ext cx="90697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sSub>
                              <m:sSubPr>
                                <m:ctrlPr>
                                  <a:rPr lang="en-US" altLang="ko-KR" i="1">
                                    <a:latin typeface="Cambria Math" panose="02040503050406030204" pitchFamily="18" charset="0"/>
                                  </a:rPr>
                                </m:ctrlPr>
                              </m:sSubPr>
                              <m:e>
                                <m:sSubSup>
                                  <m:sSubSupPr>
                                    <m:ctrlPr>
                                      <a:rPr lang="en-US" altLang="ko-KR" b="0" i="1" smtClean="0">
                                        <a:latin typeface="Cambria Math" panose="02040503050406030204" pitchFamily="18" charset="0"/>
                                      </a:rPr>
                                    </m:ctrlPr>
                                  </m:sSubSupPr>
                                  <m:e>
                                    <m:r>
                                      <a:rPr lang="en-US" altLang="ko-KR" b="0" i="1" smtClean="0">
                                        <a:latin typeface="Cambria Math" panose="02040503050406030204" pitchFamily="18" charset="0"/>
                                      </a:rPr>
                                      <m:t>𝐹</m:t>
                                    </m:r>
                                  </m:e>
                                  <m:sub>
                                    <m:r>
                                      <a:rPr lang="en-US" altLang="ko-KR" b="0" i="1" smtClean="0">
                                        <a:latin typeface="Cambria Math" panose="02040503050406030204" pitchFamily="18" charset="0"/>
                                      </a:rPr>
                                      <m:t>𝑢</m:t>
                                    </m:r>
                                  </m:sub>
                                  <m:sup>
                                    <m:r>
                                      <a:rPr lang="en-US" altLang="ko-KR" b="0" i="1" smtClean="0">
                                        <a:latin typeface="Cambria Math" panose="02040503050406030204" pitchFamily="18" charset="0"/>
                                      </a:rPr>
                                      <m:t>∗</m:t>
                                    </m:r>
                                  </m:sup>
                                </m:sSubSup>
                                <m:r>
                                  <a:rPr lang="en-US" altLang="ko-KR" i="1">
                                    <a:latin typeface="Cambria Math" panose="02040503050406030204" pitchFamily="18" charset="0"/>
                                  </a:rPr>
                                  <m:t>𝐹</m:t>
                                </m:r>
                              </m:e>
                              <m:sub>
                                <m:r>
                                  <a:rPr lang="en-US" altLang="ko-KR" i="1">
                                    <a:latin typeface="Cambria Math" panose="02040503050406030204" pitchFamily="18" charset="0"/>
                                  </a:rPr>
                                  <m:t>𝑢</m:t>
                                </m:r>
                              </m:sub>
                            </m:sSub>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5" name="직사각형 14">
                  <a:extLst>
                    <a:ext uri="{FF2B5EF4-FFF2-40B4-BE49-F238E27FC236}">
                      <a16:creationId xmlns:a16="http://schemas.microsoft.com/office/drawing/2014/main" id="{00D6B390-43B3-4297-9A21-4187149F08CA}"/>
                    </a:ext>
                  </a:extLst>
                </p:cNvPr>
                <p:cNvSpPr>
                  <a:spLocks noRot="1" noChangeAspect="1" noMove="1" noResize="1" noEditPoints="1" noAdjustHandles="1" noChangeArrowheads="1" noChangeShapeType="1" noTextEdit="1"/>
                </p:cNvSpPr>
                <p:nvPr/>
              </p:nvSpPr>
              <p:spPr>
                <a:xfrm>
                  <a:off x="1959573" y="5581667"/>
                  <a:ext cx="906979" cy="369332"/>
                </a:xfrm>
                <a:prstGeom prst="rect">
                  <a:avLst/>
                </a:prstGeom>
                <a:blipFill>
                  <a:blip r:embed="rId10"/>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7" name="직사각형 16">
                <a:extLst>
                  <a:ext uri="{FF2B5EF4-FFF2-40B4-BE49-F238E27FC236}">
                    <a16:creationId xmlns:a16="http://schemas.microsoft.com/office/drawing/2014/main" id="{61090077-2F8E-4850-ACF5-777D2AAB8334}"/>
                  </a:ext>
                </a:extLst>
              </p:cNvPr>
              <p:cNvSpPr/>
              <p:nvPr/>
            </p:nvSpPr>
            <p:spPr>
              <a:xfrm>
                <a:off x="967014" y="1805517"/>
                <a:ext cx="10247085" cy="746230"/>
              </a:xfrm>
              <a:prstGeom prst="rect">
                <a:avLst/>
              </a:prstGeom>
            </p:spPr>
            <p:txBody>
              <a:bodyPr wrap="square">
                <a:spAutoFit/>
              </a:bodyPr>
              <a:lstStyle/>
              <a:p>
                <a:r>
                  <a:rPr lang="en-US" altLang="ko-KR" sz="2000" dirty="0">
                    <a:latin typeface="Melior"/>
                  </a:rPr>
                  <a:t>Then, </a:t>
                </a:r>
                <a14:m>
                  <m:oMath xmlns:m="http://schemas.openxmlformats.org/officeDocument/2006/math">
                    <m:r>
                      <a:rPr lang="en-US" altLang="ko-KR" sz="2000" b="1" i="1">
                        <a:latin typeface="Cambria Math" panose="02040503050406030204" pitchFamily="18" charset="0"/>
                      </a:rPr>
                      <m:t>𝑷𝑺𝑭</m:t>
                    </m:r>
                    <m:d>
                      <m:dPr>
                        <m:ctrlPr>
                          <a:rPr lang="en-US" altLang="ko-KR" sz="2000" b="1" i="1">
                            <a:latin typeface="Cambria Math" panose="02040503050406030204" pitchFamily="18" charset="0"/>
                          </a:rPr>
                        </m:ctrlPr>
                      </m:dPr>
                      <m:e>
                        <m:r>
                          <a:rPr lang="en-US" altLang="ko-KR" sz="2000" b="1" i="1">
                            <a:latin typeface="Cambria Math" panose="02040503050406030204" pitchFamily="18" charset="0"/>
                          </a:rPr>
                          <m:t>𝒊</m:t>
                        </m:r>
                        <m:r>
                          <a:rPr lang="en-US" altLang="ko-KR" sz="2000" b="1" i="1">
                            <a:latin typeface="Cambria Math" panose="02040503050406030204" pitchFamily="18" charset="0"/>
                          </a:rPr>
                          <m:t>;</m:t>
                        </m:r>
                        <m:r>
                          <a:rPr lang="en-US" altLang="ko-KR" sz="2000" b="1" i="1">
                            <a:latin typeface="Cambria Math" panose="02040503050406030204" pitchFamily="18" charset="0"/>
                          </a:rPr>
                          <m:t>𝒋</m:t>
                        </m:r>
                      </m:e>
                    </m:d>
                    <m:r>
                      <a:rPr lang="en-US" altLang="ko-KR" sz="2000" b="1" i="1">
                        <a:latin typeface="Cambria Math" panose="02040503050406030204" pitchFamily="18" charset="0"/>
                      </a:rPr>
                      <m:t>=</m:t>
                    </m:r>
                    <m:sSubSup>
                      <m:sSubSupPr>
                        <m:ctrlPr>
                          <a:rPr lang="en-US" altLang="ko-KR" sz="2000" b="1" i="1">
                            <a:latin typeface="Cambria Math" panose="02040503050406030204" pitchFamily="18" charset="0"/>
                          </a:rPr>
                        </m:ctrlPr>
                      </m:sSubSupPr>
                      <m:e>
                        <m:r>
                          <a:rPr lang="en-US" altLang="ko-KR" sz="2000" b="1" i="1">
                            <a:latin typeface="Cambria Math" panose="02040503050406030204" pitchFamily="18" charset="0"/>
                          </a:rPr>
                          <m:t>𝒆</m:t>
                        </m:r>
                      </m:e>
                      <m:sub>
                        <m:r>
                          <a:rPr lang="en-US" altLang="ko-KR" sz="2000" b="1" i="1">
                            <a:latin typeface="Cambria Math" panose="02040503050406030204" pitchFamily="18" charset="0"/>
                          </a:rPr>
                          <m:t>𝒋</m:t>
                        </m:r>
                      </m:sub>
                      <m:sup>
                        <m:r>
                          <a:rPr lang="en-US" altLang="ko-KR" sz="2000" b="1" i="1">
                            <a:latin typeface="Cambria Math" panose="02040503050406030204" pitchFamily="18" charset="0"/>
                          </a:rPr>
                          <m:t>∗</m:t>
                        </m:r>
                      </m:sup>
                    </m:sSubSup>
                    <m:sSubSup>
                      <m:sSubSupPr>
                        <m:ctrlPr>
                          <a:rPr lang="en-US" altLang="ko-KR" sz="2000" b="1" i="1">
                            <a:latin typeface="Cambria Math" panose="02040503050406030204" pitchFamily="18" charset="0"/>
                          </a:rPr>
                        </m:ctrlPr>
                      </m:sSubSupPr>
                      <m:e>
                        <m:r>
                          <a:rPr lang="en-US" altLang="ko-KR" sz="2000" b="1" i="1">
                            <a:latin typeface="Cambria Math" panose="02040503050406030204" pitchFamily="18" charset="0"/>
                          </a:rPr>
                          <m:t>𝑭</m:t>
                        </m:r>
                      </m:e>
                      <m:sub>
                        <m:r>
                          <a:rPr lang="en-US" altLang="ko-KR" sz="2000" b="1" i="1">
                            <a:latin typeface="Cambria Math" panose="02040503050406030204" pitchFamily="18" charset="0"/>
                          </a:rPr>
                          <m:t>𝒖</m:t>
                        </m:r>
                      </m:sub>
                      <m:sup>
                        <m:r>
                          <a:rPr lang="en-US" altLang="ko-KR" sz="2000" b="1" i="1">
                            <a:latin typeface="Cambria Math" panose="02040503050406030204" pitchFamily="18" charset="0"/>
                          </a:rPr>
                          <m:t>∗</m:t>
                        </m:r>
                      </m:sup>
                    </m:sSubSup>
                    <m:sSub>
                      <m:sSubPr>
                        <m:ctrlPr>
                          <a:rPr lang="en-US" altLang="ko-KR" sz="2000" b="1" i="1">
                            <a:latin typeface="Cambria Math" panose="02040503050406030204" pitchFamily="18" charset="0"/>
                          </a:rPr>
                        </m:ctrlPr>
                      </m:sSubPr>
                      <m:e>
                        <m:r>
                          <a:rPr lang="en-US" altLang="ko-KR" sz="2000" b="1" i="1">
                            <a:latin typeface="Cambria Math" panose="02040503050406030204" pitchFamily="18" charset="0"/>
                          </a:rPr>
                          <m:t>𝑭</m:t>
                        </m:r>
                      </m:e>
                      <m:sub>
                        <m:r>
                          <a:rPr lang="en-US" altLang="ko-KR" sz="2000" b="1" i="1">
                            <a:latin typeface="Cambria Math" panose="02040503050406030204" pitchFamily="18" charset="0"/>
                          </a:rPr>
                          <m:t>𝒖</m:t>
                        </m:r>
                      </m:sub>
                    </m:sSub>
                    <m:sSub>
                      <m:sSubPr>
                        <m:ctrlPr>
                          <a:rPr lang="en-US" altLang="ko-KR" sz="2000" b="1" i="1">
                            <a:latin typeface="Cambria Math" panose="02040503050406030204" pitchFamily="18" charset="0"/>
                          </a:rPr>
                        </m:ctrlPr>
                      </m:sSubPr>
                      <m:e>
                        <m:r>
                          <a:rPr lang="en-US" altLang="ko-KR" sz="2000" b="1" i="1">
                            <a:latin typeface="Cambria Math" panose="02040503050406030204" pitchFamily="18" charset="0"/>
                          </a:rPr>
                          <m:t>𝒆</m:t>
                        </m:r>
                      </m:e>
                      <m:sub>
                        <m:r>
                          <a:rPr lang="en-US" altLang="ko-KR" sz="2000" b="1" i="1">
                            <a:latin typeface="Cambria Math" panose="02040503050406030204" pitchFamily="18" charset="0"/>
                          </a:rPr>
                          <m:t>𝒊</m:t>
                        </m:r>
                      </m:sub>
                    </m:sSub>
                  </m:oMath>
                </a14:m>
                <a:r>
                  <a:rPr lang="en-US" altLang="ko-KR" sz="2000" dirty="0">
                    <a:latin typeface="Melior"/>
                  </a:rPr>
                  <a:t> measures </a:t>
                </a:r>
                <a:r>
                  <a:rPr lang="en-US" altLang="ko-KR" sz="2000" b="1" dirty="0">
                    <a:latin typeface="Melior"/>
                  </a:rPr>
                  <a:t>the </a:t>
                </a:r>
                <a:r>
                  <a:rPr lang="en-US" altLang="ko-KR" sz="2000" b="1" i="1" dirty="0">
                    <a:latin typeface="Melior"/>
                  </a:rPr>
                  <a:t>j-</a:t>
                </a:r>
                <a:r>
                  <a:rPr lang="en-US" altLang="ko-KR" sz="2000" b="1" i="1" dirty="0" err="1">
                    <a:latin typeface="Melior"/>
                  </a:rPr>
                  <a:t>th</a:t>
                </a:r>
                <a:r>
                  <a:rPr lang="en-US" altLang="ko-KR" sz="2000" b="1" dirty="0">
                    <a:latin typeface="Melior"/>
                  </a:rPr>
                  <a:t> position’s intensity from the energy leakage of the </a:t>
                </a:r>
                <a:r>
                  <a:rPr lang="en-US" altLang="ko-KR" sz="2000" b="1" i="1" dirty="0" err="1">
                    <a:latin typeface="Melior-Italic"/>
                  </a:rPr>
                  <a:t>i-</a:t>
                </a:r>
                <a:r>
                  <a:rPr lang="en-US" altLang="ko-KR" sz="2000" b="1" i="1" dirty="0" err="1">
                    <a:latin typeface="Melior"/>
                  </a:rPr>
                  <a:t>th</a:t>
                </a:r>
                <a:r>
                  <a:rPr lang="en-US" altLang="ko-KR" sz="2000" b="1" dirty="0">
                    <a:latin typeface="Melior"/>
                  </a:rPr>
                  <a:t> image pixel.</a:t>
                </a:r>
                <a:endParaRPr lang="ko-KR" altLang="en-US" sz="2000" b="1" dirty="0"/>
              </a:p>
            </p:txBody>
          </p:sp>
        </mc:Choice>
        <mc:Fallback xmlns="">
          <p:sp>
            <p:nvSpPr>
              <p:cNvPr id="17" name="직사각형 16">
                <a:extLst>
                  <a:ext uri="{FF2B5EF4-FFF2-40B4-BE49-F238E27FC236}">
                    <a16:creationId xmlns:a16="http://schemas.microsoft.com/office/drawing/2014/main" id="{61090077-2F8E-4850-ACF5-777D2AAB8334}"/>
                  </a:ext>
                </a:extLst>
              </p:cNvPr>
              <p:cNvSpPr>
                <a:spLocks noRot="1" noChangeAspect="1" noMove="1" noResize="1" noEditPoints="1" noAdjustHandles="1" noChangeArrowheads="1" noChangeShapeType="1" noTextEdit="1"/>
              </p:cNvSpPr>
              <p:nvPr/>
            </p:nvSpPr>
            <p:spPr>
              <a:xfrm>
                <a:off x="967014" y="1805517"/>
                <a:ext cx="10247085" cy="746230"/>
              </a:xfrm>
              <a:prstGeom prst="rect">
                <a:avLst/>
              </a:prstGeom>
              <a:blipFill>
                <a:blip r:embed="rId11"/>
                <a:stretch>
                  <a:fillRect l="-654" t="-3252" b="-138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55395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2.4. Point Spread Function and Transform Point Spread Function Analysis</a:t>
            </a:r>
          </a:p>
        </p:txBody>
      </p:sp>
      <p:sp>
        <p:nvSpPr>
          <p:cNvPr id="6" name="직사각형 5">
            <a:extLst>
              <a:ext uri="{FF2B5EF4-FFF2-40B4-BE49-F238E27FC236}">
                <a16:creationId xmlns:a16="http://schemas.microsoft.com/office/drawing/2014/main" id="{35E1B906-C0BE-456C-A7B9-0AA44135C7DF}"/>
              </a:ext>
            </a:extLst>
          </p:cNvPr>
          <p:cNvSpPr/>
          <p:nvPr/>
        </p:nvSpPr>
        <p:spPr>
          <a:xfrm>
            <a:off x="12191999" y="6756400"/>
            <a:ext cx="5341721" cy="103319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34D14EDB-3DF0-457D-97EF-EE9C5D1111A3}"/>
              </a:ext>
            </a:extLst>
          </p:cNvPr>
          <p:cNvSpPr/>
          <p:nvPr/>
        </p:nvSpPr>
        <p:spPr>
          <a:xfrm>
            <a:off x="989011" y="794813"/>
            <a:ext cx="10753045" cy="707886"/>
          </a:xfrm>
          <a:prstGeom prst="rect">
            <a:avLst/>
          </a:prstGeom>
        </p:spPr>
        <p:txBody>
          <a:bodyPr wrap="square">
            <a:spAutoFit/>
          </a:bodyPr>
          <a:lstStyle/>
          <a:p>
            <a:r>
              <a:rPr lang="en-US" altLang="ko-KR" sz="2000" dirty="0">
                <a:latin typeface="Melior"/>
              </a:rPr>
              <a:t>Empirically, the real and the imaginary parts separately behave much like zero-mean</a:t>
            </a:r>
          </a:p>
          <a:p>
            <a:r>
              <a:rPr lang="en-US" altLang="ko-KR" sz="2000" dirty="0">
                <a:latin typeface="Melior"/>
              </a:rPr>
              <a:t>random white Gaussian noise.</a:t>
            </a:r>
            <a:endParaRPr lang="ko-KR" altLang="en-US" sz="2000" dirty="0"/>
          </a:p>
        </p:txBody>
      </p:sp>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DDC4026A-C546-415C-8873-166C15995E4F}"/>
                  </a:ext>
                </a:extLst>
              </p:cNvPr>
              <p:cNvSpPr/>
              <p:nvPr/>
            </p:nvSpPr>
            <p:spPr>
              <a:xfrm>
                <a:off x="989011" y="1933593"/>
                <a:ext cx="10027332" cy="2366674"/>
              </a:xfrm>
              <a:prstGeom prst="rect">
                <a:avLst/>
              </a:prstGeom>
            </p:spPr>
            <p:txBody>
              <a:bodyPr wrap="square">
                <a:spAutoFit/>
              </a:bodyPr>
              <a:lstStyle/>
              <a:p>
                <a:r>
                  <a:rPr lang="en-US" altLang="ko-KR" sz="2000" b="1" dirty="0">
                    <a:latin typeface="Melior"/>
                  </a:rPr>
                  <a:t>The standard deviation of the observed SPR</a:t>
                </a:r>
                <a:r>
                  <a:rPr lang="en-US" altLang="ko-KR" sz="2000" dirty="0">
                    <a:latin typeface="Melior"/>
                  </a:rPr>
                  <a:t> depends on the number, </a:t>
                </a:r>
                <a:r>
                  <a:rPr lang="en-US" altLang="ko-KR" sz="2000" i="1" dirty="0">
                    <a:latin typeface="Melior-Italic"/>
                  </a:rPr>
                  <a:t>N</a:t>
                </a:r>
                <a:r>
                  <a:rPr lang="en-US" altLang="ko-KR" sz="2000" dirty="0">
                    <a:latin typeface="Melior"/>
                  </a:rPr>
                  <a:t>, of samples</a:t>
                </a:r>
              </a:p>
              <a:p>
                <a:r>
                  <a:rPr lang="en-US" altLang="ko-KR" sz="2000" dirty="0">
                    <a:latin typeface="Melior"/>
                  </a:rPr>
                  <a:t>taken and the number, </a:t>
                </a:r>
                <a:r>
                  <a:rPr lang="en-US" altLang="ko-KR" sz="2000" i="1" dirty="0">
                    <a:latin typeface="Melior-Italic"/>
                  </a:rPr>
                  <a:t>D</a:t>
                </a:r>
                <a:r>
                  <a:rPr lang="en-US" altLang="ko-KR" sz="2000" dirty="0">
                    <a:latin typeface="Melior"/>
                  </a:rPr>
                  <a:t>, of grid points defining the underlying image. </a:t>
                </a:r>
              </a:p>
              <a:p>
                <a:r>
                  <a:rPr lang="en-US" altLang="ko-KR" sz="2000" dirty="0">
                    <a:latin typeface="Melior"/>
                  </a:rPr>
                  <a:t>For a constant sampling reduction factor </a:t>
                </a:r>
                <a14:m>
                  <m:oMath xmlns:m="http://schemas.openxmlformats.org/officeDocument/2006/math">
                    <m:r>
                      <a:rPr lang="en-US" altLang="ko-KR" sz="2000" b="1" i="1" smtClean="0">
                        <a:latin typeface="Cambria Math" panose="02040503050406030204" pitchFamily="18" charset="0"/>
                      </a:rPr>
                      <m:t>𝒑</m:t>
                    </m:r>
                    <m:r>
                      <a:rPr lang="en-US" altLang="ko-KR" sz="2000" b="1" i="1" smtClean="0">
                        <a:latin typeface="Cambria Math" panose="02040503050406030204" pitchFamily="18" charset="0"/>
                      </a:rPr>
                      <m:t>=</m:t>
                    </m:r>
                    <m:f>
                      <m:fPr>
                        <m:ctrlPr>
                          <a:rPr lang="en-US" altLang="ko-KR" sz="2000" b="1" i="1" smtClean="0">
                            <a:latin typeface="Cambria Math" panose="02040503050406030204" pitchFamily="18" charset="0"/>
                          </a:rPr>
                        </m:ctrlPr>
                      </m:fPr>
                      <m:num>
                        <m:r>
                          <a:rPr lang="en-US" altLang="ko-KR" sz="2000" b="1" i="1" smtClean="0">
                            <a:latin typeface="Cambria Math" panose="02040503050406030204" pitchFamily="18" charset="0"/>
                          </a:rPr>
                          <m:t>𝑫</m:t>
                        </m:r>
                      </m:num>
                      <m:den>
                        <m:r>
                          <a:rPr lang="en-US" altLang="ko-KR" sz="2000" b="1" i="1" smtClean="0">
                            <a:latin typeface="Cambria Math" panose="02040503050406030204" pitchFamily="18" charset="0"/>
                          </a:rPr>
                          <m:t>𝑵</m:t>
                        </m:r>
                      </m:den>
                    </m:f>
                  </m:oMath>
                </a14:m>
                <a:r>
                  <a:rPr lang="en-US" altLang="ko-KR" sz="2000" b="1" dirty="0">
                    <a:latin typeface="Melior"/>
                  </a:rPr>
                  <a:t>  </a:t>
                </a:r>
                <a:r>
                  <a:rPr lang="en-US" altLang="ko-KR" sz="2000" dirty="0">
                    <a:latin typeface="Melior"/>
                  </a:rPr>
                  <a:t>the standard deviation obeys the formula :</a:t>
                </a:r>
              </a:p>
              <a:p>
                <a:endParaRPr lang="en-US" altLang="ko-KR" sz="2000" dirty="0">
                  <a:latin typeface="Melior"/>
                </a:endParaRPr>
              </a:p>
              <a:p>
                <a:pPr/>
                <a14:m>
                  <m:oMathPara xmlns:m="http://schemas.openxmlformats.org/officeDocument/2006/math">
                    <m:oMathParaPr>
                      <m:jc m:val="centerGroup"/>
                    </m:oMathParaPr>
                    <m:oMath xmlns:m="http://schemas.openxmlformats.org/officeDocument/2006/math">
                      <m:sSub>
                        <m:sSubPr>
                          <m:ctrlPr>
                            <a:rPr lang="en-US" altLang="ko-KR" sz="2000" b="1" i="1" smtClean="0">
                              <a:latin typeface="Cambria Math" panose="02040503050406030204" pitchFamily="18" charset="0"/>
                            </a:rPr>
                          </m:ctrlPr>
                        </m:sSubPr>
                        <m:e>
                          <m:r>
                            <a:rPr lang="ko-KR" altLang="en-US" sz="2000" b="1" i="1" smtClean="0">
                              <a:latin typeface="Cambria Math" panose="02040503050406030204" pitchFamily="18" charset="0"/>
                            </a:rPr>
                            <m:t>𝝈</m:t>
                          </m:r>
                        </m:e>
                        <m:sub>
                          <m:r>
                            <a:rPr lang="en-US" altLang="ko-KR" sz="2000" b="1" i="1" smtClean="0">
                              <a:latin typeface="Cambria Math" panose="02040503050406030204" pitchFamily="18" charset="0"/>
                            </a:rPr>
                            <m:t>𝑺𝑷𝑹</m:t>
                          </m:r>
                        </m:sub>
                      </m:sSub>
                      <m:r>
                        <a:rPr lang="en-US" altLang="ko-KR" sz="2000" b="1" i="1" smtClean="0">
                          <a:latin typeface="Cambria Math" panose="02040503050406030204" pitchFamily="18" charset="0"/>
                        </a:rPr>
                        <m:t>=</m:t>
                      </m:r>
                      <m:rad>
                        <m:radPr>
                          <m:degHide m:val="on"/>
                          <m:ctrlPr>
                            <a:rPr lang="en-US" altLang="ko-KR" sz="2000" b="1" i="1" smtClean="0">
                              <a:latin typeface="Cambria Math" panose="02040503050406030204" pitchFamily="18" charset="0"/>
                            </a:rPr>
                          </m:ctrlPr>
                        </m:radPr>
                        <m:deg/>
                        <m:e>
                          <m:f>
                            <m:fPr>
                              <m:ctrlPr>
                                <a:rPr lang="en-US" altLang="ko-KR" sz="2000" b="1" i="1" smtClean="0">
                                  <a:latin typeface="Cambria Math" panose="02040503050406030204" pitchFamily="18" charset="0"/>
                                </a:rPr>
                              </m:ctrlPr>
                            </m:fPr>
                            <m:num>
                              <m:r>
                                <a:rPr lang="en-US" altLang="ko-KR" sz="2000" b="1" i="1" smtClean="0">
                                  <a:latin typeface="Cambria Math" panose="02040503050406030204" pitchFamily="18" charset="0"/>
                                </a:rPr>
                                <m:t>𝒑</m:t>
                              </m:r>
                              <m:r>
                                <a:rPr lang="en-US" altLang="ko-KR" sz="2000" b="1" i="1" smtClean="0">
                                  <a:latin typeface="Cambria Math" panose="02040503050406030204" pitchFamily="18" charset="0"/>
                                </a:rPr>
                                <m:t>−</m:t>
                              </m:r>
                              <m:r>
                                <a:rPr lang="en-US" altLang="ko-KR" sz="2000" b="1" i="1" smtClean="0">
                                  <a:latin typeface="Cambria Math" panose="02040503050406030204" pitchFamily="18" charset="0"/>
                                </a:rPr>
                                <m:t>𝟏</m:t>
                              </m:r>
                            </m:num>
                            <m:den>
                              <m:r>
                                <a:rPr lang="en-US" altLang="ko-KR" sz="2000" b="1" i="1" smtClean="0">
                                  <a:latin typeface="Cambria Math" panose="02040503050406030204" pitchFamily="18" charset="0"/>
                                </a:rPr>
                                <m:t>𝑫</m:t>
                              </m:r>
                            </m:den>
                          </m:f>
                        </m:e>
                      </m:rad>
                    </m:oMath>
                  </m:oMathPara>
                </a14:m>
                <a:endParaRPr lang="ko-KR" altLang="en-US" sz="2000" b="1" dirty="0"/>
              </a:p>
            </p:txBody>
          </p:sp>
        </mc:Choice>
        <mc:Fallback xmlns="">
          <p:sp>
            <p:nvSpPr>
              <p:cNvPr id="7" name="직사각형 6">
                <a:extLst>
                  <a:ext uri="{FF2B5EF4-FFF2-40B4-BE49-F238E27FC236}">
                    <a16:creationId xmlns:a16="http://schemas.microsoft.com/office/drawing/2014/main" id="{DDC4026A-C546-415C-8873-166C15995E4F}"/>
                  </a:ext>
                </a:extLst>
              </p:cNvPr>
              <p:cNvSpPr>
                <a:spLocks noRot="1" noChangeAspect="1" noMove="1" noResize="1" noEditPoints="1" noAdjustHandles="1" noChangeArrowheads="1" noChangeShapeType="1" noTextEdit="1"/>
              </p:cNvSpPr>
              <p:nvPr/>
            </p:nvSpPr>
            <p:spPr>
              <a:xfrm>
                <a:off x="989011" y="1933593"/>
                <a:ext cx="10027332" cy="2366674"/>
              </a:xfrm>
              <a:prstGeom prst="rect">
                <a:avLst/>
              </a:prstGeom>
              <a:blipFill>
                <a:blip r:embed="rId2"/>
                <a:stretch>
                  <a:fillRect l="-608" t="-1289"/>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D78F4264-E1F3-4A7E-96AA-E72F902F2B1A}"/>
              </a:ext>
            </a:extLst>
          </p:cNvPr>
          <p:cNvPicPr>
            <a:picLocks noChangeAspect="1"/>
          </p:cNvPicPr>
          <p:nvPr/>
        </p:nvPicPr>
        <p:blipFill>
          <a:blip r:embed="rId3"/>
          <a:stretch>
            <a:fillRect/>
          </a:stretch>
        </p:blipFill>
        <p:spPr>
          <a:xfrm>
            <a:off x="12250057" y="3009052"/>
            <a:ext cx="5176308" cy="1390650"/>
          </a:xfrm>
          <a:prstGeom prst="rect">
            <a:avLst/>
          </a:prstGeom>
        </p:spPr>
      </p:pic>
      <mc:AlternateContent xmlns:mc="http://schemas.openxmlformats.org/markup-compatibility/2006" xmlns:a14="http://schemas.microsoft.com/office/drawing/2010/main">
        <mc:Choice Requires="a14">
          <p:sp>
            <p:nvSpPr>
              <p:cNvPr id="18" name="직사각형 17">
                <a:extLst>
                  <a:ext uri="{FF2B5EF4-FFF2-40B4-BE49-F238E27FC236}">
                    <a16:creationId xmlns:a16="http://schemas.microsoft.com/office/drawing/2014/main" id="{D3F651A2-48E5-413C-A776-55A17F027EE7}"/>
                  </a:ext>
                </a:extLst>
              </p:cNvPr>
              <p:cNvSpPr/>
              <p:nvPr/>
            </p:nvSpPr>
            <p:spPr>
              <a:xfrm>
                <a:off x="12481312" y="5001714"/>
                <a:ext cx="5052409" cy="27878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𝑜𝑓𝑓</m:t>
                      </m:r>
                      <m:r>
                        <a:rPr lang="en-US" altLang="ko-KR" b="0" i="1" smtClean="0">
                          <a:latin typeface="Cambria Math" panose="02040503050406030204" pitchFamily="18" charset="0"/>
                        </a:rPr>
                        <m:t>−</m:t>
                      </m:r>
                      <m:r>
                        <a:rPr lang="en-US" altLang="ko-KR" b="0" i="1" smtClean="0">
                          <a:latin typeface="Cambria Math" panose="02040503050406030204" pitchFamily="18" charset="0"/>
                        </a:rPr>
                        <m:t>𝑐𝑒𝑛𝑡𝑟𝑒</m:t>
                      </m:r>
                      <m:r>
                        <a:rPr lang="en-US" altLang="ko-KR" b="0" i="1" smtClean="0">
                          <a:latin typeface="Cambria Math" panose="02040503050406030204" pitchFamily="18" charset="0"/>
                        </a:rPr>
                        <m:t> </m:t>
                      </m:r>
                      <m:r>
                        <a:rPr lang="en-US" altLang="ko-KR" b="0" i="1" smtClean="0">
                          <a:latin typeface="Cambria Math" panose="02040503050406030204" pitchFamily="18" charset="0"/>
                        </a:rPr>
                        <m:t>𝐸</m:t>
                      </m:r>
                      <m:r>
                        <a:rPr lang="en-US" altLang="ko-KR" b="0" i="1" smtClean="0">
                          <a:latin typeface="Cambria Math" panose="02040503050406030204" pitchFamily="18" charset="0"/>
                        </a:rPr>
                        <m:t> : </m:t>
                      </m:r>
                      <m:f>
                        <m:fPr>
                          <m:ctrlPr>
                            <a:rPr lang="en-US" altLang="ko-KR" b="0" i="1" smtClean="0">
                              <a:latin typeface="Cambria Math" panose="02040503050406030204" pitchFamily="18" charset="0"/>
                            </a:rPr>
                          </m:ctrlPr>
                        </m:fPr>
                        <m:num>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𝑁</m:t>
                              </m:r>
                            </m:num>
                            <m:den>
                              <m:r>
                                <a:rPr lang="en-US" altLang="ko-KR" b="0" i="1" smtClean="0">
                                  <a:latin typeface="Cambria Math" panose="02040503050406030204" pitchFamily="18" charset="0"/>
                                </a:rPr>
                                <m:t>𝐷</m:t>
                              </m:r>
                            </m:den>
                          </m:f>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𝑁</m:t>
                                      </m:r>
                                    </m:num>
                                    <m:den>
                                      <m:r>
                                        <a:rPr lang="en-US" altLang="ko-KR" b="0" i="1" smtClean="0">
                                          <a:latin typeface="Cambria Math" panose="02040503050406030204" pitchFamily="18" charset="0"/>
                                        </a:rPr>
                                        <m:t>𝐷</m:t>
                                      </m:r>
                                    </m:den>
                                  </m:f>
                                </m:e>
                              </m:d>
                            </m:e>
                            <m:sup>
                              <m:r>
                                <a:rPr lang="en-US" altLang="ko-KR" b="0" i="1" smtClean="0">
                                  <a:latin typeface="Cambria Math" panose="02040503050406030204" pitchFamily="18" charset="0"/>
                                </a:rPr>
                                <m:t>2</m:t>
                              </m:r>
                            </m:sup>
                          </m:sSup>
                        </m:num>
                        <m:den>
                          <m:r>
                            <a:rPr lang="en-US" altLang="ko-KR" b="0" i="1" smtClean="0">
                              <a:latin typeface="Cambria Math" panose="02040503050406030204" pitchFamily="18" charset="0"/>
                            </a:rPr>
                            <m:t>𝐷</m:t>
                          </m:r>
                          <m:sSup>
                            <m:sSupPr>
                              <m:ctrlPr>
                                <a:rPr lang="en-US" altLang="ko-KR" b="0" i="1" smtClean="0">
                                  <a:latin typeface="Cambria Math" panose="02040503050406030204" pitchFamily="18" charset="0"/>
                                </a:rPr>
                              </m:ctrlPr>
                            </m:sSupPr>
                            <m:e>
                              <m:d>
                                <m:dPr>
                                  <m:ctrlPr>
                                    <a:rPr lang="en-US" altLang="ko-KR" b="0" i="1" smtClean="0">
                                      <a:latin typeface="Cambria Math" panose="02040503050406030204" pitchFamily="18" charset="0"/>
                                    </a:rPr>
                                  </m:ctrlPr>
                                </m:dPr>
                                <m:e>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𝑁</m:t>
                                      </m:r>
                                    </m:num>
                                    <m:den>
                                      <m:r>
                                        <a:rPr lang="en-US" altLang="ko-KR" b="0" i="1" smtClean="0">
                                          <a:latin typeface="Cambria Math" panose="02040503050406030204" pitchFamily="18" charset="0"/>
                                        </a:rPr>
                                        <m:t>𝐷</m:t>
                                      </m:r>
                                    </m:den>
                                  </m:f>
                                </m:e>
                              </m:d>
                            </m:e>
                            <m:sup>
                              <m:r>
                                <a:rPr lang="en-US" altLang="ko-KR" b="0" i="1" smtClean="0">
                                  <a:latin typeface="Cambria Math" panose="02040503050406030204" pitchFamily="18" charset="0"/>
                                </a:rPr>
                                <m:t>2</m:t>
                              </m:r>
                            </m:sup>
                          </m:sSup>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𝐷</m:t>
                              </m:r>
                            </m:num>
                            <m:den>
                              <m:r>
                                <a:rPr lang="en-US" altLang="ko-KR" b="0" i="1" smtClean="0">
                                  <a:latin typeface="Cambria Math" panose="02040503050406030204" pitchFamily="18" charset="0"/>
                                </a:rPr>
                                <m:t>𝑁</m:t>
                              </m:r>
                            </m:den>
                          </m:f>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𝐷</m:t>
                          </m:r>
                        </m:den>
                      </m:f>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𝑝</m:t>
                          </m:r>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𝐷</m:t>
                          </m:r>
                        </m:den>
                      </m:f>
                    </m:oMath>
                  </m:oMathPara>
                </a14:m>
                <a:endParaRPr lang="en-US" altLang="ko-KR" dirty="0"/>
              </a:p>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𝑑𝑒𝑣𝑖𝑎𝑡𝑖𝑜𝑛</m:t>
                      </m:r>
                      <m:r>
                        <a:rPr lang="en-US" altLang="ko-KR" b="0" i="1" smtClean="0">
                          <a:latin typeface="Cambria Math" panose="02040503050406030204" pitchFamily="18" charset="0"/>
                        </a:rPr>
                        <m:t>=</m:t>
                      </m:r>
                      <m:r>
                        <a:rPr lang="en-US" altLang="ko-KR" b="0" i="1" smtClean="0">
                          <a:latin typeface="Cambria Math" panose="02040503050406030204" pitchFamily="18" charset="0"/>
                        </a:rPr>
                        <m:t>𝑠𝑞𝑟𝑡</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𝐸</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𝑠𝑞𝑟𝑡</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𝑝</m:t>
                          </m:r>
                          <m:r>
                            <a:rPr lang="en-US" altLang="ko-KR" b="0" i="1" smtClean="0">
                              <a:latin typeface="Cambria Math" panose="02040503050406030204" pitchFamily="18" charset="0"/>
                            </a:rPr>
                            <m:t>−1</m:t>
                          </m:r>
                        </m:num>
                        <m:den>
                          <m:r>
                            <a:rPr lang="en-US" altLang="ko-KR" b="0" i="1" smtClean="0">
                              <a:latin typeface="Cambria Math" panose="02040503050406030204" pitchFamily="18" charset="0"/>
                            </a:rPr>
                            <m:t>𝐷</m:t>
                          </m:r>
                        </m:den>
                      </m:f>
                      <m:r>
                        <a:rPr lang="en-US" altLang="ko-KR" b="0" i="1" smtClean="0">
                          <a:latin typeface="Cambria Math" panose="02040503050406030204" pitchFamily="18" charset="0"/>
                        </a:rPr>
                        <m:t>)</m:t>
                      </m:r>
                    </m:oMath>
                  </m:oMathPara>
                </a14:m>
                <a:endParaRPr lang="en-US" altLang="ko-KR" dirty="0"/>
              </a:p>
              <a:p>
                <a:endParaRPr lang="en-US" altLang="ko-KR" dirty="0"/>
              </a:p>
              <a:p>
                <a:pPr/>
                <a14:m>
                  <m:oMathPara xmlns:m="http://schemas.openxmlformats.org/officeDocument/2006/math">
                    <m:oMathParaPr>
                      <m:jc m:val="centerGroup"/>
                    </m:oMathParaPr>
                    <m:oMath xmlns:m="http://schemas.openxmlformats.org/officeDocument/2006/math">
                      <m:r>
                        <a:rPr lang="en-US" altLang="ko-KR" i="1">
                          <a:latin typeface="Cambria Math" panose="02040503050406030204" pitchFamily="18" charset="0"/>
                        </a:rPr>
                        <m:t>𝐷</m:t>
                      </m:r>
                      <m:r>
                        <a:rPr lang="en-US" altLang="ko-KR" b="0" i="1" smtClean="0">
                          <a:latin typeface="Cambria Math" panose="02040503050406030204" pitchFamily="18" charset="0"/>
                        </a:rPr>
                        <m:t> :</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 </m:t>
                      </m:r>
                      <m:r>
                        <a:rPr lang="en-US" altLang="ko-KR" b="0" i="1" smtClean="0">
                          <a:latin typeface="Cambria Math" panose="02040503050406030204" pitchFamily="18" charset="0"/>
                        </a:rPr>
                        <m:t>𝑜𝑓</m:t>
                      </m:r>
                      <m:r>
                        <a:rPr lang="en-US" altLang="ko-KR" b="0" i="1" smtClean="0">
                          <a:latin typeface="Cambria Math" panose="02040503050406030204" pitchFamily="18" charset="0"/>
                        </a:rPr>
                        <m:t> </m:t>
                      </m:r>
                      <m:r>
                        <a:rPr lang="en-US" altLang="ko-KR" b="0" i="1" smtClean="0">
                          <a:latin typeface="Cambria Math" panose="02040503050406030204" pitchFamily="18" charset="0"/>
                        </a:rPr>
                        <m:t>𝑜𝑓𝑓</m:t>
                      </m:r>
                      <m:r>
                        <a:rPr lang="en-US" altLang="ko-KR" b="0" i="1" smtClean="0">
                          <a:latin typeface="Cambria Math" panose="02040503050406030204" pitchFamily="18" charset="0"/>
                        </a:rPr>
                        <m:t>−</m:t>
                      </m:r>
                      <m:r>
                        <a:rPr lang="en-US" altLang="ko-KR" b="0" i="1" smtClean="0">
                          <a:latin typeface="Cambria Math" panose="02040503050406030204" pitchFamily="18" charset="0"/>
                        </a:rPr>
                        <m:t>𝑐𝑒𝑛𝑡𝑒𝑟</m:t>
                      </m:r>
                      <m:r>
                        <a:rPr lang="en-US" altLang="ko-KR" b="0" i="1" smtClean="0">
                          <a:latin typeface="Cambria Math" panose="02040503050406030204" pitchFamily="18" charset="0"/>
                        </a:rPr>
                        <m:t> </m:t>
                      </m:r>
                      <m:r>
                        <a:rPr lang="en-US" altLang="ko-KR" b="0" i="1" smtClean="0">
                          <a:latin typeface="Cambria Math" panose="02040503050406030204" pitchFamily="18" charset="0"/>
                        </a:rPr>
                        <m:t>𝑝𝑖𝑥𝑒𝑙𝑠</m:t>
                      </m:r>
                      <m:r>
                        <a:rPr lang="en-US" altLang="ko-KR" b="0" i="1" smtClean="0">
                          <a:latin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𝐷</m:t>
                      </m:r>
                      <m:r>
                        <a:rPr lang="en-US" altLang="ko-KR" b="0" i="1" smtClean="0">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𝐷</m:t>
                      </m:r>
                      <m:r>
                        <a:rPr lang="en-US" altLang="ko-KR" b="0" i="1" smtClean="0">
                          <a:latin typeface="Cambria Math" panose="02040503050406030204" pitchFamily="18" charset="0"/>
                          <a:ea typeface="Cambria Math" panose="02040503050406030204" pitchFamily="18" charset="0"/>
                        </a:rPr>
                        <m:t>)</m:t>
                      </m:r>
                    </m:oMath>
                  </m:oMathPara>
                </a14:m>
                <a:endParaRPr lang="en-US" altLang="ko-KR"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ko-KR" i="1">
                              <a:latin typeface="Cambria Math" panose="02040503050406030204" pitchFamily="18" charset="0"/>
                            </a:rPr>
                          </m:ctrlPr>
                        </m:sSupPr>
                        <m:e>
                          <m:d>
                            <m:dPr>
                              <m:ctrlPr>
                                <a:rPr lang="en-US" altLang="ko-KR" i="1">
                                  <a:latin typeface="Cambria Math" panose="02040503050406030204" pitchFamily="18" charset="0"/>
                                </a:rPr>
                              </m:ctrlPr>
                            </m:dPr>
                            <m:e>
                              <m:f>
                                <m:fPr>
                                  <m:ctrlPr>
                                    <a:rPr lang="en-US" altLang="ko-KR" i="1">
                                      <a:latin typeface="Cambria Math" panose="02040503050406030204" pitchFamily="18" charset="0"/>
                                    </a:rPr>
                                  </m:ctrlPr>
                                </m:fPr>
                                <m:num>
                                  <m:r>
                                    <a:rPr lang="en-US" altLang="ko-KR" i="1">
                                      <a:latin typeface="Cambria Math" panose="02040503050406030204" pitchFamily="18" charset="0"/>
                                    </a:rPr>
                                    <m:t>𝑁</m:t>
                                  </m:r>
                                </m:num>
                                <m:den>
                                  <m:r>
                                    <a:rPr lang="en-US" altLang="ko-KR" i="1">
                                      <a:latin typeface="Cambria Math" panose="02040503050406030204" pitchFamily="18" charset="0"/>
                                    </a:rPr>
                                    <m:t>𝐷</m:t>
                                  </m:r>
                                </m:den>
                              </m:f>
                            </m:e>
                          </m:d>
                        </m:e>
                        <m:sup>
                          <m:r>
                            <a:rPr lang="en-US" altLang="ko-KR" i="1">
                              <a:latin typeface="Cambria Math" panose="02040503050406030204" pitchFamily="18" charset="0"/>
                            </a:rPr>
                            <m:t>2</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𝑡h𝑒</m:t>
                      </m:r>
                      <m:r>
                        <a:rPr lang="en-US" altLang="ko-KR" b="0" i="1" smtClean="0">
                          <a:latin typeface="Cambria Math" panose="02040503050406030204" pitchFamily="18" charset="0"/>
                        </a:rPr>
                        <m:t> </m:t>
                      </m:r>
                      <m:r>
                        <a:rPr lang="en-US" altLang="ko-KR" b="0" i="1" smtClean="0">
                          <a:latin typeface="Cambria Math" panose="02040503050406030204" pitchFamily="18" charset="0"/>
                        </a:rPr>
                        <m:t>𝑚𝑎𝑖𝑛</m:t>
                      </m:r>
                      <m:r>
                        <a:rPr lang="en-US" altLang="ko-KR" b="0" i="1" smtClean="0">
                          <a:latin typeface="Cambria Math" panose="02040503050406030204" pitchFamily="18" charset="0"/>
                        </a:rPr>
                        <m:t> </m:t>
                      </m:r>
                      <m:r>
                        <a:rPr lang="en-US" altLang="ko-KR" b="0" i="1" smtClean="0">
                          <a:latin typeface="Cambria Math" panose="02040503050406030204" pitchFamily="18" charset="0"/>
                        </a:rPr>
                        <m:t>𝑙𝑜𝑏</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m:t>
                          </m:r>
                        </m:sup>
                      </m:sSup>
                      <m:r>
                        <a:rPr lang="en-US" altLang="ko-KR" b="0" i="1" smtClean="0">
                          <a:latin typeface="Cambria Math" panose="02040503050406030204" pitchFamily="18" charset="0"/>
                        </a:rPr>
                        <m:t>𝑠</m:t>
                      </m:r>
                      <m:r>
                        <a:rPr lang="en-US" altLang="ko-KR" b="0" i="1" smtClean="0">
                          <a:latin typeface="Cambria Math" panose="02040503050406030204" pitchFamily="18" charset="0"/>
                        </a:rPr>
                        <m:t> </m:t>
                      </m:r>
                      <m:r>
                        <a:rPr lang="en-US" altLang="ko-KR" b="0" i="1" smtClean="0">
                          <a:latin typeface="Cambria Math" panose="02040503050406030204" pitchFamily="18" charset="0"/>
                        </a:rPr>
                        <m:t>𝑒𝑛𝑒𝑟𝑔𝑦</m:t>
                      </m:r>
                    </m:oMath>
                  </m:oMathPara>
                </a14:m>
                <a:endParaRPr lang="ko-KR" altLang="en-US" dirty="0"/>
              </a:p>
            </p:txBody>
          </p:sp>
        </mc:Choice>
        <mc:Fallback xmlns="">
          <p:sp>
            <p:nvSpPr>
              <p:cNvPr id="18" name="직사각형 17">
                <a:extLst>
                  <a:ext uri="{FF2B5EF4-FFF2-40B4-BE49-F238E27FC236}">
                    <a16:creationId xmlns:a16="http://schemas.microsoft.com/office/drawing/2014/main" id="{D3F651A2-48E5-413C-A776-55A17F027EE7}"/>
                  </a:ext>
                </a:extLst>
              </p:cNvPr>
              <p:cNvSpPr>
                <a:spLocks noRot="1" noChangeAspect="1" noMove="1" noResize="1" noEditPoints="1" noAdjustHandles="1" noChangeArrowheads="1" noChangeShapeType="1" noTextEdit="1"/>
              </p:cNvSpPr>
              <p:nvPr/>
            </p:nvSpPr>
            <p:spPr>
              <a:xfrm>
                <a:off x="12481312" y="5001714"/>
                <a:ext cx="5052409" cy="2787879"/>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159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2.4. Point Spread Function and Transform Point Spread Function Analysis</a:t>
            </a:r>
          </a:p>
        </p:txBody>
      </p:sp>
      <p:sp>
        <p:nvSpPr>
          <p:cNvPr id="6" name="직사각형 5">
            <a:extLst>
              <a:ext uri="{FF2B5EF4-FFF2-40B4-BE49-F238E27FC236}">
                <a16:creationId xmlns:a16="http://schemas.microsoft.com/office/drawing/2014/main" id="{35E1B906-C0BE-456C-A7B9-0AA44135C7DF}"/>
              </a:ext>
            </a:extLst>
          </p:cNvPr>
          <p:cNvSpPr/>
          <p:nvPr/>
        </p:nvSpPr>
        <p:spPr>
          <a:xfrm>
            <a:off x="-4847771" y="2413173"/>
            <a:ext cx="3686628" cy="278925"/>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583A92ED-7177-4297-9347-E63ED2FE319B}"/>
              </a:ext>
            </a:extLst>
          </p:cNvPr>
          <p:cNvSpPr/>
          <p:nvPr/>
        </p:nvSpPr>
        <p:spPr>
          <a:xfrm>
            <a:off x="611641" y="751180"/>
            <a:ext cx="11115902" cy="1323439"/>
          </a:xfrm>
          <a:prstGeom prst="rect">
            <a:avLst/>
          </a:prstGeom>
        </p:spPr>
        <p:txBody>
          <a:bodyPr wrap="square">
            <a:spAutoFit/>
          </a:bodyPr>
          <a:lstStyle/>
          <a:p>
            <a:r>
              <a:rPr lang="en-US" altLang="ko-KR" sz="2000" dirty="0">
                <a:latin typeface="Melior"/>
              </a:rPr>
              <a:t>The MR images are sparse in a transform domain. In such a setting, incoherence is analyzed by </a:t>
            </a:r>
            <a:r>
              <a:rPr lang="en-US" altLang="ko-KR" sz="2000" b="1" dirty="0">
                <a:latin typeface="Melior"/>
              </a:rPr>
              <a:t>Transform Point Spread Function (TPSF) </a:t>
            </a:r>
            <a:r>
              <a:rPr lang="en-US" altLang="ko-KR" sz="2000" dirty="0">
                <a:latin typeface="Melior"/>
              </a:rPr>
              <a:t>which is generalizing version of PSF. It measures how a single transform coefficient of the underlying object ends up influencing other transform coefficients of the measured </a:t>
            </a:r>
            <a:r>
              <a:rPr lang="en-US" altLang="ko-KR" sz="2000" dirty="0" err="1">
                <a:latin typeface="Melior"/>
              </a:rPr>
              <a:t>undersampled</a:t>
            </a:r>
            <a:r>
              <a:rPr lang="en-US" altLang="ko-KR" sz="2000" dirty="0">
                <a:latin typeface="Melior"/>
              </a:rPr>
              <a:t> object.</a:t>
            </a:r>
            <a:endParaRPr lang="ko-KR" altLang="en-US" sz="2000" dirty="0"/>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BF8A9834-8576-43EA-A63B-1A5DF0262382}"/>
                  </a:ext>
                </a:extLst>
              </p:cNvPr>
              <p:cNvSpPr/>
              <p:nvPr/>
            </p:nvSpPr>
            <p:spPr>
              <a:xfrm>
                <a:off x="611641" y="2191981"/>
                <a:ext cx="10535330" cy="884729"/>
              </a:xfrm>
              <a:prstGeom prst="rect">
                <a:avLst/>
              </a:prstGeom>
            </p:spPr>
            <p:txBody>
              <a:bodyPr wrap="square">
                <a:spAutoFit/>
              </a:bodyPr>
              <a:lstStyle/>
              <a:p>
                <a:r>
                  <a:rPr lang="en-US" altLang="ko-KR" sz="2000" dirty="0">
                    <a:latin typeface="Melior"/>
                  </a:rPr>
                  <a:t>Let </a:t>
                </a:r>
                <a:r>
                  <a:rPr lang="en-US" altLang="ko-KR" sz="2000" i="1" dirty="0">
                    <a:latin typeface="MTMI"/>
                  </a:rPr>
                  <a:t> </a:t>
                </a:r>
                <a:r>
                  <a:rPr lang="en-US" altLang="ko-KR" sz="2000" dirty="0">
                    <a:latin typeface="Melior"/>
                  </a:rPr>
                  <a:t>be an orthogonal </a:t>
                </a:r>
                <a:r>
                  <a:rPr lang="en-US" altLang="ko-KR" sz="2000" dirty="0" err="1">
                    <a:latin typeface="Melior"/>
                  </a:rPr>
                  <a:t>sparsifying</a:t>
                </a:r>
                <a:r>
                  <a:rPr lang="en-US" altLang="ko-KR" sz="2000" dirty="0">
                    <a:latin typeface="Melior"/>
                  </a:rPr>
                  <a:t> transform. The </a:t>
                </a:r>
                <a:r>
                  <a:rPr lang="en-US" altLang="ko-KR" sz="2000" b="1" dirty="0">
                    <a:latin typeface="Melior"/>
                  </a:rPr>
                  <a:t>TPSF(</a:t>
                </a:r>
                <a:r>
                  <a:rPr lang="en-US" altLang="ko-KR" sz="2000" b="1" i="1" dirty="0" err="1">
                    <a:latin typeface="Melior-Italic"/>
                  </a:rPr>
                  <a:t>i</a:t>
                </a:r>
                <a:r>
                  <a:rPr lang="en-US" altLang="ko-KR" sz="2000" b="1" dirty="0">
                    <a:latin typeface="Melior"/>
                  </a:rPr>
                  <a:t>; </a:t>
                </a:r>
                <a:r>
                  <a:rPr lang="en-US" altLang="ko-KR" sz="2000" b="1" i="1" dirty="0">
                    <a:latin typeface="Melior-Italic"/>
                  </a:rPr>
                  <a:t>j</a:t>
                </a:r>
                <a:r>
                  <a:rPr lang="en-US" altLang="ko-KR" sz="2000" b="1" dirty="0">
                    <a:latin typeface="Melior"/>
                  </a:rPr>
                  <a:t>) </a:t>
                </a:r>
                <a:r>
                  <a:rPr lang="en-US" altLang="ko-KR" sz="2000" dirty="0">
                    <a:latin typeface="Melior"/>
                  </a:rPr>
                  <a:t>is : </a:t>
                </a:r>
              </a:p>
              <a:p>
                <a:endParaRPr lang="en-US" altLang="ko-KR" sz="800" dirty="0">
                  <a:latin typeface="Melior"/>
                </a:endParaRPr>
              </a:p>
              <a:p>
                <a:pPr/>
                <a14:m>
                  <m:oMathPara xmlns:m="http://schemas.openxmlformats.org/officeDocument/2006/math">
                    <m:oMathParaPr>
                      <m:jc m:val="centerGroup"/>
                    </m:oMathParaPr>
                    <m:oMath xmlns:m="http://schemas.openxmlformats.org/officeDocument/2006/math">
                      <m:r>
                        <a:rPr lang="en-US" altLang="ko-KR" sz="2000" b="1" i="1" smtClean="0">
                          <a:latin typeface="Cambria Math" panose="02040503050406030204" pitchFamily="18" charset="0"/>
                        </a:rPr>
                        <m:t>𝑻𝑷𝑺𝑭</m:t>
                      </m:r>
                      <m:d>
                        <m:dPr>
                          <m:ctrlPr>
                            <a:rPr lang="en-US" altLang="ko-KR" sz="2000" b="1" i="1">
                              <a:latin typeface="Cambria Math" panose="02040503050406030204" pitchFamily="18" charset="0"/>
                            </a:rPr>
                          </m:ctrlPr>
                        </m:dPr>
                        <m:e>
                          <m:r>
                            <a:rPr lang="en-US" altLang="ko-KR" sz="2000" b="1" i="1" smtClean="0">
                              <a:latin typeface="Cambria Math" panose="02040503050406030204" pitchFamily="18" charset="0"/>
                            </a:rPr>
                            <m:t>𝒊</m:t>
                          </m:r>
                          <m:r>
                            <a:rPr lang="en-US" altLang="ko-KR" sz="2000" b="1" i="1" smtClean="0">
                              <a:latin typeface="Cambria Math" panose="02040503050406030204" pitchFamily="18" charset="0"/>
                            </a:rPr>
                            <m:t>;</m:t>
                          </m:r>
                          <m:r>
                            <a:rPr lang="en-US" altLang="ko-KR" sz="2000" b="1" i="1" smtClean="0">
                              <a:latin typeface="Cambria Math" panose="02040503050406030204" pitchFamily="18" charset="0"/>
                            </a:rPr>
                            <m:t>𝒋</m:t>
                          </m:r>
                        </m:e>
                      </m:d>
                      <m:r>
                        <a:rPr lang="en-US" altLang="ko-KR" sz="2000" b="1" i="1" smtClean="0">
                          <a:latin typeface="Cambria Math" panose="02040503050406030204" pitchFamily="18" charset="0"/>
                        </a:rPr>
                        <m:t>=</m:t>
                      </m:r>
                      <m:sSubSup>
                        <m:sSubSupPr>
                          <m:ctrlPr>
                            <a:rPr lang="en-US" altLang="ko-KR" sz="2000" b="1" i="1">
                              <a:latin typeface="Cambria Math" panose="02040503050406030204" pitchFamily="18" charset="0"/>
                            </a:rPr>
                          </m:ctrlPr>
                        </m:sSubSupPr>
                        <m:e>
                          <m:r>
                            <a:rPr lang="en-US" altLang="ko-KR" sz="2000" b="1" i="1" smtClean="0">
                              <a:latin typeface="Cambria Math" panose="02040503050406030204" pitchFamily="18" charset="0"/>
                            </a:rPr>
                            <m:t>𝒆</m:t>
                          </m:r>
                        </m:e>
                        <m:sub>
                          <m:r>
                            <a:rPr lang="en-US" altLang="ko-KR" sz="2000" b="1" i="1" smtClean="0">
                              <a:latin typeface="Cambria Math" panose="02040503050406030204" pitchFamily="18" charset="0"/>
                            </a:rPr>
                            <m:t>𝒋</m:t>
                          </m:r>
                        </m:sub>
                        <m:sup>
                          <m:r>
                            <a:rPr lang="en-US" altLang="ko-KR" sz="2000" b="1" i="1" smtClean="0">
                              <a:latin typeface="Cambria Math" panose="02040503050406030204" pitchFamily="18" charset="0"/>
                            </a:rPr>
                            <m:t>∗</m:t>
                          </m:r>
                        </m:sup>
                      </m:sSubSup>
                      <m:r>
                        <a:rPr lang="el-GR" altLang="ko-KR" sz="2000" b="1" i="1" smtClean="0">
                          <a:latin typeface="Cambria Math" panose="02040503050406030204" pitchFamily="18" charset="0"/>
                        </a:rPr>
                        <m:t>𝝍</m:t>
                      </m:r>
                      <m:sSubSup>
                        <m:sSubSupPr>
                          <m:ctrlPr>
                            <a:rPr lang="en-US" altLang="ko-KR" sz="2000" b="1" i="1">
                              <a:latin typeface="Cambria Math" panose="02040503050406030204" pitchFamily="18" charset="0"/>
                            </a:rPr>
                          </m:ctrlPr>
                        </m:sSubSupPr>
                        <m:e>
                          <m:r>
                            <a:rPr lang="en-US" altLang="ko-KR" sz="2000" b="1" i="1" smtClean="0">
                              <a:latin typeface="Cambria Math" panose="02040503050406030204" pitchFamily="18" charset="0"/>
                            </a:rPr>
                            <m:t>𝑭</m:t>
                          </m:r>
                        </m:e>
                        <m:sub>
                          <m:r>
                            <a:rPr lang="en-US" altLang="ko-KR" sz="2000" b="1" i="1" smtClean="0">
                              <a:latin typeface="Cambria Math" panose="02040503050406030204" pitchFamily="18" charset="0"/>
                            </a:rPr>
                            <m:t>𝒖</m:t>
                          </m:r>
                        </m:sub>
                        <m:sup>
                          <m:r>
                            <a:rPr lang="en-US" altLang="ko-KR" sz="2000" b="1" i="1" smtClean="0">
                              <a:latin typeface="Cambria Math" panose="02040503050406030204" pitchFamily="18" charset="0"/>
                            </a:rPr>
                            <m:t>∗</m:t>
                          </m:r>
                        </m:sup>
                      </m:sSubSup>
                      <m:sSub>
                        <m:sSubPr>
                          <m:ctrlPr>
                            <a:rPr lang="en-US" altLang="ko-KR" sz="2000" b="1" i="1">
                              <a:latin typeface="Cambria Math" panose="02040503050406030204" pitchFamily="18" charset="0"/>
                            </a:rPr>
                          </m:ctrlPr>
                        </m:sSubPr>
                        <m:e>
                          <m:r>
                            <a:rPr lang="en-US" altLang="ko-KR" sz="2000" b="1" i="1" smtClean="0">
                              <a:latin typeface="Cambria Math" panose="02040503050406030204" pitchFamily="18" charset="0"/>
                            </a:rPr>
                            <m:t>𝑭</m:t>
                          </m:r>
                        </m:e>
                        <m:sub>
                          <m:r>
                            <a:rPr lang="en-US" altLang="ko-KR" sz="2000" b="1" i="1" smtClean="0">
                              <a:latin typeface="Cambria Math" panose="02040503050406030204" pitchFamily="18" charset="0"/>
                            </a:rPr>
                            <m:t>𝒖</m:t>
                          </m:r>
                        </m:sub>
                      </m:sSub>
                      <m:sSup>
                        <m:sSupPr>
                          <m:ctrlPr>
                            <a:rPr lang="en-US" altLang="ko-KR" sz="2000" b="1" i="1">
                              <a:latin typeface="Cambria Math" panose="02040503050406030204" pitchFamily="18" charset="0"/>
                            </a:rPr>
                          </m:ctrlPr>
                        </m:sSupPr>
                        <m:e>
                          <m:r>
                            <a:rPr lang="el-GR" altLang="ko-KR" sz="2000" b="1" i="1" smtClean="0">
                              <a:latin typeface="Cambria Math" panose="02040503050406030204" pitchFamily="18" charset="0"/>
                            </a:rPr>
                            <m:t>𝝍</m:t>
                          </m:r>
                        </m:e>
                        <m:sup>
                          <m:r>
                            <a:rPr lang="en-US" altLang="ko-KR" sz="2000" b="1" i="1" smtClean="0">
                              <a:latin typeface="Cambria Math" panose="02040503050406030204" pitchFamily="18" charset="0"/>
                            </a:rPr>
                            <m:t>∗</m:t>
                          </m:r>
                        </m:sup>
                      </m:sSup>
                      <m:sSub>
                        <m:sSubPr>
                          <m:ctrlPr>
                            <a:rPr lang="en-US" altLang="ko-KR" sz="2000" b="1" i="1">
                              <a:latin typeface="Cambria Math" panose="02040503050406030204" pitchFamily="18" charset="0"/>
                            </a:rPr>
                          </m:ctrlPr>
                        </m:sSubPr>
                        <m:e>
                          <m:r>
                            <a:rPr lang="en-US" altLang="ko-KR" sz="2000" b="1" i="1" smtClean="0">
                              <a:latin typeface="Cambria Math" panose="02040503050406030204" pitchFamily="18" charset="0"/>
                            </a:rPr>
                            <m:t>𝒆</m:t>
                          </m:r>
                        </m:e>
                        <m:sub>
                          <m:r>
                            <a:rPr lang="en-US" altLang="ko-KR" sz="2000" b="1" i="1" smtClean="0">
                              <a:latin typeface="Cambria Math" panose="02040503050406030204" pitchFamily="18" charset="0"/>
                            </a:rPr>
                            <m:t>𝒊</m:t>
                          </m:r>
                        </m:sub>
                      </m:sSub>
                    </m:oMath>
                  </m:oMathPara>
                </a14:m>
                <a:endParaRPr lang="ko-KR" altLang="en-US" sz="2000" b="1" dirty="0"/>
              </a:p>
            </p:txBody>
          </p:sp>
        </mc:Choice>
        <mc:Fallback xmlns="">
          <p:sp>
            <p:nvSpPr>
              <p:cNvPr id="2" name="직사각형 1">
                <a:extLst>
                  <a:ext uri="{FF2B5EF4-FFF2-40B4-BE49-F238E27FC236}">
                    <a16:creationId xmlns:a16="http://schemas.microsoft.com/office/drawing/2014/main" id="{BF8A9834-8576-43EA-A63B-1A5DF0262382}"/>
                  </a:ext>
                </a:extLst>
              </p:cNvPr>
              <p:cNvSpPr>
                <a:spLocks noRot="1" noChangeAspect="1" noMove="1" noResize="1" noEditPoints="1" noAdjustHandles="1" noChangeArrowheads="1" noChangeShapeType="1" noTextEdit="1"/>
              </p:cNvSpPr>
              <p:nvPr/>
            </p:nvSpPr>
            <p:spPr>
              <a:xfrm>
                <a:off x="611641" y="2191981"/>
                <a:ext cx="10535330" cy="884729"/>
              </a:xfrm>
              <a:prstGeom prst="rect">
                <a:avLst/>
              </a:prstGeom>
              <a:blipFill>
                <a:blip r:embed="rId2"/>
                <a:stretch>
                  <a:fillRect l="-578" t="-4138" b="-3448"/>
                </a:stretch>
              </a:blipFill>
            </p:spPr>
            <p:txBody>
              <a:bodyPr/>
              <a:lstStyle/>
              <a:p>
                <a:r>
                  <a:rPr lang="ko-KR" altLang="en-US">
                    <a:noFill/>
                  </a:rPr>
                  <a:t> </a:t>
                </a:r>
              </a:p>
            </p:txBody>
          </p:sp>
        </mc:Fallback>
      </mc:AlternateContent>
      <p:sp>
        <p:nvSpPr>
          <p:cNvPr id="8" name="직사각형 7">
            <a:extLst>
              <a:ext uri="{FF2B5EF4-FFF2-40B4-BE49-F238E27FC236}">
                <a16:creationId xmlns:a16="http://schemas.microsoft.com/office/drawing/2014/main" id="{E9B22857-6C46-467B-B65A-D65E8EBF3542}"/>
              </a:ext>
            </a:extLst>
          </p:cNvPr>
          <p:cNvSpPr/>
          <p:nvPr/>
        </p:nvSpPr>
        <p:spPr>
          <a:xfrm>
            <a:off x="6025335" y="4255556"/>
            <a:ext cx="6096000" cy="2031325"/>
          </a:xfrm>
          <a:prstGeom prst="rect">
            <a:avLst/>
          </a:prstGeom>
        </p:spPr>
        <p:txBody>
          <a:bodyPr>
            <a:spAutoFit/>
          </a:bodyPr>
          <a:lstStyle/>
          <a:p>
            <a:r>
              <a:rPr lang="en-US" altLang="ko-KR" dirty="0">
                <a:latin typeface="Melior"/>
              </a:rPr>
              <a:t>In words, a single point in the transform space at the </a:t>
            </a:r>
            <a:r>
              <a:rPr lang="en-US" altLang="ko-KR" i="1" dirty="0" err="1">
                <a:latin typeface="Melior-Italic"/>
              </a:rPr>
              <a:t>i-</a:t>
            </a:r>
            <a:r>
              <a:rPr lang="en-US" altLang="ko-KR" dirty="0" err="1">
                <a:latin typeface="Melior"/>
              </a:rPr>
              <a:t>th</a:t>
            </a:r>
            <a:endParaRPr lang="en-US" altLang="ko-KR" dirty="0">
              <a:latin typeface="Melior"/>
            </a:endParaRPr>
          </a:p>
          <a:p>
            <a:r>
              <a:rPr lang="en-US" altLang="ko-KR" dirty="0">
                <a:latin typeface="Melior"/>
              </a:rPr>
              <a:t>location is transformed to the image space and then to the</a:t>
            </a:r>
          </a:p>
          <a:p>
            <a:r>
              <a:rPr lang="en-US" altLang="ko-KR" dirty="0">
                <a:latin typeface="Melior"/>
              </a:rPr>
              <a:t>Fourier space. </a:t>
            </a:r>
          </a:p>
          <a:p>
            <a:r>
              <a:rPr lang="en-US" altLang="ko-KR" dirty="0">
                <a:latin typeface="Melior"/>
              </a:rPr>
              <a:t>The Fourier space is subjected to </a:t>
            </a:r>
            <a:r>
              <a:rPr lang="en-US" altLang="ko-KR" dirty="0" err="1">
                <a:latin typeface="Melior"/>
              </a:rPr>
              <a:t>undersampling</a:t>
            </a:r>
            <a:r>
              <a:rPr lang="en-US" altLang="ko-KR" dirty="0">
                <a:latin typeface="Melior"/>
              </a:rPr>
              <a:t>, then transformed back to the image space. </a:t>
            </a:r>
          </a:p>
          <a:p>
            <a:r>
              <a:rPr lang="en-US" altLang="ko-KR" dirty="0">
                <a:latin typeface="Melior"/>
              </a:rPr>
              <a:t>Finally, a return is made to the transform domain and the </a:t>
            </a:r>
            <a:r>
              <a:rPr lang="en-US" altLang="ko-KR" i="1" dirty="0">
                <a:latin typeface="Melior-Italic"/>
              </a:rPr>
              <a:t>j-</a:t>
            </a:r>
            <a:r>
              <a:rPr lang="en-US" altLang="ko-KR" dirty="0" err="1">
                <a:latin typeface="Melior"/>
              </a:rPr>
              <a:t>th</a:t>
            </a:r>
            <a:r>
              <a:rPr lang="en-US" altLang="ko-KR" dirty="0">
                <a:latin typeface="Melior"/>
              </a:rPr>
              <a:t> location of the result is selected.</a:t>
            </a:r>
            <a:endParaRPr lang="ko-KR" altLang="en-US" dirty="0"/>
          </a:p>
        </p:txBody>
      </p:sp>
      <p:grpSp>
        <p:nvGrpSpPr>
          <p:cNvPr id="15" name="그룹 14">
            <a:extLst>
              <a:ext uri="{FF2B5EF4-FFF2-40B4-BE49-F238E27FC236}">
                <a16:creationId xmlns:a16="http://schemas.microsoft.com/office/drawing/2014/main" id="{52C07B4C-A3A2-41F7-8451-FF76C40AEDA1}"/>
              </a:ext>
            </a:extLst>
          </p:cNvPr>
          <p:cNvGrpSpPr/>
          <p:nvPr/>
        </p:nvGrpSpPr>
        <p:grpSpPr>
          <a:xfrm>
            <a:off x="611641" y="3563896"/>
            <a:ext cx="5194074" cy="2986314"/>
            <a:chOff x="567871" y="4344581"/>
            <a:chExt cx="4689683" cy="2545448"/>
          </a:xfrm>
        </p:grpSpPr>
        <p:pic>
          <p:nvPicPr>
            <p:cNvPr id="9" name="그림 8">
              <a:extLst>
                <a:ext uri="{FF2B5EF4-FFF2-40B4-BE49-F238E27FC236}">
                  <a16:creationId xmlns:a16="http://schemas.microsoft.com/office/drawing/2014/main" id="{3D99DC53-6B29-4668-B9C2-2A14E7173252}"/>
                </a:ext>
              </a:extLst>
            </p:cNvPr>
            <p:cNvPicPr>
              <a:picLocks noChangeAspect="1"/>
            </p:cNvPicPr>
            <p:nvPr/>
          </p:nvPicPr>
          <p:blipFill>
            <a:blip r:embed="rId3"/>
            <a:stretch>
              <a:fillRect/>
            </a:stretch>
          </p:blipFill>
          <p:spPr>
            <a:xfrm>
              <a:off x="567871" y="4344581"/>
              <a:ext cx="4686300" cy="2428875"/>
            </a:xfrm>
            <a:prstGeom prst="rect">
              <a:avLst/>
            </a:prstGeom>
          </p:spPr>
        </p:pic>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CD1C368B-1C44-4A02-A15E-6F1E786A8144}"/>
                    </a:ext>
                  </a:extLst>
                </p:cNvPr>
                <p:cNvSpPr/>
                <p:nvPr/>
              </p:nvSpPr>
              <p:spPr>
                <a:xfrm>
                  <a:off x="1567543" y="4497189"/>
                  <a:ext cx="4481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0" name="직사각형 9">
                  <a:extLst>
                    <a:ext uri="{FF2B5EF4-FFF2-40B4-BE49-F238E27FC236}">
                      <a16:creationId xmlns:a16="http://schemas.microsoft.com/office/drawing/2014/main" id="{CD1C368B-1C44-4A02-A15E-6F1E786A8144}"/>
                    </a:ext>
                  </a:extLst>
                </p:cNvPr>
                <p:cNvSpPr>
                  <a:spLocks noRot="1" noChangeAspect="1" noMove="1" noResize="1" noEditPoints="1" noAdjustHandles="1" noChangeArrowheads="1" noChangeShapeType="1" noTextEdit="1"/>
                </p:cNvSpPr>
                <p:nvPr/>
              </p:nvSpPr>
              <p:spPr>
                <a:xfrm>
                  <a:off x="1567543" y="4497189"/>
                  <a:ext cx="448135" cy="369332"/>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3E9B2803-83FA-4E91-A942-CC42291FA5C6}"/>
                    </a:ext>
                  </a:extLst>
                </p:cNvPr>
                <p:cNvSpPr/>
                <p:nvPr/>
              </p:nvSpPr>
              <p:spPr>
                <a:xfrm>
                  <a:off x="2953487" y="4446674"/>
                  <a:ext cx="7061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ko-KR" i="1">
                                <a:latin typeface="Cambria Math" panose="02040503050406030204" pitchFamily="18" charset="0"/>
                              </a:rPr>
                            </m:ctrlPr>
                          </m:sSupPr>
                          <m:e>
                            <m:r>
                              <m:rPr>
                                <m:sty m:val="p"/>
                              </m:rPr>
                              <a:rPr lang="el-GR" altLang="ko-KR">
                                <a:latin typeface="Cambria Math" panose="02040503050406030204" pitchFamily="18" charset="0"/>
                              </a:rPr>
                              <m:t>ψ</m:t>
                            </m:r>
                          </m:e>
                          <m:sup>
                            <m:r>
                              <a:rPr lang="en-US" altLang="ko-KR" i="1">
                                <a:latin typeface="Cambria Math" panose="02040503050406030204" pitchFamily="18" charset="0"/>
                              </a:rPr>
                              <m:t>∗</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1" name="직사각형 10">
                  <a:extLst>
                    <a:ext uri="{FF2B5EF4-FFF2-40B4-BE49-F238E27FC236}">
                      <a16:creationId xmlns:a16="http://schemas.microsoft.com/office/drawing/2014/main" id="{3E9B2803-83FA-4E91-A942-CC42291FA5C6}"/>
                    </a:ext>
                  </a:extLst>
                </p:cNvPr>
                <p:cNvSpPr>
                  <a:spLocks noRot="1" noChangeAspect="1" noMove="1" noResize="1" noEditPoints="1" noAdjustHandles="1" noChangeArrowheads="1" noChangeShapeType="1" noTextEdit="1"/>
                </p:cNvSpPr>
                <p:nvPr/>
              </p:nvSpPr>
              <p:spPr>
                <a:xfrm>
                  <a:off x="2953487" y="4446674"/>
                  <a:ext cx="706154" cy="369332"/>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6AFA5564-6254-475B-B76C-3CBAD53C3453}"/>
                    </a:ext>
                  </a:extLst>
                </p:cNvPr>
                <p:cNvSpPr/>
                <p:nvPr/>
              </p:nvSpPr>
              <p:spPr>
                <a:xfrm>
                  <a:off x="4330585" y="6365433"/>
                  <a:ext cx="9235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a:latin typeface="Cambria Math" panose="02040503050406030204" pitchFamily="18" charset="0"/>
                              </a:rPr>
                            </m:ctrlPr>
                          </m:sSubPr>
                          <m:e>
                            <m:r>
                              <a:rPr lang="en-US" altLang="ko-KR" i="1">
                                <a:latin typeface="Cambria Math" panose="02040503050406030204" pitchFamily="18" charset="0"/>
                              </a:rPr>
                              <m:t>𝐹</m:t>
                            </m:r>
                          </m:e>
                          <m:sub>
                            <m:r>
                              <a:rPr lang="en-US" altLang="ko-KR" i="1">
                                <a:latin typeface="Cambria Math" panose="02040503050406030204" pitchFamily="18" charset="0"/>
                              </a:rPr>
                              <m:t>𝑢</m:t>
                            </m:r>
                          </m:sub>
                        </m:sSub>
                        <m:sSup>
                          <m:sSupPr>
                            <m:ctrlPr>
                              <a:rPr lang="en-US" altLang="ko-KR" i="1">
                                <a:latin typeface="Cambria Math" panose="02040503050406030204" pitchFamily="18" charset="0"/>
                              </a:rPr>
                            </m:ctrlPr>
                          </m:sSupPr>
                          <m:e>
                            <m:r>
                              <m:rPr>
                                <m:sty m:val="p"/>
                              </m:rPr>
                              <a:rPr lang="el-GR" altLang="ko-KR">
                                <a:latin typeface="Cambria Math" panose="02040503050406030204" pitchFamily="18" charset="0"/>
                              </a:rPr>
                              <m:t>ψ</m:t>
                            </m:r>
                          </m:e>
                          <m:sup>
                            <m:r>
                              <a:rPr lang="en-US" altLang="ko-KR" i="1">
                                <a:latin typeface="Cambria Math" panose="02040503050406030204" pitchFamily="18" charset="0"/>
                              </a:rPr>
                              <m:t>∗</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2" name="직사각형 11">
                  <a:extLst>
                    <a:ext uri="{FF2B5EF4-FFF2-40B4-BE49-F238E27FC236}">
                      <a16:creationId xmlns:a16="http://schemas.microsoft.com/office/drawing/2014/main" id="{6AFA5564-6254-475B-B76C-3CBAD53C3453}"/>
                    </a:ext>
                  </a:extLst>
                </p:cNvPr>
                <p:cNvSpPr>
                  <a:spLocks noRot="1" noChangeAspect="1" noMove="1" noResize="1" noEditPoints="1" noAdjustHandles="1" noChangeArrowheads="1" noChangeShapeType="1" noTextEdit="1"/>
                </p:cNvSpPr>
                <p:nvPr/>
              </p:nvSpPr>
              <p:spPr>
                <a:xfrm>
                  <a:off x="4330585" y="6365433"/>
                  <a:ext cx="923586" cy="36933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1653F2CA-314D-4D5E-B8ED-73AF1C3993F9}"/>
                    </a:ext>
                  </a:extLst>
                </p:cNvPr>
                <p:cNvSpPr/>
                <p:nvPr/>
              </p:nvSpPr>
              <p:spPr>
                <a:xfrm>
                  <a:off x="4401294" y="4446674"/>
                  <a:ext cx="8562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𝐹</m:t>
                        </m:r>
                        <m:sSup>
                          <m:sSupPr>
                            <m:ctrlPr>
                              <a:rPr lang="en-US" altLang="ko-KR" i="1">
                                <a:latin typeface="Cambria Math" panose="02040503050406030204" pitchFamily="18" charset="0"/>
                              </a:rPr>
                            </m:ctrlPr>
                          </m:sSupPr>
                          <m:e>
                            <m:r>
                              <m:rPr>
                                <m:sty m:val="p"/>
                              </m:rPr>
                              <a:rPr lang="el-GR" altLang="ko-KR">
                                <a:latin typeface="Cambria Math" panose="02040503050406030204" pitchFamily="18" charset="0"/>
                              </a:rPr>
                              <m:t>ψ</m:t>
                            </m:r>
                          </m:e>
                          <m:sup>
                            <m:r>
                              <a:rPr lang="en-US" altLang="ko-KR" i="1">
                                <a:latin typeface="Cambria Math" panose="02040503050406030204" pitchFamily="18" charset="0"/>
                              </a:rPr>
                              <m:t>∗</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6" name="직사각형 15">
                  <a:extLst>
                    <a:ext uri="{FF2B5EF4-FFF2-40B4-BE49-F238E27FC236}">
                      <a16:creationId xmlns:a16="http://schemas.microsoft.com/office/drawing/2014/main" id="{1653F2CA-314D-4D5E-B8ED-73AF1C3993F9}"/>
                    </a:ext>
                  </a:extLst>
                </p:cNvPr>
                <p:cNvSpPr>
                  <a:spLocks noRot="1" noChangeAspect="1" noMove="1" noResize="1" noEditPoints="1" noAdjustHandles="1" noChangeArrowheads="1" noChangeShapeType="1" noTextEdit="1"/>
                </p:cNvSpPr>
                <p:nvPr/>
              </p:nvSpPr>
              <p:spPr>
                <a:xfrm>
                  <a:off x="4401294" y="4446674"/>
                  <a:ext cx="856260" cy="369332"/>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229D06FF-3231-4F0A-8EFD-32FBB65F05F2}"/>
                    </a:ext>
                  </a:extLst>
                </p:cNvPr>
                <p:cNvSpPr/>
                <p:nvPr/>
              </p:nvSpPr>
              <p:spPr>
                <a:xfrm>
                  <a:off x="2953487" y="6488668"/>
                  <a:ext cx="11649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𝐹</m:t>
                            </m:r>
                          </m:e>
                          <m:sub>
                            <m:r>
                              <a:rPr lang="en-US" altLang="ko-KR" i="1">
                                <a:latin typeface="Cambria Math" panose="02040503050406030204" pitchFamily="18" charset="0"/>
                              </a:rPr>
                              <m:t>𝑢</m:t>
                            </m:r>
                          </m:sub>
                          <m:sup>
                            <m:r>
                              <a:rPr lang="en-US" altLang="ko-KR" i="1">
                                <a:latin typeface="Cambria Math" panose="02040503050406030204" pitchFamily="18" charset="0"/>
                              </a:rPr>
                              <m:t>∗</m:t>
                            </m:r>
                          </m:sup>
                        </m:sSubSup>
                        <m:sSub>
                          <m:sSubPr>
                            <m:ctrlPr>
                              <a:rPr lang="en-US" altLang="ko-KR" i="1">
                                <a:latin typeface="Cambria Math" panose="02040503050406030204" pitchFamily="18" charset="0"/>
                              </a:rPr>
                            </m:ctrlPr>
                          </m:sSubPr>
                          <m:e>
                            <m:r>
                              <a:rPr lang="en-US" altLang="ko-KR" i="1">
                                <a:latin typeface="Cambria Math" panose="02040503050406030204" pitchFamily="18" charset="0"/>
                              </a:rPr>
                              <m:t>𝐹</m:t>
                            </m:r>
                          </m:e>
                          <m:sub>
                            <m:r>
                              <a:rPr lang="en-US" altLang="ko-KR" i="1">
                                <a:latin typeface="Cambria Math" panose="02040503050406030204" pitchFamily="18" charset="0"/>
                              </a:rPr>
                              <m:t>𝑢</m:t>
                            </m:r>
                          </m:sub>
                        </m:sSub>
                        <m:sSup>
                          <m:sSupPr>
                            <m:ctrlPr>
                              <a:rPr lang="en-US" altLang="ko-KR" i="1">
                                <a:latin typeface="Cambria Math" panose="02040503050406030204" pitchFamily="18" charset="0"/>
                              </a:rPr>
                            </m:ctrlPr>
                          </m:sSupPr>
                          <m:e>
                            <m:r>
                              <m:rPr>
                                <m:sty m:val="p"/>
                              </m:rPr>
                              <a:rPr lang="el-GR" altLang="ko-KR">
                                <a:latin typeface="Cambria Math" panose="02040503050406030204" pitchFamily="18" charset="0"/>
                              </a:rPr>
                              <m:t>ψ</m:t>
                            </m:r>
                          </m:e>
                          <m:sup>
                            <m:r>
                              <a:rPr lang="en-US" altLang="ko-KR" i="1">
                                <a:latin typeface="Cambria Math" panose="02040503050406030204" pitchFamily="18" charset="0"/>
                              </a:rPr>
                              <m:t>∗</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3" name="직사각형 12">
                  <a:extLst>
                    <a:ext uri="{FF2B5EF4-FFF2-40B4-BE49-F238E27FC236}">
                      <a16:creationId xmlns:a16="http://schemas.microsoft.com/office/drawing/2014/main" id="{229D06FF-3231-4F0A-8EFD-32FBB65F05F2}"/>
                    </a:ext>
                  </a:extLst>
                </p:cNvPr>
                <p:cNvSpPr>
                  <a:spLocks noRot="1" noChangeAspect="1" noMove="1" noResize="1" noEditPoints="1" noAdjustHandles="1" noChangeArrowheads="1" noChangeShapeType="1" noTextEdit="1"/>
                </p:cNvSpPr>
                <p:nvPr/>
              </p:nvSpPr>
              <p:spPr>
                <a:xfrm>
                  <a:off x="2953487" y="6488668"/>
                  <a:ext cx="1164998" cy="369332"/>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직사각형 13">
                  <a:extLst>
                    <a:ext uri="{FF2B5EF4-FFF2-40B4-BE49-F238E27FC236}">
                      <a16:creationId xmlns:a16="http://schemas.microsoft.com/office/drawing/2014/main" id="{B5081FD6-8483-4586-8AAB-C628C9EA25CB}"/>
                    </a:ext>
                  </a:extLst>
                </p:cNvPr>
                <p:cNvSpPr/>
                <p:nvPr/>
              </p:nvSpPr>
              <p:spPr>
                <a:xfrm>
                  <a:off x="1349823" y="6520697"/>
                  <a:ext cx="13317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ko-KR">
                            <a:latin typeface="Cambria Math" panose="02040503050406030204" pitchFamily="18" charset="0"/>
                          </a:rPr>
                          <m:t>ψ</m:t>
                        </m:r>
                        <m:sSubSup>
                          <m:sSubSupPr>
                            <m:ctrlPr>
                              <a:rPr lang="en-US" altLang="ko-KR" i="1">
                                <a:latin typeface="Cambria Math" panose="02040503050406030204" pitchFamily="18" charset="0"/>
                              </a:rPr>
                            </m:ctrlPr>
                          </m:sSubSupPr>
                          <m:e>
                            <m:r>
                              <a:rPr lang="en-US" altLang="ko-KR" i="1">
                                <a:latin typeface="Cambria Math" panose="02040503050406030204" pitchFamily="18" charset="0"/>
                              </a:rPr>
                              <m:t>𝐹</m:t>
                            </m:r>
                          </m:e>
                          <m:sub>
                            <m:r>
                              <a:rPr lang="en-US" altLang="ko-KR" i="1">
                                <a:latin typeface="Cambria Math" panose="02040503050406030204" pitchFamily="18" charset="0"/>
                              </a:rPr>
                              <m:t>𝑢</m:t>
                            </m:r>
                          </m:sub>
                          <m:sup>
                            <m:r>
                              <a:rPr lang="en-US" altLang="ko-KR" i="1">
                                <a:latin typeface="Cambria Math" panose="02040503050406030204" pitchFamily="18" charset="0"/>
                              </a:rPr>
                              <m:t>∗</m:t>
                            </m:r>
                          </m:sup>
                        </m:sSubSup>
                        <m:sSub>
                          <m:sSubPr>
                            <m:ctrlPr>
                              <a:rPr lang="en-US" altLang="ko-KR" i="1">
                                <a:latin typeface="Cambria Math" panose="02040503050406030204" pitchFamily="18" charset="0"/>
                              </a:rPr>
                            </m:ctrlPr>
                          </m:sSubPr>
                          <m:e>
                            <m:r>
                              <a:rPr lang="en-US" altLang="ko-KR" i="1">
                                <a:latin typeface="Cambria Math" panose="02040503050406030204" pitchFamily="18" charset="0"/>
                              </a:rPr>
                              <m:t>𝐹</m:t>
                            </m:r>
                          </m:e>
                          <m:sub>
                            <m:r>
                              <a:rPr lang="en-US" altLang="ko-KR" i="1">
                                <a:latin typeface="Cambria Math" panose="02040503050406030204" pitchFamily="18" charset="0"/>
                              </a:rPr>
                              <m:t>𝑢</m:t>
                            </m:r>
                          </m:sub>
                        </m:sSub>
                        <m:sSup>
                          <m:sSupPr>
                            <m:ctrlPr>
                              <a:rPr lang="en-US" altLang="ko-KR" i="1">
                                <a:latin typeface="Cambria Math" panose="02040503050406030204" pitchFamily="18" charset="0"/>
                              </a:rPr>
                            </m:ctrlPr>
                          </m:sSupPr>
                          <m:e>
                            <m:r>
                              <m:rPr>
                                <m:sty m:val="p"/>
                              </m:rPr>
                              <a:rPr lang="el-GR" altLang="ko-KR">
                                <a:latin typeface="Cambria Math" panose="02040503050406030204" pitchFamily="18" charset="0"/>
                              </a:rPr>
                              <m:t>ψ</m:t>
                            </m:r>
                          </m:e>
                          <m:sup>
                            <m:r>
                              <a:rPr lang="en-US" altLang="ko-KR" i="1">
                                <a:latin typeface="Cambria Math" panose="02040503050406030204" pitchFamily="18" charset="0"/>
                              </a:rPr>
                              <m:t>∗</m:t>
                            </m:r>
                          </m:sup>
                        </m:sSup>
                        <m:sSub>
                          <m:sSubPr>
                            <m:ctrlPr>
                              <a:rPr lang="en-US" altLang="ko-KR" i="1">
                                <a:latin typeface="Cambria Math" panose="02040503050406030204" pitchFamily="18" charset="0"/>
                              </a:rPr>
                            </m:ctrlPr>
                          </m:sSubPr>
                          <m:e>
                            <m:r>
                              <a:rPr lang="en-US" altLang="ko-KR" i="1">
                                <a:latin typeface="Cambria Math" panose="02040503050406030204" pitchFamily="18" charset="0"/>
                              </a:rPr>
                              <m:t>𝑒</m:t>
                            </m:r>
                          </m:e>
                          <m:sub>
                            <m:r>
                              <a:rPr lang="en-US" altLang="ko-KR" i="1">
                                <a:latin typeface="Cambria Math" panose="02040503050406030204" pitchFamily="18" charset="0"/>
                              </a:rPr>
                              <m:t>𝑖</m:t>
                            </m:r>
                          </m:sub>
                        </m:sSub>
                      </m:oMath>
                    </m:oMathPara>
                  </a14:m>
                  <a:endParaRPr lang="ko-KR" altLang="en-US" dirty="0"/>
                </a:p>
              </p:txBody>
            </p:sp>
          </mc:Choice>
          <mc:Fallback xmlns="">
            <p:sp>
              <p:nvSpPr>
                <p:cNvPr id="14" name="직사각형 13">
                  <a:extLst>
                    <a:ext uri="{FF2B5EF4-FFF2-40B4-BE49-F238E27FC236}">
                      <a16:creationId xmlns:a16="http://schemas.microsoft.com/office/drawing/2014/main" id="{B5081FD6-8483-4586-8AAB-C628C9EA25CB}"/>
                    </a:ext>
                  </a:extLst>
                </p:cNvPr>
                <p:cNvSpPr>
                  <a:spLocks noRot="1" noChangeAspect="1" noMove="1" noResize="1" noEditPoints="1" noAdjustHandles="1" noChangeArrowheads="1" noChangeShapeType="1" noTextEdit="1"/>
                </p:cNvSpPr>
                <p:nvPr/>
              </p:nvSpPr>
              <p:spPr>
                <a:xfrm>
                  <a:off x="1349823" y="6520697"/>
                  <a:ext cx="1331710" cy="369332"/>
                </a:xfrm>
                <a:prstGeom prst="rect">
                  <a:avLst/>
                </a:prstGeom>
                <a:blipFill>
                  <a:blip r:embed="rId9"/>
                  <a:stretch>
                    <a:fillRect/>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3" name="직사각형 2">
                <a:extLst>
                  <a:ext uri="{FF2B5EF4-FFF2-40B4-BE49-F238E27FC236}">
                    <a16:creationId xmlns:a16="http://schemas.microsoft.com/office/drawing/2014/main" id="{ED29C01B-4CA5-4725-A226-6ADDF4DC8B6E}"/>
                  </a:ext>
                </a:extLst>
              </p:cNvPr>
              <p:cNvSpPr/>
              <p:nvPr/>
            </p:nvSpPr>
            <p:spPr>
              <a:xfrm>
                <a:off x="406402" y="3253465"/>
                <a:ext cx="6096000" cy="338554"/>
              </a:xfrm>
              <a:prstGeom prst="rect">
                <a:avLst/>
              </a:prstGeom>
            </p:spPr>
            <p:txBody>
              <a:bodyPr>
                <a:spAutoFit/>
              </a:bodyPr>
              <a:lstStyle/>
              <a:p>
                <a:r>
                  <a:rPr lang="en-US" altLang="ko-KR" sz="1600" i="1" dirty="0">
                    <a:latin typeface="Melior"/>
                  </a:rPr>
                  <a:t>Ex</a:t>
                </a:r>
                <a:r>
                  <a:rPr lang="en-US" altLang="ko-KR" sz="1200" i="1" dirty="0">
                    <a:latin typeface="Melior"/>
                  </a:rPr>
                  <a:t>.</a:t>
                </a:r>
                <a:r>
                  <a:rPr lang="en-US" altLang="ko-KR" sz="1200" dirty="0">
                    <a:latin typeface="Melior"/>
                  </a:rPr>
                  <a:t> </a:t>
                </a:r>
                <a14:m>
                  <m:oMath xmlns:m="http://schemas.openxmlformats.org/officeDocument/2006/math">
                    <m:r>
                      <a:rPr lang="el-GR" altLang="ko-KR" sz="1200" b="1" i="1">
                        <a:latin typeface="Cambria Math" panose="02040503050406030204" pitchFamily="18" charset="0"/>
                      </a:rPr>
                      <m:t>𝝍</m:t>
                    </m:r>
                    <m:r>
                      <a:rPr lang="en-US" altLang="ko-KR" sz="1200" b="1" i="1" smtClean="0">
                        <a:latin typeface="Cambria Math" panose="02040503050406030204" pitchFamily="18" charset="0"/>
                      </a:rPr>
                      <m:t>=</m:t>
                    </m:r>
                    <m:r>
                      <a:rPr lang="en-US" altLang="ko-KR" sz="1200" b="1" i="1" smtClean="0">
                        <a:latin typeface="Cambria Math" panose="02040503050406030204" pitchFamily="18" charset="0"/>
                      </a:rPr>
                      <m:t>𝒐𝒓𝒕𝒉𝒐𝒈𝒐𝒏𝒂𝒍</m:t>
                    </m:r>
                    <m:r>
                      <a:rPr lang="en-US" altLang="ko-KR" sz="1200" b="1" i="1" smtClean="0">
                        <a:latin typeface="Cambria Math" panose="02040503050406030204" pitchFamily="18" charset="0"/>
                      </a:rPr>
                      <m:t> </m:t>
                    </m:r>
                    <m:r>
                      <a:rPr lang="en-US" altLang="ko-KR" sz="1200" b="1" i="1" smtClean="0">
                        <a:latin typeface="Cambria Math" panose="02040503050406030204" pitchFamily="18" charset="0"/>
                      </a:rPr>
                      <m:t>𝒘𝒂𝒗𝒆𝒍𝒆𝒕</m:t>
                    </m:r>
                    <m:r>
                      <a:rPr lang="en-US" altLang="ko-KR" sz="1200" b="1" i="1" smtClean="0">
                        <a:latin typeface="Cambria Math" panose="02040503050406030204" pitchFamily="18" charset="0"/>
                      </a:rPr>
                      <m:t> </m:t>
                    </m:r>
                    <m:r>
                      <a:rPr lang="en-US" altLang="ko-KR" sz="1200" b="1" i="1" smtClean="0">
                        <a:latin typeface="Cambria Math" panose="02040503050406030204" pitchFamily="18" charset="0"/>
                      </a:rPr>
                      <m:t>𝒕𝒓𝒂𝒏𝒔𝒇𝒐𝒓𝒎</m:t>
                    </m:r>
                  </m:oMath>
                </a14:m>
                <a:endParaRPr lang="ko-KR" altLang="en-US" sz="1200" dirty="0"/>
              </a:p>
            </p:txBody>
          </p:sp>
        </mc:Choice>
        <mc:Fallback xmlns="">
          <p:sp>
            <p:nvSpPr>
              <p:cNvPr id="3" name="직사각형 2">
                <a:extLst>
                  <a:ext uri="{FF2B5EF4-FFF2-40B4-BE49-F238E27FC236}">
                    <a16:creationId xmlns:a16="http://schemas.microsoft.com/office/drawing/2014/main" id="{ED29C01B-4CA5-4725-A226-6ADDF4DC8B6E}"/>
                  </a:ext>
                </a:extLst>
              </p:cNvPr>
              <p:cNvSpPr>
                <a:spLocks noRot="1" noChangeAspect="1" noMove="1" noResize="1" noEditPoints="1" noAdjustHandles="1" noChangeArrowheads="1" noChangeShapeType="1" noTextEdit="1"/>
              </p:cNvSpPr>
              <p:nvPr/>
            </p:nvSpPr>
            <p:spPr>
              <a:xfrm>
                <a:off x="406402" y="3253465"/>
                <a:ext cx="6096000" cy="338554"/>
              </a:xfrm>
              <a:prstGeom prst="rect">
                <a:avLst/>
              </a:prstGeom>
              <a:blipFill>
                <a:blip r:embed="rId10"/>
                <a:stretch>
                  <a:fillRect l="-600" t="-5455" b="-2363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4832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2.5. Single-slice 2DFT, multi-slice 2DFT, and 3DFT Imaging</a:t>
            </a:r>
          </a:p>
        </p:txBody>
      </p:sp>
      <p:sp>
        <p:nvSpPr>
          <p:cNvPr id="20" name="직사각형 19">
            <a:extLst>
              <a:ext uri="{FF2B5EF4-FFF2-40B4-BE49-F238E27FC236}">
                <a16:creationId xmlns:a16="http://schemas.microsoft.com/office/drawing/2014/main" id="{BDC44E35-7EA9-4556-974B-49DD531AA737}"/>
              </a:ext>
            </a:extLst>
          </p:cNvPr>
          <p:cNvSpPr/>
          <p:nvPr/>
        </p:nvSpPr>
        <p:spPr>
          <a:xfrm flipV="1">
            <a:off x="4801342" y="2436111"/>
            <a:ext cx="7231001" cy="738889"/>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C283B233-8660-43F6-9B3B-2202AC20EE4C}"/>
              </a:ext>
            </a:extLst>
          </p:cNvPr>
          <p:cNvSpPr/>
          <p:nvPr/>
        </p:nvSpPr>
        <p:spPr>
          <a:xfrm>
            <a:off x="622170" y="769640"/>
            <a:ext cx="1957587" cy="400110"/>
          </a:xfrm>
          <a:prstGeom prst="rect">
            <a:avLst/>
          </a:prstGeom>
        </p:spPr>
        <p:txBody>
          <a:bodyPr wrap="none">
            <a:spAutoFit/>
          </a:bodyPr>
          <a:lstStyle/>
          <a:p>
            <a:r>
              <a:rPr lang="en-US" altLang="ko-KR" sz="2000" b="1" dirty="0">
                <a:latin typeface="Melior"/>
              </a:rPr>
              <a:t>Single-slice 2DFT</a:t>
            </a:r>
            <a:endParaRPr lang="ko-KR" altLang="en-US" sz="2000" b="1" dirty="0"/>
          </a:p>
        </p:txBody>
      </p:sp>
      <mc:AlternateContent xmlns:mc="http://schemas.openxmlformats.org/markup-compatibility/2006" xmlns:a14="http://schemas.microsoft.com/office/drawing/2010/main">
        <mc:Choice Requires="a14">
          <p:sp>
            <p:nvSpPr>
              <p:cNvPr id="23" name="직사각형 22">
                <a:extLst>
                  <a:ext uri="{FF2B5EF4-FFF2-40B4-BE49-F238E27FC236}">
                    <a16:creationId xmlns:a16="http://schemas.microsoft.com/office/drawing/2014/main" id="{386EB15A-04BE-4970-B61F-02EB3D5F04ED}"/>
                  </a:ext>
                </a:extLst>
              </p:cNvPr>
              <p:cNvSpPr/>
              <p:nvPr/>
            </p:nvSpPr>
            <p:spPr>
              <a:xfrm>
                <a:off x="4801342" y="1590891"/>
                <a:ext cx="7521287" cy="2409378"/>
              </a:xfrm>
              <a:prstGeom prst="rect">
                <a:avLst/>
              </a:prstGeom>
            </p:spPr>
            <p:txBody>
              <a:bodyPr wrap="square">
                <a:spAutoFit/>
              </a:bodyPr>
              <a:lstStyle/>
              <a:p>
                <a:r>
                  <a:rPr lang="en-US" altLang="ko-KR" dirty="0">
                    <a:latin typeface="Melior"/>
                  </a:rPr>
                  <a:t>- Only the phase encodes are </a:t>
                </a:r>
                <a:r>
                  <a:rPr lang="en-US" altLang="ko-KR" dirty="0" err="1">
                    <a:latin typeface="Melior"/>
                  </a:rPr>
                  <a:t>undersampled</a:t>
                </a:r>
                <a:r>
                  <a:rPr lang="en-US" altLang="ko-KR" dirty="0">
                    <a:latin typeface="Melior"/>
                  </a:rPr>
                  <a:t> </a:t>
                </a:r>
              </a:p>
              <a:p>
                <a:r>
                  <a:rPr lang="en-US" altLang="ko-KR" dirty="0">
                    <a:latin typeface="Melior"/>
                  </a:rPr>
                  <a:t>	-&gt; </a:t>
                </a:r>
                <a:r>
                  <a:rPr lang="en-US" altLang="ko-KR" b="1" dirty="0">
                    <a:latin typeface="Melior"/>
                  </a:rPr>
                  <a:t>Interference spreads along a single dimension.</a:t>
                </a:r>
              </a:p>
              <a:p>
                <a:endParaRPr lang="en-US" altLang="ko-KR" dirty="0">
                  <a:latin typeface="Melior"/>
                </a:endParaRPr>
              </a:p>
              <a:p>
                <a:r>
                  <a:rPr lang="en-US" altLang="ko-KR" dirty="0">
                    <a:latin typeface="Melior"/>
                  </a:rPr>
                  <a:t>- The interference standard deviation is </a:t>
                </a:r>
                <a14:m>
                  <m:oMath xmlns:m="http://schemas.openxmlformats.org/officeDocument/2006/math">
                    <m:sSup>
                      <m:sSupPr>
                        <m:ctrlPr>
                          <a:rPr lang="en-US" altLang="ko-KR" b="0" i="1" dirty="0" smtClean="0">
                            <a:latin typeface="Cambria Math" panose="02040503050406030204" pitchFamily="18" charset="0"/>
                          </a:rPr>
                        </m:ctrlPr>
                      </m:sSupPr>
                      <m:e>
                        <m:r>
                          <a:rPr lang="en-US" altLang="ko-KR" b="0" i="1" dirty="0" smtClean="0">
                            <a:latin typeface="Cambria Math" panose="02040503050406030204" pitchFamily="18" charset="0"/>
                          </a:rPr>
                          <m:t>𝐷</m:t>
                        </m:r>
                      </m:e>
                      <m:sup>
                        <m:f>
                          <m:fPr>
                            <m:ctrlPr>
                              <a:rPr lang="en-US" altLang="ko-KR" b="0" i="1" dirty="0" smtClean="0">
                                <a:latin typeface="Cambria Math" panose="02040503050406030204" pitchFamily="18" charset="0"/>
                              </a:rPr>
                            </m:ctrlPr>
                          </m:fPr>
                          <m:num>
                            <m:r>
                              <a:rPr lang="en-US" altLang="ko-KR" b="0" i="1" dirty="0" smtClean="0">
                                <a:latin typeface="Cambria Math" panose="02040503050406030204" pitchFamily="18" charset="0"/>
                              </a:rPr>
                              <m:t>1</m:t>
                            </m:r>
                          </m:num>
                          <m:den>
                            <m:r>
                              <a:rPr lang="en-US" altLang="ko-KR" b="0" i="1" dirty="0" smtClean="0">
                                <a:latin typeface="Cambria Math" panose="02040503050406030204" pitchFamily="18" charset="0"/>
                              </a:rPr>
                              <m:t>4</m:t>
                            </m:r>
                          </m:den>
                        </m:f>
                      </m:sup>
                    </m:sSup>
                  </m:oMath>
                </a14:m>
                <a:r>
                  <a:rPr lang="en-US" altLang="ko-KR" sz="800" dirty="0">
                    <a:latin typeface="Melior"/>
                  </a:rPr>
                  <a:t>  </a:t>
                </a:r>
                <a:r>
                  <a:rPr lang="en-US" altLang="ko-KR" dirty="0">
                    <a:latin typeface="Melior"/>
                  </a:rPr>
                  <a:t>times larger than the theoretical pure random 2D case for the same acceleration(when r = 16)</a:t>
                </a:r>
              </a:p>
              <a:p>
                <a:endParaRPr lang="en-US" altLang="ko-KR" dirty="0">
                  <a:latin typeface="Melior"/>
                </a:endParaRPr>
              </a:p>
              <a:p>
                <a:r>
                  <a:rPr lang="en-US" altLang="ko-KR" dirty="0">
                    <a:latin typeface="Melior"/>
                  </a:rPr>
                  <a:t>- Therefore, in 2DFT one can expect relatively modest accelerations</a:t>
                </a:r>
              </a:p>
              <a:p>
                <a:r>
                  <a:rPr lang="en-US" altLang="ko-KR" dirty="0">
                    <a:latin typeface="Melior"/>
                  </a:rPr>
                  <a:t>because mostly 1D sparsity is exploited.</a:t>
                </a:r>
                <a:endParaRPr lang="ko-KR" altLang="en-US" dirty="0"/>
              </a:p>
            </p:txBody>
          </p:sp>
        </mc:Choice>
        <mc:Fallback xmlns="">
          <p:sp>
            <p:nvSpPr>
              <p:cNvPr id="23" name="직사각형 22">
                <a:extLst>
                  <a:ext uri="{FF2B5EF4-FFF2-40B4-BE49-F238E27FC236}">
                    <a16:creationId xmlns:a16="http://schemas.microsoft.com/office/drawing/2014/main" id="{386EB15A-04BE-4970-B61F-02EB3D5F04ED}"/>
                  </a:ext>
                </a:extLst>
              </p:cNvPr>
              <p:cNvSpPr>
                <a:spLocks noRot="1" noChangeAspect="1" noMove="1" noResize="1" noEditPoints="1" noAdjustHandles="1" noChangeArrowheads="1" noChangeShapeType="1" noTextEdit="1"/>
              </p:cNvSpPr>
              <p:nvPr/>
            </p:nvSpPr>
            <p:spPr>
              <a:xfrm>
                <a:off x="4801342" y="1590891"/>
                <a:ext cx="7521287" cy="2409378"/>
              </a:xfrm>
              <a:prstGeom prst="rect">
                <a:avLst/>
              </a:prstGeom>
              <a:blipFill>
                <a:blip r:embed="rId2"/>
                <a:stretch>
                  <a:fillRect l="-730" t="-1519" b="-3291"/>
                </a:stretch>
              </a:blipFill>
            </p:spPr>
            <p:txBody>
              <a:bodyPr/>
              <a:lstStyle/>
              <a:p>
                <a:r>
                  <a:rPr lang="ko-KR" altLang="en-US">
                    <a:noFill/>
                  </a:rPr>
                  <a:t> </a:t>
                </a:r>
              </a:p>
            </p:txBody>
          </p:sp>
        </mc:Fallback>
      </mc:AlternateContent>
      <p:pic>
        <p:nvPicPr>
          <p:cNvPr id="29" name="그림 28">
            <a:extLst>
              <a:ext uri="{FF2B5EF4-FFF2-40B4-BE49-F238E27FC236}">
                <a16:creationId xmlns:a16="http://schemas.microsoft.com/office/drawing/2014/main" id="{38E624CA-5033-49BA-A3DE-11A4D66DFA7C}"/>
              </a:ext>
            </a:extLst>
          </p:cNvPr>
          <p:cNvPicPr>
            <a:picLocks noChangeAspect="1"/>
          </p:cNvPicPr>
          <p:nvPr/>
        </p:nvPicPr>
        <p:blipFill>
          <a:blip r:embed="rId3"/>
          <a:stretch>
            <a:fillRect/>
          </a:stretch>
        </p:blipFill>
        <p:spPr>
          <a:xfrm>
            <a:off x="998597" y="1284354"/>
            <a:ext cx="3344062" cy="4822670"/>
          </a:xfrm>
          <a:prstGeom prst="rect">
            <a:avLst/>
          </a:prstGeom>
        </p:spPr>
      </p:pic>
    </p:spTree>
    <p:extLst>
      <p:ext uri="{BB962C8B-B14F-4D97-AF65-F5344CB8AC3E}">
        <p14:creationId xmlns:p14="http://schemas.microsoft.com/office/powerpoint/2010/main" val="114156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2.5. Single-slice 2DFT, multi-slice 2DFT, and 3DFT Imaging</a:t>
            </a:r>
          </a:p>
        </p:txBody>
      </p:sp>
      <p:sp>
        <p:nvSpPr>
          <p:cNvPr id="22" name="직사각형 21">
            <a:extLst>
              <a:ext uri="{FF2B5EF4-FFF2-40B4-BE49-F238E27FC236}">
                <a16:creationId xmlns:a16="http://schemas.microsoft.com/office/drawing/2014/main" id="{D51464D1-C089-4A45-BEF7-178ADABDFD0A}"/>
              </a:ext>
            </a:extLst>
          </p:cNvPr>
          <p:cNvSpPr/>
          <p:nvPr/>
        </p:nvSpPr>
        <p:spPr>
          <a:xfrm>
            <a:off x="671490" y="761043"/>
            <a:ext cx="1896673" cy="400110"/>
          </a:xfrm>
          <a:prstGeom prst="rect">
            <a:avLst/>
          </a:prstGeom>
        </p:spPr>
        <p:txBody>
          <a:bodyPr wrap="none">
            <a:spAutoFit/>
          </a:bodyPr>
          <a:lstStyle/>
          <a:p>
            <a:r>
              <a:rPr lang="en-US" altLang="ko-KR" sz="2000" b="1" dirty="0">
                <a:latin typeface="Melior"/>
              </a:rPr>
              <a:t>Multi-slice 2DFT</a:t>
            </a:r>
            <a:endParaRPr lang="ko-KR" altLang="en-US" sz="2000" b="1" dirty="0"/>
          </a:p>
        </p:txBody>
      </p:sp>
      <mc:AlternateContent xmlns:mc="http://schemas.openxmlformats.org/markup-compatibility/2006" xmlns:a14="http://schemas.microsoft.com/office/drawing/2010/main">
        <mc:Choice Requires="a14">
          <p:sp>
            <p:nvSpPr>
              <p:cNvPr id="24" name="직사각형 23">
                <a:extLst>
                  <a:ext uri="{FF2B5EF4-FFF2-40B4-BE49-F238E27FC236}">
                    <a16:creationId xmlns:a16="http://schemas.microsoft.com/office/drawing/2014/main" id="{89377FA0-C50F-45E5-B475-2BB420B20CFC}"/>
                  </a:ext>
                </a:extLst>
              </p:cNvPr>
              <p:cNvSpPr/>
              <p:nvPr/>
            </p:nvSpPr>
            <p:spPr>
              <a:xfrm>
                <a:off x="4592053" y="1428644"/>
                <a:ext cx="7425775" cy="391261"/>
              </a:xfrm>
              <a:prstGeom prst="rect">
                <a:avLst/>
              </a:prstGeom>
            </p:spPr>
            <p:txBody>
              <a:bodyPr wrap="square">
                <a:spAutoFit/>
              </a:bodyPr>
              <a:lstStyle/>
              <a:p>
                <a:r>
                  <a:rPr lang="en-US" altLang="ko-KR" dirty="0">
                    <a:latin typeface="Melior"/>
                  </a:rPr>
                  <a:t>- The phase-encodes of each slice randomly </a:t>
                </a:r>
                <a:r>
                  <a:rPr lang="en-US" altLang="ko-KR" dirty="0" err="1">
                    <a:latin typeface="Melior"/>
                  </a:rPr>
                  <a:t>undersampled</a:t>
                </a:r>
                <a:r>
                  <a:rPr lang="en-US" altLang="ko-KR" dirty="0">
                    <a:latin typeface="Melior"/>
                  </a:rPr>
                  <a:t>(</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𝑘</m:t>
                        </m:r>
                      </m:e>
                      <m:sub>
                        <m:r>
                          <a:rPr lang="en-US" altLang="ko-KR" b="0" i="1" smtClean="0">
                            <a:latin typeface="Cambria Math" panose="02040503050406030204" pitchFamily="18" charset="0"/>
                          </a:rPr>
                          <m:t>𝑦</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𝑧</m:t>
                    </m:r>
                  </m:oMath>
                </a14:m>
                <a:r>
                  <a:rPr lang="en-US" altLang="ko-KR" i="1" dirty="0">
                    <a:latin typeface="Melior-Italic"/>
                  </a:rPr>
                  <a:t> </a:t>
                </a:r>
                <a:r>
                  <a:rPr lang="en-US" altLang="ko-KR" dirty="0">
                    <a:latin typeface="Melior"/>
                  </a:rPr>
                  <a:t>space). </a:t>
                </a:r>
              </a:p>
            </p:txBody>
          </p:sp>
        </mc:Choice>
        <mc:Fallback xmlns="">
          <p:sp>
            <p:nvSpPr>
              <p:cNvPr id="24" name="직사각형 23">
                <a:extLst>
                  <a:ext uri="{FF2B5EF4-FFF2-40B4-BE49-F238E27FC236}">
                    <a16:creationId xmlns:a16="http://schemas.microsoft.com/office/drawing/2014/main" id="{89377FA0-C50F-45E5-B475-2BB420B20CFC}"/>
                  </a:ext>
                </a:extLst>
              </p:cNvPr>
              <p:cNvSpPr>
                <a:spLocks noRot="1" noChangeAspect="1" noMove="1" noResize="1" noEditPoints="1" noAdjustHandles="1" noChangeArrowheads="1" noChangeShapeType="1" noTextEdit="1"/>
              </p:cNvSpPr>
              <p:nvPr/>
            </p:nvSpPr>
            <p:spPr>
              <a:xfrm>
                <a:off x="4592053" y="1428644"/>
                <a:ext cx="7425775" cy="391261"/>
              </a:xfrm>
              <a:prstGeom prst="rect">
                <a:avLst/>
              </a:prstGeom>
              <a:blipFill>
                <a:blip r:embed="rId2"/>
                <a:stretch>
                  <a:fillRect l="-657" t="-6154" b="-18462"/>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7A2824F5-B2F2-4F00-AA8E-29D3DEBC9BF5}"/>
              </a:ext>
            </a:extLst>
          </p:cNvPr>
          <p:cNvSpPr/>
          <p:nvPr/>
        </p:nvSpPr>
        <p:spPr>
          <a:xfrm>
            <a:off x="4592053" y="3006770"/>
            <a:ext cx="6776953" cy="1200329"/>
          </a:xfrm>
          <a:prstGeom prst="rect">
            <a:avLst/>
          </a:prstGeom>
        </p:spPr>
        <p:txBody>
          <a:bodyPr wrap="square">
            <a:spAutoFit/>
          </a:bodyPr>
          <a:lstStyle/>
          <a:p>
            <a:r>
              <a:rPr lang="en-US" altLang="ko-KR" dirty="0">
                <a:latin typeface="Melior"/>
              </a:rPr>
              <a:t>- It will work particularly well when the slices are thin and finely spaced. When the slices are thick and with gaps, there is little spatial redundancy in the slice direction and the performance of the reconstruction would be reduced to the single-slice 2DFT case.</a:t>
            </a:r>
            <a:endParaRPr lang="ko-KR" altLang="en-US" dirty="0"/>
          </a:p>
        </p:txBody>
      </p:sp>
      <p:pic>
        <p:nvPicPr>
          <p:cNvPr id="30" name="그림 29">
            <a:extLst>
              <a:ext uri="{FF2B5EF4-FFF2-40B4-BE49-F238E27FC236}">
                <a16:creationId xmlns:a16="http://schemas.microsoft.com/office/drawing/2014/main" id="{E6E2661B-1C59-43F1-8C89-4E952EE1C730}"/>
              </a:ext>
            </a:extLst>
          </p:cNvPr>
          <p:cNvPicPr>
            <a:picLocks noChangeAspect="1"/>
          </p:cNvPicPr>
          <p:nvPr/>
        </p:nvPicPr>
        <p:blipFill>
          <a:blip r:embed="rId3"/>
          <a:stretch>
            <a:fillRect/>
          </a:stretch>
        </p:blipFill>
        <p:spPr>
          <a:xfrm>
            <a:off x="1017696" y="1418573"/>
            <a:ext cx="3100934" cy="4554232"/>
          </a:xfrm>
          <a:prstGeom prst="rect">
            <a:avLst/>
          </a:prstGeom>
        </p:spPr>
      </p:pic>
      <p:sp>
        <p:nvSpPr>
          <p:cNvPr id="2" name="직사각형 1">
            <a:extLst>
              <a:ext uri="{FF2B5EF4-FFF2-40B4-BE49-F238E27FC236}">
                <a16:creationId xmlns:a16="http://schemas.microsoft.com/office/drawing/2014/main" id="{CC836F76-1130-4B2B-ABB6-DEF99CF5138E}"/>
              </a:ext>
            </a:extLst>
          </p:cNvPr>
          <p:cNvSpPr/>
          <p:nvPr/>
        </p:nvSpPr>
        <p:spPr>
          <a:xfrm>
            <a:off x="4592052" y="2083440"/>
            <a:ext cx="7309661" cy="646331"/>
          </a:xfrm>
          <a:prstGeom prst="rect">
            <a:avLst/>
          </a:prstGeom>
        </p:spPr>
        <p:txBody>
          <a:bodyPr wrap="square">
            <a:spAutoFit/>
          </a:bodyPr>
          <a:lstStyle/>
          <a:p>
            <a:r>
              <a:rPr lang="en-US" altLang="ko-KR" dirty="0">
                <a:latin typeface="Melior"/>
              </a:rPr>
              <a:t>- This can </a:t>
            </a:r>
            <a:r>
              <a:rPr lang="en-US" altLang="ko-KR" b="1" dirty="0">
                <a:latin typeface="Melior"/>
              </a:rPr>
              <a:t>reduce the peak sidelobe in the TPSF,</a:t>
            </a:r>
            <a:r>
              <a:rPr lang="en-US" altLang="ko-KR" dirty="0">
                <a:latin typeface="Melior"/>
              </a:rPr>
              <a:t> but is not as effective as random </a:t>
            </a:r>
            <a:r>
              <a:rPr lang="en-US" altLang="ko-KR" dirty="0" err="1">
                <a:latin typeface="Melior"/>
              </a:rPr>
              <a:t>undersampling</a:t>
            </a:r>
            <a:r>
              <a:rPr lang="en-US" altLang="ko-KR" dirty="0">
                <a:latin typeface="Melior"/>
              </a:rPr>
              <a:t> in a pure 2D k-space(Fig. 5c).</a:t>
            </a:r>
            <a:endParaRPr lang="ko-KR" altLang="en-US" dirty="0"/>
          </a:p>
        </p:txBody>
      </p:sp>
      <p:sp>
        <p:nvSpPr>
          <p:cNvPr id="13" name="직사각형 12">
            <a:extLst>
              <a:ext uri="{FF2B5EF4-FFF2-40B4-BE49-F238E27FC236}">
                <a16:creationId xmlns:a16="http://schemas.microsoft.com/office/drawing/2014/main" id="{90BF9F0A-E4D9-4164-83BF-7760AC93840D}"/>
              </a:ext>
            </a:extLst>
          </p:cNvPr>
          <p:cNvSpPr/>
          <p:nvPr/>
        </p:nvSpPr>
        <p:spPr>
          <a:xfrm flipV="1">
            <a:off x="4614484" y="3010159"/>
            <a:ext cx="6903261" cy="1200329"/>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570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38554"/>
          </a:xfrm>
          <a:prstGeom prst="rect">
            <a:avLst/>
          </a:prstGeom>
          <a:noFill/>
        </p:spPr>
        <p:txBody>
          <a:bodyPr wrap="square" rtlCol="0">
            <a:spAutoFit/>
          </a:bodyPr>
          <a:lstStyle/>
          <a:p>
            <a:r>
              <a:rPr lang="en-US" altLang="ko-KR" sz="1600" b="1" dirty="0"/>
              <a:t>Sparse MRI : </a:t>
            </a:r>
            <a:r>
              <a:rPr lang="en-US" altLang="ko-KR" sz="1200" b="1" dirty="0"/>
              <a:t>The Application of Compressed Sensing for Rapid MR Imaging</a:t>
            </a:r>
            <a:endParaRPr lang="ko-KR" altLang="en-US" sz="16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166B7CF-8221-4174-9090-B4F60A54BC2D}"/>
                  </a:ext>
                </a:extLst>
              </p:cNvPr>
              <p:cNvSpPr txBox="1"/>
              <p:nvPr/>
            </p:nvSpPr>
            <p:spPr>
              <a:xfrm>
                <a:off x="4652281" y="3429000"/>
                <a:ext cx="7311119" cy="923330"/>
              </a:xfrm>
              <a:prstGeom prst="rect">
                <a:avLst/>
              </a:prstGeom>
              <a:noFill/>
            </p:spPr>
            <p:txBody>
              <a:bodyPr wrap="square" rtlCol="0">
                <a:spAutoFit/>
              </a:bodyPr>
              <a:lstStyle/>
              <a:p>
                <a:r>
                  <a:rPr lang="en-US" altLang="ko-KR" b="1" dirty="0">
                    <a:latin typeface="Melior"/>
                  </a:rPr>
                  <a:t>Images with a sparse </a:t>
                </a:r>
                <a:r>
                  <a:rPr lang="en-US" altLang="ko-KR" dirty="0">
                    <a:latin typeface="Melior"/>
                  </a:rPr>
                  <a:t>representation can be recovered from </a:t>
                </a:r>
              </a:p>
              <a:p>
                <a:r>
                  <a:rPr lang="en-US" altLang="ko-KR" b="1" dirty="0">
                    <a:latin typeface="Melior"/>
                  </a:rPr>
                  <a:t>randomly </a:t>
                </a:r>
                <a:r>
                  <a:rPr lang="en-US" altLang="ko-KR" b="1" dirty="0" err="1">
                    <a:latin typeface="Melior"/>
                  </a:rPr>
                  <a:t>undersampled</a:t>
                </a:r>
                <a:r>
                  <a:rPr lang="en-US" altLang="ko-KR" b="1" dirty="0">
                    <a:latin typeface="Melior"/>
                  </a:rPr>
                  <a:t> k-space data</a:t>
                </a:r>
                <a:r>
                  <a:rPr lang="en-US" altLang="ko-KR" dirty="0">
                    <a:latin typeface="Melior"/>
                  </a:rPr>
                  <a:t>, </a:t>
                </a:r>
              </a:p>
              <a:p>
                <a:r>
                  <a:rPr lang="en-US" altLang="ko-KR" dirty="0">
                    <a:latin typeface="Melior"/>
                  </a:rPr>
                  <a:t>provided an appropriate </a:t>
                </a:r>
                <a:r>
                  <a:rPr lang="en-US" altLang="ko-KR" b="1" dirty="0">
                    <a:latin typeface="Melior"/>
                  </a:rPr>
                  <a:t>nonlinear recovery scheme(</a:t>
                </a:r>
                <a14:m>
                  <m:oMath xmlns:m="http://schemas.openxmlformats.org/officeDocument/2006/math">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𝒍</m:t>
                        </m:r>
                      </m:e>
                      <m:sub>
                        <m:r>
                          <a:rPr lang="en-US" altLang="ko-KR" b="1" i="1" smtClean="0">
                            <a:latin typeface="Cambria Math" panose="02040503050406030204" pitchFamily="18" charset="0"/>
                          </a:rPr>
                          <m:t>𝟏</m:t>
                        </m:r>
                      </m:sub>
                    </m:sSub>
                    <m:r>
                      <a:rPr lang="en-US" altLang="ko-KR" b="1" i="1" smtClean="0">
                        <a:latin typeface="Cambria Math" panose="02040503050406030204" pitchFamily="18" charset="0"/>
                      </a:rPr>
                      <m:t> </m:t>
                    </m:r>
                    <m:r>
                      <a:rPr lang="en-US" altLang="ko-KR" b="1" i="1" smtClean="0">
                        <a:latin typeface="Cambria Math" panose="02040503050406030204" pitchFamily="18" charset="0"/>
                      </a:rPr>
                      <m:t>𝒏𝒐𝒓𝒎</m:t>
                    </m:r>
                    <m:r>
                      <a:rPr lang="en-US" altLang="ko-KR" b="1" i="1" smtClean="0">
                        <a:latin typeface="Cambria Math" panose="02040503050406030204" pitchFamily="18" charset="0"/>
                      </a:rPr>
                      <m:t>)</m:t>
                    </m:r>
                  </m:oMath>
                </a14:m>
                <a:r>
                  <a:rPr lang="en-US" altLang="ko-KR" b="1" dirty="0">
                    <a:latin typeface="Melior"/>
                  </a:rPr>
                  <a:t> </a:t>
                </a:r>
                <a:r>
                  <a:rPr lang="en-US" altLang="ko-KR" dirty="0">
                    <a:latin typeface="Melior"/>
                  </a:rPr>
                  <a:t>is used.</a:t>
                </a:r>
              </a:p>
            </p:txBody>
          </p:sp>
        </mc:Choice>
        <mc:Fallback xmlns="">
          <p:sp>
            <p:nvSpPr>
              <p:cNvPr id="5" name="TextBox 4">
                <a:extLst>
                  <a:ext uri="{FF2B5EF4-FFF2-40B4-BE49-F238E27FC236}">
                    <a16:creationId xmlns:a16="http://schemas.microsoft.com/office/drawing/2014/main" id="{B166B7CF-8221-4174-9090-B4F60A54BC2D}"/>
                  </a:ext>
                </a:extLst>
              </p:cNvPr>
              <p:cNvSpPr txBox="1">
                <a:spLocks noRot="1" noChangeAspect="1" noMove="1" noResize="1" noEditPoints="1" noAdjustHandles="1" noChangeArrowheads="1" noChangeShapeType="1" noTextEdit="1"/>
              </p:cNvSpPr>
              <p:nvPr/>
            </p:nvSpPr>
            <p:spPr>
              <a:xfrm>
                <a:off x="4652281" y="3429000"/>
                <a:ext cx="7311119" cy="923330"/>
              </a:xfrm>
              <a:prstGeom prst="rect">
                <a:avLst/>
              </a:prstGeom>
              <a:blipFill>
                <a:blip r:embed="rId2"/>
                <a:stretch>
                  <a:fillRect l="-667" t="-3974" b="-9272"/>
                </a:stretch>
              </a:blipFill>
            </p:spPr>
            <p:txBody>
              <a:bodyPr/>
              <a:lstStyle/>
              <a:p>
                <a:r>
                  <a:rPr lang="ko-KR" altLang="en-US">
                    <a:noFill/>
                  </a:rPr>
                  <a:t> </a:t>
                </a:r>
              </a:p>
            </p:txBody>
          </p:sp>
        </mc:Fallback>
      </mc:AlternateContent>
      <p:pic>
        <p:nvPicPr>
          <p:cNvPr id="2" name="그림 1">
            <a:extLst>
              <a:ext uri="{FF2B5EF4-FFF2-40B4-BE49-F238E27FC236}">
                <a16:creationId xmlns:a16="http://schemas.microsoft.com/office/drawing/2014/main" id="{3347FD07-E875-4E08-83CF-51AA9F8D8EEC}"/>
              </a:ext>
            </a:extLst>
          </p:cNvPr>
          <p:cNvPicPr>
            <a:picLocks noChangeAspect="1"/>
          </p:cNvPicPr>
          <p:nvPr/>
        </p:nvPicPr>
        <p:blipFill rotWithShape="1">
          <a:blip r:embed="rId3"/>
          <a:srcRect b="11525"/>
          <a:stretch/>
        </p:blipFill>
        <p:spPr>
          <a:xfrm>
            <a:off x="80212" y="604253"/>
            <a:ext cx="4203769" cy="6067603"/>
          </a:xfrm>
          <a:prstGeom prst="rect">
            <a:avLst/>
          </a:prstGeom>
        </p:spPr>
      </p:pic>
      <p:sp>
        <p:nvSpPr>
          <p:cNvPr id="3" name="직사각형 2">
            <a:extLst>
              <a:ext uri="{FF2B5EF4-FFF2-40B4-BE49-F238E27FC236}">
                <a16:creationId xmlns:a16="http://schemas.microsoft.com/office/drawing/2014/main" id="{CCF49B9D-6337-4E9C-80A0-41F45DF54137}"/>
              </a:ext>
            </a:extLst>
          </p:cNvPr>
          <p:cNvSpPr/>
          <p:nvPr/>
        </p:nvSpPr>
        <p:spPr>
          <a:xfrm>
            <a:off x="4652281" y="1825828"/>
            <a:ext cx="7673068" cy="923330"/>
          </a:xfrm>
          <a:prstGeom prst="rect">
            <a:avLst/>
          </a:prstGeom>
        </p:spPr>
        <p:txBody>
          <a:bodyPr wrap="square">
            <a:spAutoFit/>
          </a:bodyPr>
          <a:lstStyle/>
          <a:p>
            <a:r>
              <a:rPr lang="en-US" altLang="ko-KR" b="1" dirty="0">
                <a:latin typeface="Melior"/>
              </a:rPr>
              <a:t>The sparsity is implicit in MR images.</a:t>
            </a:r>
          </a:p>
          <a:p>
            <a:r>
              <a:rPr lang="en-US" altLang="ko-KR" dirty="0">
                <a:latin typeface="Melior"/>
              </a:rPr>
              <a:t>	- Angiograms(pixel domain), </a:t>
            </a:r>
          </a:p>
          <a:p>
            <a:r>
              <a:rPr lang="en-US" altLang="ko-KR" dirty="0">
                <a:latin typeface="Melior"/>
              </a:rPr>
              <a:t>	- Spatial finite-differences, wavelet coefficients</a:t>
            </a:r>
          </a:p>
        </p:txBody>
      </p:sp>
    </p:spTree>
    <p:extLst>
      <p:ext uri="{BB962C8B-B14F-4D97-AF65-F5344CB8AC3E}">
        <p14:creationId xmlns:p14="http://schemas.microsoft.com/office/powerpoint/2010/main" val="3270477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2.5. Single-slice 2DFT, multi-slice 2DFT, and 3DFT Imaging</a:t>
            </a:r>
          </a:p>
        </p:txBody>
      </p:sp>
      <p:sp>
        <p:nvSpPr>
          <p:cNvPr id="27" name="직사각형 26">
            <a:extLst>
              <a:ext uri="{FF2B5EF4-FFF2-40B4-BE49-F238E27FC236}">
                <a16:creationId xmlns:a16="http://schemas.microsoft.com/office/drawing/2014/main" id="{33D8BBA0-68AA-4487-9125-5750D97A10DA}"/>
              </a:ext>
            </a:extLst>
          </p:cNvPr>
          <p:cNvSpPr/>
          <p:nvPr/>
        </p:nvSpPr>
        <p:spPr>
          <a:xfrm>
            <a:off x="769580" y="689788"/>
            <a:ext cx="720069" cy="400110"/>
          </a:xfrm>
          <a:prstGeom prst="rect">
            <a:avLst/>
          </a:prstGeom>
        </p:spPr>
        <p:txBody>
          <a:bodyPr wrap="none">
            <a:spAutoFit/>
          </a:bodyPr>
          <a:lstStyle/>
          <a:p>
            <a:r>
              <a:rPr lang="en-US" altLang="ko-KR" sz="2000" b="1" dirty="0">
                <a:latin typeface="Melior"/>
              </a:rPr>
              <a:t>3DFT</a:t>
            </a:r>
            <a:endParaRPr lang="ko-KR" altLang="en-US" sz="2000" b="1" dirty="0"/>
          </a:p>
        </p:txBody>
      </p:sp>
      <p:sp>
        <p:nvSpPr>
          <p:cNvPr id="3" name="직사각형 2">
            <a:extLst>
              <a:ext uri="{FF2B5EF4-FFF2-40B4-BE49-F238E27FC236}">
                <a16:creationId xmlns:a16="http://schemas.microsoft.com/office/drawing/2014/main" id="{EB6540C0-E160-4A8E-95AF-95638B44E70F}"/>
              </a:ext>
            </a:extLst>
          </p:cNvPr>
          <p:cNvSpPr/>
          <p:nvPr/>
        </p:nvSpPr>
        <p:spPr>
          <a:xfrm>
            <a:off x="4592053" y="1590891"/>
            <a:ext cx="7454803" cy="646331"/>
          </a:xfrm>
          <a:prstGeom prst="rect">
            <a:avLst/>
          </a:prstGeom>
        </p:spPr>
        <p:txBody>
          <a:bodyPr wrap="square">
            <a:spAutoFit/>
          </a:bodyPr>
          <a:lstStyle/>
          <a:p>
            <a:r>
              <a:rPr lang="en-US" altLang="ko-KR" dirty="0">
                <a:latin typeface="Melior"/>
              </a:rPr>
              <a:t>- Three-dimensional imaging is particularly attractive because it is often time consuming and scan time reduction is a higher priority than 2D imaging.</a:t>
            </a:r>
            <a:endParaRPr lang="ko-KR" altLang="en-US" dirty="0"/>
          </a:p>
        </p:txBody>
      </p:sp>
      <p:sp>
        <p:nvSpPr>
          <p:cNvPr id="6" name="직사각형 5">
            <a:extLst>
              <a:ext uri="{FF2B5EF4-FFF2-40B4-BE49-F238E27FC236}">
                <a16:creationId xmlns:a16="http://schemas.microsoft.com/office/drawing/2014/main" id="{E39A9842-D777-4839-B466-8F4231503D1F}"/>
              </a:ext>
            </a:extLst>
          </p:cNvPr>
          <p:cNvSpPr/>
          <p:nvPr/>
        </p:nvSpPr>
        <p:spPr>
          <a:xfrm>
            <a:off x="4504967" y="2782669"/>
            <a:ext cx="7338690" cy="646331"/>
          </a:xfrm>
          <a:prstGeom prst="rect">
            <a:avLst/>
          </a:prstGeom>
        </p:spPr>
        <p:txBody>
          <a:bodyPr wrap="square">
            <a:spAutoFit/>
          </a:bodyPr>
          <a:lstStyle/>
          <a:p>
            <a:r>
              <a:rPr lang="en-US" altLang="ko-KR" dirty="0">
                <a:latin typeface="Melior"/>
              </a:rPr>
              <a:t>- The peak interference of the wavelet coefficients is significantly reduced compared to </a:t>
            </a:r>
            <a:r>
              <a:rPr lang="en-US" altLang="ko-KR" dirty="0" err="1">
                <a:latin typeface="Melior"/>
              </a:rPr>
              <a:t>multislice</a:t>
            </a:r>
            <a:r>
              <a:rPr lang="en-US" altLang="ko-KR" dirty="0">
                <a:latin typeface="Melior"/>
              </a:rPr>
              <a:t> and plain 2DFT </a:t>
            </a:r>
            <a:r>
              <a:rPr lang="en-US" altLang="ko-KR" dirty="0" err="1">
                <a:latin typeface="Melior"/>
              </a:rPr>
              <a:t>undersampling</a:t>
            </a:r>
            <a:r>
              <a:rPr lang="en-US" altLang="ko-KR" dirty="0">
                <a:latin typeface="Melior"/>
              </a:rPr>
              <a:t>.</a:t>
            </a:r>
            <a:endParaRPr lang="ko-KR" altLang="en-US" dirty="0"/>
          </a:p>
        </p:txBody>
      </p:sp>
      <p:pic>
        <p:nvPicPr>
          <p:cNvPr id="8" name="그림 7">
            <a:extLst>
              <a:ext uri="{FF2B5EF4-FFF2-40B4-BE49-F238E27FC236}">
                <a16:creationId xmlns:a16="http://schemas.microsoft.com/office/drawing/2014/main" id="{765DDFC2-EED9-47A0-BF1F-62982ABD6B28}"/>
              </a:ext>
            </a:extLst>
          </p:cNvPr>
          <p:cNvPicPr>
            <a:picLocks noChangeAspect="1"/>
          </p:cNvPicPr>
          <p:nvPr/>
        </p:nvPicPr>
        <p:blipFill>
          <a:blip r:embed="rId2"/>
          <a:stretch>
            <a:fillRect/>
          </a:stretch>
        </p:blipFill>
        <p:spPr>
          <a:xfrm>
            <a:off x="1129614" y="1285422"/>
            <a:ext cx="3120060" cy="4578349"/>
          </a:xfrm>
          <a:prstGeom prst="rect">
            <a:avLst/>
          </a:prstGeom>
        </p:spPr>
      </p:pic>
    </p:spTree>
    <p:extLst>
      <p:ext uri="{BB962C8B-B14F-4D97-AF65-F5344CB8AC3E}">
        <p14:creationId xmlns:p14="http://schemas.microsoft.com/office/powerpoint/2010/main" val="312163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2.6. Variable Density Random </a:t>
            </a:r>
            <a:r>
              <a:rPr lang="en-US" altLang="ko-KR" sz="1400" b="1" dirty="0" err="1"/>
              <a:t>Undersampling</a:t>
            </a:r>
            <a:endParaRPr lang="en-US" altLang="ko-KR" sz="1400" b="1" dirty="0"/>
          </a:p>
        </p:txBody>
      </p:sp>
      <p:sp>
        <p:nvSpPr>
          <p:cNvPr id="20" name="직사각형 19">
            <a:extLst>
              <a:ext uri="{FF2B5EF4-FFF2-40B4-BE49-F238E27FC236}">
                <a16:creationId xmlns:a16="http://schemas.microsoft.com/office/drawing/2014/main" id="{BDC44E35-7EA9-4556-974B-49DD531AA737}"/>
              </a:ext>
            </a:extLst>
          </p:cNvPr>
          <p:cNvSpPr/>
          <p:nvPr/>
        </p:nvSpPr>
        <p:spPr>
          <a:xfrm flipV="1">
            <a:off x="981526" y="4629094"/>
            <a:ext cx="10339618" cy="646331"/>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CEA5A3D2-F669-4626-A625-3D05AABB7E93}"/>
              </a:ext>
            </a:extLst>
          </p:cNvPr>
          <p:cNvSpPr/>
          <p:nvPr/>
        </p:nvSpPr>
        <p:spPr>
          <a:xfrm>
            <a:off x="789214" y="741170"/>
            <a:ext cx="9622971" cy="369332"/>
          </a:xfrm>
          <a:prstGeom prst="rect">
            <a:avLst/>
          </a:prstGeom>
        </p:spPr>
        <p:txBody>
          <a:bodyPr wrap="square">
            <a:spAutoFit/>
          </a:bodyPr>
          <a:lstStyle/>
          <a:p>
            <a:r>
              <a:rPr lang="en-US" altLang="ko-KR" dirty="0">
                <a:latin typeface="Melior"/>
              </a:rPr>
              <a:t>Representations of natural images exhibit a variety of significant nonrandom structures.</a:t>
            </a:r>
            <a:endParaRPr lang="ko-KR" altLang="en-US" dirty="0"/>
          </a:p>
        </p:txBody>
      </p:sp>
      <p:sp>
        <p:nvSpPr>
          <p:cNvPr id="5" name="직사각형 4">
            <a:extLst>
              <a:ext uri="{FF2B5EF4-FFF2-40B4-BE49-F238E27FC236}">
                <a16:creationId xmlns:a16="http://schemas.microsoft.com/office/drawing/2014/main" id="{4DE7718F-D522-4FE6-B3E3-D4D04C344A57}"/>
              </a:ext>
            </a:extLst>
          </p:cNvPr>
          <p:cNvSpPr/>
          <p:nvPr/>
        </p:nvSpPr>
        <p:spPr>
          <a:xfrm>
            <a:off x="1226457" y="1202834"/>
            <a:ext cx="10203544" cy="369332"/>
          </a:xfrm>
          <a:prstGeom prst="rect">
            <a:avLst/>
          </a:prstGeom>
        </p:spPr>
        <p:txBody>
          <a:bodyPr wrap="square">
            <a:spAutoFit/>
          </a:bodyPr>
          <a:lstStyle/>
          <a:p>
            <a:r>
              <a:rPr lang="en-US" altLang="ko-KR" dirty="0">
                <a:latin typeface="Melior"/>
              </a:rPr>
              <a:t>- </a:t>
            </a:r>
            <a:r>
              <a:rPr lang="en-US" altLang="ko-KR" b="1" dirty="0">
                <a:latin typeface="Melior"/>
              </a:rPr>
              <a:t>Most of the energy of images is concentrated close to the </a:t>
            </a:r>
            <a:r>
              <a:rPr lang="en-US" altLang="ko-KR" b="1" i="1" dirty="0">
                <a:latin typeface="Melior-Italic"/>
              </a:rPr>
              <a:t>k</a:t>
            </a:r>
            <a:r>
              <a:rPr lang="en-US" altLang="ko-KR" b="1" dirty="0">
                <a:latin typeface="Melior"/>
              </a:rPr>
              <a:t>-space origin</a:t>
            </a:r>
            <a:r>
              <a:rPr lang="en-US" altLang="ko-KR" dirty="0">
                <a:latin typeface="Melior"/>
              </a:rPr>
              <a:t>.</a:t>
            </a:r>
            <a:endParaRPr lang="ko-KR" altLang="en-US" dirty="0"/>
          </a:p>
        </p:txBody>
      </p:sp>
      <p:sp>
        <p:nvSpPr>
          <p:cNvPr id="9" name="직사각형 8">
            <a:extLst>
              <a:ext uri="{FF2B5EF4-FFF2-40B4-BE49-F238E27FC236}">
                <a16:creationId xmlns:a16="http://schemas.microsoft.com/office/drawing/2014/main" id="{C3637402-6B49-4EE2-AF65-1CC95B41F91A}"/>
              </a:ext>
            </a:extLst>
          </p:cNvPr>
          <p:cNvSpPr/>
          <p:nvPr/>
        </p:nvSpPr>
        <p:spPr>
          <a:xfrm>
            <a:off x="1736270" y="1695156"/>
            <a:ext cx="10348687" cy="369332"/>
          </a:xfrm>
          <a:prstGeom prst="rect">
            <a:avLst/>
          </a:prstGeom>
        </p:spPr>
        <p:txBody>
          <a:bodyPr wrap="square">
            <a:spAutoFit/>
          </a:bodyPr>
          <a:lstStyle/>
          <a:p>
            <a:r>
              <a:rPr lang="en-US" altLang="ko-KR" dirty="0">
                <a:latin typeface="Melior"/>
              </a:rPr>
              <a:t>=&gt; one should be </a:t>
            </a:r>
            <a:r>
              <a:rPr lang="en-US" altLang="ko-KR" dirty="0" err="1">
                <a:latin typeface="Melior"/>
              </a:rPr>
              <a:t>undersampling</a:t>
            </a:r>
            <a:r>
              <a:rPr lang="en-US" altLang="ko-KR" dirty="0">
                <a:latin typeface="Melior"/>
              </a:rPr>
              <a:t> less near the </a:t>
            </a:r>
            <a:r>
              <a:rPr lang="en-US" altLang="ko-KR" i="1" dirty="0">
                <a:latin typeface="Melior-Italic"/>
              </a:rPr>
              <a:t>k</a:t>
            </a:r>
            <a:r>
              <a:rPr lang="en-US" altLang="ko-KR" dirty="0">
                <a:latin typeface="Melior"/>
              </a:rPr>
              <a:t>-space origin and more in the periphery of </a:t>
            </a:r>
            <a:r>
              <a:rPr lang="en-US" altLang="ko-KR" i="1" dirty="0">
                <a:latin typeface="Melior-Italic"/>
              </a:rPr>
              <a:t>k</a:t>
            </a:r>
            <a:r>
              <a:rPr lang="en-US" altLang="ko-KR" dirty="0">
                <a:latin typeface="Melior"/>
              </a:rPr>
              <a:t>-space.</a:t>
            </a:r>
            <a:endParaRPr lang="ko-KR" altLang="en-US" dirty="0"/>
          </a:p>
        </p:txBody>
      </p:sp>
      <p:sp>
        <p:nvSpPr>
          <p:cNvPr id="10" name="직사각형 9">
            <a:extLst>
              <a:ext uri="{FF2B5EF4-FFF2-40B4-BE49-F238E27FC236}">
                <a16:creationId xmlns:a16="http://schemas.microsoft.com/office/drawing/2014/main" id="{CF82F527-F6C1-497B-9D74-7EC7EDB897B1}"/>
              </a:ext>
            </a:extLst>
          </p:cNvPr>
          <p:cNvSpPr/>
          <p:nvPr/>
        </p:nvSpPr>
        <p:spPr>
          <a:xfrm>
            <a:off x="1226457" y="2396577"/>
            <a:ext cx="10473872" cy="646331"/>
          </a:xfrm>
          <a:prstGeom prst="rect">
            <a:avLst/>
          </a:prstGeom>
        </p:spPr>
        <p:txBody>
          <a:bodyPr wrap="square">
            <a:spAutoFit/>
          </a:bodyPr>
          <a:lstStyle/>
          <a:p>
            <a:r>
              <a:rPr lang="en-US" altLang="ko-KR" i="1" dirty="0">
                <a:latin typeface="Melior"/>
              </a:rPr>
              <a:t>For example, one may choose samples randomly with sampling density scaling according to a power of distance from the origin. Empirically, using density powers of 1–6 yields better reconstruction.</a:t>
            </a:r>
            <a:endParaRPr lang="ko-KR" altLang="en-US" i="1" dirty="0"/>
          </a:p>
        </p:txBody>
      </p:sp>
      <p:sp>
        <p:nvSpPr>
          <p:cNvPr id="11" name="TextBox 10">
            <a:extLst>
              <a:ext uri="{FF2B5EF4-FFF2-40B4-BE49-F238E27FC236}">
                <a16:creationId xmlns:a16="http://schemas.microsoft.com/office/drawing/2014/main" id="{648FC0EE-A496-418F-9D40-0F36CCE745C1}"/>
              </a:ext>
            </a:extLst>
          </p:cNvPr>
          <p:cNvSpPr txBox="1"/>
          <p:nvPr/>
        </p:nvSpPr>
        <p:spPr>
          <a:xfrm>
            <a:off x="80212" y="3761089"/>
            <a:ext cx="9023684" cy="307777"/>
          </a:xfrm>
          <a:prstGeom prst="rect">
            <a:avLst/>
          </a:prstGeom>
          <a:noFill/>
        </p:spPr>
        <p:txBody>
          <a:bodyPr wrap="square" rtlCol="0">
            <a:spAutoFit/>
          </a:bodyPr>
          <a:lstStyle/>
          <a:p>
            <a:r>
              <a:rPr lang="en-US" altLang="ko-KR" sz="1400" b="1" dirty="0"/>
              <a:t>2.7. How Many Samples to Acquire?</a:t>
            </a:r>
          </a:p>
        </p:txBody>
      </p:sp>
      <p:sp>
        <p:nvSpPr>
          <p:cNvPr id="12" name="직사각형 11">
            <a:extLst>
              <a:ext uri="{FF2B5EF4-FFF2-40B4-BE49-F238E27FC236}">
                <a16:creationId xmlns:a16="http://schemas.microsoft.com/office/drawing/2014/main" id="{56F1DB05-6F32-43A6-9CF8-474588468949}"/>
              </a:ext>
            </a:extLst>
          </p:cNvPr>
          <p:cNvSpPr/>
          <p:nvPr/>
        </p:nvSpPr>
        <p:spPr>
          <a:xfrm>
            <a:off x="981529" y="4629096"/>
            <a:ext cx="11103430" cy="646331"/>
          </a:xfrm>
          <a:prstGeom prst="rect">
            <a:avLst/>
          </a:prstGeom>
        </p:spPr>
        <p:txBody>
          <a:bodyPr wrap="square">
            <a:spAutoFit/>
          </a:bodyPr>
          <a:lstStyle/>
          <a:p>
            <a:r>
              <a:rPr lang="en-US" altLang="ko-KR" dirty="0">
                <a:latin typeface="Melior"/>
              </a:rPr>
              <a:t>In practice, for a good reconstruction, the number of </a:t>
            </a:r>
            <a:r>
              <a:rPr lang="en-US" altLang="ko-KR" i="1" dirty="0">
                <a:latin typeface="Melior-Italic"/>
              </a:rPr>
              <a:t>k</a:t>
            </a:r>
            <a:r>
              <a:rPr lang="en-US" altLang="ko-KR" dirty="0">
                <a:latin typeface="Melior"/>
              </a:rPr>
              <a:t>-space samples should be roughly two to five times the number of sparse coefficients</a:t>
            </a:r>
            <a:endParaRPr lang="ko-KR" altLang="en-US" dirty="0"/>
          </a:p>
        </p:txBody>
      </p:sp>
      <p:sp>
        <p:nvSpPr>
          <p:cNvPr id="13" name="직사각형 12">
            <a:extLst>
              <a:ext uri="{FF2B5EF4-FFF2-40B4-BE49-F238E27FC236}">
                <a16:creationId xmlns:a16="http://schemas.microsoft.com/office/drawing/2014/main" id="{629CCC97-EF00-4BB8-BA55-DE8C66507EB7}"/>
              </a:ext>
            </a:extLst>
          </p:cNvPr>
          <p:cNvSpPr/>
          <p:nvPr/>
        </p:nvSpPr>
        <p:spPr>
          <a:xfrm>
            <a:off x="981528" y="4259765"/>
            <a:ext cx="11103429" cy="369332"/>
          </a:xfrm>
          <a:prstGeom prst="rect">
            <a:avLst/>
          </a:prstGeom>
        </p:spPr>
        <p:txBody>
          <a:bodyPr wrap="square">
            <a:spAutoFit/>
          </a:bodyPr>
          <a:lstStyle/>
          <a:p>
            <a:r>
              <a:rPr lang="en-US" altLang="ko-KR" dirty="0">
                <a:latin typeface="Melior"/>
              </a:rPr>
              <a:t>The number of Fourier sample points is collected with respect to the number of sparse coefficients</a:t>
            </a:r>
            <a:endParaRPr lang="ko-KR" altLang="en-US" dirty="0"/>
          </a:p>
        </p:txBody>
      </p:sp>
    </p:spTree>
    <p:extLst>
      <p:ext uri="{BB962C8B-B14F-4D97-AF65-F5344CB8AC3E}">
        <p14:creationId xmlns:p14="http://schemas.microsoft.com/office/powerpoint/2010/main" val="450431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2.8. Monte-Carlo Incoherent Sampling Design</a:t>
            </a:r>
          </a:p>
        </p:txBody>
      </p:sp>
      <p:sp>
        <p:nvSpPr>
          <p:cNvPr id="2" name="직사각형 1">
            <a:extLst>
              <a:ext uri="{FF2B5EF4-FFF2-40B4-BE49-F238E27FC236}">
                <a16:creationId xmlns:a16="http://schemas.microsoft.com/office/drawing/2014/main" id="{9BBB9852-7293-44A1-A6BD-4BADECAE4DA7}"/>
              </a:ext>
            </a:extLst>
          </p:cNvPr>
          <p:cNvSpPr/>
          <p:nvPr/>
        </p:nvSpPr>
        <p:spPr>
          <a:xfrm>
            <a:off x="681264" y="723449"/>
            <a:ext cx="10829471" cy="646331"/>
          </a:xfrm>
          <a:prstGeom prst="rect">
            <a:avLst/>
          </a:prstGeom>
        </p:spPr>
        <p:txBody>
          <a:bodyPr wrap="square">
            <a:spAutoFit/>
          </a:bodyPr>
          <a:lstStyle/>
          <a:p>
            <a:r>
              <a:rPr lang="en-US" altLang="ko-KR" dirty="0">
                <a:latin typeface="Melior"/>
              </a:rPr>
              <a:t>Finding </a:t>
            </a:r>
            <a:r>
              <a:rPr lang="en-US" altLang="ko-KR" b="1" dirty="0">
                <a:latin typeface="Melior"/>
              </a:rPr>
              <a:t>an optimal sampling scheme </a:t>
            </a:r>
            <a:r>
              <a:rPr lang="en-US" altLang="ko-KR" dirty="0">
                <a:latin typeface="Melior"/>
              </a:rPr>
              <a:t>that maximizes the incoherence for a given number of samples is a combinatorial optimization problem and </a:t>
            </a:r>
            <a:r>
              <a:rPr lang="en-US" altLang="ko-KR" b="1" dirty="0">
                <a:latin typeface="Melior"/>
              </a:rPr>
              <a:t>might be considered intractable.</a:t>
            </a:r>
            <a:endParaRPr lang="ko-KR" altLang="en-US" b="1" dirty="0"/>
          </a:p>
        </p:txBody>
      </p:sp>
      <p:sp>
        <p:nvSpPr>
          <p:cNvPr id="5" name="직사각형 4">
            <a:extLst>
              <a:ext uri="{FF2B5EF4-FFF2-40B4-BE49-F238E27FC236}">
                <a16:creationId xmlns:a16="http://schemas.microsoft.com/office/drawing/2014/main" id="{68679E91-9C30-4E1C-9FF1-941D9A29CB6A}"/>
              </a:ext>
            </a:extLst>
          </p:cNvPr>
          <p:cNvSpPr/>
          <p:nvPr/>
        </p:nvSpPr>
        <p:spPr>
          <a:xfrm>
            <a:off x="681264" y="1700908"/>
            <a:ext cx="6096000" cy="369332"/>
          </a:xfrm>
          <a:prstGeom prst="rect">
            <a:avLst/>
          </a:prstGeom>
        </p:spPr>
        <p:txBody>
          <a:bodyPr>
            <a:spAutoFit/>
          </a:bodyPr>
          <a:lstStyle/>
          <a:p>
            <a:r>
              <a:rPr lang="en-US" altLang="ko-KR" dirty="0">
                <a:latin typeface="Melior"/>
              </a:rPr>
              <a:t>So, we propose the following </a:t>
            </a:r>
            <a:r>
              <a:rPr lang="en-US" altLang="ko-KR" b="1" dirty="0">
                <a:latin typeface="Melior"/>
              </a:rPr>
              <a:t>Monte-Carlo design procedure</a:t>
            </a:r>
            <a:r>
              <a:rPr lang="en-US" altLang="ko-KR" dirty="0">
                <a:latin typeface="Melior"/>
              </a:rPr>
              <a:t>:</a:t>
            </a:r>
          </a:p>
        </p:txBody>
      </p:sp>
      <p:sp>
        <p:nvSpPr>
          <p:cNvPr id="6" name="직사각형 5">
            <a:extLst>
              <a:ext uri="{FF2B5EF4-FFF2-40B4-BE49-F238E27FC236}">
                <a16:creationId xmlns:a16="http://schemas.microsoft.com/office/drawing/2014/main" id="{172A692B-DE15-42A7-A917-127A406BFE71}"/>
              </a:ext>
            </a:extLst>
          </p:cNvPr>
          <p:cNvSpPr/>
          <p:nvPr/>
        </p:nvSpPr>
        <p:spPr>
          <a:xfrm>
            <a:off x="959854" y="2274838"/>
            <a:ext cx="11232146" cy="2308324"/>
          </a:xfrm>
          <a:prstGeom prst="rect">
            <a:avLst/>
          </a:prstGeom>
        </p:spPr>
        <p:txBody>
          <a:bodyPr wrap="square">
            <a:spAutoFit/>
          </a:bodyPr>
          <a:lstStyle/>
          <a:p>
            <a:r>
              <a:rPr lang="en-US" altLang="ko-KR" dirty="0">
                <a:latin typeface="Melior"/>
              </a:rPr>
              <a:t>1) </a:t>
            </a:r>
            <a:r>
              <a:rPr lang="en-US" altLang="ko-KR" b="1" dirty="0">
                <a:latin typeface="Melior"/>
              </a:rPr>
              <a:t>Choose a grid size </a:t>
            </a:r>
            <a:r>
              <a:rPr lang="en-US" altLang="ko-KR" dirty="0">
                <a:latin typeface="Melior"/>
              </a:rPr>
              <a:t>based on the desired resolution and FOV of the object. </a:t>
            </a:r>
          </a:p>
          <a:p>
            <a:r>
              <a:rPr lang="en-US" altLang="ko-KR" dirty="0">
                <a:latin typeface="Melior"/>
              </a:rPr>
              <a:t>2) </a:t>
            </a:r>
            <a:r>
              <a:rPr lang="en-US" altLang="ko-KR" b="1" dirty="0" err="1">
                <a:latin typeface="Melior"/>
              </a:rPr>
              <a:t>Undersample</a:t>
            </a:r>
            <a:r>
              <a:rPr lang="en-US" altLang="ko-KR" b="1" dirty="0">
                <a:latin typeface="Melior"/>
              </a:rPr>
              <a:t> the grid </a:t>
            </a:r>
            <a:r>
              <a:rPr lang="en-US" altLang="ko-KR" dirty="0">
                <a:latin typeface="Melior"/>
              </a:rPr>
              <a:t>by constructing a probability density function (pdf) and randomly draw indices from that density. Variable density sampling of </a:t>
            </a:r>
            <a:r>
              <a:rPr lang="en-US" altLang="ko-KR" i="1" dirty="0">
                <a:latin typeface="Melior-Italic"/>
              </a:rPr>
              <a:t>k</a:t>
            </a:r>
            <a:r>
              <a:rPr lang="en-US" altLang="ko-KR" dirty="0">
                <a:latin typeface="Melior"/>
              </a:rPr>
              <a:t>-space is controlled by the pdf construction. A plausible choice is </a:t>
            </a:r>
            <a:r>
              <a:rPr lang="en-US" altLang="ko-KR" b="1" dirty="0">
                <a:latin typeface="Melior"/>
              </a:rPr>
              <a:t>diminishing density according to a power of distance from the origin </a:t>
            </a:r>
            <a:r>
              <a:rPr lang="en-US" altLang="ko-KR" dirty="0">
                <a:latin typeface="Melior"/>
              </a:rPr>
              <a:t>as previously discussed. </a:t>
            </a:r>
          </a:p>
          <a:p>
            <a:r>
              <a:rPr lang="en-US" altLang="ko-KR" dirty="0">
                <a:latin typeface="Melior"/>
              </a:rPr>
              <a:t>3) </a:t>
            </a:r>
            <a:r>
              <a:rPr lang="en-US" altLang="ko-KR" b="1" dirty="0">
                <a:latin typeface="Melior"/>
              </a:rPr>
              <a:t>Repeat the procedure many times</a:t>
            </a:r>
            <a:r>
              <a:rPr lang="en-US" altLang="ko-KR" dirty="0">
                <a:latin typeface="Melior"/>
              </a:rPr>
              <a:t>, because the procedure is random, one might accidentally choose a sampling pattern with a “bad” TPSF.</a:t>
            </a:r>
          </a:p>
          <a:p>
            <a:r>
              <a:rPr lang="en-US" altLang="ko-KR" dirty="0">
                <a:latin typeface="Melior"/>
              </a:rPr>
              <a:t>4) Finally, </a:t>
            </a:r>
            <a:r>
              <a:rPr lang="en-US" altLang="ko-KR" b="1" dirty="0">
                <a:latin typeface="Melior"/>
              </a:rPr>
              <a:t>choose the pattern with the lowest peak interference</a:t>
            </a:r>
            <a:r>
              <a:rPr lang="en-US" altLang="ko-KR" dirty="0">
                <a:latin typeface="Melior"/>
              </a:rPr>
              <a:t>. </a:t>
            </a:r>
          </a:p>
          <a:p>
            <a:r>
              <a:rPr lang="en-US" altLang="ko-KR" dirty="0">
                <a:latin typeface="Melior"/>
              </a:rPr>
              <a:t>5) Once a sampling pattern is determined it can be used again for future scans.</a:t>
            </a:r>
            <a:endParaRPr lang="ko-KR" altLang="en-US" dirty="0"/>
          </a:p>
        </p:txBody>
      </p:sp>
      <p:sp>
        <p:nvSpPr>
          <p:cNvPr id="7" name="직사각형 6">
            <a:extLst>
              <a:ext uri="{FF2B5EF4-FFF2-40B4-BE49-F238E27FC236}">
                <a16:creationId xmlns:a16="http://schemas.microsoft.com/office/drawing/2014/main" id="{AACB68A2-A359-4EBE-925B-33E6F8753B0B}"/>
              </a:ext>
            </a:extLst>
          </p:cNvPr>
          <p:cNvSpPr/>
          <p:nvPr/>
        </p:nvSpPr>
        <p:spPr>
          <a:xfrm flipV="1">
            <a:off x="-2088146" y="1700908"/>
            <a:ext cx="1148346" cy="920038"/>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32985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2.9. Image Reconstruction</a:t>
            </a:r>
          </a:p>
        </p:txBody>
      </p:sp>
      <p:sp>
        <p:nvSpPr>
          <p:cNvPr id="20" name="직사각형 19">
            <a:extLst>
              <a:ext uri="{FF2B5EF4-FFF2-40B4-BE49-F238E27FC236}">
                <a16:creationId xmlns:a16="http://schemas.microsoft.com/office/drawing/2014/main" id="{BDC44E35-7EA9-4556-974B-49DD531AA737}"/>
              </a:ext>
            </a:extLst>
          </p:cNvPr>
          <p:cNvSpPr/>
          <p:nvPr/>
        </p:nvSpPr>
        <p:spPr>
          <a:xfrm flipV="1">
            <a:off x="-3027945" y="1127262"/>
            <a:ext cx="2128060" cy="646330"/>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C246F7EF-E102-4048-9620-F9CA4A566F81}"/>
              </a:ext>
            </a:extLst>
          </p:cNvPr>
          <p:cNvSpPr/>
          <p:nvPr/>
        </p:nvSpPr>
        <p:spPr>
          <a:xfrm>
            <a:off x="754742" y="804096"/>
            <a:ext cx="8349153" cy="369332"/>
          </a:xfrm>
          <a:prstGeom prst="rect">
            <a:avLst/>
          </a:prstGeom>
        </p:spPr>
        <p:txBody>
          <a:bodyPr wrap="square">
            <a:spAutoFit/>
          </a:bodyPr>
          <a:lstStyle/>
          <a:p>
            <a:r>
              <a:rPr lang="en-US" altLang="ko-KR" dirty="0">
                <a:latin typeface="Melior"/>
              </a:rPr>
              <a:t>The processes of nonlinear image reconstruction appropriate to the CS setting.</a:t>
            </a:r>
            <a:endParaRPr lang="ko-KR" altLang="en-US" dirty="0"/>
          </a:p>
        </p:txBody>
      </p:sp>
      <p:pic>
        <p:nvPicPr>
          <p:cNvPr id="5" name="그림 4">
            <a:extLst>
              <a:ext uri="{FF2B5EF4-FFF2-40B4-BE49-F238E27FC236}">
                <a16:creationId xmlns:a16="http://schemas.microsoft.com/office/drawing/2014/main" id="{0BEE6FAD-8365-4A83-B8FC-7BE2624DF2F6}"/>
              </a:ext>
            </a:extLst>
          </p:cNvPr>
          <p:cNvPicPr>
            <a:picLocks noChangeAspect="1"/>
          </p:cNvPicPr>
          <p:nvPr/>
        </p:nvPicPr>
        <p:blipFill>
          <a:blip r:embed="rId2"/>
          <a:stretch>
            <a:fillRect/>
          </a:stretch>
        </p:blipFill>
        <p:spPr>
          <a:xfrm>
            <a:off x="1640568" y="1566574"/>
            <a:ext cx="3918403" cy="111749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41ECBC-6591-4D9C-90E2-35706C907BB6}"/>
                  </a:ext>
                </a:extLst>
              </p:cNvPr>
              <p:cNvSpPr txBox="1"/>
              <p:nvPr/>
            </p:nvSpPr>
            <p:spPr>
              <a:xfrm>
                <a:off x="6096000" y="1663657"/>
                <a:ext cx="5018361" cy="923330"/>
              </a:xfrm>
              <a:prstGeom prst="rect">
                <a:avLst/>
              </a:prstGeom>
              <a:noFill/>
            </p:spPr>
            <p:txBody>
              <a:bodyPr wrap="none" lIns="0" tIns="0" rIns="0" bIns="0" rtlCol="0">
                <a:spAutoFit/>
              </a:bodyPr>
              <a:lstStyle/>
              <a:p>
                <a14:m>
                  <m:oMath xmlns:m="http://schemas.openxmlformats.org/officeDocument/2006/math">
                    <m:r>
                      <a:rPr lang="el-GR" altLang="ko-KR" sz="1200" b="1" i="1" smtClean="0">
                        <a:latin typeface="Cambria Math" panose="02040503050406030204" pitchFamily="18" charset="0"/>
                      </a:rPr>
                      <m:t>𝝍</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𝑙𝑖𝑛𝑒𝑎𝑟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𝑜𝑝𝑒𝑟𝑎𝑡𝑜𝑟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𝑡h𝑎</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𝑡𝑟𝑎𝑛𝑠𝑓𝑜𝑟𝑚𝑠</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𝑓𝑟𝑜𝑚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𝑝𝑖𝑥𝑒𝑙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𝑖𝑛𝑡𝑜</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𝑎</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𝑠𝑝𝑎𝑟𝑠𝑒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𝑑𝑜𝑚𝑎𝑖𝑛</m:t>
                    </m:r>
                  </m:oMath>
                </a14:m>
                <a:r>
                  <a:rPr lang="en-US" altLang="ko-KR" sz="1200" b="0" dirty="0"/>
                  <a:t> </a:t>
                </a:r>
              </a:p>
              <a:p>
                <a14:m>
                  <m:oMath xmlns:m="http://schemas.openxmlformats.org/officeDocument/2006/math">
                    <m:r>
                      <a:rPr lang="en-US" altLang="ko-KR" sz="1200" b="1" i="1" smtClean="0">
                        <a:latin typeface="Cambria Math" panose="02040503050406030204" pitchFamily="18" charset="0"/>
                      </a:rPr>
                      <m:t>𝒎</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𝑎𝑛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𝑖𝑚𝑎𝑔𝑒</m:t>
                    </m:r>
                  </m:oMath>
                </a14:m>
                <a:r>
                  <a:rPr lang="en-US" altLang="ko-KR" sz="1200" dirty="0"/>
                  <a:t> </a:t>
                </a:r>
                <a:endParaRPr lang="ko-KR" altLang="en-US" sz="1200" dirty="0"/>
              </a:p>
              <a:p>
                <a14:m>
                  <m:oMath xmlns:m="http://schemas.openxmlformats.org/officeDocument/2006/math">
                    <m:sSub>
                      <m:sSubPr>
                        <m:ctrlPr>
                          <a:rPr lang="en-US" altLang="ko-KR" sz="1200" b="1" i="1" smtClean="0">
                            <a:latin typeface="Cambria Math" panose="02040503050406030204" pitchFamily="18" charset="0"/>
                          </a:rPr>
                        </m:ctrlPr>
                      </m:sSubPr>
                      <m:e>
                        <m:r>
                          <a:rPr lang="en-US" altLang="ko-KR" sz="1200" b="1" i="1" smtClean="0">
                            <a:latin typeface="Cambria Math" panose="02040503050406030204" pitchFamily="18" charset="0"/>
                          </a:rPr>
                          <m:t>𝑭</m:t>
                        </m:r>
                      </m:e>
                      <m:sub>
                        <m:r>
                          <a:rPr lang="en-US" altLang="ko-KR" sz="1200" b="1" i="1" smtClean="0">
                            <a:latin typeface="Cambria Math" panose="02040503050406030204" pitchFamily="18" charset="0"/>
                          </a:rPr>
                          <m:t>𝒖</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𝑢𝑛𝑑𝑒𝑟𝑠𝑎𝑚𝑝𝑙𝑒𝑑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𝐹𝑜𝑢𝑟𝑖𝑒𝑟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𝑡𝑟𝑎𝑛𝑠𝑓𝑜𝑟𝑚</m:t>
                    </m:r>
                  </m:oMath>
                </a14:m>
                <a:r>
                  <a:rPr lang="ko-KR" altLang="en-US" sz="1200" dirty="0"/>
                  <a:t> </a:t>
                </a:r>
              </a:p>
              <a:p>
                <a14:m>
                  <m:oMath xmlns:m="http://schemas.openxmlformats.org/officeDocument/2006/math">
                    <m:r>
                      <a:rPr lang="en-US" altLang="ko-KR" sz="1200" b="1" i="1" smtClean="0">
                        <a:latin typeface="Cambria Math" panose="02040503050406030204" pitchFamily="18" charset="0"/>
                      </a:rPr>
                      <m:t>𝒚</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𝑚𝑒𝑎𝑠𝑢𝑟𝑒𝑑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𝑘</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𝑠𝑝𝑎𝑐𝑒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𝑑𝑎𝑡𝑎</m:t>
                    </m:r>
                  </m:oMath>
                </a14:m>
                <a:r>
                  <a:rPr lang="ko-KR" altLang="en-US" sz="1200" dirty="0"/>
                  <a:t> </a:t>
                </a:r>
              </a:p>
              <a:p>
                <a14:m>
                  <m:oMath xmlns:m="http://schemas.openxmlformats.org/officeDocument/2006/math">
                    <m:r>
                      <a:rPr lang="ko-KR" altLang="en-US" sz="1200" b="1" i="1" smtClean="0">
                        <a:latin typeface="Cambria Math" panose="02040503050406030204" pitchFamily="18" charset="0"/>
                      </a:rPr>
                      <m:t>𝝐</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𝑡𝑜𝑙𝑒𝑟𝑎𝑛𝑐𝑒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𝑓𝑖𝑑𝑒𝑙𝑖𝑡𝑦</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𝑟𝑒𝑐𝑜𝑛𝑠𝑡𝑟𝑢𝑐𝑡𝑖𝑜𝑛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𝑡𝑜</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𝑚𝑒𝑎𝑠𝑢𝑟𝑒𝑑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𝑑𝑎𝑡𝑎</m:t>
                    </m:r>
                  </m:oMath>
                </a14:m>
                <a:r>
                  <a:rPr lang="ko-KR" altLang="en-US" sz="1200" dirty="0"/>
                  <a:t> </a:t>
                </a:r>
                <a:endParaRPr lang="en-US" altLang="ko-KR" sz="1200" dirty="0"/>
              </a:p>
            </p:txBody>
          </p:sp>
        </mc:Choice>
        <mc:Fallback xmlns="">
          <p:sp>
            <p:nvSpPr>
              <p:cNvPr id="6" name="TextBox 5">
                <a:extLst>
                  <a:ext uri="{FF2B5EF4-FFF2-40B4-BE49-F238E27FC236}">
                    <a16:creationId xmlns:a16="http://schemas.microsoft.com/office/drawing/2014/main" id="{2D41ECBC-6591-4D9C-90E2-35706C907BB6}"/>
                  </a:ext>
                </a:extLst>
              </p:cNvPr>
              <p:cNvSpPr txBox="1">
                <a:spLocks noRot="1" noChangeAspect="1" noMove="1" noResize="1" noEditPoints="1" noAdjustHandles="1" noChangeArrowheads="1" noChangeShapeType="1" noTextEdit="1"/>
              </p:cNvSpPr>
              <p:nvPr/>
            </p:nvSpPr>
            <p:spPr>
              <a:xfrm>
                <a:off x="6096000" y="1663657"/>
                <a:ext cx="5018361" cy="923330"/>
              </a:xfrm>
              <a:prstGeom prst="rect">
                <a:avLst/>
              </a:prstGeom>
              <a:blipFill>
                <a:blip r:embed="rId3"/>
                <a:stretch>
                  <a:fillRect l="-1458" b="-66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169D276C-8C6F-4467-9116-643BA787152E}"/>
                  </a:ext>
                </a:extLst>
              </p:cNvPr>
              <p:cNvSpPr/>
              <p:nvPr/>
            </p:nvSpPr>
            <p:spPr>
              <a:xfrm>
                <a:off x="754743" y="3077217"/>
                <a:ext cx="10566401" cy="441083"/>
              </a:xfrm>
              <a:prstGeom prst="rect">
                <a:avLst/>
              </a:prstGeom>
            </p:spPr>
            <p:txBody>
              <a:bodyPr wrap="square">
                <a:spAutoFit/>
              </a:bodyPr>
              <a:lstStyle/>
              <a:p>
                <a:r>
                  <a:rPr lang="en-US" altLang="ko-KR" dirty="0">
                    <a:latin typeface="Melior"/>
                  </a:rPr>
                  <a:t>Minimizing </a:t>
                </a:r>
                <a14:m>
                  <m:oMath xmlns:m="http://schemas.openxmlformats.org/officeDocument/2006/math">
                    <m:sSub>
                      <m:sSubPr>
                        <m:ctrlPr>
                          <a:rPr lang="en-US" altLang="ko-KR" b="1" i="1" smtClean="0">
                            <a:latin typeface="Cambria Math" panose="02040503050406030204" pitchFamily="18" charset="0"/>
                          </a:rPr>
                        </m:ctrlPr>
                      </m:sSubPr>
                      <m:e>
                        <m:d>
                          <m:dPr>
                            <m:begChr m:val="|"/>
                            <m:endChr m:val="|"/>
                            <m:ctrlPr>
                              <a:rPr lang="en-US" altLang="ko-KR" b="1" i="1" smtClean="0">
                                <a:latin typeface="Cambria Math" panose="02040503050406030204" pitchFamily="18" charset="0"/>
                              </a:rPr>
                            </m:ctrlPr>
                          </m:dPr>
                          <m:e>
                            <m:d>
                              <m:dPr>
                                <m:begChr m:val="|"/>
                                <m:endChr m:val="|"/>
                                <m:ctrlPr>
                                  <a:rPr lang="en-US" altLang="ko-KR" b="1" i="1" smtClean="0">
                                    <a:latin typeface="Cambria Math" panose="02040503050406030204" pitchFamily="18" charset="0"/>
                                  </a:rPr>
                                </m:ctrlPr>
                              </m:dPr>
                              <m:e>
                                <m:r>
                                  <a:rPr lang="el-GR" altLang="ko-KR" b="1" i="1" smtClean="0">
                                    <a:latin typeface="Cambria Math" panose="02040503050406030204" pitchFamily="18" charset="0"/>
                                  </a:rPr>
                                  <m:t>𝝍</m:t>
                                </m:r>
                                <m:r>
                                  <a:rPr lang="en-US" altLang="ko-KR" b="1" i="1" smtClean="0">
                                    <a:latin typeface="Cambria Math" panose="02040503050406030204" pitchFamily="18" charset="0"/>
                                  </a:rPr>
                                  <m:t>𝒎</m:t>
                                </m:r>
                              </m:e>
                            </m:d>
                          </m:e>
                        </m:d>
                      </m:e>
                      <m:sub>
                        <m:r>
                          <a:rPr lang="en-US" altLang="ko-KR" b="1" i="1" smtClean="0">
                            <a:latin typeface="Cambria Math" panose="02040503050406030204" pitchFamily="18" charset="0"/>
                          </a:rPr>
                          <m:t>𝟏</m:t>
                        </m:r>
                      </m:sub>
                    </m:sSub>
                  </m:oMath>
                </a14:m>
                <a:r>
                  <a:rPr lang="en-US" altLang="ko-KR" b="1" dirty="0">
                    <a:latin typeface="Melior"/>
                  </a:rPr>
                  <a:t> promotes sparsity </a:t>
                </a:r>
                <a:r>
                  <a:rPr lang="en-US" altLang="ko-KR" dirty="0">
                    <a:latin typeface="Melior"/>
                  </a:rPr>
                  <a:t>and the constraint </a:t>
                </a:r>
                <a14:m>
                  <m:oMath xmlns:m="http://schemas.openxmlformats.org/officeDocument/2006/math">
                    <m:sSub>
                      <m:sSubPr>
                        <m:ctrlPr>
                          <a:rPr lang="en-US" altLang="ko-KR" b="1" i="1" smtClean="0">
                            <a:latin typeface="Cambria Math" panose="02040503050406030204" pitchFamily="18" charset="0"/>
                          </a:rPr>
                        </m:ctrlPr>
                      </m:sSubPr>
                      <m:e>
                        <m:d>
                          <m:dPr>
                            <m:begChr m:val="|"/>
                            <m:endChr m:val="|"/>
                            <m:ctrlPr>
                              <a:rPr lang="en-US" altLang="ko-KR" b="1" i="1" smtClean="0">
                                <a:latin typeface="Cambria Math" panose="02040503050406030204" pitchFamily="18" charset="0"/>
                              </a:rPr>
                            </m:ctrlPr>
                          </m:dPr>
                          <m:e>
                            <m:d>
                              <m:dPr>
                                <m:begChr m:val="|"/>
                                <m:endChr m:val="|"/>
                                <m:ctrlPr>
                                  <a:rPr lang="en-US" altLang="ko-KR" b="1" i="1" smtClean="0">
                                    <a:latin typeface="Cambria Math" panose="02040503050406030204" pitchFamily="18" charset="0"/>
                                  </a:rPr>
                                </m:ctrlPr>
                              </m:dPr>
                              <m:e>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𝑭</m:t>
                                    </m:r>
                                  </m:e>
                                  <m:sub>
                                    <m:r>
                                      <a:rPr lang="en-US" altLang="ko-KR" b="1" i="1" smtClean="0">
                                        <a:latin typeface="Cambria Math" panose="02040503050406030204" pitchFamily="18" charset="0"/>
                                      </a:rPr>
                                      <m:t>𝒖</m:t>
                                    </m:r>
                                  </m:sub>
                                </m:sSub>
                                <m:r>
                                  <a:rPr lang="en-US" altLang="ko-KR" b="1" i="1" smtClean="0">
                                    <a:latin typeface="Cambria Math" panose="02040503050406030204" pitchFamily="18" charset="0"/>
                                  </a:rPr>
                                  <m:t>𝒎</m:t>
                                </m:r>
                                <m:r>
                                  <a:rPr lang="en-US" altLang="ko-KR" b="1" i="1" smtClean="0">
                                    <a:latin typeface="Cambria Math" panose="02040503050406030204" pitchFamily="18" charset="0"/>
                                  </a:rPr>
                                  <m:t>−</m:t>
                                </m:r>
                                <m:r>
                                  <a:rPr lang="en-US" altLang="ko-KR" b="1" i="1" smtClean="0">
                                    <a:latin typeface="Cambria Math" panose="02040503050406030204" pitchFamily="18" charset="0"/>
                                  </a:rPr>
                                  <m:t>𝒚</m:t>
                                </m:r>
                              </m:e>
                            </m:d>
                          </m:e>
                        </m:d>
                      </m:e>
                      <m:sub>
                        <m:r>
                          <a:rPr lang="en-US" altLang="ko-KR" b="1" i="1" smtClean="0">
                            <a:latin typeface="Cambria Math" panose="02040503050406030204" pitchFamily="18" charset="0"/>
                          </a:rPr>
                          <m:t>𝟐</m:t>
                        </m:r>
                      </m:sub>
                    </m:sSub>
                    <m:r>
                      <a:rPr lang="en-US" altLang="ko-KR" b="1" i="1" smtClean="0">
                        <a:latin typeface="Cambria Math" panose="02040503050406030204" pitchFamily="18" charset="0"/>
                      </a:rPr>
                      <m:t>&lt;</m:t>
                    </m:r>
                    <m:r>
                      <a:rPr lang="ko-KR" altLang="en-US" b="1" i="1" smtClean="0">
                        <a:latin typeface="Cambria Math" panose="02040503050406030204" pitchFamily="18" charset="0"/>
                      </a:rPr>
                      <m:t>𝝐</m:t>
                    </m:r>
                  </m:oMath>
                </a14:m>
                <a:r>
                  <a:rPr lang="en-US" altLang="ko-KR" b="1" i="1" dirty="0">
                    <a:latin typeface="MTMI"/>
                  </a:rPr>
                  <a:t>  </a:t>
                </a:r>
                <a:r>
                  <a:rPr lang="en-US" altLang="ko-KR" b="1" dirty="0">
                    <a:latin typeface="Melior"/>
                  </a:rPr>
                  <a:t>enforces data consistency</a:t>
                </a:r>
                <a:r>
                  <a:rPr lang="en-US" altLang="ko-KR" dirty="0">
                    <a:latin typeface="Melior"/>
                  </a:rPr>
                  <a:t>.</a:t>
                </a:r>
                <a:endParaRPr lang="ko-KR" altLang="en-US" dirty="0"/>
              </a:p>
            </p:txBody>
          </p:sp>
        </mc:Choice>
        <mc:Fallback xmlns="">
          <p:sp>
            <p:nvSpPr>
              <p:cNvPr id="7" name="직사각형 6">
                <a:extLst>
                  <a:ext uri="{FF2B5EF4-FFF2-40B4-BE49-F238E27FC236}">
                    <a16:creationId xmlns:a16="http://schemas.microsoft.com/office/drawing/2014/main" id="{169D276C-8C6F-4467-9116-643BA787152E}"/>
                  </a:ext>
                </a:extLst>
              </p:cNvPr>
              <p:cNvSpPr>
                <a:spLocks noRot="1" noChangeAspect="1" noMove="1" noResize="1" noEditPoints="1" noAdjustHandles="1" noChangeArrowheads="1" noChangeShapeType="1" noTextEdit="1"/>
              </p:cNvSpPr>
              <p:nvPr/>
            </p:nvSpPr>
            <p:spPr>
              <a:xfrm>
                <a:off x="754743" y="3077217"/>
                <a:ext cx="10566401" cy="441083"/>
              </a:xfrm>
              <a:prstGeom prst="rect">
                <a:avLst/>
              </a:prstGeom>
              <a:blipFill>
                <a:blip r:embed="rId4"/>
                <a:stretch>
                  <a:fillRect l="-519" t="-2778" b="-11111"/>
                </a:stretch>
              </a:blipFill>
            </p:spPr>
            <p:txBody>
              <a:bodyPr/>
              <a:lstStyle/>
              <a:p>
                <a:r>
                  <a:rPr lang="ko-KR" altLang="en-US">
                    <a:noFill/>
                  </a:rPr>
                  <a:t> </a:t>
                </a:r>
              </a:p>
            </p:txBody>
          </p:sp>
        </mc:Fallback>
      </mc:AlternateContent>
      <p:sp>
        <p:nvSpPr>
          <p:cNvPr id="8" name="직사각형 7">
            <a:extLst>
              <a:ext uri="{FF2B5EF4-FFF2-40B4-BE49-F238E27FC236}">
                <a16:creationId xmlns:a16="http://schemas.microsoft.com/office/drawing/2014/main" id="{2FC4907F-92F6-44F5-BFBE-C8A774ADD2E0}"/>
              </a:ext>
            </a:extLst>
          </p:cNvPr>
          <p:cNvSpPr/>
          <p:nvPr/>
        </p:nvSpPr>
        <p:spPr>
          <a:xfrm>
            <a:off x="754742" y="3781511"/>
            <a:ext cx="10130971" cy="646331"/>
          </a:xfrm>
          <a:prstGeom prst="rect">
            <a:avLst/>
          </a:prstGeom>
        </p:spPr>
        <p:txBody>
          <a:bodyPr wrap="square">
            <a:spAutoFit/>
          </a:bodyPr>
          <a:lstStyle/>
          <a:p>
            <a:r>
              <a:rPr lang="en-US" altLang="ko-KR" dirty="0">
                <a:latin typeface="Melior"/>
              </a:rPr>
              <a:t>In words, among all solutions which are consistent with the acquired data, Eq. [3] finds a solution which</a:t>
            </a:r>
          </a:p>
          <a:p>
            <a:r>
              <a:rPr lang="en-US" altLang="ko-KR" dirty="0">
                <a:latin typeface="Melior"/>
              </a:rPr>
              <a:t>is compressible by the transform .</a:t>
            </a:r>
            <a:endParaRPr lang="ko-KR" altLang="en-US" dirty="0"/>
          </a:p>
        </p:txBody>
      </p:sp>
    </p:spTree>
    <p:extLst>
      <p:ext uri="{BB962C8B-B14F-4D97-AF65-F5344CB8AC3E}">
        <p14:creationId xmlns:p14="http://schemas.microsoft.com/office/powerpoint/2010/main" val="3539622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2.9. Image Reconstruction</a:t>
            </a:r>
          </a:p>
        </p:txBody>
      </p:sp>
      <p:pic>
        <p:nvPicPr>
          <p:cNvPr id="3" name="그림 2">
            <a:extLst>
              <a:ext uri="{FF2B5EF4-FFF2-40B4-BE49-F238E27FC236}">
                <a16:creationId xmlns:a16="http://schemas.microsoft.com/office/drawing/2014/main" id="{170E9B62-A2CB-4873-BE90-86703D37AA7A}"/>
              </a:ext>
            </a:extLst>
          </p:cNvPr>
          <p:cNvPicPr>
            <a:picLocks noChangeAspect="1"/>
          </p:cNvPicPr>
          <p:nvPr/>
        </p:nvPicPr>
        <p:blipFill>
          <a:blip r:embed="rId2"/>
          <a:stretch>
            <a:fillRect/>
          </a:stretch>
        </p:blipFill>
        <p:spPr>
          <a:xfrm>
            <a:off x="953504" y="1748121"/>
            <a:ext cx="3638550" cy="1011415"/>
          </a:xfrm>
          <a:prstGeom prst="rect">
            <a:avLst/>
          </a:prstGeom>
        </p:spPr>
      </p:pic>
      <p:sp>
        <p:nvSpPr>
          <p:cNvPr id="10" name="직사각형 9">
            <a:extLst>
              <a:ext uri="{FF2B5EF4-FFF2-40B4-BE49-F238E27FC236}">
                <a16:creationId xmlns:a16="http://schemas.microsoft.com/office/drawing/2014/main" id="{26E598AB-C3E1-4998-88E1-EB3396C37155}"/>
              </a:ext>
            </a:extLst>
          </p:cNvPr>
          <p:cNvSpPr/>
          <p:nvPr/>
        </p:nvSpPr>
        <p:spPr>
          <a:xfrm>
            <a:off x="653141" y="804096"/>
            <a:ext cx="9913257" cy="646331"/>
          </a:xfrm>
          <a:prstGeom prst="rect">
            <a:avLst/>
          </a:prstGeom>
        </p:spPr>
        <p:txBody>
          <a:bodyPr wrap="square">
            <a:spAutoFit/>
          </a:bodyPr>
          <a:lstStyle/>
          <a:p>
            <a:r>
              <a:rPr lang="en-US" altLang="ko-KR" dirty="0">
                <a:latin typeface="Melior"/>
              </a:rPr>
              <a:t>Requiring the image to be sparse by both the specific transform and finite-differences at the same time.</a:t>
            </a:r>
            <a:endParaRPr lang="ko-KR" altLang="en-US" dirty="0"/>
          </a:p>
          <a:p>
            <a:endParaRPr lang="ko-KR" alt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6BDC40-756D-497A-B5D7-21920B544B2A}"/>
                  </a:ext>
                </a:extLst>
              </p:cNvPr>
              <p:cNvSpPr txBox="1"/>
              <p:nvPr/>
            </p:nvSpPr>
            <p:spPr>
              <a:xfrm>
                <a:off x="5609769" y="1607498"/>
                <a:ext cx="5176866" cy="1292662"/>
              </a:xfrm>
              <a:prstGeom prst="rect">
                <a:avLst/>
              </a:prstGeom>
              <a:noFill/>
            </p:spPr>
            <p:txBody>
              <a:bodyPr wrap="none" lIns="0" tIns="0" rIns="0" bIns="0" rtlCol="0">
                <a:spAutoFit/>
              </a:bodyPr>
              <a:lstStyle/>
              <a:p>
                <a14:m>
                  <m:oMath xmlns:m="http://schemas.openxmlformats.org/officeDocument/2006/math">
                    <m:r>
                      <a:rPr lang="el-GR" altLang="ko-KR" sz="1200" b="1" i="1" smtClean="0">
                        <a:latin typeface="Cambria Math" panose="02040503050406030204" pitchFamily="18" charset="0"/>
                      </a:rPr>
                      <m:t>𝝍</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𝑙𝑖𝑛𝑒𝑎𝑟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𝑜𝑝𝑒𝑟𝑎𝑡𝑜𝑟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𝑡h𝑎</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𝑡𝑟𝑎𝑛𝑠𝑓𝑜𝑟𝑚𝑠</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𝑓𝑟𝑜𝑚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𝑝𝑖𝑥𝑒𝑙</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𝑖𝑛𝑡𝑜</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𝑎</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𝑠𝑝𝑎𝑟𝑠𝑒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𝑑𝑜𝑚𝑎𝑖𝑛</m:t>
                    </m:r>
                  </m:oMath>
                </a14:m>
                <a:r>
                  <a:rPr lang="en-US" altLang="ko-KR" sz="1200" b="0" dirty="0"/>
                  <a:t> </a:t>
                </a:r>
              </a:p>
              <a:p>
                <a14:m>
                  <m:oMath xmlns:m="http://schemas.openxmlformats.org/officeDocument/2006/math">
                    <m:r>
                      <a:rPr lang="en-US" altLang="ko-KR" sz="1200" b="1" i="1" smtClean="0">
                        <a:latin typeface="Cambria Math" panose="02040503050406030204" pitchFamily="18" charset="0"/>
                      </a:rPr>
                      <m:t>𝒎</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𝑎𝑛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𝑖𝑚𝑎𝑔𝑒</m:t>
                    </m:r>
                  </m:oMath>
                </a14:m>
                <a:r>
                  <a:rPr lang="en-US" altLang="ko-KR" sz="1200" dirty="0"/>
                  <a:t> </a:t>
                </a:r>
                <a:endParaRPr lang="ko-KR" altLang="en-US" sz="1200" dirty="0"/>
              </a:p>
              <a:p>
                <a14:m>
                  <m:oMath xmlns:m="http://schemas.openxmlformats.org/officeDocument/2006/math">
                    <m:sSub>
                      <m:sSubPr>
                        <m:ctrlPr>
                          <a:rPr lang="en-US" altLang="ko-KR" sz="1200" b="1" i="1" smtClean="0">
                            <a:latin typeface="Cambria Math" panose="02040503050406030204" pitchFamily="18" charset="0"/>
                          </a:rPr>
                        </m:ctrlPr>
                      </m:sSubPr>
                      <m:e>
                        <m:r>
                          <a:rPr lang="en-US" altLang="ko-KR" sz="1200" b="1" i="1" smtClean="0">
                            <a:latin typeface="Cambria Math" panose="02040503050406030204" pitchFamily="18" charset="0"/>
                          </a:rPr>
                          <m:t>𝑭</m:t>
                        </m:r>
                      </m:e>
                      <m:sub>
                        <m:r>
                          <a:rPr lang="en-US" altLang="ko-KR" sz="1200" b="1" i="1" smtClean="0">
                            <a:latin typeface="Cambria Math" panose="02040503050406030204" pitchFamily="18" charset="0"/>
                          </a:rPr>
                          <m:t>𝒖</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𝑢𝑛𝑑𝑒𝑟𝑠𝑎𝑚𝑝𝑙𝑒𝑑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𝐹𝑜𝑢𝑟𝑖𝑒𝑟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𝑡𝑟𝑎𝑛𝑠𝑓𝑜𝑟𝑚</m:t>
                    </m:r>
                  </m:oMath>
                </a14:m>
                <a:r>
                  <a:rPr lang="ko-KR" altLang="en-US" sz="1200" dirty="0"/>
                  <a:t> </a:t>
                </a:r>
              </a:p>
              <a:p>
                <a14:m>
                  <m:oMath xmlns:m="http://schemas.openxmlformats.org/officeDocument/2006/math">
                    <m:r>
                      <a:rPr lang="en-US" altLang="ko-KR" sz="1200" b="1" i="1" smtClean="0">
                        <a:latin typeface="Cambria Math" panose="02040503050406030204" pitchFamily="18" charset="0"/>
                      </a:rPr>
                      <m:t>𝒚</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𝑚𝑒𝑎𝑠𝑢𝑟𝑒𝑑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𝑘</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𝑠𝑝𝑎𝑐𝑒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𝑑𝑎𝑡𝑎</m:t>
                    </m:r>
                  </m:oMath>
                </a14:m>
                <a:r>
                  <a:rPr lang="ko-KR" altLang="en-US" sz="1200" dirty="0"/>
                  <a:t> </a:t>
                </a:r>
              </a:p>
              <a:p>
                <a14:m>
                  <m:oMath xmlns:m="http://schemas.openxmlformats.org/officeDocument/2006/math">
                    <m:r>
                      <a:rPr lang="ko-KR" altLang="en-US" sz="1200" b="1" i="1" smtClean="0">
                        <a:latin typeface="Cambria Math" panose="02040503050406030204" pitchFamily="18" charset="0"/>
                      </a:rPr>
                      <m:t>𝝐</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𝑡𝑜𝑙𝑒𝑟𝑎𝑛𝑐𝑒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𝑓𝑖𝑑𝑒𝑙𝑖𝑡𝑦</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𝑟𝑒𝑐𝑜𝑛𝑠𝑡𝑟𝑢𝑐𝑡𝑖𝑜𝑛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𝑡𝑜</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𝑚𝑒𝑎𝑠𝑢𝑟𝑒𝑑</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𝑑𝑎𝑡𝑎</m:t>
                    </m:r>
                  </m:oMath>
                </a14:m>
                <a:r>
                  <a:rPr lang="ko-KR" altLang="en-US" sz="1200" dirty="0"/>
                  <a:t> </a:t>
                </a:r>
              </a:p>
              <a:p>
                <a14:m>
                  <m:oMath xmlns:m="http://schemas.openxmlformats.org/officeDocument/2006/math">
                    <m:r>
                      <a:rPr lang="en-US" altLang="ko-KR" sz="1200" b="1" i="1" smtClean="0">
                        <a:latin typeface="Cambria Math" panose="02040503050406030204" pitchFamily="18" charset="0"/>
                      </a:rPr>
                      <m:t>𝑻𝑽</m:t>
                    </m:r>
                    <m:r>
                      <a:rPr lang="en-US" altLang="ko-KR" sz="1200" i="1">
                        <a:latin typeface="Cambria Math" panose="02040503050406030204" pitchFamily="18" charset="0"/>
                      </a:rPr>
                      <m:t>:</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𝑇𝑜𝑡𝑎𝑙</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𝑉𝑎𝑟𝑖𝑎𝑛𝑐𝑒</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𝑠𝑢𝑚</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𝑎𝑏𝑠𝑜𝑙𝑢𝑡𝑒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𝑣𝑎𝑟𝑖𝑎𝑛𝑡𝑖𝑜𝑛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𝑖𝑛</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𝑡h𝑒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𝑖𝑚𝑎𝑔𝑒</m:t>
                    </m:r>
                  </m:oMath>
                </a14:m>
                <a:r>
                  <a:rPr lang="en-US" altLang="ko-KR" sz="1200" dirty="0"/>
                  <a:t> </a:t>
                </a:r>
              </a:p>
              <a:p>
                <a14:m>
                  <m:oMath xmlns:m="http://schemas.openxmlformats.org/officeDocument/2006/math">
                    <m:r>
                      <a:rPr lang="el-GR" altLang="ko-KR" sz="1200" b="1" i="1" smtClean="0">
                        <a:latin typeface="Cambria Math" panose="02040503050406030204" pitchFamily="18" charset="0"/>
                      </a:rPr>
                      <m:t>𝜶</m:t>
                    </m:r>
                    <m:r>
                      <a:rPr lang="en-US" altLang="ko-KR" sz="1200" i="1">
                        <a:latin typeface="Cambria Math" panose="02040503050406030204" pitchFamily="18" charset="0"/>
                      </a:rPr>
                      <m:t>:</m:t>
                    </m:r>
                    <m:r>
                      <a:rPr lang="en-US" altLang="ko-KR" sz="1200" b="0" i="1" smtClean="0">
                        <a:latin typeface="Cambria Math" panose="02040503050406030204" pitchFamily="18" charset="0"/>
                      </a:rPr>
                      <m:t>𝑇𝑟𝑎𝑑𝑒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𝑜𝑓𝑓</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𝑓𝑎𝑐𝑡𝑜𝑟</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𝑏𝑒𝑡𝑤𝑒𝑒𝑛</m:t>
                    </m:r>
                    <m:r>
                      <a:rPr lang="en-US" altLang="ko-KR" sz="1200" b="1" i="1" smtClean="0">
                        <a:latin typeface="Cambria Math" panose="02040503050406030204" pitchFamily="18" charset="0"/>
                      </a:rPr>
                      <m:t> </m:t>
                    </m:r>
                    <m:r>
                      <a:rPr lang="el-GR" altLang="ko-KR" sz="1200" b="1" i="1">
                        <a:latin typeface="Cambria Math" panose="02040503050406030204" pitchFamily="18" charset="0"/>
                      </a:rPr>
                      <m:t>𝝍</m:t>
                    </m:r>
                    <m:r>
                      <a:rPr lang="en-US" altLang="ko-KR" sz="1200" b="1" i="1" smtClean="0">
                        <a:latin typeface="Cambria Math" panose="02040503050406030204" pitchFamily="18" charset="0"/>
                      </a:rPr>
                      <m:t> </m:t>
                    </m:r>
                    <m:r>
                      <a:rPr lang="en-US" altLang="ko-KR" sz="1200" b="0" i="1" smtClean="0">
                        <a:latin typeface="Cambria Math" panose="02040503050406030204" pitchFamily="18" charset="0"/>
                      </a:rPr>
                      <m:t>𝑠𝑝𝑎𝑟𝑠𝑖𝑡𝑦</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𝑤𝑖𝑡h</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𝑓𝑖𝑛𝑖𝑡𝑒</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𝑑𝑖𝑓𝑓𝑒𝑟𝑒𝑛𝑐𝑒</m:t>
                    </m:r>
                    <m:r>
                      <a:rPr lang="en-US" altLang="ko-KR" sz="1200" b="0" i="1" smtClean="0">
                        <a:latin typeface="Cambria Math" panose="02040503050406030204" pitchFamily="18" charset="0"/>
                      </a:rPr>
                      <m:t> </m:t>
                    </m:r>
                    <m:r>
                      <a:rPr lang="en-US" altLang="ko-KR" sz="1200" b="0" i="1" smtClean="0">
                        <a:latin typeface="Cambria Math" panose="02040503050406030204" pitchFamily="18" charset="0"/>
                      </a:rPr>
                      <m:t>𝑠𝑝𝑎𝑟𝑠𝑖𝑡𝑦</m:t>
                    </m:r>
                  </m:oMath>
                </a14:m>
                <a:r>
                  <a:rPr lang="en-US" altLang="ko-KR" sz="1200" dirty="0"/>
                  <a:t> </a:t>
                </a:r>
              </a:p>
            </p:txBody>
          </p:sp>
        </mc:Choice>
        <mc:Fallback xmlns="">
          <p:sp>
            <p:nvSpPr>
              <p:cNvPr id="12" name="TextBox 11">
                <a:extLst>
                  <a:ext uri="{FF2B5EF4-FFF2-40B4-BE49-F238E27FC236}">
                    <a16:creationId xmlns:a16="http://schemas.microsoft.com/office/drawing/2014/main" id="{CD6BDC40-756D-497A-B5D7-21920B544B2A}"/>
                  </a:ext>
                </a:extLst>
              </p:cNvPr>
              <p:cNvSpPr txBox="1">
                <a:spLocks noRot="1" noChangeAspect="1" noMove="1" noResize="1" noEditPoints="1" noAdjustHandles="1" noChangeArrowheads="1" noChangeShapeType="1" noTextEdit="1"/>
              </p:cNvSpPr>
              <p:nvPr/>
            </p:nvSpPr>
            <p:spPr>
              <a:xfrm>
                <a:off x="5609769" y="1607498"/>
                <a:ext cx="5176866" cy="1292662"/>
              </a:xfrm>
              <a:prstGeom prst="rect">
                <a:avLst/>
              </a:prstGeom>
              <a:blipFill>
                <a:blip r:embed="rId3"/>
                <a:stretch>
                  <a:fillRect l="-1413" t="-472" b="-424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직사각형 10">
                <a:extLst>
                  <a:ext uri="{FF2B5EF4-FFF2-40B4-BE49-F238E27FC236}">
                    <a16:creationId xmlns:a16="http://schemas.microsoft.com/office/drawing/2014/main" id="{9474332E-0266-41B6-BB65-2BFC2CDA7B82}"/>
                  </a:ext>
                </a:extLst>
              </p:cNvPr>
              <p:cNvSpPr/>
              <p:nvPr/>
            </p:nvSpPr>
            <p:spPr>
              <a:xfrm>
                <a:off x="653141" y="3441693"/>
                <a:ext cx="6096000" cy="369332"/>
              </a:xfrm>
              <a:prstGeom prst="rect">
                <a:avLst/>
              </a:prstGeom>
            </p:spPr>
            <p:txBody>
              <a:bodyPr>
                <a:spAutoFit/>
              </a:bodyPr>
              <a:lstStyle/>
              <a:p>
                <a:r>
                  <a:rPr lang="en-US" altLang="ko-KR" dirty="0">
                    <a:latin typeface="Melior"/>
                  </a:rPr>
                  <a:t>Minimizing the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𝑙</m:t>
                        </m:r>
                      </m:e>
                      <m:sub>
                        <m:r>
                          <a:rPr lang="en-US" altLang="ko-KR" b="0" i="1" smtClean="0">
                            <a:latin typeface="Cambria Math" panose="02040503050406030204" pitchFamily="18" charset="0"/>
                          </a:rPr>
                          <m:t>2</m:t>
                        </m:r>
                      </m:sub>
                    </m:sSub>
                  </m:oMath>
                </a14:m>
                <a:r>
                  <a:rPr lang="en-US" altLang="ko-KR" dirty="0">
                    <a:latin typeface="Melior"/>
                  </a:rPr>
                  <a:t> norm does not result in a sparse solution.</a:t>
                </a:r>
                <a:endParaRPr lang="ko-KR" altLang="en-US" dirty="0">
                  <a:latin typeface="Melior"/>
                </a:endParaRPr>
              </a:p>
            </p:txBody>
          </p:sp>
        </mc:Choice>
        <mc:Fallback xmlns="">
          <p:sp>
            <p:nvSpPr>
              <p:cNvPr id="11" name="직사각형 10">
                <a:extLst>
                  <a:ext uri="{FF2B5EF4-FFF2-40B4-BE49-F238E27FC236}">
                    <a16:creationId xmlns:a16="http://schemas.microsoft.com/office/drawing/2014/main" id="{9474332E-0266-41B6-BB65-2BFC2CDA7B82}"/>
                  </a:ext>
                </a:extLst>
              </p:cNvPr>
              <p:cNvSpPr>
                <a:spLocks noRot="1" noChangeAspect="1" noMove="1" noResize="1" noEditPoints="1" noAdjustHandles="1" noChangeArrowheads="1" noChangeShapeType="1" noTextEdit="1"/>
              </p:cNvSpPr>
              <p:nvPr/>
            </p:nvSpPr>
            <p:spPr>
              <a:xfrm>
                <a:off x="653141" y="3441693"/>
                <a:ext cx="6096000" cy="369332"/>
              </a:xfrm>
              <a:prstGeom prst="rect">
                <a:avLst/>
              </a:prstGeom>
              <a:blipFill>
                <a:blip r:embed="rId4"/>
                <a:stretch>
                  <a:fillRect l="-800" t="-10000" b="-266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직사각형 12">
                <a:extLst>
                  <a:ext uri="{FF2B5EF4-FFF2-40B4-BE49-F238E27FC236}">
                    <a16:creationId xmlns:a16="http://schemas.microsoft.com/office/drawing/2014/main" id="{40752591-0382-412E-AB46-ACECD88A3CE6}"/>
                  </a:ext>
                </a:extLst>
              </p:cNvPr>
              <p:cNvSpPr/>
              <p:nvPr/>
            </p:nvSpPr>
            <p:spPr>
              <a:xfrm>
                <a:off x="953504" y="3922474"/>
                <a:ext cx="8824683" cy="1477328"/>
              </a:xfrm>
              <a:prstGeom prst="rect">
                <a:avLst/>
              </a:prstGeom>
            </p:spPr>
            <p:txBody>
              <a:bodyPr wrap="square">
                <a:spAutoFit/>
              </a:bodyPr>
              <a:lstStyle/>
              <a:p>
                <a:r>
                  <a:rPr lang="en-US" altLang="ko-KR" dirty="0">
                    <a:latin typeface="Melior"/>
                  </a:rPr>
                  <a:t>Intuitively, </a:t>
                </a:r>
                <a:r>
                  <a:rPr lang="en-US" altLang="ko-KR" b="1" dirty="0">
                    <a:latin typeface="Melior"/>
                  </a:rPr>
                  <a:t>the </a:t>
                </a:r>
                <a14:m>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𝒍</m:t>
                        </m:r>
                      </m:e>
                      <m:sub>
                        <m:r>
                          <a:rPr lang="en-US" altLang="ko-KR" b="1" i="1">
                            <a:latin typeface="Cambria Math" panose="02040503050406030204" pitchFamily="18" charset="0"/>
                          </a:rPr>
                          <m:t>𝟐</m:t>
                        </m:r>
                      </m:sub>
                    </m:sSub>
                  </m:oMath>
                </a14:m>
                <a:r>
                  <a:rPr lang="en-US" altLang="ko-KR" b="1" dirty="0">
                    <a:latin typeface="Melior"/>
                  </a:rPr>
                  <a:t> norm penalizes large coefficients heavily</a:t>
                </a:r>
                <a:r>
                  <a:rPr lang="en-US" altLang="ko-KR" dirty="0">
                    <a:latin typeface="Melior"/>
                  </a:rPr>
                  <a:t>, therefore solutions tend to have many smaller coefficients–hence not be sparse. </a:t>
                </a:r>
              </a:p>
              <a:p>
                <a:endParaRPr lang="en-US" altLang="ko-KR" dirty="0">
                  <a:latin typeface="Melior"/>
                </a:endParaRPr>
              </a:p>
              <a:p>
                <a:r>
                  <a:rPr lang="en-US" altLang="ko-KR" b="1" dirty="0">
                    <a:latin typeface="Melior"/>
                  </a:rPr>
                  <a:t>In the </a:t>
                </a:r>
                <a14:m>
                  <m:oMath xmlns:m="http://schemas.openxmlformats.org/officeDocument/2006/math">
                    <m:sSub>
                      <m:sSubPr>
                        <m:ctrlPr>
                          <a:rPr lang="en-US" altLang="ko-KR" b="1" i="1">
                            <a:latin typeface="Cambria Math" panose="02040503050406030204" pitchFamily="18" charset="0"/>
                          </a:rPr>
                        </m:ctrlPr>
                      </m:sSubPr>
                      <m:e>
                        <m:r>
                          <a:rPr lang="en-US" altLang="ko-KR" b="1" i="1">
                            <a:latin typeface="Cambria Math" panose="02040503050406030204" pitchFamily="18" charset="0"/>
                          </a:rPr>
                          <m:t>𝒍</m:t>
                        </m:r>
                      </m:e>
                      <m:sub>
                        <m:r>
                          <a:rPr lang="en-US" altLang="ko-KR" b="1" i="1" smtClean="0">
                            <a:latin typeface="Cambria Math" panose="02040503050406030204" pitchFamily="18" charset="0"/>
                          </a:rPr>
                          <m:t>𝟏</m:t>
                        </m:r>
                      </m:sub>
                    </m:sSub>
                  </m:oMath>
                </a14:m>
                <a:r>
                  <a:rPr lang="en-US" altLang="ko-KR" b="1" dirty="0">
                    <a:latin typeface="Melior"/>
                  </a:rPr>
                  <a:t> norm</a:t>
                </a:r>
                <a:r>
                  <a:rPr lang="en-US" altLang="ko-KR" dirty="0">
                    <a:latin typeface="Melior"/>
                  </a:rPr>
                  <a:t>, </a:t>
                </a:r>
                <a:r>
                  <a:rPr lang="en-US" altLang="ko-KR" b="1" dirty="0">
                    <a:latin typeface="Melior"/>
                  </a:rPr>
                  <a:t>many small coefficients tend to carry a larger penalty </a:t>
                </a:r>
                <a:r>
                  <a:rPr lang="en-US" altLang="ko-KR" dirty="0">
                    <a:latin typeface="Melior"/>
                  </a:rPr>
                  <a:t>than a few large coefficients, therefore small coefficients are suppressed and solutions are often sparse.</a:t>
                </a:r>
                <a:endParaRPr lang="ko-KR" altLang="en-US" dirty="0"/>
              </a:p>
            </p:txBody>
          </p:sp>
        </mc:Choice>
        <mc:Fallback xmlns="">
          <p:sp>
            <p:nvSpPr>
              <p:cNvPr id="13" name="직사각형 12">
                <a:extLst>
                  <a:ext uri="{FF2B5EF4-FFF2-40B4-BE49-F238E27FC236}">
                    <a16:creationId xmlns:a16="http://schemas.microsoft.com/office/drawing/2014/main" id="{40752591-0382-412E-AB46-ACECD88A3CE6}"/>
                  </a:ext>
                </a:extLst>
              </p:cNvPr>
              <p:cNvSpPr>
                <a:spLocks noRot="1" noChangeAspect="1" noMove="1" noResize="1" noEditPoints="1" noAdjustHandles="1" noChangeArrowheads="1" noChangeShapeType="1" noTextEdit="1"/>
              </p:cNvSpPr>
              <p:nvPr/>
            </p:nvSpPr>
            <p:spPr>
              <a:xfrm>
                <a:off x="953504" y="3922474"/>
                <a:ext cx="8824683" cy="1477328"/>
              </a:xfrm>
              <a:prstGeom prst="rect">
                <a:avLst/>
              </a:prstGeom>
              <a:blipFill>
                <a:blip r:embed="rId5"/>
                <a:stretch>
                  <a:fillRect l="-552" t="-2058" r="-207" b="-535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51946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2.10. Low-Order Phase Correction and Phase Constrained Partial k-space</a:t>
            </a:r>
          </a:p>
        </p:txBody>
      </p:sp>
      <p:sp>
        <p:nvSpPr>
          <p:cNvPr id="20" name="직사각형 19">
            <a:extLst>
              <a:ext uri="{FF2B5EF4-FFF2-40B4-BE49-F238E27FC236}">
                <a16:creationId xmlns:a16="http://schemas.microsoft.com/office/drawing/2014/main" id="{BDC44E35-7EA9-4556-974B-49DD531AA737}"/>
              </a:ext>
            </a:extLst>
          </p:cNvPr>
          <p:cNvSpPr/>
          <p:nvPr/>
        </p:nvSpPr>
        <p:spPr>
          <a:xfrm flipV="1">
            <a:off x="1297214" y="2613513"/>
            <a:ext cx="9282554" cy="10326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2" name="직사각형 1">
            <a:extLst>
              <a:ext uri="{FF2B5EF4-FFF2-40B4-BE49-F238E27FC236}">
                <a16:creationId xmlns:a16="http://schemas.microsoft.com/office/drawing/2014/main" id="{B2CAE72D-D5F9-4409-AB2A-2B104075059E}"/>
              </a:ext>
            </a:extLst>
          </p:cNvPr>
          <p:cNvSpPr/>
          <p:nvPr/>
        </p:nvSpPr>
        <p:spPr>
          <a:xfrm>
            <a:off x="827314" y="961167"/>
            <a:ext cx="7961086" cy="369332"/>
          </a:xfrm>
          <a:prstGeom prst="rect">
            <a:avLst/>
          </a:prstGeom>
        </p:spPr>
        <p:txBody>
          <a:bodyPr wrap="square">
            <a:spAutoFit/>
          </a:bodyPr>
          <a:lstStyle/>
          <a:p>
            <a:r>
              <a:rPr lang="en-US" altLang="ko-KR" dirty="0">
                <a:latin typeface="Melior"/>
              </a:rPr>
              <a:t>In MRI, instrumental sources of phase errors can cause low-order phase variation.</a:t>
            </a:r>
            <a:endParaRPr lang="ko-KR" altLang="en-US" dirty="0"/>
          </a:p>
        </p:txBody>
      </p:sp>
      <p:sp>
        <p:nvSpPr>
          <p:cNvPr id="5" name="직사각형 4">
            <a:extLst>
              <a:ext uri="{FF2B5EF4-FFF2-40B4-BE49-F238E27FC236}">
                <a16:creationId xmlns:a16="http://schemas.microsoft.com/office/drawing/2014/main" id="{B7A6EBB1-745E-44D1-895E-220A203D9ACF}"/>
              </a:ext>
            </a:extLst>
          </p:cNvPr>
          <p:cNvSpPr/>
          <p:nvPr/>
        </p:nvSpPr>
        <p:spPr>
          <a:xfrm>
            <a:off x="827314" y="1284332"/>
            <a:ext cx="8418286" cy="646331"/>
          </a:xfrm>
          <a:prstGeom prst="rect">
            <a:avLst/>
          </a:prstGeom>
        </p:spPr>
        <p:txBody>
          <a:bodyPr wrap="square">
            <a:spAutoFit/>
          </a:bodyPr>
          <a:lstStyle/>
          <a:p>
            <a:r>
              <a:rPr lang="en-US" altLang="ko-KR" dirty="0">
                <a:latin typeface="Melior"/>
              </a:rPr>
              <a:t>These create artificial variation in the image which</a:t>
            </a:r>
          </a:p>
          <a:p>
            <a:r>
              <a:rPr lang="en-US" altLang="ko-KR" dirty="0">
                <a:latin typeface="Melior"/>
              </a:rPr>
              <a:t>makes it more difficult to </a:t>
            </a:r>
            <a:r>
              <a:rPr lang="en-US" altLang="ko-KR" dirty="0" err="1">
                <a:latin typeface="Melior"/>
              </a:rPr>
              <a:t>sparsify</a:t>
            </a:r>
            <a:r>
              <a:rPr lang="en-US" altLang="ko-KR" dirty="0">
                <a:latin typeface="Melior"/>
              </a:rPr>
              <a:t>, especially by finite differences.</a:t>
            </a:r>
            <a:endParaRPr lang="ko-KR" altLang="en-US" dirty="0"/>
          </a:p>
        </p:txBody>
      </p:sp>
      <p:sp>
        <p:nvSpPr>
          <p:cNvPr id="7" name="직사각형 6">
            <a:extLst>
              <a:ext uri="{FF2B5EF4-FFF2-40B4-BE49-F238E27FC236}">
                <a16:creationId xmlns:a16="http://schemas.microsoft.com/office/drawing/2014/main" id="{C0716D56-0CD3-4176-81EB-5C7348AF6B1D}"/>
              </a:ext>
            </a:extLst>
          </p:cNvPr>
          <p:cNvSpPr/>
          <p:nvPr/>
        </p:nvSpPr>
        <p:spPr>
          <a:xfrm>
            <a:off x="827314" y="2219665"/>
            <a:ext cx="8062686" cy="369332"/>
          </a:xfrm>
          <a:prstGeom prst="rect">
            <a:avLst/>
          </a:prstGeom>
        </p:spPr>
        <p:txBody>
          <a:bodyPr wrap="square">
            <a:spAutoFit/>
          </a:bodyPr>
          <a:lstStyle/>
          <a:p>
            <a:r>
              <a:rPr lang="en-US" altLang="ko-KR" dirty="0">
                <a:latin typeface="Melior"/>
              </a:rPr>
              <a:t>By estimating the phase variation, the reconstruction can be significantly improved.</a:t>
            </a:r>
            <a:endParaRPr lang="ko-KR" altLang="en-US" dirty="0"/>
          </a:p>
        </p:txBody>
      </p:sp>
      <p:sp>
        <p:nvSpPr>
          <p:cNvPr id="8" name="직사각형 7">
            <a:extLst>
              <a:ext uri="{FF2B5EF4-FFF2-40B4-BE49-F238E27FC236}">
                <a16:creationId xmlns:a16="http://schemas.microsoft.com/office/drawing/2014/main" id="{3573DC63-E6D1-4E0E-933F-73271ADCA2A7}"/>
              </a:ext>
            </a:extLst>
          </p:cNvPr>
          <p:cNvSpPr/>
          <p:nvPr/>
        </p:nvSpPr>
        <p:spPr>
          <a:xfrm>
            <a:off x="1297214" y="2613513"/>
            <a:ext cx="10259786" cy="369332"/>
          </a:xfrm>
          <a:prstGeom prst="rect">
            <a:avLst/>
          </a:prstGeom>
        </p:spPr>
        <p:txBody>
          <a:bodyPr wrap="square">
            <a:spAutoFit/>
          </a:bodyPr>
          <a:lstStyle/>
          <a:p>
            <a:r>
              <a:rPr lang="en-US" altLang="ko-KR" dirty="0">
                <a:latin typeface="Melior"/>
              </a:rPr>
              <a:t>This phase estimate may be obtained using very low-resolution fully sampled </a:t>
            </a:r>
            <a:r>
              <a:rPr lang="en-US" altLang="ko-KR" i="1" dirty="0">
                <a:latin typeface="Melior-Italic"/>
              </a:rPr>
              <a:t>k</a:t>
            </a:r>
            <a:r>
              <a:rPr lang="en-US" altLang="ko-KR" dirty="0">
                <a:latin typeface="Melior"/>
              </a:rPr>
              <a:t>-space information.</a:t>
            </a:r>
            <a:endParaRPr lang="ko-KR" altLang="en-US" dirty="0"/>
          </a:p>
        </p:txBody>
      </p:sp>
      <p:sp>
        <p:nvSpPr>
          <p:cNvPr id="9" name="직사각형 8">
            <a:extLst>
              <a:ext uri="{FF2B5EF4-FFF2-40B4-BE49-F238E27FC236}">
                <a16:creationId xmlns:a16="http://schemas.microsoft.com/office/drawing/2014/main" id="{DD585155-1A61-46A8-B9BB-E88FB2F6FC57}"/>
              </a:ext>
            </a:extLst>
          </p:cNvPr>
          <p:cNvSpPr/>
          <p:nvPr/>
        </p:nvSpPr>
        <p:spPr>
          <a:xfrm>
            <a:off x="1297214" y="2999786"/>
            <a:ext cx="10259786" cy="646331"/>
          </a:xfrm>
          <a:prstGeom prst="rect">
            <a:avLst/>
          </a:prstGeom>
        </p:spPr>
        <p:txBody>
          <a:bodyPr wrap="square">
            <a:spAutoFit/>
          </a:bodyPr>
          <a:lstStyle/>
          <a:p>
            <a:r>
              <a:rPr lang="en-US" altLang="ko-KR" dirty="0">
                <a:latin typeface="Melior"/>
              </a:rPr>
              <a:t>Alternatively, the phase is obtained by solving Eq. [3] to estimate the low-order phase, and</a:t>
            </a:r>
          </a:p>
          <a:p>
            <a:r>
              <a:rPr lang="en-US" altLang="ko-KR" dirty="0">
                <a:latin typeface="Melior"/>
              </a:rPr>
              <a:t>repeating the reconstruction while correcting for the phase estimate.</a:t>
            </a:r>
            <a:endParaRPr lang="ko-KR" altLang="en-US" dirty="0"/>
          </a:p>
        </p:txBody>
      </p:sp>
      <p:pic>
        <p:nvPicPr>
          <p:cNvPr id="14" name="그림 13">
            <a:extLst>
              <a:ext uri="{FF2B5EF4-FFF2-40B4-BE49-F238E27FC236}">
                <a16:creationId xmlns:a16="http://schemas.microsoft.com/office/drawing/2014/main" id="{9B7B8965-FD90-4AAA-81FE-B6F5BD3FB868}"/>
              </a:ext>
            </a:extLst>
          </p:cNvPr>
          <p:cNvPicPr>
            <a:picLocks noChangeAspect="1"/>
          </p:cNvPicPr>
          <p:nvPr/>
        </p:nvPicPr>
        <p:blipFill>
          <a:blip r:embed="rId2"/>
          <a:stretch>
            <a:fillRect/>
          </a:stretch>
        </p:blipFill>
        <p:spPr>
          <a:xfrm>
            <a:off x="2175802" y="3853206"/>
            <a:ext cx="3996398" cy="923330"/>
          </a:xfrm>
          <a:prstGeom prst="rect">
            <a:avLst/>
          </a:prstGeom>
        </p:spPr>
      </p:pic>
      <p:sp>
        <p:nvSpPr>
          <p:cNvPr id="15" name="직사각형 14">
            <a:extLst>
              <a:ext uri="{FF2B5EF4-FFF2-40B4-BE49-F238E27FC236}">
                <a16:creationId xmlns:a16="http://schemas.microsoft.com/office/drawing/2014/main" id="{F28FF7B8-81C3-491E-BEF2-CD4AB3D7FD6C}"/>
              </a:ext>
            </a:extLst>
          </p:cNvPr>
          <p:cNvSpPr/>
          <p:nvPr/>
        </p:nvSpPr>
        <p:spPr>
          <a:xfrm>
            <a:off x="6427107" y="4776536"/>
            <a:ext cx="5268686" cy="646331"/>
          </a:xfrm>
          <a:prstGeom prst="rect">
            <a:avLst/>
          </a:prstGeom>
        </p:spPr>
        <p:txBody>
          <a:bodyPr wrap="square">
            <a:spAutoFit/>
          </a:bodyPr>
          <a:lstStyle/>
          <a:p>
            <a:r>
              <a:rPr lang="en-US" altLang="ko-KR" dirty="0">
                <a:latin typeface="Melior"/>
              </a:rPr>
              <a:t>where </a:t>
            </a:r>
            <a:r>
              <a:rPr lang="en-US" altLang="ko-KR" i="1" dirty="0">
                <a:latin typeface="Melior-Italic"/>
              </a:rPr>
              <a:t>P </a:t>
            </a:r>
            <a:r>
              <a:rPr lang="en-US" altLang="ko-KR" dirty="0">
                <a:latin typeface="Melior"/>
              </a:rPr>
              <a:t>is a diagonal matrix whose entries give the</a:t>
            </a:r>
          </a:p>
          <a:p>
            <a:r>
              <a:rPr lang="en-US" altLang="ko-KR" dirty="0">
                <a:latin typeface="Melior"/>
              </a:rPr>
              <a:t>estimated phase of each pixel.</a:t>
            </a:r>
            <a:endParaRPr lang="ko-KR" altLang="en-US" dirty="0"/>
          </a:p>
        </p:txBody>
      </p:sp>
    </p:spTree>
    <p:extLst>
      <p:ext uri="{BB962C8B-B14F-4D97-AF65-F5344CB8AC3E}">
        <p14:creationId xmlns:p14="http://schemas.microsoft.com/office/powerpoint/2010/main" val="24085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3054874" cy="1200329"/>
          </a:xfrm>
          <a:prstGeom prst="rect">
            <a:avLst/>
          </a:prstGeom>
          <a:noFill/>
        </p:spPr>
        <p:txBody>
          <a:bodyPr wrap="square" rtlCol="0">
            <a:spAutoFit/>
          </a:bodyPr>
          <a:lstStyle/>
          <a:p>
            <a:r>
              <a:rPr lang="en-US" altLang="ko-KR" sz="3600" b="1" dirty="0"/>
              <a:t>3.</a:t>
            </a:r>
          </a:p>
          <a:p>
            <a:r>
              <a:rPr lang="en-US" altLang="ko-KR" sz="3600" b="1" dirty="0"/>
              <a:t>Discussion</a:t>
            </a:r>
            <a:endParaRPr lang="en-US" altLang="ko-KR" sz="2800" b="1" dirty="0"/>
          </a:p>
        </p:txBody>
      </p:sp>
      <p:sp>
        <p:nvSpPr>
          <p:cNvPr id="6" name="직사각형 5">
            <a:extLst>
              <a:ext uri="{FF2B5EF4-FFF2-40B4-BE49-F238E27FC236}">
                <a16:creationId xmlns:a16="http://schemas.microsoft.com/office/drawing/2014/main" id="{3C072047-09A0-486A-AED5-1D80CB1982A4}"/>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45201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3. . Reconstruction Artifacts</a:t>
            </a:r>
          </a:p>
        </p:txBody>
      </p:sp>
      <p:sp>
        <p:nvSpPr>
          <p:cNvPr id="20" name="직사각형 19">
            <a:extLst>
              <a:ext uri="{FF2B5EF4-FFF2-40B4-BE49-F238E27FC236}">
                <a16:creationId xmlns:a16="http://schemas.microsoft.com/office/drawing/2014/main" id="{BDC44E35-7EA9-4556-974B-49DD531AA737}"/>
              </a:ext>
            </a:extLst>
          </p:cNvPr>
          <p:cNvSpPr/>
          <p:nvPr/>
        </p:nvSpPr>
        <p:spPr>
          <a:xfrm flipV="1">
            <a:off x="-2855447" y="479028"/>
            <a:ext cx="1979147" cy="1108472"/>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7" name="직사각형 26">
                <a:extLst>
                  <a:ext uri="{FF2B5EF4-FFF2-40B4-BE49-F238E27FC236}">
                    <a16:creationId xmlns:a16="http://schemas.microsoft.com/office/drawing/2014/main" id="{4610E7F6-6C22-413C-A2EC-66E51056D053}"/>
                  </a:ext>
                </a:extLst>
              </p:cNvPr>
              <p:cNvSpPr/>
              <p:nvPr/>
            </p:nvSpPr>
            <p:spPr>
              <a:xfrm>
                <a:off x="636814" y="923067"/>
                <a:ext cx="10399486" cy="646331"/>
              </a:xfrm>
              <a:prstGeom prst="rect">
                <a:avLst/>
              </a:prstGeom>
            </p:spPr>
            <p:txBody>
              <a:bodyPr wrap="square">
                <a:spAutoFit/>
              </a:bodyPr>
              <a:lstStyle/>
              <a:p>
                <a:r>
                  <a:rPr lang="en-US" altLang="ko-KR" dirty="0">
                    <a:latin typeface="Melior"/>
                  </a:rPr>
                  <a:t>The </a:t>
                </a:r>
                <a14:m>
                  <m:oMath xmlns:m="http://schemas.openxmlformats.org/officeDocument/2006/math">
                    <m:sSub>
                      <m:sSubPr>
                        <m:ctrlPr>
                          <a:rPr lang="en-US" altLang="ko-KR" b="1" i="1" smtClean="0">
                            <a:latin typeface="Cambria Math" panose="02040503050406030204" pitchFamily="18" charset="0"/>
                          </a:rPr>
                        </m:ctrlPr>
                      </m:sSubPr>
                      <m:e>
                        <m:r>
                          <a:rPr lang="en-US" altLang="ko-KR" b="1" i="1" smtClean="0">
                            <a:latin typeface="Cambria Math" panose="02040503050406030204" pitchFamily="18" charset="0"/>
                          </a:rPr>
                          <m:t>𝒍</m:t>
                        </m:r>
                      </m:e>
                      <m:sub>
                        <m:r>
                          <a:rPr lang="en-US" altLang="ko-KR" b="1" i="1" smtClean="0">
                            <a:latin typeface="Cambria Math" panose="02040503050406030204" pitchFamily="18" charset="0"/>
                          </a:rPr>
                          <m:t>𝟏</m:t>
                        </m:r>
                      </m:sub>
                    </m:sSub>
                  </m:oMath>
                </a14:m>
                <a:r>
                  <a:rPr lang="ko-KR" altLang="en-US" b="1" dirty="0">
                    <a:latin typeface="Melior"/>
                  </a:rPr>
                  <a:t> </a:t>
                </a:r>
                <a:r>
                  <a:rPr lang="en-US" altLang="ko-KR" b="1" dirty="0">
                    <a:latin typeface="Melior"/>
                  </a:rPr>
                  <a:t>reconstruction </a:t>
                </a:r>
                <a:r>
                  <a:rPr lang="en-US" altLang="ko-KR" dirty="0">
                    <a:latin typeface="Melior"/>
                  </a:rPr>
                  <a:t>tends to slightly </a:t>
                </a:r>
                <a:r>
                  <a:rPr lang="en-US" altLang="ko-KR" b="1" dirty="0">
                    <a:latin typeface="Melior"/>
                  </a:rPr>
                  <a:t>shrink the magnitude of </a:t>
                </a:r>
                <a:r>
                  <a:rPr lang="en-US" altLang="ko-KR" dirty="0">
                    <a:latin typeface="Melior"/>
                  </a:rPr>
                  <a:t>the reconstructed</a:t>
                </a:r>
                <a:r>
                  <a:rPr lang="en-US" altLang="ko-KR" b="1" dirty="0">
                    <a:latin typeface="Melior"/>
                  </a:rPr>
                  <a:t> sparse coefficient</a:t>
                </a:r>
                <a:r>
                  <a:rPr lang="en-US" altLang="ko-KR" dirty="0">
                    <a:latin typeface="Melior"/>
                  </a:rPr>
                  <a:t>.</a:t>
                </a:r>
              </a:p>
              <a:p>
                <a:r>
                  <a:rPr lang="en-US" altLang="ko-KR" dirty="0">
                    <a:latin typeface="Melior"/>
                  </a:rPr>
                  <a:t>It can be </a:t>
                </a:r>
                <a:r>
                  <a:rPr lang="en-US" altLang="ko-KR" b="1" dirty="0">
                    <a:latin typeface="Melior"/>
                  </a:rPr>
                  <a:t>relieved by using smaller </a:t>
                </a:r>
                <a14:m>
                  <m:oMath xmlns:m="http://schemas.openxmlformats.org/officeDocument/2006/math">
                    <m:r>
                      <a:rPr lang="ko-KR" altLang="en-US" b="1" i="1" smtClean="0">
                        <a:latin typeface="Cambria Math" panose="02040503050406030204" pitchFamily="18" charset="0"/>
                      </a:rPr>
                      <m:t>𝝐</m:t>
                    </m:r>
                  </m:oMath>
                </a14:m>
                <a:r>
                  <a:rPr lang="en-US" altLang="ko-KR" dirty="0">
                    <a:latin typeface="Melior"/>
                  </a:rPr>
                  <a:t>(data consistency parameter)</a:t>
                </a:r>
                <a:endParaRPr lang="ko-KR" altLang="en-US" dirty="0">
                  <a:latin typeface="Melior"/>
                </a:endParaRPr>
              </a:p>
            </p:txBody>
          </p:sp>
        </mc:Choice>
        <mc:Fallback xmlns="">
          <p:sp>
            <p:nvSpPr>
              <p:cNvPr id="27" name="직사각형 26">
                <a:extLst>
                  <a:ext uri="{FF2B5EF4-FFF2-40B4-BE49-F238E27FC236}">
                    <a16:creationId xmlns:a16="http://schemas.microsoft.com/office/drawing/2014/main" id="{4610E7F6-6C22-413C-A2EC-66E51056D053}"/>
                  </a:ext>
                </a:extLst>
              </p:cNvPr>
              <p:cNvSpPr>
                <a:spLocks noRot="1" noChangeAspect="1" noMove="1" noResize="1" noEditPoints="1" noAdjustHandles="1" noChangeArrowheads="1" noChangeShapeType="1" noTextEdit="1"/>
              </p:cNvSpPr>
              <p:nvPr/>
            </p:nvSpPr>
            <p:spPr>
              <a:xfrm>
                <a:off x="636814" y="923067"/>
                <a:ext cx="10399486" cy="646331"/>
              </a:xfrm>
              <a:prstGeom prst="rect">
                <a:avLst/>
              </a:prstGeom>
              <a:blipFill>
                <a:blip r:embed="rId2"/>
                <a:stretch>
                  <a:fillRect l="-469" t="-4717" b="-14151"/>
                </a:stretch>
              </a:blipFill>
            </p:spPr>
            <p:txBody>
              <a:bodyPr/>
              <a:lstStyle/>
              <a:p>
                <a:r>
                  <a:rPr lang="ko-KR" altLang="en-US">
                    <a:noFill/>
                  </a:rPr>
                  <a:t> </a:t>
                </a:r>
              </a:p>
            </p:txBody>
          </p:sp>
        </mc:Fallback>
      </mc:AlternateContent>
      <p:sp>
        <p:nvSpPr>
          <p:cNvPr id="28" name="직사각형 27">
            <a:extLst>
              <a:ext uri="{FF2B5EF4-FFF2-40B4-BE49-F238E27FC236}">
                <a16:creationId xmlns:a16="http://schemas.microsoft.com/office/drawing/2014/main" id="{415BA2B4-4DF9-4FE7-A820-321E75EB7993}"/>
              </a:ext>
            </a:extLst>
          </p:cNvPr>
          <p:cNvSpPr/>
          <p:nvPr/>
        </p:nvSpPr>
        <p:spPr>
          <a:xfrm>
            <a:off x="636814" y="1964467"/>
            <a:ext cx="11250386" cy="646331"/>
          </a:xfrm>
          <a:prstGeom prst="rect">
            <a:avLst/>
          </a:prstGeom>
        </p:spPr>
        <p:txBody>
          <a:bodyPr wrap="square">
            <a:spAutoFit/>
          </a:bodyPr>
          <a:lstStyle/>
          <a:p>
            <a:r>
              <a:rPr lang="en-US" altLang="ko-KR" dirty="0">
                <a:latin typeface="Melior"/>
              </a:rPr>
              <a:t>In some wavelet-based CS reconstructions, </a:t>
            </a:r>
            <a:r>
              <a:rPr lang="en-US" altLang="ko-KR" b="1" dirty="0">
                <a:latin typeface="Melior"/>
              </a:rPr>
              <a:t>small high-frequency oscillatory artifacts </a:t>
            </a:r>
            <a:r>
              <a:rPr lang="en-US" altLang="ko-KR" dirty="0">
                <a:latin typeface="Melior"/>
              </a:rPr>
              <a:t>may appear in the reconstruction.</a:t>
            </a:r>
          </a:p>
          <a:p>
            <a:r>
              <a:rPr lang="en-US" altLang="ko-KR" dirty="0">
                <a:latin typeface="Melior"/>
              </a:rPr>
              <a:t>This is because of </a:t>
            </a:r>
            <a:r>
              <a:rPr lang="en-US" altLang="ko-KR" b="1" dirty="0">
                <a:latin typeface="Melior"/>
              </a:rPr>
              <a:t>false detection of fine-scale wavelet components</a:t>
            </a:r>
            <a:r>
              <a:rPr lang="en-US" altLang="ko-KR" dirty="0">
                <a:latin typeface="Melior"/>
              </a:rPr>
              <a:t>.</a:t>
            </a:r>
            <a:endParaRPr lang="ko-KR" altLang="en-US" dirty="0">
              <a:latin typeface="Melior"/>
            </a:endParaRPr>
          </a:p>
        </p:txBody>
      </p:sp>
      <p:sp>
        <p:nvSpPr>
          <p:cNvPr id="29" name="직사각형 28">
            <a:extLst>
              <a:ext uri="{FF2B5EF4-FFF2-40B4-BE49-F238E27FC236}">
                <a16:creationId xmlns:a16="http://schemas.microsoft.com/office/drawing/2014/main" id="{9FACDD9F-6E9E-43CF-99C1-FC532F7254FE}"/>
              </a:ext>
            </a:extLst>
          </p:cNvPr>
          <p:cNvSpPr/>
          <p:nvPr/>
        </p:nvSpPr>
        <p:spPr>
          <a:xfrm>
            <a:off x="636814" y="2579996"/>
            <a:ext cx="11250386" cy="646331"/>
          </a:xfrm>
          <a:prstGeom prst="rect">
            <a:avLst/>
          </a:prstGeom>
        </p:spPr>
        <p:txBody>
          <a:bodyPr wrap="square">
            <a:spAutoFit/>
          </a:bodyPr>
          <a:lstStyle/>
          <a:p>
            <a:r>
              <a:rPr lang="en-US" altLang="ko-KR" dirty="0">
                <a:latin typeface="Melior"/>
              </a:rPr>
              <a:t>This artifacts can be </a:t>
            </a:r>
            <a:r>
              <a:rPr lang="en-US" altLang="ko-KR" b="1" dirty="0">
                <a:latin typeface="Melior"/>
              </a:rPr>
              <a:t>mitigated by adding small TV penalty</a:t>
            </a:r>
            <a:r>
              <a:rPr lang="en-US" altLang="ko-KR" dirty="0">
                <a:latin typeface="Melior"/>
              </a:rPr>
              <a:t>.</a:t>
            </a:r>
          </a:p>
          <a:p>
            <a:r>
              <a:rPr lang="en-US" altLang="ko-KR" dirty="0">
                <a:latin typeface="Melior"/>
              </a:rPr>
              <a:t>This can be </a:t>
            </a:r>
            <a:r>
              <a:rPr lang="en-US" altLang="ko-KR" b="1" dirty="0">
                <a:latin typeface="Melior"/>
              </a:rPr>
              <a:t>considered as requiring the image to be sparse in both wavelet and finite-differences transforms</a:t>
            </a:r>
            <a:r>
              <a:rPr lang="en-US" altLang="ko-KR" dirty="0">
                <a:latin typeface="Melior"/>
              </a:rPr>
              <a:t>.</a:t>
            </a:r>
            <a:endParaRPr lang="ko-KR" altLang="en-US" dirty="0">
              <a:latin typeface="Melior"/>
            </a:endParaRPr>
          </a:p>
        </p:txBody>
      </p:sp>
    </p:spTree>
    <p:extLst>
      <p:ext uri="{BB962C8B-B14F-4D97-AF65-F5344CB8AC3E}">
        <p14:creationId xmlns:p14="http://schemas.microsoft.com/office/powerpoint/2010/main" val="2435710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3054874" cy="646331"/>
          </a:xfrm>
          <a:prstGeom prst="rect">
            <a:avLst/>
          </a:prstGeom>
          <a:noFill/>
        </p:spPr>
        <p:txBody>
          <a:bodyPr wrap="square" rtlCol="0">
            <a:spAutoFit/>
          </a:bodyPr>
          <a:lstStyle/>
          <a:p>
            <a:r>
              <a:rPr lang="en-US" altLang="ko-KR" sz="3600" b="1" dirty="0"/>
              <a:t>Appendix</a:t>
            </a:r>
            <a:endParaRPr lang="en-US" altLang="ko-KR" sz="2800" b="1" dirty="0"/>
          </a:p>
        </p:txBody>
      </p:sp>
      <p:sp>
        <p:nvSpPr>
          <p:cNvPr id="6" name="직사각형 5">
            <a:extLst>
              <a:ext uri="{FF2B5EF4-FFF2-40B4-BE49-F238E27FC236}">
                <a16:creationId xmlns:a16="http://schemas.microsoft.com/office/drawing/2014/main" id="{3C072047-09A0-486A-AED5-1D80CB1982A4}"/>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00710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A. Nonlinear Conjugate-Gradient Solution of The CS Optimization Procedure</a:t>
            </a:r>
          </a:p>
        </p:txBody>
      </p:sp>
      <p:sp>
        <p:nvSpPr>
          <p:cNvPr id="2" name="직사각형 1">
            <a:extLst>
              <a:ext uri="{FF2B5EF4-FFF2-40B4-BE49-F238E27FC236}">
                <a16:creationId xmlns:a16="http://schemas.microsoft.com/office/drawing/2014/main" id="{B2CAE72D-D5F9-4409-AB2A-2B104075059E}"/>
              </a:ext>
            </a:extLst>
          </p:cNvPr>
          <p:cNvSpPr/>
          <p:nvPr/>
        </p:nvSpPr>
        <p:spPr>
          <a:xfrm>
            <a:off x="4953000" y="479028"/>
            <a:ext cx="7961086" cy="369332"/>
          </a:xfrm>
          <a:prstGeom prst="rect">
            <a:avLst/>
          </a:prstGeom>
        </p:spPr>
        <p:txBody>
          <a:bodyPr wrap="square">
            <a:spAutoFit/>
          </a:bodyPr>
          <a:lstStyle/>
          <a:p>
            <a:r>
              <a:rPr lang="en-US" altLang="ko-KR" dirty="0">
                <a:latin typeface="Melior"/>
              </a:rPr>
              <a:t>Consider the unconstrained </a:t>
            </a:r>
            <a:r>
              <a:rPr lang="en-US" altLang="ko-KR" dirty="0" err="1">
                <a:latin typeface="Melior"/>
              </a:rPr>
              <a:t>Lagrangian</a:t>
            </a:r>
            <a:r>
              <a:rPr lang="en-US" altLang="ko-KR" dirty="0">
                <a:latin typeface="Melior"/>
              </a:rPr>
              <a:t> form.</a:t>
            </a:r>
            <a:endParaRPr lang="ko-KR" altLang="en-US" dirty="0"/>
          </a:p>
        </p:txBody>
      </p:sp>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BDAD6447-FEF1-411D-A2B2-649B8113FDF1}"/>
                  </a:ext>
                </a:extLst>
              </p:cNvPr>
              <p:cNvSpPr/>
              <p:nvPr/>
            </p:nvSpPr>
            <p:spPr>
              <a:xfrm>
                <a:off x="4953000" y="1913008"/>
                <a:ext cx="6993063" cy="646331"/>
              </a:xfrm>
              <a:prstGeom prst="rect">
                <a:avLst/>
              </a:prstGeom>
            </p:spPr>
            <p:txBody>
              <a:bodyPr wrap="square">
                <a:spAutoFit/>
              </a:bodyPr>
              <a:lstStyle/>
              <a:p>
                <a:r>
                  <a:rPr lang="en-US" altLang="ko-KR" dirty="0">
                    <a:latin typeface="Melior"/>
                  </a:rPr>
                  <a:t>Using a nonlinear conjugate gradient descent algorithm with backtracking line search to solve the cost-function </a:t>
                </a:r>
                <a14:m>
                  <m:oMath xmlns:m="http://schemas.openxmlformats.org/officeDocument/2006/math">
                    <m:r>
                      <a:rPr lang="en-US" altLang="ko-KR" b="1" i="1" smtClean="0">
                        <a:latin typeface="Cambria Math" panose="02040503050406030204" pitchFamily="18" charset="0"/>
                      </a:rPr>
                      <m:t>𝒇</m:t>
                    </m:r>
                    <m:r>
                      <a:rPr lang="en-US" altLang="ko-KR" b="1" i="1" smtClean="0">
                        <a:latin typeface="Cambria Math" panose="02040503050406030204" pitchFamily="18" charset="0"/>
                      </a:rPr>
                      <m:t>(</m:t>
                    </m:r>
                    <m:r>
                      <a:rPr lang="en-US" altLang="ko-KR" b="1" i="1" smtClean="0">
                        <a:latin typeface="Cambria Math" panose="02040503050406030204" pitchFamily="18" charset="0"/>
                      </a:rPr>
                      <m:t>𝒎</m:t>
                    </m:r>
                    <m:r>
                      <a:rPr lang="en-US" altLang="ko-KR" b="1" i="1" smtClean="0">
                        <a:latin typeface="Cambria Math" panose="02040503050406030204" pitchFamily="18" charset="0"/>
                      </a:rPr>
                      <m:t>)</m:t>
                    </m:r>
                  </m:oMath>
                </a14:m>
                <a:endParaRPr lang="ko-KR" altLang="en-US" b="1" i="1" dirty="0"/>
              </a:p>
            </p:txBody>
          </p:sp>
        </mc:Choice>
        <mc:Fallback xmlns="">
          <p:sp>
            <p:nvSpPr>
              <p:cNvPr id="16" name="직사각형 15">
                <a:extLst>
                  <a:ext uri="{FF2B5EF4-FFF2-40B4-BE49-F238E27FC236}">
                    <a16:creationId xmlns:a16="http://schemas.microsoft.com/office/drawing/2014/main" id="{BDAD6447-FEF1-411D-A2B2-649B8113FDF1}"/>
                  </a:ext>
                </a:extLst>
              </p:cNvPr>
              <p:cNvSpPr>
                <a:spLocks noRot="1" noChangeAspect="1" noMove="1" noResize="1" noEditPoints="1" noAdjustHandles="1" noChangeArrowheads="1" noChangeShapeType="1" noTextEdit="1"/>
              </p:cNvSpPr>
              <p:nvPr/>
            </p:nvSpPr>
            <p:spPr>
              <a:xfrm>
                <a:off x="4953000" y="1913008"/>
                <a:ext cx="6993063" cy="646331"/>
              </a:xfrm>
              <a:prstGeom prst="rect">
                <a:avLst/>
              </a:prstGeom>
              <a:blipFill>
                <a:blip r:embed="rId2"/>
                <a:stretch>
                  <a:fillRect l="-785" t="-5660" b="-14151"/>
                </a:stretch>
              </a:blipFill>
            </p:spPr>
            <p:txBody>
              <a:bodyPr/>
              <a:lstStyle/>
              <a:p>
                <a:r>
                  <a:rPr lang="ko-KR" altLang="en-US">
                    <a:noFill/>
                  </a:rPr>
                  <a:t> </a:t>
                </a:r>
              </a:p>
            </p:txBody>
          </p:sp>
        </mc:Fallback>
      </mc:AlternateContent>
      <p:grpSp>
        <p:nvGrpSpPr>
          <p:cNvPr id="13" name="그룹 12">
            <a:extLst>
              <a:ext uri="{FF2B5EF4-FFF2-40B4-BE49-F238E27FC236}">
                <a16:creationId xmlns:a16="http://schemas.microsoft.com/office/drawing/2014/main" id="{482669E8-FA75-43A4-880D-1F0302174DDE}"/>
              </a:ext>
            </a:extLst>
          </p:cNvPr>
          <p:cNvGrpSpPr/>
          <p:nvPr/>
        </p:nvGrpSpPr>
        <p:grpSpPr>
          <a:xfrm>
            <a:off x="5390566" y="1033264"/>
            <a:ext cx="6801434" cy="708124"/>
            <a:chOff x="629976" y="1325562"/>
            <a:chExt cx="6801434" cy="708124"/>
          </a:xfrm>
        </p:grpSpPr>
        <p:pic>
          <p:nvPicPr>
            <p:cNvPr id="3" name="그림 2">
              <a:extLst>
                <a:ext uri="{FF2B5EF4-FFF2-40B4-BE49-F238E27FC236}">
                  <a16:creationId xmlns:a16="http://schemas.microsoft.com/office/drawing/2014/main" id="{CFF968A7-100C-439F-B4D2-8593D736DE3F}"/>
                </a:ext>
              </a:extLst>
            </p:cNvPr>
            <p:cNvPicPr>
              <a:picLocks noChangeAspect="1"/>
            </p:cNvPicPr>
            <p:nvPr/>
          </p:nvPicPr>
          <p:blipFill>
            <a:blip r:embed="rId3"/>
            <a:stretch>
              <a:fillRect/>
            </a:stretch>
          </p:blipFill>
          <p:spPr>
            <a:xfrm>
              <a:off x="1580566" y="1325562"/>
              <a:ext cx="5591175" cy="523875"/>
            </a:xfrm>
            <a:prstGeom prst="rect">
              <a:avLst/>
            </a:prstGeom>
          </p:spPr>
        </p:pic>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60A538F5-1C1C-461D-B648-0AB2E1351ACF}"/>
                    </a:ext>
                  </a:extLst>
                </p:cNvPr>
                <p:cNvSpPr/>
                <p:nvPr/>
              </p:nvSpPr>
              <p:spPr>
                <a:xfrm>
                  <a:off x="4817169" y="1725909"/>
                  <a:ext cx="261424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altLang="ko-KR" sz="1400" b="1" i="1">
                            <a:latin typeface="Cambria Math" panose="02040503050406030204" pitchFamily="18" charset="0"/>
                          </a:rPr>
                          <m:t>𝝀</m:t>
                        </m:r>
                        <m:r>
                          <a:rPr lang="en-US" altLang="ko-KR" sz="1400" i="1">
                            <a:latin typeface="Cambria Math" panose="02040503050406030204" pitchFamily="18" charset="0"/>
                          </a:rPr>
                          <m:t> :</m:t>
                        </m:r>
                        <m:r>
                          <a:rPr lang="en-US" altLang="ko-KR" sz="1400" i="1">
                            <a:latin typeface="Cambria Math" panose="02040503050406030204" pitchFamily="18" charset="0"/>
                          </a:rPr>
                          <m:t>𝑟𝑒𝑔𝑢𝑙𝑎𝑟𝑖𝑧𝑎𝑡𝑖𝑜𝑛</m:t>
                        </m:r>
                        <m:r>
                          <a:rPr lang="en-US" altLang="ko-KR" sz="1400" i="1">
                            <a:latin typeface="Cambria Math" panose="02040503050406030204" pitchFamily="18" charset="0"/>
                          </a:rPr>
                          <m:t> </m:t>
                        </m:r>
                        <m:r>
                          <a:rPr lang="en-US" altLang="ko-KR" sz="1400" i="1">
                            <a:latin typeface="Cambria Math" panose="02040503050406030204" pitchFamily="18" charset="0"/>
                          </a:rPr>
                          <m:t>𝑝𝑎𝑟𝑎𝑚𝑒𝑡𝑒𝑟</m:t>
                        </m:r>
                      </m:oMath>
                    </m:oMathPara>
                  </a14:m>
                  <a:endParaRPr lang="ko-KR" altLang="en-US" sz="1400" dirty="0"/>
                </a:p>
              </p:txBody>
            </p:sp>
          </mc:Choice>
          <mc:Fallback xmlns="">
            <p:sp>
              <p:nvSpPr>
                <p:cNvPr id="10" name="직사각형 9">
                  <a:extLst>
                    <a:ext uri="{FF2B5EF4-FFF2-40B4-BE49-F238E27FC236}">
                      <a16:creationId xmlns:a16="http://schemas.microsoft.com/office/drawing/2014/main" id="{60A538F5-1C1C-461D-B648-0AB2E1351ACF}"/>
                    </a:ext>
                  </a:extLst>
                </p:cNvPr>
                <p:cNvSpPr>
                  <a:spLocks noRot="1" noChangeAspect="1" noMove="1" noResize="1" noEditPoints="1" noAdjustHandles="1" noChangeArrowheads="1" noChangeShapeType="1" noTextEdit="1"/>
                </p:cNvSpPr>
                <p:nvPr/>
              </p:nvSpPr>
              <p:spPr>
                <a:xfrm>
                  <a:off x="4817169" y="1725909"/>
                  <a:ext cx="2614241" cy="307777"/>
                </a:xfrm>
                <a:prstGeom prst="rect">
                  <a:avLst/>
                </a:prstGeom>
                <a:blipFill>
                  <a:blip r:embed="rId4"/>
                  <a:stretch>
                    <a:fillRect b="-980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ACEC000B-D142-4D91-A3F7-54C9E9486EE9}"/>
                    </a:ext>
                  </a:extLst>
                </p:cNvPr>
                <p:cNvSpPr/>
                <p:nvPr/>
              </p:nvSpPr>
              <p:spPr>
                <a:xfrm>
                  <a:off x="629976" y="1359355"/>
                  <a:ext cx="10911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b="1" i="1" smtClean="0">
                            <a:latin typeface="Cambria Math" panose="02040503050406030204" pitchFamily="18" charset="0"/>
                          </a:rPr>
                          <m:t>𝒇</m:t>
                        </m:r>
                        <m:d>
                          <m:dPr>
                            <m:ctrlPr>
                              <a:rPr lang="en-US" altLang="ko-KR" b="1" i="1">
                                <a:latin typeface="Cambria Math" panose="02040503050406030204" pitchFamily="18" charset="0"/>
                              </a:rPr>
                            </m:ctrlPr>
                          </m:dPr>
                          <m:e>
                            <m:r>
                              <a:rPr lang="en-US" altLang="ko-KR" b="1" i="1">
                                <a:latin typeface="Cambria Math" panose="02040503050406030204" pitchFamily="18" charset="0"/>
                              </a:rPr>
                              <m:t>𝒎</m:t>
                            </m:r>
                          </m:e>
                        </m:d>
                        <m:r>
                          <a:rPr lang="en-US" altLang="ko-KR" b="1" i="1" smtClean="0">
                            <a:latin typeface="Cambria Math" panose="02040503050406030204" pitchFamily="18" charset="0"/>
                          </a:rPr>
                          <m:t>= </m:t>
                        </m:r>
                      </m:oMath>
                    </m:oMathPara>
                  </a14:m>
                  <a:endParaRPr lang="ko-KR" altLang="en-US" b="1" dirty="0"/>
                </a:p>
              </p:txBody>
            </p:sp>
          </mc:Choice>
          <mc:Fallback xmlns="">
            <p:sp>
              <p:nvSpPr>
                <p:cNvPr id="12" name="직사각형 11">
                  <a:extLst>
                    <a:ext uri="{FF2B5EF4-FFF2-40B4-BE49-F238E27FC236}">
                      <a16:creationId xmlns:a16="http://schemas.microsoft.com/office/drawing/2014/main" id="{ACEC000B-D142-4D91-A3F7-54C9E9486EE9}"/>
                    </a:ext>
                  </a:extLst>
                </p:cNvPr>
                <p:cNvSpPr>
                  <a:spLocks noRot="1" noChangeAspect="1" noMove="1" noResize="1" noEditPoints="1" noAdjustHandles="1" noChangeArrowheads="1" noChangeShapeType="1" noTextEdit="1"/>
                </p:cNvSpPr>
                <p:nvPr/>
              </p:nvSpPr>
              <p:spPr>
                <a:xfrm>
                  <a:off x="629976" y="1359355"/>
                  <a:ext cx="1091196" cy="369332"/>
                </a:xfrm>
                <a:prstGeom prst="rect">
                  <a:avLst/>
                </a:prstGeom>
                <a:blipFill>
                  <a:blip r:embed="rId5"/>
                  <a:stretch>
                    <a:fillRect b="-16393"/>
                  </a:stretch>
                </a:blipFill>
              </p:spPr>
              <p:txBody>
                <a:bodyPr/>
                <a:lstStyle/>
                <a:p>
                  <a:r>
                    <a:rPr lang="ko-KR" altLang="en-US">
                      <a:noFill/>
                    </a:rPr>
                    <a:t> </a:t>
                  </a:r>
                </a:p>
              </p:txBody>
            </p:sp>
          </mc:Fallback>
        </mc:AlternateContent>
      </p:grpSp>
      <p:grpSp>
        <p:nvGrpSpPr>
          <p:cNvPr id="19" name="그룹 18">
            <a:extLst>
              <a:ext uri="{FF2B5EF4-FFF2-40B4-BE49-F238E27FC236}">
                <a16:creationId xmlns:a16="http://schemas.microsoft.com/office/drawing/2014/main" id="{CF69F71F-B852-48B2-AC7B-F5495BC80275}"/>
              </a:ext>
            </a:extLst>
          </p:cNvPr>
          <p:cNvGrpSpPr/>
          <p:nvPr/>
        </p:nvGrpSpPr>
        <p:grpSpPr>
          <a:xfrm>
            <a:off x="247940" y="519257"/>
            <a:ext cx="4282105" cy="6177999"/>
            <a:chOff x="247940" y="519257"/>
            <a:chExt cx="4282105" cy="6177999"/>
          </a:xfrm>
        </p:grpSpPr>
        <p:pic>
          <p:nvPicPr>
            <p:cNvPr id="17" name="그림 16">
              <a:extLst>
                <a:ext uri="{FF2B5EF4-FFF2-40B4-BE49-F238E27FC236}">
                  <a16:creationId xmlns:a16="http://schemas.microsoft.com/office/drawing/2014/main" id="{68E12CAC-21EC-4E6B-A6DF-131FC08C0ED2}"/>
                </a:ext>
              </a:extLst>
            </p:cNvPr>
            <p:cNvPicPr>
              <a:picLocks noChangeAspect="1"/>
            </p:cNvPicPr>
            <p:nvPr/>
          </p:nvPicPr>
          <p:blipFill>
            <a:blip r:embed="rId6"/>
            <a:stretch>
              <a:fillRect/>
            </a:stretch>
          </p:blipFill>
          <p:spPr>
            <a:xfrm>
              <a:off x="247941" y="519257"/>
              <a:ext cx="4282104" cy="3513962"/>
            </a:xfrm>
            <a:prstGeom prst="rect">
              <a:avLst/>
            </a:prstGeom>
          </p:spPr>
        </p:pic>
        <p:pic>
          <p:nvPicPr>
            <p:cNvPr id="18" name="그림 17">
              <a:extLst>
                <a:ext uri="{FF2B5EF4-FFF2-40B4-BE49-F238E27FC236}">
                  <a16:creationId xmlns:a16="http://schemas.microsoft.com/office/drawing/2014/main" id="{7A8A7A72-A690-46DE-B35E-A828B3A3F520}"/>
                </a:ext>
              </a:extLst>
            </p:cNvPr>
            <p:cNvPicPr>
              <a:picLocks noChangeAspect="1"/>
            </p:cNvPicPr>
            <p:nvPr/>
          </p:nvPicPr>
          <p:blipFill>
            <a:blip r:embed="rId7"/>
            <a:stretch>
              <a:fillRect/>
            </a:stretch>
          </p:blipFill>
          <p:spPr>
            <a:xfrm>
              <a:off x="247940" y="4033220"/>
              <a:ext cx="4282105" cy="2664036"/>
            </a:xfrm>
            <a:prstGeom prst="rect">
              <a:avLst/>
            </a:prstGeom>
          </p:spPr>
        </p:pic>
      </p:grpSp>
      <p:pic>
        <p:nvPicPr>
          <p:cNvPr id="21" name="그림 20">
            <a:extLst>
              <a:ext uri="{FF2B5EF4-FFF2-40B4-BE49-F238E27FC236}">
                <a16:creationId xmlns:a16="http://schemas.microsoft.com/office/drawing/2014/main" id="{1A476D17-D900-4864-B3E6-45C0DD9E66B0}"/>
              </a:ext>
            </a:extLst>
          </p:cNvPr>
          <p:cNvPicPr>
            <a:picLocks noChangeAspect="1"/>
          </p:cNvPicPr>
          <p:nvPr/>
        </p:nvPicPr>
        <p:blipFill>
          <a:blip r:embed="rId8"/>
          <a:stretch>
            <a:fillRect/>
          </a:stretch>
        </p:blipFill>
        <p:spPr>
          <a:xfrm>
            <a:off x="5508625" y="2806036"/>
            <a:ext cx="5695950" cy="438150"/>
          </a:xfrm>
          <a:prstGeom prst="rect">
            <a:avLst/>
          </a:prstGeom>
        </p:spPr>
      </p:pic>
      <p:grpSp>
        <p:nvGrpSpPr>
          <p:cNvPr id="24" name="그룹 23">
            <a:extLst>
              <a:ext uri="{FF2B5EF4-FFF2-40B4-BE49-F238E27FC236}">
                <a16:creationId xmlns:a16="http://schemas.microsoft.com/office/drawing/2014/main" id="{2BE1914A-4977-47C5-B469-7F92C0B5531E}"/>
              </a:ext>
            </a:extLst>
          </p:cNvPr>
          <p:cNvGrpSpPr/>
          <p:nvPr/>
        </p:nvGrpSpPr>
        <p:grpSpPr>
          <a:xfrm>
            <a:off x="4939268" y="3490883"/>
            <a:ext cx="7298563" cy="763816"/>
            <a:chOff x="4939268" y="3490883"/>
            <a:chExt cx="7298563" cy="763816"/>
          </a:xfrm>
        </p:grpSpPr>
        <mc:AlternateContent xmlns:mc="http://schemas.openxmlformats.org/markup-compatibility/2006" xmlns:a14="http://schemas.microsoft.com/office/drawing/2010/main">
          <mc:Choice Requires="a14">
            <p:sp>
              <p:nvSpPr>
                <p:cNvPr id="22" name="직사각형 21">
                  <a:extLst>
                    <a:ext uri="{FF2B5EF4-FFF2-40B4-BE49-F238E27FC236}">
                      <a16:creationId xmlns:a16="http://schemas.microsoft.com/office/drawing/2014/main" id="{6419339A-37F4-4AEB-BA45-75C823A1B867}"/>
                    </a:ext>
                  </a:extLst>
                </p:cNvPr>
                <p:cNvSpPr/>
                <p:nvPr/>
              </p:nvSpPr>
              <p:spPr>
                <a:xfrm>
                  <a:off x="4939268" y="3490883"/>
                  <a:ext cx="6993063" cy="539828"/>
                </a:xfrm>
                <a:prstGeom prst="rect">
                  <a:avLst/>
                </a:prstGeom>
              </p:spPr>
              <p:txBody>
                <a:bodyPr wrap="square">
                  <a:spAutoFit/>
                </a:bodyPr>
                <a:lstStyle/>
                <a:p>
                  <a:r>
                    <a:rPr lang="en-US" altLang="ko-KR" dirty="0">
                      <a:latin typeface="Melior"/>
                    </a:rPr>
                    <a:t>Approximate the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𝑙</m:t>
                          </m:r>
                        </m:e>
                        <m:sub>
                          <m:r>
                            <a:rPr lang="en-US" altLang="ko-KR" b="0" i="1" smtClean="0">
                              <a:latin typeface="Cambria Math" panose="02040503050406030204" pitchFamily="18" charset="0"/>
                            </a:rPr>
                            <m:t>1</m:t>
                          </m:r>
                        </m:sub>
                      </m:sSub>
                    </m:oMath>
                  </a14:m>
                  <a:r>
                    <a:rPr lang="ko-KR" altLang="en-US" b="1" i="1" dirty="0"/>
                    <a:t> </a:t>
                  </a:r>
                  <a:r>
                    <a:rPr lang="en-US" altLang="ko-KR" dirty="0"/>
                    <a:t>differential using </a:t>
                  </a:r>
                  <a14:m>
                    <m:oMath xmlns:m="http://schemas.openxmlformats.org/officeDocument/2006/math">
                      <m:r>
                        <a:rPr lang="en-US" altLang="ko-KR" b="1" i="1" smtClean="0">
                          <a:latin typeface="Cambria Math" panose="02040503050406030204" pitchFamily="18" charset="0"/>
                        </a:rPr>
                        <m:t>|</m:t>
                      </m:r>
                      <m:r>
                        <a:rPr lang="en-US" altLang="ko-KR" b="1" i="1" smtClean="0">
                          <a:latin typeface="Cambria Math" panose="02040503050406030204" pitchFamily="18" charset="0"/>
                        </a:rPr>
                        <m:t>𝒙</m:t>
                      </m:r>
                      <m:r>
                        <a:rPr lang="en-US" altLang="ko-KR" b="1" i="1" smtClean="0">
                          <a:latin typeface="Cambria Math" panose="02040503050406030204" pitchFamily="18" charset="0"/>
                        </a:rPr>
                        <m:t>|≈</m:t>
                      </m:r>
                      <m:rad>
                        <m:radPr>
                          <m:degHide m:val="on"/>
                          <m:ctrlPr>
                            <a:rPr lang="en-US" altLang="ko-KR" b="1" i="1" smtClean="0">
                              <a:latin typeface="Cambria Math" panose="02040503050406030204" pitchFamily="18" charset="0"/>
                              <a:ea typeface="Cambria Math" panose="02040503050406030204" pitchFamily="18" charset="0"/>
                            </a:rPr>
                          </m:ctrlPr>
                        </m:radPr>
                        <m:deg/>
                        <m:e>
                          <m:sSup>
                            <m:sSupPr>
                              <m:ctrlPr>
                                <a:rPr lang="en-US" altLang="ko-KR" b="1" i="1" smtClean="0">
                                  <a:latin typeface="Cambria Math" panose="02040503050406030204" pitchFamily="18" charset="0"/>
                                  <a:ea typeface="Cambria Math" panose="02040503050406030204" pitchFamily="18" charset="0"/>
                                </a:rPr>
                              </m:ctrlPr>
                            </m:sSupPr>
                            <m:e>
                              <m:r>
                                <a:rPr lang="en-US" altLang="ko-KR" b="1" i="1" smtClean="0">
                                  <a:latin typeface="Cambria Math" panose="02040503050406030204" pitchFamily="18" charset="0"/>
                                  <a:ea typeface="Cambria Math" panose="02040503050406030204" pitchFamily="18" charset="0"/>
                                </a:rPr>
                                <m:t>𝒙</m:t>
                              </m:r>
                            </m:e>
                            <m:sup>
                              <m:r>
                                <a:rPr lang="en-US" altLang="ko-KR" b="1" i="1" smtClean="0">
                                  <a:latin typeface="Cambria Math" panose="02040503050406030204" pitchFamily="18" charset="0"/>
                                  <a:ea typeface="Cambria Math" panose="02040503050406030204" pitchFamily="18" charset="0"/>
                                </a:rPr>
                                <m:t>∗</m:t>
                              </m:r>
                            </m:sup>
                          </m:sSup>
                          <m:r>
                            <a:rPr lang="en-US" altLang="ko-KR" b="1" i="1" smtClean="0">
                              <a:latin typeface="Cambria Math" panose="02040503050406030204" pitchFamily="18" charset="0"/>
                              <a:ea typeface="Cambria Math" panose="02040503050406030204" pitchFamily="18" charset="0"/>
                            </a:rPr>
                            <m:t>𝒙</m:t>
                          </m:r>
                          <m:r>
                            <a:rPr lang="en-US" altLang="ko-KR" b="1" i="1" smtClean="0">
                              <a:latin typeface="Cambria Math" panose="02040503050406030204" pitchFamily="18" charset="0"/>
                              <a:ea typeface="Cambria Math" panose="02040503050406030204" pitchFamily="18" charset="0"/>
                            </a:rPr>
                            <m:t>+</m:t>
                          </m:r>
                          <m:r>
                            <a:rPr lang="ko-KR" altLang="en-US" b="1" i="1" smtClean="0">
                              <a:latin typeface="Cambria Math" panose="02040503050406030204" pitchFamily="18" charset="0"/>
                              <a:ea typeface="Cambria Math" panose="02040503050406030204" pitchFamily="18" charset="0"/>
                            </a:rPr>
                            <m:t>𝝁</m:t>
                          </m:r>
                        </m:e>
                      </m:rad>
                    </m:oMath>
                  </a14:m>
                  <a:r>
                    <a:rPr lang="en-US" altLang="ko-KR" b="1" i="1" dirty="0"/>
                    <a:t>, </a:t>
                  </a:r>
                  <a14:m>
                    <m:oMath xmlns:m="http://schemas.openxmlformats.org/officeDocument/2006/math">
                      <m:f>
                        <m:fPr>
                          <m:ctrlPr>
                            <a:rPr lang="en-US" altLang="ko-KR" b="1" i="1" smtClean="0">
                              <a:latin typeface="Cambria Math" panose="02040503050406030204" pitchFamily="18" charset="0"/>
                            </a:rPr>
                          </m:ctrlPr>
                        </m:fPr>
                        <m:num>
                          <m:r>
                            <a:rPr lang="en-US" altLang="ko-KR" b="1" i="1" smtClean="0">
                              <a:latin typeface="Cambria Math" panose="02040503050406030204" pitchFamily="18" charset="0"/>
                            </a:rPr>
                            <m:t>𝒅</m:t>
                          </m:r>
                          <m:d>
                            <m:dPr>
                              <m:begChr m:val="|"/>
                              <m:endChr m:val="|"/>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𝒙</m:t>
                              </m:r>
                            </m:e>
                          </m:d>
                        </m:num>
                        <m:den>
                          <m:r>
                            <a:rPr lang="en-US" altLang="ko-KR" b="1" i="1" smtClean="0">
                              <a:latin typeface="Cambria Math" panose="02040503050406030204" pitchFamily="18" charset="0"/>
                            </a:rPr>
                            <m:t>𝒅𝒙</m:t>
                          </m:r>
                        </m:den>
                      </m:f>
                      <m:r>
                        <a:rPr lang="en-US" altLang="ko-KR" b="1" i="1">
                          <a:latin typeface="Cambria Math" panose="02040503050406030204" pitchFamily="18" charset="0"/>
                          <a:ea typeface="Cambria Math" panose="02040503050406030204" pitchFamily="18" charset="0"/>
                        </a:rPr>
                        <m:t>≈</m:t>
                      </m:r>
                      <m:f>
                        <m:fPr>
                          <m:ctrlPr>
                            <a:rPr lang="en-US" altLang="ko-KR" b="1" i="1" smtClean="0">
                              <a:latin typeface="Cambria Math" panose="02040503050406030204" pitchFamily="18" charset="0"/>
                              <a:ea typeface="Cambria Math" panose="02040503050406030204" pitchFamily="18" charset="0"/>
                            </a:rPr>
                          </m:ctrlPr>
                        </m:fPr>
                        <m:num>
                          <m:r>
                            <a:rPr lang="en-US" altLang="ko-KR" b="1" i="1" smtClean="0">
                              <a:latin typeface="Cambria Math" panose="02040503050406030204" pitchFamily="18" charset="0"/>
                              <a:ea typeface="Cambria Math" panose="02040503050406030204" pitchFamily="18" charset="0"/>
                            </a:rPr>
                            <m:t>𝒙</m:t>
                          </m:r>
                        </m:num>
                        <m:den>
                          <m:rad>
                            <m:radPr>
                              <m:degHide m:val="on"/>
                              <m:ctrlPr>
                                <a:rPr lang="en-US" altLang="ko-KR" b="1" i="1" smtClean="0">
                                  <a:latin typeface="Cambria Math" panose="02040503050406030204" pitchFamily="18" charset="0"/>
                                  <a:ea typeface="Cambria Math" panose="02040503050406030204" pitchFamily="18" charset="0"/>
                                </a:rPr>
                              </m:ctrlPr>
                            </m:radPr>
                            <m:deg/>
                            <m:e>
                              <m:r>
                                <a:rPr lang="en-US" altLang="ko-KR" b="1" i="1" smtClean="0">
                                  <a:latin typeface="Cambria Math" panose="02040503050406030204" pitchFamily="18" charset="0"/>
                                  <a:ea typeface="Cambria Math" panose="02040503050406030204" pitchFamily="18" charset="0"/>
                                </a:rPr>
                                <m:t>𝒙</m:t>
                              </m:r>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𝒙</m:t>
                              </m:r>
                              <m:r>
                                <a:rPr lang="en-US" altLang="ko-KR" b="1" i="1" smtClean="0">
                                  <a:latin typeface="Cambria Math" panose="02040503050406030204" pitchFamily="18" charset="0"/>
                                  <a:ea typeface="Cambria Math" panose="02040503050406030204" pitchFamily="18" charset="0"/>
                                </a:rPr>
                                <m:t>+</m:t>
                              </m:r>
                              <m:r>
                                <a:rPr lang="ko-KR" altLang="en-US" b="1" i="1" smtClean="0">
                                  <a:latin typeface="Cambria Math" panose="02040503050406030204" pitchFamily="18" charset="0"/>
                                  <a:ea typeface="Cambria Math" panose="02040503050406030204" pitchFamily="18" charset="0"/>
                                </a:rPr>
                                <m:t>𝝁</m:t>
                              </m:r>
                            </m:e>
                          </m:rad>
                        </m:den>
                      </m:f>
                    </m:oMath>
                  </a14:m>
                  <a:endParaRPr lang="ko-KR" altLang="en-US" b="1" i="1" dirty="0"/>
                </a:p>
              </p:txBody>
            </p:sp>
          </mc:Choice>
          <mc:Fallback xmlns="">
            <p:sp>
              <p:nvSpPr>
                <p:cNvPr id="22" name="직사각형 21">
                  <a:extLst>
                    <a:ext uri="{FF2B5EF4-FFF2-40B4-BE49-F238E27FC236}">
                      <a16:creationId xmlns:a16="http://schemas.microsoft.com/office/drawing/2014/main" id="{6419339A-37F4-4AEB-BA45-75C823A1B867}"/>
                    </a:ext>
                  </a:extLst>
                </p:cNvPr>
                <p:cNvSpPr>
                  <a:spLocks noRot="1" noChangeAspect="1" noMove="1" noResize="1" noEditPoints="1" noAdjustHandles="1" noChangeArrowheads="1" noChangeShapeType="1" noTextEdit="1"/>
                </p:cNvSpPr>
                <p:nvPr/>
              </p:nvSpPr>
              <p:spPr>
                <a:xfrm>
                  <a:off x="4939268" y="3490883"/>
                  <a:ext cx="6993063" cy="539828"/>
                </a:xfrm>
                <a:prstGeom prst="rect">
                  <a:avLst/>
                </a:prstGeom>
                <a:blipFill>
                  <a:blip r:embed="rId9"/>
                  <a:stretch>
                    <a:fillRect l="-697" b="-11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직사각형 22">
                  <a:extLst>
                    <a:ext uri="{FF2B5EF4-FFF2-40B4-BE49-F238E27FC236}">
                      <a16:creationId xmlns:a16="http://schemas.microsoft.com/office/drawing/2014/main" id="{B8CF5FD7-7E55-4386-A354-B64D7B77E2B4}"/>
                    </a:ext>
                  </a:extLst>
                </p:cNvPr>
                <p:cNvSpPr/>
                <p:nvPr/>
              </p:nvSpPr>
              <p:spPr>
                <a:xfrm>
                  <a:off x="9103896" y="3946922"/>
                  <a:ext cx="313393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o-KR" altLang="el-GR" sz="1400" b="1" i="1" smtClean="0">
                            <a:latin typeface="Cambria Math" panose="02040503050406030204" pitchFamily="18" charset="0"/>
                          </a:rPr>
                          <m:t>𝝁</m:t>
                        </m:r>
                        <m:r>
                          <a:rPr lang="ko-KR" altLang="el-GR" sz="1400" b="1" i="1" smtClean="0">
                            <a:latin typeface="Cambria Math" panose="02040503050406030204" pitchFamily="18" charset="0"/>
                          </a:rPr>
                          <m:t> </m:t>
                        </m:r>
                        <m:r>
                          <a:rPr lang="en-US" altLang="ko-KR" sz="1400" i="1">
                            <a:latin typeface="Cambria Math" panose="02040503050406030204" pitchFamily="18" charset="0"/>
                          </a:rPr>
                          <m:t>:</m:t>
                        </m:r>
                        <m:r>
                          <a:rPr lang="en-US" altLang="ko-KR" sz="1400" b="0" i="1" smtClean="0">
                            <a:latin typeface="Cambria Math" panose="02040503050406030204" pitchFamily="18" charset="0"/>
                          </a:rPr>
                          <m:t>𝑎</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𝑝𝑜𝑠𝑖𝑡𝑖𝑣𝑒</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𝑠𝑚𝑜𝑜𝑡h𝑖𝑛𝑔</m:t>
                        </m:r>
                        <m:r>
                          <a:rPr lang="en-US" altLang="ko-KR" sz="1400" b="0" i="1" smtClean="0">
                            <a:latin typeface="Cambria Math" panose="02040503050406030204" pitchFamily="18" charset="0"/>
                          </a:rPr>
                          <m:t> </m:t>
                        </m:r>
                        <m:r>
                          <a:rPr lang="en-US" altLang="ko-KR" sz="1400" b="0" i="1" smtClean="0">
                            <a:latin typeface="Cambria Math" panose="02040503050406030204" pitchFamily="18" charset="0"/>
                          </a:rPr>
                          <m:t>𝑝𝑎𝑟𝑎𝑚𝑒𝑡𝑒𝑟</m:t>
                        </m:r>
                      </m:oMath>
                    </m:oMathPara>
                  </a14:m>
                  <a:endParaRPr lang="ko-KR" altLang="en-US" sz="1400" dirty="0"/>
                </a:p>
              </p:txBody>
            </p:sp>
          </mc:Choice>
          <mc:Fallback xmlns="">
            <p:sp>
              <p:nvSpPr>
                <p:cNvPr id="23" name="직사각형 22">
                  <a:extLst>
                    <a:ext uri="{FF2B5EF4-FFF2-40B4-BE49-F238E27FC236}">
                      <a16:creationId xmlns:a16="http://schemas.microsoft.com/office/drawing/2014/main" id="{B8CF5FD7-7E55-4386-A354-B64D7B77E2B4}"/>
                    </a:ext>
                  </a:extLst>
                </p:cNvPr>
                <p:cNvSpPr>
                  <a:spLocks noRot="1" noChangeAspect="1" noMove="1" noResize="1" noEditPoints="1" noAdjustHandles="1" noChangeArrowheads="1" noChangeShapeType="1" noTextEdit="1"/>
                </p:cNvSpPr>
                <p:nvPr/>
              </p:nvSpPr>
              <p:spPr>
                <a:xfrm>
                  <a:off x="9103896" y="3946922"/>
                  <a:ext cx="3133935" cy="307777"/>
                </a:xfrm>
                <a:prstGeom prst="rect">
                  <a:avLst/>
                </a:prstGeom>
                <a:blipFill>
                  <a:blip r:embed="rId10"/>
                  <a:stretch>
                    <a:fillRect b="-9804"/>
                  </a:stretch>
                </a:blipFill>
              </p:spPr>
              <p:txBody>
                <a:bodyPr/>
                <a:lstStyle/>
                <a:p>
                  <a:r>
                    <a:rPr lang="ko-KR" altLang="en-US">
                      <a:noFill/>
                    </a:rPr>
                    <a:t> </a:t>
                  </a:r>
                </a:p>
              </p:txBody>
            </p:sp>
          </mc:Fallback>
        </mc:AlternateContent>
      </p:grpSp>
      <p:pic>
        <p:nvPicPr>
          <p:cNvPr id="25" name="그림 24">
            <a:extLst>
              <a:ext uri="{FF2B5EF4-FFF2-40B4-BE49-F238E27FC236}">
                <a16:creationId xmlns:a16="http://schemas.microsoft.com/office/drawing/2014/main" id="{1620CD68-713A-43E2-8247-1A27BDED0551}"/>
              </a:ext>
            </a:extLst>
          </p:cNvPr>
          <p:cNvPicPr>
            <a:picLocks noChangeAspect="1"/>
          </p:cNvPicPr>
          <p:nvPr/>
        </p:nvPicPr>
        <p:blipFill>
          <a:blip r:embed="rId11"/>
          <a:stretch>
            <a:fillRect/>
          </a:stretch>
        </p:blipFill>
        <p:spPr>
          <a:xfrm>
            <a:off x="5530118" y="4409311"/>
            <a:ext cx="5838825" cy="495300"/>
          </a:xfrm>
          <a:prstGeom prst="rect">
            <a:avLst/>
          </a:prstGeom>
        </p:spPr>
      </p:pic>
      <mc:AlternateContent xmlns:mc="http://schemas.openxmlformats.org/markup-compatibility/2006" xmlns:a14="http://schemas.microsoft.com/office/drawing/2010/main">
        <mc:Choice Requires="a14">
          <p:sp>
            <p:nvSpPr>
              <p:cNvPr id="26" name="직사각형 25">
                <a:extLst>
                  <a:ext uri="{FF2B5EF4-FFF2-40B4-BE49-F238E27FC236}">
                    <a16:creationId xmlns:a16="http://schemas.microsoft.com/office/drawing/2014/main" id="{6523298F-726D-4D12-9760-7FC24FAE84C5}"/>
                  </a:ext>
                </a:extLst>
              </p:cNvPr>
              <p:cNvSpPr/>
              <p:nvPr/>
            </p:nvSpPr>
            <p:spPr>
              <a:xfrm>
                <a:off x="7914923" y="4998870"/>
                <a:ext cx="4746977" cy="811825"/>
              </a:xfrm>
              <a:prstGeom prst="rect">
                <a:avLst/>
              </a:prstGeom>
            </p:spPr>
            <p:txBody>
              <a:bodyPr wrap="square">
                <a:spAutoFit/>
              </a:bodyPr>
              <a:lstStyle/>
              <a:p>
                <a:r>
                  <a:rPr lang="en-US" altLang="ko-KR" sz="1400" dirty="0">
                    <a:latin typeface="Melior"/>
                  </a:rPr>
                  <a:t>where </a:t>
                </a:r>
                <a14:m>
                  <m:oMath xmlns:m="http://schemas.openxmlformats.org/officeDocument/2006/math">
                    <m:r>
                      <a:rPr lang="en-US" altLang="ko-KR" sz="1400" b="1" i="1" smtClean="0">
                        <a:latin typeface="Cambria Math" panose="02040503050406030204" pitchFamily="18" charset="0"/>
                      </a:rPr>
                      <m:t>𝑾</m:t>
                    </m:r>
                  </m:oMath>
                </a14:m>
                <a:r>
                  <a:rPr lang="en-US" altLang="ko-KR" sz="1400" dirty="0">
                    <a:latin typeface="Melior"/>
                  </a:rPr>
                  <a:t> is a diagonal matrix with the diagonal </a:t>
                </a:r>
              </a:p>
              <a:p>
                <a:r>
                  <a:rPr lang="en-US" altLang="ko-KR" sz="1400" dirty="0">
                    <a:latin typeface="Melior"/>
                  </a:rPr>
                  <a:t>	elements </a:t>
                </a:r>
                <a14:m>
                  <m:oMath xmlns:m="http://schemas.openxmlformats.org/officeDocument/2006/math">
                    <m:sSub>
                      <m:sSubPr>
                        <m:ctrlPr>
                          <a:rPr lang="en-US" altLang="ko-KR" sz="1400" b="1" i="1" smtClean="0">
                            <a:latin typeface="Cambria Math" panose="02040503050406030204" pitchFamily="18" charset="0"/>
                          </a:rPr>
                        </m:ctrlPr>
                      </m:sSubPr>
                      <m:e>
                        <m:r>
                          <a:rPr lang="en-US" altLang="ko-KR" sz="1400" b="1" i="1" smtClean="0">
                            <a:latin typeface="Cambria Math" panose="02040503050406030204" pitchFamily="18" charset="0"/>
                          </a:rPr>
                          <m:t>𝒘</m:t>
                        </m:r>
                      </m:e>
                      <m:sub>
                        <m:r>
                          <a:rPr lang="en-US" altLang="ko-KR" sz="1400" b="1" i="1" smtClean="0">
                            <a:latin typeface="Cambria Math" panose="02040503050406030204" pitchFamily="18" charset="0"/>
                          </a:rPr>
                          <m:t>𝒊</m:t>
                        </m:r>
                      </m:sub>
                    </m:sSub>
                    <m:r>
                      <a:rPr lang="en-US" altLang="ko-KR" sz="1400" b="1" i="1" smtClean="0">
                        <a:latin typeface="Cambria Math" panose="02040503050406030204" pitchFamily="18" charset="0"/>
                      </a:rPr>
                      <m:t>=</m:t>
                    </m:r>
                    <m:rad>
                      <m:radPr>
                        <m:degHide m:val="on"/>
                        <m:ctrlPr>
                          <a:rPr lang="en-US" altLang="ko-KR" sz="1400" b="1" i="1" smtClean="0">
                            <a:latin typeface="Cambria Math" panose="02040503050406030204" pitchFamily="18" charset="0"/>
                          </a:rPr>
                        </m:ctrlPr>
                      </m:radPr>
                      <m:deg/>
                      <m:e>
                        <m:sSup>
                          <m:sSupPr>
                            <m:ctrlPr>
                              <a:rPr lang="en-US" altLang="ko-KR" sz="1400" b="1" i="1" smtClean="0">
                                <a:latin typeface="Cambria Math" panose="02040503050406030204" pitchFamily="18" charset="0"/>
                              </a:rPr>
                            </m:ctrlPr>
                          </m:sSupPr>
                          <m:e>
                            <m:sSub>
                              <m:sSubPr>
                                <m:ctrlPr>
                                  <a:rPr lang="en-US" altLang="ko-KR" sz="1400" b="1" i="1" smtClean="0">
                                    <a:latin typeface="Cambria Math" panose="02040503050406030204" pitchFamily="18" charset="0"/>
                                  </a:rPr>
                                </m:ctrlPr>
                              </m:sSubPr>
                              <m:e>
                                <m:d>
                                  <m:dPr>
                                    <m:ctrlPr>
                                      <a:rPr lang="en-US" altLang="ko-KR" sz="1400" b="1" i="1" smtClean="0">
                                        <a:latin typeface="Cambria Math" panose="02040503050406030204" pitchFamily="18" charset="0"/>
                                      </a:rPr>
                                    </m:ctrlPr>
                                  </m:dPr>
                                  <m:e>
                                    <m:r>
                                      <a:rPr lang="el-GR" altLang="ko-KR" sz="1400" b="1" i="1" smtClean="0">
                                        <a:latin typeface="Cambria Math" panose="02040503050406030204" pitchFamily="18" charset="0"/>
                                      </a:rPr>
                                      <m:t>𝝍</m:t>
                                    </m:r>
                                    <m:r>
                                      <a:rPr lang="en-US" altLang="ko-KR" sz="1400" b="1" i="1" smtClean="0">
                                        <a:latin typeface="Cambria Math" panose="02040503050406030204" pitchFamily="18" charset="0"/>
                                      </a:rPr>
                                      <m:t>𝒎</m:t>
                                    </m:r>
                                  </m:e>
                                </m:d>
                              </m:e>
                              <m:sub>
                                <m:r>
                                  <a:rPr lang="en-US" altLang="ko-KR" sz="1400" b="1" i="1" smtClean="0">
                                    <a:latin typeface="Cambria Math" panose="02040503050406030204" pitchFamily="18" charset="0"/>
                                  </a:rPr>
                                  <m:t>𝒊</m:t>
                                </m:r>
                              </m:sub>
                            </m:sSub>
                          </m:e>
                          <m:sup>
                            <m:r>
                              <a:rPr lang="en-US" altLang="ko-KR" sz="1400" b="1" i="1" smtClean="0">
                                <a:latin typeface="Cambria Math" panose="02040503050406030204" pitchFamily="18" charset="0"/>
                              </a:rPr>
                              <m:t>∗</m:t>
                            </m:r>
                          </m:sup>
                        </m:sSup>
                        <m:sSub>
                          <m:sSubPr>
                            <m:ctrlPr>
                              <a:rPr lang="en-US" altLang="ko-KR" sz="1400" b="1" i="1" smtClean="0">
                                <a:latin typeface="Cambria Math" panose="02040503050406030204" pitchFamily="18" charset="0"/>
                              </a:rPr>
                            </m:ctrlPr>
                          </m:sSubPr>
                          <m:e>
                            <m:d>
                              <m:dPr>
                                <m:ctrlPr>
                                  <a:rPr lang="en-US" altLang="ko-KR" sz="1400" b="1" i="1">
                                    <a:latin typeface="Cambria Math" panose="02040503050406030204" pitchFamily="18" charset="0"/>
                                  </a:rPr>
                                </m:ctrlPr>
                              </m:dPr>
                              <m:e>
                                <m:r>
                                  <a:rPr lang="el-GR" altLang="ko-KR" sz="1400" b="1" i="1">
                                    <a:latin typeface="Cambria Math" panose="02040503050406030204" pitchFamily="18" charset="0"/>
                                  </a:rPr>
                                  <m:t>𝝍</m:t>
                                </m:r>
                                <m:r>
                                  <a:rPr lang="en-US" altLang="ko-KR" sz="1400" b="1" i="1">
                                    <a:latin typeface="Cambria Math" panose="02040503050406030204" pitchFamily="18" charset="0"/>
                                  </a:rPr>
                                  <m:t>𝒎</m:t>
                                </m:r>
                              </m:e>
                            </m:d>
                          </m:e>
                          <m:sub>
                            <m:r>
                              <a:rPr lang="en-US" altLang="ko-KR" sz="1400" b="1" i="1" smtClean="0">
                                <a:latin typeface="Cambria Math" panose="02040503050406030204" pitchFamily="18" charset="0"/>
                              </a:rPr>
                              <m:t>𝒊</m:t>
                            </m:r>
                          </m:sub>
                        </m:sSub>
                        <m:r>
                          <a:rPr lang="en-US" altLang="ko-KR" sz="1400" b="1" i="1" smtClean="0">
                            <a:latin typeface="Cambria Math" panose="02040503050406030204" pitchFamily="18" charset="0"/>
                          </a:rPr>
                          <m:t>+</m:t>
                        </m:r>
                        <m:r>
                          <a:rPr lang="ko-KR" altLang="en-US" sz="1400" b="1" i="1" smtClean="0">
                            <a:latin typeface="Cambria Math" panose="02040503050406030204" pitchFamily="18" charset="0"/>
                          </a:rPr>
                          <m:t>𝝁</m:t>
                        </m:r>
                      </m:e>
                    </m:rad>
                  </m:oMath>
                </a14:m>
                <a:r>
                  <a:rPr lang="en-US" altLang="ko-KR" sz="1400" b="1" dirty="0">
                    <a:latin typeface="Melior"/>
                  </a:rPr>
                  <a:t>,</a:t>
                </a:r>
              </a:p>
              <a:p>
                <a:r>
                  <a:rPr lang="en-US" altLang="ko-KR" sz="1400" b="1" dirty="0">
                    <a:latin typeface="Melior"/>
                  </a:rPr>
                  <a:t>	</a:t>
                </a:r>
                <a14:m>
                  <m:oMath xmlns:m="http://schemas.openxmlformats.org/officeDocument/2006/math">
                    <m:r>
                      <a:rPr lang="ko-KR" altLang="en-US" sz="1400" b="1" i="1" smtClean="0">
                        <a:latin typeface="Cambria Math" panose="02040503050406030204" pitchFamily="18" charset="0"/>
                      </a:rPr>
                      <m:t>𝝁</m:t>
                    </m:r>
                    <m:r>
                      <a:rPr lang="ko-KR" altLang="en-US" sz="1400" b="1" i="1" smtClean="0">
                        <a:latin typeface="Cambria Math" panose="02040503050406030204" pitchFamily="18" charset="0"/>
                      </a:rPr>
                      <m:t>∈</m:t>
                    </m:r>
                    <m:d>
                      <m:dPr>
                        <m:begChr m:val="["/>
                        <m:endChr m:val="]"/>
                        <m:ctrlPr>
                          <a:rPr lang="en-US" altLang="ko-KR" sz="1400" b="1" i="1" smtClean="0">
                            <a:latin typeface="Cambria Math" panose="02040503050406030204" pitchFamily="18" charset="0"/>
                          </a:rPr>
                        </m:ctrlPr>
                      </m:dPr>
                      <m:e>
                        <m:r>
                          <a:rPr lang="en-US" altLang="ko-KR" sz="1400" b="1" i="1" smtClean="0">
                            <a:latin typeface="Cambria Math" panose="02040503050406030204" pitchFamily="18" charset="0"/>
                          </a:rPr>
                          <m:t>𝟏</m:t>
                        </m:r>
                        <m:sSup>
                          <m:sSupPr>
                            <m:ctrlPr>
                              <a:rPr lang="en-US" altLang="ko-KR" sz="1400" b="1" i="1" smtClean="0">
                                <a:latin typeface="Cambria Math" panose="02040503050406030204" pitchFamily="18" charset="0"/>
                              </a:rPr>
                            </m:ctrlPr>
                          </m:sSupPr>
                          <m:e>
                            <m:r>
                              <a:rPr lang="en-US" altLang="ko-KR" sz="1400" b="1" i="1" smtClean="0">
                                <a:latin typeface="Cambria Math" panose="02040503050406030204" pitchFamily="18" charset="0"/>
                              </a:rPr>
                              <m:t>𝟎</m:t>
                            </m:r>
                          </m:e>
                          <m:sup>
                            <m:r>
                              <a:rPr lang="en-US" altLang="ko-KR" sz="1400" b="1" i="1" smtClean="0">
                                <a:latin typeface="Cambria Math" panose="02040503050406030204" pitchFamily="18" charset="0"/>
                              </a:rPr>
                              <m:t>−</m:t>
                            </m:r>
                            <m:r>
                              <a:rPr lang="en-US" altLang="ko-KR" sz="1400" b="1" i="1" smtClean="0">
                                <a:latin typeface="Cambria Math" panose="02040503050406030204" pitchFamily="18" charset="0"/>
                              </a:rPr>
                              <m:t>𝟏𝟓</m:t>
                            </m:r>
                          </m:sup>
                        </m:sSup>
                        <m:r>
                          <a:rPr lang="en-US" altLang="ko-KR" sz="1400" b="1" i="1" smtClean="0">
                            <a:latin typeface="Cambria Math" panose="02040503050406030204" pitchFamily="18" charset="0"/>
                          </a:rPr>
                          <m:t>,</m:t>
                        </m:r>
                        <m:r>
                          <a:rPr lang="en-US" altLang="ko-KR" sz="1400" b="1" i="1" smtClean="0">
                            <a:latin typeface="Cambria Math" panose="02040503050406030204" pitchFamily="18" charset="0"/>
                          </a:rPr>
                          <m:t>𝟏</m:t>
                        </m:r>
                        <m:sSup>
                          <m:sSupPr>
                            <m:ctrlPr>
                              <a:rPr lang="en-US" altLang="ko-KR" sz="1400" b="1" i="1" smtClean="0">
                                <a:latin typeface="Cambria Math" panose="02040503050406030204" pitchFamily="18" charset="0"/>
                              </a:rPr>
                            </m:ctrlPr>
                          </m:sSupPr>
                          <m:e>
                            <m:r>
                              <a:rPr lang="en-US" altLang="ko-KR" sz="1400" b="1" i="1" smtClean="0">
                                <a:latin typeface="Cambria Math" panose="02040503050406030204" pitchFamily="18" charset="0"/>
                              </a:rPr>
                              <m:t>𝟎</m:t>
                            </m:r>
                          </m:e>
                          <m:sup>
                            <m:r>
                              <a:rPr lang="en-US" altLang="ko-KR" sz="1400" b="1" i="1" smtClean="0">
                                <a:latin typeface="Cambria Math" panose="02040503050406030204" pitchFamily="18" charset="0"/>
                              </a:rPr>
                              <m:t>−</m:t>
                            </m:r>
                            <m:r>
                              <a:rPr lang="en-US" altLang="ko-KR" sz="1400" b="1" i="1" smtClean="0">
                                <a:latin typeface="Cambria Math" panose="02040503050406030204" pitchFamily="18" charset="0"/>
                              </a:rPr>
                              <m:t>𝟔</m:t>
                            </m:r>
                          </m:sup>
                        </m:sSup>
                      </m:e>
                    </m:d>
                    <m:r>
                      <a:rPr lang="en-US" altLang="ko-KR" sz="1400" b="1" i="1" smtClean="0">
                        <a:latin typeface="Cambria Math" panose="02040503050406030204" pitchFamily="18" charset="0"/>
                      </a:rPr>
                      <m:t> </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𝒓𝒖𝒍𝒆</m:t>
                    </m:r>
                    <m:r>
                      <a:rPr lang="en-US" altLang="ko-KR" sz="1100" b="1" i="1" smtClean="0">
                        <a:latin typeface="Cambria Math" panose="02040503050406030204" pitchFamily="18" charset="0"/>
                      </a:rPr>
                      <m:t> </m:t>
                    </m:r>
                    <m:r>
                      <a:rPr lang="en-US" altLang="ko-KR" sz="1100" b="1" i="1" smtClean="0">
                        <a:latin typeface="Cambria Math" panose="02040503050406030204" pitchFamily="18" charset="0"/>
                      </a:rPr>
                      <m:t>𝒐𝒇</m:t>
                    </m:r>
                    <m:r>
                      <a:rPr lang="en-US" altLang="ko-KR" sz="1100" b="1" i="1" smtClean="0">
                        <a:latin typeface="Cambria Math" panose="02040503050406030204" pitchFamily="18" charset="0"/>
                      </a:rPr>
                      <m:t> </m:t>
                    </m:r>
                    <m:r>
                      <a:rPr lang="en-US" altLang="ko-KR" sz="1100" b="1" i="1" smtClean="0">
                        <a:latin typeface="Cambria Math" panose="02040503050406030204" pitchFamily="18" charset="0"/>
                      </a:rPr>
                      <m:t>𝒕𝒉𝒖𝒎𝒃</m:t>
                    </m:r>
                    <m:r>
                      <a:rPr lang="en-US" altLang="ko-KR" sz="1100" b="1" i="1" smtClean="0">
                        <a:latin typeface="Cambria Math" panose="02040503050406030204" pitchFamily="18" charset="0"/>
                      </a:rPr>
                      <m:t>)</m:t>
                    </m:r>
                  </m:oMath>
                </a14:m>
                <a:r>
                  <a:rPr lang="en-US" altLang="ko-KR" sz="1100" b="1" dirty="0">
                    <a:latin typeface="Melior"/>
                  </a:rPr>
                  <a:t> </a:t>
                </a:r>
                <a:endParaRPr lang="ko-KR" altLang="en-US" sz="1100" b="1" i="1" dirty="0"/>
              </a:p>
            </p:txBody>
          </p:sp>
        </mc:Choice>
        <mc:Fallback xmlns="">
          <p:sp>
            <p:nvSpPr>
              <p:cNvPr id="26" name="직사각형 25">
                <a:extLst>
                  <a:ext uri="{FF2B5EF4-FFF2-40B4-BE49-F238E27FC236}">
                    <a16:creationId xmlns:a16="http://schemas.microsoft.com/office/drawing/2014/main" id="{6523298F-726D-4D12-9760-7FC24FAE84C5}"/>
                  </a:ext>
                </a:extLst>
              </p:cNvPr>
              <p:cNvSpPr>
                <a:spLocks noRot="1" noChangeAspect="1" noMove="1" noResize="1" noEditPoints="1" noAdjustHandles="1" noChangeArrowheads="1" noChangeShapeType="1" noTextEdit="1"/>
              </p:cNvSpPr>
              <p:nvPr/>
            </p:nvSpPr>
            <p:spPr>
              <a:xfrm>
                <a:off x="7914923" y="4998870"/>
                <a:ext cx="4746977" cy="811825"/>
              </a:xfrm>
              <a:prstGeom prst="rect">
                <a:avLst/>
              </a:prstGeom>
              <a:blipFill>
                <a:blip r:embed="rId12"/>
                <a:stretch>
                  <a:fillRect l="-385" t="-150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141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521369" y="678102"/>
            <a:ext cx="9023684" cy="5509200"/>
          </a:xfrm>
          <a:prstGeom prst="rect">
            <a:avLst/>
          </a:prstGeom>
          <a:noFill/>
        </p:spPr>
        <p:txBody>
          <a:bodyPr wrap="square" rtlCol="0">
            <a:spAutoFit/>
          </a:bodyPr>
          <a:lstStyle/>
          <a:p>
            <a:r>
              <a:rPr lang="en-US" altLang="ko-KR" sz="2000" b="1" dirty="0"/>
              <a:t>1. Introduction</a:t>
            </a:r>
          </a:p>
          <a:p>
            <a:endParaRPr lang="en-US" altLang="ko-KR" sz="2000" b="1" dirty="0"/>
          </a:p>
          <a:p>
            <a:r>
              <a:rPr lang="en-US" altLang="ko-KR" sz="2000" b="1" dirty="0"/>
              <a:t>2. Theory</a:t>
            </a:r>
            <a:endParaRPr lang="en-US" altLang="ko-KR" sz="1600" b="1" dirty="0"/>
          </a:p>
          <a:p>
            <a:r>
              <a:rPr lang="en-US" altLang="ko-KR" sz="1600" b="1" dirty="0"/>
              <a:t>	2.1. Compressed Sensing</a:t>
            </a:r>
          </a:p>
          <a:p>
            <a:r>
              <a:rPr lang="en-US" altLang="ko-KR" sz="1600" b="1" dirty="0"/>
              <a:t>	2.2. Sparsity</a:t>
            </a:r>
          </a:p>
          <a:p>
            <a:r>
              <a:rPr lang="en-US" altLang="ko-KR" sz="1600" b="1" dirty="0"/>
              <a:t>	2.3. Incoherent Sampling</a:t>
            </a:r>
          </a:p>
          <a:p>
            <a:r>
              <a:rPr lang="en-US" altLang="ko-KR" sz="1600" b="1" dirty="0"/>
              <a:t>	2.4. Point Spread Function and Transform Point Spread Function Analysis</a:t>
            </a:r>
          </a:p>
          <a:p>
            <a:r>
              <a:rPr lang="en-US" altLang="ko-KR" sz="1600" b="1" dirty="0"/>
              <a:t>	2.5. Single-slice 2DFT, multi-slice 2DFT, and 3DFT Imaging</a:t>
            </a:r>
          </a:p>
          <a:p>
            <a:r>
              <a:rPr lang="en-US" altLang="ko-KR" sz="1600" b="1" dirty="0"/>
              <a:t>	2.6. Variable Density Random </a:t>
            </a:r>
            <a:r>
              <a:rPr lang="en-US" altLang="ko-KR" sz="1600" b="1" dirty="0" err="1"/>
              <a:t>Undersampling</a:t>
            </a:r>
            <a:endParaRPr lang="en-US" altLang="ko-KR" sz="1600" b="1" dirty="0"/>
          </a:p>
          <a:p>
            <a:r>
              <a:rPr lang="en-US" altLang="ko-KR" sz="1600" b="1" dirty="0"/>
              <a:t>	2.7. How Many Samples to Acquire?</a:t>
            </a:r>
          </a:p>
          <a:p>
            <a:r>
              <a:rPr lang="en-US" altLang="ko-KR" sz="1600" b="1" dirty="0"/>
              <a:t>	2.8. Monte-Carlo Incoherent Sampling Design</a:t>
            </a:r>
          </a:p>
          <a:p>
            <a:r>
              <a:rPr lang="en-US" altLang="ko-KR" sz="1600" b="1" dirty="0"/>
              <a:t>	2.9. Image Reconstruction</a:t>
            </a:r>
          </a:p>
          <a:p>
            <a:r>
              <a:rPr lang="en-US" altLang="ko-KR" sz="1600" b="1" dirty="0"/>
              <a:t>	2.10. Low-Order Phase Correction and Phase Constrained Partial k-space</a:t>
            </a:r>
          </a:p>
          <a:p>
            <a:endParaRPr lang="en-US" altLang="ko-KR" sz="2000" b="1" dirty="0"/>
          </a:p>
          <a:p>
            <a:r>
              <a:rPr lang="en-US" altLang="ko-KR" sz="2000" b="1" dirty="0"/>
              <a:t>3. Discussion</a:t>
            </a:r>
          </a:p>
          <a:p>
            <a:r>
              <a:rPr lang="en-US" altLang="ko-KR" sz="2000" b="1" dirty="0"/>
              <a:t>	</a:t>
            </a:r>
            <a:r>
              <a:rPr lang="en-US" altLang="ko-KR" sz="1600" b="1" dirty="0"/>
              <a:t>3.1. Reconstruction Artifacts</a:t>
            </a:r>
          </a:p>
          <a:p>
            <a:endParaRPr lang="en-US" altLang="ko-KR" sz="2000" b="1" dirty="0"/>
          </a:p>
          <a:p>
            <a:endParaRPr lang="en-US" altLang="ko-KR" sz="1600" b="1" dirty="0"/>
          </a:p>
          <a:p>
            <a:r>
              <a:rPr lang="en-US" altLang="ko-KR" sz="2000" b="1" dirty="0"/>
              <a:t>Appendix</a:t>
            </a:r>
            <a:endParaRPr lang="en-US" altLang="ko-KR" sz="1600" b="1" dirty="0"/>
          </a:p>
          <a:p>
            <a:r>
              <a:rPr lang="en-US" altLang="ko-KR" sz="1600" b="1" dirty="0"/>
              <a:t>	A. Nonlinear Conjugate-Gradient Solution of The CS Optimization Procedure</a:t>
            </a:r>
          </a:p>
        </p:txBody>
      </p:sp>
    </p:spTree>
    <p:extLst>
      <p:ext uri="{BB962C8B-B14F-4D97-AF65-F5344CB8AC3E}">
        <p14:creationId xmlns:p14="http://schemas.microsoft.com/office/powerpoint/2010/main" val="3628454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A. Nonlinear Conjugate-Gradient Solution of The CS Optimization Procedure</a:t>
            </a:r>
          </a:p>
        </p:txBody>
      </p:sp>
      <p:sp>
        <p:nvSpPr>
          <p:cNvPr id="16" name="직사각형 15">
            <a:extLst>
              <a:ext uri="{FF2B5EF4-FFF2-40B4-BE49-F238E27FC236}">
                <a16:creationId xmlns:a16="http://schemas.microsoft.com/office/drawing/2014/main" id="{BDAD6447-FEF1-411D-A2B2-649B8113FDF1}"/>
              </a:ext>
            </a:extLst>
          </p:cNvPr>
          <p:cNvSpPr/>
          <p:nvPr/>
        </p:nvSpPr>
        <p:spPr>
          <a:xfrm>
            <a:off x="495300" y="476278"/>
            <a:ext cx="6993063" cy="369332"/>
          </a:xfrm>
          <a:prstGeom prst="rect">
            <a:avLst/>
          </a:prstGeom>
        </p:spPr>
        <p:txBody>
          <a:bodyPr wrap="square">
            <a:spAutoFit/>
          </a:bodyPr>
          <a:lstStyle/>
          <a:p>
            <a:r>
              <a:rPr lang="en-US" altLang="ko-KR" dirty="0">
                <a:latin typeface="Melior"/>
              </a:rPr>
              <a:t>Backtracking line search</a:t>
            </a:r>
            <a:endParaRPr lang="ko-KR" altLang="en-US" b="1" i="1" dirty="0"/>
          </a:p>
        </p:txBody>
      </p:sp>
      <p:sp>
        <p:nvSpPr>
          <p:cNvPr id="28" name="직사각형 27">
            <a:extLst>
              <a:ext uri="{FF2B5EF4-FFF2-40B4-BE49-F238E27FC236}">
                <a16:creationId xmlns:a16="http://schemas.microsoft.com/office/drawing/2014/main" id="{60325B70-44F2-4E51-9722-0CAE5E272118}"/>
              </a:ext>
            </a:extLst>
          </p:cNvPr>
          <p:cNvSpPr/>
          <p:nvPr/>
        </p:nvSpPr>
        <p:spPr>
          <a:xfrm flipV="1">
            <a:off x="-1151199" y="927393"/>
            <a:ext cx="615766" cy="523876"/>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8434B96E-653A-43FA-BD6E-87CFE87C2BD3}"/>
                  </a:ext>
                </a:extLst>
              </p:cNvPr>
              <p:cNvSpPr/>
              <p:nvPr/>
            </p:nvSpPr>
            <p:spPr>
              <a:xfrm>
                <a:off x="1231497" y="1230721"/>
                <a:ext cx="9292570" cy="646331"/>
              </a:xfrm>
              <a:prstGeom prst="rect">
                <a:avLst/>
              </a:prstGeom>
            </p:spPr>
            <p:txBody>
              <a:bodyPr wrap="square">
                <a:spAutoFit/>
              </a:bodyPr>
              <a:lstStyle/>
              <a:p>
                <a:r>
                  <a:rPr lang="en-US" altLang="ko-KR" dirty="0">
                    <a:latin typeface="Melior"/>
                  </a:rPr>
                  <a:t>the step length(t) is chosen to approximately(</a:t>
                </a:r>
                <a14:m>
                  <m:oMath xmlns:m="http://schemas.openxmlformats.org/officeDocument/2006/math">
                    <m:sSup>
                      <m:sSupPr>
                        <m:ctrlPr>
                          <a:rPr lang="en-US" altLang="ko-KR" b="0" i="1" smtClean="0">
                            <a:latin typeface="Cambria Math" panose="02040503050406030204" pitchFamily="18" charset="0"/>
                          </a:rPr>
                        </m:ctrlPr>
                      </m:sSupPr>
                      <m:e>
                        <m:r>
                          <a:rPr lang="ko-KR" altLang="en-US" i="1" smtClean="0">
                            <a:latin typeface="Cambria Math" panose="02040503050406030204" pitchFamily="18" charset="0"/>
                          </a:rPr>
                          <m:t>𝛽</m:t>
                        </m:r>
                      </m:e>
                      <m:sup>
                        <m:r>
                          <a:rPr lang="en-US" altLang="ko-KR" b="0" i="1" smtClean="0">
                            <a:latin typeface="Cambria Math" panose="02040503050406030204" pitchFamily="18" charset="0"/>
                          </a:rPr>
                          <m:t>𝑛</m:t>
                        </m:r>
                      </m:sup>
                    </m:sSup>
                    <m:r>
                      <a:rPr lang="en-US" altLang="ko-KR" b="0" i="1" smtClean="0">
                        <a:latin typeface="Cambria Math" panose="02040503050406030204" pitchFamily="18" charset="0"/>
                      </a:rPr>
                      <m:t>𝑡</m:t>
                    </m:r>
                  </m:oMath>
                </a14:m>
                <a:r>
                  <a:rPr lang="en-US" altLang="ko-KR" dirty="0">
                    <a:latin typeface="Melior"/>
                  </a:rPr>
                  <a:t>) along search direction(</a:t>
                </a:r>
                <a14:m>
                  <m:oMath xmlns:m="http://schemas.openxmlformats.org/officeDocument/2006/math">
                    <m:r>
                      <a:rPr lang="ko-KR" altLang="en-US" i="1">
                        <a:latin typeface="Cambria Math" panose="02040503050406030204" pitchFamily="18" charset="0"/>
                      </a:rPr>
                      <m:t>∆</m:t>
                    </m:r>
                    <m:r>
                      <a:rPr lang="en-US" altLang="ko-KR" i="1">
                        <a:latin typeface="Cambria Math" panose="02040503050406030204" pitchFamily="18" charset="0"/>
                      </a:rPr>
                      <m:t>𝑥</m:t>
                    </m:r>
                  </m:oMath>
                </a14:m>
                <a:r>
                  <a:rPr lang="en-US" altLang="ko-KR" dirty="0">
                    <a:latin typeface="Melior"/>
                  </a:rPr>
                  <a:t>) and a slope factor(</a:t>
                </a:r>
                <a14:m>
                  <m:oMath xmlns:m="http://schemas.openxmlformats.org/officeDocument/2006/math">
                    <m:r>
                      <a:rPr lang="ko-KR" altLang="en-US" i="1" smtClean="0">
                        <a:latin typeface="Cambria Math" panose="02040503050406030204" pitchFamily="18" charset="0"/>
                      </a:rPr>
                      <m:t>𝛼</m:t>
                    </m:r>
                  </m:oMath>
                </a14:m>
                <a:r>
                  <a:rPr lang="en-US" altLang="ko-KR" dirty="0">
                    <a:latin typeface="Melior"/>
                  </a:rPr>
                  <a:t>) </a:t>
                </a:r>
              </a:p>
              <a:p>
                <a:r>
                  <a:rPr lang="en-US" altLang="ko-KR" dirty="0">
                    <a:latin typeface="Melior"/>
                  </a:rPr>
                  <a:t>minimize ‘f’ along the ray {x + </a:t>
                </a:r>
                <a:r>
                  <a:rPr lang="en-US" altLang="ko-KR" dirty="0" err="1">
                    <a:latin typeface="Melior"/>
                  </a:rPr>
                  <a:t>tx</a:t>
                </a:r>
                <a:r>
                  <a:rPr lang="en-US" altLang="ko-KR" dirty="0">
                    <a:latin typeface="Melior"/>
                  </a:rPr>
                  <a:t> | t ≥ 0}, or even to just reduce f ‘enough’.</a:t>
                </a:r>
                <a:endParaRPr lang="ko-KR" altLang="en-US" dirty="0">
                  <a:latin typeface="Melior"/>
                </a:endParaRPr>
              </a:p>
            </p:txBody>
          </p:sp>
        </mc:Choice>
        <mc:Fallback xmlns="">
          <p:sp>
            <p:nvSpPr>
              <p:cNvPr id="2" name="직사각형 1">
                <a:extLst>
                  <a:ext uri="{FF2B5EF4-FFF2-40B4-BE49-F238E27FC236}">
                    <a16:creationId xmlns:a16="http://schemas.microsoft.com/office/drawing/2014/main" id="{8434B96E-653A-43FA-BD6E-87CFE87C2BD3}"/>
                  </a:ext>
                </a:extLst>
              </p:cNvPr>
              <p:cNvSpPr>
                <a:spLocks noRot="1" noChangeAspect="1" noMove="1" noResize="1" noEditPoints="1" noAdjustHandles="1" noChangeArrowheads="1" noChangeShapeType="1" noTextEdit="1"/>
              </p:cNvSpPr>
              <p:nvPr/>
            </p:nvSpPr>
            <p:spPr>
              <a:xfrm>
                <a:off x="1231497" y="1230721"/>
                <a:ext cx="9292570" cy="646331"/>
              </a:xfrm>
              <a:prstGeom prst="rect">
                <a:avLst/>
              </a:prstGeom>
              <a:blipFill>
                <a:blip r:embed="rId2"/>
                <a:stretch>
                  <a:fillRect l="-525" t="-5660" r="-1903" b="-1415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1208E591-649F-430D-B944-D126BB2ED4B3}"/>
              </a:ext>
            </a:extLst>
          </p:cNvPr>
          <p:cNvPicPr>
            <a:picLocks noChangeAspect="1"/>
          </p:cNvPicPr>
          <p:nvPr/>
        </p:nvPicPr>
        <p:blipFill>
          <a:blip r:embed="rId3"/>
          <a:stretch>
            <a:fillRect/>
          </a:stretch>
        </p:blipFill>
        <p:spPr>
          <a:xfrm>
            <a:off x="249546" y="3258757"/>
            <a:ext cx="5081492" cy="3405201"/>
          </a:xfrm>
          <a:prstGeom prst="rect">
            <a:avLst/>
          </a:prstGeom>
        </p:spPr>
      </p:pic>
      <p:pic>
        <p:nvPicPr>
          <p:cNvPr id="3" name="그림 2">
            <a:extLst>
              <a:ext uri="{FF2B5EF4-FFF2-40B4-BE49-F238E27FC236}">
                <a16:creationId xmlns:a16="http://schemas.microsoft.com/office/drawing/2014/main" id="{A860F8D9-0A51-48F1-A70B-03FA537E2A1A}"/>
              </a:ext>
            </a:extLst>
          </p:cNvPr>
          <p:cNvPicPr>
            <a:picLocks noChangeAspect="1"/>
          </p:cNvPicPr>
          <p:nvPr/>
        </p:nvPicPr>
        <p:blipFill>
          <a:blip r:embed="rId4"/>
          <a:stretch>
            <a:fillRect/>
          </a:stretch>
        </p:blipFill>
        <p:spPr>
          <a:xfrm>
            <a:off x="3366030" y="2086330"/>
            <a:ext cx="6238875" cy="1438275"/>
          </a:xfrm>
          <a:prstGeom prst="rect">
            <a:avLst/>
          </a:prstGeom>
        </p:spPr>
      </p:pic>
    </p:spTree>
    <p:extLst>
      <p:ext uri="{BB962C8B-B14F-4D97-AF65-F5344CB8AC3E}">
        <p14:creationId xmlns:p14="http://schemas.microsoft.com/office/powerpoint/2010/main" val="1648898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A. Nonlinear Conjugate-Gradient Solution of The CS Optimization Procedure</a:t>
            </a:r>
          </a:p>
        </p:txBody>
      </p:sp>
      <p:sp>
        <p:nvSpPr>
          <p:cNvPr id="16" name="직사각형 15">
            <a:extLst>
              <a:ext uri="{FF2B5EF4-FFF2-40B4-BE49-F238E27FC236}">
                <a16:creationId xmlns:a16="http://schemas.microsoft.com/office/drawing/2014/main" id="{BDAD6447-FEF1-411D-A2B2-649B8113FDF1}"/>
              </a:ext>
            </a:extLst>
          </p:cNvPr>
          <p:cNvSpPr/>
          <p:nvPr/>
        </p:nvSpPr>
        <p:spPr>
          <a:xfrm>
            <a:off x="495300" y="476278"/>
            <a:ext cx="6993063" cy="369332"/>
          </a:xfrm>
          <a:prstGeom prst="rect">
            <a:avLst/>
          </a:prstGeom>
        </p:spPr>
        <p:txBody>
          <a:bodyPr wrap="square">
            <a:spAutoFit/>
          </a:bodyPr>
          <a:lstStyle/>
          <a:p>
            <a:r>
              <a:rPr lang="en-US" altLang="ko-KR" dirty="0">
                <a:latin typeface="Melior"/>
              </a:rPr>
              <a:t>Conjugate gradient</a:t>
            </a:r>
            <a:endParaRPr lang="ko-KR" altLang="en-US" b="1" i="1" dirty="0"/>
          </a:p>
        </p:txBody>
      </p:sp>
      <p:sp>
        <p:nvSpPr>
          <p:cNvPr id="28" name="직사각형 27">
            <a:extLst>
              <a:ext uri="{FF2B5EF4-FFF2-40B4-BE49-F238E27FC236}">
                <a16:creationId xmlns:a16="http://schemas.microsoft.com/office/drawing/2014/main" id="{60325B70-44F2-4E51-9722-0CAE5E272118}"/>
              </a:ext>
            </a:extLst>
          </p:cNvPr>
          <p:cNvSpPr/>
          <p:nvPr/>
        </p:nvSpPr>
        <p:spPr>
          <a:xfrm flipV="1">
            <a:off x="-1151199" y="927393"/>
            <a:ext cx="615766" cy="523876"/>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 name="직사각형 1">
                <a:extLst>
                  <a:ext uri="{FF2B5EF4-FFF2-40B4-BE49-F238E27FC236}">
                    <a16:creationId xmlns:a16="http://schemas.microsoft.com/office/drawing/2014/main" id="{8434B96E-653A-43FA-BD6E-87CFE87C2BD3}"/>
                  </a:ext>
                </a:extLst>
              </p:cNvPr>
              <p:cNvSpPr/>
              <p:nvPr/>
            </p:nvSpPr>
            <p:spPr>
              <a:xfrm>
                <a:off x="5871349" y="1801967"/>
                <a:ext cx="5008318" cy="369332"/>
              </a:xfrm>
              <a:prstGeom prst="rect">
                <a:avLst/>
              </a:prstGeom>
            </p:spPr>
            <p:txBody>
              <a:bodyPr wrap="square">
                <a:spAutoFit/>
              </a:bodyPr>
              <a:lstStyle/>
              <a:p>
                <a14:m>
                  <m:oMath xmlns:m="http://schemas.openxmlformats.org/officeDocument/2006/math">
                    <m:r>
                      <m:rPr>
                        <m:sty m:val="p"/>
                      </m:rPr>
                      <a:rPr lang="el-GR" altLang="ko-KR" i="1" dirty="0" smtClean="0">
                        <a:latin typeface="Cambria Math" panose="02040503050406030204" pitchFamily="18" charset="0"/>
                        <a:ea typeface="Cambria Math" panose="02040503050406030204" pitchFamily="18" charset="0"/>
                      </a:rPr>
                      <m:t>β</m:t>
                    </m:r>
                    <m:r>
                      <a:rPr lang="en-US" altLang="ko-KR" b="0" i="1" dirty="0" smtClean="0">
                        <a:latin typeface="Cambria Math" panose="02040503050406030204" pitchFamily="18" charset="0"/>
                        <a:ea typeface="Cambria Math" panose="02040503050406030204" pitchFamily="18" charset="0"/>
                      </a:rPr>
                      <m:t> : </m:t>
                    </m:r>
                  </m:oMath>
                </a14:m>
                <a:r>
                  <a:rPr lang="en-US" altLang="ko-KR" dirty="0">
                    <a:latin typeface="Melior"/>
                  </a:rPr>
                  <a:t>factor using for update next search direction</a:t>
                </a:r>
                <a:endParaRPr lang="ko-KR" altLang="en-US" dirty="0">
                  <a:latin typeface="Melior"/>
                </a:endParaRPr>
              </a:p>
            </p:txBody>
          </p:sp>
        </mc:Choice>
        <mc:Fallback xmlns="">
          <p:sp>
            <p:nvSpPr>
              <p:cNvPr id="2" name="직사각형 1">
                <a:extLst>
                  <a:ext uri="{FF2B5EF4-FFF2-40B4-BE49-F238E27FC236}">
                    <a16:creationId xmlns:a16="http://schemas.microsoft.com/office/drawing/2014/main" id="{8434B96E-653A-43FA-BD6E-87CFE87C2BD3}"/>
                  </a:ext>
                </a:extLst>
              </p:cNvPr>
              <p:cNvSpPr>
                <a:spLocks noRot="1" noChangeAspect="1" noMove="1" noResize="1" noEditPoints="1" noAdjustHandles="1" noChangeArrowheads="1" noChangeShapeType="1" noTextEdit="1"/>
              </p:cNvSpPr>
              <p:nvPr/>
            </p:nvSpPr>
            <p:spPr>
              <a:xfrm>
                <a:off x="5871349" y="1801967"/>
                <a:ext cx="5008318" cy="369332"/>
              </a:xfrm>
              <a:prstGeom prst="rect">
                <a:avLst/>
              </a:prstGeom>
              <a:blipFill>
                <a:blip r:embed="rId2"/>
                <a:stretch>
                  <a:fillRect l="-365" t="-10000" b="-26667"/>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058406DD-0908-40C5-B2A4-F6E0C75E9EE1}"/>
              </a:ext>
            </a:extLst>
          </p:cNvPr>
          <p:cNvPicPr>
            <a:picLocks noChangeAspect="1"/>
          </p:cNvPicPr>
          <p:nvPr/>
        </p:nvPicPr>
        <p:blipFill>
          <a:blip r:embed="rId3"/>
          <a:stretch>
            <a:fillRect/>
          </a:stretch>
        </p:blipFill>
        <p:spPr>
          <a:xfrm>
            <a:off x="1062567" y="1434335"/>
            <a:ext cx="4191000" cy="3962400"/>
          </a:xfrm>
          <a:prstGeom prst="rect">
            <a:avLst/>
          </a:prstGeom>
        </p:spPr>
      </p:pic>
    </p:spTree>
    <p:extLst>
      <p:ext uri="{BB962C8B-B14F-4D97-AF65-F5344CB8AC3E}">
        <p14:creationId xmlns:p14="http://schemas.microsoft.com/office/powerpoint/2010/main" val="198954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3054874" cy="1200329"/>
          </a:xfrm>
          <a:prstGeom prst="rect">
            <a:avLst/>
          </a:prstGeom>
          <a:noFill/>
        </p:spPr>
        <p:txBody>
          <a:bodyPr wrap="square" rtlCol="0">
            <a:spAutoFit/>
          </a:bodyPr>
          <a:lstStyle/>
          <a:p>
            <a:r>
              <a:rPr lang="en-US" altLang="ko-KR" sz="3600" b="1" dirty="0"/>
              <a:t>1. </a:t>
            </a:r>
          </a:p>
          <a:p>
            <a:r>
              <a:rPr lang="en-US" altLang="ko-KR" sz="3600" b="1" dirty="0"/>
              <a:t>Introduction</a:t>
            </a:r>
            <a:endParaRPr lang="en-US" altLang="ko-KR" sz="2800" b="1" dirty="0"/>
          </a:p>
        </p:txBody>
      </p:sp>
      <p:sp>
        <p:nvSpPr>
          <p:cNvPr id="6" name="직사각형 5">
            <a:extLst>
              <a:ext uri="{FF2B5EF4-FFF2-40B4-BE49-F238E27FC236}">
                <a16:creationId xmlns:a16="http://schemas.microsoft.com/office/drawing/2014/main" id="{3C072047-09A0-486A-AED5-1D80CB1982A4}"/>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77AFBAB8-08D3-465E-A5FB-E7221B94F147}"/>
              </a:ext>
            </a:extLst>
          </p:cNvPr>
          <p:cNvSpPr txBox="1"/>
          <p:nvPr/>
        </p:nvSpPr>
        <p:spPr>
          <a:xfrm>
            <a:off x="7209063" y="2967467"/>
            <a:ext cx="4620079" cy="830997"/>
          </a:xfrm>
          <a:prstGeom prst="rect">
            <a:avLst/>
          </a:prstGeom>
          <a:noFill/>
        </p:spPr>
        <p:txBody>
          <a:bodyPr wrap="square" rtlCol="0">
            <a:spAutoFit/>
          </a:bodyPr>
          <a:lstStyle/>
          <a:p>
            <a:r>
              <a:rPr lang="en-US" altLang="ko-KR" sz="1600" b="1" dirty="0">
                <a:latin typeface="Melior"/>
              </a:rPr>
              <a:t>Sparsity</a:t>
            </a:r>
            <a:r>
              <a:rPr lang="en-US" altLang="ko-KR" sz="1600" dirty="0">
                <a:latin typeface="Melior"/>
              </a:rPr>
              <a:t> </a:t>
            </a:r>
            <a:br>
              <a:rPr lang="en-US" altLang="ko-KR" sz="1600" dirty="0">
                <a:latin typeface="Melior"/>
              </a:rPr>
            </a:br>
            <a:r>
              <a:rPr lang="en-US" altLang="ko-KR" sz="1600" i="1" dirty="0">
                <a:latin typeface="Melior"/>
              </a:rPr>
              <a:t>: most transform coefficients are negligible and relatively few values with nonzero values are crucial.</a:t>
            </a:r>
            <a:endParaRPr lang="ko-KR" altLang="en-US" sz="1600" i="1" dirty="0">
              <a:latin typeface="Melior"/>
            </a:endParaRPr>
          </a:p>
        </p:txBody>
      </p:sp>
      <p:sp>
        <p:nvSpPr>
          <p:cNvPr id="10" name="직사각형 9">
            <a:extLst>
              <a:ext uri="{FF2B5EF4-FFF2-40B4-BE49-F238E27FC236}">
                <a16:creationId xmlns:a16="http://schemas.microsoft.com/office/drawing/2014/main" id="{EF601792-F485-4044-A18C-E25E733F8E6F}"/>
              </a:ext>
            </a:extLst>
          </p:cNvPr>
          <p:cNvSpPr/>
          <p:nvPr/>
        </p:nvSpPr>
        <p:spPr>
          <a:xfrm>
            <a:off x="549487" y="4982749"/>
            <a:ext cx="11525492" cy="1169551"/>
          </a:xfrm>
          <a:prstGeom prst="rect">
            <a:avLst/>
          </a:prstGeom>
        </p:spPr>
        <p:txBody>
          <a:bodyPr wrap="square">
            <a:spAutoFit/>
          </a:bodyPr>
          <a:lstStyle/>
          <a:p>
            <a:r>
              <a:rPr lang="en-US" altLang="ko-KR" sz="1400" i="1" dirty="0">
                <a:latin typeface="Melior"/>
              </a:rPr>
              <a:t>Since the images we intend to acquire will be compressible, with a few significant coefficients, is it really necessary to acquire all that data in the first place?</a:t>
            </a:r>
          </a:p>
          <a:p>
            <a:endParaRPr lang="en-US" altLang="ko-KR" sz="1400" i="1" dirty="0">
              <a:latin typeface="Melior"/>
            </a:endParaRPr>
          </a:p>
          <a:p>
            <a:r>
              <a:rPr lang="en-US" altLang="ko-KR" sz="1400" i="1" dirty="0">
                <a:latin typeface="Melior"/>
              </a:rPr>
              <a:t>Can we simply measure the compressed information, and reconstruct the same image like the fully sampled one?</a:t>
            </a:r>
          </a:p>
          <a:p>
            <a:endParaRPr lang="en-US" altLang="ko-KR" sz="1400" i="1" dirty="0">
              <a:latin typeface="Melior"/>
            </a:endParaRPr>
          </a:p>
          <a:p>
            <a:r>
              <a:rPr lang="en-US" altLang="ko-KR" sz="1400" i="1" dirty="0">
                <a:latin typeface="Melior"/>
              </a:rPr>
              <a:t>Furthermore, since MRI measures Fourier coefficients, the question is whether it is possible to do the above by measuring only a subset of </a:t>
            </a:r>
            <a:r>
              <a:rPr lang="en-US" altLang="ko-KR" sz="1400" i="1" dirty="0">
                <a:latin typeface="Melior-Italic"/>
              </a:rPr>
              <a:t>k</a:t>
            </a:r>
            <a:r>
              <a:rPr lang="en-US" altLang="ko-KR" sz="1400" i="1" dirty="0">
                <a:latin typeface="Melior"/>
              </a:rPr>
              <a:t>-space?</a:t>
            </a:r>
            <a:endParaRPr lang="ko-KR" altLang="en-US" sz="1400" i="1" dirty="0"/>
          </a:p>
        </p:txBody>
      </p:sp>
    </p:spTree>
    <p:extLst>
      <p:ext uri="{BB962C8B-B14F-4D97-AF65-F5344CB8AC3E}">
        <p14:creationId xmlns:p14="http://schemas.microsoft.com/office/powerpoint/2010/main" val="89134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1. Introduction</a:t>
            </a:r>
          </a:p>
        </p:txBody>
      </p:sp>
      <p:sp>
        <p:nvSpPr>
          <p:cNvPr id="5" name="TextBox 4">
            <a:extLst>
              <a:ext uri="{FF2B5EF4-FFF2-40B4-BE49-F238E27FC236}">
                <a16:creationId xmlns:a16="http://schemas.microsoft.com/office/drawing/2014/main" id="{8CA47EAF-2FC9-4E77-9D93-32E50F7620ED}"/>
              </a:ext>
            </a:extLst>
          </p:cNvPr>
          <p:cNvSpPr txBox="1"/>
          <p:nvPr/>
        </p:nvSpPr>
        <p:spPr>
          <a:xfrm>
            <a:off x="673768" y="977747"/>
            <a:ext cx="11421979" cy="1323439"/>
          </a:xfrm>
          <a:prstGeom prst="rect">
            <a:avLst/>
          </a:prstGeom>
          <a:noFill/>
        </p:spPr>
        <p:txBody>
          <a:bodyPr wrap="square" rtlCol="0">
            <a:spAutoFit/>
          </a:bodyPr>
          <a:lstStyle/>
          <a:p>
            <a:r>
              <a:rPr lang="en-US" altLang="ko-KR" sz="2000" b="1" dirty="0">
                <a:latin typeface="Melior"/>
              </a:rPr>
              <a:t>The data acquisition speed of MRI is circumscribed </a:t>
            </a:r>
            <a:r>
              <a:rPr lang="en-US" altLang="ko-KR" sz="2000" dirty="0">
                <a:latin typeface="Melior"/>
              </a:rPr>
              <a:t>by physical(gradient amp) and physiological(nerve stimulation) constraints. Therefore, many researches are seeking for methods to </a:t>
            </a:r>
            <a:r>
              <a:rPr lang="en-US" altLang="ko-KR" sz="2000" b="1" dirty="0">
                <a:latin typeface="Melior"/>
              </a:rPr>
              <a:t>reduce the amount of acquired data without degrading the image quality.</a:t>
            </a:r>
            <a:endParaRPr lang="ko-KR" altLang="en-US" sz="2000" b="1" dirty="0">
              <a:latin typeface="Melior"/>
            </a:endParaRPr>
          </a:p>
          <a:p>
            <a:endParaRPr lang="ko-KR" altLang="en-US" sz="2000" dirty="0">
              <a:latin typeface="Melior"/>
            </a:endParaRPr>
          </a:p>
        </p:txBody>
      </p:sp>
      <p:sp>
        <p:nvSpPr>
          <p:cNvPr id="26" name="TextBox 25">
            <a:extLst>
              <a:ext uri="{FF2B5EF4-FFF2-40B4-BE49-F238E27FC236}">
                <a16:creationId xmlns:a16="http://schemas.microsoft.com/office/drawing/2014/main" id="{BCDC183C-1C08-4075-BCA6-06885C1DD9B4}"/>
              </a:ext>
            </a:extLst>
          </p:cNvPr>
          <p:cNvSpPr txBox="1"/>
          <p:nvPr/>
        </p:nvSpPr>
        <p:spPr>
          <a:xfrm>
            <a:off x="673767" y="2337315"/>
            <a:ext cx="11421979" cy="1477328"/>
          </a:xfrm>
          <a:prstGeom prst="rect">
            <a:avLst/>
          </a:prstGeom>
          <a:noFill/>
        </p:spPr>
        <p:txBody>
          <a:bodyPr wrap="square" rtlCol="0">
            <a:spAutoFit/>
          </a:bodyPr>
          <a:lstStyle/>
          <a:p>
            <a:r>
              <a:rPr lang="en-US" altLang="ko-KR" sz="2000" dirty="0">
                <a:latin typeface="Melior"/>
              </a:rPr>
              <a:t>Proposed </a:t>
            </a:r>
            <a:r>
              <a:rPr lang="en-US" altLang="ko-KR" sz="2000" b="1" dirty="0">
                <a:latin typeface="Melior"/>
              </a:rPr>
              <a:t>methods to mitigate </a:t>
            </a:r>
            <a:r>
              <a:rPr lang="en-US" altLang="ko-KR" sz="2000" b="1" dirty="0" err="1">
                <a:latin typeface="Melior"/>
              </a:rPr>
              <a:t>undersampling</a:t>
            </a:r>
            <a:r>
              <a:rPr lang="en-US" altLang="ko-KR" sz="2000" b="1" dirty="0">
                <a:latin typeface="Melior"/>
              </a:rPr>
              <a:t> artifacts </a:t>
            </a:r>
            <a:r>
              <a:rPr lang="en-US" altLang="ko-KR" sz="2000" dirty="0">
                <a:latin typeface="Melior"/>
              </a:rPr>
              <a:t>are</a:t>
            </a:r>
          </a:p>
          <a:p>
            <a:endParaRPr lang="en-US" altLang="ko-KR" sz="1000" i="1" dirty="0">
              <a:latin typeface="Melior"/>
            </a:endParaRPr>
          </a:p>
          <a:p>
            <a:r>
              <a:rPr lang="en-US" altLang="ko-KR" sz="2000" i="1" dirty="0">
                <a:latin typeface="Melior"/>
              </a:rPr>
              <a:t>	1) </a:t>
            </a:r>
            <a:r>
              <a:rPr lang="en-US" altLang="ko-KR" sz="2000" b="1" i="1" dirty="0">
                <a:latin typeface="Melior"/>
              </a:rPr>
              <a:t>Generating artifacts that are incoherent or less visually apparent</a:t>
            </a:r>
            <a:r>
              <a:rPr lang="en-US" altLang="ko-KR" sz="2000" i="1" dirty="0">
                <a:latin typeface="Melior"/>
              </a:rPr>
              <a:t>, at the expense of SNR</a:t>
            </a:r>
            <a:endParaRPr lang="en-US" altLang="ko-KR" i="1" dirty="0">
              <a:latin typeface="Melior"/>
            </a:endParaRPr>
          </a:p>
          <a:p>
            <a:r>
              <a:rPr lang="en-US" altLang="ko-KR" sz="2000" i="1" dirty="0">
                <a:latin typeface="Melior"/>
              </a:rPr>
              <a:t>	2) Exploiting </a:t>
            </a:r>
            <a:r>
              <a:rPr lang="en-US" altLang="ko-KR" sz="2000" b="1" i="1" dirty="0">
                <a:latin typeface="Melior"/>
              </a:rPr>
              <a:t>redundancy in k-space</a:t>
            </a:r>
            <a:r>
              <a:rPr lang="en-US" altLang="ko-KR" sz="2000" i="1" dirty="0">
                <a:latin typeface="Melior"/>
              </a:rPr>
              <a:t>, such as partial-Fourier, parallel imaging</a:t>
            </a:r>
          </a:p>
          <a:p>
            <a:r>
              <a:rPr lang="en-US" altLang="ko-KR" sz="2000" i="1" dirty="0">
                <a:latin typeface="Melior"/>
              </a:rPr>
              <a:t>	3) Exploiting either </a:t>
            </a:r>
            <a:r>
              <a:rPr lang="en-US" altLang="ko-KR" sz="2000" b="1" i="1" dirty="0">
                <a:latin typeface="Melior"/>
              </a:rPr>
              <a:t>spatial or temporal redundancy </a:t>
            </a:r>
            <a:r>
              <a:rPr lang="en-US" altLang="ko-KR" sz="2000" i="1" dirty="0">
                <a:latin typeface="Melior"/>
              </a:rPr>
              <a:t>or both</a:t>
            </a:r>
            <a:endParaRPr lang="ko-KR" altLang="en-US" sz="2000" i="1" dirty="0">
              <a:latin typeface="Melior"/>
            </a:endParaRPr>
          </a:p>
        </p:txBody>
      </p:sp>
      <p:sp>
        <p:nvSpPr>
          <p:cNvPr id="29" name="TextBox 28">
            <a:extLst>
              <a:ext uri="{FF2B5EF4-FFF2-40B4-BE49-F238E27FC236}">
                <a16:creationId xmlns:a16="http://schemas.microsoft.com/office/drawing/2014/main" id="{5007022F-4355-40CE-862E-AEA7DD99D930}"/>
              </a:ext>
            </a:extLst>
          </p:cNvPr>
          <p:cNvSpPr txBox="1"/>
          <p:nvPr/>
        </p:nvSpPr>
        <p:spPr>
          <a:xfrm>
            <a:off x="673766" y="4064191"/>
            <a:ext cx="11421979" cy="707886"/>
          </a:xfrm>
          <a:prstGeom prst="rect">
            <a:avLst/>
          </a:prstGeom>
          <a:noFill/>
        </p:spPr>
        <p:txBody>
          <a:bodyPr wrap="square" rtlCol="0">
            <a:spAutoFit/>
          </a:bodyPr>
          <a:lstStyle/>
          <a:p>
            <a:r>
              <a:rPr lang="en-US" altLang="ko-KR" sz="2000" dirty="0">
                <a:latin typeface="Melior"/>
              </a:rPr>
              <a:t>In this article we aim </a:t>
            </a:r>
            <a:r>
              <a:rPr lang="en-US" altLang="ko-KR" sz="2000" b="1" dirty="0">
                <a:latin typeface="Melior"/>
              </a:rPr>
              <a:t>to exploit the implicit sparsity in MR images(transform sparsity) </a:t>
            </a:r>
            <a:r>
              <a:rPr lang="en-US" altLang="ko-KR" sz="2000" dirty="0">
                <a:latin typeface="Melior"/>
              </a:rPr>
              <a:t>and develop an approach combining </a:t>
            </a:r>
            <a:r>
              <a:rPr lang="en-US" altLang="ko-KR" sz="2000" b="1" i="1" dirty="0">
                <a:latin typeface="Melior"/>
              </a:rPr>
              <a:t>1) </a:t>
            </a:r>
            <a:r>
              <a:rPr lang="en-US" altLang="ko-KR" sz="2000" b="1" dirty="0">
                <a:latin typeface="Melior"/>
              </a:rPr>
              <a:t>and </a:t>
            </a:r>
            <a:r>
              <a:rPr lang="en-US" altLang="ko-KR" sz="2000" b="1" i="1" dirty="0">
                <a:latin typeface="Melior"/>
              </a:rPr>
              <a:t>2) methods(SNR trade off and k-space redundancy)</a:t>
            </a:r>
            <a:r>
              <a:rPr lang="en-US" altLang="ko-KR" sz="2000" b="1" dirty="0">
                <a:latin typeface="Melior"/>
              </a:rPr>
              <a:t>.</a:t>
            </a:r>
            <a:endParaRPr lang="ko-KR" altLang="en-US" sz="2000" b="1" dirty="0">
              <a:latin typeface="Melior"/>
            </a:endParaRPr>
          </a:p>
        </p:txBody>
      </p:sp>
      <p:sp>
        <p:nvSpPr>
          <p:cNvPr id="30" name="TextBox 29">
            <a:extLst>
              <a:ext uri="{FF2B5EF4-FFF2-40B4-BE49-F238E27FC236}">
                <a16:creationId xmlns:a16="http://schemas.microsoft.com/office/drawing/2014/main" id="{E2789D75-DC07-41A0-9406-AAEAE624F90B}"/>
              </a:ext>
            </a:extLst>
          </p:cNvPr>
          <p:cNvSpPr txBox="1"/>
          <p:nvPr/>
        </p:nvSpPr>
        <p:spPr>
          <a:xfrm>
            <a:off x="5698814" y="7046686"/>
            <a:ext cx="6810163" cy="738664"/>
          </a:xfrm>
          <a:prstGeom prst="rect">
            <a:avLst/>
          </a:prstGeom>
          <a:noFill/>
        </p:spPr>
        <p:txBody>
          <a:bodyPr wrap="square" rtlCol="0">
            <a:spAutoFit/>
          </a:bodyPr>
          <a:lstStyle/>
          <a:p>
            <a:r>
              <a:rPr lang="en-US" altLang="ko-KR" sz="1400" dirty="0">
                <a:latin typeface="Melior"/>
              </a:rPr>
              <a:t>Ex. The identity transform</a:t>
            </a:r>
          </a:p>
          <a:p>
            <a:r>
              <a:rPr lang="en-US" altLang="ko-KR" sz="1400" dirty="0">
                <a:latin typeface="Melior"/>
              </a:rPr>
              <a:t>	-&gt; the transform domain is simply the image domain itself.</a:t>
            </a:r>
          </a:p>
          <a:p>
            <a:r>
              <a:rPr lang="en-US" altLang="ko-KR" sz="1400" dirty="0">
                <a:latin typeface="Melior"/>
              </a:rPr>
              <a:t>	-&gt; For example, angiograms are extremely sparse in the pixel representation.</a:t>
            </a:r>
            <a:endParaRPr lang="ko-KR" altLang="en-US" sz="1400" dirty="0">
              <a:latin typeface="Melior"/>
            </a:endParaRPr>
          </a:p>
        </p:txBody>
      </p:sp>
      <p:sp>
        <p:nvSpPr>
          <p:cNvPr id="31" name="직사각형 30">
            <a:extLst>
              <a:ext uri="{FF2B5EF4-FFF2-40B4-BE49-F238E27FC236}">
                <a16:creationId xmlns:a16="http://schemas.microsoft.com/office/drawing/2014/main" id="{3632FE37-84B0-4EE6-AA8B-0321F998FA63}"/>
              </a:ext>
            </a:extLst>
          </p:cNvPr>
          <p:cNvSpPr/>
          <p:nvPr/>
        </p:nvSpPr>
        <p:spPr>
          <a:xfrm>
            <a:off x="5698814" y="8034898"/>
            <a:ext cx="6984335" cy="1169551"/>
          </a:xfrm>
          <a:prstGeom prst="rect">
            <a:avLst/>
          </a:prstGeom>
        </p:spPr>
        <p:txBody>
          <a:bodyPr wrap="square">
            <a:spAutoFit/>
          </a:bodyPr>
          <a:lstStyle/>
          <a:p>
            <a:r>
              <a:rPr lang="en-US" altLang="ko-KR" sz="1400" dirty="0">
                <a:latin typeface="Melior"/>
              </a:rPr>
              <a:t>Ex. More complex medical images</a:t>
            </a:r>
          </a:p>
          <a:p>
            <a:r>
              <a:rPr lang="en-US" altLang="ko-KR" sz="1400" dirty="0">
                <a:latin typeface="Melior"/>
              </a:rPr>
              <a:t>	-&gt; may not be sparse in the pixel representation</a:t>
            </a:r>
          </a:p>
          <a:p>
            <a:r>
              <a:rPr lang="en-US" altLang="ko-KR" sz="1400" dirty="0">
                <a:latin typeface="Melior"/>
              </a:rPr>
              <a:t>	-&gt; but they do exhibit transform sparsity, since they have a sparse representation 	in terms of spatial finite differences, in terms of their wavelet coefficients, or </a:t>
            </a:r>
          </a:p>
          <a:p>
            <a:r>
              <a:rPr lang="en-US" altLang="ko-KR" sz="1400" dirty="0">
                <a:latin typeface="Melior"/>
              </a:rPr>
              <a:t>	in terms of other transforms.</a:t>
            </a:r>
            <a:endParaRPr lang="ko-KR" altLang="en-US" sz="1400" dirty="0">
              <a:latin typeface="Melior"/>
            </a:endParaRPr>
          </a:p>
        </p:txBody>
      </p:sp>
      <p:sp>
        <p:nvSpPr>
          <p:cNvPr id="32" name="직사각형 31">
            <a:extLst>
              <a:ext uri="{FF2B5EF4-FFF2-40B4-BE49-F238E27FC236}">
                <a16:creationId xmlns:a16="http://schemas.microsoft.com/office/drawing/2014/main" id="{40BA0B95-A0B3-43F4-BF6A-81593F1D4CE1}"/>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3460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1. Introduction</a:t>
            </a:r>
          </a:p>
        </p:txBody>
      </p:sp>
      <p:sp>
        <p:nvSpPr>
          <p:cNvPr id="2" name="직사각형 1">
            <a:extLst>
              <a:ext uri="{FF2B5EF4-FFF2-40B4-BE49-F238E27FC236}">
                <a16:creationId xmlns:a16="http://schemas.microsoft.com/office/drawing/2014/main" id="{52FF79B6-D1F4-4B74-80A0-3F868D5CFC9B}"/>
              </a:ext>
            </a:extLst>
          </p:cNvPr>
          <p:cNvSpPr/>
          <p:nvPr/>
        </p:nvSpPr>
        <p:spPr>
          <a:xfrm>
            <a:off x="635666" y="977747"/>
            <a:ext cx="11086434" cy="1015663"/>
          </a:xfrm>
          <a:prstGeom prst="rect">
            <a:avLst/>
          </a:prstGeom>
        </p:spPr>
        <p:txBody>
          <a:bodyPr wrap="square">
            <a:spAutoFit/>
          </a:bodyPr>
          <a:lstStyle/>
          <a:p>
            <a:r>
              <a:rPr lang="en-US" altLang="ko-KR" sz="2000" b="1" dirty="0">
                <a:latin typeface="Melior"/>
              </a:rPr>
              <a:t>Sparsity</a:t>
            </a:r>
            <a:r>
              <a:rPr lang="en-US" altLang="ko-KR" sz="2000" dirty="0">
                <a:latin typeface="Melior"/>
              </a:rPr>
              <a:t> is a constraint, generalizing the notion of finite object support. </a:t>
            </a:r>
          </a:p>
          <a:p>
            <a:r>
              <a:rPr lang="en-US" altLang="ko-KR" sz="2000" dirty="0">
                <a:latin typeface="Melior"/>
              </a:rPr>
              <a:t>It is well understood why support constraints in image space (i.e., small FOV or band-pass sampling) enable sparser sampling of </a:t>
            </a:r>
            <a:r>
              <a:rPr lang="en-US" altLang="ko-KR" sz="2000" i="1" dirty="0">
                <a:latin typeface="Melior"/>
              </a:rPr>
              <a:t>k</a:t>
            </a:r>
            <a:r>
              <a:rPr lang="en-US" altLang="ko-KR" sz="2000" dirty="0">
                <a:latin typeface="Melior"/>
              </a:rPr>
              <a:t>-space.</a:t>
            </a:r>
            <a:endParaRPr lang="ko-KR" altLang="en-US" sz="2000" dirty="0">
              <a:latin typeface="Melior"/>
            </a:endParaRPr>
          </a:p>
        </p:txBody>
      </p:sp>
      <p:sp>
        <p:nvSpPr>
          <p:cNvPr id="5" name="직사각형 4">
            <a:extLst>
              <a:ext uri="{FF2B5EF4-FFF2-40B4-BE49-F238E27FC236}">
                <a16:creationId xmlns:a16="http://schemas.microsoft.com/office/drawing/2014/main" id="{D57EC3E7-B9C7-4C2C-BC92-7422FF6DE441}"/>
              </a:ext>
            </a:extLst>
          </p:cNvPr>
          <p:cNvSpPr/>
          <p:nvPr/>
        </p:nvSpPr>
        <p:spPr>
          <a:xfrm>
            <a:off x="635666" y="2081937"/>
            <a:ext cx="11237020" cy="1631216"/>
          </a:xfrm>
          <a:prstGeom prst="rect">
            <a:avLst/>
          </a:prstGeom>
        </p:spPr>
        <p:txBody>
          <a:bodyPr wrap="square">
            <a:spAutoFit/>
          </a:bodyPr>
          <a:lstStyle/>
          <a:p>
            <a:r>
              <a:rPr lang="en-US" altLang="ko-KR" sz="2000" dirty="0">
                <a:latin typeface="Melior"/>
              </a:rPr>
              <a:t>Sparsity constraints are more general because nonzero coefficients do not have to be bunched together in a specified region. </a:t>
            </a:r>
          </a:p>
          <a:p>
            <a:br>
              <a:rPr lang="en-US" altLang="ko-KR" sz="2000" dirty="0">
                <a:latin typeface="Melior"/>
              </a:rPr>
            </a:br>
            <a:r>
              <a:rPr lang="en-US" altLang="ko-KR" sz="2000" dirty="0">
                <a:latin typeface="Melior"/>
              </a:rPr>
              <a:t>Transform sparsity is even more general because the sparsity needs only to be evident in some transform domain.</a:t>
            </a:r>
            <a:endParaRPr lang="ko-KR" altLang="en-US" sz="2000" dirty="0"/>
          </a:p>
        </p:txBody>
      </p:sp>
      <p:sp>
        <p:nvSpPr>
          <p:cNvPr id="9" name="직사각형 8">
            <a:extLst>
              <a:ext uri="{FF2B5EF4-FFF2-40B4-BE49-F238E27FC236}">
                <a16:creationId xmlns:a16="http://schemas.microsoft.com/office/drawing/2014/main" id="{B3FF44DF-3689-4A1F-8088-9BF951E2095A}"/>
              </a:ext>
            </a:extLst>
          </p:cNvPr>
          <p:cNvSpPr/>
          <p:nvPr/>
        </p:nvSpPr>
        <p:spPr>
          <a:xfrm>
            <a:off x="635665" y="4218785"/>
            <a:ext cx="10801589" cy="400110"/>
          </a:xfrm>
          <a:prstGeom prst="rect">
            <a:avLst/>
          </a:prstGeom>
        </p:spPr>
        <p:txBody>
          <a:bodyPr wrap="square">
            <a:spAutoFit/>
          </a:bodyPr>
          <a:lstStyle/>
          <a:p>
            <a:r>
              <a:rPr lang="en-US" altLang="ko-KR" sz="2000" dirty="0">
                <a:latin typeface="Melior"/>
              </a:rPr>
              <a:t>Sparsity constraints, under the right circumstances, can enable sparser sampling of </a:t>
            </a:r>
            <a:r>
              <a:rPr lang="en-US" altLang="ko-KR" sz="2000" i="1" dirty="0">
                <a:latin typeface="Melior-Italic"/>
              </a:rPr>
              <a:t>k</a:t>
            </a:r>
            <a:r>
              <a:rPr lang="en-US" altLang="ko-KR" sz="2000" dirty="0">
                <a:latin typeface="Melior"/>
              </a:rPr>
              <a:t>-space as well.</a:t>
            </a:r>
            <a:endParaRPr lang="ko-KR" altLang="en-US" sz="2000" dirty="0"/>
          </a:p>
        </p:txBody>
      </p:sp>
      <p:sp>
        <p:nvSpPr>
          <p:cNvPr id="11" name="직사각형 10">
            <a:extLst>
              <a:ext uri="{FF2B5EF4-FFF2-40B4-BE49-F238E27FC236}">
                <a16:creationId xmlns:a16="http://schemas.microsoft.com/office/drawing/2014/main" id="{CC74E655-C247-43FD-85E9-EFBB1C727F2A}"/>
              </a:ext>
            </a:extLst>
          </p:cNvPr>
          <p:cNvSpPr/>
          <p:nvPr/>
        </p:nvSpPr>
        <p:spPr>
          <a:xfrm>
            <a:off x="9579428" y="-1328893"/>
            <a:ext cx="6096000" cy="923330"/>
          </a:xfrm>
          <a:prstGeom prst="rect">
            <a:avLst/>
          </a:prstGeom>
        </p:spPr>
        <p:txBody>
          <a:bodyPr>
            <a:spAutoFit/>
          </a:bodyPr>
          <a:lstStyle/>
          <a:p>
            <a:r>
              <a:rPr lang="en-US" altLang="ko-KR" dirty="0">
                <a:solidFill>
                  <a:srgbClr val="222222"/>
                </a:solidFill>
                <a:latin typeface="Arial" panose="020B0604020202020204" pitchFamily="34" charset="0"/>
              </a:rPr>
              <a:t>In </a:t>
            </a:r>
            <a:r>
              <a:rPr lang="en-US" altLang="ko-KR" dirty="0">
                <a:solidFill>
                  <a:srgbClr val="0B0080"/>
                </a:solidFill>
                <a:latin typeface="Arial" panose="020B0604020202020204" pitchFamily="34" charset="0"/>
                <a:hlinkClick r:id="rId2" tooltip="Mathematics"/>
              </a:rPr>
              <a:t>mathematics</a:t>
            </a:r>
            <a:r>
              <a:rPr lang="en-US" altLang="ko-KR" dirty="0">
                <a:solidFill>
                  <a:srgbClr val="222222"/>
                </a:solidFill>
                <a:latin typeface="Arial" panose="020B0604020202020204" pitchFamily="34" charset="0"/>
              </a:rPr>
              <a:t>, the </a:t>
            </a:r>
            <a:r>
              <a:rPr lang="en-US" altLang="ko-KR" b="1" dirty="0">
                <a:solidFill>
                  <a:srgbClr val="222222"/>
                </a:solidFill>
                <a:latin typeface="Arial" panose="020B0604020202020204" pitchFamily="34" charset="0"/>
              </a:rPr>
              <a:t>support</a:t>
            </a:r>
            <a:r>
              <a:rPr lang="en-US" altLang="ko-KR" dirty="0">
                <a:solidFill>
                  <a:srgbClr val="222222"/>
                </a:solidFill>
                <a:latin typeface="Arial" panose="020B0604020202020204" pitchFamily="34" charset="0"/>
              </a:rPr>
              <a:t> of a real-valued </a:t>
            </a:r>
            <a:r>
              <a:rPr lang="en-US" altLang="ko-KR" dirty="0">
                <a:solidFill>
                  <a:srgbClr val="0B0080"/>
                </a:solidFill>
                <a:latin typeface="Arial" panose="020B0604020202020204" pitchFamily="34" charset="0"/>
                <a:hlinkClick r:id="rId3" tooltip="Function (mathematics)"/>
              </a:rPr>
              <a:t>function</a:t>
            </a:r>
            <a:r>
              <a:rPr lang="en-US" altLang="ko-KR" dirty="0">
                <a:solidFill>
                  <a:srgbClr val="222222"/>
                </a:solidFill>
                <a:latin typeface="Arial" panose="020B0604020202020204" pitchFamily="34" charset="0"/>
              </a:rPr>
              <a:t> </a:t>
            </a:r>
            <a:r>
              <a:rPr lang="en-US" altLang="ko-KR" i="1" dirty="0">
                <a:solidFill>
                  <a:srgbClr val="222222"/>
                </a:solidFill>
                <a:latin typeface="Arial" panose="020B0604020202020204" pitchFamily="34" charset="0"/>
              </a:rPr>
              <a:t>f</a:t>
            </a:r>
            <a:r>
              <a:rPr lang="en-US" altLang="ko-KR" dirty="0">
                <a:solidFill>
                  <a:srgbClr val="222222"/>
                </a:solidFill>
                <a:latin typeface="Arial" panose="020B0604020202020204" pitchFamily="34" charset="0"/>
              </a:rPr>
              <a:t> is the subset of the </a:t>
            </a:r>
            <a:r>
              <a:rPr lang="en-US" altLang="ko-KR" dirty="0">
                <a:solidFill>
                  <a:srgbClr val="0B0080"/>
                </a:solidFill>
                <a:latin typeface="Arial" panose="020B0604020202020204" pitchFamily="34" charset="0"/>
                <a:hlinkClick r:id="rId4" tooltip="Domain of a function"/>
              </a:rPr>
              <a:t>domain</a:t>
            </a:r>
            <a:r>
              <a:rPr lang="en-US" altLang="ko-KR" dirty="0">
                <a:solidFill>
                  <a:srgbClr val="222222"/>
                </a:solidFill>
                <a:latin typeface="Arial" panose="020B0604020202020204" pitchFamily="34" charset="0"/>
              </a:rPr>
              <a:t> containing those elements which are not mapped to zero.</a:t>
            </a:r>
            <a:endParaRPr lang="ko-KR" altLang="en-US" dirty="0"/>
          </a:p>
        </p:txBody>
      </p:sp>
      <p:sp>
        <p:nvSpPr>
          <p:cNvPr id="12" name="직사각형 11">
            <a:extLst>
              <a:ext uri="{FF2B5EF4-FFF2-40B4-BE49-F238E27FC236}">
                <a16:creationId xmlns:a16="http://schemas.microsoft.com/office/drawing/2014/main" id="{1652BCCA-AABF-473B-A441-C907D8E7F809}"/>
              </a:ext>
            </a:extLst>
          </p:cNvPr>
          <p:cNvSpPr/>
          <p:nvPr/>
        </p:nvSpPr>
        <p:spPr>
          <a:xfrm>
            <a:off x="635665" y="1317176"/>
            <a:ext cx="10496792" cy="67623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000"/>
          </a:p>
        </p:txBody>
      </p:sp>
      <p:sp>
        <p:nvSpPr>
          <p:cNvPr id="13" name="직사각형 12">
            <a:extLst>
              <a:ext uri="{FF2B5EF4-FFF2-40B4-BE49-F238E27FC236}">
                <a16:creationId xmlns:a16="http://schemas.microsoft.com/office/drawing/2014/main" id="{5596C358-FBE2-4BFF-8777-5A284C926777}"/>
              </a:ext>
            </a:extLst>
          </p:cNvPr>
          <p:cNvSpPr/>
          <p:nvPr/>
        </p:nvSpPr>
        <p:spPr>
          <a:xfrm>
            <a:off x="2815624" y="4280779"/>
            <a:ext cx="3178776" cy="307120"/>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000"/>
          </a:p>
        </p:txBody>
      </p:sp>
      <p:sp>
        <p:nvSpPr>
          <p:cNvPr id="14" name="직사각형 13">
            <a:extLst>
              <a:ext uri="{FF2B5EF4-FFF2-40B4-BE49-F238E27FC236}">
                <a16:creationId xmlns:a16="http://schemas.microsoft.com/office/drawing/2014/main" id="{04AB2E65-9390-446A-8BCF-0F38EB90BC70}"/>
              </a:ext>
            </a:extLst>
          </p:cNvPr>
          <p:cNvSpPr/>
          <p:nvPr/>
        </p:nvSpPr>
        <p:spPr>
          <a:xfrm>
            <a:off x="6444552" y="4264296"/>
            <a:ext cx="3671905" cy="3236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000"/>
          </a:p>
        </p:txBody>
      </p:sp>
    </p:spTree>
    <p:extLst>
      <p:ext uri="{BB962C8B-B14F-4D97-AF65-F5344CB8AC3E}">
        <p14:creationId xmlns:p14="http://schemas.microsoft.com/office/powerpoint/2010/main" val="359472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1. Introduction</a:t>
            </a:r>
          </a:p>
        </p:txBody>
      </p:sp>
      <p:sp>
        <p:nvSpPr>
          <p:cNvPr id="11" name="직사각형 10">
            <a:extLst>
              <a:ext uri="{FF2B5EF4-FFF2-40B4-BE49-F238E27FC236}">
                <a16:creationId xmlns:a16="http://schemas.microsoft.com/office/drawing/2014/main" id="{4E31C5F5-2E94-4A2F-924A-CE114304782F}"/>
              </a:ext>
            </a:extLst>
          </p:cNvPr>
          <p:cNvSpPr/>
          <p:nvPr/>
        </p:nvSpPr>
        <p:spPr>
          <a:xfrm>
            <a:off x="635665" y="970384"/>
            <a:ext cx="10467763" cy="1015663"/>
          </a:xfrm>
          <a:prstGeom prst="rect">
            <a:avLst/>
          </a:prstGeom>
        </p:spPr>
        <p:txBody>
          <a:bodyPr wrap="square">
            <a:spAutoFit/>
          </a:bodyPr>
          <a:lstStyle/>
          <a:p>
            <a:r>
              <a:rPr lang="en-US" altLang="ko-KR" sz="2000" dirty="0">
                <a:latin typeface="Melior"/>
              </a:rPr>
              <a:t>If </a:t>
            </a:r>
            <a:r>
              <a:rPr lang="en-US" altLang="ko-KR" sz="2000" b="1" dirty="0">
                <a:latin typeface="Melior"/>
              </a:rPr>
              <a:t>the image exhibits transform sparsity</a:t>
            </a:r>
            <a:r>
              <a:rPr lang="en-US" altLang="ko-KR" sz="2000" dirty="0">
                <a:latin typeface="Melior"/>
              </a:rPr>
              <a:t>, and</a:t>
            </a:r>
            <a:r>
              <a:rPr lang="en-US" altLang="ko-KR" sz="2000" b="1" dirty="0">
                <a:latin typeface="Melior"/>
              </a:rPr>
              <a:t> if </a:t>
            </a:r>
            <a:r>
              <a:rPr lang="en-US" altLang="ko-KR" sz="2000" b="1" i="1" dirty="0">
                <a:latin typeface="Melior-Italic"/>
              </a:rPr>
              <a:t>k</a:t>
            </a:r>
            <a:r>
              <a:rPr lang="en-US" altLang="ko-KR" sz="2000" b="1" dirty="0">
                <a:latin typeface="Melior"/>
              </a:rPr>
              <a:t>-space </a:t>
            </a:r>
            <a:r>
              <a:rPr lang="en-US" altLang="ko-KR" sz="2000" b="1" dirty="0" err="1">
                <a:latin typeface="Melior"/>
              </a:rPr>
              <a:t>undersampling</a:t>
            </a:r>
            <a:r>
              <a:rPr lang="en-US" altLang="ko-KR" sz="2000" b="1" dirty="0">
                <a:latin typeface="Melior"/>
              </a:rPr>
              <a:t> results in incoherent artifacts in that transform domain</a:t>
            </a:r>
            <a:r>
              <a:rPr lang="en-US" altLang="ko-KR" sz="2000" dirty="0">
                <a:latin typeface="Melior"/>
              </a:rPr>
              <a:t>, then </a:t>
            </a:r>
            <a:r>
              <a:rPr lang="en-US" altLang="ko-KR" sz="2000" b="1" dirty="0">
                <a:latin typeface="Melior"/>
              </a:rPr>
              <a:t>the image can be recovered from randomly </a:t>
            </a:r>
            <a:r>
              <a:rPr lang="en-US" altLang="ko-KR" sz="2000" b="1" dirty="0" err="1">
                <a:latin typeface="Melior"/>
              </a:rPr>
              <a:t>undersampled</a:t>
            </a:r>
            <a:r>
              <a:rPr lang="en-US" altLang="ko-KR" sz="2000" dirty="0">
                <a:latin typeface="Melior"/>
              </a:rPr>
              <a:t> frequency domain data with </a:t>
            </a:r>
            <a:r>
              <a:rPr lang="en-US" altLang="ko-KR" sz="2000" b="1" dirty="0">
                <a:latin typeface="Melior"/>
              </a:rPr>
              <a:t>an appropriate nonlinear recovery scheme.</a:t>
            </a:r>
            <a:endParaRPr lang="ko-KR" altLang="en-US" sz="2000" b="1" dirty="0"/>
          </a:p>
        </p:txBody>
      </p:sp>
      <p:sp>
        <p:nvSpPr>
          <p:cNvPr id="12" name="직사각형 11">
            <a:extLst>
              <a:ext uri="{FF2B5EF4-FFF2-40B4-BE49-F238E27FC236}">
                <a16:creationId xmlns:a16="http://schemas.microsoft.com/office/drawing/2014/main" id="{8449467A-1A6F-4FE9-8E89-21E21027B457}"/>
              </a:ext>
            </a:extLst>
          </p:cNvPr>
          <p:cNvSpPr/>
          <p:nvPr/>
        </p:nvSpPr>
        <p:spPr>
          <a:xfrm>
            <a:off x="635665" y="2564110"/>
            <a:ext cx="10743536" cy="400110"/>
          </a:xfrm>
          <a:prstGeom prst="rect">
            <a:avLst/>
          </a:prstGeom>
        </p:spPr>
        <p:txBody>
          <a:bodyPr wrap="square">
            <a:spAutoFit/>
          </a:bodyPr>
          <a:lstStyle/>
          <a:p>
            <a:r>
              <a:rPr lang="en-US" altLang="ko-KR" sz="2000" dirty="0">
                <a:latin typeface="Melior"/>
              </a:rPr>
              <a:t>In this article we aim to develop a framework for </a:t>
            </a:r>
            <a:r>
              <a:rPr lang="en-US" altLang="ko-KR" sz="2000" b="1" dirty="0">
                <a:latin typeface="Melior"/>
              </a:rPr>
              <a:t>using CS in MRI </a:t>
            </a:r>
            <a:r>
              <a:rPr lang="en-US" altLang="ko-KR" sz="2000" dirty="0">
                <a:latin typeface="Melior"/>
              </a:rPr>
              <a:t>especially on </a:t>
            </a:r>
            <a:r>
              <a:rPr lang="en-US" altLang="ko-KR" sz="2000" b="1" dirty="0">
                <a:latin typeface="Melior"/>
              </a:rPr>
              <a:t>Cartesian sampling</a:t>
            </a:r>
            <a:r>
              <a:rPr lang="en-US" altLang="ko-KR" sz="2000" dirty="0">
                <a:latin typeface="Melior"/>
              </a:rPr>
              <a:t>.</a:t>
            </a:r>
            <a:endParaRPr lang="ko-KR" altLang="en-US" sz="2000" dirty="0"/>
          </a:p>
        </p:txBody>
      </p:sp>
      <p:sp>
        <p:nvSpPr>
          <p:cNvPr id="14" name="직사각형 13">
            <a:extLst>
              <a:ext uri="{FF2B5EF4-FFF2-40B4-BE49-F238E27FC236}">
                <a16:creationId xmlns:a16="http://schemas.microsoft.com/office/drawing/2014/main" id="{9363FB46-47F5-4569-87F8-506799CB38B7}"/>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4603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3054874" cy="1200329"/>
          </a:xfrm>
          <a:prstGeom prst="rect">
            <a:avLst/>
          </a:prstGeom>
          <a:noFill/>
        </p:spPr>
        <p:txBody>
          <a:bodyPr wrap="square" rtlCol="0">
            <a:spAutoFit/>
          </a:bodyPr>
          <a:lstStyle/>
          <a:p>
            <a:r>
              <a:rPr lang="en-US" altLang="ko-KR" sz="3600" b="1" dirty="0"/>
              <a:t>2. </a:t>
            </a:r>
          </a:p>
          <a:p>
            <a:r>
              <a:rPr lang="en-US" altLang="ko-KR" sz="3600" b="1" dirty="0"/>
              <a:t>Theory</a:t>
            </a:r>
            <a:endParaRPr lang="en-US" altLang="ko-KR" sz="2800" b="1" dirty="0"/>
          </a:p>
        </p:txBody>
      </p:sp>
      <p:sp>
        <p:nvSpPr>
          <p:cNvPr id="6" name="직사각형 5">
            <a:extLst>
              <a:ext uri="{FF2B5EF4-FFF2-40B4-BE49-F238E27FC236}">
                <a16:creationId xmlns:a16="http://schemas.microsoft.com/office/drawing/2014/main" id="{3C072047-09A0-486A-AED5-1D80CB1982A4}"/>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0511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22A05-A2CA-424A-B1F7-75BD3785184F}"/>
              </a:ext>
            </a:extLst>
          </p:cNvPr>
          <p:cNvSpPr txBox="1"/>
          <p:nvPr/>
        </p:nvSpPr>
        <p:spPr>
          <a:xfrm>
            <a:off x="80212" y="84544"/>
            <a:ext cx="9023684" cy="307777"/>
          </a:xfrm>
          <a:prstGeom prst="rect">
            <a:avLst/>
          </a:prstGeom>
          <a:noFill/>
        </p:spPr>
        <p:txBody>
          <a:bodyPr wrap="square" rtlCol="0">
            <a:spAutoFit/>
          </a:bodyPr>
          <a:lstStyle/>
          <a:p>
            <a:r>
              <a:rPr lang="en-US" altLang="ko-KR" sz="1400" b="1" dirty="0"/>
              <a:t>2.1. Compressed Sensing</a:t>
            </a:r>
          </a:p>
        </p:txBody>
      </p:sp>
      <p:sp>
        <p:nvSpPr>
          <p:cNvPr id="5" name="TextBox 4">
            <a:extLst>
              <a:ext uri="{FF2B5EF4-FFF2-40B4-BE49-F238E27FC236}">
                <a16:creationId xmlns:a16="http://schemas.microsoft.com/office/drawing/2014/main" id="{8CA47EAF-2FC9-4E77-9D93-32E50F7620ED}"/>
              </a:ext>
            </a:extLst>
          </p:cNvPr>
          <p:cNvSpPr txBox="1"/>
          <p:nvPr/>
        </p:nvSpPr>
        <p:spPr>
          <a:xfrm>
            <a:off x="673768" y="977747"/>
            <a:ext cx="11421979" cy="1015663"/>
          </a:xfrm>
          <a:prstGeom prst="rect">
            <a:avLst/>
          </a:prstGeom>
          <a:noFill/>
        </p:spPr>
        <p:txBody>
          <a:bodyPr wrap="square" rtlCol="0">
            <a:spAutoFit/>
          </a:bodyPr>
          <a:lstStyle/>
          <a:p>
            <a:r>
              <a:rPr lang="en-US" altLang="ko-KR" sz="2000" b="1" dirty="0">
                <a:latin typeface="Melior"/>
              </a:rPr>
              <a:t>Compressed Sensing(CS)</a:t>
            </a:r>
            <a:r>
              <a:rPr lang="en-US" altLang="ko-KR" sz="2000" dirty="0">
                <a:latin typeface="Melior"/>
              </a:rPr>
              <a:t> : </a:t>
            </a:r>
          </a:p>
          <a:p>
            <a:r>
              <a:rPr lang="en-US" altLang="ko-KR" sz="2000" dirty="0">
                <a:latin typeface="Melior"/>
              </a:rPr>
              <a:t>	Measuring </a:t>
            </a:r>
            <a:r>
              <a:rPr lang="en-US" altLang="ko-KR" sz="2000" i="1" dirty="0">
                <a:latin typeface="Melior"/>
              </a:rPr>
              <a:t>a small number of random linear combinations of the signal values </a:t>
            </a:r>
            <a:r>
              <a:rPr lang="en-US" altLang="ko-KR" sz="2000" dirty="0">
                <a:latin typeface="Melior"/>
              </a:rPr>
              <a:t>and accurately</a:t>
            </a:r>
          </a:p>
          <a:p>
            <a:r>
              <a:rPr lang="en-US" altLang="ko-KR" sz="2000" dirty="0">
                <a:latin typeface="Melior"/>
              </a:rPr>
              <a:t>	Reconstructing these measurements by a non linear procedure.</a:t>
            </a:r>
            <a:endParaRPr lang="ko-KR" altLang="en-US" sz="2000" dirty="0">
              <a:latin typeface="Melior"/>
            </a:endParaRPr>
          </a:p>
        </p:txBody>
      </p:sp>
      <p:sp>
        <p:nvSpPr>
          <p:cNvPr id="6" name="직사각형 5">
            <a:extLst>
              <a:ext uri="{FF2B5EF4-FFF2-40B4-BE49-F238E27FC236}">
                <a16:creationId xmlns:a16="http://schemas.microsoft.com/office/drawing/2014/main" id="{35E1B906-C0BE-456C-A7B9-0AA44135C7DF}"/>
              </a:ext>
            </a:extLst>
          </p:cNvPr>
          <p:cNvSpPr/>
          <p:nvPr/>
        </p:nvSpPr>
        <p:spPr>
          <a:xfrm>
            <a:off x="-2178049" y="2447763"/>
            <a:ext cx="1314450" cy="519704"/>
          </a:xfrm>
          <a:prstGeom prst="rect">
            <a:avLst/>
          </a:prstGeom>
          <a:noFill/>
          <a:ln w="38100">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41C839FB-5F87-40F8-8F4E-0EB560573074}"/>
              </a:ext>
            </a:extLst>
          </p:cNvPr>
          <p:cNvSpPr/>
          <p:nvPr/>
        </p:nvSpPr>
        <p:spPr>
          <a:xfrm>
            <a:off x="673767" y="2732073"/>
            <a:ext cx="11518233" cy="1015663"/>
          </a:xfrm>
          <a:prstGeom prst="rect">
            <a:avLst/>
          </a:prstGeom>
        </p:spPr>
        <p:txBody>
          <a:bodyPr wrap="square">
            <a:spAutoFit/>
          </a:bodyPr>
          <a:lstStyle/>
          <a:p>
            <a:r>
              <a:rPr lang="en-US" altLang="ko-KR" sz="2000" b="1" dirty="0">
                <a:latin typeface="Melior"/>
              </a:rPr>
              <a:t>In MRI</a:t>
            </a:r>
            <a:r>
              <a:rPr lang="en-US" altLang="ko-KR" sz="2000" dirty="0">
                <a:latin typeface="Melior"/>
              </a:rPr>
              <a:t>,</a:t>
            </a:r>
          </a:p>
          <a:p>
            <a:r>
              <a:rPr lang="en-US" altLang="ko-KR" sz="2000" dirty="0">
                <a:latin typeface="Melior"/>
              </a:rPr>
              <a:t>	the sampled linear combinations are simply individual </a:t>
            </a:r>
            <a:r>
              <a:rPr lang="en-US" altLang="ko-KR" sz="2000" i="1" dirty="0">
                <a:latin typeface="Melior"/>
              </a:rPr>
              <a:t>Fourier coefficients </a:t>
            </a:r>
            <a:r>
              <a:rPr lang="en-US" altLang="ko-KR" sz="2000" dirty="0">
                <a:latin typeface="Melior"/>
              </a:rPr>
              <a:t>(</a:t>
            </a:r>
            <a:r>
              <a:rPr lang="en-US" altLang="ko-KR" sz="2000" i="1" dirty="0">
                <a:latin typeface="Melior-Italic"/>
              </a:rPr>
              <a:t>k</a:t>
            </a:r>
            <a:r>
              <a:rPr lang="en-US" altLang="ko-KR" sz="2000" dirty="0">
                <a:latin typeface="Melior"/>
              </a:rPr>
              <a:t>-space samples).</a:t>
            </a:r>
          </a:p>
          <a:p>
            <a:r>
              <a:rPr lang="en-US" altLang="ko-KR" sz="2000" dirty="0">
                <a:latin typeface="Melior"/>
              </a:rPr>
              <a:t>	In that setting, CS makes accurate reconstructions from </a:t>
            </a:r>
            <a:r>
              <a:rPr lang="en-US" altLang="ko-KR" sz="2000" i="1" dirty="0">
                <a:latin typeface="Melior"/>
              </a:rPr>
              <a:t>a small subset of </a:t>
            </a:r>
            <a:r>
              <a:rPr lang="en-US" altLang="ko-KR" sz="2000" i="1" dirty="0">
                <a:latin typeface="Melior-Italic"/>
              </a:rPr>
              <a:t>k</a:t>
            </a:r>
            <a:r>
              <a:rPr lang="en-US" altLang="ko-KR" sz="2000" i="1" dirty="0">
                <a:latin typeface="Melior"/>
              </a:rPr>
              <a:t>-space</a:t>
            </a:r>
            <a:r>
              <a:rPr lang="en-US" altLang="ko-KR" sz="2000" dirty="0">
                <a:latin typeface="Melior"/>
              </a:rPr>
              <a:t>.</a:t>
            </a:r>
            <a:endParaRPr lang="ko-KR" altLang="en-US" sz="2000" dirty="0"/>
          </a:p>
        </p:txBody>
      </p:sp>
    </p:spTree>
    <p:extLst>
      <p:ext uri="{BB962C8B-B14F-4D97-AF65-F5344CB8AC3E}">
        <p14:creationId xmlns:p14="http://schemas.microsoft.com/office/powerpoint/2010/main" val="343803290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7245</TotalTime>
  <Words>2270</Words>
  <Application>Microsoft Office PowerPoint</Application>
  <PresentationFormat>와이드스크린</PresentationFormat>
  <Paragraphs>249</Paragraphs>
  <Slides>31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31</vt:i4>
      </vt:variant>
    </vt:vector>
  </HeadingPairs>
  <TitlesOfParts>
    <vt:vector size="38" baseType="lpstr">
      <vt:lpstr>Melior</vt:lpstr>
      <vt:lpstr>Melior-Italic</vt:lpstr>
      <vt:lpstr>MTMI</vt: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Intern</dc:creator>
  <cp:lastModifiedBy>Intern</cp:lastModifiedBy>
  <cp:revision>358</cp:revision>
  <cp:lastPrinted>2019-01-22T05:47:51Z</cp:lastPrinted>
  <dcterms:created xsi:type="dcterms:W3CDTF">2019-01-10T06:28:26Z</dcterms:created>
  <dcterms:modified xsi:type="dcterms:W3CDTF">2019-03-21T12:35:53Z</dcterms:modified>
</cp:coreProperties>
</file>