
<file path=[Content_Types].xml><?xml version="1.0" encoding="utf-8"?>
<Types xmlns="http://schemas.openxmlformats.org/package/2006/content-types"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6"/>
  </p:notesMasterIdLst>
  <p:sldIdLst>
    <p:sldId id="257" r:id="rId2"/>
    <p:sldId id="276" r:id="rId3"/>
    <p:sldId id="289" r:id="rId4"/>
    <p:sldId id="290" r:id="rId5"/>
  </p:sldIdLst>
  <p:sldSz cx="9144000" cy="6858000" type="screen4x3"/>
  <p:notesSz cx="6858000" cy="91170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0328" autoAdjust="0"/>
  </p:normalViewPr>
  <p:slideViewPr>
    <p:cSldViewPr>
      <p:cViewPr varScale="1">
        <p:scale>
          <a:sx n="70" d="100"/>
          <a:sy n="70" d="100"/>
        </p:scale>
        <p:origin x="-156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56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56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B5FF17CF-3FEE-4AC5-9F5C-223BBCF1D149}" type="datetimeFigureOut">
              <a:rPr lang="zh-CN" altLang="en-US"/>
              <a:pPr>
                <a:defRPr/>
              </a:pPr>
              <a:t>2017/12/15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50938" y="684213"/>
            <a:ext cx="4556125" cy="34178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30700"/>
            <a:ext cx="5486400" cy="4102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59813"/>
            <a:ext cx="2971800" cy="4556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59813"/>
            <a:ext cx="2971800" cy="4556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7CCF3856-A353-4BCA-9DFD-F0F34B1CEAE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7C887F-FB48-43F7-8D22-54871F4C289D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0584A5-2867-41A8-82A5-374B7AB008AD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693738"/>
          </a:xfrm>
          <a:prstGeom prst="rect">
            <a:avLst/>
          </a:prstGeom>
          <a:gradFill rotWithShape="1">
            <a:gsLst>
              <a:gs pos="0">
                <a:srgbClr val="0000FF"/>
              </a:gs>
              <a:gs pos="100000">
                <a:schemeClr val="tx1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25538"/>
            <a:ext cx="8229600" cy="500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单击此处编辑母版文本样式</a:t>
            </a:r>
          </a:p>
          <a:p>
            <a:pPr lvl="1"/>
            <a:r>
              <a:rPr lang="zh-CN" smtClean="0"/>
              <a:t>第二级</a:t>
            </a:r>
          </a:p>
          <a:p>
            <a:pPr lvl="2"/>
            <a:r>
              <a:rPr lang="zh-CN" smtClean="0"/>
              <a:t>第三级</a:t>
            </a:r>
          </a:p>
          <a:p>
            <a:pPr lvl="3"/>
            <a:r>
              <a:rPr lang="zh-CN" smtClean="0"/>
              <a:t>第四级</a:t>
            </a:r>
          </a:p>
          <a:p>
            <a:pPr lvl="4"/>
            <a:r>
              <a:rPr lang="zh-CN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3817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EC8E7512-1D3A-4011-87C2-BEC08D181112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29" name="Rectangle 6"/>
          <p:cNvSpPr>
            <a:spLocks noChangeArrowheads="1"/>
          </p:cNvSpPr>
          <p:nvPr userDrawn="1"/>
        </p:nvSpPr>
        <p:spPr bwMode="auto">
          <a:xfrm rot="10800000">
            <a:off x="0" y="6597650"/>
            <a:ext cx="4500563" cy="26035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rot="10800000" wrap="none" anchor="ctr" anchorCtr="1"/>
          <a:lstStyle/>
          <a:p>
            <a:pPr>
              <a:defRPr/>
            </a:pPr>
            <a:r>
              <a:rPr lang="en-US" sz="1600">
                <a:solidFill>
                  <a:schemeClr val="bg1"/>
                </a:solidFill>
                <a:latin typeface="Calibri" pitchFamily="34" charset="0"/>
              </a:rPr>
              <a:t>Natural Language Processing</a:t>
            </a:r>
          </a:p>
        </p:txBody>
      </p:sp>
      <p:sp>
        <p:nvSpPr>
          <p:cNvPr id="1030" name="Rectangle 6"/>
          <p:cNvSpPr>
            <a:spLocks noChangeArrowheads="1"/>
          </p:cNvSpPr>
          <p:nvPr userDrawn="1"/>
        </p:nvSpPr>
        <p:spPr bwMode="auto">
          <a:xfrm rot="10800000">
            <a:off x="4500563" y="6597650"/>
            <a:ext cx="4643437" cy="26035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  <a:effectLst/>
        </p:spPr>
        <p:txBody>
          <a:bodyPr rot="10800000" wrap="none" anchor="ctr" anchorCtr="1"/>
          <a:lstStyle/>
          <a:p>
            <a:pPr>
              <a:defRPr/>
            </a:pPr>
            <a:r>
              <a:rPr lang="en-US" sz="1600">
                <a:solidFill>
                  <a:schemeClr val="bg1"/>
                </a:solidFill>
                <a:latin typeface="Calibri" pitchFamily="34" charset="0"/>
              </a:rPr>
              <a:t>Caixia Yuan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Calibri" pitchFamily="34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Calibri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Calibri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Calibri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Calibri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pitchFamily="34" charset="0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pitchFamily="34" charset="0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yuansassignment@163.co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mailto:&#25152;&#26377;&#20316;&#19994;&#25171;&#21253;&#21457;&#36865;&#33267;yuansassignment@163.co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dirty="0" smtClean="0">
                <a:latin typeface="楷体" pitchFamily="49" charset="-122"/>
                <a:ea typeface="楷体" pitchFamily="49" charset="-122"/>
              </a:rPr>
              <a:t>作业要求</a:t>
            </a:r>
            <a:endParaRPr lang="zh-CN" altLang="zh-CN" sz="3600" dirty="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每人完成总分值不少于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60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分的候选题目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 eaLnBrk="1" hangingPunct="1"/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使用的方法模型不限、编程语言不限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 eaLnBrk="1" hangingPunct="1"/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要求提交物：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 lvl="1" eaLnBrk="1" hangingPunct="1"/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说明文档：任务定义、输入输出、方法描述、结果分析（性能评价）、源码运行环境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 lvl="1" eaLnBrk="1" hangingPunct="1"/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代码：源码及可执行文件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 eaLnBrk="1" hangingPunct="1"/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提交方式：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 lvl="1" eaLnBrk="1" hangingPunct="1"/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邮箱：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  <a:hlinkClick r:id="rId2"/>
              </a:rPr>
              <a:t>yuansassignment@163.com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 lvl="1" eaLnBrk="1" hangingPunct="1"/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邮件及附件命名格式：学号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-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姓名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-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作业题目 （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e.g., 20170310-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张三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-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语言模型）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 eaLnBrk="1" hangingPunct="1"/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最晚提交时间：每次作业布置之后的两周内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 smtClean="0">
                <a:latin typeface="楷体" pitchFamily="49" charset="-122"/>
                <a:ea typeface="楷体" pitchFamily="49" charset="-122"/>
              </a:rPr>
              <a:t>作业说明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关于分组：</a:t>
            </a:r>
            <a:endParaRPr lang="en-US" altLang="zh-CN" dirty="0" smtClean="0">
              <a:latin typeface="华文楷体" pitchFamily="2" charset="-122"/>
              <a:ea typeface="华文楷体" pitchFamily="2" charset="-122"/>
            </a:endParaRPr>
          </a:p>
          <a:p>
            <a:pPr lvl="1"/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原则上，每人独立完成至少</a:t>
            </a:r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>60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分值的作业</a:t>
            </a:r>
            <a:endParaRPr lang="en-US" altLang="zh-CN" dirty="0" smtClean="0">
              <a:latin typeface="华文楷体" pitchFamily="2" charset="-122"/>
              <a:ea typeface="华文楷体" pitchFamily="2" charset="-122"/>
            </a:endParaRPr>
          </a:p>
          <a:p>
            <a:pPr lvl="1"/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对于一些题目（例如信息检索、机器翻译、推荐系统等），工作量较大同时可以清晰地分成几个功能模块进行分别建模的情形，可以分工完成，但需要在文档中特别说明各自的分工、各自的功能模块实现过程</a:t>
            </a:r>
            <a:endParaRPr lang="en-US" altLang="zh-CN" dirty="0" smtClean="0">
              <a:latin typeface="华文楷体" pitchFamily="2" charset="-122"/>
              <a:ea typeface="华文楷体" pitchFamily="2" charset="-122"/>
            </a:endParaRPr>
          </a:p>
          <a:p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关于加分：</a:t>
            </a:r>
            <a:endParaRPr lang="en-US" altLang="zh-CN" dirty="0" smtClean="0">
              <a:latin typeface="华文楷体" pitchFamily="2" charset="-122"/>
              <a:ea typeface="华文楷体" pitchFamily="2" charset="-122"/>
            </a:endParaRPr>
          </a:p>
          <a:p>
            <a:pPr lvl="1"/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如果对于一个题目提供了不同的解决方案，或在一个解决方案之上提供了改进方案，则可额外加最多</a:t>
            </a:r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>10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分，具体根据完成情况确定</a:t>
            </a:r>
            <a:endParaRPr lang="en-US" altLang="zh-CN" dirty="0" smtClean="0">
              <a:latin typeface="华文楷体" pitchFamily="2" charset="-122"/>
              <a:ea typeface="华文楷体" pitchFamily="2" charset="-122"/>
            </a:endParaRPr>
          </a:p>
          <a:p>
            <a:pPr lvl="1"/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最后一次课为作业演示时间，演示者通过</a:t>
            </a:r>
            <a:r>
              <a:rPr lang="en-US" altLang="zh-CN" dirty="0" err="1" smtClean="0">
                <a:latin typeface="华文楷体" pitchFamily="2" charset="-122"/>
                <a:ea typeface="华文楷体" pitchFamily="2" charset="-122"/>
              </a:rPr>
              <a:t>PPT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向大家介绍自己的某一个或几个作业，根据具体情况，演示者则可额外加最多</a:t>
            </a:r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>10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分</a:t>
            </a:r>
            <a:endParaRPr lang="en-US" altLang="zh-CN" dirty="0" smtClean="0">
              <a:latin typeface="华文楷体" pitchFamily="2" charset="-122"/>
              <a:ea typeface="华文楷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Problem 11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altLang="zh-CN" dirty="0" err="1" smtClean="0"/>
              <a:t>Chatbot</a:t>
            </a:r>
            <a:r>
              <a:rPr lang="en-US" altLang="zh-CN" dirty="0" smtClean="0"/>
              <a:t>: 40 points </a:t>
            </a:r>
          </a:p>
          <a:p>
            <a:pPr lvl="1">
              <a:defRPr/>
            </a:pPr>
            <a:r>
              <a:rPr lang="en-US" altLang="zh-CN" dirty="0" smtClean="0"/>
              <a:t>In this assignment, you will build a </a:t>
            </a:r>
            <a:r>
              <a:rPr lang="en-US" altLang="zh-CN" dirty="0" err="1" smtClean="0"/>
              <a:t>chatbot</a:t>
            </a:r>
            <a:r>
              <a:rPr lang="en-US" altLang="zh-CN" dirty="0" smtClean="0"/>
              <a:t> that can converse with you naturally </a:t>
            </a:r>
            <a:r>
              <a:rPr lang="en-US" altLang="zh-CN" dirty="0" smtClean="0"/>
              <a:t>using natural language. </a:t>
            </a:r>
            <a:endParaRPr lang="en-US" altLang="zh-CN" dirty="0" smtClean="0"/>
          </a:p>
          <a:p>
            <a:pPr lvl="1">
              <a:defRPr/>
            </a:pPr>
            <a:r>
              <a:rPr lang="en-US" altLang="zh-CN" dirty="0" smtClean="0"/>
              <a:t>You can build a </a:t>
            </a:r>
            <a:r>
              <a:rPr lang="en-US" altLang="zh-CN" dirty="0" err="1" smtClean="0"/>
              <a:t>chatbot</a:t>
            </a:r>
            <a:r>
              <a:rPr lang="en-US" altLang="zh-CN" dirty="0" smtClean="0"/>
              <a:t> through a </a:t>
            </a:r>
            <a:r>
              <a:rPr lang="en-US" altLang="zh-CN" dirty="0" smtClean="0"/>
              <a:t>retrieval model by comparing the similarity of user utterance with the collected dialogues.</a:t>
            </a:r>
          </a:p>
          <a:p>
            <a:pPr lvl="1">
              <a:defRPr/>
            </a:pPr>
            <a:r>
              <a:rPr lang="en-US" altLang="zh-CN" dirty="0" smtClean="0"/>
              <a:t>You can also build a </a:t>
            </a:r>
            <a:r>
              <a:rPr lang="en-US" altLang="zh-CN" dirty="0" err="1" smtClean="0"/>
              <a:t>chatbot</a:t>
            </a:r>
            <a:r>
              <a:rPr lang="en-US" altLang="zh-CN" dirty="0" smtClean="0"/>
              <a:t> through a generation model using sequence-to-sequence model like </a:t>
            </a:r>
            <a:r>
              <a:rPr lang="en-US" altLang="zh-CN" dirty="0" err="1" smtClean="0"/>
              <a:t>RNN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LSTM</a:t>
            </a:r>
            <a:r>
              <a:rPr lang="en-US" altLang="zh-CN" dirty="0" smtClean="0"/>
              <a:t>, etc.</a:t>
            </a:r>
          </a:p>
          <a:p>
            <a:pPr lvl="1">
              <a:defRPr/>
            </a:pPr>
            <a:r>
              <a:rPr lang="en-US" altLang="zh-CN" dirty="0" smtClean="0"/>
              <a:t>You are also provided movie knowledge triplets, so that you can build a </a:t>
            </a:r>
            <a:r>
              <a:rPr lang="en-US" altLang="zh-CN" dirty="0" err="1" smtClean="0"/>
              <a:t>chatbot</a:t>
            </a:r>
            <a:r>
              <a:rPr lang="en-US" altLang="zh-CN" dirty="0" smtClean="0"/>
              <a:t> with background knowledge.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ea typeface="楷体" pitchFamily="49" charset="-122"/>
                <a:cs typeface="Calibri" pitchFamily="34" charset="0"/>
              </a:rPr>
              <a:t>请务必在</a:t>
            </a:r>
            <a:r>
              <a:rPr lang="en-US" altLang="zh-CN" dirty="0" smtClean="0">
                <a:ea typeface="楷体" pitchFamily="49" charset="-122"/>
                <a:cs typeface="Calibri" pitchFamily="34" charset="0"/>
              </a:rPr>
              <a:t>2018</a:t>
            </a:r>
            <a:r>
              <a:rPr lang="zh-CN" altLang="en-US" dirty="0" smtClean="0">
                <a:ea typeface="楷体" pitchFamily="49" charset="-122"/>
                <a:cs typeface="Calibri" pitchFamily="34" charset="0"/>
              </a:rPr>
              <a:t>年</a:t>
            </a:r>
            <a:r>
              <a:rPr lang="en-US" altLang="zh-CN" dirty="0" smtClean="0">
                <a:ea typeface="楷体" pitchFamily="49" charset="-122"/>
                <a:cs typeface="Calibri" pitchFamily="34" charset="0"/>
              </a:rPr>
              <a:t>1</a:t>
            </a:r>
            <a:r>
              <a:rPr lang="zh-CN" altLang="en-US" dirty="0" smtClean="0">
                <a:ea typeface="楷体" pitchFamily="49" charset="-122"/>
                <a:cs typeface="Calibri" pitchFamily="34" charset="0"/>
              </a:rPr>
              <a:t>月</a:t>
            </a:r>
            <a:r>
              <a:rPr lang="en-US" altLang="zh-CN" dirty="0" smtClean="0">
                <a:ea typeface="楷体" pitchFamily="49" charset="-122"/>
                <a:cs typeface="Calibri" pitchFamily="34" charset="0"/>
              </a:rPr>
              <a:t>14</a:t>
            </a:r>
            <a:r>
              <a:rPr lang="zh-CN" altLang="en-US" dirty="0" smtClean="0">
                <a:ea typeface="楷体" pitchFamily="49" charset="-122"/>
                <a:cs typeface="Calibri" pitchFamily="34" charset="0"/>
              </a:rPr>
              <a:t>日前提交所有作业，否则作业成绩视为</a:t>
            </a:r>
            <a:r>
              <a:rPr lang="en-US" altLang="zh-CN" dirty="0" smtClean="0">
                <a:ea typeface="楷体" pitchFamily="49" charset="-122"/>
                <a:cs typeface="Calibri" pitchFamily="34" charset="0"/>
              </a:rPr>
              <a:t>0</a:t>
            </a:r>
            <a:r>
              <a:rPr lang="zh-CN" altLang="en-US" dirty="0" smtClean="0">
                <a:ea typeface="楷体" pitchFamily="49" charset="-122"/>
                <a:cs typeface="Calibri" pitchFamily="34" charset="0"/>
              </a:rPr>
              <a:t>分！</a:t>
            </a:r>
            <a:endParaRPr lang="en-US" altLang="zh-CN" dirty="0" smtClean="0">
              <a:ea typeface="楷体" pitchFamily="49" charset="-122"/>
              <a:cs typeface="Calibri" pitchFamily="34" charset="0"/>
            </a:endParaRPr>
          </a:p>
          <a:p>
            <a:pPr eaLnBrk="1" hangingPunct="1"/>
            <a:r>
              <a:rPr lang="zh-CN" altLang="en-US" dirty="0" smtClean="0">
                <a:ea typeface="楷体" pitchFamily="49" charset="-122"/>
                <a:cs typeface="Calibri" pitchFamily="34" charset="0"/>
              </a:rPr>
              <a:t>所有作业打包发送至</a:t>
            </a:r>
            <a:r>
              <a:rPr lang="en-US" altLang="zh-CN" dirty="0" err="1" smtClean="0">
                <a:ea typeface="楷体" pitchFamily="49" charset="-122"/>
                <a:cs typeface="Calibri" pitchFamily="34" charset="0"/>
                <a:hlinkClick r:id="rId2"/>
              </a:rPr>
              <a:t>yuansassignment@163.com</a:t>
            </a:r>
            <a:r>
              <a:rPr lang="zh-CN" altLang="en-US" dirty="0" smtClean="0">
                <a:ea typeface="楷体" pitchFamily="49" charset="-122"/>
                <a:cs typeface="Calibri" pitchFamily="34" charset="0"/>
              </a:rPr>
              <a:t>，邮件</a:t>
            </a:r>
            <a:r>
              <a:rPr lang="zh-CN" altLang="en-US" dirty="0" smtClean="0">
                <a:ea typeface="楷体" pitchFamily="49" charset="-122"/>
                <a:cs typeface="Calibri" pitchFamily="34" charset="0"/>
              </a:rPr>
              <a:t>及附件命名格式：学号</a:t>
            </a:r>
            <a:r>
              <a:rPr lang="en-US" altLang="zh-CN" dirty="0" smtClean="0">
                <a:ea typeface="楷体" pitchFamily="49" charset="-122"/>
                <a:cs typeface="Calibri" pitchFamily="34" charset="0"/>
              </a:rPr>
              <a:t>-</a:t>
            </a:r>
            <a:r>
              <a:rPr lang="zh-CN" altLang="en-US" dirty="0" smtClean="0">
                <a:ea typeface="楷体" pitchFamily="49" charset="-122"/>
                <a:cs typeface="Calibri" pitchFamily="34" charset="0"/>
              </a:rPr>
              <a:t>姓名</a:t>
            </a:r>
            <a:r>
              <a:rPr lang="en-US" altLang="zh-CN" dirty="0" smtClean="0">
                <a:ea typeface="楷体" pitchFamily="49" charset="-122"/>
                <a:cs typeface="Calibri" pitchFamily="34" charset="0"/>
              </a:rPr>
              <a:t>-</a:t>
            </a:r>
            <a:r>
              <a:rPr lang="zh-CN" altLang="en-US" dirty="0" smtClean="0">
                <a:ea typeface="楷体" pitchFamily="49" charset="-122"/>
                <a:cs typeface="Calibri" pitchFamily="34" charset="0"/>
              </a:rPr>
              <a:t>作业</a:t>
            </a:r>
            <a:r>
              <a:rPr lang="zh-CN" altLang="en-US" dirty="0" smtClean="0">
                <a:ea typeface="楷体" pitchFamily="49" charset="-122"/>
                <a:cs typeface="Calibri" pitchFamily="34" charset="0"/>
              </a:rPr>
              <a:t>题目</a:t>
            </a:r>
            <a:r>
              <a:rPr lang="zh-CN" altLang="en-US" dirty="0" smtClean="0">
                <a:ea typeface="楷体" pitchFamily="49" charset="-122"/>
                <a:cs typeface="Calibri" pitchFamily="34" charset="0"/>
              </a:rPr>
              <a:t>，</a:t>
            </a:r>
            <a:r>
              <a:rPr lang="zh-CN" altLang="en-US" dirty="0" smtClean="0">
                <a:ea typeface="楷体" pitchFamily="49" charset="-122"/>
                <a:cs typeface="Calibri" pitchFamily="34" charset="0"/>
              </a:rPr>
              <a:t>每个同学提交一个邮件！</a:t>
            </a:r>
            <a:endParaRPr lang="en-US" altLang="zh-CN" dirty="0" smtClean="0">
              <a:ea typeface="楷体" pitchFamily="49" charset="-122"/>
              <a:cs typeface="Calibri" pitchFamily="34" charset="0"/>
            </a:endParaRPr>
          </a:p>
          <a:p>
            <a:pPr eaLnBrk="1" hangingPunct="1"/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默认设计模板_3">
  <a:themeElements>
    <a:clrScheme name="默认设计模板_3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_3">
      <a:majorFont>
        <a:latin typeface="Times New Roman"/>
        <a:ea typeface="宋体"/>
        <a:cs typeface=""/>
      </a:majorFont>
      <a:minorFont>
        <a:latin typeface="Georgi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_3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3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3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3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3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3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3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3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3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3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3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3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157255590</TotalTime>
  <Pages>0</Pages>
  <Words>371</Words>
  <Characters>0</Characters>
  <Application>Microsoft Office PowerPoint</Application>
  <DocSecurity>0</DocSecurity>
  <PresentationFormat>全屏显示(4:3)</PresentationFormat>
  <Lines>0</Lines>
  <Paragraphs>25</Paragraphs>
  <Slides>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默认设计模板_3</vt:lpstr>
      <vt:lpstr>作业要求</vt:lpstr>
      <vt:lpstr>作业说明</vt:lpstr>
      <vt:lpstr>Problem 11</vt:lpstr>
      <vt:lpstr>幻灯片 4</vt:lpstr>
    </vt:vector>
  </TitlesOfParts>
  <Company>BUPT</Company>
  <LinksUpToDate>false</LinksUpToDate>
  <CharactersWithSpaces>0</CharactersWithSpaces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Project</dc:title>
  <dc:creator>Yuan</dc:creator>
  <cp:lastModifiedBy>Yuan</cp:lastModifiedBy>
  <cp:revision>88</cp:revision>
  <cp:lastPrinted>1899-12-30T00:00:00Z</cp:lastPrinted>
  <dcterms:created xsi:type="dcterms:W3CDTF">2011-06-07T17:41:23Z</dcterms:created>
  <dcterms:modified xsi:type="dcterms:W3CDTF">2017-12-15T04:37:17Z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2052-6.6.0.2699</vt:lpwstr>
  </property>
</Properties>
</file>