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57" r:id="rId2"/>
    <p:sldId id="276" r:id="rId3"/>
    <p:sldId id="281" r:id="rId4"/>
    <p:sldId id="280" r:id="rId5"/>
    <p:sldId id="282" r:id="rId6"/>
    <p:sldId id="283" r:id="rId7"/>
    <p:sldId id="284" r:id="rId8"/>
    <p:sldId id="285" r:id="rId9"/>
    <p:sldId id="287" r:id="rId10"/>
    <p:sldId id="279" r:id="rId11"/>
  </p:sldIdLst>
  <p:sldSz cx="9144000" cy="6858000" type="screen4x3"/>
  <p:notesSz cx="6858000" cy="91170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28" autoAdjust="0"/>
  </p:normalViewPr>
  <p:slideViewPr>
    <p:cSldViewPr>
      <p:cViewPr varScale="1">
        <p:scale>
          <a:sx n="101" d="100"/>
          <a:sy n="101" d="100"/>
        </p:scale>
        <p:origin x="191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5613"/>
          </a:xfrm>
          <a:prstGeom prst="rect">
            <a:avLst/>
          </a:prstGeom>
        </p:spPr>
        <p:txBody>
          <a:bodyPr vert="horz" lIns="91440" tIns="45720" rIns="91440" bIns="45720" rtlCol="0"/>
          <a:lstStyle>
            <a:lvl1pPr algn="r">
              <a:defRPr sz="1200">
                <a:latin typeface="Arial" pitchFamily="34" charset="0"/>
              </a:defRPr>
            </a:lvl1pPr>
          </a:lstStyle>
          <a:p>
            <a:pPr>
              <a:defRPr/>
            </a:pPr>
            <a:fld id="{B5FF17CF-3FEE-4AC5-9F5C-223BBCF1D149}" type="datetimeFigureOut">
              <a:rPr lang="zh-CN" altLang="en-US"/>
              <a:pPr>
                <a:defRPr/>
              </a:pPr>
              <a:t>2017/12/31</a:t>
            </a:fld>
            <a:endParaRPr lang="zh-CN" altLang="en-US"/>
          </a:p>
        </p:txBody>
      </p:sp>
      <p:sp>
        <p:nvSpPr>
          <p:cNvPr id="4" name="幻灯片图像占位符 3"/>
          <p:cNvSpPr>
            <a:spLocks noGrp="1" noRot="1" noChangeAspect="1"/>
          </p:cNvSpPr>
          <p:nvPr>
            <p:ph type="sldImg" idx="2"/>
          </p:nvPr>
        </p:nvSpPr>
        <p:spPr>
          <a:xfrm>
            <a:off x="1150938" y="684213"/>
            <a:ext cx="4556125" cy="34178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30700"/>
            <a:ext cx="5486400" cy="41021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59813"/>
            <a:ext cx="2971800" cy="455612"/>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59813"/>
            <a:ext cx="2971800" cy="455612"/>
          </a:xfrm>
          <a:prstGeom prst="rect">
            <a:avLst/>
          </a:prstGeom>
        </p:spPr>
        <p:txBody>
          <a:bodyPr vert="horz" lIns="91440" tIns="45720" rIns="91440" bIns="45720" rtlCol="0" anchor="b"/>
          <a:lstStyle>
            <a:lvl1pPr algn="r">
              <a:defRPr sz="1200">
                <a:latin typeface="Arial" pitchFamily="34" charset="0"/>
              </a:defRPr>
            </a:lvl1pPr>
          </a:lstStyle>
          <a:p>
            <a:pPr>
              <a:defRPr/>
            </a:pPr>
            <a:fld id="{7CCF3856-A353-4BCA-9DFD-F0F34B1CEA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normAutofit fontScale="85000" lnSpcReduction="20000"/>
          </a:bodyPr>
          <a:lstStyle/>
          <a:p>
            <a:pPr eaLnBrk="1" fontAlgn="auto" hangingPunct="1">
              <a:spcBef>
                <a:spcPts val="0"/>
              </a:spcBef>
              <a:spcAft>
                <a:spcPts val="0"/>
              </a:spcAft>
              <a:defRPr/>
            </a:pPr>
            <a:endParaRPr lang="zh-CN" altLang="en-US" dirty="0" smtClean="0"/>
          </a:p>
        </p:txBody>
      </p:sp>
      <p:sp>
        <p:nvSpPr>
          <p:cNvPr id="163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13F822-86CE-44B2-947B-F74A6331EAED}" type="slidenum">
              <a:rPr lang="zh-CN" altLang="en-US" smtClean="0">
                <a:latin typeface="Arial" charset="0"/>
              </a:rPr>
              <a:pPr/>
              <a:t>7</a:t>
            </a:fld>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6A7C887F-FB48-43F7-8D22-54871F4C289D}"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0E0584A5-2867-41A8-82A5-374B7AB008AD}" type="slidenum">
              <a:rPr lang="zh-CN" alt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693738"/>
          </a:xfrm>
          <a:prstGeom prst="rect">
            <a:avLst/>
          </a:prstGeom>
          <a:gradFill rotWithShape="1">
            <a:gsLst>
              <a:gs pos="0">
                <a:srgbClr val="0000FF"/>
              </a:gs>
              <a:gs pos="100000">
                <a:schemeClr val="tx1"/>
              </a:gs>
            </a:gsLst>
            <a:lin ang="18900000" scaled="1"/>
          </a:gradFill>
          <a:ln w="9525">
            <a:noFill/>
            <a:miter lim="800000"/>
            <a:headEnd/>
            <a:tailEnd/>
          </a:ln>
        </p:spPr>
        <p:txBody>
          <a:bodyPr vert="horz" wrap="square" lIns="91440" tIns="45720" rIns="91440" bIns="45720" numCol="1" anchor="ctr" anchorCtr="1"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itchFamily="34" charset="0"/>
                <a:ea typeface="宋体" pitchFamily="2" charset="-122"/>
              </a:defRPr>
            </a:lvl1pPr>
          </a:lstStyle>
          <a:p>
            <a:pPr>
              <a:defRPr/>
            </a:pPr>
            <a:fld id="{EC8E7512-1D3A-4011-87C2-BEC08D181112}" type="slidenum">
              <a:rPr lang="zh-CN" altLang="en-US"/>
              <a:pPr>
                <a:defRPr/>
              </a:pPr>
              <a:t>‹#›</a:t>
            </a:fld>
            <a:endParaRPr lang="en-US"/>
          </a:p>
        </p:txBody>
      </p:sp>
      <p:sp>
        <p:nvSpPr>
          <p:cNvPr id="1029" name="Rectangle 6"/>
          <p:cNvSpPr>
            <a:spLocks noChangeArrowheads="1"/>
          </p:cNvSpPr>
          <p:nvPr userDrawn="1"/>
        </p:nvSpPr>
        <p:spPr bwMode="auto">
          <a:xfrm rot="10800000">
            <a:off x="0" y="6597650"/>
            <a:ext cx="4500563" cy="260350"/>
          </a:xfrm>
          <a:prstGeom prst="rect">
            <a:avLst/>
          </a:prstGeom>
          <a:solidFill>
            <a:schemeClr val="tx2"/>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Natural Language Processing</a:t>
            </a:r>
          </a:p>
        </p:txBody>
      </p:sp>
      <p:sp>
        <p:nvSpPr>
          <p:cNvPr id="1030" name="Rectangle 6"/>
          <p:cNvSpPr>
            <a:spLocks noChangeArrowheads="1"/>
          </p:cNvSpPr>
          <p:nvPr userDrawn="1"/>
        </p:nvSpPr>
        <p:spPr bwMode="auto">
          <a:xfrm rot="10800000">
            <a:off x="4500563" y="6597650"/>
            <a:ext cx="4643437" cy="260350"/>
          </a:xfrm>
          <a:prstGeom prst="rect">
            <a:avLst/>
          </a:prstGeom>
          <a:solidFill>
            <a:srgbClr val="0000FF"/>
          </a:solidFill>
          <a:ln w="9525">
            <a:noFill/>
            <a:miter lim="800000"/>
            <a:headEnd/>
            <a:tailEnd/>
          </a:ln>
          <a:effectLst/>
        </p:spPr>
        <p:txBody>
          <a:bodyPr rot="10800000" wrap="none" anchor="ctr" anchorCtr="1"/>
          <a:lstStyle/>
          <a:p>
            <a:pPr>
              <a:defRPr/>
            </a:pPr>
            <a:r>
              <a:rPr lang="en-US" sz="1600">
                <a:solidFill>
                  <a:schemeClr val="bg1"/>
                </a:solidFill>
                <a:latin typeface="Calibri" pitchFamily="34" charset="0"/>
              </a:rPr>
              <a:t>Caixia Yuan</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0" fontAlgn="base" hangingPunct="0">
        <a:spcBef>
          <a:spcPct val="0"/>
        </a:spcBef>
        <a:spcAft>
          <a:spcPct val="0"/>
        </a:spcAft>
        <a:defRPr sz="4000">
          <a:solidFill>
            <a:schemeClr val="bg1"/>
          </a:solidFill>
          <a:latin typeface="Calibri" pitchFamily="34" charset="0"/>
          <a:ea typeface="+mj-ea"/>
          <a:cs typeface="+mj-cs"/>
        </a:defRPr>
      </a:lvl1pPr>
      <a:lvl2pPr algn="ctr" rtl="0" eaLnBrk="0" fontAlgn="base" hangingPunct="0">
        <a:spcBef>
          <a:spcPct val="0"/>
        </a:spcBef>
        <a:spcAft>
          <a:spcPct val="0"/>
        </a:spcAft>
        <a:defRPr sz="4000">
          <a:solidFill>
            <a:schemeClr val="bg1"/>
          </a:solidFill>
          <a:latin typeface="Calibri" pitchFamily="34" charset="0"/>
          <a:ea typeface="宋体" pitchFamily="2" charset="-122"/>
        </a:defRPr>
      </a:lvl2pPr>
      <a:lvl3pPr algn="ctr" rtl="0" eaLnBrk="0" fontAlgn="base" hangingPunct="0">
        <a:spcBef>
          <a:spcPct val="0"/>
        </a:spcBef>
        <a:spcAft>
          <a:spcPct val="0"/>
        </a:spcAft>
        <a:defRPr sz="4000">
          <a:solidFill>
            <a:schemeClr val="bg1"/>
          </a:solidFill>
          <a:latin typeface="Calibri" pitchFamily="34" charset="0"/>
          <a:ea typeface="宋体" pitchFamily="2" charset="-122"/>
        </a:defRPr>
      </a:lvl3pPr>
      <a:lvl4pPr algn="ctr" rtl="0" eaLnBrk="0" fontAlgn="base" hangingPunct="0">
        <a:spcBef>
          <a:spcPct val="0"/>
        </a:spcBef>
        <a:spcAft>
          <a:spcPct val="0"/>
        </a:spcAft>
        <a:defRPr sz="4000">
          <a:solidFill>
            <a:schemeClr val="bg1"/>
          </a:solidFill>
          <a:latin typeface="Calibri" pitchFamily="34" charset="0"/>
          <a:ea typeface="宋体" pitchFamily="2" charset="-122"/>
        </a:defRPr>
      </a:lvl4pPr>
      <a:lvl5pPr algn="ctr" rtl="0" eaLnBrk="0" fontAlgn="base" hangingPunct="0">
        <a:spcBef>
          <a:spcPct val="0"/>
        </a:spcBef>
        <a:spcAft>
          <a:spcPct val="0"/>
        </a:spcAft>
        <a:defRPr sz="4000">
          <a:solidFill>
            <a:schemeClr val="bg1"/>
          </a:solidFill>
          <a:latin typeface="Calibri" pitchFamily="34" charset="0"/>
          <a:ea typeface="宋体" pitchFamily="2" charset="-122"/>
        </a:defRPr>
      </a:lvl5pPr>
      <a:lvl6pPr marL="457200" algn="ctr" rtl="0" fontAlgn="base">
        <a:spcBef>
          <a:spcPct val="0"/>
        </a:spcBef>
        <a:spcAft>
          <a:spcPct val="0"/>
        </a:spcAft>
        <a:defRPr sz="4000">
          <a:solidFill>
            <a:schemeClr val="bg1"/>
          </a:solidFill>
          <a:latin typeface="Times New Roman" pitchFamily="18" charset="0"/>
          <a:ea typeface="宋体" pitchFamily="2" charset="-122"/>
        </a:defRPr>
      </a:lvl6pPr>
      <a:lvl7pPr marL="914400" algn="ctr" rtl="0" fontAlgn="base">
        <a:spcBef>
          <a:spcPct val="0"/>
        </a:spcBef>
        <a:spcAft>
          <a:spcPct val="0"/>
        </a:spcAft>
        <a:defRPr sz="4000">
          <a:solidFill>
            <a:schemeClr val="bg1"/>
          </a:solidFill>
          <a:latin typeface="Times New Roman" pitchFamily="18" charset="0"/>
          <a:ea typeface="宋体" pitchFamily="2" charset="-122"/>
        </a:defRPr>
      </a:lvl7pPr>
      <a:lvl8pPr marL="1371600" algn="ctr" rtl="0" fontAlgn="base">
        <a:spcBef>
          <a:spcPct val="0"/>
        </a:spcBef>
        <a:spcAft>
          <a:spcPct val="0"/>
        </a:spcAft>
        <a:defRPr sz="4000">
          <a:solidFill>
            <a:schemeClr val="bg1"/>
          </a:solidFill>
          <a:latin typeface="Times New Roman" pitchFamily="18" charset="0"/>
          <a:ea typeface="宋体" pitchFamily="2" charset="-122"/>
        </a:defRPr>
      </a:lvl8pPr>
      <a:lvl9pPr marL="1828800" algn="ctr" rtl="0" fontAlgn="base">
        <a:spcBef>
          <a:spcPct val="0"/>
        </a:spcBef>
        <a:spcAft>
          <a:spcPct val="0"/>
        </a:spcAft>
        <a:defRPr sz="4000">
          <a:solidFill>
            <a:schemeClr val="bg1"/>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mn-ea"/>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mn-ea"/>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yuansassignment@163.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zh-CN" altLang="en-US" sz="3600" dirty="0" smtClean="0">
                <a:latin typeface="楷体" pitchFamily="49" charset="-122"/>
                <a:ea typeface="楷体" pitchFamily="49" charset="-122"/>
              </a:rPr>
              <a:t>作业要求</a:t>
            </a:r>
            <a:endParaRPr lang="zh-CN" altLang="zh-CN" sz="3600" dirty="0" smtClean="0">
              <a:latin typeface="楷体" pitchFamily="49" charset="-122"/>
              <a:ea typeface="楷体" pitchFamily="49" charset="-122"/>
            </a:endParaRPr>
          </a:p>
        </p:txBody>
      </p:sp>
      <p:sp>
        <p:nvSpPr>
          <p:cNvPr id="2051" name="Rectangle 3"/>
          <p:cNvSpPr>
            <a:spLocks noGrp="1" noChangeArrowheads="1"/>
          </p:cNvSpPr>
          <p:nvPr>
            <p:ph type="body" idx="1"/>
          </p:nvPr>
        </p:nvSpPr>
        <p:spPr/>
        <p:txBody>
          <a:bodyPr>
            <a:normAutofit fontScale="92500" lnSpcReduction="10000"/>
          </a:bodyPr>
          <a:lstStyle/>
          <a:p>
            <a:pPr eaLnBrk="1" hangingPunct="1"/>
            <a:r>
              <a:rPr lang="zh-CN" altLang="en-US" dirty="0" smtClean="0">
                <a:latin typeface="楷体" pitchFamily="49" charset="-122"/>
                <a:ea typeface="楷体" pitchFamily="49" charset="-122"/>
              </a:rPr>
              <a:t>每人完成总分值不少于</a:t>
            </a:r>
            <a:r>
              <a:rPr lang="en-US" altLang="zh-CN" dirty="0" smtClean="0">
                <a:latin typeface="楷体" pitchFamily="49" charset="-122"/>
                <a:ea typeface="楷体" pitchFamily="49" charset="-122"/>
              </a:rPr>
              <a:t>60</a:t>
            </a:r>
            <a:r>
              <a:rPr lang="zh-CN" altLang="en-US" dirty="0" smtClean="0">
                <a:latin typeface="楷体" pitchFamily="49" charset="-122"/>
                <a:ea typeface="楷体" pitchFamily="49" charset="-122"/>
              </a:rPr>
              <a:t>分的候选题目</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使用的方法模型不限、编程语言不限</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要求提交物：</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说明文档：任务定义、输入输出、方法描述、结果分析（性能评价）、源码运行环境</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代码：源码及可执行文件</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提交方式：</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邮箱：</a:t>
            </a:r>
            <a:r>
              <a:rPr lang="en-US" altLang="zh-CN" dirty="0" smtClean="0">
                <a:latin typeface="楷体" pitchFamily="49" charset="-122"/>
                <a:ea typeface="楷体" pitchFamily="49" charset="-122"/>
                <a:hlinkClick r:id="rId2"/>
              </a:rPr>
              <a:t>yuansassignment@163.com</a:t>
            </a:r>
            <a:endParaRPr lang="en-US" altLang="zh-CN" dirty="0" smtClean="0">
              <a:latin typeface="楷体" pitchFamily="49" charset="-122"/>
              <a:ea typeface="楷体" pitchFamily="49" charset="-122"/>
            </a:endParaRPr>
          </a:p>
          <a:p>
            <a:pPr lvl="1" eaLnBrk="1" hangingPunct="1"/>
            <a:r>
              <a:rPr lang="zh-CN" altLang="en-US" dirty="0" smtClean="0">
                <a:latin typeface="楷体" pitchFamily="49" charset="-122"/>
                <a:ea typeface="楷体" pitchFamily="49" charset="-122"/>
              </a:rPr>
              <a:t>邮件及附件命名格式：学号</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姓名</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作业题目 （</a:t>
            </a:r>
            <a:r>
              <a:rPr lang="en-US" altLang="zh-CN" dirty="0" smtClean="0">
                <a:latin typeface="楷体" pitchFamily="49" charset="-122"/>
                <a:ea typeface="楷体" pitchFamily="49" charset="-122"/>
              </a:rPr>
              <a:t>e.g., 20170310-</a:t>
            </a:r>
            <a:r>
              <a:rPr lang="zh-CN" altLang="en-US" dirty="0" smtClean="0">
                <a:latin typeface="楷体" pitchFamily="49" charset="-122"/>
                <a:ea typeface="楷体" pitchFamily="49" charset="-122"/>
              </a:rPr>
              <a:t>张三</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语言模型）</a:t>
            </a:r>
            <a:endParaRPr lang="en-US" altLang="zh-CN" dirty="0" smtClean="0">
              <a:latin typeface="楷体" pitchFamily="49" charset="-122"/>
              <a:ea typeface="楷体" pitchFamily="49" charset="-122"/>
            </a:endParaRPr>
          </a:p>
          <a:p>
            <a:pPr eaLnBrk="1" hangingPunct="1"/>
            <a:r>
              <a:rPr lang="zh-CN" altLang="en-US" dirty="0" smtClean="0">
                <a:latin typeface="楷体" pitchFamily="49" charset="-122"/>
                <a:ea typeface="楷体" pitchFamily="49" charset="-122"/>
              </a:rPr>
              <a:t>最晚提交时间：每次作业布置之后的两周内</a:t>
            </a: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 be added…</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smtClean="0">
                <a:latin typeface="楷体" pitchFamily="49" charset="-122"/>
                <a:ea typeface="楷体" pitchFamily="49" charset="-122"/>
              </a:rPr>
              <a:t>作业说明</a:t>
            </a:r>
          </a:p>
        </p:txBody>
      </p:sp>
      <p:sp>
        <p:nvSpPr>
          <p:cNvPr id="3" name="内容占位符 2"/>
          <p:cNvSpPr>
            <a:spLocks noGrp="1"/>
          </p:cNvSpPr>
          <p:nvPr>
            <p:ph idx="1"/>
          </p:nvPr>
        </p:nvSpPr>
        <p:spPr/>
        <p:txBody>
          <a:bodyPr>
            <a:normAutofit fontScale="85000" lnSpcReduction="10000"/>
          </a:bodyPr>
          <a:lstStyle/>
          <a:p>
            <a:r>
              <a:rPr lang="zh-CN" altLang="en-US" dirty="0" smtClean="0">
                <a:latin typeface="华文楷体" pitchFamily="2" charset="-122"/>
                <a:ea typeface="华文楷体" pitchFamily="2" charset="-122"/>
              </a:rPr>
              <a:t>关于分组：</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原则上，每人独立完成至少</a:t>
            </a:r>
            <a:r>
              <a:rPr lang="en-US" altLang="zh-CN" dirty="0" smtClean="0">
                <a:latin typeface="华文楷体" pitchFamily="2" charset="-122"/>
                <a:ea typeface="华文楷体" pitchFamily="2" charset="-122"/>
              </a:rPr>
              <a:t>60</a:t>
            </a:r>
            <a:r>
              <a:rPr lang="zh-CN" altLang="en-US" dirty="0" smtClean="0">
                <a:latin typeface="华文楷体" pitchFamily="2" charset="-122"/>
                <a:ea typeface="华文楷体" pitchFamily="2" charset="-122"/>
              </a:rPr>
              <a:t>分值的作业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对于一些题目（例如信息检索、机器翻译、推荐系统等），工作量较大同时可以清晰地分成几个功能模块进行分别建模的情形，可以分工完成，但需要在文档中特别说明各自的分工、各自的功能模块实现过程</a:t>
            </a:r>
            <a:endParaRPr lang="en-US" altLang="zh-CN" dirty="0" smtClean="0">
              <a:latin typeface="华文楷体" pitchFamily="2" charset="-122"/>
              <a:ea typeface="华文楷体" pitchFamily="2" charset="-122"/>
            </a:endParaRPr>
          </a:p>
          <a:p>
            <a:r>
              <a:rPr lang="zh-CN" altLang="en-US" dirty="0" smtClean="0">
                <a:latin typeface="华文楷体" pitchFamily="2" charset="-122"/>
                <a:ea typeface="华文楷体" pitchFamily="2" charset="-122"/>
              </a:rPr>
              <a:t>关于加分：</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如果对于一个题目提供了不同的解决方案，或在一个解决方案之上提供了改进方案，则可额外加最多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分，具体根据完成情况确定</a:t>
            </a:r>
            <a:endParaRPr lang="en-US" altLang="zh-CN" dirty="0" smtClean="0">
              <a:latin typeface="华文楷体" pitchFamily="2" charset="-122"/>
              <a:ea typeface="华文楷体" pitchFamily="2" charset="-122"/>
            </a:endParaRPr>
          </a:p>
          <a:p>
            <a:pPr lvl="1"/>
            <a:r>
              <a:rPr lang="zh-CN" altLang="en-US" dirty="0" smtClean="0">
                <a:latin typeface="华文楷体" pitchFamily="2" charset="-122"/>
                <a:ea typeface="华文楷体" pitchFamily="2" charset="-122"/>
              </a:rPr>
              <a:t>最后一次课为作业演示时间，演示者通过</a:t>
            </a:r>
            <a:r>
              <a:rPr lang="en-US" altLang="zh-CN" dirty="0" err="1" smtClean="0">
                <a:latin typeface="华文楷体" pitchFamily="2" charset="-122"/>
                <a:ea typeface="华文楷体" pitchFamily="2" charset="-122"/>
              </a:rPr>
              <a:t>PPT</a:t>
            </a:r>
            <a:r>
              <a:rPr lang="zh-CN" altLang="en-US" dirty="0" smtClean="0">
                <a:latin typeface="华文楷体" pitchFamily="2" charset="-122"/>
                <a:ea typeface="华文楷体" pitchFamily="2" charset="-122"/>
              </a:rPr>
              <a:t>向大家介绍自己的某一个或几个作业，根据具体情况，演示者则可额外加最多</a:t>
            </a:r>
            <a:r>
              <a:rPr lang="en-US" altLang="zh-CN" dirty="0" smtClean="0">
                <a:latin typeface="华文楷体" pitchFamily="2" charset="-122"/>
                <a:ea typeface="华文楷体" pitchFamily="2" charset="-122"/>
              </a:rPr>
              <a:t>10</a:t>
            </a:r>
            <a:r>
              <a:rPr lang="zh-CN" altLang="en-US" dirty="0" smtClean="0">
                <a:latin typeface="华文楷体" pitchFamily="2" charset="-122"/>
                <a:ea typeface="华文楷体" pitchFamily="2" charset="-122"/>
              </a:rPr>
              <a:t>分</a:t>
            </a:r>
            <a:endParaRPr lang="en-US" altLang="zh-CN"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Problem 4</a:t>
            </a:r>
            <a:endParaRPr lang="zh-CN" altLang="en-US" dirty="0" smtClean="0"/>
          </a:p>
        </p:txBody>
      </p:sp>
      <p:sp>
        <p:nvSpPr>
          <p:cNvPr id="7171" name="内容占位符 2"/>
          <p:cNvSpPr>
            <a:spLocks noGrp="1"/>
          </p:cNvSpPr>
          <p:nvPr>
            <p:ph idx="1"/>
          </p:nvPr>
        </p:nvSpPr>
        <p:spPr/>
        <p:txBody>
          <a:bodyPr>
            <a:normAutofit fontScale="92500"/>
          </a:bodyPr>
          <a:lstStyle/>
          <a:p>
            <a:pPr>
              <a:defRPr/>
            </a:pPr>
            <a:r>
              <a:rPr lang="en-US" altLang="zh-CN" dirty="0" smtClean="0"/>
              <a:t>Named entity recognition: 30 points</a:t>
            </a:r>
          </a:p>
          <a:p>
            <a:pPr lvl="1">
              <a:defRPr/>
            </a:pPr>
            <a:r>
              <a:rPr lang="en-US" altLang="zh-CN" dirty="0" smtClean="0"/>
              <a:t>Named entities: people names, organizations, locations, numerals, etc</a:t>
            </a:r>
          </a:p>
          <a:p>
            <a:pPr lvl="1">
              <a:defRPr/>
            </a:pPr>
            <a:r>
              <a:rPr lang="en-US" altLang="zh-CN" dirty="0" smtClean="0"/>
              <a:t>Your objective is to build a machine learning named entity recognition system, which when given a new previously unseen text can identify and classify the named entities in the text. This means that your system should annotate each word in the text with one of the four possible classes.</a:t>
            </a:r>
          </a:p>
          <a:p>
            <a:pPr lvl="1">
              <a:defRPr/>
            </a:pPr>
            <a:r>
              <a:rPr lang="en-US" altLang="zh-CN" dirty="0" smtClean="0"/>
              <a:t>You will be given labeled data sets to train and test your model.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5</a:t>
            </a:r>
            <a:endParaRPr lang="zh-CN" altLang="zh-CN" sz="3600" dirty="0" smtClean="0"/>
          </a:p>
        </p:txBody>
      </p:sp>
      <p:sp>
        <p:nvSpPr>
          <p:cNvPr id="4099" name="Rectangle 3"/>
          <p:cNvSpPr>
            <a:spLocks noGrp="1" noChangeArrowheads="1"/>
          </p:cNvSpPr>
          <p:nvPr>
            <p:ph type="body" idx="1"/>
          </p:nvPr>
        </p:nvSpPr>
        <p:spPr/>
        <p:txBody>
          <a:bodyPr/>
          <a:lstStyle/>
          <a:p>
            <a:pPr eaLnBrk="1" hangingPunct="1">
              <a:lnSpc>
                <a:spcPct val="90000"/>
              </a:lnSpc>
            </a:pPr>
            <a:r>
              <a:rPr lang="zh-CN" altLang="zh-CN" dirty="0" smtClean="0"/>
              <a:t>Text classification:</a:t>
            </a:r>
            <a:r>
              <a:rPr lang="en-US" altLang="zh-CN" dirty="0" smtClean="0"/>
              <a:t>  20 points</a:t>
            </a:r>
            <a:endParaRPr lang="zh-CN" altLang="zh-CN" dirty="0" smtClean="0"/>
          </a:p>
          <a:p>
            <a:pPr lvl="1" eaLnBrk="1" hangingPunct="1">
              <a:lnSpc>
                <a:spcPct val="90000"/>
              </a:lnSpc>
            </a:pPr>
            <a:r>
              <a:rPr lang="zh-CN" altLang="zh-CN" dirty="0" smtClean="0"/>
              <a:t>This data set contains 1000 text articles posted to each of 20 online newgroups, for a total of 20,000 articles. For documentation and download, see http://www-2.cs.cmu.edu/afs/cs/project/theo-11/www/naive-bayes.html.</a:t>
            </a:r>
          </a:p>
          <a:p>
            <a:pPr lvl="1" eaLnBrk="1" hangingPunct="1">
              <a:lnSpc>
                <a:spcPct val="90000"/>
              </a:lnSpc>
            </a:pPr>
            <a:r>
              <a:rPr lang="zh-CN" altLang="zh-CN" dirty="0" smtClean="0"/>
              <a:t>The "label" of each article is which of the 20 newsgroups it belongs to. The newsgroups (labels) are hierarchically organized (e.g., "sports", "hockey").</a:t>
            </a:r>
            <a:endParaRPr lang="en-US" altLang="zh-CN" dirty="0" smtClean="0"/>
          </a:p>
          <a:p>
            <a:pPr lvl="1" eaLnBrk="1" hangingPunct="1">
              <a:lnSpc>
                <a:spcPct val="90000"/>
              </a:lnSpc>
            </a:pPr>
            <a:r>
              <a:rPr lang="en-US" altLang="zh-CN" dirty="0" smtClean="0"/>
              <a:t>You should provide model evaluation results and discuss the reasons of the results.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zh-CN" sz="3600" dirty="0" smtClean="0"/>
              <a:t>Problem </a:t>
            </a:r>
            <a:r>
              <a:rPr lang="en-US" altLang="zh-CN" sz="3600" dirty="0" smtClean="0"/>
              <a:t>6</a:t>
            </a:r>
            <a:endParaRPr lang="zh-CN" altLang="zh-CN" sz="3600" dirty="0" smtClean="0"/>
          </a:p>
        </p:txBody>
      </p:sp>
      <p:sp>
        <p:nvSpPr>
          <p:cNvPr id="7171" name="Rectangle 3"/>
          <p:cNvSpPr>
            <a:spLocks noGrp="1" noChangeArrowheads="1"/>
          </p:cNvSpPr>
          <p:nvPr>
            <p:ph type="body" idx="1"/>
          </p:nvPr>
        </p:nvSpPr>
        <p:spPr/>
        <p:txBody>
          <a:bodyPr>
            <a:normAutofit fontScale="92500"/>
          </a:bodyPr>
          <a:lstStyle/>
          <a:p>
            <a:pPr eaLnBrk="1" hangingPunct="1">
              <a:lnSpc>
                <a:spcPct val="90000"/>
              </a:lnSpc>
            </a:pPr>
            <a:r>
              <a:rPr lang="zh-CN" altLang="zh-CN" dirty="0" smtClean="0"/>
              <a:t>Web Content Identification:</a:t>
            </a:r>
            <a:r>
              <a:rPr lang="en-US" altLang="zh-CN" dirty="0" smtClean="0"/>
              <a:t> 20 points</a:t>
            </a:r>
            <a:endParaRPr lang="zh-CN" altLang="zh-CN" dirty="0" smtClean="0"/>
          </a:p>
          <a:p>
            <a:pPr lvl="1" eaLnBrk="1" hangingPunct="1">
              <a:lnSpc>
                <a:spcPct val="90000"/>
              </a:lnSpc>
            </a:pPr>
            <a:r>
              <a:rPr lang="zh-CN" altLang="zh-CN" dirty="0" smtClean="0"/>
              <a:t>This dataset contains webpages from 4 universities, labeled with whether they are professor, student, project, or other pages. For data and documents, see http://www-2.cs.cmu.edu/~webkb/</a:t>
            </a:r>
          </a:p>
          <a:p>
            <a:pPr lvl="1" eaLnBrk="1" hangingPunct="1">
              <a:lnSpc>
                <a:spcPct val="90000"/>
              </a:lnSpc>
            </a:pPr>
            <a:r>
              <a:rPr lang="zh-CN" altLang="zh-CN" dirty="0" smtClean="0"/>
              <a:t>Project ideas:</a:t>
            </a:r>
          </a:p>
          <a:p>
            <a:pPr lvl="2" eaLnBrk="1" hangingPunct="1">
              <a:lnSpc>
                <a:spcPct val="90000"/>
              </a:lnSpc>
            </a:pPr>
            <a:r>
              <a:rPr lang="zh-CN" altLang="zh-CN" dirty="0" smtClean="0"/>
              <a:t>Learning classifiers to predict the type of webpage from the text </a:t>
            </a:r>
          </a:p>
          <a:p>
            <a:pPr eaLnBrk="1" hangingPunct="1">
              <a:lnSpc>
                <a:spcPct val="90000"/>
              </a:lnSpc>
            </a:pPr>
            <a:r>
              <a:rPr lang="en-US" altLang="zh-CN" dirty="0" smtClean="0">
                <a:sym typeface="Arial" charset="0"/>
              </a:rPr>
              <a:t>Additional points: you will get additional 20 points if you can</a:t>
            </a:r>
            <a:r>
              <a:rPr lang="zh-CN" altLang="zh-CN" dirty="0" smtClean="0">
                <a:sym typeface="Arial" charset="0"/>
              </a:rPr>
              <a:t> improve accuracy by exploiting correlations between pages that point to each other</a:t>
            </a:r>
            <a:endParaRPr lang="en-US" altLang="zh-CN" dirty="0" smtClean="0">
              <a:sym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Problem 7</a:t>
            </a:r>
            <a:endParaRPr lang="zh-CN" altLang="en-US" dirty="0" smtClean="0"/>
          </a:p>
        </p:txBody>
      </p:sp>
      <p:sp>
        <p:nvSpPr>
          <p:cNvPr id="8195" name="内容占位符 2"/>
          <p:cNvSpPr>
            <a:spLocks noGrp="1"/>
          </p:cNvSpPr>
          <p:nvPr>
            <p:ph idx="1"/>
          </p:nvPr>
        </p:nvSpPr>
        <p:spPr/>
        <p:txBody>
          <a:bodyPr/>
          <a:lstStyle/>
          <a:p>
            <a:pPr>
              <a:lnSpc>
                <a:spcPct val="90000"/>
              </a:lnSpc>
            </a:pPr>
            <a:r>
              <a:rPr lang="zh-CN" altLang="en-US" sz="2800" dirty="0" smtClean="0"/>
              <a:t>Detecting sentiment polarity</a:t>
            </a:r>
            <a:r>
              <a:rPr lang="en-US" altLang="zh-CN" sz="2800" dirty="0" smtClean="0"/>
              <a:t>: 30 points</a:t>
            </a:r>
            <a:endParaRPr lang="zh-CN" altLang="en-US" sz="2800" dirty="0" smtClean="0"/>
          </a:p>
          <a:p>
            <a:pPr lvl="1">
              <a:lnSpc>
                <a:spcPct val="90000"/>
              </a:lnSpc>
            </a:pPr>
            <a:r>
              <a:rPr lang="zh-CN" altLang="en-US" sz="2400" dirty="0" smtClean="0"/>
              <a:t>Given text about movie reviews</a:t>
            </a:r>
          </a:p>
          <a:p>
            <a:pPr lvl="1">
              <a:lnSpc>
                <a:spcPct val="90000"/>
              </a:lnSpc>
            </a:pPr>
            <a:r>
              <a:rPr lang="zh-CN" altLang="en-US" sz="2400" dirty="0" smtClean="0"/>
              <a:t>Can we detect sentiment, like whether a comment is </a:t>
            </a:r>
          </a:p>
          <a:p>
            <a:pPr lvl="2">
              <a:lnSpc>
                <a:spcPct val="90000"/>
              </a:lnSpc>
            </a:pPr>
            <a:r>
              <a:rPr lang="zh-CN" altLang="en-US" sz="2000" dirty="0" smtClean="0">
                <a:solidFill>
                  <a:srgbClr val="000090"/>
                </a:solidFill>
              </a:rPr>
              <a:t>Positive?</a:t>
            </a:r>
          </a:p>
          <a:p>
            <a:pPr lvl="2">
              <a:lnSpc>
                <a:spcPct val="90000"/>
              </a:lnSpc>
            </a:pPr>
            <a:r>
              <a:rPr lang="zh-CN" altLang="en-US" sz="2000" dirty="0" smtClean="0">
                <a:solidFill>
                  <a:srgbClr val="000090"/>
                </a:solidFill>
              </a:rPr>
              <a:t>Negative?</a:t>
            </a:r>
          </a:p>
          <a:p>
            <a:pPr lvl="1">
              <a:lnSpc>
                <a:spcPct val="90000"/>
              </a:lnSpc>
            </a:pPr>
            <a:r>
              <a:rPr lang="zh-CN" altLang="en-US" sz="2400" dirty="0" smtClean="0"/>
              <a:t>Can we tell to what extent is a comment positive of negative?</a:t>
            </a:r>
          </a:p>
          <a:p>
            <a:pPr>
              <a:lnSpc>
                <a:spcPct val="90000"/>
              </a:lnSpc>
            </a:pPr>
            <a:r>
              <a:rPr lang="zh-CN" altLang="en-US" sz="2800" dirty="0" smtClean="0"/>
              <a:t>Data:</a:t>
            </a:r>
          </a:p>
          <a:p>
            <a:pPr lvl="1">
              <a:lnSpc>
                <a:spcPct val="90000"/>
              </a:lnSpc>
            </a:pPr>
            <a:r>
              <a:rPr lang="zh-CN" altLang="en-US" sz="2400" dirty="0" smtClean="0"/>
              <a:t>5331 positive snippets</a:t>
            </a:r>
          </a:p>
          <a:p>
            <a:pPr lvl="1">
              <a:lnSpc>
                <a:spcPct val="90000"/>
              </a:lnSpc>
            </a:pPr>
            <a:r>
              <a:rPr lang="zh-CN" altLang="en-US" sz="2400" dirty="0" smtClean="0"/>
              <a:t>5331 negative snippets  </a:t>
            </a:r>
          </a:p>
          <a:p>
            <a:pPr>
              <a:lnSpc>
                <a:spcPct val="90000"/>
              </a:lnSpc>
            </a:pPr>
            <a:r>
              <a:rPr lang="zh-CN" altLang="en-US" sz="2800" dirty="0" smtClean="0"/>
              <a:t>Other resources:</a:t>
            </a:r>
          </a:p>
          <a:p>
            <a:pPr lvl="1">
              <a:lnSpc>
                <a:spcPct val="90000"/>
              </a:lnSpc>
            </a:pPr>
            <a:r>
              <a:rPr lang="zh-CN" altLang="en-US" sz="2400" dirty="0" smtClean="0"/>
              <a:t>The Subjectivity Lexicon</a:t>
            </a:r>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smtClean="0"/>
              <a:t>Problem 8</a:t>
            </a:r>
            <a:endParaRPr lang="zh-CN" altLang="en-US" dirty="0" smtClean="0"/>
          </a:p>
        </p:txBody>
      </p:sp>
      <p:sp>
        <p:nvSpPr>
          <p:cNvPr id="3" name="内容占位符 2"/>
          <p:cNvSpPr>
            <a:spLocks noGrp="1"/>
          </p:cNvSpPr>
          <p:nvPr>
            <p:ph idx="1"/>
          </p:nvPr>
        </p:nvSpPr>
        <p:spPr/>
        <p:txBody>
          <a:bodyPr>
            <a:normAutofit fontScale="92500" lnSpcReduction="20000"/>
          </a:bodyPr>
          <a:lstStyle/>
          <a:p>
            <a:pPr>
              <a:defRPr/>
            </a:pPr>
            <a:r>
              <a:rPr lang="en-US" altLang="zh-CN" dirty="0" smtClean="0"/>
              <a:t>Word sense disambiguation</a:t>
            </a:r>
            <a:r>
              <a:rPr lang="zh-CN" altLang="zh-CN" dirty="0" smtClean="0"/>
              <a:t>:</a:t>
            </a:r>
            <a:r>
              <a:rPr lang="en-US" altLang="zh-CN" dirty="0" smtClean="0"/>
              <a:t> 30 points</a:t>
            </a:r>
            <a:endParaRPr lang="zh-CN" altLang="zh-CN" dirty="0" smtClean="0"/>
          </a:p>
          <a:p>
            <a:pPr lvl="1">
              <a:defRPr/>
            </a:pPr>
            <a:r>
              <a:rPr lang="en-US" altLang="zh-CN" dirty="0" smtClean="0"/>
              <a:t>Implement the simplified word sense disambiguation algorithm, and apply it to disambiguate a target ambiguous word in context.</a:t>
            </a:r>
          </a:p>
          <a:p>
            <a:pPr lvl="1">
              <a:defRPr/>
            </a:pPr>
            <a:r>
              <a:rPr lang="en-US" altLang="zh-CN" dirty="0" smtClean="0"/>
              <a:t>For evaluation, use the dataset provided and the sense definitions provided by Wikipedia. </a:t>
            </a:r>
          </a:p>
          <a:p>
            <a:pPr lvl="1">
              <a:defRPr/>
            </a:pPr>
            <a:r>
              <a:rPr lang="en-US" altLang="zh-CN" dirty="0" smtClean="0"/>
              <a:t>Note that you have to apply your own pre-processing to the content of the Wikipedia page (e.g., include the entire page or only certain sections; include the titles of the linked articles or not; etc.). </a:t>
            </a:r>
          </a:p>
          <a:p>
            <a:pPr lvl="1">
              <a:defRPr/>
            </a:pPr>
            <a:r>
              <a:rPr lang="en-US" altLang="zh-CN" dirty="0" smtClean="0"/>
              <a:t>The quality of the pre-processing may affect the quality of your results. Report the accuracy of each word (i.e., number of instances correctly disambiguated).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Problem 9</a:t>
            </a:r>
            <a:endParaRPr lang="zh-CN" altLang="en-US" dirty="0" smtClean="0"/>
          </a:p>
        </p:txBody>
      </p:sp>
      <p:sp>
        <p:nvSpPr>
          <p:cNvPr id="3" name="内容占位符 2"/>
          <p:cNvSpPr>
            <a:spLocks noGrp="1"/>
          </p:cNvSpPr>
          <p:nvPr>
            <p:ph idx="1"/>
          </p:nvPr>
        </p:nvSpPr>
        <p:spPr/>
        <p:txBody>
          <a:bodyPr>
            <a:normAutofit fontScale="92500"/>
          </a:bodyPr>
          <a:lstStyle/>
          <a:p>
            <a:pPr>
              <a:defRPr/>
            </a:pPr>
            <a:r>
              <a:rPr lang="en-US" altLang="zh-CN" dirty="0" smtClean="0"/>
              <a:t>Parser: 40 points </a:t>
            </a:r>
          </a:p>
          <a:p>
            <a:pPr lvl="1">
              <a:defRPr/>
            </a:pPr>
            <a:r>
              <a:rPr lang="en-US" altLang="zh-CN" dirty="0" smtClean="0"/>
              <a:t>In this assignment, you will build an English </a:t>
            </a:r>
            <a:r>
              <a:rPr lang="en-US" altLang="zh-CN" dirty="0" err="1" smtClean="0"/>
              <a:t>treebank</a:t>
            </a:r>
            <a:r>
              <a:rPr lang="en-US" altLang="zh-CN" dirty="0" smtClean="0"/>
              <a:t> parser. You will consider both the problem of learning a grammar from a </a:t>
            </a:r>
            <a:r>
              <a:rPr lang="en-US" altLang="zh-CN" dirty="0" err="1" smtClean="0"/>
              <a:t>treebank</a:t>
            </a:r>
            <a:r>
              <a:rPr lang="en-US" altLang="zh-CN" dirty="0" smtClean="0"/>
              <a:t> and the problem of parsing with that grammar.</a:t>
            </a:r>
          </a:p>
          <a:p>
            <a:pPr lvl="1">
              <a:defRPr/>
            </a:pPr>
            <a:r>
              <a:rPr lang="en-US" altLang="zh-CN" dirty="0" smtClean="0"/>
              <a:t>The data is from the Penn Treebank, you can divide the data into the training data, the development data, and the blind test data as required.</a:t>
            </a:r>
          </a:p>
          <a:p>
            <a:pPr lvl="1">
              <a:defRPr/>
            </a:pPr>
            <a:r>
              <a:rPr lang="en-US" altLang="zh-CN" dirty="0" smtClean="0"/>
              <a:t>You are recommended to build an array-based </a:t>
            </a:r>
            <a:r>
              <a:rPr lang="en-US" altLang="zh-CN" dirty="0" err="1" smtClean="0"/>
              <a:t>CKY</a:t>
            </a:r>
            <a:r>
              <a:rPr lang="en-US" altLang="zh-CN" dirty="0" smtClean="0"/>
              <a:t> parser, but you are also free to build an agenda-driven </a:t>
            </a:r>
            <a:r>
              <a:rPr lang="en-US" altLang="zh-CN" dirty="0" err="1" smtClean="0"/>
              <a:t>PCFG</a:t>
            </a:r>
            <a:r>
              <a:rPr lang="en-US" altLang="zh-CN" dirty="0" smtClean="0"/>
              <a:t> parser.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t>Problem 10</a:t>
            </a:r>
            <a:endParaRPr lang="zh-CN" altLang="en-US" dirty="0" smtClean="0"/>
          </a:p>
        </p:txBody>
      </p:sp>
      <p:sp>
        <p:nvSpPr>
          <p:cNvPr id="3" name="内容占位符 2"/>
          <p:cNvSpPr>
            <a:spLocks noGrp="1"/>
          </p:cNvSpPr>
          <p:nvPr>
            <p:ph idx="1"/>
          </p:nvPr>
        </p:nvSpPr>
        <p:spPr/>
        <p:txBody>
          <a:bodyPr>
            <a:normAutofit fontScale="85000" lnSpcReduction="10000"/>
          </a:bodyPr>
          <a:lstStyle/>
          <a:p>
            <a:pPr>
              <a:defRPr/>
            </a:pPr>
            <a:r>
              <a:rPr lang="en-US" altLang="zh-CN" dirty="0" smtClean="0"/>
              <a:t>Sentence matching: 30 points </a:t>
            </a:r>
          </a:p>
          <a:p>
            <a:pPr lvl="1">
              <a:defRPr/>
            </a:pPr>
            <a:r>
              <a:rPr lang="en-US" altLang="zh-CN" dirty="0" smtClean="0"/>
              <a:t>In this assignment, you will build </a:t>
            </a:r>
            <a:r>
              <a:rPr lang="zh-CN" altLang="en-US" dirty="0" smtClean="0"/>
              <a:t> </a:t>
            </a:r>
            <a:r>
              <a:rPr lang="en-US" altLang="zh-CN" dirty="0" smtClean="0"/>
              <a:t>a model to compute the similarity of two sentences. You will consider both the problem of sentence meaning representation and the problem of similarity computing with that representation.</a:t>
            </a:r>
          </a:p>
          <a:p>
            <a:pPr lvl="1">
              <a:defRPr/>
            </a:pPr>
            <a:r>
              <a:rPr lang="en-US" altLang="zh-CN" dirty="0" smtClean="0"/>
              <a:t>The data is from a clinical record. The model you build should make medical diagnosis through comparing the similarity of a new symptom with known symptoms. You can divide the data into the training data, the development data, and the blind test data as required.</a:t>
            </a:r>
          </a:p>
          <a:p>
            <a:pPr lvl="1">
              <a:defRPr/>
            </a:pPr>
            <a:r>
              <a:rPr lang="en-US" altLang="zh-CN" dirty="0" smtClean="0"/>
              <a:t>You are recommended to build an array-based </a:t>
            </a:r>
            <a:r>
              <a:rPr lang="en-US" altLang="zh-CN" dirty="0" err="1" smtClean="0"/>
              <a:t>CKY</a:t>
            </a:r>
            <a:r>
              <a:rPr lang="en-US" altLang="zh-CN" dirty="0" smtClean="0"/>
              <a:t> parser, but you are also free to build an agenda-driven </a:t>
            </a:r>
            <a:r>
              <a:rPr lang="en-US" altLang="zh-CN" dirty="0" err="1" smtClean="0"/>
              <a:t>PCFG</a:t>
            </a:r>
            <a:r>
              <a:rPr lang="en-US" altLang="zh-CN" dirty="0" smtClean="0"/>
              <a:t> parser.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3">
      <a:majorFont>
        <a:latin typeface="Times New Roman"/>
        <a:ea typeface="宋体"/>
        <a:cs typeface=""/>
      </a:majorFont>
      <a:minorFont>
        <a:latin typeface="Georgi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157255583</TotalTime>
  <Pages>0</Pages>
  <Words>851</Words>
  <Characters>0</Characters>
  <Application>Microsoft Office PowerPoint</Application>
  <DocSecurity>0</DocSecurity>
  <PresentationFormat>全屏显示(4:3)</PresentationFormat>
  <Lines>0</Lines>
  <Paragraphs>63</Paragraphs>
  <Slides>10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华文楷体</vt:lpstr>
      <vt:lpstr>楷体</vt:lpstr>
      <vt:lpstr>宋体</vt:lpstr>
      <vt:lpstr>Arial</vt:lpstr>
      <vt:lpstr>Calibri</vt:lpstr>
      <vt:lpstr>Times New Roman</vt:lpstr>
      <vt:lpstr>默认设计模板_3</vt:lpstr>
      <vt:lpstr>作业要求</vt:lpstr>
      <vt:lpstr>作业说明</vt:lpstr>
      <vt:lpstr>Problem 4</vt:lpstr>
      <vt:lpstr>Problem 5</vt:lpstr>
      <vt:lpstr>Problem 6</vt:lpstr>
      <vt:lpstr>Problem 7</vt:lpstr>
      <vt:lpstr>Problem 8</vt:lpstr>
      <vt:lpstr>Problem 9</vt:lpstr>
      <vt:lpstr>Problem 10</vt:lpstr>
      <vt:lpstr>To be added…</vt:lpstr>
    </vt:vector>
  </TitlesOfParts>
  <Company>BUPT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dc:title>
  <dc:creator>Yuan</dc:creator>
  <cp:lastModifiedBy>Mouse Little</cp:lastModifiedBy>
  <cp:revision>84</cp:revision>
  <cp:lastPrinted>1899-12-30T00:00:00Z</cp:lastPrinted>
  <dcterms:created xsi:type="dcterms:W3CDTF">2011-06-07T17:41:23Z</dcterms:created>
  <dcterms:modified xsi:type="dcterms:W3CDTF">2017-12-31T05:59:41Z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