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3" r:id="rId11"/>
    <p:sldId id="267" r:id="rId12"/>
    <p:sldId id="262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70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3"/>
    <p:restoredTop sz="96959"/>
  </p:normalViewPr>
  <p:slideViewPr>
    <p:cSldViewPr snapToGrid="0" snapToObjects="1">
      <p:cViewPr varScale="1">
        <p:scale>
          <a:sx n="147" d="100"/>
          <a:sy n="147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5265-FED7-8E4F-AC26-EFC86849C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FDABA-AD5E-C249-9AC1-C54B7FC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6FB8-7933-8C4A-9258-27A1647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433B-9D81-E444-84AC-9C003F47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6EA5-5503-DF47-93F6-D272CD1C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6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08D-608E-E54C-942A-D8B0807B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E042-E210-CD4A-9E52-C3BD1E616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01B6-FF75-464A-A394-817C60F6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D7B4-B6FC-7549-A7DB-69C50EAF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7135-9963-7043-873A-789B332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B86A1-61C7-4949-8CE2-DAF7212EE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FDA09-B696-3F4D-B230-16A1F7AC6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611C-D680-9045-B7F0-FD70AF6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AE76-83D6-8D41-8340-A130F802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05DB-4C4D-1347-9146-591122E1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3907-6C4E-1146-BBB7-6982B527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7A28-55D8-344A-A5E3-462CBF14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16E9-B12C-9845-8AA0-FB18F9C7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D8AF-1090-AB40-A372-F54ED809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8A9E-549D-BC46-AAC0-0DFADD60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6352-C2A6-9D49-AE0E-4BDB8A41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4AAC-4D05-C649-861F-1DAFF510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17B1-C1CD-3D4F-9B00-34A061B4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D4B0-8E19-DA41-8FE2-147C9D01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F7D7-A929-8B49-A9C8-BFBB7A6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602A-DA03-E549-A8C7-85E9E087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5DD8-9087-9746-869C-3F1971947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7470-6A6F-C143-A8F1-3EC8FCA1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FF50-D856-4646-9505-603CD674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FE69-31B0-C94B-8F0F-2F3F849B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3E31C-A28F-E249-B58A-D94558F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C8B-570C-0545-A1E6-BAD9DA66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76CF-C431-5F43-9317-06BEC151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B655D-757C-6B45-A81A-DD6B9B97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F5A1E-86C6-DD4B-AFD2-585F5863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DDB48-681F-7244-B496-31C442EC2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2A34F-FD1E-494B-B248-6DB95A66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04360-67A0-6D4D-886D-D90514E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31870-0FED-504A-BA89-A3E6397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1F91-5D90-824F-AF46-FEB948D4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3C4EC-7306-9140-A8F5-77052A4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E3530-8397-D648-8FA0-0D9C136A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7A6DC-8137-C440-A4C4-3DBB0B18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CFBB3-0C67-D449-B59C-69876BC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920E8-C58F-F44A-9984-5BDA8549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2052-7AB2-244D-BDED-8BA5E7D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9569-6E5F-2A42-AE92-D22F7637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D9CC-B5C5-F24B-B2CC-E59115CB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001A3-56F3-1A4E-A65D-464535DD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03F56-4356-3544-AD88-1272F34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CD0E-34CA-7C42-8AC5-25590059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26049-A3EE-4540-8A8F-6112AE90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0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C493-1382-5644-91AE-813D8D93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0331A-3D5C-0043-8C9A-C40C4E2ED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3E93-9DAF-BC49-B433-6EEA862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66C90-5DF0-A74B-9E6A-208F452B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F8B5B-ABFE-5D42-98E7-69FD29E2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CAD0-44CE-BD43-9A11-74FF2614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EA0-2A86-F14E-8475-98280507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993A8-AB23-F84E-A6EE-EB3D4A7B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1A3B-867B-D34B-B5C0-003D1E2C3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F8BB-F582-1144-8F3F-1F45A1589A2C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6E72-E76D-704A-94D6-7D510C1F6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DE20-E9AD-244E-9137-2CB9FCBF7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A6FD-B379-674B-AD77-2B5AFDD8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Rockwell" panose="020606030202050204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7F47-12F7-5140-AB77-0100746B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Crypto-101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C967D-8823-2647-842D-43F0CD9F2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ckwell" panose="02060603020205020403" pitchFamily="18" charset="77"/>
              </a:rPr>
              <a:t>and some more…</a:t>
            </a:r>
          </a:p>
        </p:txBody>
      </p:sp>
    </p:spTree>
    <p:extLst>
      <p:ext uri="{BB962C8B-B14F-4D97-AF65-F5344CB8AC3E}">
        <p14:creationId xmlns:p14="http://schemas.microsoft.com/office/powerpoint/2010/main" val="161158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72A25F5-289B-8348-B17D-1D8C5685427A}"/>
              </a:ext>
            </a:extLst>
          </p:cNvPr>
          <p:cNvSpPr/>
          <p:nvPr/>
        </p:nvSpPr>
        <p:spPr>
          <a:xfrm>
            <a:off x="3036801" y="4363909"/>
            <a:ext cx="5100940" cy="1676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C06FF8-8F41-7045-B2F2-CC20C6442DE2}"/>
              </a:ext>
            </a:extLst>
          </p:cNvPr>
          <p:cNvSpPr/>
          <p:nvPr/>
        </p:nvSpPr>
        <p:spPr>
          <a:xfrm>
            <a:off x="3040737" y="2287752"/>
            <a:ext cx="5100940" cy="2008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Secure-socket Layer (SSL)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23C6CE-6AD6-714E-B74B-85F8EF157F62}"/>
              </a:ext>
            </a:extLst>
          </p:cNvPr>
          <p:cNvGrpSpPr/>
          <p:nvPr/>
        </p:nvGrpSpPr>
        <p:grpSpPr>
          <a:xfrm>
            <a:off x="3182573" y="2360928"/>
            <a:ext cx="4712822" cy="1745101"/>
            <a:chOff x="3182573" y="2360928"/>
            <a:chExt cx="4712822" cy="17451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C61850-28F3-B74A-B8D2-CEF677AA4732}"/>
                </a:ext>
              </a:extLst>
            </p:cNvPr>
            <p:cNvGrpSpPr/>
            <p:nvPr/>
          </p:nvGrpSpPr>
          <p:grpSpPr>
            <a:xfrm>
              <a:off x="3182573" y="2360928"/>
              <a:ext cx="4712822" cy="215444"/>
              <a:chOff x="3217840" y="2360928"/>
              <a:chExt cx="4712822" cy="21544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8A4D120-591C-9642-B4E9-D4B40DC4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98565"/>
                <a:ext cx="471282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D8CFD0-EA04-0148-8065-7192CFCC6ED5}"/>
                  </a:ext>
                </a:extLst>
              </p:cNvPr>
              <p:cNvSpPr txBox="1"/>
              <p:nvPr/>
            </p:nvSpPr>
            <p:spPr>
              <a:xfrm>
                <a:off x="5321617" y="2360928"/>
                <a:ext cx="434734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Hello!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2A3F258-3D4A-524F-A9CB-3E1A4BA61135}"/>
                </a:ext>
              </a:extLst>
            </p:cNvPr>
            <p:cNvGrpSpPr/>
            <p:nvPr/>
          </p:nvGrpSpPr>
          <p:grpSpPr>
            <a:xfrm>
              <a:off x="3182573" y="2813210"/>
              <a:ext cx="4712822" cy="215444"/>
              <a:chOff x="3217840" y="2360928"/>
              <a:chExt cx="4712822" cy="21544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927C3C-5FEF-324D-810F-5C8DEB636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38735"/>
                <a:ext cx="471282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triangle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C333B3-B227-214F-94F2-EDC3FD19D029}"/>
                  </a:ext>
                </a:extLst>
              </p:cNvPr>
              <p:cNvSpPr txBox="1"/>
              <p:nvPr/>
            </p:nvSpPr>
            <p:spPr>
              <a:xfrm>
                <a:off x="5321617" y="2360928"/>
                <a:ext cx="434734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Hello!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86BD9B-06BF-EA41-A0F8-8CE125D6E05D}"/>
                </a:ext>
              </a:extLst>
            </p:cNvPr>
            <p:cNvSpPr txBox="1"/>
            <p:nvPr/>
          </p:nvSpPr>
          <p:spPr>
            <a:xfrm>
              <a:off x="3777984" y="3111706"/>
              <a:ext cx="388620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Here is my certificate (            ) and a set of encryption algorithms that I support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5F4F7CE-A355-4B40-857B-D99E096F4787}"/>
                </a:ext>
              </a:extLst>
            </p:cNvPr>
            <p:cNvGrpSpPr/>
            <p:nvPr/>
          </p:nvGrpSpPr>
          <p:grpSpPr>
            <a:xfrm>
              <a:off x="3182573" y="3507967"/>
              <a:ext cx="4712822" cy="215444"/>
              <a:chOff x="3217840" y="2370762"/>
              <a:chExt cx="4712822" cy="215444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9706F33-702A-5944-AD69-CA2C1C59D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98565"/>
                <a:ext cx="4712822" cy="1842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C69C12-BB73-234A-992E-28C419B005D9}"/>
                  </a:ext>
                </a:extLst>
              </p:cNvPr>
              <p:cNvSpPr txBox="1"/>
              <p:nvPr/>
            </p:nvSpPr>
            <p:spPr>
              <a:xfrm>
                <a:off x="4218094" y="2370762"/>
                <a:ext cx="3017173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Ok. These are the set of encryption algorithms that I understand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7C90EB-5D0B-6849-940B-CA8EA4E592B1}"/>
                </a:ext>
              </a:extLst>
            </p:cNvPr>
            <p:cNvGrpSpPr/>
            <p:nvPr/>
          </p:nvGrpSpPr>
          <p:grpSpPr>
            <a:xfrm>
              <a:off x="3182573" y="3890585"/>
              <a:ext cx="4712822" cy="215444"/>
              <a:chOff x="3217840" y="2357264"/>
              <a:chExt cx="4712822" cy="215444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D8CE688-91C8-3F42-AF61-78897969B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38735"/>
                <a:ext cx="471282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triangle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036001-8A66-ED4A-AFEA-C11F5799D274}"/>
                  </a:ext>
                </a:extLst>
              </p:cNvPr>
              <p:cNvSpPr txBox="1"/>
              <p:nvPr/>
            </p:nvSpPr>
            <p:spPr>
              <a:xfrm>
                <a:off x="4916860" y="2357264"/>
                <a:ext cx="1385316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Sure. We can use AES 256.</a:t>
                </a:r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9A038-CCFD-2544-82D5-869F8230F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0047" y="3034625"/>
              <a:ext cx="377879" cy="37787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7FEAF98-1405-6F45-8B2D-8A368755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52" y="3154223"/>
            <a:ext cx="377879" cy="37787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819439-BCFC-A24B-8AA5-1576ADD27EE5}"/>
              </a:ext>
            </a:extLst>
          </p:cNvPr>
          <p:cNvGrpSpPr/>
          <p:nvPr/>
        </p:nvGrpSpPr>
        <p:grpSpPr>
          <a:xfrm>
            <a:off x="3147306" y="4642324"/>
            <a:ext cx="4748089" cy="1289211"/>
            <a:chOff x="3182573" y="4334593"/>
            <a:chExt cx="4748089" cy="128921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82ED096-C3CB-B24D-9708-FD784FEC5606}"/>
                </a:ext>
              </a:extLst>
            </p:cNvPr>
            <p:cNvGrpSpPr/>
            <p:nvPr/>
          </p:nvGrpSpPr>
          <p:grpSpPr>
            <a:xfrm>
              <a:off x="3182573" y="4334593"/>
              <a:ext cx="4748089" cy="215444"/>
              <a:chOff x="3217840" y="2360928"/>
              <a:chExt cx="4748089" cy="215444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00FCDD9-C869-AF44-8600-DA07514B5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98565"/>
                <a:ext cx="4748089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0E276D6-99D2-E040-BC49-BC40A94FB1B9}"/>
                  </a:ext>
                </a:extLst>
              </p:cNvPr>
              <p:cNvSpPr txBox="1"/>
              <p:nvPr/>
            </p:nvSpPr>
            <p:spPr>
              <a:xfrm>
                <a:off x="3958407" y="2360928"/>
                <a:ext cx="3536546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Here’s a large symmetric key + message encrypted with that. Do you copy?</a:t>
                </a: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E14B963-FB7F-A346-9653-E593A93E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8905" y="4379608"/>
              <a:ext cx="281561" cy="281561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A19889-7AB7-9C4D-A2E9-D7E1CAE3685C}"/>
                </a:ext>
              </a:extLst>
            </p:cNvPr>
            <p:cNvGrpSpPr/>
            <p:nvPr/>
          </p:nvGrpSpPr>
          <p:grpSpPr>
            <a:xfrm>
              <a:off x="3217840" y="4737147"/>
              <a:ext cx="4712822" cy="215444"/>
              <a:chOff x="3217840" y="2357264"/>
              <a:chExt cx="4712822" cy="21544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DC9913D-5B15-B244-8030-49CA4962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38735"/>
                <a:ext cx="47128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057A033-2536-474C-A14D-66C952E220E4}"/>
                  </a:ext>
                </a:extLst>
              </p:cNvPr>
              <p:cNvSpPr txBox="1"/>
              <p:nvPr/>
            </p:nvSpPr>
            <p:spPr>
              <a:xfrm>
                <a:off x="4916860" y="2357264"/>
                <a:ext cx="173477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All looks good. Send me your data.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35CAE2B-6F01-2B41-9059-0D2EDF99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849" y="4789770"/>
              <a:ext cx="281561" cy="281561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ABC1FD7-E82A-DC4B-8259-3DE3B29765D3}"/>
                </a:ext>
              </a:extLst>
            </p:cNvPr>
            <p:cNvCxnSpPr>
              <a:cxnSpLocks/>
            </p:cNvCxnSpPr>
            <p:nvPr/>
          </p:nvCxnSpPr>
          <p:spPr>
            <a:xfrm>
              <a:off x="3217840" y="5358809"/>
              <a:ext cx="4712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A5668D8-533E-5448-85E3-8E5CE39E9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6988" y="5048054"/>
              <a:ext cx="548192" cy="54819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14C3AE8-A6A5-C641-B1FB-583D29A5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427" y="5342243"/>
              <a:ext cx="281561" cy="281561"/>
            </a:xfrm>
            <a:prstGeom prst="rect">
              <a:avLst/>
            </a:prstGeom>
            <a:noFill/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AF2049AD-C0D0-C740-8C26-AC5BFB6D9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063" y="3096643"/>
            <a:ext cx="1585151" cy="1585151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9E6FB4FB-A4E3-B949-9DFA-1F1FB0E0ADB6}"/>
              </a:ext>
            </a:extLst>
          </p:cNvPr>
          <p:cNvGrpSpPr/>
          <p:nvPr/>
        </p:nvGrpSpPr>
        <p:grpSpPr>
          <a:xfrm>
            <a:off x="9529436" y="3223564"/>
            <a:ext cx="898322" cy="1328949"/>
            <a:chOff x="1354206" y="1580835"/>
            <a:chExt cx="377879" cy="559022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214ECCA1-45F1-D940-A013-706329705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206" y="1580835"/>
              <a:ext cx="370083" cy="370083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CCCD5EFF-15D1-034C-8D99-9BF53E253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206" y="1761978"/>
              <a:ext cx="377879" cy="377879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6EFCA177-5314-E54C-8026-8C4B04BB9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30" y="3096643"/>
            <a:ext cx="1530661" cy="153066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4524AB2-B0FC-154F-BD91-4A0C5A368520}"/>
              </a:ext>
            </a:extLst>
          </p:cNvPr>
          <p:cNvSpPr txBox="1"/>
          <p:nvPr/>
        </p:nvSpPr>
        <p:spPr>
          <a:xfrm>
            <a:off x="1521613" y="4445223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4F729B-CB7D-8746-A6E7-CBC6DDC02BFB}"/>
              </a:ext>
            </a:extLst>
          </p:cNvPr>
          <p:cNvSpPr txBox="1"/>
          <p:nvPr/>
        </p:nvSpPr>
        <p:spPr>
          <a:xfrm>
            <a:off x="8829796" y="4508599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9042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72A25F5-289B-8348-B17D-1D8C5685427A}"/>
              </a:ext>
            </a:extLst>
          </p:cNvPr>
          <p:cNvSpPr/>
          <p:nvPr/>
        </p:nvSpPr>
        <p:spPr>
          <a:xfrm>
            <a:off x="3036801" y="4363909"/>
            <a:ext cx="5100940" cy="1676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C06FF8-8F41-7045-B2F2-CC20C6442DE2}"/>
              </a:ext>
            </a:extLst>
          </p:cNvPr>
          <p:cNvSpPr/>
          <p:nvPr/>
        </p:nvSpPr>
        <p:spPr>
          <a:xfrm>
            <a:off x="3040737" y="2287752"/>
            <a:ext cx="5100940" cy="2008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2-way SSL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631D57B-752B-7E4B-964E-573CD12E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30" y="3096643"/>
            <a:ext cx="1530661" cy="15306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623C6CE-6AD6-714E-B74B-85F8EF157F62}"/>
              </a:ext>
            </a:extLst>
          </p:cNvPr>
          <p:cNvGrpSpPr/>
          <p:nvPr/>
        </p:nvGrpSpPr>
        <p:grpSpPr>
          <a:xfrm>
            <a:off x="3182573" y="2360928"/>
            <a:ext cx="4712822" cy="1811215"/>
            <a:chOff x="3182573" y="2360928"/>
            <a:chExt cx="4712822" cy="18112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C61850-28F3-B74A-B8D2-CEF677AA4732}"/>
                </a:ext>
              </a:extLst>
            </p:cNvPr>
            <p:cNvGrpSpPr/>
            <p:nvPr/>
          </p:nvGrpSpPr>
          <p:grpSpPr>
            <a:xfrm>
              <a:off x="3182573" y="2360928"/>
              <a:ext cx="4712822" cy="215444"/>
              <a:chOff x="3217840" y="2360928"/>
              <a:chExt cx="4712822" cy="21544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8A4D120-591C-9642-B4E9-D4B40DC4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98565"/>
                <a:ext cx="47128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D8CFD0-EA04-0148-8065-7192CFCC6ED5}"/>
                  </a:ext>
                </a:extLst>
              </p:cNvPr>
              <p:cNvSpPr txBox="1"/>
              <p:nvPr/>
            </p:nvSpPr>
            <p:spPr>
              <a:xfrm>
                <a:off x="5321617" y="2360928"/>
                <a:ext cx="434734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Hello!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2A3F258-3D4A-524F-A9CB-3E1A4BA61135}"/>
                </a:ext>
              </a:extLst>
            </p:cNvPr>
            <p:cNvGrpSpPr/>
            <p:nvPr/>
          </p:nvGrpSpPr>
          <p:grpSpPr>
            <a:xfrm>
              <a:off x="3182573" y="2813210"/>
              <a:ext cx="4712822" cy="215444"/>
              <a:chOff x="3217840" y="2360928"/>
              <a:chExt cx="4712822" cy="21544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927C3C-5FEF-324D-810F-5C8DEB636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38735"/>
                <a:ext cx="47128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C333B3-B227-214F-94F2-EDC3FD19D029}"/>
                  </a:ext>
                </a:extLst>
              </p:cNvPr>
              <p:cNvSpPr txBox="1"/>
              <p:nvPr/>
            </p:nvSpPr>
            <p:spPr>
              <a:xfrm>
                <a:off x="5321617" y="2360928"/>
                <a:ext cx="434734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Hello!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86BD9B-06BF-EA41-A0F8-8CE125D6E05D}"/>
                </a:ext>
              </a:extLst>
            </p:cNvPr>
            <p:cNvSpPr txBox="1"/>
            <p:nvPr/>
          </p:nvSpPr>
          <p:spPr>
            <a:xfrm>
              <a:off x="3777984" y="3111706"/>
              <a:ext cx="38862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Here is my certificate (                ) and a set of encryption algorithms that I support. Please send me your identity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5F4F7CE-A355-4B40-857B-D99E096F4787}"/>
                </a:ext>
              </a:extLst>
            </p:cNvPr>
            <p:cNvGrpSpPr/>
            <p:nvPr/>
          </p:nvGrpSpPr>
          <p:grpSpPr>
            <a:xfrm>
              <a:off x="3182573" y="3507967"/>
              <a:ext cx="4712822" cy="338554"/>
              <a:chOff x="3217840" y="2370762"/>
              <a:chExt cx="4712822" cy="338554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9706F33-702A-5944-AD69-CA2C1C59D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98565"/>
                <a:ext cx="47128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C69C12-BB73-234A-992E-28C419B005D9}"/>
                  </a:ext>
                </a:extLst>
              </p:cNvPr>
              <p:cNvSpPr txBox="1"/>
              <p:nvPr/>
            </p:nvSpPr>
            <p:spPr>
              <a:xfrm>
                <a:off x="4205271" y="2370762"/>
                <a:ext cx="304282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Ok. These are the set of encryption algorithms that I understand</a:t>
                </a:r>
              </a:p>
              <a:p>
                <a:pPr algn="ctr"/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Here’s my certificate (                 )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7C90EB-5D0B-6849-940B-CA8EA4E592B1}"/>
                </a:ext>
              </a:extLst>
            </p:cNvPr>
            <p:cNvGrpSpPr/>
            <p:nvPr/>
          </p:nvGrpSpPr>
          <p:grpSpPr>
            <a:xfrm>
              <a:off x="3182573" y="3956699"/>
              <a:ext cx="4712822" cy="215444"/>
              <a:chOff x="3217840" y="2423378"/>
              <a:chExt cx="4712822" cy="215444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D8CE688-91C8-3F42-AF61-78897969B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504849"/>
                <a:ext cx="47128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036001-8A66-ED4A-AFEA-C11F5799D274}"/>
                  </a:ext>
                </a:extLst>
              </p:cNvPr>
              <p:cNvSpPr txBox="1"/>
              <p:nvPr/>
            </p:nvSpPr>
            <p:spPr>
              <a:xfrm>
                <a:off x="4916860" y="2423378"/>
                <a:ext cx="1385316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Sure. We can use AES 256.</a:t>
                </a:r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B19A038-CCFD-2544-82D5-869F8230F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4831" y="3034625"/>
              <a:ext cx="377879" cy="37787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819439-BCFC-A24B-8AA5-1576ADD27EE5}"/>
              </a:ext>
            </a:extLst>
          </p:cNvPr>
          <p:cNvGrpSpPr/>
          <p:nvPr/>
        </p:nvGrpSpPr>
        <p:grpSpPr>
          <a:xfrm>
            <a:off x="3147306" y="4642324"/>
            <a:ext cx="4748089" cy="1289211"/>
            <a:chOff x="3182573" y="4334593"/>
            <a:chExt cx="4748089" cy="128921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82ED096-C3CB-B24D-9708-FD784FEC5606}"/>
                </a:ext>
              </a:extLst>
            </p:cNvPr>
            <p:cNvGrpSpPr/>
            <p:nvPr/>
          </p:nvGrpSpPr>
          <p:grpSpPr>
            <a:xfrm>
              <a:off x="3182573" y="4334593"/>
              <a:ext cx="4748089" cy="215444"/>
              <a:chOff x="3217840" y="2360928"/>
              <a:chExt cx="4748089" cy="215444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00FCDD9-C869-AF44-8600-DA07514B5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98565"/>
                <a:ext cx="4748089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0E276D6-99D2-E040-BC49-BC40A94FB1B9}"/>
                  </a:ext>
                </a:extLst>
              </p:cNvPr>
              <p:cNvSpPr txBox="1"/>
              <p:nvPr/>
            </p:nvSpPr>
            <p:spPr>
              <a:xfrm>
                <a:off x="3958407" y="2360928"/>
                <a:ext cx="3536546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Here’s a large symmetric key + message encrypted with that. Do you copy?</a:t>
                </a: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E14B963-FB7F-A346-9653-E593A93E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8905" y="4379608"/>
              <a:ext cx="281561" cy="281561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A19889-7AB7-9C4D-A2E9-D7E1CAE3685C}"/>
                </a:ext>
              </a:extLst>
            </p:cNvPr>
            <p:cNvGrpSpPr/>
            <p:nvPr/>
          </p:nvGrpSpPr>
          <p:grpSpPr>
            <a:xfrm>
              <a:off x="3217840" y="4737147"/>
              <a:ext cx="4712822" cy="215444"/>
              <a:chOff x="3217840" y="2357264"/>
              <a:chExt cx="4712822" cy="21544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DC9913D-5B15-B244-8030-49CA4962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40" y="2498565"/>
                <a:ext cx="4712822" cy="179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057A033-2536-474C-A14D-66C952E220E4}"/>
                  </a:ext>
                </a:extLst>
              </p:cNvPr>
              <p:cNvSpPr txBox="1"/>
              <p:nvPr/>
            </p:nvSpPr>
            <p:spPr>
              <a:xfrm>
                <a:off x="4916860" y="2357264"/>
                <a:ext cx="173477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All looks good. Send me your data.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35CAE2B-6F01-2B41-9059-0D2EDF99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0849" y="4789770"/>
              <a:ext cx="281561" cy="281561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ABC1FD7-E82A-DC4B-8259-3DE3B2976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840" y="5342243"/>
              <a:ext cx="4712822" cy="165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A5668D8-533E-5448-85E3-8E5CE39E9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6988" y="5048054"/>
              <a:ext cx="548192" cy="54819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14C3AE8-A6A5-C641-B1FB-583D29A5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427" y="5342243"/>
              <a:ext cx="281561" cy="281561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7B79E1-7849-1646-95D2-56BD75D11E1F}"/>
              </a:ext>
            </a:extLst>
          </p:cNvPr>
          <p:cNvGrpSpPr/>
          <p:nvPr/>
        </p:nvGrpSpPr>
        <p:grpSpPr>
          <a:xfrm>
            <a:off x="409483" y="3298355"/>
            <a:ext cx="898322" cy="1328949"/>
            <a:chOff x="1354206" y="1580835"/>
            <a:chExt cx="377879" cy="55902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5071F52-9842-B749-880E-9C888842D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206" y="1580835"/>
              <a:ext cx="370083" cy="37008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8D9E0D3-57BF-3C49-8BDF-4024230FD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206" y="1761978"/>
              <a:ext cx="377879" cy="37787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38367A-534B-6640-A34E-38336CB5B37A}"/>
              </a:ext>
            </a:extLst>
          </p:cNvPr>
          <p:cNvGrpSpPr/>
          <p:nvPr/>
        </p:nvGrpSpPr>
        <p:grpSpPr>
          <a:xfrm>
            <a:off x="8507118" y="3042153"/>
            <a:ext cx="2185695" cy="1585151"/>
            <a:chOff x="8242063" y="3096643"/>
            <a:chExt cx="2185695" cy="158515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43AA022-AAD4-5E4B-9536-C353CE14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42063" y="3096643"/>
              <a:ext cx="1585151" cy="1585151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59F18F-FD78-5344-94A6-51055306D361}"/>
                </a:ext>
              </a:extLst>
            </p:cNvPr>
            <p:cNvGrpSpPr/>
            <p:nvPr/>
          </p:nvGrpSpPr>
          <p:grpSpPr>
            <a:xfrm>
              <a:off x="9529436" y="3223564"/>
              <a:ext cx="898322" cy="1328949"/>
              <a:chOff x="1354206" y="1580835"/>
              <a:chExt cx="377879" cy="559022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34C7F5BB-2FF7-2841-AB3C-7AE9A1DDC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4206" y="1580835"/>
                <a:ext cx="370083" cy="370083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0A31702-9397-4749-B963-043C343FF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206" y="1761978"/>
                <a:ext cx="377879" cy="377879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207AA3-6E47-2640-9935-061D46B7D5E1}"/>
                </a:ext>
              </a:extLst>
            </p:cNvPr>
            <p:cNvSpPr txBox="1"/>
            <p:nvPr/>
          </p:nvSpPr>
          <p:spPr>
            <a:xfrm>
              <a:off x="9866737" y="4103352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Rockwell" panose="02060603020205020403" pitchFamily="18" charset="77"/>
                </a:rPr>
                <a:t>B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945B34-8435-2343-BCAF-644E0B4AE6FB}"/>
              </a:ext>
            </a:extLst>
          </p:cNvPr>
          <p:cNvSpPr txBox="1"/>
          <p:nvPr/>
        </p:nvSpPr>
        <p:spPr>
          <a:xfrm>
            <a:off x="733680" y="4233104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Rockwell" panose="02060603020205020403" pitchFamily="18" charset="77"/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1C669F-F498-7A43-9F21-AB70B52A19BD}"/>
              </a:ext>
            </a:extLst>
          </p:cNvPr>
          <p:cNvSpPr txBox="1"/>
          <p:nvPr/>
        </p:nvSpPr>
        <p:spPr>
          <a:xfrm>
            <a:off x="4801514" y="3087436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Rockwell" panose="02060603020205020403" pitchFamily="18" charset="77"/>
              </a:rPr>
              <a:t>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6198EC-A26D-B04D-A902-866E5BF9FFB5}"/>
              </a:ext>
            </a:extLst>
          </p:cNvPr>
          <p:cNvGrpSpPr/>
          <p:nvPr/>
        </p:nvGrpSpPr>
        <p:grpSpPr>
          <a:xfrm>
            <a:off x="5897054" y="3557179"/>
            <a:ext cx="511691" cy="377879"/>
            <a:chOff x="2465140" y="3154223"/>
            <a:chExt cx="511691" cy="37787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7FEAF98-1405-6F45-8B2D-8A3687553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952" y="3154223"/>
              <a:ext cx="377879" cy="377879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700382-4588-0447-80A4-13E8C7D64B4C}"/>
                </a:ext>
              </a:extLst>
            </p:cNvPr>
            <p:cNvSpPr txBox="1"/>
            <p:nvPr/>
          </p:nvSpPr>
          <p:spPr>
            <a:xfrm>
              <a:off x="2465140" y="3212357"/>
              <a:ext cx="279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Rockwell" panose="02060603020205020403" pitchFamily="18" charset="77"/>
                </a:rPr>
                <a:t>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44F96F-EED2-2041-B386-3BA71F933EA8}"/>
              </a:ext>
            </a:extLst>
          </p:cNvPr>
          <p:cNvGrpSpPr/>
          <p:nvPr/>
        </p:nvGrpSpPr>
        <p:grpSpPr>
          <a:xfrm>
            <a:off x="2410319" y="3111706"/>
            <a:ext cx="511691" cy="377879"/>
            <a:chOff x="2465140" y="3154223"/>
            <a:chExt cx="511691" cy="3778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B4B6405-911C-5547-A14D-BD5F394A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952" y="3154223"/>
              <a:ext cx="377879" cy="377879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67A5AD-EC16-104F-A128-B95943A43057}"/>
                </a:ext>
              </a:extLst>
            </p:cNvPr>
            <p:cNvSpPr txBox="1"/>
            <p:nvPr/>
          </p:nvSpPr>
          <p:spPr>
            <a:xfrm>
              <a:off x="2465140" y="3212357"/>
              <a:ext cx="279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Rockwell" panose="02060603020205020403" pitchFamily="18" charset="77"/>
                </a:rPr>
                <a:t>B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89FFAB-05F3-9E46-8EC1-CF6D963E1490}"/>
              </a:ext>
            </a:extLst>
          </p:cNvPr>
          <p:cNvGrpSpPr/>
          <p:nvPr/>
        </p:nvGrpSpPr>
        <p:grpSpPr>
          <a:xfrm>
            <a:off x="8176837" y="3700278"/>
            <a:ext cx="511691" cy="377879"/>
            <a:chOff x="2465140" y="3154223"/>
            <a:chExt cx="511691" cy="37787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7DF7447-328D-FC44-B8D7-72E82AAD3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952" y="3154223"/>
              <a:ext cx="377879" cy="377879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62E466-413A-964E-9DB3-81439A968316}"/>
                </a:ext>
              </a:extLst>
            </p:cNvPr>
            <p:cNvSpPr txBox="1"/>
            <p:nvPr/>
          </p:nvSpPr>
          <p:spPr>
            <a:xfrm>
              <a:off x="2465140" y="3212357"/>
              <a:ext cx="279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Rockwell" panose="02060603020205020403" pitchFamily="18" charset="77"/>
                </a:rPr>
                <a:t>A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C0A0882-837C-C349-A8EA-DC94FB20DB3B}"/>
              </a:ext>
            </a:extLst>
          </p:cNvPr>
          <p:cNvSpPr txBox="1"/>
          <p:nvPr/>
        </p:nvSpPr>
        <p:spPr>
          <a:xfrm>
            <a:off x="1521613" y="4445223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E37D95-46B2-0E4C-B2E6-734A4647BB9F}"/>
              </a:ext>
            </a:extLst>
          </p:cNvPr>
          <p:cNvSpPr txBox="1"/>
          <p:nvPr/>
        </p:nvSpPr>
        <p:spPr>
          <a:xfrm>
            <a:off x="9080723" y="4458521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04777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BF35-2C78-424D-AA4E-F7BE6073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passwords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3F5B3-92C2-2144-B577-D9BF1F92B7DA}"/>
              </a:ext>
            </a:extLst>
          </p:cNvPr>
          <p:cNvSpPr txBox="1"/>
          <p:nvPr/>
        </p:nvSpPr>
        <p:spPr>
          <a:xfrm>
            <a:off x="838200" y="2118946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Never save passwords as clear text in the DB.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812D6-322A-F64F-B6A4-2EAEC6CDE254}"/>
              </a:ext>
            </a:extLst>
          </p:cNvPr>
          <p:cNvSpPr txBox="1"/>
          <p:nvPr/>
        </p:nvSpPr>
        <p:spPr>
          <a:xfrm>
            <a:off x="5593028" y="2118946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77"/>
                <a:ea typeface="Roboto Light" panose="02000000000000000000" pitchFamily="2" charset="0"/>
              </a:rPr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32AB-D307-1A47-8858-135FBAF01C05}"/>
              </a:ext>
            </a:extLst>
          </p:cNvPr>
          <p:cNvSpPr txBox="1"/>
          <p:nvPr/>
        </p:nvSpPr>
        <p:spPr>
          <a:xfrm>
            <a:off x="3215614" y="3308839"/>
            <a:ext cx="527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77"/>
                <a:ea typeface="Roboto Light" panose="02000000000000000000" pitchFamily="2" charset="0"/>
              </a:rPr>
              <a:t>What’s the alternate approach?</a:t>
            </a:r>
          </a:p>
        </p:txBody>
      </p:sp>
    </p:spTree>
    <p:extLst>
      <p:ext uri="{BB962C8B-B14F-4D97-AF65-F5344CB8AC3E}">
        <p14:creationId xmlns:p14="http://schemas.microsoft.com/office/powerpoint/2010/main" val="70501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C0E633F-253A-6541-BEB5-084FB6E644B9}"/>
              </a:ext>
            </a:extLst>
          </p:cNvPr>
          <p:cNvSpPr txBox="1"/>
          <p:nvPr/>
        </p:nvSpPr>
        <p:spPr>
          <a:xfrm>
            <a:off x="1156657" y="1968866"/>
            <a:ext cx="3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77"/>
              </a:rPr>
              <a:t>checksum(                                    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EDB31-7412-A942-AE44-7BA74EC5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86489-0F2E-0F4A-9588-34CD8500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17" y="1749575"/>
            <a:ext cx="807915" cy="807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D0287-71CE-4546-AE1F-4583563F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94" y="1690688"/>
            <a:ext cx="860669" cy="860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323CF-D0D9-BB4E-A5A8-7AA38573716F}"/>
              </a:ext>
            </a:extLst>
          </p:cNvPr>
          <p:cNvSpPr txBox="1"/>
          <p:nvPr/>
        </p:nvSpPr>
        <p:spPr>
          <a:xfrm>
            <a:off x="5728228" y="1998341"/>
            <a:ext cx="31598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﻿6926f9e52fbebdcf1ef16c14fe77d2fa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02178-635F-B94B-A759-34DD6D397861}"/>
              </a:ext>
            </a:extLst>
          </p:cNvPr>
          <p:cNvSpPr txBox="1"/>
          <p:nvPr/>
        </p:nvSpPr>
        <p:spPr>
          <a:xfrm>
            <a:off x="2492433" y="238036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1999F-3406-2E42-9368-4333B413B3F8}"/>
              </a:ext>
            </a:extLst>
          </p:cNvPr>
          <p:cNvSpPr txBox="1"/>
          <p:nvPr/>
        </p:nvSpPr>
        <p:spPr>
          <a:xfrm>
            <a:off x="3821030" y="2412857"/>
            <a:ext cx="111037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Salt</a:t>
            </a:r>
          </a:p>
          <a:p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(saved in the </a:t>
            </a:r>
            <a:r>
              <a:rPr lang="en-US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db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id="{94A9FEA6-2C9F-D643-84D1-902DA618E854}"/>
              </a:ext>
            </a:extLst>
          </p:cNvPr>
          <p:cNvSpPr/>
          <p:nvPr/>
        </p:nvSpPr>
        <p:spPr>
          <a:xfrm>
            <a:off x="3402509" y="1984014"/>
            <a:ext cx="305656" cy="305656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D3F4B3C2-DC83-6342-A195-2D25C182FF02}"/>
              </a:ext>
            </a:extLst>
          </p:cNvPr>
          <p:cNvSpPr/>
          <p:nvPr/>
        </p:nvSpPr>
        <p:spPr>
          <a:xfrm>
            <a:off x="4909101" y="1952203"/>
            <a:ext cx="615462" cy="369277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D56A3A-4D35-0E43-A531-CE4989A7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36" y="3705785"/>
            <a:ext cx="807915" cy="8079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F6C409-8AFC-834B-BB7A-73B341FEDBAF}"/>
              </a:ext>
            </a:extLst>
          </p:cNvPr>
          <p:cNvSpPr txBox="1"/>
          <p:nvPr/>
        </p:nvSpPr>
        <p:spPr>
          <a:xfrm>
            <a:off x="1870103" y="4373994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User entered password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FF70CC-07F4-F24B-A172-F3B7B0F7D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94" y="3651069"/>
            <a:ext cx="860669" cy="8606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3B2ADE-C7D2-5449-AB9E-707B301CDBF4}"/>
              </a:ext>
            </a:extLst>
          </p:cNvPr>
          <p:cNvSpPr txBox="1"/>
          <p:nvPr/>
        </p:nvSpPr>
        <p:spPr>
          <a:xfrm>
            <a:off x="3868732" y="4407939"/>
            <a:ext cx="108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Salt</a:t>
            </a:r>
            <a:r>
              <a:rPr lang="en-US" sz="105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(from </a:t>
            </a:r>
            <a:r>
              <a:rPr lang="en-US" sz="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db</a:t>
            </a:r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</p:txBody>
      </p:sp>
      <p:sp>
        <p:nvSpPr>
          <p:cNvPr id="21" name="Plus 20">
            <a:extLst>
              <a:ext uri="{FF2B5EF4-FFF2-40B4-BE49-F238E27FC236}">
                <a16:creationId xmlns:a16="http://schemas.microsoft.com/office/drawing/2014/main" id="{421A40D2-6B11-404B-8A69-6A33D5D90EC7}"/>
              </a:ext>
            </a:extLst>
          </p:cNvPr>
          <p:cNvSpPr/>
          <p:nvPr/>
        </p:nvSpPr>
        <p:spPr>
          <a:xfrm>
            <a:off x="3450211" y="3979096"/>
            <a:ext cx="305656" cy="305656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Equal 21">
            <a:extLst>
              <a:ext uri="{FF2B5EF4-FFF2-40B4-BE49-F238E27FC236}">
                <a16:creationId xmlns:a16="http://schemas.microsoft.com/office/drawing/2014/main" id="{7D2421CC-D7AF-154D-B591-F7710F1A9E10}"/>
              </a:ext>
            </a:extLst>
          </p:cNvPr>
          <p:cNvSpPr/>
          <p:nvPr/>
        </p:nvSpPr>
        <p:spPr>
          <a:xfrm>
            <a:off x="4931403" y="3899622"/>
            <a:ext cx="615462" cy="369277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04852-AA24-4E4E-BF5A-FD46966FFB71}"/>
              </a:ext>
            </a:extLst>
          </p:cNvPr>
          <p:cNvSpPr txBox="1"/>
          <p:nvPr/>
        </p:nvSpPr>
        <p:spPr>
          <a:xfrm>
            <a:off x="5845803" y="3971244"/>
            <a:ext cx="31598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﻿6926f9e52fbebdcf1ef16c14fe77d2fa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D9D93-C90C-5842-909C-443C4E11288D}"/>
              </a:ext>
            </a:extLst>
          </p:cNvPr>
          <p:cNvSpPr txBox="1"/>
          <p:nvPr/>
        </p:nvSpPr>
        <p:spPr>
          <a:xfrm>
            <a:off x="9466291" y="2814587"/>
            <a:ext cx="71686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Same?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1EB6026-E48C-3049-9FE4-83ED68480C31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9005642" y="3122364"/>
            <a:ext cx="819081" cy="9873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22CEF5E-A1CD-1F40-9E83-F488C8BE4CA5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>
            <a:off x="8888067" y="2136841"/>
            <a:ext cx="936656" cy="6777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3F90BA-8AAB-3B46-8E92-9CB2423C3056}"/>
              </a:ext>
            </a:extLst>
          </p:cNvPr>
          <p:cNvSpPr txBox="1"/>
          <p:nvPr/>
        </p:nvSpPr>
        <p:spPr>
          <a:xfrm>
            <a:off x="549068" y="3432349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ckwell" panose="02060603020205020403" pitchFamily="18" charset="77"/>
              </a:rPr>
              <a:t>User authentication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B2005A-EDC4-4649-9315-256298B20B2A}"/>
              </a:ext>
            </a:extLst>
          </p:cNvPr>
          <p:cNvSpPr txBox="1"/>
          <p:nvPr/>
        </p:nvSpPr>
        <p:spPr>
          <a:xfrm>
            <a:off x="1120621" y="3910821"/>
            <a:ext cx="3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77"/>
              </a:rPr>
              <a:t>checksum(                                    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0B27C-953E-A744-BE07-F3AC2E803AB3}"/>
              </a:ext>
            </a:extLst>
          </p:cNvPr>
          <p:cNvSpPr txBox="1"/>
          <p:nvPr/>
        </p:nvSpPr>
        <p:spPr>
          <a:xfrm>
            <a:off x="10799284" y="8432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Hashing!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4E107-E4D2-344C-BE81-F99C00044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011" y="480644"/>
            <a:ext cx="946670" cy="946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CA1AA-8E10-094A-9F1D-6670F46CEC4A}"/>
              </a:ext>
            </a:extLst>
          </p:cNvPr>
          <p:cNvSpPr txBox="1"/>
          <p:nvPr/>
        </p:nvSpPr>
        <p:spPr>
          <a:xfrm>
            <a:off x="10891173" y="1212572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sha256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sha512</a:t>
            </a:r>
          </a:p>
        </p:txBody>
      </p:sp>
    </p:spTree>
    <p:extLst>
      <p:ext uri="{BB962C8B-B14F-4D97-AF65-F5344CB8AC3E}">
        <p14:creationId xmlns:p14="http://schemas.microsoft.com/office/powerpoint/2010/main" val="153360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KEY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D4354-E1E5-E445-8560-0FFACA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3232"/>
          </a:xfrm>
          <a:solidFill>
            <a:schemeClr val="bg1"/>
          </a:solidFill>
        </p:spPr>
        <p:txBody>
          <a:bodyPr lIns="360000" tIns="360000" rIns="360000" bIns="360000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genrsa</a:t>
            </a:r>
            <a:r>
              <a:rPr lang="en-US" sz="1600" dirty="0">
                <a:latin typeface="Courier" pitchFamily="2" charset="0"/>
              </a:rPr>
              <a:t> -out server_2048.key 2048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genrsa</a:t>
            </a:r>
            <a:r>
              <a:rPr lang="en-US" sz="1600" dirty="0">
                <a:latin typeface="Courier" pitchFamily="2" charset="0"/>
              </a:rPr>
              <a:t> -out server_4096.key 4096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genrsa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server.key</a:t>
            </a:r>
            <a:r>
              <a:rPr lang="en-US" sz="1600" dirty="0">
                <a:latin typeface="Courier" pitchFamily="2" charset="0"/>
              </a:rPr>
              <a:t> 2048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genrsa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ca.key</a:t>
            </a:r>
            <a:r>
              <a:rPr lang="en-US" sz="1600" dirty="0">
                <a:latin typeface="Courier" pitchFamily="2" charset="0"/>
              </a:rPr>
              <a:t> 2048</a:t>
            </a:r>
          </a:p>
        </p:txBody>
      </p:sp>
    </p:spTree>
    <p:extLst>
      <p:ext uri="{BB962C8B-B14F-4D97-AF65-F5344CB8AC3E}">
        <p14:creationId xmlns:p14="http://schemas.microsoft.com/office/powerpoint/2010/main" val="317076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CSR from KEY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D4354-E1E5-E445-8560-0FFACA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535"/>
          </a:xfrm>
          <a:solidFill>
            <a:schemeClr val="bg1"/>
          </a:solidFill>
        </p:spPr>
        <p:txBody>
          <a:bodyPr lIns="360000" tIns="360000" rIns="360000" bIns="360000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req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server.csr</a:t>
            </a:r>
            <a:r>
              <a:rPr lang="en-US" sz="1600" dirty="0">
                <a:latin typeface="Courier" pitchFamily="2" charset="0"/>
              </a:rPr>
              <a:t> -key </a:t>
            </a:r>
            <a:r>
              <a:rPr lang="en-US" sz="1600" dirty="0" err="1">
                <a:latin typeface="Courier" pitchFamily="2" charset="0"/>
              </a:rPr>
              <a:t>server.key</a:t>
            </a:r>
            <a:r>
              <a:rPr lang="en-US" sz="1600" dirty="0">
                <a:latin typeface="Courier" pitchFamily="2" charset="0"/>
              </a:rPr>
              <a:t> –new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6A4305EB-5AF1-7340-9D96-93A8BC8DD6BC}"/>
              </a:ext>
            </a:extLst>
          </p:cNvPr>
          <p:cNvSpPr txBox="1">
            <a:spLocks/>
          </p:cNvSpPr>
          <p:nvPr/>
        </p:nvSpPr>
        <p:spPr>
          <a:xfrm>
            <a:off x="838200" y="3162391"/>
            <a:ext cx="10515600" cy="1026431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360000" rIns="360000" bIns="3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ockwell" panose="02060603020205020403" pitchFamily="18" charset="77"/>
              </a:rPr>
              <a:t>Generate CSR and KEY (single command)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41C316D3-5EB4-D74A-B35B-68200A515275}"/>
              </a:ext>
            </a:extLst>
          </p:cNvPr>
          <p:cNvSpPr txBox="1">
            <a:spLocks/>
          </p:cNvSpPr>
          <p:nvPr/>
        </p:nvSpPr>
        <p:spPr>
          <a:xfrm>
            <a:off x="838200" y="4188822"/>
            <a:ext cx="10515600" cy="148045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360000" rIns="360000" bIns="3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req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server.csr</a:t>
            </a:r>
            <a:r>
              <a:rPr lang="en-US" sz="1600" dirty="0">
                <a:latin typeface="Courier" pitchFamily="2" charset="0"/>
              </a:rPr>
              <a:t> -new -</a:t>
            </a:r>
            <a:r>
              <a:rPr lang="en-US" sz="1600" dirty="0" err="1">
                <a:latin typeface="Courier" pitchFamily="2" charset="0"/>
              </a:rPr>
              <a:t>newkey</a:t>
            </a:r>
            <a:r>
              <a:rPr lang="en-US" sz="1600" dirty="0">
                <a:latin typeface="Courier" pitchFamily="2" charset="0"/>
              </a:rPr>
              <a:t> rsa:2048 -nodes -</a:t>
            </a:r>
            <a:r>
              <a:rPr lang="en-US" sz="1600" dirty="0" err="1">
                <a:latin typeface="Courier" pitchFamily="2" charset="0"/>
              </a:rPr>
              <a:t>keyout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server.key</a:t>
            </a: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req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ca.csr</a:t>
            </a:r>
            <a:r>
              <a:rPr lang="en-US" sz="1600" dirty="0">
                <a:latin typeface="Courier" pitchFamily="2" charset="0"/>
              </a:rPr>
              <a:t> -new -</a:t>
            </a:r>
            <a:r>
              <a:rPr lang="en-US" sz="1600" dirty="0" err="1">
                <a:latin typeface="Courier" pitchFamily="2" charset="0"/>
              </a:rPr>
              <a:t>newkey</a:t>
            </a:r>
            <a:r>
              <a:rPr lang="en-US" sz="1600" dirty="0">
                <a:latin typeface="Courier" pitchFamily="2" charset="0"/>
              </a:rPr>
              <a:t> rsa:2048 -nodes -</a:t>
            </a:r>
            <a:r>
              <a:rPr lang="en-US" sz="1600" dirty="0" err="1">
                <a:latin typeface="Courier" pitchFamily="2" charset="0"/>
              </a:rPr>
              <a:t>keyout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ca.key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5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information within CSR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D4354-E1E5-E445-8560-0FFACA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3232"/>
          </a:xfrm>
          <a:solidFill>
            <a:schemeClr val="bg1"/>
          </a:solidFill>
        </p:spPr>
        <p:txBody>
          <a:bodyPr lIns="360000" tIns="360000" rIns="360000" bIns="360000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req</a:t>
            </a:r>
            <a:r>
              <a:rPr lang="en-US" sz="1600" dirty="0">
                <a:latin typeface="Courier" pitchFamily="2" charset="0"/>
              </a:rPr>
              <a:t> -in </a:t>
            </a:r>
            <a:r>
              <a:rPr lang="en-US" sz="1600" dirty="0" err="1">
                <a:latin typeface="Courier" pitchFamily="2" charset="0"/>
              </a:rPr>
              <a:t>server.csr</a:t>
            </a:r>
            <a:r>
              <a:rPr lang="en-US" sz="1600" dirty="0">
                <a:latin typeface="Courier" pitchFamily="2" charset="0"/>
              </a:rPr>
              <a:t> -verify -</a:t>
            </a:r>
            <a:r>
              <a:rPr lang="en-US" sz="1600" dirty="0" err="1">
                <a:latin typeface="Courier" pitchFamily="2" charset="0"/>
              </a:rPr>
              <a:t>noout</a:t>
            </a:r>
            <a:r>
              <a:rPr lang="en-US" sz="1600" dirty="0">
                <a:latin typeface="Courier" pitchFamily="2" charset="0"/>
              </a:rPr>
              <a:t> -text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req</a:t>
            </a:r>
            <a:r>
              <a:rPr lang="en-US" sz="1600" dirty="0">
                <a:latin typeface="Courier" pitchFamily="2" charset="0"/>
              </a:rPr>
              <a:t> -in </a:t>
            </a:r>
            <a:r>
              <a:rPr lang="en-US" sz="1600" dirty="0" err="1">
                <a:latin typeface="Courier" pitchFamily="2" charset="0"/>
              </a:rPr>
              <a:t>ca.csr</a:t>
            </a:r>
            <a:r>
              <a:rPr lang="en-US" sz="1600" dirty="0">
                <a:latin typeface="Courier" pitchFamily="2" charset="0"/>
              </a:rPr>
              <a:t> -</a:t>
            </a:r>
            <a:r>
              <a:rPr lang="en-US" sz="1600" dirty="0" err="1">
                <a:latin typeface="Courier" pitchFamily="2" charset="0"/>
              </a:rPr>
              <a:t>noout</a:t>
            </a:r>
            <a:r>
              <a:rPr lang="en-US" sz="1600" dirty="0">
                <a:latin typeface="Courier" pitchFamily="2" charset="0"/>
              </a:rPr>
              <a:t> -text</a:t>
            </a:r>
          </a:p>
        </p:txBody>
      </p:sp>
    </p:spTree>
    <p:extLst>
      <p:ext uri="{BB962C8B-B14F-4D97-AF65-F5344CB8AC3E}">
        <p14:creationId xmlns:p14="http://schemas.microsoft.com/office/powerpoint/2010/main" val="52972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CERT from CSR and self-sign it with the key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D4354-E1E5-E445-8560-0FFACA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3232"/>
          </a:xfr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x509 -</a:t>
            </a:r>
            <a:r>
              <a:rPr lang="en-US" sz="1600" dirty="0" err="1">
                <a:latin typeface="Courier" pitchFamily="2" charset="0"/>
              </a:rPr>
              <a:t>signkey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server.key</a:t>
            </a:r>
            <a:r>
              <a:rPr lang="en-US" sz="1600" dirty="0">
                <a:latin typeface="Courier" pitchFamily="2" charset="0"/>
              </a:rPr>
              <a:t> -in </a:t>
            </a:r>
            <a:r>
              <a:rPr lang="en-US" sz="1600" dirty="0" err="1">
                <a:latin typeface="Courier" pitchFamily="2" charset="0"/>
              </a:rPr>
              <a:t>server.csr</a:t>
            </a:r>
            <a:r>
              <a:rPr lang="en-US" sz="1600" dirty="0">
                <a:latin typeface="Courier" pitchFamily="2" charset="0"/>
              </a:rPr>
              <a:t> -</a:t>
            </a:r>
            <a:r>
              <a:rPr lang="en-US" sz="1600" dirty="0" err="1">
                <a:latin typeface="Courier" pitchFamily="2" charset="0"/>
              </a:rPr>
              <a:t>req</a:t>
            </a:r>
            <a:r>
              <a:rPr lang="en-US" sz="1600" dirty="0">
                <a:latin typeface="Courier" pitchFamily="2" charset="0"/>
              </a:rPr>
              <a:t> -days 365 -out </a:t>
            </a:r>
            <a:r>
              <a:rPr lang="en-US" sz="1600" dirty="0" err="1">
                <a:latin typeface="Courier" pitchFamily="2" charset="0"/>
              </a:rPr>
              <a:t>server.crt</a:t>
            </a: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x509 -</a:t>
            </a:r>
            <a:r>
              <a:rPr lang="en-US" sz="1600" dirty="0" err="1">
                <a:latin typeface="Courier" pitchFamily="2" charset="0"/>
              </a:rPr>
              <a:t>signkey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ca.key</a:t>
            </a:r>
            <a:r>
              <a:rPr lang="en-US" sz="1600" dirty="0">
                <a:latin typeface="Courier" pitchFamily="2" charset="0"/>
              </a:rPr>
              <a:t> -in </a:t>
            </a:r>
            <a:r>
              <a:rPr lang="en-US" sz="1600" dirty="0" err="1">
                <a:latin typeface="Courier" pitchFamily="2" charset="0"/>
              </a:rPr>
              <a:t>ca.csr</a:t>
            </a:r>
            <a:r>
              <a:rPr lang="en-US" sz="1600" dirty="0">
                <a:latin typeface="Courier" pitchFamily="2" charset="0"/>
              </a:rPr>
              <a:t> -</a:t>
            </a:r>
            <a:r>
              <a:rPr lang="en-US" sz="1600" dirty="0" err="1">
                <a:latin typeface="Courier" pitchFamily="2" charset="0"/>
              </a:rPr>
              <a:t>req</a:t>
            </a:r>
            <a:r>
              <a:rPr lang="en-US" sz="1600" dirty="0">
                <a:latin typeface="Courier" pitchFamily="2" charset="0"/>
              </a:rPr>
              <a:t> -days 365 -out </a:t>
            </a:r>
            <a:r>
              <a:rPr lang="en-US" sz="1600" dirty="0" err="1">
                <a:latin typeface="Courier" pitchFamily="2" charset="0"/>
              </a:rPr>
              <a:t>ca.crt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9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CERT from CSR and CA sign 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D4354-E1E5-E445-8560-0FFACA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3232"/>
          </a:xfr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ca -config </a:t>
            </a:r>
            <a:r>
              <a:rPr lang="en-US" sz="1600" dirty="0" err="1">
                <a:latin typeface="Courier" pitchFamily="2" charset="0"/>
              </a:rPr>
              <a:t>openssl.cnf</a:t>
            </a:r>
            <a:r>
              <a:rPr lang="en-US" sz="1600" dirty="0">
                <a:latin typeface="Courier" pitchFamily="2" charset="0"/>
              </a:rPr>
              <a:t> -policy </a:t>
            </a:r>
            <a:r>
              <a:rPr lang="en-US" sz="1600" dirty="0" err="1">
                <a:latin typeface="Courier" pitchFamily="2" charset="0"/>
              </a:rPr>
              <a:t>signing_policy</a:t>
            </a:r>
            <a:r>
              <a:rPr lang="en-US" sz="1600" dirty="0">
                <a:latin typeface="Courier" pitchFamily="2" charset="0"/>
              </a:rPr>
              <a:t> -extensions </a:t>
            </a:r>
            <a:r>
              <a:rPr lang="en-US" sz="1600" dirty="0" err="1">
                <a:latin typeface="Courier" pitchFamily="2" charset="0"/>
              </a:rPr>
              <a:t>signing_req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server_ca.crt</a:t>
            </a:r>
            <a:r>
              <a:rPr lang="en-US" sz="1600" dirty="0">
                <a:latin typeface="Courier" pitchFamily="2" charset="0"/>
              </a:rPr>
              <a:t> -</a:t>
            </a:r>
            <a:r>
              <a:rPr lang="en-US" sz="1600" dirty="0" err="1">
                <a:latin typeface="Courier" pitchFamily="2" charset="0"/>
              </a:rPr>
              <a:t>infiles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server.csr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32807-3CEA-D640-9E80-98688669C369}"/>
              </a:ext>
            </a:extLst>
          </p:cNvPr>
          <p:cNvSpPr txBox="1"/>
          <p:nvPr/>
        </p:nvSpPr>
        <p:spPr>
          <a:xfrm>
            <a:off x="838200" y="4053794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* The </a:t>
            </a:r>
            <a:r>
              <a:rPr lang="en-US" sz="1200" i="1" dirty="0" err="1">
                <a:latin typeface="Roboto" panose="02000000000000000000" pitchFamily="2" charset="0"/>
                <a:ea typeface="Roboto" panose="02000000000000000000" pitchFamily="2" charset="0"/>
              </a:rPr>
              <a:t>openssl.cnf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file can be found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3616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information within CERT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D4354-E1E5-E445-8560-0FFACA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3232"/>
          </a:xfr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x509 -in </a:t>
            </a:r>
            <a:r>
              <a:rPr lang="en-US" sz="1600" dirty="0" err="1">
                <a:latin typeface="Courier" pitchFamily="2" charset="0"/>
              </a:rPr>
              <a:t>server.crt</a:t>
            </a:r>
            <a:r>
              <a:rPr lang="en-US" sz="1600" dirty="0">
                <a:latin typeface="Courier" pitchFamily="2" charset="0"/>
              </a:rPr>
              <a:t> -text -</a:t>
            </a:r>
            <a:r>
              <a:rPr lang="en-US" sz="1600" dirty="0" err="1">
                <a:latin typeface="Courier" pitchFamily="2" charset="0"/>
              </a:rPr>
              <a:t>noout</a:t>
            </a: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x509 -in </a:t>
            </a:r>
            <a:r>
              <a:rPr lang="en-US" sz="1600" dirty="0" err="1">
                <a:latin typeface="Courier" pitchFamily="2" charset="0"/>
              </a:rPr>
              <a:t>server_ca.crt</a:t>
            </a:r>
            <a:r>
              <a:rPr lang="en-US" sz="1600" dirty="0">
                <a:latin typeface="Courier" pitchFamily="2" charset="0"/>
              </a:rPr>
              <a:t> -text -</a:t>
            </a:r>
            <a:r>
              <a:rPr lang="en-US" sz="1600" dirty="0" err="1">
                <a:latin typeface="Courier" pitchFamily="2" charset="0"/>
              </a:rPr>
              <a:t>noout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8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BF2D-C1AD-2D47-BCFD-3A706BB0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BF6BD-4488-4740-8AFD-E706C8EB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6" y="2573917"/>
            <a:ext cx="1234604" cy="123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16706-B6B8-8D42-80C4-4B0F4873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46" y="5024045"/>
            <a:ext cx="1234604" cy="123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DF4BFD-28A1-BE43-A3D7-C7F779608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604" y="2573917"/>
            <a:ext cx="1234604" cy="123460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FA131B-264B-2C4B-8F9A-91E85ACFC9E5}"/>
              </a:ext>
            </a:extLst>
          </p:cNvPr>
          <p:cNvCxnSpPr>
            <a:endCxn id="5" idx="1"/>
          </p:cNvCxnSpPr>
          <p:nvPr/>
        </p:nvCxnSpPr>
        <p:spPr>
          <a:xfrm>
            <a:off x="3092208" y="3191219"/>
            <a:ext cx="5701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2F65A9F3-4070-9F43-AED5-0B72BBD0E8A8}"/>
              </a:ext>
            </a:extLst>
          </p:cNvPr>
          <p:cNvSpPr/>
          <p:nvPr/>
        </p:nvSpPr>
        <p:spPr>
          <a:xfrm>
            <a:off x="4608429" y="2449932"/>
            <a:ext cx="2244439" cy="148257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F134A-E33F-7B4C-ACE9-34AE64DEE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239" y="2685808"/>
            <a:ext cx="1010821" cy="10108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66266-85F4-1042-B65E-659999E2EAE2}"/>
              </a:ext>
            </a:extLst>
          </p:cNvPr>
          <p:cNvCxnSpPr>
            <a:cxnSpLocks/>
            <a:stCxn id="14" idx="1"/>
            <a:endCxn id="7" idx="0"/>
          </p:cNvCxnSpPr>
          <p:nvPr/>
        </p:nvCxnSpPr>
        <p:spPr>
          <a:xfrm flipH="1">
            <a:off x="5730648" y="3930924"/>
            <a:ext cx="1" cy="109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4FCE52-327D-D448-9E61-400A94F16E01}"/>
              </a:ext>
            </a:extLst>
          </p:cNvPr>
          <p:cNvSpPr txBox="1"/>
          <p:nvPr/>
        </p:nvSpPr>
        <p:spPr>
          <a:xfrm>
            <a:off x="5545341" y="413250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5C6D8A-86FA-174A-9273-FBE5D09DBEAB}"/>
              </a:ext>
            </a:extLst>
          </p:cNvPr>
          <p:cNvSpPr txBox="1"/>
          <p:nvPr/>
        </p:nvSpPr>
        <p:spPr>
          <a:xfrm>
            <a:off x="5065020" y="1517623"/>
            <a:ext cx="175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?"/>
            </a:pPr>
            <a:r>
              <a:rPr lang="en-US" dirty="0"/>
              <a:t>Secure</a:t>
            </a:r>
          </a:p>
          <a:p>
            <a:pPr marL="285750" indent="-285750">
              <a:buFont typeface="System Font Regular"/>
              <a:buChar char="?"/>
            </a:pPr>
            <a:r>
              <a:rPr lang="en-US" dirty="0"/>
              <a:t>Authenticate</a:t>
            </a:r>
          </a:p>
          <a:p>
            <a:pPr marL="285750" indent="-285750">
              <a:buFont typeface="System Font Regular"/>
              <a:buChar char="?"/>
            </a:pPr>
            <a:r>
              <a:rPr lang="en-US" dirty="0"/>
              <a:t>Tamper-proof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6C72C-F167-814F-BA81-CF4640CD637E}"/>
              </a:ext>
            </a:extLst>
          </p:cNvPr>
          <p:cNvSpPr txBox="1"/>
          <p:nvPr/>
        </p:nvSpPr>
        <p:spPr>
          <a:xfrm>
            <a:off x="2225565" y="3669314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1174E-59C7-6E40-95A9-C483DA3F4852}"/>
              </a:ext>
            </a:extLst>
          </p:cNvPr>
          <p:cNvSpPr txBox="1"/>
          <p:nvPr/>
        </p:nvSpPr>
        <p:spPr>
          <a:xfrm>
            <a:off x="9192158" y="3680306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02160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40B4-27D4-1743-B6AE-574E21FA355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05692" y="1352006"/>
            <a:ext cx="3932238" cy="49421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Rockwell" panose="02060603020205020403" pitchFamily="18" charset="77"/>
                <a:ea typeface="Roboto Medium" panose="02000000000000000000" pitchFamily="2" charset="0"/>
              </a:rPr>
              <a:t>Generate a random key to encrypt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706A6C3-5A81-1E48-B713-90A80E59F0DC}"/>
              </a:ext>
            </a:extLst>
          </p:cNvPr>
          <p:cNvSpPr txBox="1">
            <a:spLocks/>
          </p:cNvSpPr>
          <p:nvPr/>
        </p:nvSpPr>
        <p:spPr>
          <a:xfrm>
            <a:off x="838200" y="1846217"/>
            <a:ext cx="10515600" cy="2093232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rand -base64 32 &gt; </a:t>
            </a:r>
            <a:r>
              <a:rPr lang="en-US" sz="1600" dirty="0" err="1">
                <a:latin typeface="Courier" pitchFamily="2" charset="0"/>
              </a:rPr>
              <a:t>key.bin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3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40B4-27D4-1743-B6AE-574E21FA355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05692" y="1352006"/>
            <a:ext cx="3932238" cy="49421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Rockwell" panose="02060603020205020403" pitchFamily="18" charset="77"/>
                <a:ea typeface="Roboto Medium" panose="02000000000000000000" pitchFamily="2" charset="0"/>
              </a:rPr>
              <a:t>Encrypt the file 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706A6C3-5A81-1E48-B713-90A80E59F0DC}"/>
              </a:ext>
            </a:extLst>
          </p:cNvPr>
          <p:cNvSpPr txBox="1">
            <a:spLocks/>
          </p:cNvSpPr>
          <p:nvPr/>
        </p:nvSpPr>
        <p:spPr>
          <a:xfrm>
            <a:off x="838200" y="1846217"/>
            <a:ext cx="10515600" cy="2093232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enc</a:t>
            </a:r>
            <a:r>
              <a:rPr lang="en-US" sz="1600" dirty="0">
                <a:latin typeface="Courier" pitchFamily="2" charset="0"/>
              </a:rPr>
              <a:t> -aes-256-cbc -salt -in </a:t>
            </a:r>
            <a:r>
              <a:rPr lang="en-US" sz="1600" dirty="0" err="1">
                <a:latin typeface="Courier" pitchFamily="2" charset="0"/>
              </a:rPr>
              <a:t>README.md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README.md.enc</a:t>
            </a:r>
            <a:r>
              <a:rPr lang="en-US" sz="1600" dirty="0">
                <a:latin typeface="Courier" pitchFamily="2" charset="0"/>
              </a:rPr>
              <a:t> -pass file:./</a:t>
            </a:r>
            <a:r>
              <a:rPr lang="en-US" sz="1600" dirty="0" err="1">
                <a:latin typeface="Courier" pitchFamily="2" charset="0"/>
              </a:rPr>
              <a:t>key.bin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2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40B4-27D4-1743-B6AE-574E21FA355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05692" y="1352006"/>
            <a:ext cx="3932238" cy="49421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Rockwell" panose="02060603020205020403" pitchFamily="18" charset="77"/>
                <a:ea typeface="Roboto Medium" panose="02000000000000000000" pitchFamily="2" charset="0"/>
              </a:rPr>
              <a:t>Get the public key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706A6C3-5A81-1E48-B713-90A80E59F0DC}"/>
              </a:ext>
            </a:extLst>
          </p:cNvPr>
          <p:cNvSpPr txBox="1">
            <a:spLocks/>
          </p:cNvSpPr>
          <p:nvPr/>
        </p:nvSpPr>
        <p:spPr>
          <a:xfrm>
            <a:off x="838200" y="1846217"/>
            <a:ext cx="10515600" cy="2093232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rsa</a:t>
            </a:r>
            <a:r>
              <a:rPr lang="en-US" sz="1600" dirty="0">
                <a:latin typeface="Courier" pitchFamily="2" charset="0"/>
              </a:rPr>
              <a:t> -in </a:t>
            </a:r>
            <a:r>
              <a:rPr lang="en-US" sz="1600" dirty="0" err="1">
                <a:latin typeface="Courier" pitchFamily="2" charset="0"/>
              </a:rPr>
              <a:t>server.key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server.pub.pem</a:t>
            </a:r>
            <a:r>
              <a:rPr lang="en-US" sz="1600" dirty="0">
                <a:latin typeface="Courier" pitchFamily="2" charset="0"/>
              </a:rPr>
              <a:t> -</a:t>
            </a:r>
            <a:r>
              <a:rPr lang="en-US" sz="1600" dirty="0" err="1">
                <a:latin typeface="Courier" pitchFamily="2" charset="0"/>
              </a:rPr>
              <a:t>outform</a:t>
            </a:r>
            <a:r>
              <a:rPr lang="en-US" sz="1600" dirty="0">
                <a:latin typeface="Courier" pitchFamily="2" charset="0"/>
              </a:rPr>
              <a:t> PEM -</a:t>
            </a:r>
            <a:r>
              <a:rPr lang="en-US" sz="1600" dirty="0" err="1">
                <a:latin typeface="Courier" pitchFamily="2" charset="0"/>
              </a:rPr>
              <a:t>pubout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5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40B4-27D4-1743-B6AE-574E21FA355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05692" y="1352006"/>
            <a:ext cx="6322422" cy="49421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Rockwell" panose="02060603020205020403" pitchFamily="18" charset="77"/>
                <a:ea typeface="Roboto Medium" panose="02000000000000000000" pitchFamily="2" charset="0"/>
              </a:rPr>
              <a:t>Encrypt the random key with the public </a:t>
            </a:r>
            <a:r>
              <a:rPr lang="en-US" sz="1600" dirty="0" err="1">
                <a:latin typeface="Rockwell" panose="02060603020205020403" pitchFamily="18" charset="77"/>
                <a:ea typeface="Roboto Medium" panose="02000000000000000000" pitchFamily="2" charset="0"/>
              </a:rPr>
              <a:t>keyfile</a:t>
            </a:r>
            <a:endParaRPr lang="en-US" sz="1600" dirty="0">
              <a:latin typeface="Rockwell" panose="02060603020205020403" pitchFamily="18" charset="77"/>
              <a:ea typeface="Roboto Medium" panose="02000000000000000000" pitchFamily="2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706A6C3-5A81-1E48-B713-90A80E59F0DC}"/>
              </a:ext>
            </a:extLst>
          </p:cNvPr>
          <p:cNvSpPr txBox="1">
            <a:spLocks/>
          </p:cNvSpPr>
          <p:nvPr/>
        </p:nvSpPr>
        <p:spPr>
          <a:xfrm>
            <a:off x="838200" y="1846217"/>
            <a:ext cx="10515600" cy="2093232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rsautl</a:t>
            </a:r>
            <a:r>
              <a:rPr lang="en-US" sz="1600" dirty="0">
                <a:latin typeface="Courier" pitchFamily="2" charset="0"/>
              </a:rPr>
              <a:t> -encrypt -</a:t>
            </a:r>
            <a:r>
              <a:rPr lang="en-US" sz="1600" dirty="0" err="1">
                <a:latin typeface="Courier" pitchFamily="2" charset="0"/>
              </a:rPr>
              <a:t>inkey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server.pub.pem</a:t>
            </a:r>
            <a:r>
              <a:rPr lang="en-US" sz="1600" dirty="0">
                <a:latin typeface="Courier" pitchFamily="2" charset="0"/>
              </a:rPr>
              <a:t> -</a:t>
            </a:r>
            <a:r>
              <a:rPr lang="en-US" sz="1600" dirty="0" err="1">
                <a:latin typeface="Courier" pitchFamily="2" charset="0"/>
              </a:rPr>
              <a:t>pubin</a:t>
            </a:r>
            <a:r>
              <a:rPr lang="en-US" sz="1600" dirty="0">
                <a:latin typeface="Courier" pitchFamily="2" charset="0"/>
              </a:rPr>
              <a:t> -in </a:t>
            </a:r>
            <a:r>
              <a:rPr lang="en-US" sz="1600" dirty="0" err="1">
                <a:latin typeface="Courier" pitchFamily="2" charset="0"/>
              </a:rPr>
              <a:t>key.bin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key.bin.enc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Decrypting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40B4-27D4-1743-B6AE-574E21FA355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05692" y="1352006"/>
            <a:ext cx="6322422" cy="49421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Rockwell" panose="02060603020205020403" pitchFamily="18" charset="77"/>
                <a:ea typeface="Roboto Medium" panose="02000000000000000000" pitchFamily="2" charset="0"/>
              </a:rPr>
              <a:t>Decrypt the random key with our private key file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706A6C3-5A81-1E48-B713-90A80E59F0DC}"/>
              </a:ext>
            </a:extLst>
          </p:cNvPr>
          <p:cNvSpPr txBox="1">
            <a:spLocks/>
          </p:cNvSpPr>
          <p:nvPr/>
        </p:nvSpPr>
        <p:spPr>
          <a:xfrm>
            <a:off x="838200" y="1846217"/>
            <a:ext cx="10515600" cy="2093232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rsautl</a:t>
            </a:r>
            <a:r>
              <a:rPr lang="en-US" sz="1600" dirty="0">
                <a:latin typeface="Courier" pitchFamily="2" charset="0"/>
              </a:rPr>
              <a:t> -decrypt -</a:t>
            </a:r>
            <a:r>
              <a:rPr lang="en-US" sz="1600" dirty="0" err="1">
                <a:latin typeface="Courier" pitchFamily="2" charset="0"/>
              </a:rPr>
              <a:t>inkey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server.key</a:t>
            </a:r>
            <a:r>
              <a:rPr lang="en-US" sz="1600" dirty="0">
                <a:latin typeface="Courier" pitchFamily="2" charset="0"/>
              </a:rPr>
              <a:t> -in </a:t>
            </a:r>
            <a:r>
              <a:rPr lang="en-US" sz="1600" dirty="0" err="1">
                <a:latin typeface="Courier" pitchFamily="2" charset="0"/>
              </a:rPr>
              <a:t>key.bin.enc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key.bin.out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Decrypting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40B4-27D4-1743-B6AE-574E21FA355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05692" y="1352006"/>
            <a:ext cx="6322422" cy="49421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Rockwell" panose="02060603020205020403" pitchFamily="18" charset="77"/>
                <a:ea typeface="Roboto Medium" panose="02000000000000000000" pitchFamily="2" charset="0"/>
              </a:rPr>
              <a:t>Decrypt the large file with the random key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706A6C3-5A81-1E48-B713-90A80E59F0DC}"/>
              </a:ext>
            </a:extLst>
          </p:cNvPr>
          <p:cNvSpPr txBox="1">
            <a:spLocks/>
          </p:cNvSpPr>
          <p:nvPr/>
        </p:nvSpPr>
        <p:spPr>
          <a:xfrm>
            <a:off x="838200" y="1846217"/>
            <a:ext cx="10515600" cy="2093232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openssl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enc</a:t>
            </a:r>
            <a:r>
              <a:rPr lang="en-US" sz="1600" dirty="0">
                <a:latin typeface="Courier" pitchFamily="2" charset="0"/>
              </a:rPr>
              <a:t> -d -aes-256-cbc -in </a:t>
            </a:r>
            <a:r>
              <a:rPr lang="en-US" sz="1600" dirty="0" err="1">
                <a:latin typeface="Courier" pitchFamily="2" charset="0"/>
              </a:rPr>
              <a:t>README.md.enc</a:t>
            </a:r>
            <a:r>
              <a:rPr lang="en-US" sz="1600" dirty="0">
                <a:latin typeface="Courier" pitchFamily="2" charset="0"/>
              </a:rPr>
              <a:t> -out </a:t>
            </a:r>
            <a:r>
              <a:rPr lang="en-US" sz="1600" dirty="0" err="1">
                <a:latin typeface="Courier" pitchFamily="2" charset="0"/>
              </a:rPr>
              <a:t>README.md.out</a:t>
            </a:r>
            <a:r>
              <a:rPr lang="en-US" sz="1600" dirty="0">
                <a:latin typeface="Courier" pitchFamily="2" charset="0"/>
              </a:rPr>
              <a:t> -pass file:./</a:t>
            </a:r>
            <a:r>
              <a:rPr lang="en-US" sz="1600" dirty="0" err="1">
                <a:latin typeface="Courier" pitchFamily="2" charset="0"/>
              </a:rPr>
              <a:t>key.bin.out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9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AC8-A97A-6740-BB6E-CA9055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706A6C3-5A81-1E48-B713-90A80E59F0DC}"/>
              </a:ext>
            </a:extLst>
          </p:cNvPr>
          <p:cNvSpPr txBox="1">
            <a:spLocks/>
          </p:cNvSpPr>
          <p:nvPr/>
        </p:nvSpPr>
        <p:spPr>
          <a:xfrm>
            <a:off x="838200" y="1846217"/>
            <a:ext cx="10515600" cy="2093232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md5sum </a:t>
            </a:r>
            <a:r>
              <a:rPr lang="en-US" sz="1600" dirty="0" err="1">
                <a:latin typeface="Courier" pitchFamily="2" charset="0"/>
              </a:rPr>
              <a:t>README.md</a:t>
            </a: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shasum</a:t>
            </a:r>
            <a:r>
              <a:rPr lang="en-US" sz="1600" dirty="0">
                <a:latin typeface="Courier" pitchFamily="2" charset="0"/>
              </a:rPr>
              <a:t> -a 256 </a:t>
            </a:r>
            <a:r>
              <a:rPr lang="en-US" sz="1600" dirty="0" err="1">
                <a:latin typeface="Courier" pitchFamily="2" charset="0"/>
              </a:rPr>
              <a:t>README.md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20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2360-C745-934F-900A-10A29F09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99ECE9-153F-9746-ABCE-80E5ACB4AC06}"/>
              </a:ext>
            </a:extLst>
          </p:cNvPr>
          <p:cNvSpPr/>
          <p:nvPr/>
        </p:nvSpPr>
        <p:spPr>
          <a:xfrm>
            <a:off x="2702554" y="3253126"/>
            <a:ext cx="628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ckwell" panose="02060603020205020403" pitchFamily="18" charset="77"/>
              </a:rPr>
              <a:t>https://</a:t>
            </a:r>
            <a:r>
              <a:rPr lang="en-US" sz="2400" dirty="0" err="1">
                <a:latin typeface="Rockwell" panose="02060603020205020403" pitchFamily="18" charset="77"/>
              </a:rPr>
              <a:t>github.com</a:t>
            </a:r>
            <a:r>
              <a:rPr lang="en-US" sz="2400" dirty="0">
                <a:latin typeface="Rockwell" panose="02060603020205020403" pitchFamily="18" charset="77"/>
              </a:rPr>
              <a:t>/</a:t>
            </a:r>
            <a:r>
              <a:rPr lang="en-US" sz="2400" dirty="0" err="1">
                <a:latin typeface="Rockwell" panose="02060603020205020403" pitchFamily="18" charset="77"/>
              </a:rPr>
              <a:t>jerrymannel</a:t>
            </a:r>
            <a:r>
              <a:rPr lang="en-US" sz="2400" dirty="0">
                <a:latin typeface="Rockwell" panose="02060603020205020403" pitchFamily="18" charset="77"/>
              </a:rPr>
              <a:t>/crypto101</a:t>
            </a:r>
          </a:p>
        </p:txBody>
      </p:sp>
    </p:spTree>
    <p:extLst>
      <p:ext uri="{BB962C8B-B14F-4D97-AF65-F5344CB8AC3E}">
        <p14:creationId xmlns:p14="http://schemas.microsoft.com/office/powerpoint/2010/main" val="3592324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A5E05-74D2-7D40-A145-B4744F20724D}"/>
              </a:ext>
            </a:extLst>
          </p:cNvPr>
          <p:cNvSpPr txBox="1"/>
          <p:nvPr/>
        </p:nvSpPr>
        <p:spPr>
          <a:xfrm>
            <a:off x="4784968" y="3075057"/>
            <a:ext cx="2622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ockwell" panose="02060603020205020403" pitchFamily="18" charset="77"/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571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28B58-3C05-9647-8193-4841040F2D40}"/>
              </a:ext>
            </a:extLst>
          </p:cNvPr>
          <p:cNvSpPr txBox="1"/>
          <p:nvPr/>
        </p:nvSpPr>
        <p:spPr>
          <a:xfrm>
            <a:off x="8131443" y="813517"/>
            <a:ext cx="3222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Symmetric-key encryption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638512-638B-A14F-AA74-36CC41A57F4E}"/>
              </a:ext>
            </a:extLst>
          </p:cNvPr>
          <p:cNvGrpSpPr/>
          <p:nvPr/>
        </p:nvGrpSpPr>
        <p:grpSpPr>
          <a:xfrm>
            <a:off x="3125643" y="1925120"/>
            <a:ext cx="5005800" cy="1259723"/>
            <a:chOff x="5875833" y="1383078"/>
            <a:chExt cx="5005800" cy="12597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BC0329-7224-9347-8E42-4C29A90C2C2F}"/>
                </a:ext>
              </a:extLst>
            </p:cNvPr>
            <p:cNvGrpSpPr/>
            <p:nvPr/>
          </p:nvGrpSpPr>
          <p:grpSpPr>
            <a:xfrm>
              <a:off x="6723818" y="1383078"/>
              <a:ext cx="3183559" cy="965989"/>
              <a:chOff x="3924933" y="2500474"/>
              <a:chExt cx="3331313" cy="10108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A9BFE44-A85C-F444-9D1E-7B02FF717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18867" y="2500474"/>
                <a:ext cx="937379" cy="937379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4ECC5CC-8F9B-FB4D-997B-894E633B9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933" y="2500475"/>
                <a:ext cx="937379" cy="93737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CAC0B1B-DF9F-134C-9C72-6B1BFC974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179" y="2500475"/>
                <a:ext cx="1010821" cy="101082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44BD153-9793-C141-B5F9-15AD9B7A0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6824" y="2992120"/>
                <a:ext cx="519176" cy="519176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ACCDE27-97C1-4945-B0D6-71C3388C7DB0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4862312" y="2969164"/>
                <a:ext cx="49164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909F6E9-EB6D-8647-AF6C-8A0525ACCE34}"/>
                  </a:ext>
                </a:extLst>
              </p:cNvPr>
              <p:cNvCxnSpPr/>
              <p:nvPr/>
            </p:nvCxnSpPr>
            <p:spPr>
              <a:xfrm flipV="1">
                <a:off x="5886757" y="2969163"/>
                <a:ext cx="49164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E53A44-3A1B-E640-A3DB-503D653F26AD}"/>
                </a:ext>
              </a:extLst>
            </p:cNvPr>
            <p:cNvGrpSpPr/>
            <p:nvPr/>
          </p:nvGrpSpPr>
          <p:grpSpPr>
            <a:xfrm>
              <a:off x="5875833" y="2110322"/>
              <a:ext cx="1461127" cy="477489"/>
              <a:chOff x="850241" y="2379612"/>
              <a:chExt cx="3647960" cy="11921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FC7A5A1-B14C-F849-90ED-C4937D897816}"/>
                  </a:ext>
                </a:extLst>
              </p:cNvPr>
              <p:cNvGrpSpPr/>
              <p:nvPr/>
            </p:nvGrpSpPr>
            <p:grpSpPr>
              <a:xfrm>
                <a:off x="3598449" y="2511631"/>
                <a:ext cx="899752" cy="899752"/>
                <a:chOff x="5626068" y="2765504"/>
                <a:chExt cx="1010821" cy="1010821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1005D1D-1D76-7F4C-8570-7C2EC2406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6068" y="2765504"/>
                  <a:ext cx="1010821" cy="1010821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87E5979-6A49-8C4A-9DDE-A308D8F3D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7713" y="3257149"/>
                  <a:ext cx="519176" cy="519176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AEAB901-EE82-D949-B29F-7449617EC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241" y="2379612"/>
                <a:ext cx="1192136" cy="1192136"/>
              </a:xfrm>
              <a:prstGeom prst="rect">
                <a:avLst/>
              </a:prstGeom>
            </p:spPr>
          </p:pic>
          <p:sp>
            <p:nvSpPr>
              <p:cNvPr id="20" name="Right Arrow 19">
                <a:extLst>
                  <a:ext uri="{FF2B5EF4-FFF2-40B4-BE49-F238E27FC236}">
                    <a16:creationId xmlns:a16="http://schemas.microsoft.com/office/drawing/2014/main" id="{778D1D7B-8A7F-BA45-9C20-72DCBB36BB27}"/>
                  </a:ext>
                </a:extLst>
              </p:cNvPr>
              <p:cNvSpPr/>
              <p:nvPr/>
            </p:nvSpPr>
            <p:spPr>
              <a:xfrm>
                <a:off x="3167173" y="2808140"/>
                <a:ext cx="392099" cy="306734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lus 20">
                <a:extLst>
                  <a:ext uri="{FF2B5EF4-FFF2-40B4-BE49-F238E27FC236}">
                    <a16:creationId xmlns:a16="http://schemas.microsoft.com/office/drawing/2014/main" id="{7DD490F1-E650-3F4B-B00F-48B4E3C62343}"/>
                  </a:ext>
                </a:extLst>
              </p:cNvPr>
              <p:cNvSpPr/>
              <p:nvPr/>
            </p:nvSpPr>
            <p:spPr>
              <a:xfrm>
                <a:off x="1899501" y="2751385"/>
                <a:ext cx="420244" cy="420244"/>
              </a:xfrm>
              <a:prstGeom prst="mathPlus">
                <a:avLst>
                  <a:gd name="adj1" fmla="val 891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89560B5-28FD-064A-9A22-DDC1A2371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7604" y="2536311"/>
                <a:ext cx="850392" cy="85039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88EE71-E96A-F241-BBAC-C820B5B6A12D}"/>
                </a:ext>
              </a:extLst>
            </p:cNvPr>
            <p:cNvGrpSpPr/>
            <p:nvPr/>
          </p:nvGrpSpPr>
          <p:grpSpPr>
            <a:xfrm>
              <a:off x="9288815" y="2110322"/>
              <a:ext cx="1592818" cy="532479"/>
              <a:chOff x="9073539" y="3390297"/>
              <a:chExt cx="2225819" cy="74409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FE75EBB-7063-F24B-86E5-F153678DF586}"/>
                  </a:ext>
                </a:extLst>
              </p:cNvPr>
              <p:cNvGrpSpPr/>
              <p:nvPr/>
            </p:nvGrpSpPr>
            <p:grpSpPr>
              <a:xfrm>
                <a:off x="9073539" y="3465782"/>
                <a:ext cx="561595" cy="561595"/>
                <a:chOff x="5626068" y="2765504"/>
                <a:chExt cx="1010821" cy="1010821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B9317E92-1D95-EB4F-83A6-743A9670F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6068" y="2765504"/>
                  <a:ext cx="1010821" cy="1010821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54EE9B13-F931-B544-BFE8-8284D3C87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7713" y="3257149"/>
                  <a:ext cx="519176" cy="519176"/>
                </a:xfrm>
                <a:prstGeom prst="rect">
                  <a:avLst/>
                </a:prstGeom>
              </p:spPr>
            </p:pic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EAB758-CB00-B449-8EE0-A187D8F12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2889" y="3390297"/>
                <a:ext cx="744091" cy="744091"/>
              </a:xfrm>
              <a:prstGeom prst="rect">
                <a:avLst/>
              </a:prstGeom>
            </p:spPr>
          </p:pic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8D31A29C-F49D-6C45-9BBF-60C05A687B22}"/>
                  </a:ext>
                </a:extLst>
              </p:cNvPr>
              <p:cNvSpPr/>
              <p:nvPr/>
            </p:nvSpPr>
            <p:spPr>
              <a:xfrm>
                <a:off x="10532163" y="3666615"/>
                <a:ext cx="244735" cy="191453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lus 27">
                <a:extLst>
                  <a:ext uri="{FF2B5EF4-FFF2-40B4-BE49-F238E27FC236}">
                    <a16:creationId xmlns:a16="http://schemas.microsoft.com/office/drawing/2014/main" id="{C674D11C-3535-784B-9B59-42D755905752}"/>
                  </a:ext>
                </a:extLst>
              </p:cNvPr>
              <p:cNvSpPr/>
              <p:nvPr/>
            </p:nvSpPr>
            <p:spPr>
              <a:xfrm>
                <a:off x="9641297" y="3634626"/>
                <a:ext cx="262302" cy="262302"/>
              </a:xfrm>
              <a:prstGeom prst="mathPlus">
                <a:avLst>
                  <a:gd name="adj1" fmla="val 891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65CC043C-7C03-EA43-A9BA-3A2451B8E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8572" y="3548095"/>
                <a:ext cx="530786" cy="530786"/>
              </a:xfrm>
              <a:prstGeom prst="rect">
                <a:avLst/>
              </a:prstGeom>
            </p:spPr>
          </p:pic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16721F-F24D-5041-A605-44B6AA118EB6}"/>
              </a:ext>
            </a:extLst>
          </p:cNvPr>
          <p:cNvSpPr/>
          <p:nvPr/>
        </p:nvSpPr>
        <p:spPr>
          <a:xfrm>
            <a:off x="3226724" y="3236170"/>
            <a:ext cx="4838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Same cryptographic key used for encryption and decryption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1EAA4-F5E7-4842-94BE-E2157104966A}"/>
              </a:ext>
            </a:extLst>
          </p:cNvPr>
          <p:cNvSpPr txBox="1"/>
          <p:nvPr/>
        </p:nvSpPr>
        <p:spPr>
          <a:xfrm>
            <a:off x="970085" y="3993000"/>
            <a:ext cx="1385316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e.g. Caesar cipher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5B4058-70B3-C044-8292-F933E4240BA4}"/>
              </a:ext>
            </a:extLst>
          </p:cNvPr>
          <p:cNvGrpSpPr/>
          <p:nvPr/>
        </p:nvGrpSpPr>
        <p:grpSpPr>
          <a:xfrm>
            <a:off x="1316284" y="4454567"/>
            <a:ext cx="3155243" cy="1345270"/>
            <a:chOff x="1184399" y="4076898"/>
            <a:chExt cx="3155243" cy="13452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313DBC-9B27-BB4E-BAF0-EFED0088AC93}"/>
                </a:ext>
              </a:extLst>
            </p:cNvPr>
            <p:cNvSpPr/>
            <p:nvPr/>
          </p:nvSpPr>
          <p:spPr>
            <a:xfrm>
              <a:off x="2133638" y="4076898"/>
              <a:ext cx="360484" cy="360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B5A0F9-5308-334B-AD30-5F1B4F6004D0}"/>
                </a:ext>
              </a:extLst>
            </p:cNvPr>
            <p:cNvSpPr/>
            <p:nvPr/>
          </p:nvSpPr>
          <p:spPr>
            <a:xfrm>
              <a:off x="3024591" y="4076898"/>
              <a:ext cx="360484" cy="3604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X</a:t>
              </a:r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0D294714-C8F5-C542-BDA2-AC07A2877BE5}"/>
                </a:ext>
              </a:extLst>
            </p:cNvPr>
            <p:cNvSpPr/>
            <p:nvPr/>
          </p:nvSpPr>
          <p:spPr>
            <a:xfrm>
              <a:off x="2629315" y="4116582"/>
              <a:ext cx="308928" cy="241671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000D95-B8E3-5945-A4DD-883A578B8168}"/>
                </a:ext>
              </a:extLst>
            </p:cNvPr>
            <p:cNvSpPr/>
            <p:nvPr/>
          </p:nvSpPr>
          <p:spPr>
            <a:xfrm>
              <a:off x="1184399" y="4591171"/>
              <a:ext cx="1351101" cy="830997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THE QUICK BROWN FOX JUMPS OVER THE LAZY DOG</a:t>
              </a:r>
              <a:endParaRPr lang="en-US" sz="12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F12EAB7-21EF-B44E-9860-EF65D546B45A}"/>
                </a:ext>
              </a:extLst>
            </p:cNvPr>
            <p:cNvSpPr/>
            <p:nvPr/>
          </p:nvSpPr>
          <p:spPr>
            <a:xfrm>
              <a:off x="3024591" y="4591171"/>
              <a:ext cx="1315051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QEB NRFZH YOLTK CLU GRJMP LSBO QEB IXWV ALD</a:t>
              </a:r>
              <a:endParaRPr lang="en-US" sz="12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A987D7-EC39-5040-B7B0-3E5B945081F4}"/>
              </a:ext>
            </a:extLst>
          </p:cNvPr>
          <p:cNvGrpSpPr/>
          <p:nvPr/>
        </p:nvGrpSpPr>
        <p:grpSpPr>
          <a:xfrm>
            <a:off x="6992324" y="4494251"/>
            <a:ext cx="3196621" cy="1305586"/>
            <a:chOff x="6860439" y="4116582"/>
            <a:chExt cx="3196621" cy="130558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3F6EC4-2584-BF45-8E31-D2668B13F843}"/>
                </a:ext>
              </a:extLst>
            </p:cNvPr>
            <p:cNvSpPr/>
            <p:nvPr/>
          </p:nvSpPr>
          <p:spPr>
            <a:xfrm>
              <a:off x="7815006" y="4116582"/>
              <a:ext cx="360484" cy="3604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X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E34B1B-91CF-7848-A626-D1E1D1176408}"/>
                </a:ext>
              </a:extLst>
            </p:cNvPr>
            <p:cNvSpPr/>
            <p:nvPr/>
          </p:nvSpPr>
          <p:spPr>
            <a:xfrm>
              <a:off x="8705959" y="4116582"/>
              <a:ext cx="360484" cy="360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</a:t>
              </a: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99D775C5-4D60-7643-A298-FE94740E13CE}"/>
                </a:ext>
              </a:extLst>
            </p:cNvPr>
            <p:cNvSpPr/>
            <p:nvPr/>
          </p:nvSpPr>
          <p:spPr>
            <a:xfrm>
              <a:off x="8310683" y="4156266"/>
              <a:ext cx="308928" cy="241671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52A0C3-CF45-6145-8EEA-F09BB4E016B2}"/>
                </a:ext>
              </a:extLst>
            </p:cNvPr>
            <p:cNvSpPr/>
            <p:nvPr/>
          </p:nvSpPr>
          <p:spPr>
            <a:xfrm>
              <a:off x="8705959" y="4591170"/>
              <a:ext cx="13511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THE QUICK BROWN FOX JUMPS OVER THE LAZY DOG</a:t>
              </a:r>
              <a:endParaRPr lang="en-US" sz="12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CB48FF0-812B-B94D-AE10-4E182B3C2748}"/>
                </a:ext>
              </a:extLst>
            </p:cNvPr>
            <p:cNvSpPr/>
            <p:nvPr/>
          </p:nvSpPr>
          <p:spPr>
            <a:xfrm>
              <a:off x="6860439" y="4591171"/>
              <a:ext cx="1315051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QEB NRFZH YOLTK CLU GRJMP LSBO QEB IXWV ALD</a:t>
              </a:r>
              <a:endParaRPr lang="en-US" sz="12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6C9CEE0-D833-2D4B-A759-52D739E47121}"/>
              </a:ext>
            </a:extLst>
          </p:cNvPr>
          <p:cNvSpPr txBox="1"/>
          <p:nvPr/>
        </p:nvSpPr>
        <p:spPr>
          <a:xfrm>
            <a:off x="3685663" y="2236043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0C9D22-A9B4-3F41-B0FE-5738AA992868}"/>
              </a:ext>
            </a:extLst>
          </p:cNvPr>
          <p:cNvSpPr txBox="1"/>
          <p:nvPr/>
        </p:nvSpPr>
        <p:spPr>
          <a:xfrm>
            <a:off x="7038771" y="2273538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6898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0D9680-D5D4-B346-BE21-4FAAE80FDA52}"/>
              </a:ext>
            </a:extLst>
          </p:cNvPr>
          <p:cNvSpPr txBox="1"/>
          <p:nvPr/>
        </p:nvSpPr>
        <p:spPr>
          <a:xfrm>
            <a:off x="8126911" y="4350686"/>
            <a:ext cx="35756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Prior knowledge of keys is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to transmit the keys?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to authenticate the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change the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Vulnerable to brute-force attack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E6272DA-3E3C-9943-82CE-4DEDE88A5BA5}"/>
              </a:ext>
            </a:extLst>
          </p:cNvPr>
          <p:cNvGrpSpPr/>
          <p:nvPr/>
        </p:nvGrpSpPr>
        <p:grpSpPr>
          <a:xfrm>
            <a:off x="2719543" y="2052058"/>
            <a:ext cx="5971810" cy="3342331"/>
            <a:chOff x="5326396" y="3053354"/>
            <a:chExt cx="5971810" cy="334233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7898EB2-44A0-6046-A06E-B664F947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830" y="3053354"/>
              <a:ext cx="895803" cy="89580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0351BB-24B0-8D4B-928A-0B5B0B01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884" y="3082235"/>
              <a:ext cx="895803" cy="895803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B7287A1-07D5-DA4F-9833-72F0F567FEE2}"/>
                </a:ext>
              </a:extLst>
            </p:cNvPr>
            <p:cNvGrpSpPr/>
            <p:nvPr/>
          </p:nvGrpSpPr>
          <p:grpSpPr>
            <a:xfrm>
              <a:off x="7497865" y="3268243"/>
              <a:ext cx="548192" cy="575750"/>
              <a:chOff x="7832604" y="3072832"/>
              <a:chExt cx="548192" cy="57575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3D0C930-3D1E-F04A-96E9-EABE84BD4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2604" y="3072832"/>
                <a:ext cx="548192" cy="548192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6E61252-E3EB-5948-B3C9-FFFAE3979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2043" y="3367021"/>
                <a:ext cx="281561" cy="281561"/>
              </a:xfrm>
              <a:prstGeom prst="rect">
                <a:avLst/>
              </a:prstGeom>
            </p:spPr>
          </p:pic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F03F70-E3C5-5247-B04F-E3F55412E980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7090687" y="3530136"/>
              <a:ext cx="46983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E15D1B5-ACC2-3E49-B4C4-C2C4C0FFF4C6}"/>
                </a:ext>
              </a:extLst>
            </p:cNvPr>
            <p:cNvCxnSpPr/>
            <p:nvPr/>
          </p:nvCxnSpPr>
          <p:spPr>
            <a:xfrm flipV="1">
              <a:off x="9288815" y="3556118"/>
              <a:ext cx="46983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40CD2E5-8E94-E84B-8A6A-7BFB550AA240}"/>
                </a:ext>
              </a:extLst>
            </p:cNvPr>
            <p:cNvGrpSpPr/>
            <p:nvPr/>
          </p:nvGrpSpPr>
          <p:grpSpPr>
            <a:xfrm>
              <a:off x="5326396" y="3949157"/>
              <a:ext cx="1461127" cy="477489"/>
              <a:chOff x="850241" y="2379612"/>
              <a:chExt cx="3647960" cy="1192136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D32FAF-4DE1-A44E-9802-DF74CAC30536}"/>
                  </a:ext>
                </a:extLst>
              </p:cNvPr>
              <p:cNvGrpSpPr/>
              <p:nvPr/>
            </p:nvGrpSpPr>
            <p:grpSpPr>
              <a:xfrm>
                <a:off x="3598449" y="2511631"/>
                <a:ext cx="899752" cy="899752"/>
                <a:chOff x="5626068" y="2765504"/>
                <a:chExt cx="1010821" cy="1010821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F7255838-2269-E349-AAEA-CFE1275641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6068" y="2765504"/>
                  <a:ext cx="1010821" cy="1010821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AD740C04-D731-4A47-BB22-2B5E3F7AC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7713" y="3257149"/>
                  <a:ext cx="519176" cy="519176"/>
                </a:xfrm>
                <a:prstGeom prst="rect">
                  <a:avLst/>
                </a:prstGeom>
              </p:spPr>
            </p:pic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0141F28-8E06-1141-8887-534CC8398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241" y="2379612"/>
                <a:ext cx="1192136" cy="1192136"/>
              </a:xfrm>
              <a:prstGeom prst="rect">
                <a:avLst/>
              </a:prstGeom>
            </p:spPr>
          </p:pic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E26760E6-B965-B74C-8E84-62BBA5A63090}"/>
                  </a:ext>
                </a:extLst>
              </p:cNvPr>
              <p:cNvSpPr/>
              <p:nvPr/>
            </p:nvSpPr>
            <p:spPr>
              <a:xfrm>
                <a:off x="3167173" y="2808140"/>
                <a:ext cx="392099" cy="306734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lus 47">
                <a:extLst>
                  <a:ext uri="{FF2B5EF4-FFF2-40B4-BE49-F238E27FC236}">
                    <a16:creationId xmlns:a16="http://schemas.microsoft.com/office/drawing/2014/main" id="{0213EEB1-7072-DD4C-BD85-CF4C37EF17B8}"/>
                  </a:ext>
                </a:extLst>
              </p:cNvPr>
              <p:cNvSpPr/>
              <p:nvPr/>
            </p:nvSpPr>
            <p:spPr>
              <a:xfrm>
                <a:off x="1899501" y="2751385"/>
                <a:ext cx="420244" cy="420244"/>
              </a:xfrm>
              <a:prstGeom prst="mathPlus">
                <a:avLst>
                  <a:gd name="adj1" fmla="val 891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632AB74-3C8A-1E4B-90E2-B7DC948F7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7604" y="2536311"/>
                <a:ext cx="850392" cy="850392"/>
              </a:xfrm>
              <a:prstGeom prst="rect">
                <a:avLst/>
              </a:prstGeom>
            </p:spPr>
          </p:pic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77FEB81-786F-354F-8B6D-8A5A9DF26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18865" y="4616739"/>
              <a:ext cx="878805" cy="878805"/>
            </a:xfrm>
            <a:prstGeom prst="rect">
              <a:avLst/>
            </a:prstGeom>
          </p:spPr>
        </p:pic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09904DD9-7415-C241-81FA-9B9A8B628297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7275187" y="4312463"/>
              <a:ext cx="1212149" cy="2752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D4D9423-ACF6-CA41-9CD6-7CD1EFC7E0FD}"/>
                </a:ext>
              </a:extLst>
            </p:cNvPr>
            <p:cNvGrpSpPr/>
            <p:nvPr/>
          </p:nvGrpSpPr>
          <p:grpSpPr>
            <a:xfrm>
              <a:off x="7695997" y="5351982"/>
              <a:ext cx="1592818" cy="532479"/>
              <a:chOff x="9073539" y="3390297"/>
              <a:chExt cx="2225819" cy="744091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40ED3BF-73D2-4C45-B57C-8664A9A7726F}"/>
                  </a:ext>
                </a:extLst>
              </p:cNvPr>
              <p:cNvGrpSpPr/>
              <p:nvPr/>
            </p:nvGrpSpPr>
            <p:grpSpPr>
              <a:xfrm>
                <a:off x="9073539" y="3465782"/>
                <a:ext cx="561595" cy="561595"/>
                <a:chOff x="5626068" y="2765504"/>
                <a:chExt cx="1010821" cy="1010821"/>
              </a:xfrm>
            </p:grpSpPr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233B6E4-BC95-3847-850B-C82624F58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6068" y="2765504"/>
                  <a:ext cx="1010821" cy="1010821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D257C744-F0C3-8E4D-8515-82A0272615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7713" y="3257149"/>
                  <a:ext cx="519176" cy="519176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2A812E9-F4CD-3941-B300-BF793F869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2889" y="3390297"/>
                <a:ext cx="744091" cy="744091"/>
              </a:xfrm>
              <a:prstGeom prst="rect">
                <a:avLst/>
              </a:prstGeom>
            </p:spPr>
          </p:pic>
          <p:sp>
            <p:nvSpPr>
              <p:cNvPr id="60" name="Right Arrow 59">
                <a:extLst>
                  <a:ext uri="{FF2B5EF4-FFF2-40B4-BE49-F238E27FC236}">
                    <a16:creationId xmlns:a16="http://schemas.microsoft.com/office/drawing/2014/main" id="{37CE8307-E9BD-E64E-8DAA-E086E4CE06DA}"/>
                  </a:ext>
                </a:extLst>
              </p:cNvPr>
              <p:cNvSpPr/>
              <p:nvPr/>
            </p:nvSpPr>
            <p:spPr>
              <a:xfrm>
                <a:off x="10532163" y="3666615"/>
                <a:ext cx="244735" cy="191453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Plus 60">
                <a:extLst>
                  <a:ext uri="{FF2B5EF4-FFF2-40B4-BE49-F238E27FC236}">
                    <a16:creationId xmlns:a16="http://schemas.microsoft.com/office/drawing/2014/main" id="{6DB6F66F-03C8-8E45-9AE4-684933E37128}"/>
                  </a:ext>
                </a:extLst>
              </p:cNvPr>
              <p:cNvSpPr/>
              <p:nvPr/>
            </p:nvSpPr>
            <p:spPr>
              <a:xfrm>
                <a:off x="9641297" y="3634626"/>
                <a:ext cx="262302" cy="262302"/>
              </a:xfrm>
              <a:prstGeom prst="mathPlus">
                <a:avLst>
                  <a:gd name="adj1" fmla="val 891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0BAD132C-6FCA-CB4B-9FC8-D9E8451A5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8572" y="3548095"/>
                <a:ext cx="530786" cy="530786"/>
              </a:xfrm>
              <a:prstGeom prst="rect">
                <a:avLst/>
              </a:prstGeom>
            </p:spPr>
          </p:pic>
        </p:grp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D6818783-CA39-6E48-BD89-1ED4BC55710A}"/>
                </a:ext>
              </a:extLst>
            </p:cNvPr>
            <p:cNvSpPr/>
            <p:nvPr/>
          </p:nvSpPr>
          <p:spPr>
            <a:xfrm>
              <a:off x="8647090" y="6071798"/>
              <a:ext cx="157048" cy="12285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lus 68">
              <a:extLst>
                <a:ext uri="{FF2B5EF4-FFF2-40B4-BE49-F238E27FC236}">
                  <a16:creationId xmlns:a16="http://schemas.microsoft.com/office/drawing/2014/main" id="{716F0388-A8EF-7E44-84AA-DA2BCDFEAB1F}"/>
                </a:ext>
              </a:extLst>
            </p:cNvPr>
            <p:cNvSpPr/>
            <p:nvPr/>
          </p:nvSpPr>
          <p:spPr>
            <a:xfrm>
              <a:off x="8139346" y="6049066"/>
              <a:ext cx="168321" cy="168321"/>
            </a:xfrm>
            <a:prstGeom prst="mathPlus">
              <a:avLst>
                <a:gd name="adj1" fmla="val 891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81E5E3-853C-3646-A7C8-DA345F6B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0788" y="5962922"/>
              <a:ext cx="340610" cy="34060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F283C3-FB61-8141-8C44-C9474D89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1411" y="5860953"/>
              <a:ext cx="534732" cy="534732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8D7E792-4960-A148-A304-AC7AFB05B7C6}"/>
                </a:ext>
              </a:extLst>
            </p:cNvPr>
            <p:cNvGrpSpPr/>
            <p:nvPr/>
          </p:nvGrpSpPr>
          <p:grpSpPr>
            <a:xfrm>
              <a:off x="8819830" y="5953037"/>
              <a:ext cx="382662" cy="385204"/>
              <a:chOff x="8819830" y="5953037"/>
              <a:chExt cx="382662" cy="385204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CDF3623-68B1-4745-B7AA-DBD250F74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9830" y="5953037"/>
                <a:ext cx="360380" cy="360380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AE6D8520-BA4A-764E-B251-4161AAD4C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2570" y="6128319"/>
                <a:ext cx="209922" cy="209922"/>
              </a:xfrm>
              <a:prstGeom prst="rect">
                <a:avLst/>
              </a:prstGeom>
            </p:spPr>
          </p:pic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B0C324C-E2A1-8B4B-B1AC-808452F3E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4625" y="3268243"/>
              <a:ext cx="548192" cy="54819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F01FBD9-968E-DB42-BFDD-6CE9308AE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68468" y="3570734"/>
              <a:ext cx="254349" cy="254349"/>
            </a:xfrm>
            <a:prstGeom prst="rect">
              <a:avLst/>
            </a:prstGeom>
          </p:spPr>
        </p:pic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9EBB845C-BE02-804C-9429-7B0AFD5CBB41}"/>
                </a:ext>
              </a:extLst>
            </p:cNvPr>
            <p:cNvCxnSpPr>
              <a:cxnSpLocks/>
              <a:stCxn id="53" idx="3"/>
              <a:endCxn id="78" idx="2"/>
            </p:cNvCxnSpPr>
            <p:nvPr/>
          </p:nvCxnSpPr>
          <p:spPr>
            <a:xfrm flipV="1">
              <a:off x="8897670" y="3816435"/>
              <a:ext cx="151051" cy="12397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FE455FA4-9A3D-194F-845D-90CF967A5F5A}"/>
                </a:ext>
              </a:extLst>
            </p:cNvPr>
            <p:cNvSpPr/>
            <p:nvPr/>
          </p:nvSpPr>
          <p:spPr>
            <a:xfrm>
              <a:off x="10749194" y="4041728"/>
              <a:ext cx="175135" cy="13700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lus 87">
              <a:extLst>
                <a:ext uri="{FF2B5EF4-FFF2-40B4-BE49-F238E27FC236}">
                  <a16:creationId xmlns:a16="http://schemas.microsoft.com/office/drawing/2014/main" id="{B1C3EF1A-30B0-8E4C-8BF1-60F32D672C2B}"/>
                </a:ext>
              </a:extLst>
            </p:cNvPr>
            <p:cNvSpPr/>
            <p:nvPr/>
          </p:nvSpPr>
          <p:spPr>
            <a:xfrm>
              <a:off x="10111681" y="4018836"/>
              <a:ext cx="187706" cy="187706"/>
            </a:xfrm>
            <a:prstGeom prst="mathPlus">
              <a:avLst>
                <a:gd name="adj1" fmla="val 891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8D44856-A3CA-4B4E-B1F1-6CC728873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18370" y="3956914"/>
              <a:ext cx="379836" cy="379836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838B369-CED7-5241-9F01-F455DD82B25A}"/>
                </a:ext>
              </a:extLst>
            </p:cNvPr>
            <p:cNvGrpSpPr/>
            <p:nvPr/>
          </p:nvGrpSpPr>
          <p:grpSpPr>
            <a:xfrm>
              <a:off x="9718030" y="3947621"/>
              <a:ext cx="382662" cy="385204"/>
              <a:chOff x="8819830" y="5953037"/>
              <a:chExt cx="382662" cy="385204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FD56EF92-536E-9B4D-B17C-A53CB3B78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9830" y="5953037"/>
                <a:ext cx="360380" cy="360380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F52FAA95-7C03-5D4D-B9DB-9018C8BCB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2570" y="6128319"/>
                <a:ext cx="209922" cy="209922"/>
              </a:xfrm>
              <a:prstGeom prst="rect">
                <a:avLst/>
              </a:prstGeom>
            </p:spPr>
          </p:pic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2E621F3D-CC89-664B-BA1A-8686EEC7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54504" y="3853430"/>
              <a:ext cx="534732" cy="534732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A392645-BBA5-8045-8D0E-1838D5E828AA}"/>
              </a:ext>
            </a:extLst>
          </p:cNvPr>
          <p:cNvSpPr txBox="1"/>
          <p:nvPr/>
        </p:nvSpPr>
        <p:spPr>
          <a:xfrm>
            <a:off x="8131443" y="813517"/>
            <a:ext cx="3222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Symmetric-key encryption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FA1548-99F2-6B4F-82E8-BF488B454BFD}"/>
              </a:ext>
            </a:extLst>
          </p:cNvPr>
          <p:cNvSpPr txBox="1"/>
          <p:nvPr/>
        </p:nvSpPr>
        <p:spPr>
          <a:xfrm>
            <a:off x="3284904" y="2359617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151135-13C0-3641-A668-AD342481BC60}"/>
              </a:ext>
            </a:extLst>
          </p:cNvPr>
          <p:cNvSpPr txBox="1"/>
          <p:nvPr/>
        </p:nvSpPr>
        <p:spPr>
          <a:xfrm>
            <a:off x="8142341" y="2402694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88897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FA5FA5-BA99-7A42-A657-DBACE7703A5D}"/>
              </a:ext>
            </a:extLst>
          </p:cNvPr>
          <p:cNvSpPr/>
          <p:nvPr/>
        </p:nvSpPr>
        <p:spPr>
          <a:xfrm>
            <a:off x="3409275" y="4023316"/>
            <a:ext cx="4185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Cryptographic key-pair is used for encryption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17E6C1-17BB-FA4B-A6B7-A67475861C59}"/>
              </a:ext>
            </a:extLst>
          </p:cNvPr>
          <p:cNvSpPr txBox="1"/>
          <p:nvPr/>
        </p:nvSpPr>
        <p:spPr>
          <a:xfrm>
            <a:off x="488524" y="4864274"/>
            <a:ext cx="442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Public-key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Certificate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shared widely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Private-key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or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kept safe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BC0329-7224-9347-8E42-4C29A90C2C2F}"/>
              </a:ext>
            </a:extLst>
          </p:cNvPr>
          <p:cNvGrpSpPr/>
          <p:nvPr/>
        </p:nvGrpSpPr>
        <p:grpSpPr>
          <a:xfrm>
            <a:off x="4045162" y="2221779"/>
            <a:ext cx="3183559" cy="965989"/>
            <a:chOff x="3924933" y="2500474"/>
            <a:chExt cx="3331313" cy="10108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9BFE44-A85C-F444-9D1E-7B02FF71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8867" y="2500474"/>
              <a:ext cx="937379" cy="9373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ECC5CC-8F9B-FB4D-997B-894E633B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4933" y="2500475"/>
              <a:ext cx="937379" cy="9373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AC0B1B-DF9F-134C-9C72-6B1BFC97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179" y="2500475"/>
              <a:ext cx="1010821" cy="1010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4BD153-9793-C141-B5F9-15AD9B7A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6824" y="2992120"/>
              <a:ext cx="519176" cy="51917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CCDE27-97C1-4945-B0D6-71C3388C7DB0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4862312" y="2969164"/>
              <a:ext cx="4916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09F6E9-EB6D-8647-AF6C-8A0525ACCE34}"/>
                </a:ext>
              </a:extLst>
            </p:cNvPr>
            <p:cNvCxnSpPr/>
            <p:nvPr/>
          </p:nvCxnSpPr>
          <p:spPr>
            <a:xfrm flipV="1">
              <a:off x="5886757" y="2969163"/>
              <a:ext cx="4916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C7A5A1-B14C-F849-90ED-C4937D897816}"/>
              </a:ext>
            </a:extLst>
          </p:cNvPr>
          <p:cNvGrpSpPr/>
          <p:nvPr/>
        </p:nvGrpSpPr>
        <p:grpSpPr>
          <a:xfrm>
            <a:off x="4169880" y="3047136"/>
            <a:ext cx="566418" cy="566418"/>
            <a:chOff x="5626068" y="2765504"/>
            <a:chExt cx="1010821" cy="10108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005D1D-1D76-7F4C-8570-7C2EC240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6068" y="2765504"/>
              <a:ext cx="1010821" cy="10108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7E5979-6A49-8C4A-9DDE-A308D8F3D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7713" y="3257149"/>
              <a:ext cx="519176" cy="519176"/>
            </a:xfrm>
            <a:prstGeom prst="rect">
              <a:avLst/>
            </a:prstGeom>
          </p:spPr>
        </p:pic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78D1D7B-8A7F-BA45-9C20-72DCBB36BB27}"/>
              </a:ext>
            </a:extLst>
          </p:cNvPr>
          <p:cNvSpPr/>
          <p:nvPr/>
        </p:nvSpPr>
        <p:spPr>
          <a:xfrm>
            <a:off x="3898380" y="3233796"/>
            <a:ext cx="246837" cy="19309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>
            <a:extLst>
              <a:ext uri="{FF2B5EF4-FFF2-40B4-BE49-F238E27FC236}">
                <a16:creationId xmlns:a16="http://schemas.microsoft.com/office/drawing/2014/main" id="{7DD490F1-E650-3F4B-B00F-48B4E3C62343}"/>
              </a:ext>
            </a:extLst>
          </p:cNvPr>
          <p:cNvSpPr/>
          <p:nvPr/>
        </p:nvSpPr>
        <p:spPr>
          <a:xfrm>
            <a:off x="3100346" y="3198067"/>
            <a:ext cx="264555" cy="264555"/>
          </a:xfrm>
          <a:prstGeom prst="mathPlus">
            <a:avLst>
              <a:gd name="adj1" fmla="val 891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9560B5-28FD-064A-9A22-DDC1A2371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372" y="3062672"/>
            <a:ext cx="535345" cy="53534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E75EBB-7063-F24B-86E5-F153678DF586}"/>
              </a:ext>
            </a:extLst>
          </p:cNvPr>
          <p:cNvGrpSpPr/>
          <p:nvPr/>
        </p:nvGrpSpPr>
        <p:grpSpPr>
          <a:xfrm>
            <a:off x="6522899" y="3079187"/>
            <a:ext cx="561595" cy="561595"/>
            <a:chOff x="5626068" y="2765504"/>
            <a:chExt cx="1010821" cy="101082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317E92-1D95-EB4F-83A6-743A9670F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6068" y="2765504"/>
              <a:ext cx="1010821" cy="101082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EE9B13-F931-B544-BFE8-8284D3C87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7713" y="3257149"/>
              <a:ext cx="519176" cy="519176"/>
            </a:xfrm>
            <a:prstGeom prst="rect">
              <a:avLst/>
            </a:prstGeom>
          </p:spPr>
        </p:pic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D31A29C-F49D-6C45-9BBF-60C05A687B22}"/>
              </a:ext>
            </a:extLst>
          </p:cNvPr>
          <p:cNvSpPr/>
          <p:nvPr/>
        </p:nvSpPr>
        <p:spPr>
          <a:xfrm>
            <a:off x="7981523" y="3280020"/>
            <a:ext cx="244735" cy="19145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>
            <a:extLst>
              <a:ext uri="{FF2B5EF4-FFF2-40B4-BE49-F238E27FC236}">
                <a16:creationId xmlns:a16="http://schemas.microsoft.com/office/drawing/2014/main" id="{C674D11C-3535-784B-9B59-42D755905752}"/>
              </a:ext>
            </a:extLst>
          </p:cNvPr>
          <p:cNvSpPr/>
          <p:nvPr/>
        </p:nvSpPr>
        <p:spPr>
          <a:xfrm>
            <a:off x="7090657" y="3248031"/>
            <a:ext cx="262302" cy="262302"/>
          </a:xfrm>
          <a:prstGeom prst="mathPlus">
            <a:avLst>
              <a:gd name="adj1" fmla="val 891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5CC043C-7C03-EA43-A9BA-3A2451B8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932" y="3161500"/>
            <a:ext cx="530786" cy="53078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32DAF39-A52C-274F-BD1A-0B22A75E4C8E}"/>
              </a:ext>
            </a:extLst>
          </p:cNvPr>
          <p:cNvGrpSpPr/>
          <p:nvPr/>
        </p:nvGrpSpPr>
        <p:grpSpPr>
          <a:xfrm>
            <a:off x="7011654" y="1771081"/>
            <a:ext cx="744091" cy="1116839"/>
            <a:chOff x="7011654" y="1771081"/>
            <a:chExt cx="744091" cy="11168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331964-35D9-BF46-B196-FF5A81E40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0446" y="2159180"/>
              <a:ext cx="728740" cy="72874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328060B-28CC-174E-89A3-1542BA15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1654" y="1771081"/>
              <a:ext cx="744091" cy="744091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D5358148-7165-4C4B-8F35-52CBFE37C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870" y="2958298"/>
            <a:ext cx="744091" cy="7440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C8DE61F-A57C-3545-BBD5-01A23A9EE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666" y="3014812"/>
            <a:ext cx="728740" cy="7287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467A16-A87B-474F-A257-C4681480ED52}"/>
              </a:ext>
            </a:extLst>
          </p:cNvPr>
          <p:cNvSpPr txBox="1"/>
          <p:nvPr/>
        </p:nvSpPr>
        <p:spPr>
          <a:xfrm>
            <a:off x="6395390" y="813517"/>
            <a:ext cx="4958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Asymmetric-key or Public-key encryption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978AEC-AF6A-2242-B7D9-9D1EF5A78436}"/>
              </a:ext>
            </a:extLst>
          </p:cNvPr>
          <p:cNvSpPr txBox="1"/>
          <p:nvPr/>
        </p:nvSpPr>
        <p:spPr>
          <a:xfrm>
            <a:off x="6522899" y="4720364"/>
            <a:ext cx="4604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Computation is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How can you be sure that Bob’s certificate is really Bob’s certificate?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944CAE-1371-CF47-AC21-3961F6069F6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917338" y="2143127"/>
            <a:ext cx="2094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6979B62-94C8-3E4F-9346-58BCD9118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058" y="4927709"/>
            <a:ext cx="728740" cy="72874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D6D023C-85E1-894E-A47A-AC8C7111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142" y="4677186"/>
            <a:ext cx="744091" cy="74409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F29DBFC-FE34-384A-A777-131BA87484E6}"/>
              </a:ext>
            </a:extLst>
          </p:cNvPr>
          <p:cNvSpPr txBox="1"/>
          <p:nvPr/>
        </p:nvSpPr>
        <p:spPr>
          <a:xfrm>
            <a:off x="3712229" y="2753809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F5C1DE-6400-AD48-8EF1-6F2AC29EFBC8}"/>
              </a:ext>
            </a:extLst>
          </p:cNvPr>
          <p:cNvSpPr txBox="1"/>
          <p:nvPr/>
        </p:nvSpPr>
        <p:spPr>
          <a:xfrm>
            <a:off x="7073596" y="2741141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84112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Certificate Authorities (CA)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ECAAA1E-A682-C342-971A-60937246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11" y="4194448"/>
            <a:ext cx="895803" cy="89580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6877A07-491F-E843-831B-E95B6BF2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56" y="1761955"/>
            <a:ext cx="951164" cy="95116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0A80175-4BF8-E24E-8BE4-7C0FCAE38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09" y="4530215"/>
            <a:ext cx="728740" cy="728740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F78805C-39D8-3642-A16A-7C74CCC809C6}"/>
              </a:ext>
            </a:extLst>
          </p:cNvPr>
          <p:cNvGrpSpPr/>
          <p:nvPr/>
        </p:nvGrpSpPr>
        <p:grpSpPr>
          <a:xfrm>
            <a:off x="2815502" y="2247918"/>
            <a:ext cx="744091" cy="744091"/>
            <a:chOff x="2255557" y="6113909"/>
            <a:chExt cx="744091" cy="744091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A869277-6503-074A-B8D3-74E928191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5557" y="6113909"/>
              <a:ext cx="744091" cy="744091"/>
            </a:xfrm>
            <a:prstGeom prst="rect">
              <a:avLst/>
            </a:prstGeom>
          </p:spPr>
        </p:pic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EDD6A5E-2EB2-A540-8E05-C00D6FEE0F23}"/>
                </a:ext>
              </a:extLst>
            </p:cNvPr>
            <p:cNvGrpSpPr/>
            <p:nvPr/>
          </p:nvGrpSpPr>
          <p:grpSpPr>
            <a:xfrm>
              <a:off x="2495765" y="6442325"/>
              <a:ext cx="239306" cy="239306"/>
              <a:chOff x="3023907" y="2340658"/>
              <a:chExt cx="434540" cy="43454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901602-8CAB-6B40-BB59-A4E68480A874}"/>
                  </a:ext>
                </a:extLst>
              </p:cNvPr>
              <p:cNvSpPr/>
              <p:nvPr/>
            </p:nvSpPr>
            <p:spPr>
              <a:xfrm>
                <a:off x="3090421" y="2408281"/>
                <a:ext cx="301656" cy="301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93027706-208A-A941-AE76-78A63D6B6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3907" y="2340658"/>
                <a:ext cx="434540" cy="434540"/>
              </a:xfrm>
              <a:prstGeom prst="rect">
                <a:avLst/>
              </a:prstGeom>
            </p:spPr>
          </p:pic>
        </p:grp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8BAD966-7325-F14E-ACC9-655EAC509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151" y="1926876"/>
            <a:ext cx="621322" cy="621322"/>
          </a:xfrm>
          <a:prstGeom prst="rect">
            <a:avLst/>
          </a:prstGeom>
          <a:noFill/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B119DD3-A3E3-B24D-B53B-4151923BA240}"/>
              </a:ext>
            </a:extLst>
          </p:cNvPr>
          <p:cNvGrpSpPr/>
          <p:nvPr/>
        </p:nvGrpSpPr>
        <p:grpSpPr>
          <a:xfrm>
            <a:off x="2816842" y="4474065"/>
            <a:ext cx="744091" cy="744091"/>
            <a:chOff x="2255557" y="6113909"/>
            <a:chExt cx="744091" cy="744091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640ADB4E-6ED3-4747-8929-439A5C6D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5557" y="6113909"/>
              <a:ext cx="744091" cy="744091"/>
            </a:xfrm>
            <a:prstGeom prst="rect">
              <a:avLst/>
            </a:prstGeom>
          </p:spPr>
        </p:pic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29722AAE-5AA0-AB40-A9C4-03D8603107E9}"/>
                </a:ext>
              </a:extLst>
            </p:cNvPr>
            <p:cNvGrpSpPr/>
            <p:nvPr/>
          </p:nvGrpSpPr>
          <p:grpSpPr>
            <a:xfrm>
              <a:off x="2495765" y="6442325"/>
              <a:ext cx="239306" cy="239306"/>
              <a:chOff x="3023907" y="2340658"/>
              <a:chExt cx="434540" cy="43454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2DB98F9-7194-DB44-BAD0-B10C72ABB1A2}"/>
                  </a:ext>
                </a:extLst>
              </p:cNvPr>
              <p:cNvSpPr/>
              <p:nvPr/>
            </p:nvSpPr>
            <p:spPr>
              <a:xfrm>
                <a:off x="3090421" y="2408281"/>
                <a:ext cx="301656" cy="301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58C56037-D4D9-DC44-A90A-B66AE909E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3907" y="2340658"/>
                <a:ext cx="434540" cy="434540"/>
              </a:xfrm>
              <a:prstGeom prst="rect">
                <a:avLst/>
              </a:prstGeom>
            </p:spPr>
          </p:pic>
        </p:grp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916ADB-CDD3-684D-B8E1-2D3FBDFC4BE6}"/>
              </a:ext>
            </a:extLst>
          </p:cNvPr>
          <p:cNvCxnSpPr>
            <a:stCxn id="57" idx="0"/>
            <a:endCxn id="111" idx="2"/>
          </p:cNvCxnSpPr>
          <p:nvPr/>
        </p:nvCxnSpPr>
        <p:spPr>
          <a:xfrm flipH="1" flipV="1">
            <a:off x="2524812" y="2548198"/>
            <a:ext cx="1" cy="164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0774CAB-7C84-994E-A68B-614D1D061FE5}"/>
              </a:ext>
            </a:extLst>
          </p:cNvPr>
          <p:cNvCxnSpPr>
            <a:cxnSpLocks/>
            <a:stCxn id="111" idx="3"/>
            <a:endCxn id="70" idx="1"/>
          </p:cNvCxnSpPr>
          <p:nvPr/>
        </p:nvCxnSpPr>
        <p:spPr>
          <a:xfrm>
            <a:off x="2835473" y="2237537"/>
            <a:ext cx="2956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F5C6F0-54D1-BB43-AAB0-3244225BFB65}"/>
              </a:ext>
            </a:extLst>
          </p:cNvPr>
          <p:cNvSpPr txBox="1"/>
          <p:nvPr/>
        </p:nvSpPr>
        <p:spPr>
          <a:xfrm>
            <a:off x="3850282" y="2148456"/>
            <a:ext cx="50526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Submit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2BB08B-5B37-4F44-ACCE-993613D3AB80}"/>
              </a:ext>
            </a:extLst>
          </p:cNvPr>
          <p:cNvSpPr txBox="1"/>
          <p:nvPr/>
        </p:nvSpPr>
        <p:spPr>
          <a:xfrm>
            <a:off x="2021715" y="2723495"/>
            <a:ext cx="593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Generate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A19DE4D-626B-4B4A-BBCF-CD0973961A58}"/>
              </a:ext>
            </a:extLst>
          </p:cNvPr>
          <p:cNvCxnSpPr>
            <a:cxnSpLocks/>
          </p:cNvCxnSpPr>
          <p:nvPr/>
        </p:nvCxnSpPr>
        <p:spPr>
          <a:xfrm flipH="1">
            <a:off x="3583783" y="2561666"/>
            <a:ext cx="2208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50CAFD-6F84-6C44-AABB-5F8573EAB896}"/>
              </a:ext>
            </a:extLst>
          </p:cNvPr>
          <p:cNvSpPr txBox="1"/>
          <p:nvPr/>
        </p:nvSpPr>
        <p:spPr>
          <a:xfrm>
            <a:off x="4946716" y="2453944"/>
            <a:ext cx="4924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Signed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7AF86AA-7BE9-CB48-B773-0F636B62715C}"/>
              </a:ext>
            </a:extLst>
          </p:cNvPr>
          <p:cNvCxnSpPr>
            <a:cxnSpLocks/>
            <a:stCxn id="86" idx="2"/>
            <a:endCxn id="171" idx="0"/>
          </p:cNvCxnSpPr>
          <p:nvPr/>
        </p:nvCxnSpPr>
        <p:spPr>
          <a:xfrm>
            <a:off x="3187548" y="2992009"/>
            <a:ext cx="1340" cy="148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>
            <a:extLst>
              <a:ext uri="{FF2B5EF4-FFF2-40B4-BE49-F238E27FC236}">
                <a16:creationId xmlns:a16="http://schemas.microsoft.com/office/drawing/2014/main" id="{DDDEC168-1184-954A-A0F6-B3837DAEC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0200" y="4281841"/>
            <a:ext cx="895803" cy="895803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4731721-4E8B-4A44-83CB-B17AA1B61129}"/>
              </a:ext>
            </a:extLst>
          </p:cNvPr>
          <p:cNvCxnSpPr>
            <a:cxnSpLocks/>
            <a:stCxn id="171" idx="3"/>
            <a:endCxn id="202" idx="1"/>
          </p:cNvCxnSpPr>
          <p:nvPr/>
        </p:nvCxnSpPr>
        <p:spPr>
          <a:xfrm flipV="1">
            <a:off x="3560933" y="4773373"/>
            <a:ext cx="5729545" cy="72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2657B4A-E3D7-1043-8C92-F1E28A9587B4}"/>
              </a:ext>
            </a:extLst>
          </p:cNvPr>
          <p:cNvGrpSpPr/>
          <p:nvPr/>
        </p:nvGrpSpPr>
        <p:grpSpPr>
          <a:xfrm>
            <a:off x="9290478" y="4401327"/>
            <a:ext cx="744091" cy="744091"/>
            <a:chOff x="2255557" y="6113909"/>
            <a:chExt cx="744091" cy="744091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25090BDB-289E-5A43-9322-75049458D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5557" y="6113909"/>
              <a:ext cx="744091" cy="744091"/>
            </a:xfrm>
            <a:prstGeom prst="rect">
              <a:avLst/>
            </a:prstGeom>
          </p:spPr>
        </p:pic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6301427-DDB6-E94E-8565-1CF397DED427}"/>
                </a:ext>
              </a:extLst>
            </p:cNvPr>
            <p:cNvGrpSpPr/>
            <p:nvPr/>
          </p:nvGrpSpPr>
          <p:grpSpPr>
            <a:xfrm>
              <a:off x="2495765" y="6442325"/>
              <a:ext cx="239306" cy="239306"/>
              <a:chOff x="3023907" y="2340658"/>
              <a:chExt cx="434540" cy="434540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FC123F75-D840-3B41-9FAE-460AF976164D}"/>
                  </a:ext>
                </a:extLst>
              </p:cNvPr>
              <p:cNvSpPr/>
              <p:nvPr/>
            </p:nvSpPr>
            <p:spPr>
              <a:xfrm>
                <a:off x="3090421" y="2408281"/>
                <a:ext cx="301656" cy="301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2466EF2A-8744-244E-816F-2EA8152AA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3907" y="2340658"/>
                <a:ext cx="434540" cy="434540"/>
              </a:xfrm>
              <a:prstGeom prst="rect">
                <a:avLst/>
              </a:prstGeom>
            </p:spPr>
          </p:pic>
        </p:grpSp>
      </p:grp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BF9E80AF-55B5-A04A-AF63-794DAB83E0A8}"/>
              </a:ext>
            </a:extLst>
          </p:cNvPr>
          <p:cNvCxnSpPr>
            <a:cxnSpLocks/>
            <a:stCxn id="202" idx="0"/>
          </p:cNvCxnSpPr>
          <p:nvPr/>
        </p:nvCxnSpPr>
        <p:spPr>
          <a:xfrm rot="16200000" flipV="1">
            <a:off x="7276508" y="2015311"/>
            <a:ext cx="1853129" cy="2918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775CF62-C654-564D-AF10-7F235729C742}"/>
              </a:ext>
            </a:extLst>
          </p:cNvPr>
          <p:cNvSpPr txBox="1"/>
          <p:nvPr/>
        </p:nvSpPr>
        <p:spPr>
          <a:xfrm>
            <a:off x="8529667" y="2453944"/>
            <a:ext cx="43954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Verify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070FBAE-2686-FA4C-B592-A684F42DC559}"/>
              </a:ext>
            </a:extLst>
          </p:cNvPr>
          <p:cNvSpPr txBox="1"/>
          <p:nvPr/>
        </p:nvSpPr>
        <p:spPr>
          <a:xfrm>
            <a:off x="283929" y="5169786"/>
            <a:ext cx="3509294" cy="846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Country Name 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(2 letter code) []:IN</a:t>
            </a:r>
          </a:p>
          <a:p>
            <a:r>
              <a:rPr lang="en-US" sz="700" b="1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State or Province Name 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(full name) []:Karnataka</a:t>
            </a:r>
          </a:p>
          <a:p>
            <a:r>
              <a:rPr lang="en-US" sz="700" b="1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Locality Name 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eg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, city) []:Bangalore</a:t>
            </a:r>
          </a:p>
          <a:p>
            <a:r>
              <a:rPr lang="en-US" sz="700" b="1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Organization Name 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eg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, company) []:CAPIOT</a:t>
            </a:r>
          </a:p>
          <a:p>
            <a:r>
              <a:rPr lang="en-US" sz="700" b="1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Organizational Unit Name 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eg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, section) []:Engineering</a:t>
            </a:r>
          </a:p>
          <a:p>
            <a:r>
              <a:rPr lang="en-US" sz="700" b="1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Common Name 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eg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, fully qualified host name) []:</a:t>
            </a:r>
            <a:r>
              <a:rPr lang="en-US" sz="700" dirty="0" err="1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odp.capiot.com</a:t>
            </a:r>
            <a:endParaRPr lang="en-US" sz="700" dirty="0">
              <a:latin typeface="Courier New" panose="02070309020205020404" pitchFamily="49" charset="0"/>
              <a:ea typeface="Roboto Light" panose="02000000000000000000" pitchFamily="2" charset="0"/>
              <a:cs typeface="Courier New" panose="02070309020205020404" pitchFamily="49" charset="0"/>
            </a:endParaRPr>
          </a:p>
          <a:p>
            <a:r>
              <a:rPr lang="en-US" sz="700" b="1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Email Address </a:t>
            </a:r>
            <a:r>
              <a:rPr lang="en-US" sz="700" dirty="0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[]:</a:t>
            </a:r>
            <a:r>
              <a:rPr lang="en-US" sz="700" dirty="0" err="1">
                <a:latin typeface="Courier New" panose="02070309020205020404" pitchFamily="49" charset="0"/>
                <a:ea typeface="Roboto Light" panose="02000000000000000000" pitchFamily="2" charset="0"/>
                <a:cs typeface="Courier New" panose="02070309020205020404" pitchFamily="49" charset="0"/>
              </a:rPr>
              <a:t>it@capiot.com</a:t>
            </a:r>
            <a:endParaRPr lang="en-US" sz="700" dirty="0">
              <a:latin typeface="Courier New" panose="02070309020205020404" pitchFamily="49" charset="0"/>
              <a:ea typeface="Roboto Light" panose="02000000000000000000" pitchFamily="2" charset="0"/>
              <a:cs typeface="Courier New" panose="02070309020205020404" pitchFamily="49" charset="0"/>
            </a:endParaRP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9414BA6-C120-B647-874C-DAAE4DBA2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1489" y="5131738"/>
            <a:ext cx="681463" cy="681463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8EC5D2D1-7B50-9C49-B8CD-63C7A340F6DD}"/>
              </a:ext>
            </a:extLst>
          </p:cNvPr>
          <p:cNvSpPr txBox="1"/>
          <p:nvPr/>
        </p:nvSpPr>
        <p:spPr>
          <a:xfrm>
            <a:off x="6057074" y="26269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ckwell" panose="02060603020205020403" pitchFamily="18" charset="77"/>
              </a:rPr>
              <a:t>CA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76D1844A-DDB9-C247-89BC-362E3ADBB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0478" y="4922134"/>
            <a:ext cx="681463" cy="681463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2BE3521F-3122-ED49-AB45-3ADB0F3738B3}"/>
              </a:ext>
            </a:extLst>
          </p:cNvPr>
          <p:cNvSpPr txBox="1"/>
          <p:nvPr/>
        </p:nvSpPr>
        <p:spPr>
          <a:xfrm>
            <a:off x="8996098" y="843240"/>
            <a:ext cx="292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Solving the Identity Crisis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98BF440-02E5-F749-8030-ABBF16F2CBA2}"/>
              </a:ext>
            </a:extLst>
          </p:cNvPr>
          <p:cNvSpPr txBox="1"/>
          <p:nvPr/>
        </p:nvSpPr>
        <p:spPr>
          <a:xfrm>
            <a:off x="1730855" y="4372838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794DF2F-25CA-8C44-8431-645DB23267E5}"/>
              </a:ext>
            </a:extLst>
          </p:cNvPr>
          <p:cNvSpPr txBox="1"/>
          <p:nvPr/>
        </p:nvSpPr>
        <p:spPr>
          <a:xfrm>
            <a:off x="10687033" y="4548132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03509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Self-signed Certs. / Org. Level CAs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ECAAA1E-A682-C342-971A-60937246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64" y="2310881"/>
            <a:ext cx="895803" cy="89580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0A80175-4BF8-E24E-8BE4-7C0FCAE3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62" y="2646648"/>
            <a:ext cx="728740" cy="72874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8BAD966-7325-F14E-ACC9-655EAC509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482" y="1469473"/>
            <a:ext cx="621322" cy="621322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B119DD3-A3E3-B24D-B53B-4151923BA240}"/>
              </a:ext>
            </a:extLst>
          </p:cNvPr>
          <p:cNvGrpSpPr/>
          <p:nvPr/>
        </p:nvGrpSpPr>
        <p:grpSpPr>
          <a:xfrm>
            <a:off x="2925995" y="2590498"/>
            <a:ext cx="744091" cy="744091"/>
            <a:chOff x="2255557" y="6113909"/>
            <a:chExt cx="744091" cy="744091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640ADB4E-6ED3-4747-8929-439A5C6D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5557" y="6113909"/>
              <a:ext cx="744091" cy="744091"/>
            </a:xfrm>
            <a:prstGeom prst="rect">
              <a:avLst/>
            </a:prstGeom>
          </p:spPr>
        </p:pic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29722AAE-5AA0-AB40-A9C4-03D8603107E9}"/>
                </a:ext>
              </a:extLst>
            </p:cNvPr>
            <p:cNvGrpSpPr/>
            <p:nvPr/>
          </p:nvGrpSpPr>
          <p:grpSpPr>
            <a:xfrm>
              <a:off x="2495765" y="6442325"/>
              <a:ext cx="239306" cy="239306"/>
              <a:chOff x="3023907" y="2340658"/>
              <a:chExt cx="434540" cy="43454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2DB98F9-7194-DB44-BAD0-B10C72ABB1A2}"/>
                  </a:ext>
                </a:extLst>
              </p:cNvPr>
              <p:cNvSpPr/>
              <p:nvPr/>
            </p:nvSpPr>
            <p:spPr>
              <a:xfrm>
                <a:off x="3090421" y="2408281"/>
                <a:ext cx="301656" cy="301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58C56037-D4D9-DC44-A90A-B66AE909E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3907" y="2340658"/>
                <a:ext cx="434540" cy="434540"/>
              </a:xfrm>
              <a:prstGeom prst="rect">
                <a:avLst/>
              </a:prstGeom>
            </p:spPr>
          </p:pic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837D1E3-56EA-C345-B312-FDF24E6027C5}"/>
              </a:ext>
            </a:extLst>
          </p:cNvPr>
          <p:cNvCxnSpPr>
            <a:cxnSpLocks/>
            <a:endCxn id="111" idx="1"/>
          </p:cNvCxnSpPr>
          <p:nvPr/>
        </p:nvCxnSpPr>
        <p:spPr>
          <a:xfrm rot="16200000" flipV="1">
            <a:off x="1892613" y="2181003"/>
            <a:ext cx="866514" cy="64775"/>
          </a:xfrm>
          <a:prstGeom prst="curvedConnector4">
            <a:avLst>
              <a:gd name="adj1" fmla="val 11483"/>
              <a:gd name="adj2" fmla="val 45291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D2BB08B-5B37-4F44-ACCE-993613D3AB80}"/>
              </a:ext>
            </a:extLst>
          </p:cNvPr>
          <p:cNvSpPr txBox="1"/>
          <p:nvPr/>
        </p:nvSpPr>
        <p:spPr>
          <a:xfrm>
            <a:off x="1592632" y="2044609"/>
            <a:ext cx="593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Generate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9A0D2D7-C4FA-1041-B89C-6B044C1D4748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2744858" y="2031285"/>
            <a:ext cx="168704" cy="3904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1974225-64FF-F44B-A965-78AF844538B3}"/>
              </a:ext>
            </a:extLst>
          </p:cNvPr>
          <p:cNvCxnSpPr>
            <a:cxnSpLocks/>
            <a:stCxn id="111" idx="3"/>
            <a:endCxn id="171" idx="0"/>
          </p:cNvCxnSpPr>
          <p:nvPr/>
        </p:nvCxnSpPr>
        <p:spPr>
          <a:xfrm>
            <a:off x="2914804" y="1780134"/>
            <a:ext cx="383237" cy="8103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BD0548E-A1BC-C949-9D87-E64C72185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340" y="2310880"/>
            <a:ext cx="895803" cy="89580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B4879E-CEBA-B545-BA25-0246103DBE56}"/>
              </a:ext>
            </a:extLst>
          </p:cNvPr>
          <p:cNvGrpSpPr/>
          <p:nvPr/>
        </p:nvGrpSpPr>
        <p:grpSpPr>
          <a:xfrm>
            <a:off x="6653796" y="2546868"/>
            <a:ext cx="744091" cy="744091"/>
            <a:chOff x="2255557" y="6113909"/>
            <a:chExt cx="744091" cy="74409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95ED95D-2F6E-E148-ACBD-C2272849C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5557" y="6113909"/>
              <a:ext cx="744091" cy="744091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1692E3-4EA9-FD4E-BE7E-09DF7E116558}"/>
                </a:ext>
              </a:extLst>
            </p:cNvPr>
            <p:cNvGrpSpPr/>
            <p:nvPr/>
          </p:nvGrpSpPr>
          <p:grpSpPr>
            <a:xfrm>
              <a:off x="2495765" y="6442325"/>
              <a:ext cx="239306" cy="239306"/>
              <a:chOff x="3023907" y="2340658"/>
              <a:chExt cx="434540" cy="43454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95BDA3-EA4A-BF4B-B4D3-A13480308E5A}"/>
                  </a:ext>
                </a:extLst>
              </p:cNvPr>
              <p:cNvSpPr/>
              <p:nvPr/>
            </p:nvSpPr>
            <p:spPr>
              <a:xfrm>
                <a:off x="3090421" y="2408281"/>
                <a:ext cx="301656" cy="301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B1F5C1C-8648-1E44-BB00-0A8631169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3907" y="2340658"/>
                <a:ext cx="434540" cy="434540"/>
              </a:xfrm>
              <a:prstGeom prst="rect">
                <a:avLst/>
              </a:prstGeom>
            </p:spPr>
          </p:pic>
        </p:grp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4768563E-13B6-5248-9480-BE52A5A6E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894" y="2579237"/>
            <a:ext cx="351822" cy="351822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48BA00-F158-5E4B-9815-9D143BAEB28F}"/>
              </a:ext>
            </a:extLst>
          </p:cNvPr>
          <p:cNvCxnSpPr>
            <a:cxnSpLocks/>
            <a:stCxn id="171" idx="3"/>
            <a:endCxn id="49" idx="1"/>
          </p:cNvCxnSpPr>
          <p:nvPr/>
        </p:nvCxnSpPr>
        <p:spPr>
          <a:xfrm flipV="1">
            <a:off x="3670086" y="2918914"/>
            <a:ext cx="2983710" cy="4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5DDE8E-6DB3-BC41-BDCF-EA295FC5C7F8}"/>
              </a:ext>
            </a:extLst>
          </p:cNvPr>
          <p:cNvSpPr txBox="1"/>
          <p:nvPr/>
        </p:nvSpPr>
        <p:spPr>
          <a:xfrm>
            <a:off x="8144452" y="2606823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Trust the certificate at your own risk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450B6E-63E4-E545-86CF-B8A1132A9F0D}"/>
              </a:ext>
            </a:extLst>
          </p:cNvPr>
          <p:cNvSpPr txBox="1"/>
          <p:nvPr/>
        </p:nvSpPr>
        <p:spPr>
          <a:xfrm>
            <a:off x="3024454" y="2034455"/>
            <a:ext cx="57099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Self-sign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D074252-FA2D-0744-8BE4-C87165CEE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848" y="2500298"/>
            <a:ext cx="351822" cy="35182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E0D51D9-3D19-8D4A-A5A5-2B924523C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531" y="3498519"/>
            <a:ext cx="1049454" cy="104945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CCF0E35-4208-2A4A-889F-37A4CE418D1C}"/>
              </a:ext>
            </a:extLst>
          </p:cNvPr>
          <p:cNvSpPr txBox="1"/>
          <p:nvPr/>
        </p:nvSpPr>
        <p:spPr>
          <a:xfrm>
            <a:off x="4434499" y="4417168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Organization’s CA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FA414AE-0A6A-9142-9DFA-5542D6FF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64" y="4934132"/>
            <a:ext cx="895803" cy="89580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20B9E48-E1E5-7A46-BDA5-574CF328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62" y="5269899"/>
            <a:ext cx="728740" cy="72874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C3978A6-2176-444B-A7F0-FA24E6F8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382" y="4092724"/>
            <a:ext cx="621322" cy="621322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0C8A6CB1-898B-774D-A9CF-68DD08DE2CBA}"/>
              </a:ext>
            </a:extLst>
          </p:cNvPr>
          <p:cNvGrpSpPr/>
          <p:nvPr/>
        </p:nvGrpSpPr>
        <p:grpSpPr>
          <a:xfrm>
            <a:off x="3019895" y="5213749"/>
            <a:ext cx="744091" cy="744091"/>
            <a:chOff x="2255557" y="6113909"/>
            <a:chExt cx="744091" cy="744091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839FA4A-956E-C342-89C3-5A09F2DD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5557" y="6113909"/>
              <a:ext cx="744091" cy="744091"/>
            </a:xfrm>
            <a:prstGeom prst="rect">
              <a:avLst/>
            </a:prstGeom>
          </p:spPr>
        </p:pic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0527211-4652-E74B-AC2C-8F66C1061AA5}"/>
                </a:ext>
              </a:extLst>
            </p:cNvPr>
            <p:cNvGrpSpPr/>
            <p:nvPr/>
          </p:nvGrpSpPr>
          <p:grpSpPr>
            <a:xfrm>
              <a:off x="2495765" y="6442325"/>
              <a:ext cx="239306" cy="239306"/>
              <a:chOff x="3023907" y="2340658"/>
              <a:chExt cx="434540" cy="43454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53F4291-DA1E-E749-870A-427551BFABA5}"/>
                  </a:ext>
                </a:extLst>
              </p:cNvPr>
              <p:cNvSpPr/>
              <p:nvPr/>
            </p:nvSpPr>
            <p:spPr>
              <a:xfrm>
                <a:off x="3090421" y="2408281"/>
                <a:ext cx="301656" cy="301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889819B2-5200-2B41-8AF9-21FED6277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3907" y="2340658"/>
                <a:ext cx="434540" cy="434540"/>
              </a:xfrm>
              <a:prstGeom prst="rect">
                <a:avLst/>
              </a:prstGeom>
            </p:spPr>
          </p:pic>
        </p:grpSp>
      </p:grp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6EB0703-4344-674F-A56D-BC6ECCC4FB69}"/>
              </a:ext>
            </a:extLst>
          </p:cNvPr>
          <p:cNvCxnSpPr>
            <a:cxnSpLocks/>
            <a:endCxn id="84" idx="1"/>
          </p:cNvCxnSpPr>
          <p:nvPr/>
        </p:nvCxnSpPr>
        <p:spPr>
          <a:xfrm rot="16200000" flipV="1">
            <a:off x="1986513" y="4804254"/>
            <a:ext cx="866514" cy="64775"/>
          </a:xfrm>
          <a:prstGeom prst="curvedConnector4">
            <a:avLst>
              <a:gd name="adj1" fmla="val 11483"/>
              <a:gd name="adj2" fmla="val 45291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9A684E2-0AB6-604A-9EE6-A2D75D318566}"/>
              </a:ext>
            </a:extLst>
          </p:cNvPr>
          <p:cNvSpPr txBox="1"/>
          <p:nvPr/>
        </p:nvSpPr>
        <p:spPr>
          <a:xfrm>
            <a:off x="1686532" y="4667860"/>
            <a:ext cx="59343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Generate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041AA948-4FF8-104A-B1BC-5D54787A1D3C}"/>
              </a:ext>
            </a:extLst>
          </p:cNvPr>
          <p:cNvCxnSpPr>
            <a:cxnSpLocks/>
            <a:stCxn id="80" idx="1"/>
            <a:endCxn id="88" idx="0"/>
          </p:cNvCxnSpPr>
          <p:nvPr/>
        </p:nvCxnSpPr>
        <p:spPr>
          <a:xfrm rot="10800000" flipV="1">
            <a:off x="3391941" y="4023245"/>
            <a:ext cx="1157590" cy="119050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AA7B12B6-2F87-9E4D-97B3-C6EEDA7C4B7A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 flipV="1">
            <a:off x="3008704" y="4023246"/>
            <a:ext cx="1540827" cy="3801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6C094150-3E82-E949-B78F-AC089A31C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794" y="5202488"/>
            <a:ext cx="351822" cy="35182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75FA4B9-64C1-3E46-BD63-B26720F2EA05}"/>
              </a:ext>
            </a:extLst>
          </p:cNvPr>
          <p:cNvSpPr txBox="1"/>
          <p:nvPr/>
        </p:nvSpPr>
        <p:spPr>
          <a:xfrm>
            <a:off x="3242869" y="4702656"/>
            <a:ext cx="38183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Sign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E2B933-3DB0-D54C-AB15-49BA3C331205}"/>
              </a:ext>
            </a:extLst>
          </p:cNvPr>
          <p:cNvSpPr txBox="1"/>
          <p:nvPr/>
        </p:nvSpPr>
        <p:spPr>
          <a:xfrm>
            <a:off x="3081867" y="4214084"/>
            <a:ext cx="50526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Submit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248920B-7B92-8C44-8EA8-778EED414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340" y="4893878"/>
            <a:ext cx="895803" cy="895803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0F10458-5AD5-5A4A-9F19-581B963A030C}"/>
              </a:ext>
            </a:extLst>
          </p:cNvPr>
          <p:cNvGrpSpPr/>
          <p:nvPr/>
        </p:nvGrpSpPr>
        <p:grpSpPr>
          <a:xfrm>
            <a:off x="6653796" y="5129866"/>
            <a:ext cx="744091" cy="744091"/>
            <a:chOff x="2255557" y="6113909"/>
            <a:chExt cx="744091" cy="74409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8DA929B9-B9D4-1647-A154-0636D3EC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5557" y="6113909"/>
              <a:ext cx="744091" cy="744091"/>
            </a:xfrm>
            <a:prstGeom prst="rect">
              <a:avLst/>
            </a:prstGeom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DDFA87B-086A-9A4A-B72E-FFDF7FF1237B}"/>
                </a:ext>
              </a:extLst>
            </p:cNvPr>
            <p:cNvGrpSpPr/>
            <p:nvPr/>
          </p:nvGrpSpPr>
          <p:grpSpPr>
            <a:xfrm>
              <a:off x="2495765" y="6442325"/>
              <a:ext cx="239306" cy="239306"/>
              <a:chOff x="3023907" y="2340658"/>
              <a:chExt cx="434540" cy="43454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7E965B1-4F52-0240-BA19-02AD8A0C5C1A}"/>
                  </a:ext>
                </a:extLst>
              </p:cNvPr>
              <p:cNvSpPr/>
              <p:nvPr/>
            </p:nvSpPr>
            <p:spPr>
              <a:xfrm>
                <a:off x="3090421" y="2408281"/>
                <a:ext cx="301656" cy="3016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4DE2BD5F-9DA0-9343-B91D-6DAD78A98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3907" y="2340658"/>
                <a:ext cx="434540" cy="434540"/>
              </a:xfrm>
              <a:prstGeom prst="rect">
                <a:avLst/>
              </a:prstGeom>
            </p:spPr>
          </p:pic>
        </p:grp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6A471D4D-8761-DE42-B994-78A13BAD0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848" y="5083296"/>
            <a:ext cx="351822" cy="35182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AE9F2-3E30-E14F-852A-E8E313501544}"/>
              </a:ext>
            </a:extLst>
          </p:cNvPr>
          <p:cNvCxnSpPr>
            <a:cxnSpLocks/>
          </p:cNvCxnSpPr>
          <p:nvPr/>
        </p:nvCxnSpPr>
        <p:spPr>
          <a:xfrm flipV="1">
            <a:off x="3725264" y="5520350"/>
            <a:ext cx="2983710" cy="4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8B773E3D-4706-EA4D-BFD5-C0C06ECF773B}"/>
              </a:ext>
            </a:extLst>
          </p:cNvPr>
          <p:cNvCxnSpPr>
            <a:cxnSpLocks/>
            <a:stCxn id="99" idx="0"/>
            <a:endCxn id="80" idx="3"/>
          </p:cNvCxnSpPr>
          <p:nvPr/>
        </p:nvCxnSpPr>
        <p:spPr>
          <a:xfrm rot="16200000" flipV="1">
            <a:off x="6247298" y="3374933"/>
            <a:ext cx="870632" cy="21672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54F1027-B6CD-E94F-B63D-E7CAC40B1ECA}"/>
              </a:ext>
            </a:extLst>
          </p:cNvPr>
          <p:cNvSpPr txBox="1"/>
          <p:nvPr/>
        </p:nvSpPr>
        <p:spPr>
          <a:xfrm>
            <a:off x="6708974" y="4132531"/>
            <a:ext cx="43954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dirty="0">
                <a:latin typeface="Roboto Light" panose="02000000000000000000" pitchFamily="2" charset="0"/>
                <a:ea typeface="Roboto Light" panose="02000000000000000000" pitchFamily="2" charset="0"/>
              </a:rPr>
              <a:t>Verify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69EC21-8AC4-4A4A-BDAB-B3439C45B46F}"/>
              </a:ext>
            </a:extLst>
          </p:cNvPr>
          <p:cNvSpPr txBox="1"/>
          <p:nvPr/>
        </p:nvSpPr>
        <p:spPr>
          <a:xfrm>
            <a:off x="8144452" y="5037158"/>
            <a:ext cx="313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Everyone trusts the Organization’s CA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0385E5-5C9B-FD46-A35E-9C596B4D5051}"/>
              </a:ext>
            </a:extLst>
          </p:cNvPr>
          <p:cNvSpPr txBox="1"/>
          <p:nvPr/>
        </p:nvSpPr>
        <p:spPr>
          <a:xfrm>
            <a:off x="2387382" y="3131586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B42AAC5-591F-D146-AD35-A6D098B855F5}"/>
              </a:ext>
            </a:extLst>
          </p:cNvPr>
          <p:cNvSpPr txBox="1"/>
          <p:nvPr/>
        </p:nvSpPr>
        <p:spPr>
          <a:xfrm>
            <a:off x="7552199" y="3135163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30C2E9-DEBC-E447-8AD7-AF8CBCEE699D}"/>
              </a:ext>
            </a:extLst>
          </p:cNvPr>
          <p:cNvSpPr txBox="1"/>
          <p:nvPr/>
        </p:nvSpPr>
        <p:spPr>
          <a:xfrm>
            <a:off x="2406301" y="5728365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31EEAFF-C0D2-484C-9149-23968F22572A}"/>
              </a:ext>
            </a:extLst>
          </p:cNvPr>
          <p:cNvSpPr txBox="1"/>
          <p:nvPr/>
        </p:nvSpPr>
        <p:spPr>
          <a:xfrm>
            <a:off x="7571118" y="5731942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28832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ECAAA1E-A682-C342-971A-60937246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92" y="2970625"/>
            <a:ext cx="895803" cy="89580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D0548E-A1BC-C949-9D87-E64C7218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357" y="2970625"/>
            <a:ext cx="895803" cy="89580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48BA00-F158-5E4B-9815-9D143BAEB28F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3040295" y="3418527"/>
            <a:ext cx="5006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2CBB43-3096-F447-BED8-45B53D4D461E}"/>
              </a:ext>
            </a:extLst>
          </p:cNvPr>
          <p:cNvSpPr txBox="1"/>
          <p:nvPr/>
        </p:nvSpPr>
        <p:spPr>
          <a:xfrm>
            <a:off x="8238775" y="843240"/>
            <a:ext cx="368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Sending tamper-proof messages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5E7A9F-2D5C-8942-A5C8-9939550F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55" y="3866428"/>
            <a:ext cx="671076" cy="6710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57C1674-EE7E-5046-BFAA-A068381E9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20" y="3866428"/>
            <a:ext cx="671076" cy="671074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552F73E7-3C7D-B547-8CAF-4076F190E4EF}"/>
              </a:ext>
            </a:extLst>
          </p:cNvPr>
          <p:cNvSpPr/>
          <p:nvPr/>
        </p:nvSpPr>
        <p:spPr>
          <a:xfrm>
            <a:off x="8158720" y="2195037"/>
            <a:ext cx="2329961" cy="655374"/>
          </a:xfrm>
          <a:prstGeom prst="cloudCallout">
            <a:avLst>
              <a:gd name="adj1" fmla="val -25739"/>
              <a:gd name="adj2" fmla="val 9067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 the message been altered?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62748-8C88-D943-8D64-0D1DE7650BB7}"/>
              </a:ext>
            </a:extLst>
          </p:cNvPr>
          <p:cNvSpPr txBox="1"/>
          <p:nvPr/>
        </p:nvSpPr>
        <p:spPr>
          <a:xfrm rot="19580726">
            <a:off x="8124220" y="279743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ckwell" panose="02060603020205020403" pitchFamily="18" charset="77"/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EF1192-619B-E849-B702-05DAADFA3F53}"/>
              </a:ext>
            </a:extLst>
          </p:cNvPr>
          <p:cNvSpPr txBox="1"/>
          <p:nvPr/>
        </p:nvSpPr>
        <p:spPr>
          <a:xfrm rot="2579431">
            <a:off x="8460479" y="278595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ckwell" panose="02060603020205020403" pitchFamily="18" charset="77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005F46-030F-1948-9B53-44A54C672943}"/>
              </a:ext>
            </a:extLst>
          </p:cNvPr>
          <p:cNvSpPr txBox="1"/>
          <p:nvPr/>
        </p:nvSpPr>
        <p:spPr>
          <a:xfrm>
            <a:off x="1737161" y="3443492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8242D-9B40-5042-B137-81AF2B418121}"/>
              </a:ext>
            </a:extLst>
          </p:cNvPr>
          <p:cNvSpPr txBox="1"/>
          <p:nvPr/>
        </p:nvSpPr>
        <p:spPr>
          <a:xfrm>
            <a:off x="8829796" y="3443492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62806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F29-BE90-B14D-BA56-0E9BAB1D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ECAAA1E-A682-C342-971A-60937246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46" y="1690687"/>
            <a:ext cx="895803" cy="89580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0A80175-4BF8-E24E-8BE4-7C0FCAE3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039" y="4595324"/>
            <a:ext cx="728740" cy="72874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640ADB4E-6ED3-4747-8929-439A5C6D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65" y="4538546"/>
            <a:ext cx="744091" cy="7440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D0548E-A1BC-C949-9D87-E64C72185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811" y="1690687"/>
            <a:ext cx="895803" cy="89580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48BA00-F158-5E4B-9815-9D143BAEB28F}"/>
              </a:ext>
            </a:extLst>
          </p:cNvPr>
          <p:cNvCxnSpPr>
            <a:cxnSpLocks/>
          </p:cNvCxnSpPr>
          <p:nvPr/>
        </p:nvCxnSpPr>
        <p:spPr>
          <a:xfrm>
            <a:off x="2978749" y="3157319"/>
            <a:ext cx="5006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2CBB43-3096-F447-BED8-45B53D4D461E}"/>
              </a:ext>
            </a:extLst>
          </p:cNvPr>
          <p:cNvSpPr txBox="1"/>
          <p:nvPr/>
        </p:nvSpPr>
        <p:spPr>
          <a:xfrm>
            <a:off x="8238775" y="843240"/>
            <a:ext cx="368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Sending tamper-proof messages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B5B58F-53E7-9E4A-BBC6-554B60F3A053}"/>
              </a:ext>
            </a:extLst>
          </p:cNvPr>
          <p:cNvGrpSpPr/>
          <p:nvPr/>
        </p:nvGrpSpPr>
        <p:grpSpPr>
          <a:xfrm>
            <a:off x="2175535" y="2586490"/>
            <a:ext cx="769168" cy="1339997"/>
            <a:chOff x="2175535" y="2586490"/>
            <a:chExt cx="769168" cy="13399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BA0065-EDB1-8F4C-995C-B7DD337AE869}"/>
                </a:ext>
              </a:extLst>
            </p:cNvPr>
            <p:cNvSpPr/>
            <p:nvPr/>
          </p:nvSpPr>
          <p:spPr>
            <a:xfrm>
              <a:off x="2238439" y="2594941"/>
              <a:ext cx="627946" cy="1331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D75C58-5AD6-B444-A787-F1975F719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5309" y="2586490"/>
              <a:ext cx="671076" cy="6710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362E25-7FE8-8B4D-9755-D17E06A8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75535" y="3157319"/>
              <a:ext cx="769168" cy="769168"/>
            </a:xfrm>
            <a:prstGeom prst="rect">
              <a:avLst/>
            </a:prstGeom>
          </p:spPr>
        </p:pic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B4D1AA90-60BE-E643-88AB-A8FB4AA9BD87}"/>
              </a:ext>
            </a:extLst>
          </p:cNvPr>
          <p:cNvSpPr/>
          <p:nvPr/>
        </p:nvSpPr>
        <p:spPr>
          <a:xfrm rot="10800000">
            <a:off x="2413519" y="3847171"/>
            <a:ext cx="234655" cy="69137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8D6263-C2F8-4042-A321-3A0CD02DE5A3}"/>
              </a:ext>
            </a:extLst>
          </p:cNvPr>
          <p:cNvGrpSpPr/>
          <p:nvPr/>
        </p:nvGrpSpPr>
        <p:grpSpPr>
          <a:xfrm>
            <a:off x="1464933" y="4538546"/>
            <a:ext cx="2366482" cy="671074"/>
            <a:chOff x="1795508" y="4538546"/>
            <a:chExt cx="2366482" cy="6710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2A965B-8017-314D-8C03-777A03BF7E4D}"/>
                </a:ext>
              </a:extLst>
            </p:cNvPr>
            <p:cNvGrpSpPr/>
            <p:nvPr/>
          </p:nvGrpSpPr>
          <p:grpSpPr>
            <a:xfrm>
              <a:off x="2648001" y="4538546"/>
              <a:ext cx="1310295" cy="671074"/>
              <a:chOff x="1730000" y="4689165"/>
              <a:chExt cx="1310295" cy="67107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C20584-E73A-774B-AA5C-D84826DFD44F}"/>
                  </a:ext>
                </a:extLst>
              </p:cNvPr>
              <p:cNvSpPr txBox="1"/>
              <p:nvPr/>
            </p:nvSpPr>
            <p:spPr>
              <a:xfrm>
                <a:off x="1730000" y="4844830"/>
                <a:ext cx="1310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digest(        )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6F5D165B-D925-7140-860A-447474324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7673" y="4689165"/>
                <a:ext cx="671076" cy="671074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8A609C-0657-7A43-9A9A-E4B5D946A021}"/>
                </a:ext>
              </a:extLst>
            </p:cNvPr>
            <p:cNvSpPr txBox="1"/>
            <p:nvPr/>
          </p:nvSpPr>
          <p:spPr>
            <a:xfrm>
              <a:off x="1795508" y="4694211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encrypt(                         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DCB129-A1A4-1147-A648-09E04CD32B19}"/>
              </a:ext>
            </a:extLst>
          </p:cNvPr>
          <p:cNvGrpSpPr/>
          <p:nvPr/>
        </p:nvGrpSpPr>
        <p:grpSpPr>
          <a:xfrm>
            <a:off x="8048128" y="2594941"/>
            <a:ext cx="769168" cy="1339997"/>
            <a:chOff x="2175535" y="2586490"/>
            <a:chExt cx="769168" cy="13399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64B412-4F81-FF44-A55E-8EBFF553748D}"/>
                </a:ext>
              </a:extLst>
            </p:cNvPr>
            <p:cNvSpPr/>
            <p:nvPr/>
          </p:nvSpPr>
          <p:spPr>
            <a:xfrm>
              <a:off x="2238439" y="2594941"/>
              <a:ext cx="627946" cy="1331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5A3E01E-7730-1344-87A9-6231D6895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5309" y="2586490"/>
              <a:ext cx="671076" cy="67107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B9F1BDB-710D-164C-84B0-9979CA2D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75535" y="3157319"/>
              <a:ext cx="769168" cy="7691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CD37C8-1102-CC48-8A95-7E7470FA153E}"/>
              </a:ext>
            </a:extLst>
          </p:cNvPr>
          <p:cNvGrpSpPr/>
          <p:nvPr/>
        </p:nvGrpSpPr>
        <p:grpSpPr>
          <a:xfrm>
            <a:off x="10316969" y="4599634"/>
            <a:ext cx="1310295" cy="671074"/>
            <a:chOff x="1730000" y="4689165"/>
            <a:chExt cx="1310295" cy="6710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929E54-E974-794F-93F3-DB9654366BEC}"/>
                </a:ext>
              </a:extLst>
            </p:cNvPr>
            <p:cNvSpPr txBox="1"/>
            <p:nvPr/>
          </p:nvSpPr>
          <p:spPr>
            <a:xfrm>
              <a:off x="1730000" y="4844830"/>
              <a:ext cx="131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digest(        )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E99AB9-5089-D241-8217-F36FD57A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7673" y="4689165"/>
              <a:ext cx="671076" cy="67107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E187E6-90B0-AC41-9239-7595BF148030}"/>
              </a:ext>
            </a:extLst>
          </p:cNvPr>
          <p:cNvGrpSpPr/>
          <p:nvPr/>
        </p:nvGrpSpPr>
        <p:grpSpPr>
          <a:xfrm>
            <a:off x="7390922" y="4550587"/>
            <a:ext cx="1625894" cy="769168"/>
            <a:chOff x="7396805" y="4121082"/>
            <a:chExt cx="1625894" cy="76916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408E8-3D7A-2D4F-9F29-E52A2AFB6930}"/>
                </a:ext>
              </a:extLst>
            </p:cNvPr>
            <p:cNvSpPr txBox="1"/>
            <p:nvPr/>
          </p:nvSpPr>
          <p:spPr>
            <a:xfrm>
              <a:off x="7396805" y="4353880"/>
              <a:ext cx="1625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decrypt(          )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39C3DAC-A36E-804D-88E3-2F9C3476D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2371" y="4121082"/>
              <a:ext cx="769168" cy="769168"/>
            </a:xfrm>
            <a:prstGeom prst="rect">
              <a:avLst/>
            </a:prstGeom>
          </p:spPr>
        </p:pic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87B44C8B-BA15-5D4F-942C-52B138071216}"/>
              </a:ext>
            </a:extLst>
          </p:cNvPr>
          <p:cNvSpPr/>
          <p:nvPr/>
        </p:nvSpPr>
        <p:spPr>
          <a:xfrm>
            <a:off x="8307677" y="3888366"/>
            <a:ext cx="234655" cy="69137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03321CF-EC82-5A4B-90A1-C1F69E3F4FA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542334" y="2932770"/>
            <a:ext cx="2687846" cy="16668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3068B5-DAF6-E24E-B5DE-E765C649DF1E}"/>
              </a:ext>
            </a:extLst>
          </p:cNvPr>
          <p:cNvSpPr txBox="1"/>
          <p:nvPr/>
        </p:nvSpPr>
        <p:spPr>
          <a:xfrm>
            <a:off x="9600106" y="5533939"/>
            <a:ext cx="716863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77"/>
              </a:rPr>
              <a:t>Same?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04ABF011-3207-304A-9C7B-00F199C6BC97}"/>
              </a:ext>
            </a:extLst>
          </p:cNvPr>
          <p:cNvCxnSpPr>
            <a:cxnSpLocks/>
            <a:stCxn id="44" idx="2"/>
            <a:endCxn id="52" idx="1"/>
          </p:cNvCxnSpPr>
          <p:nvPr/>
        </p:nvCxnSpPr>
        <p:spPr>
          <a:xfrm rot="16200000" flipH="1">
            <a:off x="8861553" y="4949274"/>
            <a:ext cx="368073" cy="11090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339168A-C2CA-914B-A4E1-F8CCA8D73BF9}"/>
              </a:ext>
            </a:extLst>
          </p:cNvPr>
          <p:cNvCxnSpPr>
            <a:cxnSpLocks/>
            <a:stCxn id="41" idx="2"/>
            <a:endCxn id="52" idx="3"/>
          </p:cNvCxnSpPr>
          <p:nvPr/>
        </p:nvCxnSpPr>
        <p:spPr>
          <a:xfrm rot="5400000">
            <a:off x="10565015" y="5022663"/>
            <a:ext cx="417120" cy="9132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6EDD8BD-AF7A-3242-8875-3BE9E660BE5A}"/>
              </a:ext>
            </a:extLst>
          </p:cNvPr>
          <p:cNvGrpSpPr/>
          <p:nvPr/>
        </p:nvGrpSpPr>
        <p:grpSpPr>
          <a:xfrm>
            <a:off x="8923744" y="1544221"/>
            <a:ext cx="744091" cy="1067175"/>
            <a:chOff x="1354206" y="1580835"/>
            <a:chExt cx="744091" cy="1067175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1748444-33F7-1B40-8DAF-0130F10A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206" y="1580835"/>
              <a:ext cx="728740" cy="72874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D3CEDFA-09E0-EC4C-ABC4-6C299396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4206" y="1903919"/>
              <a:ext cx="744091" cy="744091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DFA1CD4-CFE7-0442-98EA-CE475B924A6D}"/>
              </a:ext>
            </a:extLst>
          </p:cNvPr>
          <p:cNvSpPr txBox="1"/>
          <p:nvPr/>
        </p:nvSpPr>
        <p:spPr>
          <a:xfrm>
            <a:off x="2238439" y="1535694"/>
            <a:ext cx="5196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9C2B97-B89E-B84C-87C9-E47E27E4C897}"/>
              </a:ext>
            </a:extLst>
          </p:cNvPr>
          <p:cNvSpPr txBox="1"/>
          <p:nvPr/>
        </p:nvSpPr>
        <p:spPr>
          <a:xfrm>
            <a:off x="8184470" y="1520021"/>
            <a:ext cx="43794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54920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986</Words>
  <Application>Microsoft Macintosh PowerPoint</Application>
  <PresentationFormat>Widescreen</PresentationFormat>
  <Paragraphs>182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Roboto</vt:lpstr>
      <vt:lpstr>Roboto Light</vt:lpstr>
      <vt:lpstr>Roboto Medium</vt:lpstr>
      <vt:lpstr>Rockwell</vt:lpstr>
      <vt:lpstr>System Font Regular</vt:lpstr>
      <vt:lpstr>Office Theme</vt:lpstr>
      <vt:lpstr>Crypto-101</vt:lpstr>
      <vt:lpstr>Why?</vt:lpstr>
      <vt:lpstr>Encryption</vt:lpstr>
      <vt:lpstr>Encryption</vt:lpstr>
      <vt:lpstr>Encryption</vt:lpstr>
      <vt:lpstr>Certificate Authorities (CA)</vt:lpstr>
      <vt:lpstr>Self-signed Certs. / Org. Level CAs</vt:lpstr>
      <vt:lpstr>Digital Signatures</vt:lpstr>
      <vt:lpstr>Digital Signatures</vt:lpstr>
      <vt:lpstr>Secure-socket Layer (SSL)</vt:lpstr>
      <vt:lpstr>2-way SSL</vt:lpstr>
      <vt:lpstr>Saving passwords</vt:lpstr>
      <vt:lpstr>Saving passwords</vt:lpstr>
      <vt:lpstr>Generating a KEY</vt:lpstr>
      <vt:lpstr>Generate a CSR from KEY</vt:lpstr>
      <vt:lpstr>Display information within CSR</vt:lpstr>
      <vt:lpstr>Generate a CERT from CSR and self-sign it with the key</vt:lpstr>
      <vt:lpstr>Generate a CERT from CSR and CA sign it</vt:lpstr>
      <vt:lpstr>Display information within CERT</vt:lpstr>
      <vt:lpstr>Encrypting a file</vt:lpstr>
      <vt:lpstr>Encrypting a file</vt:lpstr>
      <vt:lpstr>Encrypting a file</vt:lpstr>
      <vt:lpstr>Encrypting a file</vt:lpstr>
      <vt:lpstr>Decrypting a file</vt:lpstr>
      <vt:lpstr>Decrypting a file</vt:lpstr>
      <vt:lpstr>Hashing</vt:lpstr>
      <vt:lpstr>Commands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Security</dc:title>
  <dc:creator>CAPIOT Software</dc:creator>
  <cp:lastModifiedBy>CAPIOT Software</cp:lastModifiedBy>
  <cp:revision>45</cp:revision>
  <cp:lastPrinted>2018-10-15T11:38:07Z</cp:lastPrinted>
  <dcterms:created xsi:type="dcterms:W3CDTF">2018-10-14T20:44:51Z</dcterms:created>
  <dcterms:modified xsi:type="dcterms:W3CDTF">2018-11-10T15:46:51Z</dcterms:modified>
</cp:coreProperties>
</file>