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0" d="100"/>
          <a:sy n="80" d="100"/>
        </p:scale>
        <p:origin x="53"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835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7/21/2020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019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7/21/2020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09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7/21/2020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944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7/21/2020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784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7/21/2020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560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7/21/2020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845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7/21/2020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8019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7/21/2020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775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7/21/2020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656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7/21/2020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151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7/21/2020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740680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1.nyc.gov/site/finance/taxes/property-rolling-sales-data.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8A7B83-C447-41F8-8965-7221983903D3}"/>
              </a:ext>
            </a:extLst>
          </p:cNvPr>
          <p:cNvPicPr>
            <a:picLocks noChangeAspect="1"/>
          </p:cNvPicPr>
          <p:nvPr/>
        </p:nvPicPr>
        <p:blipFill rotWithShape="1">
          <a:blip r:embed="rId2"/>
          <a:srcRect l="14893" r="7688"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F92343-B297-4194-B87E-A2AA5A8C87D3}"/>
              </a:ext>
            </a:extLst>
          </p:cNvPr>
          <p:cNvSpPr>
            <a:spLocks noGrp="1"/>
          </p:cNvSpPr>
          <p:nvPr>
            <p:ph type="ctrTitle"/>
          </p:nvPr>
        </p:nvSpPr>
        <p:spPr>
          <a:xfrm>
            <a:off x="7848600" y="1122363"/>
            <a:ext cx="4023360" cy="3204134"/>
          </a:xfrm>
        </p:spPr>
        <p:txBody>
          <a:bodyPr anchor="b">
            <a:normAutofit/>
          </a:bodyPr>
          <a:lstStyle/>
          <a:p>
            <a:r>
              <a:rPr lang="en-US" sz="4100" b="1" i="0">
                <a:effectLst/>
                <a:latin typeface="Open Sans"/>
              </a:rPr>
              <a:t>The Battle of Neighborhoods</a:t>
            </a:r>
            <a:br>
              <a:rPr lang="en-US" sz="4100" b="1" i="0">
                <a:effectLst/>
                <a:latin typeface="Open Sans"/>
              </a:rPr>
            </a:br>
            <a:r>
              <a:rPr lang="en-US" sz="4100" b="1" i="0">
                <a:effectLst/>
                <a:latin typeface="Open Sans"/>
              </a:rPr>
              <a:t>-Real Estate in Manhattan</a:t>
            </a:r>
            <a:br>
              <a:rPr lang="en-US" sz="4100" b="1" i="0">
                <a:effectLst/>
                <a:latin typeface="Open Sans"/>
              </a:rPr>
            </a:br>
            <a:endParaRPr lang="en-US" sz="4100"/>
          </a:p>
        </p:txBody>
      </p:sp>
      <p:sp>
        <p:nvSpPr>
          <p:cNvPr id="3" name="Subtitle 2">
            <a:extLst>
              <a:ext uri="{FF2B5EF4-FFF2-40B4-BE49-F238E27FC236}">
                <a16:creationId xmlns:a16="http://schemas.microsoft.com/office/drawing/2014/main" id="{571A846C-5880-4178-9795-761825B5083D}"/>
              </a:ext>
            </a:extLst>
          </p:cNvPr>
          <p:cNvSpPr>
            <a:spLocks noGrp="1"/>
          </p:cNvSpPr>
          <p:nvPr>
            <p:ph type="subTitle" idx="1"/>
          </p:nvPr>
        </p:nvSpPr>
        <p:spPr>
          <a:xfrm>
            <a:off x="7848600" y="4872922"/>
            <a:ext cx="4023360" cy="1208141"/>
          </a:xfrm>
        </p:spPr>
        <p:txBody>
          <a:bodyPr>
            <a:normAutofit/>
          </a:bodyPr>
          <a:lstStyle/>
          <a:p>
            <a:r>
              <a:rPr lang="en-US" sz="2000"/>
              <a:t>Ruijie Ma</a:t>
            </a:r>
          </a:p>
        </p:txBody>
      </p:sp>
      <p:sp>
        <p:nvSpPr>
          <p:cNvPr id="17"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96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3ABE6-7E4A-4BE8-BA98-DC113E020DFA}"/>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b="1" dirty="0"/>
              <a:t>Result</a:t>
            </a:r>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39C5A403-AA16-4595-B57A-1E98C21C1D16}"/>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indent="-228600">
              <a:buFont typeface="Arial" panose="020B0604020202020204" pitchFamily="34" charset="0"/>
              <a:buChar char="•"/>
            </a:pPr>
            <a:r>
              <a:rPr lang="en-US" sz="1700" dirty="0"/>
              <a:t>Cluster 2,3,4</a:t>
            </a:r>
          </a:p>
          <a:p>
            <a:pPr indent="-228600">
              <a:buFont typeface="Arial" panose="020B0604020202020204" pitchFamily="34" charset="0"/>
              <a:buChar char="•"/>
            </a:pPr>
            <a:endParaRPr lang="en-US" sz="1700" dirty="0"/>
          </a:p>
        </p:txBody>
      </p:sp>
      <p:pic>
        <p:nvPicPr>
          <p:cNvPr id="6" name="Content Placeholder 5" descr="A screenshot of a cell phone&#10;&#10;Description automatically generated">
            <a:extLst>
              <a:ext uri="{FF2B5EF4-FFF2-40B4-BE49-F238E27FC236}">
                <a16:creationId xmlns:a16="http://schemas.microsoft.com/office/drawing/2014/main" id="{59F17840-BB0D-4A94-B651-A98390C8D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8967" y="1052288"/>
            <a:ext cx="6921940" cy="4862664"/>
          </a:xfrm>
          <a:prstGeom prst="rect">
            <a:avLst/>
          </a:prstGeom>
        </p:spPr>
      </p:pic>
    </p:spTree>
    <p:extLst>
      <p:ext uri="{BB962C8B-B14F-4D97-AF65-F5344CB8AC3E}">
        <p14:creationId xmlns:p14="http://schemas.microsoft.com/office/powerpoint/2010/main" val="365685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701650EC-06BD-4EF1-A8BD-0EEEDD6297FB}"/>
              </a:ext>
            </a:extLst>
          </p:cNvPr>
          <p:cNvSpPr>
            <a:spLocks noGrp="1"/>
          </p:cNvSpPr>
          <p:nvPr>
            <p:ph type="title"/>
          </p:nvPr>
        </p:nvSpPr>
        <p:spPr>
          <a:xfrm>
            <a:off x="621792" y="1161288"/>
            <a:ext cx="3602736" cy="4526280"/>
          </a:xfrm>
        </p:spPr>
        <p:txBody>
          <a:bodyPr>
            <a:normAutofit/>
          </a:bodyPr>
          <a:lstStyle/>
          <a:p>
            <a:r>
              <a:rPr lang="en-US"/>
              <a:t>Conclusion</a:t>
            </a:r>
            <a:endParaRPr lang="en-US" dirty="0"/>
          </a:p>
        </p:txBody>
      </p:sp>
      <p:sp>
        <p:nvSpPr>
          <p:cNvPr id="31" name="Rectangle 3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F0C8170-77D7-438A-9CD5-77F1EAC363F0}"/>
              </a:ext>
            </a:extLst>
          </p:cNvPr>
          <p:cNvSpPr>
            <a:spLocks noGrp="1"/>
          </p:cNvSpPr>
          <p:nvPr>
            <p:ph idx="1"/>
          </p:nvPr>
        </p:nvSpPr>
        <p:spPr>
          <a:xfrm>
            <a:off x="5434149" y="932688"/>
            <a:ext cx="5916603" cy="4992624"/>
          </a:xfrm>
        </p:spPr>
        <p:txBody>
          <a:bodyPr anchor="ctr">
            <a:normAutofit/>
          </a:bodyPr>
          <a:lstStyle/>
          <a:p>
            <a:pPr>
              <a:lnSpc>
                <a:spcPct val="100000"/>
              </a:lnSpc>
            </a:pPr>
            <a:r>
              <a:rPr lang="en-US" sz="1700" b="0" i="0" dirty="0">
                <a:effectLst/>
                <a:latin typeface="Times New Roman" panose="02020603050405020304" pitchFamily="18" charset="0"/>
                <a:cs typeface="Times New Roman" panose="02020603050405020304" pitchFamily="18" charset="0"/>
              </a:rPr>
              <a:t>The major business problem in this project is to process and </a:t>
            </a:r>
            <a:r>
              <a:rPr lang="en-US" sz="1700" b="0" i="0" dirty="0" err="1">
                <a:effectLst/>
                <a:latin typeface="Times New Roman" panose="02020603050405020304" pitchFamily="18" charset="0"/>
                <a:cs typeface="Times New Roman" panose="02020603050405020304" pitchFamily="18" charset="0"/>
              </a:rPr>
              <a:t>visulize</a:t>
            </a:r>
            <a:r>
              <a:rPr lang="en-US" sz="1700" b="0" i="0" dirty="0">
                <a:effectLst/>
                <a:latin typeface="Times New Roman" panose="02020603050405020304" pitchFamily="18" charset="0"/>
                <a:cs typeface="Times New Roman" panose="02020603050405020304" pitchFamily="18" charset="0"/>
              </a:rPr>
              <a:t> data in order to help the investors to make their investment decision on real estate market. To achieve this goal, we successfully process the real estate price and calculate their average price of each </a:t>
            </a:r>
            <a:r>
              <a:rPr lang="en-US" sz="1700" b="0" i="0" dirty="0" err="1">
                <a:effectLst/>
                <a:latin typeface="Times New Roman" panose="02020603050405020304" pitchFamily="18" charset="0"/>
                <a:cs typeface="Times New Roman" panose="02020603050405020304" pitchFamily="18" charset="0"/>
              </a:rPr>
              <a:t>neiborhood</a:t>
            </a:r>
            <a:r>
              <a:rPr lang="en-US" sz="1700" b="0" i="0" dirty="0">
                <a:effectLst/>
                <a:latin typeface="Times New Roman" panose="02020603050405020304" pitchFamily="18" charset="0"/>
                <a:cs typeface="Times New Roman" panose="02020603050405020304" pitchFamily="18" charset="0"/>
              </a:rPr>
              <a:t> and sort it ascendingly. The result of housing price is shown above that is efficient for investors to make their decision.</a:t>
            </a:r>
            <a:br>
              <a:rPr lang="en-US" sz="1700" dirty="0">
                <a:latin typeface="Times New Roman" panose="02020603050405020304" pitchFamily="18" charset="0"/>
                <a:cs typeface="Times New Roman" panose="02020603050405020304" pitchFamily="18" charset="0"/>
              </a:rPr>
            </a:br>
            <a:r>
              <a:rPr lang="en-US" sz="1700" b="0" i="0" dirty="0">
                <a:effectLst/>
                <a:latin typeface="Times New Roman" panose="02020603050405020304" pitchFamily="18" charset="0"/>
                <a:cs typeface="Times New Roman" panose="02020603050405020304" pitchFamily="18" charset="0"/>
              </a:rPr>
              <a:t>Venue is another aspect that considered by house buyer. Our project </a:t>
            </a:r>
            <a:r>
              <a:rPr lang="en-US" sz="1700" b="0" i="0" dirty="0" err="1">
                <a:effectLst/>
                <a:latin typeface="Times New Roman" panose="02020603050405020304" pitchFamily="18" charset="0"/>
                <a:cs typeface="Times New Roman" panose="02020603050405020304" pitchFamily="18" charset="0"/>
              </a:rPr>
              <a:t>sucessfully</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seperate</a:t>
            </a:r>
            <a:r>
              <a:rPr lang="en-US" sz="1700" b="0" i="0" dirty="0">
                <a:effectLst/>
                <a:latin typeface="Times New Roman" panose="02020603050405020304" pitchFamily="18" charset="0"/>
                <a:cs typeface="Times New Roman" panose="02020603050405020304" pitchFamily="18" charset="0"/>
              </a:rPr>
              <a:t> the neighborhoods based on their venues to 5 patterns and I believe it will help home buyers for their decision making. For instance, people who consider the apartment near park is more profitable would choose the apartment in cluster 4 which has park as its most common venue. </a:t>
            </a:r>
            <a:r>
              <a:rPr lang="en-US" sz="1700" b="0" i="0" dirty="0" err="1">
                <a:effectLst/>
                <a:latin typeface="Times New Roman" panose="02020603050405020304" pitchFamily="18" charset="0"/>
                <a:cs typeface="Times New Roman" panose="02020603050405020304" pitchFamily="18" charset="0"/>
              </a:rPr>
              <a:t>Therefoer</a:t>
            </a:r>
            <a:r>
              <a:rPr lang="en-US" sz="1700" b="0" i="0" dirty="0">
                <a:effectLst/>
                <a:latin typeface="Times New Roman" panose="02020603050405020304" pitchFamily="18" charset="0"/>
                <a:cs typeface="Times New Roman" panose="02020603050405020304" pitchFamily="18" charset="0"/>
              </a:rPr>
              <a:t>, I believe the current real estate market in Manhattan is highly diverse and it fits investors with </a:t>
            </a:r>
            <a:r>
              <a:rPr lang="en-US" sz="1700" b="0" i="0" dirty="0" err="1">
                <a:effectLst/>
                <a:latin typeface="Times New Roman" panose="02020603050405020304" pitchFamily="18" charset="0"/>
                <a:cs typeface="Times New Roman" panose="02020603050405020304" pitchFamily="18" charset="0"/>
              </a:rPr>
              <a:t>differnet</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appitates</a:t>
            </a:r>
            <a:r>
              <a:rPr lang="en-US" sz="1700" b="0" i="0" dirty="0">
                <a:effectLst/>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p>
        </p:txBody>
      </p:sp>
    </p:spTree>
    <p:extLst>
      <p:ext uri="{BB962C8B-B14F-4D97-AF65-F5344CB8AC3E}">
        <p14:creationId xmlns:p14="http://schemas.microsoft.com/office/powerpoint/2010/main" val="273184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CCE0F-7D49-4907-9508-F192A19A80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ike">
            <a:extLst>
              <a:ext uri="{FF2B5EF4-FFF2-40B4-BE49-F238E27FC236}">
                <a16:creationId xmlns:a16="http://schemas.microsoft.com/office/drawing/2014/main" id="{ACA34841-A365-4556-A05F-43E799E8D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199664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50A600-0BD6-4040-B6E3-3137A10E4E36}"/>
              </a:ext>
            </a:extLst>
          </p:cNvPr>
          <p:cNvSpPr>
            <a:spLocks noGrp="1"/>
          </p:cNvSpPr>
          <p:nvPr>
            <p:ph type="title"/>
          </p:nvPr>
        </p:nvSpPr>
        <p:spPr>
          <a:xfrm>
            <a:off x="621792" y="1161288"/>
            <a:ext cx="3602736" cy="4526280"/>
          </a:xfrm>
        </p:spPr>
        <p:txBody>
          <a:bodyPr>
            <a:normAutofit/>
          </a:bodyPr>
          <a:lstStyle/>
          <a:p>
            <a:r>
              <a:rPr lang="en-US" b="1" i="0">
                <a:effectLst/>
                <a:latin typeface="Helvetica Neue"/>
              </a:rPr>
              <a:t>Background:</a:t>
            </a:r>
            <a:endParaRPr lang="en-US"/>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9231C44-1229-4FB0-BFB1-E5E62555CE13}"/>
              </a:ext>
            </a:extLst>
          </p:cNvPr>
          <p:cNvSpPr>
            <a:spLocks noGrp="1"/>
          </p:cNvSpPr>
          <p:nvPr>
            <p:ph idx="1"/>
          </p:nvPr>
        </p:nvSpPr>
        <p:spPr>
          <a:xfrm>
            <a:off x="5434149" y="932688"/>
            <a:ext cx="5916603" cy="4992624"/>
          </a:xfrm>
        </p:spPr>
        <p:txBody>
          <a:bodyPr anchor="ctr">
            <a:normAutofit/>
          </a:bodyPr>
          <a:lstStyle/>
          <a:p>
            <a:r>
              <a:rPr lang="en-US" sz="2000" dirty="0">
                <a:latin typeface="Times New Roman" panose="02020603050405020304" pitchFamily="18" charset="0"/>
                <a:cs typeface="Times New Roman" panose="02020603050405020304" pitchFamily="18" charset="0"/>
              </a:rPr>
              <a:t>Covid-19 drops real estate price</a:t>
            </a:r>
          </a:p>
          <a:p>
            <a:r>
              <a:rPr lang="en-US" sz="2000" b="0" i="0" dirty="0">
                <a:effectLst/>
                <a:latin typeface="Times New Roman" panose="02020603050405020304" pitchFamily="18" charset="0"/>
                <a:cs typeface="Times New Roman" panose="02020603050405020304" pitchFamily="18" charset="0"/>
              </a:rPr>
              <a:t>The low price might attract investors around the world who consider the current house price is undervalued.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52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78733-06E2-40EB-B59B-3531B1134C1F}"/>
              </a:ext>
            </a:extLst>
          </p:cNvPr>
          <p:cNvSpPr>
            <a:spLocks noGrp="1"/>
          </p:cNvSpPr>
          <p:nvPr>
            <p:ph type="title"/>
          </p:nvPr>
        </p:nvSpPr>
        <p:spPr>
          <a:xfrm>
            <a:off x="7255564" y="834888"/>
            <a:ext cx="4314645" cy="1268958"/>
          </a:xfrm>
        </p:spPr>
        <p:txBody>
          <a:bodyPr anchor="b">
            <a:normAutofit/>
          </a:bodyPr>
          <a:lstStyle/>
          <a:p>
            <a:r>
              <a:rPr lang="en-US" sz="3200" b="1" i="0">
                <a:effectLst/>
                <a:latin typeface="Helvetica Neue"/>
              </a:rPr>
              <a:t>Business Problem:</a:t>
            </a:r>
            <a:endParaRPr lang="en-US" sz="3200"/>
          </a:p>
        </p:txBody>
      </p:sp>
      <p:pic>
        <p:nvPicPr>
          <p:cNvPr id="16" name="Picture 4">
            <a:extLst>
              <a:ext uri="{FF2B5EF4-FFF2-40B4-BE49-F238E27FC236}">
                <a16:creationId xmlns:a16="http://schemas.microsoft.com/office/drawing/2014/main" id="{F78F152B-C553-4348-B61C-4F12C127726C}"/>
              </a:ext>
            </a:extLst>
          </p:cNvPr>
          <p:cNvPicPr>
            <a:picLocks noChangeAspect="1"/>
          </p:cNvPicPr>
          <p:nvPr/>
        </p:nvPicPr>
        <p:blipFill rotWithShape="1">
          <a:blip r:embed="rId2"/>
          <a:srcRect l="24170" r="1044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7"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F27D26F-C5F7-4044-8A35-6BCE40814F85}"/>
              </a:ext>
            </a:extLst>
          </p:cNvPr>
          <p:cNvSpPr>
            <a:spLocks noGrp="1"/>
          </p:cNvSpPr>
          <p:nvPr>
            <p:ph idx="1"/>
          </p:nvPr>
        </p:nvSpPr>
        <p:spPr>
          <a:xfrm>
            <a:off x="7255563" y="2557587"/>
            <a:ext cx="4314645" cy="3717317"/>
          </a:xfrm>
        </p:spPr>
        <p:txBody>
          <a:bodyPr anchor="t">
            <a:normAutofit/>
          </a:bodyPr>
          <a:lstStyle/>
          <a:p>
            <a:r>
              <a:rPr lang="en-US" sz="1700" b="0" i="0">
                <a:effectLst/>
                <a:latin typeface="Helvetica Neue"/>
              </a:rPr>
              <a:t>In this senerio, the ABC real estate company realized that there might be some investors who are not familiar with the real estate market in Manhattan. They are considering about what they can do to help those investors to gather more information?</a:t>
            </a:r>
            <a:endParaRPr lang="en-US" sz="1700"/>
          </a:p>
        </p:txBody>
      </p:sp>
    </p:spTree>
    <p:extLst>
      <p:ext uri="{BB962C8B-B14F-4D97-AF65-F5344CB8AC3E}">
        <p14:creationId xmlns:p14="http://schemas.microsoft.com/office/powerpoint/2010/main" val="5588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E236E-A80D-4CD7-ACCE-CAFD45871935}"/>
              </a:ext>
            </a:extLst>
          </p:cNvPr>
          <p:cNvSpPr>
            <a:spLocks noGrp="1"/>
          </p:cNvSpPr>
          <p:nvPr>
            <p:ph type="title"/>
          </p:nvPr>
        </p:nvSpPr>
        <p:spPr>
          <a:xfrm>
            <a:off x="841248" y="426720"/>
            <a:ext cx="10506456" cy="1919141"/>
          </a:xfrm>
        </p:spPr>
        <p:txBody>
          <a:bodyPr anchor="b">
            <a:normAutofit/>
          </a:bodyPr>
          <a:lstStyle/>
          <a:p>
            <a:r>
              <a:rPr lang="en-US" sz="6000" b="1"/>
              <a:t>How we solve it </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CFE897-A13B-4894-9B54-2DBE68EF101F}"/>
              </a:ext>
            </a:extLst>
          </p:cNvPr>
          <p:cNvSpPr>
            <a:spLocks noGrp="1"/>
          </p:cNvSpPr>
          <p:nvPr>
            <p:ph idx="1"/>
          </p:nvPr>
        </p:nvSpPr>
        <p:spPr>
          <a:xfrm>
            <a:off x="841248" y="3337269"/>
            <a:ext cx="10509504" cy="2905686"/>
          </a:xfrm>
        </p:spPr>
        <p:txBody>
          <a:bodyPr>
            <a:normAutofit/>
          </a:bodyPr>
          <a:lstStyle/>
          <a:p>
            <a:r>
              <a:rPr lang="en-US" sz="2000" b="0" i="0">
                <a:effectLst/>
                <a:latin typeface="Helvetica Neue"/>
              </a:rPr>
              <a:t> We plan to cluster Manhattan's neighborhoods for recommending suitable price and venues to their investors</a:t>
            </a:r>
            <a:endParaRPr lang="en-US" sz="2000"/>
          </a:p>
        </p:txBody>
      </p:sp>
    </p:spTree>
    <p:extLst>
      <p:ext uri="{BB962C8B-B14F-4D97-AF65-F5344CB8AC3E}">
        <p14:creationId xmlns:p14="http://schemas.microsoft.com/office/powerpoint/2010/main" val="4085536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3C4AE-C9B0-4B36-841A-9DC84EFD5424}"/>
              </a:ext>
            </a:extLst>
          </p:cNvPr>
          <p:cNvSpPr>
            <a:spLocks noGrp="1"/>
          </p:cNvSpPr>
          <p:nvPr>
            <p:ph type="title"/>
          </p:nvPr>
        </p:nvSpPr>
        <p:spPr>
          <a:xfrm>
            <a:off x="621792" y="1161288"/>
            <a:ext cx="3602736" cy="4526280"/>
          </a:xfrm>
        </p:spPr>
        <p:txBody>
          <a:bodyPr>
            <a:normAutofit/>
          </a:bodyPr>
          <a:lstStyle/>
          <a:p>
            <a:r>
              <a:rPr lang="en-US" b="1" i="0">
                <a:effectLst/>
                <a:latin typeface="Helvetica Neue"/>
              </a:rPr>
              <a:t>Data Selection</a:t>
            </a:r>
            <a:endParaRPr lang="en-US"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C7D96E9-CAE5-4339-AF9F-673ADFAA0A37}"/>
              </a:ext>
            </a:extLst>
          </p:cNvPr>
          <p:cNvSpPr>
            <a:spLocks noGrp="1"/>
          </p:cNvSpPr>
          <p:nvPr>
            <p:ph idx="1"/>
          </p:nvPr>
        </p:nvSpPr>
        <p:spPr>
          <a:xfrm>
            <a:off x="5434149" y="932688"/>
            <a:ext cx="5916603" cy="4992624"/>
          </a:xfrm>
        </p:spPr>
        <p:txBody>
          <a:bodyPr anchor="ctr">
            <a:normAutofit/>
          </a:bodyPr>
          <a:lstStyle/>
          <a:p>
            <a:r>
              <a:rPr lang="en-US" sz="2000" b="0" i="0">
                <a:effectLst/>
                <a:latin typeface="Helvetica Neue"/>
              </a:rPr>
              <a:t>The data of real estate price comes from the link (</a:t>
            </a:r>
            <a:r>
              <a:rPr lang="en-US" sz="2000" b="0" i="0" u="sng">
                <a:effectLst/>
                <a:latin typeface="Helvetica Neue"/>
                <a:hlinkClick r:id="rId2"/>
              </a:rPr>
              <a:t>https://www1.nyc.gov/site/finance/taxes/property-rolling-sales-data.page</a:t>
            </a:r>
            <a:r>
              <a:rPr lang="en-US" sz="2000" b="0" i="0">
                <a:effectLst/>
                <a:latin typeface="Helvetica Neue"/>
              </a:rPr>
              <a:t>)</a:t>
            </a:r>
          </a:p>
          <a:p>
            <a:r>
              <a:rPr lang="en-US" sz="2000">
                <a:latin typeface="Helvetica Neue"/>
              </a:rPr>
              <a:t>Foursquare API</a:t>
            </a:r>
            <a:endParaRPr lang="en-US" sz="2000"/>
          </a:p>
        </p:txBody>
      </p:sp>
    </p:spTree>
    <p:extLst>
      <p:ext uri="{BB962C8B-B14F-4D97-AF65-F5344CB8AC3E}">
        <p14:creationId xmlns:p14="http://schemas.microsoft.com/office/powerpoint/2010/main" val="252403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B09F99-5692-4116-9122-873114C84557}"/>
              </a:ext>
            </a:extLst>
          </p:cNvPr>
          <p:cNvSpPr>
            <a:spLocks noGrp="1"/>
          </p:cNvSpPr>
          <p:nvPr>
            <p:ph type="title"/>
          </p:nvPr>
        </p:nvSpPr>
        <p:spPr>
          <a:xfrm>
            <a:off x="841247" y="978619"/>
            <a:ext cx="3410712" cy="1106424"/>
          </a:xfrm>
        </p:spPr>
        <p:txBody>
          <a:bodyPr>
            <a:normAutofit/>
          </a:bodyPr>
          <a:lstStyle/>
          <a:p>
            <a:r>
              <a:rPr lang="en-US" sz="2800" b="1" i="0">
                <a:effectLst/>
                <a:latin typeface="Helvetica Neue"/>
              </a:rPr>
              <a:t>Methodology</a:t>
            </a:r>
            <a:endParaRPr lang="en-US" sz="28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8F3E4-91B0-419B-A7ED-29784BB41874}"/>
              </a:ext>
            </a:extLst>
          </p:cNvPr>
          <p:cNvSpPr>
            <a:spLocks noGrp="1"/>
          </p:cNvSpPr>
          <p:nvPr>
            <p:ph idx="1"/>
          </p:nvPr>
        </p:nvSpPr>
        <p:spPr>
          <a:xfrm>
            <a:off x="841248" y="2252870"/>
            <a:ext cx="3412219" cy="3560251"/>
          </a:xfrm>
        </p:spPr>
        <p:txBody>
          <a:bodyPr>
            <a:normAutofit/>
          </a:bodyPr>
          <a:lstStyle/>
          <a:p>
            <a:r>
              <a:rPr lang="en-US" sz="1700" b="0" i="0" dirty="0">
                <a:effectLst/>
                <a:latin typeface="Helvetica Neue"/>
              </a:rPr>
              <a:t>data cleaning methods from IBM data science class</a:t>
            </a:r>
          </a:p>
          <a:p>
            <a:r>
              <a:rPr lang="en-US" sz="1700" b="0" i="0" dirty="0" err="1">
                <a:effectLst/>
                <a:latin typeface="Helvetica Neue"/>
              </a:rPr>
              <a:t>Kmeans</a:t>
            </a:r>
            <a:r>
              <a:rPr lang="en-US" sz="1700" b="0" i="0" dirty="0">
                <a:effectLst/>
                <a:latin typeface="Helvetica Neue"/>
              </a:rPr>
              <a:t> and clustering for modeling.</a:t>
            </a:r>
            <a:endParaRPr lang="en-US" sz="1700" dirty="0">
              <a:latin typeface="Helvetica Neue"/>
            </a:endParaRPr>
          </a:p>
          <a:p>
            <a:endParaRPr lang="en-US" sz="1700" dirty="0"/>
          </a:p>
        </p:txBody>
      </p:sp>
      <p:pic>
        <p:nvPicPr>
          <p:cNvPr id="7" name="Graphic 6" descr="Bar chart">
            <a:extLst>
              <a:ext uri="{FF2B5EF4-FFF2-40B4-BE49-F238E27FC236}">
                <a16:creationId xmlns:a16="http://schemas.microsoft.com/office/drawing/2014/main" id="{B7CE15A4-2ECC-4931-A8F6-474C19BE9F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1284" y="630936"/>
            <a:ext cx="5495544" cy="5495544"/>
          </a:xfrm>
          <a:prstGeom prst="rect">
            <a:avLst/>
          </a:prstGeom>
        </p:spPr>
      </p:pic>
    </p:spTree>
    <p:extLst>
      <p:ext uri="{BB962C8B-B14F-4D97-AF65-F5344CB8AC3E}">
        <p14:creationId xmlns:p14="http://schemas.microsoft.com/office/powerpoint/2010/main" val="282410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1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88384CBB-3FEB-44C2-B7C3-CF0EC6BE74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70" r="11142"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9" name="Freeform: Shape 1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5B4B4-6545-4016-8B06-B9634CC91585}"/>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4800" b="1" dirty="0"/>
              <a:t>Result</a:t>
            </a:r>
          </a:p>
        </p:txBody>
      </p:sp>
      <p:sp>
        <p:nvSpPr>
          <p:cNvPr id="8" name="Text Placeholder 7">
            <a:extLst>
              <a:ext uri="{FF2B5EF4-FFF2-40B4-BE49-F238E27FC236}">
                <a16:creationId xmlns:a16="http://schemas.microsoft.com/office/drawing/2014/main" id="{D4B81C20-58C4-4F96-AA2B-87EB34D73F15}"/>
              </a:ext>
            </a:extLst>
          </p:cNvPr>
          <p:cNvSpPr>
            <a:spLocks noGrp="1"/>
          </p:cNvSpPr>
          <p:nvPr>
            <p:ph type="body" sz="half" idx="2"/>
          </p:nvPr>
        </p:nvSpPr>
        <p:spPr>
          <a:xfrm>
            <a:off x="477981" y="4872922"/>
            <a:ext cx="3933306" cy="1208141"/>
          </a:xfrm>
        </p:spPr>
        <p:txBody>
          <a:bodyPr vert="horz" lIns="91440" tIns="45720" rIns="91440" bIns="45720" rtlCol="0">
            <a:normAutofit/>
          </a:bodyPr>
          <a:lstStyle/>
          <a:p>
            <a:r>
              <a:rPr lang="en-US" sz="2000"/>
              <a:t>Map of Clustering</a:t>
            </a:r>
          </a:p>
        </p:txBody>
      </p:sp>
      <p:sp>
        <p:nvSpPr>
          <p:cNvPr id="31"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567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A7F91-E914-43F4-86E1-0574E38AF4CE}"/>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4800" b="1"/>
              <a:t>Result</a:t>
            </a:r>
            <a:endParaRPr lang="en-US" sz="4800"/>
          </a:p>
        </p:txBody>
      </p:sp>
      <p:sp>
        <p:nvSpPr>
          <p:cNvPr id="4" name="Text Placeholder 3">
            <a:extLst>
              <a:ext uri="{FF2B5EF4-FFF2-40B4-BE49-F238E27FC236}">
                <a16:creationId xmlns:a16="http://schemas.microsoft.com/office/drawing/2014/main" id="{8B4BE264-152B-4978-BD5A-8525EA45B5DB}"/>
              </a:ext>
            </a:extLst>
          </p:cNvPr>
          <p:cNvSpPr>
            <a:spLocks noGrp="1"/>
          </p:cNvSpPr>
          <p:nvPr>
            <p:ph type="body" sz="half" idx="2"/>
          </p:nvPr>
        </p:nvSpPr>
        <p:spPr>
          <a:xfrm>
            <a:off x="477980" y="4872922"/>
            <a:ext cx="4023359" cy="1208141"/>
          </a:xfrm>
        </p:spPr>
        <p:txBody>
          <a:bodyPr vert="horz" lIns="91440" tIns="45720" rIns="91440" bIns="45720" rtlCol="0">
            <a:normAutofit/>
          </a:bodyPr>
          <a:lstStyle/>
          <a:p>
            <a:r>
              <a:rPr lang="en-US" sz="2000"/>
              <a:t>Visualization of average price on Neighborhoods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screenshot of a cell phone&#10;&#10;Description automatically generated">
            <a:extLst>
              <a:ext uri="{FF2B5EF4-FFF2-40B4-BE49-F238E27FC236}">
                <a16:creationId xmlns:a16="http://schemas.microsoft.com/office/drawing/2014/main" id="{002B3AD2-5988-4E10-91B2-9D08A9B7AB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968" r="1" b="1"/>
          <a:stretch/>
        </p:blipFill>
        <p:spPr>
          <a:xfrm>
            <a:off x="4868487" y="10"/>
            <a:ext cx="7323513" cy="6857990"/>
          </a:xfrm>
          <a:prstGeom prst="rect">
            <a:avLst/>
          </a:prstGeom>
        </p:spPr>
      </p:pic>
    </p:spTree>
    <p:extLst>
      <p:ext uri="{BB962C8B-B14F-4D97-AF65-F5344CB8AC3E}">
        <p14:creationId xmlns:p14="http://schemas.microsoft.com/office/powerpoint/2010/main" val="122585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435BC17D-F449-4B0C-A581-042982FCFA03}"/>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4800" b="1" dirty="0"/>
              <a:t>Result</a:t>
            </a:r>
          </a:p>
        </p:txBody>
      </p:sp>
      <p:sp>
        <p:nvSpPr>
          <p:cNvPr id="14" name="Text Placeholder 13">
            <a:extLst>
              <a:ext uri="{FF2B5EF4-FFF2-40B4-BE49-F238E27FC236}">
                <a16:creationId xmlns:a16="http://schemas.microsoft.com/office/drawing/2014/main" id="{FB167287-2D8A-47FF-85FC-AA6B65549307}"/>
              </a:ext>
            </a:extLst>
          </p:cNvPr>
          <p:cNvSpPr>
            <a:spLocks noGrp="1"/>
          </p:cNvSpPr>
          <p:nvPr>
            <p:ph type="body" sz="half" idx="2"/>
          </p:nvPr>
        </p:nvSpPr>
        <p:spPr>
          <a:xfrm>
            <a:off x="477981" y="4872922"/>
            <a:ext cx="3933306" cy="1208141"/>
          </a:xfrm>
        </p:spPr>
        <p:txBody>
          <a:bodyPr vert="horz" lIns="91440" tIns="45720" rIns="91440" bIns="45720" rtlCol="0">
            <a:normAutofit/>
          </a:bodyPr>
          <a:lstStyle/>
          <a:p>
            <a:r>
              <a:rPr lang="en-US" sz="2000" dirty="0"/>
              <a:t>Cluster 0 and 1</a:t>
            </a:r>
          </a:p>
        </p:txBody>
      </p:sp>
      <p:sp>
        <p:nvSpPr>
          <p:cNvPr id="37"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Content Placeholder 15" descr="A screenshot of a cell phone&#10;&#10;Description automatically generated">
            <a:extLst>
              <a:ext uri="{FF2B5EF4-FFF2-40B4-BE49-F238E27FC236}">
                <a16:creationId xmlns:a16="http://schemas.microsoft.com/office/drawing/2014/main" id="{61E51BD4-BF71-444C-A548-40388E8893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1278513"/>
            <a:ext cx="6408836" cy="4149721"/>
          </a:xfrm>
          <a:prstGeom prst="rect">
            <a:avLst/>
          </a:prstGeom>
        </p:spPr>
      </p:pic>
    </p:spTree>
    <p:extLst>
      <p:ext uri="{BB962C8B-B14F-4D97-AF65-F5344CB8AC3E}">
        <p14:creationId xmlns:p14="http://schemas.microsoft.com/office/powerpoint/2010/main" val="78331682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425"/>
      </a:dk2>
      <a:lt2>
        <a:srgbClr val="E6E2E8"/>
      </a:lt2>
      <a:accent1>
        <a:srgbClr val="55B520"/>
      </a:accent1>
      <a:accent2>
        <a:srgbClr val="8AAE13"/>
      </a:accent2>
      <a:accent3>
        <a:srgbClr val="BB9E21"/>
      </a:accent3>
      <a:accent4>
        <a:srgbClr val="D56217"/>
      </a:accent4>
      <a:accent5>
        <a:srgbClr val="E7292D"/>
      </a:accent5>
      <a:accent6>
        <a:srgbClr val="D5176A"/>
      </a:accent6>
      <a:hlink>
        <a:srgbClr val="C05543"/>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Helvetica Neue</vt:lpstr>
      <vt:lpstr>Open Sans</vt:lpstr>
      <vt:lpstr>Arial</vt:lpstr>
      <vt:lpstr>Avenir Next LT Pro</vt:lpstr>
      <vt:lpstr>Calibri</vt:lpstr>
      <vt:lpstr>Times New Roman</vt:lpstr>
      <vt:lpstr>AccentBoxVTI</vt:lpstr>
      <vt:lpstr>The Battle of Neighborhoods -Real Estate in Manhattan </vt:lpstr>
      <vt:lpstr>Background:</vt:lpstr>
      <vt:lpstr>Business Problem:</vt:lpstr>
      <vt:lpstr>How we solve it </vt:lpstr>
      <vt:lpstr>Data Selection</vt:lpstr>
      <vt:lpstr>Methodology</vt:lpstr>
      <vt:lpstr>Result</vt:lpstr>
      <vt:lpstr>Result</vt:lpstr>
      <vt:lpstr>Result</vt:lpstr>
      <vt:lpstr>Result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-Real Estate in Manhattan </dc:title>
  <dc:creator>Ruijie Ma</dc:creator>
  <cp:lastModifiedBy>Ruijie Ma</cp:lastModifiedBy>
  <cp:revision>1</cp:revision>
  <dcterms:created xsi:type="dcterms:W3CDTF">2020-07-21T19:16:17Z</dcterms:created>
  <dcterms:modified xsi:type="dcterms:W3CDTF">2020-07-21T19:16:52Z</dcterms:modified>
</cp:coreProperties>
</file>