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5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75A1-99E7-4881-AF0B-9CB4063BF5C0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09427B2-6A9C-4C98-A28E-491ACF8C94A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75A1-99E7-4881-AF0B-9CB4063BF5C0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27B2-6A9C-4C98-A28E-491ACF8C94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75A1-99E7-4881-AF0B-9CB4063BF5C0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27B2-6A9C-4C98-A28E-491ACF8C94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75A1-99E7-4881-AF0B-9CB4063BF5C0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27B2-6A9C-4C98-A28E-491ACF8C94A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75A1-99E7-4881-AF0B-9CB4063BF5C0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09427B2-6A9C-4C98-A28E-491ACF8C94A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75A1-99E7-4881-AF0B-9CB4063BF5C0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27B2-6A9C-4C98-A28E-491ACF8C94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75A1-99E7-4881-AF0B-9CB4063BF5C0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27B2-6A9C-4C98-A28E-491ACF8C94A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75A1-99E7-4881-AF0B-9CB4063BF5C0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27B2-6A9C-4C98-A28E-491ACF8C94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75A1-99E7-4881-AF0B-9CB4063BF5C0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27B2-6A9C-4C98-A28E-491ACF8C94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75A1-99E7-4881-AF0B-9CB4063BF5C0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427B2-6A9C-4C98-A28E-491ACF8C94A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675A1-99E7-4881-AF0B-9CB4063BF5C0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09427B2-6A9C-4C98-A28E-491ACF8C94A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24675A1-99E7-4881-AF0B-9CB4063BF5C0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09427B2-6A9C-4C98-A28E-491ACF8C94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ko-KR" sz="4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OBD II PC TOOL</a:t>
            </a:r>
            <a:endParaRPr lang="ko-KR" altLang="ko-KR" sz="4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8964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직사각형 2"/>
          <p:cNvSpPr/>
          <p:nvPr/>
        </p:nvSpPr>
        <p:spPr bwMode="auto">
          <a:xfrm>
            <a:off x="0" y="1452563"/>
            <a:ext cx="9286875" cy="53292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ko-KR" altLang="en-US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44462" y="1636713"/>
            <a:ext cx="2901950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ko-KR"/>
              <a:t>New OBD Data Analysis</a:t>
            </a:r>
            <a:endParaRPr lang="ko-KR" altLang="en-US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7270750" y="2460625"/>
            <a:ext cx="1403350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Select folder</a:t>
            </a:r>
            <a:endParaRPr lang="ko-KR" altLang="en-US"/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8169275" y="1974850"/>
            <a:ext cx="560387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Exit</a:t>
            </a:r>
            <a:endParaRPr lang="ko-KR" altLang="en-US"/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4032250" y="2460625"/>
            <a:ext cx="2878137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ko-KR"/>
              <a:t>C:\download\test</a:t>
            </a:r>
            <a:endParaRPr lang="ko-KR" altLang="en-US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215900" y="3055938"/>
            <a:ext cx="1831975" cy="338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/>
              <a:t>Show New data</a:t>
            </a:r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2016125" y="3073400"/>
            <a:ext cx="1419225" cy="338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/>
              <a:t>Sort by PID</a:t>
            </a:r>
            <a:endParaRPr lang="ko-KR" altLang="en-US" sz="1600"/>
          </a:p>
        </p:txBody>
      </p:sp>
      <p:sp>
        <p:nvSpPr>
          <p:cNvPr id="11" name="직사각형 11"/>
          <p:cNvSpPr/>
          <p:nvPr/>
        </p:nvSpPr>
        <p:spPr bwMode="auto">
          <a:xfrm>
            <a:off x="101600" y="3905250"/>
            <a:ext cx="8855075" cy="25939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ko-KR" altLang="en-US"/>
          </a:p>
        </p:txBody>
      </p:sp>
      <p:cxnSp>
        <p:nvCxnSpPr>
          <p:cNvPr id="12" name="직선 연결선 7"/>
          <p:cNvCxnSpPr>
            <a:cxnSpLocks noChangeShapeType="1"/>
          </p:cNvCxnSpPr>
          <p:nvPr/>
        </p:nvCxnSpPr>
        <p:spPr bwMode="auto">
          <a:xfrm>
            <a:off x="144462" y="4346575"/>
            <a:ext cx="88550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직선 연결선 8"/>
          <p:cNvCxnSpPr>
            <a:cxnSpLocks noChangeShapeType="1"/>
          </p:cNvCxnSpPr>
          <p:nvPr/>
        </p:nvCxnSpPr>
        <p:spPr bwMode="auto">
          <a:xfrm>
            <a:off x="1901825" y="3971925"/>
            <a:ext cx="0" cy="28098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388937" y="3987800"/>
            <a:ext cx="11096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File name</a:t>
            </a:r>
            <a:endParaRPr lang="ko-KR" altLang="en-US"/>
          </a:p>
        </p:txBody>
      </p:sp>
      <p:sp>
        <p:nvSpPr>
          <p:cNvPr id="15" name="TextBox 12"/>
          <p:cNvSpPr txBox="1">
            <a:spLocks noChangeArrowheads="1"/>
          </p:cNvSpPr>
          <p:nvPr/>
        </p:nvSpPr>
        <p:spPr bwMode="auto">
          <a:xfrm>
            <a:off x="2046287" y="3971925"/>
            <a:ext cx="1082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OBD data</a:t>
            </a:r>
            <a:endParaRPr lang="ko-KR" altLang="en-US"/>
          </a:p>
        </p:txBody>
      </p:sp>
      <p:cxnSp>
        <p:nvCxnSpPr>
          <p:cNvPr id="16" name="직선 연결선 17"/>
          <p:cNvCxnSpPr>
            <a:cxnSpLocks noChangeShapeType="1"/>
            <a:endCxn id="4" idx="2"/>
          </p:cNvCxnSpPr>
          <p:nvPr/>
        </p:nvCxnSpPr>
        <p:spPr bwMode="auto">
          <a:xfrm>
            <a:off x="4637087" y="3971925"/>
            <a:ext cx="6350" cy="28098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연결선 18"/>
          <p:cNvCxnSpPr>
            <a:cxnSpLocks noChangeShapeType="1"/>
          </p:cNvCxnSpPr>
          <p:nvPr/>
        </p:nvCxnSpPr>
        <p:spPr bwMode="auto">
          <a:xfrm>
            <a:off x="5645150" y="3971925"/>
            <a:ext cx="0" cy="28098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직선 연결선 19"/>
          <p:cNvCxnSpPr>
            <a:cxnSpLocks noChangeShapeType="1"/>
          </p:cNvCxnSpPr>
          <p:nvPr/>
        </p:nvCxnSpPr>
        <p:spPr bwMode="auto">
          <a:xfrm>
            <a:off x="6796087" y="3971925"/>
            <a:ext cx="0" cy="28098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20"/>
          <p:cNvSpPr txBox="1">
            <a:spLocks noChangeArrowheads="1"/>
          </p:cNvSpPr>
          <p:nvPr/>
        </p:nvSpPr>
        <p:spPr bwMode="auto">
          <a:xfrm>
            <a:off x="4859337" y="3990975"/>
            <a:ext cx="51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PID</a:t>
            </a:r>
            <a:endParaRPr lang="ko-KR" altLang="en-US"/>
          </a:p>
        </p:txBody>
      </p:sp>
      <p:sp>
        <p:nvSpPr>
          <p:cNvPr id="20" name="TextBox 21"/>
          <p:cNvSpPr txBox="1">
            <a:spLocks noChangeArrowheads="1"/>
          </p:cNvSpPr>
          <p:nvPr/>
        </p:nvSpPr>
        <p:spPr bwMode="auto">
          <a:xfrm>
            <a:off x="6011862" y="3990975"/>
            <a:ext cx="619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Data</a:t>
            </a:r>
            <a:endParaRPr lang="ko-KR" altLang="en-US"/>
          </a:p>
        </p:txBody>
      </p:sp>
      <p:cxnSp>
        <p:nvCxnSpPr>
          <p:cNvPr id="21" name="직선 연결선 23"/>
          <p:cNvCxnSpPr>
            <a:cxnSpLocks noChangeShapeType="1"/>
          </p:cNvCxnSpPr>
          <p:nvPr/>
        </p:nvCxnSpPr>
        <p:spPr bwMode="auto">
          <a:xfrm>
            <a:off x="101600" y="5053013"/>
            <a:ext cx="88550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직사각형 4"/>
          <p:cNvSpPr>
            <a:spLocks noChangeArrowheads="1"/>
          </p:cNvSpPr>
          <p:nvPr/>
        </p:nvSpPr>
        <p:spPr bwMode="auto">
          <a:xfrm>
            <a:off x="1901825" y="4367213"/>
            <a:ext cx="3181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/>
              <a:t>ff9d0d5301000008200010ff00ff002e44</a:t>
            </a:r>
            <a:endParaRPr lang="ko-KR" altLang="en-US" sz="1200"/>
          </a:p>
        </p:txBody>
      </p:sp>
      <p:sp>
        <p:nvSpPr>
          <p:cNvPr id="23" name="직사각형 5"/>
          <p:cNvSpPr>
            <a:spLocks noChangeArrowheads="1"/>
          </p:cNvSpPr>
          <p:nvPr/>
        </p:nvSpPr>
        <p:spPr bwMode="auto">
          <a:xfrm>
            <a:off x="1901825" y="4621213"/>
            <a:ext cx="3181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/>
              <a:t>ff9d0d5301000008200010ff00ff305e04</a:t>
            </a:r>
            <a:endParaRPr lang="ko-KR" altLang="en-US" sz="1200"/>
          </a:p>
        </p:txBody>
      </p:sp>
      <p:sp>
        <p:nvSpPr>
          <p:cNvPr id="24" name="직사각형 6"/>
          <p:cNvSpPr>
            <a:spLocks noChangeArrowheads="1"/>
          </p:cNvSpPr>
          <p:nvPr/>
        </p:nvSpPr>
        <p:spPr bwMode="auto">
          <a:xfrm>
            <a:off x="1925637" y="4803775"/>
            <a:ext cx="3181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/>
              <a:t>ff9d0d5301000008200010ff00ff204e04</a:t>
            </a:r>
            <a:endParaRPr lang="ko-KR" altLang="en-US" sz="1200"/>
          </a:p>
        </p:txBody>
      </p:sp>
      <p:cxnSp>
        <p:nvCxnSpPr>
          <p:cNvPr id="25" name="직선 연결선 43"/>
          <p:cNvCxnSpPr>
            <a:cxnSpLocks noChangeShapeType="1"/>
          </p:cNvCxnSpPr>
          <p:nvPr/>
        </p:nvCxnSpPr>
        <p:spPr bwMode="auto">
          <a:xfrm>
            <a:off x="144462" y="5053013"/>
            <a:ext cx="88550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직선 연결선 46"/>
          <p:cNvCxnSpPr>
            <a:cxnSpLocks noChangeShapeType="1"/>
          </p:cNvCxnSpPr>
          <p:nvPr/>
        </p:nvCxnSpPr>
        <p:spPr bwMode="auto">
          <a:xfrm>
            <a:off x="101600" y="5759450"/>
            <a:ext cx="88550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직사각형 47"/>
          <p:cNvSpPr>
            <a:spLocks noChangeArrowheads="1"/>
          </p:cNvSpPr>
          <p:nvPr/>
        </p:nvSpPr>
        <p:spPr bwMode="auto">
          <a:xfrm>
            <a:off x="1901825" y="5073650"/>
            <a:ext cx="3181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/>
              <a:t>ff9d0d5301000008200010ff00ff002e44</a:t>
            </a:r>
            <a:endParaRPr lang="ko-KR" altLang="en-US" sz="1200"/>
          </a:p>
        </p:txBody>
      </p:sp>
      <p:sp>
        <p:nvSpPr>
          <p:cNvPr id="28" name="직사각형 48"/>
          <p:cNvSpPr>
            <a:spLocks noChangeArrowheads="1"/>
          </p:cNvSpPr>
          <p:nvPr/>
        </p:nvSpPr>
        <p:spPr bwMode="auto">
          <a:xfrm>
            <a:off x="1901825" y="5326063"/>
            <a:ext cx="3181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/>
              <a:t>ff9d0d5301000008200010ff00ff305e04</a:t>
            </a:r>
            <a:endParaRPr lang="ko-KR" altLang="en-US" sz="1200"/>
          </a:p>
        </p:txBody>
      </p:sp>
      <p:sp>
        <p:nvSpPr>
          <p:cNvPr id="29" name="직사각형 49"/>
          <p:cNvSpPr>
            <a:spLocks noChangeArrowheads="1"/>
          </p:cNvSpPr>
          <p:nvPr/>
        </p:nvSpPr>
        <p:spPr bwMode="auto">
          <a:xfrm>
            <a:off x="1925637" y="5510213"/>
            <a:ext cx="3181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/>
              <a:t>ff9d0d5301000008200010ff00ff204e04</a:t>
            </a:r>
            <a:endParaRPr lang="ko-KR" altLang="en-US" sz="1200"/>
          </a:p>
        </p:txBody>
      </p:sp>
      <p:sp>
        <p:nvSpPr>
          <p:cNvPr id="30" name="직사각형 32"/>
          <p:cNvSpPr/>
          <p:nvPr/>
        </p:nvSpPr>
        <p:spPr bwMode="auto">
          <a:xfrm>
            <a:off x="101600" y="3540125"/>
            <a:ext cx="719137" cy="2889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r>
              <a:rPr lang="en-US" altLang="ko-KR"/>
              <a:t>PID</a:t>
            </a:r>
            <a:endParaRPr lang="ko-KR" altLang="en-US"/>
          </a:p>
        </p:txBody>
      </p:sp>
      <p:sp>
        <p:nvSpPr>
          <p:cNvPr id="31" name="직사각형 33"/>
          <p:cNvSpPr/>
          <p:nvPr/>
        </p:nvSpPr>
        <p:spPr bwMode="auto">
          <a:xfrm>
            <a:off x="820737" y="3540125"/>
            <a:ext cx="1104900" cy="2889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r>
              <a:rPr lang="en-US" altLang="ko-KR"/>
              <a:t>xxx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166937" y="3552825"/>
            <a:ext cx="646113" cy="338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/>
              <a:t>Sort</a:t>
            </a:r>
            <a:endParaRPr lang="ko-KR" altLang="en-US" sz="1600"/>
          </a:p>
        </p:txBody>
      </p:sp>
      <p:cxnSp>
        <p:nvCxnSpPr>
          <p:cNvPr id="33" name="직선 화살표 연결선 56"/>
          <p:cNvCxnSpPr>
            <a:cxnSpLocks noChangeShapeType="1"/>
            <a:stCxn id="14" idx="3"/>
          </p:cNvCxnSpPr>
          <p:nvPr/>
        </p:nvCxnSpPr>
        <p:spPr bwMode="auto">
          <a:xfrm flipH="1" flipV="1">
            <a:off x="1373187" y="2460625"/>
            <a:ext cx="125413" cy="16811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57"/>
          <p:cNvSpPr txBox="1">
            <a:spLocks noChangeArrowheads="1"/>
          </p:cNvSpPr>
          <p:nvPr/>
        </p:nvSpPr>
        <p:spPr bwMode="auto">
          <a:xfrm>
            <a:off x="106362" y="2143125"/>
            <a:ext cx="56800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Sort list : All / Normal / Turn signal / Brake / Accelerator/Steering wheel 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35" name="직사각형 1"/>
          <p:cNvSpPr>
            <a:spLocks noChangeArrowheads="1"/>
          </p:cNvSpPr>
          <p:nvPr/>
        </p:nvSpPr>
        <p:spPr bwMode="auto">
          <a:xfrm>
            <a:off x="2466975" y="3008313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①</a:t>
            </a:r>
            <a:endParaRPr lang="ko-KR" altLang="en-US"/>
          </a:p>
        </p:txBody>
      </p:sp>
      <p:sp>
        <p:nvSpPr>
          <p:cNvPr id="36" name="직사각형 3"/>
          <p:cNvSpPr>
            <a:spLocks noChangeArrowheads="1"/>
          </p:cNvSpPr>
          <p:nvPr/>
        </p:nvSpPr>
        <p:spPr bwMode="auto">
          <a:xfrm>
            <a:off x="1560512" y="3473450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②</a:t>
            </a:r>
            <a:endParaRPr lang="ko-KR" altLang="en-US"/>
          </a:p>
        </p:txBody>
      </p:sp>
      <p:sp>
        <p:nvSpPr>
          <p:cNvPr id="37" name="직사각형 4"/>
          <p:cNvSpPr>
            <a:spLocks noChangeArrowheads="1"/>
          </p:cNvSpPr>
          <p:nvPr/>
        </p:nvSpPr>
        <p:spPr bwMode="auto">
          <a:xfrm>
            <a:off x="2608262" y="3508375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③</a:t>
            </a:r>
            <a:endParaRPr lang="ko-KR" altLang="en-US"/>
          </a:p>
        </p:txBody>
      </p:sp>
      <p:sp>
        <p:nvSpPr>
          <p:cNvPr id="38" name="직사각형 5"/>
          <p:cNvSpPr>
            <a:spLocks noChangeArrowheads="1"/>
          </p:cNvSpPr>
          <p:nvPr/>
        </p:nvSpPr>
        <p:spPr bwMode="auto">
          <a:xfrm>
            <a:off x="1987550" y="5784850"/>
            <a:ext cx="39862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④ </a:t>
            </a:r>
            <a:r>
              <a:rPr lang="en-US" altLang="ko-KR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display the information for specific PID </a:t>
            </a:r>
            <a:endParaRPr lang="ko-KR" altLang="en-US"/>
          </a:p>
        </p:txBody>
      </p:sp>
      <p:sp>
        <p:nvSpPr>
          <p:cNvPr id="39" name="직사각형 15"/>
          <p:cNvSpPr>
            <a:spLocks noChangeArrowheads="1"/>
          </p:cNvSpPr>
          <p:nvPr/>
        </p:nvSpPr>
        <p:spPr bwMode="auto">
          <a:xfrm>
            <a:off x="222250" y="4554538"/>
            <a:ext cx="2143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/>
              <a:t>Left signal Data  log file</a:t>
            </a:r>
          </a:p>
        </p:txBody>
      </p:sp>
      <p:sp>
        <p:nvSpPr>
          <p:cNvPr id="40" name="직사각형 15"/>
          <p:cNvSpPr>
            <a:spLocks noChangeArrowheads="1"/>
          </p:cNvSpPr>
          <p:nvPr/>
        </p:nvSpPr>
        <p:spPr bwMode="auto">
          <a:xfrm>
            <a:off x="171450" y="5178425"/>
            <a:ext cx="2143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/>
              <a:t>Left signal Data  log file</a:t>
            </a:r>
          </a:p>
        </p:txBody>
      </p:sp>
      <p:sp>
        <p:nvSpPr>
          <p:cNvPr id="41" name="TextBox 41"/>
          <p:cNvSpPr txBox="1">
            <a:spLocks noChangeArrowheads="1"/>
          </p:cNvSpPr>
          <p:nvPr/>
        </p:nvSpPr>
        <p:spPr bwMode="auto">
          <a:xfrm>
            <a:off x="3352800" y="3103563"/>
            <a:ext cx="2730500" cy="338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/>
              <a:t>Analysis with two files </a:t>
            </a:r>
            <a:endParaRPr lang="ko-KR" altLang="en-US" sz="1600"/>
          </a:p>
        </p:txBody>
      </p:sp>
      <p:sp>
        <p:nvSpPr>
          <p:cNvPr id="42" name="TextBox 40"/>
          <p:cNvSpPr txBox="1">
            <a:spLocks noChangeArrowheads="1"/>
          </p:cNvSpPr>
          <p:nvPr/>
        </p:nvSpPr>
        <p:spPr bwMode="auto">
          <a:xfrm>
            <a:off x="5872162" y="3105150"/>
            <a:ext cx="2049463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/>
              <a:t>Analysis with DB</a:t>
            </a:r>
            <a:endParaRPr lang="ko-KR" altLang="en-US" sz="1600"/>
          </a:p>
        </p:txBody>
      </p:sp>
      <p:sp>
        <p:nvSpPr>
          <p:cNvPr id="43" name="TextBox 41"/>
          <p:cNvSpPr txBox="1">
            <a:spLocks noChangeArrowheads="1"/>
          </p:cNvSpPr>
          <p:nvPr/>
        </p:nvSpPr>
        <p:spPr bwMode="auto">
          <a:xfrm>
            <a:off x="7808912" y="3086100"/>
            <a:ext cx="2724150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/>
              <a:t>Analysis with New data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496398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직사각형 2"/>
          <p:cNvSpPr/>
          <p:nvPr/>
        </p:nvSpPr>
        <p:spPr bwMode="auto">
          <a:xfrm>
            <a:off x="-17462" y="1452563"/>
            <a:ext cx="9286875" cy="53292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ko-KR" altLang="en-US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27000" y="1636713"/>
            <a:ext cx="2901950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ko-KR"/>
              <a:t>New OBD Data Analysis</a:t>
            </a:r>
            <a:endParaRPr lang="ko-KR" altLang="en-US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7253288" y="2460625"/>
            <a:ext cx="1403350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Select folder</a:t>
            </a:r>
            <a:endParaRPr lang="ko-KR" altLang="en-US"/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8151813" y="1974850"/>
            <a:ext cx="560387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Exit</a:t>
            </a:r>
            <a:endParaRPr lang="ko-KR" altLang="en-US"/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4014788" y="2460625"/>
            <a:ext cx="2878137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ko-KR"/>
              <a:t>C:\download\test</a:t>
            </a:r>
            <a:endParaRPr lang="ko-KR" altLang="en-US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198438" y="3055938"/>
            <a:ext cx="1831975" cy="338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/>
              <a:t>Show New data</a:t>
            </a:r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1998663" y="3073400"/>
            <a:ext cx="1419225" cy="338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/>
              <a:t>Sort by PID</a:t>
            </a:r>
            <a:endParaRPr lang="ko-KR" altLang="en-US" sz="1600"/>
          </a:p>
        </p:txBody>
      </p:sp>
      <p:sp>
        <p:nvSpPr>
          <p:cNvPr id="11" name="직사각형 11"/>
          <p:cNvSpPr/>
          <p:nvPr/>
        </p:nvSpPr>
        <p:spPr bwMode="auto">
          <a:xfrm>
            <a:off x="84138" y="3905250"/>
            <a:ext cx="8855075" cy="25939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ko-KR" altLang="en-US"/>
          </a:p>
        </p:txBody>
      </p:sp>
      <p:cxnSp>
        <p:nvCxnSpPr>
          <p:cNvPr id="12" name="직선 연결선 7"/>
          <p:cNvCxnSpPr>
            <a:cxnSpLocks noChangeShapeType="1"/>
          </p:cNvCxnSpPr>
          <p:nvPr/>
        </p:nvCxnSpPr>
        <p:spPr bwMode="auto">
          <a:xfrm>
            <a:off x="127000" y="4346575"/>
            <a:ext cx="88550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직선 연결선 8"/>
          <p:cNvCxnSpPr>
            <a:cxnSpLocks noChangeShapeType="1"/>
          </p:cNvCxnSpPr>
          <p:nvPr/>
        </p:nvCxnSpPr>
        <p:spPr bwMode="auto">
          <a:xfrm>
            <a:off x="1884363" y="3971925"/>
            <a:ext cx="0" cy="28098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371475" y="3987800"/>
            <a:ext cx="11096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File name</a:t>
            </a:r>
            <a:endParaRPr lang="ko-KR" altLang="en-US"/>
          </a:p>
        </p:txBody>
      </p:sp>
      <p:sp>
        <p:nvSpPr>
          <p:cNvPr id="15" name="TextBox 12"/>
          <p:cNvSpPr txBox="1">
            <a:spLocks noChangeArrowheads="1"/>
          </p:cNvSpPr>
          <p:nvPr/>
        </p:nvSpPr>
        <p:spPr bwMode="auto">
          <a:xfrm>
            <a:off x="2028825" y="3971925"/>
            <a:ext cx="1082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OBD data</a:t>
            </a:r>
            <a:endParaRPr lang="ko-KR" altLang="en-US"/>
          </a:p>
        </p:txBody>
      </p:sp>
      <p:cxnSp>
        <p:nvCxnSpPr>
          <p:cNvPr id="16" name="직선 연결선 17"/>
          <p:cNvCxnSpPr>
            <a:cxnSpLocks noChangeShapeType="1"/>
            <a:endCxn id="4" idx="2"/>
          </p:cNvCxnSpPr>
          <p:nvPr/>
        </p:nvCxnSpPr>
        <p:spPr bwMode="auto">
          <a:xfrm>
            <a:off x="4619625" y="3971925"/>
            <a:ext cx="6350" cy="28098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연결선 18"/>
          <p:cNvCxnSpPr>
            <a:cxnSpLocks noChangeShapeType="1"/>
          </p:cNvCxnSpPr>
          <p:nvPr/>
        </p:nvCxnSpPr>
        <p:spPr bwMode="auto">
          <a:xfrm>
            <a:off x="5627688" y="3971925"/>
            <a:ext cx="0" cy="28098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직선 연결선 19"/>
          <p:cNvCxnSpPr>
            <a:cxnSpLocks noChangeShapeType="1"/>
          </p:cNvCxnSpPr>
          <p:nvPr/>
        </p:nvCxnSpPr>
        <p:spPr bwMode="auto">
          <a:xfrm>
            <a:off x="6778625" y="3971925"/>
            <a:ext cx="0" cy="28098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20"/>
          <p:cNvSpPr txBox="1">
            <a:spLocks noChangeArrowheads="1"/>
          </p:cNvSpPr>
          <p:nvPr/>
        </p:nvSpPr>
        <p:spPr bwMode="auto">
          <a:xfrm>
            <a:off x="4841875" y="3990975"/>
            <a:ext cx="51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PID</a:t>
            </a:r>
            <a:endParaRPr lang="ko-KR" altLang="en-US"/>
          </a:p>
        </p:txBody>
      </p:sp>
      <p:sp>
        <p:nvSpPr>
          <p:cNvPr id="20" name="TextBox 21"/>
          <p:cNvSpPr txBox="1">
            <a:spLocks noChangeArrowheads="1"/>
          </p:cNvSpPr>
          <p:nvPr/>
        </p:nvSpPr>
        <p:spPr bwMode="auto">
          <a:xfrm>
            <a:off x="5994400" y="3990975"/>
            <a:ext cx="619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Data</a:t>
            </a:r>
            <a:endParaRPr lang="ko-KR" altLang="en-US"/>
          </a:p>
        </p:txBody>
      </p:sp>
      <p:cxnSp>
        <p:nvCxnSpPr>
          <p:cNvPr id="21" name="직선 연결선 23"/>
          <p:cNvCxnSpPr>
            <a:cxnSpLocks noChangeShapeType="1"/>
          </p:cNvCxnSpPr>
          <p:nvPr/>
        </p:nvCxnSpPr>
        <p:spPr bwMode="auto">
          <a:xfrm>
            <a:off x="84138" y="5053013"/>
            <a:ext cx="88550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직사각형 4"/>
          <p:cNvSpPr>
            <a:spLocks noChangeArrowheads="1"/>
          </p:cNvSpPr>
          <p:nvPr/>
        </p:nvSpPr>
        <p:spPr bwMode="auto">
          <a:xfrm>
            <a:off x="1884363" y="4367213"/>
            <a:ext cx="3181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/>
              <a:t>ff9d0d5301000008200010ff00ff002e44</a:t>
            </a:r>
            <a:endParaRPr lang="ko-KR" altLang="en-US" sz="1200"/>
          </a:p>
        </p:txBody>
      </p:sp>
      <p:sp>
        <p:nvSpPr>
          <p:cNvPr id="23" name="직사각형 5"/>
          <p:cNvSpPr>
            <a:spLocks noChangeArrowheads="1"/>
          </p:cNvSpPr>
          <p:nvPr/>
        </p:nvSpPr>
        <p:spPr bwMode="auto">
          <a:xfrm>
            <a:off x="1884363" y="4621213"/>
            <a:ext cx="3181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/>
              <a:t>ff9d0d5301000008200010ff00ff305e04</a:t>
            </a:r>
            <a:endParaRPr lang="ko-KR" altLang="en-US" sz="1200"/>
          </a:p>
        </p:txBody>
      </p:sp>
      <p:sp>
        <p:nvSpPr>
          <p:cNvPr id="24" name="직사각형 6"/>
          <p:cNvSpPr>
            <a:spLocks noChangeArrowheads="1"/>
          </p:cNvSpPr>
          <p:nvPr/>
        </p:nvSpPr>
        <p:spPr bwMode="auto">
          <a:xfrm>
            <a:off x="1908175" y="4803775"/>
            <a:ext cx="3181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/>
              <a:t>ff9d0d5301000008200010ff00ff204e04</a:t>
            </a:r>
            <a:endParaRPr lang="ko-KR" altLang="en-US" sz="1200"/>
          </a:p>
        </p:txBody>
      </p:sp>
      <p:cxnSp>
        <p:nvCxnSpPr>
          <p:cNvPr id="25" name="직선 연결선 43"/>
          <p:cNvCxnSpPr>
            <a:cxnSpLocks noChangeShapeType="1"/>
          </p:cNvCxnSpPr>
          <p:nvPr/>
        </p:nvCxnSpPr>
        <p:spPr bwMode="auto">
          <a:xfrm>
            <a:off x="127000" y="5053013"/>
            <a:ext cx="88550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직선 연결선 46"/>
          <p:cNvCxnSpPr>
            <a:cxnSpLocks noChangeShapeType="1"/>
          </p:cNvCxnSpPr>
          <p:nvPr/>
        </p:nvCxnSpPr>
        <p:spPr bwMode="auto">
          <a:xfrm>
            <a:off x="84138" y="5759450"/>
            <a:ext cx="88550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직사각형 47"/>
          <p:cNvSpPr>
            <a:spLocks noChangeArrowheads="1"/>
          </p:cNvSpPr>
          <p:nvPr/>
        </p:nvSpPr>
        <p:spPr bwMode="auto">
          <a:xfrm>
            <a:off x="1884363" y="5073650"/>
            <a:ext cx="3181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/>
              <a:t>ff9d0d5301000008200010ff00ff002e44</a:t>
            </a:r>
            <a:endParaRPr lang="ko-KR" altLang="en-US" sz="1200"/>
          </a:p>
        </p:txBody>
      </p:sp>
      <p:sp>
        <p:nvSpPr>
          <p:cNvPr id="28" name="직사각형 48"/>
          <p:cNvSpPr>
            <a:spLocks noChangeArrowheads="1"/>
          </p:cNvSpPr>
          <p:nvPr/>
        </p:nvSpPr>
        <p:spPr bwMode="auto">
          <a:xfrm>
            <a:off x="1884363" y="5326063"/>
            <a:ext cx="3181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/>
              <a:t>ff9d0d5301000008200010ff00ff305e04</a:t>
            </a:r>
            <a:endParaRPr lang="ko-KR" altLang="en-US" sz="1200"/>
          </a:p>
        </p:txBody>
      </p:sp>
      <p:sp>
        <p:nvSpPr>
          <p:cNvPr id="29" name="직사각형 49"/>
          <p:cNvSpPr>
            <a:spLocks noChangeArrowheads="1"/>
          </p:cNvSpPr>
          <p:nvPr/>
        </p:nvSpPr>
        <p:spPr bwMode="auto">
          <a:xfrm>
            <a:off x="1908175" y="5510213"/>
            <a:ext cx="3181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/>
              <a:t>ff9d0d5301000008200010ff00ff204e04</a:t>
            </a:r>
            <a:endParaRPr lang="ko-KR" altLang="en-US" sz="1200"/>
          </a:p>
        </p:txBody>
      </p:sp>
      <p:sp>
        <p:nvSpPr>
          <p:cNvPr id="30" name="직사각형 32"/>
          <p:cNvSpPr/>
          <p:nvPr/>
        </p:nvSpPr>
        <p:spPr bwMode="auto">
          <a:xfrm>
            <a:off x="84138" y="3540125"/>
            <a:ext cx="719137" cy="2889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r>
              <a:rPr lang="en-US" altLang="ko-KR"/>
              <a:t>PID</a:t>
            </a:r>
            <a:endParaRPr lang="ko-KR" altLang="en-US"/>
          </a:p>
        </p:txBody>
      </p:sp>
      <p:sp>
        <p:nvSpPr>
          <p:cNvPr id="31" name="직사각형 33"/>
          <p:cNvSpPr/>
          <p:nvPr/>
        </p:nvSpPr>
        <p:spPr bwMode="auto">
          <a:xfrm>
            <a:off x="803275" y="3540125"/>
            <a:ext cx="1104900" cy="2889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r>
              <a:rPr lang="en-US" altLang="ko-KR"/>
              <a:t>xxx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149475" y="3552825"/>
            <a:ext cx="646113" cy="338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/>
              <a:t>Sort</a:t>
            </a:r>
            <a:endParaRPr lang="ko-KR" altLang="en-US" sz="1600"/>
          </a:p>
        </p:txBody>
      </p:sp>
      <p:cxnSp>
        <p:nvCxnSpPr>
          <p:cNvPr id="33" name="직선 화살표 연결선 56"/>
          <p:cNvCxnSpPr>
            <a:cxnSpLocks noChangeShapeType="1"/>
            <a:stCxn id="14" idx="3"/>
          </p:cNvCxnSpPr>
          <p:nvPr/>
        </p:nvCxnSpPr>
        <p:spPr bwMode="auto">
          <a:xfrm flipH="1" flipV="1">
            <a:off x="1355725" y="2460625"/>
            <a:ext cx="125413" cy="16811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57"/>
          <p:cNvSpPr txBox="1">
            <a:spLocks noChangeArrowheads="1"/>
          </p:cNvSpPr>
          <p:nvPr/>
        </p:nvSpPr>
        <p:spPr bwMode="auto">
          <a:xfrm>
            <a:off x="88900" y="2143125"/>
            <a:ext cx="56800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Sort list : All / Normal / Turn signal / Brake / Accelerator/Steering wheel 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35" name="직사각형 1"/>
          <p:cNvSpPr>
            <a:spLocks noChangeArrowheads="1"/>
          </p:cNvSpPr>
          <p:nvPr/>
        </p:nvSpPr>
        <p:spPr bwMode="auto">
          <a:xfrm>
            <a:off x="2449513" y="3008313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①</a:t>
            </a:r>
            <a:endParaRPr lang="ko-KR" altLang="en-US"/>
          </a:p>
        </p:txBody>
      </p:sp>
      <p:sp>
        <p:nvSpPr>
          <p:cNvPr id="36" name="직사각형 3"/>
          <p:cNvSpPr>
            <a:spLocks noChangeArrowheads="1"/>
          </p:cNvSpPr>
          <p:nvPr/>
        </p:nvSpPr>
        <p:spPr bwMode="auto">
          <a:xfrm>
            <a:off x="1543050" y="3473450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②</a:t>
            </a:r>
            <a:endParaRPr lang="ko-KR" altLang="en-US"/>
          </a:p>
        </p:txBody>
      </p:sp>
      <p:sp>
        <p:nvSpPr>
          <p:cNvPr id="37" name="직사각형 4"/>
          <p:cNvSpPr>
            <a:spLocks noChangeArrowheads="1"/>
          </p:cNvSpPr>
          <p:nvPr/>
        </p:nvSpPr>
        <p:spPr bwMode="auto">
          <a:xfrm>
            <a:off x="2590800" y="3508375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③</a:t>
            </a:r>
            <a:endParaRPr lang="ko-KR" altLang="en-US"/>
          </a:p>
        </p:txBody>
      </p:sp>
      <p:sp>
        <p:nvSpPr>
          <p:cNvPr id="38" name="직사각형 15"/>
          <p:cNvSpPr>
            <a:spLocks noChangeArrowheads="1"/>
          </p:cNvSpPr>
          <p:nvPr/>
        </p:nvSpPr>
        <p:spPr bwMode="auto">
          <a:xfrm>
            <a:off x="204788" y="4554538"/>
            <a:ext cx="2143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/>
              <a:t>Left signal Data  log file</a:t>
            </a:r>
          </a:p>
        </p:txBody>
      </p:sp>
      <p:sp>
        <p:nvSpPr>
          <p:cNvPr id="39" name="직사각형 15"/>
          <p:cNvSpPr>
            <a:spLocks noChangeArrowheads="1"/>
          </p:cNvSpPr>
          <p:nvPr/>
        </p:nvSpPr>
        <p:spPr bwMode="auto">
          <a:xfrm>
            <a:off x="153988" y="5178425"/>
            <a:ext cx="2143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/>
              <a:t>Left signal Data  log file</a:t>
            </a:r>
          </a:p>
        </p:txBody>
      </p:sp>
      <p:sp>
        <p:nvSpPr>
          <p:cNvPr id="40" name="직사각형 8"/>
          <p:cNvSpPr>
            <a:spLocks noChangeArrowheads="1"/>
          </p:cNvSpPr>
          <p:nvPr/>
        </p:nvSpPr>
        <p:spPr bwMode="auto">
          <a:xfrm>
            <a:off x="4697413" y="5097463"/>
            <a:ext cx="4524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④ </a:t>
            </a:r>
            <a:r>
              <a:rPr lang="en-US" altLang="ko-KR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In case of the same PID, Data change value is blinking </a:t>
            </a:r>
            <a:endParaRPr lang="ko-KR" altLang="en-US"/>
          </a:p>
        </p:txBody>
      </p:sp>
      <p:sp>
        <p:nvSpPr>
          <p:cNvPr id="41" name="TextBox 41"/>
          <p:cNvSpPr txBox="1">
            <a:spLocks noChangeArrowheads="1"/>
          </p:cNvSpPr>
          <p:nvPr/>
        </p:nvSpPr>
        <p:spPr bwMode="auto">
          <a:xfrm>
            <a:off x="3335338" y="3103563"/>
            <a:ext cx="2730500" cy="338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/>
              <a:t>Analysis with two files </a:t>
            </a:r>
            <a:endParaRPr lang="ko-KR" altLang="en-US" sz="1600"/>
          </a:p>
        </p:txBody>
      </p:sp>
      <p:sp>
        <p:nvSpPr>
          <p:cNvPr id="42" name="TextBox 40"/>
          <p:cNvSpPr txBox="1">
            <a:spLocks noChangeArrowheads="1"/>
          </p:cNvSpPr>
          <p:nvPr/>
        </p:nvSpPr>
        <p:spPr bwMode="auto">
          <a:xfrm>
            <a:off x="5854700" y="3105150"/>
            <a:ext cx="2049463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/>
              <a:t>Analysis with DB</a:t>
            </a:r>
            <a:endParaRPr lang="ko-KR" altLang="en-US" sz="1600"/>
          </a:p>
        </p:txBody>
      </p:sp>
      <p:sp>
        <p:nvSpPr>
          <p:cNvPr id="43" name="TextBox 41"/>
          <p:cNvSpPr txBox="1">
            <a:spLocks noChangeArrowheads="1"/>
          </p:cNvSpPr>
          <p:nvPr/>
        </p:nvSpPr>
        <p:spPr bwMode="auto">
          <a:xfrm>
            <a:off x="7791450" y="3086100"/>
            <a:ext cx="2724150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/>
              <a:t>Analysis with New data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33059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직사각형 2"/>
          <p:cNvSpPr/>
          <p:nvPr/>
        </p:nvSpPr>
        <p:spPr bwMode="auto">
          <a:xfrm>
            <a:off x="17463" y="1447800"/>
            <a:ext cx="9286875" cy="53292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ko-KR" altLang="en-US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61925" y="1631950"/>
            <a:ext cx="2901950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ko-KR"/>
              <a:t>New OBD Data Analysis</a:t>
            </a:r>
            <a:endParaRPr lang="ko-KR" altLang="en-US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7288213" y="2455862"/>
            <a:ext cx="1403350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Select folder</a:t>
            </a:r>
            <a:endParaRPr lang="ko-KR" altLang="en-US"/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8186738" y="1970087"/>
            <a:ext cx="560387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Exit</a:t>
            </a:r>
            <a:endParaRPr lang="ko-KR" altLang="en-US"/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4049713" y="2455862"/>
            <a:ext cx="2878137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ko-KR"/>
              <a:t>C:\download\test</a:t>
            </a:r>
            <a:endParaRPr lang="ko-KR" altLang="en-US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233363" y="3051175"/>
            <a:ext cx="1831975" cy="338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/>
              <a:t>Show New data</a:t>
            </a:r>
            <a:endParaRPr lang="ko-KR" altLang="en-US" sz="16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2033588" y="3068637"/>
            <a:ext cx="1419225" cy="338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/>
              <a:t>Sort by PID</a:t>
            </a:r>
            <a:endParaRPr lang="ko-KR" altLang="en-US" sz="1600"/>
          </a:p>
        </p:txBody>
      </p:sp>
      <p:sp>
        <p:nvSpPr>
          <p:cNvPr id="11" name="직사각형 11"/>
          <p:cNvSpPr/>
          <p:nvPr/>
        </p:nvSpPr>
        <p:spPr bwMode="auto">
          <a:xfrm>
            <a:off x="303213" y="3959225"/>
            <a:ext cx="8855075" cy="25939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ko-KR" altLang="en-US"/>
          </a:p>
        </p:txBody>
      </p:sp>
      <p:cxnSp>
        <p:nvCxnSpPr>
          <p:cNvPr id="12" name="직선 연결선 7"/>
          <p:cNvCxnSpPr>
            <a:cxnSpLocks noChangeShapeType="1"/>
          </p:cNvCxnSpPr>
          <p:nvPr/>
        </p:nvCxnSpPr>
        <p:spPr bwMode="auto">
          <a:xfrm>
            <a:off x="161925" y="4341812"/>
            <a:ext cx="88550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직선 연결선 8"/>
          <p:cNvCxnSpPr>
            <a:cxnSpLocks noChangeShapeType="1"/>
          </p:cNvCxnSpPr>
          <p:nvPr/>
        </p:nvCxnSpPr>
        <p:spPr bwMode="auto">
          <a:xfrm>
            <a:off x="1919288" y="3967162"/>
            <a:ext cx="0" cy="28098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406400" y="3983037"/>
            <a:ext cx="11096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File name</a:t>
            </a:r>
            <a:endParaRPr lang="ko-KR" altLang="en-US"/>
          </a:p>
        </p:txBody>
      </p:sp>
      <p:sp>
        <p:nvSpPr>
          <p:cNvPr id="15" name="TextBox 12"/>
          <p:cNvSpPr txBox="1">
            <a:spLocks noChangeArrowheads="1"/>
          </p:cNvSpPr>
          <p:nvPr/>
        </p:nvSpPr>
        <p:spPr bwMode="auto">
          <a:xfrm>
            <a:off x="2063750" y="3967162"/>
            <a:ext cx="1082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OBD data</a:t>
            </a:r>
            <a:endParaRPr lang="ko-KR" altLang="en-US"/>
          </a:p>
        </p:txBody>
      </p:sp>
      <p:cxnSp>
        <p:nvCxnSpPr>
          <p:cNvPr id="16" name="직선 연결선 17"/>
          <p:cNvCxnSpPr>
            <a:cxnSpLocks noChangeShapeType="1"/>
            <a:endCxn id="4" idx="2"/>
          </p:cNvCxnSpPr>
          <p:nvPr/>
        </p:nvCxnSpPr>
        <p:spPr bwMode="auto">
          <a:xfrm>
            <a:off x="4654550" y="3967162"/>
            <a:ext cx="6350" cy="28098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연결선 18"/>
          <p:cNvCxnSpPr>
            <a:cxnSpLocks noChangeShapeType="1"/>
          </p:cNvCxnSpPr>
          <p:nvPr/>
        </p:nvCxnSpPr>
        <p:spPr bwMode="auto">
          <a:xfrm>
            <a:off x="6135688" y="4000500"/>
            <a:ext cx="0" cy="28098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4876800" y="3986212"/>
            <a:ext cx="51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PID</a:t>
            </a:r>
            <a:endParaRPr lang="ko-KR" altLang="en-US"/>
          </a:p>
        </p:txBody>
      </p:sp>
      <p:sp>
        <p:nvSpPr>
          <p:cNvPr id="19" name="TextBox 21"/>
          <p:cNvSpPr txBox="1">
            <a:spLocks noChangeArrowheads="1"/>
          </p:cNvSpPr>
          <p:nvPr/>
        </p:nvSpPr>
        <p:spPr bwMode="auto">
          <a:xfrm>
            <a:off x="6029325" y="3986212"/>
            <a:ext cx="619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Data</a:t>
            </a:r>
            <a:endParaRPr lang="ko-KR" altLang="en-US"/>
          </a:p>
        </p:txBody>
      </p:sp>
      <p:cxnSp>
        <p:nvCxnSpPr>
          <p:cNvPr id="20" name="직선 연결선 23"/>
          <p:cNvCxnSpPr>
            <a:cxnSpLocks noChangeShapeType="1"/>
          </p:cNvCxnSpPr>
          <p:nvPr/>
        </p:nvCxnSpPr>
        <p:spPr bwMode="auto">
          <a:xfrm>
            <a:off x="119063" y="5048250"/>
            <a:ext cx="88550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직사각형 4"/>
          <p:cNvSpPr>
            <a:spLocks noChangeArrowheads="1"/>
          </p:cNvSpPr>
          <p:nvPr/>
        </p:nvSpPr>
        <p:spPr bwMode="auto">
          <a:xfrm>
            <a:off x="1919288" y="4362450"/>
            <a:ext cx="3181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/>
              <a:t>ff9d0d5301000008200010ff00ff002e44</a:t>
            </a:r>
            <a:endParaRPr lang="ko-KR" altLang="en-US" sz="1200"/>
          </a:p>
        </p:txBody>
      </p:sp>
      <p:sp>
        <p:nvSpPr>
          <p:cNvPr id="22" name="직사각형 5"/>
          <p:cNvSpPr>
            <a:spLocks noChangeArrowheads="1"/>
          </p:cNvSpPr>
          <p:nvPr/>
        </p:nvSpPr>
        <p:spPr bwMode="auto">
          <a:xfrm>
            <a:off x="1919288" y="4616450"/>
            <a:ext cx="3181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/>
              <a:t>ff9d0d5301000008200010ff00ff305e04</a:t>
            </a:r>
            <a:endParaRPr lang="ko-KR" altLang="en-US" sz="1200"/>
          </a:p>
        </p:txBody>
      </p:sp>
      <p:sp>
        <p:nvSpPr>
          <p:cNvPr id="23" name="직사각형 6"/>
          <p:cNvSpPr>
            <a:spLocks noChangeArrowheads="1"/>
          </p:cNvSpPr>
          <p:nvPr/>
        </p:nvSpPr>
        <p:spPr bwMode="auto">
          <a:xfrm>
            <a:off x="1943100" y="4799012"/>
            <a:ext cx="3181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/>
              <a:t>ff9d0d5301000008200010ff00ff204e04</a:t>
            </a:r>
            <a:endParaRPr lang="ko-KR" altLang="en-US" sz="1200"/>
          </a:p>
        </p:txBody>
      </p:sp>
      <p:cxnSp>
        <p:nvCxnSpPr>
          <p:cNvPr id="24" name="직선 연결선 43"/>
          <p:cNvCxnSpPr>
            <a:cxnSpLocks noChangeShapeType="1"/>
          </p:cNvCxnSpPr>
          <p:nvPr/>
        </p:nvCxnSpPr>
        <p:spPr bwMode="auto">
          <a:xfrm>
            <a:off x="161925" y="5048250"/>
            <a:ext cx="88550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직선 연결선 46"/>
          <p:cNvCxnSpPr>
            <a:cxnSpLocks noChangeShapeType="1"/>
          </p:cNvCxnSpPr>
          <p:nvPr/>
        </p:nvCxnSpPr>
        <p:spPr bwMode="auto">
          <a:xfrm>
            <a:off x="119063" y="5754687"/>
            <a:ext cx="88550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직사각형 47"/>
          <p:cNvSpPr>
            <a:spLocks noChangeArrowheads="1"/>
          </p:cNvSpPr>
          <p:nvPr/>
        </p:nvSpPr>
        <p:spPr bwMode="auto">
          <a:xfrm>
            <a:off x="1919288" y="5068887"/>
            <a:ext cx="3181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/>
              <a:t>ff9d0d5301000008200010ff00ff002e44</a:t>
            </a:r>
            <a:endParaRPr lang="ko-KR" altLang="en-US" sz="1200"/>
          </a:p>
        </p:txBody>
      </p:sp>
      <p:sp>
        <p:nvSpPr>
          <p:cNvPr id="27" name="직사각형 48"/>
          <p:cNvSpPr>
            <a:spLocks noChangeArrowheads="1"/>
          </p:cNvSpPr>
          <p:nvPr/>
        </p:nvSpPr>
        <p:spPr bwMode="auto">
          <a:xfrm>
            <a:off x="1919288" y="5321300"/>
            <a:ext cx="3181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/>
              <a:t>ff9d0d5301000008200010ff00ff305e04</a:t>
            </a:r>
            <a:endParaRPr lang="ko-KR" altLang="en-US" sz="1200"/>
          </a:p>
        </p:txBody>
      </p:sp>
      <p:sp>
        <p:nvSpPr>
          <p:cNvPr id="28" name="직사각형 49"/>
          <p:cNvSpPr>
            <a:spLocks noChangeArrowheads="1"/>
          </p:cNvSpPr>
          <p:nvPr/>
        </p:nvSpPr>
        <p:spPr bwMode="auto">
          <a:xfrm>
            <a:off x="1943100" y="5505450"/>
            <a:ext cx="3181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/>
              <a:t>ff9d0d5301000008200010ff00ff204e04</a:t>
            </a:r>
            <a:endParaRPr lang="ko-KR" altLang="en-US" sz="1200"/>
          </a:p>
        </p:txBody>
      </p:sp>
      <p:sp>
        <p:nvSpPr>
          <p:cNvPr id="29" name="직사각형 32"/>
          <p:cNvSpPr/>
          <p:nvPr/>
        </p:nvSpPr>
        <p:spPr bwMode="auto">
          <a:xfrm>
            <a:off x="119063" y="3535362"/>
            <a:ext cx="719137" cy="2889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r>
              <a:rPr lang="en-US" altLang="ko-KR"/>
              <a:t>PID</a:t>
            </a:r>
            <a:endParaRPr lang="ko-KR" altLang="en-US"/>
          </a:p>
        </p:txBody>
      </p:sp>
      <p:sp>
        <p:nvSpPr>
          <p:cNvPr id="30" name="직사각형 33"/>
          <p:cNvSpPr/>
          <p:nvPr/>
        </p:nvSpPr>
        <p:spPr bwMode="auto">
          <a:xfrm>
            <a:off x="838200" y="3535362"/>
            <a:ext cx="1104900" cy="2889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r>
              <a:rPr lang="en-US" altLang="ko-KR"/>
              <a:t>xxx</a:t>
            </a:r>
            <a:endParaRPr lang="ko-KR" altLang="en-US"/>
          </a:p>
        </p:txBody>
      </p:sp>
      <p:sp>
        <p:nvSpPr>
          <p:cNvPr id="31" name="TextBox 34"/>
          <p:cNvSpPr txBox="1">
            <a:spLocks noChangeArrowheads="1"/>
          </p:cNvSpPr>
          <p:nvPr/>
        </p:nvSpPr>
        <p:spPr bwMode="auto">
          <a:xfrm>
            <a:off x="2184400" y="3548062"/>
            <a:ext cx="646113" cy="338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/>
              <a:t>Sort</a:t>
            </a:r>
            <a:endParaRPr lang="ko-KR" altLang="en-US" sz="1600"/>
          </a:p>
        </p:txBody>
      </p:sp>
      <p:cxnSp>
        <p:nvCxnSpPr>
          <p:cNvPr id="32" name="직선 화살표 연결선 56"/>
          <p:cNvCxnSpPr>
            <a:cxnSpLocks noChangeShapeType="1"/>
            <a:stCxn id="14" idx="3"/>
          </p:cNvCxnSpPr>
          <p:nvPr/>
        </p:nvCxnSpPr>
        <p:spPr bwMode="auto">
          <a:xfrm flipH="1" flipV="1">
            <a:off x="1390650" y="2455862"/>
            <a:ext cx="125413" cy="16811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Box 57"/>
          <p:cNvSpPr txBox="1">
            <a:spLocks noChangeArrowheads="1"/>
          </p:cNvSpPr>
          <p:nvPr/>
        </p:nvSpPr>
        <p:spPr bwMode="auto">
          <a:xfrm>
            <a:off x="123825" y="2138362"/>
            <a:ext cx="56800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Sort list : All / Normal / Turn signal / Brake / Accelerator/Steering wheel 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34" name="직사각형 1"/>
          <p:cNvSpPr>
            <a:spLocks noChangeArrowheads="1"/>
          </p:cNvSpPr>
          <p:nvPr/>
        </p:nvSpPr>
        <p:spPr bwMode="auto">
          <a:xfrm>
            <a:off x="4173538" y="2995612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①</a:t>
            </a:r>
            <a:endParaRPr lang="ko-KR" altLang="en-US"/>
          </a:p>
        </p:txBody>
      </p:sp>
      <p:sp>
        <p:nvSpPr>
          <p:cNvPr id="35" name="직사각형 15"/>
          <p:cNvSpPr>
            <a:spLocks noChangeArrowheads="1"/>
          </p:cNvSpPr>
          <p:nvPr/>
        </p:nvSpPr>
        <p:spPr bwMode="auto">
          <a:xfrm>
            <a:off x="239713" y="4549775"/>
            <a:ext cx="1374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/>
              <a:t>FILE1 &amp; FILE 2</a:t>
            </a:r>
          </a:p>
        </p:txBody>
      </p:sp>
      <p:sp>
        <p:nvSpPr>
          <p:cNvPr id="36" name="직사각형 15"/>
          <p:cNvSpPr>
            <a:spLocks noChangeArrowheads="1"/>
          </p:cNvSpPr>
          <p:nvPr/>
        </p:nvSpPr>
        <p:spPr bwMode="auto">
          <a:xfrm>
            <a:off x="188913" y="5173662"/>
            <a:ext cx="644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/>
              <a:t>FILE1</a:t>
            </a:r>
          </a:p>
        </p:txBody>
      </p:sp>
      <p:sp>
        <p:nvSpPr>
          <p:cNvPr id="37" name="직사각형 8"/>
          <p:cNvSpPr>
            <a:spLocks noChangeArrowheads="1"/>
          </p:cNvSpPr>
          <p:nvPr/>
        </p:nvSpPr>
        <p:spPr bwMode="auto">
          <a:xfrm>
            <a:off x="4665663" y="4433887"/>
            <a:ext cx="1920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SAME </a:t>
            </a:r>
          </a:p>
          <a:p>
            <a:r>
              <a:rPr lang="en-US" altLang="ko-KR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PID</a:t>
            </a:r>
            <a:endParaRPr lang="ko-KR" altLang="en-US"/>
          </a:p>
        </p:txBody>
      </p:sp>
      <p:sp>
        <p:nvSpPr>
          <p:cNvPr id="38" name="TextBox 41"/>
          <p:cNvSpPr txBox="1">
            <a:spLocks noChangeArrowheads="1"/>
          </p:cNvSpPr>
          <p:nvPr/>
        </p:nvSpPr>
        <p:spPr bwMode="auto">
          <a:xfrm>
            <a:off x="3370263" y="3098800"/>
            <a:ext cx="2730500" cy="338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/>
              <a:t>Analysis with two files </a:t>
            </a:r>
            <a:endParaRPr lang="ko-KR" altLang="en-US" sz="1600"/>
          </a:p>
        </p:txBody>
      </p:sp>
      <p:sp>
        <p:nvSpPr>
          <p:cNvPr id="39" name="TextBox 40"/>
          <p:cNvSpPr txBox="1">
            <a:spLocks noChangeArrowheads="1"/>
          </p:cNvSpPr>
          <p:nvPr/>
        </p:nvSpPr>
        <p:spPr bwMode="auto">
          <a:xfrm>
            <a:off x="5889625" y="3100387"/>
            <a:ext cx="2049463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/>
              <a:t>Analysis with DB</a:t>
            </a:r>
            <a:endParaRPr lang="ko-KR" altLang="en-US" sz="1600"/>
          </a:p>
        </p:txBody>
      </p:sp>
      <p:sp>
        <p:nvSpPr>
          <p:cNvPr id="40" name="TextBox 41"/>
          <p:cNvSpPr txBox="1">
            <a:spLocks noChangeArrowheads="1"/>
          </p:cNvSpPr>
          <p:nvPr/>
        </p:nvSpPr>
        <p:spPr bwMode="auto">
          <a:xfrm>
            <a:off x="7826375" y="3081337"/>
            <a:ext cx="2724150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/>
              <a:t>Analysis with New data</a:t>
            </a:r>
            <a:endParaRPr lang="ko-KR" altLang="en-US" sz="1600"/>
          </a:p>
        </p:txBody>
      </p:sp>
      <p:sp>
        <p:nvSpPr>
          <p:cNvPr id="41" name="직사각형 47"/>
          <p:cNvSpPr>
            <a:spLocks noChangeArrowheads="1"/>
          </p:cNvSpPr>
          <p:nvPr/>
        </p:nvSpPr>
        <p:spPr bwMode="auto">
          <a:xfrm>
            <a:off x="1916113" y="5840412"/>
            <a:ext cx="3181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/>
              <a:t>ff9d0d5301000008200010ff00ff002e44</a:t>
            </a:r>
            <a:endParaRPr lang="ko-KR" altLang="en-US" sz="1200"/>
          </a:p>
        </p:txBody>
      </p:sp>
      <p:sp>
        <p:nvSpPr>
          <p:cNvPr id="42" name="직사각형 48"/>
          <p:cNvSpPr>
            <a:spLocks noChangeArrowheads="1"/>
          </p:cNvSpPr>
          <p:nvPr/>
        </p:nvSpPr>
        <p:spPr bwMode="auto">
          <a:xfrm>
            <a:off x="1928813" y="6027737"/>
            <a:ext cx="3181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/>
              <a:t>ff9d0d5301000008200010ff00ff002e44</a:t>
            </a:r>
            <a:endParaRPr lang="ko-KR" altLang="en-US" sz="1200"/>
          </a:p>
        </p:txBody>
      </p:sp>
      <p:sp>
        <p:nvSpPr>
          <p:cNvPr id="43" name="직사각형 49"/>
          <p:cNvSpPr>
            <a:spLocks noChangeArrowheads="1"/>
          </p:cNvSpPr>
          <p:nvPr/>
        </p:nvSpPr>
        <p:spPr bwMode="auto">
          <a:xfrm>
            <a:off x="1898650" y="6292850"/>
            <a:ext cx="3181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/>
              <a:t>ff9d0d5301000008200010ff00ff002e44</a:t>
            </a:r>
            <a:endParaRPr lang="ko-KR" altLang="en-US" sz="1200"/>
          </a:p>
        </p:txBody>
      </p:sp>
      <p:sp>
        <p:nvSpPr>
          <p:cNvPr id="44" name="직사각형 15"/>
          <p:cNvSpPr>
            <a:spLocks noChangeArrowheads="1"/>
          </p:cNvSpPr>
          <p:nvPr/>
        </p:nvSpPr>
        <p:spPr bwMode="auto">
          <a:xfrm>
            <a:off x="204788" y="5903912"/>
            <a:ext cx="644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/>
              <a:t>FILE2</a:t>
            </a:r>
          </a:p>
        </p:txBody>
      </p:sp>
      <p:sp>
        <p:nvSpPr>
          <p:cNvPr id="45" name="직사각형 8"/>
          <p:cNvSpPr>
            <a:spLocks noChangeArrowheads="1"/>
          </p:cNvSpPr>
          <p:nvPr/>
        </p:nvSpPr>
        <p:spPr bwMode="auto">
          <a:xfrm>
            <a:off x="4646613" y="5173662"/>
            <a:ext cx="2136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③</a:t>
            </a:r>
            <a:r>
              <a:rPr lang="en-US" altLang="ko-KR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Different </a:t>
            </a:r>
          </a:p>
          <a:p>
            <a:r>
              <a:rPr lang="en-US" altLang="ko-KR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PID</a:t>
            </a:r>
            <a:endParaRPr lang="ko-KR" altLang="en-US"/>
          </a:p>
        </p:txBody>
      </p:sp>
      <p:sp>
        <p:nvSpPr>
          <p:cNvPr id="46" name="직사각형 8"/>
          <p:cNvSpPr>
            <a:spLocks noChangeArrowheads="1"/>
          </p:cNvSpPr>
          <p:nvPr/>
        </p:nvSpPr>
        <p:spPr bwMode="auto">
          <a:xfrm>
            <a:off x="6219825" y="4376737"/>
            <a:ext cx="4524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④ </a:t>
            </a:r>
            <a:r>
              <a:rPr lang="en-US" altLang="ko-KR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Need to define Different  DATA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455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" y="639763"/>
            <a:ext cx="2451100" cy="3079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New OBD Data Analysis</a:t>
            </a:r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5" name="직사각형 2"/>
          <p:cNvSpPr/>
          <p:nvPr/>
        </p:nvSpPr>
        <p:spPr bwMode="auto">
          <a:xfrm>
            <a:off x="76200" y="2143125"/>
            <a:ext cx="8855075" cy="38163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ko-KR" altLang="en-US"/>
          </a:p>
        </p:txBody>
      </p:sp>
      <p:cxnSp>
        <p:nvCxnSpPr>
          <p:cNvPr id="6" name="직선 연결선 7"/>
          <p:cNvCxnSpPr>
            <a:cxnSpLocks noChangeShapeType="1"/>
          </p:cNvCxnSpPr>
          <p:nvPr/>
        </p:nvCxnSpPr>
        <p:spPr bwMode="auto">
          <a:xfrm>
            <a:off x="76200" y="2517775"/>
            <a:ext cx="88550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직선 연결선 8"/>
          <p:cNvCxnSpPr>
            <a:cxnSpLocks noChangeShapeType="1"/>
          </p:cNvCxnSpPr>
          <p:nvPr/>
        </p:nvCxnSpPr>
        <p:spPr bwMode="auto">
          <a:xfrm>
            <a:off x="2884487" y="2159000"/>
            <a:ext cx="0" cy="381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1306512" y="2166938"/>
            <a:ext cx="1152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Car</a:t>
            </a:r>
            <a:r>
              <a:rPr lang="ko-KR" altLang="en-US"/>
              <a:t> </a:t>
            </a:r>
            <a:r>
              <a:rPr lang="en-US" altLang="ko-KR"/>
              <a:t>model</a:t>
            </a:r>
            <a:endParaRPr lang="ko-KR" altLang="en-US"/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3084512" y="2143125"/>
            <a:ext cx="1122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Similarity</a:t>
            </a:r>
            <a:endParaRPr lang="ko-KR" altLang="en-US"/>
          </a:p>
        </p:txBody>
      </p:sp>
      <p:cxnSp>
        <p:nvCxnSpPr>
          <p:cNvPr id="10" name="직선 연결선 17"/>
          <p:cNvCxnSpPr>
            <a:cxnSpLocks noChangeShapeType="1"/>
          </p:cNvCxnSpPr>
          <p:nvPr/>
        </p:nvCxnSpPr>
        <p:spPr bwMode="auto">
          <a:xfrm>
            <a:off x="4468812" y="2159000"/>
            <a:ext cx="0" cy="381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직선 연결선 23"/>
          <p:cNvCxnSpPr>
            <a:cxnSpLocks noChangeShapeType="1"/>
          </p:cNvCxnSpPr>
          <p:nvPr/>
        </p:nvCxnSpPr>
        <p:spPr bwMode="auto">
          <a:xfrm>
            <a:off x="76200" y="3871913"/>
            <a:ext cx="88550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436562" y="1304925"/>
            <a:ext cx="1831975" cy="338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/>
              <a:t>Show New data</a:t>
            </a:r>
            <a:endParaRPr lang="ko-KR" altLang="en-US" sz="1600"/>
          </a:p>
        </p:txBody>
      </p:sp>
      <p:sp>
        <p:nvSpPr>
          <p:cNvPr id="13" name="TextBox 40"/>
          <p:cNvSpPr txBox="1">
            <a:spLocks noChangeArrowheads="1"/>
          </p:cNvSpPr>
          <p:nvPr/>
        </p:nvSpPr>
        <p:spPr bwMode="auto">
          <a:xfrm>
            <a:off x="6276975" y="1338263"/>
            <a:ext cx="2049462" cy="338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/>
              <a:t>Analysis with DB</a:t>
            </a:r>
            <a:endParaRPr lang="ko-KR" altLang="en-US" sz="1600"/>
          </a:p>
        </p:txBody>
      </p:sp>
      <p:sp>
        <p:nvSpPr>
          <p:cNvPr id="14" name="TextBox 42"/>
          <p:cNvSpPr txBox="1">
            <a:spLocks noChangeArrowheads="1"/>
          </p:cNvSpPr>
          <p:nvPr/>
        </p:nvSpPr>
        <p:spPr bwMode="auto">
          <a:xfrm>
            <a:off x="2238375" y="1322388"/>
            <a:ext cx="1419225" cy="338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/>
              <a:t>Sort by PID</a:t>
            </a:r>
            <a:endParaRPr lang="ko-KR" altLang="en-US" sz="1600"/>
          </a:p>
        </p:txBody>
      </p: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893762" y="2657475"/>
            <a:ext cx="20621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0"/>
              <a:t>000125  Hyundai Genesis</a:t>
            </a:r>
            <a:endParaRPr lang="ko-KR" altLang="en-US" sz="1100"/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3225800" y="2730500"/>
            <a:ext cx="742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100 %</a:t>
            </a:r>
            <a:endParaRPr lang="ko-KR" altLang="en-US"/>
          </a:p>
        </p:txBody>
      </p:sp>
      <p:sp>
        <p:nvSpPr>
          <p:cNvPr id="17" name="TextBox 36"/>
          <p:cNvSpPr txBox="1">
            <a:spLocks noChangeArrowheads="1"/>
          </p:cNvSpPr>
          <p:nvPr/>
        </p:nvSpPr>
        <p:spPr bwMode="auto">
          <a:xfrm>
            <a:off x="4835525" y="2165350"/>
            <a:ext cx="1368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Matched PID</a:t>
            </a:r>
            <a:endParaRPr lang="ko-KR" altLang="en-US"/>
          </a:p>
        </p:txBody>
      </p:sp>
      <p:sp>
        <p:nvSpPr>
          <p:cNvPr id="18" name="TextBox 10"/>
          <p:cNvSpPr txBox="1">
            <a:spLocks noChangeArrowheads="1"/>
          </p:cNvSpPr>
          <p:nvPr/>
        </p:nvSpPr>
        <p:spPr bwMode="auto">
          <a:xfrm>
            <a:off x="4835525" y="2581275"/>
            <a:ext cx="19732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Speed : xxxxx</a:t>
            </a:r>
          </a:p>
          <a:p>
            <a:r>
              <a:rPr lang="en-US" altLang="ko-KR"/>
              <a:t>RPM: xxxxx</a:t>
            </a:r>
          </a:p>
          <a:p>
            <a:r>
              <a:rPr lang="en-US" altLang="ko-KR"/>
              <a:t>Turn signal: xxxxx</a:t>
            </a:r>
          </a:p>
          <a:p>
            <a:r>
              <a:rPr lang="en-US" altLang="ko-KR"/>
              <a:t>Brake: xxxx</a:t>
            </a:r>
          </a:p>
          <a:p>
            <a:r>
              <a:rPr lang="en-US" altLang="ko-KR"/>
              <a:t>Accelerator: xxxxx</a:t>
            </a:r>
          </a:p>
          <a:p>
            <a:r>
              <a:rPr lang="en-US" altLang="ko-KR"/>
              <a:t>Steering: xxxxx</a:t>
            </a:r>
            <a:endParaRPr lang="ko-KR" altLang="en-US"/>
          </a:p>
        </p:txBody>
      </p:sp>
      <p:cxnSp>
        <p:nvCxnSpPr>
          <p:cNvPr id="19" name="직선 연결선 45"/>
          <p:cNvCxnSpPr>
            <a:cxnSpLocks noChangeShapeType="1"/>
          </p:cNvCxnSpPr>
          <p:nvPr/>
        </p:nvCxnSpPr>
        <p:spPr bwMode="auto">
          <a:xfrm>
            <a:off x="76200" y="5222875"/>
            <a:ext cx="88550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50"/>
          <p:cNvSpPr txBox="1">
            <a:spLocks noChangeArrowheads="1"/>
          </p:cNvSpPr>
          <p:nvPr/>
        </p:nvSpPr>
        <p:spPr bwMode="auto">
          <a:xfrm>
            <a:off x="946150" y="3957638"/>
            <a:ext cx="18637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0"/>
              <a:t>000129  Hyundai Excel</a:t>
            </a:r>
            <a:endParaRPr lang="ko-KR" altLang="en-US" sz="1100"/>
          </a:p>
        </p:txBody>
      </p:sp>
      <p:sp>
        <p:nvSpPr>
          <p:cNvPr id="21" name="TextBox 51"/>
          <p:cNvSpPr txBox="1">
            <a:spLocks noChangeArrowheads="1"/>
          </p:cNvSpPr>
          <p:nvPr/>
        </p:nvSpPr>
        <p:spPr bwMode="auto">
          <a:xfrm>
            <a:off x="3225800" y="4083050"/>
            <a:ext cx="6334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83 %</a:t>
            </a:r>
            <a:endParaRPr lang="ko-KR" altLang="en-US"/>
          </a:p>
        </p:txBody>
      </p:sp>
      <p:sp>
        <p:nvSpPr>
          <p:cNvPr id="22" name="TextBox 55"/>
          <p:cNvSpPr txBox="1">
            <a:spLocks noChangeArrowheads="1"/>
          </p:cNvSpPr>
          <p:nvPr/>
        </p:nvSpPr>
        <p:spPr bwMode="auto">
          <a:xfrm>
            <a:off x="4835525" y="3932238"/>
            <a:ext cx="19732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Speed : xxxxx</a:t>
            </a:r>
          </a:p>
          <a:p>
            <a:r>
              <a:rPr lang="en-US" altLang="ko-KR"/>
              <a:t>RPM: xxxxx</a:t>
            </a:r>
          </a:p>
          <a:p>
            <a:r>
              <a:rPr lang="en-US" altLang="ko-KR"/>
              <a:t>Turn signal: </a:t>
            </a:r>
            <a:r>
              <a:rPr lang="en-US" altLang="ko-KR">
                <a:solidFill>
                  <a:srgbClr val="C00000"/>
                </a:solidFill>
              </a:rPr>
              <a:t>N/A</a:t>
            </a:r>
          </a:p>
          <a:p>
            <a:r>
              <a:rPr lang="en-US" altLang="ko-KR"/>
              <a:t>Brake: xxxx</a:t>
            </a:r>
          </a:p>
          <a:p>
            <a:r>
              <a:rPr lang="en-US" altLang="ko-KR"/>
              <a:t>Accelerator: xxxxx</a:t>
            </a:r>
          </a:p>
          <a:p>
            <a:r>
              <a:rPr lang="en-US" altLang="ko-KR"/>
              <a:t>Steering: xxxxx</a:t>
            </a:r>
            <a:endParaRPr lang="ko-KR" altLang="en-US"/>
          </a:p>
        </p:txBody>
      </p:sp>
      <p:cxnSp>
        <p:nvCxnSpPr>
          <p:cNvPr id="23" name="직선 연결선 59"/>
          <p:cNvCxnSpPr>
            <a:cxnSpLocks noChangeShapeType="1"/>
          </p:cNvCxnSpPr>
          <p:nvPr/>
        </p:nvCxnSpPr>
        <p:spPr bwMode="auto">
          <a:xfrm>
            <a:off x="4503737" y="2836863"/>
            <a:ext cx="44275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직선 연결선 61"/>
          <p:cNvCxnSpPr>
            <a:cxnSpLocks noChangeShapeType="1"/>
          </p:cNvCxnSpPr>
          <p:nvPr/>
        </p:nvCxnSpPr>
        <p:spPr bwMode="auto">
          <a:xfrm>
            <a:off x="4468812" y="3008313"/>
            <a:ext cx="44259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직선 연결선 62"/>
          <p:cNvCxnSpPr>
            <a:cxnSpLocks noChangeShapeType="1"/>
          </p:cNvCxnSpPr>
          <p:nvPr/>
        </p:nvCxnSpPr>
        <p:spPr bwMode="auto">
          <a:xfrm>
            <a:off x="4468812" y="3224213"/>
            <a:ext cx="44259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직선 연결선 63"/>
          <p:cNvCxnSpPr>
            <a:cxnSpLocks noChangeShapeType="1"/>
          </p:cNvCxnSpPr>
          <p:nvPr/>
        </p:nvCxnSpPr>
        <p:spPr bwMode="auto">
          <a:xfrm>
            <a:off x="4468812" y="3440113"/>
            <a:ext cx="44259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직선 연결선 64"/>
          <p:cNvCxnSpPr>
            <a:cxnSpLocks noChangeShapeType="1"/>
          </p:cNvCxnSpPr>
          <p:nvPr/>
        </p:nvCxnSpPr>
        <p:spPr bwMode="auto">
          <a:xfrm>
            <a:off x="4468812" y="3656013"/>
            <a:ext cx="44259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직선 연결선 65"/>
          <p:cNvCxnSpPr>
            <a:cxnSpLocks noChangeShapeType="1"/>
          </p:cNvCxnSpPr>
          <p:nvPr/>
        </p:nvCxnSpPr>
        <p:spPr bwMode="auto">
          <a:xfrm>
            <a:off x="6770687" y="2165350"/>
            <a:ext cx="0" cy="37941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직선 연결선 66"/>
          <p:cNvCxnSpPr>
            <a:cxnSpLocks noChangeShapeType="1"/>
          </p:cNvCxnSpPr>
          <p:nvPr/>
        </p:nvCxnSpPr>
        <p:spPr bwMode="auto">
          <a:xfrm>
            <a:off x="4503737" y="4205288"/>
            <a:ext cx="44275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직선 연결선 67"/>
          <p:cNvCxnSpPr>
            <a:cxnSpLocks noChangeShapeType="1"/>
          </p:cNvCxnSpPr>
          <p:nvPr/>
        </p:nvCxnSpPr>
        <p:spPr bwMode="auto">
          <a:xfrm>
            <a:off x="4468812" y="4376738"/>
            <a:ext cx="44259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직선 연결선 68"/>
          <p:cNvCxnSpPr>
            <a:cxnSpLocks noChangeShapeType="1"/>
          </p:cNvCxnSpPr>
          <p:nvPr/>
        </p:nvCxnSpPr>
        <p:spPr bwMode="auto">
          <a:xfrm>
            <a:off x="4468812" y="4592638"/>
            <a:ext cx="44259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직선 연결선 69"/>
          <p:cNvCxnSpPr>
            <a:cxnSpLocks noChangeShapeType="1"/>
          </p:cNvCxnSpPr>
          <p:nvPr/>
        </p:nvCxnSpPr>
        <p:spPr bwMode="auto">
          <a:xfrm>
            <a:off x="4468812" y="4808538"/>
            <a:ext cx="44259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직선 연결선 70"/>
          <p:cNvCxnSpPr>
            <a:cxnSpLocks noChangeShapeType="1"/>
          </p:cNvCxnSpPr>
          <p:nvPr/>
        </p:nvCxnSpPr>
        <p:spPr bwMode="auto">
          <a:xfrm>
            <a:off x="4468812" y="5024438"/>
            <a:ext cx="44259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25"/>
          <p:cNvSpPr txBox="1">
            <a:spLocks noChangeArrowheads="1"/>
          </p:cNvSpPr>
          <p:nvPr/>
        </p:nvSpPr>
        <p:spPr bwMode="auto">
          <a:xfrm>
            <a:off x="7015162" y="4368800"/>
            <a:ext cx="1817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No data for Excel</a:t>
            </a:r>
            <a:endParaRPr lang="ko-KR" altLang="en-US"/>
          </a:p>
        </p:txBody>
      </p:sp>
      <p:cxnSp>
        <p:nvCxnSpPr>
          <p:cNvPr id="35" name="직선 화살표 연결선 27"/>
          <p:cNvCxnSpPr>
            <a:cxnSpLocks noChangeShapeType="1"/>
          </p:cNvCxnSpPr>
          <p:nvPr/>
        </p:nvCxnSpPr>
        <p:spPr bwMode="auto">
          <a:xfrm flipH="1">
            <a:off x="5475287" y="4516438"/>
            <a:ext cx="1727200" cy="17319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28"/>
          <p:cNvSpPr txBox="1">
            <a:spLocks noChangeArrowheads="1"/>
          </p:cNvSpPr>
          <p:nvPr/>
        </p:nvSpPr>
        <p:spPr bwMode="auto">
          <a:xfrm>
            <a:off x="5475287" y="6319838"/>
            <a:ext cx="1987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/>
              <a:t>No data for excel     or</a:t>
            </a:r>
          </a:p>
          <a:p>
            <a:r>
              <a:rPr lang="en-US" altLang="ko-KR" sz="1200"/>
              <a:t>Mismatch for both</a:t>
            </a:r>
          </a:p>
        </p:txBody>
      </p:sp>
      <p:sp>
        <p:nvSpPr>
          <p:cNvPr id="37" name="TextBox 1"/>
          <p:cNvSpPr txBox="1">
            <a:spLocks noChangeArrowheads="1"/>
          </p:cNvSpPr>
          <p:nvPr/>
        </p:nvSpPr>
        <p:spPr bwMode="auto">
          <a:xfrm>
            <a:off x="382587" y="6100763"/>
            <a:ext cx="3294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C00000"/>
                </a:solidFill>
              </a:rPr>
              <a:t>Check the data with existing PID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38" name="직사각형 1"/>
          <p:cNvSpPr>
            <a:spLocks noChangeArrowheads="1"/>
          </p:cNvSpPr>
          <p:nvPr/>
        </p:nvSpPr>
        <p:spPr bwMode="auto">
          <a:xfrm>
            <a:off x="7813675" y="1127125"/>
            <a:ext cx="365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①</a:t>
            </a:r>
            <a:endParaRPr lang="ko-KR" altLang="en-US"/>
          </a:p>
        </p:txBody>
      </p:sp>
      <p:sp>
        <p:nvSpPr>
          <p:cNvPr id="39" name="직사각형 3"/>
          <p:cNvSpPr>
            <a:spLocks noChangeArrowheads="1"/>
          </p:cNvSpPr>
          <p:nvPr/>
        </p:nvSpPr>
        <p:spPr bwMode="auto">
          <a:xfrm>
            <a:off x="873125" y="4581525"/>
            <a:ext cx="57340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Display the result for data analysis</a:t>
            </a:r>
          </a:p>
          <a:p>
            <a:r>
              <a:rPr lang="en-US" altLang="ko-KR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- Read the exgisting car model data</a:t>
            </a:r>
          </a:p>
          <a:p>
            <a:r>
              <a:rPr lang="en-US" altLang="ko-KR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- match the data of PID in the existing car mode to new data</a:t>
            </a:r>
          </a:p>
          <a:p>
            <a:r>
              <a:rPr lang="en-US" altLang="ko-KR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  (Speed, RPM, Turn Signal, Brake, Accelerator, Steering) </a:t>
            </a:r>
          </a:p>
        </p:txBody>
      </p:sp>
      <p:cxnSp>
        <p:nvCxnSpPr>
          <p:cNvPr id="40" name="직선 연결선 8"/>
          <p:cNvCxnSpPr>
            <a:cxnSpLocks noChangeShapeType="1"/>
          </p:cNvCxnSpPr>
          <p:nvPr/>
        </p:nvCxnSpPr>
        <p:spPr bwMode="auto">
          <a:xfrm>
            <a:off x="579437" y="2166938"/>
            <a:ext cx="0" cy="381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타원 34"/>
          <p:cNvSpPr>
            <a:spLocks noChangeArrowheads="1"/>
          </p:cNvSpPr>
          <p:nvPr/>
        </p:nvSpPr>
        <p:spPr bwMode="auto">
          <a:xfrm>
            <a:off x="200025" y="3084513"/>
            <a:ext cx="215900" cy="195262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2" name="TextBox 40"/>
          <p:cNvSpPr txBox="1">
            <a:spLocks noChangeArrowheads="1"/>
          </p:cNvSpPr>
          <p:nvPr/>
        </p:nvSpPr>
        <p:spPr bwMode="auto">
          <a:xfrm>
            <a:off x="7650162" y="1733550"/>
            <a:ext cx="1258888" cy="338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/>
              <a:t>Select DB</a:t>
            </a:r>
            <a:endParaRPr lang="ko-KR" altLang="en-US" sz="1600"/>
          </a:p>
        </p:txBody>
      </p:sp>
      <p:sp>
        <p:nvSpPr>
          <p:cNvPr id="43" name="직사각형 4"/>
          <p:cNvSpPr>
            <a:spLocks noChangeArrowheads="1"/>
          </p:cNvSpPr>
          <p:nvPr/>
        </p:nvSpPr>
        <p:spPr bwMode="auto">
          <a:xfrm>
            <a:off x="165100" y="2655888"/>
            <a:ext cx="363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③</a:t>
            </a:r>
            <a:endParaRPr lang="ko-KR" altLang="en-US"/>
          </a:p>
        </p:txBody>
      </p:sp>
      <p:sp>
        <p:nvSpPr>
          <p:cNvPr id="44" name="직사각형 5"/>
          <p:cNvSpPr>
            <a:spLocks noChangeArrowheads="1"/>
          </p:cNvSpPr>
          <p:nvPr/>
        </p:nvSpPr>
        <p:spPr bwMode="auto">
          <a:xfrm>
            <a:off x="8583612" y="1660525"/>
            <a:ext cx="365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④</a:t>
            </a:r>
            <a:endParaRPr lang="ko-KR" altLang="en-US"/>
          </a:p>
        </p:txBody>
      </p:sp>
      <p:sp>
        <p:nvSpPr>
          <p:cNvPr id="45" name="TextBox 41"/>
          <p:cNvSpPr txBox="1">
            <a:spLocks noChangeArrowheads="1"/>
          </p:cNvSpPr>
          <p:nvPr/>
        </p:nvSpPr>
        <p:spPr bwMode="auto">
          <a:xfrm>
            <a:off x="8337550" y="1338263"/>
            <a:ext cx="2724150" cy="338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/>
              <a:t>Analysis with New data</a:t>
            </a:r>
            <a:endParaRPr lang="ko-KR" altLang="en-US" sz="1600"/>
          </a:p>
        </p:txBody>
      </p:sp>
      <p:sp>
        <p:nvSpPr>
          <p:cNvPr id="46" name="TextBox 41"/>
          <p:cNvSpPr txBox="1">
            <a:spLocks noChangeArrowheads="1"/>
          </p:cNvSpPr>
          <p:nvPr/>
        </p:nvSpPr>
        <p:spPr bwMode="auto">
          <a:xfrm>
            <a:off x="3619500" y="1303338"/>
            <a:ext cx="2730500" cy="338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/>
              <a:t>Analysis with two files 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396279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9850" y="874713"/>
            <a:ext cx="2451100" cy="3079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New OBD Data Analysis</a:t>
            </a:r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4312" y="1755775"/>
            <a:ext cx="8926513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굴림" pitchFamily="50" charset="-127"/>
              </a:defRPr>
            </a:lvl1pPr>
            <a:lvl2pPr marL="10287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굴림" pitchFamily="50" charset="-127"/>
              </a:defRPr>
            </a:lvl2pPr>
            <a:lvl3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굴림" pitchFamily="50" charset="-127"/>
              </a:defRPr>
            </a:lvl3pPr>
            <a:lvl4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굴림" pitchFamily="50" charset="-127"/>
              </a:defRPr>
            </a:lvl4pPr>
            <a:lvl5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굴림" pitchFamily="50" charset="-127"/>
              </a:defRPr>
            </a:lvl5pPr>
            <a:lvl6pPr marL="2281238" indent="4763" eaLnBrk="0" fontAlgn="base" latinLnBrk="1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굴림" pitchFamily="50" charset="-127"/>
              </a:defRPr>
            </a:lvl6pPr>
            <a:lvl7pPr marL="2738438" indent="4763" eaLnBrk="0" fontAlgn="base" latinLnBrk="1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굴림" pitchFamily="50" charset="-127"/>
              </a:defRPr>
            </a:lvl7pPr>
            <a:lvl8pPr marL="3195638" indent="4763" eaLnBrk="0" fontAlgn="base" latinLnBrk="1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굴림" pitchFamily="50" charset="-127"/>
              </a:defRPr>
            </a:lvl8pPr>
            <a:lvl9pPr marL="3652838" indent="4763" eaLnBrk="0" fontAlgn="base" latinLnBrk="1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hangingPunct="1">
              <a:buFont typeface="Times New Roman" pitchFamily="18" charset="0"/>
              <a:buAutoNum type="arabicPeriod"/>
            </a:pPr>
            <a:r>
              <a:rPr lang="en-US" altLang="ko-KR">
                <a:latin typeface="Arial" charset="0"/>
              </a:rPr>
              <a:t>Turn Signal</a:t>
            </a:r>
          </a:p>
          <a:p>
            <a:pPr lvl="1" eaLnBrk="1" hangingPunct="1">
              <a:buFontTx/>
              <a:buChar char="-"/>
            </a:pPr>
            <a:r>
              <a:rPr lang="en-US" altLang="ko-KR">
                <a:latin typeface="Arial" charset="0"/>
              </a:rPr>
              <a:t>Compare the different data for same PID  between normal.log and turn_left.log and turn_right.log per user</a:t>
            </a:r>
          </a:p>
          <a:p>
            <a:pPr lvl="1" eaLnBrk="1" hangingPunct="1"/>
            <a:r>
              <a:rPr lang="en-US" altLang="ko-KR">
                <a:latin typeface="Arial" charset="0"/>
              </a:rPr>
              <a:t>- Check the data which is valid ( 0 / 1 / 2 ). Only take the data which are valid</a:t>
            </a:r>
          </a:p>
          <a:p>
            <a:pPr lvl="1" eaLnBrk="1" hangingPunct="1">
              <a:buFontTx/>
              <a:buChar char="-"/>
            </a:pPr>
            <a:r>
              <a:rPr lang="en-US" altLang="ko-KR">
                <a:latin typeface="Arial" charset="0"/>
              </a:rPr>
              <a:t>Sort the results with different user’s data set</a:t>
            </a:r>
          </a:p>
          <a:p>
            <a:pPr eaLnBrk="1" hangingPunct="1">
              <a:buFont typeface="Times New Roman" pitchFamily="18" charset="0"/>
              <a:buAutoNum type="arabicPeriod"/>
            </a:pPr>
            <a:r>
              <a:rPr lang="en-US" altLang="ko-KR">
                <a:latin typeface="Arial" charset="0"/>
              </a:rPr>
              <a:t>Brake</a:t>
            </a:r>
          </a:p>
          <a:p>
            <a:pPr lvl="1" eaLnBrk="1" hangingPunct="1">
              <a:buFontTx/>
              <a:buChar char="-"/>
            </a:pPr>
            <a:r>
              <a:rPr lang="en-US" altLang="ko-KR">
                <a:latin typeface="Arial" charset="0"/>
              </a:rPr>
              <a:t>Compare the different data for same PID between normal.log and brake.log per user</a:t>
            </a:r>
          </a:p>
          <a:p>
            <a:pPr lvl="1" eaLnBrk="1" hangingPunct="1"/>
            <a:r>
              <a:rPr lang="en-US" altLang="ko-KR">
                <a:latin typeface="Arial" charset="0"/>
              </a:rPr>
              <a:t>- Check the data which is valid ( 0 / 1). Only take the data which are valid</a:t>
            </a:r>
          </a:p>
          <a:p>
            <a:pPr lvl="1" eaLnBrk="1" hangingPunct="1">
              <a:buFontTx/>
              <a:buChar char="-"/>
            </a:pPr>
            <a:r>
              <a:rPr lang="en-US" altLang="ko-KR">
                <a:latin typeface="Arial" charset="0"/>
              </a:rPr>
              <a:t>Sort the results with different user’s data set</a:t>
            </a:r>
          </a:p>
          <a:p>
            <a:pPr eaLnBrk="1" hangingPunct="1">
              <a:buFont typeface="Times New Roman" pitchFamily="18" charset="0"/>
              <a:buAutoNum type="arabicPeriod"/>
            </a:pPr>
            <a:r>
              <a:rPr lang="en-US" altLang="ko-KR">
                <a:latin typeface="Arial" charset="0"/>
              </a:rPr>
              <a:t>Accelerator</a:t>
            </a:r>
          </a:p>
          <a:p>
            <a:pPr lvl="1" eaLnBrk="1" hangingPunct="1">
              <a:buFontTx/>
              <a:buChar char="-"/>
            </a:pPr>
            <a:r>
              <a:rPr lang="en-US" altLang="ko-KR">
                <a:latin typeface="Arial" charset="0"/>
              </a:rPr>
              <a:t>Compare the different data for same PID  between normal.log and accelerator.log per user</a:t>
            </a:r>
          </a:p>
          <a:p>
            <a:pPr lvl="1" eaLnBrk="1" hangingPunct="1"/>
            <a:r>
              <a:rPr lang="en-US" altLang="ko-KR">
                <a:latin typeface="Arial" charset="0"/>
              </a:rPr>
              <a:t>- Check the data which is valid ( 0 ~ 99). Only take the data which are valid</a:t>
            </a:r>
          </a:p>
          <a:p>
            <a:pPr lvl="1" eaLnBrk="1" hangingPunct="1">
              <a:buFontTx/>
              <a:buChar char="-"/>
            </a:pPr>
            <a:r>
              <a:rPr lang="en-US" altLang="ko-KR">
                <a:latin typeface="Arial" charset="0"/>
              </a:rPr>
              <a:t>Sort the results with different user’s data set</a:t>
            </a:r>
          </a:p>
        </p:txBody>
      </p:sp>
      <p:sp>
        <p:nvSpPr>
          <p:cNvPr id="6" name="TextBox 39"/>
          <p:cNvSpPr txBox="1">
            <a:spLocks noChangeArrowheads="1"/>
          </p:cNvSpPr>
          <p:nvPr/>
        </p:nvSpPr>
        <p:spPr bwMode="auto">
          <a:xfrm>
            <a:off x="-76200" y="1346200"/>
            <a:ext cx="1831975" cy="338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/>
              <a:t>Show New data</a:t>
            </a:r>
            <a:endParaRPr lang="ko-KR" altLang="en-US" sz="1600"/>
          </a:p>
        </p:txBody>
      </p:sp>
      <p:sp>
        <p:nvSpPr>
          <p:cNvPr id="7" name="TextBox 40"/>
          <p:cNvSpPr txBox="1">
            <a:spLocks noChangeArrowheads="1"/>
          </p:cNvSpPr>
          <p:nvPr/>
        </p:nvSpPr>
        <p:spPr bwMode="auto">
          <a:xfrm>
            <a:off x="5783262" y="1373188"/>
            <a:ext cx="2049463" cy="338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/>
              <a:t>Analysis with DB</a:t>
            </a:r>
            <a:endParaRPr lang="ko-KR" altLang="en-US" sz="1600"/>
          </a:p>
        </p:txBody>
      </p:sp>
      <p:sp>
        <p:nvSpPr>
          <p:cNvPr id="8" name="TextBox 42"/>
          <p:cNvSpPr txBox="1">
            <a:spLocks noChangeArrowheads="1"/>
          </p:cNvSpPr>
          <p:nvPr/>
        </p:nvSpPr>
        <p:spPr bwMode="auto">
          <a:xfrm>
            <a:off x="1725612" y="1363663"/>
            <a:ext cx="1419225" cy="338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/>
              <a:t>Sort by PID</a:t>
            </a:r>
            <a:endParaRPr lang="ko-KR" altLang="en-US" sz="1600"/>
          </a:p>
        </p:txBody>
      </p:sp>
      <p:sp>
        <p:nvSpPr>
          <p:cNvPr id="9" name="TextBox 41"/>
          <p:cNvSpPr txBox="1">
            <a:spLocks noChangeArrowheads="1"/>
          </p:cNvSpPr>
          <p:nvPr/>
        </p:nvSpPr>
        <p:spPr bwMode="auto">
          <a:xfrm>
            <a:off x="7772400" y="1362075"/>
            <a:ext cx="2724150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/>
              <a:t>Analysis with New data</a:t>
            </a:r>
            <a:endParaRPr lang="ko-KR" altLang="en-US" sz="1600"/>
          </a:p>
        </p:txBody>
      </p:sp>
      <p:sp>
        <p:nvSpPr>
          <p:cNvPr id="10" name="TextBox 41"/>
          <p:cNvSpPr txBox="1">
            <a:spLocks noChangeArrowheads="1"/>
          </p:cNvSpPr>
          <p:nvPr/>
        </p:nvSpPr>
        <p:spPr bwMode="auto">
          <a:xfrm>
            <a:off x="3128962" y="1373188"/>
            <a:ext cx="2730500" cy="338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/>
              <a:t>Analysis with two files 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978559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8900" y="836613"/>
            <a:ext cx="2451100" cy="3079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New OBD Data Analysis</a:t>
            </a:r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33362" y="1717675"/>
            <a:ext cx="8926513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굴림" pitchFamily="50" charset="-127"/>
              </a:defRPr>
            </a:lvl1pPr>
            <a:lvl2pPr marL="1028700"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굴림" pitchFamily="50" charset="-127"/>
              </a:defRPr>
            </a:lvl2pPr>
            <a:lvl3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굴림" pitchFamily="50" charset="-127"/>
              </a:defRPr>
            </a:lvl3pPr>
            <a:lvl4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굴림" pitchFamily="50" charset="-127"/>
              </a:defRPr>
            </a:lvl4pPr>
            <a:lvl5pPr eaLnBrk="0" hangingPunct="0">
              <a:defRPr kumimoji="1" sz="1400" b="1">
                <a:solidFill>
                  <a:schemeClr val="tx1"/>
                </a:solidFill>
                <a:latin typeface="HY견고딕" pitchFamily="18" charset="-127"/>
                <a:ea typeface="굴림" pitchFamily="50" charset="-127"/>
              </a:defRPr>
            </a:lvl5pPr>
            <a:lvl6pPr marL="2281238" indent="4763" eaLnBrk="0" fontAlgn="base" latinLnBrk="1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굴림" pitchFamily="50" charset="-127"/>
              </a:defRPr>
            </a:lvl6pPr>
            <a:lvl7pPr marL="2738438" indent="4763" eaLnBrk="0" fontAlgn="base" latinLnBrk="1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굴림" pitchFamily="50" charset="-127"/>
              </a:defRPr>
            </a:lvl7pPr>
            <a:lvl8pPr marL="3195638" indent="4763" eaLnBrk="0" fontAlgn="base" latinLnBrk="1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굴림" pitchFamily="50" charset="-127"/>
              </a:defRPr>
            </a:lvl8pPr>
            <a:lvl9pPr marL="3652838" indent="4763" eaLnBrk="0" fontAlgn="base" latinLnBrk="1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HY견고딕" pitchFamily="18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Arial" charset="0"/>
              </a:rPr>
              <a:t>4. RPM</a:t>
            </a:r>
          </a:p>
          <a:p>
            <a:pPr lvl="1" eaLnBrk="1" hangingPunct="1">
              <a:buFontTx/>
              <a:buChar char="-"/>
            </a:pPr>
            <a:r>
              <a:rPr lang="en-US" altLang="ko-KR">
                <a:latin typeface="Arial" charset="0"/>
              </a:rPr>
              <a:t>Compare the different data for same PID  between normal.log and accelerator.log per user</a:t>
            </a:r>
          </a:p>
          <a:p>
            <a:pPr lvl="1" eaLnBrk="1" hangingPunct="1">
              <a:buFontTx/>
              <a:buChar char="-"/>
            </a:pPr>
            <a:r>
              <a:rPr lang="en-US" altLang="ko-KR">
                <a:latin typeface="Arial" charset="0"/>
              </a:rPr>
              <a:t>Check the data which is valid ( 0 ~ 3000). </a:t>
            </a:r>
          </a:p>
          <a:p>
            <a:pPr lvl="1" eaLnBrk="1" hangingPunct="1"/>
            <a:r>
              <a:rPr lang="en-US" altLang="ko-KR">
                <a:latin typeface="Arial" charset="0"/>
              </a:rPr>
              <a:t>                           Only take the data which are valid</a:t>
            </a:r>
          </a:p>
          <a:p>
            <a:pPr lvl="1" eaLnBrk="1" hangingPunct="1">
              <a:buFontTx/>
              <a:buChar char="-"/>
            </a:pPr>
            <a:r>
              <a:rPr lang="en-US" altLang="ko-KR">
                <a:latin typeface="Arial" charset="0"/>
              </a:rPr>
              <a:t>Sort the results with different user’s data set</a:t>
            </a:r>
          </a:p>
          <a:p>
            <a:pPr eaLnBrk="1" hangingPunct="1"/>
            <a:r>
              <a:rPr lang="en-US" altLang="ko-KR">
                <a:latin typeface="Arial" charset="0"/>
              </a:rPr>
              <a:t>5. Speed</a:t>
            </a:r>
          </a:p>
          <a:p>
            <a:pPr lvl="1" eaLnBrk="1" hangingPunct="1">
              <a:buFontTx/>
              <a:buChar char="-"/>
            </a:pPr>
            <a:r>
              <a:rPr lang="en-US" altLang="ko-KR">
                <a:latin typeface="Arial" charset="0"/>
              </a:rPr>
              <a:t>Check the PID of RPM.</a:t>
            </a:r>
          </a:p>
          <a:p>
            <a:pPr lvl="1" eaLnBrk="1" hangingPunct="1">
              <a:buFontTx/>
              <a:buChar char="-"/>
            </a:pPr>
            <a:r>
              <a:rPr lang="en-US" altLang="ko-KR">
                <a:latin typeface="Arial" charset="0"/>
              </a:rPr>
              <a:t>Check data which is valid ( 0)</a:t>
            </a:r>
          </a:p>
          <a:p>
            <a:pPr lvl="1" eaLnBrk="1" hangingPunct="1">
              <a:buFontTx/>
              <a:buChar char="-"/>
            </a:pPr>
            <a:r>
              <a:rPr lang="en-US" altLang="ko-KR">
                <a:latin typeface="Arial" charset="0"/>
              </a:rPr>
              <a:t>Sort the results with different user’s data set </a:t>
            </a:r>
          </a:p>
          <a:p>
            <a:pPr eaLnBrk="1" hangingPunct="1"/>
            <a:r>
              <a:rPr lang="en-US" altLang="ko-KR">
                <a:latin typeface="Arial" charset="0"/>
              </a:rPr>
              <a:t>6. Steering wheel</a:t>
            </a:r>
          </a:p>
          <a:p>
            <a:pPr lvl="1" eaLnBrk="1" hangingPunct="1">
              <a:buFontTx/>
              <a:buChar char="-"/>
            </a:pPr>
            <a:r>
              <a:rPr lang="en-US" altLang="ko-KR">
                <a:latin typeface="Arial" charset="0"/>
              </a:rPr>
              <a:t>Compare the different data for same PID  between normal.log and steering_left.log and Steering_right per user</a:t>
            </a:r>
          </a:p>
          <a:p>
            <a:pPr lvl="1" eaLnBrk="1" hangingPunct="1">
              <a:buFontTx/>
              <a:buChar char="-"/>
            </a:pPr>
            <a:r>
              <a:rPr lang="en-US" altLang="ko-KR">
                <a:latin typeface="Arial" charset="0"/>
              </a:rPr>
              <a:t>Check the data which is valid ( - 500 ~ +500). </a:t>
            </a:r>
          </a:p>
          <a:p>
            <a:pPr lvl="1" eaLnBrk="1" hangingPunct="1"/>
            <a:r>
              <a:rPr lang="en-US" altLang="ko-KR">
                <a:latin typeface="Arial" charset="0"/>
              </a:rPr>
              <a:t>                           Only take the data which are valid</a:t>
            </a:r>
          </a:p>
          <a:p>
            <a:pPr lvl="1" eaLnBrk="1" hangingPunct="1">
              <a:buFontTx/>
              <a:buChar char="-"/>
            </a:pPr>
            <a:r>
              <a:rPr lang="en-US" altLang="ko-KR">
                <a:latin typeface="Arial" charset="0"/>
              </a:rPr>
              <a:t>Sort the results with different user’s data set</a:t>
            </a:r>
          </a:p>
          <a:p>
            <a:pPr lvl="1" eaLnBrk="1" hangingPunct="1"/>
            <a:endParaRPr lang="ko-KR" altLang="en-US">
              <a:latin typeface="Arial" charset="0"/>
            </a:endParaRPr>
          </a:p>
        </p:txBody>
      </p:sp>
      <p:sp>
        <p:nvSpPr>
          <p:cNvPr id="6" name="TextBox 39"/>
          <p:cNvSpPr txBox="1">
            <a:spLocks noChangeArrowheads="1"/>
          </p:cNvSpPr>
          <p:nvPr/>
        </p:nvSpPr>
        <p:spPr bwMode="auto">
          <a:xfrm>
            <a:off x="-57150" y="1308100"/>
            <a:ext cx="1831975" cy="338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/>
              <a:t>Show New data</a:t>
            </a:r>
            <a:endParaRPr lang="ko-KR" altLang="en-US" sz="1600"/>
          </a:p>
        </p:txBody>
      </p:sp>
      <p:sp>
        <p:nvSpPr>
          <p:cNvPr id="7" name="TextBox 40"/>
          <p:cNvSpPr txBox="1">
            <a:spLocks noChangeArrowheads="1"/>
          </p:cNvSpPr>
          <p:nvPr/>
        </p:nvSpPr>
        <p:spPr bwMode="auto">
          <a:xfrm>
            <a:off x="5802312" y="1335088"/>
            <a:ext cx="2049463" cy="338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/>
              <a:t>Analysis with DB</a:t>
            </a:r>
            <a:endParaRPr lang="ko-KR" altLang="en-US" sz="1600"/>
          </a:p>
        </p:txBody>
      </p:sp>
      <p:sp>
        <p:nvSpPr>
          <p:cNvPr id="8" name="TextBox 42"/>
          <p:cNvSpPr txBox="1">
            <a:spLocks noChangeArrowheads="1"/>
          </p:cNvSpPr>
          <p:nvPr/>
        </p:nvSpPr>
        <p:spPr bwMode="auto">
          <a:xfrm>
            <a:off x="1744662" y="1325563"/>
            <a:ext cx="1419225" cy="338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/>
              <a:t>Sort by PID</a:t>
            </a:r>
            <a:endParaRPr lang="ko-KR" altLang="en-US" sz="1600"/>
          </a:p>
        </p:txBody>
      </p:sp>
      <p:sp>
        <p:nvSpPr>
          <p:cNvPr id="9" name="TextBox 41"/>
          <p:cNvSpPr txBox="1">
            <a:spLocks noChangeArrowheads="1"/>
          </p:cNvSpPr>
          <p:nvPr/>
        </p:nvSpPr>
        <p:spPr bwMode="auto">
          <a:xfrm>
            <a:off x="7791450" y="1323975"/>
            <a:ext cx="2724150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/>
              <a:t>Analysis with New data</a:t>
            </a:r>
            <a:endParaRPr lang="ko-KR" altLang="en-US" sz="1600"/>
          </a:p>
        </p:txBody>
      </p:sp>
      <p:sp>
        <p:nvSpPr>
          <p:cNvPr id="10" name="TextBox 41"/>
          <p:cNvSpPr txBox="1">
            <a:spLocks noChangeArrowheads="1"/>
          </p:cNvSpPr>
          <p:nvPr/>
        </p:nvSpPr>
        <p:spPr bwMode="auto">
          <a:xfrm>
            <a:off x="3148012" y="1335088"/>
            <a:ext cx="2730500" cy="338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/>
              <a:t>Analysis with two files 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738598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5088" y="404813"/>
            <a:ext cx="2451100" cy="3079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New OBD Data Analysis</a:t>
            </a:r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5" name="직사각형 7"/>
          <p:cNvSpPr/>
          <p:nvPr/>
        </p:nvSpPr>
        <p:spPr bwMode="auto">
          <a:xfrm>
            <a:off x="152400" y="3789363"/>
            <a:ext cx="8855075" cy="28082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ko-KR" altLang="en-US"/>
          </a:p>
        </p:txBody>
      </p:sp>
      <p:sp>
        <p:nvSpPr>
          <p:cNvPr id="6" name="직사각형 2"/>
          <p:cNvSpPr/>
          <p:nvPr/>
        </p:nvSpPr>
        <p:spPr bwMode="auto">
          <a:xfrm>
            <a:off x="180975" y="1412875"/>
            <a:ext cx="1252538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r>
              <a:rPr lang="en-US" altLang="ko-KR"/>
              <a:t>Turn Signal</a:t>
            </a:r>
            <a:endParaRPr lang="ko-KR" altLang="en-US"/>
          </a:p>
        </p:txBody>
      </p:sp>
      <p:sp>
        <p:nvSpPr>
          <p:cNvPr id="7" name="직사각형 9"/>
          <p:cNvSpPr/>
          <p:nvPr/>
        </p:nvSpPr>
        <p:spPr bwMode="auto">
          <a:xfrm>
            <a:off x="2054225" y="1412875"/>
            <a:ext cx="1250950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r>
              <a:rPr lang="en-US" altLang="ko-KR"/>
              <a:t>=&gt; Next</a:t>
            </a:r>
            <a:endParaRPr lang="ko-KR" altLang="en-US"/>
          </a:p>
        </p:txBody>
      </p:sp>
      <p:cxnSp>
        <p:nvCxnSpPr>
          <p:cNvPr id="8" name="직선 연결선 5"/>
          <p:cNvCxnSpPr>
            <a:cxnSpLocks noChangeShapeType="1"/>
          </p:cNvCxnSpPr>
          <p:nvPr/>
        </p:nvCxnSpPr>
        <p:spPr bwMode="auto">
          <a:xfrm>
            <a:off x="152400" y="4149725"/>
            <a:ext cx="88550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349250" y="3854450"/>
            <a:ext cx="9105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File list                           OBD data                                              PID                                Data     </a:t>
            </a:r>
            <a:endParaRPr lang="ko-KR" altLang="en-US"/>
          </a:p>
        </p:txBody>
      </p:sp>
      <p:sp>
        <p:nvSpPr>
          <p:cNvPr id="10" name="직사각형 13"/>
          <p:cNvSpPr>
            <a:spLocks noChangeArrowheads="1"/>
          </p:cNvSpPr>
          <p:nvPr/>
        </p:nvSpPr>
        <p:spPr bwMode="auto">
          <a:xfrm>
            <a:off x="155575" y="4392613"/>
            <a:ext cx="19716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/>
              <a:t>xxxx_xxxx_normal.log</a:t>
            </a:r>
          </a:p>
        </p:txBody>
      </p:sp>
      <p:sp>
        <p:nvSpPr>
          <p:cNvPr id="11" name="직사각형 14"/>
          <p:cNvSpPr>
            <a:spLocks noChangeArrowheads="1"/>
          </p:cNvSpPr>
          <p:nvPr/>
        </p:nvSpPr>
        <p:spPr bwMode="auto">
          <a:xfrm>
            <a:off x="1860550" y="4221163"/>
            <a:ext cx="3181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/>
              <a:t>ff9d0d5301000008200010ff00ff002e44</a:t>
            </a:r>
            <a:endParaRPr lang="ko-KR" altLang="en-US" sz="1200"/>
          </a:p>
        </p:txBody>
      </p:sp>
      <p:sp>
        <p:nvSpPr>
          <p:cNvPr id="12" name="직사각형 15"/>
          <p:cNvSpPr>
            <a:spLocks noChangeArrowheads="1"/>
          </p:cNvSpPr>
          <p:nvPr/>
        </p:nvSpPr>
        <p:spPr bwMode="auto">
          <a:xfrm>
            <a:off x="1860550" y="4475163"/>
            <a:ext cx="3181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/>
              <a:t>ff9d0d5301000008200010ff00ff305e04</a:t>
            </a:r>
            <a:endParaRPr lang="ko-KR" altLang="en-US" sz="1200"/>
          </a:p>
        </p:txBody>
      </p:sp>
      <p:sp>
        <p:nvSpPr>
          <p:cNvPr id="13" name="직사각형 16"/>
          <p:cNvSpPr>
            <a:spLocks noChangeArrowheads="1"/>
          </p:cNvSpPr>
          <p:nvPr/>
        </p:nvSpPr>
        <p:spPr bwMode="auto">
          <a:xfrm>
            <a:off x="1884363" y="4657725"/>
            <a:ext cx="3181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/>
              <a:t>ff9d0d5301000008200010ff00ff204e04</a:t>
            </a:r>
            <a:endParaRPr lang="ko-KR" altLang="en-US" sz="1200"/>
          </a:p>
        </p:txBody>
      </p:sp>
      <p:sp>
        <p:nvSpPr>
          <p:cNvPr id="14" name="직사각형 17"/>
          <p:cNvSpPr>
            <a:spLocks noChangeArrowheads="1"/>
          </p:cNvSpPr>
          <p:nvPr/>
        </p:nvSpPr>
        <p:spPr bwMode="auto">
          <a:xfrm>
            <a:off x="155575" y="5097463"/>
            <a:ext cx="20843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/>
              <a:t>xxxx_xxxx_turn_left.log</a:t>
            </a:r>
          </a:p>
        </p:txBody>
      </p:sp>
      <p:sp>
        <p:nvSpPr>
          <p:cNvPr id="15" name="직사각형 18"/>
          <p:cNvSpPr>
            <a:spLocks noChangeArrowheads="1"/>
          </p:cNvSpPr>
          <p:nvPr/>
        </p:nvSpPr>
        <p:spPr bwMode="auto">
          <a:xfrm>
            <a:off x="1860550" y="4927600"/>
            <a:ext cx="3181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/>
              <a:t>ff9d0d5301000008200010ff00ff002e44</a:t>
            </a:r>
            <a:endParaRPr lang="ko-KR" altLang="en-US" sz="1200"/>
          </a:p>
        </p:txBody>
      </p:sp>
      <p:sp>
        <p:nvSpPr>
          <p:cNvPr id="16" name="직사각형 19"/>
          <p:cNvSpPr>
            <a:spLocks noChangeArrowheads="1"/>
          </p:cNvSpPr>
          <p:nvPr/>
        </p:nvSpPr>
        <p:spPr bwMode="auto">
          <a:xfrm>
            <a:off x="1860550" y="5181600"/>
            <a:ext cx="3181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/>
              <a:t>ff9d0d5301000008200010ff00ff305e04</a:t>
            </a:r>
            <a:endParaRPr lang="ko-KR" altLang="en-US" sz="1200"/>
          </a:p>
        </p:txBody>
      </p:sp>
      <p:sp>
        <p:nvSpPr>
          <p:cNvPr id="17" name="직사각형 20"/>
          <p:cNvSpPr>
            <a:spLocks noChangeArrowheads="1"/>
          </p:cNvSpPr>
          <p:nvPr/>
        </p:nvSpPr>
        <p:spPr bwMode="auto">
          <a:xfrm>
            <a:off x="1884363" y="5364163"/>
            <a:ext cx="3181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/>
              <a:t>ff9d0d5301000008200010ff00ff204e04</a:t>
            </a:r>
            <a:endParaRPr lang="ko-KR" altLang="en-US" sz="1200"/>
          </a:p>
        </p:txBody>
      </p:sp>
      <p:cxnSp>
        <p:nvCxnSpPr>
          <p:cNvPr id="18" name="직선 연결선 10"/>
          <p:cNvCxnSpPr>
            <a:cxnSpLocks noChangeShapeType="1"/>
          </p:cNvCxnSpPr>
          <p:nvPr/>
        </p:nvCxnSpPr>
        <p:spPr bwMode="auto">
          <a:xfrm>
            <a:off x="1884363" y="3789363"/>
            <a:ext cx="0" cy="28082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직선 연결선 23"/>
          <p:cNvCxnSpPr>
            <a:cxnSpLocks noChangeShapeType="1"/>
          </p:cNvCxnSpPr>
          <p:nvPr/>
        </p:nvCxnSpPr>
        <p:spPr bwMode="auto">
          <a:xfrm>
            <a:off x="4811713" y="3789363"/>
            <a:ext cx="0" cy="28082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직선 연결선 24"/>
          <p:cNvCxnSpPr>
            <a:cxnSpLocks noChangeShapeType="1"/>
          </p:cNvCxnSpPr>
          <p:nvPr/>
        </p:nvCxnSpPr>
        <p:spPr bwMode="auto">
          <a:xfrm>
            <a:off x="6540500" y="4019550"/>
            <a:ext cx="0" cy="28082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직선 연결선 12"/>
          <p:cNvCxnSpPr>
            <a:cxnSpLocks noChangeShapeType="1"/>
          </p:cNvCxnSpPr>
          <p:nvPr/>
        </p:nvCxnSpPr>
        <p:spPr bwMode="auto">
          <a:xfrm>
            <a:off x="152400" y="4924425"/>
            <a:ext cx="88550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직선 연결선 22"/>
          <p:cNvCxnSpPr>
            <a:cxnSpLocks noChangeShapeType="1"/>
          </p:cNvCxnSpPr>
          <p:nvPr/>
        </p:nvCxnSpPr>
        <p:spPr bwMode="auto">
          <a:xfrm flipV="1">
            <a:off x="1884363" y="4392613"/>
            <a:ext cx="7123112" cy="825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직선 연결선 29"/>
          <p:cNvCxnSpPr>
            <a:cxnSpLocks noChangeShapeType="1"/>
          </p:cNvCxnSpPr>
          <p:nvPr/>
        </p:nvCxnSpPr>
        <p:spPr bwMode="auto">
          <a:xfrm flipV="1">
            <a:off x="1860550" y="4641850"/>
            <a:ext cx="7123113" cy="841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직사각형 30"/>
          <p:cNvSpPr/>
          <p:nvPr/>
        </p:nvSpPr>
        <p:spPr bwMode="auto">
          <a:xfrm>
            <a:off x="136525" y="1844675"/>
            <a:ext cx="8855075" cy="16557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ko-KR" altLang="en-US"/>
          </a:p>
        </p:txBody>
      </p:sp>
      <p:cxnSp>
        <p:nvCxnSpPr>
          <p:cNvPr id="25" name="직선 연결선 31"/>
          <p:cNvCxnSpPr>
            <a:cxnSpLocks noChangeShapeType="1"/>
          </p:cNvCxnSpPr>
          <p:nvPr/>
        </p:nvCxnSpPr>
        <p:spPr bwMode="auto">
          <a:xfrm>
            <a:off x="136525" y="2205038"/>
            <a:ext cx="88550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직선 연결선 32"/>
          <p:cNvCxnSpPr>
            <a:cxnSpLocks noChangeShapeType="1"/>
          </p:cNvCxnSpPr>
          <p:nvPr/>
        </p:nvCxnSpPr>
        <p:spPr bwMode="auto">
          <a:xfrm>
            <a:off x="136525" y="2565400"/>
            <a:ext cx="88550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직선 연결선 33"/>
          <p:cNvCxnSpPr>
            <a:cxnSpLocks noChangeShapeType="1"/>
          </p:cNvCxnSpPr>
          <p:nvPr/>
        </p:nvCxnSpPr>
        <p:spPr bwMode="auto">
          <a:xfrm>
            <a:off x="2109788" y="1873250"/>
            <a:ext cx="0" cy="16271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직선 연결선 36"/>
          <p:cNvCxnSpPr>
            <a:cxnSpLocks noChangeShapeType="1"/>
          </p:cNvCxnSpPr>
          <p:nvPr/>
        </p:nvCxnSpPr>
        <p:spPr bwMode="auto">
          <a:xfrm>
            <a:off x="136525" y="2852738"/>
            <a:ext cx="88550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직선 연결선 37"/>
          <p:cNvCxnSpPr>
            <a:cxnSpLocks noChangeShapeType="1"/>
          </p:cNvCxnSpPr>
          <p:nvPr/>
        </p:nvCxnSpPr>
        <p:spPr bwMode="auto">
          <a:xfrm>
            <a:off x="152400" y="3141663"/>
            <a:ext cx="88550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7"/>
          <p:cNvSpPr txBox="1">
            <a:spLocks noChangeArrowheads="1"/>
          </p:cNvSpPr>
          <p:nvPr/>
        </p:nvSpPr>
        <p:spPr bwMode="auto">
          <a:xfrm>
            <a:off x="519113" y="1898650"/>
            <a:ext cx="901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PID Candidate             # of matched                                     Data list                    Selected PID </a:t>
            </a:r>
            <a:endParaRPr lang="ko-KR" altLang="en-US"/>
          </a:p>
        </p:txBody>
      </p:sp>
      <p:cxnSp>
        <p:nvCxnSpPr>
          <p:cNvPr id="31" name="직선 연결선 43"/>
          <p:cNvCxnSpPr>
            <a:cxnSpLocks noChangeShapeType="1"/>
          </p:cNvCxnSpPr>
          <p:nvPr/>
        </p:nvCxnSpPr>
        <p:spPr bwMode="auto">
          <a:xfrm>
            <a:off x="4241800" y="1844675"/>
            <a:ext cx="0" cy="16271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직선 연결선 44"/>
          <p:cNvCxnSpPr>
            <a:cxnSpLocks noChangeShapeType="1"/>
          </p:cNvCxnSpPr>
          <p:nvPr/>
        </p:nvCxnSpPr>
        <p:spPr bwMode="auto">
          <a:xfrm>
            <a:off x="6543675" y="1844675"/>
            <a:ext cx="0" cy="16271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타원 34"/>
          <p:cNvSpPr>
            <a:spLocks noChangeArrowheads="1"/>
          </p:cNvSpPr>
          <p:nvPr/>
        </p:nvSpPr>
        <p:spPr bwMode="auto">
          <a:xfrm>
            <a:off x="7435850" y="2276475"/>
            <a:ext cx="215900" cy="195263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" name="TextBox 35"/>
          <p:cNvSpPr txBox="1">
            <a:spLocks noChangeArrowheads="1"/>
          </p:cNvSpPr>
          <p:nvPr/>
        </p:nvSpPr>
        <p:spPr bwMode="auto">
          <a:xfrm>
            <a:off x="641350" y="2205038"/>
            <a:ext cx="52022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xxxxx                   2320                                  0,1,2       </a:t>
            </a:r>
            <a:endParaRPr lang="ko-KR" altLang="en-US"/>
          </a:p>
        </p:txBody>
      </p:sp>
      <p:sp>
        <p:nvSpPr>
          <p:cNvPr id="35" name="TextBox 1"/>
          <p:cNvSpPr txBox="1">
            <a:spLocks noChangeArrowheads="1"/>
          </p:cNvSpPr>
          <p:nvPr/>
        </p:nvSpPr>
        <p:spPr bwMode="auto">
          <a:xfrm>
            <a:off x="4006850" y="1412875"/>
            <a:ext cx="60309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Order : Turn signal / brake/Accelerator/RPM/speed/ Steering </a:t>
            </a:r>
            <a:endParaRPr lang="ko-KR" altLang="en-US"/>
          </a:p>
        </p:txBody>
      </p:sp>
      <p:sp>
        <p:nvSpPr>
          <p:cNvPr id="36" name="직사각형 37"/>
          <p:cNvSpPr>
            <a:spLocks noChangeArrowheads="1"/>
          </p:cNvSpPr>
          <p:nvPr/>
        </p:nvSpPr>
        <p:spPr bwMode="auto">
          <a:xfrm>
            <a:off x="2200275" y="2897188"/>
            <a:ext cx="50466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en-US" altLang="ko-KR" sz="16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Display the result for data analysis</a:t>
            </a:r>
          </a:p>
          <a:p>
            <a:r>
              <a:rPr lang="en-US" altLang="ko-KR" sz="16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- Refer the page 16 ~ page 17</a:t>
            </a:r>
          </a:p>
          <a:p>
            <a:r>
              <a:rPr lang="en-US" altLang="ko-KR" sz="16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- List up the PID which are the most matched </a:t>
            </a:r>
            <a:endParaRPr lang="ko-KR" altLang="en-US" sz="1600"/>
          </a:p>
        </p:txBody>
      </p:sp>
      <p:sp>
        <p:nvSpPr>
          <p:cNvPr id="37" name="직사각형 1"/>
          <p:cNvSpPr>
            <a:spLocks noChangeArrowheads="1"/>
          </p:cNvSpPr>
          <p:nvPr/>
        </p:nvSpPr>
        <p:spPr bwMode="auto">
          <a:xfrm>
            <a:off x="6588125" y="228600"/>
            <a:ext cx="365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①</a:t>
            </a:r>
            <a:endParaRPr lang="ko-KR" altLang="en-US"/>
          </a:p>
        </p:txBody>
      </p:sp>
      <p:sp>
        <p:nvSpPr>
          <p:cNvPr id="38" name="직사각형 3"/>
          <p:cNvSpPr>
            <a:spLocks noChangeArrowheads="1"/>
          </p:cNvSpPr>
          <p:nvPr/>
        </p:nvSpPr>
        <p:spPr bwMode="auto">
          <a:xfrm>
            <a:off x="1225550" y="1347788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②</a:t>
            </a:r>
            <a:endParaRPr lang="ko-KR" altLang="en-US"/>
          </a:p>
        </p:txBody>
      </p:sp>
      <p:sp>
        <p:nvSpPr>
          <p:cNvPr id="39" name="직사각형 4"/>
          <p:cNvSpPr>
            <a:spLocks noChangeArrowheads="1"/>
          </p:cNvSpPr>
          <p:nvPr/>
        </p:nvSpPr>
        <p:spPr bwMode="auto">
          <a:xfrm>
            <a:off x="7656513" y="2217738"/>
            <a:ext cx="365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④</a:t>
            </a:r>
            <a:endParaRPr lang="ko-KR" altLang="en-US"/>
          </a:p>
        </p:txBody>
      </p:sp>
      <p:sp>
        <p:nvSpPr>
          <p:cNvPr id="40" name="직사각형 5"/>
          <p:cNvSpPr>
            <a:spLocks noChangeArrowheads="1"/>
          </p:cNvSpPr>
          <p:nvPr/>
        </p:nvSpPr>
        <p:spPr bwMode="auto">
          <a:xfrm>
            <a:off x="2981325" y="1412875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⑤</a:t>
            </a:r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692775" y="919163"/>
            <a:ext cx="2049463" cy="338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/>
              <a:t>Analysis with DB</a:t>
            </a:r>
            <a:endParaRPr lang="ko-KR" altLang="en-US" sz="1600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7639050" y="919163"/>
            <a:ext cx="2724150" cy="338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/>
              <a:t>Analysis with New data</a:t>
            </a:r>
            <a:endParaRPr lang="ko-KR" altLang="en-US" sz="1600"/>
          </a:p>
        </p:txBody>
      </p:sp>
      <p:sp>
        <p:nvSpPr>
          <p:cNvPr id="43" name="TextBox 39"/>
          <p:cNvSpPr txBox="1">
            <a:spLocks noChangeArrowheads="1"/>
          </p:cNvSpPr>
          <p:nvPr/>
        </p:nvSpPr>
        <p:spPr bwMode="auto">
          <a:xfrm>
            <a:off x="0" y="901700"/>
            <a:ext cx="1831975" cy="338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/>
              <a:t>Show New data</a:t>
            </a:r>
            <a:endParaRPr lang="ko-KR" altLang="en-US" sz="1600"/>
          </a:p>
        </p:txBody>
      </p:sp>
      <p:sp>
        <p:nvSpPr>
          <p:cNvPr id="44" name="TextBox 42"/>
          <p:cNvSpPr txBox="1">
            <a:spLocks noChangeArrowheads="1"/>
          </p:cNvSpPr>
          <p:nvPr/>
        </p:nvSpPr>
        <p:spPr bwMode="auto">
          <a:xfrm>
            <a:off x="1801813" y="919163"/>
            <a:ext cx="1419225" cy="338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/>
              <a:t>Sort by PID</a:t>
            </a:r>
            <a:endParaRPr lang="ko-KR" altLang="en-US" sz="1600"/>
          </a:p>
        </p:txBody>
      </p:sp>
      <p:sp>
        <p:nvSpPr>
          <p:cNvPr id="45" name="TextBox 41"/>
          <p:cNvSpPr txBox="1">
            <a:spLocks noChangeArrowheads="1"/>
          </p:cNvSpPr>
          <p:nvPr/>
        </p:nvSpPr>
        <p:spPr bwMode="auto">
          <a:xfrm>
            <a:off x="3186113" y="919163"/>
            <a:ext cx="2730500" cy="338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/>
              <a:t>Analysis with two files 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517479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-11112" y="433388"/>
            <a:ext cx="2451100" cy="3079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New OBD Data Analysis</a:t>
            </a:r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5" name="직사각형 7"/>
          <p:cNvSpPr/>
          <p:nvPr/>
        </p:nvSpPr>
        <p:spPr bwMode="auto">
          <a:xfrm>
            <a:off x="60325" y="3673475"/>
            <a:ext cx="8855075" cy="28082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ko-KR" altLang="en-US"/>
          </a:p>
        </p:txBody>
      </p:sp>
      <p:sp>
        <p:nvSpPr>
          <p:cNvPr id="6" name="직사각형 2"/>
          <p:cNvSpPr/>
          <p:nvPr/>
        </p:nvSpPr>
        <p:spPr bwMode="auto">
          <a:xfrm>
            <a:off x="104775" y="1441450"/>
            <a:ext cx="1395413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r>
              <a:rPr lang="en-US" altLang="ko-KR"/>
              <a:t>Steering wheel</a:t>
            </a:r>
            <a:endParaRPr lang="ko-KR" altLang="en-US"/>
          </a:p>
        </p:txBody>
      </p:sp>
      <p:sp>
        <p:nvSpPr>
          <p:cNvPr id="7" name="직사각형 9"/>
          <p:cNvSpPr/>
          <p:nvPr/>
        </p:nvSpPr>
        <p:spPr bwMode="auto">
          <a:xfrm>
            <a:off x="1978025" y="1441450"/>
            <a:ext cx="1250950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r>
              <a:rPr lang="en-US" altLang="ko-KR"/>
              <a:t>complete</a:t>
            </a:r>
            <a:endParaRPr lang="ko-KR" altLang="en-US"/>
          </a:p>
        </p:txBody>
      </p:sp>
      <p:cxnSp>
        <p:nvCxnSpPr>
          <p:cNvPr id="8" name="직선 연결선 5"/>
          <p:cNvCxnSpPr>
            <a:cxnSpLocks noChangeShapeType="1"/>
          </p:cNvCxnSpPr>
          <p:nvPr/>
        </p:nvCxnSpPr>
        <p:spPr bwMode="auto">
          <a:xfrm>
            <a:off x="60325" y="4033838"/>
            <a:ext cx="88550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257175" y="3738563"/>
            <a:ext cx="9105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File list                           OBD data                                              PID                                Data     </a:t>
            </a:r>
            <a:endParaRPr lang="ko-KR" altLang="en-US"/>
          </a:p>
        </p:txBody>
      </p:sp>
      <p:sp>
        <p:nvSpPr>
          <p:cNvPr id="10" name="직사각형 13"/>
          <p:cNvSpPr>
            <a:spLocks noChangeArrowheads="1"/>
          </p:cNvSpPr>
          <p:nvPr/>
        </p:nvSpPr>
        <p:spPr bwMode="auto">
          <a:xfrm>
            <a:off x="63500" y="4276725"/>
            <a:ext cx="19716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/>
              <a:t>xxxx_xxxx_normal.log</a:t>
            </a:r>
          </a:p>
        </p:txBody>
      </p:sp>
      <p:sp>
        <p:nvSpPr>
          <p:cNvPr id="11" name="직사각형 14"/>
          <p:cNvSpPr>
            <a:spLocks noChangeArrowheads="1"/>
          </p:cNvSpPr>
          <p:nvPr/>
        </p:nvSpPr>
        <p:spPr bwMode="auto">
          <a:xfrm>
            <a:off x="1768475" y="4105275"/>
            <a:ext cx="3181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/>
              <a:t>ff9d0d5301000008200010ff00ff002e44</a:t>
            </a:r>
            <a:endParaRPr lang="ko-KR" altLang="en-US" sz="1200"/>
          </a:p>
        </p:txBody>
      </p:sp>
      <p:sp>
        <p:nvSpPr>
          <p:cNvPr id="12" name="직사각형 15"/>
          <p:cNvSpPr>
            <a:spLocks noChangeArrowheads="1"/>
          </p:cNvSpPr>
          <p:nvPr/>
        </p:nvSpPr>
        <p:spPr bwMode="auto">
          <a:xfrm>
            <a:off x="1768475" y="4359275"/>
            <a:ext cx="3181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/>
              <a:t>ff9d0d5301000008200010ff00ff305e04</a:t>
            </a:r>
            <a:endParaRPr lang="ko-KR" altLang="en-US" sz="1200"/>
          </a:p>
        </p:txBody>
      </p:sp>
      <p:sp>
        <p:nvSpPr>
          <p:cNvPr id="13" name="직사각형 16"/>
          <p:cNvSpPr>
            <a:spLocks noChangeArrowheads="1"/>
          </p:cNvSpPr>
          <p:nvPr/>
        </p:nvSpPr>
        <p:spPr bwMode="auto">
          <a:xfrm>
            <a:off x="1792288" y="4541838"/>
            <a:ext cx="3181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/>
              <a:t>ff9d0d5301000008200010ff00ff204e04</a:t>
            </a:r>
            <a:endParaRPr lang="ko-KR" altLang="en-US" sz="1200"/>
          </a:p>
        </p:txBody>
      </p:sp>
      <p:sp>
        <p:nvSpPr>
          <p:cNvPr id="14" name="직사각형 17"/>
          <p:cNvSpPr>
            <a:spLocks noChangeArrowheads="1"/>
          </p:cNvSpPr>
          <p:nvPr/>
        </p:nvSpPr>
        <p:spPr bwMode="auto">
          <a:xfrm>
            <a:off x="63500" y="4981575"/>
            <a:ext cx="20843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/>
              <a:t>xxxx_xxxx_turn_left.log</a:t>
            </a:r>
          </a:p>
        </p:txBody>
      </p:sp>
      <p:sp>
        <p:nvSpPr>
          <p:cNvPr id="15" name="직사각형 18"/>
          <p:cNvSpPr>
            <a:spLocks noChangeArrowheads="1"/>
          </p:cNvSpPr>
          <p:nvPr/>
        </p:nvSpPr>
        <p:spPr bwMode="auto">
          <a:xfrm>
            <a:off x="1768475" y="4811713"/>
            <a:ext cx="3181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/>
              <a:t>ff9d0d5301000008200010ff00ff002e44</a:t>
            </a:r>
            <a:endParaRPr lang="ko-KR" altLang="en-US" sz="1200"/>
          </a:p>
        </p:txBody>
      </p:sp>
      <p:sp>
        <p:nvSpPr>
          <p:cNvPr id="16" name="직사각형 19"/>
          <p:cNvSpPr>
            <a:spLocks noChangeArrowheads="1"/>
          </p:cNvSpPr>
          <p:nvPr/>
        </p:nvSpPr>
        <p:spPr bwMode="auto">
          <a:xfrm>
            <a:off x="1768475" y="5065713"/>
            <a:ext cx="3181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/>
              <a:t>ff9d0d5301000008200010ff00ff305e04</a:t>
            </a:r>
            <a:endParaRPr lang="ko-KR" altLang="en-US" sz="1200"/>
          </a:p>
        </p:txBody>
      </p:sp>
      <p:sp>
        <p:nvSpPr>
          <p:cNvPr id="17" name="직사각형 20"/>
          <p:cNvSpPr>
            <a:spLocks noChangeArrowheads="1"/>
          </p:cNvSpPr>
          <p:nvPr/>
        </p:nvSpPr>
        <p:spPr bwMode="auto">
          <a:xfrm>
            <a:off x="1792288" y="5248275"/>
            <a:ext cx="3181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/>
              <a:t>ff9d0d5301000008200010ff00ff204e04</a:t>
            </a:r>
            <a:endParaRPr lang="ko-KR" altLang="en-US" sz="1200"/>
          </a:p>
        </p:txBody>
      </p:sp>
      <p:cxnSp>
        <p:nvCxnSpPr>
          <p:cNvPr id="18" name="직선 연결선 10"/>
          <p:cNvCxnSpPr>
            <a:cxnSpLocks noChangeShapeType="1"/>
          </p:cNvCxnSpPr>
          <p:nvPr/>
        </p:nvCxnSpPr>
        <p:spPr bwMode="auto">
          <a:xfrm>
            <a:off x="1792288" y="3673475"/>
            <a:ext cx="0" cy="28082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직선 연결선 23"/>
          <p:cNvCxnSpPr>
            <a:cxnSpLocks noChangeShapeType="1"/>
          </p:cNvCxnSpPr>
          <p:nvPr/>
        </p:nvCxnSpPr>
        <p:spPr bwMode="auto">
          <a:xfrm>
            <a:off x="4719638" y="3673475"/>
            <a:ext cx="0" cy="28082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직선 연결선 24"/>
          <p:cNvCxnSpPr>
            <a:cxnSpLocks noChangeShapeType="1"/>
          </p:cNvCxnSpPr>
          <p:nvPr/>
        </p:nvCxnSpPr>
        <p:spPr bwMode="auto">
          <a:xfrm>
            <a:off x="6448425" y="3744913"/>
            <a:ext cx="0" cy="28082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직선 연결선 12"/>
          <p:cNvCxnSpPr>
            <a:cxnSpLocks noChangeShapeType="1"/>
          </p:cNvCxnSpPr>
          <p:nvPr/>
        </p:nvCxnSpPr>
        <p:spPr bwMode="auto">
          <a:xfrm>
            <a:off x="60325" y="4808538"/>
            <a:ext cx="88550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직선 연결선 22"/>
          <p:cNvCxnSpPr>
            <a:cxnSpLocks noChangeShapeType="1"/>
          </p:cNvCxnSpPr>
          <p:nvPr/>
        </p:nvCxnSpPr>
        <p:spPr bwMode="auto">
          <a:xfrm flipV="1">
            <a:off x="1792288" y="4276725"/>
            <a:ext cx="7123112" cy="825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직선 연결선 29"/>
          <p:cNvCxnSpPr>
            <a:cxnSpLocks noChangeShapeType="1"/>
          </p:cNvCxnSpPr>
          <p:nvPr/>
        </p:nvCxnSpPr>
        <p:spPr bwMode="auto">
          <a:xfrm flipV="1">
            <a:off x="1768475" y="4525963"/>
            <a:ext cx="7123113" cy="841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직사각형 30"/>
          <p:cNvSpPr/>
          <p:nvPr/>
        </p:nvSpPr>
        <p:spPr bwMode="auto">
          <a:xfrm>
            <a:off x="60325" y="1873250"/>
            <a:ext cx="8855075" cy="13684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ko-KR" altLang="en-US"/>
          </a:p>
        </p:txBody>
      </p:sp>
      <p:cxnSp>
        <p:nvCxnSpPr>
          <p:cNvPr id="25" name="직선 연결선 31"/>
          <p:cNvCxnSpPr>
            <a:cxnSpLocks noChangeShapeType="1"/>
          </p:cNvCxnSpPr>
          <p:nvPr/>
        </p:nvCxnSpPr>
        <p:spPr bwMode="auto">
          <a:xfrm>
            <a:off x="60325" y="2233613"/>
            <a:ext cx="88550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직선 연결선 32"/>
          <p:cNvCxnSpPr>
            <a:cxnSpLocks noChangeShapeType="1"/>
          </p:cNvCxnSpPr>
          <p:nvPr/>
        </p:nvCxnSpPr>
        <p:spPr bwMode="auto">
          <a:xfrm>
            <a:off x="60325" y="2593975"/>
            <a:ext cx="88550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직선 연결선 33"/>
          <p:cNvCxnSpPr>
            <a:cxnSpLocks noChangeShapeType="1"/>
          </p:cNvCxnSpPr>
          <p:nvPr/>
        </p:nvCxnSpPr>
        <p:spPr bwMode="auto">
          <a:xfrm>
            <a:off x="2033588" y="1901825"/>
            <a:ext cx="4762" cy="1339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직선 연결선 36"/>
          <p:cNvCxnSpPr>
            <a:cxnSpLocks noChangeShapeType="1"/>
          </p:cNvCxnSpPr>
          <p:nvPr/>
        </p:nvCxnSpPr>
        <p:spPr bwMode="auto">
          <a:xfrm>
            <a:off x="60325" y="2952750"/>
            <a:ext cx="88550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7"/>
          <p:cNvSpPr txBox="1">
            <a:spLocks noChangeArrowheads="1"/>
          </p:cNvSpPr>
          <p:nvPr/>
        </p:nvSpPr>
        <p:spPr bwMode="auto">
          <a:xfrm>
            <a:off x="442913" y="1927225"/>
            <a:ext cx="901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PID Candidate             # of matched                                     Data list                    Selected PID </a:t>
            </a:r>
            <a:endParaRPr lang="ko-KR" altLang="en-US"/>
          </a:p>
        </p:txBody>
      </p:sp>
      <p:cxnSp>
        <p:nvCxnSpPr>
          <p:cNvPr id="30" name="직선 연결선 43"/>
          <p:cNvCxnSpPr>
            <a:cxnSpLocks noChangeShapeType="1"/>
          </p:cNvCxnSpPr>
          <p:nvPr/>
        </p:nvCxnSpPr>
        <p:spPr bwMode="auto">
          <a:xfrm>
            <a:off x="4165600" y="1873250"/>
            <a:ext cx="0" cy="1368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직선 연결선 44"/>
          <p:cNvCxnSpPr>
            <a:cxnSpLocks noChangeShapeType="1"/>
          </p:cNvCxnSpPr>
          <p:nvPr/>
        </p:nvCxnSpPr>
        <p:spPr bwMode="auto">
          <a:xfrm>
            <a:off x="6467475" y="1873250"/>
            <a:ext cx="0" cy="1368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타원 34"/>
          <p:cNvSpPr>
            <a:spLocks noChangeArrowheads="1"/>
          </p:cNvSpPr>
          <p:nvPr/>
        </p:nvSpPr>
        <p:spPr bwMode="auto">
          <a:xfrm>
            <a:off x="6827838" y="2305050"/>
            <a:ext cx="215900" cy="195263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" name="TextBox 35"/>
          <p:cNvSpPr txBox="1">
            <a:spLocks noChangeArrowheads="1"/>
          </p:cNvSpPr>
          <p:nvPr/>
        </p:nvSpPr>
        <p:spPr bwMode="auto">
          <a:xfrm>
            <a:off x="565150" y="2233613"/>
            <a:ext cx="52022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xxxxx                   2320                                  0,1,2       </a:t>
            </a:r>
            <a:endParaRPr lang="ko-KR" altLang="en-US"/>
          </a:p>
        </p:txBody>
      </p:sp>
      <p:sp>
        <p:nvSpPr>
          <p:cNvPr id="34" name="폭발 1 3"/>
          <p:cNvSpPr>
            <a:spLocks noChangeArrowheads="1"/>
          </p:cNvSpPr>
          <p:nvPr/>
        </p:nvSpPr>
        <p:spPr bwMode="auto">
          <a:xfrm>
            <a:off x="7575550" y="2203450"/>
            <a:ext cx="1901825" cy="2016125"/>
          </a:xfrm>
          <a:prstGeom prst="irregularSeal1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100"/>
              <a:t>List up the most possible PID(upto 3)</a:t>
            </a:r>
            <a:endParaRPr lang="ko-KR" altLang="en-US" sz="1100"/>
          </a:p>
        </p:txBody>
      </p:sp>
      <p:sp>
        <p:nvSpPr>
          <p:cNvPr id="35" name="직사각형 1"/>
          <p:cNvSpPr>
            <a:spLocks noChangeArrowheads="1"/>
          </p:cNvSpPr>
          <p:nvPr/>
        </p:nvSpPr>
        <p:spPr bwMode="auto">
          <a:xfrm>
            <a:off x="1292225" y="1408113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①</a:t>
            </a:r>
            <a:endParaRPr lang="ko-KR" altLang="en-US"/>
          </a:p>
        </p:txBody>
      </p:sp>
      <p:sp>
        <p:nvSpPr>
          <p:cNvPr id="36" name="직사각형 38"/>
          <p:cNvSpPr>
            <a:spLocks noChangeArrowheads="1"/>
          </p:cNvSpPr>
          <p:nvPr/>
        </p:nvSpPr>
        <p:spPr bwMode="auto">
          <a:xfrm>
            <a:off x="708025" y="2593975"/>
            <a:ext cx="4437063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Display the result for data analysis</a:t>
            </a:r>
          </a:p>
          <a:p>
            <a:r>
              <a:rPr lang="en-US" altLang="ko-KR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- Refer the page 16 ~ page 17</a:t>
            </a:r>
          </a:p>
          <a:p>
            <a:r>
              <a:rPr lang="en-US" altLang="ko-KR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  - List up the PID which are the most matched </a:t>
            </a:r>
            <a:endParaRPr lang="ko-KR" altLang="en-US"/>
          </a:p>
        </p:txBody>
      </p:sp>
      <p:sp>
        <p:nvSpPr>
          <p:cNvPr id="37" name="직사각형 3"/>
          <p:cNvSpPr>
            <a:spLocks noChangeArrowheads="1"/>
          </p:cNvSpPr>
          <p:nvPr/>
        </p:nvSpPr>
        <p:spPr bwMode="auto">
          <a:xfrm>
            <a:off x="7162800" y="2201863"/>
            <a:ext cx="365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③</a:t>
            </a:r>
            <a:endParaRPr lang="ko-KR" altLang="en-US"/>
          </a:p>
        </p:txBody>
      </p:sp>
      <p:sp>
        <p:nvSpPr>
          <p:cNvPr id="38" name="직사각형 4"/>
          <p:cNvSpPr>
            <a:spLocks noChangeArrowheads="1"/>
          </p:cNvSpPr>
          <p:nvPr/>
        </p:nvSpPr>
        <p:spPr bwMode="auto">
          <a:xfrm>
            <a:off x="2838450" y="1441450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④</a:t>
            </a:r>
            <a:endParaRPr lang="ko-KR" altLang="en-US"/>
          </a:p>
        </p:txBody>
      </p:sp>
      <p:sp>
        <p:nvSpPr>
          <p:cNvPr id="39" name="TextBox 40"/>
          <p:cNvSpPr txBox="1">
            <a:spLocks noChangeArrowheads="1"/>
          </p:cNvSpPr>
          <p:nvPr/>
        </p:nvSpPr>
        <p:spPr bwMode="auto">
          <a:xfrm>
            <a:off x="5616575" y="947738"/>
            <a:ext cx="2049463" cy="338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/>
              <a:t>Analysis with DB</a:t>
            </a:r>
            <a:endParaRPr lang="ko-KR" altLang="en-US" sz="1600"/>
          </a:p>
        </p:txBody>
      </p:sp>
      <p:sp>
        <p:nvSpPr>
          <p:cNvPr id="40" name="TextBox 41"/>
          <p:cNvSpPr txBox="1">
            <a:spLocks noChangeArrowheads="1"/>
          </p:cNvSpPr>
          <p:nvPr/>
        </p:nvSpPr>
        <p:spPr bwMode="auto">
          <a:xfrm>
            <a:off x="7562850" y="947738"/>
            <a:ext cx="2724150" cy="338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/>
              <a:t>Analysis with New data</a:t>
            </a:r>
            <a:endParaRPr lang="ko-KR" altLang="en-US" sz="1600"/>
          </a:p>
        </p:txBody>
      </p:sp>
      <p:sp>
        <p:nvSpPr>
          <p:cNvPr id="41" name="TextBox 39"/>
          <p:cNvSpPr txBox="1">
            <a:spLocks noChangeArrowheads="1"/>
          </p:cNvSpPr>
          <p:nvPr/>
        </p:nvSpPr>
        <p:spPr bwMode="auto">
          <a:xfrm>
            <a:off x="-76200" y="930275"/>
            <a:ext cx="1831975" cy="338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/>
              <a:t>Show New data</a:t>
            </a:r>
            <a:endParaRPr lang="ko-KR" altLang="en-US" sz="1600"/>
          </a:p>
        </p:txBody>
      </p:sp>
      <p:sp>
        <p:nvSpPr>
          <p:cNvPr id="42" name="TextBox 42"/>
          <p:cNvSpPr txBox="1">
            <a:spLocks noChangeArrowheads="1"/>
          </p:cNvSpPr>
          <p:nvPr/>
        </p:nvSpPr>
        <p:spPr bwMode="auto">
          <a:xfrm>
            <a:off x="1725613" y="947738"/>
            <a:ext cx="1419225" cy="338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/>
              <a:t>Sort by PID</a:t>
            </a:r>
            <a:endParaRPr lang="ko-KR" altLang="en-US" sz="1600"/>
          </a:p>
        </p:txBody>
      </p:sp>
      <p:sp>
        <p:nvSpPr>
          <p:cNvPr id="43" name="TextBox 41"/>
          <p:cNvSpPr txBox="1">
            <a:spLocks noChangeArrowheads="1"/>
          </p:cNvSpPr>
          <p:nvPr/>
        </p:nvSpPr>
        <p:spPr bwMode="auto">
          <a:xfrm>
            <a:off x="3109913" y="947738"/>
            <a:ext cx="2730500" cy="338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/>
              <a:t>Analysis with two files 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857947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-11112" y="944563"/>
            <a:ext cx="2451100" cy="3079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New OBD Data Analysis</a:t>
            </a:r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5" name="직사각형 2"/>
          <p:cNvSpPr/>
          <p:nvPr/>
        </p:nvSpPr>
        <p:spPr bwMode="auto">
          <a:xfrm>
            <a:off x="104775" y="1952625"/>
            <a:ext cx="1395413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r>
              <a:rPr lang="en-US" altLang="ko-KR"/>
              <a:t>Cancel</a:t>
            </a:r>
            <a:endParaRPr lang="ko-KR" altLang="en-US"/>
          </a:p>
        </p:txBody>
      </p:sp>
      <p:sp>
        <p:nvSpPr>
          <p:cNvPr id="6" name="직사각형 30"/>
          <p:cNvSpPr/>
          <p:nvPr/>
        </p:nvSpPr>
        <p:spPr bwMode="auto">
          <a:xfrm>
            <a:off x="73025" y="2728913"/>
            <a:ext cx="8855075" cy="18415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ko-KR" altLang="en-US"/>
          </a:p>
        </p:txBody>
      </p:sp>
      <p:cxnSp>
        <p:nvCxnSpPr>
          <p:cNvPr id="7" name="직선 연결선 31"/>
          <p:cNvCxnSpPr>
            <a:cxnSpLocks noChangeShapeType="1"/>
          </p:cNvCxnSpPr>
          <p:nvPr/>
        </p:nvCxnSpPr>
        <p:spPr bwMode="auto">
          <a:xfrm>
            <a:off x="60325" y="3105150"/>
            <a:ext cx="88550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직선 연결선 32"/>
          <p:cNvCxnSpPr>
            <a:cxnSpLocks noChangeShapeType="1"/>
          </p:cNvCxnSpPr>
          <p:nvPr/>
        </p:nvCxnSpPr>
        <p:spPr bwMode="auto">
          <a:xfrm>
            <a:off x="60325" y="3392488"/>
            <a:ext cx="88550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직선 연결선 33"/>
          <p:cNvCxnSpPr>
            <a:cxnSpLocks noChangeShapeType="1"/>
          </p:cNvCxnSpPr>
          <p:nvPr/>
        </p:nvCxnSpPr>
        <p:spPr bwMode="auto">
          <a:xfrm>
            <a:off x="2033588" y="2773363"/>
            <a:ext cx="0" cy="1812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직선 연결선 36"/>
          <p:cNvCxnSpPr>
            <a:cxnSpLocks noChangeShapeType="1"/>
          </p:cNvCxnSpPr>
          <p:nvPr/>
        </p:nvCxnSpPr>
        <p:spPr bwMode="auto">
          <a:xfrm>
            <a:off x="60325" y="3608388"/>
            <a:ext cx="88550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직선 연결선 37"/>
          <p:cNvCxnSpPr>
            <a:cxnSpLocks noChangeShapeType="1"/>
          </p:cNvCxnSpPr>
          <p:nvPr/>
        </p:nvCxnSpPr>
        <p:spPr bwMode="auto">
          <a:xfrm>
            <a:off x="60325" y="3824288"/>
            <a:ext cx="88550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27"/>
          <p:cNvSpPr txBox="1">
            <a:spLocks noChangeArrowheads="1"/>
          </p:cNvSpPr>
          <p:nvPr/>
        </p:nvSpPr>
        <p:spPr bwMode="auto">
          <a:xfrm>
            <a:off x="442913" y="2797175"/>
            <a:ext cx="5502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Item</a:t>
            </a:r>
            <a:r>
              <a:rPr lang="ko-KR" altLang="en-US"/>
              <a:t>                               </a:t>
            </a:r>
            <a:r>
              <a:rPr lang="en-US" altLang="ko-KR"/>
              <a:t>PID                                   Check </a:t>
            </a:r>
            <a:endParaRPr lang="ko-KR" altLang="en-US"/>
          </a:p>
        </p:txBody>
      </p:sp>
      <p:cxnSp>
        <p:nvCxnSpPr>
          <p:cNvPr id="13" name="직선 연결선 43"/>
          <p:cNvCxnSpPr>
            <a:cxnSpLocks noChangeShapeType="1"/>
          </p:cNvCxnSpPr>
          <p:nvPr/>
        </p:nvCxnSpPr>
        <p:spPr bwMode="auto">
          <a:xfrm>
            <a:off x="4165600" y="2744788"/>
            <a:ext cx="0" cy="1841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49250" y="3105150"/>
            <a:ext cx="18415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/>
              <a:t>Turn signal</a:t>
            </a:r>
          </a:p>
          <a:p>
            <a:r>
              <a:rPr lang="en-US" altLang="ko-KR" sz="1600"/>
              <a:t>Brake</a:t>
            </a:r>
          </a:p>
          <a:p>
            <a:r>
              <a:rPr lang="en-US" altLang="ko-KR" sz="1600"/>
              <a:t>Accelerator</a:t>
            </a:r>
          </a:p>
          <a:p>
            <a:r>
              <a:rPr lang="en-US" altLang="ko-KR" sz="1600"/>
              <a:t>RPM</a:t>
            </a:r>
          </a:p>
          <a:p>
            <a:r>
              <a:rPr lang="en-US" altLang="ko-KR" sz="1600"/>
              <a:t>Speed</a:t>
            </a:r>
          </a:p>
          <a:p>
            <a:r>
              <a:rPr lang="en-US" altLang="ko-KR" sz="1600"/>
              <a:t>Steering Wheel</a:t>
            </a:r>
            <a:endParaRPr lang="ko-KR" altLang="en-US" sz="1600"/>
          </a:p>
        </p:txBody>
      </p:sp>
      <p:sp>
        <p:nvSpPr>
          <p:cNvPr id="15" name="직사각형 38"/>
          <p:cNvSpPr/>
          <p:nvPr/>
        </p:nvSpPr>
        <p:spPr bwMode="auto">
          <a:xfrm>
            <a:off x="1697038" y="1952625"/>
            <a:ext cx="2160587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r>
              <a:rPr lang="en-US" altLang="ko-KR"/>
              <a:t>Verification</a:t>
            </a:r>
            <a:endParaRPr lang="ko-KR" altLang="en-US"/>
          </a:p>
        </p:txBody>
      </p:sp>
      <p:sp>
        <p:nvSpPr>
          <p:cNvPr id="16" name="TextBox 45"/>
          <p:cNvSpPr txBox="1">
            <a:spLocks noChangeArrowheads="1"/>
          </p:cNvSpPr>
          <p:nvPr/>
        </p:nvSpPr>
        <p:spPr bwMode="auto">
          <a:xfrm>
            <a:off x="4237038" y="3105150"/>
            <a:ext cx="5207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/>
              <a:t>OK</a:t>
            </a:r>
          </a:p>
          <a:p>
            <a:r>
              <a:rPr lang="en-US" altLang="ko-KR" sz="1600"/>
              <a:t>OK</a:t>
            </a:r>
          </a:p>
          <a:p>
            <a:r>
              <a:rPr lang="en-US" altLang="ko-KR" sz="1600"/>
              <a:t>OK</a:t>
            </a:r>
          </a:p>
          <a:p>
            <a:r>
              <a:rPr lang="en-US" altLang="ko-KR" sz="1600"/>
              <a:t>OK</a:t>
            </a:r>
          </a:p>
          <a:p>
            <a:r>
              <a:rPr lang="en-US" altLang="ko-KR" sz="1600"/>
              <a:t>OK</a:t>
            </a:r>
          </a:p>
          <a:p>
            <a:r>
              <a:rPr lang="en-US" altLang="ko-KR" sz="1600"/>
              <a:t>OK</a:t>
            </a:r>
          </a:p>
          <a:p>
            <a:endParaRPr lang="en-US" altLang="ko-KR" sz="1600"/>
          </a:p>
        </p:txBody>
      </p:sp>
      <p:cxnSp>
        <p:nvCxnSpPr>
          <p:cNvPr id="17" name="직선 연결선 46"/>
          <p:cNvCxnSpPr>
            <a:cxnSpLocks noChangeShapeType="1"/>
          </p:cNvCxnSpPr>
          <p:nvPr/>
        </p:nvCxnSpPr>
        <p:spPr bwMode="auto">
          <a:xfrm>
            <a:off x="60325" y="4113213"/>
            <a:ext cx="88550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직선 연결선 47"/>
          <p:cNvCxnSpPr>
            <a:cxnSpLocks noChangeShapeType="1"/>
          </p:cNvCxnSpPr>
          <p:nvPr/>
        </p:nvCxnSpPr>
        <p:spPr bwMode="auto">
          <a:xfrm>
            <a:off x="60325" y="4329113"/>
            <a:ext cx="88550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35"/>
          <p:cNvSpPr txBox="1">
            <a:spLocks noChangeArrowheads="1"/>
          </p:cNvSpPr>
          <p:nvPr/>
        </p:nvSpPr>
        <p:spPr bwMode="auto">
          <a:xfrm>
            <a:off x="2251075" y="3105150"/>
            <a:ext cx="7143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/>
              <a:t>Xxx</a:t>
            </a:r>
          </a:p>
          <a:p>
            <a:r>
              <a:rPr lang="en-US" altLang="ko-KR" sz="1600"/>
              <a:t>Xxxx</a:t>
            </a:r>
          </a:p>
          <a:p>
            <a:r>
              <a:rPr lang="en-US" altLang="ko-KR" sz="1600"/>
              <a:t>Xxx</a:t>
            </a:r>
          </a:p>
          <a:p>
            <a:r>
              <a:rPr lang="en-US" altLang="ko-KR" sz="1600"/>
              <a:t>Xxxx</a:t>
            </a:r>
          </a:p>
          <a:p>
            <a:r>
              <a:rPr lang="en-US" altLang="ko-KR" sz="1600"/>
              <a:t>Xxxx</a:t>
            </a:r>
          </a:p>
          <a:p>
            <a:r>
              <a:rPr lang="en-US" altLang="ko-KR" sz="1600"/>
              <a:t>xxxx</a:t>
            </a:r>
          </a:p>
        </p:txBody>
      </p: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4240213" y="1973263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/>
              <a:t>Verification data locate in the same folder </a:t>
            </a:r>
            <a:endParaRPr lang="ko-KR" altLang="en-US" sz="1200"/>
          </a:p>
        </p:txBody>
      </p:sp>
      <p:sp>
        <p:nvSpPr>
          <p:cNvPr id="21" name="TextBox 28"/>
          <p:cNvSpPr txBox="1">
            <a:spLocks noChangeArrowheads="1"/>
          </p:cNvSpPr>
          <p:nvPr/>
        </p:nvSpPr>
        <p:spPr bwMode="auto">
          <a:xfrm>
            <a:off x="2581275" y="4843463"/>
            <a:ext cx="29257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/>
              <a:t>Verification is completed</a:t>
            </a:r>
            <a:endParaRPr lang="ko-KR" altLang="en-US" sz="1600"/>
          </a:p>
        </p:txBody>
      </p:sp>
      <p:sp>
        <p:nvSpPr>
          <p:cNvPr id="22" name="직사각형 1"/>
          <p:cNvSpPr>
            <a:spLocks noChangeArrowheads="1"/>
          </p:cNvSpPr>
          <p:nvPr/>
        </p:nvSpPr>
        <p:spPr bwMode="auto">
          <a:xfrm>
            <a:off x="4989513" y="3111500"/>
            <a:ext cx="3009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Display the result of analysis</a:t>
            </a:r>
            <a:endParaRPr lang="ko-KR" altLang="en-US"/>
          </a:p>
        </p:txBody>
      </p:sp>
      <p:sp>
        <p:nvSpPr>
          <p:cNvPr id="23" name="직사각형 3"/>
          <p:cNvSpPr>
            <a:spLocks noChangeArrowheads="1"/>
          </p:cNvSpPr>
          <p:nvPr/>
        </p:nvSpPr>
        <p:spPr bwMode="auto">
          <a:xfrm>
            <a:off x="3019425" y="1973263"/>
            <a:ext cx="363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②</a:t>
            </a:r>
            <a:endParaRPr lang="ko-KR" altLang="en-US"/>
          </a:p>
        </p:txBody>
      </p:sp>
      <p:sp>
        <p:nvSpPr>
          <p:cNvPr id="24" name="직사각형 4"/>
          <p:cNvSpPr>
            <a:spLocks noChangeArrowheads="1"/>
          </p:cNvSpPr>
          <p:nvPr/>
        </p:nvSpPr>
        <p:spPr bwMode="auto">
          <a:xfrm>
            <a:off x="4827588" y="4843463"/>
            <a:ext cx="365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③</a:t>
            </a:r>
            <a:endParaRPr lang="ko-KR" altLang="en-US"/>
          </a:p>
        </p:txBody>
      </p:sp>
      <p:sp>
        <p:nvSpPr>
          <p:cNvPr id="25" name="TextBox 40"/>
          <p:cNvSpPr txBox="1">
            <a:spLocks noChangeArrowheads="1"/>
          </p:cNvSpPr>
          <p:nvPr/>
        </p:nvSpPr>
        <p:spPr bwMode="auto">
          <a:xfrm>
            <a:off x="5616575" y="1458913"/>
            <a:ext cx="2049463" cy="338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/>
              <a:t>Analysis with DB</a:t>
            </a:r>
            <a:endParaRPr lang="ko-KR" altLang="en-US" sz="1600"/>
          </a:p>
        </p:txBody>
      </p:sp>
      <p:sp>
        <p:nvSpPr>
          <p:cNvPr id="26" name="TextBox 41"/>
          <p:cNvSpPr txBox="1">
            <a:spLocks noChangeArrowheads="1"/>
          </p:cNvSpPr>
          <p:nvPr/>
        </p:nvSpPr>
        <p:spPr bwMode="auto">
          <a:xfrm>
            <a:off x="7562850" y="1458913"/>
            <a:ext cx="2724150" cy="338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/>
              <a:t>Analysis with New data</a:t>
            </a:r>
            <a:endParaRPr lang="ko-KR" altLang="en-US" sz="1600"/>
          </a:p>
        </p:txBody>
      </p:sp>
      <p:sp>
        <p:nvSpPr>
          <p:cNvPr id="27" name="TextBox 39"/>
          <p:cNvSpPr txBox="1">
            <a:spLocks noChangeArrowheads="1"/>
          </p:cNvSpPr>
          <p:nvPr/>
        </p:nvSpPr>
        <p:spPr bwMode="auto">
          <a:xfrm>
            <a:off x="-76200" y="1441450"/>
            <a:ext cx="1831975" cy="338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/>
              <a:t>Show New data</a:t>
            </a:r>
            <a:endParaRPr lang="ko-KR" altLang="en-US" sz="1600"/>
          </a:p>
        </p:txBody>
      </p:sp>
      <p:sp>
        <p:nvSpPr>
          <p:cNvPr id="28" name="TextBox 42"/>
          <p:cNvSpPr txBox="1">
            <a:spLocks noChangeArrowheads="1"/>
          </p:cNvSpPr>
          <p:nvPr/>
        </p:nvSpPr>
        <p:spPr bwMode="auto">
          <a:xfrm>
            <a:off x="1725613" y="1458913"/>
            <a:ext cx="1419225" cy="338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/>
              <a:t>Sort by PID</a:t>
            </a:r>
            <a:endParaRPr lang="ko-KR" altLang="en-US" sz="1600"/>
          </a:p>
        </p:txBody>
      </p:sp>
      <p:sp>
        <p:nvSpPr>
          <p:cNvPr id="29" name="TextBox 41"/>
          <p:cNvSpPr txBox="1">
            <a:spLocks noChangeArrowheads="1"/>
          </p:cNvSpPr>
          <p:nvPr/>
        </p:nvSpPr>
        <p:spPr bwMode="auto">
          <a:xfrm>
            <a:off x="3109913" y="1458913"/>
            <a:ext cx="2730500" cy="338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/>
              <a:t>Analysis with two files 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970326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7625" y="493713"/>
            <a:ext cx="2451100" cy="3079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New OBD Data Analysis</a:t>
            </a:r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5" name="직사각형 2"/>
          <p:cNvSpPr/>
          <p:nvPr/>
        </p:nvSpPr>
        <p:spPr bwMode="auto">
          <a:xfrm>
            <a:off x="163512" y="1501775"/>
            <a:ext cx="1395413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r>
              <a:rPr lang="en-US" altLang="ko-KR"/>
              <a:t>Cancel</a:t>
            </a:r>
            <a:endParaRPr lang="ko-KR" altLang="en-US"/>
          </a:p>
        </p:txBody>
      </p:sp>
      <p:sp>
        <p:nvSpPr>
          <p:cNvPr id="6" name="직사각형 30"/>
          <p:cNvSpPr/>
          <p:nvPr/>
        </p:nvSpPr>
        <p:spPr bwMode="auto">
          <a:xfrm>
            <a:off x="131762" y="1933575"/>
            <a:ext cx="8855075" cy="18415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ko-KR" altLang="en-US"/>
          </a:p>
        </p:txBody>
      </p:sp>
      <p:cxnSp>
        <p:nvCxnSpPr>
          <p:cNvPr id="7" name="직선 연결선 31"/>
          <p:cNvCxnSpPr>
            <a:cxnSpLocks noChangeShapeType="1"/>
          </p:cNvCxnSpPr>
          <p:nvPr/>
        </p:nvCxnSpPr>
        <p:spPr bwMode="auto">
          <a:xfrm>
            <a:off x="119062" y="2309813"/>
            <a:ext cx="88550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직선 연결선 32"/>
          <p:cNvCxnSpPr>
            <a:cxnSpLocks noChangeShapeType="1"/>
          </p:cNvCxnSpPr>
          <p:nvPr/>
        </p:nvCxnSpPr>
        <p:spPr bwMode="auto">
          <a:xfrm>
            <a:off x="119062" y="2597150"/>
            <a:ext cx="88550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직선 연결선 33"/>
          <p:cNvCxnSpPr>
            <a:cxnSpLocks noChangeShapeType="1"/>
          </p:cNvCxnSpPr>
          <p:nvPr/>
        </p:nvCxnSpPr>
        <p:spPr bwMode="auto">
          <a:xfrm>
            <a:off x="2092325" y="1978025"/>
            <a:ext cx="0" cy="1812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직선 연결선 36"/>
          <p:cNvCxnSpPr>
            <a:cxnSpLocks noChangeShapeType="1"/>
          </p:cNvCxnSpPr>
          <p:nvPr/>
        </p:nvCxnSpPr>
        <p:spPr bwMode="auto">
          <a:xfrm>
            <a:off x="119062" y="2813050"/>
            <a:ext cx="88550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직선 연결선 37"/>
          <p:cNvCxnSpPr>
            <a:cxnSpLocks noChangeShapeType="1"/>
          </p:cNvCxnSpPr>
          <p:nvPr/>
        </p:nvCxnSpPr>
        <p:spPr bwMode="auto">
          <a:xfrm>
            <a:off x="119062" y="3028950"/>
            <a:ext cx="88550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27"/>
          <p:cNvSpPr txBox="1">
            <a:spLocks noChangeArrowheads="1"/>
          </p:cNvSpPr>
          <p:nvPr/>
        </p:nvSpPr>
        <p:spPr bwMode="auto">
          <a:xfrm>
            <a:off x="501650" y="2001838"/>
            <a:ext cx="5502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Item</a:t>
            </a:r>
            <a:r>
              <a:rPr lang="ko-KR" altLang="en-US"/>
              <a:t>                               </a:t>
            </a:r>
            <a:r>
              <a:rPr lang="en-US" altLang="ko-KR"/>
              <a:t>PID                                   Check </a:t>
            </a:r>
            <a:endParaRPr lang="ko-KR" altLang="en-US"/>
          </a:p>
        </p:txBody>
      </p:sp>
      <p:cxnSp>
        <p:nvCxnSpPr>
          <p:cNvPr id="13" name="직선 연결선 43"/>
          <p:cNvCxnSpPr>
            <a:cxnSpLocks noChangeShapeType="1"/>
          </p:cNvCxnSpPr>
          <p:nvPr/>
        </p:nvCxnSpPr>
        <p:spPr bwMode="auto">
          <a:xfrm>
            <a:off x="4224337" y="1949450"/>
            <a:ext cx="0" cy="1841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407987" y="2309813"/>
            <a:ext cx="18415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/>
              <a:t>Turn signal</a:t>
            </a:r>
          </a:p>
          <a:p>
            <a:r>
              <a:rPr lang="en-US" altLang="ko-KR" sz="1600"/>
              <a:t>Brake</a:t>
            </a:r>
          </a:p>
          <a:p>
            <a:r>
              <a:rPr lang="en-US" altLang="ko-KR" sz="1600"/>
              <a:t>Accelerator</a:t>
            </a:r>
          </a:p>
          <a:p>
            <a:r>
              <a:rPr lang="en-US" altLang="ko-KR" sz="1600"/>
              <a:t>RPM</a:t>
            </a:r>
          </a:p>
          <a:p>
            <a:r>
              <a:rPr lang="en-US" altLang="ko-KR" sz="1600"/>
              <a:t>Speed</a:t>
            </a:r>
          </a:p>
          <a:p>
            <a:r>
              <a:rPr lang="en-US" altLang="ko-KR" sz="1600"/>
              <a:t>Steering Wheel</a:t>
            </a:r>
            <a:endParaRPr lang="ko-KR" altLang="en-US" sz="1600"/>
          </a:p>
        </p:txBody>
      </p:sp>
      <p:sp>
        <p:nvSpPr>
          <p:cNvPr id="15" name="직사각형 38"/>
          <p:cNvSpPr/>
          <p:nvPr/>
        </p:nvSpPr>
        <p:spPr bwMode="auto">
          <a:xfrm>
            <a:off x="1755775" y="1501775"/>
            <a:ext cx="2160587" cy="2873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r>
              <a:rPr lang="en-US" altLang="ko-KR"/>
              <a:t>Verification</a:t>
            </a:r>
            <a:endParaRPr lang="ko-KR" altLang="en-US"/>
          </a:p>
        </p:txBody>
      </p:sp>
      <p:sp>
        <p:nvSpPr>
          <p:cNvPr id="16" name="TextBox 45"/>
          <p:cNvSpPr txBox="1">
            <a:spLocks noChangeArrowheads="1"/>
          </p:cNvSpPr>
          <p:nvPr/>
        </p:nvSpPr>
        <p:spPr bwMode="auto">
          <a:xfrm>
            <a:off x="4295775" y="2309813"/>
            <a:ext cx="5207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/>
              <a:t>OK</a:t>
            </a:r>
          </a:p>
          <a:p>
            <a:r>
              <a:rPr lang="en-US" altLang="ko-KR" sz="1600"/>
              <a:t>OK</a:t>
            </a:r>
          </a:p>
          <a:p>
            <a:r>
              <a:rPr lang="en-US" altLang="ko-KR" sz="1600"/>
              <a:t>OK</a:t>
            </a:r>
          </a:p>
          <a:p>
            <a:r>
              <a:rPr lang="en-US" altLang="ko-KR" sz="1600"/>
              <a:t>OK</a:t>
            </a:r>
          </a:p>
          <a:p>
            <a:r>
              <a:rPr lang="en-US" altLang="ko-KR" sz="1600"/>
              <a:t>OK</a:t>
            </a:r>
          </a:p>
          <a:p>
            <a:r>
              <a:rPr lang="en-US" altLang="ko-KR" sz="1600"/>
              <a:t>OK</a:t>
            </a:r>
          </a:p>
          <a:p>
            <a:endParaRPr lang="en-US" altLang="ko-KR" sz="1600"/>
          </a:p>
        </p:txBody>
      </p:sp>
      <p:cxnSp>
        <p:nvCxnSpPr>
          <p:cNvPr id="17" name="직선 연결선 46"/>
          <p:cNvCxnSpPr>
            <a:cxnSpLocks noChangeShapeType="1"/>
          </p:cNvCxnSpPr>
          <p:nvPr/>
        </p:nvCxnSpPr>
        <p:spPr bwMode="auto">
          <a:xfrm>
            <a:off x="119062" y="3317875"/>
            <a:ext cx="88550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직선 연결선 47"/>
          <p:cNvCxnSpPr>
            <a:cxnSpLocks noChangeShapeType="1"/>
          </p:cNvCxnSpPr>
          <p:nvPr/>
        </p:nvCxnSpPr>
        <p:spPr bwMode="auto">
          <a:xfrm>
            <a:off x="119062" y="3533775"/>
            <a:ext cx="88550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직사각형 48"/>
          <p:cNvSpPr/>
          <p:nvPr/>
        </p:nvSpPr>
        <p:spPr bwMode="auto">
          <a:xfrm>
            <a:off x="6813550" y="6197600"/>
            <a:ext cx="2160587" cy="431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r>
              <a:rPr lang="en-US" altLang="ko-KR"/>
              <a:t>Save data to DB</a:t>
            </a:r>
            <a:endParaRPr lang="ko-KR" altLang="en-US"/>
          </a:p>
        </p:txBody>
      </p:sp>
      <p:sp>
        <p:nvSpPr>
          <p:cNvPr id="20" name="직사각형 8"/>
          <p:cNvSpPr>
            <a:spLocks noChangeArrowheads="1"/>
          </p:cNvSpPr>
          <p:nvPr/>
        </p:nvSpPr>
        <p:spPr bwMode="auto">
          <a:xfrm>
            <a:off x="7793037" y="5297488"/>
            <a:ext cx="1109663" cy="3587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ko-KR" sz="1600"/>
              <a:t>000562</a:t>
            </a:r>
            <a:endParaRPr lang="ko-KR" altLang="en-US" sz="1600"/>
          </a:p>
        </p:txBody>
      </p:sp>
      <p:sp>
        <p:nvSpPr>
          <p:cNvPr id="21" name="직사각형 49"/>
          <p:cNvSpPr/>
          <p:nvPr/>
        </p:nvSpPr>
        <p:spPr bwMode="auto">
          <a:xfrm>
            <a:off x="6683375" y="5297488"/>
            <a:ext cx="1111250" cy="35877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r>
              <a:rPr lang="en-US" altLang="ko-KR" sz="1600"/>
              <a:t>Vehicle ID</a:t>
            </a:r>
            <a:endParaRPr lang="ko-KR" altLang="en-US" sz="1600"/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7223125" y="5800725"/>
            <a:ext cx="15446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Toyoya Camry</a:t>
            </a:r>
            <a:endParaRPr lang="ko-KR" altLang="en-US"/>
          </a:p>
        </p:txBody>
      </p:sp>
      <p:sp>
        <p:nvSpPr>
          <p:cNvPr id="23" name="TextBox 1"/>
          <p:cNvSpPr txBox="1">
            <a:spLocks noChangeArrowheads="1"/>
          </p:cNvSpPr>
          <p:nvPr/>
        </p:nvSpPr>
        <p:spPr bwMode="auto">
          <a:xfrm>
            <a:off x="3971925" y="5292725"/>
            <a:ext cx="307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Add Vehicle ID for saving data</a:t>
            </a:r>
            <a:endParaRPr lang="ko-KR" altLang="en-US"/>
          </a:p>
        </p:txBody>
      </p:sp>
      <p:sp>
        <p:nvSpPr>
          <p:cNvPr id="24" name="TextBox 35"/>
          <p:cNvSpPr txBox="1">
            <a:spLocks noChangeArrowheads="1"/>
          </p:cNvSpPr>
          <p:nvPr/>
        </p:nvSpPr>
        <p:spPr bwMode="auto">
          <a:xfrm>
            <a:off x="2309812" y="2309813"/>
            <a:ext cx="7143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/>
              <a:t>Xxx</a:t>
            </a:r>
          </a:p>
          <a:p>
            <a:r>
              <a:rPr lang="en-US" altLang="ko-KR" sz="1600"/>
              <a:t>Xxxx</a:t>
            </a:r>
          </a:p>
          <a:p>
            <a:r>
              <a:rPr lang="en-US" altLang="ko-KR" sz="1600"/>
              <a:t>Xxx</a:t>
            </a:r>
          </a:p>
          <a:p>
            <a:r>
              <a:rPr lang="en-US" altLang="ko-KR" sz="1600"/>
              <a:t>Xxxx</a:t>
            </a:r>
          </a:p>
          <a:p>
            <a:r>
              <a:rPr lang="en-US" altLang="ko-KR" sz="1600"/>
              <a:t>Xxxx</a:t>
            </a:r>
          </a:p>
          <a:p>
            <a:r>
              <a:rPr lang="en-US" altLang="ko-KR" sz="1600"/>
              <a:t>xxxx</a:t>
            </a:r>
          </a:p>
        </p:txBody>
      </p:sp>
      <p:sp>
        <p:nvSpPr>
          <p:cNvPr id="25" name="TextBox 3"/>
          <p:cNvSpPr txBox="1">
            <a:spLocks noChangeArrowheads="1"/>
          </p:cNvSpPr>
          <p:nvPr/>
        </p:nvSpPr>
        <p:spPr bwMode="auto">
          <a:xfrm>
            <a:off x="4298950" y="1522413"/>
            <a:ext cx="3657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/>
              <a:t>Verification data locate in the same folder </a:t>
            </a:r>
            <a:endParaRPr lang="ko-KR" altLang="en-US" sz="1200"/>
          </a:p>
        </p:txBody>
      </p:sp>
      <p:sp>
        <p:nvSpPr>
          <p:cNvPr id="26" name="직사각형 1"/>
          <p:cNvSpPr>
            <a:spLocks noChangeArrowheads="1"/>
          </p:cNvSpPr>
          <p:nvPr/>
        </p:nvSpPr>
        <p:spPr bwMode="auto">
          <a:xfrm>
            <a:off x="8466137" y="5327650"/>
            <a:ext cx="365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①</a:t>
            </a:r>
            <a:endParaRPr lang="ko-KR" altLang="en-US"/>
          </a:p>
        </p:txBody>
      </p:sp>
      <p:sp>
        <p:nvSpPr>
          <p:cNvPr id="27" name="직사각형 3"/>
          <p:cNvSpPr>
            <a:spLocks noChangeArrowheads="1"/>
          </p:cNvSpPr>
          <p:nvPr/>
        </p:nvSpPr>
        <p:spPr bwMode="auto">
          <a:xfrm>
            <a:off x="5230812" y="5800725"/>
            <a:ext cx="1770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display car list</a:t>
            </a:r>
            <a:endParaRPr lang="ko-KR" altLang="en-US"/>
          </a:p>
        </p:txBody>
      </p:sp>
      <p:sp>
        <p:nvSpPr>
          <p:cNvPr id="28" name="직사각형 4"/>
          <p:cNvSpPr>
            <a:spLocks noChangeArrowheads="1"/>
          </p:cNvSpPr>
          <p:nvPr/>
        </p:nvSpPr>
        <p:spPr bwMode="auto">
          <a:xfrm>
            <a:off x="8418512" y="5795963"/>
            <a:ext cx="365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③</a:t>
            </a:r>
            <a:endParaRPr lang="ko-KR" altLang="en-US"/>
          </a:p>
        </p:txBody>
      </p:sp>
      <p:sp>
        <p:nvSpPr>
          <p:cNvPr id="29" name="TextBox 40"/>
          <p:cNvSpPr txBox="1">
            <a:spLocks noChangeArrowheads="1"/>
          </p:cNvSpPr>
          <p:nvPr/>
        </p:nvSpPr>
        <p:spPr bwMode="auto">
          <a:xfrm>
            <a:off x="5387975" y="995363"/>
            <a:ext cx="2049462" cy="338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/>
              <a:t>Analysis with DB</a:t>
            </a:r>
            <a:endParaRPr lang="ko-KR" altLang="en-US" sz="1600"/>
          </a:p>
        </p:txBody>
      </p:sp>
      <p:sp>
        <p:nvSpPr>
          <p:cNvPr id="30" name="TextBox 41"/>
          <p:cNvSpPr txBox="1">
            <a:spLocks noChangeArrowheads="1"/>
          </p:cNvSpPr>
          <p:nvPr/>
        </p:nvSpPr>
        <p:spPr bwMode="auto">
          <a:xfrm>
            <a:off x="7332662" y="995363"/>
            <a:ext cx="2724150" cy="338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/>
              <a:t>Analysis with New data</a:t>
            </a:r>
            <a:endParaRPr lang="ko-KR" altLang="en-US" sz="1600"/>
          </a:p>
        </p:txBody>
      </p:sp>
      <p:sp>
        <p:nvSpPr>
          <p:cNvPr id="31" name="TextBox 39"/>
          <p:cNvSpPr txBox="1">
            <a:spLocks noChangeArrowheads="1"/>
          </p:cNvSpPr>
          <p:nvPr/>
        </p:nvSpPr>
        <p:spPr bwMode="auto">
          <a:xfrm>
            <a:off x="-304800" y="977900"/>
            <a:ext cx="1831975" cy="338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/>
              <a:t>Show New data</a:t>
            </a:r>
            <a:endParaRPr lang="ko-KR" altLang="en-US" sz="1600"/>
          </a:p>
        </p:txBody>
      </p:sp>
      <p:sp>
        <p:nvSpPr>
          <p:cNvPr id="32" name="TextBox 42"/>
          <p:cNvSpPr txBox="1">
            <a:spLocks noChangeArrowheads="1"/>
          </p:cNvSpPr>
          <p:nvPr/>
        </p:nvSpPr>
        <p:spPr bwMode="auto">
          <a:xfrm>
            <a:off x="1497012" y="995363"/>
            <a:ext cx="1419225" cy="338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/>
              <a:t>Sort by PID</a:t>
            </a:r>
            <a:endParaRPr lang="ko-KR" altLang="en-US" sz="1600"/>
          </a:p>
        </p:txBody>
      </p:sp>
      <p:sp>
        <p:nvSpPr>
          <p:cNvPr id="33" name="TextBox 41"/>
          <p:cNvSpPr txBox="1">
            <a:spLocks noChangeArrowheads="1"/>
          </p:cNvSpPr>
          <p:nvPr/>
        </p:nvSpPr>
        <p:spPr bwMode="auto">
          <a:xfrm>
            <a:off x="2881312" y="995363"/>
            <a:ext cx="2732088" cy="338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/>
              <a:t>Analysis with two files </a:t>
            </a:r>
            <a:endParaRPr lang="ko-KR" altLang="en-US" sz="1600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" y="3795713"/>
            <a:ext cx="8880475" cy="1033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29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8229600" cy="884238"/>
          </a:xfrm>
        </p:spPr>
        <p:txBody>
          <a:bodyPr>
            <a:normAutofit fontScale="90000"/>
          </a:bodyPr>
          <a:lstStyle/>
          <a:p>
            <a:r>
              <a:rPr lang="en-US" altLang="ko-KR" sz="3000" dirty="0"/>
              <a:t>DATA using OBD scanner [Hyundai </a:t>
            </a:r>
            <a:r>
              <a:rPr lang="en-US" altLang="ko-KR" sz="3000" dirty="0" err="1"/>
              <a:t>Grandger</a:t>
            </a:r>
            <a:r>
              <a:rPr lang="en-US" altLang="ko-KR" sz="3000" dirty="0"/>
              <a:t>] </a:t>
            </a:r>
            <a:r>
              <a:rPr lang="ko-KR" altLang="en-US" sz="3000" dirty="0"/>
              <a:t> </a:t>
            </a:r>
            <a:br>
              <a:rPr lang="ko-KR" altLang="en-US" sz="3000" dirty="0"/>
            </a:br>
            <a:endParaRPr lang="en-US" sz="3000" dirty="0"/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258763" y="3792537"/>
            <a:ext cx="46228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::</a:t>
            </a:r>
            <a:r>
              <a:rPr lang="en-US" altLang="ko-KR">
                <a:solidFill>
                  <a:srgbClr val="00B0F0"/>
                </a:solidFill>
              </a:rPr>
              <a:t>ff9d</a:t>
            </a:r>
            <a:r>
              <a:rPr lang="en-US" altLang="ko-KR">
                <a:solidFill>
                  <a:srgbClr val="FFC000"/>
                </a:solidFill>
              </a:rPr>
              <a:t>0d</a:t>
            </a:r>
            <a:r>
              <a:rPr lang="en-US" altLang="ko-KR">
                <a:solidFill>
                  <a:srgbClr val="7030A0"/>
                </a:solidFill>
              </a:rPr>
              <a:t>50030000</a:t>
            </a:r>
            <a:r>
              <a:rPr lang="en-US" altLang="ko-KR">
                <a:solidFill>
                  <a:srgbClr val="C00000"/>
                </a:solidFill>
              </a:rPr>
              <a:t>08</a:t>
            </a:r>
            <a:r>
              <a:rPr lang="en-US" altLang="ko-KR">
                <a:solidFill>
                  <a:schemeClr val="accent1"/>
                </a:solidFill>
              </a:rPr>
              <a:t>0520945d5f0000b3</a:t>
            </a:r>
            <a:r>
              <a:rPr lang="en-US" altLang="ko-KR">
                <a:solidFill>
                  <a:srgbClr val="0070C0"/>
                </a:solidFill>
              </a:rPr>
              <a:t>5b</a:t>
            </a:r>
            <a:endParaRPr lang="ko-KR" altLang="en-US">
              <a:solidFill>
                <a:srgbClr val="0070C0"/>
              </a:solidFill>
            </a:endParaRPr>
          </a:p>
        </p:txBody>
      </p:sp>
      <p:graphicFrame>
        <p:nvGraphicFramePr>
          <p:cNvPr id="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355852"/>
              </p:ext>
            </p:extLst>
          </p:nvPr>
        </p:nvGraphicFramePr>
        <p:xfrm>
          <a:off x="117475" y="4324350"/>
          <a:ext cx="8874125" cy="2228850"/>
        </p:xfrm>
        <a:graphic>
          <a:graphicData uri="http://schemas.openxmlformats.org/drawingml/2006/table">
            <a:tbl>
              <a:tblPr/>
              <a:tblGrid>
                <a:gridCol w="3386138"/>
                <a:gridCol w="1354137"/>
                <a:gridCol w="413385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CAN DEBUG-MODE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2 Byte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FF9D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Length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1 Byte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0D(13)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 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50030000080520945d5f0000b3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PID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4 Byte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00000350 -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50030000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Length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1Byte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08(8) - 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0520945d5f0000b3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DATA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8Byte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0520945d5f0000b3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CRC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1Byte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5b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1150937"/>
            <a:ext cx="2233613" cy="263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053753"/>
              </p:ext>
            </p:extLst>
          </p:nvPr>
        </p:nvGraphicFramePr>
        <p:xfrm>
          <a:off x="6303963" y="194786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포장기 셸 개체" showAsIcon="1" r:id="rId4" imgW="914400" imgH="771525" progId="Package">
                  <p:embed/>
                </p:oleObj>
              </mc:Choice>
              <mc:Fallback>
                <p:oleObj name="포장기 셸 개체" showAsIcon="1" r:id="rId4" imgW="914400" imgH="771525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3963" y="1947862"/>
                        <a:ext cx="9144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타원 1"/>
          <p:cNvSpPr>
            <a:spLocks noChangeArrowheads="1"/>
          </p:cNvSpPr>
          <p:nvPr/>
        </p:nvSpPr>
        <p:spPr bwMode="auto">
          <a:xfrm>
            <a:off x="258763" y="1062037"/>
            <a:ext cx="2501900" cy="238125"/>
          </a:xfrm>
          <a:prstGeom prst="ellipse">
            <a:avLst/>
          </a:prstGeom>
          <a:noFill/>
          <a:ln w="2857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타원 2"/>
          <p:cNvSpPr>
            <a:spLocks noChangeArrowheads="1"/>
          </p:cNvSpPr>
          <p:nvPr/>
        </p:nvSpPr>
        <p:spPr bwMode="auto">
          <a:xfrm>
            <a:off x="5568950" y="1444625"/>
            <a:ext cx="2305050" cy="1871662"/>
          </a:xfrm>
          <a:prstGeom prst="ellipse">
            <a:avLst/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10" name="직선 화살표 연결선 2"/>
          <p:cNvCxnSpPr>
            <a:cxnSpLocks noChangeShapeType="1"/>
          </p:cNvCxnSpPr>
          <p:nvPr/>
        </p:nvCxnSpPr>
        <p:spPr bwMode="auto">
          <a:xfrm>
            <a:off x="1752600" y="1300162"/>
            <a:ext cx="576263" cy="2492375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6315075" y="2681287"/>
            <a:ext cx="8128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click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it</a:t>
            </a:r>
            <a:endParaRPr lang="ko-KR" altLang="en-US">
              <a:solidFill>
                <a:srgbClr val="FF0000"/>
              </a:solidFill>
            </a:endParaRPr>
          </a:p>
        </p:txBody>
      </p:sp>
      <p:graphicFrame>
        <p:nvGraphicFramePr>
          <p:cNvPr id="1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234395"/>
              </p:ext>
            </p:extLst>
          </p:nvPr>
        </p:nvGraphicFramePr>
        <p:xfrm>
          <a:off x="3481388" y="22225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포장기 셸 개체" showAsIcon="1" r:id="rId6" imgW="914400" imgH="771525" progId="Package">
                  <p:embed/>
                </p:oleObj>
              </mc:Choice>
              <mc:Fallback>
                <p:oleObj name="포장기 셸 개체" showAsIcon="1" r:id="rId6" imgW="914400" imgH="771525" progId="Pack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388" y="2222500"/>
                        <a:ext cx="9144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타원 2"/>
          <p:cNvSpPr>
            <a:spLocks noChangeArrowheads="1"/>
          </p:cNvSpPr>
          <p:nvPr/>
        </p:nvSpPr>
        <p:spPr bwMode="auto">
          <a:xfrm>
            <a:off x="2905125" y="1300162"/>
            <a:ext cx="2305050" cy="2487613"/>
          </a:xfrm>
          <a:prstGeom prst="ellipse">
            <a:avLst/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579813" y="2867025"/>
            <a:ext cx="14224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click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it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3303588" y="1725612"/>
            <a:ext cx="197643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100"/>
              <a:t>Hyundai Sonata Car Log Data </a:t>
            </a:r>
          </a:p>
        </p:txBody>
      </p:sp>
    </p:spTree>
    <p:extLst>
      <p:ext uri="{BB962C8B-B14F-4D97-AF65-F5344CB8AC3E}">
        <p14:creationId xmlns:p14="http://schemas.microsoft.com/office/powerpoint/2010/main" val="3712046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88950" y="914400"/>
            <a:ext cx="5903913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600"/>
              <a:t>When user click, display data by timeline</a:t>
            </a:r>
          </a:p>
          <a:p>
            <a:endParaRPr lang="en-US" altLang="ko-KR" sz="1600"/>
          </a:p>
          <a:p>
            <a:r>
              <a:rPr lang="en-US" altLang="ko-KR" sz="1600"/>
              <a:t>Various Data filtering</a:t>
            </a:r>
          </a:p>
          <a:p>
            <a:pPr>
              <a:buFontTx/>
              <a:buChar char="-"/>
            </a:pPr>
            <a:r>
              <a:rPr lang="en-US" altLang="ko-KR" sz="1600"/>
              <a:t>Speed  : range   ( Km/h  or Mile/h )</a:t>
            </a:r>
          </a:p>
          <a:p>
            <a:pPr>
              <a:buFontTx/>
              <a:buChar char="-"/>
            </a:pPr>
            <a:r>
              <a:rPr lang="en-US" altLang="ko-KR" sz="1600"/>
              <a:t>RPM : range</a:t>
            </a:r>
          </a:p>
          <a:p>
            <a:pPr>
              <a:buFontTx/>
              <a:buChar char="-"/>
            </a:pPr>
            <a:r>
              <a:rPr lang="en-US" altLang="ko-KR" sz="1600"/>
              <a:t>Gear position / Level : range, integer </a:t>
            </a:r>
          </a:p>
          <a:p>
            <a:pPr>
              <a:buFontTx/>
              <a:buChar char="-"/>
            </a:pPr>
            <a:r>
              <a:rPr lang="en-US" altLang="ko-KR" sz="1600"/>
              <a:t>Throttle level : range</a:t>
            </a:r>
          </a:p>
          <a:p>
            <a:pPr>
              <a:buFontTx/>
              <a:buChar char="-"/>
            </a:pPr>
            <a:r>
              <a:rPr lang="en-US" altLang="ko-KR" sz="1600"/>
              <a:t>Brake : 0 or 1</a:t>
            </a:r>
          </a:p>
          <a:p>
            <a:pPr>
              <a:buFontTx/>
              <a:buChar char="-"/>
            </a:pPr>
            <a:r>
              <a:rPr lang="en-US" altLang="ko-KR" sz="1600"/>
              <a:t>Battery : range</a:t>
            </a:r>
          </a:p>
          <a:p>
            <a:pPr>
              <a:buFontTx/>
              <a:buChar char="-"/>
            </a:pPr>
            <a:r>
              <a:rPr lang="en-US" altLang="ko-KR" sz="1600"/>
              <a:t>Steering wheel angle : range</a:t>
            </a:r>
          </a:p>
          <a:p>
            <a:pPr>
              <a:buFontTx/>
              <a:buChar char="-"/>
            </a:pPr>
            <a:r>
              <a:rPr lang="en-US" altLang="ko-KR" sz="1600"/>
              <a:t>Turn Signal : 0/1/2</a:t>
            </a:r>
          </a:p>
          <a:p>
            <a:pPr>
              <a:buFontTx/>
              <a:buChar char="-"/>
            </a:pPr>
            <a:endParaRPr lang="en-US" altLang="ko-KR" sz="1600"/>
          </a:p>
          <a:p>
            <a:pPr>
              <a:buFontTx/>
              <a:buChar char="-"/>
            </a:pPr>
            <a:endParaRPr lang="en-US" altLang="ko-KR" sz="1600"/>
          </a:p>
          <a:p>
            <a:pPr>
              <a:buFontTx/>
              <a:buChar char="-"/>
            </a:pPr>
            <a:endParaRPr lang="en-US" altLang="ko-KR" sz="16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3959225"/>
            <a:ext cx="7488238" cy="2166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87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6" y="708561"/>
            <a:ext cx="9126472" cy="534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06838" y="969962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reference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00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772400" cy="828675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824472"/>
              </p:ext>
            </p:extLst>
          </p:nvPr>
        </p:nvGraphicFramePr>
        <p:xfrm>
          <a:off x="149225" y="4365625"/>
          <a:ext cx="8885237" cy="2263775"/>
        </p:xfrm>
        <a:graphic>
          <a:graphicData uri="http://schemas.openxmlformats.org/drawingml/2006/table">
            <a:tbl>
              <a:tblPr/>
              <a:tblGrid>
                <a:gridCol w="3389312"/>
                <a:gridCol w="1357313"/>
                <a:gridCol w="4138612"/>
              </a:tblGrid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CAN DEBUG-MODE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2 Byte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FF9D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Length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1 Byte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0D(13)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 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160300000805205417201a0d7f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PID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4 Byte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0x316-  </a:t>
                      </a: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16030000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Length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1Byte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08(8) 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05205417201a0d7f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DATA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8Byte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05205417201a0d7f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CRC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1Byte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33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1"/>
          <p:cNvSpPr>
            <a:spLocks noChangeArrowheads="1"/>
          </p:cNvSpPr>
          <p:nvPr/>
        </p:nvSpPr>
        <p:spPr bwMode="auto">
          <a:xfrm>
            <a:off x="88900" y="981075"/>
            <a:ext cx="6924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/>
              <a:t>ff9d0d4004000008ff010c00ffed1079c5  (PID for Speed : 0x440 )</a:t>
            </a:r>
            <a:endParaRPr lang="ko-KR" altLang="en-US" sz="1600"/>
          </a:p>
        </p:txBody>
      </p:sp>
      <p:sp>
        <p:nvSpPr>
          <p:cNvPr id="6" name="직사각형 4"/>
          <p:cNvSpPr>
            <a:spLocks noChangeArrowheads="1"/>
          </p:cNvSpPr>
          <p:nvPr/>
        </p:nvSpPr>
        <p:spPr bwMode="auto">
          <a:xfrm>
            <a:off x="76200" y="3821113"/>
            <a:ext cx="69199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/>
              <a:t>ff9d0d160300000805205417201a0d7f33</a:t>
            </a:r>
            <a:r>
              <a:rPr lang="en-US" altLang="ko-KR" sz="1000"/>
              <a:t> </a:t>
            </a:r>
            <a:r>
              <a:rPr lang="en-US" altLang="ko-KR" sz="1600"/>
              <a:t>(PID for Speed : 0x316)</a:t>
            </a:r>
            <a:endParaRPr lang="ko-KR" altLang="en-US" sz="1600"/>
          </a:p>
        </p:txBody>
      </p:sp>
      <p:graphicFrame>
        <p:nvGraphicFramePr>
          <p:cNvPr id="7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051684"/>
              </p:ext>
            </p:extLst>
          </p:nvPr>
        </p:nvGraphicFramePr>
        <p:xfrm>
          <a:off x="109537" y="1420813"/>
          <a:ext cx="8872538" cy="2228850"/>
        </p:xfrm>
        <a:graphic>
          <a:graphicData uri="http://schemas.openxmlformats.org/drawingml/2006/table">
            <a:tbl>
              <a:tblPr/>
              <a:tblGrid>
                <a:gridCol w="3386138"/>
                <a:gridCol w="1354137"/>
                <a:gridCol w="4132263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CAN DEBUG-MODE</a:t>
                      </a:r>
                      <a:endParaRPr kumimoji="0" lang="ko-KR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2 Byte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FF9D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Length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1 Byte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0D(13)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 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4004000008ff010c00ffed1079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PID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4 Byte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0x440-  40040000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Length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1Byte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08(8) - </a:t>
                      </a: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ff010c00ffed1079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DATA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8Byte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ff010c00ffed1079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CRC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1Byte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c5 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22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2378075"/>
            <a:ext cx="8399463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298450" y="1806575"/>
            <a:ext cx="6408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800">
                <a:solidFill>
                  <a:srgbClr val="C00000"/>
                </a:solidFill>
              </a:rPr>
              <a:t>Hyundai Motor PID </a:t>
            </a:r>
            <a:endParaRPr lang="ko-KR" altLang="en-US" sz="1800">
              <a:solidFill>
                <a:srgbClr val="C00000"/>
              </a:solidFill>
            </a:endParaRPr>
          </a:p>
        </p:txBody>
      </p:sp>
      <p:cxnSp>
        <p:nvCxnSpPr>
          <p:cNvPr id="6" name="직선 연결선 2"/>
          <p:cNvCxnSpPr>
            <a:cxnSpLocks noChangeShapeType="1"/>
          </p:cNvCxnSpPr>
          <p:nvPr/>
        </p:nvCxnSpPr>
        <p:spPr bwMode="auto">
          <a:xfrm>
            <a:off x="1641475" y="3021013"/>
            <a:ext cx="1655763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직선 연결선 7"/>
          <p:cNvCxnSpPr>
            <a:cxnSpLocks noChangeShapeType="1"/>
          </p:cNvCxnSpPr>
          <p:nvPr/>
        </p:nvCxnSpPr>
        <p:spPr bwMode="auto">
          <a:xfrm>
            <a:off x="4089400" y="3308350"/>
            <a:ext cx="165735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직선 연결선 8"/>
          <p:cNvCxnSpPr>
            <a:cxnSpLocks noChangeShapeType="1"/>
          </p:cNvCxnSpPr>
          <p:nvPr/>
        </p:nvCxnSpPr>
        <p:spPr bwMode="auto">
          <a:xfrm>
            <a:off x="1643063" y="3597275"/>
            <a:ext cx="151130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직선 연결선 9"/>
          <p:cNvCxnSpPr>
            <a:cxnSpLocks noChangeShapeType="1"/>
          </p:cNvCxnSpPr>
          <p:nvPr/>
        </p:nvCxnSpPr>
        <p:spPr bwMode="auto">
          <a:xfrm>
            <a:off x="1641475" y="3884613"/>
            <a:ext cx="1465263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직선 연결선 10"/>
          <p:cNvCxnSpPr>
            <a:cxnSpLocks noChangeShapeType="1"/>
          </p:cNvCxnSpPr>
          <p:nvPr/>
        </p:nvCxnSpPr>
        <p:spPr bwMode="auto">
          <a:xfrm>
            <a:off x="3582988" y="4149725"/>
            <a:ext cx="1655762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직선 연결선 12"/>
          <p:cNvCxnSpPr>
            <a:cxnSpLocks noChangeShapeType="1"/>
          </p:cNvCxnSpPr>
          <p:nvPr/>
        </p:nvCxnSpPr>
        <p:spPr bwMode="auto">
          <a:xfrm>
            <a:off x="1641475" y="4821238"/>
            <a:ext cx="165735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직선 연결선 13"/>
          <p:cNvCxnSpPr>
            <a:cxnSpLocks noChangeShapeType="1"/>
          </p:cNvCxnSpPr>
          <p:nvPr/>
        </p:nvCxnSpPr>
        <p:spPr bwMode="auto">
          <a:xfrm>
            <a:off x="1641475" y="4533900"/>
            <a:ext cx="1655763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직선 연결선 8"/>
          <p:cNvCxnSpPr>
            <a:cxnSpLocks noChangeShapeType="1"/>
          </p:cNvCxnSpPr>
          <p:nvPr/>
        </p:nvCxnSpPr>
        <p:spPr bwMode="auto">
          <a:xfrm>
            <a:off x="3251200" y="3597275"/>
            <a:ext cx="1655763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직선 연결선 2"/>
          <p:cNvCxnSpPr>
            <a:cxnSpLocks noChangeShapeType="1"/>
          </p:cNvCxnSpPr>
          <p:nvPr/>
        </p:nvCxnSpPr>
        <p:spPr bwMode="auto">
          <a:xfrm>
            <a:off x="1712913" y="3308350"/>
            <a:ext cx="1655762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직선 연결선 2"/>
          <p:cNvCxnSpPr>
            <a:cxnSpLocks noChangeShapeType="1"/>
          </p:cNvCxnSpPr>
          <p:nvPr/>
        </p:nvCxnSpPr>
        <p:spPr bwMode="auto">
          <a:xfrm>
            <a:off x="3297238" y="3884613"/>
            <a:ext cx="1655762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직선 연결선 2"/>
          <p:cNvCxnSpPr>
            <a:cxnSpLocks noChangeShapeType="1"/>
          </p:cNvCxnSpPr>
          <p:nvPr/>
        </p:nvCxnSpPr>
        <p:spPr bwMode="auto">
          <a:xfrm>
            <a:off x="1641475" y="4173538"/>
            <a:ext cx="1655763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0924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426" y="1524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OBD DATA LOG FORMAT</a:t>
            </a:r>
            <a:endParaRPr lang="en-US" dirty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1437" y="1052513"/>
            <a:ext cx="86233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Standard data Verification and Collection https://en.wikipedia.org/wiki/OBD-II_PIDs</a:t>
            </a:r>
          </a:p>
          <a:p>
            <a:pPr>
              <a:buFontTx/>
              <a:buChar char="-"/>
            </a:pPr>
            <a:r>
              <a:rPr lang="en-US" altLang="ko-KR"/>
              <a:t>Request</a:t>
            </a:r>
            <a:r>
              <a:rPr lang="ko-KR" altLang="en-US"/>
              <a:t> </a:t>
            </a:r>
            <a:r>
              <a:rPr lang="en-US" altLang="ko-KR"/>
              <a:t>data : speed / RPM / ………  / Other data    </a:t>
            </a:r>
            <a:r>
              <a:rPr lang="ko-KR" altLang="en-US"/>
              <a:t> 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9500"/>
            <a:ext cx="89725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" y="1706563"/>
            <a:ext cx="58197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16338"/>
            <a:ext cx="914558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" y="5805488"/>
            <a:ext cx="89789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3600450" y="2209800"/>
            <a:ext cx="252412" cy="107950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52862" y="2209800"/>
            <a:ext cx="250825" cy="107950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1" name="TextBox 2"/>
          <p:cNvSpPr txBox="1">
            <a:spLocks noChangeArrowheads="1"/>
          </p:cNvSpPr>
          <p:nvPr/>
        </p:nvSpPr>
        <p:spPr bwMode="auto">
          <a:xfrm rot="16200000">
            <a:off x="3291681" y="2083594"/>
            <a:ext cx="86995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RPM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 rot="16200000">
            <a:off x="3549650" y="2222500"/>
            <a:ext cx="871537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100">
                <a:solidFill>
                  <a:srgbClr val="2D2DB9"/>
                </a:solidFill>
              </a:rPr>
              <a:t>SPEED</a:t>
            </a:r>
            <a:endParaRPr lang="ko-KR" altLang="en-US" sz="1100">
              <a:solidFill>
                <a:srgbClr val="2D2DB9"/>
              </a:solidFill>
            </a:endParaRPr>
          </a:p>
        </p:txBody>
      </p:sp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5891212" y="1557338"/>
            <a:ext cx="26050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2</a:t>
            </a:r>
            <a:r>
              <a:rPr lang="en-US" altLang="ko-KR" baseline="30000">
                <a:solidFill>
                  <a:srgbClr val="FF0000"/>
                </a:solidFill>
              </a:rPr>
              <a:t>nd</a:t>
            </a:r>
            <a:r>
              <a:rPr lang="en-US" altLang="ko-KR">
                <a:solidFill>
                  <a:srgbClr val="FF0000"/>
                </a:solidFill>
              </a:rPr>
              <a:t> Version(TBD)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182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97" y="228600"/>
            <a:ext cx="7772400" cy="1143000"/>
          </a:xfrm>
        </p:spPr>
        <p:txBody>
          <a:bodyPr/>
          <a:lstStyle/>
          <a:p>
            <a:r>
              <a:rPr lang="en-US" dirty="0"/>
              <a:t>OBD DATA LOG FORMAT</a:t>
            </a:r>
          </a:p>
        </p:txBody>
      </p:sp>
      <p:sp>
        <p:nvSpPr>
          <p:cNvPr id="4" name="직사각형 5"/>
          <p:cNvSpPr>
            <a:spLocks noChangeArrowheads="1"/>
          </p:cNvSpPr>
          <p:nvPr/>
        </p:nvSpPr>
        <p:spPr bwMode="auto">
          <a:xfrm>
            <a:off x="358775" y="1652587"/>
            <a:ext cx="4953000" cy="406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200"/>
              <a:t>ff9d0d30040000080060000000000a0056</a:t>
            </a:r>
          </a:p>
          <a:p>
            <a:r>
              <a:rPr lang="en-US" altLang="ko-KR" sz="1200"/>
              <a:t>ff9d0d60020000080b0c0c3000a5463e8c</a:t>
            </a:r>
          </a:p>
          <a:p>
            <a:r>
              <a:rPr lang="en-US" altLang="ko-KR" sz="1200"/>
              <a:t>ff9d0d50030000080520c45d5f0000e35b</a:t>
            </a:r>
          </a:p>
          <a:p>
            <a:r>
              <a:rPr lang="en-US" altLang="ko-KR" sz="1200"/>
              <a:t>ff9d0d4004000008ff010c00ffed1079c5</a:t>
            </a:r>
          </a:p>
          <a:p>
            <a:r>
              <a:rPr lang="en-US" altLang="ko-KR" sz="1200"/>
              <a:t>ff9d0da0020000080000651d2e13c2072a</a:t>
            </a:r>
          </a:p>
          <a:p>
            <a:r>
              <a:rPr lang="en-US" altLang="ko-KR" sz="1200"/>
              <a:t>ff9d0d1800000008000000600040000030</a:t>
            </a:r>
          </a:p>
          <a:p>
            <a:r>
              <a:rPr lang="en-US" altLang="ko-KR" sz="1200"/>
              <a:t>ff9d0d8f01000008fa2c00000057002027</a:t>
            </a:r>
          </a:p>
          <a:p>
            <a:r>
              <a:rPr lang="en-US" altLang="ko-KR" sz="1200"/>
              <a:t>ff9d0d8f01000008fa2c00000057002027</a:t>
            </a:r>
          </a:p>
          <a:p>
            <a:r>
              <a:rPr lang="en-US" altLang="ko-KR" sz="1200"/>
              <a:t>ff9d0d4505000008e800008d000000002d</a:t>
            </a:r>
          </a:p>
          <a:p>
            <a:r>
              <a:rPr lang="en-US" altLang="ko-KR" sz="1200"/>
              <a:t>ff9d0d70030000080021208000000000fa</a:t>
            </a:r>
          </a:p>
          <a:p>
            <a:r>
              <a:rPr lang="en-US" altLang="ko-KR" sz="1200"/>
              <a:t>ff9d0d16030000080522400f221b0d7f3e</a:t>
            </a:r>
          </a:p>
          <a:p>
            <a:r>
              <a:rPr lang="en-US" altLang="ko-KR" sz="1200"/>
              <a:t>ff9d0db0020000058f000007bb1b0d7fed</a:t>
            </a:r>
          </a:p>
          <a:p>
            <a:r>
              <a:rPr lang="en-US" altLang="ko-KR" sz="1200"/>
              <a:t>ff9d0da0020000080000651d2e13c2072a</a:t>
            </a:r>
          </a:p>
          <a:p>
            <a:r>
              <a:rPr lang="en-US" altLang="ko-KR" sz="1200"/>
              <a:t>ff9d0d50030000080520945d5f0000b35b</a:t>
            </a:r>
          </a:p>
          <a:p>
            <a:r>
              <a:rPr lang="en-US" altLang="ko-KR" sz="1200"/>
              <a:t>ff9d0d8203000008000000000000000089</a:t>
            </a:r>
          </a:p>
          <a:p>
            <a:r>
              <a:rPr lang="en-US" altLang="ko-KR" sz="1200"/>
              <a:t>ff9d0d16030000080530b00f301a0c7fce</a:t>
            </a:r>
          </a:p>
          <a:p>
            <a:r>
              <a:rPr lang="en-US" altLang="ko-KR" sz="1200"/>
              <a:t>ff9d0df004000008201c168000c25f08c3</a:t>
            </a:r>
          </a:p>
          <a:p>
            <a:r>
              <a:rPr lang="en-US" altLang="ko-KR" sz="1200"/>
              <a:t>ff9d0d4505000008e891008e00000000bf</a:t>
            </a:r>
          </a:p>
          <a:p>
            <a:r>
              <a:rPr lang="en-US" altLang="ko-KR" sz="1200"/>
              <a:t>ff9d0d600200000812353630009ca46013</a:t>
            </a:r>
          </a:p>
          <a:p>
            <a:r>
              <a:rPr lang="en-US" altLang="ko-KR" sz="1200"/>
              <a:t>ff9d0d8f01000008fa2c00000054002024</a:t>
            </a:r>
          </a:p>
          <a:p>
            <a:r>
              <a:rPr lang="en-US" altLang="ko-KR" sz="1200"/>
              <a:t>ff9d0df004000008201b2c8000c25f08fe </a:t>
            </a:r>
            <a:endParaRPr lang="ko-KR" altLang="en-US" sz="1200"/>
          </a:p>
        </p:txBody>
      </p:sp>
      <p:sp>
        <p:nvSpPr>
          <p:cNvPr id="5" name="직사각형 21"/>
          <p:cNvSpPr>
            <a:spLocks noChangeArrowheads="1"/>
          </p:cNvSpPr>
          <p:nvPr/>
        </p:nvSpPr>
        <p:spPr bwMode="auto">
          <a:xfrm>
            <a:off x="5254625" y="1589087"/>
            <a:ext cx="49530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200"/>
              <a:t>ff9d0d30040000080060000000000a00561</a:t>
            </a:r>
          </a:p>
        </p:txBody>
      </p:sp>
      <p:sp>
        <p:nvSpPr>
          <p:cNvPr id="6" name="직사각형 22"/>
          <p:cNvSpPr>
            <a:spLocks noChangeArrowheads="1"/>
          </p:cNvSpPr>
          <p:nvPr/>
        </p:nvSpPr>
        <p:spPr bwMode="auto">
          <a:xfrm>
            <a:off x="4894263" y="1795462"/>
            <a:ext cx="4679950" cy="329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200"/>
              <a:t>ff9d0d30040000080060000000000a0056</a:t>
            </a:r>
          </a:p>
          <a:p>
            <a:pPr>
              <a:buFont typeface="Times New Roman" pitchFamily="18" charset="0"/>
              <a:buAutoNum type="arabicParenR"/>
            </a:pPr>
            <a:r>
              <a:rPr lang="en-US" altLang="ko-KR" sz="1200"/>
              <a:t>Input Data set </a:t>
            </a:r>
          </a:p>
          <a:p>
            <a:r>
              <a:rPr lang="en-US" altLang="ko-KR" sz="1200"/>
              <a:t>    xxxx_xxxx_normal.log</a:t>
            </a:r>
          </a:p>
          <a:p>
            <a:r>
              <a:rPr lang="en-US" altLang="ko-KR" sz="1200"/>
              <a:t>    xxxx_xxxx_turn_left.log</a:t>
            </a:r>
          </a:p>
          <a:p>
            <a:r>
              <a:rPr lang="en-US" altLang="ko-KR" sz="1200"/>
              <a:t>    xxxx_xxxx_turn_right.log</a:t>
            </a:r>
          </a:p>
          <a:p>
            <a:r>
              <a:rPr lang="en-US" altLang="ko-KR" sz="1200"/>
              <a:t>    xxxx_xxxx_brake.log</a:t>
            </a:r>
          </a:p>
          <a:p>
            <a:r>
              <a:rPr lang="en-US" altLang="ko-KR" sz="1200"/>
              <a:t>    xxxx_xxxx_acclerator.log</a:t>
            </a:r>
          </a:p>
          <a:p>
            <a:r>
              <a:rPr lang="en-US" altLang="ko-KR" sz="1200"/>
              <a:t>    xxxx_xxxx_steering_left.log</a:t>
            </a:r>
          </a:p>
          <a:p>
            <a:r>
              <a:rPr lang="en-US" altLang="ko-KR" sz="1200"/>
              <a:t>    xxxx_xxxx_steering_right.log</a:t>
            </a:r>
          </a:p>
          <a:p>
            <a:endParaRPr lang="en-US" altLang="ko-KR" sz="1200"/>
          </a:p>
          <a:p>
            <a:r>
              <a:rPr lang="en-US" altLang="ko-KR" sz="1200"/>
              <a:t>2) Output Data ( PID )</a:t>
            </a:r>
          </a:p>
          <a:p>
            <a:r>
              <a:rPr lang="en-US" altLang="ko-KR" sz="1200"/>
              <a:t>     Turn Signal</a:t>
            </a:r>
          </a:p>
          <a:p>
            <a:r>
              <a:rPr lang="en-US" altLang="ko-KR" sz="1200"/>
              <a:t>      Brake</a:t>
            </a:r>
          </a:p>
          <a:p>
            <a:r>
              <a:rPr lang="en-US" altLang="ko-KR" sz="1200"/>
              <a:t>      Accelerator</a:t>
            </a:r>
          </a:p>
          <a:p>
            <a:r>
              <a:rPr lang="en-US" altLang="ko-KR" sz="1200"/>
              <a:t>      RPM ( from accelerator data)</a:t>
            </a:r>
          </a:p>
          <a:p>
            <a:r>
              <a:rPr lang="en-US" altLang="ko-KR" sz="1200"/>
              <a:t>      Speed</a:t>
            </a:r>
          </a:p>
          <a:p>
            <a:r>
              <a:rPr lang="en-US" altLang="ko-KR" sz="1200"/>
              <a:t>      Steering wheel angle</a:t>
            </a:r>
          </a:p>
        </p:txBody>
      </p:sp>
      <p:sp>
        <p:nvSpPr>
          <p:cNvPr id="7" name="TextBox 23"/>
          <p:cNvSpPr txBox="1">
            <a:spLocks noChangeArrowheads="1"/>
          </p:cNvSpPr>
          <p:nvPr/>
        </p:nvSpPr>
        <p:spPr bwMode="auto">
          <a:xfrm>
            <a:off x="430213" y="1489075"/>
            <a:ext cx="28082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200"/>
              <a:t>Turn Lamp (Left)</a:t>
            </a:r>
            <a:endParaRPr lang="ko-KR" altLang="en-US" sz="1200"/>
          </a:p>
          <a:p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26662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직사각형 1"/>
          <p:cNvSpPr/>
          <p:nvPr/>
        </p:nvSpPr>
        <p:spPr bwMode="auto">
          <a:xfrm>
            <a:off x="533400" y="1670050"/>
            <a:ext cx="8278813" cy="48069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ko-KR" altLang="en-US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3411538" y="3686175"/>
            <a:ext cx="39814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2800"/>
              <a:t>OBD Data Analysis Tool</a:t>
            </a:r>
            <a:endParaRPr lang="ko-KR" altLang="en-US" sz="2800"/>
          </a:p>
        </p:txBody>
      </p:sp>
      <p:sp>
        <p:nvSpPr>
          <p:cNvPr id="6" name="빗면 3"/>
          <p:cNvSpPr/>
          <p:nvPr/>
        </p:nvSpPr>
        <p:spPr bwMode="auto">
          <a:xfrm>
            <a:off x="1936750" y="5614987"/>
            <a:ext cx="2625725" cy="547688"/>
          </a:xfrm>
          <a:prstGeom prst="bevel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/>
            <a:r>
              <a:rPr lang="en-US" altLang="ko-KR"/>
              <a:t>List  of Supported car</a:t>
            </a:r>
            <a:endParaRPr lang="ko-KR" altLang="en-US"/>
          </a:p>
        </p:txBody>
      </p:sp>
      <p:sp>
        <p:nvSpPr>
          <p:cNvPr id="7" name="빗면 4"/>
          <p:cNvSpPr/>
          <p:nvPr/>
        </p:nvSpPr>
        <p:spPr bwMode="auto">
          <a:xfrm>
            <a:off x="5068888" y="5630862"/>
            <a:ext cx="2625725" cy="547688"/>
          </a:xfrm>
          <a:prstGeom prst="bevel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/>
            <a:r>
              <a:rPr lang="en-US" altLang="ko-KR"/>
              <a:t>New OBD data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899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391535"/>
              </p:ext>
            </p:extLst>
          </p:nvPr>
        </p:nvGraphicFramePr>
        <p:xfrm>
          <a:off x="228600" y="1787525"/>
          <a:ext cx="8791575" cy="4625975"/>
        </p:xfrm>
        <a:graphic>
          <a:graphicData uri="http://schemas.openxmlformats.org/drawingml/2006/table">
            <a:tbl>
              <a:tblPr/>
              <a:tblGrid>
                <a:gridCol w="863600"/>
                <a:gridCol w="585788"/>
                <a:gridCol w="723900"/>
                <a:gridCol w="723900"/>
                <a:gridCol w="723900"/>
                <a:gridCol w="723900"/>
                <a:gridCol w="723900"/>
                <a:gridCol w="723900"/>
                <a:gridCol w="725487"/>
                <a:gridCol w="723900"/>
                <a:gridCol w="803275"/>
                <a:gridCol w="746125"/>
              </a:tblGrid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Brand</a:t>
                      </a:r>
                      <a:endParaRPr kumimoji="0" lang="ko-KR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Car model</a:t>
                      </a:r>
                      <a:endParaRPr kumimoji="0" lang="ko-KR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Year</a:t>
                      </a:r>
                      <a:endParaRPr kumimoji="0" lang="ko-KR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Car model ID</a:t>
                      </a:r>
                      <a:endParaRPr kumimoji="0" lang="ko-KR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Speed</a:t>
                      </a:r>
                      <a:endParaRPr kumimoji="0" lang="ko-KR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RPM</a:t>
                      </a: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Turn signal</a:t>
                      </a:r>
                      <a:endParaRPr kumimoji="0" lang="ko-KR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Brake</a:t>
                      </a:r>
                      <a:endParaRPr kumimoji="0" lang="ko-KR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Accelerator</a:t>
                      </a:r>
                      <a:endParaRPr kumimoji="0" lang="ko-KR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Steering</a:t>
                      </a:r>
                      <a:endParaRPr kumimoji="0" lang="ko-KR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Standard OBD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(TBD)</a:t>
                      </a:r>
                      <a:endParaRPr kumimoji="0" lang="ko-KR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Updated date</a:t>
                      </a:r>
                      <a:endParaRPr kumimoji="0" lang="ko-KR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Hyundai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Sonata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2014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00067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o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o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x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x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x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o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o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2017.03.21</a:t>
                      </a: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marL="91434" marR="91434"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371475" y="1371600"/>
            <a:ext cx="2590800" cy="352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List of PID for Valid car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511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직사각형 1"/>
          <p:cNvSpPr/>
          <p:nvPr/>
        </p:nvSpPr>
        <p:spPr bwMode="auto">
          <a:xfrm>
            <a:off x="0" y="1123950"/>
            <a:ext cx="9144000" cy="56578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ko-KR" altLang="en-US" sz="100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44462" y="1308100"/>
            <a:ext cx="2901950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ko-KR" sz="1200"/>
              <a:t>New OBD Data Analysis</a:t>
            </a:r>
            <a:endParaRPr lang="ko-KR" altLang="en-US" sz="120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7272337" y="2132013"/>
            <a:ext cx="1228725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/>
              <a:t>Select folder</a:t>
            </a:r>
            <a:endParaRPr lang="ko-KR" altLang="en-US" sz="1200"/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8170862" y="1646238"/>
            <a:ext cx="504825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/>
              <a:t>Exit</a:t>
            </a:r>
            <a:endParaRPr lang="ko-KR" altLang="en-US" sz="1200"/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4032250" y="2132013"/>
            <a:ext cx="2879725" cy="27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ko-KR" sz="1200"/>
              <a:t>C:\download\test</a:t>
            </a:r>
            <a:endParaRPr lang="ko-KR" altLang="en-US" sz="1200"/>
          </a:p>
        </p:txBody>
      </p:sp>
      <p:sp>
        <p:nvSpPr>
          <p:cNvPr id="9" name="TextBox 39"/>
          <p:cNvSpPr txBox="1">
            <a:spLocks noChangeArrowheads="1"/>
          </p:cNvSpPr>
          <p:nvPr/>
        </p:nvSpPr>
        <p:spPr bwMode="auto">
          <a:xfrm>
            <a:off x="215900" y="2727325"/>
            <a:ext cx="1625600" cy="3079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/>
              <a:t>Show New data</a:t>
            </a:r>
            <a:endParaRPr lang="ko-KR" altLang="en-US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1700212" y="2744788"/>
            <a:ext cx="1263650" cy="307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/>
              <a:t>Sort by PID</a:t>
            </a:r>
            <a:endParaRPr lang="ko-KR" altLang="en-US"/>
          </a:p>
        </p:txBody>
      </p:sp>
      <p:sp>
        <p:nvSpPr>
          <p:cNvPr id="11" name="직사각형 8"/>
          <p:cNvSpPr/>
          <p:nvPr/>
        </p:nvSpPr>
        <p:spPr bwMode="auto">
          <a:xfrm>
            <a:off x="103187" y="3694113"/>
            <a:ext cx="8856663" cy="28717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ko-KR" altLang="en-US" sz="1000"/>
          </a:p>
        </p:txBody>
      </p:sp>
      <p:cxnSp>
        <p:nvCxnSpPr>
          <p:cNvPr id="12" name="직선 연결선 7"/>
          <p:cNvCxnSpPr>
            <a:cxnSpLocks noChangeShapeType="1"/>
          </p:cNvCxnSpPr>
          <p:nvPr/>
        </p:nvCxnSpPr>
        <p:spPr bwMode="auto">
          <a:xfrm>
            <a:off x="103187" y="3508375"/>
            <a:ext cx="885666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직선 연결선 8"/>
          <p:cNvCxnSpPr>
            <a:cxnSpLocks noChangeShapeType="1"/>
          </p:cNvCxnSpPr>
          <p:nvPr/>
        </p:nvCxnSpPr>
        <p:spPr bwMode="auto">
          <a:xfrm>
            <a:off x="1903412" y="3694113"/>
            <a:ext cx="15875" cy="30876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390525" y="3162300"/>
            <a:ext cx="11096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File name</a:t>
            </a:r>
            <a:endParaRPr lang="ko-KR" altLang="en-US"/>
          </a:p>
        </p:txBody>
      </p:sp>
      <p:sp>
        <p:nvSpPr>
          <p:cNvPr id="15" name="TextBox 12"/>
          <p:cNvSpPr txBox="1">
            <a:spLocks noChangeArrowheads="1"/>
          </p:cNvSpPr>
          <p:nvPr/>
        </p:nvSpPr>
        <p:spPr bwMode="auto">
          <a:xfrm>
            <a:off x="2047875" y="3148013"/>
            <a:ext cx="1082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OBD data</a:t>
            </a:r>
            <a:endParaRPr lang="ko-KR" altLang="en-US"/>
          </a:p>
        </p:txBody>
      </p:sp>
      <p:pic>
        <p:nvPicPr>
          <p:cNvPr id="16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3519488"/>
            <a:ext cx="2303462" cy="271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직선 연결선 14"/>
          <p:cNvCxnSpPr>
            <a:cxnSpLocks noChangeShapeType="1"/>
          </p:cNvCxnSpPr>
          <p:nvPr/>
        </p:nvCxnSpPr>
        <p:spPr bwMode="auto">
          <a:xfrm>
            <a:off x="103187" y="6243638"/>
            <a:ext cx="885666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직사각형 15"/>
          <p:cNvSpPr>
            <a:spLocks noChangeArrowheads="1"/>
          </p:cNvSpPr>
          <p:nvPr/>
        </p:nvSpPr>
        <p:spPr bwMode="auto">
          <a:xfrm>
            <a:off x="146050" y="4371975"/>
            <a:ext cx="17557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50"/>
              <a:t>xxxx_xxxx_normal.log</a:t>
            </a:r>
          </a:p>
        </p:txBody>
      </p:sp>
      <p:sp>
        <p:nvSpPr>
          <p:cNvPr id="19" name="직사각형 16"/>
          <p:cNvSpPr>
            <a:spLocks noChangeArrowheads="1"/>
          </p:cNvSpPr>
          <p:nvPr/>
        </p:nvSpPr>
        <p:spPr bwMode="auto">
          <a:xfrm>
            <a:off x="277812" y="6292850"/>
            <a:ext cx="13747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800"/>
              <a:t>xxxx_xxxx_normal.log</a:t>
            </a:r>
          </a:p>
        </p:txBody>
      </p:sp>
      <p:cxnSp>
        <p:nvCxnSpPr>
          <p:cNvPr id="20" name="직선 연결선 17"/>
          <p:cNvCxnSpPr>
            <a:cxnSpLocks noChangeShapeType="1"/>
          </p:cNvCxnSpPr>
          <p:nvPr/>
        </p:nvCxnSpPr>
        <p:spPr bwMode="auto">
          <a:xfrm>
            <a:off x="4640262" y="3694113"/>
            <a:ext cx="36513" cy="30876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직선 연결선 18"/>
          <p:cNvCxnSpPr>
            <a:cxnSpLocks noChangeShapeType="1"/>
          </p:cNvCxnSpPr>
          <p:nvPr/>
        </p:nvCxnSpPr>
        <p:spPr bwMode="auto">
          <a:xfrm>
            <a:off x="5648325" y="3694113"/>
            <a:ext cx="0" cy="30876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직선 연결선 19"/>
          <p:cNvCxnSpPr>
            <a:cxnSpLocks noChangeShapeType="1"/>
          </p:cNvCxnSpPr>
          <p:nvPr/>
        </p:nvCxnSpPr>
        <p:spPr bwMode="auto">
          <a:xfrm>
            <a:off x="6799262" y="3694113"/>
            <a:ext cx="0" cy="30876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0"/>
          <p:cNvSpPr txBox="1">
            <a:spLocks noChangeArrowheads="1"/>
          </p:cNvSpPr>
          <p:nvPr/>
        </p:nvSpPr>
        <p:spPr bwMode="auto">
          <a:xfrm>
            <a:off x="4711700" y="3148013"/>
            <a:ext cx="514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PID</a:t>
            </a:r>
            <a:endParaRPr lang="ko-KR" altLang="en-US"/>
          </a:p>
        </p:txBody>
      </p:sp>
      <p:sp>
        <p:nvSpPr>
          <p:cNvPr id="24" name="TextBox 21"/>
          <p:cNvSpPr txBox="1">
            <a:spLocks noChangeArrowheads="1"/>
          </p:cNvSpPr>
          <p:nvPr/>
        </p:nvSpPr>
        <p:spPr bwMode="auto">
          <a:xfrm>
            <a:off x="5864225" y="3148013"/>
            <a:ext cx="619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Data</a:t>
            </a:r>
            <a:endParaRPr lang="ko-KR" altLang="en-US"/>
          </a:p>
        </p:txBody>
      </p:sp>
      <p:cxnSp>
        <p:nvCxnSpPr>
          <p:cNvPr id="25" name="직선 연결선 23"/>
          <p:cNvCxnSpPr>
            <a:cxnSpLocks noChangeShapeType="1"/>
          </p:cNvCxnSpPr>
          <p:nvPr/>
        </p:nvCxnSpPr>
        <p:spPr bwMode="auto">
          <a:xfrm>
            <a:off x="1903412" y="3651250"/>
            <a:ext cx="70564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직선 연결선 24"/>
          <p:cNvCxnSpPr>
            <a:cxnSpLocks noChangeShapeType="1"/>
          </p:cNvCxnSpPr>
          <p:nvPr/>
        </p:nvCxnSpPr>
        <p:spPr bwMode="auto">
          <a:xfrm>
            <a:off x="1903412" y="3803650"/>
            <a:ext cx="70564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직선 연결선 25"/>
          <p:cNvCxnSpPr>
            <a:cxnSpLocks noChangeShapeType="1"/>
          </p:cNvCxnSpPr>
          <p:nvPr/>
        </p:nvCxnSpPr>
        <p:spPr bwMode="auto">
          <a:xfrm>
            <a:off x="1903412" y="3956050"/>
            <a:ext cx="70564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직선 연결선 26"/>
          <p:cNvCxnSpPr>
            <a:cxnSpLocks noChangeShapeType="1"/>
          </p:cNvCxnSpPr>
          <p:nvPr/>
        </p:nvCxnSpPr>
        <p:spPr bwMode="auto">
          <a:xfrm>
            <a:off x="1903412" y="4108450"/>
            <a:ext cx="70564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직선 연결선 27"/>
          <p:cNvCxnSpPr>
            <a:cxnSpLocks noChangeShapeType="1"/>
          </p:cNvCxnSpPr>
          <p:nvPr/>
        </p:nvCxnSpPr>
        <p:spPr bwMode="auto">
          <a:xfrm>
            <a:off x="1903412" y="4300538"/>
            <a:ext cx="70564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직선 연결선 28"/>
          <p:cNvCxnSpPr>
            <a:cxnSpLocks noChangeShapeType="1"/>
          </p:cNvCxnSpPr>
          <p:nvPr/>
        </p:nvCxnSpPr>
        <p:spPr bwMode="auto">
          <a:xfrm>
            <a:off x="1903412" y="4443413"/>
            <a:ext cx="70564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직선 연결선 29"/>
          <p:cNvCxnSpPr>
            <a:cxnSpLocks noChangeShapeType="1"/>
          </p:cNvCxnSpPr>
          <p:nvPr/>
        </p:nvCxnSpPr>
        <p:spPr bwMode="auto">
          <a:xfrm>
            <a:off x="1903412" y="4587875"/>
            <a:ext cx="70564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직선 연결선 30"/>
          <p:cNvCxnSpPr>
            <a:cxnSpLocks noChangeShapeType="1"/>
          </p:cNvCxnSpPr>
          <p:nvPr/>
        </p:nvCxnSpPr>
        <p:spPr bwMode="auto">
          <a:xfrm>
            <a:off x="1903412" y="4732338"/>
            <a:ext cx="70564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직선 연결선 31"/>
          <p:cNvCxnSpPr>
            <a:cxnSpLocks noChangeShapeType="1"/>
          </p:cNvCxnSpPr>
          <p:nvPr/>
        </p:nvCxnSpPr>
        <p:spPr bwMode="auto">
          <a:xfrm>
            <a:off x="1903412" y="4948238"/>
            <a:ext cx="70564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직선 연결선 32"/>
          <p:cNvCxnSpPr>
            <a:cxnSpLocks noChangeShapeType="1"/>
          </p:cNvCxnSpPr>
          <p:nvPr/>
        </p:nvCxnSpPr>
        <p:spPr bwMode="auto">
          <a:xfrm>
            <a:off x="1903412" y="5092700"/>
            <a:ext cx="70564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직선 연결선 33"/>
          <p:cNvCxnSpPr>
            <a:cxnSpLocks noChangeShapeType="1"/>
          </p:cNvCxnSpPr>
          <p:nvPr/>
        </p:nvCxnSpPr>
        <p:spPr bwMode="auto">
          <a:xfrm>
            <a:off x="1903412" y="5235575"/>
            <a:ext cx="70564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직선 연결선 34"/>
          <p:cNvCxnSpPr>
            <a:cxnSpLocks noChangeShapeType="1"/>
          </p:cNvCxnSpPr>
          <p:nvPr/>
        </p:nvCxnSpPr>
        <p:spPr bwMode="auto">
          <a:xfrm>
            <a:off x="1903412" y="5380038"/>
            <a:ext cx="70564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직선 연결선 35"/>
          <p:cNvCxnSpPr>
            <a:cxnSpLocks noChangeShapeType="1"/>
          </p:cNvCxnSpPr>
          <p:nvPr/>
        </p:nvCxnSpPr>
        <p:spPr bwMode="auto">
          <a:xfrm>
            <a:off x="1903412" y="5524500"/>
            <a:ext cx="70564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직선 연결선 36"/>
          <p:cNvCxnSpPr>
            <a:cxnSpLocks noChangeShapeType="1"/>
          </p:cNvCxnSpPr>
          <p:nvPr/>
        </p:nvCxnSpPr>
        <p:spPr bwMode="auto">
          <a:xfrm>
            <a:off x="1903412" y="5740400"/>
            <a:ext cx="70564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직선 연결선 37"/>
          <p:cNvCxnSpPr>
            <a:cxnSpLocks noChangeShapeType="1"/>
          </p:cNvCxnSpPr>
          <p:nvPr/>
        </p:nvCxnSpPr>
        <p:spPr bwMode="auto">
          <a:xfrm>
            <a:off x="1903412" y="5892800"/>
            <a:ext cx="70564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직선 연결선 38"/>
          <p:cNvCxnSpPr>
            <a:cxnSpLocks noChangeShapeType="1"/>
          </p:cNvCxnSpPr>
          <p:nvPr/>
        </p:nvCxnSpPr>
        <p:spPr bwMode="auto">
          <a:xfrm>
            <a:off x="1903412" y="6027738"/>
            <a:ext cx="70564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직사각형 4"/>
          <p:cNvSpPr>
            <a:spLocks noChangeArrowheads="1"/>
          </p:cNvSpPr>
          <p:nvPr/>
        </p:nvSpPr>
        <p:spPr bwMode="auto">
          <a:xfrm>
            <a:off x="7462837" y="1836738"/>
            <a:ext cx="3381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①</a:t>
            </a:r>
            <a:endParaRPr lang="ko-KR" altLang="en-US" sz="1200"/>
          </a:p>
        </p:txBody>
      </p:sp>
      <p:sp>
        <p:nvSpPr>
          <p:cNvPr id="42" name="직사각형 5"/>
          <p:cNvSpPr>
            <a:spLocks noChangeArrowheads="1"/>
          </p:cNvSpPr>
          <p:nvPr/>
        </p:nvSpPr>
        <p:spPr bwMode="auto">
          <a:xfrm>
            <a:off x="6065837" y="2130425"/>
            <a:ext cx="3381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②</a:t>
            </a:r>
            <a:endParaRPr lang="ko-KR" altLang="en-US" sz="1200"/>
          </a:p>
        </p:txBody>
      </p:sp>
      <p:sp>
        <p:nvSpPr>
          <p:cNvPr id="43" name="직사각형 6"/>
          <p:cNvSpPr>
            <a:spLocks noChangeArrowheads="1"/>
          </p:cNvSpPr>
          <p:nvPr/>
        </p:nvSpPr>
        <p:spPr bwMode="auto">
          <a:xfrm>
            <a:off x="1503362" y="2484438"/>
            <a:ext cx="3381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③</a:t>
            </a:r>
            <a:endParaRPr lang="ko-KR" altLang="en-US" sz="1200"/>
          </a:p>
        </p:txBody>
      </p:sp>
      <p:sp>
        <p:nvSpPr>
          <p:cNvPr id="44" name="직사각형 8"/>
          <p:cNvSpPr>
            <a:spLocks noChangeArrowheads="1"/>
          </p:cNvSpPr>
          <p:nvPr/>
        </p:nvSpPr>
        <p:spPr bwMode="auto">
          <a:xfrm>
            <a:off x="4225925" y="4017963"/>
            <a:ext cx="33686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④  </a:t>
            </a:r>
            <a:r>
              <a:rPr lang="en-US" altLang="ko-KR" sz="120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Display file name, Raw data, PID, Data</a:t>
            </a:r>
            <a:endParaRPr lang="ko-KR" altLang="en-US" sz="1200"/>
          </a:p>
        </p:txBody>
      </p:sp>
      <p:sp>
        <p:nvSpPr>
          <p:cNvPr id="45" name="TextBox 41"/>
          <p:cNvSpPr txBox="1">
            <a:spLocks noChangeArrowheads="1"/>
          </p:cNvSpPr>
          <p:nvPr/>
        </p:nvSpPr>
        <p:spPr bwMode="auto">
          <a:xfrm>
            <a:off x="2825750" y="2744788"/>
            <a:ext cx="2413000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Analysis with two files </a:t>
            </a:r>
            <a:endParaRPr lang="ko-KR" altLang="en-US"/>
          </a:p>
        </p:txBody>
      </p:sp>
      <p:sp>
        <p:nvSpPr>
          <p:cNvPr id="46" name="TextBox 40"/>
          <p:cNvSpPr txBox="1">
            <a:spLocks noChangeArrowheads="1"/>
          </p:cNvSpPr>
          <p:nvPr/>
        </p:nvSpPr>
        <p:spPr bwMode="auto">
          <a:xfrm>
            <a:off x="5346700" y="2746375"/>
            <a:ext cx="1816100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Analysis with DB</a:t>
            </a:r>
            <a:endParaRPr lang="ko-KR" altLang="en-US"/>
          </a:p>
        </p:txBody>
      </p:sp>
      <p:sp>
        <p:nvSpPr>
          <p:cNvPr id="47" name="TextBox 41"/>
          <p:cNvSpPr txBox="1">
            <a:spLocks noChangeArrowheads="1"/>
          </p:cNvSpPr>
          <p:nvPr/>
        </p:nvSpPr>
        <p:spPr bwMode="auto">
          <a:xfrm>
            <a:off x="7283450" y="2727325"/>
            <a:ext cx="2406650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Analysis with New data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379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</TotalTime>
  <Words>1374</Words>
  <Application>Microsoft Office PowerPoint</Application>
  <PresentationFormat>On-screen Show (4:3)</PresentationFormat>
  <Paragraphs>460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Equity</vt:lpstr>
      <vt:lpstr>패키지</vt:lpstr>
      <vt:lpstr>OBD II PC TOOL</vt:lpstr>
      <vt:lpstr>DATA using OBD scanner [Hyundai Grandger]   </vt:lpstr>
      <vt:lpstr>PowerPoint Presentation</vt:lpstr>
      <vt:lpstr>PowerPoint Presentation</vt:lpstr>
      <vt:lpstr>OBD DATA LOG FORMAT</vt:lpstr>
      <vt:lpstr>OBD DATA LOG FORMAT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OBD II PC TOOL</dc:title>
  <dc:creator/>
  <cp:lastModifiedBy>Tuan</cp:lastModifiedBy>
  <cp:revision>3</cp:revision>
  <dcterms:created xsi:type="dcterms:W3CDTF">2019-01-19T06:02:05Z</dcterms:created>
  <dcterms:modified xsi:type="dcterms:W3CDTF">2019-01-19T06:15:45Z</dcterms:modified>
</cp:coreProperties>
</file>