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0" r:id="rId2"/>
    <p:sldId id="269" r:id="rId3"/>
    <p:sldId id="283" r:id="rId4"/>
    <p:sldId id="284" r:id="rId5"/>
    <p:sldId id="257" r:id="rId6"/>
    <p:sldId id="258" r:id="rId7"/>
    <p:sldId id="285" r:id="rId8"/>
    <p:sldId id="260" r:id="rId9"/>
    <p:sldId id="286" r:id="rId10"/>
    <p:sldId id="261" r:id="rId11"/>
    <p:sldId id="259" r:id="rId12"/>
    <p:sldId id="287" r:id="rId13"/>
    <p:sldId id="301" r:id="rId14"/>
    <p:sldId id="266" r:id="rId15"/>
    <p:sldId id="264" r:id="rId16"/>
    <p:sldId id="303" r:id="rId17"/>
    <p:sldId id="302" r:id="rId18"/>
    <p:sldId id="265" r:id="rId19"/>
    <p:sldId id="304" r:id="rId20"/>
    <p:sldId id="29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103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5147A-AE63-42A8-9E9C-4A33D497A708}" type="datetimeFigureOut">
              <a:rPr lang="zh-CN" altLang="en-US" smtClean="0"/>
              <a:t>2023/6/19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BA609-DDBC-4732-87BD-483A576BD0D7}" type="slidenum">
              <a:rPr lang="zh-CN" altLang="en-US" smtClean="0"/>
              <a:t>‹#›</a:t>
            </a:fld>
            <a:endParaRPr lang="zh-CN" altLang="en-US"/>
          </a:p>
        </p:txBody>
      </p:sp>
    </p:spTree>
    <p:extLst>
      <p:ext uri="{BB962C8B-B14F-4D97-AF65-F5344CB8AC3E}">
        <p14:creationId xmlns:p14="http://schemas.microsoft.com/office/powerpoint/2010/main" val="30231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p:sp>
      <p:sp>
        <p:nvSpPr>
          <p:cNvPr id="1048589" name="备注占位符 2"/>
          <p:cNvSpPr>
            <a:spLocks noGrp="1"/>
          </p:cNvSpPr>
          <p:nvPr>
            <p:ph type="body" idx="1"/>
          </p:nvPr>
        </p:nvSpPr>
        <p:spPr/>
        <p:txBody>
          <a:bodyPr/>
          <a:lstStyle/>
          <a:p>
            <a:endParaRPr lang="zh-CN" altLang="en-US"/>
          </a:p>
        </p:txBody>
      </p:sp>
      <p:sp>
        <p:nvSpPr>
          <p:cNvPr id="1048590" name="灯片编号占位符 3"/>
          <p:cNvSpPr>
            <a:spLocks noGrp="1"/>
          </p:cNvSpPr>
          <p:nvPr>
            <p:ph type="sldNum" sz="quarter" idx="10"/>
          </p:nvPr>
        </p:nvSpPr>
        <p:spPr/>
        <p:txBody>
          <a:bodyPr/>
          <a:lstStyle/>
          <a:p>
            <a:fld id="{569A8206-4F6D-4A56-AEC2-C9DAEE2DA8B3}"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幻灯片图像占位符 1"/>
          <p:cNvSpPr>
            <a:spLocks noGrp="1" noRot="1" noChangeAspect="1"/>
          </p:cNvSpPr>
          <p:nvPr>
            <p:ph type="sldImg"/>
          </p:nvPr>
        </p:nvSpPr>
        <p:spPr/>
      </p:sp>
      <p:sp>
        <p:nvSpPr>
          <p:cNvPr id="1048712" name="备注占位符 2"/>
          <p:cNvSpPr>
            <a:spLocks noGrp="1"/>
          </p:cNvSpPr>
          <p:nvPr>
            <p:ph type="body" idx="1"/>
          </p:nvPr>
        </p:nvSpPr>
        <p:spPr/>
        <p:txBody>
          <a:bodyPr/>
          <a:lstStyle/>
          <a:p>
            <a:endParaRPr lang="zh-CN" altLang="en-US" dirty="0"/>
          </a:p>
        </p:txBody>
      </p:sp>
      <p:sp>
        <p:nvSpPr>
          <p:cNvPr id="1048713" name="灯片编号占位符 3"/>
          <p:cNvSpPr>
            <a:spLocks noGrp="1"/>
          </p:cNvSpPr>
          <p:nvPr>
            <p:ph type="sldNum" sz="quarter" idx="10"/>
          </p:nvPr>
        </p:nvSpPr>
        <p:spPr/>
        <p:txBody>
          <a:bodyPr/>
          <a:lstStyle/>
          <a:p>
            <a:fld id="{E0DCF967-6EE3-4C28-AE0C-2EEA5C3A0DB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8" name="幻灯片图像占位符 1"/>
          <p:cNvSpPr>
            <a:spLocks noGrp="1" noRot="1" noChangeAspect="1"/>
          </p:cNvSpPr>
          <p:nvPr>
            <p:ph type="sldImg"/>
          </p:nvPr>
        </p:nvSpPr>
        <p:spPr/>
      </p:sp>
      <p:sp>
        <p:nvSpPr>
          <p:cNvPr id="1048969" name="备注占位符 2"/>
          <p:cNvSpPr>
            <a:spLocks noGrp="1"/>
          </p:cNvSpPr>
          <p:nvPr>
            <p:ph type="body" idx="1"/>
          </p:nvPr>
        </p:nvSpPr>
        <p:spPr/>
        <p:txBody>
          <a:bodyPr/>
          <a:lstStyle/>
          <a:p>
            <a:endParaRPr lang="zh-CN" altLang="en-US"/>
          </a:p>
        </p:txBody>
      </p:sp>
      <p:sp>
        <p:nvSpPr>
          <p:cNvPr id="1048970" name="灯片编号占位符 3"/>
          <p:cNvSpPr>
            <a:spLocks noGrp="1"/>
          </p:cNvSpPr>
          <p:nvPr>
            <p:ph type="sldNum" sz="quarter" idx="10"/>
          </p:nvPr>
        </p:nvSpPr>
        <p:spPr/>
        <p:txBody>
          <a:bodyPr/>
          <a:lstStyle/>
          <a:p>
            <a:fld id="{9E1AC29F-167E-408E-8190-566AA8CE9AA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8" name="幻灯片图像占位符 1"/>
          <p:cNvSpPr>
            <a:spLocks noGrp="1" noRot="1" noChangeAspect="1"/>
          </p:cNvSpPr>
          <p:nvPr>
            <p:ph type="sldImg"/>
          </p:nvPr>
        </p:nvSpPr>
        <p:spPr/>
      </p:sp>
      <p:sp>
        <p:nvSpPr>
          <p:cNvPr id="1048969" name="备注占位符 2"/>
          <p:cNvSpPr>
            <a:spLocks noGrp="1"/>
          </p:cNvSpPr>
          <p:nvPr>
            <p:ph type="body" idx="1"/>
          </p:nvPr>
        </p:nvSpPr>
        <p:spPr/>
        <p:txBody>
          <a:bodyPr/>
          <a:lstStyle/>
          <a:p>
            <a:endParaRPr lang="zh-CN" altLang="en-US"/>
          </a:p>
        </p:txBody>
      </p:sp>
      <p:sp>
        <p:nvSpPr>
          <p:cNvPr id="1048970" name="灯片编号占位符 3"/>
          <p:cNvSpPr>
            <a:spLocks noGrp="1"/>
          </p:cNvSpPr>
          <p:nvPr>
            <p:ph type="sldNum" sz="quarter" idx="10"/>
          </p:nvPr>
        </p:nvSpPr>
        <p:spPr/>
        <p:txBody>
          <a:bodyPr/>
          <a:lstStyle/>
          <a:p>
            <a:fld id="{9E1AC29F-167E-408E-8190-566AA8CE9AAE}" type="slidenum">
              <a:rPr lang="zh-CN" altLang="en-US" smtClean="0"/>
              <a:t>9</a:t>
            </a:fld>
            <a:endParaRPr lang="zh-CN" altLang="en-US"/>
          </a:p>
        </p:txBody>
      </p:sp>
    </p:spTree>
    <p:extLst>
      <p:ext uri="{BB962C8B-B14F-4D97-AF65-F5344CB8AC3E}">
        <p14:creationId xmlns:p14="http://schemas.microsoft.com/office/powerpoint/2010/main" val="350878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8" name="幻灯片图像占位符 1"/>
          <p:cNvSpPr>
            <a:spLocks noGrp="1" noRot="1" noChangeAspect="1"/>
          </p:cNvSpPr>
          <p:nvPr>
            <p:ph type="sldImg"/>
          </p:nvPr>
        </p:nvSpPr>
        <p:spPr/>
      </p:sp>
      <p:sp>
        <p:nvSpPr>
          <p:cNvPr id="1048969" name="备注占位符 2"/>
          <p:cNvSpPr>
            <a:spLocks noGrp="1"/>
          </p:cNvSpPr>
          <p:nvPr>
            <p:ph type="body" idx="1"/>
          </p:nvPr>
        </p:nvSpPr>
        <p:spPr/>
        <p:txBody>
          <a:bodyPr/>
          <a:lstStyle/>
          <a:p>
            <a:endParaRPr lang="zh-CN" altLang="en-US"/>
          </a:p>
        </p:txBody>
      </p:sp>
      <p:sp>
        <p:nvSpPr>
          <p:cNvPr id="1048970" name="灯片编号占位符 3"/>
          <p:cNvSpPr>
            <a:spLocks noGrp="1"/>
          </p:cNvSpPr>
          <p:nvPr>
            <p:ph type="sldNum" sz="quarter" idx="10"/>
          </p:nvPr>
        </p:nvSpPr>
        <p:spPr/>
        <p:txBody>
          <a:bodyPr/>
          <a:lstStyle/>
          <a:p>
            <a:fld id="{9E1AC29F-167E-408E-8190-566AA8CE9AAE}" type="slidenum">
              <a:rPr lang="zh-CN" altLang="en-US" smtClean="0"/>
              <a:t>12</a:t>
            </a:fld>
            <a:endParaRPr lang="zh-CN" altLang="en-US"/>
          </a:p>
        </p:txBody>
      </p:sp>
    </p:spTree>
    <p:extLst>
      <p:ext uri="{BB962C8B-B14F-4D97-AF65-F5344CB8AC3E}">
        <p14:creationId xmlns:p14="http://schemas.microsoft.com/office/powerpoint/2010/main" val="157119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93" name="幻灯片图像占位符 1"/>
          <p:cNvSpPr>
            <a:spLocks noGrp="1" noRot="1" noChangeAspect="1"/>
          </p:cNvSpPr>
          <p:nvPr>
            <p:ph type="sldImg"/>
          </p:nvPr>
        </p:nvSpPr>
        <p:spPr/>
      </p:sp>
      <p:sp>
        <p:nvSpPr>
          <p:cNvPr id="1049194" name="备注占位符 2"/>
          <p:cNvSpPr>
            <a:spLocks noGrp="1"/>
          </p:cNvSpPr>
          <p:nvPr>
            <p:ph type="body" idx="1"/>
          </p:nvPr>
        </p:nvSpPr>
        <p:spPr/>
        <p:txBody>
          <a:bodyPr/>
          <a:lstStyle/>
          <a:p>
            <a:endParaRPr lang="zh-CN" altLang="en-US"/>
          </a:p>
        </p:txBody>
      </p:sp>
      <p:sp>
        <p:nvSpPr>
          <p:cNvPr id="1049195" name="灯片编号占位符 3"/>
          <p:cNvSpPr>
            <a:spLocks noGrp="1"/>
          </p:cNvSpPr>
          <p:nvPr>
            <p:ph type="sldNum" sz="quarter" idx="10"/>
          </p:nvPr>
        </p:nvSpPr>
        <p:spPr/>
        <p:txBody>
          <a:bodyPr/>
          <a:lstStyle/>
          <a:p>
            <a:fld id="{9E1AC29F-167E-408E-8190-566AA8CE9AAE}" type="slidenum">
              <a:rPr lang="zh-CN" altLang="en-US" smtClean="0"/>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8" name="幻灯片图像占位符 1"/>
          <p:cNvSpPr>
            <a:spLocks noGrp="1" noRot="1" noChangeAspect="1"/>
          </p:cNvSpPr>
          <p:nvPr>
            <p:ph type="sldImg"/>
          </p:nvPr>
        </p:nvSpPr>
        <p:spPr/>
      </p:sp>
      <p:sp>
        <p:nvSpPr>
          <p:cNvPr id="1048969" name="备注占位符 2"/>
          <p:cNvSpPr>
            <a:spLocks noGrp="1"/>
          </p:cNvSpPr>
          <p:nvPr>
            <p:ph type="body" idx="1"/>
          </p:nvPr>
        </p:nvSpPr>
        <p:spPr/>
        <p:txBody>
          <a:bodyPr/>
          <a:lstStyle/>
          <a:p>
            <a:endParaRPr lang="zh-CN" altLang="en-US"/>
          </a:p>
        </p:txBody>
      </p:sp>
      <p:sp>
        <p:nvSpPr>
          <p:cNvPr id="1048970" name="灯片编号占位符 3"/>
          <p:cNvSpPr>
            <a:spLocks noGrp="1"/>
          </p:cNvSpPr>
          <p:nvPr>
            <p:ph type="sldNum" sz="quarter" idx="10"/>
          </p:nvPr>
        </p:nvSpPr>
        <p:spPr/>
        <p:txBody>
          <a:bodyPr/>
          <a:lstStyle/>
          <a:p>
            <a:fld id="{9E1AC29F-167E-408E-8190-566AA8CE9AAE}" type="slidenum">
              <a:rPr lang="zh-CN" altLang="en-US" smtClean="0"/>
              <a:t>17</a:t>
            </a:fld>
            <a:endParaRPr lang="zh-CN" altLang="en-US"/>
          </a:p>
        </p:txBody>
      </p:sp>
    </p:spTree>
    <p:extLst>
      <p:ext uri="{BB962C8B-B14F-4D97-AF65-F5344CB8AC3E}">
        <p14:creationId xmlns:p14="http://schemas.microsoft.com/office/powerpoint/2010/main" val="143561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2" name="幻灯片图像占位符 1"/>
          <p:cNvSpPr>
            <a:spLocks noGrp="1" noRot="1" noChangeAspect="1"/>
          </p:cNvSpPr>
          <p:nvPr>
            <p:ph type="sldImg"/>
          </p:nvPr>
        </p:nvSpPr>
        <p:spPr/>
      </p:sp>
      <p:sp>
        <p:nvSpPr>
          <p:cNvPr id="1049033" name="备注占位符 2"/>
          <p:cNvSpPr>
            <a:spLocks noGrp="1"/>
          </p:cNvSpPr>
          <p:nvPr>
            <p:ph type="body" idx="1"/>
          </p:nvPr>
        </p:nvSpPr>
        <p:spPr/>
        <p:txBody>
          <a:bodyPr/>
          <a:lstStyle/>
          <a:p>
            <a:endParaRPr lang="zh-CN" altLang="en-US"/>
          </a:p>
        </p:txBody>
      </p:sp>
      <p:sp>
        <p:nvSpPr>
          <p:cNvPr id="1049034" name="灯片编号占位符 3"/>
          <p:cNvSpPr>
            <a:spLocks noGrp="1"/>
          </p:cNvSpPr>
          <p:nvPr>
            <p:ph type="sldNum" sz="quarter" idx="10"/>
          </p:nvPr>
        </p:nvSpPr>
        <p:spPr/>
        <p:txBody>
          <a:bodyPr/>
          <a:lstStyle/>
          <a:p>
            <a:fld id="{9E1AC29F-167E-408E-8190-566AA8CE9AAE}"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8CEC3-CDA8-374B-A34B-6CC63E40B7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250D5C-A6EB-D158-55CA-2AE89DBD39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B7864D-A265-97EC-C5F3-AA5A549C1A6C}"/>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A2A4F5E7-5DF4-4739-A77E-D85F2428C9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0DF02-BCDE-7380-C9C1-B42CADD161C8}"/>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281859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7B380-FF95-F84A-1AEF-7AAE5E7C94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C094A1-B1E2-EB9F-70AA-7A0E5F84FBC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0F96F3-0970-834D-26F3-7D325D190A86}"/>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25C46563-D326-EA5B-279E-6ED997EEAC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79DA74-4AED-216F-1FC9-3A5DEF192248}"/>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404064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120004-3A3C-42BE-FC12-B6DF72A7DD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FA48A9-F224-7881-183C-3FCB8366AC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41FE28-541C-CF4B-7358-D4161488A736}"/>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169875B7-DC98-F747-D28F-0C4E660963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876400-7CC0-5C12-F0E7-C484E0EBEFD8}"/>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53644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3AE23-552D-CB4E-907F-6E198DC8C7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0C5A51-2B06-C614-37CB-2724E3D572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05E11E-A7C6-9AEB-6E54-6FF9D10602C5}"/>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BB1023E5-AC4C-5749-8C92-C5CD9FE453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B53B82-A8CE-4B61-7B89-79638EF1444A}"/>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408022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E4AF1-872E-290F-6B48-67794388A42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95083D-AD3F-D6F6-DDC7-FFE69E6FD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62D5C3-13D9-E89F-CEE1-A90EF775B069}"/>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174B3D0A-A687-A0E6-EE25-EACC7CE5C9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FE6884-B652-D3C6-54BD-906597135F79}"/>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5229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80855-5E80-990D-AFA9-6CD4539A35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DC005F-D77C-649A-05E4-8CCB879032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9AF146-B61E-EA09-918E-D504A677FC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F0DD9F1-0745-E3FE-0089-D6330F515E39}"/>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6" name="页脚占位符 5">
            <a:extLst>
              <a:ext uri="{FF2B5EF4-FFF2-40B4-BE49-F238E27FC236}">
                <a16:creationId xmlns:a16="http://schemas.microsoft.com/office/drawing/2014/main" id="{66D33CED-F60A-17B8-B0D8-CF45F67EF8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CA9DB8-160C-D3D8-3945-DDD0ED413C12}"/>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104808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C0A0B-0F00-4285-C05C-4734E41B74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820EF7-4857-8557-95B4-B2CA0EEBE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E36DC3-110A-FC89-DA89-A833D0D85A9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67FD7B-81B4-3057-84B8-1B7F5F6681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BEC1656-A968-EF75-141F-E8F5241FFA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F7450D-BAD0-BD6B-3B6D-3F3810BDD7FE}"/>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8" name="页脚占位符 7">
            <a:extLst>
              <a:ext uri="{FF2B5EF4-FFF2-40B4-BE49-F238E27FC236}">
                <a16:creationId xmlns:a16="http://schemas.microsoft.com/office/drawing/2014/main" id="{0B7A6EAA-7347-32A4-63FF-FF00A4A0D2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E4FED78-AD15-689B-40B2-125393AC1D2A}"/>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96112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6538A-D315-ADAE-CFB0-05EA0FB99A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449D005-7E69-35D0-7A89-0DECE8EA7547}"/>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4" name="页脚占位符 3">
            <a:extLst>
              <a:ext uri="{FF2B5EF4-FFF2-40B4-BE49-F238E27FC236}">
                <a16:creationId xmlns:a16="http://schemas.microsoft.com/office/drawing/2014/main" id="{7BB3A04E-40AA-2C1C-E505-2AF033C82A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608EA63-7044-6EF9-B912-6842339E290A}"/>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364560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68D9C1-B7BA-F38B-7B11-AE1C4BAB4CFC}"/>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3" name="页脚占位符 2">
            <a:extLst>
              <a:ext uri="{FF2B5EF4-FFF2-40B4-BE49-F238E27FC236}">
                <a16:creationId xmlns:a16="http://schemas.microsoft.com/office/drawing/2014/main" id="{7693B144-4AD8-6369-127D-74E95C5095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469021-9711-C93A-B837-4B85B1BDC164}"/>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355004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78837-7F0E-6D09-9101-0F2C982EC1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900F9E-C7F9-A1D5-5E3E-1465336C0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5972356-76D8-E913-3295-86FB6DD2B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CEB916-6B12-DD61-3730-743E0B9283E7}"/>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6" name="页脚占位符 5">
            <a:extLst>
              <a:ext uri="{FF2B5EF4-FFF2-40B4-BE49-F238E27FC236}">
                <a16:creationId xmlns:a16="http://schemas.microsoft.com/office/drawing/2014/main" id="{7A2AFE56-242D-56FC-BD58-D1F3A37517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2D139D-3AA5-3D36-7876-D4B88A75CC28}"/>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125094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CB164-DEC0-D973-5009-2525B5F388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08707E-A31A-DB6F-4DC4-5FAC1EB96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3CC0BA-1111-F339-E8AB-8D3D8D944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768EFE-3681-C7C4-6B5B-AAC571D7E4E4}"/>
              </a:ext>
            </a:extLst>
          </p:cNvPr>
          <p:cNvSpPr>
            <a:spLocks noGrp="1"/>
          </p:cNvSpPr>
          <p:nvPr>
            <p:ph type="dt" sz="half" idx="10"/>
          </p:nvPr>
        </p:nvSpPr>
        <p:spPr/>
        <p:txBody>
          <a:bodyPr/>
          <a:lstStyle/>
          <a:p>
            <a:fld id="{4F20A0EB-E7F8-4D6F-BD55-D23A153A4890}" type="datetimeFigureOut">
              <a:rPr lang="zh-CN" altLang="en-US" smtClean="0"/>
              <a:t>2023/6/19</a:t>
            </a:fld>
            <a:endParaRPr lang="zh-CN" altLang="en-US"/>
          </a:p>
        </p:txBody>
      </p:sp>
      <p:sp>
        <p:nvSpPr>
          <p:cNvPr id="6" name="页脚占位符 5">
            <a:extLst>
              <a:ext uri="{FF2B5EF4-FFF2-40B4-BE49-F238E27FC236}">
                <a16:creationId xmlns:a16="http://schemas.microsoft.com/office/drawing/2014/main" id="{488E3B2F-17DD-D86E-8CFD-2A14F9B449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B99F53-5B73-55EC-487E-D9C1B74E0C59}"/>
              </a:ext>
            </a:extLst>
          </p:cNvPr>
          <p:cNvSpPr>
            <a:spLocks noGrp="1"/>
          </p:cNvSpPr>
          <p:nvPr>
            <p:ph type="sldNum" sz="quarter" idx="12"/>
          </p:nvPr>
        </p:nvSpPr>
        <p:spPr/>
        <p:txBody>
          <a:body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390771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E8AB3C-6F79-56E7-F9FA-52B078976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589850-3EE6-5900-B3C1-5969ACB30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FA81A1-452D-2E73-B04D-9CBA15419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0A0EB-E7F8-4D6F-BD55-D23A153A4890}" type="datetimeFigureOut">
              <a:rPr lang="zh-CN" altLang="en-US" smtClean="0"/>
              <a:t>2023/6/19</a:t>
            </a:fld>
            <a:endParaRPr lang="zh-CN" altLang="en-US"/>
          </a:p>
        </p:txBody>
      </p:sp>
      <p:sp>
        <p:nvSpPr>
          <p:cNvPr id="5" name="页脚占位符 4">
            <a:extLst>
              <a:ext uri="{FF2B5EF4-FFF2-40B4-BE49-F238E27FC236}">
                <a16:creationId xmlns:a16="http://schemas.microsoft.com/office/drawing/2014/main" id="{7B97F6E7-CCB7-CEE0-AC4C-8BD380349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C134EE-6612-7B36-8716-CBBDBF801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35F9D-4989-43FE-8887-E00F59DC5458}" type="slidenum">
              <a:rPr lang="zh-CN" altLang="en-US" smtClean="0"/>
              <a:t>‹#›</a:t>
            </a:fld>
            <a:endParaRPr lang="zh-CN" altLang="en-US"/>
          </a:p>
        </p:txBody>
      </p:sp>
    </p:spTree>
    <p:extLst>
      <p:ext uri="{BB962C8B-B14F-4D97-AF65-F5344CB8AC3E}">
        <p14:creationId xmlns:p14="http://schemas.microsoft.com/office/powerpoint/2010/main" val="2868743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校徽打底"/>
          <p:cNvSpPr/>
          <p:nvPr/>
        </p:nvSpPr>
        <p:spPr>
          <a:xfrm>
            <a:off x="0"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6" name="汇报人组合"/>
          <p:cNvGrpSpPr/>
          <p:nvPr/>
        </p:nvGrpSpPr>
        <p:grpSpPr>
          <a:xfrm>
            <a:off x="334962" y="5558971"/>
            <a:ext cx="2249715" cy="390979"/>
            <a:chOff x="334962" y="5558971"/>
            <a:chExt cx="2249715" cy="390979"/>
          </a:xfrm>
        </p:grpSpPr>
        <p:sp>
          <p:nvSpPr>
            <p:cNvPr id="1048582" name="打底矩形"/>
            <p:cNvSpPr/>
            <p:nvPr/>
          </p:nvSpPr>
          <p:spPr>
            <a:xfrm>
              <a:off x="334962" y="5558971"/>
              <a:ext cx="2249715" cy="390979"/>
            </a:xfrm>
            <a:prstGeom prst="rect">
              <a:avLst/>
            </a:prstGeom>
            <a:gradFill flip="none" rotWithShape="1">
              <a:gsLst>
                <a:gs pos="0">
                  <a:schemeClr val="accent1">
                    <a:lumMod val="75000"/>
                  </a:schemeClr>
                </a:gs>
                <a:gs pos="100000">
                  <a:schemeClr val="accent1"/>
                </a:gs>
              </a:gsLst>
              <a:lin ang="16200000" scaled="1"/>
            </a:gradFill>
            <a:ln>
              <a:noFill/>
            </a:ln>
            <a:effectLst>
              <a:outerShdw blurRad="889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583" name="汇报人"/>
            <p:cNvSpPr txBox="1"/>
            <p:nvPr/>
          </p:nvSpPr>
          <p:spPr>
            <a:xfrm>
              <a:off x="334962" y="5585183"/>
              <a:ext cx="2249714" cy="338554"/>
            </a:xfrm>
            <a:prstGeom prst="rect">
              <a:avLst/>
            </a:prstGeom>
            <a:noFill/>
          </p:spPr>
          <p:txBody>
            <a:bodyPr wrap="square" rtlCol="0">
              <a:spAutoFit/>
            </a:bodyPr>
            <a:lstStyle/>
            <a:p>
              <a:pPr algn="dist" defTabSz="457200"/>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牛远卓  牛凯</a:t>
              </a:r>
            </a:p>
          </p:txBody>
        </p:sp>
      </p:grpSp>
      <p:sp>
        <p:nvSpPr>
          <p:cNvPr id="1048585" name="主标题"/>
          <p:cNvSpPr txBox="1"/>
          <p:nvPr/>
        </p:nvSpPr>
        <p:spPr>
          <a:xfrm>
            <a:off x="334963" y="3752005"/>
            <a:ext cx="11415337" cy="830997"/>
          </a:xfrm>
          <a:prstGeom prst="rect">
            <a:avLst/>
          </a:prstGeom>
          <a:noFill/>
        </p:spPr>
        <p:txBody>
          <a:bodyPr wrap="square" rtlCol="0">
            <a:spAutoFit/>
          </a:bodyPr>
          <a:lstStyle/>
          <a:p>
            <a:pPr algn="dist" defTabSz="457200"/>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基于深度学习的跨模态图像文本匹配研究</a:t>
            </a:r>
          </a:p>
        </p:txBody>
      </p:sp>
      <p:sp>
        <p:nvSpPr>
          <p:cNvPr id="1048586" name="图书馆照片"/>
          <p:cNvSpPr/>
          <p:nvPr/>
        </p:nvSpPr>
        <p:spPr>
          <a:xfrm>
            <a:off x="0" y="925733"/>
            <a:ext cx="12192000" cy="2666076"/>
          </a:xfrm>
          <a:prstGeom prst="rect">
            <a:avLst/>
          </a:prstGeom>
          <a:blipFill dpi="0" rotWithShape="1">
            <a:blip r:embed="rId4"/>
            <a:srcRect/>
            <a:tile tx="0" ty="0" sx="100000" sy="100000" flip="none" algn="ctr"/>
          </a:blipFill>
          <a:ln>
            <a:noFill/>
          </a:ln>
          <a:effectLst>
            <a:outerShdw blurRad="889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LOGO组合"/>
          <p:cNvGrpSpPr/>
          <p:nvPr/>
        </p:nvGrpSpPr>
        <p:grpSpPr>
          <a:xfrm>
            <a:off x="9031134" y="207790"/>
            <a:ext cx="2719167" cy="586775"/>
            <a:chOff x="685800" y="630052"/>
            <a:chExt cx="2719167" cy="586775"/>
          </a:xfrm>
        </p:grpSpPr>
        <p:pic>
          <p:nvPicPr>
            <p:cNvPr id="2097152" name="校名"/>
            <p:cNvPicPr>
              <a:picLocks noChangeAspect="1"/>
            </p:cNvPicPr>
            <p:nvPr/>
          </p:nvPicPr>
          <p:blipFill>
            <a:blip r:embed="rId5">
              <a:duotone>
                <a:schemeClr val="accent1">
                  <a:shade val="45000"/>
                  <a:satMod val="135000"/>
                </a:schemeClr>
                <a:prstClr val="white"/>
              </a:duotone>
            </a:blip>
            <a:stretch>
              <a:fillRect/>
            </a:stretch>
          </p:blipFill>
          <p:spPr>
            <a:xfrm>
              <a:off x="1441885" y="679578"/>
              <a:ext cx="1963082" cy="487722"/>
            </a:xfrm>
            <a:prstGeom prst="rect">
              <a:avLst/>
            </a:prstGeom>
          </p:spPr>
        </p:pic>
        <p:pic>
          <p:nvPicPr>
            <p:cNvPr id="2097153" name="校徽"/>
            <p:cNvPicPr>
              <a:picLocks noChangeAspect="1"/>
            </p:cNvPicPr>
            <p:nvPr/>
          </p:nvPicPr>
          <p:blipFill>
            <a:blip r:embed="rId6" cstate="screen">
              <a:duotone>
                <a:schemeClr val="accent1">
                  <a:shade val="45000"/>
                  <a:satMod val="135000"/>
                </a:schemeClr>
                <a:prstClr val="white"/>
              </a:duotone>
            </a:blip>
            <a:stretch>
              <a:fillRect/>
            </a:stretch>
          </p:blipFill>
          <p:spPr>
            <a:xfrm>
              <a:off x="685800" y="630052"/>
              <a:ext cx="586775" cy="586775"/>
            </a:xfrm>
            <a:prstGeom prst="rect">
              <a:avLst/>
            </a:prstGeom>
          </p:spPr>
        </p:pic>
      </p:grpSp>
      <p:sp>
        <p:nvSpPr>
          <p:cNvPr id="1048587" name="合作QQ： 243001978"/>
          <p:cNvSpPr/>
          <p:nvPr/>
        </p:nvSpPr>
        <p:spPr>
          <a:xfrm>
            <a:off x="9737482" y="6488668"/>
            <a:ext cx="2405381" cy="358140"/>
          </a:xfrm>
          <a:prstGeom prst="rect">
            <a:avLst/>
          </a:prstGeom>
        </p:spPr>
        <p:txBody>
          <a:bodyPr wrap="none">
            <a:spAutoFit/>
          </a:bodyPr>
          <a:lstStyle/>
          <a:p>
            <a:pPr algn="ct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581"/>
                                        </p:tgtEl>
                                        <p:attrNameLst>
                                          <p:attrName>style.visibility</p:attrName>
                                        </p:attrNameLst>
                                      </p:cBhvr>
                                      <p:to>
                                        <p:strVal val="visible"/>
                                      </p:to>
                                    </p:set>
                                    <p:animEffect transition="in" filter="fade">
                                      <p:cBhvr>
                                        <p:cTn id="7" dur="750"/>
                                        <p:tgtEl>
                                          <p:spTgt spid="1048581"/>
                                        </p:tgtEl>
                                      </p:cBhvr>
                                    </p:animEffect>
                                  </p:childTnLst>
                                </p:cTn>
                              </p:par>
                              <p:par>
                                <p:cTn id="8" presetID="22" presetClass="entr" presetSubtype="8" fill="hold" grpId="0" nodeType="withEffect">
                                  <p:stCondLst>
                                    <p:cond delay="400"/>
                                  </p:stCondLst>
                                  <p:childTnLst>
                                    <p:set>
                                      <p:cBhvr>
                                        <p:cTn id="9" dur="1" fill="hold">
                                          <p:stCondLst>
                                            <p:cond delay="0"/>
                                          </p:stCondLst>
                                        </p:cTn>
                                        <p:tgtEl>
                                          <p:spTgt spid="1048586"/>
                                        </p:tgtEl>
                                        <p:attrNameLst>
                                          <p:attrName>style.visibility</p:attrName>
                                        </p:attrNameLst>
                                      </p:cBhvr>
                                      <p:to>
                                        <p:strVal val="visible"/>
                                      </p:to>
                                    </p:set>
                                    <p:animEffect transition="in" filter="wipe(left)">
                                      <p:cBhvr>
                                        <p:cTn id="10" dur="750"/>
                                        <p:tgtEl>
                                          <p:spTgt spid="1048586"/>
                                        </p:tgtEl>
                                      </p:cBhvr>
                                    </p:animEffect>
                                  </p:childTnLst>
                                </p:cTn>
                              </p:par>
                              <p:par>
                                <p:cTn id="11" presetID="42" presetClass="entr" presetSubtype="0" fill="hold" nodeType="withEffect">
                                  <p:stCondLst>
                                    <p:cond delay="8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anim calcmode="lin" valueType="num">
                                      <p:cBhvr>
                                        <p:cTn id="14" dur="750" fill="hold"/>
                                        <p:tgtEl>
                                          <p:spTgt spid="17"/>
                                        </p:tgtEl>
                                        <p:attrNameLst>
                                          <p:attrName>ppt_x</p:attrName>
                                        </p:attrNameLst>
                                      </p:cBhvr>
                                      <p:tavLst>
                                        <p:tav tm="0">
                                          <p:val>
                                            <p:strVal val="#ppt_x"/>
                                          </p:val>
                                        </p:tav>
                                        <p:tav tm="100000">
                                          <p:val>
                                            <p:strVal val="#ppt_x"/>
                                          </p:val>
                                        </p:tav>
                                      </p:tavLst>
                                    </p:anim>
                                    <p:anim calcmode="lin" valueType="num">
                                      <p:cBhvr>
                                        <p:cTn id="15" dur="750" fill="hold"/>
                                        <p:tgtEl>
                                          <p:spTgt spid="17"/>
                                        </p:tgtEl>
                                        <p:attrNameLst>
                                          <p:attrName>ppt_y</p:attrName>
                                        </p:attrNameLst>
                                      </p:cBhvr>
                                      <p:tavLst>
                                        <p:tav tm="0">
                                          <p:val>
                                            <p:strVal val="#ppt_y+.1"/>
                                          </p:val>
                                        </p:tav>
                                        <p:tav tm="100000">
                                          <p:val>
                                            <p:strVal val="#ppt_y"/>
                                          </p:val>
                                        </p:tav>
                                      </p:tavLst>
                                    </p:anim>
                                  </p:childTnLst>
                                </p:cTn>
                              </p:par>
                              <p:par>
                                <p:cTn id="16" presetID="50" presetClass="entr" presetSubtype="0" decel="100000" fill="hold" grpId="0" nodeType="withEffect">
                                  <p:stCondLst>
                                    <p:cond delay="1200"/>
                                  </p:stCondLst>
                                  <p:iterate type="lt">
                                    <p:tmPct val="10000"/>
                                  </p:iterate>
                                  <p:childTnLst>
                                    <p:set>
                                      <p:cBhvr>
                                        <p:cTn id="17" dur="1" fill="hold">
                                          <p:stCondLst>
                                            <p:cond delay="0"/>
                                          </p:stCondLst>
                                        </p:cTn>
                                        <p:tgtEl>
                                          <p:spTgt spid="1048585">
                                            <p:txEl>
                                              <p:pRg st="0" end="0"/>
                                            </p:txEl>
                                          </p:spTgt>
                                        </p:tgtEl>
                                        <p:attrNameLst>
                                          <p:attrName>style.visibility</p:attrName>
                                        </p:attrNameLst>
                                      </p:cBhvr>
                                      <p:to>
                                        <p:strVal val="visible"/>
                                      </p:to>
                                    </p:set>
                                    <p:anim calcmode="lin" valueType="num">
                                      <p:cBhvr>
                                        <p:cTn id="18" dur="500" fill="hold"/>
                                        <p:tgtEl>
                                          <p:spTgt spid="1048585">
                                            <p:txEl>
                                              <p:pRg st="0" end="0"/>
                                            </p:txEl>
                                          </p:spTgt>
                                        </p:tgtEl>
                                        <p:attrNameLst>
                                          <p:attrName>ppt_w</p:attrName>
                                        </p:attrNameLst>
                                      </p:cBhvr>
                                      <p:tavLst>
                                        <p:tav tm="0">
                                          <p:val>
                                            <p:strVal val="#ppt_w+.3"/>
                                          </p:val>
                                        </p:tav>
                                        <p:tav tm="100000">
                                          <p:val>
                                            <p:strVal val="#ppt_w"/>
                                          </p:val>
                                        </p:tav>
                                      </p:tavLst>
                                    </p:anim>
                                    <p:anim calcmode="lin" valueType="num">
                                      <p:cBhvr>
                                        <p:cTn id="19" dur="500" fill="hold"/>
                                        <p:tgtEl>
                                          <p:spTgt spid="1048585">
                                            <p:txEl>
                                              <p:pRg st="0" end="0"/>
                                            </p:txEl>
                                          </p:spTgt>
                                        </p:tgtEl>
                                        <p:attrNameLst>
                                          <p:attrName>ppt_h</p:attrName>
                                        </p:attrNameLst>
                                      </p:cBhvr>
                                      <p:tavLst>
                                        <p:tav tm="0">
                                          <p:val>
                                            <p:strVal val="#ppt_h"/>
                                          </p:val>
                                        </p:tav>
                                        <p:tav tm="100000">
                                          <p:val>
                                            <p:strVal val="#ppt_h"/>
                                          </p:val>
                                        </p:tav>
                                      </p:tavLst>
                                    </p:anim>
                                    <p:animEffect transition="in" filter="fade">
                                      <p:cBhvr>
                                        <p:cTn id="20" dur="500"/>
                                        <p:tgtEl>
                                          <p:spTgt spid="1048585">
                                            <p:txEl>
                                              <p:pRg st="0" end="0"/>
                                            </p:txEl>
                                          </p:spTgt>
                                        </p:tgtEl>
                                      </p:cBhvr>
                                    </p:animEffect>
                                  </p:childTnLst>
                                </p:cTn>
                              </p:par>
                              <p:par>
                                <p:cTn id="21" presetID="53" presetClass="entr" presetSubtype="16" fill="hold" nodeType="withEffect">
                                  <p:stCondLst>
                                    <p:cond delay="20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750" fill="hold"/>
                                        <p:tgtEl>
                                          <p:spTgt spid="16"/>
                                        </p:tgtEl>
                                        <p:attrNameLst>
                                          <p:attrName>ppt_w</p:attrName>
                                        </p:attrNameLst>
                                      </p:cBhvr>
                                      <p:tavLst>
                                        <p:tav tm="0">
                                          <p:val>
                                            <p:fltVal val="0"/>
                                          </p:val>
                                        </p:tav>
                                        <p:tav tm="100000">
                                          <p:val>
                                            <p:strVal val="#ppt_w"/>
                                          </p:val>
                                        </p:tav>
                                      </p:tavLst>
                                    </p:anim>
                                    <p:anim calcmode="lin" valueType="num">
                                      <p:cBhvr>
                                        <p:cTn id="24" dur="750" fill="hold"/>
                                        <p:tgtEl>
                                          <p:spTgt spid="16"/>
                                        </p:tgtEl>
                                        <p:attrNameLst>
                                          <p:attrName>ppt_h</p:attrName>
                                        </p:attrNameLst>
                                      </p:cBhvr>
                                      <p:tavLst>
                                        <p:tav tm="0">
                                          <p:val>
                                            <p:fltVal val="0"/>
                                          </p:val>
                                        </p:tav>
                                        <p:tav tm="100000">
                                          <p:val>
                                            <p:strVal val="#ppt_h"/>
                                          </p:val>
                                        </p:tav>
                                      </p:tavLst>
                                    </p:anim>
                                    <p:animEffect transition="in" filter="fade">
                                      <p:cBhvr>
                                        <p:cTn id="2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1" grpId="0" animBg="1"/>
      <p:bldP spid="1048585" grpId="0" build="p"/>
      <p:bldP spid="104858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5C85C-C996-B088-213F-8D7D81343A10}"/>
              </a:ext>
            </a:extLst>
          </p:cNvPr>
          <p:cNvSpPr>
            <a:spLocks noGrp="1"/>
          </p:cNvSpPr>
          <p:nvPr>
            <p:ph type="title"/>
          </p:nvPr>
        </p:nvSpPr>
        <p:spPr>
          <a:xfrm>
            <a:off x="819391" y="728662"/>
            <a:ext cx="10515600" cy="1325563"/>
          </a:xfrm>
        </p:spPr>
        <p:txBody>
          <a:bodyPr/>
          <a:lstStyle/>
          <a:p>
            <a:r>
              <a:rPr lang="zh-CN" altLang="en-US" dirty="0"/>
              <a:t>传统的基于铰链的三联体排名损失</a:t>
            </a:r>
          </a:p>
        </p:txBody>
      </p:sp>
      <p:sp>
        <p:nvSpPr>
          <p:cNvPr id="10" name="文本框 9">
            <a:extLst>
              <a:ext uri="{FF2B5EF4-FFF2-40B4-BE49-F238E27FC236}">
                <a16:creationId xmlns:a16="http://schemas.microsoft.com/office/drawing/2014/main" id="{AA15856A-4429-7353-6E23-02F0B46A1C62}"/>
              </a:ext>
            </a:extLst>
          </p:cNvPr>
          <p:cNvSpPr txBox="1"/>
          <p:nvPr/>
        </p:nvSpPr>
        <p:spPr>
          <a:xfrm>
            <a:off x="819391" y="3715789"/>
            <a:ext cx="8288376" cy="769441"/>
          </a:xfrm>
          <a:prstGeom prst="rect">
            <a:avLst/>
          </a:prstGeom>
          <a:noFill/>
        </p:spPr>
        <p:txBody>
          <a:bodyPr wrap="square">
            <a:spAutoFit/>
          </a:bodyPr>
          <a:lstStyle/>
          <a:p>
            <a:r>
              <a:rPr lang="zh-CN" altLang="en-US" sz="4400" dirty="0">
                <a:latin typeface="+mj-ea"/>
                <a:ea typeface="+mj-ea"/>
              </a:rPr>
              <a:t>基于最大违规的铰链排名损失</a:t>
            </a:r>
          </a:p>
        </p:txBody>
      </p:sp>
      <p:sp>
        <p:nvSpPr>
          <p:cNvPr id="17" name="基础扎实 / Strong Preparation">
            <a:extLst>
              <a:ext uri="{FF2B5EF4-FFF2-40B4-BE49-F238E27FC236}">
                <a16:creationId xmlns:a16="http://schemas.microsoft.com/office/drawing/2014/main" id="{E5031C90-4FBF-A404-328C-54DEF12D5F58}"/>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实验思想</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Mindset</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基础扎实 / Strong Preparation">
            <a:extLst>
              <a:ext uri="{FF2B5EF4-FFF2-40B4-BE49-F238E27FC236}">
                <a16:creationId xmlns:a16="http://schemas.microsoft.com/office/drawing/2014/main" id="{C01FA396-3775-C21D-8293-B92A6460F528}"/>
              </a:ext>
            </a:extLst>
          </p:cNvPr>
          <p:cNvSpPr txBox="1"/>
          <p:nvPr/>
        </p:nvSpPr>
        <p:spPr>
          <a:xfrm>
            <a:off x="1155700" y="2666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实验思想</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Mindset</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基础扎实 / Strong Preparation">
            <a:extLst>
              <a:ext uri="{FF2B5EF4-FFF2-40B4-BE49-F238E27FC236}">
                <a16:creationId xmlns:a16="http://schemas.microsoft.com/office/drawing/2014/main" id="{51E5D234-4822-4DCC-6607-66AC07A9BC31}"/>
              </a:ext>
            </a:extLst>
          </p:cNvPr>
          <p:cNvSpPr txBox="1"/>
          <p:nvPr/>
        </p:nvSpPr>
        <p:spPr>
          <a:xfrm>
            <a:off x="1308100" y="4190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实验思想</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Mindset</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标题">
            <a:extLst>
              <a:ext uri="{FF2B5EF4-FFF2-40B4-BE49-F238E27FC236}">
                <a16:creationId xmlns:a16="http://schemas.microsoft.com/office/drawing/2014/main" id="{4E24A0C9-1BAC-C7CA-A01B-A16CC621E404}"/>
              </a:ext>
            </a:extLst>
          </p:cNvPr>
          <p:cNvGrpSpPr/>
          <p:nvPr/>
        </p:nvGrpSpPr>
        <p:grpSpPr>
          <a:xfrm>
            <a:off x="0" y="-1"/>
            <a:ext cx="12192000" cy="728663"/>
            <a:chOff x="0" y="-1"/>
            <a:chExt cx="12192000" cy="728663"/>
          </a:xfrm>
        </p:grpSpPr>
        <p:sp>
          <p:nvSpPr>
            <p:cNvPr id="21" name="打底色块">
              <a:extLst>
                <a:ext uri="{FF2B5EF4-FFF2-40B4-BE49-F238E27FC236}">
                  <a16:creationId xmlns:a16="http://schemas.microsoft.com/office/drawing/2014/main" id="{B016F058-F980-9367-D4EE-13A86332160C}"/>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2" name="西北工业大学">
              <a:extLst>
                <a:ext uri="{FF2B5EF4-FFF2-40B4-BE49-F238E27FC236}">
                  <a16:creationId xmlns:a16="http://schemas.microsoft.com/office/drawing/2014/main" id="{03EA7F27-71EA-F767-45DB-158A616BE455}"/>
                </a:ext>
              </a:extLst>
            </p:cNvPr>
            <p:cNvPicPr>
              <a:picLocks noChangeAspect="1"/>
            </p:cNvPicPr>
            <p:nvPr/>
          </p:nvPicPr>
          <p:blipFill>
            <a:blip r:embed="rId2" cstate="screen"/>
            <a:stretch>
              <a:fillRect/>
            </a:stretch>
          </p:blipFill>
          <p:spPr>
            <a:xfrm>
              <a:off x="10240059" y="169864"/>
              <a:ext cx="1546127" cy="388933"/>
            </a:xfrm>
            <a:prstGeom prst="rect">
              <a:avLst/>
            </a:prstGeom>
          </p:spPr>
        </p:pic>
        <p:pic>
          <p:nvPicPr>
            <p:cNvPr id="23" name="校徽">
              <a:extLst>
                <a:ext uri="{FF2B5EF4-FFF2-40B4-BE49-F238E27FC236}">
                  <a16:creationId xmlns:a16="http://schemas.microsoft.com/office/drawing/2014/main" id="{B0DB6265-9966-E3EC-22B5-28F7ECEF2712}"/>
                </a:ext>
              </a:extLst>
            </p:cNvPr>
            <p:cNvPicPr>
              <a:picLocks noChangeAspect="1"/>
            </p:cNvPicPr>
            <p:nvPr/>
          </p:nvPicPr>
          <p:blipFill>
            <a:blip r:embed="rId3" cstate="screen"/>
            <a:stretch>
              <a:fillRect/>
            </a:stretch>
          </p:blipFill>
          <p:spPr>
            <a:xfrm>
              <a:off x="9627016" y="119639"/>
              <a:ext cx="490134" cy="489382"/>
            </a:xfrm>
            <a:prstGeom prst="rect">
              <a:avLst/>
            </a:prstGeom>
          </p:spPr>
        </p:pic>
        <p:sp>
          <p:nvSpPr>
            <p:cNvPr id="24" name="基础扎实 / Strong Preparation">
              <a:extLst>
                <a:ext uri="{FF2B5EF4-FFF2-40B4-BE49-F238E27FC236}">
                  <a16:creationId xmlns:a16="http://schemas.microsoft.com/office/drawing/2014/main" id="{5C54BA9E-7A67-2188-987D-F38E8334CD48}"/>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实验思想</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Mindset</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齿轮">
              <a:extLst>
                <a:ext uri="{FF2B5EF4-FFF2-40B4-BE49-F238E27FC236}">
                  <a16:creationId xmlns:a16="http://schemas.microsoft.com/office/drawing/2014/main" id="{2FC817DE-EBF6-3967-243D-04858490C180}"/>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6712D08-645D-DD90-2013-7875647D72B4}"/>
                  </a:ext>
                </a:extLst>
              </p:cNvPr>
              <p:cNvSpPr txBox="1"/>
              <p:nvPr/>
            </p:nvSpPr>
            <p:spPr>
              <a:xfrm>
                <a:off x="819390" y="5087389"/>
                <a:ext cx="1096679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𝜆</m:t>
                          </m:r>
                        </m:e>
                        <m:sub>
                          <m:r>
                            <a:rPr lang="zh-CN" altLang="en-US" sz="2800" i="1">
                              <a:latin typeface="Cambria Math" panose="02040503050406030204" pitchFamily="18" charset="0"/>
                            </a:rPr>
                            <m:t>𝑀𝐻</m:t>
                          </m:r>
                        </m:sub>
                      </m:sSub>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m:t>
                          </m:r>
                          <m:r>
                            <a:rPr lang="zh-CN" altLang="en-US" sz="2800" i="1">
                              <a:latin typeface="Cambria Math" panose="02040503050406030204" pitchFamily="18" charset="0"/>
                            </a:rPr>
                            <m:t>𝑐</m:t>
                          </m:r>
                        </m:e>
                      </m:d>
                      <m:r>
                        <a:rPr lang="zh-CN" altLang="en-US" sz="2800" i="0">
                          <a:latin typeface="Cambria Math" panose="02040503050406030204" pitchFamily="18" charset="0"/>
                        </a:rPr>
                        <m:t>= </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𝑚𝑎𝑥</m:t>
                          </m:r>
                        </m:e>
                        <m:sub>
                          <m:acc>
                            <m:accPr>
                              <m:chr m:val="̂"/>
                              <m:ctrlPr>
                                <a:rPr lang="zh-CN" altLang="en-US" sz="2800" i="1">
                                  <a:solidFill>
                                    <a:srgbClr val="836967"/>
                                  </a:solidFill>
                                  <a:latin typeface="Cambria Math" panose="02040503050406030204" pitchFamily="18" charset="0"/>
                                </a:rPr>
                              </m:ctrlPr>
                            </m:accPr>
                            <m:e>
                              <m:r>
                                <a:rPr lang="zh-CN" altLang="en-US" sz="2800" i="1">
                                  <a:latin typeface="Cambria Math" panose="02040503050406030204" pitchFamily="18" charset="0"/>
                                </a:rPr>
                                <m:t>𝑐</m:t>
                              </m:r>
                            </m:e>
                          </m:acc>
                        </m:sub>
                      </m:sSub>
                      <m:d>
                        <m:dPr>
                          <m:begChr m:val="["/>
                          <m:endChr m:val="]"/>
                          <m:ctrlPr>
                            <a:rPr lang="zh-CN" altLang="en-US" sz="2800" i="1">
                              <a:latin typeface="Cambria Math" panose="02040503050406030204" pitchFamily="18" charset="0"/>
                            </a:rPr>
                          </m:ctrlPr>
                        </m:dPr>
                        <m:e>
                          <m:r>
                            <a:rPr lang="zh-CN" altLang="en-US" sz="2800" i="1">
                              <a:latin typeface="Cambria Math" panose="02040503050406030204" pitchFamily="18" charset="0"/>
                            </a:rPr>
                            <m:t>𝛼</m:t>
                          </m:r>
                          <m:r>
                            <a:rPr lang="zh-CN" altLang="en-US" sz="2800" i="0">
                              <a:latin typeface="Cambria Math" panose="02040503050406030204" pitchFamily="18" charset="0"/>
                            </a:rPr>
                            <m:t>−</m:t>
                          </m:r>
                          <m:r>
                            <a:rPr lang="zh-CN" altLang="en-US" sz="2800" i="1">
                              <a:latin typeface="Cambria Math" panose="02040503050406030204" pitchFamily="18" charset="0"/>
                            </a:rPr>
                            <m:t>𝑠</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m:t>
                              </m:r>
                              <m:r>
                                <a:rPr lang="zh-CN" altLang="en-US" sz="2800" i="1">
                                  <a:latin typeface="Cambria Math" panose="02040503050406030204" pitchFamily="18" charset="0"/>
                                </a:rPr>
                                <m:t>𝑐</m:t>
                              </m:r>
                            </m:e>
                          </m:d>
                          <m:r>
                            <a:rPr lang="zh-CN" altLang="en-US" sz="2800" i="0">
                              <a:latin typeface="Cambria Math" panose="02040503050406030204" pitchFamily="18" charset="0"/>
                            </a:rPr>
                            <m:t>+</m:t>
                          </m:r>
                          <m:r>
                            <a:rPr lang="zh-CN" altLang="en-US" sz="2800" i="1">
                              <a:latin typeface="Cambria Math" panose="02040503050406030204" pitchFamily="18" charset="0"/>
                            </a:rPr>
                            <m:t>𝑠</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 </m:t>
                              </m:r>
                              <m:acc>
                                <m:accPr>
                                  <m:chr m:val="̂"/>
                                  <m:ctrlPr>
                                    <a:rPr lang="zh-CN" altLang="en-US" sz="2800" i="1">
                                      <a:solidFill>
                                        <a:srgbClr val="836967"/>
                                      </a:solidFill>
                                      <a:latin typeface="Cambria Math" panose="02040503050406030204" pitchFamily="18" charset="0"/>
                                    </a:rPr>
                                  </m:ctrlPr>
                                </m:accPr>
                                <m:e>
                                  <m:r>
                                    <a:rPr lang="zh-CN" altLang="en-US" sz="2800" i="1">
                                      <a:latin typeface="Cambria Math" panose="02040503050406030204" pitchFamily="18" charset="0"/>
                                    </a:rPr>
                                    <m:t>𝑐</m:t>
                                  </m:r>
                                </m:e>
                              </m:acc>
                            </m:e>
                          </m:d>
                        </m:e>
                      </m:d>
                      <m:r>
                        <a:rPr lang="zh-CN" altLang="en-US" sz="2800" i="0">
                          <a:latin typeface="Cambria Math" panose="02040503050406030204" pitchFamily="18" charset="0"/>
                        </a:rPr>
                        <m:t>+ </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𝑚𝑎𝑥</m:t>
                          </m:r>
                        </m:e>
                        <m:sub>
                          <m:acc>
                            <m:accPr>
                              <m:chr m:val="̂"/>
                              <m:ctrlPr>
                                <a:rPr lang="zh-CN" altLang="en-US" sz="2800" i="1">
                                  <a:solidFill>
                                    <a:srgbClr val="836967"/>
                                  </a:solidFill>
                                  <a:latin typeface="Cambria Math" panose="02040503050406030204" pitchFamily="18" charset="0"/>
                                </a:rPr>
                              </m:ctrlPr>
                            </m:accPr>
                            <m:e>
                              <m:r>
                                <a:rPr lang="zh-CN" altLang="en-US" sz="2800" i="1">
                                  <a:latin typeface="Cambria Math" panose="02040503050406030204" pitchFamily="18" charset="0"/>
                                </a:rPr>
                                <m:t>𝑖</m:t>
                              </m:r>
                            </m:e>
                          </m:acc>
                        </m:sub>
                      </m:sSub>
                      <m:d>
                        <m:dPr>
                          <m:begChr m:val="["/>
                          <m:endChr m:val="]"/>
                          <m:ctrlPr>
                            <a:rPr lang="zh-CN" altLang="en-US" sz="2800" i="1">
                              <a:latin typeface="Cambria Math" panose="02040503050406030204" pitchFamily="18" charset="0"/>
                            </a:rPr>
                          </m:ctrlPr>
                        </m:dPr>
                        <m:e>
                          <m:r>
                            <a:rPr lang="zh-CN" altLang="en-US" sz="2800" i="1">
                              <a:latin typeface="Cambria Math" panose="02040503050406030204" pitchFamily="18" charset="0"/>
                            </a:rPr>
                            <m:t>𝛼</m:t>
                          </m:r>
                          <m:r>
                            <a:rPr lang="zh-CN" altLang="en-US" sz="2800" i="0">
                              <a:latin typeface="Cambria Math" panose="02040503050406030204" pitchFamily="18" charset="0"/>
                            </a:rPr>
                            <m:t>−</m:t>
                          </m:r>
                          <m:r>
                            <a:rPr lang="zh-CN" altLang="en-US" sz="2800" i="1">
                              <a:latin typeface="Cambria Math" panose="02040503050406030204" pitchFamily="18" charset="0"/>
                            </a:rPr>
                            <m:t>𝑠</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m:t>
                              </m:r>
                              <m:r>
                                <a:rPr lang="zh-CN" altLang="en-US" sz="2800" i="1">
                                  <a:latin typeface="Cambria Math" panose="02040503050406030204" pitchFamily="18" charset="0"/>
                                </a:rPr>
                                <m:t>𝑐</m:t>
                              </m:r>
                            </m:e>
                          </m:d>
                          <m:r>
                            <a:rPr lang="zh-CN" altLang="en-US" sz="2800" i="0">
                              <a:latin typeface="Cambria Math" panose="02040503050406030204" pitchFamily="18" charset="0"/>
                            </a:rPr>
                            <m:t>+</m:t>
                          </m:r>
                          <m:r>
                            <a:rPr lang="zh-CN" altLang="en-US" sz="2800" i="1">
                              <a:latin typeface="Cambria Math" panose="02040503050406030204" pitchFamily="18" charset="0"/>
                            </a:rPr>
                            <m:t>𝑠</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 </m:t>
                              </m:r>
                              <m:acc>
                                <m:accPr>
                                  <m:chr m:val="̂"/>
                                  <m:ctrlPr>
                                    <a:rPr lang="zh-CN" altLang="en-US" sz="2800" i="1">
                                      <a:solidFill>
                                        <a:srgbClr val="836967"/>
                                      </a:solidFill>
                                      <a:latin typeface="Cambria Math" panose="02040503050406030204" pitchFamily="18" charset="0"/>
                                    </a:rPr>
                                  </m:ctrlPr>
                                </m:accPr>
                                <m:e>
                                  <m:r>
                                    <a:rPr lang="zh-CN" altLang="en-US" sz="2800" i="1">
                                      <a:latin typeface="Cambria Math" panose="02040503050406030204" pitchFamily="18" charset="0"/>
                                    </a:rPr>
                                    <m:t>𝑐</m:t>
                                  </m:r>
                                </m:e>
                              </m:acc>
                            </m:e>
                          </m:d>
                        </m:e>
                      </m:d>
                    </m:oMath>
                  </m:oMathPara>
                </a14:m>
                <a:endParaRPr lang="zh-CN" altLang="en-US" sz="2800" dirty="0"/>
              </a:p>
            </p:txBody>
          </p:sp>
        </mc:Choice>
        <mc:Fallback xmlns="">
          <p:sp>
            <p:nvSpPr>
              <p:cNvPr id="29" name="文本框 28">
                <a:extLst>
                  <a:ext uri="{FF2B5EF4-FFF2-40B4-BE49-F238E27FC236}">
                    <a16:creationId xmlns:a16="http://schemas.microsoft.com/office/drawing/2014/main" id="{B6712D08-645D-DD90-2013-7875647D72B4}"/>
                  </a:ext>
                </a:extLst>
              </p:cNvPr>
              <p:cNvSpPr txBox="1">
                <a:spLocks noRot="1" noChangeAspect="1" noMove="1" noResize="1" noEditPoints="1" noAdjustHandles="1" noChangeArrowheads="1" noChangeShapeType="1" noTextEdit="1"/>
              </p:cNvSpPr>
              <p:nvPr/>
            </p:nvSpPr>
            <p:spPr>
              <a:xfrm>
                <a:off x="819390" y="5087389"/>
                <a:ext cx="10966795"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351E13F9-7B69-BE75-C598-216094BB50B7}"/>
                  </a:ext>
                </a:extLst>
              </p:cNvPr>
              <p:cNvSpPr txBox="1"/>
              <p:nvPr/>
            </p:nvSpPr>
            <p:spPr>
              <a:xfrm>
                <a:off x="819389" y="2247588"/>
                <a:ext cx="1096679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𝜆</m:t>
                          </m:r>
                        </m:e>
                        <m:sub>
                          <m:r>
                            <a:rPr lang="en-US" altLang="zh-CN" sz="2800" b="0" i="1" smtClean="0">
                              <a:latin typeface="Cambria Math" panose="02040503050406030204" pitchFamily="18" charset="0"/>
                            </a:rPr>
                            <m:t>𝑆</m:t>
                          </m:r>
                          <m:r>
                            <a:rPr lang="zh-CN" altLang="en-US" sz="2800" i="1">
                              <a:latin typeface="Cambria Math" panose="02040503050406030204" pitchFamily="18" charset="0"/>
                            </a:rPr>
                            <m:t>𝐻</m:t>
                          </m:r>
                        </m:sub>
                      </m:sSub>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m:t>
                          </m:r>
                          <m:r>
                            <a:rPr lang="zh-CN" altLang="en-US" sz="2800" i="1">
                              <a:latin typeface="Cambria Math" panose="02040503050406030204" pitchFamily="18" charset="0"/>
                            </a:rPr>
                            <m:t>𝑐</m:t>
                          </m:r>
                        </m:e>
                      </m:d>
                      <m:r>
                        <a:rPr lang="zh-CN" altLang="en-US" sz="2800" i="0">
                          <a:latin typeface="Cambria Math" panose="02040503050406030204" pitchFamily="18" charset="0"/>
                        </a:rPr>
                        <m:t>= </m:t>
                      </m:r>
                      <m:sSub>
                        <m:sSubPr>
                          <m:ctrlPr>
                            <a:rPr lang="zh-CN" altLang="en-US"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𝑠𝑢𝑚</m:t>
                          </m:r>
                        </m:e>
                        <m:sub>
                          <m:acc>
                            <m:accPr>
                              <m:chr m:val="̂"/>
                              <m:ctrlPr>
                                <a:rPr lang="zh-CN" altLang="en-US" sz="2800" i="1">
                                  <a:solidFill>
                                    <a:schemeClr val="tx1"/>
                                  </a:solidFill>
                                  <a:latin typeface="Cambria Math" panose="02040503050406030204" pitchFamily="18" charset="0"/>
                                </a:rPr>
                              </m:ctrlPr>
                            </m:accPr>
                            <m:e>
                              <m:r>
                                <a:rPr lang="zh-CN" altLang="en-US" sz="2800" i="1">
                                  <a:solidFill>
                                    <a:schemeClr val="tx1"/>
                                  </a:solidFill>
                                  <a:latin typeface="Cambria Math" panose="02040503050406030204" pitchFamily="18" charset="0"/>
                                </a:rPr>
                                <m:t>𝑐</m:t>
                              </m:r>
                            </m:e>
                          </m:acc>
                        </m:sub>
                      </m:sSub>
                      <m:d>
                        <m:dPr>
                          <m:begChr m:val="["/>
                          <m:end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pitchFamily="18" charset="0"/>
                            </a:rPr>
                            <m:t>𝛼</m:t>
                          </m:r>
                          <m:r>
                            <a:rPr lang="zh-CN" altLang="en-US" sz="2800" i="0">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𝑠</m:t>
                          </m:r>
                          <m:d>
                            <m:dPr>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pitchFamily="18" charset="0"/>
                                </a:rPr>
                                <m:t>𝑖</m:t>
                              </m:r>
                              <m:r>
                                <a:rPr lang="zh-CN" altLang="en-US" sz="2800" i="0">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𝑐</m:t>
                              </m:r>
                            </m:e>
                          </m:d>
                          <m:r>
                            <a:rPr lang="zh-CN" altLang="en-US" sz="2800" i="0">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𝑠</m:t>
                          </m:r>
                          <m:d>
                            <m:dPr>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pitchFamily="18" charset="0"/>
                                </a:rPr>
                                <m:t>𝑖</m:t>
                              </m:r>
                              <m:r>
                                <a:rPr lang="zh-CN" altLang="en-US" sz="2800" i="0">
                                  <a:solidFill>
                                    <a:schemeClr val="tx1"/>
                                  </a:solidFill>
                                  <a:latin typeface="Cambria Math" panose="02040503050406030204" pitchFamily="18" charset="0"/>
                                </a:rPr>
                                <m:t>, </m:t>
                              </m:r>
                              <m:acc>
                                <m:accPr>
                                  <m:chr m:val="̂"/>
                                  <m:ctrlPr>
                                    <a:rPr lang="zh-CN" altLang="en-US" sz="2800" i="1">
                                      <a:solidFill>
                                        <a:schemeClr val="tx1"/>
                                      </a:solidFill>
                                      <a:latin typeface="Cambria Math" panose="02040503050406030204" pitchFamily="18" charset="0"/>
                                    </a:rPr>
                                  </m:ctrlPr>
                                </m:accPr>
                                <m:e>
                                  <m:r>
                                    <a:rPr lang="zh-CN" altLang="en-US" sz="2800" i="1">
                                      <a:solidFill>
                                        <a:schemeClr val="tx1"/>
                                      </a:solidFill>
                                      <a:latin typeface="Cambria Math" panose="02040503050406030204" pitchFamily="18" charset="0"/>
                                    </a:rPr>
                                    <m:t>𝑐</m:t>
                                  </m:r>
                                </m:e>
                              </m:acc>
                            </m:e>
                          </m:d>
                        </m:e>
                      </m:d>
                      <m:r>
                        <a:rPr lang="zh-CN" altLang="en-US" sz="2800" i="0">
                          <a:latin typeface="Cambria Math" panose="02040503050406030204" pitchFamily="18" charset="0"/>
                        </a:rPr>
                        <m:t>+ </m:t>
                      </m:r>
                      <m:sSub>
                        <m:sSubPr>
                          <m:ctrlPr>
                            <a:rPr lang="zh-CN" altLang="en-US" sz="2800" i="1">
                              <a:solidFill>
                                <a:srgbClr val="836967"/>
                              </a:solidFill>
                              <a:latin typeface="Cambria Math" panose="02040503050406030204" pitchFamily="18" charset="0"/>
                            </a:rPr>
                          </m:ctrlPr>
                        </m:sSubPr>
                        <m:e>
                          <m:r>
                            <a:rPr lang="en-US" altLang="zh-CN" sz="2800" b="0" i="1" smtClean="0">
                              <a:latin typeface="Cambria Math" panose="02040503050406030204" pitchFamily="18" charset="0"/>
                            </a:rPr>
                            <m:t>𝑠𝑢𝑚</m:t>
                          </m:r>
                        </m:e>
                        <m:sub>
                          <m:acc>
                            <m:accPr>
                              <m:chr m:val="̂"/>
                              <m:ctrlPr>
                                <a:rPr lang="zh-CN" altLang="en-US" sz="2800" i="1">
                                  <a:solidFill>
                                    <a:srgbClr val="836967"/>
                                  </a:solidFill>
                                  <a:latin typeface="Cambria Math" panose="02040503050406030204" pitchFamily="18" charset="0"/>
                                </a:rPr>
                              </m:ctrlPr>
                            </m:accPr>
                            <m:e>
                              <m:r>
                                <a:rPr lang="zh-CN" altLang="en-US" sz="2800" i="1">
                                  <a:latin typeface="Cambria Math" panose="02040503050406030204" pitchFamily="18" charset="0"/>
                                </a:rPr>
                                <m:t>𝑖</m:t>
                              </m:r>
                            </m:e>
                          </m:acc>
                        </m:sub>
                      </m:sSub>
                      <m:d>
                        <m:dPr>
                          <m:begChr m:val="["/>
                          <m:endChr m:val="]"/>
                          <m:ctrlPr>
                            <a:rPr lang="zh-CN" altLang="en-US" sz="2800" i="1">
                              <a:latin typeface="Cambria Math" panose="02040503050406030204" pitchFamily="18" charset="0"/>
                            </a:rPr>
                          </m:ctrlPr>
                        </m:dPr>
                        <m:e>
                          <m:r>
                            <a:rPr lang="zh-CN" altLang="en-US" sz="2800" i="1">
                              <a:latin typeface="Cambria Math" panose="02040503050406030204" pitchFamily="18" charset="0"/>
                            </a:rPr>
                            <m:t>𝛼</m:t>
                          </m:r>
                          <m:r>
                            <a:rPr lang="zh-CN" altLang="en-US" sz="2800" i="0">
                              <a:latin typeface="Cambria Math" panose="02040503050406030204" pitchFamily="18" charset="0"/>
                            </a:rPr>
                            <m:t>−</m:t>
                          </m:r>
                          <m:r>
                            <a:rPr lang="zh-CN" altLang="en-US" sz="2800" i="1">
                              <a:latin typeface="Cambria Math" panose="02040503050406030204" pitchFamily="18" charset="0"/>
                            </a:rPr>
                            <m:t>𝑠</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m:t>
                              </m:r>
                              <m:r>
                                <a:rPr lang="zh-CN" altLang="en-US" sz="2800" i="1">
                                  <a:latin typeface="Cambria Math" panose="02040503050406030204" pitchFamily="18" charset="0"/>
                                </a:rPr>
                                <m:t>𝑐</m:t>
                              </m:r>
                            </m:e>
                          </m:d>
                          <m:r>
                            <a:rPr lang="zh-CN" altLang="en-US" sz="2800" i="0">
                              <a:latin typeface="Cambria Math" panose="02040503050406030204" pitchFamily="18" charset="0"/>
                            </a:rPr>
                            <m:t>+</m:t>
                          </m:r>
                          <m:r>
                            <a:rPr lang="zh-CN" altLang="en-US" sz="2800" i="1">
                              <a:latin typeface="Cambria Math" panose="02040503050406030204" pitchFamily="18" charset="0"/>
                            </a:rPr>
                            <m:t>𝑠</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 </m:t>
                              </m:r>
                              <m:acc>
                                <m:accPr>
                                  <m:chr m:val="̂"/>
                                  <m:ctrlPr>
                                    <a:rPr lang="zh-CN" altLang="en-US" sz="2800" i="1">
                                      <a:solidFill>
                                        <a:srgbClr val="836967"/>
                                      </a:solidFill>
                                      <a:latin typeface="Cambria Math" panose="02040503050406030204" pitchFamily="18" charset="0"/>
                                    </a:rPr>
                                  </m:ctrlPr>
                                </m:accPr>
                                <m:e>
                                  <m:r>
                                    <a:rPr lang="zh-CN" altLang="en-US" sz="2800" i="1">
                                      <a:latin typeface="Cambria Math" panose="02040503050406030204" pitchFamily="18" charset="0"/>
                                    </a:rPr>
                                    <m:t>𝑐</m:t>
                                  </m:r>
                                </m:e>
                              </m:acc>
                            </m:e>
                          </m:d>
                        </m:e>
                      </m:d>
                    </m:oMath>
                  </m:oMathPara>
                </a14:m>
                <a:endParaRPr lang="zh-CN" altLang="en-US" sz="2800" dirty="0"/>
              </a:p>
            </p:txBody>
          </p:sp>
        </mc:Choice>
        <mc:Fallback xmlns="">
          <p:sp>
            <p:nvSpPr>
              <p:cNvPr id="34" name="文本框 33">
                <a:extLst>
                  <a:ext uri="{FF2B5EF4-FFF2-40B4-BE49-F238E27FC236}">
                    <a16:creationId xmlns:a16="http://schemas.microsoft.com/office/drawing/2014/main" id="{351E13F9-7B69-BE75-C598-216094BB50B7}"/>
                  </a:ext>
                </a:extLst>
              </p:cNvPr>
              <p:cNvSpPr txBox="1">
                <a:spLocks noRot="1" noChangeAspect="1" noMove="1" noResize="1" noEditPoints="1" noAdjustHandles="1" noChangeArrowheads="1" noChangeShapeType="1" noTextEdit="1"/>
              </p:cNvSpPr>
              <p:nvPr/>
            </p:nvSpPr>
            <p:spPr>
              <a:xfrm>
                <a:off x="819389" y="2247588"/>
                <a:ext cx="10966795" cy="52322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285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ppt_x"/>
                                          </p:val>
                                        </p:tav>
                                        <p:tav tm="100000">
                                          <p:val>
                                            <p:strVal val="#ppt_x"/>
                                          </p:val>
                                        </p:tav>
                                      </p:tavLst>
                                    </p:anim>
                                    <p:anim calcmode="lin" valueType="num">
                                      <p:cBhvr additive="base">
                                        <p:cTn id="8" dur="75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BA901-AD74-6414-0B43-415EA3CE067F}"/>
              </a:ext>
            </a:extLst>
          </p:cNvPr>
          <p:cNvSpPr>
            <a:spLocks noGrp="1"/>
          </p:cNvSpPr>
          <p:nvPr>
            <p:ph type="title"/>
          </p:nvPr>
        </p:nvSpPr>
        <p:spPr>
          <a:xfrm>
            <a:off x="838200" y="847263"/>
            <a:ext cx="10515600" cy="1325563"/>
          </a:xfrm>
        </p:spPr>
        <p:txBody>
          <a:bodyPr/>
          <a:lstStyle/>
          <a:p>
            <a:r>
              <a:rPr lang="zh-CN" altLang="en-US" dirty="0"/>
              <a:t>两者效果对比</a:t>
            </a:r>
          </a:p>
        </p:txBody>
      </p:sp>
      <p:pic>
        <p:nvPicPr>
          <p:cNvPr id="3074" name="图片 1">
            <a:extLst>
              <a:ext uri="{FF2B5EF4-FFF2-40B4-BE49-F238E27FC236}">
                <a16:creationId xmlns:a16="http://schemas.microsoft.com/office/drawing/2014/main" id="{6A4B3F23-E6DB-072E-DCB5-A42421AC2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048" y="1997432"/>
            <a:ext cx="8093238" cy="418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标题">
            <a:extLst>
              <a:ext uri="{FF2B5EF4-FFF2-40B4-BE49-F238E27FC236}">
                <a16:creationId xmlns:a16="http://schemas.microsoft.com/office/drawing/2014/main" id="{8F351D98-18A5-5C4D-1C76-B6E819FC17FD}"/>
              </a:ext>
            </a:extLst>
          </p:cNvPr>
          <p:cNvGrpSpPr/>
          <p:nvPr/>
        </p:nvGrpSpPr>
        <p:grpSpPr>
          <a:xfrm>
            <a:off x="0" y="-1"/>
            <a:ext cx="12192000" cy="728663"/>
            <a:chOff x="0" y="-1"/>
            <a:chExt cx="12192000" cy="728663"/>
          </a:xfrm>
        </p:grpSpPr>
        <p:sp>
          <p:nvSpPr>
            <p:cNvPr id="5" name="打底色块">
              <a:extLst>
                <a:ext uri="{FF2B5EF4-FFF2-40B4-BE49-F238E27FC236}">
                  <a16:creationId xmlns:a16="http://schemas.microsoft.com/office/drawing/2014/main" id="{9BA93B21-125B-B4FC-5B4D-7A846DF23E26}"/>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西北工业大学">
              <a:extLst>
                <a:ext uri="{FF2B5EF4-FFF2-40B4-BE49-F238E27FC236}">
                  <a16:creationId xmlns:a16="http://schemas.microsoft.com/office/drawing/2014/main" id="{E4CC1881-E699-6A4E-F6D8-95B72F877377}"/>
                </a:ext>
              </a:extLst>
            </p:cNvPr>
            <p:cNvPicPr>
              <a:picLocks noChangeAspect="1"/>
            </p:cNvPicPr>
            <p:nvPr/>
          </p:nvPicPr>
          <p:blipFill>
            <a:blip r:embed="rId3" cstate="screen"/>
            <a:stretch>
              <a:fillRect/>
            </a:stretch>
          </p:blipFill>
          <p:spPr>
            <a:xfrm>
              <a:off x="10240059" y="169864"/>
              <a:ext cx="1546127" cy="388933"/>
            </a:xfrm>
            <a:prstGeom prst="rect">
              <a:avLst/>
            </a:prstGeom>
          </p:spPr>
        </p:pic>
        <p:pic>
          <p:nvPicPr>
            <p:cNvPr id="7" name="校徽">
              <a:extLst>
                <a:ext uri="{FF2B5EF4-FFF2-40B4-BE49-F238E27FC236}">
                  <a16:creationId xmlns:a16="http://schemas.microsoft.com/office/drawing/2014/main" id="{D993DCA6-D2AB-226B-98E0-A7C85408AA07}"/>
                </a:ext>
              </a:extLst>
            </p:cNvPr>
            <p:cNvPicPr>
              <a:picLocks noChangeAspect="1"/>
            </p:cNvPicPr>
            <p:nvPr/>
          </p:nvPicPr>
          <p:blipFill>
            <a:blip r:embed="rId4" cstate="screen"/>
            <a:stretch>
              <a:fillRect/>
            </a:stretch>
          </p:blipFill>
          <p:spPr>
            <a:xfrm>
              <a:off x="9627016" y="119639"/>
              <a:ext cx="490134" cy="489382"/>
            </a:xfrm>
            <a:prstGeom prst="rect">
              <a:avLst/>
            </a:prstGeom>
          </p:spPr>
        </p:pic>
        <p:sp>
          <p:nvSpPr>
            <p:cNvPr id="8" name="基础扎实 / Strong Preparation">
              <a:extLst>
                <a:ext uri="{FF2B5EF4-FFF2-40B4-BE49-F238E27FC236}">
                  <a16:creationId xmlns:a16="http://schemas.microsoft.com/office/drawing/2014/main" id="{91EA7E92-2152-B2CE-AF12-6FCC0E2C8ECB}"/>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实验思想</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Mindset</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齿轮">
              <a:extLst>
                <a:ext uri="{FF2B5EF4-FFF2-40B4-BE49-F238E27FC236}">
                  <a16:creationId xmlns:a16="http://schemas.microsoft.com/office/drawing/2014/main" id="{291B86C7-3CAB-4A25-7A1C-A1182AB8E190}"/>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9619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1"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962" name="背景色块"/>
          <p:cNvSpPr/>
          <p:nvPr/>
        </p:nvSpPr>
        <p:spPr>
          <a:xfrm>
            <a:off x="0" y="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85" name="组合 1"/>
          <p:cNvGrpSpPr/>
          <p:nvPr/>
        </p:nvGrpSpPr>
        <p:grpSpPr>
          <a:xfrm>
            <a:off x="5196000" y="1794915"/>
            <a:ext cx="1800000" cy="2289524"/>
            <a:chOff x="5196000" y="1794915"/>
            <a:chExt cx="1800000" cy="2289524"/>
          </a:xfrm>
        </p:grpSpPr>
        <p:sp>
          <p:nvSpPr>
            <p:cNvPr id="1048963" name="打底色块"/>
            <p:cNvSpPr>
              <a:spLocks noChangeAspect="1"/>
            </p:cNvSpPr>
            <p:nvPr/>
          </p:nvSpPr>
          <p:spPr>
            <a:xfrm>
              <a:off x="5196000" y="1794915"/>
              <a:ext cx="1800000" cy="2289524"/>
            </a:xfrm>
            <a:prstGeom prst="rect">
              <a:avLst/>
            </a:prstGeom>
            <a:solidFill>
              <a:schemeClr val="bg1"/>
            </a:solidFill>
            <a:ln>
              <a:solidFill>
                <a:schemeClr val="bg1">
                  <a:lumMod val="95000"/>
                </a:schemeClr>
              </a:solid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964" name="01"/>
            <p:cNvSpPr txBox="1"/>
            <p:nvPr/>
          </p:nvSpPr>
          <p:spPr>
            <a:xfrm>
              <a:off x="5238750" y="2277958"/>
              <a:ext cx="1714500" cy="1323439"/>
            </a:xfrm>
            <a:prstGeom prst="rect">
              <a:avLst/>
            </a:prstGeom>
            <a:noFill/>
          </p:spPr>
          <p:txBody>
            <a:bodyPr wrap="square" rtlCol="0">
              <a:spAutoFit/>
            </a:bodyPr>
            <a:lstStyle/>
            <a:p>
              <a:pPr algn="ctr" defTabSz="457200"/>
              <a:r>
                <a:rPr lang="en-US" altLang="zh-CN" sz="80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8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965" name="基础扎实"/>
          <p:cNvSpPr txBox="1"/>
          <p:nvPr/>
        </p:nvSpPr>
        <p:spPr>
          <a:xfrm>
            <a:off x="3724625" y="4460459"/>
            <a:ext cx="4742750" cy="830997"/>
          </a:xfrm>
          <a:prstGeom prst="rect">
            <a:avLst/>
          </a:prstGeom>
          <a:noFill/>
        </p:spPr>
        <p:txBody>
          <a:bodyPr wrap="square" rtlCol="0">
            <a:spAutoFit/>
          </a:bodyPr>
          <a:lstStyle/>
          <a:p>
            <a:pPr algn="ctr"/>
            <a:r>
              <a:rPr lang="zh-CN" altLang="en-US" sz="4800" b="1" dirty="0">
                <a:latin typeface="Arial" panose="020B0604020202020204" pitchFamily="34" charset="0"/>
                <a:ea typeface="微软雅黑" panose="020B0503020204020204" pitchFamily="34" charset="-122"/>
                <a:sym typeface="Arial" panose="020B0604020202020204" pitchFamily="34" charset="0"/>
              </a:rPr>
              <a:t>实验结果</a:t>
            </a:r>
          </a:p>
        </p:txBody>
      </p:sp>
      <p:cxnSp>
        <p:nvCxnSpPr>
          <p:cNvPr id="3145744" name="点缀线段"/>
          <p:cNvCxnSpPr>
            <a:cxnSpLocks/>
          </p:cNvCxnSpPr>
          <p:nvPr/>
        </p:nvCxnSpPr>
        <p:spPr>
          <a:xfrm>
            <a:off x="5761994" y="538473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966" name="Strong Preparation"/>
          <p:cNvSpPr txBox="1"/>
          <p:nvPr/>
        </p:nvSpPr>
        <p:spPr>
          <a:xfrm>
            <a:off x="3957905" y="5582380"/>
            <a:ext cx="4276190" cy="369332"/>
          </a:xfrm>
          <a:prstGeom prst="rect">
            <a:avLst/>
          </a:prstGeom>
          <a:noFill/>
        </p:spPr>
        <p:txBody>
          <a:bodyPr wrap="square" rtlCol="0">
            <a:spAutoFit/>
          </a:bodyPr>
          <a:lstStyle/>
          <a:p>
            <a:pPr algn="ctr" defTabSz="457200"/>
            <a:r>
              <a:rPr lang="en-US" altLang="zh-CN" dirty="0">
                <a:solidFill>
                  <a:srgbClr val="333333"/>
                </a:solidFill>
                <a:latin typeface="Arial" panose="020B0604020202020204" pitchFamily="34" charset="0"/>
                <a:ea typeface="微软雅黑" panose="020B0503020204020204" pitchFamily="34" charset="-122"/>
                <a:sym typeface="Arial" panose="020B0604020202020204" pitchFamily="34" charset="0"/>
              </a:rPr>
              <a:t>Results</a:t>
            </a:r>
            <a:endPar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967" name="合作QQ： 243001978"/>
          <p:cNvSpPr/>
          <p:nvPr/>
        </p:nvSpPr>
        <p:spPr>
          <a:xfrm>
            <a:off x="9737482" y="6488668"/>
            <a:ext cx="2405381" cy="358140"/>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42110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961"/>
                                        </p:tgtEl>
                                        <p:attrNameLst>
                                          <p:attrName>style.visibility</p:attrName>
                                        </p:attrNameLst>
                                      </p:cBhvr>
                                      <p:to>
                                        <p:strVal val="visible"/>
                                      </p:to>
                                    </p:set>
                                    <p:animEffect transition="in" filter="fade">
                                      <p:cBhvr>
                                        <p:cTn id="7" dur="750"/>
                                        <p:tgtEl>
                                          <p:spTgt spid="1048961"/>
                                        </p:tgtEl>
                                      </p:cBhvr>
                                    </p:animEffect>
                                  </p:childTnLst>
                                </p:cTn>
                              </p:par>
                              <p:par>
                                <p:cTn id="8" presetID="22" presetClass="entr" presetSubtype="1" fill="hold" grpId="0" nodeType="withEffect">
                                  <p:stCondLst>
                                    <p:cond delay="400"/>
                                  </p:stCondLst>
                                  <p:childTnLst>
                                    <p:set>
                                      <p:cBhvr>
                                        <p:cTn id="9" dur="1" fill="hold">
                                          <p:stCondLst>
                                            <p:cond delay="0"/>
                                          </p:stCondLst>
                                        </p:cTn>
                                        <p:tgtEl>
                                          <p:spTgt spid="1048962"/>
                                        </p:tgtEl>
                                        <p:attrNameLst>
                                          <p:attrName>style.visibility</p:attrName>
                                        </p:attrNameLst>
                                      </p:cBhvr>
                                      <p:to>
                                        <p:strVal val="visible"/>
                                      </p:to>
                                    </p:set>
                                    <p:animEffect transition="in" filter="wipe(up)">
                                      <p:cBhvr>
                                        <p:cTn id="10" dur="750"/>
                                        <p:tgtEl>
                                          <p:spTgt spid="1048962"/>
                                        </p:tgtEl>
                                      </p:cBhvr>
                                    </p:animEffect>
                                  </p:childTnLst>
                                </p:cTn>
                              </p:par>
                              <p:par>
                                <p:cTn id="11" presetID="53" presetClass="entr" presetSubtype="16" fill="hold" nodeType="withEffect">
                                  <p:stCondLst>
                                    <p:cond delay="800"/>
                                  </p:stCondLst>
                                  <p:childTnLst>
                                    <p:set>
                                      <p:cBhvr>
                                        <p:cTn id="12" dur="1" fill="hold">
                                          <p:stCondLst>
                                            <p:cond delay="0"/>
                                          </p:stCondLst>
                                        </p:cTn>
                                        <p:tgtEl>
                                          <p:spTgt spid="285"/>
                                        </p:tgtEl>
                                        <p:attrNameLst>
                                          <p:attrName>style.visibility</p:attrName>
                                        </p:attrNameLst>
                                      </p:cBhvr>
                                      <p:to>
                                        <p:strVal val="visible"/>
                                      </p:to>
                                    </p:set>
                                    <p:anim calcmode="lin" valueType="num">
                                      <p:cBhvr>
                                        <p:cTn id="13" dur="750" fill="hold"/>
                                        <p:tgtEl>
                                          <p:spTgt spid="285"/>
                                        </p:tgtEl>
                                        <p:attrNameLst>
                                          <p:attrName>ppt_w</p:attrName>
                                        </p:attrNameLst>
                                      </p:cBhvr>
                                      <p:tavLst>
                                        <p:tav tm="0">
                                          <p:val>
                                            <p:fltVal val="0"/>
                                          </p:val>
                                        </p:tav>
                                        <p:tav tm="100000">
                                          <p:val>
                                            <p:strVal val="#ppt_w"/>
                                          </p:val>
                                        </p:tav>
                                      </p:tavLst>
                                    </p:anim>
                                    <p:anim calcmode="lin" valueType="num">
                                      <p:cBhvr>
                                        <p:cTn id="14" dur="750" fill="hold"/>
                                        <p:tgtEl>
                                          <p:spTgt spid="285"/>
                                        </p:tgtEl>
                                        <p:attrNameLst>
                                          <p:attrName>ppt_h</p:attrName>
                                        </p:attrNameLst>
                                      </p:cBhvr>
                                      <p:tavLst>
                                        <p:tav tm="0">
                                          <p:val>
                                            <p:fltVal val="0"/>
                                          </p:val>
                                        </p:tav>
                                        <p:tav tm="100000">
                                          <p:val>
                                            <p:strVal val="#ppt_h"/>
                                          </p:val>
                                        </p:tav>
                                      </p:tavLst>
                                    </p:anim>
                                    <p:animEffect transition="in" filter="fade">
                                      <p:cBhvr>
                                        <p:cTn id="15" dur="750"/>
                                        <p:tgtEl>
                                          <p:spTgt spid="285"/>
                                        </p:tgtEl>
                                      </p:cBhvr>
                                    </p:animEffect>
                                  </p:childTnLst>
                                </p:cTn>
                              </p:par>
                              <p:par>
                                <p:cTn id="16" presetID="6" presetClass="emph" presetSubtype="0" autoRev="1" fill="hold" nodeType="withEffect">
                                  <p:stCondLst>
                                    <p:cond delay="1200"/>
                                  </p:stCondLst>
                                  <p:childTnLst>
                                    <p:animScale>
                                      <p:cBhvr>
                                        <p:cTn id="17" dur="400" fill="hold"/>
                                        <p:tgtEl>
                                          <p:spTgt spid="285"/>
                                        </p:tgtEl>
                                      </p:cBhvr>
                                      <p:by x="115000" y="115000"/>
                                    </p:animScale>
                                  </p:childTnLst>
                                </p:cTn>
                              </p:par>
                              <p:par>
                                <p:cTn id="18" presetID="50" presetClass="entr" presetSubtype="0" decel="100000" fill="hold" grpId="0" nodeType="withEffect">
                                  <p:stCondLst>
                                    <p:cond delay="1600"/>
                                  </p:stCondLst>
                                  <p:iterate type="lt">
                                    <p:tmPct val="10000"/>
                                  </p:iterate>
                                  <p:childTnLst>
                                    <p:set>
                                      <p:cBhvr>
                                        <p:cTn id="19" dur="1" fill="hold">
                                          <p:stCondLst>
                                            <p:cond delay="0"/>
                                          </p:stCondLst>
                                        </p:cTn>
                                        <p:tgtEl>
                                          <p:spTgt spid="1048965"/>
                                        </p:tgtEl>
                                        <p:attrNameLst>
                                          <p:attrName>style.visibility</p:attrName>
                                        </p:attrNameLst>
                                      </p:cBhvr>
                                      <p:to>
                                        <p:strVal val="visible"/>
                                      </p:to>
                                    </p:set>
                                    <p:anim calcmode="lin" valueType="num">
                                      <p:cBhvr>
                                        <p:cTn id="20" dur="750" fill="hold"/>
                                        <p:tgtEl>
                                          <p:spTgt spid="1048965"/>
                                        </p:tgtEl>
                                        <p:attrNameLst>
                                          <p:attrName>ppt_w</p:attrName>
                                        </p:attrNameLst>
                                      </p:cBhvr>
                                      <p:tavLst>
                                        <p:tav tm="0">
                                          <p:val>
                                            <p:strVal val="#ppt_w+.3"/>
                                          </p:val>
                                        </p:tav>
                                        <p:tav tm="100000">
                                          <p:val>
                                            <p:strVal val="#ppt_w"/>
                                          </p:val>
                                        </p:tav>
                                      </p:tavLst>
                                    </p:anim>
                                    <p:anim calcmode="lin" valueType="num">
                                      <p:cBhvr>
                                        <p:cTn id="21" dur="750" fill="hold"/>
                                        <p:tgtEl>
                                          <p:spTgt spid="1048965"/>
                                        </p:tgtEl>
                                        <p:attrNameLst>
                                          <p:attrName>ppt_h</p:attrName>
                                        </p:attrNameLst>
                                      </p:cBhvr>
                                      <p:tavLst>
                                        <p:tav tm="0">
                                          <p:val>
                                            <p:strVal val="#ppt_h"/>
                                          </p:val>
                                        </p:tav>
                                        <p:tav tm="100000">
                                          <p:val>
                                            <p:strVal val="#ppt_h"/>
                                          </p:val>
                                        </p:tav>
                                      </p:tavLst>
                                    </p:anim>
                                    <p:animEffect transition="in" filter="fade">
                                      <p:cBhvr>
                                        <p:cTn id="22" dur="750"/>
                                        <p:tgtEl>
                                          <p:spTgt spid="1048965"/>
                                        </p:tgtEl>
                                      </p:cBhvr>
                                    </p:animEffect>
                                  </p:childTnLst>
                                </p:cTn>
                              </p:par>
                              <p:par>
                                <p:cTn id="23" presetID="16" presetClass="entr" presetSubtype="37" fill="hold" nodeType="withEffect">
                                  <p:stCondLst>
                                    <p:cond delay="2000"/>
                                  </p:stCondLst>
                                  <p:childTnLst>
                                    <p:set>
                                      <p:cBhvr>
                                        <p:cTn id="24" dur="1" fill="hold">
                                          <p:stCondLst>
                                            <p:cond delay="0"/>
                                          </p:stCondLst>
                                        </p:cTn>
                                        <p:tgtEl>
                                          <p:spTgt spid="3145744"/>
                                        </p:tgtEl>
                                        <p:attrNameLst>
                                          <p:attrName>style.visibility</p:attrName>
                                        </p:attrNameLst>
                                      </p:cBhvr>
                                      <p:to>
                                        <p:strVal val="visible"/>
                                      </p:to>
                                    </p:set>
                                    <p:animEffect transition="in" filter="barn(outVertical)">
                                      <p:cBhvr>
                                        <p:cTn id="25" dur="750"/>
                                        <p:tgtEl>
                                          <p:spTgt spid="3145744"/>
                                        </p:tgtEl>
                                      </p:cBhvr>
                                    </p:animEffect>
                                  </p:childTnLst>
                                </p:cTn>
                              </p:par>
                              <p:par>
                                <p:cTn id="26" presetID="42" presetClass="entr" presetSubtype="0" fill="hold" grpId="0" nodeType="withEffect">
                                  <p:stCondLst>
                                    <p:cond delay="2400"/>
                                  </p:stCondLst>
                                  <p:childTnLst>
                                    <p:set>
                                      <p:cBhvr>
                                        <p:cTn id="27" dur="1" fill="hold">
                                          <p:stCondLst>
                                            <p:cond delay="0"/>
                                          </p:stCondLst>
                                        </p:cTn>
                                        <p:tgtEl>
                                          <p:spTgt spid="1048966"/>
                                        </p:tgtEl>
                                        <p:attrNameLst>
                                          <p:attrName>style.visibility</p:attrName>
                                        </p:attrNameLst>
                                      </p:cBhvr>
                                      <p:to>
                                        <p:strVal val="visible"/>
                                      </p:to>
                                    </p:set>
                                    <p:animEffect transition="in" filter="fade">
                                      <p:cBhvr>
                                        <p:cTn id="28" dur="750"/>
                                        <p:tgtEl>
                                          <p:spTgt spid="1048966"/>
                                        </p:tgtEl>
                                      </p:cBhvr>
                                    </p:animEffect>
                                    <p:anim calcmode="lin" valueType="num">
                                      <p:cBhvr>
                                        <p:cTn id="29" dur="750" fill="hold"/>
                                        <p:tgtEl>
                                          <p:spTgt spid="1048966"/>
                                        </p:tgtEl>
                                        <p:attrNameLst>
                                          <p:attrName>ppt_x</p:attrName>
                                        </p:attrNameLst>
                                      </p:cBhvr>
                                      <p:tavLst>
                                        <p:tav tm="0">
                                          <p:val>
                                            <p:strVal val="#ppt_x"/>
                                          </p:val>
                                        </p:tav>
                                        <p:tav tm="100000">
                                          <p:val>
                                            <p:strVal val="#ppt_x"/>
                                          </p:val>
                                        </p:tav>
                                      </p:tavLst>
                                    </p:anim>
                                    <p:anim calcmode="lin" valueType="num">
                                      <p:cBhvr>
                                        <p:cTn id="30" dur="750" fill="hold"/>
                                        <p:tgtEl>
                                          <p:spTgt spid="10489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1" grpId="0" animBg="1"/>
      <p:bldP spid="1048962" grpId="0" animBg="1"/>
      <p:bldP spid="1048965" grpId="0"/>
      <p:bldP spid="10489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1" name="组合"/>
          <p:cNvGrpSpPr/>
          <p:nvPr/>
        </p:nvGrpSpPr>
        <p:grpSpPr>
          <a:xfrm>
            <a:off x="334963" y="1316761"/>
            <a:ext cx="3420000" cy="4500000"/>
            <a:chOff x="334962" y="1316761"/>
            <a:chExt cx="11944336" cy="6825843"/>
          </a:xfrm>
        </p:grpSpPr>
        <p:sp>
          <p:nvSpPr>
            <p:cNvPr id="1049177" name="背景色块 1"/>
            <p:cNvSpPr/>
            <p:nvPr/>
          </p:nvSpPr>
          <p:spPr>
            <a:xfrm>
              <a:off x="334962" y="1316761"/>
              <a:ext cx="11944336" cy="6825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178" name="背景色块 2"/>
            <p:cNvSpPr/>
            <p:nvPr/>
          </p:nvSpPr>
          <p:spPr>
            <a:xfrm>
              <a:off x="1277936" y="1862828"/>
              <a:ext cx="10058388" cy="5733708"/>
            </a:xfrm>
            <a:prstGeom prst="rect">
              <a:avLst/>
            </a:prstGeom>
            <a:solidFill>
              <a:schemeClr val="bg1"/>
            </a:solidFill>
            <a:ln>
              <a:noFill/>
            </a:ln>
            <a:effectLst>
              <a:outerShdw blurRad="609600" sx="101000" sy="101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2" name="组合"/>
          <p:cNvGrpSpPr/>
          <p:nvPr/>
        </p:nvGrpSpPr>
        <p:grpSpPr>
          <a:xfrm>
            <a:off x="4386001" y="1316761"/>
            <a:ext cx="3420000" cy="4500000"/>
            <a:chOff x="334962" y="1316761"/>
            <a:chExt cx="11944336" cy="6825843"/>
          </a:xfrm>
        </p:grpSpPr>
        <p:sp>
          <p:nvSpPr>
            <p:cNvPr id="1049179" name="背景色块 1"/>
            <p:cNvSpPr/>
            <p:nvPr/>
          </p:nvSpPr>
          <p:spPr>
            <a:xfrm>
              <a:off x="334962" y="1316761"/>
              <a:ext cx="11944336" cy="6825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180" name="背景色块 2"/>
            <p:cNvSpPr/>
            <p:nvPr/>
          </p:nvSpPr>
          <p:spPr>
            <a:xfrm>
              <a:off x="1277936" y="1862828"/>
              <a:ext cx="10058388" cy="5733708"/>
            </a:xfrm>
            <a:prstGeom prst="rect">
              <a:avLst/>
            </a:prstGeom>
            <a:solidFill>
              <a:schemeClr val="bg1"/>
            </a:solidFill>
            <a:ln>
              <a:noFill/>
            </a:ln>
            <a:effectLst>
              <a:outerShdw blurRad="609600" sx="101000" sy="101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3" name="组合"/>
          <p:cNvGrpSpPr/>
          <p:nvPr/>
        </p:nvGrpSpPr>
        <p:grpSpPr>
          <a:xfrm>
            <a:off x="8437038" y="1316761"/>
            <a:ext cx="3420000" cy="4500000"/>
            <a:chOff x="334962" y="1316761"/>
            <a:chExt cx="11944336" cy="6825843"/>
          </a:xfrm>
        </p:grpSpPr>
        <p:sp>
          <p:nvSpPr>
            <p:cNvPr id="1049181" name="背景色块 1"/>
            <p:cNvSpPr/>
            <p:nvPr/>
          </p:nvSpPr>
          <p:spPr>
            <a:xfrm>
              <a:off x="334962" y="1316761"/>
              <a:ext cx="11944336" cy="6825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182" name="背景色块 2"/>
            <p:cNvSpPr/>
            <p:nvPr/>
          </p:nvSpPr>
          <p:spPr>
            <a:xfrm>
              <a:off x="1277936" y="1862828"/>
              <a:ext cx="10058388" cy="5733708"/>
            </a:xfrm>
            <a:prstGeom prst="rect">
              <a:avLst/>
            </a:prstGeom>
            <a:solidFill>
              <a:schemeClr val="bg1"/>
            </a:solidFill>
            <a:ln>
              <a:noFill/>
            </a:ln>
            <a:effectLst>
              <a:outerShdw blurRad="609600" sx="101000" sy="101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9183" name="书1"/>
          <p:cNvSpPr>
            <a:spLocks noChangeAspect="1"/>
          </p:cNvSpPr>
          <p:nvPr/>
        </p:nvSpPr>
        <p:spPr bwMode="auto">
          <a:xfrm>
            <a:off x="1782076" y="2077226"/>
            <a:ext cx="525774" cy="491030"/>
          </a:xfrm>
          <a:custGeom>
            <a:avLst/>
            <a:gdLst>
              <a:gd name="connsiteX0" fmla="*/ 420884 w 608697"/>
              <a:gd name="connsiteY0" fmla="*/ 485137 h 568475"/>
              <a:gd name="connsiteX1" fmla="*/ 589080 w 608697"/>
              <a:gd name="connsiteY1" fmla="*/ 485137 h 568475"/>
              <a:gd name="connsiteX2" fmla="*/ 608697 w 608697"/>
              <a:gd name="connsiteY2" fmla="*/ 504650 h 568475"/>
              <a:gd name="connsiteX3" fmla="*/ 608697 w 608697"/>
              <a:gd name="connsiteY3" fmla="*/ 511203 h 568475"/>
              <a:gd name="connsiteX4" fmla="*/ 589080 w 608697"/>
              <a:gd name="connsiteY4" fmla="*/ 530716 h 568475"/>
              <a:gd name="connsiteX5" fmla="*/ 418721 w 608697"/>
              <a:gd name="connsiteY5" fmla="*/ 530716 h 568475"/>
              <a:gd name="connsiteX6" fmla="*/ 330483 w 608697"/>
              <a:gd name="connsiteY6" fmla="*/ 564900 h 568475"/>
              <a:gd name="connsiteX7" fmla="*/ 320861 w 608697"/>
              <a:gd name="connsiteY7" fmla="*/ 568475 h 568475"/>
              <a:gd name="connsiteX8" fmla="*/ 320861 w 608697"/>
              <a:gd name="connsiteY8" fmla="*/ 526992 h 568475"/>
              <a:gd name="connsiteX9" fmla="*/ 328096 w 608697"/>
              <a:gd name="connsiteY9" fmla="*/ 513438 h 568475"/>
              <a:gd name="connsiteX10" fmla="*/ 420884 w 608697"/>
              <a:gd name="connsiteY10" fmla="*/ 485137 h 568475"/>
              <a:gd name="connsiteX11" fmla="*/ 19622 w 608697"/>
              <a:gd name="connsiteY11" fmla="*/ 485137 h 568475"/>
              <a:gd name="connsiteX12" fmla="*/ 187860 w 608697"/>
              <a:gd name="connsiteY12" fmla="*/ 485137 h 568475"/>
              <a:gd name="connsiteX13" fmla="*/ 280670 w 608697"/>
              <a:gd name="connsiteY13" fmla="*/ 513438 h 568475"/>
              <a:gd name="connsiteX14" fmla="*/ 287907 w 608697"/>
              <a:gd name="connsiteY14" fmla="*/ 526992 h 568475"/>
              <a:gd name="connsiteX15" fmla="*/ 287907 w 608697"/>
              <a:gd name="connsiteY15" fmla="*/ 568475 h 568475"/>
              <a:gd name="connsiteX16" fmla="*/ 278134 w 608697"/>
              <a:gd name="connsiteY16" fmla="*/ 564826 h 568475"/>
              <a:gd name="connsiteX17" fmla="*/ 187860 w 608697"/>
              <a:gd name="connsiteY17" fmla="*/ 530716 h 568475"/>
              <a:gd name="connsiteX18" fmla="*/ 19622 w 608697"/>
              <a:gd name="connsiteY18" fmla="*/ 530716 h 568475"/>
              <a:gd name="connsiteX19" fmla="*/ 0 w 608697"/>
              <a:gd name="connsiteY19" fmla="*/ 511203 h 568475"/>
              <a:gd name="connsiteX20" fmla="*/ 0 w 608697"/>
              <a:gd name="connsiteY20" fmla="*/ 504650 h 568475"/>
              <a:gd name="connsiteX21" fmla="*/ 19622 w 608697"/>
              <a:gd name="connsiteY21" fmla="*/ 485137 h 568475"/>
              <a:gd name="connsiteX22" fmla="*/ 420884 w 608697"/>
              <a:gd name="connsiteY22" fmla="*/ 29920 h 568475"/>
              <a:gd name="connsiteX23" fmla="*/ 438710 w 608697"/>
              <a:gd name="connsiteY23" fmla="*/ 29920 h 568475"/>
              <a:gd name="connsiteX24" fmla="*/ 438710 w 608697"/>
              <a:gd name="connsiteY24" fmla="*/ 162804 h 568475"/>
              <a:gd name="connsiteX25" fmla="*/ 450421 w 608697"/>
              <a:gd name="connsiteY25" fmla="*/ 193343 h 568475"/>
              <a:gd name="connsiteX26" fmla="*/ 473469 w 608697"/>
              <a:gd name="connsiteY26" fmla="*/ 218817 h 568475"/>
              <a:gd name="connsiteX27" fmla="*/ 500097 w 608697"/>
              <a:gd name="connsiteY27" fmla="*/ 230661 h 568475"/>
              <a:gd name="connsiteX28" fmla="*/ 526799 w 608697"/>
              <a:gd name="connsiteY28" fmla="*/ 218817 h 568475"/>
              <a:gd name="connsiteX29" fmla="*/ 549772 w 608697"/>
              <a:gd name="connsiteY29" fmla="*/ 193343 h 568475"/>
              <a:gd name="connsiteX30" fmla="*/ 561557 w 608697"/>
              <a:gd name="connsiteY30" fmla="*/ 162804 h 568475"/>
              <a:gd name="connsiteX31" fmla="*/ 561557 w 608697"/>
              <a:gd name="connsiteY31" fmla="*/ 29920 h 568475"/>
              <a:gd name="connsiteX32" fmla="*/ 589080 w 608697"/>
              <a:gd name="connsiteY32" fmla="*/ 29920 h 568475"/>
              <a:gd name="connsiteX33" fmla="*/ 608697 w 608697"/>
              <a:gd name="connsiteY33" fmla="*/ 49435 h 568475"/>
              <a:gd name="connsiteX34" fmla="*/ 608697 w 608697"/>
              <a:gd name="connsiteY34" fmla="*/ 440489 h 568475"/>
              <a:gd name="connsiteX35" fmla="*/ 589080 w 608697"/>
              <a:gd name="connsiteY35" fmla="*/ 460004 h 568475"/>
              <a:gd name="connsiteX36" fmla="*/ 420884 w 608697"/>
              <a:gd name="connsiteY36" fmla="*/ 460004 h 568475"/>
              <a:gd name="connsiteX37" fmla="*/ 320861 w 608697"/>
              <a:gd name="connsiteY37" fmla="*/ 497769 h 568475"/>
              <a:gd name="connsiteX38" fmla="*/ 320861 w 608697"/>
              <a:gd name="connsiteY38" fmla="*/ 67610 h 568475"/>
              <a:gd name="connsiteX39" fmla="*/ 420884 w 608697"/>
              <a:gd name="connsiteY39" fmla="*/ 29920 h 568475"/>
              <a:gd name="connsiteX40" fmla="*/ 19622 w 608697"/>
              <a:gd name="connsiteY40" fmla="*/ 29920 h 568475"/>
              <a:gd name="connsiteX41" fmla="*/ 187860 w 608697"/>
              <a:gd name="connsiteY41" fmla="*/ 29920 h 568475"/>
              <a:gd name="connsiteX42" fmla="*/ 287907 w 608697"/>
              <a:gd name="connsiteY42" fmla="*/ 67610 h 568475"/>
              <a:gd name="connsiteX43" fmla="*/ 287907 w 608697"/>
              <a:gd name="connsiteY43" fmla="*/ 497769 h 568475"/>
              <a:gd name="connsiteX44" fmla="*/ 187860 w 608697"/>
              <a:gd name="connsiteY44" fmla="*/ 460004 h 568475"/>
              <a:gd name="connsiteX45" fmla="*/ 19622 w 608697"/>
              <a:gd name="connsiteY45" fmla="*/ 460004 h 568475"/>
              <a:gd name="connsiteX46" fmla="*/ 0 w 608697"/>
              <a:gd name="connsiteY46" fmla="*/ 440489 h 568475"/>
              <a:gd name="connsiteX47" fmla="*/ 0 w 608697"/>
              <a:gd name="connsiteY47" fmla="*/ 49435 h 568475"/>
              <a:gd name="connsiteX48" fmla="*/ 19622 w 608697"/>
              <a:gd name="connsiteY48" fmla="*/ 29920 h 568475"/>
              <a:gd name="connsiteX49" fmla="*/ 484356 w 608697"/>
              <a:gd name="connsiteY49" fmla="*/ 0 h 568475"/>
              <a:gd name="connsiteX50" fmla="*/ 515833 w 608697"/>
              <a:gd name="connsiteY50" fmla="*/ 0 h 568475"/>
              <a:gd name="connsiteX51" fmla="*/ 535450 w 608697"/>
              <a:gd name="connsiteY51" fmla="*/ 19586 h 568475"/>
              <a:gd name="connsiteX52" fmla="*/ 535450 w 608697"/>
              <a:gd name="connsiteY52" fmla="*/ 29937 h 568475"/>
              <a:gd name="connsiteX53" fmla="*/ 535450 w 608697"/>
              <a:gd name="connsiteY53" fmla="*/ 162791 h 568475"/>
              <a:gd name="connsiteX54" fmla="*/ 530378 w 608697"/>
              <a:gd name="connsiteY54" fmla="*/ 175898 h 568475"/>
              <a:gd name="connsiteX55" fmla="*/ 507404 w 608697"/>
              <a:gd name="connsiteY55" fmla="*/ 201367 h 568475"/>
              <a:gd name="connsiteX56" fmla="*/ 500095 w 608697"/>
              <a:gd name="connsiteY56" fmla="*/ 204569 h 568475"/>
              <a:gd name="connsiteX57" fmla="*/ 492860 w 608697"/>
              <a:gd name="connsiteY57" fmla="*/ 201367 h 568475"/>
              <a:gd name="connsiteX58" fmla="*/ 469811 w 608697"/>
              <a:gd name="connsiteY58" fmla="*/ 175898 h 568475"/>
              <a:gd name="connsiteX59" fmla="*/ 464814 w 608697"/>
              <a:gd name="connsiteY59" fmla="*/ 162791 h 568475"/>
              <a:gd name="connsiteX60" fmla="*/ 464814 w 608697"/>
              <a:gd name="connsiteY60" fmla="*/ 29937 h 568475"/>
              <a:gd name="connsiteX61" fmla="*/ 464814 w 608697"/>
              <a:gd name="connsiteY61" fmla="*/ 19586 h 568475"/>
              <a:gd name="connsiteX62" fmla="*/ 484356 w 608697"/>
              <a:gd name="connsiteY62" fmla="*/ 0 h 56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8697" h="568475">
                <a:moveTo>
                  <a:pt x="420884" y="485137"/>
                </a:moveTo>
                <a:lnTo>
                  <a:pt x="589080" y="485137"/>
                </a:lnTo>
                <a:cubicBezTo>
                  <a:pt x="599896" y="485137"/>
                  <a:pt x="608697" y="493851"/>
                  <a:pt x="608697" y="504650"/>
                </a:cubicBezTo>
                <a:lnTo>
                  <a:pt x="608697" y="511203"/>
                </a:lnTo>
                <a:cubicBezTo>
                  <a:pt x="608697" y="522002"/>
                  <a:pt x="599896" y="530716"/>
                  <a:pt x="589080" y="530716"/>
                </a:cubicBezTo>
                <a:lnTo>
                  <a:pt x="418721" y="530716"/>
                </a:lnTo>
                <a:cubicBezTo>
                  <a:pt x="386051" y="530716"/>
                  <a:pt x="355172" y="543526"/>
                  <a:pt x="330483" y="564900"/>
                </a:cubicBezTo>
                <a:cubicBezTo>
                  <a:pt x="327723" y="567283"/>
                  <a:pt x="324292" y="568475"/>
                  <a:pt x="320861" y="568475"/>
                </a:cubicBezTo>
                <a:lnTo>
                  <a:pt x="320861" y="526992"/>
                </a:lnTo>
                <a:cubicBezTo>
                  <a:pt x="320861" y="521556"/>
                  <a:pt x="323621" y="516491"/>
                  <a:pt x="328096" y="513438"/>
                </a:cubicBezTo>
                <a:cubicBezTo>
                  <a:pt x="355395" y="495042"/>
                  <a:pt x="387617" y="485137"/>
                  <a:pt x="420884" y="485137"/>
                </a:cubicBezTo>
                <a:close/>
                <a:moveTo>
                  <a:pt x="19622" y="485137"/>
                </a:moveTo>
                <a:lnTo>
                  <a:pt x="187860" y="485137"/>
                </a:lnTo>
                <a:cubicBezTo>
                  <a:pt x="221134" y="485137"/>
                  <a:pt x="253364" y="495042"/>
                  <a:pt x="280670" y="513438"/>
                </a:cubicBezTo>
                <a:cubicBezTo>
                  <a:pt x="285147" y="516491"/>
                  <a:pt x="287907" y="521556"/>
                  <a:pt x="287907" y="526992"/>
                </a:cubicBezTo>
                <a:lnTo>
                  <a:pt x="287907" y="568475"/>
                </a:lnTo>
                <a:cubicBezTo>
                  <a:pt x="284400" y="568475"/>
                  <a:pt x="280969" y="567283"/>
                  <a:pt x="278134" y="564826"/>
                </a:cubicBezTo>
                <a:cubicBezTo>
                  <a:pt x="253215" y="542856"/>
                  <a:pt x="221134" y="530716"/>
                  <a:pt x="187860" y="530716"/>
                </a:cubicBezTo>
                <a:lnTo>
                  <a:pt x="19622" y="530716"/>
                </a:lnTo>
                <a:cubicBezTo>
                  <a:pt x="8804" y="530716"/>
                  <a:pt x="0" y="522002"/>
                  <a:pt x="0" y="511203"/>
                </a:cubicBezTo>
                <a:lnTo>
                  <a:pt x="0" y="504650"/>
                </a:lnTo>
                <a:cubicBezTo>
                  <a:pt x="0" y="493851"/>
                  <a:pt x="8804" y="485137"/>
                  <a:pt x="19622" y="485137"/>
                </a:cubicBezTo>
                <a:close/>
                <a:moveTo>
                  <a:pt x="420884" y="29920"/>
                </a:moveTo>
                <a:lnTo>
                  <a:pt x="438710" y="29920"/>
                </a:lnTo>
                <a:lnTo>
                  <a:pt x="438710" y="162804"/>
                </a:lnTo>
                <a:cubicBezTo>
                  <a:pt x="438710" y="174126"/>
                  <a:pt x="442887" y="184926"/>
                  <a:pt x="450421" y="193343"/>
                </a:cubicBezTo>
                <a:lnTo>
                  <a:pt x="473469" y="218817"/>
                </a:lnTo>
                <a:cubicBezTo>
                  <a:pt x="480256" y="226341"/>
                  <a:pt x="489953" y="230661"/>
                  <a:pt x="500097" y="230661"/>
                </a:cubicBezTo>
                <a:cubicBezTo>
                  <a:pt x="510241" y="230661"/>
                  <a:pt x="520012" y="226341"/>
                  <a:pt x="526799" y="218817"/>
                </a:cubicBezTo>
                <a:lnTo>
                  <a:pt x="549772" y="193343"/>
                </a:lnTo>
                <a:cubicBezTo>
                  <a:pt x="557380" y="184926"/>
                  <a:pt x="561557" y="174126"/>
                  <a:pt x="561557" y="162804"/>
                </a:cubicBezTo>
                <a:lnTo>
                  <a:pt x="561557" y="29920"/>
                </a:lnTo>
                <a:lnTo>
                  <a:pt x="589080" y="29920"/>
                </a:lnTo>
                <a:cubicBezTo>
                  <a:pt x="599896" y="29920"/>
                  <a:pt x="608697" y="38635"/>
                  <a:pt x="608697" y="49435"/>
                </a:cubicBezTo>
                <a:lnTo>
                  <a:pt x="608697" y="440489"/>
                </a:lnTo>
                <a:cubicBezTo>
                  <a:pt x="608697" y="451289"/>
                  <a:pt x="599896" y="460004"/>
                  <a:pt x="589080" y="460004"/>
                </a:cubicBezTo>
                <a:lnTo>
                  <a:pt x="420884" y="460004"/>
                </a:lnTo>
                <a:cubicBezTo>
                  <a:pt x="384037" y="460004"/>
                  <a:pt x="348533" y="473412"/>
                  <a:pt x="320861" y="497769"/>
                </a:cubicBezTo>
                <a:lnTo>
                  <a:pt x="320861" y="67610"/>
                </a:lnTo>
                <a:cubicBezTo>
                  <a:pt x="348533" y="43327"/>
                  <a:pt x="384037" y="29920"/>
                  <a:pt x="420884" y="29920"/>
                </a:cubicBezTo>
                <a:close/>
                <a:moveTo>
                  <a:pt x="19622" y="29920"/>
                </a:moveTo>
                <a:lnTo>
                  <a:pt x="187860" y="29920"/>
                </a:lnTo>
                <a:cubicBezTo>
                  <a:pt x="224715" y="29920"/>
                  <a:pt x="260228" y="43327"/>
                  <a:pt x="287907" y="67610"/>
                </a:cubicBezTo>
                <a:lnTo>
                  <a:pt x="287907" y="497769"/>
                </a:lnTo>
                <a:cubicBezTo>
                  <a:pt x="260228" y="473412"/>
                  <a:pt x="224715" y="460004"/>
                  <a:pt x="187860" y="460004"/>
                </a:cubicBezTo>
                <a:lnTo>
                  <a:pt x="19622" y="460004"/>
                </a:lnTo>
                <a:cubicBezTo>
                  <a:pt x="8804" y="460004"/>
                  <a:pt x="0" y="451289"/>
                  <a:pt x="0" y="440489"/>
                </a:cubicBezTo>
                <a:lnTo>
                  <a:pt x="0" y="49435"/>
                </a:lnTo>
                <a:cubicBezTo>
                  <a:pt x="0" y="38635"/>
                  <a:pt x="8804" y="29920"/>
                  <a:pt x="19622" y="29920"/>
                </a:cubicBezTo>
                <a:close/>
                <a:moveTo>
                  <a:pt x="484356" y="0"/>
                </a:moveTo>
                <a:lnTo>
                  <a:pt x="515833" y="0"/>
                </a:lnTo>
                <a:cubicBezTo>
                  <a:pt x="526648" y="0"/>
                  <a:pt x="535450" y="8787"/>
                  <a:pt x="535450" y="19586"/>
                </a:cubicBezTo>
                <a:lnTo>
                  <a:pt x="535450" y="29937"/>
                </a:lnTo>
                <a:lnTo>
                  <a:pt x="535450" y="162791"/>
                </a:lnTo>
                <a:cubicBezTo>
                  <a:pt x="535450" y="167632"/>
                  <a:pt x="533660" y="172249"/>
                  <a:pt x="530378" y="175898"/>
                </a:cubicBezTo>
                <a:lnTo>
                  <a:pt x="507404" y="201367"/>
                </a:lnTo>
                <a:cubicBezTo>
                  <a:pt x="505465" y="203526"/>
                  <a:pt x="502780" y="204569"/>
                  <a:pt x="500095" y="204569"/>
                </a:cubicBezTo>
                <a:cubicBezTo>
                  <a:pt x="497409" y="204569"/>
                  <a:pt x="494799" y="203526"/>
                  <a:pt x="492860" y="201367"/>
                </a:cubicBezTo>
                <a:lnTo>
                  <a:pt x="469811" y="175898"/>
                </a:lnTo>
                <a:cubicBezTo>
                  <a:pt x="466604" y="172249"/>
                  <a:pt x="464814" y="167632"/>
                  <a:pt x="464814" y="162791"/>
                </a:cubicBezTo>
                <a:lnTo>
                  <a:pt x="464814" y="29937"/>
                </a:lnTo>
                <a:lnTo>
                  <a:pt x="464814" y="19586"/>
                </a:lnTo>
                <a:cubicBezTo>
                  <a:pt x="464814" y="8787"/>
                  <a:pt x="473541" y="0"/>
                  <a:pt x="484356" y="0"/>
                </a:cubicBezTo>
                <a:close/>
              </a:path>
            </a:pathLst>
          </a:custGeom>
          <a:solidFill>
            <a:schemeClr val="accent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9184" name="书2"/>
          <p:cNvSpPr>
            <a:spLocks noChangeAspect="1"/>
          </p:cNvSpPr>
          <p:nvPr/>
        </p:nvSpPr>
        <p:spPr bwMode="auto">
          <a:xfrm>
            <a:off x="5833114" y="2085330"/>
            <a:ext cx="525774" cy="474822"/>
          </a:xfrm>
          <a:custGeom>
            <a:avLst/>
            <a:gdLst>
              <a:gd name="T0" fmla="*/ 0 w 783"/>
              <a:gd name="T1" fmla="*/ 251 h 708"/>
              <a:gd name="T2" fmla="*/ 0 w 783"/>
              <a:gd name="T3" fmla="*/ 327 h 708"/>
              <a:gd name="T4" fmla="*/ 0 w 783"/>
              <a:gd name="T5" fmla="*/ 372 h 708"/>
              <a:gd name="T6" fmla="*/ 0 w 783"/>
              <a:gd name="T7" fmla="*/ 449 h 708"/>
              <a:gd name="T8" fmla="*/ 0 w 783"/>
              <a:gd name="T9" fmla="*/ 494 h 708"/>
              <a:gd name="T10" fmla="*/ 0 w 783"/>
              <a:gd name="T11" fmla="*/ 570 h 708"/>
              <a:gd name="T12" fmla="*/ 783 w 783"/>
              <a:gd name="T13" fmla="*/ 458 h 708"/>
              <a:gd name="T14" fmla="*/ 783 w 783"/>
              <a:gd name="T15" fmla="*/ 381 h 708"/>
              <a:gd name="T16" fmla="*/ 783 w 783"/>
              <a:gd name="T17" fmla="*/ 319 h 708"/>
              <a:gd name="T18" fmla="*/ 783 w 783"/>
              <a:gd name="T19" fmla="*/ 242 h 708"/>
              <a:gd name="T20" fmla="*/ 771 w 783"/>
              <a:gd name="T21" fmla="*/ 193 h 708"/>
              <a:gd name="T22" fmla="*/ 38 w 783"/>
              <a:gd name="T23" fmla="*/ 254 h 708"/>
              <a:gd name="T24" fmla="*/ 19 w 783"/>
              <a:gd name="T25" fmla="*/ 327 h 708"/>
              <a:gd name="T26" fmla="*/ 19 w 783"/>
              <a:gd name="T27" fmla="*/ 270 h 708"/>
              <a:gd name="T28" fmla="*/ 30 w 783"/>
              <a:gd name="T29" fmla="*/ 316 h 708"/>
              <a:gd name="T30" fmla="*/ 19 w 783"/>
              <a:gd name="T31" fmla="*/ 327 h 708"/>
              <a:gd name="T32" fmla="*/ 42 w 783"/>
              <a:gd name="T33" fmla="*/ 359 h 708"/>
              <a:gd name="T34" fmla="*/ 19 w 783"/>
              <a:gd name="T35" fmla="*/ 437 h 708"/>
              <a:gd name="T36" fmla="*/ 30 w 783"/>
              <a:gd name="T37" fmla="*/ 400 h 708"/>
              <a:gd name="T38" fmla="*/ 30 w 783"/>
              <a:gd name="T39" fmla="*/ 459 h 708"/>
              <a:gd name="T40" fmla="*/ 38 w 783"/>
              <a:gd name="T41" fmla="*/ 497 h 708"/>
              <a:gd name="T42" fmla="*/ 19 w 783"/>
              <a:gd name="T43" fmla="*/ 570 h 708"/>
              <a:gd name="T44" fmla="*/ 19 w 783"/>
              <a:gd name="T45" fmla="*/ 513 h 708"/>
              <a:gd name="T46" fmla="*/ 30 w 783"/>
              <a:gd name="T47" fmla="*/ 559 h 708"/>
              <a:gd name="T48" fmla="*/ 19 w 783"/>
              <a:gd name="T49" fmla="*/ 570 h 708"/>
              <a:gd name="T50" fmla="*/ 42 w 783"/>
              <a:gd name="T51" fmla="*/ 544 h 708"/>
              <a:gd name="T52" fmla="*/ 74 w 783"/>
              <a:gd name="T53" fmla="*/ 532 h 708"/>
              <a:gd name="T54" fmla="*/ 758 w 783"/>
              <a:gd name="T55" fmla="*/ 391 h 708"/>
              <a:gd name="T56" fmla="*/ 758 w 783"/>
              <a:gd name="T57" fmla="*/ 448 h 708"/>
              <a:gd name="T58" fmla="*/ 734 w 783"/>
              <a:gd name="T59" fmla="*/ 347 h 708"/>
              <a:gd name="T60" fmla="*/ 656 w 783"/>
              <a:gd name="T61" fmla="*/ 393 h 708"/>
              <a:gd name="T62" fmla="*/ 127 w 783"/>
              <a:gd name="T63" fmla="*/ 493 h 708"/>
              <a:gd name="T64" fmla="*/ 48 w 783"/>
              <a:gd name="T65" fmla="*/ 466 h 708"/>
              <a:gd name="T66" fmla="*/ 42 w 783"/>
              <a:gd name="T67" fmla="*/ 423 h 708"/>
              <a:gd name="T68" fmla="*/ 75 w 783"/>
              <a:gd name="T69" fmla="*/ 411 h 708"/>
              <a:gd name="T70" fmla="*/ 145 w 783"/>
              <a:gd name="T71" fmla="*/ 435 h 708"/>
              <a:gd name="T72" fmla="*/ 583 w 783"/>
              <a:gd name="T73" fmla="*/ 372 h 708"/>
              <a:gd name="T74" fmla="*/ 665 w 783"/>
              <a:gd name="T75" fmla="*/ 324 h 708"/>
              <a:gd name="T76" fmla="*/ 758 w 783"/>
              <a:gd name="T77" fmla="*/ 269 h 708"/>
              <a:gd name="T78" fmla="*/ 758 w 783"/>
              <a:gd name="T79" fmla="*/ 326 h 708"/>
              <a:gd name="T80" fmla="*/ 726 w 783"/>
              <a:gd name="T81" fmla="*/ 223 h 708"/>
              <a:gd name="T82" fmla="*/ 723 w 783"/>
              <a:gd name="T83" fmla="*/ 232 h 708"/>
              <a:gd name="T84" fmla="*/ 602 w 783"/>
              <a:gd name="T85" fmla="*/ 302 h 708"/>
              <a:gd name="T86" fmla="*/ 522 w 783"/>
              <a:gd name="T87" fmla="*/ 349 h 708"/>
              <a:gd name="T88" fmla="*/ 207 w 783"/>
              <a:gd name="T89" fmla="*/ 399 h 708"/>
              <a:gd name="T90" fmla="*/ 135 w 783"/>
              <a:gd name="T91" fmla="*/ 374 h 708"/>
              <a:gd name="T92" fmla="*/ 54 w 783"/>
              <a:gd name="T93" fmla="*/ 346 h 708"/>
              <a:gd name="T94" fmla="*/ 42 w 783"/>
              <a:gd name="T95" fmla="*/ 309 h 708"/>
              <a:gd name="T96" fmla="*/ 67 w 783"/>
              <a:gd name="T97" fmla="*/ 287 h 708"/>
              <a:gd name="T98" fmla="*/ 129 w 783"/>
              <a:gd name="T99" fmla="*/ 308 h 708"/>
              <a:gd name="T100" fmla="*/ 249 w 783"/>
              <a:gd name="T101" fmla="*/ 349 h 708"/>
              <a:gd name="T102" fmla="*/ 322 w 783"/>
              <a:gd name="T103" fmla="*/ 374 h 708"/>
              <a:gd name="T104" fmla="*/ 463 w 783"/>
              <a:gd name="T105" fmla="*/ 320 h 708"/>
              <a:gd name="T106" fmla="*/ 534 w 783"/>
              <a:gd name="T107" fmla="*/ 279 h 708"/>
              <a:gd name="T108" fmla="*/ 660 w 783"/>
              <a:gd name="T109" fmla="*/ 205 h 708"/>
              <a:gd name="T110" fmla="*/ 716 w 783"/>
              <a:gd name="T111" fmla="*/ 172 h 708"/>
              <a:gd name="T112" fmla="*/ 758 w 783"/>
              <a:gd name="T113" fmla="*/ 195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708">
                <a:moveTo>
                  <a:pt x="783" y="138"/>
                </a:moveTo>
                <a:lnTo>
                  <a:pt x="783" y="121"/>
                </a:lnTo>
                <a:lnTo>
                  <a:pt x="431" y="0"/>
                </a:lnTo>
                <a:lnTo>
                  <a:pt x="0" y="251"/>
                </a:lnTo>
                <a:lnTo>
                  <a:pt x="0" y="255"/>
                </a:lnTo>
                <a:lnTo>
                  <a:pt x="0" y="264"/>
                </a:lnTo>
                <a:lnTo>
                  <a:pt x="0" y="268"/>
                </a:lnTo>
                <a:lnTo>
                  <a:pt x="0" y="327"/>
                </a:lnTo>
                <a:lnTo>
                  <a:pt x="0" y="340"/>
                </a:lnTo>
                <a:lnTo>
                  <a:pt x="0" y="344"/>
                </a:lnTo>
                <a:lnTo>
                  <a:pt x="30" y="355"/>
                </a:lnTo>
                <a:lnTo>
                  <a:pt x="0" y="372"/>
                </a:lnTo>
                <a:lnTo>
                  <a:pt x="0" y="376"/>
                </a:lnTo>
                <a:lnTo>
                  <a:pt x="0" y="385"/>
                </a:lnTo>
                <a:lnTo>
                  <a:pt x="0" y="389"/>
                </a:lnTo>
                <a:lnTo>
                  <a:pt x="0" y="449"/>
                </a:lnTo>
                <a:lnTo>
                  <a:pt x="0" y="462"/>
                </a:lnTo>
                <a:lnTo>
                  <a:pt x="0" y="466"/>
                </a:lnTo>
                <a:lnTo>
                  <a:pt x="30" y="476"/>
                </a:lnTo>
                <a:lnTo>
                  <a:pt x="0" y="494"/>
                </a:lnTo>
                <a:lnTo>
                  <a:pt x="0" y="498"/>
                </a:lnTo>
                <a:lnTo>
                  <a:pt x="0" y="507"/>
                </a:lnTo>
                <a:lnTo>
                  <a:pt x="0" y="511"/>
                </a:lnTo>
                <a:lnTo>
                  <a:pt x="0" y="570"/>
                </a:lnTo>
                <a:lnTo>
                  <a:pt x="0" y="583"/>
                </a:lnTo>
                <a:lnTo>
                  <a:pt x="0" y="588"/>
                </a:lnTo>
                <a:lnTo>
                  <a:pt x="351" y="708"/>
                </a:lnTo>
                <a:lnTo>
                  <a:pt x="783" y="458"/>
                </a:lnTo>
                <a:lnTo>
                  <a:pt x="783" y="441"/>
                </a:lnTo>
                <a:lnTo>
                  <a:pt x="771" y="436"/>
                </a:lnTo>
                <a:lnTo>
                  <a:pt x="771" y="388"/>
                </a:lnTo>
                <a:lnTo>
                  <a:pt x="783" y="381"/>
                </a:lnTo>
                <a:lnTo>
                  <a:pt x="783" y="364"/>
                </a:lnTo>
                <a:lnTo>
                  <a:pt x="753" y="354"/>
                </a:lnTo>
                <a:lnTo>
                  <a:pt x="783" y="336"/>
                </a:lnTo>
                <a:lnTo>
                  <a:pt x="783" y="319"/>
                </a:lnTo>
                <a:lnTo>
                  <a:pt x="771" y="315"/>
                </a:lnTo>
                <a:lnTo>
                  <a:pt x="771" y="267"/>
                </a:lnTo>
                <a:lnTo>
                  <a:pt x="783" y="260"/>
                </a:lnTo>
                <a:lnTo>
                  <a:pt x="783" y="242"/>
                </a:lnTo>
                <a:lnTo>
                  <a:pt x="753" y="232"/>
                </a:lnTo>
                <a:lnTo>
                  <a:pt x="783" y="215"/>
                </a:lnTo>
                <a:lnTo>
                  <a:pt x="783" y="198"/>
                </a:lnTo>
                <a:lnTo>
                  <a:pt x="771" y="193"/>
                </a:lnTo>
                <a:lnTo>
                  <a:pt x="771" y="145"/>
                </a:lnTo>
                <a:lnTo>
                  <a:pt x="783" y="138"/>
                </a:lnTo>
                <a:close/>
                <a:moveTo>
                  <a:pt x="448" y="16"/>
                </a:moveTo>
                <a:lnTo>
                  <a:pt x="38" y="254"/>
                </a:lnTo>
                <a:lnTo>
                  <a:pt x="22" y="248"/>
                </a:lnTo>
                <a:lnTo>
                  <a:pt x="432" y="10"/>
                </a:lnTo>
                <a:lnTo>
                  <a:pt x="448" y="16"/>
                </a:lnTo>
                <a:close/>
                <a:moveTo>
                  <a:pt x="19" y="327"/>
                </a:moveTo>
                <a:lnTo>
                  <a:pt x="19" y="323"/>
                </a:lnTo>
                <a:lnTo>
                  <a:pt x="19" y="316"/>
                </a:lnTo>
                <a:lnTo>
                  <a:pt x="19" y="274"/>
                </a:lnTo>
                <a:lnTo>
                  <a:pt x="19" y="270"/>
                </a:lnTo>
                <a:lnTo>
                  <a:pt x="30" y="274"/>
                </a:lnTo>
                <a:lnTo>
                  <a:pt x="30" y="278"/>
                </a:lnTo>
                <a:lnTo>
                  <a:pt x="30" y="309"/>
                </a:lnTo>
                <a:lnTo>
                  <a:pt x="30" y="316"/>
                </a:lnTo>
                <a:lnTo>
                  <a:pt x="30" y="331"/>
                </a:lnTo>
                <a:lnTo>
                  <a:pt x="30" y="337"/>
                </a:lnTo>
                <a:lnTo>
                  <a:pt x="19" y="334"/>
                </a:lnTo>
                <a:lnTo>
                  <a:pt x="19" y="327"/>
                </a:lnTo>
                <a:close/>
                <a:moveTo>
                  <a:pt x="57" y="364"/>
                </a:moveTo>
                <a:lnTo>
                  <a:pt x="38" y="375"/>
                </a:lnTo>
                <a:lnTo>
                  <a:pt x="22" y="370"/>
                </a:lnTo>
                <a:lnTo>
                  <a:pt x="42" y="359"/>
                </a:lnTo>
                <a:lnTo>
                  <a:pt x="57" y="364"/>
                </a:lnTo>
                <a:close/>
                <a:moveTo>
                  <a:pt x="19" y="449"/>
                </a:moveTo>
                <a:lnTo>
                  <a:pt x="19" y="444"/>
                </a:lnTo>
                <a:lnTo>
                  <a:pt x="19" y="437"/>
                </a:lnTo>
                <a:lnTo>
                  <a:pt x="19" y="396"/>
                </a:lnTo>
                <a:lnTo>
                  <a:pt x="19" y="392"/>
                </a:lnTo>
                <a:lnTo>
                  <a:pt x="30" y="395"/>
                </a:lnTo>
                <a:lnTo>
                  <a:pt x="30" y="400"/>
                </a:lnTo>
                <a:lnTo>
                  <a:pt x="30" y="431"/>
                </a:lnTo>
                <a:lnTo>
                  <a:pt x="30" y="438"/>
                </a:lnTo>
                <a:lnTo>
                  <a:pt x="30" y="452"/>
                </a:lnTo>
                <a:lnTo>
                  <a:pt x="30" y="459"/>
                </a:lnTo>
                <a:lnTo>
                  <a:pt x="19" y="455"/>
                </a:lnTo>
                <a:lnTo>
                  <a:pt x="19" y="449"/>
                </a:lnTo>
                <a:close/>
                <a:moveTo>
                  <a:pt x="57" y="486"/>
                </a:moveTo>
                <a:lnTo>
                  <a:pt x="38" y="497"/>
                </a:lnTo>
                <a:lnTo>
                  <a:pt x="22" y="491"/>
                </a:lnTo>
                <a:lnTo>
                  <a:pt x="42" y="480"/>
                </a:lnTo>
                <a:lnTo>
                  <a:pt x="57" y="486"/>
                </a:lnTo>
                <a:close/>
                <a:moveTo>
                  <a:pt x="19" y="570"/>
                </a:moveTo>
                <a:lnTo>
                  <a:pt x="19" y="566"/>
                </a:lnTo>
                <a:lnTo>
                  <a:pt x="19" y="559"/>
                </a:lnTo>
                <a:lnTo>
                  <a:pt x="19" y="517"/>
                </a:lnTo>
                <a:lnTo>
                  <a:pt x="19" y="513"/>
                </a:lnTo>
                <a:lnTo>
                  <a:pt x="30" y="517"/>
                </a:lnTo>
                <a:lnTo>
                  <a:pt x="30" y="521"/>
                </a:lnTo>
                <a:lnTo>
                  <a:pt x="30" y="552"/>
                </a:lnTo>
                <a:lnTo>
                  <a:pt x="30" y="559"/>
                </a:lnTo>
                <a:lnTo>
                  <a:pt x="30" y="574"/>
                </a:lnTo>
                <a:lnTo>
                  <a:pt x="30" y="581"/>
                </a:lnTo>
                <a:lnTo>
                  <a:pt x="19" y="577"/>
                </a:lnTo>
                <a:lnTo>
                  <a:pt x="19" y="570"/>
                </a:lnTo>
                <a:close/>
                <a:moveTo>
                  <a:pt x="42" y="585"/>
                </a:moveTo>
                <a:lnTo>
                  <a:pt x="42" y="578"/>
                </a:lnTo>
                <a:lnTo>
                  <a:pt x="42" y="552"/>
                </a:lnTo>
                <a:lnTo>
                  <a:pt x="42" y="544"/>
                </a:lnTo>
                <a:lnTo>
                  <a:pt x="42" y="525"/>
                </a:lnTo>
                <a:lnTo>
                  <a:pt x="42" y="521"/>
                </a:lnTo>
                <a:lnTo>
                  <a:pt x="67" y="529"/>
                </a:lnTo>
                <a:lnTo>
                  <a:pt x="74" y="532"/>
                </a:lnTo>
                <a:lnTo>
                  <a:pt x="351" y="627"/>
                </a:lnTo>
                <a:lnTo>
                  <a:pt x="709" y="419"/>
                </a:lnTo>
                <a:lnTo>
                  <a:pt x="716" y="415"/>
                </a:lnTo>
                <a:lnTo>
                  <a:pt x="758" y="391"/>
                </a:lnTo>
                <a:lnTo>
                  <a:pt x="758" y="395"/>
                </a:lnTo>
                <a:lnTo>
                  <a:pt x="758" y="431"/>
                </a:lnTo>
                <a:lnTo>
                  <a:pt x="758" y="438"/>
                </a:lnTo>
                <a:lnTo>
                  <a:pt x="758" y="448"/>
                </a:lnTo>
                <a:lnTo>
                  <a:pt x="758" y="455"/>
                </a:lnTo>
                <a:lnTo>
                  <a:pt x="351" y="691"/>
                </a:lnTo>
                <a:lnTo>
                  <a:pt x="42" y="585"/>
                </a:lnTo>
                <a:close/>
                <a:moveTo>
                  <a:pt x="734" y="347"/>
                </a:moveTo>
                <a:lnTo>
                  <a:pt x="734" y="347"/>
                </a:lnTo>
                <a:lnTo>
                  <a:pt x="729" y="350"/>
                </a:lnTo>
                <a:lnTo>
                  <a:pt x="723" y="354"/>
                </a:lnTo>
                <a:lnTo>
                  <a:pt x="656" y="393"/>
                </a:lnTo>
                <a:lnTo>
                  <a:pt x="649" y="397"/>
                </a:lnTo>
                <a:lnTo>
                  <a:pt x="351" y="570"/>
                </a:lnTo>
                <a:lnTo>
                  <a:pt x="135" y="495"/>
                </a:lnTo>
                <a:lnTo>
                  <a:pt x="127" y="493"/>
                </a:lnTo>
                <a:lnTo>
                  <a:pt x="76" y="475"/>
                </a:lnTo>
                <a:lnTo>
                  <a:pt x="60" y="469"/>
                </a:lnTo>
                <a:lnTo>
                  <a:pt x="54" y="467"/>
                </a:lnTo>
                <a:lnTo>
                  <a:pt x="48" y="466"/>
                </a:lnTo>
                <a:lnTo>
                  <a:pt x="42" y="463"/>
                </a:lnTo>
                <a:lnTo>
                  <a:pt x="42" y="457"/>
                </a:lnTo>
                <a:lnTo>
                  <a:pt x="42" y="430"/>
                </a:lnTo>
                <a:lnTo>
                  <a:pt x="42" y="423"/>
                </a:lnTo>
                <a:lnTo>
                  <a:pt x="42" y="404"/>
                </a:lnTo>
                <a:lnTo>
                  <a:pt x="42" y="400"/>
                </a:lnTo>
                <a:lnTo>
                  <a:pt x="67" y="408"/>
                </a:lnTo>
                <a:lnTo>
                  <a:pt x="75" y="411"/>
                </a:lnTo>
                <a:lnTo>
                  <a:pt x="117" y="425"/>
                </a:lnTo>
                <a:lnTo>
                  <a:pt x="123" y="427"/>
                </a:lnTo>
                <a:lnTo>
                  <a:pt x="129" y="429"/>
                </a:lnTo>
                <a:lnTo>
                  <a:pt x="145" y="435"/>
                </a:lnTo>
                <a:lnTo>
                  <a:pt x="194" y="452"/>
                </a:lnTo>
                <a:lnTo>
                  <a:pt x="202" y="454"/>
                </a:lnTo>
                <a:lnTo>
                  <a:pt x="352" y="506"/>
                </a:lnTo>
                <a:lnTo>
                  <a:pt x="583" y="372"/>
                </a:lnTo>
                <a:lnTo>
                  <a:pt x="589" y="367"/>
                </a:lnTo>
                <a:lnTo>
                  <a:pt x="654" y="330"/>
                </a:lnTo>
                <a:lnTo>
                  <a:pt x="660" y="327"/>
                </a:lnTo>
                <a:lnTo>
                  <a:pt x="665" y="324"/>
                </a:lnTo>
                <a:lnTo>
                  <a:pt x="665" y="324"/>
                </a:lnTo>
                <a:lnTo>
                  <a:pt x="709" y="298"/>
                </a:lnTo>
                <a:lnTo>
                  <a:pt x="716" y="294"/>
                </a:lnTo>
                <a:lnTo>
                  <a:pt x="758" y="269"/>
                </a:lnTo>
                <a:lnTo>
                  <a:pt x="758" y="274"/>
                </a:lnTo>
                <a:lnTo>
                  <a:pt x="758" y="310"/>
                </a:lnTo>
                <a:lnTo>
                  <a:pt x="758" y="317"/>
                </a:lnTo>
                <a:lnTo>
                  <a:pt x="758" y="326"/>
                </a:lnTo>
                <a:lnTo>
                  <a:pt x="758" y="333"/>
                </a:lnTo>
                <a:lnTo>
                  <a:pt x="734" y="347"/>
                </a:lnTo>
                <a:close/>
                <a:moveTo>
                  <a:pt x="734" y="226"/>
                </a:moveTo>
                <a:lnTo>
                  <a:pt x="726" y="223"/>
                </a:lnTo>
                <a:lnTo>
                  <a:pt x="726" y="223"/>
                </a:lnTo>
                <a:lnTo>
                  <a:pt x="734" y="226"/>
                </a:lnTo>
                <a:lnTo>
                  <a:pt x="729" y="229"/>
                </a:lnTo>
                <a:lnTo>
                  <a:pt x="723" y="232"/>
                </a:lnTo>
                <a:lnTo>
                  <a:pt x="656" y="271"/>
                </a:lnTo>
                <a:lnTo>
                  <a:pt x="649" y="275"/>
                </a:lnTo>
                <a:lnTo>
                  <a:pt x="603" y="302"/>
                </a:lnTo>
                <a:lnTo>
                  <a:pt x="602" y="302"/>
                </a:lnTo>
                <a:lnTo>
                  <a:pt x="597" y="305"/>
                </a:lnTo>
                <a:lnTo>
                  <a:pt x="592" y="308"/>
                </a:lnTo>
                <a:lnTo>
                  <a:pt x="529" y="345"/>
                </a:lnTo>
                <a:lnTo>
                  <a:pt x="522" y="349"/>
                </a:lnTo>
                <a:lnTo>
                  <a:pt x="351" y="448"/>
                </a:lnTo>
                <a:lnTo>
                  <a:pt x="263" y="418"/>
                </a:lnTo>
                <a:lnTo>
                  <a:pt x="255" y="415"/>
                </a:lnTo>
                <a:lnTo>
                  <a:pt x="207" y="399"/>
                </a:lnTo>
                <a:lnTo>
                  <a:pt x="192" y="393"/>
                </a:lnTo>
                <a:lnTo>
                  <a:pt x="186" y="391"/>
                </a:lnTo>
                <a:lnTo>
                  <a:pt x="180" y="389"/>
                </a:lnTo>
                <a:lnTo>
                  <a:pt x="135" y="374"/>
                </a:lnTo>
                <a:lnTo>
                  <a:pt x="127" y="371"/>
                </a:lnTo>
                <a:lnTo>
                  <a:pt x="76" y="353"/>
                </a:lnTo>
                <a:lnTo>
                  <a:pt x="60" y="348"/>
                </a:lnTo>
                <a:lnTo>
                  <a:pt x="54" y="346"/>
                </a:lnTo>
                <a:lnTo>
                  <a:pt x="48" y="344"/>
                </a:lnTo>
                <a:lnTo>
                  <a:pt x="42" y="342"/>
                </a:lnTo>
                <a:lnTo>
                  <a:pt x="42" y="335"/>
                </a:lnTo>
                <a:lnTo>
                  <a:pt x="42" y="309"/>
                </a:lnTo>
                <a:lnTo>
                  <a:pt x="42" y="302"/>
                </a:lnTo>
                <a:lnTo>
                  <a:pt x="42" y="283"/>
                </a:lnTo>
                <a:lnTo>
                  <a:pt x="42" y="278"/>
                </a:lnTo>
                <a:lnTo>
                  <a:pt x="67" y="287"/>
                </a:lnTo>
                <a:lnTo>
                  <a:pt x="74" y="289"/>
                </a:lnTo>
                <a:lnTo>
                  <a:pt x="117" y="304"/>
                </a:lnTo>
                <a:lnTo>
                  <a:pt x="123" y="306"/>
                </a:lnTo>
                <a:lnTo>
                  <a:pt x="129" y="308"/>
                </a:lnTo>
                <a:lnTo>
                  <a:pt x="145" y="313"/>
                </a:lnTo>
                <a:lnTo>
                  <a:pt x="194" y="330"/>
                </a:lnTo>
                <a:lnTo>
                  <a:pt x="202" y="333"/>
                </a:lnTo>
                <a:lnTo>
                  <a:pt x="249" y="349"/>
                </a:lnTo>
                <a:lnTo>
                  <a:pt x="255" y="351"/>
                </a:lnTo>
                <a:lnTo>
                  <a:pt x="261" y="353"/>
                </a:lnTo>
                <a:lnTo>
                  <a:pt x="276" y="359"/>
                </a:lnTo>
                <a:lnTo>
                  <a:pt x="322" y="374"/>
                </a:lnTo>
                <a:lnTo>
                  <a:pt x="329" y="377"/>
                </a:lnTo>
                <a:lnTo>
                  <a:pt x="351" y="384"/>
                </a:lnTo>
                <a:lnTo>
                  <a:pt x="456" y="324"/>
                </a:lnTo>
                <a:lnTo>
                  <a:pt x="463" y="320"/>
                </a:lnTo>
                <a:lnTo>
                  <a:pt x="523" y="285"/>
                </a:lnTo>
                <a:lnTo>
                  <a:pt x="528" y="282"/>
                </a:lnTo>
                <a:lnTo>
                  <a:pt x="533" y="279"/>
                </a:lnTo>
                <a:lnTo>
                  <a:pt x="534" y="279"/>
                </a:lnTo>
                <a:lnTo>
                  <a:pt x="583" y="250"/>
                </a:lnTo>
                <a:lnTo>
                  <a:pt x="589" y="246"/>
                </a:lnTo>
                <a:lnTo>
                  <a:pt x="654" y="208"/>
                </a:lnTo>
                <a:lnTo>
                  <a:pt x="660" y="205"/>
                </a:lnTo>
                <a:lnTo>
                  <a:pt x="665" y="202"/>
                </a:lnTo>
                <a:lnTo>
                  <a:pt x="665" y="202"/>
                </a:lnTo>
                <a:lnTo>
                  <a:pt x="709" y="177"/>
                </a:lnTo>
                <a:lnTo>
                  <a:pt x="716" y="172"/>
                </a:lnTo>
                <a:lnTo>
                  <a:pt x="758" y="148"/>
                </a:lnTo>
                <a:lnTo>
                  <a:pt x="758" y="152"/>
                </a:lnTo>
                <a:lnTo>
                  <a:pt x="758" y="189"/>
                </a:lnTo>
                <a:lnTo>
                  <a:pt x="758" y="195"/>
                </a:lnTo>
                <a:lnTo>
                  <a:pt x="758" y="205"/>
                </a:lnTo>
                <a:lnTo>
                  <a:pt x="758" y="212"/>
                </a:lnTo>
                <a:lnTo>
                  <a:pt x="734" y="226"/>
                </a:lnTo>
                <a:close/>
              </a:path>
            </a:pathLst>
          </a:custGeom>
          <a:solidFill>
            <a:schemeClr val="accent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9185" name="书3"/>
          <p:cNvSpPr>
            <a:spLocks noChangeAspect="1"/>
          </p:cNvSpPr>
          <p:nvPr/>
        </p:nvSpPr>
        <p:spPr bwMode="auto">
          <a:xfrm>
            <a:off x="9884152" y="2084800"/>
            <a:ext cx="525772" cy="475882"/>
          </a:xfrm>
          <a:custGeom>
            <a:avLst/>
            <a:gdLst>
              <a:gd name="connsiteX0" fmla="*/ 215325 w 608256"/>
              <a:gd name="connsiteY0" fmla="*/ 448746 h 550540"/>
              <a:gd name="connsiteX1" fmla="*/ 232806 w 608256"/>
              <a:gd name="connsiteY1" fmla="*/ 514162 h 550540"/>
              <a:gd name="connsiteX2" fmla="*/ 271200 w 608256"/>
              <a:gd name="connsiteY2" fmla="*/ 522155 h 550540"/>
              <a:gd name="connsiteX3" fmla="*/ 269240 w 608256"/>
              <a:gd name="connsiteY3" fmla="*/ 459024 h 550540"/>
              <a:gd name="connsiteX4" fmla="*/ 82496 w 608256"/>
              <a:gd name="connsiteY4" fmla="*/ 423298 h 550540"/>
              <a:gd name="connsiteX5" fmla="*/ 102755 w 608256"/>
              <a:gd name="connsiteY5" fmla="*/ 486756 h 550540"/>
              <a:gd name="connsiteX6" fmla="*/ 102755 w 608256"/>
              <a:gd name="connsiteY6" fmla="*/ 487082 h 550540"/>
              <a:gd name="connsiteX7" fmla="*/ 201764 w 608256"/>
              <a:gd name="connsiteY7" fmla="*/ 507637 h 550540"/>
              <a:gd name="connsiteX8" fmla="*/ 192615 w 608256"/>
              <a:gd name="connsiteY8" fmla="*/ 444342 h 550540"/>
              <a:gd name="connsiteX9" fmla="*/ 26620 w 608256"/>
              <a:gd name="connsiteY9" fmla="*/ 412531 h 550540"/>
              <a:gd name="connsiteX10" fmla="*/ 40018 w 608256"/>
              <a:gd name="connsiteY10" fmla="*/ 474032 h 550540"/>
              <a:gd name="connsiteX11" fmla="*/ 70733 w 608256"/>
              <a:gd name="connsiteY11" fmla="*/ 480394 h 550540"/>
              <a:gd name="connsiteX12" fmla="*/ 59623 w 608256"/>
              <a:gd name="connsiteY12" fmla="*/ 418893 h 550540"/>
              <a:gd name="connsiteX13" fmla="*/ 518067 w 608256"/>
              <a:gd name="connsiteY13" fmla="*/ 410410 h 550540"/>
              <a:gd name="connsiteX14" fmla="*/ 293420 w 608256"/>
              <a:gd name="connsiteY14" fmla="*/ 460492 h 550540"/>
              <a:gd name="connsiteX15" fmla="*/ 299955 w 608256"/>
              <a:gd name="connsiteY15" fmla="*/ 525907 h 550540"/>
              <a:gd name="connsiteX16" fmla="*/ 532281 w 608256"/>
              <a:gd name="connsiteY16" fmla="*/ 468159 h 550540"/>
              <a:gd name="connsiteX17" fmla="*/ 518067 w 608256"/>
              <a:gd name="connsiteY17" fmla="*/ 410410 h 550540"/>
              <a:gd name="connsiteX18" fmla="*/ 82660 w 608256"/>
              <a:gd name="connsiteY18" fmla="*/ 381536 h 550540"/>
              <a:gd name="connsiteX19" fmla="*/ 327893 w 608256"/>
              <a:gd name="connsiteY19" fmla="*/ 432433 h 550540"/>
              <a:gd name="connsiteX20" fmla="*/ 330181 w 608256"/>
              <a:gd name="connsiteY20" fmla="*/ 432759 h 550540"/>
              <a:gd name="connsiteX21" fmla="*/ 330507 w 608256"/>
              <a:gd name="connsiteY21" fmla="*/ 432759 h 550540"/>
              <a:gd name="connsiteX22" fmla="*/ 330834 w 608256"/>
              <a:gd name="connsiteY22" fmla="*/ 432596 h 550540"/>
              <a:gd name="connsiteX23" fmla="*/ 333121 w 608256"/>
              <a:gd name="connsiteY23" fmla="*/ 432433 h 550540"/>
              <a:gd name="connsiteX24" fmla="*/ 516760 w 608256"/>
              <a:gd name="connsiteY24" fmla="*/ 386593 h 550540"/>
              <a:gd name="connsiteX25" fmla="*/ 517741 w 608256"/>
              <a:gd name="connsiteY25" fmla="*/ 386756 h 550540"/>
              <a:gd name="connsiteX26" fmla="*/ 530158 w 608256"/>
              <a:gd name="connsiteY26" fmla="*/ 383983 h 550540"/>
              <a:gd name="connsiteX27" fmla="*/ 541431 w 608256"/>
              <a:gd name="connsiteY27" fmla="*/ 387735 h 550540"/>
              <a:gd name="connsiteX28" fmla="*/ 543555 w 608256"/>
              <a:gd name="connsiteY28" fmla="*/ 399318 h 550540"/>
              <a:gd name="connsiteX29" fmla="*/ 555972 w 608256"/>
              <a:gd name="connsiteY29" fmla="*/ 462123 h 550540"/>
              <a:gd name="connsiteX30" fmla="*/ 559239 w 608256"/>
              <a:gd name="connsiteY30" fmla="*/ 461471 h 550540"/>
              <a:gd name="connsiteX31" fmla="*/ 573290 w 608256"/>
              <a:gd name="connsiteY31" fmla="*/ 469790 h 550540"/>
              <a:gd name="connsiteX32" fmla="*/ 564794 w 608256"/>
              <a:gd name="connsiteY32" fmla="*/ 483820 h 550540"/>
              <a:gd name="connsiteX33" fmla="*/ 298322 w 608256"/>
              <a:gd name="connsiteY33" fmla="*/ 550214 h 550540"/>
              <a:gd name="connsiteX34" fmla="*/ 296198 w 608256"/>
              <a:gd name="connsiteY34" fmla="*/ 550377 h 550540"/>
              <a:gd name="connsiteX35" fmla="*/ 295871 w 608256"/>
              <a:gd name="connsiteY35" fmla="*/ 550540 h 550540"/>
              <a:gd name="connsiteX36" fmla="*/ 295544 w 608256"/>
              <a:gd name="connsiteY36" fmla="*/ 550540 h 550540"/>
              <a:gd name="connsiteX37" fmla="*/ 293257 w 608256"/>
              <a:gd name="connsiteY37" fmla="*/ 550214 h 550540"/>
              <a:gd name="connsiteX38" fmla="*/ 31195 w 608256"/>
              <a:gd name="connsiteY38" fmla="*/ 495728 h 550540"/>
              <a:gd name="connsiteX39" fmla="*/ 24496 w 608256"/>
              <a:gd name="connsiteY39" fmla="*/ 491650 h 550540"/>
              <a:gd name="connsiteX40" fmla="*/ 11753 w 608256"/>
              <a:gd name="connsiteY40" fmla="*/ 392955 h 550540"/>
              <a:gd name="connsiteX41" fmla="*/ 23189 w 608256"/>
              <a:gd name="connsiteY41" fmla="*/ 388388 h 550540"/>
              <a:gd name="connsiteX42" fmla="*/ 34789 w 608256"/>
              <a:gd name="connsiteY42" fmla="*/ 390672 h 550540"/>
              <a:gd name="connsiteX43" fmla="*/ 249973 w 608256"/>
              <a:gd name="connsiteY43" fmla="*/ 320701 h 550540"/>
              <a:gd name="connsiteX44" fmla="*/ 267454 w 608256"/>
              <a:gd name="connsiteY44" fmla="*/ 385948 h 550540"/>
              <a:gd name="connsiteX45" fmla="*/ 305848 w 608256"/>
              <a:gd name="connsiteY45" fmla="*/ 393941 h 550540"/>
              <a:gd name="connsiteX46" fmla="*/ 303888 w 608256"/>
              <a:gd name="connsiteY46" fmla="*/ 330977 h 550540"/>
              <a:gd name="connsiteX47" fmla="*/ 117144 w 608256"/>
              <a:gd name="connsiteY47" fmla="*/ 295092 h 550540"/>
              <a:gd name="connsiteX48" fmla="*/ 137403 w 608256"/>
              <a:gd name="connsiteY48" fmla="*/ 358707 h 550540"/>
              <a:gd name="connsiteX49" fmla="*/ 137567 w 608256"/>
              <a:gd name="connsiteY49" fmla="*/ 359034 h 550540"/>
              <a:gd name="connsiteX50" fmla="*/ 236412 w 608256"/>
              <a:gd name="connsiteY50" fmla="*/ 379586 h 550540"/>
              <a:gd name="connsiteX51" fmla="*/ 227263 w 608256"/>
              <a:gd name="connsiteY51" fmla="*/ 316297 h 550540"/>
              <a:gd name="connsiteX52" fmla="*/ 61432 w 608256"/>
              <a:gd name="connsiteY52" fmla="*/ 284489 h 550540"/>
              <a:gd name="connsiteX53" fmla="*/ 74829 w 608256"/>
              <a:gd name="connsiteY53" fmla="*/ 345821 h 550540"/>
              <a:gd name="connsiteX54" fmla="*/ 105381 w 608256"/>
              <a:gd name="connsiteY54" fmla="*/ 352346 h 550540"/>
              <a:gd name="connsiteX55" fmla="*/ 94271 w 608256"/>
              <a:gd name="connsiteY55" fmla="*/ 290851 h 550540"/>
              <a:gd name="connsiteX56" fmla="*/ 552715 w 608256"/>
              <a:gd name="connsiteY56" fmla="*/ 282205 h 550540"/>
              <a:gd name="connsiteX57" fmla="*/ 328068 w 608256"/>
              <a:gd name="connsiteY57" fmla="*/ 332446 h 550540"/>
              <a:gd name="connsiteX58" fmla="*/ 334767 w 608256"/>
              <a:gd name="connsiteY58" fmla="*/ 397856 h 550540"/>
              <a:gd name="connsiteX59" fmla="*/ 566929 w 608256"/>
              <a:gd name="connsiteY59" fmla="*/ 339949 h 550540"/>
              <a:gd name="connsiteX60" fmla="*/ 552715 w 608256"/>
              <a:gd name="connsiteY60" fmla="*/ 282205 h 550540"/>
              <a:gd name="connsiteX61" fmla="*/ 214192 w 608256"/>
              <a:gd name="connsiteY61" fmla="*/ 234901 h 550540"/>
              <a:gd name="connsiteX62" fmla="*/ 233961 w 608256"/>
              <a:gd name="connsiteY62" fmla="*/ 257901 h 550540"/>
              <a:gd name="connsiteX63" fmla="*/ 263043 w 608256"/>
              <a:gd name="connsiteY63" fmla="*/ 268830 h 550540"/>
              <a:gd name="connsiteX64" fmla="*/ 274316 w 608256"/>
              <a:gd name="connsiteY64" fmla="*/ 267525 h 550540"/>
              <a:gd name="connsiteX65" fmla="*/ 314508 w 608256"/>
              <a:gd name="connsiteY65" fmla="*/ 267525 h 550540"/>
              <a:gd name="connsiteX66" fmla="*/ 325944 w 608256"/>
              <a:gd name="connsiteY66" fmla="*/ 268830 h 550540"/>
              <a:gd name="connsiteX67" fmla="*/ 355026 w 608256"/>
              <a:gd name="connsiteY67" fmla="*/ 257901 h 550540"/>
              <a:gd name="connsiteX68" fmla="*/ 374305 w 608256"/>
              <a:gd name="connsiteY68" fmla="*/ 235227 h 550540"/>
              <a:gd name="connsiteX69" fmla="*/ 552552 w 608256"/>
              <a:gd name="connsiteY69" fmla="*/ 258716 h 550540"/>
              <a:gd name="connsiteX70" fmla="*/ 564806 w 608256"/>
              <a:gd name="connsiteY70" fmla="*/ 255943 h 550540"/>
              <a:gd name="connsiteX71" fmla="*/ 576079 w 608256"/>
              <a:gd name="connsiteY71" fmla="*/ 259532 h 550540"/>
              <a:gd name="connsiteX72" fmla="*/ 578203 w 608256"/>
              <a:gd name="connsiteY72" fmla="*/ 271276 h 550540"/>
              <a:gd name="connsiteX73" fmla="*/ 590620 w 608256"/>
              <a:gd name="connsiteY73" fmla="*/ 334077 h 550540"/>
              <a:gd name="connsiteX74" fmla="*/ 593887 w 608256"/>
              <a:gd name="connsiteY74" fmla="*/ 333261 h 550540"/>
              <a:gd name="connsiteX75" fmla="*/ 607938 w 608256"/>
              <a:gd name="connsiteY75" fmla="*/ 341743 h 550540"/>
              <a:gd name="connsiteX76" fmla="*/ 599442 w 608256"/>
              <a:gd name="connsiteY76" fmla="*/ 355608 h 550540"/>
              <a:gd name="connsiteX77" fmla="*/ 332970 w 608256"/>
              <a:gd name="connsiteY77" fmla="*/ 421997 h 550540"/>
              <a:gd name="connsiteX78" fmla="*/ 330846 w 608256"/>
              <a:gd name="connsiteY78" fmla="*/ 422323 h 550540"/>
              <a:gd name="connsiteX79" fmla="*/ 330519 w 608256"/>
              <a:gd name="connsiteY79" fmla="*/ 422323 h 550540"/>
              <a:gd name="connsiteX80" fmla="*/ 330192 w 608256"/>
              <a:gd name="connsiteY80" fmla="*/ 422323 h 550540"/>
              <a:gd name="connsiteX81" fmla="*/ 327905 w 608256"/>
              <a:gd name="connsiteY81" fmla="*/ 422160 h 550540"/>
              <a:gd name="connsiteX82" fmla="*/ 65843 w 608256"/>
              <a:gd name="connsiteY82" fmla="*/ 367679 h 550540"/>
              <a:gd name="connsiteX83" fmla="*/ 59144 w 608256"/>
              <a:gd name="connsiteY83" fmla="*/ 363601 h 550540"/>
              <a:gd name="connsiteX84" fmla="*/ 46401 w 608256"/>
              <a:gd name="connsiteY84" fmla="*/ 264752 h 550540"/>
              <a:gd name="connsiteX85" fmla="*/ 57837 w 608256"/>
              <a:gd name="connsiteY85" fmla="*/ 260348 h 550540"/>
              <a:gd name="connsiteX86" fmla="*/ 69437 w 608256"/>
              <a:gd name="connsiteY86" fmla="*/ 262468 h 550540"/>
              <a:gd name="connsiteX87" fmla="*/ 241966 w 608256"/>
              <a:gd name="connsiteY87" fmla="*/ 81271 h 550540"/>
              <a:gd name="connsiteX88" fmla="*/ 279375 w 608256"/>
              <a:gd name="connsiteY88" fmla="*/ 91874 h 550540"/>
              <a:gd name="connsiteX89" fmla="*/ 309597 w 608256"/>
              <a:gd name="connsiteY89" fmla="*/ 91710 h 550540"/>
              <a:gd name="connsiteX90" fmla="*/ 346844 w 608256"/>
              <a:gd name="connsiteY90" fmla="*/ 81271 h 550540"/>
              <a:gd name="connsiteX91" fmla="*/ 346680 w 608256"/>
              <a:gd name="connsiteY91" fmla="*/ 249119 h 550540"/>
              <a:gd name="connsiteX92" fmla="*/ 317439 w 608256"/>
              <a:gd name="connsiteY92" fmla="*/ 255481 h 550540"/>
              <a:gd name="connsiteX93" fmla="*/ 294568 w 608256"/>
              <a:gd name="connsiteY93" fmla="*/ 252708 h 550540"/>
              <a:gd name="connsiteX94" fmla="*/ 271534 w 608256"/>
              <a:gd name="connsiteY94" fmla="*/ 255481 h 550540"/>
              <a:gd name="connsiteX95" fmla="*/ 242292 w 608256"/>
              <a:gd name="connsiteY95" fmla="*/ 249119 h 550540"/>
              <a:gd name="connsiteX96" fmla="*/ 241966 w 608256"/>
              <a:gd name="connsiteY96" fmla="*/ 81271 h 550540"/>
              <a:gd name="connsiteX97" fmla="*/ 256820 w 608256"/>
              <a:gd name="connsiteY97" fmla="*/ 327 h 550540"/>
              <a:gd name="connsiteX98" fmla="*/ 306025 w 608256"/>
              <a:gd name="connsiteY98" fmla="*/ 70473 h 550540"/>
              <a:gd name="connsiteX99" fmla="*/ 294418 w 608256"/>
              <a:gd name="connsiteY99" fmla="*/ 82056 h 550540"/>
              <a:gd name="connsiteX100" fmla="*/ 282812 w 608256"/>
              <a:gd name="connsiteY100" fmla="*/ 70473 h 550540"/>
              <a:gd name="connsiteX101" fmla="*/ 250935 w 608256"/>
              <a:gd name="connsiteY101" fmla="*/ 22676 h 550540"/>
              <a:gd name="connsiteX102" fmla="*/ 242598 w 608256"/>
              <a:gd name="connsiteY102" fmla="*/ 8647 h 550540"/>
              <a:gd name="connsiteX103" fmla="*/ 256820 w 608256"/>
              <a:gd name="connsiteY103" fmla="*/ 327 h 55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8256" h="550540">
                <a:moveTo>
                  <a:pt x="215325" y="448746"/>
                </a:moveTo>
                <a:cubicBezTo>
                  <a:pt x="214018" y="461144"/>
                  <a:pt x="213527" y="490019"/>
                  <a:pt x="232806" y="514162"/>
                </a:cubicBezTo>
                <a:lnTo>
                  <a:pt x="271200" y="522155"/>
                </a:lnTo>
                <a:cubicBezTo>
                  <a:pt x="261234" y="498828"/>
                  <a:pt x="263685" y="475500"/>
                  <a:pt x="269240" y="459024"/>
                </a:cubicBezTo>
                <a:close/>
                <a:moveTo>
                  <a:pt x="82496" y="423298"/>
                </a:moveTo>
                <a:cubicBezTo>
                  <a:pt x="81679" y="437980"/>
                  <a:pt x="83313" y="464896"/>
                  <a:pt x="102755" y="486756"/>
                </a:cubicBezTo>
                <a:cubicBezTo>
                  <a:pt x="102755" y="486919"/>
                  <a:pt x="102755" y="486919"/>
                  <a:pt x="102755" y="487082"/>
                </a:cubicBezTo>
                <a:lnTo>
                  <a:pt x="201764" y="507637"/>
                </a:lnTo>
                <a:cubicBezTo>
                  <a:pt x="189837" y="481862"/>
                  <a:pt x="190981" y="456414"/>
                  <a:pt x="192615" y="444342"/>
                </a:cubicBezTo>
                <a:close/>
                <a:moveTo>
                  <a:pt x="26620" y="412531"/>
                </a:moveTo>
                <a:cubicBezTo>
                  <a:pt x="15674" y="436022"/>
                  <a:pt x="33482" y="464570"/>
                  <a:pt x="40018" y="474032"/>
                </a:cubicBezTo>
                <a:lnTo>
                  <a:pt x="70733" y="480394"/>
                </a:lnTo>
                <a:cubicBezTo>
                  <a:pt x="58806" y="456577"/>
                  <a:pt x="58479" y="432759"/>
                  <a:pt x="59623" y="418893"/>
                </a:cubicBezTo>
                <a:close/>
                <a:moveTo>
                  <a:pt x="518067" y="410410"/>
                </a:moveTo>
                <a:lnTo>
                  <a:pt x="293420" y="460492"/>
                </a:lnTo>
                <a:cubicBezTo>
                  <a:pt x="288846" y="470932"/>
                  <a:pt x="280023" y="498828"/>
                  <a:pt x="299955" y="525907"/>
                </a:cubicBezTo>
                <a:lnTo>
                  <a:pt x="532281" y="468159"/>
                </a:lnTo>
                <a:cubicBezTo>
                  <a:pt x="518721" y="445973"/>
                  <a:pt x="516924" y="424929"/>
                  <a:pt x="518067" y="410410"/>
                </a:cubicBezTo>
                <a:close/>
                <a:moveTo>
                  <a:pt x="82660" y="381536"/>
                </a:moveTo>
                <a:lnTo>
                  <a:pt x="327893" y="432433"/>
                </a:lnTo>
                <a:cubicBezTo>
                  <a:pt x="328710" y="432596"/>
                  <a:pt x="329527" y="432759"/>
                  <a:pt x="330181" y="432759"/>
                </a:cubicBezTo>
                <a:cubicBezTo>
                  <a:pt x="330344" y="432759"/>
                  <a:pt x="330344" y="432759"/>
                  <a:pt x="330507" y="432759"/>
                </a:cubicBezTo>
                <a:cubicBezTo>
                  <a:pt x="330671" y="432759"/>
                  <a:pt x="330671" y="432759"/>
                  <a:pt x="330834" y="432596"/>
                </a:cubicBezTo>
                <a:cubicBezTo>
                  <a:pt x="331488" y="432596"/>
                  <a:pt x="332305" y="432596"/>
                  <a:pt x="333121" y="432433"/>
                </a:cubicBezTo>
                <a:lnTo>
                  <a:pt x="516760" y="386593"/>
                </a:lnTo>
                <a:lnTo>
                  <a:pt x="517741" y="386756"/>
                </a:lnTo>
                <a:lnTo>
                  <a:pt x="530158" y="383983"/>
                </a:lnTo>
                <a:cubicBezTo>
                  <a:pt x="534405" y="383168"/>
                  <a:pt x="538653" y="384473"/>
                  <a:pt x="541431" y="387735"/>
                </a:cubicBezTo>
                <a:cubicBezTo>
                  <a:pt x="544208" y="390835"/>
                  <a:pt x="545025" y="395402"/>
                  <a:pt x="543555" y="399318"/>
                </a:cubicBezTo>
                <a:cubicBezTo>
                  <a:pt x="543065" y="400459"/>
                  <a:pt x="532935" y="430639"/>
                  <a:pt x="555972" y="462123"/>
                </a:cubicBezTo>
                <a:lnTo>
                  <a:pt x="559239" y="461471"/>
                </a:lnTo>
                <a:cubicBezTo>
                  <a:pt x="565448" y="459839"/>
                  <a:pt x="571656" y="463591"/>
                  <a:pt x="573290" y="469790"/>
                </a:cubicBezTo>
                <a:cubicBezTo>
                  <a:pt x="574760" y="475989"/>
                  <a:pt x="571002" y="482188"/>
                  <a:pt x="564794" y="483820"/>
                </a:cubicBezTo>
                <a:lnTo>
                  <a:pt x="298322" y="550214"/>
                </a:lnTo>
                <a:cubicBezTo>
                  <a:pt x="297668" y="550377"/>
                  <a:pt x="296851" y="550377"/>
                  <a:pt x="296198" y="550377"/>
                </a:cubicBezTo>
                <a:cubicBezTo>
                  <a:pt x="296034" y="550377"/>
                  <a:pt x="296034" y="550540"/>
                  <a:pt x="295871" y="550540"/>
                </a:cubicBezTo>
                <a:cubicBezTo>
                  <a:pt x="295707" y="550540"/>
                  <a:pt x="295707" y="550540"/>
                  <a:pt x="295544" y="550540"/>
                </a:cubicBezTo>
                <a:cubicBezTo>
                  <a:pt x="294727" y="550540"/>
                  <a:pt x="294074" y="550377"/>
                  <a:pt x="293257" y="550214"/>
                </a:cubicBezTo>
                <a:lnTo>
                  <a:pt x="31195" y="495728"/>
                </a:lnTo>
                <a:cubicBezTo>
                  <a:pt x="28581" y="495239"/>
                  <a:pt x="26130" y="493771"/>
                  <a:pt x="24496" y="491650"/>
                </a:cubicBezTo>
                <a:cubicBezTo>
                  <a:pt x="22699" y="489366"/>
                  <a:pt x="-20106" y="435859"/>
                  <a:pt x="11753" y="392955"/>
                </a:cubicBezTo>
                <a:cubicBezTo>
                  <a:pt x="14367" y="389367"/>
                  <a:pt x="18778" y="387572"/>
                  <a:pt x="23189" y="388388"/>
                </a:cubicBezTo>
                <a:lnTo>
                  <a:pt x="34789" y="390672"/>
                </a:lnTo>
                <a:close/>
                <a:moveTo>
                  <a:pt x="249973" y="320701"/>
                </a:moveTo>
                <a:cubicBezTo>
                  <a:pt x="248666" y="333098"/>
                  <a:pt x="248175" y="361970"/>
                  <a:pt x="267454" y="385948"/>
                </a:cubicBezTo>
                <a:lnTo>
                  <a:pt x="305848" y="393941"/>
                </a:lnTo>
                <a:cubicBezTo>
                  <a:pt x="295882" y="370615"/>
                  <a:pt x="298333" y="347452"/>
                  <a:pt x="303888" y="330977"/>
                </a:cubicBezTo>
                <a:close/>
                <a:moveTo>
                  <a:pt x="117144" y="295092"/>
                </a:moveTo>
                <a:cubicBezTo>
                  <a:pt x="116327" y="309935"/>
                  <a:pt x="117961" y="336850"/>
                  <a:pt x="137403" y="358707"/>
                </a:cubicBezTo>
                <a:cubicBezTo>
                  <a:pt x="137403" y="358707"/>
                  <a:pt x="137403" y="358871"/>
                  <a:pt x="137567" y="359034"/>
                </a:cubicBezTo>
                <a:lnTo>
                  <a:pt x="236412" y="379586"/>
                </a:lnTo>
                <a:cubicBezTo>
                  <a:pt x="224485" y="353651"/>
                  <a:pt x="225629" y="328368"/>
                  <a:pt x="227263" y="316297"/>
                </a:cubicBezTo>
                <a:close/>
                <a:moveTo>
                  <a:pt x="61432" y="284489"/>
                </a:moveTo>
                <a:cubicBezTo>
                  <a:pt x="50322" y="307815"/>
                  <a:pt x="68130" y="336523"/>
                  <a:pt x="74829" y="345821"/>
                </a:cubicBezTo>
                <a:lnTo>
                  <a:pt x="105381" y="352346"/>
                </a:lnTo>
                <a:cubicBezTo>
                  <a:pt x="93454" y="328531"/>
                  <a:pt x="93127" y="304552"/>
                  <a:pt x="94271" y="290851"/>
                </a:cubicBezTo>
                <a:close/>
                <a:moveTo>
                  <a:pt x="552715" y="282205"/>
                </a:moveTo>
                <a:lnTo>
                  <a:pt x="328068" y="332446"/>
                </a:lnTo>
                <a:cubicBezTo>
                  <a:pt x="323494" y="342722"/>
                  <a:pt x="314671" y="370615"/>
                  <a:pt x="334767" y="397856"/>
                </a:cubicBezTo>
                <a:lnTo>
                  <a:pt x="566929" y="339949"/>
                </a:lnTo>
                <a:cubicBezTo>
                  <a:pt x="553369" y="317928"/>
                  <a:pt x="551572" y="296723"/>
                  <a:pt x="552715" y="282205"/>
                </a:cubicBezTo>
                <a:close/>
                <a:moveTo>
                  <a:pt x="214192" y="234901"/>
                </a:moveTo>
                <a:cubicBezTo>
                  <a:pt x="219911" y="242242"/>
                  <a:pt x="226446" y="249908"/>
                  <a:pt x="233961" y="257901"/>
                </a:cubicBezTo>
                <a:cubicBezTo>
                  <a:pt x="240497" y="264752"/>
                  <a:pt x="251116" y="268830"/>
                  <a:pt x="263043" y="268830"/>
                </a:cubicBezTo>
                <a:cubicBezTo>
                  <a:pt x="266964" y="268830"/>
                  <a:pt x="270722" y="268340"/>
                  <a:pt x="274316" y="267525"/>
                </a:cubicBezTo>
                <a:cubicBezTo>
                  <a:pt x="287387" y="264262"/>
                  <a:pt x="301437" y="264262"/>
                  <a:pt x="314508" y="267525"/>
                </a:cubicBezTo>
                <a:cubicBezTo>
                  <a:pt x="318102" y="268340"/>
                  <a:pt x="322023" y="268830"/>
                  <a:pt x="325944" y="268830"/>
                </a:cubicBezTo>
                <a:cubicBezTo>
                  <a:pt x="337708" y="268830"/>
                  <a:pt x="348327" y="264752"/>
                  <a:pt x="355026" y="257901"/>
                </a:cubicBezTo>
                <a:cubicBezTo>
                  <a:pt x="362378" y="250071"/>
                  <a:pt x="368750" y="242568"/>
                  <a:pt x="374305" y="235227"/>
                </a:cubicBezTo>
                <a:lnTo>
                  <a:pt x="552552" y="258716"/>
                </a:lnTo>
                <a:lnTo>
                  <a:pt x="564806" y="255943"/>
                </a:lnTo>
                <a:cubicBezTo>
                  <a:pt x="569053" y="254965"/>
                  <a:pt x="573301" y="256433"/>
                  <a:pt x="576079" y="259532"/>
                </a:cubicBezTo>
                <a:cubicBezTo>
                  <a:pt x="578856" y="262794"/>
                  <a:pt x="579673" y="267199"/>
                  <a:pt x="578203" y="271276"/>
                </a:cubicBezTo>
                <a:cubicBezTo>
                  <a:pt x="577713" y="272418"/>
                  <a:pt x="567583" y="302432"/>
                  <a:pt x="590620" y="334077"/>
                </a:cubicBezTo>
                <a:lnTo>
                  <a:pt x="593887" y="333261"/>
                </a:lnTo>
                <a:cubicBezTo>
                  <a:pt x="600096" y="331793"/>
                  <a:pt x="606304" y="335545"/>
                  <a:pt x="607938" y="341743"/>
                </a:cubicBezTo>
                <a:cubicBezTo>
                  <a:pt x="609408" y="347942"/>
                  <a:pt x="605650" y="354140"/>
                  <a:pt x="599442" y="355608"/>
                </a:cubicBezTo>
                <a:lnTo>
                  <a:pt x="332970" y="421997"/>
                </a:lnTo>
                <a:cubicBezTo>
                  <a:pt x="332316" y="422160"/>
                  <a:pt x="331499" y="422323"/>
                  <a:pt x="330846" y="422323"/>
                </a:cubicBezTo>
                <a:cubicBezTo>
                  <a:pt x="330682" y="422323"/>
                  <a:pt x="330682" y="422323"/>
                  <a:pt x="330519" y="422323"/>
                </a:cubicBezTo>
                <a:cubicBezTo>
                  <a:pt x="330355" y="422323"/>
                  <a:pt x="330355" y="422323"/>
                  <a:pt x="330192" y="422323"/>
                </a:cubicBezTo>
                <a:cubicBezTo>
                  <a:pt x="329539" y="422323"/>
                  <a:pt x="328722" y="422323"/>
                  <a:pt x="327905" y="422160"/>
                </a:cubicBezTo>
                <a:lnTo>
                  <a:pt x="65843" y="367679"/>
                </a:lnTo>
                <a:cubicBezTo>
                  <a:pt x="63229" y="367026"/>
                  <a:pt x="60778" y="365721"/>
                  <a:pt x="59144" y="363601"/>
                </a:cubicBezTo>
                <a:cubicBezTo>
                  <a:pt x="57347" y="361317"/>
                  <a:pt x="14542" y="307815"/>
                  <a:pt x="46401" y="264752"/>
                </a:cubicBezTo>
                <a:cubicBezTo>
                  <a:pt x="49015" y="261163"/>
                  <a:pt x="53426" y="259369"/>
                  <a:pt x="57837" y="260348"/>
                </a:cubicBezTo>
                <a:lnTo>
                  <a:pt x="69437" y="262468"/>
                </a:lnTo>
                <a:close/>
                <a:moveTo>
                  <a:pt x="241966" y="81271"/>
                </a:moveTo>
                <a:cubicBezTo>
                  <a:pt x="254381" y="80292"/>
                  <a:pt x="268757" y="86164"/>
                  <a:pt x="279375" y="91874"/>
                </a:cubicBezTo>
                <a:cubicBezTo>
                  <a:pt x="288034" y="96441"/>
                  <a:pt x="300939" y="96278"/>
                  <a:pt x="309597" y="91710"/>
                </a:cubicBezTo>
                <a:cubicBezTo>
                  <a:pt x="320216" y="86164"/>
                  <a:pt x="334592" y="80292"/>
                  <a:pt x="346844" y="81271"/>
                </a:cubicBezTo>
                <a:cubicBezTo>
                  <a:pt x="368571" y="83228"/>
                  <a:pt x="443227" y="147823"/>
                  <a:pt x="346680" y="249119"/>
                </a:cubicBezTo>
                <a:cubicBezTo>
                  <a:pt x="339819" y="256133"/>
                  <a:pt x="326914" y="257764"/>
                  <a:pt x="317439" y="255481"/>
                </a:cubicBezTo>
                <a:cubicBezTo>
                  <a:pt x="311068" y="253849"/>
                  <a:pt x="303390" y="252708"/>
                  <a:pt x="294568" y="252708"/>
                </a:cubicBezTo>
                <a:cubicBezTo>
                  <a:pt x="285583" y="252708"/>
                  <a:pt x="277742" y="254013"/>
                  <a:pt x="271534" y="255481"/>
                </a:cubicBezTo>
                <a:cubicBezTo>
                  <a:pt x="262059" y="257764"/>
                  <a:pt x="248990" y="256133"/>
                  <a:pt x="242292" y="249119"/>
                </a:cubicBezTo>
                <a:cubicBezTo>
                  <a:pt x="145582" y="147823"/>
                  <a:pt x="220239" y="83228"/>
                  <a:pt x="241966" y="81271"/>
                </a:cubicBezTo>
                <a:close/>
                <a:moveTo>
                  <a:pt x="256820" y="327"/>
                </a:moveTo>
                <a:cubicBezTo>
                  <a:pt x="273821" y="4895"/>
                  <a:pt x="306188" y="25123"/>
                  <a:pt x="306025" y="70473"/>
                </a:cubicBezTo>
                <a:cubicBezTo>
                  <a:pt x="306025" y="76836"/>
                  <a:pt x="300794" y="82056"/>
                  <a:pt x="294418" y="82056"/>
                </a:cubicBezTo>
                <a:cubicBezTo>
                  <a:pt x="288043" y="82056"/>
                  <a:pt x="282812" y="76836"/>
                  <a:pt x="282812" y="70473"/>
                </a:cubicBezTo>
                <a:cubicBezTo>
                  <a:pt x="282976" y="31485"/>
                  <a:pt x="251262" y="22839"/>
                  <a:pt x="250935" y="22676"/>
                </a:cubicBezTo>
                <a:cubicBezTo>
                  <a:pt x="244724" y="21045"/>
                  <a:pt x="241127" y="14846"/>
                  <a:pt x="242598" y="8647"/>
                </a:cubicBezTo>
                <a:cubicBezTo>
                  <a:pt x="244233" y="2448"/>
                  <a:pt x="250609" y="-1141"/>
                  <a:pt x="256820" y="327"/>
                </a:cubicBezTo>
                <a:close/>
              </a:path>
            </a:pathLst>
          </a:custGeom>
          <a:solidFill>
            <a:schemeClr val="accent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374" name="组合"/>
          <p:cNvGrpSpPr/>
          <p:nvPr/>
        </p:nvGrpSpPr>
        <p:grpSpPr>
          <a:xfrm>
            <a:off x="874963" y="2767721"/>
            <a:ext cx="2340000" cy="2651920"/>
            <a:chOff x="881964" y="2767721"/>
            <a:chExt cx="2340000" cy="2651920"/>
          </a:xfrm>
        </p:grpSpPr>
        <p:sp>
          <p:nvSpPr>
            <p:cNvPr id="1049186" name="我国唯一三航特色高校"/>
            <p:cNvSpPr txBox="1"/>
            <p:nvPr/>
          </p:nvSpPr>
          <p:spPr>
            <a:xfrm>
              <a:off x="881964" y="3566761"/>
              <a:ext cx="2340000" cy="1852880"/>
            </a:xfrm>
            <a:prstGeom prst="rect">
              <a:avLst/>
            </a:prstGeom>
            <a:noFill/>
          </p:spPr>
          <p:txBody>
            <a:bodyPr wrap="square" rtlCol="0">
              <a:spAutoFit/>
              <a:scene3d>
                <a:camera prst="orthographicFront"/>
                <a:lightRig rig="threePt" dir="t"/>
              </a:scene3d>
              <a:sp3d contourW="12700"/>
            </a:bodyPr>
            <a:lstStyle/>
            <a:p>
              <a:pPr algn="ctr" defTabSz="457200">
                <a:lnSpc>
                  <a:spcPct val="130000"/>
                </a:lnSpc>
              </a:pP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在句子长度为</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10</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个单词左右，多样的</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Flickr30K</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数据集基础上，训练时加入</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随机水平翻转</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和</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随机裁剪</a:t>
              </a:r>
              <a:r>
                <a:rPr lang="zh-CN" altLang="en-US" sz="18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049187" name="西北工业大学"/>
            <p:cNvSpPr txBox="1"/>
            <p:nvPr/>
          </p:nvSpPr>
          <p:spPr>
            <a:xfrm>
              <a:off x="1017555" y="2767721"/>
              <a:ext cx="2068818" cy="40011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数据集准备</a:t>
              </a:r>
            </a:p>
          </p:txBody>
        </p:sp>
        <p:cxnSp>
          <p:nvCxnSpPr>
            <p:cNvPr id="3145767" name="点缀线段"/>
            <p:cNvCxnSpPr/>
            <p:nvPr/>
          </p:nvCxnSpPr>
          <p:spPr>
            <a:xfrm>
              <a:off x="1862566" y="3367296"/>
              <a:ext cx="37879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75" name="组合"/>
          <p:cNvGrpSpPr/>
          <p:nvPr/>
        </p:nvGrpSpPr>
        <p:grpSpPr>
          <a:xfrm>
            <a:off x="4926000" y="2767721"/>
            <a:ext cx="2340000" cy="2653137"/>
            <a:chOff x="4933002" y="2767721"/>
            <a:chExt cx="2340000" cy="2653137"/>
          </a:xfrm>
        </p:grpSpPr>
        <p:sp>
          <p:nvSpPr>
            <p:cNvPr id="1049188" name="我国唯一三航特色高校"/>
            <p:cNvSpPr txBox="1"/>
            <p:nvPr/>
          </p:nvSpPr>
          <p:spPr>
            <a:xfrm>
              <a:off x="4933002" y="3566761"/>
              <a:ext cx="2340000" cy="1854097"/>
            </a:xfrm>
            <a:prstGeom prst="rect">
              <a:avLst/>
            </a:prstGeom>
            <a:noFill/>
          </p:spPr>
          <p:txBody>
            <a:bodyPr wrap="square" rtlCol="0">
              <a:spAutoFit/>
              <a:scene3d>
                <a:camera prst="orthographicFront"/>
                <a:lightRig rig="threePt" dir="t"/>
              </a:scene3d>
              <a:sp3d contourW="12700"/>
            </a:bodyPr>
            <a:lstStyle/>
            <a:p>
              <a:pPr algn="ctr" defTabSz="457200">
                <a:lnSpc>
                  <a:spcPct val="130000"/>
                </a:lnSpc>
              </a:pPr>
              <a:r>
                <a:rPr lang="zh-CN" altLang="zh-CN" kern="100" dirty="0">
                  <a:effectLst/>
                  <a:latin typeface="Times New Roman" panose="02020603050405020304" pitchFamily="18" charset="0"/>
                  <a:ea typeface="宋体" panose="02010600030101010101" pitchFamily="2" charset="-122"/>
                  <a:cs typeface="宋体" panose="02010600030101010101" pitchFamily="2" charset="-122"/>
                </a:rPr>
                <a:t>初始学习率为</a:t>
              </a:r>
              <a:r>
                <a:rPr lang="en-US" altLang="zh-CN" kern="100" dirty="0">
                  <a:effectLst/>
                  <a:latin typeface="Times New Roman" panose="02020603050405020304" pitchFamily="18" charset="0"/>
                  <a:ea typeface="宋体" panose="02010600030101010101" pitchFamily="2" charset="-122"/>
                  <a:cs typeface="宋体" panose="02010600030101010101" pitchFamily="2" charset="-122"/>
                </a:rPr>
                <a:t>0.0002</a:t>
              </a:r>
              <a:r>
                <a:rPr lang="zh-CN" altLang="en-US" kern="100" dirty="0">
                  <a:effectLst/>
                  <a:latin typeface="Times New Roman" panose="02020603050405020304" pitchFamily="18" charset="0"/>
                  <a:ea typeface="宋体" panose="02010600030101010101" pitchFamily="2" charset="-122"/>
                  <a:cs typeface="宋体" panose="02010600030101010101" pitchFamily="2" charset="-122"/>
                </a:rPr>
                <a:t>，训练纵轮次</a:t>
              </a:r>
              <a:r>
                <a:rPr lang="en-US" altLang="zh-CN" kern="100" dirty="0">
                  <a:effectLst/>
                  <a:latin typeface="Times New Roman" panose="02020603050405020304" pitchFamily="18" charset="0"/>
                  <a:ea typeface="宋体" panose="02010600030101010101" pitchFamily="2" charset="-122"/>
                  <a:cs typeface="宋体" panose="02010600030101010101" pitchFamily="2" charset="-122"/>
                </a:rPr>
                <a:t>30</a:t>
              </a:r>
              <a:r>
                <a:rPr lang="zh-CN" altLang="en-US"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cs typeface="宋体" panose="02010600030101010101" pitchFamily="2" charset="-122"/>
                </a:rPr>
                <a:t>损失函数边缘为</a:t>
              </a:r>
              <a:r>
                <a:rPr lang="en-US" altLang="zh-CN" kern="100" dirty="0">
                  <a:effectLst/>
                  <a:latin typeface="Times New Roman" panose="02020603050405020304" pitchFamily="18" charset="0"/>
                  <a:ea typeface="宋体" panose="02010600030101010101" pitchFamily="2" charset="-122"/>
                  <a:cs typeface="宋体" panose="02010600030101010101" pitchFamily="2" charset="-122"/>
                </a:rPr>
                <a:t>0.4</a:t>
              </a:r>
              <a:r>
                <a:rPr lang="zh-CN" altLang="en-US"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cs typeface="宋体" panose="02010600030101010101" pitchFamily="2" charset="-122"/>
                </a:rPr>
                <a:t>梯度裁剪的阈值是</a:t>
              </a:r>
              <a:r>
                <a:rPr lang="en-US" altLang="zh-CN" kern="100" dirty="0">
                  <a:effectLst/>
                  <a:latin typeface="Times New Roman" panose="02020603050405020304" pitchFamily="18" charset="0"/>
                  <a:ea typeface="宋体" panose="02010600030101010101" pitchFamily="2" charset="-122"/>
                  <a:cs typeface="宋体" panose="02010600030101010101" pitchFamily="2" charset="-122"/>
                </a:rPr>
                <a:t>2.5</a:t>
              </a:r>
              <a:r>
                <a:rPr lang="zh-CN" altLang="en-US"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cs typeface="宋体" panose="02010600030101010101" pitchFamily="2" charset="-122"/>
                </a:rPr>
                <a:t>每一批获取</a:t>
              </a:r>
              <a:r>
                <a:rPr lang="en-US" altLang="zh-CN" kern="100" dirty="0">
                  <a:effectLst/>
                  <a:latin typeface="Times New Roman" panose="02020603050405020304" pitchFamily="18" charset="0"/>
                  <a:ea typeface="宋体" panose="02010600030101010101" pitchFamily="2" charset="-122"/>
                  <a:cs typeface="宋体" panose="02010600030101010101" pitchFamily="2" charset="-122"/>
                </a:rPr>
                <a:t>128</a:t>
              </a:r>
              <a:r>
                <a:rPr lang="zh-CN" altLang="en-US" kern="100" dirty="0">
                  <a:effectLst/>
                  <a:latin typeface="Times New Roman" panose="02020603050405020304" pitchFamily="18" charset="0"/>
                  <a:ea typeface="宋体" panose="02010600030101010101" pitchFamily="2" charset="-122"/>
                  <a:cs typeface="宋体" panose="02010600030101010101" pitchFamily="2" charset="-122"/>
                </a:rPr>
                <a:t>个数据。</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49189" name="西北工业大学"/>
            <p:cNvSpPr txBox="1"/>
            <p:nvPr/>
          </p:nvSpPr>
          <p:spPr>
            <a:xfrm>
              <a:off x="5068593" y="2767721"/>
              <a:ext cx="2068818" cy="40011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实验设置</a:t>
              </a:r>
            </a:p>
          </p:txBody>
        </p:sp>
        <p:cxnSp>
          <p:nvCxnSpPr>
            <p:cNvPr id="3145768" name="点缀线段"/>
            <p:cNvCxnSpPr/>
            <p:nvPr/>
          </p:nvCxnSpPr>
          <p:spPr>
            <a:xfrm>
              <a:off x="5913604" y="3367296"/>
              <a:ext cx="37879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76" name="组合"/>
          <p:cNvGrpSpPr/>
          <p:nvPr/>
        </p:nvGrpSpPr>
        <p:grpSpPr>
          <a:xfrm>
            <a:off x="8977038" y="2767721"/>
            <a:ext cx="2340000" cy="2295540"/>
            <a:chOff x="4933002" y="2767721"/>
            <a:chExt cx="2340000" cy="2295540"/>
          </a:xfrm>
        </p:grpSpPr>
        <p:sp>
          <p:nvSpPr>
            <p:cNvPr id="1049190" name="我国唯一三航特色高校"/>
            <p:cNvSpPr txBox="1"/>
            <p:nvPr/>
          </p:nvSpPr>
          <p:spPr>
            <a:xfrm>
              <a:off x="4933002" y="3566761"/>
              <a:ext cx="2340000" cy="1496500"/>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在最初的超参数基础上，经过多次改良，发挥模型最大的泛化性能。</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49191" name="西北工业大学"/>
            <p:cNvSpPr txBox="1"/>
            <p:nvPr/>
          </p:nvSpPr>
          <p:spPr>
            <a:xfrm>
              <a:off x="5068593" y="2767721"/>
              <a:ext cx="2068818" cy="40011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实验过程</a:t>
              </a:r>
            </a:p>
          </p:txBody>
        </p:sp>
        <p:cxnSp>
          <p:nvCxnSpPr>
            <p:cNvPr id="3145769" name="点缀线段"/>
            <p:cNvCxnSpPr/>
            <p:nvPr/>
          </p:nvCxnSpPr>
          <p:spPr>
            <a:xfrm>
              <a:off x="5913604" y="3367296"/>
              <a:ext cx="37879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49192" name="合作QQ： 243001978"/>
          <p:cNvSpPr/>
          <p:nvPr/>
        </p:nvSpPr>
        <p:spPr>
          <a:xfrm>
            <a:off x="9737482" y="6488668"/>
            <a:ext cx="2405381" cy="358140"/>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grpSp>
        <p:nvGrpSpPr>
          <p:cNvPr id="2" name="标题">
            <a:extLst>
              <a:ext uri="{FF2B5EF4-FFF2-40B4-BE49-F238E27FC236}">
                <a16:creationId xmlns:a16="http://schemas.microsoft.com/office/drawing/2014/main" id="{407C078E-A0E6-59EA-1DAC-88DEBA382802}"/>
              </a:ext>
            </a:extLst>
          </p:cNvPr>
          <p:cNvGrpSpPr/>
          <p:nvPr/>
        </p:nvGrpSpPr>
        <p:grpSpPr>
          <a:xfrm>
            <a:off x="0" y="-1"/>
            <a:ext cx="12192000" cy="728663"/>
            <a:chOff x="0" y="-1"/>
            <a:chExt cx="12192000" cy="728663"/>
          </a:xfrm>
        </p:grpSpPr>
        <p:sp>
          <p:nvSpPr>
            <p:cNvPr id="3" name="打底色块">
              <a:extLst>
                <a:ext uri="{FF2B5EF4-FFF2-40B4-BE49-F238E27FC236}">
                  <a16:creationId xmlns:a16="http://schemas.microsoft.com/office/drawing/2014/main" id="{8728B271-19C4-88BE-C47F-FD56033348A6}"/>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西北工业大学">
              <a:extLst>
                <a:ext uri="{FF2B5EF4-FFF2-40B4-BE49-F238E27FC236}">
                  <a16:creationId xmlns:a16="http://schemas.microsoft.com/office/drawing/2014/main" id="{24C432EA-44C4-D862-9F6C-AC12B2866998}"/>
                </a:ext>
              </a:extLst>
            </p:cNvPr>
            <p:cNvPicPr>
              <a:picLocks noChangeAspect="1"/>
            </p:cNvPicPr>
            <p:nvPr/>
          </p:nvPicPr>
          <p:blipFill>
            <a:blip r:embed="rId3" cstate="screen"/>
            <a:stretch>
              <a:fillRect/>
            </a:stretch>
          </p:blipFill>
          <p:spPr>
            <a:xfrm>
              <a:off x="10240059" y="169864"/>
              <a:ext cx="1546127" cy="388933"/>
            </a:xfrm>
            <a:prstGeom prst="rect">
              <a:avLst/>
            </a:prstGeom>
          </p:spPr>
        </p:pic>
        <p:pic>
          <p:nvPicPr>
            <p:cNvPr id="5" name="校徽">
              <a:extLst>
                <a:ext uri="{FF2B5EF4-FFF2-40B4-BE49-F238E27FC236}">
                  <a16:creationId xmlns:a16="http://schemas.microsoft.com/office/drawing/2014/main" id="{0A48BA56-7760-8A74-1F4A-340575ED9224}"/>
                </a:ext>
              </a:extLst>
            </p:cNvPr>
            <p:cNvPicPr>
              <a:picLocks noChangeAspect="1"/>
            </p:cNvPicPr>
            <p:nvPr/>
          </p:nvPicPr>
          <p:blipFill>
            <a:blip r:embed="rId4" cstate="screen"/>
            <a:stretch>
              <a:fillRect/>
            </a:stretch>
          </p:blipFill>
          <p:spPr>
            <a:xfrm>
              <a:off x="9627016" y="119639"/>
              <a:ext cx="490134" cy="489382"/>
            </a:xfrm>
            <a:prstGeom prst="rect">
              <a:avLst/>
            </a:prstGeom>
          </p:spPr>
        </p:pic>
        <p:sp>
          <p:nvSpPr>
            <p:cNvPr id="6" name="基础扎实 / Strong Preparation">
              <a:extLst>
                <a:ext uri="{FF2B5EF4-FFF2-40B4-BE49-F238E27FC236}">
                  <a16:creationId xmlns:a16="http://schemas.microsoft.com/office/drawing/2014/main" id="{96D32078-17C2-3F9D-4157-F7C7CBFDC933}"/>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实验结果</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Results</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齿轮">
              <a:extLst>
                <a:ext uri="{FF2B5EF4-FFF2-40B4-BE49-F238E27FC236}">
                  <a16:creationId xmlns:a16="http://schemas.microsoft.com/office/drawing/2014/main" id="{01011494-3009-19A6-FE29-7C910CB7AA72}"/>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71"/>
                                        </p:tgtEl>
                                        <p:attrNameLst>
                                          <p:attrName>style.visibility</p:attrName>
                                        </p:attrNameLst>
                                      </p:cBhvr>
                                      <p:to>
                                        <p:strVal val="visible"/>
                                      </p:to>
                                    </p:set>
                                    <p:anim calcmode="lin" valueType="num">
                                      <p:cBhvr>
                                        <p:cTn id="7" dur="750" fill="hold"/>
                                        <p:tgtEl>
                                          <p:spTgt spid="371"/>
                                        </p:tgtEl>
                                        <p:attrNameLst>
                                          <p:attrName>ppt_w</p:attrName>
                                        </p:attrNameLst>
                                      </p:cBhvr>
                                      <p:tavLst>
                                        <p:tav tm="0">
                                          <p:val>
                                            <p:fltVal val="0"/>
                                          </p:val>
                                        </p:tav>
                                        <p:tav tm="100000">
                                          <p:val>
                                            <p:strVal val="#ppt_w"/>
                                          </p:val>
                                        </p:tav>
                                      </p:tavLst>
                                    </p:anim>
                                    <p:anim calcmode="lin" valueType="num">
                                      <p:cBhvr>
                                        <p:cTn id="8" dur="750" fill="hold"/>
                                        <p:tgtEl>
                                          <p:spTgt spid="371"/>
                                        </p:tgtEl>
                                        <p:attrNameLst>
                                          <p:attrName>ppt_h</p:attrName>
                                        </p:attrNameLst>
                                      </p:cBhvr>
                                      <p:tavLst>
                                        <p:tav tm="0">
                                          <p:val>
                                            <p:fltVal val="0"/>
                                          </p:val>
                                        </p:tav>
                                        <p:tav tm="100000">
                                          <p:val>
                                            <p:strVal val="#ppt_h"/>
                                          </p:val>
                                        </p:tav>
                                      </p:tavLst>
                                    </p:anim>
                                    <p:animEffect transition="in" filter="fade">
                                      <p:cBhvr>
                                        <p:cTn id="9" dur="750"/>
                                        <p:tgtEl>
                                          <p:spTgt spid="371"/>
                                        </p:tgtEl>
                                      </p:cBhvr>
                                    </p:animEffect>
                                  </p:childTnLst>
                                </p:cTn>
                              </p:par>
                              <p:par>
                                <p:cTn id="10" presetID="10" presetClass="entr" presetSubtype="0" fill="hold" nodeType="withEffect">
                                  <p:stCondLst>
                                    <p:cond delay="800"/>
                                  </p:stCondLst>
                                  <p:childTnLst>
                                    <p:set>
                                      <p:cBhvr>
                                        <p:cTn id="11" dur="1" fill="hold">
                                          <p:stCondLst>
                                            <p:cond delay="0"/>
                                          </p:stCondLst>
                                        </p:cTn>
                                        <p:tgtEl>
                                          <p:spTgt spid="1049183"/>
                                        </p:tgtEl>
                                        <p:attrNameLst>
                                          <p:attrName>style.visibility</p:attrName>
                                        </p:attrNameLst>
                                      </p:cBhvr>
                                      <p:to>
                                        <p:strVal val="visible"/>
                                      </p:to>
                                    </p:set>
                                    <p:animEffect transition="in" filter="fade">
                                      <p:cBhvr>
                                        <p:cTn id="12" dur="750"/>
                                        <p:tgtEl>
                                          <p:spTgt spid="1049183"/>
                                        </p:tgtEl>
                                      </p:cBhvr>
                                    </p:animEffect>
                                  </p:childTnLst>
                                </p:cTn>
                              </p:par>
                              <p:par>
                                <p:cTn id="13" presetID="12" presetClass="entr" presetSubtype="4" fill="hold" nodeType="withEffect">
                                  <p:stCondLst>
                                    <p:cond delay="1200"/>
                                  </p:stCondLst>
                                  <p:childTnLst>
                                    <p:set>
                                      <p:cBhvr>
                                        <p:cTn id="14" dur="1" fill="hold">
                                          <p:stCondLst>
                                            <p:cond delay="0"/>
                                          </p:stCondLst>
                                        </p:cTn>
                                        <p:tgtEl>
                                          <p:spTgt spid="374"/>
                                        </p:tgtEl>
                                        <p:attrNameLst>
                                          <p:attrName>style.visibility</p:attrName>
                                        </p:attrNameLst>
                                      </p:cBhvr>
                                      <p:to>
                                        <p:strVal val="visible"/>
                                      </p:to>
                                    </p:set>
                                    <p:anim calcmode="lin" valueType="num">
                                      <p:cBhvr additive="base">
                                        <p:cTn id="15" dur="750"/>
                                        <p:tgtEl>
                                          <p:spTgt spid="374"/>
                                        </p:tgtEl>
                                        <p:attrNameLst>
                                          <p:attrName>ppt_y</p:attrName>
                                        </p:attrNameLst>
                                      </p:cBhvr>
                                      <p:tavLst>
                                        <p:tav tm="0">
                                          <p:val>
                                            <p:strVal val="#ppt_y+#ppt_h*1.125000"/>
                                          </p:val>
                                        </p:tav>
                                        <p:tav tm="100000">
                                          <p:val>
                                            <p:strVal val="#ppt_y"/>
                                          </p:val>
                                        </p:tav>
                                      </p:tavLst>
                                    </p:anim>
                                    <p:animEffect transition="in" filter="wipe(up)">
                                      <p:cBhvr>
                                        <p:cTn id="16" dur="750"/>
                                        <p:tgtEl>
                                          <p:spTgt spid="374"/>
                                        </p:tgtEl>
                                      </p:cBhvr>
                                    </p:animEffect>
                                  </p:childTnLst>
                                </p:cTn>
                              </p:par>
                              <p:par>
                                <p:cTn id="17" presetID="53" presetClass="entr" presetSubtype="16" fill="hold" nodeType="withEffect">
                                  <p:stCondLst>
                                    <p:cond delay="1600"/>
                                  </p:stCondLst>
                                  <p:childTnLst>
                                    <p:set>
                                      <p:cBhvr>
                                        <p:cTn id="18" dur="1" fill="hold">
                                          <p:stCondLst>
                                            <p:cond delay="0"/>
                                          </p:stCondLst>
                                        </p:cTn>
                                        <p:tgtEl>
                                          <p:spTgt spid="372"/>
                                        </p:tgtEl>
                                        <p:attrNameLst>
                                          <p:attrName>style.visibility</p:attrName>
                                        </p:attrNameLst>
                                      </p:cBhvr>
                                      <p:to>
                                        <p:strVal val="visible"/>
                                      </p:to>
                                    </p:set>
                                    <p:anim calcmode="lin" valueType="num">
                                      <p:cBhvr>
                                        <p:cTn id="19" dur="750" fill="hold"/>
                                        <p:tgtEl>
                                          <p:spTgt spid="372"/>
                                        </p:tgtEl>
                                        <p:attrNameLst>
                                          <p:attrName>ppt_w</p:attrName>
                                        </p:attrNameLst>
                                      </p:cBhvr>
                                      <p:tavLst>
                                        <p:tav tm="0">
                                          <p:val>
                                            <p:fltVal val="0"/>
                                          </p:val>
                                        </p:tav>
                                        <p:tav tm="100000">
                                          <p:val>
                                            <p:strVal val="#ppt_w"/>
                                          </p:val>
                                        </p:tav>
                                      </p:tavLst>
                                    </p:anim>
                                    <p:anim calcmode="lin" valueType="num">
                                      <p:cBhvr>
                                        <p:cTn id="20" dur="750" fill="hold"/>
                                        <p:tgtEl>
                                          <p:spTgt spid="372"/>
                                        </p:tgtEl>
                                        <p:attrNameLst>
                                          <p:attrName>ppt_h</p:attrName>
                                        </p:attrNameLst>
                                      </p:cBhvr>
                                      <p:tavLst>
                                        <p:tav tm="0">
                                          <p:val>
                                            <p:fltVal val="0"/>
                                          </p:val>
                                        </p:tav>
                                        <p:tav tm="100000">
                                          <p:val>
                                            <p:strVal val="#ppt_h"/>
                                          </p:val>
                                        </p:tav>
                                      </p:tavLst>
                                    </p:anim>
                                    <p:animEffect transition="in" filter="fade">
                                      <p:cBhvr>
                                        <p:cTn id="21" dur="750"/>
                                        <p:tgtEl>
                                          <p:spTgt spid="372"/>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1049184"/>
                                        </p:tgtEl>
                                        <p:attrNameLst>
                                          <p:attrName>style.visibility</p:attrName>
                                        </p:attrNameLst>
                                      </p:cBhvr>
                                      <p:to>
                                        <p:strVal val="visible"/>
                                      </p:to>
                                    </p:set>
                                    <p:animEffect transition="in" filter="fade">
                                      <p:cBhvr>
                                        <p:cTn id="24" dur="750"/>
                                        <p:tgtEl>
                                          <p:spTgt spid="1049184"/>
                                        </p:tgtEl>
                                      </p:cBhvr>
                                    </p:animEffect>
                                  </p:childTnLst>
                                </p:cTn>
                              </p:par>
                              <p:par>
                                <p:cTn id="25" presetID="12" presetClass="entr" presetSubtype="4" fill="hold" nodeType="withEffect">
                                  <p:stCondLst>
                                    <p:cond delay="2400"/>
                                  </p:stCondLst>
                                  <p:childTnLst>
                                    <p:set>
                                      <p:cBhvr>
                                        <p:cTn id="26" dur="1" fill="hold">
                                          <p:stCondLst>
                                            <p:cond delay="0"/>
                                          </p:stCondLst>
                                        </p:cTn>
                                        <p:tgtEl>
                                          <p:spTgt spid="375"/>
                                        </p:tgtEl>
                                        <p:attrNameLst>
                                          <p:attrName>style.visibility</p:attrName>
                                        </p:attrNameLst>
                                      </p:cBhvr>
                                      <p:to>
                                        <p:strVal val="visible"/>
                                      </p:to>
                                    </p:set>
                                    <p:anim calcmode="lin" valueType="num">
                                      <p:cBhvr additive="base">
                                        <p:cTn id="27" dur="750"/>
                                        <p:tgtEl>
                                          <p:spTgt spid="375"/>
                                        </p:tgtEl>
                                        <p:attrNameLst>
                                          <p:attrName>ppt_y</p:attrName>
                                        </p:attrNameLst>
                                      </p:cBhvr>
                                      <p:tavLst>
                                        <p:tav tm="0">
                                          <p:val>
                                            <p:strVal val="#ppt_y+#ppt_h*1.125000"/>
                                          </p:val>
                                        </p:tav>
                                        <p:tav tm="100000">
                                          <p:val>
                                            <p:strVal val="#ppt_y"/>
                                          </p:val>
                                        </p:tav>
                                      </p:tavLst>
                                    </p:anim>
                                    <p:animEffect transition="in" filter="wipe(up)">
                                      <p:cBhvr>
                                        <p:cTn id="28" dur="750"/>
                                        <p:tgtEl>
                                          <p:spTgt spid="375"/>
                                        </p:tgtEl>
                                      </p:cBhvr>
                                    </p:animEffect>
                                  </p:childTnLst>
                                </p:cTn>
                              </p:par>
                              <p:par>
                                <p:cTn id="29" presetID="53" presetClass="entr" presetSubtype="16" fill="hold" nodeType="withEffect">
                                  <p:stCondLst>
                                    <p:cond delay="2800"/>
                                  </p:stCondLst>
                                  <p:childTnLst>
                                    <p:set>
                                      <p:cBhvr>
                                        <p:cTn id="30" dur="1" fill="hold">
                                          <p:stCondLst>
                                            <p:cond delay="0"/>
                                          </p:stCondLst>
                                        </p:cTn>
                                        <p:tgtEl>
                                          <p:spTgt spid="373"/>
                                        </p:tgtEl>
                                        <p:attrNameLst>
                                          <p:attrName>style.visibility</p:attrName>
                                        </p:attrNameLst>
                                      </p:cBhvr>
                                      <p:to>
                                        <p:strVal val="visible"/>
                                      </p:to>
                                    </p:set>
                                    <p:anim calcmode="lin" valueType="num">
                                      <p:cBhvr>
                                        <p:cTn id="31" dur="750" fill="hold"/>
                                        <p:tgtEl>
                                          <p:spTgt spid="373"/>
                                        </p:tgtEl>
                                        <p:attrNameLst>
                                          <p:attrName>ppt_w</p:attrName>
                                        </p:attrNameLst>
                                      </p:cBhvr>
                                      <p:tavLst>
                                        <p:tav tm="0">
                                          <p:val>
                                            <p:fltVal val="0"/>
                                          </p:val>
                                        </p:tav>
                                        <p:tav tm="100000">
                                          <p:val>
                                            <p:strVal val="#ppt_w"/>
                                          </p:val>
                                        </p:tav>
                                      </p:tavLst>
                                    </p:anim>
                                    <p:anim calcmode="lin" valueType="num">
                                      <p:cBhvr>
                                        <p:cTn id="32" dur="750" fill="hold"/>
                                        <p:tgtEl>
                                          <p:spTgt spid="373"/>
                                        </p:tgtEl>
                                        <p:attrNameLst>
                                          <p:attrName>ppt_h</p:attrName>
                                        </p:attrNameLst>
                                      </p:cBhvr>
                                      <p:tavLst>
                                        <p:tav tm="0">
                                          <p:val>
                                            <p:fltVal val="0"/>
                                          </p:val>
                                        </p:tav>
                                        <p:tav tm="100000">
                                          <p:val>
                                            <p:strVal val="#ppt_h"/>
                                          </p:val>
                                        </p:tav>
                                      </p:tavLst>
                                    </p:anim>
                                    <p:animEffect transition="in" filter="fade">
                                      <p:cBhvr>
                                        <p:cTn id="33" dur="750"/>
                                        <p:tgtEl>
                                          <p:spTgt spid="373"/>
                                        </p:tgtEl>
                                      </p:cBhvr>
                                    </p:animEffect>
                                  </p:childTnLst>
                                </p:cTn>
                              </p:par>
                              <p:par>
                                <p:cTn id="34" presetID="10" presetClass="entr" presetSubtype="0" fill="hold" grpId="0" nodeType="withEffect">
                                  <p:stCondLst>
                                    <p:cond delay="3200"/>
                                  </p:stCondLst>
                                  <p:childTnLst>
                                    <p:set>
                                      <p:cBhvr>
                                        <p:cTn id="35" dur="1" fill="hold">
                                          <p:stCondLst>
                                            <p:cond delay="0"/>
                                          </p:stCondLst>
                                        </p:cTn>
                                        <p:tgtEl>
                                          <p:spTgt spid="1049185"/>
                                        </p:tgtEl>
                                        <p:attrNameLst>
                                          <p:attrName>style.visibility</p:attrName>
                                        </p:attrNameLst>
                                      </p:cBhvr>
                                      <p:to>
                                        <p:strVal val="visible"/>
                                      </p:to>
                                    </p:set>
                                    <p:animEffect transition="in" filter="fade">
                                      <p:cBhvr>
                                        <p:cTn id="36" dur="750"/>
                                        <p:tgtEl>
                                          <p:spTgt spid="1049185"/>
                                        </p:tgtEl>
                                      </p:cBhvr>
                                    </p:animEffect>
                                  </p:childTnLst>
                                </p:cTn>
                              </p:par>
                              <p:par>
                                <p:cTn id="37" presetID="12" presetClass="entr" presetSubtype="4" fill="hold" nodeType="withEffect">
                                  <p:stCondLst>
                                    <p:cond delay="3600"/>
                                  </p:stCondLst>
                                  <p:childTnLst>
                                    <p:set>
                                      <p:cBhvr>
                                        <p:cTn id="38" dur="1" fill="hold">
                                          <p:stCondLst>
                                            <p:cond delay="0"/>
                                          </p:stCondLst>
                                        </p:cTn>
                                        <p:tgtEl>
                                          <p:spTgt spid="376"/>
                                        </p:tgtEl>
                                        <p:attrNameLst>
                                          <p:attrName>style.visibility</p:attrName>
                                        </p:attrNameLst>
                                      </p:cBhvr>
                                      <p:to>
                                        <p:strVal val="visible"/>
                                      </p:to>
                                    </p:set>
                                    <p:anim calcmode="lin" valueType="num">
                                      <p:cBhvr additive="base">
                                        <p:cTn id="39" dur="750"/>
                                        <p:tgtEl>
                                          <p:spTgt spid="376"/>
                                        </p:tgtEl>
                                        <p:attrNameLst>
                                          <p:attrName>ppt_y</p:attrName>
                                        </p:attrNameLst>
                                      </p:cBhvr>
                                      <p:tavLst>
                                        <p:tav tm="0">
                                          <p:val>
                                            <p:strVal val="#ppt_y+#ppt_h*1.125000"/>
                                          </p:val>
                                        </p:tav>
                                        <p:tav tm="100000">
                                          <p:val>
                                            <p:strVal val="#ppt_y"/>
                                          </p:val>
                                        </p:tav>
                                      </p:tavLst>
                                    </p:anim>
                                    <p:animEffect transition="in" filter="wipe(up)">
                                      <p:cBhvr>
                                        <p:cTn id="40" dur="750"/>
                                        <p:tgtEl>
                                          <p:spTgt spid="376"/>
                                        </p:tgtEl>
                                      </p:cBhvr>
                                    </p:animEffect>
                                  </p:childTnLst>
                                </p:cTn>
                              </p:par>
                              <p:par>
                                <p:cTn id="41" presetID="2" presetClass="entr" presetSubtype="1"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750" fill="hold"/>
                                        <p:tgtEl>
                                          <p:spTgt spid="2"/>
                                        </p:tgtEl>
                                        <p:attrNameLst>
                                          <p:attrName>ppt_x</p:attrName>
                                        </p:attrNameLst>
                                      </p:cBhvr>
                                      <p:tavLst>
                                        <p:tav tm="0">
                                          <p:val>
                                            <p:strVal val="#ppt_x"/>
                                          </p:val>
                                        </p:tav>
                                        <p:tav tm="100000">
                                          <p:val>
                                            <p:strVal val="#ppt_x"/>
                                          </p:val>
                                        </p:tav>
                                      </p:tavLst>
                                    </p:anim>
                                    <p:anim calcmode="lin" valueType="num">
                                      <p:cBhvr additive="base">
                                        <p:cTn id="44" dur="75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4" grpId="0" animBg="1"/>
      <p:bldP spid="104918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2E45D-F8DA-F987-A3AF-74E14BFCF497}"/>
              </a:ext>
            </a:extLst>
          </p:cNvPr>
          <p:cNvSpPr>
            <a:spLocks noGrp="1"/>
          </p:cNvSpPr>
          <p:nvPr>
            <p:ph type="title"/>
          </p:nvPr>
        </p:nvSpPr>
        <p:spPr>
          <a:xfrm>
            <a:off x="819391" y="784255"/>
            <a:ext cx="10515600" cy="1325563"/>
          </a:xfrm>
        </p:spPr>
        <p:txBody>
          <a:bodyPr/>
          <a:lstStyle/>
          <a:p>
            <a:r>
              <a:rPr lang="zh-CN" altLang="en-US" dirty="0"/>
              <a:t>传统损失函数效果</a:t>
            </a:r>
          </a:p>
        </p:txBody>
      </p:sp>
      <p:sp>
        <p:nvSpPr>
          <p:cNvPr id="3" name="内容占位符 2">
            <a:extLst>
              <a:ext uri="{FF2B5EF4-FFF2-40B4-BE49-F238E27FC236}">
                <a16:creationId xmlns:a16="http://schemas.microsoft.com/office/drawing/2014/main" id="{9917CBD8-9E48-A5AB-7C75-C4F32260E75C}"/>
              </a:ext>
            </a:extLst>
          </p:cNvPr>
          <p:cNvSpPr>
            <a:spLocks noGrp="1"/>
          </p:cNvSpPr>
          <p:nvPr>
            <p:ph idx="1"/>
          </p:nvPr>
        </p:nvSpPr>
        <p:spPr>
          <a:xfrm>
            <a:off x="1802475" y="3704302"/>
            <a:ext cx="18272535" cy="7759434"/>
          </a:xfrm>
        </p:spPr>
        <p:txBody>
          <a:bodyPr/>
          <a:lstStyle/>
          <a:p>
            <a:pPr marL="0" indent="0">
              <a:buNone/>
            </a:pPr>
            <a:r>
              <a:rPr lang="en-US" altLang="zh-CN" dirty="0"/>
              <a:t>··</a:t>
            </a:r>
            <a:endParaRPr lang="zh-CN" altLang="en-US" dirty="0"/>
          </a:p>
        </p:txBody>
      </p:sp>
      <p:pic>
        <p:nvPicPr>
          <p:cNvPr id="4098" name="图片 1">
            <a:extLst>
              <a:ext uri="{FF2B5EF4-FFF2-40B4-BE49-F238E27FC236}">
                <a16:creationId xmlns:a16="http://schemas.microsoft.com/office/drawing/2014/main" id="{36E8854C-CD73-DF55-4F5B-4DFFD793A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475" y="2055814"/>
            <a:ext cx="8077555" cy="416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标题">
            <a:extLst>
              <a:ext uri="{FF2B5EF4-FFF2-40B4-BE49-F238E27FC236}">
                <a16:creationId xmlns:a16="http://schemas.microsoft.com/office/drawing/2014/main" id="{60134A2F-7E09-F5D3-6055-B72963F2167A}"/>
              </a:ext>
            </a:extLst>
          </p:cNvPr>
          <p:cNvGrpSpPr/>
          <p:nvPr/>
        </p:nvGrpSpPr>
        <p:grpSpPr>
          <a:xfrm>
            <a:off x="0" y="-1"/>
            <a:ext cx="12192000" cy="728663"/>
            <a:chOff x="0" y="-1"/>
            <a:chExt cx="12192000" cy="728663"/>
          </a:xfrm>
        </p:grpSpPr>
        <p:sp>
          <p:nvSpPr>
            <p:cNvPr id="5" name="打底色块">
              <a:extLst>
                <a:ext uri="{FF2B5EF4-FFF2-40B4-BE49-F238E27FC236}">
                  <a16:creationId xmlns:a16="http://schemas.microsoft.com/office/drawing/2014/main" id="{908D7B7C-E0F4-9F15-9FF8-8CBAD145C93A}"/>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西北工业大学">
              <a:extLst>
                <a:ext uri="{FF2B5EF4-FFF2-40B4-BE49-F238E27FC236}">
                  <a16:creationId xmlns:a16="http://schemas.microsoft.com/office/drawing/2014/main" id="{E95A3B9D-4A78-041B-5E82-E30A91214DD8}"/>
                </a:ext>
              </a:extLst>
            </p:cNvPr>
            <p:cNvPicPr>
              <a:picLocks noChangeAspect="1"/>
            </p:cNvPicPr>
            <p:nvPr/>
          </p:nvPicPr>
          <p:blipFill>
            <a:blip r:embed="rId3" cstate="screen"/>
            <a:stretch>
              <a:fillRect/>
            </a:stretch>
          </p:blipFill>
          <p:spPr>
            <a:xfrm>
              <a:off x="10240059" y="169864"/>
              <a:ext cx="1546127" cy="388933"/>
            </a:xfrm>
            <a:prstGeom prst="rect">
              <a:avLst/>
            </a:prstGeom>
          </p:spPr>
        </p:pic>
        <p:pic>
          <p:nvPicPr>
            <p:cNvPr id="7" name="校徽">
              <a:extLst>
                <a:ext uri="{FF2B5EF4-FFF2-40B4-BE49-F238E27FC236}">
                  <a16:creationId xmlns:a16="http://schemas.microsoft.com/office/drawing/2014/main" id="{7B8A43CF-F0E5-288C-BFAB-2F5371FFD9EA}"/>
                </a:ext>
              </a:extLst>
            </p:cNvPr>
            <p:cNvPicPr>
              <a:picLocks noChangeAspect="1"/>
            </p:cNvPicPr>
            <p:nvPr/>
          </p:nvPicPr>
          <p:blipFill>
            <a:blip r:embed="rId4" cstate="screen"/>
            <a:stretch>
              <a:fillRect/>
            </a:stretch>
          </p:blipFill>
          <p:spPr>
            <a:xfrm>
              <a:off x="9627016" y="119639"/>
              <a:ext cx="490134" cy="489382"/>
            </a:xfrm>
            <a:prstGeom prst="rect">
              <a:avLst/>
            </a:prstGeom>
          </p:spPr>
        </p:pic>
        <p:sp>
          <p:nvSpPr>
            <p:cNvPr id="8" name="基础扎实 / Strong Preparation">
              <a:extLst>
                <a:ext uri="{FF2B5EF4-FFF2-40B4-BE49-F238E27FC236}">
                  <a16:creationId xmlns:a16="http://schemas.microsoft.com/office/drawing/2014/main" id="{A370C27F-443D-03DC-2AEF-2069C00C78F5}"/>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实验结果</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Results</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齿轮">
              <a:extLst>
                <a:ext uri="{FF2B5EF4-FFF2-40B4-BE49-F238E27FC236}">
                  <a16:creationId xmlns:a16="http://schemas.microsoft.com/office/drawing/2014/main" id="{0E6D363B-34A7-379F-AFF7-D88DD42BC331}"/>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40467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4D6D3-11E0-CDA1-6FB8-D335D37E0375}"/>
              </a:ext>
            </a:extLst>
          </p:cNvPr>
          <p:cNvSpPr>
            <a:spLocks noGrp="1"/>
          </p:cNvSpPr>
          <p:nvPr>
            <p:ph type="title"/>
          </p:nvPr>
        </p:nvSpPr>
        <p:spPr>
          <a:xfrm>
            <a:off x="819391" y="842934"/>
            <a:ext cx="10515600" cy="1325563"/>
          </a:xfrm>
        </p:spPr>
        <p:txBody>
          <a:bodyPr/>
          <a:lstStyle/>
          <a:p>
            <a:r>
              <a:rPr lang="zh-CN" altLang="en-US" dirty="0"/>
              <a:t>实现的损失函数效果</a:t>
            </a:r>
          </a:p>
        </p:txBody>
      </p:sp>
      <p:sp>
        <p:nvSpPr>
          <p:cNvPr id="3" name="内容占位符 2">
            <a:extLst>
              <a:ext uri="{FF2B5EF4-FFF2-40B4-BE49-F238E27FC236}">
                <a16:creationId xmlns:a16="http://schemas.microsoft.com/office/drawing/2014/main" id="{1254CF89-B876-34AF-16BB-9FB53F8E0ABF}"/>
              </a:ext>
            </a:extLst>
          </p:cNvPr>
          <p:cNvSpPr>
            <a:spLocks noGrp="1"/>
          </p:cNvSpPr>
          <p:nvPr>
            <p:ph idx="1"/>
          </p:nvPr>
        </p:nvSpPr>
        <p:spPr>
          <a:xfrm>
            <a:off x="2438155" y="3593367"/>
            <a:ext cx="19186925" cy="6915233"/>
          </a:xfrm>
        </p:spPr>
        <p:txBody>
          <a:bodyPr/>
          <a:lstStyle/>
          <a:p>
            <a:endParaRPr lang="zh-CN" altLang="en-US" dirty="0"/>
          </a:p>
        </p:txBody>
      </p:sp>
      <p:pic>
        <p:nvPicPr>
          <p:cNvPr id="5122" name="图片 1">
            <a:extLst>
              <a:ext uri="{FF2B5EF4-FFF2-40B4-BE49-F238E27FC236}">
                <a16:creationId xmlns:a16="http://schemas.microsoft.com/office/drawing/2014/main" id="{E47B2872-E2DE-3D97-3956-EFA6D0BA6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30" y="2055814"/>
            <a:ext cx="8475540" cy="42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标题">
            <a:extLst>
              <a:ext uri="{FF2B5EF4-FFF2-40B4-BE49-F238E27FC236}">
                <a16:creationId xmlns:a16="http://schemas.microsoft.com/office/drawing/2014/main" id="{665FF138-AF50-F424-B781-D4AAE7088C43}"/>
              </a:ext>
            </a:extLst>
          </p:cNvPr>
          <p:cNvGrpSpPr/>
          <p:nvPr/>
        </p:nvGrpSpPr>
        <p:grpSpPr>
          <a:xfrm>
            <a:off x="0" y="-1"/>
            <a:ext cx="12192000" cy="728663"/>
            <a:chOff x="0" y="-1"/>
            <a:chExt cx="12192000" cy="728663"/>
          </a:xfrm>
        </p:grpSpPr>
        <p:sp>
          <p:nvSpPr>
            <p:cNvPr id="5" name="打底色块">
              <a:extLst>
                <a:ext uri="{FF2B5EF4-FFF2-40B4-BE49-F238E27FC236}">
                  <a16:creationId xmlns:a16="http://schemas.microsoft.com/office/drawing/2014/main" id="{D5E5F2AA-78C7-1597-9082-83F347722A2A}"/>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西北工业大学">
              <a:extLst>
                <a:ext uri="{FF2B5EF4-FFF2-40B4-BE49-F238E27FC236}">
                  <a16:creationId xmlns:a16="http://schemas.microsoft.com/office/drawing/2014/main" id="{30FD695E-D98E-78F0-C67B-1322DA8BF09A}"/>
                </a:ext>
              </a:extLst>
            </p:cNvPr>
            <p:cNvPicPr>
              <a:picLocks noChangeAspect="1"/>
            </p:cNvPicPr>
            <p:nvPr/>
          </p:nvPicPr>
          <p:blipFill>
            <a:blip r:embed="rId3" cstate="screen"/>
            <a:stretch>
              <a:fillRect/>
            </a:stretch>
          </p:blipFill>
          <p:spPr>
            <a:xfrm>
              <a:off x="10240059" y="169864"/>
              <a:ext cx="1546127" cy="388933"/>
            </a:xfrm>
            <a:prstGeom prst="rect">
              <a:avLst/>
            </a:prstGeom>
          </p:spPr>
        </p:pic>
        <p:pic>
          <p:nvPicPr>
            <p:cNvPr id="7" name="校徽">
              <a:extLst>
                <a:ext uri="{FF2B5EF4-FFF2-40B4-BE49-F238E27FC236}">
                  <a16:creationId xmlns:a16="http://schemas.microsoft.com/office/drawing/2014/main" id="{A4BA06F1-A02B-2D98-BC55-A1EF7421EF64}"/>
                </a:ext>
              </a:extLst>
            </p:cNvPr>
            <p:cNvPicPr>
              <a:picLocks noChangeAspect="1"/>
            </p:cNvPicPr>
            <p:nvPr/>
          </p:nvPicPr>
          <p:blipFill>
            <a:blip r:embed="rId4" cstate="screen"/>
            <a:stretch>
              <a:fillRect/>
            </a:stretch>
          </p:blipFill>
          <p:spPr>
            <a:xfrm>
              <a:off x="9627016" y="119639"/>
              <a:ext cx="490134" cy="489382"/>
            </a:xfrm>
            <a:prstGeom prst="rect">
              <a:avLst/>
            </a:prstGeom>
          </p:spPr>
        </p:pic>
        <p:sp>
          <p:nvSpPr>
            <p:cNvPr id="8" name="基础扎实 / Strong Preparation">
              <a:extLst>
                <a:ext uri="{FF2B5EF4-FFF2-40B4-BE49-F238E27FC236}">
                  <a16:creationId xmlns:a16="http://schemas.microsoft.com/office/drawing/2014/main" id="{E065FD76-EB19-3A1F-6D8E-2909108BB90C}"/>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实验结果</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Results</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齿轮">
              <a:extLst>
                <a:ext uri="{FF2B5EF4-FFF2-40B4-BE49-F238E27FC236}">
                  <a16:creationId xmlns:a16="http://schemas.microsoft.com/office/drawing/2014/main" id="{E9F8A4F2-6B18-7D1B-5E26-A61B3E26F579}"/>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16550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5ACDC-2CCE-C53E-5388-056B9C5B1FBD}"/>
              </a:ext>
            </a:extLst>
          </p:cNvPr>
          <p:cNvSpPr>
            <a:spLocks noGrp="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FCD41AB4-C613-09B1-79D6-D0C7633D50E0}"/>
              </a:ext>
            </a:extLst>
          </p:cNvPr>
          <p:cNvGraphicFramePr>
            <a:graphicFrameLocks noGrp="1"/>
          </p:cNvGraphicFramePr>
          <p:nvPr>
            <p:ph idx="1"/>
            <p:extLst>
              <p:ext uri="{D42A27DB-BD31-4B8C-83A1-F6EECF244321}">
                <p14:modId xmlns:p14="http://schemas.microsoft.com/office/powerpoint/2010/main" val="63921518"/>
              </p:ext>
            </p:extLst>
          </p:nvPr>
        </p:nvGraphicFramePr>
        <p:xfrm>
          <a:off x="1211002" y="1690688"/>
          <a:ext cx="9769995" cy="4377605"/>
        </p:xfrm>
        <a:graphic>
          <a:graphicData uri="http://schemas.openxmlformats.org/drawingml/2006/table">
            <a:tbl>
              <a:tblPr firstRow="1" firstCol="1" bandRow="1">
                <a:tableStyleId>{5C22544A-7EE6-4342-B048-85BDC9FD1C3A}</a:tableStyleId>
              </a:tblPr>
              <a:tblGrid>
                <a:gridCol w="1915132">
                  <a:extLst>
                    <a:ext uri="{9D8B030D-6E8A-4147-A177-3AD203B41FA5}">
                      <a16:colId xmlns:a16="http://schemas.microsoft.com/office/drawing/2014/main" val="2171887971"/>
                    </a:ext>
                  </a:extLst>
                </a:gridCol>
                <a:gridCol w="1915132">
                  <a:extLst>
                    <a:ext uri="{9D8B030D-6E8A-4147-A177-3AD203B41FA5}">
                      <a16:colId xmlns:a16="http://schemas.microsoft.com/office/drawing/2014/main" val="3626403086"/>
                    </a:ext>
                  </a:extLst>
                </a:gridCol>
                <a:gridCol w="1692567">
                  <a:extLst>
                    <a:ext uri="{9D8B030D-6E8A-4147-A177-3AD203B41FA5}">
                      <a16:colId xmlns:a16="http://schemas.microsoft.com/office/drawing/2014/main" val="778289508"/>
                    </a:ext>
                  </a:extLst>
                </a:gridCol>
                <a:gridCol w="2123582">
                  <a:extLst>
                    <a:ext uri="{9D8B030D-6E8A-4147-A177-3AD203B41FA5}">
                      <a16:colId xmlns:a16="http://schemas.microsoft.com/office/drawing/2014/main" val="3433597263"/>
                    </a:ext>
                  </a:extLst>
                </a:gridCol>
                <a:gridCol w="2123582">
                  <a:extLst>
                    <a:ext uri="{9D8B030D-6E8A-4147-A177-3AD203B41FA5}">
                      <a16:colId xmlns:a16="http://schemas.microsoft.com/office/drawing/2014/main" val="1938921121"/>
                    </a:ext>
                  </a:extLst>
                </a:gridCol>
              </a:tblGrid>
              <a:tr h="875521">
                <a:tc>
                  <a:txBody>
                    <a:bodyPr/>
                    <a:lstStyle/>
                    <a:p>
                      <a:endParaRPr lang="zh-CN" sz="1800">
                        <a:effectLst/>
                        <a:latin typeface="+mn-lt"/>
                      </a:endParaRPr>
                    </a:p>
                  </a:txBody>
                  <a:tcPr marL="68580" marR="68580" marT="0" marB="0" anchor="ctr"/>
                </a:tc>
                <a:tc>
                  <a:txBody>
                    <a:bodyPr/>
                    <a:lstStyle/>
                    <a:p>
                      <a:endParaRPr lang="zh-CN" sz="1800">
                        <a:effectLst/>
                        <a:latin typeface="+mn-lt"/>
                      </a:endParaRPr>
                    </a:p>
                  </a:txBody>
                  <a:tcPr marL="68580" marR="68580" marT="0" marB="0" anchor="ctr"/>
                </a:tc>
                <a:tc>
                  <a:txBody>
                    <a:bodyPr/>
                    <a:lstStyle/>
                    <a:p>
                      <a:pPr algn="ctr" fontAlgn="ctr">
                        <a:lnSpc>
                          <a:spcPct val="125000"/>
                        </a:lnSpc>
                      </a:pPr>
                      <a:r>
                        <a:rPr lang="en-US" sz="1800" kern="0">
                          <a:effectLst/>
                          <a:latin typeface="+mn-lt"/>
                        </a:rPr>
                        <a:t>R1</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a:effectLst/>
                          <a:latin typeface="+mn-lt"/>
                        </a:rPr>
                        <a:t>R5</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a:effectLst/>
                          <a:latin typeface="+mn-lt"/>
                        </a:rPr>
                        <a:t>R10</a:t>
                      </a:r>
                      <a:endParaRPr lang="zh-CN" sz="18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907929513"/>
                  </a:ext>
                </a:extLst>
              </a:tr>
              <a:tr h="875521">
                <a:tc rowSpan="2">
                  <a:txBody>
                    <a:bodyPr/>
                    <a:lstStyle/>
                    <a:p>
                      <a:pPr algn="ctr" fontAlgn="ctr">
                        <a:lnSpc>
                          <a:spcPct val="125000"/>
                        </a:lnSpc>
                      </a:pPr>
                      <a:r>
                        <a:rPr lang="zh-CN" sz="1800" kern="0">
                          <a:effectLst/>
                          <a:latin typeface="+mn-lt"/>
                        </a:rPr>
                        <a:t>最大违规</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zh-CN" sz="1800" kern="0" dirty="0">
                          <a:effectLst/>
                          <a:latin typeface="+mn-lt"/>
                        </a:rPr>
                        <a:t>图像到文本</a:t>
                      </a:r>
                      <a:endParaRPr lang="zh-CN" sz="1800" kern="100" dirty="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dirty="0">
                          <a:effectLst/>
                          <a:latin typeface="+mn-lt"/>
                        </a:rPr>
                        <a:t>32.0</a:t>
                      </a:r>
                      <a:endParaRPr lang="zh-CN" sz="1800" kern="100" dirty="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dirty="0">
                          <a:effectLst/>
                          <a:latin typeface="+mn-lt"/>
                        </a:rPr>
                        <a:t>56.7</a:t>
                      </a:r>
                      <a:endParaRPr lang="zh-CN" sz="1800" kern="100" dirty="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a:effectLst/>
                          <a:latin typeface="+mn-lt"/>
                        </a:rPr>
                        <a:t>67.2</a:t>
                      </a:r>
                      <a:endParaRPr lang="zh-CN" sz="18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855885706"/>
                  </a:ext>
                </a:extLst>
              </a:tr>
              <a:tr h="875521">
                <a:tc vMerge="1">
                  <a:txBody>
                    <a:bodyPr/>
                    <a:lstStyle/>
                    <a:p>
                      <a:endParaRPr lang="zh-CN" altLang="en-US"/>
                    </a:p>
                  </a:txBody>
                  <a:tcPr/>
                </a:tc>
                <a:tc>
                  <a:txBody>
                    <a:bodyPr/>
                    <a:lstStyle/>
                    <a:p>
                      <a:pPr algn="ctr" fontAlgn="ctr">
                        <a:lnSpc>
                          <a:spcPct val="125000"/>
                        </a:lnSpc>
                      </a:pPr>
                      <a:r>
                        <a:rPr lang="zh-CN" sz="1800" kern="0">
                          <a:effectLst/>
                          <a:latin typeface="+mn-lt"/>
                        </a:rPr>
                        <a:t>文本到图像</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dirty="0">
                          <a:effectLst/>
                          <a:latin typeface="+mn-lt"/>
                        </a:rPr>
                        <a:t>22.0</a:t>
                      </a:r>
                      <a:endParaRPr lang="zh-CN" sz="1800" kern="100" dirty="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dirty="0">
                          <a:effectLst/>
                          <a:latin typeface="+mn-lt"/>
                        </a:rPr>
                        <a:t>47.5</a:t>
                      </a:r>
                      <a:endParaRPr lang="zh-CN" sz="1800" kern="100" dirty="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a:effectLst/>
                          <a:latin typeface="+mn-lt"/>
                        </a:rPr>
                        <a:t>59.0</a:t>
                      </a:r>
                      <a:endParaRPr lang="zh-CN" sz="18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78131130"/>
                  </a:ext>
                </a:extLst>
              </a:tr>
              <a:tr h="875521">
                <a:tc rowSpan="2">
                  <a:txBody>
                    <a:bodyPr/>
                    <a:lstStyle/>
                    <a:p>
                      <a:pPr algn="ctr" fontAlgn="ctr">
                        <a:lnSpc>
                          <a:spcPct val="125000"/>
                        </a:lnSpc>
                      </a:pPr>
                      <a:r>
                        <a:rPr lang="zh-CN" sz="1800" kern="0">
                          <a:effectLst/>
                          <a:latin typeface="+mn-lt"/>
                        </a:rPr>
                        <a:t>平均违规</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zh-CN" sz="1800" kern="0">
                          <a:effectLst/>
                          <a:latin typeface="+mn-lt"/>
                        </a:rPr>
                        <a:t>图像到文本</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a:effectLst/>
                          <a:latin typeface="+mn-lt"/>
                        </a:rPr>
                        <a:t>31.7</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a:effectLst/>
                          <a:latin typeface="+mn-lt"/>
                        </a:rPr>
                        <a:t>57.2</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a:effectLst/>
                          <a:latin typeface="+mn-lt"/>
                        </a:rPr>
                        <a:t>42.5</a:t>
                      </a:r>
                      <a:endParaRPr lang="zh-CN" sz="18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3803035957"/>
                  </a:ext>
                </a:extLst>
              </a:tr>
              <a:tr h="875521">
                <a:tc vMerge="1">
                  <a:txBody>
                    <a:bodyPr/>
                    <a:lstStyle/>
                    <a:p>
                      <a:endParaRPr lang="zh-CN" altLang="en-US"/>
                    </a:p>
                  </a:txBody>
                  <a:tcPr/>
                </a:tc>
                <a:tc>
                  <a:txBody>
                    <a:bodyPr/>
                    <a:lstStyle/>
                    <a:p>
                      <a:pPr algn="ctr" fontAlgn="ctr">
                        <a:lnSpc>
                          <a:spcPct val="125000"/>
                        </a:lnSpc>
                      </a:pPr>
                      <a:r>
                        <a:rPr lang="zh-CN" sz="1800" kern="0">
                          <a:effectLst/>
                          <a:latin typeface="+mn-lt"/>
                        </a:rPr>
                        <a:t>文本到图像</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a:effectLst/>
                          <a:latin typeface="+mn-lt"/>
                        </a:rPr>
                        <a:t>21.5</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a:effectLst/>
                          <a:latin typeface="+mn-lt"/>
                        </a:rPr>
                        <a:t>47.0</a:t>
                      </a:r>
                      <a:endParaRPr lang="zh-CN" sz="1800" kern="100">
                        <a:effectLst/>
                        <a:latin typeface="+mn-lt"/>
                        <a:ea typeface="宋体" panose="02010600030101010101" pitchFamily="2" charset="-122"/>
                      </a:endParaRPr>
                    </a:p>
                  </a:txBody>
                  <a:tcPr marL="68580" marR="68580" marT="0" marB="0" anchor="ctr"/>
                </a:tc>
                <a:tc>
                  <a:txBody>
                    <a:bodyPr/>
                    <a:lstStyle/>
                    <a:p>
                      <a:pPr algn="ctr" fontAlgn="ctr">
                        <a:lnSpc>
                          <a:spcPct val="125000"/>
                        </a:lnSpc>
                      </a:pPr>
                      <a:r>
                        <a:rPr lang="en-US" sz="1800" kern="0" dirty="0">
                          <a:effectLst/>
                          <a:latin typeface="+mn-lt"/>
                        </a:rPr>
                        <a:t>58.9</a:t>
                      </a:r>
                      <a:endParaRPr lang="zh-CN" sz="18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2132644764"/>
                  </a:ext>
                </a:extLst>
              </a:tr>
            </a:tbl>
          </a:graphicData>
        </a:graphic>
      </p:graphicFrame>
      <p:grpSp>
        <p:nvGrpSpPr>
          <p:cNvPr id="5" name="标题">
            <a:extLst>
              <a:ext uri="{FF2B5EF4-FFF2-40B4-BE49-F238E27FC236}">
                <a16:creationId xmlns:a16="http://schemas.microsoft.com/office/drawing/2014/main" id="{AE56C1FD-3428-293D-59AA-EB948EC381A2}"/>
              </a:ext>
            </a:extLst>
          </p:cNvPr>
          <p:cNvGrpSpPr/>
          <p:nvPr/>
        </p:nvGrpSpPr>
        <p:grpSpPr>
          <a:xfrm>
            <a:off x="0" y="-1"/>
            <a:ext cx="12192000" cy="728663"/>
            <a:chOff x="0" y="-1"/>
            <a:chExt cx="12192000" cy="728663"/>
          </a:xfrm>
        </p:grpSpPr>
        <p:sp>
          <p:nvSpPr>
            <p:cNvPr id="6" name="打底色块">
              <a:extLst>
                <a:ext uri="{FF2B5EF4-FFF2-40B4-BE49-F238E27FC236}">
                  <a16:creationId xmlns:a16="http://schemas.microsoft.com/office/drawing/2014/main" id="{2CBC91D7-38A4-2896-CC6E-A64383401F0E}"/>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西北工业大学">
              <a:extLst>
                <a:ext uri="{FF2B5EF4-FFF2-40B4-BE49-F238E27FC236}">
                  <a16:creationId xmlns:a16="http://schemas.microsoft.com/office/drawing/2014/main" id="{F1980EF5-08B3-D585-0BE4-DFCCABD5183A}"/>
                </a:ext>
              </a:extLst>
            </p:cNvPr>
            <p:cNvPicPr>
              <a:picLocks noChangeAspect="1"/>
            </p:cNvPicPr>
            <p:nvPr/>
          </p:nvPicPr>
          <p:blipFill>
            <a:blip r:embed="rId2" cstate="screen"/>
            <a:stretch>
              <a:fillRect/>
            </a:stretch>
          </p:blipFill>
          <p:spPr>
            <a:xfrm>
              <a:off x="10240059" y="169864"/>
              <a:ext cx="1546127" cy="388933"/>
            </a:xfrm>
            <a:prstGeom prst="rect">
              <a:avLst/>
            </a:prstGeom>
          </p:spPr>
        </p:pic>
        <p:pic>
          <p:nvPicPr>
            <p:cNvPr id="8" name="校徽">
              <a:extLst>
                <a:ext uri="{FF2B5EF4-FFF2-40B4-BE49-F238E27FC236}">
                  <a16:creationId xmlns:a16="http://schemas.microsoft.com/office/drawing/2014/main" id="{5B6E9D06-2A56-62A1-51CB-48612A977C0B}"/>
                </a:ext>
              </a:extLst>
            </p:cNvPr>
            <p:cNvPicPr>
              <a:picLocks noChangeAspect="1"/>
            </p:cNvPicPr>
            <p:nvPr/>
          </p:nvPicPr>
          <p:blipFill>
            <a:blip r:embed="rId3" cstate="screen"/>
            <a:stretch>
              <a:fillRect/>
            </a:stretch>
          </p:blipFill>
          <p:spPr>
            <a:xfrm>
              <a:off x="9627016" y="119639"/>
              <a:ext cx="490134" cy="489382"/>
            </a:xfrm>
            <a:prstGeom prst="rect">
              <a:avLst/>
            </a:prstGeom>
          </p:spPr>
        </p:pic>
        <p:sp>
          <p:nvSpPr>
            <p:cNvPr id="9" name="基础扎实 / Strong Preparation">
              <a:extLst>
                <a:ext uri="{FF2B5EF4-FFF2-40B4-BE49-F238E27FC236}">
                  <a16:creationId xmlns:a16="http://schemas.microsoft.com/office/drawing/2014/main" id="{992D675F-209A-6D91-F557-B2C967C93797}"/>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实验结果</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Results</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齿轮">
              <a:extLst>
                <a:ext uri="{FF2B5EF4-FFF2-40B4-BE49-F238E27FC236}">
                  <a16:creationId xmlns:a16="http://schemas.microsoft.com/office/drawing/2014/main" id="{C5C5D04C-8BE6-9DE3-712F-7C4E2FC92134}"/>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88514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1"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962" name="背景色块"/>
          <p:cNvSpPr/>
          <p:nvPr/>
        </p:nvSpPr>
        <p:spPr>
          <a:xfrm>
            <a:off x="0" y="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85" name="组合 1"/>
          <p:cNvGrpSpPr/>
          <p:nvPr/>
        </p:nvGrpSpPr>
        <p:grpSpPr>
          <a:xfrm>
            <a:off x="5196000" y="1794915"/>
            <a:ext cx="1800000" cy="2289524"/>
            <a:chOff x="5196000" y="1794915"/>
            <a:chExt cx="1800000" cy="2289524"/>
          </a:xfrm>
        </p:grpSpPr>
        <p:sp>
          <p:nvSpPr>
            <p:cNvPr id="1048963" name="打底色块"/>
            <p:cNvSpPr>
              <a:spLocks noChangeAspect="1"/>
            </p:cNvSpPr>
            <p:nvPr/>
          </p:nvSpPr>
          <p:spPr>
            <a:xfrm>
              <a:off x="5196000" y="1794915"/>
              <a:ext cx="1800000" cy="2289524"/>
            </a:xfrm>
            <a:prstGeom prst="rect">
              <a:avLst/>
            </a:prstGeom>
            <a:solidFill>
              <a:schemeClr val="bg1"/>
            </a:solidFill>
            <a:ln>
              <a:solidFill>
                <a:schemeClr val="bg1">
                  <a:lumMod val="95000"/>
                </a:schemeClr>
              </a:solid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964" name="01"/>
            <p:cNvSpPr txBox="1"/>
            <p:nvPr/>
          </p:nvSpPr>
          <p:spPr>
            <a:xfrm>
              <a:off x="5238750" y="2277958"/>
              <a:ext cx="1714500" cy="1323439"/>
            </a:xfrm>
            <a:prstGeom prst="rect">
              <a:avLst/>
            </a:prstGeom>
            <a:noFill/>
          </p:spPr>
          <p:txBody>
            <a:bodyPr wrap="square" rtlCol="0">
              <a:spAutoFit/>
            </a:bodyPr>
            <a:lstStyle/>
            <a:p>
              <a:pPr algn="ctr" defTabSz="457200"/>
              <a:r>
                <a:rPr lang="en-US" altLang="zh-CN" sz="80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8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965" name="基础扎实"/>
          <p:cNvSpPr txBox="1"/>
          <p:nvPr/>
        </p:nvSpPr>
        <p:spPr>
          <a:xfrm>
            <a:off x="3957905" y="4381338"/>
            <a:ext cx="4276190" cy="830997"/>
          </a:xfrm>
          <a:prstGeom prst="rect">
            <a:avLst/>
          </a:prstGeom>
          <a:noFill/>
        </p:spPr>
        <p:txBody>
          <a:bodyPr wrap="square" rtlCol="0">
            <a:spAutoFit/>
          </a:bodyPr>
          <a:lstStyle/>
          <a:p>
            <a:pPr algn="ctr"/>
            <a:r>
              <a:rPr lang="zh-CN" altLang="en-US" sz="4800" b="1" dirty="0">
                <a:latin typeface="Arial" panose="020B0604020202020204" pitchFamily="34" charset="0"/>
                <a:ea typeface="微软雅黑" panose="020B0503020204020204" pitchFamily="34" charset="-122"/>
                <a:sym typeface="Arial" panose="020B0604020202020204" pitchFamily="34" charset="0"/>
              </a:rPr>
              <a:t>总结展望</a:t>
            </a:r>
          </a:p>
        </p:txBody>
      </p:sp>
      <p:cxnSp>
        <p:nvCxnSpPr>
          <p:cNvPr id="3145744" name="点缀线段"/>
          <p:cNvCxnSpPr>
            <a:cxnSpLocks/>
          </p:cNvCxnSpPr>
          <p:nvPr/>
        </p:nvCxnSpPr>
        <p:spPr>
          <a:xfrm>
            <a:off x="5761994" y="538473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966" name="Strong Preparation"/>
          <p:cNvSpPr txBox="1"/>
          <p:nvPr/>
        </p:nvSpPr>
        <p:spPr>
          <a:xfrm>
            <a:off x="3957905" y="5576361"/>
            <a:ext cx="4276190" cy="369332"/>
          </a:xfrm>
          <a:prstGeom prst="rect">
            <a:avLst/>
          </a:prstGeom>
          <a:noFill/>
        </p:spPr>
        <p:txBody>
          <a:bodyPr wrap="square" rtlCol="0">
            <a:spAutoFit/>
          </a:bodyPr>
          <a:lstStyle/>
          <a:p>
            <a:pPr algn="ctr" defTabSz="457200"/>
            <a:r>
              <a:rPr lang="en-US" altLang="zh-CN" dirty="0">
                <a:solidFill>
                  <a:srgbClr val="333333"/>
                </a:solidFill>
                <a:latin typeface="Arial" panose="020B0604020202020204" pitchFamily="34" charset="0"/>
                <a:ea typeface="微软雅黑" panose="020B0503020204020204" pitchFamily="34" charset="-122"/>
                <a:sym typeface="Arial" panose="020B0604020202020204" pitchFamily="34" charset="0"/>
              </a:rPr>
              <a:t>Summary</a:t>
            </a:r>
            <a:endPar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967" name="合作QQ： 243001978"/>
          <p:cNvSpPr/>
          <p:nvPr/>
        </p:nvSpPr>
        <p:spPr>
          <a:xfrm>
            <a:off x="9737482" y="6488668"/>
            <a:ext cx="2405381" cy="358140"/>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386514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961"/>
                                        </p:tgtEl>
                                        <p:attrNameLst>
                                          <p:attrName>style.visibility</p:attrName>
                                        </p:attrNameLst>
                                      </p:cBhvr>
                                      <p:to>
                                        <p:strVal val="visible"/>
                                      </p:to>
                                    </p:set>
                                    <p:animEffect transition="in" filter="fade">
                                      <p:cBhvr>
                                        <p:cTn id="7" dur="750"/>
                                        <p:tgtEl>
                                          <p:spTgt spid="1048961"/>
                                        </p:tgtEl>
                                      </p:cBhvr>
                                    </p:animEffect>
                                  </p:childTnLst>
                                </p:cTn>
                              </p:par>
                              <p:par>
                                <p:cTn id="8" presetID="22" presetClass="entr" presetSubtype="1" fill="hold" grpId="0" nodeType="withEffect">
                                  <p:stCondLst>
                                    <p:cond delay="400"/>
                                  </p:stCondLst>
                                  <p:childTnLst>
                                    <p:set>
                                      <p:cBhvr>
                                        <p:cTn id="9" dur="1" fill="hold">
                                          <p:stCondLst>
                                            <p:cond delay="0"/>
                                          </p:stCondLst>
                                        </p:cTn>
                                        <p:tgtEl>
                                          <p:spTgt spid="1048962"/>
                                        </p:tgtEl>
                                        <p:attrNameLst>
                                          <p:attrName>style.visibility</p:attrName>
                                        </p:attrNameLst>
                                      </p:cBhvr>
                                      <p:to>
                                        <p:strVal val="visible"/>
                                      </p:to>
                                    </p:set>
                                    <p:animEffect transition="in" filter="wipe(up)">
                                      <p:cBhvr>
                                        <p:cTn id="10" dur="750"/>
                                        <p:tgtEl>
                                          <p:spTgt spid="1048962"/>
                                        </p:tgtEl>
                                      </p:cBhvr>
                                    </p:animEffect>
                                  </p:childTnLst>
                                </p:cTn>
                              </p:par>
                              <p:par>
                                <p:cTn id="11" presetID="53" presetClass="entr" presetSubtype="16" fill="hold" nodeType="withEffect">
                                  <p:stCondLst>
                                    <p:cond delay="800"/>
                                  </p:stCondLst>
                                  <p:childTnLst>
                                    <p:set>
                                      <p:cBhvr>
                                        <p:cTn id="12" dur="1" fill="hold">
                                          <p:stCondLst>
                                            <p:cond delay="0"/>
                                          </p:stCondLst>
                                        </p:cTn>
                                        <p:tgtEl>
                                          <p:spTgt spid="285"/>
                                        </p:tgtEl>
                                        <p:attrNameLst>
                                          <p:attrName>style.visibility</p:attrName>
                                        </p:attrNameLst>
                                      </p:cBhvr>
                                      <p:to>
                                        <p:strVal val="visible"/>
                                      </p:to>
                                    </p:set>
                                    <p:anim calcmode="lin" valueType="num">
                                      <p:cBhvr>
                                        <p:cTn id="13" dur="750" fill="hold"/>
                                        <p:tgtEl>
                                          <p:spTgt spid="285"/>
                                        </p:tgtEl>
                                        <p:attrNameLst>
                                          <p:attrName>ppt_w</p:attrName>
                                        </p:attrNameLst>
                                      </p:cBhvr>
                                      <p:tavLst>
                                        <p:tav tm="0">
                                          <p:val>
                                            <p:fltVal val="0"/>
                                          </p:val>
                                        </p:tav>
                                        <p:tav tm="100000">
                                          <p:val>
                                            <p:strVal val="#ppt_w"/>
                                          </p:val>
                                        </p:tav>
                                      </p:tavLst>
                                    </p:anim>
                                    <p:anim calcmode="lin" valueType="num">
                                      <p:cBhvr>
                                        <p:cTn id="14" dur="750" fill="hold"/>
                                        <p:tgtEl>
                                          <p:spTgt spid="285"/>
                                        </p:tgtEl>
                                        <p:attrNameLst>
                                          <p:attrName>ppt_h</p:attrName>
                                        </p:attrNameLst>
                                      </p:cBhvr>
                                      <p:tavLst>
                                        <p:tav tm="0">
                                          <p:val>
                                            <p:fltVal val="0"/>
                                          </p:val>
                                        </p:tav>
                                        <p:tav tm="100000">
                                          <p:val>
                                            <p:strVal val="#ppt_h"/>
                                          </p:val>
                                        </p:tav>
                                      </p:tavLst>
                                    </p:anim>
                                    <p:animEffect transition="in" filter="fade">
                                      <p:cBhvr>
                                        <p:cTn id="15" dur="750"/>
                                        <p:tgtEl>
                                          <p:spTgt spid="285"/>
                                        </p:tgtEl>
                                      </p:cBhvr>
                                    </p:animEffect>
                                  </p:childTnLst>
                                </p:cTn>
                              </p:par>
                              <p:par>
                                <p:cTn id="16" presetID="6" presetClass="emph" presetSubtype="0" autoRev="1" fill="hold" nodeType="withEffect">
                                  <p:stCondLst>
                                    <p:cond delay="1200"/>
                                  </p:stCondLst>
                                  <p:childTnLst>
                                    <p:animScale>
                                      <p:cBhvr>
                                        <p:cTn id="17" dur="400" fill="hold"/>
                                        <p:tgtEl>
                                          <p:spTgt spid="285"/>
                                        </p:tgtEl>
                                      </p:cBhvr>
                                      <p:by x="115000" y="115000"/>
                                    </p:animScale>
                                  </p:childTnLst>
                                </p:cTn>
                              </p:par>
                              <p:par>
                                <p:cTn id="18" presetID="50" presetClass="entr" presetSubtype="0" decel="100000" fill="hold" grpId="0" nodeType="withEffect">
                                  <p:stCondLst>
                                    <p:cond delay="1600"/>
                                  </p:stCondLst>
                                  <p:iterate type="lt">
                                    <p:tmPct val="10000"/>
                                  </p:iterate>
                                  <p:childTnLst>
                                    <p:set>
                                      <p:cBhvr>
                                        <p:cTn id="19" dur="1" fill="hold">
                                          <p:stCondLst>
                                            <p:cond delay="0"/>
                                          </p:stCondLst>
                                        </p:cTn>
                                        <p:tgtEl>
                                          <p:spTgt spid="1048965"/>
                                        </p:tgtEl>
                                        <p:attrNameLst>
                                          <p:attrName>style.visibility</p:attrName>
                                        </p:attrNameLst>
                                      </p:cBhvr>
                                      <p:to>
                                        <p:strVal val="visible"/>
                                      </p:to>
                                    </p:set>
                                    <p:anim calcmode="lin" valueType="num">
                                      <p:cBhvr>
                                        <p:cTn id="20" dur="750" fill="hold"/>
                                        <p:tgtEl>
                                          <p:spTgt spid="1048965"/>
                                        </p:tgtEl>
                                        <p:attrNameLst>
                                          <p:attrName>ppt_w</p:attrName>
                                        </p:attrNameLst>
                                      </p:cBhvr>
                                      <p:tavLst>
                                        <p:tav tm="0">
                                          <p:val>
                                            <p:strVal val="#ppt_w+.3"/>
                                          </p:val>
                                        </p:tav>
                                        <p:tav tm="100000">
                                          <p:val>
                                            <p:strVal val="#ppt_w"/>
                                          </p:val>
                                        </p:tav>
                                      </p:tavLst>
                                    </p:anim>
                                    <p:anim calcmode="lin" valueType="num">
                                      <p:cBhvr>
                                        <p:cTn id="21" dur="750" fill="hold"/>
                                        <p:tgtEl>
                                          <p:spTgt spid="1048965"/>
                                        </p:tgtEl>
                                        <p:attrNameLst>
                                          <p:attrName>ppt_h</p:attrName>
                                        </p:attrNameLst>
                                      </p:cBhvr>
                                      <p:tavLst>
                                        <p:tav tm="0">
                                          <p:val>
                                            <p:strVal val="#ppt_h"/>
                                          </p:val>
                                        </p:tav>
                                        <p:tav tm="100000">
                                          <p:val>
                                            <p:strVal val="#ppt_h"/>
                                          </p:val>
                                        </p:tav>
                                      </p:tavLst>
                                    </p:anim>
                                    <p:animEffect transition="in" filter="fade">
                                      <p:cBhvr>
                                        <p:cTn id="22" dur="750"/>
                                        <p:tgtEl>
                                          <p:spTgt spid="1048965"/>
                                        </p:tgtEl>
                                      </p:cBhvr>
                                    </p:animEffect>
                                  </p:childTnLst>
                                </p:cTn>
                              </p:par>
                              <p:par>
                                <p:cTn id="23" presetID="16" presetClass="entr" presetSubtype="37" fill="hold" nodeType="withEffect">
                                  <p:stCondLst>
                                    <p:cond delay="2000"/>
                                  </p:stCondLst>
                                  <p:childTnLst>
                                    <p:set>
                                      <p:cBhvr>
                                        <p:cTn id="24" dur="1" fill="hold">
                                          <p:stCondLst>
                                            <p:cond delay="0"/>
                                          </p:stCondLst>
                                        </p:cTn>
                                        <p:tgtEl>
                                          <p:spTgt spid="3145744"/>
                                        </p:tgtEl>
                                        <p:attrNameLst>
                                          <p:attrName>style.visibility</p:attrName>
                                        </p:attrNameLst>
                                      </p:cBhvr>
                                      <p:to>
                                        <p:strVal val="visible"/>
                                      </p:to>
                                    </p:set>
                                    <p:animEffect transition="in" filter="barn(outVertical)">
                                      <p:cBhvr>
                                        <p:cTn id="25" dur="750"/>
                                        <p:tgtEl>
                                          <p:spTgt spid="3145744"/>
                                        </p:tgtEl>
                                      </p:cBhvr>
                                    </p:animEffect>
                                  </p:childTnLst>
                                </p:cTn>
                              </p:par>
                              <p:par>
                                <p:cTn id="26" presetID="42" presetClass="entr" presetSubtype="0" fill="hold" grpId="0" nodeType="withEffect">
                                  <p:stCondLst>
                                    <p:cond delay="2400"/>
                                  </p:stCondLst>
                                  <p:childTnLst>
                                    <p:set>
                                      <p:cBhvr>
                                        <p:cTn id="27" dur="1" fill="hold">
                                          <p:stCondLst>
                                            <p:cond delay="0"/>
                                          </p:stCondLst>
                                        </p:cTn>
                                        <p:tgtEl>
                                          <p:spTgt spid="1048966"/>
                                        </p:tgtEl>
                                        <p:attrNameLst>
                                          <p:attrName>style.visibility</p:attrName>
                                        </p:attrNameLst>
                                      </p:cBhvr>
                                      <p:to>
                                        <p:strVal val="visible"/>
                                      </p:to>
                                    </p:set>
                                    <p:animEffect transition="in" filter="fade">
                                      <p:cBhvr>
                                        <p:cTn id="28" dur="750"/>
                                        <p:tgtEl>
                                          <p:spTgt spid="1048966"/>
                                        </p:tgtEl>
                                      </p:cBhvr>
                                    </p:animEffect>
                                    <p:anim calcmode="lin" valueType="num">
                                      <p:cBhvr>
                                        <p:cTn id="29" dur="750" fill="hold"/>
                                        <p:tgtEl>
                                          <p:spTgt spid="1048966"/>
                                        </p:tgtEl>
                                        <p:attrNameLst>
                                          <p:attrName>ppt_x</p:attrName>
                                        </p:attrNameLst>
                                      </p:cBhvr>
                                      <p:tavLst>
                                        <p:tav tm="0">
                                          <p:val>
                                            <p:strVal val="#ppt_x"/>
                                          </p:val>
                                        </p:tav>
                                        <p:tav tm="100000">
                                          <p:val>
                                            <p:strVal val="#ppt_x"/>
                                          </p:val>
                                        </p:tav>
                                      </p:tavLst>
                                    </p:anim>
                                    <p:anim calcmode="lin" valueType="num">
                                      <p:cBhvr>
                                        <p:cTn id="30" dur="750" fill="hold"/>
                                        <p:tgtEl>
                                          <p:spTgt spid="10489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1" grpId="0" animBg="1"/>
      <p:bldP spid="1048962" grpId="0" animBg="1"/>
      <p:bldP spid="1048965" grpId="0"/>
      <p:bldP spid="10489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D1B4E-1CC8-D7E8-8B4B-1ADC3A41B15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529F40B-5EB2-EF28-CA21-EB6235D0A9DE}"/>
              </a:ext>
            </a:extLst>
          </p:cNvPr>
          <p:cNvSpPr>
            <a:spLocks noGrp="1"/>
          </p:cNvSpPr>
          <p:nvPr>
            <p:ph idx="1"/>
          </p:nvPr>
        </p:nvSpPr>
        <p:spPr/>
        <p:txBody>
          <a:bodyPr/>
          <a:lstStyle/>
          <a:p>
            <a:r>
              <a:rPr lang="zh-CN" altLang="en-US" dirty="0"/>
              <a:t>研究了深度学习的相关理论和模型，重点介绍了图像和文本的特征提取方法。</a:t>
            </a:r>
            <a:endParaRPr lang="en-US" altLang="zh-CN" dirty="0"/>
          </a:p>
          <a:p>
            <a:r>
              <a:rPr lang="zh-CN" altLang="en-US" dirty="0"/>
              <a:t>构建了符合实际场景的跨模态图像文本匹配数据集，并使用该数据集进行了实验和验证</a:t>
            </a:r>
            <a:endParaRPr lang="en-US" altLang="zh-CN" dirty="0"/>
          </a:p>
          <a:p>
            <a:r>
              <a:rPr lang="zh-CN" altLang="en-US" dirty="0"/>
              <a:t>通过原理展示和与传统方法的分析，进一步验证了本研究的可行性和有效性。</a:t>
            </a:r>
          </a:p>
        </p:txBody>
      </p:sp>
      <p:grpSp>
        <p:nvGrpSpPr>
          <p:cNvPr id="4" name="标题">
            <a:extLst>
              <a:ext uri="{FF2B5EF4-FFF2-40B4-BE49-F238E27FC236}">
                <a16:creationId xmlns:a16="http://schemas.microsoft.com/office/drawing/2014/main" id="{B9E8E10B-D0C1-B338-8319-416A4D66F058}"/>
              </a:ext>
            </a:extLst>
          </p:cNvPr>
          <p:cNvGrpSpPr/>
          <p:nvPr/>
        </p:nvGrpSpPr>
        <p:grpSpPr>
          <a:xfrm>
            <a:off x="0" y="-1"/>
            <a:ext cx="12192000" cy="728663"/>
            <a:chOff x="0" y="-1"/>
            <a:chExt cx="12192000" cy="728663"/>
          </a:xfrm>
        </p:grpSpPr>
        <p:sp>
          <p:nvSpPr>
            <p:cNvPr id="5" name="打底色块">
              <a:extLst>
                <a:ext uri="{FF2B5EF4-FFF2-40B4-BE49-F238E27FC236}">
                  <a16:creationId xmlns:a16="http://schemas.microsoft.com/office/drawing/2014/main" id="{01031FCA-12C0-E949-FBE3-6B8357CEE8B3}"/>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西北工业大学">
              <a:extLst>
                <a:ext uri="{FF2B5EF4-FFF2-40B4-BE49-F238E27FC236}">
                  <a16:creationId xmlns:a16="http://schemas.microsoft.com/office/drawing/2014/main" id="{5A00A495-DEF3-2443-4266-530CDD62BDC5}"/>
                </a:ext>
              </a:extLst>
            </p:cNvPr>
            <p:cNvPicPr>
              <a:picLocks noChangeAspect="1"/>
            </p:cNvPicPr>
            <p:nvPr/>
          </p:nvPicPr>
          <p:blipFill>
            <a:blip r:embed="rId2" cstate="screen"/>
            <a:stretch>
              <a:fillRect/>
            </a:stretch>
          </p:blipFill>
          <p:spPr>
            <a:xfrm>
              <a:off x="10240059" y="169864"/>
              <a:ext cx="1546127" cy="388933"/>
            </a:xfrm>
            <a:prstGeom prst="rect">
              <a:avLst/>
            </a:prstGeom>
          </p:spPr>
        </p:pic>
        <p:pic>
          <p:nvPicPr>
            <p:cNvPr id="7" name="校徽">
              <a:extLst>
                <a:ext uri="{FF2B5EF4-FFF2-40B4-BE49-F238E27FC236}">
                  <a16:creationId xmlns:a16="http://schemas.microsoft.com/office/drawing/2014/main" id="{492A2254-9C48-6862-E4CB-869270D58C55}"/>
                </a:ext>
              </a:extLst>
            </p:cNvPr>
            <p:cNvPicPr>
              <a:picLocks noChangeAspect="1"/>
            </p:cNvPicPr>
            <p:nvPr/>
          </p:nvPicPr>
          <p:blipFill>
            <a:blip r:embed="rId3" cstate="screen"/>
            <a:stretch>
              <a:fillRect/>
            </a:stretch>
          </p:blipFill>
          <p:spPr>
            <a:xfrm>
              <a:off x="9627016" y="119639"/>
              <a:ext cx="490134" cy="489382"/>
            </a:xfrm>
            <a:prstGeom prst="rect">
              <a:avLst/>
            </a:prstGeom>
          </p:spPr>
        </p:pic>
        <p:sp>
          <p:nvSpPr>
            <p:cNvPr id="8" name="基础扎实 / Strong Preparation">
              <a:extLst>
                <a:ext uri="{FF2B5EF4-FFF2-40B4-BE49-F238E27FC236}">
                  <a16:creationId xmlns:a16="http://schemas.microsoft.com/office/drawing/2014/main" id="{78A42474-1F8D-EF91-F752-99C0830A82F4}"/>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总结展望</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Summary</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齿轮">
              <a:extLst>
                <a:ext uri="{FF2B5EF4-FFF2-40B4-BE49-F238E27FC236}">
                  <a16:creationId xmlns:a16="http://schemas.microsoft.com/office/drawing/2014/main" id="{23E6E721-11B5-2633-DEFC-387CDC506D7A}"/>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934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02B14-C791-8571-187A-14D2188CCF8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ED26FD1-0FA7-694C-57B2-FF8C681D3625}"/>
              </a:ext>
            </a:extLst>
          </p:cNvPr>
          <p:cNvSpPr>
            <a:spLocks noGrp="1"/>
          </p:cNvSpPr>
          <p:nvPr>
            <p:ph idx="1"/>
          </p:nvPr>
        </p:nvSpPr>
        <p:spPr/>
        <p:txBody>
          <a:bodyPr/>
          <a:lstStyle/>
          <a:p>
            <a:r>
              <a:rPr lang="zh-CN" altLang="en-US" dirty="0"/>
              <a:t>本文数据集的规模较小，数据分布受限</a:t>
            </a:r>
            <a:endParaRPr lang="en-US" altLang="zh-CN" dirty="0"/>
          </a:p>
          <a:p>
            <a:r>
              <a:rPr lang="zh-CN" altLang="en-US" dirty="0"/>
              <a:t>仅通过图像和文本各自的特征提取，并没有考虑它们在语义上的关联</a:t>
            </a:r>
            <a:endParaRPr lang="en-US" altLang="zh-CN" dirty="0"/>
          </a:p>
          <a:p>
            <a:r>
              <a:rPr lang="zh-CN" altLang="en-US" dirty="0"/>
              <a:t>本文研究局限于图像和文本的跨模态匹配，并未考虑到其他的跨模态问题</a:t>
            </a:r>
          </a:p>
        </p:txBody>
      </p:sp>
      <p:grpSp>
        <p:nvGrpSpPr>
          <p:cNvPr id="4" name="标题">
            <a:extLst>
              <a:ext uri="{FF2B5EF4-FFF2-40B4-BE49-F238E27FC236}">
                <a16:creationId xmlns:a16="http://schemas.microsoft.com/office/drawing/2014/main" id="{1EB9E48E-6DE9-FBC0-ACF9-88066BDC5099}"/>
              </a:ext>
            </a:extLst>
          </p:cNvPr>
          <p:cNvGrpSpPr/>
          <p:nvPr/>
        </p:nvGrpSpPr>
        <p:grpSpPr>
          <a:xfrm>
            <a:off x="0" y="-1"/>
            <a:ext cx="12192000" cy="728663"/>
            <a:chOff x="0" y="-1"/>
            <a:chExt cx="12192000" cy="728663"/>
          </a:xfrm>
        </p:grpSpPr>
        <p:sp>
          <p:nvSpPr>
            <p:cNvPr id="5" name="打底色块">
              <a:extLst>
                <a:ext uri="{FF2B5EF4-FFF2-40B4-BE49-F238E27FC236}">
                  <a16:creationId xmlns:a16="http://schemas.microsoft.com/office/drawing/2014/main" id="{69E24204-204A-BB85-4A6B-B4A725C0245A}"/>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西北工业大学">
              <a:extLst>
                <a:ext uri="{FF2B5EF4-FFF2-40B4-BE49-F238E27FC236}">
                  <a16:creationId xmlns:a16="http://schemas.microsoft.com/office/drawing/2014/main" id="{0BD6748A-93F2-7B2E-C7C6-1C8C36EDCA80}"/>
                </a:ext>
              </a:extLst>
            </p:cNvPr>
            <p:cNvPicPr>
              <a:picLocks noChangeAspect="1"/>
            </p:cNvPicPr>
            <p:nvPr/>
          </p:nvPicPr>
          <p:blipFill>
            <a:blip r:embed="rId2" cstate="screen"/>
            <a:stretch>
              <a:fillRect/>
            </a:stretch>
          </p:blipFill>
          <p:spPr>
            <a:xfrm>
              <a:off x="10240059" y="169864"/>
              <a:ext cx="1546127" cy="388933"/>
            </a:xfrm>
            <a:prstGeom prst="rect">
              <a:avLst/>
            </a:prstGeom>
          </p:spPr>
        </p:pic>
        <p:pic>
          <p:nvPicPr>
            <p:cNvPr id="7" name="校徽">
              <a:extLst>
                <a:ext uri="{FF2B5EF4-FFF2-40B4-BE49-F238E27FC236}">
                  <a16:creationId xmlns:a16="http://schemas.microsoft.com/office/drawing/2014/main" id="{F0DDF44D-3C06-3DFB-58CA-AF29AD38EDDB}"/>
                </a:ext>
              </a:extLst>
            </p:cNvPr>
            <p:cNvPicPr>
              <a:picLocks noChangeAspect="1"/>
            </p:cNvPicPr>
            <p:nvPr/>
          </p:nvPicPr>
          <p:blipFill>
            <a:blip r:embed="rId3" cstate="screen"/>
            <a:stretch>
              <a:fillRect/>
            </a:stretch>
          </p:blipFill>
          <p:spPr>
            <a:xfrm>
              <a:off x="9627016" y="119639"/>
              <a:ext cx="490134" cy="489382"/>
            </a:xfrm>
            <a:prstGeom prst="rect">
              <a:avLst/>
            </a:prstGeom>
          </p:spPr>
        </p:pic>
        <p:sp>
          <p:nvSpPr>
            <p:cNvPr id="8" name="基础扎实 / Strong Preparation">
              <a:extLst>
                <a:ext uri="{FF2B5EF4-FFF2-40B4-BE49-F238E27FC236}">
                  <a16:creationId xmlns:a16="http://schemas.microsoft.com/office/drawing/2014/main" id="{88C0918A-1F2C-922E-D305-D7935BA7D598}"/>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总结展望</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Summary</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齿轮">
              <a:extLst>
                <a:ext uri="{FF2B5EF4-FFF2-40B4-BE49-F238E27FC236}">
                  <a16:creationId xmlns:a16="http://schemas.microsoft.com/office/drawing/2014/main" id="{1B0CC90E-2D76-B84C-A583-1DB8C14EC685}"/>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92205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合作QQ： 243001978"/>
          <p:cNvSpPr/>
          <p:nvPr/>
        </p:nvSpPr>
        <p:spPr>
          <a:xfrm>
            <a:off x="9737482" y="6488668"/>
            <a:ext cx="2405381" cy="358140"/>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pic>
        <p:nvPicPr>
          <p:cNvPr id="2097173" name="海天苑"/>
          <p:cNvPicPr>
            <a:picLocks noChangeAspect="1"/>
          </p:cNvPicPr>
          <p:nvPr/>
        </p:nvPicPr>
        <p:blipFill>
          <a:blip r:embed="rId3"/>
          <a:stretch>
            <a:fillRect/>
          </a:stretch>
        </p:blipFill>
        <p:spPr>
          <a:xfrm>
            <a:off x="0" y="7620"/>
            <a:ext cx="12192000" cy="6842760"/>
          </a:xfrm>
          <a:prstGeom prst="rect">
            <a:avLst/>
          </a:prstGeom>
        </p:spPr>
      </p:pic>
      <p:sp>
        <p:nvSpPr>
          <p:cNvPr id="1048695" name="背景色块"/>
          <p:cNvSpPr/>
          <p:nvPr/>
        </p:nvSpPr>
        <p:spPr>
          <a:xfrm>
            <a:off x="0" y="0"/>
            <a:ext cx="3238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65" name="目录组合"/>
          <p:cNvGrpSpPr/>
          <p:nvPr/>
        </p:nvGrpSpPr>
        <p:grpSpPr>
          <a:xfrm>
            <a:off x="465344" y="2638650"/>
            <a:ext cx="1848771" cy="1580700"/>
            <a:chOff x="465344" y="2638650"/>
            <a:chExt cx="1848771" cy="1580700"/>
          </a:xfrm>
        </p:grpSpPr>
        <p:sp>
          <p:nvSpPr>
            <p:cNvPr id="1048696" name="目录英文"/>
            <p:cNvSpPr txBox="1"/>
            <p:nvPr/>
          </p:nvSpPr>
          <p:spPr>
            <a:xfrm>
              <a:off x="465344" y="3819240"/>
              <a:ext cx="1848771" cy="400110"/>
            </a:xfrm>
            <a:prstGeom prst="rect">
              <a:avLst/>
            </a:prstGeom>
            <a:noFill/>
          </p:spPr>
          <p:txBody>
            <a:bodyPr wrap="square" rtlCol="0">
              <a:spAutoFit/>
            </a:bodyPr>
            <a:lstStyle/>
            <a:p>
              <a:pPr algn="dist" defTabSz="457200"/>
              <a:r>
                <a:rPr lang="en-US" altLang="zh-CN" sz="200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p>
          </p:txBody>
        </p:sp>
        <p:cxnSp>
          <p:nvCxnSpPr>
            <p:cNvPr id="3145731" name="点缀线段"/>
            <p:cNvCxnSpPr/>
            <p:nvPr/>
          </p:nvCxnSpPr>
          <p:spPr>
            <a:xfrm>
              <a:off x="570270" y="3690610"/>
              <a:ext cx="16389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97" name="目录"/>
            <p:cNvSpPr txBox="1"/>
            <p:nvPr/>
          </p:nvSpPr>
          <p:spPr>
            <a:xfrm>
              <a:off x="465344" y="2638650"/>
              <a:ext cx="1848771" cy="891540"/>
            </a:xfrm>
            <a:prstGeom prst="rect">
              <a:avLst/>
            </a:prstGeom>
            <a:noFill/>
          </p:spPr>
          <p:txBody>
            <a:bodyPr wrap="square" rtlCol="0">
              <a:spAutoFit/>
            </a:bodyPr>
            <a:lstStyle/>
            <a:p>
              <a:pPr algn="dist" defTabSz="457200"/>
              <a:r>
                <a:rPr lang="zh-CN" altLang="en-US" sz="5400" b="1">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en-US" altLang="zh-CN" sz="5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698" name="打底色块"/>
          <p:cNvSpPr/>
          <p:nvPr/>
        </p:nvSpPr>
        <p:spPr>
          <a:xfrm>
            <a:off x="2628901" y="908050"/>
            <a:ext cx="8867774" cy="5041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6" name="组合 1"/>
          <p:cNvGrpSpPr/>
          <p:nvPr/>
        </p:nvGrpSpPr>
        <p:grpSpPr>
          <a:xfrm>
            <a:off x="3610436" y="1901260"/>
            <a:ext cx="3140435" cy="923329"/>
            <a:chOff x="3610436" y="1901260"/>
            <a:chExt cx="3140435" cy="923329"/>
          </a:xfrm>
        </p:grpSpPr>
        <p:sp>
          <p:nvSpPr>
            <p:cNvPr id="1048699" name="Strong Preparation"/>
            <p:cNvSpPr txBox="1"/>
            <p:nvPr/>
          </p:nvSpPr>
          <p:spPr>
            <a:xfrm>
              <a:off x="4532662" y="2486035"/>
              <a:ext cx="2218208" cy="338554"/>
            </a:xfrm>
            <a:prstGeom prst="rect">
              <a:avLst/>
            </a:prstGeom>
            <a:noFill/>
          </p:spPr>
          <p:txBody>
            <a:bodyPr wrap="square" rtlCol="0">
              <a:spAutoFit/>
            </a:bodyPr>
            <a:lstStyle/>
            <a:p>
              <a:pPr defTabSz="457200"/>
              <a:r>
                <a:rPr lang="en-US" altLang="zh-CN" sz="1600" dirty="0">
                  <a:solidFill>
                    <a:srgbClr val="333333"/>
                  </a:solidFill>
                  <a:latin typeface="Arial" panose="020B0604020202020204" pitchFamily="34" charset="0"/>
                  <a:ea typeface="微软雅黑" panose="020B0503020204020204" pitchFamily="34" charset="-122"/>
                  <a:sym typeface="Arial" panose="020B0604020202020204" pitchFamily="34" charset="0"/>
                </a:rPr>
                <a:t>Introduction</a:t>
              </a:r>
              <a:endPar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00" name="基础扎实"/>
            <p:cNvSpPr txBox="1"/>
            <p:nvPr/>
          </p:nvSpPr>
          <p:spPr>
            <a:xfrm>
              <a:off x="4532661" y="1901260"/>
              <a:ext cx="2218210" cy="584775"/>
            </a:xfrm>
            <a:prstGeom prst="rect">
              <a:avLst/>
            </a:prstGeom>
            <a:noFill/>
          </p:spPr>
          <p:txBody>
            <a:bodyPr wrap="square" rtlCol="0">
              <a:spAutoFit/>
            </a:bodyPr>
            <a:lstStyle/>
            <a:p>
              <a:r>
                <a:rPr lang="zh-CN" altLang="en-US" sz="3200" b="1" dirty="0">
                  <a:latin typeface="Arial" panose="020B0604020202020204" pitchFamily="34" charset="0"/>
                  <a:ea typeface="微软雅黑" panose="020B0503020204020204" pitchFamily="34" charset="-122"/>
                  <a:sym typeface="Arial" panose="020B0604020202020204" pitchFamily="34" charset="0"/>
                </a:rPr>
                <a:t>实验介绍</a:t>
              </a:r>
            </a:p>
          </p:txBody>
        </p:sp>
        <p:sp>
          <p:nvSpPr>
            <p:cNvPr id="1048701" name="标题 1"/>
            <p:cNvSpPr/>
            <p:nvPr/>
          </p:nvSpPr>
          <p:spPr>
            <a:xfrm>
              <a:off x="3610436" y="1960224"/>
              <a:ext cx="754743" cy="75474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32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7" name="组合 2"/>
          <p:cNvGrpSpPr/>
          <p:nvPr/>
        </p:nvGrpSpPr>
        <p:grpSpPr>
          <a:xfrm>
            <a:off x="7621707" y="1901260"/>
            <a:ext cx="3140435" cy="923329"/>
            <a:chOff x="7621707" y="1901260"/>
            <a:chExt cx="3140435" cy="923329"/>
          </a:xfrm>
        </p:grpSpPr>
        <p:sp>
          <p:nvSpPr>
            <p:cNvPr id="1048702" name="Diligent Effort"/>
            <p:cNvSpPr txBox="1"/>
            <p:nvPr/>
          </p:nvSpPr>
          <p:spPr>
            <a:xfrm>
              <a:off x="8543933" y="2486035"/>
              <a:ext cx="2218208"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Mindset</a:t>
              </a:r>
            </a:p>
          </p:txBody>
        </p:sp>
        <p:sp>
          <p:nvSpPr>
            <p:cNvPr id="1048703" name="工作踏实"/>
            <p:cNvSpPr txBox="1"/>
            <p:nvPr/>
          </p:nvSpPr>
          <p:spPr>
            <a:xfrm>
              <a:off x="8543932" y="1901260"/>
              <a:ext cx="221821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Arial" panose="020B0604020202020204" pitchFamily="34" charset="0"/>
                  <a:ea typeface="微软雅黑" panose="020B0503020204020204" pitchFamily="34" charset="-122"/>
                  <a:sym typeface="Arial" panose="020B0604020202020204" pitchFamily="34" charset="0"/>
                </a:rPr>
                <a:t>实验思想</a:t>
              </a:r>
            </a:p>
          </p:txBody>
        </p:sp>
        <p:sp>
          <p:nvSpPr>
            <p:cNvPr id="1048704" name="标题 2"/>
            <p:cNvSpPr/>
            <p:nvPr/>
          </p:nvSpPr>
          <p:spPr>
            <a:xfrm>
              <a:off x="7621707" y="1960224"/>
              <a:ext cx="754743" cy="75474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32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8" name="组合 3"/>
          <p:cNvGrpSpPr/>
          <p:nvPr/>
        </p:nvGrpSpPr>
        <p:grpSpPr>
          <a:xfrm>
            <a:off x="3610436" y="4033411"/>
            <a:ext cx="3140435" cy="923329"/>
            <a:chOff x="3610436" y="4033411"/>
            <a:chExt cx="3140435" cy="923329"/>
          </a:xfrm>
        </p:grpSpPr>
        <p:sp>
          <p:nvSpPr>
            <p:cNvPr id="1048705" name="Practical Attitude"/>
            <p:cNvSpPr txBox="1"/>
            <p:nvPr/>
          </p:nvSpPr>
          <p:spPr>
            <a:xfrm>
              <a:off x="4532662" y="4618186"/>
              <a:ext cx="2218208"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Results</a:t>
              </a:r>
            </a:p>
          </p:txBody>
        </p:sp>
        <p:sp>
          <p:nvSpPr>
            <p:cNvPr id="1048706" name="作风朴实"/>
            <p:cNvSpPr txBox="1"/>
            <p:nvPr/>
          </p:nvSpPr>
          <p:spPr>
            <a:xfrm>
              <a:off x="4532661" y="4033411"/>
              <a:ext cx="221821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Arial" panose="020B0604020202020204" pitchFamily="34" charset="0"/>
                  <a:ea typeface="微软雅黑" panose="020B0503020204020204" pitchFamily="34" charset="-122"/>
                  <a:sym typeface="Arial" panose="020B0604020202020204" pitchFamily="34" charset="0"/>
                </a:rPr>
                <a:t>实验结果</a:t>
              </a:r>
            </a:p>
          </p:txBody>
        </p:sp>
        <p:sp>
          <p:nvSpPr>
            <p:cNvPr id="1048707" name="标题 3"/>
            <p:cNvSpPr/>
            <p:nvPr/>
          </p:nvSpPr>
          <p:spPr>
            <a:xfrm>
              <a:off x="3610436" y="4092375"/>
              <a:ext cx="754743" cy="75474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32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9" name="组合 4"/>
          <p:cNvGrpSpPr/>
          <p:nvPr/>
        </p:nvGrpSpPr>
        <p:grpSpPr>
          <a:xfrm>
            <a:off x="7621707" y="4033411"/>
            <a:ext cx="3140435" cy="923329"/>
            <a:chOff x="7621707" y="4033411"/>
            <a:chExt cx="3140435" cy="923329"/>
          </a:xfrm>
        </p:grpSpPr>
        <p:sp>
          <p:nvSpPr>
            <p:cNvPr id="1048708" name="Creative Innovation"/>
            <p:cNvSpPr txBox="1"/>
            <p:nvPr/>
          </p:nvSpPr>
          <p:spPr>
            <a:xfrm>
              <a:off x="8543933" y="4618186"/>
              <a:ext cx="2218208"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Summary</a:t>
              </a:r>
            </a:p>
          </p:txBody>
        </p:sp>
        <p:sp>
          <p:nvSpPr>
            <p:cNvPr id="1048709" name="开拓创新"/>
            <p:cNvSpPr txBox="1"/>
            <p:nvPr/>
          </p:nvSpPr>
          <p:spPr>
            <a:xfrm>
              <a:off x="8543932" y="4033411"/>
              <a:ext cx="221821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Arial" panose="020B0604020202020204" pitchFamily="34" charset="0"/>
                  <a:ea typeface="微软雅黑" panose="020B0503020204020204" pitchFamily="34" charset="-122"/>
                  <a:sym typeface="Arial" panose="020B0604020202020204" pitchFamily="34" charset="0"/>
                </a:rPr>
                <a:t>总结展望</a:t>
              </a:r>
            </a:p>
          </p:txBody>
        </p:sp>
        <p:sp>
          <p:nvSpPr>
            <p:cNvPr id="1048710" name="标题 4"/>
            <p:cNvSpPr/>
            <p:nvPr/>
          </p:nvSpPr>
          <p:spPr>
            <a:xfrm>
              <a:off x="7621707" y="4092375"/>
              <a:ext cx="754743" cy="75474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320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2097173"/>
                                        </p:tgtEl>
                                        <p:attrNameLst>
                                          <p:attrName>style.visibility</p:attrName>
                                        </p:attrNameLst>
                                      </p:cBhvr>
                                      <p:to>
                                        <p:strVal val="visible"/>
                                      </p:to>
                                    </p:set>
                                    <p:animEffect transition="in" filter="strips(downRight)">
                                      <p:cBhvr>
                                        <p:cTn id="7" dur="750"/>
                                        <p:tgtEl>
                                          <p:spTgt spid="2097173"/>
                                        </p:tgtEl>
                                      </p:cBhvr>
                                    </p:animEffect>
                                  </p:childTnLst>
                                </p:cTn>
                              </p:par>
                              <p:par>
                                <p:cTn id="8" presetID="2" presetClass="entr" presetSubtype="8" fill="hold" grpId="0" nodeType="withEffect">
                                  <p:stCondLst>
                                    <p:cond delay="400"/>
                                  </p:stCondLst>
                                  <p:childTnLst>
                                    <p:set>
                                      <p:cBhvr>
                                        <p:cTn id="9" dur="1" fill="hold">
                                          <p:stCondLst>
                                            <p:cond delay="0"/>
                                          </p:stCondLst>
                                        </p:cTn>
                                        <p:tgtEl>
                                          <p:spTgt spid="1048695"/>
                                        </p:tgtEl>
                                        <p:attrNameLst>
                                          <p:attrName>style.visibility</p:attrName>
                                        </p:attrNameLst>
                                      </p:cBhvr>
                                      <p:to>
                                        <p:strVal val="visible"/>
                                      </p:to>
                                    </p:set>
                                    <p:anim calcmode="lin" valueType="num">
                                      <p:cBhvr additive="base">
                                        <p:cTn id="10" dur="750" fill="hold"/>
                                        <p:tgtEl>
                                          <p:spTgt spid="1048695"/>
                                        </p:tgtEl>
                                        <p:attrNameLst>
                                          <p:attrName>ppt_x</p:attrName>
                                        </p:attrNameLst>
                                      </p:cBhvr>
                                      <p:tavLst>
                                        <p:tav tm="0">
                                          <p:val>
                                            <p:strVal val="0-#ppt_w/2"/>
                                          </p:val>
                                        </p:tav>
                                        <p:tav tm="100000">
                                          <p:val>
                                            <p:strVal val="#ppt_x"/>
                                          </p:val>
                                        </p:tav>
                                      </p:tavLst>
                                    </p:anim>
                                    <p:anim calcmode="lin" valueType="num">
                                      <p:cBhvr additive="base">
                                        <p:cTn id="11" dur="750" fill="hold"/>
                                        <p:tgtEl>
                                          <p:spTgt spid="1048695"/>
                                        </p:tgtEl>
                                        <p:attrNameLst>
                                          <p:attrName>ppt_y</p:attrName>
                                        </p:attrNameLst>
                                      </p:cBhvr>
                                      <p:tavLst>
                                        <p:tav tm="0">
                                          <p:val>
                                            <p:strVal val="#ppt_y"/>
                                          </p:val>
                                        </p:tav>
                                        <p:tav tm="100000">
                                          <p:val>
                                            <p:strVal val="#ppt_y"/>
                                          </p:val>
                                        </p:tav>
                                      </p:tavLst>
                                    </p:anim>
                                  </p:childTnLst>
                                </p:cTn>
                              </p:par>
                              <p:par>
                                <p:cTn id="12" presetID="50" presetClass="entr" presetSubtype="0" decel="100000" fill="hold" nodeType="withEffect">
                                  <p:stCondLst>
                                    <p:cond delay="800"/>
                                  </p:stCondLst>
                                  <p:childTnLst>
                                    <p:set>
                                      <p:cBhvr>
                                        <p:cTn id="13" dur="1" fill="hold">
                                          <p:stCondLst>
                                            <p:cond delay="0"/>
                                          </p:stCondLst>
                                        </p:cTn>
                                        <p:tgtEl>
                                          <p:spTgt spid="165"/>
                                        </p:tgtEl>
                                        <p:attrNameLst>
                                          <p:attrName>style.visibility</p:attrName>
                                        </p:attrNameLst>
                                      </p:cBhvr>
                                      <p:to>
                                        <p:strVal val="visible"/>
                                      </p:to>
                                    </p:set>
                                    <p:anim calcmode="lin" valueType="num">
                                      <p:cBhvr>
                                        <p:cTn id="14" dur="750" fill="hold"/>
                                        <p:tgtEl>
                                          <p:spTgt spid="165"/>
                                        </p:tgtEl>
                                        <p:attrNameLst>
                                          <p:attrName>ppt_w</p:attrName>
                                        </p:attrNameLst>
                                      </p:cBhvr>
                                      <p:tavLst>
                                        <p:tav tm="0">
                                          <p:val>
                                            <p:strVal val="#ppt_w+.3"/>
                                          </p:val>
                                        </p:tav>
                                        <p:tav tm="100000">
                                          <p:val>
                                            <p:strVal val="#ppt_w"/>
                                          </p:val>
                                        </p:tav>
                                      </p:tavLst>
                                    </p:anim>
                                    <p:anim calcmode="lin" valueType="num">
                                      <p:cBhvr>
                                        <p:cTn id="15" dur="750" fill="hold"/>
                                        <p:tgtEl>
                                          <p:spTgt spid="165"/>
                                        </p:tgtEl>
                                        <p:attrNameLst>
                                          <p:attrName>ppt_h</p:attrName>
                                        </p:attrNameLst>
                                      </p:cBhvr>
                                      <p:tavLst>
                                        <p:tav tm="0">
                                          <p:val>
                                            <p:strVal val="#ppt_h"/>
                                          </p:val>
                                        </p:tav>
                                        <p:tav tm="100000">
                                          <p:val>
                                            <p:strVal val="#ppt_h"/>
                                          </p:val>
                                        </p:tav>
                                      </p:tavLst>
                                    </p:anim>
                                    <p:animEffect transition="in" filter="fade">
                                      <p:cBhvr>
                                        <p:cTn id="16" dur="750"/>
                                        <p:tgtEl>
                                          <p:spTgt spid="16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048698"/>
                                        </p:tgtEl>
                                        <p:attrNameLst>
                                          <p:attrName>style.visibility</p:attrName>
                                        </p:attrNameLst>
                                      </p:cBhvr>
                                      <p:to>
                                        <p:strVal val="visible"/>
                                      </p:to>
                                    </p:set>
                                    <p:animEffect transition="in" filter="fade">
                                      <p:cBhvr>
                                        <p:cTn id="19" dur="750"/>
                                        <p:tgtEl>
                                          <p:spTgt spid="1048698"/>
                                        </p:tgtEl>
                                      </p:cBhvr>
                                    </p:animEffect>
                                  </p:childTnLst>
                                </p:cTn>
                              </p:par>
                              <p:par>
                                <p:cTn id="20" presetID="53" presetClass="entr" presetSubtype="16" fill="hold" nodeType="withEffect">
                                  <p:stCondLst>
                                    <p:cond delay="1600"/>
                                  </p:stCondLst>
                                  <p:childTnLst>
                                    <p:set>
                                      <p:cBhvr>
                                        <p:cTn id="21" dur="1" fill="hold">
                                          <p:stCondLst>
                                            <p:cond delay="0"/>
                                          </p:stCondLst>
                                        </p:cTn>
                                        <p:tgtEl>
                                          <p:spTgt spid="166"/>
                                        </p:tgtEl>
                                        <p:attrNameLst>
                                          <p:attrName>style.visibility</p:attrName>
                                        </p:attrNameLst>
                                      </p:cBhvr>
                                      <p:to>
                                        <p:strVal val="visible"/>
                                      </p:to>
                                    </p:set>
                                    <p:anim calcmode="lin" valueType="num">
                                      <p:cBhvr>
                                        <p:cTn id="22" dur="750" fill="hold"/>
                                        <p:tgtEl>
                                          <p:spTgt spid="166"/>
                                        </p:tgtEl>
                                        <p:attrNameLst>
                                          <p:attrName>ppt_w</p:attrName>
                                        </p:attrNameLst>
                                      </p:cBhvr>
                                      <p:tavLst>
                                        <p:tav tm="0">
                                          <p:val>
                                            <p:fltVal val="0"/>
                                          </p:val>
                                        </p:tav>
                                        <p:tav tm="100000">
                                          <p:val>
                                            <p:strVal val="#ppt_w"/>
                                          </p:val>
                                        </p:tav>
                                      </p:tavLst>
                                    </p:anim>
                                    <p:anim calcmode="lin" valueType="num">
                                      <p:cBhvr>
                                        <p:cTn id="23" dur="750" fill="hold"/>
                                        <p:tgtEl>
                                          <p:spTgt spid="166"/>
                                        </p:tgtEl>
                                        <p:attrNameLst>
                                          <p:attrName>ppt_h</p:attrName>
                                        </p:attrNameLst>
                                      </p:cBhvr>
                                      <p:tavLst>
                                        <p:tav tm="0">
                                          <p:val>
                                            <p:fltVal val="0"/>
                                          </p:val>
                                        </p:tav>
                                        <p:tav tm="100000">
                                          <p:val>
                                            <p:strVal val="#ppt_h"/>
                                          </p:val>
                                        </p:tav>
                                      </p:tavLst>
                                    </p:anim>
                                    <p:animEffect transition="in" filter="fade">
                                      <p:cBhvr>
                                        <p:cTn id="24" dur="750"/>
                                        <p:tgtEl>
                                          <p:spTgt spid="166"/>
                                        </p:tgtEl>
                                      </p:cBhvr>
                                    </p:animEffect>
                                  </p:childTnLst>
                                </p:cTn>
                              </p:par>
                              <p:par>
                                <p:cTn id="25" presetID="53" presetClass="entr" presetSubtype="16" fill="hold" nodeType="withEffect">
                                  <p:stCondLst>
                                    <p:cond delay="2000"/>
                                  </p:stCondLst>
                                  <p:childTnLst>
                                    <p:set>
                                      <p:cBhvr>
                                        <p:cTn id="26" dur="1" fill="hold">
                                          <p:stCondLst>
                                            <p:cond delay="0"/>
                                          </p:stCondLst>
                                        </p:cTn>
                                        <p:tgtEl>
                                          <p:spTgt spid="167"/>
                                        </p:tgtEl>
                                        <p:attrNameLst>
                                          <p:attrName>style.visibility</p:attrName>
                                        </p:attrNameLst>
                                      </p:cBhvr>
                                      <p:to>
                                        <p:strVal val="visible"/>
                                      </p:to>
                                    </p:set>
                                    <p:anim calcmode="lin" valueType="num">
                                      <p:cBhvr>
                                        <p:cTn id="27" dur="750" fill="hold"/>
                                        <p:tgtEl>
                                          <p:spTgt spid="167"/>
                                        </p:tgtEl>
                                        <p:attrNameLst>
                                          <p:attrName>ppt_w</p:attrName>
                                        </p:attrNameLst>
                                      </p:cBhvr>
                                      <p:tavLst>
                                        <p:tav tm="0">
                                          <p:val>
                                            <p:fltVal val="0"/>
                                          </p:val>
                                        </p:tav>
                                        <p:tav tm="100000">
                                          <p:val>
                                            <p:strVal val="#ppt_w"/>
                                          </p:val>
                                        </p:tav>
                                      </p:tavLst>
                                    </p:anim>
                                    <p:anim calcmode="lin" valueType="num">
                                      <p:cBhvr>
                                        <p:cTn id="28" dur="750" fill="hold"/>
                                        <p:tgtEl>
                                          <p:spTgt spid="167"/>
                                        </p:tgtEl>
                                        <p:attrNameLst>
                                          <p:attrName>ppt_h</p:attrName>
                                        </p:attrNameLst>
                                      </p:cBhvr>
                                      <p:tavLst>
                                        <p:tav tm="0">
                                          <p:val>
                                            <p:fltVal val="0"/>
                                          </p:val>
                                        </p:tav>
                                        <p:tav tm="100000">
                                          <p:val>
                                            <p:strVal val="#ppt_h"/>
                                          </p:val>
                                        </p:tav>
                                      </p:tavLst>
                                    </p:anim>
                                    <p:animEffect transition="in" filter="fade">
                                      <p:cBhvr>
                                        <p:cTn id="29" dur="750"/>
                                        <p:tgtEl>
                                          <p:spTgt spid="167"/>
                                        </p:tgtEl>
                                      </p:cBhvr>
                                    </p:animEffect>
                                  </p:childTnLst>
                                </p:cTn>
                              </p:par>
                              <p:par>
                                <p:cTn id="30" presetID="53" presetClass="entr" presetSubtype="16" fill="hold" nodeType="withEffect">
                                  <p:stCondLst>
                                    <p:cond delay="2400"/>
                                  </p:stCondLst>
                                  <p:childTnLst>
                                    <p:set>
                                      <p:cBhvr>
                                        <p:cTn id="31" dur="1" fill="hold">
                                          <p:stCondLst>
                                            <p:cond delay="0"/>
                                          </p:stCondLst>
                                        </p:cTn>
                                        <p:tgtEl>
                                          <p:spTgt spid="168"/>
                                        </p:tgtEl>
                                        <p:attrNameLst>
                                          <p:attrName>style.visibility</p:attrName>
                                        </p:attrNameLst>
                                      </p:cBhvr>
                                      <p:to>
                                        <p:strVal val="visible"/>
                                      </p:to>
                                    </p:set>
                                    <p:anim calcmode="lin" valueType="num">
                                      <p:cBhvr>
                                        <p:cTn id="32" dur="750" fill="hold"/>
                                        <p:tgtEl>
                                          <p:spTgt spid="168"/>
                                        </p:tgtEl>
                                        <p:attrNameLst>
                                          <p:attrName>ppt_w</p:attrName>
                                        </p:attrNameLst>
                                      </p:cBhvr>
                                      <p:tavLst>
                                        <p:tav tm="0">
                                          <p:val>
                                            <p:fltVal val="0"/>
                                          </p:val>
                                        </p:tav>
                                        <p:tav tm="100000">
                                          <p:val>
                                            <p:strVal val="#ppt_w"/>
                                          </p:val>
                                        </p:tav>
                                      </p:tavLst>
                                    </p:anim>
                                    <p:anim calcmode="lin" valueType="num">
                                      <p:cBhvr>
                                        <p:cTn id="33" dur="750" fill="hold"/>
                                        <p:tgtEl>
                                          <p:spTgt spid="168"/>
                                        </p:tgtEl>
                                        <p:attrNameLst>
                                          <p:attrName>ppt_h</p:attrName>
                                        </p:attrNameLst>
                                      </p:cBhvr>
                                      <p:tavLst>
                                        <p:tav tm="0">
                                          <p:val>
                                            <p:fltVal val="0"/>
                                          </p:val>
                                        </p:tav>
                                        <p:tav tm="100000">
                                          <p:val>
                                            <p:strVal val="#ppt_h"/>
                                          </p:val>
                                        </p:tav>
                                      </p:tavLst>
                                    </p:anim>
                                    <p:animEffect transition="in" filter="fade">
                                      <p:cBhvr>
                                        <p:cTn id="34" dur="750"/>
                                        <p:tgtEl>
                                          <p:spTgt spid="168"/>
                                        </p:tgtEl>
                                      </p:cBhvr>
                                    </p:animEffect>
                                  </p:childTnLst>
                                </p:cTn>
                              </p:par>
                              <p:par>
                                <p:cTn id="35" presetID="53" presetClass="entr" presetSubtype="16" fill="hold" nodeType="withEffect">
                                  <p:stCondLst>
                                    <p:cond delay="2800"/>
                                  </p:stCondLst>
                                  <p:childTnLst>
                                    <p:set>
                                      <p:cBhvr>
                                        <p:cTn id="36" dur="1" fill="hold">
                                          <p:stCondLst>
                                            <p:cond delay="0"/>
                                          </p:stCondLst>
                                        </p:cTn>
                                        <p:tgtEl>
                                          <p:spTgt spid="169"/>
                                        </p:tgtEl>
                                        <p:attrNameLst>
                                          <p:attrName>style.visibility</p:attrName>
                                        </p:attrNameLst>
                                      </p:cBhvr>
                                      <p:to>
                                        <p:strVal val="visible"/>
                                      </p:to>
                                    </p:set>
                                    <p:anim calcmode="lin" valueType="num">
                                      <p:cBhvr>
                                        <p:cTn id="37" dur="750" fill="hold"/>
                                        <p:tgtEl>
                                          <p:spTgt spid="169"/>
                                        </p:tgtEl>
                                        <p:attrNameLst>
                                          <p:attrName>ppt_w</p:attrName>
                                        </p:attrNameLst>
                                      </p:cBhvr>
                                      <p:tavLst>
                                        <p:tav tm="0">
                                          <p:val>
                                            <p:fltVal val="0"/>
                                          </p:val>
                                        </p:tav>
                                        <p:tav tm="100000">
                                          <p:val>
                                            <p:strVal val="#ppt_w"/>
                                          </p:val>
                                        </p:tav>
                                      </p:tavLst>
                                    </p:anim>
                                    <p:anim calcmode="lin" valueType="num">
                                      <p:cBhvr>
                                        <p:cTn id="38" dur="750" fill="hold"/>
                                        <p:tgtEl>
                                          <p:spTgt spid="169"/>
                                        </p:tgtEl>
                                        <p:attrNameLst>
                                          <p:attrName>ppt_h</p:attrName>
                                        </p:attrNameLst>
                                      </p:cBhvr>
                                      <p:tavLst>
                                        <p:tav tm="0">
                                          <p:val>
                                            <p:fltVal val="0"/>
                                          </p:val>
                                        </p:tav>
                                        <p:tav tm="100000">
                                          <p:val>
                                            <p:strVal val="#ppt_h"/>
                                          </p:val>
                                        </p:tav>
                                      </p:tavLst>
                                    </p:anim>
                                    <p:animEffect transition="in" filter="fade">
                                      <p:cBhvr>
                                        <p:cTn id="39" dur="75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5" grpId="0" animBg="1"/>
      <p:bldP spid="104869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8" name="合作QQ： 243001978"/>
          <p:cNvSpPr/>
          <p:nvPr/>
        </p:nvSpPr>
        <p:spPr>
          <a:xfrm>
            <a:off x="9737482" y="6488668"/>
            <a:ext cx="2405381" cy="358140"/>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pic>
        <p:nvPicPr>
          <p:cNvPr id="2097194" name="长安校区校门"/>
          <p:cNvPicPr>
            <a:picLocks noChangeAspect="1"/>
          </p:cNvPicPr>
          <p:nvPr/>
        </p:nvPicPr>
        <p:blipFill rotWithShape="1">
          <a:blip r:embed="rId3" cstate="print"/>
          <a:srcRect t="7386" b="7386"/>
          <a:stretch>
            <a:fillRect/>
          </a:stretch>
        </p:blipFill>
        <p:spPr>
          <a:xfrm>
            <a:off x="0" y="0"/>
            <a:ext cx="12192000" cy="6858000"/>
          </a:xfrm>
          <a:prstGeom prst="rect">
            <a:avLst/>
          </a:prstGeom>
        </p:spPr>
      </p:pic>
      <p:sp>
        <p:nvSpPr>
          <p:cNvPr id="1049029" name="背景色块"/>
          <p:cNvSpPr/>
          <p:nvPr/>
        </p:nvSpPr>
        <p:spPr>
          <a:xfrm>
            <a:off x="695325" y="1192530"/>
            <a:ext cx="10801350" cy="4472940"/>
          </a:xfrm>
          <a:prstGeom prst="rect">
            <a:avLst/>
          </a:prstGeom>
          <a:solidFill>
            <a:schemeClr val="accent1"/>
          </a:solidFill>
          <a:ln>
            <a:no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030" name="谢谢各位"/>
          <p:cNvSpPr txBox="1"/>
          <p:nvPr/>
        </p:nvSpPr>
        <p:spPr>
          <a:xfrm>
            <a:off x="3957905" y="2643813"/>
            <a:ext cx="4276190" cy="830997"/>
          </a:xfrm>
          <a:prstGeom prst="rect">
            <a:avLst/>
          </a:prstGeom>
          <a:noFill/>
        </p:spPr>
        <p:txBody>
          <a:bodyPr wrap="square" rtlCol="0">
            <a:spAutoFit/>
          </a:bodyPr>
          <a:lstStyle/>
          <a:p>
            <a:pPr algn="dist" defTabSz="457200"/>
            <a:r>
              <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谢谢各位</a:t>
            </a:r>
          </a:p>
        </p:txBody>
      </p:sp>
      <p:cxnSp>
        <p:nvCxnSpPr>
          <p:cNvPr id="3145749" name="点缀线段"/>
          <p:cNvCxnSpPr/>
          <p:nvPr/>
        </p:nvCxnSpPr>
        <p:spPr>
          <a:xfrm>
            <a:off x="3996850" y="3647207"/>
            <a:ext cx="4198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9031" name="THANKS FOR WATCHING"/>
          <p:cNvSpPr txBox="1"/>
          <p:nvPr/>
        </p:nvSpPr>
        <p:spPr>
          <a:xfrm>
            <a:off x="3957905" y="3844855"/>
            <a:ext cx="4276190" cy="369332"/>
          </a:xfrm>
          <a:prstGeom prst="rect">
            <a:avLst/>
          </a:prstGeom>
          <a:noFill/>
        </p:spPr>
        <p:txBody>
          <a:bodyPr wrap="square" rtlCol="0">
            <a:spAutoFit/>
          </a:bodyPr>
          <a:lstStyle/>
          <a:p>
            <a:pPr algn="dist" defTabSz="457200"/>
            <a:r>
              <a:rPr lang="en-US" altLang="zh-CN">
                <a:solidFill>
                  <a:schemeClr val="bg1"/>
                </a:solidFill>
                <a:latin typeface="Arial" panose="020B0604020202020204" pitchFamily="34" charset="0"/>
                <a:ea typeface="微软雅黑" panose="020B0503020204020204" pitchFamily="34" charset="-122"/>
                <a:sym typeface="Arial" panose="020B0604020202020204" pitchFamily="34" charset="0"/>
              </a:rPr>
              <a:t>THANKS FOR WATCHING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2097194"/>
                                        </p:tgtEl>
                                        <p:attrNameLst>
                                          <p:attrName>style.visibility</p:attrName>
                                        </p:attrNameLst>
                                      </p:cBhvr>
                                      <p:to>
                                        <p:strVal val="visible"/>
                                      </p:to>
                                    </p:set>
                                    <p:animEffect transition="in" filter="strips(downRight)">
                                      <p:cBhvr>
                                        <p:cTn id="7" dur="750"/>
                                        <p:tgtEl>
                                          <p:spTgt spid="209719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049029"/>
                                        </p:tgtEl>
                                        <p:attrNameLst>
                                          <p:attrName>style.visibility</p:attrName>
                                        </p:attrNameLst>
                                      </p:cBhvr>
                                      <p:to>
                                        <p:strVal val="visible"/>
                                      </p:to>
                                    </p:set>
                                    <p:animEffect transition="in" filter="fade">
                                      <p:cBhvr>
                                        <p:cTn id="10" dur="750"/>
                                        <p:tgtEl>
                                          <p:spTgt spid="1049029"/>
                                        </p:tgtEl>
                                      </p:cBhvr>
                                    </p:animEffect>
                                  </p:childTnLst>
                                </p:cTn>
                              </p:par>
                              <p:par>
                                <p:cTn id="11" presetID="50" presetClass="entr" presetSubtype="0" decel="100000" fill="hold" grpId="0" nodeType="withEffect">
                                  <p:stCondLst>
                                    <p:cond delay="800"/>
                                  </p:stCondLst>
                                  <p:iterate type="lt">
                                    <p:tmPct val="10000"/>
                                  </p:iterate>
                                  <p:childTnLst>
                                    <p:set>
                                      <p:cBhvr>
                                        <p:cTn id="12" dur="1" fill="hold">
                                          <p:stCondLst>
                                            <p:cond delay="0"/>
                                          </p:stCondLst>
                                        </p:cTn>
                                        <p:tgtEl>
                                          <p:spTgt spid="1049030"/>
                                        </p:tgtEl>
                                        <p:attrNameLst>
                                          <p:attrName>style.visibility</p:attrName>
                                        </p:attrNameLst>
                                      </p:cBhvr>
                                      <p:to>
                                        <p:strVal val="visible"/>
                                      </p:to>
                                    </p:set>
                                    <p:anim calcmode="lin" valueType="num">
                                      <p:cBhvr>
                                        <p:cTn id="13" dur="750" fill="hold"/>
                                        <p:tgtEl>
                                          <p:spTgt spid="1049030"/>
                                        </p:tgtEl>
                                        <p:attrNameLst>
                                          <p:attrName>ppt_w</p:attrName>
                                        </p:attrNameLst>
                                      </p:cBhvr>
                                      <p:tavLst>
                                        <p:tav tm="0">
                                          <p:val>
                                            <p:strVal val="#ppt_w+.3"/>
                                          </p:val>
                                        </p:tav>
                                        <p:tav tm="100000">
                                          <p:val>
                                            <p:strVal val="#ppt_w"/>
                                          </p:val>
                                        </p:tav>
                                      </p:tavLst>
                                    </p:anim>
                                    <p:anim calcmode="lin" valueType="num">
                                      <p:cBhvr>
                                        <p:cTn id="14" dur="750" fill="hold"/>
                                        <p:tgtEl>
                                          <p:spTgt spid="1049030"/>
                                        </p:tgtEl>
                                        <p:attrNameLst>
                                          <p:attrName>ppt_h</p:attrName>
                                        </p:attrNameLst>
                                      </p:cBhvr>
                                      <p:tavLst>
                                        <p:tav tm="0">
                                          <p:val>
                                            <p:strVal val="#ppt_h"/>
                                          </p:val>
                                        </p:tav>
                                        <p:tav tm="100000">
                                          <p:val>
                                            <p:strVal val="#ppt_h"/>
                                          </p:val>
                                        </p:tav>
                                      </p:tavLst>
                                    </p:anim>
                                    <p:animEffect transition="in" filter="fade">
                                      <p:cBhvr>
                                        <p:cTn id="15" dur="750"/>
                                        <p:tgtEl>
                                          <p:spTgt spid="1049030"/>
                                        </p:tgtEl>
                                      </p:cBhvr>
                                    </p:animEffect>
                                  </p:childTnLst>
                                </p:cTn>
                              </p:par>
                              <p:par>
                                <p:cTn id="16" presetID="16" presetClass="entr" presetSubtype="37" fill="hold" nodeType="withEffect">
                                  <p:stCondLst>
                                    <p:cond delay="1200"/>
                                  </p:stCondLst>
                                  <p:childTnLst>
                                    <p:set>
                                      <p:cBhvr>
                                        <p:cTn id="17" dur="1" fill="hold">
                                          <p:stCondLst>
                                            <p:cond delay="0"/>
                                          </p:stCondLst>
                                        </p:cTn>
                                        <p:tgtEl>
                                          <p:spTgt spid="3145749"/>
                                        </p:tgtEl>
                                        <p:attrNameLst>
                                          <p:attrName>style.visibility</p:attrName>
                                        </p:attrNameLst>
                                      </p:cBhvr>
                                      <p:to>
                                        <p:strVal val="visible"/>
                                      </p:to>
                                    </p:set>
                                    <p:animEffect transition="in" filter="barn(outVertical)">
                                      <p:cBhvr>
                                        <p:cTn id="18" dur="750"/>
                                        <p:tgtEl>
                                          <p:spTgt spid="3145749"/>
                                        </p:tgtEl>
                                      </p:cBhvr>
                                    </p:animEffect>
                                  </p:childTnLst>
                                </p:cTn>
                              </p:par>
                              <p:par>
                                <p:cTn id="19" presetID="42" presetClass="entr" presetSubtype="0" fill="hold" grpId="0" nodeType="withEffect">
                                  <p:stCondLst>
                                    <p:cond delay="1600"/>
                                  </p:stCondLst>
                                  <p:childTnLst>
                                    <p:set>
                                      <p:cBhvr>
                                        <p:cTn id="20" dur="1" fill="hold">
                                          <p:stCondLst>
                                            <p:cond delay="0"/>
                                          </p:stCondLst>
                                        </p:cTn>
                                        <p:tgtEl>
                                          <p:spTgt spid="1049031"/>
                                        </p:tgtEl>
                                        <p:attrNameLst>
                                          <p:attrName>style.visibility</p:attrName>
                                        </p:attrNameLst>
                                      </p:cBhvr>
                                      <p:to>
                                        <p:strVal val="visible"/>
                                      </p:to>
                                    </p:set>
                                    <p:animEffect transition="in" filter="fade">
                                      <p:cBhvr>
                                        <p:cTn id="21" dur="750"/>
                                        <p:tgtEl>
                                          <p:spTgt spid="1049031"/>
                                        </p:tgtEl>
                                      </p:cBhvr>
                                    </p:animEffect>
                                    <p:anim calcmode="lin" valueType="num">
                                      <p:cBhvr>
                                        <p:cTn id="22" dur="750" fill="hold"/>
                                        <p:tgtEl>
                                          <p:spTgt spid="1049031"/>
                                        </p:tgtEl>
                                        <p:attrNameLst>
                                          <p:attrName>ppt_x</p:attrName>
                                        </p:attrNameLst>
                                      </p:cBhvr>
                                      <p:tavLst>
                                        <p:tav tm="0">
                                          <p:val>
                                            <p:strVal val="#ppt_x"/>
                                          </p:val>
                                        </p:tav>
                                        <p:tav tm="100000">
                                          <p:val>
                                            <p:strVal val="#ppt_x"/>
                                          </p:val>
                                        </p:tav>
                                      </p:tavLst>
                                    </p:anim>
                                    <p:anim calcmode="lin" valueType="num">
                                      <p:cBhvr>
                                        <p:cTn id="23" dur="750" fill="hold"/>
                                        <p:tgtEl>
                                          <p:spTgt spid="10490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9" grpId="0" animBg="1"/>
      <p:bldP spid="1049030" grpId="0"/>
      <p:bldP spid="10490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1"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962" name="背景色块"/>
          <p:cNvSpPr/>
          <p:nvPr/>
        </p:nvSpPr>
        <p:spPr>
          <a:xfrm>
            <a:off x="0" y="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85" name="组合 1"/>
          <p:cNvGrpSpPr/>
          <p:nvPr/>
        </p:nvGrpSpPr>
        <p:grpSpPr>
          <a:xfrm>
            <a:off x="5196000" y="1794915"/>
            <a:ext cx="1800000" cy="2289524"/>
            <a:chOff x="5196000" y="1794915"/>
            <a:chExt cx="1800000" cy="2289524"/>
          </a:xfrm>
        </p:grpSpPr>
        <p:sp>
          <p:nvSpPr>
            <p:cNvPr id="1048963" name="打底色块"/>
            <p:cNvSpPr>
              <a:spLocks noChangeAspect="1"/>
            </p:cNvSpPr>
            <p:nvPr/>
          </p:nvSpPr>
          <p:spPr>
            <a:xfrm>
              <a:off x="5196000" y="1794915"/>
              <a:ext cx="1800000" cy="2289524"/>
            </a:xfrm>
            <a:prstGeom prst="rect">
              <a:avLst/>
            </a:prstGeom>
            <a:solidFill>
              <a:schemeClr val="bg1"/>
            </a:solidFill>
            <a:ln>
              <a:solidFill>
                <a:schemeClr val="bg1">
                  <a:lumMod val="95000"/>
                </a:schemeClr>
              </a:solid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964" name="01"/>
            <p:cNvSpPr txBox="1"/>
            <p:nvPr/>
          </p:nvSpPr>
          <p:spPr>
            <a:xfrm>
              <a:off x="5238750" y="2277958"/>
              <a:ext cx="1714500" cy="1285240"/>
            </a:xfrm>
            <a:prstGeom prst="rect">
              <a:avLst/>
            </a:prstGeom>
            <a:noFill/>
          </p:spPr>
          <p:txBody>
            <a:bodyPr wrap="square" rtlCol="0">
              <a:spAutoFit/>
            </a:bodyPr>
            <a:lstStyle/>
            <a:p>
              <a:pPr algn="ctr" defTabSz="457200"/>
              <a:r>
                <a:rPr lang="en-US" altLang="zh-CN" sz="80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8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965" name="基础扎实"/>
          <p:cNvSpPr txBox="1"/>
          <p:nvPr/>
        </p:nvSpPr>
        <p:spPr>
          <a:xfrm>
            <a:off x="3957905" y="4381338"/>
            <a:ext cx="4276190" cy="830997"/>
          </a:xfrm>
          <a:prstGeom prst="rect">
            <a:avLst/>
          </a:prstGeom>
          <a:noFill/>
        </p:spPr>
        <p:txBody>
          <a:bodyPr wrap="square" rtlCol="0">
            <a:spAutoFit/>
          </a:bodyPr>
          <a:lstStyle/>
          <a:p>
            <a:pPr algn="ctr"/>
            <a:r>
              <a:rPr lang="zh-CN" altLang="en-US" sz="4800" b="1" dirty="0">
                <a:latin typeface="Arial" panose="020B0604020202020204" pitchFamily="34" charset="0"/>
                <a:ea typeface="微软雅黑" panose="020B0503020204020204" pitchFamily="34" charset="-122"/>
                <a:sym typeface="Arial" panose="020B0604020202020204" pitchFamily="34" charset="0"/>
              </a:rPr>
              <a:t>实验介绍</a:t>
            </a:r>
          </a:p>
        </p:txBody>
      </p:sp>
      <p:cxnSp>
        <p:nvCxnSpPr>
          <p:cNvPr id="3145744" name="点缀线段"/>
          <p:cNvCxnSpPr>
            <a:cxnSpLocks/>
          </p:cNvCxnSpPr>
          <p:nvPr/>
        </p:nvCxnSpPr>
        <p:spPr>
          <a:xfrm>
            <a:off x="5761994" y="538473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966" name="Strong Preparation"/>
          <p:cNvSpPr txBox="1"/>
          <p:nvPr/>
        </p:nvSpPr>
        <p:spPr>
          <a:xfrm>
            <a:off x="3957905" y="5582380"/>
            <a:ext cx="4276190" cy="369332"/>
          </a:xfrm>
          <a:prstGeom prst="rect">
            <a:avLst/>
          </a:prstGeom>
          <a:noFill/>
        </p:spPr>
        <p:txBody>
          <a:bodyPr wrap="square" rtlCol="0">
            <a:spAutoFit/>
          </a:bodyPr>
          <a:lstStyle/>
          <a:p>
            <a:pPr algn="ctr" defTabSz="457200"/>
            <a:r>
              <a:rPr lang="en-US" altLang="zh-CN" dirty="0">
                <a:solidFill>
                  <a:srgbClr val="333333"/>
                </a:solidFill>
                <a:latin typeface="Arial" panose="020B0604020202020204" pitchFamily="34" charset="0"/>
                <a:ea typeface="微软雅黑" panose="020B0503020204020204" pitchFamily="34" charset="-122"/>
                <a:sym typeface="Arial" panose="020B0604020202020204" pitchFamily="34" charset="0"/>
              </a:rPr>
              <a:t>Introduction</a:t>
            </a:r>
            <a:endPar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967" name="合作QQ： 243001978"/>
          <p:cNvSpPr/>
          <p:nvPr/>
        </p:nvSpPr>
        <p:spPr>
          <a:xfrm>
            <a:off x="9737482" y="6488668"/>
            <a:ext cx="2405381" cy="358140"/>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961"/>
                                        </p:tgtEl>
                                        <p:attrNameLst>
                                          <p:attrName>style.visibility</p:attrName>
                                        </p:attrNameLst>
                                      </p:cBhvr>
                                      <p:to>
                                        <p:strVal val="visible"/>
                                      </p:to>
                                    </p:set>
                                    <p:animEffect transition="in" filter="fade">
                                      <p:cBhvr>
                                        <p:cTn id="7" dur="750"/>
                                        <p:tgtEl>
                                          <p:spTgt spid="1048961"/>
                                        </p:tgtEl>
                                      </p:cBhvr>
                                    </p:animEffect>
                                  </p:childTnLst>
                                </p:cTn>
                              </p:par>
                              <p:par>
                                <p:cTn id="8" presetID="22" presetClass="entr" presetSubtype="1" fill="hold" grpId="0" nodeType="withEffect">
                                  <p:stCondLst>
                                    <p:cond delay="400"/>
                                  </p:stCondLst>
                                  <p:childTnLst>
                                    <p:set>
                                      <p:cBhvr>
                                        <p:cTn id="9" dur="1" fill="hold">
                                          <p:stCondLst>
                                            <p:cond delay="0"/>
                                          </p:stCondLst>
                                        </p:cTn>
                                        <p:tgtEl>
                                          <p:spTgt spid="1048962"/>
                                        </p:tgtEl>
                                        <p:attrNameLst>
                                          <p:attrName>style.visibility</p:attrName>
                                        </p:attrNameLst>
                                      </p:cBhvr>
                                      <p:to>
                                        <p:strVal val="visible"/>
                                      </p:to>
                                    </p:set>
                                    <p:animEffect transition="in" filter="wipe(up)">
                                      <p:cBhvr>
                                        <p:cTn id="10" dur="750"/>
                                        <p:tgtEl>
                                          <p:spTgt spid="1048962"/>
                                        </p:tgtEl>
                                      </p:cBhvr>
                                    </p:animEffect>
                                  </p:childTnLst>
                                </p:cTn>
                              </p:par>
                              <p:par>
                                <p:cTn id="11" presetID="53" presetClass="entr" presetSubtype="16" fill="hold" nodeType="withEffect">
                                  <p:stCondLst>
                                    <p:cond delay="800"/>
                                  </p:stCondLst>
                                  <p:childTnLst>
                                    <p:set>
                                      <p:cBhvr>
                                        <p:cTn id="12" dur="1" fill="hold">
                                          <p:stCondLst>
                                            <p:cond delay="0"/>
                                          </p:stCondLst>
                                        </p:cTn>
                                        <p:tgtEl>
                                          <p:spTgt spid="285"/>
                                        </p:tgtEl>
                                        <p:attrNameLst>
                                          <p:attrName>style.visibility</p:attrName>
                                        </p:attrNameLst>
                                      </p:cBhvr>
                                      <p:to>
                                        <p:strVal val="visible"/>
                                      </p:to>
                                    </p:set>
                                    <p:anim calcmode="lin" valueType="num">
                                      <p:cBhvr>
                                        <p:cTn id="13" dur="750" fill="hold"/>
                                        <p:tgtEl>
                                          <p:spTgt spid="285"/>
                                        </p:tgtEl>
                                        <p:attrNameLst>
                                          <p:attrName>ppt_w</p:attrName>
                                        </p:attrNameLst>
                                      </p:cBhvr>
                                      <p:tavLst>
                                        <p:tav tm="0">
                                          <p:val>
                                            <p:fltVal val="0"/>
                                          </p:val>
                                        </p:tav>
                                        <p:tav tm="100000">
                                          <p:val>
                                            <p:strVal val="#ppt_w"/>
                                          </p:val>
                                        </p:tav>
                                      </p:tavLst>
                                    </p:anim>
                                    <p:anim calcmode="lin" valueType="num">
                                      <p:cBhvr>
                                        <p:cTn id="14" dur="750" fill="hold"/>
                                        <p:tgtEl>
                                          <p:spTgt spid="285"/>
                                        </p:tgtEl>
                                        <p:attrNameLst>
                                          <p:attrName>ppt_h</p:attrName>
                                        </p:attrNameLst>
                                      </p:cBhvr>
                                      <p:tavLst>
                                        <p:tav tm="0">
                                          <p:val>
                                            <p:fltVal val="0"/>
                                          </p:val>
                                        </p:tav>
                                        <p:tav tm="100000">
                                          <p:val>
                                            <p:strVal val="#ppt_h"/>
                                          </p:val>
                                        </p:tav>
                                      </p:tavLst>
                                    </p:anim>
                                    <p:animEffect transition="in" filter="fade">
                                      <p:cBhvr>
                                        <p:cTn id="15" dur="750"/>
                                        <p:tgtEl>
                                          <p:spTgt spid="285"/>
                                        </p:tgtEl>
                                      </p:cBhvr>
                                    </p:animEffect>
                                  </p:childTnLst>
                                </p:cTn>
                              </p:par>
                              <p:par>
                                <p:cTn id="16" presetID="6" presetClass="emph" presetSubtype="0" autoRev="1" fill="hold" nodeType="withEffect">
                                  <p:stCondLst>
                                    <p:cond delay="1200"/>
                                  </p:stCondLst>
                                  <p:childTnLst>
                                    <p:animScale>
                                      <p:cBhvr>
                                        <p:cTn id="17" dur="400" fill="hold"/>
                                        <p:tgtEl>
                                          <p:spTgt spid="285"/>
                                        </p:tgtEl>
                                      </p:cBhvr>
                                      <p:by x="115000" y="115000"/>
                                    </p:animScale>
                                  </p:childTnLst>
                                </p:cTn>
                              </p:par>
                              <p:par>
                                <p:cTn id="18" presetID="50" presetClass="entr" presetSubtype="0" decel="100000" fill="hold" grpId="0" nodeType="withEffect">
                                  <p:stCondLst>
                                    <p:cond delay="1600"/>
                                  </p:stCondLst>
                                  <p:iterate type="lt">
                                    <p:tmPct val="10000"/>
                                  </p:iterate>
                                  <p:childTnLst>
                                    <p:set>
                                      <p:cBhvr>
                                        <p:cTn id="19" dur="1" fill="hold">
                                          <p:stCondLst>
                                            <p:cond delay="0"/>
                                          </p:stCondLst>
                                        </p:cTn>
                                        <p:tgtEl>
                                          <p:spTgt spid="1048965"/>
                                        </p:tgtEl>
                                        <p:attrNameLst>
                                          <p:attrName>style.visibility</p:attrName>
                                        </p:attrNameLst>
                                      </p:cBhvr>
                                      <p:to>
                                        <p:strVal val="visible"/>
                                      </p:to>
                                    </p:set>
                                    <p:anim calcmode="lin" valueType="num">
                                      <p:cBhvr>
                                        <p:cTn id="20" dur="750" fill="hold"/>
                                        <p:tgtEl>
                                          <p:spTgt spid="1048965"/>
                                        </p:tgtEl>
                                        <p:attrNameLst>
                                          <p:attrName>ppt_w</p:attrName>
                                        </p:attrNameLst>
                                      </p:cBhvr>
                                      <p:tavLst>
                                        <p:tav tm="0">
                                          <p:val>
                                            <p:strVal val="#ppt_w+.3"/>
                                          </p:val>
                                        </p:tav>
                                        <p:tav tm="100000">
                                          <p:val>
                                            <p:strVal val="#ppt_w"/>
                                          </p:val>
                                        </p:tav>
                                      </p:tavLst>
                                    </p:anim>
                                    <p:anim calcmode="lin" valueType="num">
                                      <p:cBhvr>
                                        <p:cTn id="21" dur="750" fill="hold"/>
                                        <p:tgtEl>
                                          <p:spTgt spid="1048965"/>
                                        </p:tgtEl>
                                        <p:attrNameLst>
                                          <p:attrName>ppt_h</p:attrName>
                                        </p:attrNameLst>
                                      </p:cBhvr>
                                      <p:tavLst>
                                        <p:tav tm="0">
                                          <p:val>
                                            <p:strVal val="#ppt_h"/>
                                          </p:val>
                                        </p:tav>
                                        <p:tav tm="100000">
                                          <p:val>
                                            <p:strVal val="#ppt_h"/>
                                          </p:val>
                                        </p:tav>
                                      </p:tavLst>
                                    </p:anim>
                                    <p:animEffect transition="in" filter="fade">
                                      <p:cBhvr>
                                        <p:cTn id="22" dur="750"/>
                                        <p:tgtEl>
                                          <p:spTgt spid="1048965"/>
                                        </p:tgtEl>
                                      </p:cBhvr>
                                    </p:animEffect>
                                  </p:childTnLst>
                                </p:cTn>
                              </p:par>
                              <p:par>
                                <p:cTn id="23" presetID="16" presetClass="entr" presetSubtype="37" fill="hold" nodeType="withEffect">
                                  <p:stCondLst>
                                    <p:cond delay="2000"/>
                                  </p:stCondLst>
                                  <p:childTnLst>
                                    <p:set>
                                      <p:cBhvr>
                                        <p:cTn id="24" dur="1" fill="hold">
                                          <p:stCondLst>
                                            <p:cond delay="0"/>
                                          </p:stCondLst>
                                        </p:cTn>
                                        <p:tgtEl>
                                          <p:spTgt spid="3145744"/>
                                        </p:tgtEl>
                                        <p:attrNameLst>
                                          <p:attrName>style.visibility</p:attrName>
                                        </p:attrNameLst>
                                      </p:cBhvr>
                                      <p:to>
                                        <p:strVal val="visible"/>
                                      </p:to>
                                    </p:set>
                                    <p:animEffect transition="in" filter="barn(outVertical)">
                                      <p:cBhvr>
                                        <p:cTn id="25" dur="750"/>
                                        <p:tgtEl>
                                          <p:spTgt spid="3145744"/>
                                        </p:tgtEl>
                                      </p:cBhvr>
                                    </p:animEffect>
                                  </p:childTnLst>
                                </p:cTn>
                              </p:par>
                              <p:par>
                                <p:cTn id="26" presetID="42" presetClass="entr" presetSubtype="0" fill="hold" grpId="0" nodeType="withEffect">
                                  <p:stCondLst>
                                    <p:cond delay="2400"/>
                                  </p:stCondLst>
                                  <p:childTnLst>
                                    <p:set>
                                      <p:cBhvr>
                                        <p:cTn id="27" dur="1" fill="hold">
                                          <p:stCondLst>
                                            <p:cond delay="0"/>
                                          </p:stCondLst>
                                        </p:cTn>
                                        <p:tgtEl>
                                          <p:spTgt spid="1048966"/>
                                        </p:tgtEl>
                                        <p:attrNameLst>
                                          <p:attrName>style.visibility</p:attrName>
                                        </p:attrNameLst>
                                      </p:cBhvr>
                                      <p:to>
                                        <p:strVal val="visible"/>
                                      </p:to>
                                    </p:set>
                                    <p:animEffect transition="in" filter="fade">
                                      <p:cBhvr>
                                        <p:cTn id="28" dur="750"/>
                                        <p:tgtEl>
                                          <p:spTgt spid="1048966"/>
                                        </p:tgtEl>
                                      </p:cBhvr>
                                    </p:animEffect>
                                    <p:anim calcmode="lin" valueType="num">
                                      <p:cBhvr>
                                        <p:cTn id="29" dur="750" fill="hold"/>
                                        <p:tgtEl>
                                          <p:spTgt spid="1048966"/>
                                        </p:tgtEl>
                                        <p:attrNameLst>
                                          <p:attrName>ppt_x</p:attrName>
                                        </p:attrNameLst>
                                      </p:cBhvr>
                                      <p:tavLst>
                                        <p:tav tm="0">
                                          <p:val>
                                            <p:strVal val="#ppt_x"/>
                                          </p:val>
                                        </p:tav>
                                        <p:tav tm="100000">
                                          <p:val>
                                            <p:strVal val="#ppt_x"/>
                                          </p:val>
                                        </p:tav>
                                      </p:tavLst>
                                    </p:anim>
                                    <p:anim calcmode="lin" valueType="num">
                                      <p:cBhvr>
                                        <p:cTn id="30" dur="750" fill="hold"/>
                                        <p:tgtEl>
                                          <p:spTgt spid="10489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1" grpId="0" animBg="1"/>
      <p:bldP spid="1048962" grpId="0" animBg="1"/>
      <p:bldP spid="1048965" grpId="0"/>
      <p:bldP spid="10489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F6411-2109-CB3B-BB08-C6A239E8EA45}"/>
              </a:ext>
            </a:extLst>
          </p:cNvPr>
          <p:cNvSpPr>
            <a:spLocks noGrp="1"/>
          </p:cNvSpPr>
          <p:nvPr>
            <p:ph type="title"/>
          </p:nvPr>
        </p:nvSpPr>
        <p:spPr>
          <a:xfrm>
            <a:off x="819391" y="842934"/>
            <a:ext cx="10515600" cy="1325563"/>
          </a:xfrm>
        </p:spPr>
        <p:txBody>
          <a:bodyPr/>
          <a:lstStyle/>
          <a:p>
            <a:r>
              <a:rPr lang="zh-CN" altLang="en-US" dirty="0"/>
              <a:t>研究背景</a:t>
            </a:r>
          </a:p>
        </p:txBody>
      </p:sp>
      <p:sp>
        <p:nvSpPr>
          <p:cNvPr id="3" name="内容占位符 2">
            <a:extLst>
              <a:ext uri="{FF2B5EF4-FFF2-40B4-BE49-F238E27FC236}">
                <a16:creationId xmlns:a16="http://schemas.microsoft.com/office/drawing/2014/main" id="{1BAF12B7-4F60-6AFD-5826-5584CD593C56}"/>
              </a:ext>
            </a:extLst>
          </p:cNvPr>
          <p:cNvSpPr>
            <a:spLocks noGrp="1"/>
          </p:cNvSpPr>
          <p:nvPr>
            <p:ph idx="1"/>
          </p:nvPr>
        </p:nvSpPr>
        <p:spPr>
          <a:xfrm>
            <a:off x="838200" y="2510443"/>
            <a:ext cx="10515600" cy="3666519"/>
          </a:xfrm>
        </p:spPr>
        <p:txBody>
          <a:bodyPr/>
          <a:lstStyle/>
          <a:p>
            <a:r>
              <a:rPr lang="zh-CN" altLang="en-US" dirty="0"/>
              <a:t>图像文本匹配是图像处理和自然语言处理的交叉领域，它是一种用来将图像和文本建立联系的技术。例如在电子商务平台上，需要对商品图片和商品描述进行匹配，以提供更好的搜索服务和购买体验；在社交媒体平台上，需要对照片和文本进行匹配，以便用户更好地分享和传播信息。</a:t>
            </a:r>
          </a:p>
        </p:txBody>
      </p:sp>
      <p:grpSp>
        <p:nvGrpSpPr>
          <p:cNvPr id="4" name="标题">
            <a:extLst>
              <a:ext uri="{FF2B5EF4-FFF2-40B4-BE49-F238E27FC236}">
                <a16:creationId xmlns:a16="http://schemas.microsoft.com/office/drawing/2014/main" id="{4D91C2DC-B516-C997-691B-6139505E8C90}"/>
              </a:ext>
            </a:extLst>
          </p:cNvPr>
          <p:cNvGrpSpPr/>
          <p:nvPr/>
        </p:nvGrpSpPr>
        <p:grpSpPr>
          <a:xfrm>
            <a:off x="0" y="-1"/>
            <a:ext cx="12192000" cy="728663"/>
            <a:chOff x="0" y="-1"/>
            <a:chExt cx="12192000" cy="728663"/>
          </a:xfrm>
        </p:grpSpPr>
        <p:sp>
          <p:nvSpPr>
            <p:cNvPr id="5" name="打底色块">
              <a:extLst>
                <a:ext uri="{FF2B5EF4-FFF2-40B4-BE49-F238E27FC236}">
                  <a16:creationId xmlns:a16="http://schemas.microsoft.com/office/drawing/2014/main" id="{88A9BD3C-E1D5-A9BE-DDC7-7A59AD144683}"/>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西北工业大学">
              <a:extLst>
                <a:ext uri="{FF2B5EF4-FFF2-40B4-BE49-F238E27FC236}">
                  <a16:creationId xmlns:a16="http://schemas.microsoft.com/office/drawing/2014/main" id="{D69F31B5-B4A4-63E2-2AD4-FA434D2C8198}"/>
                </a:ext>
              </a:extLst>
            </p:cNvPr>
            <p:cNvPicPr>
              <a:picLocks noChangeAspect="1"/>
            </p:cNvPicPr>
            <p:nvPr/>
          </p:nvPicPr>
          <p:blipFill>
            <a:blip r:embed="rId2" cstate="screen"/>
            <a:stretch>
              <a:fillRect/>
            </a:stretch>
          </p:blipFill>
          <p:spPr>
            <a:xfrm>
              <a:off x="10240059" y="169864"/>
              <a:ext cx="1546127" cy="388933"/>
            </a:xfrm>
            <a:prstGeom prst="rect">
              <a:avLst/>
            </a:prstGeom>
          </p:spPr>
        </p:pic>
        <p:pic>
          <p:nvPicPr>
            <p:cNvPr id="7" name="校徽">
              <a:extLst>
                <a:ext uri="{FF2B5EF4-FFF2-40B4-BE49-F238E27FC236}">
                  <a16:creationId xmlns:a16="http://schemas.microsoft.com/office/drawing/2014/main" id="{05E9F837-CD1E-EEB0-CE2D-3746028487B1}"/>
                </a:ext>
              </a:extLst>
            </p:cNvPr>
            <p:cNvPicPr>
              <a:picLocks noChangeAspect="1"/>
            </p:cNvPicPr>
            <p:nvPr/>
          </p:nvPicPr>
          <p:blipFill>
            <a:blip r:embed="rId3" cstate="screen"/>
            <a:stretch>
              <a:fillRect/>
            </a:stretch>
          </p:blipFill>
          <p:spPr>
            <a:xfrm>
              <a:off x="9627016" y="119639"/>
              <a:ext cx="490134" cy="489382"/>
            </a:xfrm>
            <a:prstGeom prst="rect">
              <a:avLst/>
            </a:prstGeom>
          </p:spPr>
        </p:pic>
        <p:sp>
          <p:nvSpPr>
            <p:cNvPr id="8" name="基础扎实 / Strong Preparation">
              <a:extLst>
                <a:ext uri="{FF2B5EF4-FFF2-40B4-BE49-F238E27FC236}">
                  <a16:creationId xmlns:a16="http://schemas.microsoft.com/office/drawing/2014/main" id="{75C62675-8C4F-8E81-8EF0-AE636A9D524B}"/>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实验介绍</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Introduction</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齿轮">
              <a:extLst>
                <a:ext uri="{FF2B5EF4-FFF2-40B4-BE49-F238E27FC236}">
                  <a16:creationId xmlns:a16="http://schemas.microsoft.com/office/drawing/2014/main" id="{27395811-9E2F-03DD-2803-0C0C3A1967F7}"/>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4708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D03DC-E0C5-5CB6-2BDD-12A05A47C98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F963141-4B73-F2CE-27D8-BF1692482D67}"/>
              </a:ext>
            </a:extLst>
          </p:cNvPr>
          <p:cNvSpPr>
            <a:spLocks noGrp="1"/>
          </p:cNvSpPr>
          <p:nvPr>
            <p:ph idx="1"/>
          </p:nvPr>
        </p:nvSpPr>
        <p:spPr>
          <a:xfrm>
            <a:off x="1676400" y="2506661"/>
            <a:ext cx="17010988" cy="8904807"/>
          </a:xfrm>
        </p:spPr>
        <p:txBody>
          <a:bodyPr/>
          <a:lstStyle/>
          <a:p>
            <a:pPr marL="0" indent="0">
              <a:buNone/>
            </a:pPr>
            <a:endParaRPr lang="zh-CN" altLang="en-US" dirty="0"/>
          </a:p>
        </p:txBody>
      </p:sp>
      <p:pic>
        <p:nvPicPr>
          <p:cNvPr id="1026" name="图片 1">
            <a:extLst>
              <a:ext uri="{FF2B5EF4-FFF2-40B4-BE49-F238E27FC236}">
                <a16:creationId xmlns:a16="http://schemas.microsoft.com/office/drawing/2014/main" id="{8B034AA8-0D82-6C3E-92EC-3EB3235C4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329" y="2055814"/>
            <a:ext cx="10041341" cy="376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标题">
            <a:extLst>
              <a:ext uri="{FF2B5EF4-FFF2-40B4-BE49-F238E27FC236}">
                <a16:creationId xmlns:a16="http://schemas.microsoft.com/office/drawing/2014/main" id="{0E818C46-08AE-23A2-8295-ED51D0A05B4D}"/>
              </a:ext>
            </a:extLst>
          </p:cNvPr>
          <p:cNvGrpSpPr/>
          <p:nvPr/>
        </p:nvGrpSpPr>
        <p:grpSpPr>
          <a:xfrm>
            <a:off x="0" y="-1"/>
            <a:ext cx="12192000" cy="728663"/>
            <a:chOff x="0" y="-1"/>
            <a:chExt cx="12192000" cy="728663"/>
          </a:xfrm>
        </p:grpSpPr>
        <p:sp>
          <p:nvSpPr>
            <p:cNvPr id="5" name="打底色块">
              <a:extLst>
                <a:ext uri="{FF2B5EF4-FFF2-40B4-BE49-F238E27FC236}">
                  <a16:creationId xmlns:a16="http://schemas.microsoft.com/office/drawing/2014/main" id="{128C80F6-5AEF-95A6-4444-2924B0C1B480}"/>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西北工业大学">
              <a:extLst>
                <a:ext uri="{FF2B5EF4-FFF2-40B4-BE49-F238E27FC236}">
                  <a16:creationId xmlns:a16="http://schemas.microsoft.com/office/drawing/2014/main" id="{0415E5A7-9B36-9736-D6C2-1CF5C25EB9A6}"/>
                </a:ext>
              </a:extLst>
            </p:cNvPr>
            <p:cNvPicPr>
              <a:picLocks noChangeAspect="1"/>
            </p:cNvPicPr>
            <p:nvPr/>
          </p:nvPicPr>
          <p:blipFill>
            <a:blip r:embed="rId3" cstate="screen"/>
            <a:stretch>
              <a:fillRect/>
            </a:stretch>
          </p:blipFill>
          <p:spPr>
            <a:xfrm>
              <a:off x="10240059" y="169864"/>
              <a:ext cx="1546127" cy="388933"/>
            </a:xfrm>
            <a:prstGeom prst="rect">
              <a:avLst/>
            </a:prstGeom>
          </p:spPr>
        </p:pic>
        <p:pic>
          <p:nvPicPr>
            <p:cNvPr id="7" name="校徽">
              <a:extLst>
                <a:ext uri="{FF2B5EF4-FFF2-40B4-BE49-F238E27FC236}">
                  <a16:creationId xmlns:a16="http://schemas.microsoft.com/office/drawing/2014/main" id="{B9BAFB46-E00A-22B3-E1E8-31CC8775A4D5}"/>
                </a:ext>
              </a:extLst>
            </p:cNvPr>
            <p:cNvPicPr>
              <a:picLocks noChangeAspect="1"/>
            </p:cNvPicPr>
            <p:nvPr/>
          </p:nvPicPr>
          <p:blipFill>
            <a:blip r:embed="rId4" cstate="screen"/>
            <a:stretch>
              <a:fillRect/>
            </a:stretch>
          </p:blipFill>
          <p:spPr>
            <a:xfrm>
              <a:off x="9627016" y="119639"/>
              <a:ext cx="490134" cy="489382"/>
            </a:xfrm>
            <a:prstGeom prst="rect">
              <a:avLst/>
            </a:prstGeom>
          </p:spPr>
        </p:pic>
        <p:sp>
          <p:nvSpPr>
            <p:cNvPr id="8" name="基础扎实 / Strong Preparation">
              <a:extLst>
                <a:ext uri="{FF2B5EF4-FFF2-40B4-BE49-F238E27FC236}">
                  <a16:creationId xmlns:a16="http://schemas.microsoft.com/office/drawing/2014/main" id="{7A15EF04-DD21-89AF-9B39-4B290D63F41D}"/>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实验介绍</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Introduction</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齿轮">
              <a:extLst>
                <a:ext uri="{FF2B5EF4-FFF2-40B4-BE49-F238E27FC236}">
                  <a16:creationId xmlns:a16="http://schemas.microsoft.com/office/drawing/2014/main" id="{DFD2D967-EC85-9A44-3ED6-33B24E08B2A3}"/>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2662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DED7A-22F8-6BF6-FFF7-55BB59317E9D}"/>
              </a:ext>
            </a:extLst>
          </p:cNvPr>
          <p:cNvSpPr>
            <a:spLocks noGrp="1"/>
          </p:cNvSpPr>
          <p:nvPr>
            <p:ph type="title"/>
          </p:nvPr>
        </p:nvSpPr>
        <p:spPr/>
        <p:txBody>
          <a:bodyPr/>
          <a:lstStyle/>
          <a:p>
            <a:endParaRPr lang="zh-CN" altLang="en-US" dirty="0"/>
          </a:p>
        </p:txBody>
      </p:sp>
      <p:pic>
        <p:nvPicPr>
          <p:cNvPr id="2050" name="图片 1">
            <a:extLst>
              <a:ext uri="{FF2B5EF4-FFF2-40B4-BE49-F238E27FC236}">
                <a16:creationId xmlns:a16="http://schemas.microsoft.com/office/drawing/2014/main" id="{7900EC3C-EF75-57EE-D0A0-18C87D2A6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859" y="799668"/>
            <a:ext cx="1500447" cy="575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2E1648AF-056E-1A62-DFAC-271C2DB1DAE2}"/>
              </a:ext>
            </a:extLst>
          </p:cNvPr>
          <p:cNvSpPr txBox="1"/>
          <p:nvPr/>
        </p:nvSpPr>
        <p:spPr>
          <a:xfrm>
            <a:off x="980902" y="2065386"/>
            <a:ext cx="6916189" cy="3539430"/>
          </a:xfrm>
          <a:prstGeom prst="rect">
            <a:avLst/>
          </a:prstGeom>
          <a:noFill/>
        </p:spPr>
        <p:txBody>
          <a:bodyPr wrap="square">
            <a:spAutoFit/>
          </a:bodyPr>
          <a:lstStyle/>
          <a:p>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VGG19</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网络由</a:t>
            </a:r>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5</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个卷积块组成。卷积快之间由池化层连接。在第一个卷积块中，它有两个</a:t>
            </a:r>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64</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维，大小为</a:t>
            </a:r>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3</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3</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的卷积核。从第二个卷积块开始，卷积核的维数在之后三层随层数翻倍，数量直到第四块翻倍。最后的卷积块中，有四个具有</a:t>
            </a:r>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512</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维的卷积核。接着是</a:t>
            </a:r>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3</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个全连接层，输出大小分别是</a:t>
            </a:r>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4096</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4096</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和</a:t>
            </a:r>
            <a:r>
              <a:rPr lang="en-US" altLang="zh-CN" sz="2800" kern="100" dirty="0">
                <a:effectLst/>
                <a:latin typeface="Times New Roman" panose="02020603050405020304" pitchFamily="18" charset="0"/>
                <a:ea typeface="宋体" panose="02010600030101010101" pitchFamily="2" charset="-122"/>
                <a:cs typeface="宋体" panose="02010600030101010101" pitchFamily="2" charset="-122"/>
              </a:rPr>
              <a:t>1000</a:t>
            </a:r>
            <a:r>
              <a:rPr lang="zh-CN" altLang="zh-CN" sz="2800" kern="100" dirty="0">
                <a:effectLst/>
                <a:latin typeface="Times New Roman" panose="02020603050405020304" pitchFamily="18" charset="0"/>
                <a:ea typeface="宋体" panose="02010600030101010101" pitchFamily="2" charset="-122"/>
                <a:cs typeface="宋体" panose="02010600030101010101" pitchFamily="2" charset="-122"/>
              </a:rPr>
              <a:t>。最后是全连层。</a:t>
            </a:r>
            <a:endParaRPr lang="zh-CN" altLang="en-US" sz="2800" dirty="0"/>
          </a:p>
        </p:txBody>
      </p:sp>
      <p:grpSp>
        <p:nvGrpSpPr>
          <p:cNvPr id="6" name="标题">
            <a:extLst>
              <a:ext uri="{FF2B5EF4-FFF2-40B4-BE49-F238E27FC236}">
                <a16:creationId xmlns:a16="http://schemas.microsoft.com/office/drawing/2014/main" id="{0B160300-5B33-373C-64BE-E47C19153DA7}"/>
              </a:ext>
            </a:extLst>
          </p:cNvPr>
          <p:cNvGrpSpPr/>
          <p:nvPr/>
        </p:nvGrpSpPr>
        <p:grpSpPr>
          <a:xfrm>
            <a:off x="0" y="-1"/>
            <a:ext cx="12192000" cy="728663"/>
            <a:chOff x="0" y="-1"/>
            <a:chExt cx="12192000" cy="728663"/>
          </a:xfrm>
        </p:grpSpPr>
        <p:sp>
          <p:nvSpPr>
            <p:cNvPr id="7" name="打底色块">
              <a:extLst>
                <a:ext uri="{FF2B5EF4-FFF2-40B4-BE49-F238E27FC236}">
                  <a16:creationId xmlns:a16="http://schemas.microsoft.com/office/drawing/2014/main" id="{1A79A0A5-6B62-DBDE-B4A1-3B5A110F8504}"/>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8" name="西北工业大学">
              <a:extLst>
                <a:ext uri="{FF2B5EF4-FFF2-40B4-BE49-F238E27FC236}">
                  <a16:creationId xmlns:a16="http://schemas.microsoft.com/office/drawing/2014/main" id="{2CC5F10A-DE6D-C32A-B042-AF5C3BE69574}"/>
                </a:ext>
              </a:extLst>
            </p:cNvPr>
            <p:cNvPicPr>
              <a:picLocks noChangeAspect="1"/>
            </p:cNvPicPr>
            <p:nvPr/>
          </p:nvPicPr>
          <p:blipFill>
            <a:blip r:embed="rId3" cstate="screen"/>
            <a:stretch>
              <a:fillRect/>
            </a:stretch>
          </p:blipFill>
          <p:spPr>
            <a:xfrm>
              <a:off x="10240059" y="169864"/>
              <a:ext cx="1546127" cy="388933"/>
            </a:xfrm>
            <a:prstGeom prst="rect">
              <a:avLst/>
            </a:prstGeom>
          </p:spPr>
        </p:pic>
        <p:pic>
          <p:nvPicPr>
            <p:cNvPr id="9" name="校徽">
              <a:extLst>
                <a:ext uri="{FF2B5EF4-FFF2-40B4-BE49-F238E27FC236}">
                  <a16:creationId xmlns:a16="http://schemas.microsoft.com/office/drawing/2014/main" id="{2383293B-D3E5-1AFE-347D-24A0ED88A208}"/>
                </a:ext>
              </a:extLst>
            </p:cNvPr>
            <p:cNvPicPr>
              <a:picLocks noChangeAspect="1"/>
            </p:cNvPicPr>
            <p:nvPr/>
          </p:nvPicPr>
          <p:blipFill>
            <a:blip r:embed="rId4" cstate="screen"/>
            <a:stretch>
              <a:fillRect/>
            </a:stretch>
          </p:blipFill>
          <p:spPr>
            <a:xfrm>
              <a:off x="9627016" y="119639"/>
              <a:ext cx="490134" cy="489382"/>
            </a:xfrm>
            <a:prstGeom prst="rect">
              <a:avLst/>
            </a:prstGeom>
          </p:spPr>
        </p:pic>
        <p:sp>
          <p:nvSpPr>
            <p:cNvPr id="10" name="基础扎实 / Strong Preparation">
              <a:extLst>
                <a:ext uri="{FF2B5EF4-FFF2-40B4-BE49-F238E27FC236}">
                  <a16:creationId xmlns:a16="http://schemas.microsoft.com/office/drawing/2014/main" id="{5E185336-3A4B-0A32-6D7C-106392FAC4A0}"/>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实验介绍</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Introduction</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齿轮">
              <a:extLst>
                <a:ext uri="{FF2B5EF4-FFF2-40B4-BE49-F238E27FC236}">
                  <a16:creationId xmlns:a16="http://schemas.microsoft.com/office/drawing/2014/main" id="{343A8AAE-8B5E-F1B4-1EA2-CB04E85A9891}"/>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27272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76E0D-D086-B2B3-EDC5-094342F372C6}"/>
              </a:ext>
            </a:extLst>
          </p:cNvPr>
          <p:cNvSpPr>
            <a:spLocks noGrp="1"/>
          </p:cNvSpPr>
          <p:nvPr>
            <p:ph type="title"/>
          </p:nvPr>
        </p:nvSpPr>
        <p:spPr/>
        <p:txBody>
          <a:bodyPr/>
          <a:lstStyle/>
          <a:p>
            <a:endParaRPr lang="zh-CN" altLang="en-US"/>
          </a:p>
        </p:txBody>
      </p:sp>
      <p:pic>
        <p:nvPicPr>
          <p:cNvPr id="7" name="图片 6">
            <a:extLst>
              <a:ext uri="{FF2B5EF4-FFF2-40B4-BE49-F238E27FC236}">
                <a16:creationId xmlns:a16="http://schemas.microsoft.com/office/drawing/2014/main" id="{2AA6978B-9FEB-B378-1C35-E07BE9BBB630}"/>
              </a:ext>
            </a:extLst>
          </p:cNvPr>
          <p:cNvPicPr>
            <a:picLocks noChangeAspect="1"/>
          </p:cNvPicPr>
          <p:nvPr/>
        </p:nvPicPr>
        <p:blipFill>
          <a:blip r:embed="rId2"/>
          <a:stretch>
            <a:fillRect/>
          </a:stretch>
        </p:blipFill>
        <p:spPr>
          <a:xfrm>
            <a:off x="3310374" y="782695"/>
            <a:ext cx="5571251" cy="3746939"/>
          </a:xfrm>
          <a:prstGeom prst="rect">
            <a:avLst/>
          </a:prstGeom>
        </p:spPr>
      </p:pic>
      <p:grpSp>
        <p:nvGrpSpPr>
          <p:cNvPr id="8" name="标题">
            <a:extLst>
              <a:ext uri="{FF2B5EF4-FFF2-40B4-BE49-F238E27FC236}">
                <a16:creationId xmlns:a16="http://schemas.microsoft.com/office/drawing/2014/main" id="{887ADF92-C772-33B9-FE6F-DBC9F85952BD}"/>
              </a:ext>
            </a:extLst>
          </p:cNvPr>
          <p:cNvGrpSpPr/>
          <p:nvPr/>
        </p:nvGrpSpPr>
        <p:grpSpPr>
          <a:xfrm>
            <a:off x="0" y="-1"/>
            <a:ext cx="12192000" cy="728663"/>
            <a:chOff x="0" y="-1"/>
            <a:chExt cx="12192000" cy="728663"/>
          </a:xfrm>
        </p:grpSpPr>
        <p:sp>
          <p:nvSpPr>
            <p:cNvPr id="9" name="打底色块">
              <a:extLst>
                <a:ext uri="{FF2B5EF4-FFF2-40B4-BE49-F238E27FC236}">
                  <a16:creationId xmlns:a16="http://schemas.microsoft.com/office/drawing/2014/main" id="{4F2E5D50-AD1B-2A98-F128-096A24156CA9}"/>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西北工业大学">
              <a:extLst>
                <a:ext uri="{FF2B5EF4-FFF2-40B4-BE49-F238E27FC236}">
                  <a16:creationId xmlns:a16="http://schemas.microsoft.com/office/drawing/2014/main" id="{0BA650F8-66DC-517B-B358-E1E682104672}"/>
                </a:ext>
              </a:extLst>
            </p:cNvPr>
            <p:cNvPicPr>
              <a:picLocks noChangeAspect="1"/>
            </p:cNvPicPr>
            <p:nvPr/>
          </p:nvPicPr>
          <p:blipFill>
            <a:blip r:embed="rId3" cstate="screen"/>
            <a:stretch>
              <a:fillRect/>
            </a:stretch>
          </p:blipFill>
          <p:spPr>
            <a:xfrm>
              <a:off x="10240059" y="169864"/>
              <a:ext cx="1546127" cy="388933"/>
            </a:xfrm>
            <a:prstGeom prst="rect">
              <a:avLst/>
            </a:prstGeom>
          </p:spPr>
        </p:pic>
        <p:pic>
          <p:nvPicPr>
            <p:cNvPr id="11" name="校徽">
              <a:extLst>
                <a:ext uri="{FF2B5EF4-FFF2-40B4-BE49-F238E27FC236}">
                  <a16:creationId xmlns:a16="http://schemas.microsoft.com/office/drawing/2014/main" id="{E111C77A-8234-C3E9-E375-053E9D9D7195}"/>
                </a:ext>
              </a:extLst>
            </p:cNvPr>
            <p:cNvPicPr>
              <a:picLocks noChangeAspect="1"/>
            </p:cNvPicPr>
            <p:nvPr/>
          </p:nvPicPr>
          <p:blipFill>
            <a:blip r:embed="rId4" cstate="screen"/>
            <a:stretch>
              <a:fillRect/>
            </a:stretch>
          </p:blipFill>
          <p:spPr>
            <a:xfrm>
              <a:off x="9627016" y="119639"/>
              <a:ext cx="490134" cy="489382"/>
            </a:xfrm>
            <a:prstGeom prst="rect">
              <a:avLst/>
            </a:prstGeom>
          </p:spPr>
        </p:pic>
        <p:sp>
          <p:nvSpPr>
            <p:cNvPr id="12" name="基础扎实 / Strong Preparation">
              <a:extLst>
                <a:ext uri="{FF2B5EF4-FFF2-40B4-BE49-F238E27FC236}">
                  <a16:creationId xmlns:a16="http://schemas.microsoft.com/office/drawing/2014/main" id="{E29B73A3-6CF7-E655-70F0-5F0F0A2A645C}"/>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实验介绍</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Introduction</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齿轮">
              <a:extLst>
                <a:ext uri="{FF2B5EF4-FFF2-40B4-BE49-F238E27FC236}">
                  <a16:creationId xmlns:a16="http://schemas.microsoft.com/office/drawing/2014/main" id="{15D5450D-3CDE-6345-9B28-AAD2A56033D2}"/>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4" name="内容占位符 13">
            <a:extLst>
              <a:ext uri="{FF2B5EF4-FFF2-40B4-BE49-F238E27FC236}">
                <a16:creationId xmlns:a16="http://schemas.microsoft.com/office/drawing/2014/main" id="{A6133DE4-C15E-A0E4-DFC1-30B283E8D7B2}"/>
              </a:ext>
            </a:extLst>
          </p:cNvPr>
          <p:cNvPicPr>
            <a:picLocks noGrp="1" noChangeAspect="1"/>
          </p:cNvPicPr>
          <p:nvPr>
            <p:ph idx="1"/>
          </p:nvPr>
        </p:nvPicPr>
        <p:blipFill>
          <a:blip r:embed="rId5"/>
          <a:stretch>
            <a:fillRect/>
          </a:stretch>
        </p:blipFill>
        <p:spPr>
          <a:xfrm>
            <a:off x="2715077" y="4872057"/>
            <a:ext cx="6911939" cy="670618"/>
          </a:xfrm>
        </p:spPr>
      </p:pic>
      <p:pic>
        <p:nvPicPr>
          <p:cNvPr id="16" name="图片 15">
            <a:extLst>
              <a:ext uri="{FF2B5EF4-FFF2-40B4-BE49-F238E27FC236}">
                <a16:creationId xmlns:a16="http://schemas.microsoft.com/office/drawing/2014/main" id="{230D6285-785C-5134-0EA4-8FE0B81130CA}"/>
              </a:ext>
            </a:extLst>
          </p:cNvPr>
          <p:cNvPicPr>
            <a:picLocks noChangeAspect="1"/>
          </p:cNvPicPr>
          <p:nvPr/>
        </p:nvPicPr>
        <p:blipFill>
          <a:blip r:embed="rId6"/>
          <a:stretch>
            <a:fillRect/>
          </a:stretch>
        </p:blipFill>
        <p:spPr>
          <a:xfrm>
            <a:off x="3310374" y="5854306"/>
            <a:ext cx="5410669" cy="441998"/>
          </a:xfrm>
          <a:prstGeom prst="rect">
            <a:avLst/>
          </a:prstGeom>
        </p:spPr>
      </p:pic>
    </p:spTree>
    <p:extLst>
      <p:ext uri="{BB962C8B-B14F-4D97-AF65-F5344CB8AC3E}">
        <p14:creationId xmlns:p14="http://schemas.microsoft.com/office/powerpoint/2010/main" val="2165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65485-469A-D3D0-BD5F-6F367467B808}"/>
              </a:ext>
            </a:extLst>
          </p:cNvPr>
          <p:cNvSpPr>
            <a:spLocks noGrp="1"/>
          </p:cNvSpPr>
          <p:nvPr>
            <p:ph type="title"/>
          </p:nvPr>
        </p:nvSpPr>
        <p:spPr>
          <a:xfrm>
            <a:off x="819391" y="784255"/>
            <a:ext cx="10515600" cy="1325563"/>
          </a:xfrm>
        </p:spPr>
        <p:txBody>
          <a:bodyPr/>
          <a:lstStyle/>
          <a:p>
            <a:r>
              <a:rPr lang="zh-CN" altLang="en-US" dirty="0"/>
              <a:t>召回率</a:t>
            </a:r>
          </a:p>
        </p:txBody>
      </p:sp>
      <p:sp>
        <p:nvSpPr>
          <p:cNvPr id="3" name="内容占位符 2">
            <a:extLst>
              <a:ext uri="{FF2B5EF4-FFF2-40B4-BE49-F238E27FC236}">
                <a16:creationId xmlns:a16="http://schemas.microsoft.com/office/drawing/2014/main" id="{442818D9-4483-BC63-5212-DF3149FA8D5F}"/>
              </a:ext>
            </a:extLst>
          </p:cNvPr>
          <p:cNvSpPr>
            <a:spLocks noGrp="1"/>
          </p:cNvSpPr>
          <p:nvPr>
            <p:ph idx="1"/>
          </p:nvPr>
        </p:nvSpPr>
        <p:spPr>
          <a:xfrm>
            <a:off x="819391" y="2165411"/>
            <a:ext cx="10515600" cy="4351338"/>
          </a:xfrm>
        </p:spPr>
        <p:txBody>
          <a:bodyPr/>
          <a:lstStyle/>
          <a:p>
            <a:r>
              <a:rPr lang="zh-CN" altLang="en-US" dirty="0"/>
              <a:t>召回率是指匹配正确的样本数占真实匹配样本数的比例。在图像文本匹配问题中，召回率可以表示匹配正确的样本占预测为匹配的总样本数的比例和匹配正确的样本占真实匹配样本数的比例。</a:t>
            </a:r>
            <a:endParaRPr lang="en-US" altLang="zh-CN" dirty="0"/>
          </a:p>
          <a:p>
            <a:r>
              <a:rPr lang="zh-CN" altLang="en-US" dirty="0"/>
              <a:t>通常由</a:t>
            </a:r>
            <a:r>
              <a:rPr lang="en-US" altLang="zh-CN" dirty="0"/>
              <a:t>Recall@1</a:t>
            </a:r>
            <a:r>
              <a:rPr lang="zh-CN" altLang="en-US" dirty="0"/>
              <a:t>、</a:t>
            </a:r>
            <a:r>
              <a:rPr lang="en-US" altLang="zh-CN" dirty="0"/>
              <a:t> Recall@5</a:t>
            </a:r>
            <a:r>
              <a:rPr lang="zh-CN" altLang="en-US" dirty="0"/>
              <a:t>和</a:t>
            </a:r>
            <a:r>
              <a:rPr lang="en-US" altLang="zh-CN" dirty="0"/>
              <a:t> Recall@10</a:t>
            </a:r>
            <a:r>
              <a:rPr lang="zh-CN" altLang="en-US" dirty="0"/>
              <a:t>组成。</a:t>
            </a:r>
          </a:p>
        </p:txBody>
      </p:sp>
      <p:grpSp>
        <p:nvGrpSpPr>
          <p:cNvPr id="4" name="标题">
            <a:extLst>
              <a:ext uri="{FF2B5EF4-FFF2-40B4-BE49-F238E27FC236}">
                <a16:creationId xmlns:a16="http://schemas.microsoft.com/office/drawing/2014/main" id="{D960A47F-0085-3873-5AF1-09106AF1E957}"/>
              </a:ext>
            </a:extLst>
          </p:cNvPr>
          <p:cNvGrpSpPr/>
          <p:nvPr/>
        </p:nvGrpSpPr>
        <p:grpSpPr>
          <a:xfrm>
            <a:off x="0" y="-1"/>
            <a:ext cx="12192000" cy="728663"/>
            <a:chOff x="0" y="-1"/>
            <a:chExt cx="12192000" cy="728663"/>
          </a:xfrm>
        </p:grpSpPr>
        <p:sp>
          <p:nvSpPr>
            <p:cNvPr id="5" name="打底色块">
              <a:extLst>
                <a:ext uri="{FF2B5EF4-FFF2-40B4-BE49-F238E27FC236}">
                  <a16:creationId xmlns:a16="http://schemas.microsoft.com/office/drawing/2014/main" id="{C62F74E8-A62F-1B6C-FACD-CC46451832AB}"/>
                </a:ext>
              </a:extLst>
            </p:cNvPr>
            <p:cNvSpPr/>
            <p:nvPr/>
          </p:nvSpPr>
          <p:spPr>
            <a:xfrm>
              <a:off x="0" y="-1"/>
              <a:ext cx="12192000" cy="728663"/>
            </a:xfrm>
            <a:prstGeom prst="rect">
              <a:avLst/>
            </a:prstGeom>
            <a:solidFill>
              <a:schemeClr val="accent1"/>
            </a:solidFill>
            <a:ln w="25400" cap="flat" cmpd="sng" algn="ctr">
              <a:noFill/>
              <a:prstDash val="solid"/>
            </a:ln>
            <a:effectLst/>
          </p:spPr>
          <p:txBody>
            <a:bodyPr rtlCol="0" anchor="ctr"/>
            <a:lstStyle/>
            <a:p>
              <a:pPr lvl="0" algn="ctr" fontAlgn="base">
                <a:lnSpc>
                  <a:spcPct val="105000"/>
                </a:lnSpc>
                <a:spcBef>
                  <a:spcPct val="0"/>
                </a:spcBef>
                <a:spcAft>
                  <a:spcPct val="0"/>
                </a:spcAft>
                <a:buClr>
                  <a:srgbClr val="3366FF"/>
                </a:buClr>
                <a:buSzPct val="80000"/>
                <a:buFont typeface="Wingdings" panose="05000000000000000000" pitchFamily="2" charset="2"/>
                <a:buNone/>
              </a:pPr>
              <a:endParaRPr kumimoji="1" lang="zh-CN" altLang="en-US" sz="2000" b="1" kern="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西北工业大学">
              <a:extLst>
                <a:ext uri="{FF2B5EF4-FFF2-40B4-BE49-F238E27FC236}">
                  <a16:creationId xmlns:a16="http://schemas.microsoft.com/office/drawing/2014/main" id="{2BE4C2ED-F413-6D74-0235-62E30285B868}"/>
                </a:ext>
              </a:extLst>
            </p:cNvPr>
            <p:cNvPicPr>
              <a:picLocks noChangeAspect="1"/>
            </p:cNvPicPr>
            <p:nvPr/>
          </p:nvPicPr>
          <p:blipFill>
            <a:blip r:embed="rId2" cstate="screen"/>
            <a:stretch>
              <a:fillRect/>
            </a:stretch>
          </p:blipFill>
          <p:spPr>
            <a:xfrm>
              <a:off x="10240059" y="169864"/>
              <a:ext cx="1546127" cy="388933"/>
            </a:xfrm>
            <a:prstGeom prst="rect">
              <a:avLst/>
            </a:prstGeom>
          </p:spPr>
        </p:pic>
        <p:pic>
          <p:nvPicPr>
            <p:cNvPr id="7" name="校徽">
              <a:extLst>
                <a:ext uri="{FF2B5EF4-FFF2-40B4-BE49-F238E27FC236}">
                  <a16:creationId xmlns:a16="http://schemas.microsoft.com/office/drawing/2014/main" id="{B905B8E1-B0A8-2B85-42E8-1E98DAD608F4}"/>
                </a:ext>
              </a:extLst>
            </p:cNvPr>
            <p:cNvPicPr>
              <a:picLocks noChangeAspect="1"/>
            </p:cNvPicPr>
            <p:nvPr/>
          </p:nvPicPr>
          <p:blipFill>
            <a:blip r:embed="rId3" cstate="screen"/>
            <a:stretch>
              <a:fillRect/>
            </a:stretch>
          </p:blipFill>
          <p:spPr>
            <a:xfrm>
              <a:off x="9627016" y="119639"/>
              <a:ext cx="490134" cy="489382"/>
            </a:xfrm>
            <a:prstGeom prst="rect">
              <a:avLst/>
            </a:prstGeom>
          </p:spPr>
        </p:pic>
        <p:sp>
          <p:nvSpPr>
            <p:cNvPr id="8" name="基础扎实 / Strong Preparation">
              <a:extLst>
                <a:ext uri="{FF2B5EF4-FFF2-40B4-BE49-F238E27FC236}">
                  <a16:creationId xmlns:a16="http://schemas.microsoft.com/office/drawing/2014/main" id="{68D91876-A7A3-92AB-6588-BF4857DCB19C}"/>
                </a:ext>
              </a:extLst>
            </p:cNvPr>
            <p:cNvSpPr txBox="1"/>
            <p:nvPr/>
          </p:nvSpPr>
          <p:spPr>
            <a:xfrm>
              <a:off x="1003300" y="114271"/>
              <a:ext cx="8217902" cy="500119"/>
            </a:xfrm>
            <a:prstGeom prst="rect">
              <a:avLst/>
            </a:prstGeom>
            <a:noFill/>
          </p:spPr>
          <p:txBody>
            <a:bodyPr wrap="square" lIns="68562" tIns="34281" rIns="68562" bIns="34281" rtlCol="0">
              <a:spAutoFit/>
            </a:bodyPr>
            <a:lstStyle/>
            <a:p>
              <a:pPr algn="just">
                <a:buClr>
                  <a:prstClr val="white"/>
                </a:buClr>
              </a:pPr>
              <a:r>
                <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实验介绍</a:t>
              </a: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 Introduction</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齿轮">
              <a:extLst>
                <a:ext uri="{FF2B5EF4-FFF2-40B4-BE49-F238E27FC236}">
                  <a16:creationId xmlns:a16="http://schemas.microsoft.com/office/drawing/2014/main" id="{6E82D2F2-C569-0568-F3BF-0CF77311350B}"/>
                </a:ext>
              </a:extLst>
            </p:cNvPr>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endParaRPr lang="zh-CN" altLang="en-US" sz="1800">
                <a:solidFill>
                  <a:srgbClr val="1C666E"/>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82427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1"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962" name="背景色块"/>
          <p:cNvSpPr/>
          <p:nvPr/>
        </p:nvSpPr>
        <p:spPr>
          <a:xfrm>
            <a:off x="0" y="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85" name="组合 1"/>
          <p:cNvGrpSpPr/>
          <p:nvPr/>
        </p:nvGrpSpPr>
        <p:grpSpPr>
          <a:xfrm>
            <a:off x="5196000" y="1794915"/>
            <a:ext cx="1800000" cy="2289524"/>
            <a:chOff x="5196000" y="1794915"/>
            <a:chExt cx="1800000" cy="2289524"/>
          </a:xfrm>
        </p:grpSpPr>
        <p:sp>
          <p:nvSpPr>
            <p:cNvPr id="1048963" name="打底色块"/>
            <p:cNvSpPr>
              <a:spLocks noChangeAspect="1"/>
            </p:cNvSpPr>
            <p:nvPr/>
          </p:nvSpPr>
          <p:spPr>
            <a:xfrm>
              <a:off x="5196000" y="1794915"/>
              <a:ext cx="1800000" cy="2289524"/>
            </a:xfrm>
            <a:prstGeom prst="rect">
              <a:avLst/>
            </a:prstGeom>
            <a:solidFill>
              <a:schemeClr val="bg1"/>
            </a:solidFill>
            <a:ln>
              <a:solidFill>
                <a:schemeClr val="bg1">
                  <a:lumMod val="95000"/>
                </a:schemeClr>
              </a:solid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964" name="01"/>
            <p:cNvSpPr txBox="1"/>
            <p:nvPr/>
          </p:nvSpPr>
          <p:spPr>
            <a:xfrm>
              <a:off x="5238750" y="2277958"/>
              <a:ext cx="1714500" cy="1323439"/>
            </a:xfrm>
            <a:prstGeom prst="rect">
              <a:avLst/>
            </a:prstGeom>
            <a:noFill/>
          </p:spPr>
          <p:txBody>
            <a:bodyPr wrap="square" rtlCol="0">
              <a:spAutoFit/>
            </a:bodyPr>
            <a:lstStyle/>
            <a:p>
              <a:pPr algn="ctr" defTabSz="457200"/>
              <a:r>
                <a:rPr lang="en-US" altLang="zh-CN" sz="8000" dirty="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8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965" name="基础扎实"/>
          <p:cNvSpPr txBox="1"/>
          <p:nvPr/>
        </p:nvSpPr>
        <p:spPr>
          <a:xfrm>
            <a:off x="3957905" y="4381338"/>
            <a:ext cx="4276190" cy="830997"/>
          </a:xfrm>
          <a:prstGeom prst="rect">
            <a:avLst/>
          </a:prstGeom>
          <a:noFill/>
        </p:spPr>
        <p:txBody>
          <a:bodyPr wrap="square" rtlCol="0">
            <a:spAutoFit/>
          </a:bodyPr>
          <a:lstStyle/>
          <a:p>
            <a:pPr algn="ctr"/>
            <a:r>
              <a:rPr lang="zh-CN" altLang="en-US" sz="4800" b="1" dirty="0">
                <a:latin typeface="Arial" panose="020B0604020202020204" pitchFamily="34" charset="0"/>
                <a:ea typeface="微软雅黑" panose="020B0503020204020204" pitchFamily="34" charset="-122"/>
                <a:sym typeface="Arial" panose="020B0604020202020204" pitchFamily="34" charset="0"/>
              </a:rPr>
              <a:t>实验思想</a:t>
            </a:r>
          </a:p>
        </p:txBody>
      </p:sp>
      <p:cxnSp>
        <p:nvCxnSpPr>
          <p:cNvPr id="3145744" name="点缀线段"/>
          <p:cNvCxnSpPr>
            <a:cxnSpLocks/>
          </p:cNvCxnSpPr>
          <p:nvPr/>
        </p:nvCxnSpPr>
        <p:spPr>
          <a:xfrm>
            <a:off x="5761994" y="538473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966" name="Strong Preparation"/>
          <p:cNvSpPr txBox="1"/>
          <p:nvPr/>
        </p:nvSpPr>
        <p:spPr>
          <a:xfrm>
            <a:off x="3957905" y="5582380"/>
            <a:ext cx="4276190" cy="369332"/>
          </a:xfrm>
          <a:prstGeom prst="rect">
            <a:avLst/>
          </a:prstGeom>
          <a:noFill/>
        </p:spPr>
        <p:txBody>
          <a:bodyPr wrap="square" rtlCol="0">
            <a:spAutoFit/>
          </a:bodyPr>
          <a:lstStyle/>
          <a:p>
            <a:pPr algn="ctr" defTabSz="457200"/>
            <a:r>
              <a:rPr lang="en-US" altLang="zh-CN" dirty="0">
                <a:solidFill>
                  <a:srgbClr val="333333"/>
                </a:solidFill>
                <a:latin typeface="Arial" panose="020B0604020202020204" pitchFamily="34" charset="0"/>
                <a:ea typeface="微软雅黑" panose="020B0503020204020204" pitchFamily="34" charset="-122"/>
                <a:sym typeface="Arial" panose="020B0604020202020204" pitchFamily="34" charset="0"/>
              </a:rPr>
              <a:t>Mindset</a:t>
            </a:r>
            <a:endPar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967" name="合作QQ： 243001978"/>
          <p:cNvSpPr/>
          <p:nvPr/>
        </p:nvSpPr>
        <p:spPr>
          <a:xfrm>
            <a:off x="9737482" y="6488668"/>
            <a:ext cx="2405381" cy="358140"/>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65474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961"/>
                                        </p:tgtEl>
                                        <p:attrNameLst>
                                          <p:attrName>style.visibility</p:attrName>
                                        </p:attrNameLst>
                                      </p:cBhvr>
                                      <p:to>
                                        <p:strVal val="visible"/>
                                      </p:to>
                                    </p:set>
                                    <p:animEffect transition="in" filter="fade">
                                      <p:cBhvr>
                                        <p:cTn id="7" dur="750"/>
                                        <p:tgtEl>
                                          <p:spTgt spid="1048961"/>
                                        </p:tgtEl>
                                      </p:cBhvr>
                                    </p:animEffect>
                                  </p:childTnLst>
                                </p:cTn>
                              </p:par>
                              <p:par>
                                <p:cTn id="8" presetID="22" presetClass="entr" presetSubtype="1" fill="hold" grpId="0" nodeType="withEffect">
                                  <p:stCondLst>
                                    <p:cond delay="400"/>
                                  </p:stCondLst>
                                  <p:childTnLst>
                                    <p:set>
                                      <p:cBhvr>
                                        <p:cTn id="9" dur="1" fill="hold">
                                          <p:stCondLst>
                                            <p:cond delay="0"/>
                                          </p:stCondLst>
                                        </p:cTn>
                                        <p:tgtEl>
                                          <p:spTgt spid="1048962"/>
                                        </p:tgtEl>
                                        <p:attrNameLst>
                                          <p:attrName>style.visibility</p:attrName>
                                        </p:attrNameLst>
                                      </p:cBhvr>
                                      <p:to>
                                        <p:strVal val="visible"/>
                                      </p:to>
                                    </p:set>
                                    <p:animEffect transition="in" filter="wipe(up)">
                                      <p:cBhvr>
                                        <p:cTn id="10" dur="750"/>
                                        <p:tgtEl>
                                          <p:spTgt spid="1048962"/>
                                        </p:tgtEl>
                                      </p:cBhvr>
                                    </p:animEffect>
                                  </p:childTnLst>
                                </p:cTn>
                              </p:par>
                              <p:par>
                                <p:cTn id="11" presetID="53" presetClass="entr" presetSubtype="16" fill="hold" nodeType="withEffect">
                                  <p:stCondLst>
                                    <p:cond delay="800"/>
                                  </p:stCondLst>
                                  <p:childTnLst>
                                    <p:set>
                                      <p:cBhvr>
                                        <p:cTn id="12" dur="1" fill="hold">
                                          <p:stCondLst>
                                            <p:cond delay="0"/>
                                          </p:stCondLst>
                                        </p:cTn>
                                        <p:tgtEl>
                                          <p:spTgt spid="285"/>
                                        </p:tgtEl>
                                        <p:attrNameLst>
                                          <p:attrName>style.visibility</p:attrName>
                                        </p:attrNameLst>
                                      </p:cBhvr>
                                      <p:to>
                                        <p:strVal val="visible"/>
                                      </p:to>
                                    </p:set>
                                    <p:anim calcmode="lin" valueType="num">
                                      <p:cBhvr>
                                        <p:cTn id="13" dur="750" fill="hold"/>
                                        <p:tgtEl>
                                          <p:spTgt spid="285"/>
                                        </p:tgtEl>
                                        <p:attrNameLst>
                                          <p:attrName>ppt_w</p:attrName>
                                        </p:attrNameLst>
                                      </p:cBhvr>
                                      <p:tavLst>
                                        <p:tav tm="0">
                                          <p:val>
                                            <p:fltVal val="0"/>
                                          </p:val>
                                        </p:tav>
                                        <p:tav tm="100000">
                                          <p:val>
                                            <p:strVal val="#ppt_w"/>
                                          </p:val>
                                        </p:tav>
                                      </p:tavLst>
                                    </p:anim>
                                    <p:anim calcmode="lin" valueType="num">
                                      <p:cBhvr>
                                        <p:cTn id="14" dur="750" fill="hold"/>
                                        <p:tgtEl>
                                          <p:spTgt spid="285"/>
                                        </p:tgtEl>
                                        <p:attrNameLst>
                                          <p:attrName>ppt_h</p:attrName>
                                        </p:attrNameLst>
                                      </p:cBhvr>
                                      <p:tavLst>
                                        <p:tav tm="0">
                                          <p:val>
                                            <p:fltVal val="0"/>
                                          </p:val>
                                        </p:tav>
                                        <p:tav tm="100000">
                                          <p:val>
                                            <p:strVal val="#ppt_h"/>
                                          </p:val>
                                        </p:tav>
                                      </p:tavLst>
                                    </p:anim>
                                    <p:animEffect transition="in" filter="fade">
                                      <p:cBhvr>
                                        <p:cTn id="15" dur="750"/>
                                        <p:tgtEl>
                                          <p:spTgt spid="285"/>
                                        </p:tgtEl>
                                      </p:cBhvr>
                                    </p:animEffect>
                                  </p:childTnLst>
                                </p:cTn>
                              </p:par>
                              <p:par>
                                <p:cTn id="16" presetID="6" presetClass="emph" presetSubtype="0" autoRev="1" fill="hold" nodeType="withEffect">
                                  <p:stCondLst>
                                    <p:cond delay="1200"/>
                                  </p:stCondLst>
                                  <p:childTnLst>
                                    <p:animScale>
                                      <p:cBhvr>
                                        <p:cTn id="17" dur="400" fill="hold"/>
                                        <p:tgtEl>
                                          <p:spTgt spid="285"/>
                                        </p:tgtEl>
                                      </p:cBhvr>
                                      <p:by x="115000" y="115000"/>
                                    </p:animScale>
                                  </p:childTnLst>
                                </p:cTn>
                              </p:par>
                              <p:par>
                                <p:cTn id="18" presetID="50" presetClass="entr" presetSubtype="0" decel="100000" fill="hold" grpId="0" nodeType="withEffect">
                                  <p:stCondLst>
                                    <p:cond delay="1600"/>
                                  </p:stCondLst>
                                  <p:iterate type="lt">
                                    <p:tmPct val="10000"/>
                                  </p:iterate>
                                  <p:childTnLst>
                                    <p:set>
                                      <p:cBhvr>
                                        <p:cTn id="19" dur="1" fill="hold">
                                          <p:stCondLst>
                                            <p:cond delay="0"/>
                                          </p:stCondLst>
                                        </p:cTn>
                                        <p:tgtEl>
                                          <p:spTgt spid="1048965"/>
                                        </p:tgtEl>
                                        <p:attrNameLst>
                                          <p:attrName>style.visibility</p:attrName>
                                        </p:attrNameLst>
                                      </p:cBhvr>
                                      <p:to>
                                        <p:strVal val="visible"/>
                                      </p:to>
                                    </p:set>
                                    <p:anim calcmode="lin" valueType="num">
                                      <p:cBhvr>
                                        <p:cTn id="20" dur="750" fill="hold"/>
                                        <p:tgtEl>
                                          <p:spTgt spid="1048965"/>
                                        </p:tgtEl>
                                        <p:attrNameLst>
                                          <p:attrName>ppt_w</p:attrName>
                                        </p:attrNameLst>
                                      </p:cBhvr>
                                      <p:tavLst>
                                        <p:tav tm="0">
                                          <p:val>
                                            <p:strVal val="#ppt_w+.3"/>
                                          </p:val>
                                        </p:tav>
                                        <p:tav tm="100000">
                                          <p:val>
                                            <p:strVal val="#ppt_w"/>
                                          </p:val>
                                        </p:tav>
                                      </p:tavLst>
                                    </p:anim>
                                    <p:anim calcmode="lin" valueType="num">
                                      <p:cBhvr>
                                        <p:cTn id="21" dur="750" fill="hold"/>
                                        <p:tgtEl>
                                          <p:spTgt spid="1048965"/>
                                        </p:tgtEl>
                                        <p:attrNameLst>
                                          <p:attrName>ppt_h</p:attrName>
                                        </p:attrNameLst>
                                      </p:cBhvr>
                                      <p:tavLst>
                                        <p:tav tm="0">
                                          <p:val>
                                            <p:strVal val="#ppt_h"/>
                                          </p:val>
                                        </p:tav>
                                        <p:tav tm="100000">
                                          <p:val>
                                            <p:strVal val="#ppt_h"/>
                                          </p:val>
                                        </p:tav>
                                      </p:tavLst>
                                    </p:anim>
                                    <p:animEffect transition="in" filter="fade">
                                      <p:cBhvr>
                                        <p:cTn id="22" dur="750"/>
                                        <p:tgtEl>
                                          <p:spTgt spid="1048965"/>
                                        </p:tgtEl>
                                      </p:cBhvr>
                                    </p:animEffect>
                                  </p:childTnLst>
                                </p:cTn>
                              </p:par>
                              <p:par>
                                <p:cTn id="23" presetID="16" presetClass="entr" presetSubtype="37" fill="hold" nodeType="withEffect">
                                  <p:stCondLst>
                                    <p:cond delay="2000"/>
                                  </p:stCondLst>
                                  <p:childTnLst>
                                    <p:set>
                                      <p:cBhvr>
                                        <p:cTn id="24" dur="1" fill="hold">
                                          <p:stCondLst>
                                            <p:cond delay="0"/>
                                          </p:stCondLst>
                                        </p:cTn>
                                        <p:tgtEl>
                                          <p:spTgt spid="3145744"/>
                                        </p:tgtEl>
                                        <p:attrNameLst>
                                          <p:attrName>style.visibility</p:attrName>
                                        </p:attrNameLst>
                                      </p:cBhvr>
                                      <p:to>
                                        <p:strVal val="visible"/>
                                      </p:to>
                                    </p:set>
                                    <p:animEffect transition="in" filter="barn(outVertical)">
                                      <p:cBhvr>
                                        <p:cTn id="25" dur="750"/>
                                        <p:tgtEl>
                                          <p:spTgt spid="3145744"/>
                                        </p:tgtEl>
                                      </p:cBhvr>
                                    </p:animEffect>
                                  </p:childTnLst>
                                </p:cTn>
                              </p:par>
                              <p:par>
                                <p:cTn id="26" presetID="42" presetClass="entr" presetSubtype="0" fill="hold" grpId="0" nodeType="withEffect">
                                  <p:stCondLst>
                                    <p:cond delay="2400"/>
                                  </p:stCondLst>
                                  <p:childTnLst>
                                    <p:set>
                                      <p:cBhvr>
                                        <p:cTn id="27" dur="1" fill="hold">
                                          <p:stCondLst>
                                            <p:cond delay="0"/>
                                          </p:stCondLst>
                                        </p:cTn>
                                        <p:tgtEl>
                                          <p:spTgt spid="1048966"/>
                                        </p:tgtEl>
                                        <p:attrNameLst>
                                          <p:attrName>style.visibility</p:attrName>
                                        </p:attrNameLst>
                                      </p:cBhvr>
                                      <p:to>
                                        <p:strVal val="visible"/>
                                      </p:to>
                                    </p:set>
                                    <p:animEffect transition="in" filter="fade">
                                      <p:cBhvr>
                                        <p:cTn id="28" dur="750"/>
                                        <p:tgtEl>
                                          <p:spTgt spid="1048966"/>
                                        </p:tgtEl>
                                      </p:cBhvr>
                                    </p:animEffect>
                                    <p:anim calcmode="lin" valueType="num">
                                      <p:cBhvr>
                                        <p:cTn id="29" dur="750" fill="hold"/>
                                        <p:tgtEl>
                                          <p:spTgt spid="1048966"/>
                                        </p:tgtEl>
                                        <p:attrNameLst>
                                          <p:attrName>ppt_x</p:attrName>
                                        </p:attrNameLst>
                                      </p:cBhvr>
                                      <p:tavLst>
                                        <p:tav tm="0">
                                          <p:val>
                                            <p:strVal val="#ppt_x"/>
                                          </p:val>
                                        </p:tav>
                                        <p:tav tm="100000">
                                          <p:val>
                                            <p:strVal val="#ppt_x"/>
                                          </p:val>
                                        </p:tav>
                                      </p:tavLst>
                                    </p:anim>
                                    <p:anim calcmode="lin" valueType="num">
                                      <p:cBhvr>
                                        <p:cTn id="30" dur="750" fill="hold"/>
                                        <p:tgtEl>
                                          <p:spTgt spid="10489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1" grpId="0" animBg="1"/>
      <p:bldP spid="1048962" grpId="0" animBg="1"/>
      <p:bldP spid="1048965" grpId="0"/>
      <p:bldP spid="104896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681</Words>
  <Application>Microsoft Office PowerPoint</Application>
  <PresentationFormat>宽屏</PresentationFormat>
  <Paragraphs>109</Paragraphs>
  <Slides>20</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Arial</vt:lpstr>
      <vt:lpstr>Cambria Math</vt:lpstr>
      <vt:lpstr>Times New Roman</vt:lpstr>
      <vt:lpstr>Wingdings</vt:lpstr>
      <vt:lpstr>Office 主题​​</vt:lpstr>
      <vt:lpstr>PowerPoint 演示文稿</vt:lpstr>
      <vt:lpstr>PowerPoint 演示文稿</vt:lpstr>
      <vt:lpstr>PowerPoint 演示文稿</vt:lpstr>
      <vt:lpstr>研究背景</vt:lpstr>
      <vt:lpstr>PowerPoint 演示文稿</vt:lpstr>
      <vt:lpstr>PowerPoint 演示文稿</vt:lpstr>
      <vt:lpstr>PowerPoint 演示文稿</vt:lpstr>
      <vt:lpstr>召回率</vt:lpstr>
      <vt:lpstr>PowerPoint 演示文稿</vt:lpstr>
      <vt:lpstr>传统的基于铰链的三联体排名损失</vt:lpstr>
      <vt:lpstr>两者效果对比</vt:lpstr>
      <vt:lpstr>PowerPoint 演示文稿</vt:lpstr>
      <vt:lpstr>PowerPoint 演示文稿</vt:lpstr>
      <vt:lpstr>传统损失函数效果</vt:lpstr>
      <vt:lpstr>实现的损失函数效果</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本科毕业设计答辩</dc:title>
  <dc:creator>牛 远卓</dc:creator>
  <cp:lastModifiedBy>牛 远卓</cp:lastModifiedBy>
  <cp:revision>121</cp:revision>
  <dcterms:created xsi:type="dcterms:W3CDTF">2023-06-18T06:33:55Z</dcterms:created>
  <dcterms:modified xsi:type="dcterms:W3CDTF">2023-06-19T05:40:06Z</dcterms:modified>
</cp:coreProperties>
</file>