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86" r:id="rId13"/>
    <p:sldId id="387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</p:sldIdLst>
  <p:sldSz cx="10083800" cy="7562850"/>
  <p:notesSz cx="100838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279" autoAdjust="0"/>
  </p:normalViewPr>
  <p:slideViewPr>
    <p:cSldViewPr>
      <p:cViewPr varScale="1">
        <p:scale>
          <a:sx n="63" d="100"/>
          <a:sy n="63" d="100"/>
        </p:scale>
        <p:origin x="1110" y="7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EF978-A83A-43D8-870D-6C723471FB44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C879-7590-44E7-84DD-6939912C3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从图中可以看到，不同的实现其时间复杂度也是不一样的，其中串行实现完成计算需要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步，性能比较差。成对的方式是典型的分治思想，只需要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步来计算结果，由于不能合并内存事务，这种实现在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中性能较差。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中，无论是对全局内存还是共享内存，基于交替策略效果更好。对于全局内存，使用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blockDim.x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gridDim.x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的倍数作为交替因子有良好的性能，因为所有的内存事务将被合并。对于共享内存，最好的性能是按照所确定的交错因子来累计部分结果，以避免存储片冲突，并保持线程块的相邻线程处于活跃状态。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FC879-7590-44E7-84DD-6939912C3B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3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该算法包含两个阶段，并且两个阶段调用同一个内核。第一阶段内核执行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NumBlocks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个并行规约，其中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NumBlocks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是指线程块数，得到一个中间结果数组。第二个阶段通过调用一个线程块对这个中间数组进行规约，从而得到最终结果。改算法的执行如下图所示：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FC879-7590-44E7-84DD-6939912C3B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900" y="554320"/>
            <a:ext cx="58420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558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558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558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558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558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689" y="241899"/>
            <a:ext cx="793242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255" y="1722720"/>
            <a:ext cx="9051289" cy="322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1009" y="6875419"/>
            <a:ext cx="154558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0050" y="6875419"/>
            <a:ext cx="30987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9558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gpu.github.io/scan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c-programming-guide/index.html#atomic-fun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660" y="2949540"/>
            <a:ext cx="4085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Reduction on </a:t>
            </a:r>
            <a:r>
              <a:rPr sz="3200" spc="-10" dirty="0">
                <a:solidFill>
                  <a:srgbClr val="000000"/>
                </a:solidFill>
              </a:rPr>
              <a:t>the</a:t>
            </a:r>
            <a:r>
              <a:rPr sz="3200" spc="-9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GPU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52729" y="1125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729" y="20313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729" y="29381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729" y="3843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729" y="475039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729" y="56559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729" y="655888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80" y="872031"/>
            <a:ext cx="9199245" cy="602869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b="1" spc="-5" dirty="0">
                <a:latin typeface="Courier New"/>
                <a:cs typeface="Courier New"/>
              </a:rPr>
              <a:t>int atomicAdd(int* addr, int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val);</a:t>
            </a:r>
            <a:endParaRPr sz="2800" dirty="0">
              <a:latin typeface="Courier New"/>
              <a:cs typeface="Courier New"/>
            </a:endParaRPr>
          </a:p>
          <a:p>
            <a:pPr marL="444500" indent="-288290">
              <a:lnSpc>
                <a:spcPct val="100000"/>
              </a:lnSpc>
              <a:spcBef>
                <a:spcPts val="77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int old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*addr; </a:t>
            </a:r>
            <a:r>
              <a:rPr sz="2400" spc="-10" dirty="0">
                <a:latin typeface="Arial"/>
                <a:cs typeface="Arial"/>
              </a:rPr>
              <a:t>*addr </a:t>
            </a:r>
            <a:r>
              <a:rPr sz="2400" spc="-5" dirty="0">
                <a:latin typeface="Arial"/>
                <a:cs typeface="Arial"/>
              </a:rPr>
              <a:t>+= val; return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old;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Courier New"/>
                <a:cs typeface="Courier New"/>
              </a:rPr>
              <a:t>int atomicSub(int* addr, int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val);</a:t>
            </a:r>
            <a:endParaRPr sz="2800" dirty="0">
              <a:latin typeface="Courier New"/>
              <a:cs typeface="Courier New"/>
            </a:endParaRPr>
          </a:p>
          <a:p>
            <a:pPr marL="444500" indent="-288290">
              <a:lnSpc>
                <a:spcPct val="100000"/>
              </a:lnSpc>
              <a:spcBef>
                <a:spcPts val="76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int old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*addr; </a:t>
            </a:r>
            <a:r>
              <a:rPr sz="2400" spc="-10" dirty="0">
                <a:latin typeface="Arial"/>
                <a:cs typeface="Arial"/>
              </a:rPr>
              <a:t>*addr </a:t>
            </a:r>
            <a:r>
              <a:rPr sz="2400" dirty="0">
                <a:latin typeface="Arial"/>
                <a:cs typeface="Arial"/>
              </a:rPr>
              <a:t>-= </a:t>
            </a:r>
            <a:r>
              <a:rPr sz="2400" spc="-5" dirty="0">
                <a:latin typeface="Arial"/>
                <a:cs typeface="Arial"/>
              </a:rPr>
              <a:t>val; return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old;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Courier New"/>
                <a:cs typeface="Courier New"/>
              </a:rPr>
              <a:t>int atomicExch(int* addr, int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val);</a:t>
            </a:r>
            <a:endParaRPr sz="2800" dirty="0">
              <a:latin typeface="Courier New"/>
              <a:cs typeface="Courier New"/>
            </a:endParaRPr>
          </a:p>
          <a:p>
            <a:pPr marL="444500" indent="-288290">
              <a:lnSpc>
                <a:spcPct val="100000"/>
              </a:lnSpc>
              <a:spcBef>
                <a:spcPts val="77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int old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*addr; </a:t>
            </a:r>
            <a:r>
              <a:rPr sz="2400" spc="-10" dirty="0">
                <a:latin typeface="Arial"/>
                <a:cs typeface="Arial"/>
              </a:rPr>
              <a:t>*addr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val; return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old;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Courier New"/>
                <a:cs typeface="Courier New"/>
              </a:rPr>
              <a:t>int atomicMin(int* addr, int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val);</a:t>
            </a:r>
            <a:endParaRPr sz="2800" dirty="0">
              <a:latin typeface="Courier New"/>
              <a:cs typeface="Courier New"/>
            </a:endParaRPr>
          </a:p>
          <a:p>
            <a:pPr marL="444500" indent="-288290">
              <a:lnSpc>
                <a:spcPct val="100000"/>
              </a:lnSpc>
              <a:spcBef>
                <a:spcPts val="76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int old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*addr; </a:t>
            </a:r>
            <a:r>
              <a:rPr sz="2400" spc="-10" dirty="0">
                <a:latin typeface="Arial"/>
                <a:cs typeface="Arial"/>
              </a:rPr>
              <a:t>*addr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20" dirty="0">
                <a:latin typeface="Arial"/>
                <a:cs typeface="Arial"/>
              </a:rPr>
              <a:t>min(*addr, </a:t>
            </a:r>
            <a:r>
              <a:rPr sz="2400" spc="-5" dirty="0">
                <a:latin typeface="Arial"/>
                <a:cs typeface="Arial"/>
              </a:rPr>
              <a:t>val); return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old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Courier New"/>
                <a:cs typeface="Courier New"/>
              </a:rPr>
              <a:t>int atomicMax(int* addr, int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val);</a:t>
            </a:r>
            <a:endParaRPr sz="2800" dirty="0">
              <a:latin typeface="Courier New"/>
              <a:cs typeface="Courier New"/>
            </a:endParaRPr>
          </a:p>
          <a:p>
            <a:pPr marL="444500" indent="-288290">
              <a:lnSpc>
                <a:spcPct val="100000"/>
              </a:lnSpc>
              <a:spcBef>
                <a:spcPts val="77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int old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*addr; </a:t>
            </a:r>
            <a:r>
              <a:rPr sz="2400" spc="-10" dirty="0">
                <a:latin typeface="Arial"/>
                <a:cs typeface="Arial"/>
              </a:rPr>
              <a:t>*addr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20" dirty="0">
                <a:latin typeface="Arial"/>
                <a:cs typeface="Arial"/>
              </a:rPr>
              <a:t>max(*addr, </a:t>
            </a:r>
            <a:r>
              <a:rPr sz="2400" spc="-5" dirty="0">
                <a:latin typeface="Arial"/>
                <a:cs typeface="Arial"/>
              </a:rPr>
              <a:t>val); return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old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5" dirty="0">
                <a:latin typeface="Courier New"/>
                <a:cs typeface="Courier New"/>
              </a:rPr>
              <a:t>int atomicCAS(int* addr, int cmp, int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val);</a:t>
            </a:r>
            <a:endParaRPr sz="2800" dirty="0">
              <a:latin typeface="Courier New"/>
              <a:cs typeface="Courier New"/>
            </a:endParaRPr>
          </a:p>
          <a:p>
            <a:pPr marL="444500" indent="-288290">
              <a:lnSpc>
                <a:spcPct val="100000"/>
              </a:lnSpc>
              <a:spcBef>
                <a:spcPts val="76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int old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*addr; </a:t>
            </a:r>
            <a:r>
              <a:rPr sz="2400" spc="-10" dirty="0">
                <a:latin typeface="Arial"/>
                <a:cs typeface="Arial"/>
              </a:rPr>
              <a:t>*addr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(old </a:t>
            </a:r>
            <a:r>
              <a:rPr sz="2400" dirty="0">
                <a:latin typeface="Arial"/>
                <a:cs typeface="Arial"/>
              </a:rPr>
              <a:t>== </a:t>
            </a:r>
            <a:r>
              <a:rPr sz="2400" spc="-5" dirty="0">
                <a:latin typeface="Arial"/>
                <a:cs typeface="Arial"/>
              </a:rPr>
              <a:t>cmp 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val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old); return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old;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latin typeface="Arial"/>
                <a:cs typeface="Arial"/>
              </a:rPr>
              <a:t>...and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73070" y="19364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789" algn="l"/>
              </a:tabLst>
            </a:pPr>
            <a:r>
              <a:rPr spc="-5" dirty="0"/>
              <a:t>Atomic	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790" y="1605880"/>
            <a:ext cx="9601200" cy="5290820"/>
          </a:xfrm>
          <a:custGeom>
            <a:avLst/>
            <a:gdLst/>
            <a:ahLst/>
            <a:cxnLst/>
            <a:rect l="l" t="t" r="r" b="b"/>
            <a:pathLst>
              <a:path w="9601200" h="5290820">
                <a:moveTo>
                  <a:pt x="9601200" y="0"/>
                </a:moveTo>
                <a:lnTo>
                  <a:pt x="0" y="0"/>
                </a:lnTo>
                <a:lnTo>
                  <a:pt x="0" y="5290820"/>
                </a:lnTo>
                <a:lnTo>
                  <a:pt x="9601200" y="5290820"/>
                </a:lnTo>
                <a:lnTo>
                  <a:pt x="96012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790" y="1605880"/>
            <a:ext cx="9601200" cy="5290820"/>
          </a:xfrm>
          <a:custGeom>
            <a:avLst/>
            <a:gdLst/>
            <a:ahLst/>
            <a:cxnLst/>
            <a:rect l="l" t="t" r="r" b="b"/>
            <a:pathLst>
              <a:path w="9601200" h="5290820">
                <a:moveTo>
                  <a:pt x="4800600" y="5290820"/>
                </a:moveTo>
                <a:lnTo>
                  <a:pt x="0" y="5290820"/>
                </a:lnTo>
                <a:lnTo>
                  <a:pt x="0" y="0"/>
                </a:lnTo>
                <a:lnTo>
                  <a:pt x="9601200" y="0"/>
                </a:lnTo>
                <a:lnTo>
                  <a:pt x="9601200" y="5290820"/>
                </a:lnTo>
                <a:lnTo>
                  <a:pt x="4800600" y="529082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970" y="1737960"/>
            <a:ext cx="756856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  <a:tabLst>
                <a:tab pos="286385" algn="l"/>
                <a:tab pos="1437640" algn="l"/>
                <a:tab pos="398970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global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void </a:t>
            </a:r>
            <a:r>
              <a:rPr sz="1800" spc="-5" dirty="0">
                <a:latin typeface="Courier New"/>
                <a:cs typeface="Courier New"/>
              </a:rPr>
              <a:t>sum(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*a,	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n, 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*result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ts val="2039"/>
              </a:lnSpc>
              <a:tabLst>
                <a:tab pos="835025" algn="l"/>
                <a:tab pos="198628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shared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temp[BLKDIM];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lindex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threadIdx.x;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gindex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threadIdx.x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blockIdx.x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blockDim.x;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610" y="3033360"/>
            <a:ext cx="3728720" cy="1336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blockDim.x </a:t>
            </a:r>
            <a:r>
              <a:rPr sz="1800" dirty="0">
                <a:latin typeface="Courier New"/>
                <a:cs typeface="Courier New"/>
              </a:rPr>
              <a:t>/ </a:t>
            </a:r>
            <a:r>
              <a:rPr sz="1800" spc="-5" dirty="0">
                <a:latin typeface="Courier New"/>
                <a:cs typeface="Courier New"/>
              </a:rPr>
              <a:t>2;  temp[lindex]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a[gindex];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30"/>
              </a:lnSpc>
              <a:tabLst>
                <a:tab pos="28638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&gt; 0 )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lindex </a:t>
            </a:r>
            <a:r>
              <a:rPr sz="1800" dirty="0">
                <a:latin typeface="Courier New"/>
                <a:cs typeface="Courier New"/>
              </a:rPr>
              <a:t>&lt;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610" y="4330030"/>
            <a:ext cx="6197600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9345">
              <a:lnSpc>
                <a:spcPts val="21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temp[lindex] += temp[lindex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bsize];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/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  <a:tabLst>
                <a:tab pos="83502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 marR="1924685" indent="-548640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( 0 </a:t>
            </a:r>
            <a:r>
              <a:rPr sz="1800" spc="-5" dirty="0">
                <a:latin typeface="Courier New"/>
                <a:cs typeface="Courier New"/>
              </a:rPr>
              <a:t>== lindex </a:t>
            </a:r>
            <a:r>
              <a:rPr sz="1800" dirty="0">
                <a:latin typeface="Courier New"/>
                <a:cs typeface="Courier New"/>
              </a:rPr>
              <a:t>) {  </a:t>
            </a:r>
            <a:r>
              <a:rPr sz="1800" spc="-5" dirty="0">
                <a:latin typeface="Courier New"/>
                <a:cs typeface="Courier New"/>
              </a:rPr>
              <a:t>atomicAdd(result,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temp[0]);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970" y="640267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6780" y="554320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 with atomic</a:t>
            </a:r>
            <a:r>
              <a:rPr spc="-6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64069" y="6412830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cuda-reduction3.cu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00" y="3128610"/>
            <a:ext cx="4114800" cy="1224280"/>
          </a:xfrm>
          <a:custGeom>
            <a:avLst/>
            <a:gdLst/>
            <a:ahLst/>
            <a:cxnLst/>
            <a:rect l="l" t="t" r="r" b="b"/>
            <a:pathLst>
              <a:path w="4114800" h="1224279">
                <a:moveTo>
                  <a:pt x="4114800" y="0"/>
                </a:moveTo>
                <a:lnTo>
                  <a:pt x="0" y="0"/>
                </a:lnTo>
                <a:lnTo>
                  <a:pt x="0" y="1224279"/>
                </a:lnTo>
                <a:lnTo>
                  <a:pt x="4114800" y="1224279"/>
                </a:lnTo>
                <a:lnTo>
                  <a:pt x="41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05170" y="3137499"/>
            <a:ext cx="2191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kernel works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90050" y="6875419"/>
            <a:ext cx="3111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5170" y="3498180"/>
            <a:ext cx="104139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FF00"/>
                </a:solidFill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spc="170" dirty="0">
                <a:solidFill>
                  <a:srgbClr val="FFFF00"/>
                </a:solidFill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spc="170" dirty="0">
                <a:solidFill>
                  <a:srgbClr val="FFFF00"/>
                </a:solidFill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8050" y="3420710"/>
            <a:ext cx="300990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315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FF00"/>
                </a:solidFill>
                <a:latin typeface="Arial"/>
                <a:cs typeface="Arial"/>
              </a:rPr>
              <a:t>BLKDIM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is a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power of</a:t>
            </a:r>
            <a:r>
              <a:rPr sz="2000" u="heavy" spc="-8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two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2230"/>
              </a:lnSpc>
            </a:pPr>
            <a:r>
              <a:rPr sz="2000" i="1" dirty="0">
                <a:solidFill>
                  <a:srgbClr val="FFFF00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multiple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000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BLKDIM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2315"/>
              </a:lnSpc>
            </a:pPr>
            <a:r>
              <a:rPr sz="2000" i="1" dirty="0">
                <a:solidFill>
                  <a:srgbClr val="FFFF00"/>
                </a:solidFill>
                <a:latin typeface="Arial"/>
                <a:cs typeface="Arial"/>
              </a:rPr>
              <a:t>*result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0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initially</a:t>
            </a:r>
            <a:r>
              <a:rPr sz="2000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ZERO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个元素规约操作的实现">
            <a:extLst>
              <a:ext uri="{FF2B5EF4-FFF2-40B4-BE49-F238E27FC236}">
                <a16:creationId xmlns:a16="http://schemas.microsoft.com/office/drawing/2014/main" id="{7E6B11BF-74C7-44D1-B3AA-C5E9DCD6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8" y="1495425"/>
            <a:ext cx="9771784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ction">
            <a:extLst>
              <a:ext uri="{FF2B5EF4-FFF2-40B4-BE49-F238E27FC236}">
                <a16:creationId xmlns:a16="http://schemas.microsoft.com/office/drawing/2014/main" id="{3F97D3C5-FC4B-4E77-A52D-48537AFC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892195"/>
            <a:ext cx="9211115" cy="63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B18909-AB29-435C-8300-7F79CEFFCCA7}"/>
              </a:ext>
            </a:extLst>
          </p:cNvPr>
          <p:cNvSpPr/>
          <p:nvPr/>
        </p:nvSpPr>
        <p:spPr>
          <a:xfrm>
            <a:off x="4330808" y="42862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两遍规约</a:t>
            </a:r>
            <a:endParaRPr lang="zh-CN" altLang="en-US" sz="2400" b="1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5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50" y="6875419"/>
            <a:ext cx="3111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39" y="2722210"/>
            <a:ext cx="800735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65829" marR="5080" indent="-3453129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solidFill>
                  <a:srgbClr val="000000"/>
                </a:solidFill>
              </a:rPr>
              <a:t>Memory </a:t>
            </a:r>
            <a:r>
              <a:rPr sz="3200" dirty="0">
                <a:solidFill>
                  <a:srgbClr val="000000"/>
                </a:solidFill>
              </a:rPr>
              <a:t>Access </a:t>
            </a:r>
            <a:r>
              <a:rPr sz="3200" spc="-10" dirty="0">
                <a:solidFill>
                  <a:srgbClr val="000000"/>
                </a:solidFill>
              </a:rPr>
              <a:t>Optimization </a:t>
            </a:r>
            <a:r>
              <a:rPr sz="3200" spc="-40" dirty="0">
                <a:solidFill>
                  <a:srgbClr val="000000"/>
                </a:solidFill>
              </a:rPr>
              <a:t>Techniques</a:t>
            </a:r>
            <a:r>
              <a:rPr sz="3200" spc="-25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for  </a:t>
            </a:r>
            <a:r>
              <a:rPr sz="3200" dirty="0">
                <a:solidFill>
                  <a:srgbClr val="000000"/>
                </a:solidFill>
              </a:rPr>
              <a:t>GPUs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3709" y="6888119"/>
            <a:ext cx="15201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CUDA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50" y="6856059"/>
            <a:ext cx="284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2829" y="230470"/>
            <a:ext cx="5429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CUDA memory</a:t>
            </a:r>
            <a:r>
              <a:rPr spc="-290" dirty="0"/>
              <a:t> </a:t>
            </a:r>
            <a:r>
              <a:rPr spc="-5" dirty="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685800" y="1143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269" y="115503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Thread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5486999"/>
            <a:ext cx="8458200" cy="457200"/>
          </a:xfrm>
          <a:custGeom>
            <a:avLst/>
            <a:gdLst/>
            <a:ahLst/>
            <a:cxnLst/>
            <a:rect l="l" t="t" r="r" b="b"/>
            <a:pathLst>
              <a:path w="8458200" h="457200">
                <a:moveTo>
                  <a:pt x="8458200" y="0"/>
                </a:moveTo>
                <a:lnTo>
                  <a:pt x="0" y="0"/>
                </a:lnTo>
                <a:lnTo>
                  <a:pt x="0" y="457199"/>
                </a:lnTo>
                <a:lnTo>
                  <a:pt x="8458200" y="457199"/>
                </a:lnTo>
                <a:lnTo>
                  <a:pt x="845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486999"/>
            <a:ext cx="8458200" cy="457200"/>
          </a:xfrm>
          <a:custGeom>
            <a:avLst/>
            <a:gdLst/>
            <a:ahLst/>
            <a:cxnLst/>
            <a:rect l="l" t="t" r="r" b="b"/>
            <a:pathLst>
              <a:path w="8458200" h="457200">
                <a:moveTo>
                  <a:pt x="42291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8458200" y="0"/>
                </a:lnTo>
                <a:lnTo>
                  <a:pt x="8458200" y="457199"/>
                </a:lnTo>
                <a:lnTo>
                  <a:pt x="4229100" y="457199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6172799"/>
            <a:ext cx="8458200" cy="457200"/>
          </a:xfrm>
          <a:custGeom>
            <a:avLst/>
            <a:gdLst/>
            <a:ahLst/>
            <a:cxnLst/>
            <a:rect l="l" t="t" r="r" b="b"/>
            <a:pathLst>
              <a:path w="8458200" h="457200">
                <a:moveTo>
                  <a:pt x="8458200" y="0"/>
                </a:moveTo>
                <a:lnTo>
                  <a:pt x="0" y="0"/>
                </a:lnTo>
                <a:lnTo>
                  <a:pt x="0" y="457199"/>
                </a:lnTo>
                <a:lnTo>
                  <a:pt x="8458200" y="457199"/>
                </a:lnTo>
                <a:lnTo>
                  <a:pt x="845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6172799"/>
            <a:ext cx="8458200" cy="457200"/>
          </a:xfrm>
          <a:custGeom>
            <a:avLst/>
            <a:gdLst/>
            <a:ahLst/>
            <a:cxnLst/>
            <a:rect l="l" t="t" r="r" b="b"/>
            <a:pathLst>
              <a:path w="8458200" h="457200">
                <a:moveTo>
                  <a:pt x="42291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8458200" y="0"/>
                </a:lnTo>
                <a:lnTo>
                  <a:pt x="8458200" y="457199"/>
                </a:lnTo>
                <a:lnTo>
                  <a:pt x="4229100" y="457199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3269" y="5554310"/>
            <a:ext cx="18262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6858599"/>
            <a:ext cx="8458200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3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Texture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4343999"/>
            <a:ext cx="1371600" cy="6858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73050" marR="264795" indent="140970">
              <a:lnSpc>
                <a:spcPts val="2010"/>
              </a:lnSpc>
              <a:spcBef>
                <a:spcPts val="71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Local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1600800"/>
            <a:ext cx="3657600" cy="457200"/>
          </a:xfrm>
          <a:prstGeom prst="rect">
            <a:avLst/>
          </a:prstGeom>
          <a:solidFill>
            <a:srgbClr val="FF0000"/>
          </a:solidFill>
          <a:ln w="35941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286600"/>
            <a:ext cx="1371600" cy="4572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200" y="2286600"/>
            <a:ext cx="1371600" cy="457200"/>
          </a:xfrm>
          <a:prstGeom prst="rect">
            <a:avLst/>
          </a:prstGeom>
          <a:solidFill>
            <a:srgbClr val="FF0000"/>
          </a:solidFill>
          <a:ln w="35941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3201000"/>
            <a:ext cx="1828800" cy="685800"/>
          </a:xfrm>
          <a:prstGeom prst="rect">
            <a:avLst/>
          </a:prstGeom>
          <a:solidFill>
            <a:srgbClr val="CCCC00"/>
          </a:solidFill>
          <a:ln w="35940">
            <a:solidFill>
              <a:srgbClr val="FFFFFF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1530"/>
              </a:spcBef>
            </a:pPr>
            <a:r>
              <a:rPr sz="1800" spc="-10" dirty="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3200" y="3201000"/>
            <a:ext cx="1828800" cy="685800"/>
          </a:xfrm>
          <a:prstGeom prst="rect">
            <a:avLst/>
          </a:prstGeom>
          <a:solidFill>
            <a:srgbClr val="CCCC00"/>
          </a:solidFill>
          <a:ln w="35941">
            <a:solidFill>
              <a:srgbClr val="FFFFFF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530"/>
              </a:spcBef>
            </a:pPr>
            <a:r>
              <a:rPr sz="1800" spc="-10" dirty="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3200" y="4343999"/>
            <a:ext cx="1371600" cy="685800"/>
          </a:xfrm>
          <a:prstGeom prst="rect">
            <a:avLst/>
          </a:prstGeom>
          <a:solidFill>
            <a:srgbClr val="FF0000"/>
          </a:solidFill>
          <a:ln w="35941">
            <a:solidFill>
              <a:srgbClr val="FFFFF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73050" marR="264795" indent="140970">
              <a:lnSpc>
                <a:spcPts val="2010"/>
              </a:lnSpc>
              <a:spcBef>
                <a:spcPts val="71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Local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43400" y="221294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8790" y="3037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30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790" y="205800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10" y="0"/>
                </a:moveTo>
                <a:lnTo>
                  <a:pt x="0" y="162560"/>
                </a:lnTo>
                <a:lnTo>
                  <a:pt x="10922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4600" y="4041740"/>
            <a:ext cx="0" cy="1973580"/>
          </a:xfrm>
          <a:custGeom>
            <a:avLst/>
            <a:gdLst/>
            <a:ahLst/>
            <a:cxnLst/>
            <a:rect l="l" t="t" r="r" b="b"/>
            <a:pathLst>
              <a:path h="1973579">
                <a:moveTo>
                  <a:pt x="0" y="1973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59989" y="60089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19" h="163829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9989" y="3886799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54610" y="0"/>
                </a:moveTo>
                <a:lnTo>
                  <a:pt x="0" y="162560"/>
                </a:lnTo>
                <a:lnTo>
                  <a:pt x="10922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4600" y="221294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9989" y="3037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19" h="163830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9989" y="205800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54610" y="0"/>
                </a:moveTo>
                <a:lnTo>
                  <a:pt x="0" y="162560"/>
                </a:lnTo>
                <a:lnTo>
                  <a:pt x="10922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3950" y="4041740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79">
                <a:moveTo>
                  <a:pt x="0" y="12877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9339" y="5323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19" h="163829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0610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5250" y="4041740"/>
            <a:ext cx="0" cy="2659380"/>
          </a:xfrm>
          <a:custGeom>
            <a:avLst/>
            <a:gdLst/>
            <a:ahLst/>
            <a:cxnLst/>
            <a:rect l="l" t="t" r="r" b="b"/>
            <a:pathLst>
              <a:path h="2659379">
                <a:moveTo>
                  <a:pt x="0" y="26593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0639" y="66947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19" h="163829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80639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041740"/>
            <a:ext cx="0" cy="1973580"/>
          </a:xfrm>
          <a:custGeom>
            <a:avLst/>
            <a:gdLst/>
            <a:ahLst/>
            <a:cxnLst/>
            <a:rect l="l" t="t" r="r" b="b"/>
            <a:pathLst>
              <a:path h="1973579">
                <a:moveTo>
                  <a:pt x="0" y="1973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8790" y="60089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8790" y="3886799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10" y="0"/>
                </a:moveTo>
                <a:lnTo>
                  <a:pt x="0" y="162560"/>
                </a:lnTo>
                <a:lnTo>
                  <a:pt x="10922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2750" y="4041740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79">
                <a:moveTo>
                  <a:pt x="0" y="12877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8140" y="5323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9409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4050" y="4041740"/>
            <a:ext cx="0" cy="2659380"/>
          </a:xfrm>
          <a:custGeom>
            <a:avLst/>
            <a:gdLst/>
            <a:ahLst/>
            <a:cxnLst/>
            <a:rect l="l" t="t" r="r" b="b"/>
            <a:pathLst>
              <a:path h="2659379">
                <a:moveTo>
                  <a:pt x="0" y="26593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09440" y="66947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20" y="0"/>
                </a:moveTo>
                <a:lnTo>
                  <a:pt x="0" y="0"/>
                </a:lnTo>
                <a:lnTo>
                  <a:pt x="54610" y="16383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9440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2990" y="3886799"/>
            <a:ext cx="1092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4189" y="3886799"/>
            <a:ext cx="1092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2990" y="2743800"/>
            <a:ext cx="1092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74189" y="2743800"/>
            <a:ext cx="1092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1143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06670" y="115503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Thread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57800" y="4343999"/>
            <a:ext cx="1371600" cy="6858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73050" marR="264795" indent="140970">
              <a:lnSpc>
                <a:spcPts val="2010"/>
              </a:lnSpc>
              <a:spcBef>
                <a:spcPts val="71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Local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57800" y="1600800"/>
            <a:ext cx="3657600" cy="4572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57800" y="2286600"/>
            <a:ext cx="1371600" cy="4572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86600" y="2286600"/>
            <a:ext cx="1371600" cy="4572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57800" y="3201000"/>
            <a:ext cx="1828800" cy="685800"/>
          </a:xfrm>
          <a:prstGeom prst="rect">
            <a:avLst/>
          </a:prstGeom>
          <a:solidFill>
            <a:srgbClr val="CCCC00"/>
          </a:solidFill>
          <a:ln w="35940">
            <a:solidFill>
              <a:srgbClr val="FFFFFF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530"/>
              </a:spcBef>
            </a:pPr>
            <a:r>
              <a:rPr sz="1800" spc="-10" dirty="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86600" y="3201000"/>
            <a:ext cx="1828800" cy="685800"/>
          </a:xfrm>
          <a:prstGeom prst="rect">
            <a:avLst/>
          </a:prstGeom>
          <a:solidFill>
            <a:srgbClr val="CCCC00"/>
          </a:solidFill>
          <a:ln w="35940">
            <a:solidFill>
              <a:srgbClr val="FFFFFF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530"/>
              </a:spcBef>
            </a:pPr>
            <a:r>
              <a:rPr sz="1800" spc="-10" dirty="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86600" y="4343999"/>
            <a:ext cx="1371600" cy="685800"/>
          </a:xfrm>
          <a:prstGeom prst="rect">
            <a:avLst/>
          </a:prstGeom>
          <a:solidFill>
            <a:srgbClr val="FF0000"/>
          </a:solidFill>
          <a:ln w="35940">
            <a:solidFill>
              <a:srgbClr val="FFFFF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73050" marR="264795" indent="140970">
              <a:lnSpc>
                <a:spcPts val="2010"/>
              </a:lnSpc>
              <a:spcBef>
                <a:spcPts val="71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Local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686800" y="221294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2190" y="3037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30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32190" y="205800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09" y="0"/>
                </a:moveTo>
                <a:lnTo>
                  <a:pt x="0" y="162560"/>
                </a:lnTo>
                <a:lnTo>
                  <a:pt x="109219" y="16256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58000" y="221294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03390" y="3037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30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03390" y="205800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09" y="0"/>
                </a:moveTo>
                <a:lnTo>
                  <a:pt x="0" y="162560"/>
                </a:lnTo>
                <a:lnTo>
                  <a:pt x="109219" y="16256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46390" y="3886799"/>
            <a:ext cx="10921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17590" y="3886799"/>
            <a:ext cx="1092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46390" y="2743800"/>
            <a:ext cx="10921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17590" y="2743800"/>
            <a:ext cx="1092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58000" y="4041740"/>
            <a:ext cx="0" cy="1973580"/>
          </a:xfrm>
          <a:custGeom>
            <a:avLst/>
            <a:gdLst/>
            <a:ahLst/>
            <a:cxnLst/>
            <a:rect l="l" t="t" r="r" b="b"/>
            <a:pathLst>
              <a:path h="1973579">
                <a:moveTo>
                  <a:pt x="0" y="1973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03390" y="60089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390" y="3886799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09" y="0"/>
                </a:moveTo>
                <a:lnTo>
                  <a:pt x="0" y="162560"/>
                </a:lnTo>
                <a:lnTo>
                  <a:pt x="109219" y="16256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37350" y="4041740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79">
                <a:moveTo>
                  <a:pt x="0" y="12877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82740" y="5323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84009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40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8650" y="4041740"/>
            <a:ext cx="0" cy="2659380"/>
          </a:xfrm>
          <a:custGeom>
            <a:avLst/>
            <a:gdLst/>
            <a:ahLst/>
            <a:cxnLst/>
            <a:rect l="l" t="t" r="r" b="b"/>
            <a:pathLst>
              <a:path h="2659379">
                <a:moveTo>
                  <a:pt x="0" y="26593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24040" y="66947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24040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86800" y="4041740"/>
            <a:ext cx="0" cy="1973580"/>
          </a:xfrm>
          <a:custGeom>
            <a:avLst/>
            <a:gdLst/>
            <a:ahLst/>
            <a:cxnLst/>
            <a:rect l="l" t="t" r="r" b="b"/>
            <a:pathLst>
              <a:path h="1973579">
                <a:moveTo>
                  <a:pt x="0" y="1973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32190" y="60089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32190" y="3886799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54609" y="0"/>
                </a:moveTo>
                <a:lnTo>
                  <a:pt x="0" y="162560"/>
                </a:lnTo>
                <a:lnTo>
                  <a:pt x="109219" y="16256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6150" y="4041740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79">
                <a:moveTo>
                  <a:pt x="0" y="12877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11540" y="53231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12809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40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07450" y="4041740"/>
            <a:ext cx="0" cy="2659380"/>
          </a:xfrm>
          <a:custGeom>
            <a:avLst/>
            <a:gdLst/>
            <a:ahLst/>
            <a:cxnLst/>
            <a:rect l="l" t="t" r="r" b="b"/>
            <a:pathLst>
              <a:path h="2659379">
                <a:moveTo>
                  <a:pt x="0" y="26593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52840" y="6694770"/>
            <a:ext cx="109220" cy="163830"/>
          </a:xfrm>
          <a:custGeom>
            <a:avLst/>
            <a:gdLst/>
            <a:ahLst/>
            <a:cxnLst/>
            <a:rect l="l" t="t" r="r" b="b"/>
            <a:pathLst>
              <a:path w="109220" h="163829">
                <a:moveTo>
                  <a:pt x="109219" y="0"/>
                </a:moveTo>
                <a:lnTo>
                  <a:pt x="0" y="0"/>
                </a:lnTo>
                <a:lnTo>
                  <a:pt x="54609" y="16383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52840" y="388679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009" y="6856059"/>
            <a:ext cx="1545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CUDA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50" y="6856059"/>
            <a:ext cx="284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8660" y="554320"/>
            <a:ext cx="6113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access</a:t>
            </a:r>
            <a:r>
              <a:rPr spc="-55" dirty="0"/>
              <a:t> </a:t>
            </a:r>
            <a:r>
              <a:rPr spc="-5" dirty="0"/>
              <a:t>patterns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22720"/>
            <a:ext cx="8150859" cy="84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Each memory access moves 32 or 128 consecutive  bytes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26358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468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4719" rIns="0" bIns="0" rtlCol="0">
            <a:spAutoFit/>
          </a:bodyPr>
          <a:lstStyle/>
          <a:p>
            <a:pPr marL="850900" marR="5080">
              <a:lnSpc>
                <a:spcPts val="2670"/>
              </a:lnSpc>
              <a:spcBef>
                <a:spcPts val="360"/>
              </a:spcBef>
            </a:pPr>
            <a:r>
              <a:rPr spc="-5" dirty="0"/>
              <a:t>So, if </a:t>
            </a:r>
            <a:r>
              <a:rPr dirty="0"/>
              <a:t>a </a:t>
            </a:r>
            <a:r>
              <a:rPr spc="-5" dirty="0"/>
              <a:t>thread </a:t>
            </a:r>
            <a:r>
              <a:rPr spc="-10" dirty="0"/>
              <a:t>just needs </a:t>
            </a:r>
            <a:r>
              <a:rPr dirty="0"/>
              <a:t>a </a:t>
            </a:r>
            <a:r>
              <a:rPr spc="-5" dirty="0"/>
              <a:t>single float (4B), this results in  32B </a:t>
            </a:r>
            <a:r>
              <a:rPr dirty="0"/>
              <a:t>or </a:t>
            </a:r>
            <a:r>
              <a:rPr spc="-5" dirty="0"/>
              <a:t>128B being</a:t>
            </a:r>
            <a:r>
              <a:rPr spc="-35" dirty="0"/>
              <a:t> </a:t>
            </a:r>
            <a:r>
              <a:rPr spc="-5" dirty="0"/>
              <a:t>moved</a:t>
            </a:r>
          </a:p>
          <a:p>
            <a:pPr marL="419100" marR="675640">
              <a:lnSpc>
                <a:spcPct val="93000"/>
              </a:lnSpc>
              <a:spcBef>
                <a:spcPts val="515"/>
              </a:spcBef>
            </a:pPr>
            <a:r>
              <a:rPr sz="2800" spc="-10" dirty="0"/>
              <a:t>The </a:t>
            </a:r>
            <a:r>
              <a:rPr sz="2800" spc="-5" dirty="0"/>
              <a:t>GPU </a:t>
            </a:r>
            <a:r>
              <a:rPr sz="2800" dirty="0"/>
              <a:t>can </a:t>
            </a:r>
            <a:r>
              <a:rPr sz="2800" spc="-5" dirty="0"/>
              <a:t>pack together </a:t>
            </a:r>
            <a:r>
              <a:rPr sz="2800" dirty="0"/>
              <a:t>(coalesce) </a:t>
            </a:r>
            <a:r>
              <a:rPr sz="2800" spc="-5" dirty="0"/>
              <a:t>memory  </a:t>
            </a:r>
            <a:r>
              <a:rPr sz="2800" dirty="0"/>
              <a:t>accesses </a:t>
            </a:r>
            <a:r>
              <a:rPr sz="2800" spc="-5" dirty="0"/>
              <a:t>when </a:t>
            </a:r>
            <a:r>
              <a:rPr sz="2800" dirty="0">
                <a:solidFill>
                  <a:srgbClr val="0000FF"/>
                </a:solidFill>
              </a:rPr>
              <a:t>consecutive </a:t>
            </a:r>
            <a:r>
              <a:rPr sz="2800" spc="-5" dirty="0">
                <a:solidFill>
                  <a:srgbClr val="0000FF"/>
                </a:solidFill>
              </a:rPr>
              <a:t>threads access  consecutive memory</a:t>
            </a:r>
            <a:r>
              <a:rPr sz="2800" spc="5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addresses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066800" y="4643720"/>
            <a:ext cx="2512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700" spc="-7" baseline="12345" dirty="0">
                <a:latin typeface="Arial"/>
                <a:cs typeface="Arial"/>
              </a:rPr>
              <a:t>–	</a:t>
            </a:r>
            <a:r>
              <a:rPr sz="2400" spc="-10" dirty="0">
                <a:latin typeface="Arial"/>
                <a:cs typeface="Arial"/>
              </a:rPr>
              <a:t>Examples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554320"/>
            <a:ext cx="328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85" dirty="0"/>
              <a:t> </a:t>
            </a:r>
            <a:r>
              <a:rPr spc="-5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319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661760"/>
            <a:ext cx="82772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2800" spc="-30" dirty="0">
                <a:latin typeface="Arial"/>
                <a:cs typeface="Arial"/>
              </a:rPr>
              <a:t>Warp </a:t>
            </a:r>
            <a:r>
              <a:rPr sz="2800" spc="-5" dirty="0">
                <a:latin typeface="Arial"/>
                <a:cs typeface="Arial"/>
              </a:rPr>
              <a:t>requests 32 aligned, consecutive 4-byte words  Addresses fall within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cache-line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587590"/>
            <a:ext cx="153035" cy="16776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654900"/>
            <a:ext cx="5629275" cy="1677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25" dirty="0">
                <a:latin typeface="Arial"/>
                <a:cs typeface="Arial"/>
              </a:rPr>
              <a:t>Warp </a:t>
            </a:r>
            <a:r>
              <a:rPr sz="2400" spc="-10" dirty="0">
                <a:latin typeface="Arial"/>
                <a:cs typeface="Arial"/>
              </a:rPr>
              <a:t>needs 128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2799"/>
              </a:lnSpc>
            </a:pPr>
            <a:r>
              <a:rPr sz="2400" spc="-5" dirty="0">
                <a:latin typeface="Arial"/>
                <a:cs typeface="Arial"/>
              </a:rPr>
              <a:t>128 bytes move across the </a:t>
            </a:r>
            <a:r>
              <a:rPr sz="2400" spc="-10" dirty="0">
                <a:latin typeface="Arial"/>
                <a:cs typeface="Arial"/>
              </a:rPr>
              <a:t>bus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miss  Bus utilization: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100%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15" dirty="0">
                <a:latin typeface="Arial"/>
                <a:cs typeface="Arial"/>
              </a:rPr>
              <a:t>Transactions: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896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4350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184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7229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472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0109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60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990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0479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5870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3359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8750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624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1629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912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4509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7390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4879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0270" y="541588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7010" y="4693249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5250" y="7275492"/>
            <a:ext cx="38919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Slide </a:t>
            </a:r>
            <a:r>
              <a:rPr sz="1400" dirty="0">
                <a:latin typeface="Arial"/>
                <a:cs typeface="Arial"/>
              </a:rPr>
              <a:t>credits: Justin </a:t>
            </a:r>
            <a:r>
              <a:rPr sz="1400" spc="-5" dirty="0">
                <a:latin typeface="Arial"/>
                <a:cs typeface="Arial"/>
              </a:rPr>
              <a:t>Luitjens, NVIDIA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Corporation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1089" y="6048340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88719" y="5578440"/>
          <a:ext cx="7315200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554320"/>
            <a:ext cx="328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85" dirty="0"/>
              <a:t> </a:t>
            </a:r>
            <a:r>
              <a:rPr spc="-5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319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661760"/>
            <a:ext cx="79006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2800" spc="-30" dirty="0">
                <a:latin typeface="Arial"/>
                <a:cs typeface="Arial"/>
              </a:rPr>
              <a:t>Warp </a:t>
            </a:r>
            <a:r>
              <a:rPr sz="2800" spc="-5" dirty="0">
                <a:latin typeface="Arial"/>
                <a:cs typeface="Arial"/>
              </a:rPr>
              <a:t>requests 32 aligned, permuted </a:t>
            </a:r>
            <a:r>
              <a:rPr sz="2800" dirty="0">
                <a:latin typeface="Arial"/>
                <a:cs typeface="Arial"/>
              </a:rPr>
              <a:t>4-byte </a:t>
            </a:r>
            <a:r>
              <a:rPr sz="2800" spc="-5" dirty="0">
                <a:latin typeface="Arial"/>
                <a:cs typeface="Arial"/>
              </a:rPr>
              <a:t>words  Addresses fall within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cache-line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587590"/>
            <a:ext cx="153035" cy="16776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654900"/>
            <a:ext cx="5629275" cy="1677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25" dirty="0">
                <a:latin typeface="Arial"/>
                <a:cs typeface="Arial"/>
              </a:rPr>
              <a:t>Warp </a:t>
            </a:r>
            <a:r>
              <a:rPr sz="2400" spc="-10" dirty="0">
                <a:latin typeface="Arial"/>
                <a:cs typeface="Arial"/>
              </a:rPr>
              <a:t>needs 128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2799"/>
              </a:lnSpc>
            </a:pPr>
            <a:r>
              <a:rPr sz="2400" spc="-5" dirty="0">
                <a:latin typeface="Arial"/>
                <a:cs typeface="Arial"/>
              </a:rPr>
              <a:t>128 bytes move across the </a:t>
            </a:r>
            <a:r>
              <a:rPr sz="2400" spc="-10" dirty="0">
                <a:latin typeface="Arial"/>
                <a:cs typeface="Arial"/>
              </a:rPr>
              <a:t>bus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miss  Bus utilization: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100%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15" dirty="0">
                <a:latin typeface="Arial"/>
                <a:cs typeface="Arial"/>
              </a:rPr>
              <a:t>Transactions: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10229" y="5029799"/>
            <a:ext cx="133350" cy="401320"/>
          </a:xfrm>
          <a:custGeom>
            <a:avLst/>
            <a:gdLst/>
            <a:ahLst/>
            <a:cxnLst/>
            <a:rect l="l" t="t" r="r" b="b"/>
            <a:pathLst>
              <a:path w="133350" h="401320">
                <a:moveTo>
                  <a:pt x="0" y="0"/>
                </a:moveTo>
                <a:lnTo>
                  <a:pt x="133350" y="4013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8970" y="5408260"/>
            <a:ext cx="102870" cy="170180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102869" y="0"/>
                </a:moveTo>
                <a:lnTo>
                  <a:pt x="0" y="33019"/>
                </a:lnTo>
                <a:lnTo>
                  <a:pt x="102869" y="170179"/>
                </a:lnTo>
                <a:lnTo>
                  <a:pt x="102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3109" y="5029799"/>
            <a:ext cx="605790" cy="455930"/>
          </a:xfrm>
          <a:custGeom>
            <a:avLst/>
            <a:gdLst/>
            <a:ahLst/>
            <a:cxnLst/>
            <a:rect l="l" t="t" r="r" b="b"/>
            <a:pathLst>
              <a:path w="605789" h="455929">
                <a:moveTo>
                  <a:pt x="0" y="0"/>
                </a:moveTo>
                <a:lnTo>
                  <a:pt x="605789" y="45592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0800" y="5437470"/>
            <a:ext cx="162560" cy="140970"/>
          </a:xfrm>
          <a:custGeom>
            <a:avLst/>
            <a:gdLst/>
            <a:ahLst/>
            <a:cxnLst/>
            <a:rect l="l" t="t" r="r" b="b"/>
            <a:pathLst>
              <a:path w="162560" h="140970">
                <a:moveTo>
                  <a:pt x="64770" y="0"/>
                </a:moveTo>
                <a:lnTo>
                  <a:pt x="0" y="86360"/>
                </a:lnTo>
                <a:lnTo>
                  <a:pt x="162560" y="140970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599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1379" y="541588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179" y="5029799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89" h="439420">
                <a:moveTo>
                  <a:pt x="440690" y="0"/>
                </a:moveTo>
                <a:lnTo>
                  <a:pt x="0" y="4394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8960" y="542604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1750" y="5029799"/>
            <a:ext cx="279400" cy="420370"/>
          </a:xfrm>
          <a:custGeom>
            <a:avLst/>
            <a:gdLst/>
            <a:ahLst/>
            <a:cxnLst/>
            <a:rect l="l" t="t" r="r" b="b"/>
            <a:pathLst>
              <a:path w="279400" h="420370">
                <a:moveTo>
                  <a:pt x="0" y="0"/>
                </a:moveTo>
                <a:lnTo>
                  <a:pt x="279400" y="42036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1620" y="5413340"/>
            <a:ext cx="134620" cy="165100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90169" y="0"/>
                </a:moveTo>
                <a:lnTo>
                  <a:pt x="0" y="59689"/>
                </a:lnTo>
                <a:lnTo>
                  <a:pt x="134619" y="16510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029799"/>
            <a:ext cx="280670" cy="420370"/>
          </a:xfrm>
          <a:custGeom>
            <a:avLst/>
            <a:gdLst/>
            <a:ahLst/>
            <a:cxnLst/>
            <a:rect l="l" t="t" r="r" b="b"/>
            <a:pathLst>
              <a:path w="280670" h="420370">
                <a:moveTo>
                  <a:pt x="280669" y="0"/>
                </a:moveTo>
                <a:lnTo>
                  <a:pt x="0" y="42036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7600" y="5413340"/>
            <a:ext cx="134620" cy="165100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4450" y="0"/>
                </a:moveTo>
                <a:lnTo>
                  <a:pt x="0" y="165100"/>
                </a:lnTo>
                <a:lnTo>
                  <a:pt x="134620" y="6096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6840" y="5029799"/>
            <a:ext cx="280670" cy="420370"/>
          </a:xfrm>
          <a:custGeom>
            <a:avLst/>
            <a:gdLst/>
            <a:ahLst/>
            <a:cxnLst/>
            <a:rect l="l" t="t" r="r" b="b"/>
            <a:pathLst>
              <a:path w="280670" h="420370">
                <a:moveTo>
                  <a:pt x="280670" y="0"/>
                </a:moveTo>
                <a:lnTo>
                  <a:pt x="0" y="42036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0479" y="5413340"/>
            <a:ext cx="134620" cy="165100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4450" y="0"/>
                </a:moveTo>
                <a:lnTo>
                  <a:pt x="0" y="165100"/>
                </a:lnTo>
                <a:lnTo>
                  <a:pt x="134620" y="6096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0390" y="502979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5779" y="541588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3270" y="5029799"/>
            <a:ext cx="133350" cy="401320"/>
          </a:xfrm>
          <a:custGeom>
            <a:avLst/>
            <a:gdLst/>
            <a:ahLst/>
            <a:cxnLst/>
            <a:rect l="l" t="t" r="r" b="b"/>
            <a:pathLst>
              <a:path w="133350" h="401320">
                <a:moveTo>
                  <a:pt x="0" y="0"/>
                </a:moveTo>
                <a:lnTo>
                  <a:pt x="133350" y="4013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52009" y="5408260"/>
            <a:ext cx="102870" cy="170180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102869" y="0"/>
                </a:moveTo>
                <a:lnTo>
                  <a:pt x="0" y="33019"/>
                </a:lnTo>
                <a:lnTo>
                  <a:pt x="102869" y="170179"/>
                </a:lnTo>
                <a:lnTo>
                  <a:pt x="102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1529" y="5029799"/>
            <a:ext cx="134620" cy="401320"/>
          </a:xfrm>
          <a:custGeom>
            <a:avLst/>
            <a:gdLst/>
            <a:ahLst/>
            <a:cxnLst/>
            <a:rect l="l" t="t" r="r" b="b"/>
            <a:pathLst>
              <a:path w="134620" h="401320">
                <a:moveTo>
                  <a:pt x="134620" y="0"/>
                </a:moveTo>
                <a:lnTo>
                  <a:pt x="0" y="4013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0" y="5408260"/>
            <a:ext cx="102870" cy="170180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0" y="170179"/>
                </a:lnTo>
                <a:lnTo>
                  <a:pt x="102870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8279" y="4693249"/>
            <a:ext cx="237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Addresses </a:t>
            </a:r>
            <a:r>
              <a:rPr sz="1800" dirty="0">
                <a:latin typeface="Arial"/>
                <a:cs typeface="Arial"/>
              </a:rPr>
              <a:t>from 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5250" y="7275492"/>
            <a:ext cx="38919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Slide </a:t>
            </a:r>
            <a:r>
              <a:rPr sz="1400" dirty="0">
                <a:latin typeface="Arial"/>
                <a:cs typeface="Arial"/>
              </a:rPr>
              <a:t>credits: Justin </a:t>
            </a:r>
            <a:r>
              <a:rPr sz="1400" spc="-5" dirty="0">
                <a:latin typeface="Arial"/>
                <a:cs typeface="Arial"/>
              </a:rPr>
              <a:t>Luitjens, NVIDIA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Corporation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2360" y="6048340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88719" y="5578440"/>
          <a:ext cx="7315200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554320"/>
            <a:ext cx="328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85" dirty="0"/>
              <a:t> </a:t>
            </a:r>
            <a:r>
              <a:rPr spc="-5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7171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22720"/>
            <a:ext cx="7783830" cy="13360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30" dirty="0">
                <a:latin typeface="Arial"/>
                <a:cs typeface="Arial"/>
              </a:rPr>
              <a:t>Warp </a:t>
            </a:r>
            <a:r>
              <a:rPr sz="2800" spc="-5" dirty="0">
                <a:latin typeface="Arial"/>
                <a:cs typeface="Arial"/>
              </a:rPr>
              <a:t>requests 32 misaligned, </a:t>
            </a:r>
            <a:r>
              <a:rPr sz="2800" dirty="0">
                <a:latin typeface="Arial"/>
                <a:cs typeface="Arial"/>
              </a:rPr>
              <a:t>consecutive </a:t>
            </a:r>
            <a:r>
              <a:rPr sz="2800" spc="-5" dirty="0">
                <a:latin typeface="Arial"/>
                <a:cs typeface="Arial"/>
              </a:rPr>
              <a:t>4-byte  words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800" spc="-5" dirty="0">
                <a:latin typeface="Arial"/>
                <a:cs typeface="Arial"/>
              </a:rPr>
              <a:t>Addresses fall within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cache-lines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982560"/>
            <a:ext cx="153035" cy="167893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3051140"/>
            <a:ext cx="5697220" cy="1677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25" dirty="0">
                <a:latin typeface="Arial"/>
                <a:cs typeface="Arial"/>
              </a:rPr>
              <a:t>Warp </a:t>
            </a:r>
            <a:r>
              <a:rPr sz="2400" spc="-10" dirty="0">
                <a:latin typeface="Arial"/>
                <a:cs typeface="Arial"/>
              </a:rPr>
              <a:t>needs 128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2799"/>
              </a:lnSpc>
            </a:pPr>
            <a:r>
              <a:rPr sz="2400" spc="-5" dirty="0">
                <a:latin typeface="Arial"/>
                <a:cs typeface="Arial"/>
              </a:rPr>
              <a:t>256 bytes move across the </a:t>
            </a:r>
            <a:r>
              <a:rPr sz="2400" spc="-10" dirty="0">
                <a:latin typeface="Arial"/>
                <a:cs typeface="Arial"/>
              </a:rPr>
              <a:t>bus </a:t>
            </a:r>
            <a:r>
              <a:rPr sz="2400" spc="-5" dirty="0">
                <a:latin typeface="Arial"/>
                <a:cs typeface="Arial"/>
              </a:rPr>
              <a:t>on misses  Bus utilization: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50%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15" dirty="0">
                <a:latin typeface="Arial"/>
                <a:cs typeface="Arial"/>
              </a:rPr>
              <a:t>Transactions: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9539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19" h="439420">
                <a:moveTo>
                  <a:pt x="439420" y="0"/>
                </a:moveTo>
                <a:lnTo>
                  <a:pt x="0" y="4394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032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2420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19" y="0"/>
                </a:moveTo>
                <a:lnTo>
                  <a:pt x="0" y="4394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5300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20" y="0"/>
                </a:moveTo>
                <a:lnTo>
                  <a:pt x="0" y="4394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6079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179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19" y="0"/>
                </a:moveTo>
                <a:lnTo>
                  <a:pt x="0" y="4394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896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1059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19" y="0"/>
                </a:moveTo>
                <a:lnTo>
                  <a:pt x="0" y="4394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3940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20" y="0"/>
                </a:moveTo>
                <a:lnTo>
                  <a:pt x="0" y="4394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472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6820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19" y="0"/>
                </a:moveTo>
                <a:lnTo>
                  <a:pt x="0" y="4394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760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9700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20" y="0"/>
                </a:moveTo>
                <a:lnTo>
                  <a:pt x="0" y="4394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0479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2579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20" y="0"/>
                </a:moveTo>
                <a:lnTo>
                  <a:pt x="0" y="4394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3359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5459" y="539556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19" y="0"/>
                </a:moveTo>
                <a:lnTo>
                  <a:pt x="0" y="4394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6240" y="579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399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7010" y="5059010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5250" y="7275492"/>
            <a:ext cx="38919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Slide </a:t>
            </a:r>
            <a:r>
              <a:rPr sz="1400" dirty="0">
                <a:latin typeface="Arial"/>
                <a:cs typeface="Arial"/>
              </a:rPr>
              <a:t>credits: Justin </a:t>
            </a:r>
            <a:r>
              <a:rPr sz="1400" spc="-5" dirty="0">
                <a:latin typeface="Arial"/>
                <a:cs typeface="Arial"/>
              </a:rPr>
              <a:t>Luitjens, NVIDIA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Corporation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1089" y="6414099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88719" y="5944199"/>
          <a:ext cx="7315200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554320"/>
            <a:ext cx="4715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7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7171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22720"/>
            <a:ext cx="8389620" cy="13360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Given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nonempty </a:t>
            </a:r>
            <a:r>
              <a:rPr sz="2800" dirty="0">
                <a:latin typeface="Arial"/>
                <a:cs typeface="Arial"/>
              </a:rPr>
              <a:t>array </a:t>
            </a:r>
            <a:r>
              <a:rPr sz="2800" spc="-5" dirty="0">
                <a:latin typeface="Arial"/>
                <a:cs typeface="Arial"/>
              </a:rPr>
              <a:t>of floats or </a:t>
            </a:r>
            <a:r>
              <a:rPr sz="2800" dirty="0">
                <a:latin typeface="Arial"/>
                <a:cs typeface="Arial"/>
              </a:rPr>
              <a:t>ints, </a:t>
            </a:r>
            <a:r>
              <a:rPr sz="2800" spc="-5" dirty="0">
                <a:latin typeface="Arial"/>
                <a:cs typeface="Arial"/>
              </a:rPr>
              <a:t>compute the  </a:t>
            </a:r>
            <a:r>
              <a:rPr sz="2800" dirty="0">
                <a:latin typeface="Arial"/>
                <a:cs typeface="Arial"/>
              </a:rPr>
              <a:t>sum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of 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800" spc="-5" dirty="0">
                <a:latin typeface="Arial"/>
                <a:cs typeface="Arial"/>
              </a:rPr>
              <a:t>Basic idea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982560"/>
            <a:ext cx="153035" cy="126619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3051140"/>
            <a:ext cx="637222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Decompose the problem across thread blocks  Each thread block computes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partial reduction  The CPU completes the reduction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554320"/>
            <a:ext cx="328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85" dirty="0"/>
              <a:t> </a:t>
            </a:r>
            <a:r>
              <a:rPr spc="-5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319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661760"/>
            <a:ext cx="80505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All threads in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warp request the same 4-byte word  Addresses fall within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single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cache-line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587590"/>
            <a:ext cx="153035" cy="12649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654900"/>
            <a:ext cx="5629275" cy="12636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25" dirty="0">
                <a:latin typeface="Arial"/>
                <a:cs typeface="Arial"/>
              </a:rPr>
              <a:t>Warp </a:t>
            </a:r>
            <a:r>
              <a:rPr sz="2400" spc="-10" dirty="0">
                <a:latin typeface="Arial"/>
                <a:cs typeface="Arial"/>
              </a:rPr>
              <a:t>needs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2799"/>
              </a:lnSpc>
            </a:pPr>
            <a:r>
              <a:rPr sz="2400" spc="-5" dirty="0">
                <a:latin typeface="Arial"/>
                <a:cs typeface="Arial"/>
              </a:rPr>
              <a:t>128 bytes move across the </a:t>
            </a:r>
            <a:r>
              <a:rPr sz="2400" spc="-10" dirty="0">
                <a:latin typeface="Arial"/>
                <a:cs typeface="Arial"/>
              </a:rPr>
              <a:t>bus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miss  Bus utilization: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3.125%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8960" y="4664040"/>
            <a:ext cx="279400" cy="420370"/>
          </a:xfrm>
          <a:custGeom>
            <a:avLst/>
            <a:gdLst/>
            <a:ahLst/>
            <a:cxnLst/>
            <a:rect l="l" t="t" r="r" b="b"/>
            <a:pathLst>
              <a:path w="279400" h="420370">
                <a:moveTo>
                  <a:pt x="0" y="0"/>
                </a:moveTo>
                <a:lnTo>
                  <a:pt x="279400" y="42036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0100" y="5047580"/>
            <a:ext cx="134620" cy="165100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90170" y="0"/>
                </a:moveTo>
                <a:lnTo>
                  <a:pt x="0" y="60960"/>
                </a:lnTo>
                <a:lnTo>
                  <a:pt x="134620" y="165100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1840" y="4664040"/>
            <a:ext cx="133350" cy="401320"/>
          </a:xfrm>
          <a:custGeom>
            <a:avLst/>
            <a:gdLst/>
            <a:ahLst/>
            <a:cxnLst/>
            <a:rect l="l" t="t" r="r" b="b"/>
            <a:pathLst>
              <a:path w="133350" h="401320">
                <a:moveTo>
                  <a:pt x="0" y="0"/>
                </a:moveTo>
                <a:lnTo>
                  <a:pt x="133350" y="4013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1850" y="5042499"/>
            <a:ext cx="102870" cy="170180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102870" y="0"/>
                </a:moveTo>
                <a:lnTo>
                  <a:pt x="0" y="34289"/>
                </a:lnTo>
                <a:lnTo>
                  <a:pt x="102870" y="170179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4720" y="4664040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0109" y="505012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4250" y="4664040"/>
            <a:ext cx="133350" cy="401320"/>
          </a:xfrm>
          <a:custGeom>
            <a:avLst/>
            <a:gdLst/>
            <a:ahLst/>
            <a:cxnLst/>
            <a:rect l="l" t="t" r="r" b="b"/>
            <a:pathLst>
              <a:path w="133350" h="401320">
                <a:moveTo>
                  <a:pt x="133350" y="0"/>
                </a:moveTo>
                <a:lnTo>
                  <a:pt x="0" y="40131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4720" y="5042499"/>
            <a:ext cx="102870" cy="170180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0" y="0"/>
                </a:moveTo>
                <a:lnTo>
                  <a:pt x="0" y="170179"/>
                </a:lnTo>
                <a:lnTo>
                  <a:pt x="102869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1079" y="4664040"/>
            <a:ext cx="279400" cy="420370"/>
          </a:xfrm>
          <a:custGeom>
            <a:avLst/>
            <a:gdLst/>
            <a:ahLst/>
            <a:cxnLst/>
            <a:rect l="l" t="t" r="r" b="b"/>
            <a:pathLst>
              <a:path w="279400" h="420370">
                <a:moveTo>
                  <a:pt x="279400" y="0"/>
                </a:moveTo>
                <a:lnTo>
                  <a:pt x="0" y="42036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4720" y="5047580"/>
            <a:ext cx="134620" cy="165100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4450" y="0"/>
                </a:moveTo>
                <a:lnTo>
                  <a:pt x="0" y="165100"/>
                </a:lnTo>
                <a:lnTo>
                  <a:pt x="134619" y="6096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3940" y="466404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439420" y="0"/>
                </a:moveTo>
                <a:lnTo>
                  <a:pt x="0" y="4394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4720" y="506028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179" y="4664040"/>
            <a:ext cx="607060" cy="455930"/>
          </a:xfrm>
          <a:custGeom>
            <a:avLst/>
            <a:gdLst/>
            <a:ahLst/>
            <a:cxnLst/>
            <a:rect l="l" t="t" r="r" b="b"/>
            <a:pathLst>
              <a:path w="607060" h="455929">
                <a:moveTo>
                  <a:pt x="607060" y="0"/>
                </a:moveTo>
                <a:lnTo>
                  <a:pt x="0" y="45593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4720" y="5071710"/>
            <a:ext cx="162560" cy="140970"/>
          </a:xfrm>
          <a:custGeom>
            <a:avLst/>
            <a:gdLst/>
            <a:ahLst/>
            <a:cxnLst/>
            <a:rect l="l" t="t" r="r" b="b"/>
            <a:pathLst>
              <a:path w="162560" h="140970">
                <a:moveTo>
                  <a:pt x="97789" y="0"/>
                </a:moveTo>
                <a:lnTo>
                  <a:pt x="0" y="140969"/>
                </a:lnTo>
                <a:lnTo>
                  <a:pt x="162559" y="86359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8070" y="4664040"/>
            <a:ext cx="781050" cy="468630"/>
          </a:xfrm>
          <a:custGeom>
            <a:avLst/>
            <a:gdLst/>
            <a:ahLst/>
            <a:cxnLst/>
            <a:rect l="l" t="t" r="r" b="b"/>
            <a:pathLst>
              <a:path w="781050" h="468629">
                <a:moveTo>
                  <a:pt x="781050" y="0"/>
                </a:moveTo>
                <a:lnTo>
                  <a:pt x="0" y="46863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4720" y="5083140"/>
            <a:ext cx="166370" cy="129539"/>
          </a:xfrm>
          <a:custGeom>
            <a:avLst/>
            <a:gdLst/>
            <a:ahLst/>
            <a:cxnLst/>
            <a:rect l="l" t="t" r="r" b="b"/>
            <a:pathLst>
              <a:path w="166370" h="129539">
                <a:moveTo>
                  <a:pt x="111759" y="0"/>
                </a:moveTo>
                <a:lnTo>
                  <a:pt x="0" y="129539"/>
                </a:lnTo>
                <a:lnTo>
                  <a:pt x="166369" y="92710"/>
                </a:lnTo>
                <a:lnTo>
                  <a:pt x="111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3150" y="4664040"/>
            <a:ext cx="958850" cy="480059"/>
          </a:xfrm>
          <a:custGeom>
            <a:avLst/>
            <a:gdLst/>
            <a:ahLst/>
            <a:cxnLst/>
            <a:rect l="l" t="t" r="r" b="b"/>
            <a:pathLst>
              <a:path w="958850" h="480060">
                <a:moveTo>
                  <a:pt x="958850" y="0"/>
                </a:moveTo>
                <a:lnTo>
                  <a:pt x="0" y="48006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4720" y="5092030"/>
            <a:ext cx="168910" cy="120650"/>
          </a:xfrm>
          <a:custGeom>
            <a:avLst/>
            <a:gdLst/>
            <a:ahLst/>
            <a:cxnLst/>
            <a:rect l="l" t="t" r="r" b="b"/>
            <a:pathLst>
              <a:path w="168910" h="120650">
                <a:moveTo>
                  <a:pt x="120650" y="0"/>
                </a:moveTo>
                <a:lnTo>
                  <a:pt x="0" y="120650"/>
                </a:lnTo>
                <a:lnTo>
                  <a:pt x="168909" y="96520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7129" y="4664040"/>
            <a:ext cx="1047750" cy="483870"/>
          </a:xfrm>
          <a:custGeom>
            <a:avLst/>
            <a:gdLst/>
            <a:ahLst/>
            <a:cxnLst/>
            <a:rect l="l" t="t" r="r" b="b"/>
            <a:pathLst>
              <a:path w="1047750" h="483870">
                <a:moveTo>
                  <a:pt x="1047750" y="0"/>
                </a:moveTo>
                <a:lnTo>
                  <a:pt x="0" y="48386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6159" y="5095840"/>
            <a:ext cx="170180" cy="116839"/>
          </a:xfrm>
          <a:custGeom>
            <a:avLst/>
            <a:gdLst/>
            <a:ahLst/>
            <a:cxnLst/>
            <a:rect l="l" t="t" r="r" b="b"/>
            <a:pathLst>
              <a:path w="170179" h="116839">
                <a:moveTo>
                  <a:pt x="124460" y="0"/>
                </a:moveTo>
                <a:lnTo>
                  <a:pt x="0" y="116839"/>
                </a:lnTo>
                <a:lnTo>
                  <a:pt x="170179" y="97789"/>
                </a:lnTo>
                <a:lnTo>
                  <a:pt x="124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7010" y="4327490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5250" y="7275492"/>
            <a:ext cx="38919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Slide </a:t>
            </a:r>
            <a:r>
              <a:rPr sz="1400" dirty="0">
                <a:latin typeface="Arial"/>
                <a:cs typeface="Arial"/>
              </a:rPr>
              <a:t>credits: Justin </a:t>
            </a:r>
            <a:r>
              <a:rPr sz="1400" spc="-5" dirty="0">
                <a:latin typeface="Arial"/>
                <a:cs typeface="Arial"/>
              </a:rPr>
              <a:t>Luitjens, NVIDIA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Corporation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1089" y="5682580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88719" y="5212680"/>
          <a:ext cx="7315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554320"/>
            <a:ext cx="328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Caching</a:t>
            </a:r>
            <a:r>
              <a:rPr spc="-85" dirty="0"/>
              <a:t> </a:t>
            </a:r>
            <a:r>
              <a:rPr spc="-5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3196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661760"/>
            <a:ext cx="65170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2800" spc="-30" dirty="0">
                <a:latin typeface="Arial"/>
                <a:cs typeface="Arial"/>
              </a:rPr>
              <a:t>Warp </a:t>
            </a:r>
            <a:r>
              <a:rPr sz="2800" spc="-5" dirty="0">
                <a:latin typeface="Arial"/>
                <a:cs typeface="Arial"/>
              </a:rPr>
              <a:t>requests 32 </a:t>
            </a:r>
            <a:r>
              <a:rPr sz="2800" dirty="0">
                <a:latin typeface="Arial"/>
                <a:cs typeface="Arial"/>
              </a:rPr>
              <a:t>scattered </a:t>
            </a:r>
            <a:r>
              <a:rPr sz="2800" spc="-5" dirty="0">
                <a:latin typeface="Arial"/>
                <a:cs typeface="Arial"/>
              </a:rPr>
              <a:t>4-byte words  Addresses fall within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cache-lines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586320"/>
            <a:ext cx="153035" cy="12674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654900"/>
            <a:ext cx="6262370" cy="12661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25" dirty="0">
                <a:latin typeface="Arial"/>
                <a:cs typeface="Arial"/>
              </a:rPr>
              <a:t>Warp </a:t>
            </a:r>
            <a:r>
              <a:rPr sz="2400" spc="-10" dirty="0">
                <a:latin typeface="Arial"/>
                <a:cs typeface="Arial"/>
              </a:rPr>
              <a:t>needs 128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3270"/>
              </a:lnSpc>
              <a:spcBef>
                <a:spcPts val="150"/>
              </a:spcBef>
              <a:tabLst>
                <a:tab pos="3625215" algn="l"/>
              </a:tabLst>
            </a:pPr>
            <a:r>
              <a:rPr sz="2400" i="1" dirty="0">
                <a:latin typeface="Arial"/>
                <a:cs typeface="Arial"/>
              </a:rPr>
              <a:t>N </a:t>
            </a:r>
            <a:r>
              <a:rPr sz="2400" spc="1105" dirty="0">
                <a:latin typeface="Arial"/>
                <a:cs typeface="Arial"/>
              </a:rPr>
              <a:t>´</a:t>
            </a:r>
            <a:r>
              <a:rPr sz="2400" spc="-5" dirty="0">
                <a:latin typeface="Arial"/>
                <a:cs typeface="Arial"/>
              </a:rPr>
              <a:t> 128 bytes </a:t>
            </a:r>
            <a:r>
              <a:rPr sz="2400" dirty="0">
                <a:latin typeface="Arial"/>
                <a:cs typeface="Arial"/>
              </a:rPr>
              <a:t>move </a:t>
            </a:r>
            <a:r>
              <a:rPr sz="2400" spc="-5" dirty="0">
                <a:latin typeface="Arial"/>
                <a:cs typeface="Arial"/>
              </a:rPr>
              <a:t>across the </a:t>
            </a:r>
            <a:r>
              <a:rPr sz="2400" spc="-10" dirty="0">
                <a:latin typeface="Arial"/>
                <a:cs typeface="Arial"/>
              </a:rPr>
              <a:t>bus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miss  Bus utilization: </a:t>
            </a:r>
            <a:r>
              <a:rPr sz="2400" spc="-10" dirty="0">
                <a:latin typeface="Arial"/>
                <a:cs typeface="Arial"/>
              </a:rPr>
              <a:t>128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</a:t>
            </a:r>
            <a:r>
              <a:rPr sz="2400" i="1" spc="15" dirty="0">
                <a:latin typeface="Arial"/>
                <a:cs typeface="Arial"/>
              </a:rPr>
              <a:t>N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spc="1105" dirty="0">
                <a:latin typeface="Arial"/>
                <a:cs typeface="Arial"/>
              </a:rPr>
              <a:t>´	</a:t>
            </a:r>
            <a:r>
              <a:rPr sz="2400" spc="-5" dirty="0">
                <a:latin typeface="Arial"/>
                <a:cs typeface="Arial"/>
              </a:rPr>
              <a:t>128)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7280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39" h="365760">
                <a:moveTo>
                  <a:pt x="1920239" y="0"/>
                </a:moveTo>
                <a:lnTo>
                  <a:pt x="0" y="0"/>
                </a:lnTo>
                <a:lnTo>
                  <a:pt x="0" y="365759"/>
                </a:lnTo>
                <a:lnTo>
                  <a:pt x="1920239" y="365759"/>
                </a:lnTo>
                <a:lnTo>
                  <a:pt x="192023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7280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39" h="365760">
                <a:moveTo>
                  <a:pt x="960119" y="365759"/>
                </a:moveTo>
                <a:lnTo>
                  <a:pt x="0" y="365759"/>
                </a:lnTo>
                <a:lnTo>
                  <a:pt x="0" y="0"/>
                </a:lnTo>
                <a:lnTo>
                  <a:pt x="1920239" y="0"/>
                </a:lnTo>
                <a:lnTo>
                  <a:pt x="1920239" y="365759"/>
                </a:lnTo>
                <a:lnTo>
                  <a:pt x="960119" y="365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7520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39" h="365760">
                <a:moveTo>
                  <a:pt x="1920240" y="0"/>
                </a:moveTo>
                <a:lnTo>
                  <a:pt x="0" y="0"/>
                </a:lnTo>
                <a:lnTo>
                  <a:pt x="0" y="365759"/>
                </a:lnTo>
                <a:lnTo>
                  <a:pt x="1920240" y="365759"/>
                </a:lnTo>
                <a:lnTo>
                  <a:pt x="19202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7520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39" h="365760">
                <a:moveTo>
                  <a:pt x="960119" y="365759"/>
                </a:moveTo>
                <a:lnTo>
                  <a:pt x="0" y="365759"/>
                </a:lnTo>
                <a:lnTo>
                  <a:pt x="0" y="0"/>
                </a:lnTo>
                <a:lnTo>
                  <a:pt x="1920240" y="0"/>
                </a:lnTo>
                <a:lnTo>
                  <a:pt x="1920240" y="365759"/>
                </a:lnTo>
                <a:lnTo>
                  <a:pt x="960119" y="365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7759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40" h="365760">
                <a:moveTo>
                  <a:pt x="1920239" y="0"/>
                </a:moveTo>
                <a:lnTo>
                  <a:pt x="0" y="0"/>
                </a:lnTo>
                <a:lnTo>
                  <a:pt x="0" y="365759"/>
                </a:lnTo>
                <a:lnTo>
                  <a:pt x="1920239" y="365759"/>
                </a:lnTo>
                <a:lnTo>
                  <a:pt x="192023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7759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40" h="365760">
                <a:moveTo>
                  <a:pt x="960119" y="365759"/>
                </a:moveTo>
                <a:lnTo>
                  <a:pt x="0" y="365759"/>
                </a:lnTo>
                <a:lnTo>
                  <a:pt x="0" y="0"/>
                </a:lnTo>
                <a:lnTo>
                  <a:pt x="1920239" y="0"/>
                </a:lnTo>
                <a:lnTo>
                  <a:pt x="1920239" y="365759"/>
                </a:lnTo>
                <a:lnTo>
                  <a:pt x="960119" y="365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0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40" h="365760">
                <a:moveTo>
                  <a:pt x="1920240" y="0"/>
                </a:moveTo>
                <a:lnTo>
                  <a:pt x="0" y="0"/>
                </a:lnTo>
                <a:lnTo>
                  <a:pt x="0" y="365759"/>
                </a:lnTo>
                <a:lnTo>
                  <a:pt x="1920240" y="365759"/>
                </a:lnTo>
                <a:lnTo>
                  <a:pt x="19202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5220299"/>
            <a:ext cx="1920239" cy="365760"/>
          </a:xfrm>
          <a:custGeom>
            <a:avLst/>
            <a:gdLst/>
            <a:ahLst/>
            <a:cxnLst/>
            <a:rect l="l" t="t" r="r" b="b"/>
            <a:pathLst>
              <a:path w="1920240" h="365760">
                <a:moveTo>
                  <a:pt x="960120" y="365759"/>
                </a:moveTo>
                <a:lnTo>
                  <a:pt x="0" y="365759"/>
                </a:lnTo>
                <a:lnTo>
                  <a:pt x="0" y="0"/>
                </a:lnTo>
                <a:lnTo>
                  <a:pt x="1920240" y="0"/>
                </a:lnTo>
                <a:lnTo>
                  <a:pt x="1920240" y="365759"/>
                </a:lnTo>
                <a:lnTo>
                  <a:pt x="960120" y="365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0700" y="4671660"/>
            <a:ext cx="1318260" cy="502920"/>
          </a:xfrm>
          <a:custGeom>
            <a:avLst/>
            <a:gdLst/>
            <a:ahLst/>
            <a:cxnLst/>
            <a:rect l="l" t="t" r="r" b="b"/>
            <a:pathLst>
              <a:path w="1318260" h="502920">
                <a:moveTo>
                  <a:pt x="1318260" y="0"/>
                </a:moveTo>
                <a:lnTo>
                  <a:pt x="0" y="502919"/>
                </a:lnTo>
              </a:path>
            </a:pathLst>
          </a:custGeom>
          <a:ln w="3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5920" y="5121240"/>
            <a:ext cx="170180" cy="107950"/>
          </a:xfrm>
          <a:custGeom>
            <a:avLst/>
            <a:gdLst/>
            <a:ahLst/>
            <a:cxnLst/>
            <a:rect l="l" t="t" r="r" b="b"/>
            <a:pathLst>
              <a:path w="170180" h="107950">
                <a:moveTo>
                  <a:pt x="132080" y="0"/>
                </a:moveTo>
                <a:lnTo>
                  <a:pt x="0" y="107950"/>
                </a:lnTo>
                <a:lnTo>
                  <a:pt x="170180" y="100330"/>
                </a:lnTo>
                <a:lnTo>
                  <a:pt x="132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0" y="4671660"/>
            <a:ext cx="2044700" cy="519430"/>
          </a:xfrm>
          <a:custGeom>
            <a:avLst/>
            <a:gdLst/>
            <a:ahLst/>
            <a:cxnLst/>
            <a:rect l="l" t="t" r="r" b="b"/>
            <a:pathLst>
              <a:path w="2044700" h="519429">
                <a:moveTo>
                  <a:pt x="0" y="0"/>
                </a:moveTo>
                <a:lnTo>
                  <a:pt x="2044700" y="51942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6220" y="5136480"/>
            <a:ext cx="170180" cy="105410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26669" y="0"/>
                </a:moveTo>
                <a:lnTo>
                  <a:pt x="0" y="105410"/>
                </a:lnTo>
                <a:lnTo>
                  <a:pt x="170179" y="92710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4720" y="4671660"/>
            <a:ext cx="358140" cy="438150"/>
          </a:xfrm>
          <a:custGeom>
            <a:avLst/>
            <a:gdLst/>
            <a:ahLst/>
            <a:cxnLst/>
            <a:rect l="l" t="t" r="r" b="b"/>
            <a:pathLst>
              <a:path w="358139" h="438150">
                <a:moveTo>
                  <a:pt x="0" y="0"/>
                </a:moveTo>
                <a:lnTo>
                  <a:pt x="358139" y="43814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7140" y="5069170"/>
            <a:ext cx="144780" cy="160020"/>
          </a:xfrm>
          <a:custGeom>
            <a:avLst/>
            <a:gdLst/>
            <a:ahLst/>
            <a:cxnLst/>
            <a:rect l="l" t="t" r="r" b="b"/>
            <a:pathLst>
              <a:path w="144779" h="160020">
                <a:moveTo>
                  <a:pt x="83820" y="0"/>
                </a:moveTo>
                <a:lnTo>
                  <a:pt x="0" y="68580"/>
                </a:lnTo>
                <a:lnTo>
                  <a:pt x="144780" y="16002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2910" y="4671660"/>
            <a:ext cx="694690" cy="471170"/>
          </a:xfrm>
          <a:custGeom>
            <a:avLst/>
            <a:gdLst/>
            <a:ahLst/>
            <a:cxnLst/>
            <a:rect l="l" t="t" r="r" b="b"/>
            <a:pathLst>
              <a:path w="694689" h="471170">
                <a:moveTo>
                  <a:pt x="694689" y="0"/>
                </a:moveTo>
                <a:lnTo>
                  <a:pt x="0" y="47116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4639" y="5093299"/>
            <a:ext cx="163830" cy="135890"/>
          </a:xfrm>
          <a:custGeom>
            <a:avLst/>
            <a:gdLst/>
            <a:ahLst/>
            <a:cxnLst/>
            <a:rect l="l" t="t" r="r" b="b"/>
            <a:pathLst>
              <a:path w="163830" h="135889">
                <a:moveTo>
                  <a:pt x="102870" y="0"/>
                </a:moveTo>
                <a:lnTo>
                  <a:pt x="0" y="135889"/>
                </a:lnTo>
                <a:lnTo>
                  <a:pt x="163830" y="90169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0479" y="4671660"/>
            <a:ext cx="4144010" cy="537210"/>
          </a:xfrm>
          <a:custGeom>
            <a:avLst/>
            <a:gdLst/>
            <a:ahLst/>
            <a:cxnLst/>
            <a:rect l="l" t="t" r="r" b="b"/>
            <a:pathLst>
              <a:path w="4144009" h="537210">
                <a:moveTo>
                  <a:pt x="0" y="0"/>
                </a:moveTo>
                <a:lnTo>
                  <a:pt x="4144010" y="53720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0519" y="5154260"/>
            <a:ext cx="167640" cy="107950"/>
          </a:xfrm>
          <a:custGeom>
            <a:avLst/>
            <a:gdLst/>
            <a:ahLst/>
            <a:cxnLst/>
            <a:rect l="l" t="t" r="r" b="b"/>
            <a:pathLst>
              <a:path w="167640" h="107950">
                <a:moveTo>
                  <a:pt x="13970" y="0"/>
                </a:moveTo>
                <a:lnTo>
                  <a:pt x="0" y="107949"/>
                </a:lnTo>
                <a:lnTo>
                  <a:pt x="167639" y="7492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3359" y="4671660"/>
            <a:ext cx="205740" cy="419100"/>
          </a:xfrm>
          <a:custGeom>
            <a:avLst/>
            <a:gdLst/>
            <a:ahLst/>
            <a:cxnLst/>
            <a:rect l="l" t="t" r="r" b="b"/>
            <a:pathLst>
              <a:path w="205739" h="419100">
                <a:moveTo>
                  <a:pt x="0" y="0"/>
                </a:moveTo>
                <a:lnTo>
                  <a:pt x="205739" y="41909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7029" y="5060280"/>
            <a:ext cx="120650" cy="168910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7790" y="0"/>
                </a:moveTo>
                <a:lnTo>
                  <a:pt x="0" y="46990"/>
                </a:lnTo>
                <a:lnTo>
                  <a:pt x="120650" y="168910"/>
                </a:lnTo>
                <a:lnTo>
                  <a:pt x="97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6240" y="4671660"/>
            <a:ext cx="2044700" cy="519430"/>
          </a:xfrm>
          <a:custGeom>
            <a:avLst/>
            <a:gdLst/>
            <a:ahLst/>
            <a:cxnLst/>
            <a:rect l="l" t="t" r="r" b="b"/>
            <a:pathLst>
              <a:path w="2044700" h="519429">
                <a:moveTo>
                  <a:pt x="0" y="0"/>
                </a:moveTo>
                <a:lnTo>
                  <a:pt x="2044700" y="51942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0620" y="5136480"/>
            <a:ext cx="170180" cy="105410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26669" y="0"/>
                </a:moveTo>
                <a:lnTo>
                  <a:pt x="0" y="105410"/>
                </a:lnTo>
                <a:lnTo>
                  <a:pt x="170179" y="92710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9120" y="4671660"/>
            <a:ext cx="2590800" cy="527050"/>
          </a:xfrm>
          <a:custGeom>
            <a:avLst/>
            <a:gdLst/>
            <a:ahLst/>
            <a:cxnLst/>
            <a:rect l="l" t="t" r="r" b="b"/>
            <a:pathLst>
              <a:path w="2590800" h="527050">
                <a:moveTo>
                  <a:pt x="0" y="0"/>
                </a:moveTo>
                <a:lnTo>
                  <a:pt x="2590800" y="52704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2140" y="5144099"/>
            <a:ext cx="170180" cy="105410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21589" y="0"/>
                </a:moveTo>
                <a:lnTo>
                  <a:pt x="0" y="105409"/>
                </a:lnTo>
                <a:lnTo>
                  <a:pt x="170179" y="8508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4671660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69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7390" y="505774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5690" y="4671660"/>
            <a:ext cx="1139190" cy="495300"/>
          </a:xfrm>
          <a:custGeom>
            <a:avLst/>
            <a:gdLst/>
            <a:ahLst/>
            <a:cxnLst/>
            <a:rect l="l" t="t" r="r" b="b"/>
            <a:pathLst>
              <a:path w="1139189" h="495300">
                <a:moveTo>
                  <a:pt x="1139189" y="0"/>
                </a:moveTo>
                <a:lnTo>
                  <a:pt x="0" y="49529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74720" y="5114890"/>
            <a:ext cx="170180" cy="114300"/>
          </a:xfrm>
          <a:custGeom>
            <a:avLst/>
            <a:gdLst/>
            <a:ahLst/>
            <a:cxnLst/>
            <a:rect l="l" t="t" r="r" b="b"/>
            <a:pathLst>
              <a:path w="170179" h="114300">
                <a:moveTo>
                  <a:pt x="127000" y="0"/>
                </a:moveTo>
                <a:lnTo>
                  <a:pt x="0" y="114300"/>
                </a:lnTo>
                <a:lnTo>
                  <a:pt x="170179" y="9906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01089" y="5690199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95250" y="7275492"/>
            <a:ext cx="38919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Slide </a:t>
            </a:r>
            <a:r>
              <a:rPr sz="1400" dirty="0">
                <a:latin typeface="Arial"/>
                <a:cs typeface="Arial"/>
              </a:rPr>
              <a:t>credits: Justin </a:t>
            </a:r>
            <a:r>
              <a:rPr sz="1400" spc="-5" dirty="0">
                <a:latin typeface="Arial"/>
                <a:cs typeface="Arial"/>
              </a:rPr>
              <a:t>Luitjens, NVIDIA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Corporation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47010" y="4327490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Addresses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27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7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32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2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76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76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4572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52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75425" y="30772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52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52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75425" y="39916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B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52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52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75425" y="4897199"/>
            <a:ext cx="394970" cy="2647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08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61025" y="3068399"/>
            <a:ext cx="394970" cy="2647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008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08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61025" y="39916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08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08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61025" y="4914979"/>
            <a:ext cx="394970" cy="2279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864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864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46625" y="3059509"/>
            <a:ext cx="394970" cy="2832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86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6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46625" y="3982799"/>
            <a:ext cx="394970" cy="2647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H</a:t>
            </a:r>
            <a:endParaRPr sz="2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864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64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746625" y="4970860"/>
            <a:ext cx="394970" cy="118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I</a:t>
            </a:r>
            <a:endParaRPr sz="2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3289" y="1491579"/>
            <a:ext cx="4396105" cy="373126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2800" spc="-5" dirty="0">
                <a:latin typeface="Arial"/>
                <a:cs typeface="Arial"/>
              </a:rPr>
              <a:t>See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cuda-image-rotation.cu</a:t>
            </a:r>
            <a:endParaRPr sz="2800">
              <a:latin typeface="Arial"/>
              <a:cs typeface="Arial"/>
            </a:endParaRPr>
          </a:p>
          <a:p>
            <a:pPr marL="9398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66370" algn="ctr">
              <a:lnSpc>
                <a:spcPct val="100000"/>
              </a:lnSpc>
              <a:tabLst>
                <a:tab pos="1080770" algn="l"/>
                <a:tab pos="1986280" algn="l"/>
              </a:tabLst>
            </a:pPr>
            <a:r>
              <a:rPr sz="2600" dirty="0">
                <a:latin typeface="Arial"/>
                <a:cs typeface="Arial"/>
              </a:rPr>
              <a:t>A	B	C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38430" algn="ctr">
              <a:lnSpc>
                <a:spcPct val="100000"/>
              </a:lnSpc>
              <a:tabLst>
                <a:tab pos="1061720" algn="l"/>
                <a:tab pos="1985010" algn="l"/>
              </a:tabLst>
            </a:pPr>
            <a:r>
              <a:rPr sz="2600" dirty="0">
                <a:latin typeface="Arial"/>
                <a:cs typeface="Arial"/>
              </a:rPr>
              <a:t>D	E	F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75565" algn="ctr">
              <a:lnSpc>
                <a:spcPct val="100000"/>
              </a:lnSpc>
              <a:tabLst>
                <a:tab pos="998855" algn="l"/>
                <a:tab pos="1986914" algn="l"/>
              </a:tabLst>
            </a:pPr>
            <a:r>
              <a:rPr sz="2600" dirty="0">
                <a:latin typeface="Arial"/>
                <a:cs typeface="Arial"/>
              </a:rPr>
              <a:t>G	H	I</a:t>
            </a:r>
            <a:endParaRPr sz="2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83300" y="2298030"/>
            <a:ext cx="161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00600" y="3658199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342900" y="0"/>
                </a:moveTo>
                <a:lnTo>
                  <a:pt x="3429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342900" y="685800"/>
                </a:lnTo>
                <a:lnTo>
                  <a:pt x="342900" y="914400"/>
                </a:lnTo>
                <a:lnTo>
                  <a:pt x="457200" y="457200"/>
                </a:lnTo>
                <a:lnTo>
                  <a:pt x="3429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0600" y="3658199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228600"/>
                </a:moveTo>
                <a:lnTo>
                  <a:pt x="342900" y="228600"/>
                </a:lnTo>
                <a:lnTo>
                  <a:pt x="342900" y="0"/>
                </a:lnTo>
                <a:lnTo>
                  <a:pt x="457200" y="457200"/>
                </a:lnTo>
                <a:lnTo>
                  <a:pt x="342900" y="914400"/>
                </a:lnTo>
                <a:lnTo>
                  <a:pt x="342900" y="685800"/>
                </a:lnTo>
                <a:lnTo>
                  <a:pt x="0" y="68580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8800" y="2743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914400" y="0"/>
                </a:lnTo>
                <a:lnTo>
                  <a:pt x="914400" y="228600"/>
                </a:lnTo>
                <a:lnTo>
                  <a:pt x="457200" y="2286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360" y="285175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8720" y="277047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40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3200" y="2743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914400" y="0"/>
                </a:lnTo>
                <a:lnTo>
                  <a:pt x="914400" y="228600"/>
                </a:lnTo>
                <a:lnTo>
                  <a:pt x="457200" y="2286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78760" y="285175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73120" y="277047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39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2743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914400" y="0"/>
                </a:lnTo>
                <a:lnTo>
                  <a:pt x="914400" y="228600"/>
                </a:lnTo>
                <a:lnTo>
                  <a:pt x="457200" y="2286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93159" y="285175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7520" y="277047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39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01000" y="2743800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114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8600" y="0"/>
                </a:lnTo>
                <a:lnTo>
                  <a:pt x="228600" y="914400"/>
                </a:lnTo>
                <a:lnTo>
                  <a:pt x="114300" y="9144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22919" y="2789520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52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1640" y="3382610"/>
            <a:ext cx="162560" cy="245110"/>
          </a:xfrm>
          <a:custGeom>
            <a:avLst/>
            <a:gdLst/>
            <a:ahLst/>
            <a:cxnLst/>
            <a:rect l="l" t="t" r="r" b="b"/>
            <a:pathLst>
              <a:path w="162559" h="245110">
                <a:moveTo>
                  <a:pt x="162559" y="0"/>
                </a:moveTo>
                <a:lnTo>
                  <a:pt x="0" y="0"/>
                </a:lnTo>
                <a:lnTo>
                  <a:pt x="81279" y="245109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01000" y="3658199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114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8600" y="0"/>
                </a:lnTo>
                <a:lnTo>
                  <a:pt x="228600" y="914400"/>
                </a:lnTo>
                <a:lnTo>
                  <a:pt x="114300" y="9144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22919" y="3703920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52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41640" y="4297010"/>
            <a:ext cx="162560" cy="245110"/>
          </a:xfrm>
          <a:custGeom>
            <a:avLst/>
            <a:gdLst/>
            <a:ahLst/>
            <a:cxnLst/>
            <a:rect l="l" t="t" r="r" b="b"/>
            <a:pathLst>
              <a:path w="162559" h="245110">
                <a:moveTo>
                  <a:pt x="162559" y="0"/>
                </a:moveTo>
                <a:lnTo>
                  <a:pt x="0" y="0"/>
                </a:lnTo>
                <a:lnTo>
                  <a:pt x="81279" y="245109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01000" y="4572599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114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8600" y="0"/>
                </a:lnTo>
                <a:lnTo>
                  <a:pt x="228600" y="914400"/>
                </a:lnTo>
                <a:lnTo>
                  <a:pt x="114300" y="9144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22919" y="4618320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52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1640" y="5211410"/>
            <a:ext cx="162560" cy="245110"/>
          </a:xfrm>
          <a:custGeom>
            <a:avLst/>
            <a:gdLst/>
            <a:ahLst/>
            <a:cxnLst/>
            <a:rect l="l" t="t" r="r" b="b"/>
            <a:pathLst>
              <a:path w="162559" h="245110">
                <a:moveTo>
                  <a:pt x="162559" y="0"/>
                </a:moveTo>
                <a:lnTo>
                  <a:pt x="0" y="0"/>
                </a:lnTo>
                <a:lnTo>
                  <a:pt x="81279" y="245109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32225" y="39916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827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74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85800" y="0"/>
                </a:moveTo>
                <a:lnTo>
                  <a:pt x="6858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914400"/>
                </a:lnTo>
                <a:lnTo>
                  <a:pt x="914400" y="457200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914400" y="457200"/>
                </a:lnTo>
                <a:lnTo>
                  <a:pt x="685800" y="91440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10270" y="2725470"/>
          <a:ext cx="2743200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B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F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I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6550" y="2858100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509" y="277682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40" h="162560">
                <a:moveTo>
                  <a:pt x="0" y="0"/>
                </a:moveTo>
                <a:lnTo>
                  <a:pt x="0" y="162560"/>
                </a:lnTo>
                <a:lnTo>
                  <a:pt x="243840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7800" y="3658199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114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8600" y="0"/>
                </a:lnTo>
                <a:lnTo>
                  <a:pt x="228600" y="914400"/>
                </a:lnTo>
                <a:lnTo>
                  <a:pt x="114300" y="9144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2100" y="3801710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0"/>
                </a:moveTo>
                <a:lnTo>
                  <a:pt x="0" y="453389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0820" y="4243670"/>
            <a:ext cx="162560" cy="243840"/>
          </a:xfrm>
          <a:custGeom>
            <a:avLst/>
            <a:gdLst/>
            <a:ahLst/>
            <a:cxnLst/>
            <a:rect l="l" t="t" r="r" b="b"/>
            <a:pathLst>
              <a:path w="162560" h="243839">
                <a:moveTo>
                  <a:pt x="162559" y="0"/>
                </a:moveTo>
                <a:lnTo>
                  <a:pt x="0" y="0"/>
                </a:lnTo>
                <a:lnTo>
                  <a:pt x="81279" y="24384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5500" y="1491579"/>
            <a:ext cx="5014595" cy="110617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920"/>
              </a:spcBef>
            </a:pPr>
            <a:r>
              <a:rPr sz="2800" spc="-5" dirty="0">
                <a:latin typeface="Arial"/>
                <a:cs typeface="Arial"/>
              </a:rPr>
              <a:t>See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cuda-image-rotation.cu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378835" algn="l"/>
              </a:tabLst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	Shared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23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32225" y="39916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827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8600" y="2743800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B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F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I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13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200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85800" y="0"/>
                </a:moveTo>
                <a:lnTo>
                  <a:pt x="6858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914400"/>
                </a:lnTo>
                <a:lnTo>
                  <a:pt x="914400" y="457200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914400" y="457200"/>
                </a:lnTo>
                <a:lnTo>
                  <a:pt x="685800" y="91440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3658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0" y="45725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2109" y="3658199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514350" y="0"/>
                </a:moveTo>
                <a:lnTo>
                  <a:pt x="51435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514350" y="685800"/>
                </a:lnTo>
                <a:lnTo>
                  <a:pt x="514350" y="914400"/>
                </a:lnTo>
                <a:lnTo>
                  <a:pt x="685800" y="457200"/>
                </a:lnTo>
                <a:lnTo>
                  <a:pt x="51435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2109" y="3658199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0" y="228600"/>
                </a:moveTo>
                <a:lnTo>
                  <a:pt x="514350" y="228600"/>
                </a:lnTo>
                <a:lnTo>
                  <a:pt x="514350" y="0"/>
                </a:lnTo>
                <a:lnTo>
                  <a:pt x="685800" y="457200"/>
                </a:lnTo>
                <a:lnTo>
                  <a:pt x="514350" y="914400"/>
                </a:lnTo>
                <a:lnTo>
                  <a:pt x="514350" y="685800"/>
                </a:lnTo>
                <a:lnTo>
                  <a:pt x="0" y="68580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2109" y="3658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7909" y="45725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5500" y="1491579"/>
            <a:ext cx="5014595" cy="110617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920"/>
              </a:spcBef>
            </a:pPr>
            <a:r>
              <a:rPr sz="2800" spc="-5" dirty="0">
                <a:latin typeface="Arial"/>
                <a:cs typeface="Arial"/>
              </a:rPr>
              <a:t>See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cuda-image-rotation.cu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378835" algn="l"/>
              </a:tabLst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	Shared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3500" y="2298030"/>
            <a:ext cx="161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54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154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75625" y="30772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15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54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75625" y="39916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B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54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154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75625" y="4897199"/>
            <a:ext cx="394970" cy="2647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010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010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61225" y="3068399"/>
            <a:ext cx="394970" cy="2647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01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10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61225" y="3991690"/>
            <a:ext cx="394970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010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10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261225" y="4914979"/>
            <a:ext cx="394970" cy="2279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866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6600" y="2743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346825" y="3059509"/>
            <a:ext cx="394970" cy="2832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86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6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346825" y="3982799"/>
            <a:ext cx="394970" cy="2647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H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66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6600" y="4572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346825" y="4970860"/>
            <a:ext cx="394970" cy="118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Arial"/>
                <a:cs typeface="Arial"/>
              </a:rPr>
              <a:t>I</a:t>
            </a:r>
            <a:endParaRPr sz="2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43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85800" y="0"/>
                </a:moveTo>
                <a:lnTo>
                  <a:pt x="685800" y="228600"/>
                </a:lnTo>
                <a:lnTo>
                  <a:pt x="0" y="22860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914400"/>
                </a:lnTo>
                <a:lnTo>
                  <a:pt x="914400" y="457200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43600" y="3658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914400" y="457200"/>
                </a:lnTo>
                <a:lnTo>
                  <a:pt x="685800" y="91440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3600" y="3658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0" y="45725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2000" y="3658199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914400" y="0"/>
                </a:lnTo>
                <a:lnTo>
                  <a:pt x="914400" y="228600"/>
                </a:lnTo>
                <a:lnTo>
                  <a:pt x="457200" y="2286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9950" y="3772499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1909" y="369122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39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15400" y="2743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914400" y="0"/>
                </a:lnTo>
                <a:lnTo>
                  <a:pt x="914400" y="228600"/>
                </a:lnTo>
                <a:lnTo>
                  <a:pt x="457200" y="228600"/>
                </a:lnTo>
                <a:close/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23350" y="2858100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65309" y="277682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40" h="162560">
                <a:moveTo>
                  <a:pt x="0" y="0"/>
                </a:moveTo>
                <a:lnTo>
                  <a:pt x="0" y="162560"/>
                </a:lnTo>
                <a:lnTo>
                  <a:pt x="243840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2720"/>
            <a:ext cx="3996054" cy="84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Array of Structures </a:t>
            </a:r>
            <a:r>
              <a:rPr sz="2800" spc="-10" dirty="0">
                <a:latin typeface="Arial"/>
                <a:cs typeface="Arial"/>
              </a:rPr>
              <a:t>(AoS)  </a:t>
            </a:r>
            <a:r>
              <a:rPr sz="2800" spc="-5" dirty="0">
                <a:latin typeface="Arial"/>
                <a:cs typeface="Arial"/>
              </a:rPr>
              <a:t>containing three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floats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6358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468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611720"/>
            <a:ext cx="4124960" cy="15963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44500" marR="5080">
              <a:lnSpc>
                <a:spcPts val="267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Think </a:t>
            </a:r>
            <a:r>
              <a:rPr sz="2400" dirty="0">
                <a:latin typeface="Arial"/>
                <a:cs typeface="Arial"/>
              </a:rPr>
              <a:t>x, </a:t>
            </a:r>
            <a:r>
              <a:rPr sz="2400" spc="-90" dirty="0">
                <a:latin typeface="Arial"/>
                <a:cs typeface="Arial"/>
              </a:rPr>
              <a:t>y, </a:t>
            </a:r>
            <a:r>
              <a:rPr sz="2400" dirty="0">
                <a:latin typeface="Arial"/>
                <a:cs typeface="Arial"/>
              </a:rPr>
              <a:t>z </a:t>
            </a:r>
            <a:r>
              <a:rPr sz="2400" spc="-5" dirty="0">
                <a:latin typeface="Arial"/>
                <a:cs typeface="Arial"/>
              </a:rPr>
              <a:t>as coordinates 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12700" marR="73025">
              <a:lnSpc>
                <a:spcPts val="3130"/>
              </a:lnSpc>
              <a:spcBef>
                <a:spcPts val="575"/>
              </a:spcBef>
            </a:pPr>
            <a:r>
              <a:rPr sz="2800" spc="-5" dirty="0">
                <a:latin typeface="Arial"/>
                <a:cs typeface="Arial"/>
              </a:rPr>
              <a:t>Each memory transaction  read data that is not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4959" y="299050"/>
            <a:ext cx="4480560" cy="381635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639445" marR="2339340" indent="-457200">
              <a:lnSpc>
                <a:spcPts val="1810"/>
              </a:lnSpc>
              <a:spcBef>
                <a:spcPts val="1320"/>
              </a:spcBef>
            </a:pPr>
            <a:r>
              <a:rPr sz="1600" b="1" spc="-5" dirty="0">
                <a:latin typeface="Courier New"/>
                <a:cs typeface="Courier New"/>
              </a:rPr>
              <a:t>typedef 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y;  </a:t>
            </a: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z;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77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point3d;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82245">
              <a:lnSpc>
                <a:spcPts val="1864"/>
              </a:lnSpc>
              <a:spcBef>
                <a:spcPts val="5"/>
              </a:spcBef>
              <a:tabLst>
                <a:tab pos="426084" algn="l"/>
                <a:tab pos="14490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global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compute( point3d *points, </a:t>
            </a: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39445" marR="1150620">
              <a:lnSpc>
                <a:spcPct val="944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 = </a:t>
            </a:r>
            <a:r>
              <a:rPr sz="1600" spc="-5" dirty="0">
                <a:latin typeface="Courier New"/>
                <a:cs typeface="Courier New"/>
              </a:rPr>
              <a:t>threadIdx.x;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x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y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points[i].y;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z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points[i].z;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/* use x, y, </a:t>
            </a:r>
            <a:r>
              <a:rPr sz="1600" dirty="0">
                <a:latin typeface="Courier New"/>
                <a:cs typeface="Courier New"/>
              </a:rPr>
              <a:t>z …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4247480"/>
            <a:ext cx="331914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700" spc="-7" baseline="12345" dirty="0">
                <a:latin typeface="Arial"/>
                <a:cs typeface="Arial"/>
              </a:rPr>
              <a:t>–	</a:t>
            </a:r>
            <a:r>
              <a:rPr sz="2400" spc="-5" dirty="0">
                <a:latin typeface="Arial"/>
                <a:cs typeface="Arial"/>
              </a:rPr>
              <a:t>Low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6172799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4822" y="41969"/>
                </a:lnTo>
                <a:lnTo>
                  <a:pt x="17621" y="78581"/>
                </a:lnTo>
                <a:lnTo>
                  <a:pt x="35897" y="104477"/>
                </a:lnTo>
                <a:lnTo>
                  <a:pt x="57150" y="114299"/>
                </a:lnTo>
                <a:lnTo>
                  <a:pt x="285750" y="114299"/>
                </a:lnTo>
                <a:lnTo>
                  <a:pt x="306466" y="124122"/>
                </a:lnTo>
                <a:lnTo>
                  <a:pt x="324802" y="150018"/>
                </a:lnTo>
                <a:lnTo>
                  <a:pt x="337899" y="186630"/>
                </a:lnTo>
                <a:lnTo>
                  <a:pt x="342900" y="228599"/>
                </a:lnTo>
                <a:lnTo>
                  <a:pt x="347722" y="186630"/>
                </a:lnTo>
                <a:lnTo>
                  <a:pt x="360521" y="150018"/>
                </a:lnTo>
                <a:lnTo>
                  <a:pt x="378797" y="124122"/>
                </a:lnTo>
                <a:lnTo>
                  <a:pt x="400050" y="114299"/>
                </a:lnTo>
                <a:lnTo>
                  <a:pt x="628650" y="114299"/>
                </a:lnTo>
                <a:lnTo>
                  <a:pt x="649366" y="104477"/>
                </a:lnTo>
                <a:lnTo>
                  <a:pt x="667702" y="78581"/>
                </a:lnTo>
                <a:lnTo>
                  <a:pt x="680799" y="41969"/>
                </a:lnTo>
                <a:lnTo>
                  <a:pt x="68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09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6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67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834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25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83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500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41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080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99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660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57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240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15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9820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25029" y="5697629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991869" y="6433718"/>
            <a:ext cx="98551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latin typeface="Courier New"/>
                <a:cs typeface="Courier New"/>
              </a:rPr>
              <a:t>points[0]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25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2720"/>
            <a:ext cx="3996054" cy="84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Array of Structures </a:t>
            </a:r>
            <a:r>
              <a:rPr sz="2800" spc="-10" dirty="0">
                <a:latin typeface="Arial"/>
                <a:cs typeface="Arial"/>
              </a:rPr>
              <a:t>(AoS)  </a:t>
            </a:r>
            <a:r>
              <a:rPr sz="2800" spc="-5" dirty="0">
                <a:latin typeface="Arial"/>
                <a:cs typeface="Arial"/>
              </a:rPr>
              <a:t>containing three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floats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6358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468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611720"/>
            <a:ext cx="4124960" cy="15963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44500" marR="5080">
              <a:lnSpc>
                <a:spcPts val="267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Think </a:t>
            </a:r>
            <a:r>
              <a:rPr sz="2400" dirty="0">
                <a:latin typeface="Arial"/>
                <a:cs typeface="Arial"/>
              </a:rPr>
              <a:t>x, </a:t>
            </a:r>
            <a:r>
              <a:rPr sz="2400" spc="-90" dirty="0">
                <a:latin typeface="Arial"/>
                <a:cs typeface="Arial"/>
              </a:rPr>
              <a:t>y, </a:t>
            </a:r>
            <a:r>
              <a:rPr sz="2400" dirty="0">
                <a:latin typeface="Arial"/>
                <a:cs typeface="Arial"/>
              </a:rPr>
              <a:t>z </a:t>
            </a:r>
            <a:r>
              <a:rPr sz="2400" spc="-5" dirty="0">
                <a:latin typeface="Arial"/>
                <a:cs typeface="Arial"/>
              </a:rPr>
              <a:t>as coordinates 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12700" marR="73025">
              <a:lnSpc>
                <a:spcPts val="3130"/>
              </a:lnSpc>
              <a:spcBef>
                <a:spcPts val="575"/>
              </a:spcBef>
            </a:pPr>
            <a:r>
              <a:rPr sz="2800" spc="-5" dirty="0">
                <a:latin typeface="Arial"/>
                <a:cs typeface="Arial"/>
              </a:rPr>
              <a:t>Each memory transaction  read data that is not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4959" y="299050"/>
            <a:ext cx="4480560" cy="381635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639445" marR="2339340" indent="-457200">
              <a:lnSpc>
                <a:spcPts val="1810"/>
              </a:lnSpc>
              <a:spcBef>
                <a:spcPts val="1320"/>
              </a:spcBef>
            </a:pPr>
            <a:r>
              <a:rPr sz="1600" b="1" spc="-5" dirty="0">
                <a:latin typeface="Courier New"/>
                <a:cs typeface="Courier New"/>
              </a:rPr>
              <a:t>typedef 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y;  </a:t>
            </a: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z;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77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point3d;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82245">
              <a:lnSpc>
                <a:spcPts val="1864"/>
              </a:lnSpc>
              <a:spcBef>
                <a:spcPts val="5"/>
              </a:spcBef>
              <a:tabLst>
                <a:tab pos="426084" algn="l"/>
                <a:tab pos="14490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global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compute( point3d *points, </a:t>
            </a: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39445" marR="1150620">
              <a:lnSpc>
                <a:spcPct val="944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 = </a:t>
            </a:r>
            <a:r>
              <a:rPr sz="1600" spc="-5" dirty="0">
                <a:latin typeface="Courier New"/>
                <a:cs typeface="Courier New"/>
              </a:rPr>
              <a:t>threadIdx.x;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x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y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points[i].y;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z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points[i].z;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/* use x, y, </a:t>
            </a:r>
            <a:r>
              <a:rPr sz="1600" dirty="0">
                <a:latin typeface="Courier New"/>
                <a:cs typeface="Courier New"/>
              </a:rPr>
              <a:t>z …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4247480"/>
            <a:ext cx="332867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700" spc="-7" baseline="12345" dirty="0">
                <a:latin typeface="Arial"/>
                <a:cs typeface="Arial"/>
              </a:rPr>
              <a:t>–	</a:t>
            </a:r>
            <a:r>
              <a:rPr sz="2400" spc="-5" dirty="0">
                <a:latin typeface="Arial"/>
                <a:cs typeface="Arial"/>
              </a:rPr>
              <a:t>Low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9702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6172799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4822" y="41969"/>
                </a:lnTo>
                <a:lnTo>
                  <a:pt x="17621" y="78581"/>
                </a:lnTo>
                <a:lnTo>
                  <a:pt x="35897" y="104477"/>
                </a:lnTo>
                <a:lnTo>
                  <a:pt x="57150" y="114299"/>
                </a:lnTo>
                <a:lnTo>
                  <a:pt x="285750" y="114299"/>
                </a:lnTo>
                <a:lnTo>
                  <a:pt x="306466" y="124122"/>
                </a:lnTo>
                <a:lnTo>
                  <a:pt x="324802" y="150018"/>
                </a:lnTo>
                <a:lnTo>
                  <a:pt x="337899" y="186630"/>
                </a:lnTo>
                <a:lnTo>
                  <a:pt x="342900" y="228599"/>
                </a:lnTo>
                <a:lnTo>
                  <a:pt x="347722" y="186630"/>
                </a:lnTo>
                <a:lnTo>
                  <a:pt x="360521" y="150018"/>
                </a:lnTo>
                <a:lnTo>
                  <a:pt x="378797" y="124122"/>
                </a:lnTo>
                <a:lnTo>
                  <a:pt x="400050" y="114299"/>
                </a:lnTo>
                <a:lnTo>
                  <a:pt x="628650" y="114299"/>
                </a:lnTo>
                <a:lnTo>
                  <a:pt x="649366" y="104477"/>
                </a:lnTo>
                <a:lnTo>
                  <a:pt x="667702" y="78581"/>
                </a:lnTo>
                <a:lnTo>
                  <a:pt x="680799" y="41969"/>
                </a:lnTo>
                <a:lnTo>
                  <a:pt x="68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241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906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821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48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401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06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980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64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560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22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140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80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720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38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300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967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25029" y="5697629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991869" y="6433718"/>
            <a:ext cx="98551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latin typeface="Courier New"/>
                <a:cs typeface="Courier New"/>
              </a:rPr>
              <a:t>points[0]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2720"/>
            <a:ext cx="3996054" cy="84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Array of Structures </a:t>
            </a:r>
            <a:r>
              <a:rPr sz="2800" spc="-10" dirty="0">
                <a:latin typeface="Arial"/>
                <a:cs typeface="Arial"/>
              </a:rPr>
              <a:t>(AoS)  </a:t>
            </a:r>
            <a:r>
              <a:rPr sz="2800" spc="-5" dirty="0">
                <a:latin typeface="Arial"/>
                <a:cs typeface="Arial"/>
              </a:rPr>
              <a:t>containing three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floats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6358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468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611720"/>
            <a:ext cx="4124960" cy="15963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44500" marR="5080">
              <a:lnSpc>
                <a:spcPts val="267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Think </a:t>
            </a:r>
            <a:r>
              <a:rPr sz="2400" dirty="0">
                <a:latin typeface="Arial"/>
                <a:cs typeface="Arial"/>
              </a:rPr>
              <a:t>x, </a:t>
            </a:r>
            <a:r>
              <a:rPr sz="2400" spc="-90" dirty="0">
                <a:latin typeface="Arial"/>
                <a:cs typeface="Arial"/>
              </a:rPr>
              <a:t>y, </a:t>
            </a:r>
            <a:r>
              <a:rPr sz="2400" dirty="0">
                <a:latin typeface="Arial"/>
                <a:cs typeface="Arial"/>
              </a:rPr>
              <a:t>z </a:t>
            </a:r>
            <a:r>
              <a:rPr sz="2400" spc="-5" dirty="0">
                <a:latin typeface="Arial"/>
                <a:cs typeface="Arial"/>
              </a:rPr>
              <a:t>as coordinates 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12700" marR="73025">
              <a:lnSpc>
                <a:spcPts val="3130"/>
              </a:lnSpc>
              <a:spcBef>
                <a:spcPts val="575"/>
              </a:spcBef>
            </a:pPr>
            <a:r>
              <a:rPr sz="2800" spc="-5" dirty="0">
                <a:latin typeface="Arial"/>
                <a:cs typeface="Arial"/>
              </a:rPr>
              <a:t>Each memory transaction  read data that is not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4959" y="299050"/>
            <a:ext cx="4480560" cy="381635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639445" marR="2339340" indent="-457200">
              <a:lnSpc>
                <a:spcPts val="1810"/>
              </a:lnSpc>
              <a:spcBef>
                <a:spcPts val="1320"/>
              </a:spcBef>
            </a:pPr>
            <a:r>
              <a:rPr sz="1600" b="1" spc="-5" dirty="0">
                <a:latin typeface="Courier New"/>
                <a:cs typeface="Courier New"/>
              </a:rPr>
              <a:t>typedef 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y;  </a:t>
            </a: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z;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77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point3d;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82245">
              <a:lnSpc>
                <a:spcPts val="1864"/>
              </a:lnSpc>
              <a:spcBef>
                <a:spcPts val="5"/>
              </a:spcBef>
              <a:tabLst>
                <a:tab pos="426084" algn="l"/>
                <a:tab pos="14490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global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compute( point3d *points, </a:t>
            </a: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39445" marR="1150620">
              <a:lnSpc>
                <a:spcPct val="944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 = </a:t>
            </a:r>
            <a:r>
              <a:rPr sz="1600" spc="-5" dirty="0">
                <a:latin typeface="Courier New"/>
                <a:cs typeface="Courier New"/>
              </a:rPr>
              <a:t>threadIdx.x;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x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y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points[i].y;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z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points[i].z;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/* use x, y, </a:t>
            </a:r>
            <a:r>
              <a:rPr sz="1600" dirty="0">
                <a:latin typeface="Courier New"/>
                <a:cs typeface="Courier New"/>
              </a:rPr>
              <a:t>z …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4247480"/>
            <a:ext cx="3338829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700" spc="-7" baseline="12345" dirty="0">
                <a:latin typeface="Arial"/>
                <a:cs typeface="Arial"/>
              </a:rPr>
              <a:t>–	</a:t>
            </a:r>
            <a:r>
              <a:rPr sz="2400" spc="-5" dirty="0">
                <a:latin typeface="Arial"/>
                <a:cs typeface="Arial"/>
              </a:rPr>
              <a:t>Low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97916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6172799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0"/>
                </a:moveTo>
                <a:lnTo>
                  <a:pt x="4822" y="41969"/>
                </a:lnTo>
                <a:lnTo>
                  <a:pt x="17621" y="78581"/>
                </a:lnTo>
                <a:lnTo>
                  <a:pt x="35897" y="104477"/>
                </a:lnTo>
                <a:lnTo>
                  <a:pt x="57150" y="114299"/>
                </a:lnTo>
                <a:lnTo>
                  <a:pt x="285750" y="114299"/>
                </a:lnTo>
                <a:lnTo>
                  <a:pt x="306466" y="124122"/>
                </a:lnTo>
                <a:lnTo>
                  <a:pt x="324802" y="150018"/>
                </a:lnTo>
                <a:lnTo>
                  <a:pt x="337899" y="186630"/>
                </a:lnTo>
                <a:lnTo>
                  <a:pt x="342900" y="228599"/>
                </a:lnTo>
                <a:lnTo>
                  <a:pt x="347722" y="186630"/>
                </a:lnTo>
                <a:lnTo>
                  <a:pt x="360521" y="150018"/>
                </a:lnTo>
                <a:lnTo>
                  <a:pt x="378797" y="124122"/>
                </a:lnTo>
                <a:lnTo>
                  <a:pt x="400050" y="114299"/>
                </a:lnTo>
                <a:lnTo>
                  <a:pt x="628650" y="114299"/>
                </a:lnTo>
                <a:lnTo>
                  <a:pt x="649366" y="104477"/>
                </a:lnTo>
                <a:lnTo>
                  <a:pt x="667702" y="78581"/>
                </a:lnTo>
                <a:lnTo>
                  <a:pt x="680799" y="41969"/>
                </a:lnTo>
                <a:lnTo>
                  <a:pt x="68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5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718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63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298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21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878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79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459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37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039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95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619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53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199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112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779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25029" y="5697629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991869" y="6433718"/>
            <a:ext cx="98551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latin typeface="Courier New"/>
                <a:cs typeface="Courier New"/>
              </a:rPr>
              <a:t>points[0]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133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22720"/>
            <a:ext cx="3977640" cy="21285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Structure of </a:t>
            </a:r>
            <a:r>
              <a:rPr sz="2800" dirty="0">
                <a:latin typeface="Arial"/>
                <a:cs typeface="Arial"/>
              </a:rPr>
              <a:t>Arrays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(SoA)  containing three arrays  of floats</a:t>
            </a:r>
            <a:endParaRPr sz="2800">
              <a:latin typeface="Arial"/>
              <a:cs typeface="Arial"/>
            </a:endParaRPr>
          </a:p>
          <a:p>
            <a:pPr marL="12700" marR="417195">
              <a:lnSpc>
                <a:spcPts val="3120"/>
              </a:lnSpc>
              <a:spcBef>
                <a:spcPts val="720"/>
              </a:spcBef>
            </a:pPr>
            <a:r>
              <a:rPr sz="2800" spc="-5" dirty="0">
                <a:latin typeface="Arial"/>
                <a:cs typeface="Arial"/>
              </a:rPr>
              <a:t>Memory accesses </a:t>
            </a:r>
            <a:r>
              <a:rPr sz="2800" dirty="0">
                <a:latin typeface="Arial"/>
                <a:cs typeface="Arial"/>
              </a:rPr>
              <a:t>can  </a:t>
            </a:r>
            <a:r>
              <a:rPr sz="2800" spc="-5" dirty="0">
                <a:latin typeface="Arial"/>
                <a:cs typeface="Arial"/>
              </a:rPr>
              <a:t>now be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coalesced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800" y="299050"/>
            <a:ext cx="4617720" cy="404622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639445" marR="2476500" indent="-457200">
              <a:lnSpc>
                <a:spcPts val="1810"/>
              </a:lnSpc>
              <a:spcBef>
                <a:spcPts val="1320"/>
              </a:spcBef>
            </a:pPr>
            <a:r>
              <a:rPr sz="1600" b="1" spc="-5" dirty="0">
                <a:latin typeface="Courier New"/>
                <a:cs typeface="Courier New"/>
              </a:rPr>
              <a:t>typedef 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*y;  </a:t>
            </a: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*z;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77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points3d;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82245">
              <a:lnSpc>
                <a:spcPts val="1864"/>
              </a:lnSpc>
              <a:spcBef>
                <a:spcPts val="5"/>
              </a:spcBef>
              <a:tabLst>
                <a:tab pos="426084" algn="l"/>
                <a:tab pos="14490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global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compute( points3d *points, </a:t>
            </a: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39445" marR="1165860">
              <a:lnSpc>
                <a:spcPct val="944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 = </a:t>
            </a:r>
            <a:r>
              <a:rPr sz="1600" spc="-5" dirty="0">
                <a:latin typeface="Courier New"/>
                <a:cs typeface="Courier New"/>
              </a:rPr>
              <a:t>threadIdx.x;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x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points-&gt;x[i];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y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points-&gt;y[i];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z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points-&gt;z[i];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/* use x, y, </a:t>
            </a:r>
            <a:r>
              <a:rPr sz="1600" dirty="0">
                <a:latin typeface="Courier New"/>
                <a:cs typeface="Courier New"/>
              </a:rPr>
              <a:t>z …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2160" y="4951060"/>
            <a:ext cx="237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43000" y="5715599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43000" y="6172799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0"/>
                </a:moveTo>
                <a:lnTo>
                  <a:pt x="13096" y="41969"/>
                </a:lnTo>
                <a:lnTo>
                  <a:pt x="47625" y="78581"/>
                </a:lnTo>
                <a:lnTo>
                  <a:pt x="96440" y="104477"/>
                </a:lnTo>
                <a:lnTo>
                  <a:pt x="152400" y="114299"/>
                </a:lnTo>
                <a:lnTo>
                  <a:pt x="762000" y="114299"/>
                </a:lnTo>
                <a:lnTo>
                  <a:pt x="817959" y="124122"/>
                </a:lnTo>
                <a:lnTo>
                  <a:pt x="866775" y="150018"/>
                </a:lnTo>
                <a:lnTo>
                  <a:pt x="901303" y="186630"/>
                </a:lnTo>
                <a:lnTo>
                  <a:pt x="914400" y="228599"/>
                </a:lnTo>
                <a:lnTo>
                  <a:pt x="927496" y="186630"/>
                </a:lnTo>
                <a:lnTo>
                  <a:pt x="962025" y="150018"/>
                </a:lnTo>
                <a:lnTo>
                  <a:pt x="1010840" y="124122"/>
                </a:lnTo>
                <a:lnTo>
                  <a:pt x="1066800" y="114299"/>
                </a:lnTo>
                <a:lnTo>
                  <a:pt x="1676400" y="114299"/>
                </a:lnTo>
                <a:lnTo>
                  <a:pt x="1732359" y="104477"/>
                </a:lnTo>
                <a:lnTo>
                  <a:pt x="1781175" y="78581"/>
                </a:lnTo>
                <a:lnTo>
                  <a:pt x="1815703" y="41969"/>
                </a:ln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9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76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5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62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1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48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67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834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53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20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39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6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25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92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115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9781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49069" y="6433718"/>
            <a:ext cx="10922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latin typeface="Courier New"/>
                <a:cs typeface="Courier New"/>
              </a:rPr>
              <a:t>points.x[]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28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133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22720"/>
            <a:ext cx="3977640" cy="21285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Structure of </a:t>
            </a:r>
            <a:r>
              <a:rPr sz="2800" dirty="0">
                <a:latin typeface="Arial"/>
                <a:cs typeface="Arial"/>
              </a:rPr>
              <a:t>Arrays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(SoA)  containing three arrays  of floats</a:t>
            </a:r>
            <a:endParaRPr sz="2800">
              <a:latin typeface="Arial"/>
              <a:cs typeface="Arial"/>
            </a:endParaRPr>
          </a:p>
          <a:p>
            <a:pPr marL="12700" marR="417195">
              <a:lnSpc>
                <a:spcPts val="3120"/>
              </a:lnSpc>
              <a:spcBef>
                <a:spcPts val="720"/>
              </a:spcBef>
            </a:pPr>
            <a:r>
              <a:rPr sz="2800" spc="-5" dirty="0">
                <a:latin typeface="Arial"/>
                <a:cs typeface="Arial"/>
              </a:rPr>
              <a:t>Memory accesses </a:t>
            </a:r>
            <a:r>
              <a:rPr sz="2800" dirty="0">
                <a:latin typeface="Arial"/>
                <a:cs typeface="Arial"/>
              </a:rPr>
              <a:t>can  </a:t>
            </a:r>
            <a:r>
              <a:rPr sz="2800" spc="-5" dirty="0">
                <a:latin typeface="Arial"/>
                <a:cs typeface="Arial"/>
              </a:rPr>
              <a:t>now be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coalesced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2160" y="4951060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Addresses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43000" y="5715599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43000" y="6172799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0"/>
                </a:moveTo>
                <a:lnTo>
                  <a:pt x="13096" y="41969"/>
                </a:lnTo>
                <a:lnTo>
                  <a:pt x="47625" y="78581"/>
                </a:lnTo>
                <a:lnTo>
                  <a:pt x="96440" y="104477"/>
                </a:lnTo>
                <a:lnTo>
                  <a:pt x="152400" y="114299"/>
                </a:lnTo>
                <a:lnTo>
                  <a:pt x="762000" y="114299"/>
                </a:lnTo>
                <a:lnTo>
                  <a:pt x="817959" y="124122"/>
                </a:lnTo>
                <a:lnTo>
                  <a:pt x="866775" y="150018"/>
                </a:lnTo>
                <a:lnTo>
                  <a:pt x="901303" y="186630"/>
                </a:lnTo>
                <a:lnTo>
                  <a:pt x="914400" y="228599"/>
                </a:lnTo>
                <a:lnTo>
                  <a:pt x="927496" y="186630"/>
                </a:lnTo>
                <a:lnTo>
                  <a:pt x="962025" y="150018"/>
                </a:lnTo>
                <a:lnTo>
                  <a:pt x="1010840" y="124122"/>
                </a:lnTo>
                <a:lnTo>
                  <a:pt x="1066800" y="114299"/>
                </a:lnTo>
                <a:lnTo>
                  <a:pt x="1676400" y="114299"/>
                </a:lnTo>
                <a:lnTo>
                  <a:pt x="1732359" y="104477"/>
                </a:lnTo>
                <a:lnTo>
                  <a:pt x="1781175" y="78581"/>
                </a:lnTo>
                <a:lnTo>
                  <a:pt x="1815703" y="41969"/>
                </a:ln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73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2760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59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13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45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99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31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85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17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71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3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57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89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43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757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295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57800" y="299050"/>
            <a:ext cx="4617720" cy="404622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39445" marR="2476500" indent="-457200">
              <a:lnSpc>
                <a:spcPct val="94400"/>
              </a:lnSpc>
              <a:spcBef>
                <a:spcPts val="1275"/>
              </a:spcBef>
            </a:pPr>
            <a:r>
              <a:rPr sz="1600" b="1" spc="-5" dirty="0">
                <a:latin typeface="Courier New"/>
                <a:cs typeface="Courier New"/>
              </a:rPr>
              <a:t>typedef 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*y;  </a:t>
            </a: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*z;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points3d;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82245">
              <a:lnSpc>
                <a:spcPts val="1864"/>
              </a:lnSpc>
              <a:tabLst>
                <a:tab pos="426084" algn="l"/>
                <a:tab pos="14490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global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compute( points3d *points, </a:t>
            </a: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39445" marR="1165860">
              <a:lnSpc>
                <a:spcPct val="944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 = </a:t>
            </a:r>
            <a:r>
              <a:rPr sz="1600" spc="-5" dirty="0">
                <a:latin typeface="Courier New"/>
                <a:cs typeface="Courier New"/>
              </a:rPr>
              <a:t>threadIdx.x;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x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points-&gt;x[i];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y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points-&gt;y[i];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z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points-&gt;z[i];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/* use x, y, </a:t>
            </a:r>
            <a:r>
              <a:rPr sz="1600" dirty="0">
                <a:latin typeface="Courier New"/>
                <a:cs typeface="Courier New"/>
              </a:rPr>
              <a:t>z …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9069" y="6433718"/>
            <a:ext cx="10922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latin typeface="Courier New"/>
                <a:cs typeface="Courier New"/>
              </a:rPr>
              <a:t>points.x[]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29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613500"/>
            <a:ext cx="9620250" cy="554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12071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289" y="217045"/>
            <a:ext cx="7478395" cy="13322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784350">
              <a:lnSpc>
                <a:spcPct val="100000"/>
              </a:lnSpc>
              <a:spcBef>
                <a:spcPts val="1105"/>
              </a:spcBef>
              <a:tabLst>
                <a:tab pos="3959225" algn="l"/>
                <a:tab pos="4735830" algn="l"/>
              </a:tabLst>
            </a:pPr>
            <a:r>
              <a:rPr spc="-5" dirty="0"/>
              <a:t>Solution	#0	(naive)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00000"/>
                </a:solidFill>
              </a:rPr>
              <a:t>Thread </a:t>
            </a:r>
            <a:r>
              <a:rPr sz="2800" dirty="0">
                <a:solidFill>
                  <a:srgbClr val="000000"/>
                </a:solidFill>
              </a:rPr>
              <a:t>0 </a:t>
            </a:r>
            <a:r>
              <a:rPr sz="2800" spc="-5" dirty="0">
                <a:solidFill>
                  <a:srgbClr val="000000"/>
                </a:solidFill>
              </a:rPr>
              <a:t>of each block computes the local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sum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554320"/>
            <a:ext cx="2199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133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22720"/>
            <a:ext cx="3977640" cy="21285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Structure of </a:t>
            </a:r>
            <a:r>
              <a:rPr sz="2800" dirty="0">
                <a:latin typeface="Arial"/>
                <a:cs typeface="Arial"/>
              </a:rPr>
              <a:t>Arrays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(SoA)  containing three arrays  of floats</a:t>
            </a:r>
            <a:endParaRPr sz="2800">
              <a:latin typeface="Arial"/>
              <a:cs typeface="Arial"/>
            </a:endParaRPr>
          </a:p>
          <a:p>
            <a:pPr marL="12700" marR="417195">
              <a:lnSpc>
                <a:spcPts val="3120"/>
              </a:lnSpc>
              <a:spcBef>
                <a:spcPts val="720"/>
              </a:spcBef>
            </a:pPr>
            <a:r>
              <a:rPr sz="2800" spc="-5" dirty="0">
                <a:latin typeface="Arial"/>
                <a:cs typeface="Arial"/>
              </a:rPr>
              <a:t>Memory accesses </a:t>
            </a:r>
            <a:r>
              <a:rPr sz="2800" dirty="0">
                <a:latin typeface="Arial"/>
                <a:cs typeface="Arial"/>
              </a:rPr>
              <a:t>can  </a:t>
            </a:r>
            <a:r>
              <a:rPr sz="2800" spc="-5" dirty="0">
                <a:latin typeface="Arial"/>
                <a:cs typeface="Arial"/>
              </a:rPr>
              <a:t>now be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coalesced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2160" y="4951060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Addresses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43000" y="5715599"/>
          <a:ext cx="5486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485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410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43000" y="6172799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0"/>
                </a:moveTo>
                <a:lnTo>
                  <a:pt x="13096" y="41969"/>
                </a:lnTo>
                <a:lnTo>
                  <a:pt x="47625" y="78581"/>
                </a:lnTo>
                <a:lnTo>
                  <a:pt x="96440" y="104477"/>
                </a:lnTo>
                <a:lnTo>
                  <a:pt x="152400" y="114299"/>
                </a:lnTo>
                <a:lnTo>
                  <a:pt x="762000" y="114299"/>
                </a:lnTo>
                <a:lnTo>
                  <a:pt x="817959" y="124122"/>
                </a:lnTo>
                <a:lnTo>
                  <a:pt x="866775" y="150018"/>
                </a:lnTo>
                <a:lnTo>
                  <a:pt x="901303" y="186630"/>
                </a:lnTo>
                <a:lnTo>
                  <a:pt x="914400" y="228599"/>
                </a:lnTo>
                <a:lnTo>
                  <a:pt x="927496" y="186630"/>
                </a:lnTo>
                <a:lnTo>
                  <a:pt x="962025" y="150018"/>
                </a:lnTo>
                <a:lnTo>
                  <a:pt x="1010840" y="124122"/>
                </a:lnTo>
                <a:lnTo>
                  <a:pt x="1066800" y="114299"/>
                </a:lnTo>
                <a:lnTo>
                  <a:pt x="1676400" y="114299"/>
                </a:lnTo>
                <a:lnTo>
                  <a:pt x="1732359" y="104477"/>
                </a:lnTo>
                <a:lnTo>
                  <a:pt x="1781175" y="78581"/>
                </a:lnTo>
                <a:lnTo>
                  <a:pt x="1815703" y="41969"/>
                </a:ln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25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91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1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77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97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63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83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9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69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35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55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21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94120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07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2719" y="5258399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5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9379" y="555304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57800" y="299050"/>
            <a:ext cx="4617720" cy="404622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39445" marR="2476500" indent="-457200">
              <a:lnSpc>
                <a:spcPct val="94400"/>
              </a:lnSpc>
              <a:spcBef>
                <a:spcPts val="1275"/>
              </a:spcBef>
            </a:pPr>
            <a:r>
              <a:rPr sz="1600" b="1" spc="-5" dirty="0">
                <a:latin typeface="Courier New"/>
                <a:cs typeface="Courier New"/>
              </a:rPr>
              <a:t>typedef struct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spc="-5" dirty="0">
                <a:latin typeface="Courier New"/>
                <a:cs typeface="Courier New"/>
              </a:rPr>
              <a:t>*y;  </a:t>
            </a:r>
            <a:r>
              <a:rPr sz="1600" b="1" spc="-5" dirty="0">
                <a:latin typeface="Courier New"/>
                <a:cs typeface="Courier New"/>
              </a:rPr>
              <a:t>float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*z;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points3d;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82245">
              <a:lnSpc>
                <a:spcPts val="1864"/>
              </a:lnSpc>
              <a:tabLst>
                <a:tab pos="426084" algn="l"/>
                <a:tab pos="14490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global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compute( points3d *points, </a:t>
            </a: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1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39445" marR="1165860">
              <a:lnSpc>
                <a:spcPct val="944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 = </a:t>
            </a:r>
            <a:r>
              <a:rPr sz="1600" spc="-5" dirty="0">
                <a:latin typeface="Courier New"/>
                <a:cs typeface="Courier New"/>
              </a:rPr>
              <a:t>threadIdx.x;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x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points-&gt;x[i];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y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points-&gt;y[i];  </a:t>
            </a:r>
            <a:r>
              <a:rPr sz="1600" b="1" spc="-5" dirty="0">
                <a:latin typeface="Courier New"/>
                <a:cs typeface="Courier New"/>
              </a:rPr>
              <a:t>float </a:t>
            </a:r>
            <a:r>
              <a:rPr sz="1600" dirty="0">
                <a:latin typeface="Courier New"/>
                <a:cs typeface="Courier New"/>
              </a:rPr>
              <a:t>z =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points-&gt;z[i];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755"/>
              </a:lnSpc>
            </a:pPr>
            <a:r>
              <a:rPr sz="1600" spc="-5" dirty="0">
                <a:latin typeface="Courier New"/>
                <a:cs typeface="Courier New"/>
              </a:rPr>
              <a:t>/* use x, y, </a:t>
            </a:r>
            <a:r>
              <a:rPr sz="1600" dirty="0">
                <a:latin typeface="Courier New"/>
                <a:cs typeface="Courier New"/>
              </a:rPr>
              <a:t>z …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ts val="1864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9069" y="6433718"/>
            <a:ext cx="10922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latin typeface="Courier New"/>
                <a:cs typeface="Courier New"/>
              </a:rPr>
              <a:t>points.x[]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30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009" y="6856059"/>
            <a:ext cx="1545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CUDA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3859" y="6856059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703830" marR="5080" indent="-2005330">
              <a:lnSpc>
                <a:spcPts val="4920"/>
              </a:lnSpc>
              <a:spcBef>
                <a:spcPts val="560"/>
              </a:spcBef>
            </a:pPr>
            <a:r>
              <a:rPr dirty="0"/>
              <a:t>GPU </a:t>
            </a:r>
            <a:r>
              <a:rPr spc="-5" dirty="0"/>
              <a:t>memory optimization  guidelines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22720"/>
            <a:ext cx="5389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latin typeface="Arial"/>
                <a:cs typeface="Arial"/>
              </a:rPr>
              <a:t>Try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coalesce memory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accesses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2101180"/>
            <a:ext cx="153035" cy="126365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2168490"/>
            <a:ext cx="8222615" cy="12636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latin typeface="Arial"/>
                <a:cs typeface="Arial"/>
              </a:rPr>
              <a:t>Align </a:t>
            </a:r>
            <a:r>
              <a:rPr sz="2400" spc="-5" dirty="0">
                <a:latin typeface="Arial"/>
                <a:cs typeface="Arial"/>
              </a:rPr>
              <a:t>starting address (may require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padding)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2799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warp should access contiguous memory locations  Restructure your data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that it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Structure of </a:t>
            </a:r>
            <a:r>
              <a:rPr sz="2400" dirty="0">
                <a:latin typeface="Arial"/>
                <a:cs typeface="Arial"/>
              </a:rPr>
              <a:t>Arrays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(SoA)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55914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371603"/>
            <a:ext cx="8549005" cy="9613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latin typeface="Arial"/>
                <a:cs typeface="Arial"/>
              </a:rPr>
              <a:t>Have enough concurrent accesses </a:t>
            </a:r>
            <a:r>
              <a:rPr sz="2800" dirty="0">
                <a:latin typeface="Arial"/>
                <a:cs typeface="Arial"/>
              </a:rPr>
              <a:t>to saturate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bus</a:t>
            </a:r>
            <a:endParaRPr sz="28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520"/>
              </a:spcBef>
              <a:tabLst>
                <a:tab pos="443865" algn="l"/>
              </a:tabLst>
            </a:pPr>
            <a:r>
              <a:rPr sz="2700" spc="-7" baseline="12345" dirty="0">
                <a:latin typeface="Arial"/>
                <a:cs typeface="Arial"/>
              </a:rPr>
              <a:t>–	</a:t>
            </a:r>
            <a:r>
              <a:rPr sz="2400" spc="-5" dirty="0">
                <a:latin typeface="Arial"/>
                <a:cs typeface="Arial"/>
              </a:rPr>
              <a:t>Launch </a:t>
            </a:r>
            <a:r>
              <a:rPr sz="2400" spc="-10" dirty="0">
                <a:latin typeface="Arial"/>
                <a:cs typeface="Arial"/>
              </a:rPr>
              <a:t>enough </a:t>
            </a:r>
            <a:r>
              <a:rPr sz="2400" spc="-5" dirty="0">
                <a:latin typeface="Arial"/>
                <a:cs typeface="Arial"/>
              </a:rPr>
              <a:t>threads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maximize </a:t>
            </a:r>
            <a:r>
              <a:rPr sz="2400" spc="-10" dirty="0">
                <a:latin typeface="Arial"/>
                <a:cs typeface="Arial"/>
              </a:rPr>
              <a:t>throughput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" y="7258649"/>
            <a:ext cx="389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Slide </a:t>
            </a:r>
            <a:r>
              <a:rPr sz="1400" dirty="0">
                <a:latin typeface="Arial"/>
                <a:cs typeface="Arial"/>
              </a:rPr>
              <a:t>credits: Justin </a:t>
            </a:r>
            <a:r>
              <a:rPr sz="1400" spc="-5" dirty="0">
                <a:latin typeface="Arial"/>
                <a:cs typeface="Arial"/>
              </a:rPr>
              <a:t>Luitjens, NVIDIA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Corporation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009" y="6856059"/>
            <a:ext cx="1545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CUDA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3859" y="6856059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13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2160" y="554320"/>
            <a:ext cx="5986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75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090" y="182940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1723989"/>
            <a:ext cx="4126229" cy="7988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85"/>
              </a:spcBef>
            </a:pPr>
            <a:r>
              <a:rPr sz="2600" spc="5" dirty="0">
                <a:latin typeface="Arial"/>
                <a:cs typeface="Arial"/>
              </a:rPr>
              <a:t>We </a:t>
            </a:r>
            <a:r>
              <a:rPr sz="2600" spc="10" dirty="0">
                <a:latin typeface="Arial"/>
                <a:cs typeface="Arial"/>
              </a:rPr>
              <a:t>conventional concept of  </a:t>
            </a:r>
            <a:r>
              <a:rPr sz="2600" spc="15" dirty="0">
                <a:latin typeface="Arial"/>
                <a:cs typeface="Arial"/>
              </a:rPr>
              <a:t>speedup can </a:t>
            </a:r>
            <a:r>
              <a:rPr sz="2600" spc="10" dirty="0">
                <a:latin typeface="Arial"/>
                <a:cs typeface="Arial"/>
              </a:rPr>
              <a:t>not </a:t>
            </a:r>
            <a:r>
              <a:rPr sz="2600" spc="15" dirty="0">
                <a:latin typeface="Arial"/>
                <a:cs typeface="Arial"/>
              </a:rPr>
              <a:t>be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used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09" y="3611210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509" y="2558379"/>
            <a:ext cx="4475480" cy="17176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2575" marR="675640" indent="-270510">
              <a:lnSpc>
                <a:spcPts val="2520"/>
              </a:lnSpc>
              <a:spcBef>
                <a:spcPts val="340"/>
              </a:spcBef>
              <a:tabLst>
                <a:tab pos="282575" algn="l"/>
              </a:tabLst>
            </a:pPr>
            <a:r>
              <a:rPr sz="2475" spc="22" baseline="13468" dirty="0">
                <a:latin typeface="Arial"/>
                <a:cs typeface="Arial"/>
              </a:rPr>
              <a:t>–	</a:t>
            </a:r>
            <a:r>
              <a:rPr sz="2250" dirty="0">
                <a:latin typeface="Arial"/>
                <a:cs typeface="Arial"/>
              </a:rPr>
              <a:t>The program </a:t>
            </a:r>
            <a:r>
              <a:rPr sz="2250" spc="5" dirty="0">
                <a:latin typeface="Arial"/>
                <a:cs typeface="Arial"/>
              </a:rPr>
              <a:t>has </a:t>
            </a:r>
            <a:r>
              <a:rPr sz="2250" dirty="0">
                <a:latin typeface="Arial"/>
                <a:cs typeface="Arial"/>
              </a:rPr>
              <a:t>little or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no  </a:t>
            </a:r>
            <a:r>
              <a:rPr sz="2250" dirty="0">
                <a:latin typeface="Arial"/>
                <a:cs typeface="Arial"/>
              </a:rPr>
              <a:t>control over the </a:t>
            </a:r>
            <a:r>
              <a:rPr sz="2250" spc="5" dirty="0">
                <a:latin typeface="Arial"/>
                <a:cs typeface="Arial"/>
              </a:rPr>
              <a:t>number </a:t>
            </a:r>
            <a:r>
              <a:rPr sz="2250" dirty="0">
                <a:latin typeface="Arial"/>
                <a:cs typeface="Arial"/>
              </a:rPr>
              <a:t>of  </a:t>
            </a:r>
            <a:r>
              <a:rPr sz="2250" spc="5" dirty="0">
                <a:latin typeface="Arial"/>
                <a:cs typeface="Arial"/>
              </a:rPr>
              <a:t>CUDA </a:t>
            </a:r>
            <a:r>
              <a:rPr sz="2250" dirty="0">
                <a:latin typeface="Arial"/>
                <a:cs typeface="Arial"/>
              </a:rPr>
              <a:t>cores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used</a:t>
            </a:r>
            <a:endParaRPr sz="2250">
              <a:latin typeface="Arial"/>
              <a:cs typeface="Arial"/>
            </a:endParaRPr>
          </a:p>
          <a:p>
            <a:pPr marL="282575" marR="5080">
              <a:lnSpc>
                <a:spcPts val="2520"/>
              </a:lnSpc>
              <a:spcBef>
                <a:spcPts val="535"/>
              </a:spcBef>
            </a:pPr>
            <a:r>
              <a:rPr sz="2250" dirty="0">
                <a:latin typeface="Arial"/>
                <a:cs typeface="Arial"/>
              </a:rPr>
              <a:t>The hardware multiplexes </a:t>
            </a:r>
            <a:r>
              <a:rPr sz="2250" spc="5" dirty="0">
                <a:latin typeface="Arial"/>
                <a:cs typeface="Arial"/>
              </a:rPr>
              <a:t>CUDA  </a:t>
            </a:r>
            <a:r>
              <a:rPr sz="2250" dirty="0">
                <a:latin typeface="Arial"/>
                <a:cs typeface="Arial"/>
              </a:rPr>
              <a:t>threads to </a:t>
            </a:r>
            <a:r>
              <a:rPr sz="2250" spc="5" dirty="0">
                <a:latin typeface="Arial"/>
                <a:cs typeface="Arial"/>
              </a:rPr>
              <a:t>CUDA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cores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90" y="439607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19" y="4290660"/>
            <a:ext cx="456120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latin typeface="Arial"/>
                <a:cs typeface="Arial"/>
              </a:rPr>
              <a:t>We </a:t>
            </a:r>
            <a:r>
              <a:rPr sz="2600" spc="10" dirty="0">
                <a:latin typeface="Arial"/>
                <a:cs typeface="Arial"/>
              </a:rPr>
              <a:t>need </a:t>
            </a:r>
            <a:r>
              <a:rPr sz="2600" dirty="0">
                <a:latin typeface="Arial"/>
                <a:cs typeface="Arial"/>
              </a:rPr>
              <a:t>different </a:t>
            </a:r>
            <a:r>
              <a:rPr sz="2600" spc="10" dirty="0">
                <a:latin typeface="Arial"/>
                <a:cs typeface="Arial"/>
              </a:rPr>
              <a:t>metrics,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e.g.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509" y="5804499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8509" y="4751670"/>
            <a:ext cx="4171950" cy="17189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2575" marR="5080" indent="-270510">
              <a:lnSpc>
                <a:spcPts val="2520"/>
              </a:lnSpc>
              <a:spcBef>
                <a:spcPts val="340"/>
              </a:spcBef>
              <a:tabLst>
                <a:tab pos="282575" algn="l"/>
              </a:tabLst>
            </a:pPr>
            <a:r>
              <a:rPr sz="2475" spc="22" baseline="13468" dirty="0">
                <a:latin typeface="Arial"/>
                <a:cs typeface="Arial"/>
              </a:rPr>
              <a:t>–	</a:t>
            </a:r>
            <a:r>
              <a:rPr sz="2250" dirty="0">
                <a:solidFill>
                  <a:srgbClr val="0000FF"/>
                </a:solidFill>
                <a:latin typeface="Arial"/>
                <a:cs typeface="Arial"/>
              </a:rPr>
              <a:t>Throughput</a:t>
            </a:r>
            <a:r>
              <a:rPr sz="2250" dirty="0">
                <a:latin typeface="Arial"/>
                <a:cs typeface="Arial"/>
              </a:rPr>
              <a:t>: number of  processed data items/seconds  </a:t>
            </a:r>
            <a:r>
              <a:rPr sz="2250" spc="5" dirty="0">
                <a:latin typeface="Arial"/>
                <a:cs typeface="Arial"/>
              </a:rPr>
              <a:t>as a </a:t>
            </a:r>
            <a:r>
              <a:rPr sz="2250" dirty="0">
                <a:latin typeface="Arial"/>
                <a:cs typeface="Arial"/>
              </a:rPr>
              <a:t>function of the input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size</a:t>
            </a:r>
            <a:endParaRPr sz="2250">
              <a:latin typeface="Arial"/>
              <a:cs typeface="Arial"/>
            </a:endParaRPr>
          </a:p>
          <a:p>
            <a:pPr marL="282575" marR="1680210">
              <a:lnSpc>
                <a:spcPts val="2520"/>
              </a:lnSpc>
              <a:spcBef>
                <a:spcPts val="540"/>
              </a:spcBef>
            </a:pPr>
            <a:r>
              <a:rPr sz="2250" dirty="0">
                <a:solidFill>
                  <a:srgbClr val="0000FF"/>
                </a:solidFill>
                <a:latin typeface="Arial"/>
                <a:cs typeface="Arial"/>
              </a:rPr>
              <a:t>Speedup vs</a:t>
            </a:r>
            <a:r>
              <a:rPr sz="225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FF"/>
                </a:solidFill>
                <a:latin typeface="Arial"/>
                <a:cs typeface="Arial"/>
              </a:rPr>
              <a:t>CPU  implementation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02579" y="2286600"/>
            <a:ext cx="4427220" cy="264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34940" y="4923120"/>
            <a:ext cx="467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Source: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79A5"/>
                </a:solidFill>
                <a:latin typeface="Arial"/>
                <a:cs typeface="Arial"/>
                <a:hlinkClick r:id="rId3"/>
              </a:rPr>
              <a:t>https://moderngpu.github.io/scan.html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3709" y="6888119"/>
            <a:ext cx="15201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CUDA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3859" y="6856059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7650" y="344770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#0</a:t>
            </a:r>
            <a:r>
              <a:rPr spc="-60" dirty="0"/>
              <a:t> </a:t>
            </a:r>
            <a:r>
              <a:rPr spc="-5" dirty="0"/>
              <a:t>kernel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1143600"/>
            <a:ext cx="8229600" cy="6361430"/>
          </a:xfrm>
          <a:custGeom>
            <a:avLst/>
            <a:gdLst/>
            <a:ahLst/>
            <a:cxnLst/>
            <a:rect l="l" t="t" r="r" b="b"/>
            <a:pathLst>
              <a:path w="8229600" h="6361430">
                <a:moveTo>
                  <a:pt x="8229600" y="0"/>
                </a:moveTo>
                <a:lnTo>
                  <a:pt x="0" y="0"/>
                </a:lnTo>
                <a:lnTo>
                  <a:pt x="0" y="6361430"/>
                </a:lnTo>
                <a:lnTo>
                  <a:pt x="8229600" y="6361430"/>
                </a:lnTo>
                <a:lnTo>
                  <a:pt x="82296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143600"/>
            <a:ext cx="8229600" cy="6361430"/>
          </a:xfrm>
          <a:custGeom>
            <a:avLst/>
            <a:gdLst/>
            <a:ahLst/>
            <a:cxnLst/>
            <a:rect l="l" t="t" r="r" b="b"/>
            <a:pathLst>
              <a:path w="8229600" h="6361430">
                <a:moveTo>
                  <a:pt x="4114800" y="6361430"/>
                </a:moveTo>
                <a:lnTo>
                  <a:pt x="0" y="6361430"/>
                </a:lnTo>
                <a:lnTo>
                  <a:pt x="0" y="0"/>
                </a:lnTo>
                <a:lnTo>
                  <a:pt x="8229600" y="0"/>
                </a:lnTo>
                <a:lnTo>
                  <a:pt x="8229600" y="6361430"/>
                </a:lnTo>
                <a:lnTo>
                  <a:pt x="4114800" y="636143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4580" y="1275680"/>
            <a:ext cx="46888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#define </a:t>
            </a:r>
            <a:r>
              <a:rPr sz="1800" spc="-5" dirty="0">
                <a:latin typeface="Courier New"/>
                <a:cs typeface="Courier New"/>
              </a:rPr>
              <a:t>BLKDIM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512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#define </a:t>
            </a:r>
            <a:r>
              <a:rPr sz="1800" spc="-5" dirty="0">
                <a:latin typeface="Courier New"/>
                <a:cs typeface="Courier New"/>
              </a:rPr>
              <a:t>N_OF_BLOCKS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#define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((N_OF_BLOCKS)*(BLKDIM))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580" y="2311999"/>
            <a:ext cx="4826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  <a:tabLst>
                <a:tab pos="286385" algn="l"/>
                <a:tab pos="143764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device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d_sums[N_OF_BLOCKS];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h_sums[N_OF_BLOCKS];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580" y="3090510"/>
            <a:ext cx="496316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  <a:tabLst>
                <a:tab pos="286385" algn="l"/>
                <a:tab pos="1437640" algn="l"/>
                <a:tab pos="398970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global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void </a:t>
            </a:r>
            <a:r>
              <a:rPr sz="1800" spc="-5" dirty="0">
                <a:latin typeface="Courier New"/>
                <a:cs typeface="Courier New"/>
              </a:rPr>
              <a:t>sum(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*a,	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705" marR="554355">
              <a:lnSpc>
                <a:spcPts val="2039"/>
              </a:lnSpc>
              <a:spcBef>
                <a:spcPts val="105"/>
              </a:spcBef>
              <a:tabLst>
                <a:tab pos="835025" algn="l"/>
                <a:tab pos="198628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shared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temp[BLKDIM];  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lindex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threadIdx.x;  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bindex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blockIdx.x;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3220" y="4385910"/>
            <a:ext cx="7019925" cy="8178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gindex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threadIdx.x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blockIdx.x </a:t>
            </a:r>
            <a:r>
              <a:rPr sz="1800" dirty="0">
                <a:latin typeface="Courier New"/>
                <a:cs typeface="Courier New"/>
              </a:rPr>
              <a:t>* </a:t>
            </a:r>
            <a:r>
              <a:rPr sz="1800" spc="-5" dirty="0">
                <a:latin typeface="Courier New"/>
                <a:cs typeface="Courier New"/>
              </a:rPr>
              <a:t>blockDim.x;  temp[lindex]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a[gindex];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  <a:tabLst>
                <a:tab pos="286385" algn="l"/>
              </a:tabLst>
            </a:pPr>
            <a:r>
              <a:rPr sz="1800" u="heavy" dirty="0">
                <a:solidFill>
                  <a:srgbClr val="FF3333"/>
                </a:solidFill>
                <a:uFill>
                  <a:solidFill>
                    <a:srgbClr val="FE323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solidFill>
                  <a:srgbClr val="FF3333"/>
                </a:solidFill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3220" y="5163149"/>
            <a:ext cx="46888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( 0 </a:t>
            </a:r>
            <a:r>
              <a:rPr sz="1800" spc="-5" dirty="0">
                <a:latin typeface="Courier New"/>
                <a:cs typeface="Courier New"/>
              </a:rPr>
              <a:t>== lindex 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45"/>
              </a:lnSpc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i, my_sum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109980" marR="5080" indent="-548640">
              <a:lnSpc>
                <a:spcPts val="2039"/>
              </a:lnSpc>
              <a:spcBef>
                <a:spcPts val="11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spc="-5" dirty="0">
                <a:latin typeface="Courier New"/>
                <a:cs typeface="Courier New"/>
              </a:rPr>
              <a:t>(i=0; i&lt;blockDim.x; i++)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my_sum +=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temp[i];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193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d_sums[bindex]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my_sum;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4580" y="697798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03700" y="5102190"/>
            <a:ext cx="643890" cy="0"/>
          </a:xfrm>
          <a:custGeom>
            <a:avLst/>
            <a:gdLst/>
            <a:ahLst/>
            <a:cxnLst/>
            <a:rect l="l" t="t" r="r" b="b"/>
            <a:pathLst>
              <a:path w="643889">
                <a:moveTo>
                  <a:pt x="643889" y="0"/>
                </a:moveTo>
                <a:lnTo>
                  <a:pt x="0" y="0"/>
                </a:lnTo>
              </a:path>
            </a:pathLst>
          </a:custGeom>
          <a:ln w="53911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3190" y="5006940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283210" y="0"/>
                </a:moveTo>
                <a:lnTo>
                  <a:pt x="0" y="95250"/>
                </a:lnTo>
                <a:lnTo>
                  <a:pt x="283210" y="189230"/>
                </a:lnTo>
                <a:lnTo>
                  <a:pt x="28321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1979" y="2464400"/>
            <a:ext cx="3919220" cy="1283970"/>
          </a:xfrm>
          <a:custGeom>
            <a:avLst/>
            <a:gdLst/>
            <a:ahLst/>
            <a:cxnLst/>
            <a:rect l="l" t="t" r="r" b="b"/>
            <a:pathLst>
              <a:path w="3919220" h="1283970">
                <a:moveTo>
                  <a:pt x="3919220" y="1070610"/>
                </a:moveTo>
                <a:lnTo>
                  <a:pt x="947420" y="1070610"/>
                </a:lnTo>
                <a:lnTo>
                  <a:pt x="952411" y="1097218"/>
                </a:lnTo>
                <a:lnTo>
                  <a:pt x="989786" y="1148953"/>
                </a:lnTo>
                <a:lnTo>
                  <a:pt x="1020468" y="1173338"/>
                </a:lnTo>
                <a:lnTo>
                  <a:pt x="1058012" y="1196242"/>
                </a:lnTo>
                <a:lnTo>
                  <a:pt x="1101566" y="1217294"/>
                </a:lnTo>
                <a:lnTo>
                  <a:pt x="1150279" y="1236124"/>
                </a:lnTo>
                <a:lnTo>
                  <a:pt x="1203301" y="1252361"/>
                </a:lnTo>
                <a:lnTo>
                  <a:pt x="1259780" y="1265634"/>
                </a:lnTo>
                <a:lnTo>
                  <a:pt x="1318865" y="1275573"/>
                </a:lnTo>
                <a:lnTo>
                  <a:pt x="1379705" y="1281809"/>
                </a:lnTo>
                <a:lnTo>
                  <a:pt x="1441450" y="1283969"/>
                </a:lnTo>
                <a:lnTo>
                  <a:pt x="3425190" y="1283969"/>
                </a:lnTo>
                <a:lnTo>
                  <a:pt x="3486667" y="1281809"/>
                </a:lnTo>
                <a:lnTo>
                  <a:pt x="3547333" y="1275573"/>
                </a:lnTo>
                <a:lnTo>
                  <a:pt x="3606323" y="1265634"/>
                </a:lnTo>
                <a:lnTo>
                  <a:pt x="3662774" y="1252361"/>
                </a:lnTo>
                <a:lnTo>
                  <a:pt x="3715820" y="1236124"/>
                </a:lnTo>
                <a:lnTo>
                  <a:pt x="3764597" y="1217294"/>
                </a:lnTo>
                <a:lnTo>
                  <a:pt x="3808241" y="1196242"/>
                </a:lnTo>
                <a:lnTo>
                  <a:pt x="3845889" y="1173338"/>
                </a:lnTo>
                <a:lnTo>
                  <a:pt x="3876675" y="1148953"/>
                </a:lnTo>
                <a:lnTo>
                  <a:pt x="3914204" y="1097218"/>
                </a:lnTo>
                <a:lnTo>
                  <a:pt x="3919220" y="1070610"/>
                </a:lnTo>
                <a:close/>
              </a:path>
              <a:path w="3919220" h="1283970">
                <a:moveTo>
                  <a:pt x="3425190" y="0"/>
                </a:moveTo>
                <a:lnTo>
                  <a:pt x="1441450" y="0"/>
                </a:lnTo>
                <a:lnTo>
                  <a:pt x="1379705" y="2160"/>
                </a:lnTo>
                <a:lnTo>
                  <a:pt x="1318865" y="8396"/>
                </a:lnTo>
                <a:lnTo>
                  <a:pt x="1259780" y="18335"/>
                </a:lnTo>
                <a:lnTo>
                  <a:pt x="1203301" y="31608"/>
                </a:lnTo>
                <a:lnTo>
                  <a:pt x="1150279" y="47845"/>
                </a:lnTo>
                <a:lnTo>
                  <a:pt x="1101566" y="66675"/>
                </a:lnTo>
                <a:lnTo>
                  <a:pt x="1058012" y="87727"/>
                </a:lnTo>
                <a:lnTo>
                  <a:pt x="1020468" y="110631"/>
                </a:lnTo>
                <a:lnTo>
                  <a:pt x="989786" y="135016"/>
                </a:lnTo>
                <a:lnTo>
                  <a:pt x="952411" y="186751"/>
                </a:lnTo>
                <a:lnTo>
                  <a:pt x="947420" y="213360"/>
                </a:lnTo>
                <a:lnTo>
                  <a:pt x="947420" y="750569"/>
                </a:lnTo>
                <a:lnTo>
                  <a:pt x="0" y="1280160"/>
                </a:lnTo>
                <a:lnTo>
                  <a:pt x="947420" y="1070610"/>
                </a:lnTo>
                <a:lnTo>
                  <a:pt x="3919220" y="1070610"/>
                </a:lnTo>
                <a:lnTo>
                  <a:pt x="3919220" y="213360"/>
                </a:lnTo>
                <a:lnTo>
                  <a:pt x="3899734" y="160513"/>
                </a:lnTo>
                <a:lnTo>
                  <a:pt x="3845889" y="110631"/>
                </a:lnTo>
                <a:lnTo>
                  <a:pt x="3808241" y="87727"/>
                </a:lnTo>
                <a:lnTo>
                  <a:pt x="3764597" y="66675"/>
                </a:lnTo>
                <a:lnTo>
                  <a:pt x="3715820" y="47845"/>
                </a:lnTo>
                <a:lnTo>
                  <a:pt x="3662774" y="31608"/>
                </a:lnTo>
                <a:lnTo>
                  <a:pt x="3606323" y="18335"/>
                </a:lnTo>
                <a:lnTo>
                  <a:pt x="3547333" y="8396"/>
                </a:lnTo>
                <a:lnTo>
                  <a:pt x="3486667" y="2160"/>
                </a:lnTo>
                <a:lnTo>
                  <a:pt x="34251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1979" y="2464400"/>
            <a:ext cx="3919220" cy="1283970"/>
          </a:xfrm>
          <a:custGeom>
            <a:avLst/>
            <a:gdLst/>
            <a:ahLst/>
            <a:cxnLst/>
            <a:rect l="l" t="t" r="r" b="b"/>
            <a:pathLst>
              <a:path w="3919220" h="1283970">
                <a:moveTo>
                  <a:pt x="1441450" y="0"/>
                </a:moveTo>
                <a:lnTo>
                  <a:pt x="1379705" y="2160"/>
                </a:lnTo>
                <a:lnTo>
                  <a:pt x="1318865" y="8396"/>
                </a:lnTo>
                <a:lnTo>
                  <a:pt x="1259780" y="18335"/>
                </a:lnTo>
                <a:lnTo>
                  <a:pt x="1203301" y="31608"/>
                </a:lnTo>
                <a:lnTo>
                  <a:pt x="1150279" y="47845"/>
                </a:lnTo>
                <a:lnTo>
                  <a:pt x="1101566" y="66675"/>
                </a:lnTo>
                <a:lnTo>
                  <a:pt x="1058012" y="87727"/>
                </a:lnTo>
                <a:lnTo>
                  <a:pt x="1020468" y="110631"/>
                </a:lnTo>
                <a:lnTo>
                  <a:pt x="989786" y="135016"/>
                </a:lnTo>
                <a:lnTo>
                  <a:pt x="952411" y="186751"/>
                </a:lnTo>
                <a:lnTo>
                  <a:pt x="947420" y="213360"/>
                </a:lnTo>
                <a:lnTo>
                  <a:pt x="947420" y="373379"/>
                </a:lnTo>
                <a:lnTo>
                  <a:pt x="947420" y="533400"/>
                </a:lnTo>
                <a:lnTo>
                  <a:pt x="947420" y="750569"/>
                </a:lnTo>
                <a:lnTo>
                  <a:pt x="0" y="1280160"/>
                </a:lnTo>
                <a:lnTo>
                  <a:pt x="947420" y="1070610"/>
                </a:lnTo>
                <a:lnTo>
                  <a:pt x="966816" y="1123456"/>
                </a:lnTo>
                <a:lnTo>
                  <a:pt x="1020468" y="1173338"/>
                </a:lnTo>
                <a:lnTo>
                  <a:pt x="1058012" y="1196242"/>
                </a:lnTo>
                <a:lnTo>
                  <a:pt x="1101566" y="1217294"/>
                </a:lnTo>
                <a:lnTo>
                  <a:pt x="1150279" y="1236124"/>
                </a:lnTo>
                <a:lnTo>
                  <a:pt x="1203301" y="1252361"/>
                </a:lnTo>
                <a:lnTo>
                  <a:pt x="1259780" y="1265634"/>
                </a:lnTo>
                <a:lnTo>
                  <a:pt x="1318865" y="1275573"/>
                </a:lnTo>
                <a:lnTo>
                  <a:pt x="1379705" y="1281809"/>
                </a:lnTo>
                <a:lnTo>
                  <a:pt x="1441450" y="1283969"/>
                </a:lnTo>
                <a:lnTo>
                  <a:pt x="1811020" y="1283969"/>
                </a:lnTo>
                <a:lnTo>
                  <a:pt x="2180590" y="1283969"/>
                </a:lnTo>
                <a:lnTo>
                  <a:pt x="2684779" y="1283969"/>
                </a:lnTo>
                <a:lnTo>
                  <a:pt x="3054350" y="1283969"/>
                </a:lnTo>
                <a:lnTo>
                  <a:pt x="3425190" y="1283969"/>
                </a:lnTo>
                <a:lnTo>
                  <a:pt x="3486667" y="1281809"/>
                </a:lnTo>
                <a:lnTo>
                  <a:pt x="3547333" y="1275573"/>
                </a:lnTo>
                <a:lnTo>
                  <a:pt x="3606323" y="1265634"/>
                </a:lnTo>
                <a:lnTo>
                  <a:pt x="3662774" y="1252361"/>
                </a:lnTo>
                <a:lnTo>
                  <a:pt x="3715820" y="1236124"/>
                </a:lnTo>
                <a:lnTo>
                  <a:pt x="3764597" y="1217294"/>
                </a:lnTo>
                <a:lnTo>
                  <a:pt x="3808241" y="1196242"/>
                </a:lnTo>
                <a:lnTo>
                  <a:pt x="3845889" y="1173338"/>
                </a:lnTo>
                <a:lnTo>
                  <a:pt x="3876675" y="1148953"/>
                </a:lnTo>
                <a:lnTo>
                  <a:pt x="3914204" y="1097218"/>
                </a:lnTo>
                <a:lnTo>
                  <a:pt x="3919220" y="1070610"/>
                </a:lnTo>
                <a:lnTo>
                  <a:pt x="3919220" y="910589"/>
                </a:lnTo>
                <a:lnTo>
                  <a:pt x="3919220" y="750569"/>
                </a:lnTo>
                <a:lnTo>
                  <a:pt x="3919220" y="533400"/>
                </a:lnTo>
                <a:lnTo>
                  <a:pt x="3919220" y="373379"/>
                </a:lnTo>
                <a:lnTo>
                  <a:pt x="3919220" y="213360"/>
                </a:lnTo>
                <a:lnTo>
                  <a:pt x="3914204" y="186751"/>
                </a:lnTo>
                <a:lnTo>
                  <a:pt x="3876675" y="135016"/>
                </a:lnTo>
                <a:lnTo>
                  <a:pt x="3845889" y="110631"/>
                </a:lnTo>
                <a:lnTo>
                  <a:pt x="3808241" y="87727"/>
                </a:lnTo>
                <a:lnTo>
                  <a:pt x="3764597" y="66675"/>
                </a:lnTo>
                <a:lnTo>
                  <a:pt x="3715820" y="47845"/>
                </a:lnTo>
                <a:lnTo>
                  <a:pt x="3662774" y="31608"/>
                </a:lnTo>
                <a:lnTo>
                  <a:pt x="3606323" y="18335"/>
                </a:lnTo>
                <a:lnTo>
                  <a:pt x="3547333" y="8396"/>
                </a:lnTo>
                <a:lnTo>
                  <a:pt x="3486667" y="2160"/>
                </a:lnTo>
                <a:lnTo>
                  <a:pt x="3425190" y="0"/>
                </a:lnTo>
                <a:lnTo>
                  <a:pt x="3054350" y="0"/>
                </a:lnTo>
                <a:lnTo>
                  <a:pt x="2684779" y="0"/>
                </a:lnTo>
                <a:lnTo>
                  <a:pt x="2180590" y="0"/>
                </a:lnTo>
                <a:lnTo>
                  <a:pt x="1811020" y="0"/>
                </a:lnTo>
                <a:lnTo>
                  <a:pt x="1441450" y="0"/>
                </a:lnTo>
                <a:close/>
              </a:path>
            </a:pathLst>
          </a:custGeom>
          <a:ln w="18329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6269" y="2560920"/>
            <a:ext cx="225615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5250" marR="5080" indent="-82550">
              <a:lnSpc>
                <a:spcPts val="2010"/>
              </a:lnSpc>
              <a:spcBef>
                <a:spcPts val="290"/>
              </a:spcBef>
            </a:pPr>
            <a:r>
              <a:rPr sz="1800" i="1" spc="-10" dirty="0">
                <a:latin typeface="Arial"/>
                <a:cs typeface="Arial"/>
              </a:rPr>
              <a:t>Shared </a:t>
            </a:r>
            <a:r>
              <a:rPr sz="1800" i="1" spc="-5" dirty="0">
                <a:latin typeface="Arial"/>
                <a:cs typeface="Arial"/>
              </a:rPr>
              <a:t>memory is </a:t>
            </a:r>
            <a:r>
              <a:rPr sz="1800" i="1" spc="-10" dirty="0">
                <a:latin typeface="Arial"/>
                <a:cs typeface="Arial"/>
              </a:rPr>
              <a:t>not  useful </a:t>
            </a:r>
            <a:r>
              <a:rPr sz="1800" i="1" spc="-5" dirty="0">
                <a:latin typeface="Arial"/>
                <a:cs typeface="Arial"/>
              </a:rPr>
              <a:t>here; it will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5819" y="3072730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useful in the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98969" y="3327999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versions </a:t>
            </a:r>
            <a:r>
              <a:rPr sz="1800" i="1" spc="-1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this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8270" y="7098630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cuda-reduction0.cu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038950"/>
            <a:ext cx="9620250" cy="513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9220" y="344770"/>
            <a:ext cx="4778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7575" algn="l"/>
                <a:tab pos="2964180" algn="l"/>
              </a:tabLst>
            </a:pPr>
            <a:r>
              <a:rPr spc="-5" dirty="0"/>
              <a:t>Solution	#1	(better)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19186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104230"/>
            <a:ext cx="8057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All threads within each block cooperate to compute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local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sum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1701130"/>
            <a:ext cx="299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z="1800" b="1" spc="-5" dirty="0">
                <a:latin typeface="Courier New"/>
                <a:cs typeface="Courier New"/>
              </a:rPr>
              <a:t>h_a[</a:t>
            </a:r>
            <a:r>
              <a:rPr sz="1800" b="1" dirty="0">
                <a:latin typeface="Courier New"/>
                <a:cs typeface="Courier New"/>
              </a:rPr>
              <a:t>]	</a:t>
            </a:r>
            <a:r>
              <a:rPr sz="1800" b="1" spc="-5" dirty="0">
                <a:latin typeface="Courier New"/>
                <a:cs typeface="Courier New"/>
              </a:rPr>
              <a:t>d_a[]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3709" y="6888119"/>
            <a:ext cx="52920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  <a:tabLst>
                <a:tab pos="5022215" algn="l"/>
              </a:tabLst>
            </a:pPr>
            <a:r>
              <a:rPr sz="1400" spc="-5" dirty="0">
                <a:latin typeface="Times New Roman"/>
                <a:cs typeface="Times New Roman"/>
              </a:rPr>
              <a:t>CUD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og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	</a:t>
            </a:r>
            <a:r>
              <a:rPr sz="1400" spc="5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0" y="554320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#1</a:t>
            </a:r>
            <a:r>
              <a:rPr spc="-60" dirty="0"/>
              <a:t> </a:t>
            </a:r>
            <a:r>
              <a:rPr spc="-5" dirty="0"/>
              <a:t>kernel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600800"/>
            <a:ext cx="9601200" cy="5579110"/>
          </a:xfrm>
          <a:custGeom>
            <a:avLst/>
            <a:gdLst/>
            <a:ahLst/>
            <a:cxnLst/>
            <a:rect l="l" t="t" r="r" b="b"/>
            <a:pathLst>
              <a:path w="9601200" h="5579109">
                <a:moveTo>
                  <a:pt x="9601200" y="0"/>
                </a:moveTo>
                <a:lnTo>
                  <a:pt x="0" y="0"/>
                </a:lnTo>
                <a:lnTo>
                  <a:pt x="0" y="5579110"/>
                </a:lnTo>
                <a:lnTo>
                  <a:pt x="9601200" y="5579110"/>
                </a:lnTo>
                <a:lnTo>
                  <a:pt x="96012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1600800"/>
            <a:ext cx="9601200" cy="5579110"/>
          </a:xfrm>
          <a:custGeom>
            <a:avLst/>
            <a:gdLst/>
            <a:ahLst/>
            <a:cxnLst/>
            <a:rect l="l" t="t" r="r" b="b"/>
            <a:pathLst>
              <a:path w="9601200" h="5579109">
                <a:moveTo>
                  <a:pt x="4800600" y="5579110"/>
                </a:moveTo>
                <a:lnTo>
                  <a:pt x="0" y="5579110"/>
                </a:lnTo>
                <a:lnTo>
                  <a:pt x="0" y="0"/>
                </a:lnTo>
                <a:lnTo>
                  <a:pt x="9601200" y="0"/>
                </a:lnTo>
                <a:lnTo>
                  <a:pt x="9601200" y="5579110"/>
                </a:lnTo>
                <a:lnTo>
                  <a:pt x="4800600" y="557911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779" y="1732880"/>
            <a:ext cx="496316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  <a:tabLst>
                <a:tab pos="286385" algn="l"/>
                <a:tab pos="1437640" algn="l"/>
                <a:tab pos="398970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global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void </a:t>
            </a:r>
            <a:r>
              <a:rPr sz="1800" spc="-5" dirty="0">
                <a:latin typeface="Courier New"/>
                <a:cs typeface="Courier New"/>
              </a:rPr>
              <a:t>sum(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*a,	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705" marR="142240">
              <a:lnSpc>
                <a:spcPts val="2039"/>
              </a:lnSpc>
              <a:spcBef>
                <a:spcPts val="105"/>
              </a:spcBef>
              <a:tabLst>
                <a:tab pos="835025" algn="l"/>
                <a:tab pos="198628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shared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temp[BLKDIM];  </a:t>
            </a:r>
            <a:r>
              <a:rPr sz="1800" b="1" spc="-5" dirty="0">
                <a:latin typeface="Courier New"/>
                <a:cs typeface="Courier New"/>
              </a:rPr>
              <a:t>const int </a:t>
            </a:r>
            <a:r>
              <a:rPr sz="1800" spc="-5" dirty="0">
                <a:latin typeface="Courier New"/>
                <a:cs typeface="Courier New"/>
              </a:rPr>
              <a:t>lindex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threadIdx.x;  </a:t>
            </a:r>
            <a:r>
              <a:rPr sz="1800" b="1" spc="-5" dirty="0">
                <a:latin typeface="Courier New"/>
                <a:cs typeface="Courier New"/>
              </a:rPr>
              <a:t>const int </a:t>
            </a:r>
            <a:r>
              <a:rPr sz="1800" spc="-5" dirty="0">
                <a:latin typeface="Courier New"/>
                <a:cs typeface="Courier New"/>
              </a:rPr>
              <a:t>bindex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blockIdx.x;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419" y="3028280"/>
            <a:ext cx="7842884" cy="367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const int </a:t>
            </a:r>
            <a:r>
              <a:rPr sz="1800" spc="-5" dirty="0">
                <a:latin typeface="Courier New"/>
                <a:cs typeface="Courier New"/>
              </a:rPr>
              <a:t>gindex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threadIdx.x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blockIdx.x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blockDim.x;</a:t>
            </a:r>
            <a:endParaRPr sz="1800">
              <a:latin typeface="Courier New"/>
              <a:cs typeface="Courier New"/>
            </a:endParaRPr>
          </a:p>
          <a:p>
            <a:pPr marL="12700" marR="4119245">
              <a:lnSpc>
                <a:spcPts val="2039"/>
              </a:lnSpc>
              <a:spcBef>
                <a:spcPts val="110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blockDim.x </a:t>
            </a:r>
            <a:r>
              <a:rPr sz="1800" dirty="0">
                <a:latin typeface="Courier New"/>
                <a:cs typeface="Courier New"/>
              </a:rPr>
              <a:t>/ </a:t>
            </a:r>
            <a:r>
              <a:rPr sz="1800" spc="-5" dirty="0">
                <a:latin typeface="Courier New"/>
                <a:cs typeface="Courier New"/>
              </a:rPr>
              <a:t>2;  temp[lindex]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a[gindex];</a:t>
            </a:r>
            <a:endParaRPr sz="1800">
              <a:latin typeface="Courier New"/>
              <a:cs typeface="Courier New"/>
            </a:endParaRPr>
          </a:p>
          <a:p>
            <a:pPr marL="12700" marR="4942205">
              <a:lnSpc>
                <a:spcPts val="2039"/>
              </a:lnSpc>
              <a:tabLst>
                <a:tab pos="286385" algn="l"/>
              </a:tabLst>
            </a:pPr>
            <a:r>
              <a:rPr sz="1800" u="heavy" dirty="0">
                <a:solidFill>
                  <a:srgbClr val="FF3333"/>
                </a:solidFill>
                <a:uFill>
                  <a:solidFill>
                    <a:srgbClr val="FE323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solidFill>
                  <a:srgbClr val="FF3333"/>
                </a:solidFill>
                <a:latin typeface="Courier New"/>
                <a:cs typeface="Courier New"/>
              </a:rPr>
              <a:t>syncthreads();  </a:t>
            </a:r>
            <a:r>
              <a:rPr sz="1800" b="1" spc="-5" dirty="0"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&gt; 0 )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1930"/>
              </a:lnSpc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lindex </a:t>
            </a:r>
            <a:r>
              <a:rPr sz="1800" dirty="0">
                <a:latin typeface="Courier New"/>
                <a:cs typeface="Courier New"/>
              </a:rPr>
              <a:t>&lt;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temp[lindex] += temp[lindex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bsize];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bsize </a:t>
            </a:r>
            <a:r>
              <a:rPr sz="1800" dirty="0">
                <a:latin typeface="Courier New"/>
                <a:cs typeface="Courier New"/>
              </a:rPr>
              <a:t>/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39"/>
              </a:lnSpc>
              <a:tabLst>
                <a:tab pos="835025" algn="l"/>
              </a:tabLst>
            </a:pPr>
            <a:r>
              <a:rPr sz="1800" u="heavy" dirty="0">
                <a:solidFill>
                  <a:srgbClr val="FF3333"/>
                </a:solidFill>
                <a:uFill>
                  <a:solidFill>
                    <a:srgbClr val="FE323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solidFill>
                  <a:srgbClr val="FF3333"/>
                </a:solidFill>
                <a:latin typeface="Courier New"/>
                <a:cs typeface="Courier New"/>
              </a:rPr>
              <a:t>syncthreads();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 marR="3844925" indent="-54864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( 0 </a:t>
            </a:r>
            <a:r>
              <a:rPr sz="1800" spc="-5" dirty="0">
                <a:latin typeface="Courier New"/>
                <a:cs typeface="Courier New"/>
              </a:rPr>
              <a:t>== lindex </a:t>
            </a:r>
            <a:r>
              <a:rPr sz="1800" dirty="0">
                <a:latin typeface="Courier New"/>
                <a:cs typeface="Courier New"/>
              </a:rPr>
              <a:t>) {  </a:t>
            </a:r>
            <a:r>
              <a:rPr sz="1800" spc="-5" dirty="0">
                <a:latin typeface="Courier New"/>
                <a:cs typeface="Courier New"/>
              </a:rPr>
              <a:t>d_sums[bindex]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temp[0];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779" y="66579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8879" y="4007449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833120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0" y="3899499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323850" y="0"/>
                </a:moveTo>
                <a:lnTo>
                  <a:pt x="0" y="107950"/>
                </a:lnTo>
                <a:lnTo>
                  <a:pt x="323850" y="215900"/>
                </a:lnTo>
                <a:lnTo>
                  <a:pt x="3238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6409" y="5555580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8343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800" y="5447630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323850" y="0"/>
                </a:moveTo>
                <a:lnTo>
                  <a:pt x="0" y="107950"/>
                </a:lnTo>
                <a:lnTo>
                  <a:pt x="323850" y="215900"/>
                </a:lnTo>
                <a:lnTo>
                  <a:pt x="3238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0" y="1405220"/>
            <a:ext cx="3657600" cy="949960"/>
          </a:xfrm>
          <a:custGeom>
            <a:avLst/>
            <a:gdLst/>
            <a:ahLst/>
            <a:cxnLst/>
            <a:rect l="l" t="t" r="r" b="b"/>
            <a:pathLst>
              <a:path w="3657600" h="949960">
                <a:moveTo>
                  <a:pt x="3657600" y="0"/>
                </a:moveTo>
                <a:lnTo>
                  <a:pt x="0" y="0"/>
                </a:lnTo>
                <a:lnTo>
                  <a:pt x="0" y="949960"/>
                </a:lnTo>
                <a:lnTo>
                  <a:pt x="3657600" y="94996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62370" y="1414110"/>
            <a:ext cx="2728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kernel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only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works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2370" y="1774790"/>
            <a:ext cx="104139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FFFF00"/>
                </a:solidFill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spc="170" dirty="0">
                <a:solidFill>
                  <a:srgbClr val="FFFF00"/>
                </a:solidFill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0970" y="1697320"/>
            <a:ext cx="3006725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315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BLKDIM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is a power of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two;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2315"/>
              </a:lnSpc>
            </a:pPr>
            <a:r>
              <a:rPr sz="2000" i="1" dirty="0">
                <a:solidFill>
                  <a:srgbClr val="FFFF00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multiple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BLKDIM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4069" y="6751920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cuda-reduction1.cu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770" y="2949540"/>
            <a:ext cx="5371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Atomic </a:t>
            </a:r>
            <a:r>
              <a:rPr sz="3200" spc="-10" dirty="0">
                <a:solidFill>
                  <a:srgbClr val="000000"/>
                </a:solidFill>
              </a:rPr>
              <a:t>operations </a:t>
            </a:r>
            <a:r>
              <a:rPr sz="3200" spc="-5" dirty="0">
                <a:solidFill>
                  <a:srgbClr val="000000"/>
                </a:solidFill>
              </a:rPr>
              <a:t>with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CUDA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55432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789" algn="l"/>
              </a:tabLst>
            </a:pPr>
            <a:r>
              <a:rPr spc="-5" dirty="0"/>
              <a:t>Atomic	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7171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20354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22720"/>
            <a:ext cx="8108950" cy="18224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Arial"/>
                <a:cs typeface="Arial"/>
              </a:rPr>
              <a:t>Perform read-modify-write operations on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32- or  64-bit word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global </a:t>
            </a:r>
            <a:r>
              <a:rPr sz="2800" spc="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shared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 dirty="0">
              <a:latin typeface="Arial"/>
              <a:cs typeface="Arial"/>
            </a:endParaRPr>
          </a:p>
          <a:p>
            <a:pPr marL="12700" marR="1604645">
              <a:lnSpc>
                <a:spcPts val="3829"/>
              </a:lnSpc>
              <a:spcBef>
                <a:spcPts val="150"/>
              </a:spcBef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operation is guaranteed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be atomic  Example: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40633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512150"/>
            <a:ext cx="832929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marR="5080" indent="-288290">
              <a:lnSpc>
                <a:spcPct val="1201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700" spc="-7" baseline="9259" dirty="0">
                <a:latin typeface="Arial"/>
                <a:cs typeface="Arial"/>
              </a:rPr>
              <a:t>–	</a:t>
            </a:r>
            <a:r>
              <a:rPr sz="2400" spc="-5" dirty="0">
                <a:latin typeface="Arial"/>
                <a:cs typeface="Arial"/>
              </a:rPr>
              <a:t>Each thread </a:t>
            </a:r>
            <a:r>
              <a:rPr sz="2400" spc="-10" dirty="0">
                <a:latin typeface="Arial"/>
                <a:cs typeface="Arial"/>
              </a:rPr>
              <a:t>adds </a:t>
            </a:r>
            <a:r>
              <a:rPr sz="2400" dirty="0">
                <a:latin typeface="Arial"/>
                <a:cs typeface="Arial"/>
              </a:rPr>
              <a:t>3 to </a:t>
            </a:r>
            <a:r>
              <a:rPr sz="2400" spc="-5" dirty="0">
                <a:latin typeface="Arial"/>
                <a:cs typeface="Arial"/>
              </a:rPr>
              <a:t>the content of the memory location </a:t>
            </a:r>
            <a:r>
              <a:rPr sz="2400" b="1" dirty="0">
                <a:latin typeface="Courier New"/>
                <a:cs typeface="Courier New"/>
              </a:rPr>
              <a:t>a  a</a:t>
            </a:r>
            <a:r>
              <a:rPr sz="2400" b="1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must point </a:t>
            </a:r>
            <a:r>
              <a:rPr sz="2400" dirty="0">
                <a:latin typeface="Arial"/>
                <a:cs typeface="Arial"/>
              </a:rPr>
              <a:t>to a </a:t>
            </a:r>
            <a:r>
              <a:rPr sz="2400" spc="-5" dirty="0">
                <a:latin typeface="Arial"/>
                <a:cs typeface="Arial"/>
              </a:rPr>
              <a:t>valid address </a:t>
            </a:r>
            <a:r>
              <a:rPr sz="2400" spc="-10" dirty="0">
                <a:latin typeface="Arial"/>
                <a:cs typeface="Arial"/>
              </a:rPr>
              <a:t>in global </a:t>
            </a:r>
            <a:r>
              <a:rPr sz="2400" spc="-5" dirty="0">
                <a:latin typeface="Arial"/>
                <a:cs typeface="Arial"/>
              </a:rPr>
              <a:t>or shared memory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0" y="4769449"/>
            <a:ext cx="5257800" cy="1403350"/>
          </a:xfrm>
          <a:prstGeom prst="rect">
            <a:avLst/>
          </a:prstGeom>
          <a:solidFill>
            <a:srgbClr val="E5E5E5"/>
          </a:solidFill>
          <a:ln w="18329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82880">
              <a:lnSpc>
                <a:spcPts val="2100"/>
              </a:lnSpc>
              <a:spcBef>
                <a:spcPts val="1140"/>
              </a:spcBef>
              <a:tabLst>
                <a:tab pos="456565" algn="l"/>
                <a:tab pos="160782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global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void </a:t>
            </a:r>
            <a:r>
              <a:rPr sz="1800" spc="-5" dirty="0">
                <a:latin typeface="Courier New"/>
                <a:cs typeface="Courier New"/>
              </a:rPr>
              <a:t>my_kernel( 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*a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8288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ts val="2045"/>
              </a:lnSpc>
            </a:pPr>
            <a:r>
              <a:rPr sz="1800" spc="-5" dirty="0">
                <a:latin typeface="Courier New"/>
                <a:cs typeface="Courier New"/>
              </a:rPr>
              <a:t>atomicAdd(a,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3);</a:t>
            </a:r>
            <a:endParaRPr sz="1800">
              <a:latin typeface="Courier New"/>
              <a:cs typeface="Courier New"/>
            </a:endParaRPr>
          </a:p>
          <a:p>
            <a:pPr marL="182880">
              <a:lnSpc>
                <a:spcPts val="210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CUDA</a:t>
            </a:r>
            <a:r>
              <a:rPr spc="-140" dirty="0"/>
              <a:t> </a:t>
            </a:r>
            <a:r>
              <a:rPr dirty="0"/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1159" y="6875419"/>
            <a:ext cx="320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55432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789" algn="l"/>
              </a:tabLst>
            </a:pPr>
            <a:r>
              <a:rPr spc="-5" dirty="0"/>
              <a:t>Atomic	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321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2720"/>
            <a:ext cx="6192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Many atomic functions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polymorphic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168490"/>
            <a:ext cx="8178800" cy="12179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0990" indent="-288290">
              <a:lnSpc>
                <a:spcPct val="100000"/>
              </a:lnSpc>
              <a:spcBef>
                <a:spcPts val="470"/>
              </a:spcBef>
              <a:buSzPct val="75000"/>
              <a:buChar char="–"/>
              <a:tabLst>
                <a:tab pos="300355" algn="l"/>
                <a:tab pos="300990" algn="l"/>
              </a:tabLst>
            </a:pPr>
            <a:r>
              <a:rPr sz="2400" spc="-5" dirty="0">
                <a:latin typeface="Arial"/>
                <a:cs typeface="Arial"/>
              </a:rPr>
              <a:t>i.e., they work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items of </a:t>
            </a:r>
            <a:r>
              <a:rPr sz="2400" spc="-10" dirty="0">
                <a:latin typeface="Arial"/>
                <a:cs typeface="Arial"/>
              </a:rPr>
              <a:t>different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300990" marR="5080" indent="-288290">
              <a:lnSpc>
                <a:spcPct val="100000"/>
              </a:lnSpc>
              <a:spcBef>
                <a:spcPts val="370"/>
              </a:spcBef>
              <a:buSzPct val="75000"/>
              <a:buChar char="–"/>
              <a:tabLst>
                <a:tab pos="300355" algn="l"/>
                <a:tab pos="300990" algn="l"/>
              </a:tabLst>
            </a:pPr>
            <a:r>
              <a:rPr sz="2400" spc="-5" dirty="0">
                <a:latin typeface="Arial"/>
                <a:cs typeface="Arial"/>
              </a:rPr>
              <a:t>atomicAdd() works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items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type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unsigned int</a:t>
            </a:r>
            <a:r>
              <a:rPr sz="2400" spc="-5" dirty="0">
                <a:latin typeface="Arial"/>
                <a:cs typeface="Arial"/>
              </a:rPr>
              <a:t>,  </a:t>
            </a:r>
            <a:r>
              <a:rPr sz="2400" b="1" spc="-5" dirty="0">
                <a:latin typeface="Courier New"/>
                <a:cs typeface="Courier New"/>
              </a:rPr>
              <a:t>float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400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027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371179"/>
            <a:ext cx="6351905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Not all functions </a:t>
            </a:r>
            <a:r>
              <a:rPr sz="2800" dirty="0">
                <a:latin typeface="Arial"/>
                <a:cs typeface="Arial"/>
              </a:rPr>
              <a:t>support </a:t>
            </a:r>
            <a:r>
              <a:rPr sz="2800" spc="-5" dirty="0">
                <a:latin typeface="Arial"/>
                <a:cs typeface="Arial"/>
              </a:rPr>
              <a:t>the same </a:t>
            </a:r>
            <a:r>
              <a:rPr sz="2800" dirty="0">
                <a:latin typeface="Arial"/>
                <a:cs typeface="Arial"/>
              </a:rPr>
              <a:t>types  </a:t>
            </a:r>
            <a:r>
              <a:rPr sz="2800" spc="-5" dirty="0">
                <a:latin typeface="Arial"/>
                <a:cs typeface="Arial"/>
              </a:rPr>
              <a:t>Check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documentation: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4709760"/>
            <a:ext cx="8488680" cy="7734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ct val="75300"/>
              </a:lnSpc>
              <a:spcBef>
                <a:spcPts val="930"/>
              </a:spcBef>
            </a:pPr>
            <a:r>
              <a:rPr sz="2800" spc="-5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https://docs.nvidia.com/cuda/cuda-c-programming-gui </a:t>
            </a:r>
            <a:r>
              <a:rPr sz="2800" spc="-5" dirty="0">
                <a:solidFill>
                  <a:srgbClr val="0079A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de/index.html#atomic-functions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2685</Words>
  <Application>Microsoft Office PowerPoint</Application>
  <PresentationFormat>自定义</PresentationFormat>
  <Paragraphs>625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Courier New</vt:lpstr>
      <vt:lpstr>Times New Roman</vt:lpstr>
      <vt:lpstr>Office Theme</vt:lpstr>
      <vt:lpstr>Reduction on the GPU</vt:lpstr>
      <vt:lpstr>Problem statement</vt:lpstr>
      <vt:lpstr>Solution #0 (naive) Thread 0 of each block computes the local sum</vt:lpstr>
      <vt:lpstr>Solution #0 kernel</vt:lpstr>
      <vt:lpstr>Solution #1 (better)</vt:lpstr>
      <vt:lpstr>Solution #1 kernel</vt:lpstr>
      <vt:lpstr>Atomic operations with CUDA</vt:lpstr>
      <vt:lpstr>Atomic functions</vt:lpstr>
      <vt:lpstr>Atomic functions</vt:lpstr>
      <vt:lpstr>Atomic functions</vt:lpstr>
      <vt:lpstr>Reduction with atomic operations</vt:lpstr>
      <vt:lpstr>PowerPoint 演示文稿</vt:lpstr>
      <vt:lpstr>PowerPoint 演示文稿</vt:lpstr>
      <vt:lpstr>Memory Access Optimization Techniques for  GPUs</vt:lpstr>
      <vt:lpstr>CUDA memory model</vt:lpstr>
      <vt:lpstr>Memory access patterns</vt:lpstr>
      <vt:lpstr>Caching load</vt:lpstr>
      <vt:lpstr>Caching load</vt:lpstr>
      <vt:lpstr>Caching load</vt:lpstr>
      <vt:lpstr>Caching load</vt:lpstr>
      <vt:lpstr>Caching load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GPU memory optimization  guidelines</vt:lpstr>
      <vt:lpstr>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Programming</dc:title>
  <dc:subject>High performance computing</dc:subject>
  <cp:keywords>CUDA; GPGPU; CUDA kernel</cp:keywords>
  <cp:lastModifiedBy>zha yufei</cp:lastModifiedBy>
  <cp:revision>5</cp:revision>
  <dcterms:created xsi:type="dcterms:W3CDTF">2020-02-28T00:17:40Z</dcterms:created>
  <dcterms:modified xsi:type="dcterms:W3CDTF">2020-03-02T00:17:27Z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2019-11-16T00:00:00Z</vt:filetime>
  </property>
  <property fmtid="{D5CDD505-2E9C-101B-9397-08002B2CF9AE}" pid="3" name="Creator">
    <vt:lpwstr>Impress</vt:lpwstr>
  </property>
  <property fmtid="{D5CDD505-2E9C-101B-9397-08002B2CF9AE}" pid="4" name="LastSaved">
    <vt:filetime>2019-11-16T00:00:00Z</vt:filetime>
  </property>
</Properties>
</file>