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3"/>
  </p:notesMasterIdLst>
  <p:sldIdLst>
    <p:sldId id="256" r:id="rId3"/>
    <p:sldId id="259" r:id="rId4"/>
    <p:sldId id="260" r:id="rId5"/>
    <p:sldId id="35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1" r:id="rId18"/>
    <p:sldId id="272" r:id="rId19"/>
    <p:sldId id="273" r:id="rId20"/>
    <p:sldId id="274" r:id="rId21"/>
    <p:sldId id="275" r:id="rId22"/>
    <p:sldId id="276" r:id="rId23"/>
    <p:sldId id="319" r:id="rId24"/>
    <p:sldId id="258" r:id="rId25"/>
    <p:sldId id="320" r:id="rId26"/>
    <p:sldId id="323" r:id="rId27"/>
    <p:sldId id="324" r:id="rId28"/>
    <p:sldId id="325" r:id="rId29"/>
    <p:sldId id="327" r:id="rId30"/>
    <p:sldId id="328" r:id="rId31"/>
    <p:sldId id="329" r:id="rId32"/>
    <p:sldId id="330" r:id="rId33"/>
    <p:sldId id="331" r:id="rId34"/>
    <p:sldId id="332" r:id="rId35"/>
    <p:sldId id="342" r:id="rId36"/>
    <p:sldId id="343" r:id="rId37"/>
    <p:sldId id="344" r:id="rId38"/>
    <p:sldId id="335" r:id="rId39"/>
    <p:sldId id="354" r:id="rId40"/>
    <p:sldId id="351" r:id="rId41"/>
    <p:sldId id="345" r:id="rId42"/>
    <p:sldId id="346" r:id="rId43"/>
    <p:sldId id="348" r:id="rId44"/>
    <p:sldId id="349" r:id="rId45"/>
    <p:sldId id="347" r:id="rId46"/>
    <p:sldId id="350" r:id="rId47"/>
    <p:sldId id="295" r:id="rId48"/>
    <p:sldId id="296" r:id="rId49"/>
    <p:sldId id="294" r:id="rId50"/>
    <p:sldId id="289" r:id="rId51"/>
    <p:sldId id="290" r:id="rId5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081" autoAdjust="0"/>
  </p:normalViewPr>
  <p:slideViewPr>
    <p:cSldViewPr>
      <p:cViewPr varScale="1">
        <p:scale>
          <a:sx n="105" d="100"/>
          <a:sy n="105" d="100"/>
        </p:scale>
        <p:origin x="70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7827-0516-4B5E-8A05-8D62761CE26E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9AAC4-5445-4001-ACD6-BBADA7180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CUDA 6</a:t>
            </a:r>
            <a:r>
              <a:rPr lang="zh-CN" altLang="en-US" dirty="0"/>
              <a:t>中，</a:t>
            </a:r>
            <a:r>
              <a:rPr lang="en-US" altLang="zh-CN" dirty="0"/>
              <a:t>NVIDIA</a:t>
            </a:r>
            <a:r>
              <a:rPr lang="zh-CN" altLang="en-US" dirty="0"/>
              <a:t>引入了</a:t>
            </a:r>
            <a:r>
              <a:rPr lang="en-US" altLang="zh-CN" dirty="0"/>
              <a:t>CUDA</a:t>
            </a:r>
            <a:r>
              <a:rPr lang="zh-CN" altLang="en-US" dirty="0"/>
              <a:t>历史上一个最重要的一个编程模型改进之一，</a:t>
            </a:r>
            <a:r>
              <a:rPr lang="en-US" altLang="zh-CN" dirty="0"/>
              <a:t>unified memory</a:t>
            </a:r>
            <a:r>
              <a:rPr lang="zh-CN" altLang="en-US" dirty="0"/>
              <a:t>（以下简称</a:t>
            </a:r>
            <a:r>
              <a:rPr lang="en-US" altLang="zh-CN" dirty="0"/>
              <a:t>UM</a:t>
            </a:r>
            <a:r>
              <a:rPr lang="zh-CN" altLang="en-US" dirty="0"/>
              <a:t>）。在今天典型的</a:t>
            </a:r>
            <a:r>
              <a:rPr lang="en-US" altLang="zh-CN" dirty="0"/>
              <a:t>PC</a:t>
            </a:r>
            <a:r>
              <a:rPr lang="zh-CN" altLang="en-US" dirty="0"/>
              <a:t>上，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的内存是物理上独立的，通过</a:t>
            </a:r>
            <a:r>
              <a:rPr lang="en-US" altLang="zh-CN" dirty="0"/>
              <a:t>PCI-E</a:t>
            </a:r>
            <a:r>
              <a:rPr lang="zh-CN" altLang="en-US" dirty="0"/>
              <a:t>总线进行连接通信。实际上，在</a:t>
            </a:r>
            <a:r>
              <a:rPr lang="en-US" altLang="zh-CN" dirty="0"/>
              <a:t>CUDA 6.0</a:t>
            </a:r>
            <a:r>
              <a:rPr lang="zh-CN" altLang="en-US" dirty="0"/>
              <a:t>之前，程序员必须在编程期间很清楚这一点，并且反应在代码中。必须在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两端都进行内存分配，并不断地进行手动</a:t>
            </a:r>
            <a:r>
              <a:rPr lang="en-US" altLang="zh-CN" dirty="0"/>
              <a:t>copy</a:t>
            </a:r>
            <a:r>
              <a:rPr lang="zh-CN" altLang="en-US" dirty="0"/>
              <a:t>，来保证两端的内存一致。</a:t>
            </a:r>
          </a:p>
          <a:p>
            <a:endParaRPr lang="zh-CN" altLang="en-US" dirty="0"/>
          </a:p>
          <a:p>
            <a:r>
              <a:rPr lang="en-US" altLang="zh-CN" dirty="0"/>
              <a:t>Unified memory</a:t>
            </a:r>
            <a:r>
              <a:rPr lang="zh-CN" altLang="en-US" dirty="0"/>
              <a:t>在程序员的视角中，维护了一个统一的内存池，在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中共享。使用了单一指针进行托管内存，由系统来自动地进行内存迁移。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2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即一次读取请求得</a:t>
            </a:r>
            <a:r>
              <a:rPr lang="en-US" altLang="zh-CN" dirty="0"/>
              <a:t>,</a:t>
            </a:r>
            <a:r>
              <a:rPr lang="zh-CN" altLang="en-US" dirty="0"/>
              <a:t>到结果后广播至其他线程 </a:t>
            </a:r>
            <a:r>
              <a:rPr lang="en-US" altLang="zh-CN" dirty="0"/>
              <a:t>(</a:t>
            </a:r>
            <a:r>
              <a:rPr lang="zh-CN" altLang="en-US" dirty="0"/>
              <a:t>最多半个线程束</a:t>
            </a:r>
            <a:r>
              <a:rPr lang="en-US" altLang="zh-CN" dirty="0"/>
              <a:t>,</a:t>
            </a:r>
            <a:r>
              <a:rPr lang="zh-CN" altLang="en-US" dirty="0"/>
              <a:t>故只需处理两次读取请求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架构</a:t>
            </a:r>
            <a:endParaRPr lang="en-US" altLang="zh-CN"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dirty="0">
                <a:latin typeface="Calibri"/>
                <a:cs typeface="Calibri"/>
              </a:rPr>
              <a:t>In </a:t>
            </a:r>
            <a:r>
              <a:rPr lang="en-US" altLang="zh-CN" sz="2400" spc="-10" dirty="0">
                <a:latin typeface="Calibri"/>
                <a:cs typeface="Calibri"/>
              </a:rPr>
              <a:t>Kepler </a:t>
            </a:r>
            <a:r>
              <a:rPr lang="en-US" altLang="zh-CN" sz="2400" spc="-5" dirty="0">
                <a:latin typeface="Calibri"/>
                <a:cs typeface="Calibri"/>
              </a:rPr>
              <a:t>(64KB) of </a:t>
            </a:r>
            <a:r>
              <a:rPr lang="en-US" altLang="zh-CN" sz="2400" spc="-10" dirty="0">
                <a:latin typeface="Calibri"/>
                <a:cs typeface="Calibri"/>
              </a:rPr>
              <a:t>Shared </a:t>
            </a:r>
            <a:r>
              <a:rPr lang="en-US" altLang="zh-CN" sz="2400" dirty="0">
                <a:latin typeface="Calibri"/>
                <a:cs typeface="Calibri"/>
              </a:rPr>
              <a:t>Memory is </a:t>
            </a:r>
            <a:r>
              <a:rPr lang="en-US" altLang="zh-CN" sz="2400" spc="-10" dirty="0">
                <a:latin typeface="Calibri"/>
                <a:cs typeface="Calibri"/>
              </a:rPr>
              <a:t>split  </a:t>
            </a:r>
            <a:r>
              <a:rPr lang="en-US" altLang="zh-CN" sz="2400" spc="-5" dirty="0">
                <a:latin typeface="Calibri"/>
                <a:cs typeface="Calibri"/>
              </a:rPr>
              <a:t>between </a:t>
            </a:r>
            <a:r>
              <a:rPr lang="en-US" altLang="zh-CN" sz="2400" spc="-10" dirty="0">
                <a:latin typeface="Calibri"/>
                <a:cs typeface="Calibri"/>
              </a:rPr>
              <a:t>Shared </a:t>
            </a:r>
            <a:r>
              <a:rPr lang="en-US" altLang="zh-CN" sz="2400" dirty="0">
                <a:latin typeface="Calibri"/>
                <a:cs typeface="Calibri"/>
              </a:rPr>
              <a:t>Memory and </a:t>
            </a:r>
            <a:r>
              <a:rPr lang="en-US" altLang="zh-CN" sz="2400" spc="-5" dirty="0">
                <a:latin typeface="Calibri"/>
                <a:cs typeface="Calibri"/>
              </a:rPr>
              <a:t>L1</a:t>
            </a:r>
            <a:r>
              <a:rPr lang="en-US" altLang="zh-CN" sz="2400" spc="-60" dirty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cache</a:t>
            </a:r>
            <a:endParaRPr lang="en-US" altLang="zh-CN"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lang="en-US" altLang="zh-CN" sz="2000" spc="-5" dirty="0">
                <a:latin typeface="Calibri"/>
                <a:cs typeface="Calibri"/>
              </a:rPr>
              <a:t>The </a:t>
            </a:r>
            <a:r>
              <a:rPr lang="en-US" altLang="zh-CN" sz="2000" spc="-15" dirty="0">
                <a:latin typeface="Calibri"/>
                <a:cs typeface="Calibri"/>
              </a:rPr>
              <a:t>ratio to </a:t>
            </a:r>
            <a:r>
              <a:rPr lang="en-US" altLang="zh-CN" sz="2000" spc="5" dirty="0">
                <a:latin typeface="Calibri"/>
                <a:cs typeface="Calibri"/>
              </a:rPr>
              <a:t>SM </a:t>
            </a:r>
            <a:r>
              <a:rPr lang="en-US" altLang="zh-CN" sz="2000" dirty="0">
                <a:latin typeface="Calibri"/>
                <a:cs typeface="Calibri"/>
              </a:rPr>
              <a:t>and </a:t>
            </a:r>
            <a:r>
              <a:rPr lang="en-US" altLang="zh-CN" sz="2000" spc="-5" dirty="0">
                <a:latin typeface="Calibri"/>
                <a:cs typeface="Calibri"/>
              </a:rPr>
              <a:t>L1 can be</a:t>
            </a:r>
            <a:r>
              <a:rPr lang="en-US" altLang="zh-CN" sz="2000" spc="-15" dirty="0">
                <a:latin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cs typeface="Calibri"/>
              </a:rPr>
              <a:t>configured</a:t>
            </a:r>
            <a:endParaRPr lang="en-US" altLang="zh-CN" sz="2000" dirty="0">
              <a:latin typeface="Calibri"/>
              <a:cs typeface="Calibri"/>
            </a:endParaRPr>
          </a:p>
          <a:p>
            <a:pPr marL="698500" marR="530225" lvl="1" indent="-228600">
              <a:lnSpc>
                <a:spcPts val="2590"/>
              </a:lnSpc>
              <a:spcBef>
                <a:spcPts val="5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dirty="0">
                <a:latin typeface="Calibri"/>
                <a:cs typeface="Calibri"/>
              </a:rPr>
              <a:t>In </a:t>
            </a:r>
            <a:r>
              <a:rPr lang="en-US" altLang="zh-CN" sz="2400" spc="-10" dirty="0">
                <a:latin typeface="Calibri"/>
                <a:cs typeface="Calibri"/>
              </a:rPr>
              <a:t>Maxwell </a:t>
            </a:r>
            <a:r>
              <a:rPr lang="en-US" altLang="zh-CN" sz="2400" spc="-5" dirty="0">
                <a:latin typeface="Calibri"/>
                <a:cs typeface="Calibri"/>
              </a:rPr>
              <a:t>64KB of </a:t>
            </a:r>
            <a:r>
              <a:rPr lang="en-US" altLang="zh-CN" sz="2400" spc="-10" dirty="0">
                <a:latin typeface="Calibri"/>
                <a:cs typeface="Calibri"/>
              </a:rPr>
              <a:t>Shared </a:t>
            </a:r>
            <a:r>
              <a:rPr lang="en-US" altLang="zh-CN" sz="2400" dirty="0">
                <a:latin typeface="Calibri"/>
                <a:cs typeface="Calibri"/>
              </a:rPr>
              <a:t>Memory</a:t>
            </a:r>
            <a:r>
              <a:rPr lang="en-US" altLang="zh-CN" sz="2400" spc="-70" dirty="0">
                <a:latin typeface="Calibri"/>
                <a:cs typeface="Calibri"/>
              </a:rPr>
              <a:t> </a:t>
            </a:r>
            <a:r>
              <a:rPr lang="en-US" altLang="zh-CN" sz="2400" dirty="0">
                <a:latin typeface="Calibri"/>
                <a:cs typeface="Calibri"/>
              </a:rPr>
              <a:t>is  </a:t>
            </a:r>
            <a:r>
              <a:rPr lang="en-US" altLang="zh-CN" sz="2400" spc="-10" dirty="0">
                <a:latin typeface="Calibri"/>
                <a:cs typeface="Calibri"/>
              </a:rPr>
              <a:t>dedicated</a:t>
            </a:r>
            <a:endParaRPr lang="en-US" altLang="zh-CN" sz="240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0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Its </a:t>
            </a:r>
            <a:r>
              <a:rPr lang="en-US" altLang="zh-CN" sz="2800" spc="-15" dirty="0">
                <a:latin typeface="Calibri"/>
                <a:cs typeface="Calibri"/>
              </a:rPr>
              <a:t>just </a:t>
            </a:r>
            <a:r>
              <a:rPr lang="en-US" altLang="zh-CN" sz="2800" spc="-5" dirty="0">
                <a:latin typeface="Calibri"/>
                <a:cs typeface="Calibri"/>
              </a:rPr>
              <a:t>another </a:t>
            </a:r>
            <a:r>
              <a:rPr lang="en-US" altLang="zh-CN" sz="2800" spc="-10" dirty="0">
                <a:latin typeface="Calibri"/>
                <a:cs typeface="Calibri"/>
              </a:rPr>
              <a:t>Cache,</a:t>
            </a:r>
            <a:r>
              <a:rPr lang="en-US" altLang="zh-CN" sz="2800" spc="50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right?</a:t>
            </a:r>
            <a:endParaRPr lang="en-US" altLang="zh-CN"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User</a:t>
            </a:r>
            <a:r>
              <a:rPr lang="en-US" altLang="zh-CN" sz="2400" dirty="0">
                <a:latin typeface="Calibri"/>
                <a:cs typeface="Calibri"/>
              </a:rPr>
              <a:t> </a:t>
            </a:r>
            <a:r>
              <a:rPr lang="en-US" altLang="zh-CN" sz="2400" spc="-10" dirty="0">
                <a:latin typeface="Calibri"/>
                <a:cs typeface="Calibri"/>
              </a:rPr>
              <a:t>configurable</a:t>
            </a:r>
            <a:endParaRPr lang="en-US" altLang="zh-CN" sz="2400" dirty="0">
              <a:latin typeface="Calibri"/>
              <a:cs typeface="Calibri"/>
            </a:endParaRPr>
          </a:p>
          <a:p>
            <a:pPr marL="698500" marR="1423670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10" dirty="0">
                <a:latin typeface="Calibri"/>
                <a:cs typeface="Calibri"/>
              </a:rPr>
              <a:t>Requires </a:t>
            </a:r>
            <a:r>
              <a:rPr lang="en-US" altLang="zh-CN" sz="2400" dirty="0">
                <a:latin typeface="Calibri"/>
                <a:cs typeface="Calibri"/>
              </a:rPr>
              <a:t>manually loading</a:t>
            </a:r>
            <a:r>
              <a:rPr lang="en-US" altLang="zh-CN" sz="2400" spc="-114" dirty="0">
                <a:latin typeface="Calibri"/>
                <a:cs typeface="Calibri"/>
              </a:rPr>
              <a:t> </a:t>
            </a:r>
            <a:r>
              <a:rPr lang="en-US" altLang="zh-CN" sz="2400" dirty="0">
                <a:latin typeface="Calibri"/>
                <a:cs typeface="Calibri"/>
              </a:rPr>
              <a:t>and  </a:t>
            </a:r>
            <a:r>
              <a:rPr lang="en-US" altLang="zh-CN" sz="2400" spc="-10" dirty="0" err="1">
                <a:latin typeface="Calibri"/>
                <a:cs typeface="Calibri"/>
              </a:rPr>
              <a:t>synchronising</a:t>
            </a:r>
            <a:r>
              <a:rPr lang="en-US" altLang="zh-CN" sz="2400" spc="-20" dirty="0">
                <a:latin typeface="Calibri"/>
                <a:cs typeface="Calibri"/>
              </a:rPr>
              <a:t> </a:t>
            </a:r>
            <a:r>
              <a:rPr lang="en-US" altLang="zh-CN" sz="2400" spc="-15" dirty="0">
                <a:latin typeface="Calibri"/>
                <a:cs typeface="Calibri"/>
              </a:rPr>
              <a:t>data</a:t>
            </a:r>
            <a:endParaRPr lang="en-US" altLang="zh-CN" sz="24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6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20" dirty="0">
                <a:latin typeface="Calibri"/>
                <a:cs typeface="Calibri"/>
              </a:rPr>
              <a:t>Performance</a:t>
            </a:r>
            <a:endParaRPr lang="en-US" altLang="zh-CN"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10" dirty="0">
                <a:latin typeface="Calibri"/>
                <a:cs typeface="Calibri"/>
              </a:rPr>
              <a:t>Shared </a:t>
            </a:r>
            <a:r>
              <a:rPr lang="en-US" altLang="zh-CN" sz="2400" dirty="0">
                <a:latin typeface="Calibri"/>
                <a:cs typeface="Calibri"/>
              </a:rPr>
              <a:t>memory is </a:t>
            </a:r>
            <a:r>
              <a:rPr lang="en-US" altLang="zh-CN" sz="2400" spc="-5" dirty="0">
                <a:latin typeface="Calibri"/>
                <a:cs typeface="Calibri"/>
              </a:rPr>
              <a:t>very</a:t>
            </a:r>
            <a:r>
              <a:rPr lang="en-US" altLang="zh-CN" sz="2400" spc="-15" dirty="0">
                <a:latin typeface="Calibri"/>
                <a:cs typeface="Calibri"/>
              </a:rPr>
              <a:t> </a:t>
            </a:r>
            <a:r>
              <a:rPr lang="en-US" altLang="zh-CN" sz="2400" spc="-20" dirty="0">
                <a:latin typeface="Calibri"/>
                <a:cs typeface="Calibri"/>
              </a:rPr>
              <a:t>fast</a:t>
            </a:r>
            <a:endParaRPr lang="en-US" altLang="zh-CN"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dirty="0">
                <a:latin typeface="Calibri"/>
                <a:cs typeface="Calibri"/>
              </a:rPr>
              <a:t>Bandwidth &gt; 1</a:t>
            </a:r>
            <a:r>
              <a:rPr lang="en-US" altLang="zh-CN" sz="2400" spc="-40" dirty="0">
                <a:latin typeface="Calibri"/>
                <a:cs typeface="Calibri"/>
              </a:rPr>
              <a:t> </a:t>
            </a:r>
            <a:r>
              <a:rPr lang="en-US" altLang="zh-CN" sz="2400" spc="-20" dirty="0">
                <a:latin typeface="Calibri"/>
                <a:cs typeface="Calibri"/>
              </a:rPr>
              <a:t>TB/s</a:t>
            </a:r>
            <a:endParaRPr lang="en-US" altLang="zh-CN" sz="240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Block </a:t>
            </a:r>
            <a:r>
              <a:rPr lang="en-US" altLang="zh-CN" sz="2800" spc="-10" dirty="0">
                <a:latin typeface="Calibri"/>
                <a:cs typeface="Calibri"/>
              </a:rPr>
              <a:t>level</a:t>
            </a:r>
            <a:r>
              <a:rPr lang="en-US" altLang="zh-CN" sz="2800" spc="-5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computation</a:t>
            </a:r>
            <a:endParaRPr lang="en-US" altLang="zh-CN"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Challenges </a:t>
            </a:r>
            <a:r>
              <a:rPr lang="en-US" altLang="zh-CN" sz="2400" dirty="0">
                <a:latin typeface="Calibri"/>
                <a:cs typeface="Calibri"/>
              </a:rPr>
              <a:t>the </a:t>
            </a:r>
            <a:r>
              <a:rPr lang="en-US" altLang="zh-CN" sz="2400" spc="-5" dirty="0">
                <a:latin typeface="Calibri"/>
                <a:cs typeface="Calibri"/>
              </a:rPr>
              <a:t>thread </a:t>
            </a:r>
            <a:r>
              <a:rPr lang="en-US" altLang="zh-CN" sz="2400" spc="-10" dirty="0">
                <a:latin typeface="Calibri"/>
                <a:cs typeface="Calibri"/>
              </a:rPr>
              <a:t>level</a:t>
            </a:r>
            <a:r>
              <a:rPr lang="en-US" altLang="zh-CN" sz="2400" spc="-15" dirty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view…</a:t>
            </a:r>
            <a:endParaRPr lang="en-US" altLang="zh-CN"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10" dirty="0">
                <a:latin typeface="Calibri"/>
                <a:cs typeface="Calibri"/>
              </a:rPr>
              <a:t>Allows </a:t>
            </a:r>
            <a:r>
              <a:rPr lang="en-US" altLang="zh-CN" sz="2400" spc="-15" dirty="0">
                <a:latin typeface="Calibri"/>
                <a:cs typeface="Calibri"/>
              </a:rPr>
              <a:t>data to </a:t>
            </a:r>
            <a:r>
              <a:rPr lang="en-US" altLang="zh-CN" sz="2400" spc="-5" dirty="0">
                <a:latin typeface="Calibri"/>
                <a:cs typeface="Calibri"/>
              </a:rPr>
              <a:t>be </a:t>
            </a:r>
            <a:r>
              <a:rPr lang="en-US" altLang="zh-CN" sz="2400" spc="-10" dirty="0">
                <a:latin typeface="Calibri"/>
                <a:cs typeface="Calibri"/>
              </a:rPr>
              <a:t>shared </a:t>
            </a:r>
            <a:r>
              <a:rPr lang="en-US" altLang="zh-CN" sz="2400" spc="-5" dirty="0">
                <a:latin typeface="Calibri"/>
                <a:cs typeface="Calibri"/>
              </a:rPr>
              <a:t>between threads </a:t>
            </a:r>
            <a:r>
              <a:rPr lang="en-US" altLang="zh-CN" sz="2400" dirty="0">
                <a:latin typeface="Calibri"/>
                <a:cs typeface="Calibri"/>
              </a:rPr>
              <a:t>in the </a:t>
            </a:r>
            <a:r>
              <a:rPr lang="en-US" altLang="zh-CN" sz="2400" spc="-5" dirty="0">
                <a:latin typeface="Calibri"/>
                <a:cs typeface="Calibri"/>
              </a:rPr>
              <a:t>same</a:t>
            </a:r>
            <a:r>
              <a:rPr lang="en-US" altLang="zh-CN" sz="2400" spc="-45" dirty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block</a:t>
            </a:r>
            <a:endParaRPr lang="en-US" altLang="zh-CN"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User </a:t>
            </a:r>
            <a:r>
              <a:rPr lang="en-US" altLang="zh-CN" sz="2400" spc="-10" dirty="0">
                <a:latin typeface="Calibri"/>
                <a:cs typeface="Calibri"/>
              </a:rPr>
              <a:t>configurable </a:t>
            </a:r>
            <a:r>
              <a:rPr lang="en-US" altLang="zh-CN" sz="2400" spc="-5" dirty="0">
                <a:latin typeface="Calibri"/>
                <a:cs typeface="Calibri"/>
              </a:rPr>
              <a:t>cache </a:t>
            </a:r>
            <a:r>
              <a:rPr lang="en-US" altLang="zh-CN" sz="2400" spc="-15" dirty="0">
                <a:latin typeface="Calibri"/>
                <a:cs typeface="Calibri"/>
              </a:rPr>
              <a:t>at </a:t>
            </a:r>
            <a:r>
              <a:rPr lang="en-US" altLang="zh-CN" sz="2400" dirty="0">
                <a:latin typeface="Calibri"/>
                <a:cs typeface="Calibri"/>
              </a:rPr>
              <a:t>the </a:t>
            </a:r>
            <a:r>
              <a:rPr lang="en-US" altLang="zh-CN" sz="2400" spc="-10" dirty="0">
                <a:latin typeface="Calibri"/>
                <a:cs typeface="Calibri"/>
              </a:rPr>
              <a:t>thread </a:t>
            </a:r>
            <a:r>
              <a:rPr lang="en-US" altLang="zh-CN" sz="2400" spc="-5" dirty="0">
                <a:latin typeface="Calibri"/>
                <a:cs typeface="Calibri"/>
              </a:rPr>
              <a:t>block</a:t>
            </a:r>
            <a:r>
              <a:rPr lang="en-US" altLang="zh-CN" sz="2400" spc="-20" dirty="0">
                <a:latin typeface="Calibri"/>
                <a:cs typeface="Calibri"/>
              </a:rPr>
              <a:t> </a:t>
            </a:r>
            <a:r>
              <a:rPr lang="en-US" altLang="zh-CN" sz="2400" spc="-10" dirty="0">
                <a:latin typeface="Calibri"/>
                <a:cs typeface="Calibri"/>
              </a:rPr>
              <a:t>level</a:t>
            </a:r>
            <a:endParaRPr lang="en-US" altLang="zh-CN"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Still no </a:t>
            </a:r>
            <a:r>
              <a:rPr lang="en-US" altLang="zh-CN" sz="2400" spc="-10" dirty="0">
                <a:latin typeface="Calibri"/>
                <a:cs typeface="Calibri"/>
              </a:rPr>
              <a:t>broader </a:t>
            </a:r>
            <a:r>
              <a:rPr lang="en-US" altLang="zh-CN" sz="2400" spc="-10" dirty="0" err="1">
                <a:latin typeface="Calibri"/>
                <a:cs typeface="Calibri"/>
              </a:rPr>
              <a:t>synchronisation</a:t>
            </a:r>
            <a:r>
              <a:rPr lang="en-US" altLang="zh-CN" sz="2400" spc="-10" dirty="0">
                <a:latin typeface="Calibri"/>
                <a:cs typeface="Calibri"/>
              </a:rPr>
              <a:t> beyond </a:t>
            </a:r>
            <a:r>
              <a:rPr lang="en-US" altLang="zh-CN" sz="2400" dirty="0">
                <a:latin typeface="Calibri"/>
                <a:cs typeface="Calibri"/>
              </a:rPr>
              <a:t>the </a:t>
            </a:r>
            <a:r>
              <a:rPr lang="en-US" altLang="zh-CN" sz="2400" spc="-10" dirty="0">
                <a:latin typeface="Calibri"/>
                <a:cs typeface="Calibri"/>
              </a:rPr>
              <a:t>level </a:t>
            </a:r>
            <a:r>
              <a:rPr lang="en-US" altLang="zh-CN" sz="2400" spc="-5" dirty="0">
                <a:latin typeface="Calibri"/>
                <a:cs typeface="Calibri"/>
              </a:rPr>
              <a:t>of thread</a:t>
            </a:r>
            <a:r>
              <a:rPr lang="en-US" altLang="zh-CN" sz="2400" spc="-35" dirty="0">
                <a:latin typeface="Calibri"/>
                <a:cs typeface="Calibri"/>
              </a:rPr>
              <a:t> </a:t>
            </a:r>
            <a:r>
              <a:rPr lang="en-US" altLang="zh-CN" sz="2400" spc="-10" dirty="0">
                <a:latin typeface="Calibri"/>
                <a:cs typeface="Calibri"/>
              </a:rPr>
              <a:t>blocks</a:t>
            </a:r>
            <a:endParaRPr lang="en-US" altLang="zh-CN" sz="24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7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Allocate </a:t>
            </a:r>
            <a:r>
              <a:rPr lang="en-US" altLang="zh-CN" sz="2800" spc="-5" dirty="0">
                <a:latin typeface="Calibri"/>
                <a:cs typeface="Calibri"/>
              </a:rPr>
              <a:t>a </a:t>
            </a:r>
            <a:r>
              <a:rPr lang="en-US" altLang="zh-CN" sz="2800" spc="-15" dirty="0">
                <a:latin typeface="Calibri"/>
                <a:cs typeface="Calibri"/>
              </a:rPr>
              <a:t>shared</a:t>
            </a:r>
            <a:r>
              <a:rPr lang="en-US" altLang="zh-CN" sz="2800" spc="25" dirty="0">
                <a:latin typeface="Calibri"/>
                <a:cs typeface="Calibri"/>
              </a:rPr>
              <a:t> </a:t>
            </a:r>
            <a:r>
              <a:rPr lang="en-US" altLang="zh-CN" sz="2800" spc="-25" dirty="0">
                <a:latin typeface="Calibri"/>
                <a:cs typeface="Calibri"/>
              </a:rPr>
              <a:t>array</a:t>
            </a:r>
            <a:endParaRPr lang="en-US" altLang="zh-CN" sz="2800" dirty="0">
              <a:latin typeface="Calibri"/>
              <a:cs typeface="Calibri"/>
            </a:endParaRPr>
          </a:p>
          <a:p>
            <a:pPr marL="741680" lvl="1" indent="-271780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One </a:t>
            </a:r>
            <a:r>
              <a:rPr lang="en-US" altLang="zh-CN" sz="2400" spc="-15" dirty="0">
                <a:latin typeface="Calibri"/>
                <a:cs typeface="Calibri"/>
              </a:rPr>
              <a:t>integer </a:t>
            </a:r>
            <a:r>
              <a:rPr lang="en-US" altLang="zh-CN" sz="2400" spc="-5" dirty="0">
                <a:latin typeface="Calibri"/>
                <a:cs typeface="Calibri"/>
              </a:rPr>
              <a:t>element per</a:t>
            </a:r>
            <a:r>
              <a:rPr lang="en-US" altLang="zh-CN" sz="2400" spc="-20" dirty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thread</a:t>
            </a:r>
            <a:endParaRPr lang="en-US" altLang="zh-CN" sz="2400" dirty="0">
              <a:latin typeface="Calibri"/>
              <a:cs typeface="Calibri"/>
            </a:endParaRPr>
          </a:p>
          <a:p>
            <a:pPr marL="241300" marR="351155" indent="-228600">
              <a:lnSpc>
                <a:spcPts val="3020"/>
              </a:lnSpc>
              <a:spcBef>
                <a:spcPts val="101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Each </a:t>
            </a:r>
            <a:r>
              <a:rPr lang="en-US" altLang="zh-CN" sz="2800" spc="-10" dirty="0">
                <a:latin typeface="Calibri"/>
                <a:cs typeface="Calibri"/>
              </a:rPr>
              <a:t>thread </a:t>
            </a:r>
            <a:r>
              <a:rPr lang="en-US" altLang="zh-CN" sz="2800" spc="-5" dirty="0">
                <a:latin typeface="Calibri"/>
                <a:cs typeface="Calibri"/>
              </a:rPr>
              <a:t>loads a </a:t>
            </a:r>
            <a:r>
              <a:rPr lang="en-US" altLang="zh-CN" sz="2800" spc="-10" dirty="0">
                <a:latin typeface="Calibri"/>
                <a:cs typeface="Calibri"/>
              </a:rPr>
              <a:t>single item </a:t>
            </a:r>
            <a:r>
              <a:rPr lang="en-US" altLang="zh-CN" sz="2800" spc="-15" dirty="0">
                <a:latin typeface="Calibri"/>
                <a:cs typeface="Calibri"/>
              </a:rPr>
              <a:t>to  shared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memory</a:t>
            </a:r>
            <a:endParaRPr lang="en-US" altLang="zh-CN" sz="2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0600"/>
              </a:lnSpc>
              <a:spcBef>
                <a:spcPts val="915"/>
              </a:spcBef>
              <a:buSzPct val="96428"/>
              <a:buFont typeface="Wingdings"/>
              <a:buChar char=""/>
              <a:tabLst>
                <a:tab pos="330200" algn="l"/>
                <a:tab pos="135826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Call</a:t>
            </a:r>
            <a:r>
              <a:rPr lang="en-US" altLang="zh-CN"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lang="en-US" altLang="zh-CN" sz="2800" spc="-10" dirty="0" err="1">
                <a:latin typeface="Courier New"/>
                <a:cs typeface="Courier New"/>
              </a:rPr>
              <a:t>syncthreads</a:t>
            </a:r>
            <a:r>
              <a:rPr lang="en-US" altLang="zh-CN" sz="2800" spc="-10" dirty="0">
                <a:latin typeface="Courier New"/>
                <a:cs typeface="Courier New"/>
              </a:rPr>
              <a:t> </a:t>
            </a:r>
            <a:r>
              <a:rPr lang="en-US" altLang="zh-CN" sz="2800" spc="-20" dirty="0">
                <a:latin typeface="Calibri"/>
                <a:cs typeface="Calibri"/>
              </a:rPr>
              <a:t>to </a:t>
            </a:r>
            <a:r>
              <a:rPr lang="en-US" altLang="zh-CN" sz="2800" spc="-15" dirty="0">
                <a:latin typeface="Calibri"/>
                <a:cs typeface="Calibri"/>
              </a:rPr>
              <a:t>ensure  shared </a:t>
            </a:r>
            <a:r>
              <a:rPr lang="en-US" altLang="zh-CN" sz="2800" spc="-5" dirty="0">
                <a:latin typeface="Calibri"/>
                <a:cs typeface="Calibri"/>
              </a:rPr>
              <a:t>memory </a:t>
            </a:r>
            <a:r>
              <a:rPr lang="en-US" altLang="zh-CN" sz="2800" spc="-20" dirty="0">
                <a:latin typeface="Calibri"/>
                <a:cs typeface="Calibri"/>
              </a:rPr>
              <a:t>data </a:t>
            </a:r>
            <a:r>
              <a:rPr lang="en-US" altLang="zh-CN" sz="2800" spc="-5" dirty="0">
                <a:latin typeface="Calibri"/>
                <a:cs typeface="Calibri"/>
              </a:rPr>
              <a:t>is </a:t>
            </a:r>
            <a:r>
              <a:rPr lang="en-US" altLang="zh-CN" sz="2800" spc="-15" dirty="0">
                <a:latin typeface="Calibri"/>
                <a:cs typeface="Calibri"/>
              </a:rPr>
              <a:t>populated by  </a:t>
            </a:r>
            <a:r>
              <a:rPr lang="en-US" altLang="zh-CN" sz="2800" spc="-5" dirty="0">
                <a:latin typeface="Calibri"/>
                <a:cs typeface="Calibri"/>
              </a:rPr>
              <a:t>all</a:t>
            </a:r>
            <a:r>
              <a:rPr lang="en-US" altLang="zh-CN" sz="2800" spc="-1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threads</a:t>
            </a:r>
            <a:endParaRPr lang="en-US" altLang="zh-CN" sz="2800" dirty="0">
              <a:latin typeface="Calibri"/>
              <a:cs typeface="Calibri"/>
            </a:endParaRPr>
          </a:p>
          <a:p>
            <a:pPr marL="241300" marR="382270" indent="-228600">
              <a:lnSpc>
                <a:spcPts val="3020"/>
              </a:lnSpc>
              <a:spcBef>
                <a:spcPts val="10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Load all </a:t>
            </a:r>
            <a:r>
              <a:rPr lang="en-US" altLang="zh-CN" sz="2800" spc="-10" dirty="0">
                <a:latin typeface="Calibri"/>
                <a:cs typeface="Calibri"/>
              </a:rPr>
              <a:t>elements </a:t>
            </a:r>
            <a:r>
              <a:rPr lang="en-US" altLang="zh-CN" sz="2800" spc="-15" dirty="0">
                <a:latin typeface="Calibri"/>
                <a:cs typeface="Calibri"/>
              </a:rPr>
              <a:t>through shared  </a:t>
            </a:r>
            <a:r>
              <a:rPr lang="en-US" altLang="zh-CN" sz="2800" spc="-5" dirty="0">
                <a:latin typeface="Calibri"/>
                <a:cs typeface="Calibri"/>
              </a:rPr>
              <a:t>memory</a:t>
            </a:r>
            <a:endParaRPr lang="en-US" altLang="zh-CN" sz="28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1200" spc="-5" dirty="0">
                <a:latin typeface="Calibri"/>
                <a:cs typeface="Calibri"/>
              </a:rPr>
              <a:t>Additional </a:t>
            </a:r>
            <a:r>
              <a:rPr lang="en-US" altLang="zh-CN" sz="1200" spc="-20" dirty="0">
                <a:latin typeface="Calibri"/>
                <a:cs typeface="Calibri"/>
              </a:rPr>
              <a:t>step</a:t>
            </a:r>
            <a:r>
              <a:rPr lang="en-US" altLang="zh-CN" sz="1200" spc="45" dirty="0">
                <a:latin typeface="Calibri"/>
                <a:cs typeface="Calibri"/>
              </a:rPr>
              <a:t> </a:t>
            </a:r>
            <a:r>
              <a:rPr lang="en-US" altLang="zh-CN" sz="1200" spc="-15" dirty="0">
                <a:latin typeface="Calibri"/>
                <a:cs typeface="Calibri"/>
              </a:rPr>
              <a:t>required!</a:t>
            </a:r>
            <a:endParaRPr lang="en-US" altLang="zh-CN" sz="12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1200" b="1" spc="-10" dirty="0">
                <a:latin typeface="Calibri"/>
                <a:cs typeface="Calibri"/>
              </a:rPr>
              <a:t>Check </a:t>
            </a:r>
            <a:r>
              <a:rPr lang="en-US" altLang="zh-CN" sz="1200" b="1" spc="-5" dirty="0">
                <a:latin typeface="Calibri"/>
                <a:cs typeface="Calibri"/>
              </a:rPr>
              <a:t>boundary conditions </a:t>
            </a:r>
            <a:r>
              <a:rPr lang="en-US" altLang="zh-CN" sz="1200" b="1" spc="-20" dirty="0">
                <a:latin typeface="Calibri"/>
                <a:cs typeface="Calibri"/>
              </a:rPr>
              <a:t>for </a:t>
            </a:r>
            <a:r>
              <a:rPr lang="en-US" altLang="zh-CN" sz="1200" b="1" spc="-5" dirty="0">
                <a:latin typeface="Calibri"/>
                <a:cs typeface="Calibri"/>
              </a:rPr>
              <a:t>the  </a:t>
            </a:r>
            <a:r>
              <a:rPr lang="en-US" altLang="zh-CN" sz="1200" b="1" spc="-15" dirty="0">
                <a:latin typeface="Calibri"/>
                <a:cs typeface="Calibri"/>
              </a:rPr>
              <a:t>edge </a:t>
            </a:r>
            <a:r>
              <a:rPr lang="en-US" altLang="zh-CN" sz="1200" b="1" spc="-5" dirty="0">
                <a:latin typeface="Calibri"/>
                <a:cs typeface="Calibri"/>
              </a:rPr>
              <a:t>of the</a:t>
            </a:r>
            <a:r>
              <a:rPr lang="en-US" altLang="zh-CN" sz="1200" b="1" spc="45" dirty="0">
                <a:latin typeface="Calibri"/>
                <a:cs typeface="Calibri"/>
              </a:rPr>
              <a:t> </a:t>
            </a:r>
            <a:r>
              <a:rPr lang="en-US" altLang="zh-CN" sz="1200" b="1" spc="-10" dirty="0">
                <a:latin typeface="Calibri"/>
                <a:cs typeface="Calibri"/>
              </a:rPr>
              <a:t>block</a:t>
            </a:r>
            <a:endParaRPr lang="en-US" altLang="zh-CN" sz="12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3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这就像电影院的座位一样：一列的座位就相当于一个</a:t>
            </a:r>
            <a:r>
              <a:rPr lang="en-US" altLang="zh-CN" dirty="0"/>
              <a:t>bank</a:t>
            </a:r>
            <a:r>
              <a:rPr lang="zh-CN" altLang="en-US" dirty="0"/>
              <a:t>，所以每行有</a:t>
            </a:r>
            <a:r>
              <a:rPr lang="en-US" altLang="zh-CN" dirty="0"/>
              <a:t>32</a:t>
            </a:r>
            <a:r>
              <a:rPr lang="zh-CN" altLang="en-US" dirty="0"/>
              <a:t>个座位，在每个座位上可以“坐”一个</a:t>
            </a:r>
            <a:r>
              <a:rPr lang="en-US" altLang="zh-CN" dirty="0"/>
              <a:t>32-bits</a:t>
            </a:r>
            <a:r>
              <a:rPr lang="zh-CN" altLang="en-US" dirty="0"/>
              <a:t>的数据</a:t>
            </a:r>
            <a:r>
              <a:rPr lang="en-US" altLang="zh-CN" dirty="0"/>
              <a:t>(</a:t>
            </a:r>
            <a:r>
              <a:rPr lang="zh-CN" altLang="en-US" dirty="0"/>
              <a:t>或者多个小于</a:t>
            </a:r>
            <a:r>
              <a:rPr lang="en-US" altLang="zh-CN" dirty="0"/>
              <a:t>32-bits</a:t>
            </a:r>
            <a:r>
              <a:rPr lang="zh-CN" altLang="en-US" dirty="0"/>
              <a:t>的数据，如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char</a:t>
            </a:r>
            <a:r>
              <a:rPr lang="zh-CN" altLang="en-US" dirty="0"/>
              <a:t>型的数据，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short</a:t>
            </a:r>
            <a:r>
              <a:rPr lang="zh-CN" altLang="en-US" dirty="0"/>
              <a:t>型的数据</a:t>
            </a:r>
            <a:r>
              <a:rPr lang="en-US" altLang="zh-CN" dirty="0"/>
              <a:t>)</a:t>
            </a:r>
            <a:r>
              <a:rPr lang="zh-CN" altLang="en-US" dirty="0"/>
              <a:t>；而正常情况下，我们是按照先坐完一行再坐下一行的顺序来坐座位的，在</a:t>
            </a:r>
            <a:r>
              <a:rPr lang="en-US" altLang="zh-CN" dirty="0"/>
              <a:t>shared memory</a:t>
            </a:r>
            <a:r>
              <a:rPr lang="zh-CN" altLang="en-US" dirty="0"/>
              <a:t>中地址映射的方式也是这样的。下图中内存地址是按照箭头的方向依次映射的：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6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7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上图中，所有的线程都访问了同一个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，貌似产生了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冲突，但是由于广播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(broadcast)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中的所有线程访问一个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同一个字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时，就会向所有的线程广播这个字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，这种情况并不会发生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同样，这种访问方式也不会产生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这就是所谓的多播机制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(multicast)——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中的几个线程访问同一个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相同字地址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时，会将该字广播给这些线程。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AAC4-5445-4001-ACD6-BBADA7180F5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0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2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39469" y="1401571"/>
            <a:ext cx="4395470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9B2C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8731" y="1074546"/>
            <a:ext cx="4074159" cy="457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7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4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03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11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28955"/>
            <a:ext cx="10358120" cy="468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1793748"/>
            <a:ext cx="7797800" cy="428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06653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098266"/>
            <a:ext cx="6752590" cy="329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4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cceleware.com/blog/maximizing-shared-memory-bandwidth-nvidia-kepler-gpus" TargetMode="External"/><Relationship Id="rId2" Type="http://schemas.openxmlformats.org/officeDocument/2006/relationships/hyperlink" Target="http://cuda-programming.blogspot.co.uk/2013/02/bank-conflicts-in-shared-memory-in-cuda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aths.ox.ac.uk/gilesm/cuda/" TargetMode="External"/><Relationship Id="rId2" Type="http://schemas.openxmlformats.org/officeDocument/2006/relationships/hyperlink" Target="http://devblogs.nvidia.com/parallelforall/cuda-pro-tip-kepler-texture-objects-improve-performance-and-flexibil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nvidia.com/cuda/cuda-c-programming-guide/#texture-memory" TargetMode="External"/><Relationship Id="rId4" Type="http://schemas.openxmlformats.org/officeDocument/2006/relationships/hyperlink" Target="https://code.google.com/p/stanford-cs193g-sp2010/wiki/ClassSchedu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667000"/>
            <a:ext cx="9198928" cy="860813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algn="ctr">
              <a:lnSpc>
                <a:spcPts val="5830"/>
              </a:lnSpc>
              <a:spcBef>
                <a:spcPts val="835"/>
              </a:spcBef>
              <a:tabLst>
                <a:tab pos="2070100" algn="l"/>
                <a:tab pos="4537710" algn="l"/>
              </a:tabLst>
            </a:pPr>
            <a:r>
              <a:rPr lang="en-US" altLang="zh-CN" sz="5400" spc="-10" dirty="0"/>
              <a:t>GPU</a:t>
            </a:r>
            <a:r>
              <a:rPr lang="zh-CN" altLang="en-US" sz="5400" spc="-10" dirty="0"/>
              <a:t>并行计算</a:t>
            </a:r>
            <a:r>
              <a:rPr sz="5400" spc="-10" dirty="0"/>
              <a:t>:	CUDA </a:t>
            </a:r>
            <a:r>
              <a:rPr lang="zh-CN" altLang="en-US" sz="5400" spc="-5" dirty="0"/>
              <a:t>内存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540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缓存与内存大小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5304" y="1144650"/>
          <a:ext cx="4977765" cy="543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56895" marR="267970" indent="-2806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Pascal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(P100)  GP100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53085" marR="302260" indent="-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Volta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(V100)  GV100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Register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256KB per</a:t>
                      </a:r>
                      <a:r>
                        <a:rPr sz="160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256KB per</a:t>
                      </a:r>
                      <a:r>
                        <a:rPr sz="160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Memory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64KB</a:t>
                      </a:r>
                      <a:r>
                        <a:rPr sz="16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Dedicated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95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Configurable up  </a:t>
                      </a:r>
                      <a:r>
                        <a:rPr sz="1600" i="1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5" dirty="0">
                          <a:latin typeface="Calibri"/>
                          <a:cs typeface="Calibri"/>
                        </a:rPr>
                        <a:t>96KB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809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Memory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64KB</a:t>
                      </a:r>
                      <a:r>
                        <a:rPr sz="16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DRAM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 marR="379095">
                        <a:lnSpc>
                          <a:spcPct val="100000"/>
                        </a:lnSpc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8KB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Cache per  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64KB</a:t>
                      </a:r>
                      <a:r>
                        <a:rPr sz="16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DRAM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 marR="379095">
                        <a:lnSpc>
                          <a:spcPct val="100000"/>
                        </a:lnSpc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8KB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Cache per  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257">
                <a:tc>
                  <a:txBody>
                    <a:bodyPr/>
                    <a:lstStyle/>
                    <a:p>
                      <a:pPr marL="91440" marR="423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L1/Read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Only 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Memory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073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24KB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6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SM  Dedciated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85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Configurable up  </a:t>
                      </a:r>
                      <a:r>
                        <a:rPr sz="1600" i="1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128KB per</a:t>
                      </a:r>
                      <a:r>
                        <a:rPr sz="16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L2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Cache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4096KB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6144KB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Device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Memory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16GB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5" dirty="0">
                          <a:latin typeface="Calibri"/>
                          <a:cs typeface="Calibri"/>
                        </a:rPr>
                        <a:t>16GB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1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DRAM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Interface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4096-bit</a:t>
                      </a:r>
                      <a:r>
                        <a:rPr sz="16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HBM2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i="1" spc="-10" dirty="0">
                          <a:latin typeface="Calibri"/>
                          <a:cs typeface="Calibri"/>
                        </a:rPr>
                        <a:t>4096-bit</a:t>
                      </a:r>
                      <a:r>
                        <a:rPr sz="16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HBM2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061" y="384174"/>
            <a:ext cx="54076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5" dirty="0"/>
              <a:t>设备查询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193035" y="1611122"/>
            <a:ext cx="4203700" cy="388620"/>
          </a:xfrm>
          <a:custGeom>
            <a:avLst/>
            <a:gdLst/>
            <a:ahLst/>
            <a:cxnLst/>
            <a:rect l="l" t="t" r="r" b="b"/>
            <a:pathLst>
              <a:path w="4203700" h="388619">
                <a:moveTo>
                  <a:pt x="0" y="388620"/>
                </a:moveTo>
                <a:lnTo>
                  <a:pt x="4203192" y="388620"/>
                </a:lnTo>
                <a:lnTo>
                  <a:pt x="420319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8111" y="2040889"/>
            <a:ext cx="731520" cy="347980"/>
          </a:xfrm>
          <a:custGeom>
            <a:avLst/>
            <a:gdLst/>
            <a:ahLst/>
            <a:cxnLst/>
            <a:rect l="l" t="t" r="r" b="b"/>
            <a:pathLst>
              <a:path w="731519" h="347980">
                <a:moveTo>
                  <a:pt x="0" y="347472"/>
                </a:moveTo>
                <a:lnTo>
                  <a:pt x="731519" y="347472"/>
                </a:lnTo>
                <a:lnTo>
                  <a:pt x="731519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85" y="1654699"/>
            <a:ext cx="5979160" cy="230886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 marR="184848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deviceCount = </a:t>
            </a:r>
            <a:r>
              <a:rPr sz="1600" dirty="0">
                <a:latin typeface="Courier New"/>
                <a:cs typeface="Courier New"/>
              </a:rPr>
              <a:t>0;  </a:t>
            </a:r>
            <a:r>
              <a:rPr sz="1600" spc="-5" dirty="0">
                <a:latin typeface="Courier New"/>
                <a:cs typeface="Courier New"/>
              </a:rPr>
              <a:t>cudaGetDeviceCount(&amp;deviceCount);</a:t>
            </a:r>
            <a:endParaRPr sz="16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dev = 0; </a:t>
            </a:r>
            <a:r>
              <a:rPr sz="1600" dirty="0">
                <a:latin typeface="Courier New"/>
                <a:cs typeface="Courier New"/>
              </a:rPr>
              <a:t>dev </a:t>
            </a:r>
            <a:r>
              <a:rPr sz="1600" spc="-5" dirty="0">
                <a:latin typeface="Courier New"/>
                <a:cs typeface="Courier New"/>
              </a:rPr>
              <a:t>&lt; deviceCount;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++dev)</a:t>
            </a:r>
            <a:endParaRPr sz="16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78485" marR="22161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cudaSetDevice(dev);  </a:t>
            </a:r>
            <a:r>
              <a:rPr sz="1600" spc="-5" dirty="0">
                <a:solidFill>
                  <a:srgbClr val="2B91AE"/>
                </a:solidFill>
                <a:latin typeface="Courier New"/>
                <a:cs typeface="Courier New"/>
              </a:rPr>
              <a:t>cudaDeviceProp</a:t>
            </a:r>
            <a:r>
              <a:rPr sz="1600" spc="-15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deviceProp;</a:t>
            </a:r>
            <a:endParaRPr sz="1600" dirty="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cudaGetDeviceProperties(&amp;deviceProp,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dev);</a:t>
            </a:r>
            <a:endParaRPr sz="1600" dirty="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00" y="845399"/>
            <a:ext cx="5286756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6538270-3061-4CD9-B7FC-BB6B45C7DBA9}"/>
              </a:ext>
            </a:extLst>
          </p:cNvPr>
          <p:cNvSpPr txBox="1"/>
          <p:nvPr/>
        </p:nvSpPr>
        <p:spPr>
          <a:xfrm>
            <a:off x="916939" y="1045360"/>
            <a:ext cx="496697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存储器层次概述</a:t>
            </a:r>
            <a:endParaRPr lang="en-US" sz="2800" spc="-20" dirty="0">
              <a:cs typeface="Calibri"/>
            </a:endParaRPr>
          </a:p>
          <a:p>
            <a:pPr marL="329565" indent="-316865"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solidFill>
                  <a:srgbClr val="9B2C1F"/>
                </a:solidFill>
                <a:latin typeface="Calibri"/>
                <a:cs typeface="Calibri"/>
              </a:rPr>
              <a:t>全局内存</a:t>
            </a:r>
            <a:endParaRPr lang="en-US" altLang="zh-CN" sz="2800" spc="-5" dirty="0">
              <a:solidFill>
                <a:srgbClr val="9B2C1F"/>
              </a:solidFill>
              <a:latin typeface="Calibri"/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常量内存</a:t>
            </a:r>
            <a:endParaRPr lang="en-US" altLang="zh-CN" sz="2800" spc="-20" dirty="0"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latin typeface="Calibri"/>
                <a:cs typeface="Calibri"/>
              </a:rPr>
              <a:t>共享内存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75984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00020" algn="l"/>
              </a:tabLst>
            </a:pPr>
            <a:r>
              <a:rPr lang="zh-CN" altLang="en-US" sz="3200" dirty="0"/>
              <a:t>动态</a:t>
            </a:r>
            <a:r>
              <a:rPr sz="3200" dirty="0"/>
              <a:t>vs</a:t>
            </a:r>
            <a:r>
              <a:rPr lang="zh-CN" altLang="en-US" sz="3200" spc="-5" dirty="0"/>
              <a:t>静态全局内存分配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98266"/>
            <a:ext cx="10359390" cy="218136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动态定义</a:t>
            </a:r>
            <a:r>
              <a:rPr sz="2800" spc="-5" dirty="0">
                <a:latin typeface="Calibri"/>
                <a:cs typeface="Calibri"/>
              </a:rPr>
              <a:t>GPU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lang="zh-CN" altLang="en-US" sz="2800" spc="-5" dirty="0">
                <a:latin typeface="Calibri"/>
                <a:cs typeface="Calibri"/>
              </a:rPr>
              <a:t>内存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 err="1">
                <a:latin typeface="Courier New"/>
                <a:cs typeface="Courier New"/>
              </a:rPr>
              <a:t>cudaMalloc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75" dirty="0">
                <a:latin typeface="Calibri"/>
                <a:cs typeface="Calibri"/>
              </a:rPr>
              <a:t> </a:t>
            </a:r>
            <a:r>
              <a:rPr lang="zh-CN" altLang="en-US" sz="2800" spc="-10" dirty="0">
                <a:latin typeface="Calibri"/>
                <a:cs typeface="Calibri"/>
              </a:rPr>
              <a:t>静态定义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lang="zh-CN" altLang="en-US" sz="2800" spc="-5" dirty="0">
                <a:latin typeface="Calibri"/>
                <a:cs typeface="Calibri"/>
              </a:rPr>
              <a:t>分配</a:t>
            </a:r>
            <a:r>
              <a:rPr sz="2800" spc="-15" dirty="0">
                <a:latin typeface="Calibri"/>
                <a:cs typeface="Calibri"/>
              </a:rPr>
              <a:t>) </a:t>
            </a:r>
            <a:r>
              <a:rPr sz="2800" spc="-5" dirty="0">
                <a:latin typeface="Calibri"/>
                <a:cs typeface="Calibri"/>
              </a:rPr>
              <a:t>GPU </a:t>
            </a:r>
            <a:r>
              <a:rPr lang="zh-CN" altLang="en-US" sz="2800" spc="-5" dirty="0">
                <a:latin typeface="Calibri"/>
                <a:cs typeface="Calibri"/>
              </a:rPr>
              <a:t>全局内存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950" algn="l"/>
                <a:tab pos="1862455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spc="-5" dirty="0">
                <a:latin typeface="Courier New"/>
                <a:cs typeface="Courier New"/>
              </a:rPr>
              <a:t>device</a:t>
            </a:r>
            <a:r>
              <a:rPr sz="2400" spc="50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qualifier</a:t>
            </a:r>
            <a:endParaRPr sz="2400" dirty="0">
              <a:latin typeface="Calibri"/>
              <a:cs typeface="Calibri"/>
            </a:endParaRPr>
          </a:p>
          <a:p>
            <a:pPr marL="742315" lvl="1" indent="-272415"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ourier New"/>
                <a:cs typeface="Courier New"/>
              </a:rPr>
              <a:t>cudaMemcpyToSymbol</a:t>
            </a:r>
            <a:r>
              <a:rPr lang="en-US" altLang="zh-CN" sz="2400" spc="-10" dirty="0">
                <a:latin typeface="Courier New"/>
                <a:cs typeface="Courier New"/>
              </a:rPr>
              <a:t> / </a:t>
            </a:r>
            <a:r>
              <a:rPr lang="en-US" altLang="zh-CN" sz="2400" spc="-10" dirty="0" err="1">
                <a:latin typeface="Courier New"/>
                <a:cs typeface="Courier New"/>
              </a:rPr>
              <a:t>cudaMemcpyFromSymbol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7" y="3279632"/>
            <a:ext cx="9704705" cy="120738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6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lang="zh-CN" altLang="en-US" sz="2800" spc="-5" dirty="0">
                <a:latin typeface="Calibri"/>
                <a:cs typeface="Calibri"/>
              </a:rPr>
              <a:t>语言</a:t>
            </a:r>
            <a:endParaRPr sz="28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6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my_static_array[1024];</a:t>
            </a:r>
            <a:endParaRPr sz="2000" dirty="0">
              <a:latin typeface="Courier New"/>
              <a:cs typeface="Courier New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int *my_dynamic_array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(int*)</a:t>
            </a:r>
            <a:r>
              <a:rPr sz="2000" spc="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malloc(1024*sizeof(int));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9898"/>
            <a:ext cx="9109075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GPU </a:t>
            </a:r>
            <a:r>
              <a:rPr lang="zh-CN" altLang="en-US" sz="2800" spc="-5" dirty="0">
                <a:latin typeface="Calibri"/>
                <a:cs typeface="Calibri"/>
              </a:rPr>
              <a:t>和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CPU </a:t>
            </a:r>
            <a:r>
              <a:rPr lang="zh-CN" altLang="en-US" sz="2800" spc="-25" dirty="0">
                <a:latin typeface="Calibri"/>
                <a:cs typeface="Calibri"/>
              </a:rPr>
              <a:t>拥有自己的独立内存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885" y="2131138"/>
            <a:ext cx="5389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 </a:t>
            </a:r>
            <a:r>
              <a:rPr lang="zh-CN" altLang="en-US" sz="2800" spc="-5" dirty="0">
                <a:latin typeface="Calibri"/>
                <a:cs typeface="Calibri"/>
              </a:rPr>
              <a:t>统一内存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34486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统一内存</a:t>
            </a:r>
            <a:r>
              <a:rPr lang="zh-CN" altLang="en-US" sz="3200" spc="-5" dirty="0"/>
              <a:t>寻址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952500" y="4513596"/>
            <a:ext cx="1817370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1946" y="4568194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0835" y="4522727"/>
            <a:ext cx="1807464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835" y="4522727"/>
            <a:ext cx="1807845" cy="419100"/>
          </a:xfrm>
          <a:custGeom>
            <a:avLst/>
            <a:gdLst/>
            <a:ahLst/>
            <a:cxnLst/>
            <a:rect l="l" t="t" r="r" b="b"/>
            <a:pathLst>
              <a:path w="1807845" h="419100">
                <a:moveTo>
                  <a:pt x="0" y="69849"/>
                </a:moveTo>
                <a:lnTo>
                  <a:pt x="5484" y="42648"/>
                </a:lnTo>
                <a:lnTo>
                  <a:pt x="20447" y="20446"/>
                </a:lnTo>
                <a:lnTo>
                  <a:pt x="42648" y="5484"/>
                </a:lnTo>
                <a:lnTo>
                  <a:pt x="69850" y="0"/>
                </a:lnTo>
                <a:lnTo>
                  <a:pt x="1737614" y="0"/>
                </a:lnTo>
                <a:lnTo>
                  <a:pt x="1764815" y="5484"/>
                </a:lnTo>
                <a:lnTo>
                  <a:pt x="1787017" y="20446"/>
                </a:lnTo>
                <a:lnTo>
                  <a:pt x="1801979" y="42648"/>
                </a:lnTo>
                <a:lnTo>
                  <a:pt x="1807464" y="69849"/>
                </a:lnTo>
                <a:lnTo>
                  <a:pt x="1807464" y="349249"/>
                </a:lnTo>
                <a:lnTo>
                  <a:pt x="1801979" y="376451"/>
                </a:lnTo>
                <a:lnTo>
                  <a:pt x="1787016" y="398652"/>
                </a:lnTo>
                <a:lnTo>
                  <a:pt x="1764815" y="413615"/>
                </a:lnTo>
                <a:lnTo>
                  <a:pt x="1737614" y="419099"/>
                </a:lnTo>
                <a:lnTo>
                  <a:pt x="69850" y="419099"/>
                </a:lnTo>
                <a:lnTo>
                  <a:pt x="42648" y="413615"/>
                </a:lnTo>
                <a:lnTo>
                  <a:pt x="20446" y="398652"/>
                </a:lnTo>
                <a:lnTo>
                  <a:pt x="5484" y="376451"/>
                </a:lnTo>
                <a:lnTo>
                  <a:pt x="0" y="349249"/>
                </a:lnTo>
                <a:lnTo>
                  <a:pt x="0" y="69849"/>
                </a:lnTo>
                <a:close/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7328" y="4513596"/>
            <a:ext cx="156286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3345" y="456819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2267" y="5348735"/>
            <a:ext cx="952500" cy="912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2267" y="5348735"/>
            <a:ext cx="952500" cy="913130"/>
          </a:xfrm>
          <a:custGeom>
            <a:avLst/>
            <a:gdLst/>
            <a:ahLst/>
            <a:cxnLst/>
            <a:rect l="l" t="t" r="r" b="b"/>
            <a:pathLst>
              <a:path w="952500" h="913129">
                <a:moveTo>
                  <a:pt x="0" y="152145"/>
                </a:moveTo>
                <a:lnTo>
                  <a:pt x="7752" y="104038"/>
                </a:lnTo>
                <a:lnTo>
                  <a:pt x="29342" y="62270"/>
                </a:lnTo>
                <a:lnTo>
                  <a:pt x="62270" y="29342"/>
                </a:lnTo>
                <a:lnTo>
                  <a:pt x="104038" y="7752"/>
                </a:lnTo>
                <a:lnTo>
                  <a:pt x="152145" y="0"/>
                </a:lnTo>
                <a:lnTo>
                  <a:pt x="800354" y="0"/>
                </a:lnTo>
                <a:lnTo>
                  <a:pt x="848461" y="7752"/>
                </a:lnTo>
                <a:lnTo>
                  <a:pt x="890229" y="29342"/>
                </a:lnTo>
                <a:lnTo>
                  <a:pt x="923157" y="62270"/>
                </a:lnTo>
                <a:lnTo>
                  <a:pt x="944747" y="104038"/>
                </a:lnTo>
                <a:lnTo>
                  <a:pt x="952500" y="152145"/>
                </a:lnTo>
                <a:lnTo>
                  <a:pt x="952500" y="760729"/>
                </a:lnTo>
                <a:lnTo>
                  <a:pt x="944747" y="808818"/>
                </a:lnTo>
                <a:lnTo>
                  <a:pt x="923157" y="850583"/>
                </a:lnTo>
                <a:lnTo>
                  <a:pt x="890229" y="883519"/>
                </a:lnTo>
                <a:lnTo>
                  <a:pt x="848461" y="905119"/>
                </a:lnTo>
                <a:lnTo>
                  <a:pt x="800354" y="912876"/>
                </a:lnTo>
                <a:lnTo>
                  <a:pt x="152145" y="912876"/>
                </a:lnTo>
                <a:lnTo>
                  <a:pt x="104038" y="905119"/>
                </a:lnTo>
                <a:lnTo>
                  <a:pt x="62270" y="883519"/>
                </a:lnTo>
                <a:lnTo>
                  <a:pt x="29342" y="850583"/>
                </a:lnTo>
                <a:lnTo>
                  <a:pt x="7752" y="808818"/>
                </a:lnTo>
                <a:lnTo>
                  <a:pt x="0" y="760729"/>
                </a:lnTo>
                <a:lnTo>
                  <a:pt x="0" y="152145"/>
                </a:lnTo>
                <a:close/>
              </a:path>
            </a:pathLst>
          </a:custGeom>
          <a:ln w="6096">
            <a:solidFill>
              <a:srgbClr val="A18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6379" y="5586479"/>
            <a:ext cx="691133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2777" y="5641090"/>
            <a:ext cx="41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7555" y="5348735"/>
            <a:ext cx="952500" cy="91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7555" y="5348735"/>
            <a:ext cx="952500" cy="913130"/>
          </a:xfrm>
          <a:custGeom>
            <a:avLst/>
            <a:gdLst/>
            <a:ahLst/>
            <a:cxnLst/>
            <a:rect l="l" t="t" r="r" b="b"/>
            <a:pathLst>
              <a:path w="952500" h="913129">
                <a:moveTo>
                  <a:pt x="0" y="152145"/>
                </a:moveTo>
                <a:lnTo>
                  <a:pt x="7752" y="104038"/>
                </a:lnTo>
                <a:lnTo>
                  <a:pt x="29342" y="62270"/>
                </a:lnTo>
                <a:lnTo>
                  <a:pt x="62270" y="29342"/>
                </a:lnTo>
                <a:lnTo>
                  <a:pt x="104038" y="7752"/>
                </a:lnTo>
                <a:lnTo>
                  <a:pt x="152146" y="0"/>
                </a:lnTo>
                <a:lnTo>
                  <a:pt x="800354" y="0"/>
                </a:lnTo>
                <a:lnTo>
                  <a:pt x="848461" y="7752"/>
                </a:lnTo>
                <a:lnTo>
                  <a:pt x="890229" y="29342"/>
                </a:lnTo>
                <a:lnTo>
                  <a:pt x="923157" y="62270"/>
                </a:lnTo>
                <a:lnTo>
                  <a:pt x="944747" y="104038"/>
                </a:lnTo>
                <a:lnTo>
                  <a:pt x="952500" y="152145"/>
                </a:lnTo>
                <a:lnTo>
                  <a:pt x="952500" y="760729"/>
                </a:lnTo>
                <a:lnTo>
                  <a:pt x="944747" y="808818"/>
                </a:lnTo>
                <a:lnTo>
                  <a:pt x="923157" y="850583"/>
                </a:lnTo>
                <a:lnTo>
                  <a:pt x="890229" y="883519"/>
                </a:lnTo>
                <a:lnTo>
                  <a:pt x="848461" y="905119"/>
                </a:lnTo>
                <a:lnTo>
                  <a:pt x="800354" y="912876"/>
                </a:lnTo>
                <a:lnTo>
                  <a:pt x="152146" y="912876"/>
                </a:lnTo>
                <a:lnTo>
                  <a:pt x="104038" y="905119"/>
                </a:lnTo>
                <a:lnTo>
                  <a:pt x="62270" y="883519"/>
                </a:lnTo>
                <a:lnTo>
                  <a:pt x="29342" y="850583"/>
                </a:lnTo>
                <a:lnTo>
                  <a:pt x="7752" y="808818"/>
                </a:lnTo>
                <a:lnTo>
                  <a:pt x="0" y="760729"/>
                </a:lnTo>
                <a:lnTo>
                  <a:pt x="0" y="152145"/>
                </a:lnTo>
                <a:close/>
              </a:path>
            </a:pathLst>
          </a:custGeom>
          <a:ln w="6096">
            <a:solidFill>
              <a:srgbClr val="A18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5586479"/>
            <a:ext cx="713994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8286" y="564109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2976" y="4941827"/>
            <a:ext cx="291465" cy="407034"/>
          </a:xfrm>
          <a:custGeom>
            <a:avLst/>
            <a:gdLst/>
            <a:ahLst/>
            <a:cxnLst/>
            <a:rect l="l" t="t" r="r" b="b"/>
            <a:pathLst>
              <a:path w="291464" h="407035">
                <a:moveTo>
                  <a:pt x="291084" y="321563"/>
                </a:moveTo>
                <a:lnTo>
                  <a:pt x="0" y="321563"/>
                </a:lnTo>
                <a:lnTo>
                  <a:pt x="145542" y="406907"/>
                </a:lnTo>
                <a:lnTo>
                  <a:pt x="291084" y="321563"/>
                </a:lnTo>
                <a:close/>
              </a:path>
              <a:path w="291464" h="407035">
                <a:moveTo>
                  <a:pt x="198247" y="85343"/>
                </a:moveTo>
                <a:lnTo>
                  <a:pt x="92837" y="85343"/>
                </a:lnTo>
                <a:lnTo>
                  <a:pt x="92837" y="321563"/>
                </a:lnTo>
                <a:lnTo>
                  <a:pt x="198247" y="321563"/>
                </a:lnTo>
                <a:lnTo>
                  <a:pt x="198247" y="85343"/>
                </a:lnTo>
                <a:close/>
              </a:path>
              <a:path w="291464" h="407035">
                <a:moveTo>
                  <a:pt x="145542" y="0"/>
                </a:moveTo>
                <a:lnTo>
                  <a:pt x="0" y="85343"/>
                </a:lnTo>
                <a:lnTo>
                  <a:pt x="291084" y="85343"/>
                </a:lnTo>
                <a:lnTo>
                  <a:pt x="145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8264" y="4941827"/>
            <a:ext cx="292735" cy="407034"/>
          </a:xfrm>
          <a:custGeom>
            <a:avLst/>
            <a:gdLst/>
            <a:ahLst/>
            <a:cxnLst/>
            <a:rect l="l" t="t" r="r" b="b"/>
            <a:pathLst>
              <a:path w="292735" h="407035">
                <a:moveTo>
                  <a:pt x="292608" y="321182"/>
                </a:moveTo>
                <a:lnTo>
                  <a:pt x="0" y="321182"/>
                </a:lnTo>
                <a:lnTo>
                  <a:pt x="146303" y="406907"/>
                </a:lnTo>
                <a:lnTo>
                  <a:pt x="292608" y="321182"/>
                </a:lnTo>
                <a:close/>
              </a:path>
              <a:path w="292735" h="407035">
                <a:moveTo>
                  <a:pt x="199262" y="85724"/>
                </a:moveTo>
                <a:lnTo>
                  <a:pt x="93345" y="85724"/>
                </a:lnTo>
                <a:lnTo>
                  <a:pt x="93345" y="321182"/>
                </a:lnTo>
                <a:lnTo>
                  <a:pt x="199262" y="321182"/>
                </a:lnTo>
                <a:lnTo>
                  <a:pt x="199262" y="85724"/>
                </a:lnTo>
                <a:close/>
              </a:path>
              <a:path w="292735" h="407035">
                <a:moveTo>
                  <a:pt x="146303" y="0"/>
                </a:moveTo>
                <a:lnTo>
                  <a:pt x="0" y="85724"/>
                </a:lnTo>
                <a:lnTo>
                  <a:pt x="292608" y="85724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1488" y="4612644"/>
            <a:ext cx="879475" cy="239395"/>
          </a:xfrm>
          <a:custGeom>
            <a:avLst/>
            <a:gdLst/>
            <a:ahLst/>
            <a:cxnLst/>
            <a:rect l="l" t="t" r="r" b="b"/>
            <a:pathLst>
              <a:path w="879475" h="239395">
                <a:moveTo>
                  <a:pt x="119634" y="0"/>
                </a:moveTo>
                <a:lnTo>
                  <a:pt x="0" y="119634"/>
                </a:lnTo>
                <a:lnTo>
                  <a:pt x="119634" y="239268"/>
                </a:lnTo>
                <a:lnTo>
                  <a:pt x="119634" y="179451"/>
                </a:lnTo>
                <a:lnTo>
                  <a:pt x="819531" y="179451"/>
                </a:lnTo>
                <a:lnTo>
                  <a:pt x="879348" y="119634"/>
                </a:lnTo>
                <a:lnTo>
                  <a:pt x="819531" y="59817"/>
                </a:lnTo>
                <a:lnTo>
                  <a:pt x="119634" y="59817"/>
                </a:lnTo>
                <a:lnTo>
                  <a:pt x="119634" y="0"/>
                </a:lnTo>
                <a:close/>
              </a:path>
              <a:path w="879475" h="239395">
                <a:moveTo>
                  <a:pt x="819531" y="179451"/>
                </a:moveTo>
                <a:lnTo>
                  <a:pt x="759713" y="179451"/>
                </a:lnTo>
                <a:lnTo>
                  <a:pt x="759713" y="239268"/>
                </a:lnTo>
                <a:lnTo>
                  <a:pt x="819531" y="179451"/>
                </a:lnTo>
                <a:close/>
              </a:path>
              <a:path w="879475" h="239395">
                <a:moveTo>
                  <a:pt x="759713" y="0"/>
                </a:moveTo>
                <a:lnTo>
                  <a:pt x="759713" y="59817"/>
                </a:lnTo>
                <a:lnTo>
                  <a:pt x="819531" y="59817"/>
                </a:lnTo>
                <a:lnTo>
                  <a:pt x="759713" y="0"/>
                </a:lnTo>
                <a:close/>
              </a:path>
            </a:pathLst>
          </a:custGeom>
          <a:solidFill>
            <a:srgbClr val="85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1488" y="4612644"/>
            <a:ext cx="879475" cy="239395"/>
          </a:xfrm>
          <a:custGeom>
            <a:avLst/>
            <a:gdLst/>
            <a:ahLst/>
            <a:cxnLst/>
            <a:rect l="l" t="t" r="r" b="b"/>
            <a:pathLst>
              <a:path w="879475" h="239395">
                <a:moveTo>
                  <a:pt x="0" y="119634"/>
                </a:moveTo>
                <a:lnTo>
                  <a:pt x="119634" y="0"/>
                </a:lnTo>
                <a:lnTo>
                  <a:pt x="119634" y="59817"/>
                </a:lnTo>
                <a:lnTo>
                  <a:pt x="759713" y="59817"/>
                </a:lnTo>
                <a:lnTo>
                  <a:pt x="759713" y="0"/>
                </a:lnTo>
                <a:lnTo>
                  <a:pt x="879348" y="119634"/>
                </a:lnTo>
                <a:lnTo>
                  <a:pt x="759713" y="239268"/>
                </a:lnTo>
                <a:lnTo>
                  <a:pt x="759713" y="179451"/>
                </a:lnTo>
                <a:lnTo>
                  <a:pt x="119634" y="179451"/>
                </a:lnTo>
                <a:lnTo>
                  <a:pt x="119634" y="239268"/>
                </a:lnTo>
                <a:lnTo>
                  <a:pt x="0" y="119634"/>
                </a:lnTo>
                <a:close/>
              </a:path>
            </a:pathLst>
          </a:custGeom>
          <a:ln w="12192">
            <a:solidFill>
              <a:srgbClr val="5F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0" y="4522727"/>
            <a:ext cx="39624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0" y="4522727"/>
            <a:ext cx="3962400" cy="419100"/>
          </a:xfrm>
          <a:custGeom>
            <a:avLst/>
            <a:gdLst/>
            <a:ahLst/>
            <a:cxnLst/>
            <a:rect l="l" t="t" r="r" b="b"/>
            <a:pathLst>
              <a:path w="3962400" h="419100">
                <a:moveTo>
                  <a:pt x="0" y="69849"/>
                </a:moveTo>
                <a:lnTo>
                  <a:pt x="5484" y="42648"/>
                </a:lnTo>
                <a:lnTo>
                  <a:pt x="20447" y="20446"/>
                </a:lnTo>
                <a:lnTo>
                  <a:pt x="42648" y="5484"/>
                </a:lnTo>
                <a:lnTo>
                  <a:pt x="69850" y="0"/>
                </a:lnTo>
                <a:lnTo>
                  <a:pt x="3892550" y="0"/>
                </a:lnTo>
                <a:lnTo>
                  <a:pt x="3919751" y="5484"/>
                </a:lnTo>
                <a:lnTo>
                  <a:pt x="3941953" y="20446"/>
                </a:lnTo>
                <a:lnTo>
                  <a:pt x="3956915" y="42648"/>
                </a:lnTo>
                <a:lnTo>
                  <a:pt x="3962400" y="69849"/>
                </a:lnTo>
                <a:lnTo>
                  <a:pt x="3962400" y="349249"/>
                </a:lnTo>
                <a:lnTo>
                  <a:pt x="3956915" y="376451"/>
                </a:lnTo>
                <a:lnTo>
                  <a:pt x="3941953" y="398652"/>
                </a:lnTo>
                <a:lnTo>
                  <a:pt x="3919751" y="413615"/>
                </a:lnTo>
                <a:lnTo>
                  <a:pt x="3892550" y="419099"/>
                </a:lnTo>
                <a:lnTo>
                  <a:pt x="69850" y="419099"/>
                </a:lnTo>
                <a:lnTo>
                  <a:pt x="42648" y="413615"/>
                </a:lnTo>
                <a:lnTo>
                  <a:pt x="20447" y="398652"/>
                </a:lnTo>
                <a:lnTo>
                  <a:pt x="5484" y="376451"/>
                </a:lnTo>
                <a:lnTo>
                  <a:pt x="0" y="349249"/>
                </a:lnTo>
                <a:lnTo>
                  <a:pt x="0" y="69849"/>
                </a:lnTo>
                <a:close/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7847" y="4513596"/>
            <a:ext cx="183108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64754" y="4568194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Unified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82968" y="5348735"/>
            <a:ext cx="952500" cy="912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2968" y="5348735"/>
            <a:ext cx="952500" cy="913130"/>
          </a:xfrm>
          <a:custGeom>
            <a:avLst/>
            <a:gdLst/>
            <a:ahLst/>
            <a:cxnLst/>
            <a:rect l="l" t="t" r="r" b="b"/>
            <a:pathLst>
              <a:path w="952500" h="913129">
                <a:moveTo>
                  <a:pt x="0" y="152145"/>
                </a:moveTo>
                <a:lnTo>
                  <a:pt x="7752" y="104038"/>
                </a:lnTo>
                <a:lnTo>
                  <a:pt x="29342" y="62270"/>
                </a:lnTo>
                <a:lnTo>
                  <a:pt x="62270" y="29342"/>
                </a:lnTo>
                <a:lnTo>
                  <a:pt x="104038" y="7752"/>
                </a:lnTo>
                <a:lnTo>
                  <a:pt x="152146" y="0"/>
                </a:lnTo>
                <a:lnTo>
                  <a:pt x="800353" y="0"/>
                </a:lnTo>
                <a:lnTo>
                  <a:pt x="848461" y="7752"/>
                </a:lnTo>
                <a:lnTo>
                  <a:pt x="890229" y="29342"/>
                </a:lnTo>
                <a:lnTo>
                  <a:pt x="923157" y="62270"/>
                </a:lnTo>
                <a:lnTo>
                  <a:pt x="944747" y="104038"/>
                </a:lnTo>
                <a:lnTo>
                  <a:pt x="952500" y="152145"/>
                </a:lnTo>
                <a:lnTo>
                  <a:pt x="952500" y="760729"/>
                </a:lnTo>
                <a:lnTo>
                  <a:pt x="944747" y="808818"/>
                </a:lnTo>
                <a:lnTo>
                  <a:pt x="923157" y="850583"/>
                </a:lnTo>
                <a:lnTo>
                  <a:pt x="890229" y="883519"/>
                </a:lnTo>
                <a:lnTo>
                  <a:pt x="848461" y="905119"/>
                </a:lnTo>
                <a:lnTo>
                  <a:pt x="800353" y="912876"/>
                </a:lnTo>
                <a:lnTo>
                  <a:pt x="152146" y="912876"/>
                </a:lnTo>
                <a:lnTo>
                  <a:pt x="104038" y="905119"/>
                </a:lnTo>
                <a:lnTo>
                  <a:pt x="62270" y="883519"/>
                </a:lnTo>
                <a:lnTo>
                  <a:pt x="29342" y="850583"/>
                </a:lnTo>
                <a:lnTo>
                  <a:pt x="7752" y="808818"/>
                </a:lnTo>
                <a:lnTo>
                  <a:pt x="0" y="760729"/>
                </a:lnTo>
                <a:lnTo>
                  <a:pt x="0" y="152145"/>
                </a:lnTo>
                <a:close/>
              </a:path>
            </a:pathLst>
          </a:custGeom>
          <a:ln w="6096">
            <a:solidFill>
              <a:srgbClr val="A18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7080" y="5586479"/>
            <a:ext cx="691133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53985" y="5641090"/>
            <a:ext cx="41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68256" y="5348735"/>
            <a:ext cx="952500" cy="912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68256" y="5348735"/>
            <a:ext cx="952500" cy="913130"/>
          </a:xfrm>
          <a:custGeom>
            <a:avLst/>
            <a:gdLst/>
            <a:ahLst/>
            <a:cxnLst/>
            <a:rect l="l" t="t" r="r" b="b"/>
            <a:pathLst>
              <a:path w="952500" h="913129">
                <a:moveTo>
                  <a:pt x="0" y="152145"/>
                </a:moveTo>
                <a:lnTo>
                  <a:pt x="7752" y="104038"/>
                </a:lnTo>
                <a:lnTo>
                  <a:pt x="29342" y="62270"/>
                </a:lnTo>
                <a:lnTo>
                  <a:pt x="62270" y="29342"/>
                </a:lnTo>
                <a:lnTo>
                  <a:pt x="104038" y="7752"/>
                </a:lnTo>
                <a:lnTo>
                  <a:pt x="152146" y="0"/>
                </a:lnTo>
                <a:lnTo>
                  <a:pt x="800353" y="0"/>
                </a:lnTo>
                <a:lnTo>
                  <a:pt x="848461" y="7752"/>
                </a:lnTo>
                <a:lnTo>
                  <a:pt x="890229" y="29342"/>
                </a:lnTo>
                <a:lnTo>
                  <a:pt x="923157" y="62270"/>
                </a:lnTo>
                <a:lnTo>
                  <a:pt x="944747" y="104038"/>
                </a:lnTo>
                <a:lnTo>
                  <a:pt x="952500" y="152145"/>
                </a:lnTo>
                <a:lnTo>
                  <a:pt x="952500" y="760729"/>
                </a:lnTo>
                <a:lnTo>
                  <a:pt x="944747" y="808818"/>
                </a:lnTo>
                <a:lnTo>
                  <a:pt x="923157" y="850583"/>
                </a:lnTo>
                <a:lnTo>
                  <a:pt x="890229" y="883519"/>
                </a:lnTo>
                <a:lnTo>
                  <a:pt x="848461" y="905119"/>
                </a:lnTo>
                <a:lnTo>
                  <a:pt x="800353" y="912876"/>
                </a:lnTo>
                <a:lnTo>
                  <a:pt x="152146" y="912876"/>
                </a:lnTo>
                <a:lnTo>
                  <a:pt x="104038" y="905119"/>
                </a:lnTo>
                <a:lnTo>
                  <a:pt x="62270" y="883519"/>
                </a:lnTo>
                <a:lnTo>
                  <a:pt x="29342" y="850583"/>
                </a:lnTo>
                <a:lnTo>
                  <a:pt x="7752" y="808818"/>
                </a:lnTo>
                <a:lnTo>
                  <a:pt x="0" y="760729"/>
                </a:lnTo>
                <a:lnTo>
                  <a:pt x="0" y="152145"/>
                </a:lnTo>
                <a:close/>
              </a:path>
            </a:pathLst>
          </a:custGeom>
          <a:ln w="6096">
            <a:solidFill>
              <a:srgbClr val="A18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1700" y="5586479"/>
            <a:ext cx="713994" cy="511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29876" y="564109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3676" y="4941827"/>
            <a:ext cx="291465" cy="407034"/>
          </a:xfrm>
          <a:custGeom>
            <a:avLst/>
            <a:gdLst/>
            <a:ahLst/>
            <a:cxnLst/>
            <a:rect l="l" t="t" r="r" b="b"/>
            <a:pathLst>
              <a:path w="291465" h="407035">
                <a:moveTo>
                  <a:pt x="291083" y="321563"/>
                </a:moveTo>
                <a:lnTo>
                  <a:pt x="0" y="321563"/>
                </a:lnTo>
                <a:lnTo>
                  <a:pt x="145542" y="406907"/>
                </a:lnTo>
                <a:lnTo>
                  <a:pt x="291083" y="321563"/>
                </a:lnTo>
                <a:close/>
              </a:path>
              <a:path w="291465" h="407035">
                <a:moveTo>
                  <a:pt x="198247" y="85343"/>
                </a:moveTo>
                <a:lnTo>
                  <a:pt x="92837" y="85343"/>
                </a:lnTo>
                <a:lnTo>
                  <a:pt x="92837" y="321563"/>
                </a:lnTo>
                <a:lnTo>
                  <a:pt x="198247" y="321563"/>
                </a:lnTo>
                <a:lnTo>
                  <a:pt x="198247" y="85343"/>
                </a:lnTo>
                <a:close/>
              </a:path>
              <a:path w="291465" h="407035">
                <a:moveTo>
                  <a:pt x="145542" y="0"/>
                </a:moveTo>
                <a:lnTo>
                  <a:pt x="0" y="85343"/>
                </a:lnTo>
                <a:lnTo>
                  <a:pt x="291083" y="85343"/>
                </a:lnTo>
                <a:lnTo>
                  <a:pt x="145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98964" y="4941827"/>
            <a:ext cx="292735" cy="407034"/>
          </a:xfrm>
          <a:custGeom>
            <a:avLst/>
            <a:gdLst/>
            <a:ahLst/>
            <a:cxnLst/>
            <a:rect l="l" t="t" r="r" b="b"/>
            <a:pathLst>
              <a:path w="292734" h="407035">
                <a:moveTo>
                  <a:pt x="292607" y="321182"/>
                </a:moveTo>
                <a:lnTo>
                  <a:pt x="0" y="321182"/>
                </a:lnTo>
                <a:lnTo>
                  <a:pt x="146303" y="406907"/>
                </a:lnTo>
                <a:lnTo>
                  <a:pt x="292607" y="321182"/>
                </a:lnTo>
                <a:close/>
              </a:path>
              <a:path w="292734" h="407035">
                <a:moveTo>
                  <a:pt x="199262" y="85724"/>
                </a:moveTo>
                <a:lnTo>
                  <a:pt x="93344" y="85724"/>
                </a:lnTo>
                <a:lnTo>
                  <a:pt x="93344" y="321182"/>
                </a:lnTo>
                <a:lnTo>
                  <a:pt x="199262" y="321182"/>
                </a:lnTo>
                <a:lnTo>
                  <a:pt x="199262" y="85724"/>
                </a:lnTo>
                <a:close/>
              </a:path>
              <a:path w="292734" h="407035">
                <a:moveTo>
                  <a:pt x="146303" y="0"/>
                </a:moveTo>
                <a:lnTo>
                  <a:pt x="0" y="85724"/>
                </a:lnTo>
                <a:lnTo>
                  <a:pt x="292607" y="85724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4100" y="4318512"/>
            <a:ext cx="0" cy="2527300"/>
          </a:xfrm>
          <a:custGeom>
            <a:avLst/>
            <a:gdLst/>
            <a:ahLst/>
            <a:cxnLst/>
            <a:rect l="l" t="t" r="r" b="b"/>
            <a:pathLst>
              <a:path h="2527300">
                <a:moveTo>
                  <a:pt x="0" y="0"/>
                </a:moveTo>
                <a:lnTo>
                  <a:pt x="0" y="2527300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31454" y="3811146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9B2C1F"/>
                </a:solidFill>
                <a:latin typeface="Calibri"/>
                <a:cs typeface="Calibri"/>
              </a:rPr>
              <a:t>CUDA</a:t>
            </a:r>
            <a:r>
              <a:rPr sz="1800" i="1" spc="-7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9B2C1F"/>
                </a:solidFill>
                <a:latin typeface="Calibri"/>
                <a:cs typeface="Calibri"/>
              </a:rPr>
              <a:t>6.0+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i="1" spc="-10" dirty="0">
                <a:solidFill>
                  <a:srgbClr val="9B2C1F"/>
                </a:solidFill>
                <a:latin typeface="Calibri"/>
                <a:cs typeface="Calibri"/>
              </a:rPr>
              <a:t>Kepler+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FB15FD5-64B9-482B-A367-6F9418176DB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118" t="19236" r="5925"/>
          <a:stretch/>
        </p:blipFill>
        <p:spPr>
          <a:xfrm>
            <a:off x="6858000" y="993613"/>
            <a:ext cx="4715925" cy="24924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540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统一内存</a:t>
            </a:r>
            <a:r>
              <a:rPr lang="zh-CN" altLang="en-US" sz="3200" spc="-5" dirty="0"/>
              <a:t>寻址</a:t>
            </a:r>
            <a:r>
              <a:rPr lang="zh-CN" altLang="en-US" sz="3200" dirty="0"/>
              <a:t>实例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52400" y="1742394"/>
            <a:ext cx="4927600" cy="4102735"/>
          </a:xfrm>
          <a:custGeom>
            <a:avLst/>
            <a:gdLst/>
            <a:ahLst/>
            <a:cxnLst/>
            <a:rect l="l" t="t" r="r" b="b"/>
            <a:pathLst>
              <a:path w="4927600" h="4102735">
                <a:moveTo>
                  <a:pt x="4725924" y="0"/>
                </a:moveTo>
                <a:lnTo>
                  <a:pt x="201104" y="0"/>
                </a:lnTo>
                <a:lnTo>
                  <a:pt x="154994" y="5311"/>
                </a:lnTo>
                <a:lnTo>
                  <a:pt x="112666" y="20442"/>
                </a:lnTo>
                <a:lnTo>
                  <a:pt x="75326" y="44187"/>
                </a:lnTo>
                <a:lnTo>
                  <a:pt x="44182" y="75338"/>
                </a:lnTo>
                <a:lnTo>
                  <a:pt x="20441" y="112689"/>
                </a:lnTo>
                <a:lnTo>
                  <a:pt x="5311" y="155034"/>
                </a:lnTo>
                <a:lnTo>
                  <a:pt x="0" y="201167"/>
                </a:lnTo>
                <a:lnTo>
                  <a:pt x="0" y="3901503"/>
                </a:lnTo>
                <a:lnTo>
                  <a:pt x="5311" y="3947613"/>
                </a:lnTo>
                <a:lnTo>
                  <a:pt x="20441" y="3989941"/>
                </a:lnTo>
                <a:lnTo>
                  <a:pt x="44182" y="4027281"/>
                </a:lnTo>
                <a:lnTo>
                  <a:pt x="75326" y="4058425"/>
                </a:lnTo>
                <a:lnTo>
                  <a:pt x="112666" y="4082166"/>
                </a:lnTo>
                <a:lnTo>
                  <a:pt x="154994" y="4097296"/>
                </a:lnTo>
                <a:lnTo>
                  <a:pt x="201104" y="4102608"/>
                </a:lnTo>
                <a:lnTo>
                  <a:pt x="4725924" y="4102608"/>
                </a:lnTo>
                <a:lnTo>
                  <a:pt x="4772057" y="4097296"/>
                </a:lnTo>
                <a:lnTo>
                  <a:pt x="4814402" y="4082166"/>
                </a:lnTo>
                <a:lnTo>
                  <a:pt x="4851753" y="4058425"/>
                </a:lnTo>
                <a:lnTo>
                  <a:pt x="4882904" y="4027281"/>
                </a:lnTo>
                <a:lnTo>
                  <a:pt x="4906649" y="3989941"/>
                </a:lnTo>
                <a:lnTo>
                  <a:pt x="4921780" y="3947613"/>
                </a:lnTo>
                <a:lnTo>
                  <a:pt x="4927092" y="3901503"/>
                </a:lnTo>
                <a:lnTo>
                  <a:pt x="4927092" y="201167"/>
                </a:lnTo>
                <a:lnTo>
                  <a:pt x="4921780" y="155034"/>
                </a:lnTo>
                <a:lnTo>
                  <a:pt x="4906649" y="112689"/>
                </a:lnTo>
                <a:lnTo>
                  <a:pt x="4882904" y="75338"/>
                </a:lnTo>
                <a:lnTo>
                  <a:pt x="4851753" y="44187"/>
                </a:lnTo>
                <a:lnTo>
                  <a:pt x="4814402" y="20442"/>
                </a:lnTo>
                <a:lnTo>
                  <a:pt x="4772057" y="5311"/>
                </a:lnTo>
                <a:lnTo>
                  <a:pt x="472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742394"/>
            <a:ext cx="4927600" cy="4102735"/>
          </a:xfrm>
          <a:custGeom>
            <a:avLst/>
            <a:gdLst/>
            <a:ahLst/>
            <a:cxnLst/>
            <a:rect l="l" t="t" r="r" b="b"/>
            <a:pathLst>
              <a:path w="4927600" h="4102735">
                <a:moveTo>
                  <a:pt x="0" y="201167"/>
                </a:moveTo>
                <a:lnTo>
                  <a:pt x="5311" y="155034"/>
                </a:lnTo>
                <a:lnTo>
                  <a:pt x="20441" y="112689"/>
                </a:lnTo>
                <a:lnTo>
                  <a:pt x="44182" y="75338"/>
                </a:lnTo>
                <a:lnTo>
                  <a:pt x="75326" y="44187"/>
                </a:lnTo>
                <a:lnTo>
                  <a:pt x="112666" y="20442"/>
                </a:lnTo>
                <a:lnTo>
                  <a:pt x="154994" y="5311"/>
                </a:lnTo>
                <a:lnTo>
                  <a:pt x="201104" y="0"/>
                </a:lnTo>
                <a:lnTo>
                  <a:pt x="4725924" y="0"/>
                </a:lnTo>
                <a:lnTo>
                  <a:pt x="4772057" y="5311"/>
                </a:lnTo>
                <a:lnTo>
                  <a:pt x="4814402" y="20442"/>
                </a:lnTo>
                <a:lnTo>
                  <a:pt x="4851753" y="44187"/>
                </a:lnTo>
                <a:lnTo>
                  <a:pt x="4882904" y="75338"/>
                </a:lnTo>
                <a:lnTo>
                  <a:pt x="4906649" y="112689"/>
                </a:lnTo>
                <a:lnTo>
                  <a:pt x="4921780" y="155034"/>
                </a:lnTo>
                <a:lnTo>
                  <a:pt x="4927092" y="201167"/>
                </a:lnTo>
                <a:lnTo>
                  <a:pt x="4927092" y="3901503"/>
                </a:lnTo>
                <a:lnTo>
                  <a:pt x="4921780" y="3947613"/>
                </a:lnTo>
                <a:lnTo>
                  <a:pt x="4906649" y="3989941"/>
                </a:lnTo>
                <a:lnTo>
                  <a:pt x="4882904" y="4027281"/>
                </a:lnTo>
                <a:lnTo>
                  <a:pt x="4851753" y="4058425"/>
                </a:lnTo>
                <a:lnTo>
                  <a:pt x="4814402" y="4082166"/>
                </a:lnTo>
                <a:lnTo>
                  <a:pt x="4772057" y="4097296"/>
                </a:lnTo>
                <a:lnTo>
                  <a:pt x="4725924" y="4102608"/>
                </a:lnTo>
                <a:lnTo>
                  <a:pt x="201104" y="4102608"/>
                </a:lnTo>
                <a:lnTo>
                  <a:pt x="154994" y="4097296"/>
                </a:lnTo>
                <a:lnTo>
                  <a:pt x="112666" y="4082166"/>
                </a:lnTo>
                <a:lnTo>
                  <a:pt x="75326" y="4058425"/>
                </a:lnTo>
                <a:lnTo>
                  <a:pt x="44182" y="4027281"/>
                </a:lnTo>
                <a:lnTo>
                  <a:pt x="20441" y="3989941"/>
                </a:lnTo>
                <a:lnTo>
                  <a:pt x="5311" y="3947613"/>
                </a:lnTo>
                <a:lnTo>
                  <a:pt x="0" y="3901503"/>
                </a:lnTo>
                <a:lnTo>
                  <a:pt x="0" y="20116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3948" y="1143000"/>
            <a:ext cx="5741114" cy="5216735"/>
          </a:xfrm>
          <a:custGeom>
            <a:avLst/>
            <a:gdLst/>
            <a:ahLst/>
            <a:cxnLst/>
            <a:rect l="l" t="t" r="r" b="b"/>
            <a:pathLst>
              <a:path w="4928870" h="4102735">
                <a:moveTo>
                  <a:pt x="0" y="201167"/>
                </a:moveTo>
                <a:lnTo>
                  <a:pt x="5311" y="155034"/>
                </a:lnTo>
                <a:lnTo>
                  <a:pt x="20442" y="112689"/>
                </a:lnTo>
                <a:lnTo>
                  <a:pt x="44187" y="75338"/>
                </a:lnTo>
                <a:lnTo>
                  <a:pt x="75338" y="44187"/>
                </a:lnTo>
                <a:lnTo>
                  <a:pt x="112689" y="20442"/>
                </a:lnTo>
                <a:lnTo>
                  <a:pt x="155034" y="5311"/>
                </a:lnTo>
                <a:lnTo>
                  <a:pt x="201168" y="0"/>
                </a:lnTo>
                <a:lnTo>
                  <a:pt x="4727448" y="0"/>
                </a:lnTo>
                <a:lnTo>
                  <a:pt x="4773581" y="5311"/>
                </a:lnTo>
                <a:lnTo>
                  <a:pt x="4815926" y="20442"/>
                </a:lnTo>
                <a:lnTo>
                  <a:pt x="4853277" y="44187"/>
                </a:lnTo>
                <a:lnTo>
                  <a:pt x="4884428" y="75338"/>
                </a:lnTo>
                <a:lnTo>
                  <a:pt x="4908173" y="112689"/>
                </a:lnTo>
                <a:lnTo>
                  <a:pt x="4923304" y="155034"/>
                </a:lnTo>
                <a:lnTo>
                  <a:pt x="4928616" y="201167"/>
                </a:lnTo>
                <a:lnTo>
                  <a:pt x="4928616" y="3901490"/>
                </a:lnTo>
                <a:lnTo>
                  <a:pt x="4923304" y="3947605"/>
                </a:lnTo>
                <a:lnTo>
                  <a:pt x="4908173" y="3989937"/>
                </a:lnTo>
                <a:lnTo>
                  <a:pt x="4884428" y="4027279"/>
                </a:lnTo>
                <a:lnTo>
                  <a:pt x="4853277" y="4058424"/>
                </a:lnTo>
                <a:lnTo>
                  <a:pt x="4815926" y="4082166"/>
                </a:lnTo>
                <a:lnTo>
                  <a:pt x="4773581" y="4097296"/>
                </a:lnTo>
                <a:lnTo>
                  <a:pt x="4727448" y="4102608"/>
                </a:lnTo>
                <a:lnTo>
                  <a:pt x="201168" y="4102608"/>
                </a:lnTo>
                <a:lnTo>
                  <a:pt x="155034" y="4097296"/>
                </a:lnTo>
                <a:lnTo>
                  <a:pt x="112689" y="4082166"/>
                </a:lnTo>
                <a:lnTo>
                  <a:pt x="75338" y="4058424"/>
                </a:lnTo>
                <a:lnTo>
                  <a:pt x="44187" y="4027279"/>
                </a:lnTo>
                <a:lnTo>
                  <a:pt x="20442" y="3989937"/>
                </a:lnTo>
                <a:lnTo>
                  <a:pt x="5311" y="3947605"/>
                </a:lnTo>
                <a:lnTo>
                  <a:pt x="0" y="3901490"/>
                </a:lnTo>
                <a:lnTo>
                  <a:pt x="0" y="201167"/>
                </a:lnTo>
                <a:close/>
              </a:path>
            </a:pathLst>
          </a:custGeom>
          <a:ln w="12192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289661" y="1391365"/>
            <a:ext cx="4395470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80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 Code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</a:pP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sortfile(</a:t>
            </a:r>
            <a:r>
              <a:rPr i="0" spc="-10" dirty="0">
                <a:solidFill>
                  <a:srgbClr val="2B91AE"/>
                </a:solidFill>
                <a:latin typeface="Courier New"/>
                <a:cs typeface="Courier New"/>
              </a:rPr>
              <a:t>FILE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*fp, 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{  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i="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*data;</a:t>
            </a:r>
          </a:p>
          <a:p>
            <a:pPr marL="287020">
              <a:lnSpc>
                <a:spcPct val="100000"/>
              </a:lnSpc>
            </a:pP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data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i="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i="0" spc="-10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287020" marR="415290">
              <a:lnSpc>
                <a:spcPct val="200000"/>
              </a:lnSpc>
            </a:pP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fread(data, 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1,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fp);  qsort(data,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, 1,</a:t>
            </a:r>
            <a:r>
              <a:rPr i="0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compare);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7020" marR="2053589">
              <a:lnSpc>
                <a:spcPct val="200000"/>
              </a:lnSpc>
            </a:pP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_d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da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free(data);</a:t>
            </a:r>
          </a:p>
          <a:p>
            <a:pPr marL="12700">
              <a:lnSpc>
                <a:spcPct val="100000"/>
              </a:lnSpc>
            </a:pP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FA78B2-2D13-4EA7-9164-EFA08AE71BCC}"/>
              </a:ext>
            </a:extLst>
          </p:cNvPr>
          <p:cNvSpPr/>
          <p:nvPr/>
        </p:nvSpPr>
        <p:spPr>
          <a:xfrm>
            <a:off x="5670142" y="1281422"/>
            <a:ext cx="56074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sortfile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(FILE *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fp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altLang="zh-CN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N)    </a:t>
            </a: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d_data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</a:t>
            </a: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= (</a:t>
            </a:r>
            <a:r>
              <a:rPr lang="en-US" altLang="zh-CN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*)malloc(N); </a:t>
            </a: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cudaMalloc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d_data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endParaRPr lang="en-US" altLang="zh-CN" spc="-1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fread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1, N,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fp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</a:p>
          <a:p>
            <a:endParaRPr lang="en-US" altLang="zh-CN" spc="-1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cudaMemcpy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d_data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N,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cudaMemcpyHostToDevice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altLang="zh-CN" spc="-1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qsort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&lt;&lt;&lt;...&gt;&gt;&gt;(data, N, 1, compare);</a:t>
            </a:r>
          </a:p>
          <a:p>
            <a:endParaRPr lang="en-US" altLang="zh-CN" spc="-1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cudaMemcpy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h_data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, N,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cudaMemcpyDeviceToHost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zh-CN" altLang="en-US" spc="-1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zh-CN" altLang="en-US" spc="-1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pc="-10" dirty="0" err="1">
                <a:solidFill>
                  <a:srgbClr val="000000"/>
                </a:solidFill>
                <a:latin typeface="Courier New"/>
                <a:cs typeface="Courier New"/>
              </a:rPr>
              <a:t>usedata</a:t>
            </a:r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(data);</a:t>
            </a:r>
          </a:p>
          <a:p>
            <a:r>
              <a:rPr lang="en-US" altLang="zh-CN" spc="-10" dirty="0">
                <a:solidFill>
                  <a:srgbClr val="000000"/>
                </a:solidFill>
                <a:latin typeface="Courier New"/>
                <a:cs typeface="Courier New"/>
              </a:rPr>
              <a:t>    free(data);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7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540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统一内存</a:t>
            </a:r>
            <a:r>
              <a:rPr lang="zh-CN" altLang="en-US" sz="3200" spc="-5" dirty="0"/>
              <a:t>寻址</a:t>
            </a:r>
            <a:r>
              <a:rPr lang="zh-CN" altLang="en-US" sz="3200" dirty="0"/>
              <a:t>实例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902208" y="1752600"/>
            <a:ext cx="4927600" cy="4102735"/>
          </a:xfrm>
          <a:custGeom>
            <a:avLst/>
            <a:gdLst/>
            <a:ahLst/>
            <a:cxnLst/>
            <a:rect l="l" t="t" r="r" b="b"/>
            <a:pathLst>
              <a:path w="4927600" h="4102735">
                <a:moveTo>
                  <a:pt x="4725924" y="0"/>
                </a:moveTo>
                <a:lnTo>
                  <a:pt x="201104" y="0"/>
                </a:lnTo>
                <a:lnTo>
                  <a:pt x="154994" y="5311"/>
                </a:lnTo>
                <a:lnTo>
                  <a:pt x="112666" y="20442"/>
                </a:lnTo>
                <a:lnTo>
                  <a:pt x="75326" y="44187"/>
                </a:lnTo>
                <a:lnTo>
                  <a:pt x="44182" y="75338"/>
                </a:lnTo>
                <a:lnTo>
                  <a:pt x="20441" y="112689"/>
                </a:lnTo>
                <a:lnTo>
                  <a:pt x="5311" y="155034"/>
                </a:lnTo>
                <a:lnTo>
                  <a:pt x="0" y="201167"/>
                </a:lnTo>
                <a:lnTo>
                  <a:pt x="0" y="3901503"/>
                </a:lnTo>
                <a:lnTo>
                  <a:pt x="5311" y="3947613"/>
                </a:lnTo>
                <a:lnTo>
                  <a:pt x="20441" y="3989941"/>
                </a:lnTo>
                <a:lnTo>
                  <a:pt x="44182" y="4027281"/>
                </a:lnTo>
                <a:lnTo>
                  <a:pt x="75326" y="4058425"/>
                </a:lnTo>
                <a:lnTo>
                  <a:pt x="112666" y="4082166"/>
                </a:lnTo>
                <a:lnTo>
                  <a:pt x="154994" y="4097296"/>
                </a:lnTo>
                <a:lnTo>
                  <a:pt x="201104" y="4102608"/>
                </a:lnTo>
                <a:lnTo>
                  <a:pt x="4725924" y="4102608"/>
                </a:lnTo>
                <a:lnTo>
                  <a:pt x="4772057" y="4097296"/>
                </a:lnTo>
                <a:lnTo>
                  <a:pt x="4814402" y="4082166"/>
                </a:lnTo>
                <a:lnTo>
                  <a:pt x="4851753" y="4058425"/>
                </a:lnTo>
                <a:lnTo>
                  <a:pt x="4882904" y="4027281"/>
                </a:lnTo>
                <a:lnTo>
                  <a:pt x="4906649" y="3989941"/>
                </a:lnTo>
                <a:lnTo>
                  <a:pt x="4921780" y="3947613"/>
                </a:lnTo>
                <a:lnTo>
                  <a:pt x="4927092" y="3901503"/>
                </a:lnTo>
                <a:lnTo>
                  <a:pt x="4927092" y="201167"/>
                </a:lnTo>
                <a:lnTo>
                  <a:pt x="4921780" y="155034"/>
                </a:lnTo>
                <a:lnTo>
                  <a:pt x="4906649" y="112689"/>
                </a:lnTo>
                <a:lnTo>
                  <a:pt x="4882904" y="75338"/>
                </a:lnTo>
                <a:lnTo>
                  <a:pt x="4851753" y="44187"/>
                </a:lnTo>
                <a:lnTo>
                  <a:pt x="4814402" y="20442"/>
                </a:lnTo>
                <a:lnTo>
                  <a:pt x="4772057" y="5311"/>
                </a:lnTo>
                <a:lnTo>
                  <a:pt x="472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1752600"/>
            <a:ext cx="4927600" cy="4102735"/>
          </a:xfrm>
          <a:custGeom>
            <a:avLst/>
            <a:gdLst/>
            <a:ahLst/>
            <a:cxnLst/>
            <a:rect l="l" t="t" r="r" b="b"/>
            <a:pathLst>
              <a:path w="4927600" h="4102735">
                <a:moveTo>
                  <a:pt x="0" y="201167"/>
                </a:moveTo>
                <a:lnTo>
                  <a:pt x="5311" y="155034"/>
                </a:lnTo>
                <a:lnTo>
                  <a:pt x="20441" y="112689"/>
                </a:lnTo>
                <a:lnTo>
                  <a:pt x="44182" y="75338"/>
                </a:lnTo>
                <a:lnTo>
                  <a:pt x="75326" y="44187"/>
                </a:lnTo>
                <a:lnTo>
                  <a:pt x="112666" y="20442"/>
                </a:lnTo>
                <a:lnTo>
                  <a:pt x="154994" y="5311"/>
                </a:lnTo>
                <a:lnTo>
                  <a:pt x="201104" y="0"/>
                </a:lnTo>
                <a:lnTo>
                  <a:pt x="4725924" y="0"/>
                </a:lnTo>
                <a:lnTo>
                  <a:pt x="4772057" y="5311"/>
                </a:lnTo>
                <a:lnTo>
                  <a:pt x="4814402" y="20442"/>
                </a:lnTo>
                <a:lnTo>
                  <a:pt x="4851753" y="44187"/>
                </a:lnTo>
                <a:lnTo>
                  <a:pt x="4882904" y="75338"/>
                </a:lnTo>
                <a:lnTo>
                  <a:pt x="4906649" y="112689"/>
                </a:lnTo>
                <a:lnTo>
                  <a:pt x="4921780" y="155034"/>
                </a:lnTo>
                <a:lnTo>
                  <a:pt x="4927092" y="201167"/>
                </a:lnTo>
                <a:lnTo>
                  <a:pt x="4927092" y="3901503"/>
                </a:lnTo>
                <a:lnTo>
                  <a:pt x="4921780" y="3947613"/>
                </a:lnTo>
                <a:lnTo>
                  <a:pt x="4906649" y="3989941"/>
                </a:lnTo>
                <a:lnTo>
                  <a:pt x="4882904" y="4027281"/>
                </a:lnTo>
                <a:lnTo>
                  <a:pt x="4851753" y="4058425"/>
                </a:lnTo>
                <a:lnTo>
                  <a:pt x="4814402" y="4082166"/>
                </a:lnTo>
                <a:lnTo>
                  <a:pt x="4772057" y="4097296"/>
                </a:lnTo>
                <a:lnTo>
                  <a:pt x="4725924" y="4102608"/>
                </a:lnTo>
                <a:lnTo>
                  <a:pt x="201104" y="4102608"/>
                </a:lnTo>
                <a:lnTo>
                  <a:pt x="154994" y="4097296"/>
                </a:lnTo>
                <a:lnTo>
                  <a:pt x="112666" y="4082166"/>
                </a:lnTo>
                <a:lnTo>
                  <a:pt x="75326" y="4058425"/>
                </a:lnTo>
                <a:lnTo>
                  <a:pt x="44182" y="4027281"/>
                </a:lnTo>
                <a:lnTo>
                  <a:pt x="20441" y="3989941"/>
                </a:lnTo>
                <a:lnTo>
                  <a:pt x="5311" y="3947613"/>
                </a:lnTo>
                <a:lnTo>
                  <a:pt x="0" y="3901503"/>
                </a:lnTo>
                <a:lnTo>
                  <a:pt x="0" y="20116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391" y="1752600"/>
            <a:ext cx="4928870" cy="4102735"/>
          </a:xfrm>
          <a:custGeom>
            <a:avLst/>
            <a:gdLst/>
            <a:ahLst/>
            <a:cxnLst/>
            <a:rect l="l" t="t" r="r" b="b"/>
            <a:pathLst>
              <a:path w="4928870" h="4102735">
                <a:moveTo>
                  <a:pt x="4727448" y="0"/>
                </a:moveTo>
                <a:lnTo>
                  <a:pt x="201168" y="0"/>
                </a:lnTo>
                <a:lnTo>
                  <a:pt x="155034" y="5311"/>
                </a:lnTo>
                <a:lnTo>
                  <a:pt x="112689" y="20442"/>
                </a:lnTo>
                <a:lnTo>
                  <a:pt x="75338" y="44187"/>
                </a:lnTo>
                <a:lnTo>
                  <a:pt x="44187" y="75338"/>
                </a:lnTo>
                <a:lnTo>
                  <a:pt x="20442" y="112689"/>
                </a:lnTo>
                <a:lnTo>
                  <a:pt x="5311" y="155034"/>
                </a:lnTo>
                <a:lnTo>
                  <a:pt x="0" y="201167"/>
                </a:lnTo>
                <a:lnTo>
                  <a:pt x="0" y="3901490"/>
                </a:lnTo>
                <a:lnTo>
                  <a:pt x="5311" y="3947605"/>
                </a:lnTo>
                <a:lnTo>
                  <a:pt x="20442" y="3989937"/>
                </a:lnTo>
                <a:lnTo>
                  <a:pt x="44187" y="4027279"/>
                </a:lnTo>
                <a:lnTo>
                  <a:pt x="75338" y="4058424"/>
                </a:lnTo>
                <a:lnTo>
                  <a:pt x="112689" y="4082166"/>
                </a:lnTo>
                <a:lnTo>
                  <a:pt x="155034" y="4097296"/>
                </a:lnTo>
                <a:lnTo>
                  <a:pt x="201168" y="4102608"/>
                </a:lnTo>
                <a:lnTo>
                  <a:pt x="4727448" y="4102608"/>
                </a:lnTo>
                <a:lnTo>
                  <a:pt x="4773581" y="4097296"/>
                </a:lnTo>
                <a:lnTo>
                  <a:pt x="4815926" y="4082166"/>
                </a:lnTo>
                <a:lnTo>
                  <a:pt x="4853277" y="4058424"/>
                </a:lnTo>
                <a:lnTo>
                  <a:pt x="4884428" y="4027279"/>
                </a:lnTo>
                <a:lnTo>
                  <a:pt x="4908173" y="3989937"/>
                </a:lnTo>
                <a:lnTo>
                  <a:pt x="4923304" y="3947605"/>
                </a:lnTo>
                <a:lnTo>
                  <a:pt x="4928616" y="3901490"/>
                </a:lnTo>
                <a:lnTo>
                  <a:pt x="4928616" y="201167"/>
                </a:lnTo>
                <a:lnTo>
                  <a:pt x="4923304" y="155034"/>
                </a:lnTo>
                <a:lnTo>
                  <a:pt x="4908173" y="112689"/>
                </a:lnTo>
                <a:lnTo>
                  <a:pt x="4884428" y="75338"/>
                </a:lnTo>
                <a:lnTo>
                  <a:pt x="4853277" y="44187"/>
                </a:lnTo>
                <a:lnTo>
                  <a:pt x="4815926" y="20442"/>
                </a:lnTo>
                <a:lnTo>
                  <a:pt x="4773581" y="5311"/>
                </a:lnTo>
                <a:lnTo>
                  <a:pt x="472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391" y="1752600"/>
            <a:ext cx="4928870" cy="4102735"/>
          </a:xfrm>
          <a:custGeom>
            <a:avLst/>
            <a:gdLst/>
            <a:ahLst/>
            <a:cxnLst/>
            <a:rect l="l" t="t" r="r" b="b"/>
            <a:pathLst>
              <a:path w="4928870" h="4102735">
                <a:moveTo>
                  <a:pt x="0" y="201167"/>
                </a:moveTo>
                <a:lnTo>
                  <a:pt x="5311" y="155034"/>
                </a:lnTo>
                <a:lnTo>
                  <a:pt x="20442" y="112689"/>
                </a:lnTo>
                <a:lnTo>
                  <a:pt x="44187" y="75338"/>
                </a:lnTo>
                <a:lnTo>
                  <a:pt x="75338" y="44187"/>
                </a:lnTo>
                <a:lnTo>
                  <a:pt x="112689" y="20442"/>
                </a:lnTo>
                <a:lnTo>
                  <a:pt x="155034" y="5311"/>
                </a:lnTo>
                <a:lnTo>
                  <a:pt x="201168" y="0"/>
                </a:lnTo>
                <a:lnTo>
                  <a:pt x="4727448" y="0"/>
                </a:lnTo>
                <a:lnTo>
                  <a:pt x="4773581" y="5311"/>
                </a:lnTo>
                <a:lnTo>
                  <a:pt x="4815926" y="20442"/>
                </a:lnTo>
                <a:lnTo>
                  <a:pt x="4853277" y="44187"/>
                </a:lnTo>
                <a:lnTo>
                  <a:pt x="4884428" y="75338"/>
                </a:lnTo>
                <a:lnTo>
                  <a:pt x="4908173" y="112689"/>
                </a:lnTo>
                <a:lnTo>
                  <a:pt x="4923304" y="155034"/>
                </a:lnTo>
                <a:lnTo>
                  <a:pt x="4928616" y="201167"/>
                </a:lnTo>
                <a:lnTo>
                  <a:pt x="4928616" y="3901490"/>
                </a:lnTo>
                <a:lnTo>
                  <a:pt x="4923304" y="3947605"/>
                </a:lnTo>
                <a:lnTo>
                  <a:pt x="4908173" y="3989937"/>
                </a:lnTo>
                <a:lnTo>
                  <a:pt x="4884428" y="4027279"/>
                </a:lnTo>
                <a:lnTo>
                  <a:pt x="4853277" y="4058424"/>
                </a:lnTo>
                <a:lnTo>
                  <a:pt x="4815926" y="4082166"/>
                </a:lnTo>
                <a:lnTo>
                  <a:pt x="4773581" y="4097296"/>
                </a:lnTo>
                <a:lnTo>
                  <a:pt x="4727448" y="4102608"/>
                </a:lnTo>
                <a:lnTo>
                  <a:pt x="201168" y="4102608"/>
                </a:lnTo>
                <a:lnTo>
                  <a:pt x="155034" y="4097296"/>
                </a:lnTo>
                <a:lnTo>
                  <a:pt x="112689" y="4082166"/>
                </a:lnTo>
                <a:lnTo>
                  <a:pt x="75338" y="4058424"/>
                </a:lnTo>
                <a:lnTo>
                  <a:pt x="44187" y="4027279"/>
                </a:lnTo>
                <a:lnTo>
                  <a:pt x="20442" y="3989937"/>
                </a:lnTo>
                <a:lnTo>
                  <a:pt x="5311" y="3947605"/>
                </a:lnTo>
                <a:lnTo>
                  <a:pt x="0" y="3901490"/>
                </a:lnTo>
                <a:lnTo>
                  <a:pt x="0" y="201167"/>
                </a:lnTo>
                <a:close/>
              </a:path>
            </a:pathLst>
          </a:custGeom>
          <a:ln w="12192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3457" y="52734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80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0" dirty="0"/>
              <a:t> Code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</a:pP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sortfile(</a:t>
            </a:r>
            <a:r>
              <a:rPr i="0" spc="-10" dirty="0">
                <a:solidFill>
                  <a:srgbClr val="2B91AE"/>
                </a:solidFill>
                <a:latin typeface="Courier New"/>
                <a:cs typeface="Courier New"/>
              </a:rPr>
              <a:t>FILE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*fp, 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{  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i="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*data;</a:t>
            </a:r>
          </a:p>
          <a:p>
            <a:pPr marL="287020">
              <a:lnSpc>
                <a:spcPct val="100000"/>
              </a:lnSpc>
            </a:pP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data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i="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i="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i="0" spc="-10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287020" marR="415290">
              <a:lnSpc>
                <a:spcPct val="200000"/>
              </a:lnSpc>
            </a:pP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fread(data, 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1,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fp);  qsort(data, </a:t>
            </a:r>
            <a:r>
              <a:rPr i="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, 1,</a:t>
            </a:r>
            <a:r>
              <a:rPr i="0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compare);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 marR="2053589">
              <a:lnSpc>
                <a:spcPct val="200000"/>
              </a:lnSpc>
            </a:pP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_d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da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i="0" spc="-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i="0" spc="-15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i="0" spc="-10" dirty="0">
                <a:solidFill>
                  <a:srgbClr val="000000"/>
                </a:solidFill>
                <a:latin typeface="Courier New"/>
                <a:cs typeface="Courier New"/>
              </a:rPr>
              <a:t>free(data);</a:t>
            </a:r>
          </a:p>
          <a:p>
            <a:pPr marL="12700">
              <a:lnSpc>
                <a:spcPct val="100000"/>
              </a:lnSpc>
            </a:pP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23457" y="1401571"/>
            <a:ext cx="4530725" cy="389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265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9B2C1F"/>
                </a:solidFill>
                <a:latin typeface="Calibri"/>
                <a:cs typeface="Calibri"/>
              </a:rPr>
              <a:t>CUDA </a:t>
            </a:r>
            <a:r>
              <a:rPr sz="1800" i="1" spc="-5" dirty="0">
                <a:solidFill>
                  <a:srgbClr val="9B2C1F"/>
                </a:solidFill>
                <a:latin typeface="Calibri"/>
                <a:cs typeface="Calibri"/>
              </a:rPr>
              <a:t>(6.0+)</a:t>
            </a:r>
            <a:r>
              <a:rPr sz="1800" i="1" spc="2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9B2C1F"/>
                </a:solidFill>
                <a:latin typeface="Calibri"/>
                <a:cs typeface="Calibri"/>
              </a:rPr>
              <a:t>Code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6385" marR="139700" indent="-2743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sortfile(</a:t>
            </a:r>
            <a:r>
              <a:rPr sz="1800" spc="-10" dirty="0">
                <a:solidFill>
                  <a:srgbClr val="2B91AE"/>
                </a:solidFill>
                <a:latin typeface="Courier New"/>
                <a:cs typeface="Courier New"/>
              </a:rPr>
              <a:t>FILE </a:t>
            </a:r>
            <a:r>
              <a:rPr sz="1800" spc="-10" dirty="0">
                <a:latin typeface="Courier New"/>
                <a:cs typeface="Courier New"/>
              </a:rPr>
              <a:t>*fp,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1800" spc="-10" dirty="0">
                <a:latin typeface="Courier New"/>
                <a:cs typeface="Courier New"/>
              </a:rPr>
              <a:t>*data;  </a:t>
            </a:r>
            <a:r>
              <a:rPr sz="1800" b="1" spc="-10" dirty="0">
                <a:latin typeface="Courier New"/>
                <a:cs typeface="Courier New"/>
              </a:rPr>
              <a:t>cudaMallocManaged</a:t>
            </a:r>
            <a:r>
              <a:rPr sz="1800" spc="-10" dirty="0">
                <a:latin typeface="Courier New"/>
                <a:cs typeface="Courier New"/>
              </a:rPr>
              <a:t>(&amp;data,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fread(data, </a:t>
            </a:r>
            <a:r>
              <a:rPr sz="1800" spc="-5" dirty="0">
                <a:latin typeface="Courier New"/>
                <a:cs typeface="Courier New"/>
              </a:rPr>
              <a:t>1, </a:t>
            </a:r>
            <a:r>
              <a:rPr sz="1800" spc="-5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fp);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gpu_qsort</a:t>
            </a:r>
            <a:r>
              <a:rPr sz="1800" spc="-10" dirty="0">
                <a:latin typeface="Courier New"/>
                <a:cs typeface="Courier New"/>
              </a:rPr>
              <a:t>(data, </a:t>
            </a:r>
            <a:r>
              <a:rPr sz="1800" spc="-10" dirty="0">
                <a:solidFill>
                  <a:srgbClr val="6E0089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, 1,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compare);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cudaDeviceSynchronize</a:t>
            </a:r>
            <a:r>
              <a:rPr sz="1800" spc="-10" dirty="0">
                <a:latin typeface="Courier New"/>
                <a:cs typeface="Courier New"/>
              </a:rPr>
              <a:t>();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use_data(data);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cudaFree</a:t>
            </a:r>
            <a:r>
              <a:rPr sz="1800" spc="-10" dirty="0">
                <a:latin typeface="Courier New"/>
                <a:cs typeface="Courier New"/>
              </a:rPr>
              <a:t>(data);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8955"/>
            <a:ext cx="95307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/>
              <a:t>统一内存寻址的优势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06865" y="1156583"/>
            <a:ext cx="8150861" cy="454483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780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spc="-5" dirty="0">
                <a:latin typeface="Calibri"/>
                <a:cs typeface="Calibri"/>
              </a:rPr>
              <a:t>简化代码编写</a:t>
            </a:r>
            <a:endParaRPr sz="26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8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dirty="0">
                <a:latin typeface="Calibri"/>
                <a:cs typeface="Calibri"/>
              </a:rPr>
              <a:t>内存虚拟统一</a:t>
            </a:r>
            <a:endParaRPr sz="2600" dirty="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7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5" dirty="0">
                <a:latin typeface="Calibri"/>
                <a:cs typeface="Calibri"/>
              </a:rPr>
              <a:t>GPU</a:t>
            </a:r>
            <a:r>
              <a:rPr lang="zh-CN" altLang="en-US" sz="2200" spc="-5" dirty="0">
                <a:latin typeface="Calibri"/>
                <a:cs typeface="Calibri"/>
              </a:rPr>
              <a:t>仍然有自己的内存</a:t>
            </a:r>
            <a:endParaRPr sz="2200" dirty="0">
              <a:latin typeface="Calibri"/>
              <a:cs typeface="Calibri"/>
            </a:endParaRPr>
          </a:p>
          <a:p>
            <a:pPr marL="720090" lvl="1" indent="-250190">
              <a:spcBef>
                <a:spcPts val="225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仍然通过</a:t>
            </a:r>
            <a:r>
              <a:rPr lang="en-US" altLang="zh-CN" sz="2200" spc="-5" dirty="0">
                <a:cs typeface="Calibri"/>
              </a:rPr>
              <a:t>PCIe (or</a:t>
            </a:r>
            <a:r>
              <a:rPr lang="en-US" altLang="zh-CN" sz="2200" spc="55" dirty="0">
                <a:cs typeface="Calibri"/>
              </a:rPr>
              <a:t> </a:t>
            </a:r>
            <a:r>
              <a:rPr lang="en-US" altLang="zh-CN" sz="2200" spc="-5" dirty="0">
                <a:cs typeface="Calibri"/>
              </a:rPr>
              <a:t>NVLINK)</a:t>
            </a:r>
            <a:r>
              <a:rPr lang="zh-CN" altLang="en-US" sz="2200" spc="-5" dirty="0">
                <a:cs typeface="Calibri"/>
              </a:rPr>
              <a:t>传递数据</a:t>
            </a:r>
            <a:endParaRPr lang="en-US" altLang="zh-CN" sz="2200" dirty="0"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70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spc="-10" dirty="0">
                <a:cs typeface="Calibri"/>
              </a:rPr>
              <a:t>管理设备之间的数据更轻松</a:t>
            </a:r>
            <a:endParaRPr lang="en-US" sz="2600" dirty="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54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10" dirty="0">
                <a:latin typeface="Calibri"/>
                <a:cs typeface="Calibri"/>
              </a:rPr>
              <a:t>不需要现实的内存搬移</a:t>
            </a:r>
            <a:endParaRPr lang="en-US" sz="2200" dirty="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4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操作系统再后台完成</a:t>
            </a:r>
            <a:endParaRPr lang="en-US" altLang="zh-CN" sz="2200" spc="-5" dirty="0">
              <a:latin typeface="Calibri"/>
              <a:cs typeface="Calibri"/>
            </a:endParaRPr>
          </a:p>
          <a:p>
            <a:pPr marL="720090" lvl="1" indent="-250190">
              <a:spcBef>
                <a:spcPts val="244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避免了复杂的同步问题。</a:t>
            </a:r>
            <a:endParaRPr lang="en-US" sz="2200" spc="-5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6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dirty="0">
                <a:latin typeface="Calibri"/>
                <a:cs typeface="Calibri"/>
              </a:rPr>
              <a:t>问题</a:t>
            </a:r>
            <a:endParaRPr sz="2600" dirty="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不够灵活</a:t>
            </a:r>
            <a:endParaRPr lang="en-US" altLang="zh-CN" sz="2200" spc="-5" dirty="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确保大小和同步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FFDD52A-F924-4A56-B78B-ED1770B4E7D8}"/>
              </a:ext>
            </a:extLst>
          </p:cNvPr>
          <p:cNvSpPr txBox="1"/>
          <p:nvPr/>
        </p:nvSpPr>
        <p:spPr>
          <a:xfrm>
            <a:off x="916939" y="1045360"/>
            <a:ext cx="4966970" cy="211724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存储器层次概述</a:t>
            </a:r>
            <a:endParaRPr lang="en-US" sz="2800" spc="-20" dirty="0">
              <a:cs typeface="Calibri"/>
            </a:endParaRPr>
          </a:p>
          <a:p>
            <a:pPr marL="329565" indent="-316865"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latin typeface="Calibri"/>
                <a:cs typeface="Calibri"/>
              </a:rPr>
              <a:t>全局内存</a:t>
            </a:r>
            <a:endParaRPr lang="en-US" altLang="zh-CN" sz="2800" spc="-20" dirty="0">
              <a:latin typeface="Calibri"/>
              <a:cs typeface="Calibri"/>
            </a:endParaRPr>
          </a:p>
          <a:p>
            <a:pPr marL="329565" indent="-316865"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solidFill>
                  <a:srgbClr val="9B2C1F"/>
                </a:solidFill>
                <a:latin typeface="Calibri"/>
                <a:cs typeface="Calibri"/>
              </a:rPr>
              <a:t>常量内存</a:t>
            </a:r>
            <a:endParaRPr lang="en-US" altLang="zh-CN" sz="2800" spc="-5" dirty="0">
              <a:solidFill>
                <a:srgbClr val="9B2C1F"/>
              </a:solidFill>
              <a:latin typeface="Calibri"/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latin typeface="Calibri"/>
                <a:cs typeface="Calibri"/>
              </a:rPr>
              <a:t>共享内存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0564" y="240791"/>
            <a:ext cx="4879975" cy="6408420"/>
          </a:xfrm>
          <a:custGeom>
            <a:avLst/>
            <a:gdLst/>
            <a:ahLst/>
            <a:cxnLst/>
            <a:rect l="l" t="t" r="r" b="b"/>
            <a:pathLst>
              <a:path w="4879975" h="6408420">
                <a:moveTo>
                  <a:pt x="0" y="6408420"/>
                </a:moveTo>
                <a:lnTo>
                  <a:pt x="4879847" y="6408420"/>
                </a:lnTo>
                <a:lnTo>
                  <a:pt x="4879847" y="0"/>
                </a:lnTo>
                <a:lnTo>
                  <a:pt x="0" y="0"/>
                </a:lnTo>
                <a:lnTo>
                  <a:pt x="0" y="640842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64" y="240791"/>
            <a:ext cx="4879975" cy="6408420"/>
          </a:xfrm>
          <a:custGeom>
            <a:avLst/>
            <a:gdLst/>
            <a:ahLst/>
            <a:cxnLst/>
            <a:rect l="l" t="t" r="r" b="b"/>
            <a:pathLst>
              <a:path w="4879975" h="6408420">
                <a:moveTo>
                  <a:pt x="0" y="6408420"/>
                </a:moveTo>
                <a:lnTo>
                  <a:pt x="4879847" y="6408420"/>
                </a:lnTo>
                <a:lnTo>
                  <a:pt x="4879847" y="0"/>
                </a:lnTo>
                <a:lnTo>
                  <a:pt x="0" y="0"/>
                </a:lnTo>
                <a:lnTo>
                  <a:pt x="0" y="640842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9558" y="269875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9811" y="550163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19" y="3122676"/>
                </a:lnTo>
                <a:lnTo>
                  <a:pt x="2331719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9811" y="550163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19" y="3122676"/>
                </a:lnTo>
                <a:lnTo>
                  <a:pt x="2331719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9186" y="578358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9811" y="4924044"/>
            <a:ext cx="4745990" cy="1574800"/>
          </a:xfrm>
          <a:custGeom>
            <a:avLst/>
            <a:gdLst/>
            <a:ahLst/>
            <a:cxnLst/>
            <a:rect l="l" t="t" r="r" b="b"/>
            <a:pathLst>
              <a:path w="4745990" h="1574800">
                <a:moveTo>
                  <a:pt x="0" y="1574291"/>
                </a:moveTo>
                <a:lnTo>
                  <a:pt x="4745736" y="1574291"/>
                </a:lnTo>
                <a:lnTo>
                  <a:pt x="4745736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9811" y="4924044"/>
            <a:ext cx="4745990" cy="1574800"/>
          </a:xfrm>
          <a:prstGeom prst="rect">
            <a:avLst/>
          </a:prstGeom>
          <a:ln w="12192">
            <a:solidFill>
              <a:srgbClr val="5F424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GPU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00"/>
                </a:solidFill>
                <a:latin typeface="Arial"/>
                <a:cs typeface="Arial"/>
              </a:rPr>
              <a:t>DRAM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2964" y="2531364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60"/>
                </a:moveTo>
                <a:lnTo>
                  <a:pt x="2214372" y="1089660"/>
                </a:lnTo>
                <a:lnTo>
                  <a:pt x="2214372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2964" y="2531364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60"/>
                </a:moveTo>
                <a:lnTo>
                  <a:pt x="2214372" y="1089660"/>
                </a:lnTo>
                <a:lnTo>
                  <a:pt x="2214372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5085" y="2607005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2296" y="1706879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000" b="1" dirty="0">
                <a:solidFill>
                  <a:srgbClr val="003300"/>
                </a:solidFill>
                <a:latin typeface="Arial"/>
                <a:cs typeface="Arial"/>
              </a:rPr>
              <a:t>Thread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1000" b="1" spc="-4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2296" y="946403"/>
            <a:ext cx="818515" cy="43307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8244" y="1372361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39" h="321944">
                <a:moveTo>
                  <a:pt x="51815" y="243839"/>
                </a:moveTo>
                <a:lnTo>
                  <a:pt x="0" y="243839"/>
                </a:lnTo>
                <a:lnTo>
                  <a:pt x="64769" y="321563"/>
                </a:lnTo>
                <a:lnTo>
                  <a:pt x="118745" y="256793"/>
                </a:lnTo>
                <a:lnTo>
                  <a:pt x="51815" y="256793"/>
                </a:lnTo>
                <a:lnTo>
                  <a:pt x="51815" y="243839"/>
                </a:lnTo>
                <a:close/>
              </a:path>
              <a:path w="129539" h="321944">
                <a:moveTo>
                  <a:pt x="77723" y="64770"/>
                </a:moveTo>
                <a:lnTo>
                  <a:pt x="51815" y="64770"/>
                </a:lnTo>
                <a:lnTo>
                  <a:pt x="51815" y="256793"/>
                </a:lnTo>
                <a:lnTo>
                  <a:pt x="77723" y="256793"/>
                </a:lnTo>
                <a:lnTo>
                  <a:pt x="77723" y="64770"/>
                </a:lnTo>
                <a:close/>
              </a:path>
              <a:path w="129539" h="321944">
                <a:moveTo>
                  <a:pt x="129539" y="243839"/>
                </a:moveTo>
                <a:lnTo>
                  <a:pt x="77723" y="243839"/>
                </a:lnTo>
                <a:lnTo>
                  <a:pt x="77723" y="256793"/>
                </a:lnTo>
                <a:lnTo>
                  <a:pt x="118745" y="256793"/>
                </a:lnTo>
                <a:lnTo>
                  <a:pt x="129539" y="243839"/>
                </a:lnTo>
                <a:close/>
              </a:path>
              <a:path w="129539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5" y="64770"/>
                </a:lnTo>
                <a:lnTo>
                  <a:pt x="64769" y="0"/>
                </a:lnTo>
                <a:close/>
              </a:path>
              <a:path w="129539" h="321944">
                <a:moveTo>
                  <a:pt x="118745" y="64770"/>
                </a:moveTo>
                <a:lnTo>
                  <a:pt x="77723" y="64770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9867" y="1706879"/>
            <a:ext cx="107950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9867" y="946403"/>
            <a:ext cx="817244" cy="43307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84291" y="1372361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39" h="321944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39" h="321944">
                <a:moveTo>
                  <a:pt x="77724" y="64770"/>
                </a:moveTo>
                <a:lnTo>
                  <a:pt x="51816" y="64770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70"/>
                </a:lnTo>
                <a:close/>
              </a:path>
              <a:path w="129539" h="321944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39" h="32194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39" h="32194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57855" y="4236720"/>
            <a:ext cx="742315" cy="1736089"/>
          </a:xfrm>
          <a:prstGeom prst="rect">
            <a:avLst/>
          </a:prstGeom>
          <a:solidFill>
            <a:srgbClr val="855D5D"/>
          </a:solidFill>
          <a:ln w="12192">
            <a:solidFill>
              <a:srgbClr val="5F4242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4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0805" y="5137403"/>
            <a:ext cx="414655" cy="129539"/>
          </a:xfrm>
          <a:custGeom>
            <a:avLst/>
            <a:gdLst/>
            <a:ahLst/>
            <a:cxnLst/>
            <a:rect l="l" t="t" r="r" b="b"/>
            <a:pathLst>
              <a:path w="414654" h="129539">
                <a:moveTo>
                  <a:pt x="77724" y="0"/>
                </a:moveTo>
                <a:lnTo>
                  <a:pt x="0" y="64770"/>
                </a:lnTo>
                <a:lnTo>
                  <a:pt x="77724" y="129540"/>
                </a:lnTo>
                <a:lnTo>
                  <a:pt x="77724" y="77724"/>
                </a:lnTo>
                <a:lnTo>
                  <a:pt x="64770" y="77724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0"/>
                </a:lnTo>
                <a:close/>
              </a:path>
              <a:path w="414654" h="129539">
                <a:moveTo>
                  <a:pt x="336804" y="0"/>
                </a:moveTo>
                <a:lnTo>
                  <a:pt x="336804" y="129540"/>
                </a:lnTo>
                <a:lnTo>
                  <a:pt x="398983" y="77724"/>
                </a:lnTo>
                <a:lnTo>
                  <a:pt x="349758" y="77724"/>
                </a:lnTo>
                <a:lnTo>
                  <a:pt x="349758" y="51816"/>
                </a:lnTo>
                <a:lnTo>
                  <a:pt x="398983" y="51816"/>
                </a:lnTo>
                <a:lnTo>
                  <a:pt x="336804" y="0"/>
                </a:lnTo>
                <a:close/>
              </a:path>
              <a:path w="414654" h="129539">
                <a:moveTo>
                  <a:pt x="77724" y="51816"/>
                </a:moveTo>
                <a:lnTo>
                  <a:pt x="64770" y="51816"/>
                </a:lnTo>
                <a:lnTo>
                  <a:pt x="64770" y="77724"/>
                </a:lnTo>
                <a:lnTo>
                  <a:pt x="77724" y="77724"/>
                </a:lnTo>
                <a:lnTo>
                  <a:pt x="77724" y="51816"/>
                </a:lnTo>
                <a:close/>
              </a:path>
              <a:path w="414654" h="129539">
                <a:moveTo>
                  <a:pt x="336804" y="51816"/>
                </a:moveTo>
                <a:lnTo>
                  <a:pt x="77724" y="51816"/>
                </a:lnTo>
                <a:lnTo>
                  <a:pt x="77724" y="77724"/>
                </a:lnTo>
                <a:lnTo>
                  <a:pt x="336804" y="77724"/>
                </a:lnTo>
                <a:lnTo>
                  <a:pt x="336804" y="51816"/>
                </a:lnTo>
                <a:close/>
              </a:path>
              <a:path w="414654" h="129539">
                <a:moveTo>
                  <a:pt x="398983" y="51816"/>
                </a:moveTo>
                <a:lnTo>
                  <a:pt x="349758" y="51816"/>
                </a:lnTo>
                <a:lnTo>
                  <a:pt x="349758" y="77724"/>
                </a:lnTo>
                <a:lnTo>
                  <a:pt x="398983" y="77724"/>
                </a:lnTo>
                <a:lnTo>
                  <a:pt x="414528" y="64770"/>
                </a:lnTo>
                <a:lnTo>
                  <a:pt x="39898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9811" y="4293108"/>
            <a:ext cx="4745990" cy="402590"/>
          </a:xfrm>
          <a:prstGeom prst="rect">
            <a:avLst/>
          </a:prstGeom>
          <a:solidFill>
            <a:srgbClr val="A18E6A"/>
          </a:solidFill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L2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2296" y="5201411"/>
            <a:ext cx="4538980" cy="54419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Global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2296" y="5792723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Constant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2296" y="6115811"/>
            <a:ext cx="4538980" cy="271780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200" b="1" spc="-15" dirty="0">
                <a:solidFill>
                  <a:srgbClr val="003300"/>
                </a:solidFill>
                <a:latin typeface="Calibri"/>
                <a:cs typeface="Calibri"/>
              </a:rPr>
              <a:t>Read-only/Texture</a:t>
            </a:r>
            <a:r>
              <a:rPr sz="1200" b="1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4591" y="2814827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4591" y="2814827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9926" y="2835655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73067" y="3072383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1"/>
                </a:moveTo>
                <a:lnTo>
                  <a:pt x="2074164" y="240791"/>
                </a:lnTo>
                <a:lnTo>
                  <a:pt x="2074164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3067" y="3072383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1"/>
                </a:moveTo>
                <a:lnTo>
                  <a:pt x="2074164" y="240791"/>
                </a:lnTo>
                <a:lnTo>
                  <a:pt x="2074164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79926" y="3094100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73067" y="3337559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3067" y="3337559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79926" y="3358642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47744" y="2411729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39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5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39" h="321944">
                <a:moveTo>
                  <a:pt x="77723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3" y="256794"/>
                </a:lnTo>
                <a:lnTo>
                  <a:pt x="77723" y="64770"/>
                </a:lnTo>
                <a:close/>
              </a:path>
              <a:path w="129539" h="321944">
                <a:moveTo>
                  <a:pt x="129539" y="243840"/>
                </a:moveTo>
                <a:lnTo>
                  <a:pt x="77723" y="243840"/>
                </a:lnTo>
                <a:lnTo>
                  <a:pt x="77723" y="256794"/>
                </a:lnTo>
                <a:lnTo>
                  <a:pt x="118745" y="256794"/>
                </a:lnTo>
                <a:lnTo>
                  <a:pt x="129539" y="243840"/>
                </a:lnTo>
                <a:close/>
              </a:path>
              <a:path w="129539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5" y="64770"/>
                </a:lnTo>
                <a:lnTo>
                  <a:pt x="64769" y="0"/>
                </a:lnTo>
                <a:close/>
              </a:path>
              <a:path w="129539" h="321944">
                <a:moveTo>
                  <a:pt x="118745" y="64770"/>
                </a:moveTo>
                <a:lnTo>
                  <a:pt x="77723" y="64770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8864" y="2411729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39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39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39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39" y="243840"/>
                </a:lnTo>
                <a:close/>
              </a:path>
              <a:path w="129539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39" h="32194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9288" y="2411729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39" h="1882139">
                <a:moveTo>
                  <a:pt x="51815" y="1804416"/>
                </a:moveTo>
                <a:lnTo>
                  <a:pt x="0" y="1804416"/>
                </a:lnTo>
                <a:lnTo>
                  <a:pt x="64770" y="1882140"/>
                </a:lnTo>
                <a:lnTo>
                  <a:pt x="118744" y="1817370"/>
                </a:lnTo>
                <a:lnTo>
                  <a:pt x="51815" y="1817370"/>
                </a:lnTo>
                <a:lnTo>
                  <a:pt x="51815" y="1804416"/>
                </a:lnTo>
                <a:close/>
              </a:path>
              <a:path w="129539" h="1882139">
                <a:moveTo>
                  <a:pt x="77724" y="64770"/>
                </a:moveTo>
                <a:lnTo>
                  <a:pt x="51815" y="64770"/>
                </a:lnTo>
                <a:lnTo>
                  <a:pt x="51815" y="1817370"/>
                </a:lnTo>
                <a:lnTo>
                  <a:pt x="77724" y="1817370"/>
                </a:lnTo>
                <a:lnTo>
                  <a:pt x="77724" y="64770"/>
                </a:lnTo>
                <a:close/>
              </a:path>
              <a:path w="129539" h="1882139">
                <a:moveTo>
                  <a:pt x="129539" y="1804416"/>
                </a:moveTo>
                <a:lnTo>
                  <a:pt x="77724" y="1804416"/>
                </a:lnTo>
                <a:lnTo>
                  <a:pt x="77724" y="1817370"/>
                </a:lnTo>
                <a:lnTo>
                  <a:pt x="118744" y="1817370"/>
                </a:lnTo>
                <a:lnTo>
                  <a:pt x="129539" y="1804416"/>
                </a:lnTo>
                <a:close/>
              </a:path>
              <a:path w="129539" h="18821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39" h="1882139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1932" y="2411729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39" h="1882139">
                <a:moveTo>
                  <a:pt x="51815" y="1804416"/>
                </a:moveTo>
                <a:lnTo>
                  <a:pt x="0" y="1804416"/>
                </a:lnTo>
                <a:lnTo>
                  <a:pt x="64769" y="1882140"/>
                </a:lnTo>
                <a:lnTo>
                  <a:pt x="118744" y="1817370"/>
                </a:lnTo>
                <a:lnTo>
                  <a:pt x="51815" y="1817370"/>
                </a:lnTo>
                <a:lnTo>
                  <a:pt x="51815" y="1804416"/>
                </a:lnTo>
                <a:close/>
              </a:path>
              <a:path w="129539" h="1882139">
                <a:moveTo>
                  <a:pt x="77723" y="64770"/>
                </a:moveTo>
                <a:lnTo>
                  <a:pt x="51815" y="64770"/>
                </a:lnTo>
                <a:lnTo>
                  <a:pt x="51815" y="1817370"/>
                </a:lnTo>
                <a:lnTo>
                  <a:pt x="77723" y="1817370"/>
                </a:lnTo>
                <a:lnTo>
                  <a:pt x="77723" y="64770"/>
                </a:lnTo>
                <a:close/>
              </a:path>
              <a:path w="129539" h="1882139">
                <a:moveTo>
                  <a:pt x="129539" y="1804416"/>
                </a:moveTo>
                <a:lnTo>
                  <a:pt x="77723" y="1804416"/>
                </a:lnTo>
                <a:lnTo>
                  <a:pt x="77723" y="1817370"/>
                </a:lnTo>
                <a:lnTo>
                  <a:pt x="118744" y="1817370"/>
                </a:lnTo>
                <a:lnTo>
                  <a:pt x="129539" y="1804416"/>
                </a:lnTo>
                <a:close/>
              </a:path>
              <a:path w="129539" h="18821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5" y="64770"/>
                </a:lnTo>
                <a:lnTo>
                  <a:pt x="64769" y="0"/>
                </a:lnTo>
                <a:close/>
              </a:path>
              <a:path w="129539" h="1882139">
                <a:moveTo>
                  <a:pt x="118745" y="64770"/>
                </a:moveTo>
                <a:lnTo>
                  <a:pt x="77723" y="64770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6259" y="2654045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39" h="1640204">
                <a:moveTo>
                  <a:pt x="51815" y="1562100"/>
                </a:moveTo>
                <a:lnTo>
                  <a:pt x="0" y="1562100"/>
                </a:lnTo>
                <a:lnTo>
                  <a:pt x="64769" y="1639823"/>
                </a:lnTo>
                <a:lnTo>
                  <a:pt x="118744" y="1575053"/>
                </a:lnTo>
                <a:lnTo>
                  <a:pt x="51815" y="1575053"/>
                </a:lnTo>
                <a:lnTo>
                  <a:pt x="51815" y="1562100"/>
                </a:lnTo>
                <a:close/>
              </a:path>
              <a:path w="129539" h="1640204">
                <a:moveTo>
                  <a:pt x="77724" y="64769"/>
                </a:moveTo>
                <a:lnTo>
                  <a:pt x="51815" y="64769"/>
                </a:lnTo>
                <a:lnTo>
                  <a:pt x="51815" y="1575053"/>
                </a:lnTo>
                <a:lnTo>
                  <a:pt x="77724" y="1575053"/>
                </a:lnTo>
                <a:lnTo>
                  <a:pt x="77724" y="64769"/>
                </a:lnTo>
                <a:close/>
              </a:path>
              <a:path w="129539" h="1640204">
                <a:moveTo>
                  <a:pt x="129539" y="1562100"/>
                </a:moveTo>
                <a:lnTo>
                  <a:pt x="77724" y="1562100"/>
                </a:lnTo>
                <a:lnTo>
                  <a:pt x="77724" y="1575053"/>
                </a:lnTo>
                <a:lnTo>
                  <a:pt x="118744" y="1575053"/>
                </a:lnTo>
                <a:lnTo>
                  <a:pt x="129539" y="1562100"/>
                </a:lnTo>
                <a:close/>
              </a:path>
              <a:path w="129539" h="164020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39" h="1640204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8047" y="2654045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39" h="1640204">
                <a:moveTo>
                  <a:pt x="51815" y="1562100"/>
                </a:moveTo>
                <a:lnTo>
                  <a:pt x="0" y="1562100"/>
                </a:lnTo>
                <a:lnTo>
                  <a:pt x="64769" y="1639823"/>
                </a:lnTo>
                <a:lnTo>
                  <a:pt x="118744" y="1575053"/>
                </a:lnTo>
                <a:lnTo>
                  <a:pt x="51815" y="1575053"/>
                </a:lnTo>
                <a:lnTo>
                  <a:pt x="51815" y="1562100"/>
                </a:lnTo>
                <a:close/>
              </a:path>
              <a:path w="129539" h="1640204">
                <a:moveTo>
                  <a:pt x="77724" y="64769"/>
                </a:moveTo>
                <a:lnTo>
                  <a:pt x="51815" y="64769"/>
                </a:lnTo>
                <a:lnTo>
                  <a:pt x="51815" y="1575053"/>
                </a:lnTo>
                <a:lnTo>
                  <a:pt x="77724" y="1575053"/>
                </a:lnTo>
                <a:lnTo>
                  <a:pt x="77724" y="64769"/>
                </a:lnTo>
                <a:close/>
              </a:path>
              <a:path w="129539" h="1640204">
                <a:moveTo>
                  <a:pt x="129539" y="1562100"/>
                </a:moveTo>
                <a:lnTo>
                  <a:pt x="77724" y="1562100"/>
                </a:lnTo>
                <a:lnTo>
                  <a:pt x="77724" y="1575053"/>
                </a:lnTo>
                <a:lnTo>
                  <a:pt x="118744" y="1575053"/>
                </a:lnTo>
                <a:lnTo>
                  <a:pt x="129539" y="1562100"/>
                </a:lnTo>
                <a:close/>
              </a:path>
              <a:path w="129539" h="164020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39" h="1640204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2723" y="4696205"/>
            <a:ext cx="129539" cy="381000"/>
          </a:xfrm>
          <a:custGeom>
            <a:avLst/>
            <a:gdLst/>
            <a:ahLst/>
            <a:cxnLst/>
            <a:rect l="l" t="t" r="r" b="b"/>
            <a:pathLst>
              <a:path w="129539" h="381000">
                <a:moveTo>
                  <a:pt x="51815" y="303276"/>
                </a:moveTo>
                <a:lnTo>
                  <a:pt x="0" y="303276"/>
                </a:lnTo>
                <a:lnTo>
                  <a:pt x="64770" y="381000"/>
                </a:lnTo>
                <a:lnTo>
                  <a:pt x="118744" y="316230"/>
                </a:lnTo>
                <a:lnTo>
                  <a:pt x="51815" y="316230"/>
                </a:lnTo>
                <a:lnTo>
                  <a:pt x="51815" y="303276"/>
                </a:lnTo>
                <a:close/>
              </a:path>
              <a:path w="129539" h="381000">
                <a:moveTo>
                  <a:pt x="77724" y="64770"/>
                </a:moveTo>
                <a:lnTo>
                  <a:pt x="51815" y="64770"/>
                </a:lnTo>
                <a:lnTo>
                  <a:pt x="51815" y="316230"/>
                </a:lnTo>
                <a:lnTo>
                  <a:pt x="77724" y="316230"/>
                </a:lnTo>
                <a:lnTo>
                  <a:pt x="77724" y="64770"/>
                </a:lnTo>
                <a:close/>
              </a:path>
              <a:path w="129539" h="381000">
                <a:moveTo>
                  <a:pt x="129539" y="303276"/>
                </a:moveTo>
                <a:lnTo>
                  <a:pt x="77724" y="303276"/>
                </a:lnTo>
                <a:lnTo>
                  <a:pt x="77724" y="316230"/>
                </a:lnTo>
                <a:lnTo>
                  <a:pt x="118744" y="316230"/>
                </a:lnTo>
                <a:lnTo>
                  <a:pt x="129539" y="303276"/>
                </a:lnTo>
                <a:close/>
              </a:path>
              <a:path w="129539" h="381000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39" h="381000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3159" y="550163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19" y="3122676"/>
                </a:lnTo>
                <a:lnTo>
                  <a:pt x="2331719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3159" y="550163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19" y="3122676"/>
                </a:lnTo>
                <a:lnTo>
                  <a:pt x="2331719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312153" y="578358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(1,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04788" y="2531364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5" y="1089660"/>
                </a:lnTo>
                <a:lnTo>
                  <a:pt x="2215895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04788" y="2531364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5" y="1089660"/>
                </a:lnTo>
                <a:lnTo>
                  <a:pt x="2215895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28180" y="2607005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95644" y="1706879"/>
            <a:ext cx="107950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95644" y="946403"/>
            <a:ext cx="818515" cy="43307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40068" y="1372361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4" y="256793"/>
                </a:lnTo>
                <a:lnTo>
                  <a:pt x="51815" y="256793"/>
                </a:lnTo>
                <a:lnTo>
                  <a:pt x="51815" y="243839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3"/>
                </a:lnTo>
                <a:lnTo>
                  <a:pt x="77724" y="256793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4" y="256793"/>
                </a:lnTo>
                <a:lnTo>
                  <a:pt x="129539" y="243839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1692" y="1706879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41692" y="946403"/>
            <a:ext cx="817244" cy="43307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87640" y="1372361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39"/>
                </a:moveTo>
                <a:lnTo>
                  <a:pt x="0" y="243839"/>
                </a:lnTo>
                <a:lnTo>
                  <a:pt x="64769" y="321563"/>
                </a:lnTo>
                <a:lnTo>
                  <a:pt x="118744" y="256793"/>
                </a:lnTo>
                <a:lnTo>
                  <a:pt x="51815" y="256793"/>
                </a:lnTo>
                <a:lnTo>
                  <a:pt x="51815" y="243839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3"/>
                </a:lnTo>
                <a:lnTo>
                  <a:pt x="77724" y="256793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4" y="256793"/>
                </a:lnTo>
                <a:lnTo>
                  <a:pt x="129539" y="243839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8796" y="2814827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68796" y="2814827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78702" y="2835655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76415" y="3072383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1"/>
                </a:moveTo>
                <a:lnTo>
                  <a:pt x="2072639" y="240791"/>
                </a:lnTo>
                <a:lnTo>
                  <a:pt x="2072639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6415" y="3072383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1"/>
                </a:moveTo>
                <a:lnTo>
                  <a:pt x="2072639" y="240791"/>
                </a:lnTo>
                <a:lnTo>
                  <a:pt x="2072639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378702" y="3094100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76415" y="3337559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76415" y="3337559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78702" y="3358642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49567" y="2411729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92211" y="2411729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11111" y="2411729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6"/>
                </a:moveTo>
                <a:lnTo>
                  <a:pt x="0" y="1804416"/>
                </a:lnTo>
                <a:lnTo>
                  <a:pt x="64770" y="1882140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6"/>
                </a:lnTo>
                <a:close/>
              </a:path>
              <a:path w="129540" h="1882139">
                <a:moveTo>
                  <a:pt x="77724" y="64770"/>
                </a:moveTo>
                <a:lnTo>
                  <a:pt x="51816" y="64770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70"/>
                </a:lnTo>
                <a:close/>
              </a:path>
              <a:path w="129540" h="1882139">
                <a:moveTo>
                  <a:pt x="129540" y="1804416"/>
                </a:moveTo>
                <a:lnTo>
                  <a:pt x="77724" y="1804416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6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55280" y="2411729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6"/>
                </a:moveTo>
                <a:lnTo>
                  <a:pt x="0" y="1804416"/>
                </a:lnTo>
                <a:lnTo>
                  <a:pt x="64770" y="1882140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6"/>
                </a:lnTo>
                <a:close/>
              </a:path>
              <a:path w="129540" h="1882139">
                <a:moveTo>
                  <a:pt x="77724" y="64770"/>
                </a:moveTo>
                <a:lnTo>
                  <a:pt x="51816" y="64770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70"/>
                </a:lnTo>
                <a:close/>
              </a:path>
              <a:path w="129540" h="1882139">
                <a:moveTo>
                  <a:pt x="129540" y="1804416"/>
                </a:moveTo>
                <a:lnTo>
                  <a:pt x="77724" y="1804416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6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69607" y="2654045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099"/>
                </a:moveTo>
                <a:lnTo>
                  <a:pt x="0" y="1562099"/>
                </a:lnTo>
                <a:lnTo>
                  <a:pt x="64770" y="1639823"/>
                </a:lnTo>
                <a:lnTo>
                  <a:pt x="118745" y="1575053"/>
                </a:lnTo>
                <a:lnTo>
                  <a:pt x="51816" y="1575053"/>
                </a:lnTo>
                <a:lnTo>
                  <a:pt x="51816" y="1562099"/>
                </a:lnTo>
                <a:close/>
              </a:path>
              <a:path w="129540" h="1640204">
                <a:moveTo>
                  <a:pt x="77724" y="64769"/>
                </a:moveTo>
                <a:lnTo>
                  <a:pt x="51816" y="64769"/>
                </a:lnTo>
                <a:lnTo>
                  <a:pt x="51816" y="1575053"/>
                </a:lnTo>
                <a:lnTo>
                  <a:pt x="77724" y="1575053"/>
                </a:lnTo>
                <a:lnTo>
                  <a:pt x="77724" y="64769"/>
                </a:lnTo>
                <a:close/>
              </a:path>
              <a:path w="129540" h="1640204">
                <a:moveTo>
                  <a:pt x="129540" y="1562099"/>
                </a:moveTo>
                <a:lnTo>
                  <a:pt x="77724" y="1562099"/>
                </a:lnTo>
                <a:lnTo>
                  <a:pt x="77724" y="1575053"/>
                </a:lnTo>
                <a:lnTo>
                  <a:pt x="118745" y="1575053"/>
                </a:lnTo>
                <a:lnTo>
                  <a:pt x="129540" y="1562099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19871" y="2654045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099"/>
                </a:moveTo>
                <a:lnTo>
                  <a:pt x="0" y="1562099"/>
                </a:lnTo>
                <a:lnTo>
                  <a:pt x="64770" y="1639823"/>
                </a:lnTo>
                <a:lnTo>
                  <a:pt x="118744" y="1575053"/>
                </a:lnTo>
                <a:lnTo>
                  <a:pt x="51816" y="1575053"/>
                </a:lnTo>
                <a:lnTo>
                  <a:pt x="51816" y="1562099"/>
                </a:lnTo>
                <a:close/>
              </a:path>
              <a:path w="129540" h="1640204">
                <a:moveTo>
                  <a:pt x="77724" y="64769"/>
                </a:moveTo>
                <a:lnTo>
                  <a:pt x="51816" y="64769"/>
                </a:lnTo>
                <a:lnTo>
                  <a:pt x="51816" y="1575053"/>
                </a:lnTo>
                <a:lnTo>
                  <a:pt x="77724" y="1575053"/>
                </a:lnTo>
                <a:lnTo>
                  <a:pt x="77724" y="64769"/>
                </a:lnTo>
                <a:close/>
              </a:path>
              <a:path w="129540" h="1640204">
                <a:moveTo>
                  <a:pt x="129539" y="1562099"/>
                </a:moveTo>
                <a:lnTo>
                  <a:pt x="77724" y="1562099"/>
                </a:lnTo>
                <a:lnTo>
                  <a:pt x="77724" y="1575053"/>
                </a:lnTo>
                <a:lnTo>
                  <a:pt x="118744" y="1575053"/>
                </a:lnTo>
                <a:lnTo>
                  <a:pt x="129539" y="1562099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1640204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5360"/>
            <a:ext cx="496697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solidFill>
                  <a:srgbClr val="9B2C1F"/>
                </a:solidFill>
                <a:latin typeface="Calibri"/>
                <a:cs typeface="Calibri"/>
              </a:rPr>
              <a:t>存储器层次概述</a:t>
            </a:r>
            <a:endParaRPr lang="en-US" sz="280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latin typeface="Calibri"/>
                <a:cs typeface="Calibri"/>
              </a:rPr>
              <a:t>全局</a:t>
            </a:r>
            <a:r>
              <a:rPr lang="zh-CN" altLang="en-US" sz="2800" spc="-20" dirty="0">
                <a:cs typeface="Calibri"/>
              </a:rPr>
              <a:t>内存</a:t>
            </a:r>
            <a:endParaRPr lang="en-US" altLang="zh-CN" sz="2800" spc="-20" dirty="0">
              <a:latin typeface="Calibri"/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常量内存</a:t>
            </a:r>
            <a:endParaRPr lang="en-US" altLang="zh-CN" sz="2800" spc="-20" dirty="0"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latin typeface="Calibri"/>
                <a:cs typeface="Calibri"/>
              </a:rPr>
              <a:t>共享内存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36925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常量内存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15307"/>
            <a:ext cx="9141461" cy="402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275">
              <a:lnSpc>
                <a:spcPts val="3115"/>
              </a:lnSpc>
              <a:spcBef>
                <a:spcPts val="10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dirty="0">
                <a:latin typeface="Calibri"/>
                <a:cs typeface="Calibri"/>
              </a:rPr>
              <a:t>常量内存</a:t>
            </a:r>
            <a:endParaRPr sz="2600" dirty="0">
              <a:latin typeface="Calibri"/>
              <a:cs typeface="Calibri"/>
            </a:endParaRP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dirty="0"/>
              <a:t>全局内存的一种虚拟地址形式</a:t>
            </a:r>
            <a:endParaRPr lang="en-US" altLang="zh-CN" sz="2200" spc="-15" dirty="0">
              <a:latin typeface="Calibri"/>
              <a:cs typeface="Calibri"/>
            </a:endParaRP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15" dirty="0">
                <a:latin typeface="Calibri"/>
                <a:cs typeface="Calibri"/>
              </a:rPr>
              <a:t>通过</a:t>
            </a:r>
            <a:r>
              <a:rPr lang="en-US" altLang="zh-CN" sz="2200" spc="-15" dirty="0">
                <a:latin typeface="Calibri"/>
                <a:cs typeface="Calibri"/>
              </a:rPr>
              <a:t>SM</a:t>
            </a:r>
            <a:r>
              <a:rPr lang="zh-CN" altLang="en-US" sz="2200" spc="-15" dirty="0">
                <a:latin typeface="Calibri"/>
                <a:cs typeface="Calibri"/>
              </a:rPr>
              <a:t>缓存读取</a:t>
            </a:r>
            <a:endParaRPr lang="en-US" altLang="zh-CN" sz="2200" spc="-15" dirty="0">
              <a:latin typeface="Calibri"/>
              <a:cs typeface="Calibri"/>
            </a:endParaRP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10" dirty="0">
                <a:latin typeface="Calibri"/>
                <a:cs typeface="Calibri"/>
              </a:rPr>
              <a:t>运行时设置</a:t>
            </a:r>
            <a:endParaRPr lang="en-US" altLang="zh-CN" sz="2200" spc="-10" dirty="0">
              <a:latin typeface="Calibri"/>
              <a:cs typeface="Calibri"/>
            </a:endParaRPr>
          </a:p>
          <a:p>
            <a:pPr marL="307975" indent="-295275">
              <a:lnSpc>
                <a:spcPts val="3115"/>
              </a:lnSpc>
              <a:spcBef>
                <a:spcPts val="35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dirty="0">
                <a:latin typeface="Calibri"/>
                <a:cs typeface="Calibri"/>
              </a:rPr>
              <a:t>何时使用</a:t>
            </a:r>
            <a:r>
              <a:rPr sz="2600" dirty="0">
                <a:latin typeface="Calibri"/>
                <a:cs typeface="Calibri"/>
              </a:rPr>
              <a:t>?</a:t>
            </a: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只读数据</a:t>
            </a:r>
            <a:endParaRPr lang="en-US" altLang="zh-CN" sz="2200" spc="-5" dirty="0">
              <a:latin typeface="Calibri"/>
              <a:cs typeface="Calibri"/>
            </a:endParaRP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支持将单个值广播到线程束中的每个线程</a:t>
            </a:r>
            <a:endParaRPr lang="en-US" altLang="zh-CN" sz="2200" spc="-5" dirty="0">
              <a:latin typeface="Calibri"/>
              <a:cs typeface="Calibri"/>
            </a:endParaRPr>
          </a:p>
          <a:p>
            <a:pPr marL="720090" lvl="1" indent="-250190">
              <a:lnSpc>
                <a:spcPts val="262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5" dirty="0">
                <a:latin typeface="Calibri"/>
                <a:cs typeface="Calibri"/>
              </a:rPr>
              <a:t>高速缓存</a:t>
            </a:r>
            <a:endParaRPr sz="2200" spc="-5" dirty="0">
              <a:latin typeface="Calibri"/>
              <a:cs typeface="Calibri"/>
            </a:endParaRPr>
          </a:p>
          <a:p>
            <a:pPr marL="307975" indent="-295275">
              <a:lnSpc>
                <a:spcPts val="3110"/>
              </a:lnSpc>
              <a:spcBef>
                <a:spcPts val="35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lang="zh-CN" altLang="en-US" sz="2600" spc="-10" dirty="0">
                <a:latin typeface="Calibri"/>
                <a:cs typeface="Calibri"/>
              </a:rPr>
              <a:t>如何使用</a:t>
            </a:r>
            <a:endParaRPr lang="en-US" altLang="zh-CN" sz="2600" spc="-10" dirty="0">
              <a:latin typeface="Calibri"/>
              <a:cs typeface="Calibri"/>
            </a:endParaRPr>
          </a:p>
          <a:p>
            <a:pPr marL="720090" lvl="1" indent="-250190">
              <a:lnSpc>
                <a:spcPts val="2625"/>
              </a:lnSpc>
              <a:spcBef>
                <a:spcPts val="355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sz="2200" spc="-20" dirty="0">
                <a:latin typeface="Calibri"/>
                <a:cs typeface="Calibri"/>
              </a:rPr>
              <a:t>定义 </a:t>
            </a:r>
            <a:r>
              <a:rPr sz="2200" spc="-20" dirty="0">
                <a:latin typeface="Calibri"/>
                <a:cs typeface="Calibri"/>
              </a:rPr>
              <a:t>constant 	</a:t>
            </a:r>
          </a:p>
          <a:p>
            <a:pPr marL="720090" lvl="1" indent="-250190">
              <a:lnSpc>
                <a:spcPts val="2625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lang="zh-CN" altLang="en-US" dirty="0"/>
              <a:t>在对常量内存进行数据更新时，需要在主机端调用</a:t>
            </a:r>
            <a:r>
              <a:rPr sz="2200" b="1" spc="-10" dirty="0" err="1">
                <a:latin typeface="Calibri"/>
                <a:cs typeface="Calibri"/>
              </a:rPr>
              <a:t>cudaMemcpytoSymbol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6139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常量内存广播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851660"/>
            <a:ext cx="5858510" cy="181673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  <a:tabLst>
                <a:tab pos="1668145" algn="l"/>
              </a:tabLst>
            </a:pP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constant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my_const[16];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 marR="2216785">
              <a:lnSpc>
                <a:spcPct val="100000"/>
              </a:lnSpc>
              <a:tabLst>
                <a:tab pos="1424305" algn="l"/>
              </a:tabLst>
            </a:pP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vectorAdd() {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i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blockIdx.x;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value = my_const[i %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16];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1851660"/>
            <a:ext cx="5858510" cy="181673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  <a:tabLst>
                <a:tab pos="1668780" algn="l"/>
              </a:tabLst>
            </a:pP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constant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my_const[16];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1425575" algn="l"/>
              </a:tabLst>
            </a:pPr>
            <a:r>
              <a:rPr sz="1600" u="sng" spc="-5" dirty="0"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vectorAdd()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i = blockIdx.x * blockDim.x +</a:t>
            </a:r>
            <a:r>
              <a:rPr sz="1600" spc="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threadIdx.x;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value = my_const[i %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16];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67871" y="99060"/>
            <a:ext cx="955548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A35F235-0A4E-4EDE-9786-72A89C735777}"/>
              </a:ext>
            </a:extLst>
          </p:cNvPr>
          <p:cNvSpPr txBox="1"/>
          <p:nvPr/>
        </p:nvSpPr>
        <p:spPr>
          <a:xfrm>
            <a:off x="3352800" y="4114800"/>
            <a:ext cx="10052685" cy="179023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问题：用</a:t>
            </a:r>
            <a:r>
              <a:rPr sz="2800" spc="-5" dirty="0">
                <a:latin typeface="Courier New"/>
                <a:cs typeface="Courier New"/>
              </a:rPr>
              <a:t>#define </a:t>
            </a:r>
            <a:r>
              <a:rPr lang="zh-CN" altLang="en-US" sz="2800" spc="-20" dirty="0">
                <a:latin typeface="Calibri"/>
                <a:cs typeface="Calibri"/>
              </a:rPr>
              <a:t>定义常量</a:t>
            </a:r>
            <a:r>
              <a:rPr sz="2800" spc="-2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ourier New"/>
                <a:cs typeface="Courier New"/>
              </a:rPr>
              <a:t>#define MY_CONST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1234</a:t>
            </a:r>
            <a:endParaRPr sz="2400" dirty="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答案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ourier New"/>
                <a:cs typeface="Courier New"/>
              </a:rPr>
              <a:t>#defines</a:t>
            </a:r>
            <a:r>
              <a:rPr lang="en-US" altLang="zh-CN" sz="2400" spc="-5" dirty="0">
                <a:latin typeface="Courier New"/>
                <a:cs typeface="Courier New"/>
              </a:rPr>
              <a:t> </a:t>
            </a:r>
            <a:r>
              <a:rPr lang="zh-CN" altLang="en-US" sz="2400" spc="-5" dirty="0">
                <a:latin typeface="Courier New"/>
                <a:cs typeface="Courier New"/>
              </a:rPr>
              <a:t>再预处理中执行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14F08ED-3391-4E53-AF5B-72E4B9DD3B44}"/>
              </a:ext>
            </a:extLst>
          </p:cNvPr>
          <p:cNvSpPr txBox="1"/>
          <p:nvPr/>
        </p:nvSpPr>
        <p:spPr>
          <a:xfrm>
            <a:off x="2057400" y="1981200"/>
            <a:ext cx="3200400" cy="211724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存储器层次</a:t>
            </a:r>
            <a:endParaRPr lang="en-US" sz="2800" spc="-20" dirty="0">
              <a:cs typeface="Calibri"/>
            </a:endParaRPr>
          </a:p>
          <a:p>
            <a:pPr marL="329565" indent="-316865"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全局内存</a:t>
            </a:r>
            <a:endParaRPr lang="en-US" altLang="zh-CN" sz="2800" spc="-20" dirty="0">
              <a:cs typeface="Calibri"/>
            </a:endParaRPr>
          </a:p>
          <a:p>
            <a:pPr marL="329565" indent="-316865"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20" dirty="0">
                <a:cs typeface="Calibri"/>
              </a:rPr>
              <a:t>常量内存</a:t>
            </a:r>
            <a:endParaRPr lang="en-US" altLang="zh-CN" sz="2800" spc="-20" dirty="0">
              <a:cs typeface="Calibri"/>
            </a:endParaRPr>
          </a:p>
          <a:p>
            <a:pPr marL="329565" indent="-316865"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solidFill>
                  <a:srgbClr val="9B2C1F"/>
                </a:solidFill>
                <a:latin typeface="Calibri"/>
                <a:cs typeface="Calibri"/>
              </a:rPr>
              <a:t>共享内存</a:t>
            </a:r>
            <a:endParaRPr sz="2800" spc="-5" dirty="0">
              <a:solidFill>
                <a:srgbClr val="9B2C1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15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353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Grids, Blocks, </a:t>
            </a:r>
            <a:r>
              <a:rPr dirty="0"/>
              <a:t>Warps &amp;</a:t>
            </a:r>
            <a:r>
              <a:rPr spc="-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5" name="object 5"/>
          <p:cNvSpPr/>
          <p:nvPr/>
        </p:nvSpPr>
        <p:spPr>
          <a:xfrm>
            <a:off x="11084052" y="3828288"/>
            <a:ext cx="851916" cy="234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84052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6723" y="3864864"/>
            <a:ext cx="762000" cy="2276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51364" y="3828288"/>
            <a:ext cx="851916" cy="2348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51364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4035" y="3864864"/>
            <a:ext cx="762000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47631" y="3828288"/>
            <a:ext cx="851916" cy="2348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47631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0304" y="3864864"/>
            <a:ext cx="762000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84052" y="1437132"/>
            <a:ext cx="851916" cy="234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84052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6723" y="1472183"/>
            <a:ext cx="762000" cy="2278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51364" y="1437132"/>
            <a:ext cx="851916" cy="2348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51364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4035" y="1472183"/>
            <a:ext cx="762000" cy="22783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47631" y="1437132"/>
            <a:ext cx="851916" cy="2348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47631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0304" y="1472183"/>
            <a:ext cx="762000" cy="22783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1697" y="5920740"/>
            <a:ext cx="28575" cy="213360"/>
          </a:xfrm>
          <a:custGeom>
            <a:avLst/>
            <a:gdLst/>
            <a:ahLst/>
            <a:cxnLst/>
            <a:rect l="l" t="t" r="r" b="b"/>
            <a:pathLst>
              <a:path w="28575" h="213360">
                <a:moveTo>
                  <a:pt x="25907" y="0"/>
                </a:moveTo>
                <a:lnTo>
                  <a:pt x="16001" y="0"/>
                </a:lnTo>
                <a:lnTo>
                  <a:pt x="8000" y="7962"/>
                </a:lnTo>
                <a:lnTo>
                  <a:pt x="8000" y="98717"/>
                </a:lnTo>
                <a:lnTo>
                  <a:pt x="0" y="106680"/>
                </a:lnTo>
                <a:lnTo>
                  <a:pt x="8000" y="114642"/>
                </a:lnTo>
                <a:lnTo>
                  <a:pt x="8000" y="205397"/>
                </a:lnTo>
                <a:lnTo>
                  <a:pt x="16001" y="213360"/>
                </a:lnTo>
                <a:lnTo>
                  <a:pt x="25907" y="213360"/>
                </a:lnTo>
                <a:lnTo>
                  <a:pt x="27622" y="170853"/>
                </a:lnTo>
                <a:lnTo>
                  <a:pt x="28123" y="114642"/>
                </a:lnTo>
                <a:lnTo>
                  <a:pt x="28123" y="98717"/>
                </a:lnTo>
                <a:lnTo>
                  <a:pt x="27622" y="42506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1792" y="5920740"/>
            <a:ext cx="36195" cy="213360"/>
          </a:xfrm>
          <a:custGeom>
            <a:avLst/>
            <a:gdLst/>
            <a:ahLst/>
            <a:cxnLst/>
            <a:rect l="l" t="t" r="r" b="b"/>
            <a:pathLst>
              <a:path w="36195" h="213360">
                <a:moveTo>
                  <a:pt x="35813" y="213360"/>
                </a:moveTo>
                <a:lnTo>
                  <a:pt x="25907" y="213360"/>
                </a:lnTo>
                <a:lnTo>
                  <a:pt x="17906" y="205397"/>
                </a:lnTo>
                <a:lnTo>
                  <a:pt x="17906" y="195580"/>
                </a:lnTo>
                <a:lnTo>
                  <a:pt x="17906" y="124460"/>
                </a:lnTo>
                <a:lnTo>
                  <a:pt x="17906" y="114642"/>
                </a:lnTo>
                <a:lnTo>
                  <a:pt x="9905" y="106680"/>
                </a:lnTo>
                <a:lnTo>
                  <a:pt x="0" y="106680"/>
                </a:lnTo>
                <a:lnTo>
                  <a:pt x="9905" y="106680"/>
                </a:lnTo>
                <a:lnTo>
                  <a:pt x="17906" y="98717"/>
                </a:lnTo>
                <a:lnTo>
                  <a:pt x="17906" y="88900"/>
                </a:lnTo>
                <a:lnTo>
                  <a:pt x="17906" y="17780"/>
                </a:lnTo>
                <a:lnTo>
                  <a:pt x="17906" y="7962"/>
                </a:lnTo>
                <a:lnTo>
                  <a:pt x="25907" y="0"/>
                </a:lnTo>
                <a:lnTo>
                  <a:pt x="35813" y="0"/>
                </a:lnTo>
              </a:path>
            </a:pathLst>
          </a:custGeom>
          <a:ln w="12192">
            <a:solidFill>
              <a:srgbClr val="918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6759" y="3813047"/>
            <a:ext cx="202565" cy="2348865"/>
          </a:xfrm>
          <a:custGeom>
            <a:avLst/>
            <a:gdLst/>
            <a:ahLst/>
            <a:cxnLst/>
            <a:rect l="l" t="t" r="r" b="b"/>
            <a:pathLst>
              <a:path w="202565" h="2348865">
                <a:moveTo>
                  <a:pt x="190754" y="0"/>
                </a:moveTo>
                <a:lnTo>
                  <a:pt x="134412" y="37762"/>
                </a:lnTo>
                <a:lnTo>
                  <a:pt x="113770" y="80128"/>
                </a:lnTo>
                <a:lnTo>
                  <a:pt x="100236" y="133851"/>
                </a:lnTo>
                <a:lnTo>
                  <a:pt x="95376" y="195706"/>
                </a:lnTo>
                <a:lnTo>
                  <a:pt x="95376" y="978534"/>
                </a:lnTo>
                <a:lnTo>
                  <a:pt x="90517" y="1040390"/>
                </a:lnTo>
                <a:lnTo>
                  <a:pt x="76983" y="1094113"/>
                </a:lnTo>
                <a:lnTo>
                  <a:pt x="56341" y="1136479"/>
                </a:lnTo>
                <a:lnTo>
                  <a:pt x="30157" y="1164263"/>
                </a:lnTo>
                <a:lnTo>
                  <a:pt x="0" y="1174241"/>
                </a:lnTo>
                <a:lnTo>
                  <a:pt x="30157" y="1184220"/>
                </a:lnTo>
                <a:lnTo>
                  <a:pt x="56341" y="1212004"/>
                </a:lnTo>
                <a:lnTo>
                  <a:pt x="76983" y="1254370"/>
                </a:lnTo>
                <a:lnTo>
                  <a:pt x="90517" y="1308093"/>
                </a:lnTo>
                <a:lnTo>
                  <a:pt x="95376" y="1369949"/>
                </a:lnTo>
                <a:lnTo>
                  <a:pt x="95376" y="2152789"/>
                </a:lnTo>
                <a:lnTo>
                  <a:pt x="100236" y="2214643"/>
                </a:lnTo>
                <a:lnTo>
                  <a:pt x="113770" y="2268363"/>
                </a:lnTo>
                <a:lnTo>
                  <a:pt x="134412" y="2310725"/>
                </a:lnTo>
                <a:lnTo>
                  <a:pt x="160596" y="2338507"/>
                </a:lnTo>
                <a:lnTo>
                  <a:pt x="190754" y="2348484"/>
                </a:lnTo>
                <a:lnTo>
                  <a:pt x="191766" y="2323307"/>
                </a:lnTo>
                <a:lnTo>
                  <a:pt x="193657" y="2262759"/>
                </a:lnTo>
                <a:lnTo>
                  <a:pt x="195367" y="2189665"/>
                </a:lnTo>
                <a:lnTo>
                  <a:pt x="196155" y="2148805"/>
                </a:lnTo>
                <a:lnTo>
                  <a:pt x="196898" y="2105279"/>
                </a:lnTo>
                <a:lnTo>
                  <a:pt x="197596" y="2059243"/>
                </a:lnTo>
                <a:lnTo>
                  <a:pt x="198248" y="2010855"/>
                </a:lnTo>
                <a:lnTo>
                  <a:pt x="198856" y="1960271"/>
                </a:lnTo>
                <a:lnTo>
                  <a:pt x="199419" y="1907649"/>
                </a:lnTo>
                <a:lnTo>
                  <a:pt x="199936" y="1853144"/>
                </a:lnTo>
                <a:lnTo>
                  <a:pt x="200409" y="1796915"/>
                </a:lnTo>
                <a:lnTo>
                  <a:pt x="200837" y="1739117"/>
                </a:lnTo>
                <a:lnTo>
                  <a:pt x="201219" y="1679907"/>
                </a:lnTo>
                <a:lnTo>
                  <a:pt x="201557" y="1619443"/>
                </a:lnTo>
                <a:lnTo>
                  <a:pt x="201849" y="1557881"/>
                </a:lnTo>
                <a:lnTo>
                  <a:pt x="202097" y="1495378"/>
                </a:lnTo>
                <a:lnTo>
                  <a:pt x="202300" y="1432090"/>
                </a:lnTo>
                <a:lnTo>
                  <a:pt x="202453" y="1369949"/>
                </a:lnTo>
                <a:lnTo>
                  <a:pt x="202570" y="1303791"/>
                </a:lnTo>
                <a:lnTo>
                  <a:pt x="202453" y="978534"/>
                </a:lnTo>
                <a:lnTo>
                  <a:pt x="202300" y="916383"/>
                </a:lnTo>
                <a:lnTo>
                  <a:pt x="202097" y="853096"/>
                </a:lnTo>
                <a:lnTo>
                  <a:pt x="201849" y="790593"/>
                </a:lnTo>
                <a:lnTo>
                  <a:pt x="201557" y="729032"/>
                </a:lnTo>
                <a:lnTo>
                  <a:pt x="201219" y="668568"/>
                </a:lnTo>
                <a:lnTo>
                  <a:pt x="200837" y="609358"/>
                </a:lnTo>
                <a:lnTo>
                  <a:pt x="200409" y="551561"/>
                </a:lnTo>
                <a:lnTo>
                  <a:pt x="199936" y="495331"/>
                </a:lnTo>
                <a:lnTo>
                  <a:pt x="199419" y="440827"/>
                </a:lnTo>
                <a:lnTo>
                  <a:pt x="198856" y="388205"/>
                </a:lnTo>
                <a:lnTo>
                  <a:pt x="198248" y="337622"/>
                </a:lnTo>
                <a:lnTo>
                  <a:pt x="197596" y="289234"/>
                </a:lnTo>
                <a:lnTo>
                  <a:pt x="196898" y="243199"/>
                </a:lnTo>
                <a:lnTo>
                  <a:pt x="196079" y="195706"/>
                </a:lnTo>
                <a:lnTo>
                  <a:pt x="194535" y="120778"/>
                </a:lnTo>
                <a:lnTo>
                  <a:pt x="192734" y="53802"/>
                </a:lnTo>
                <a:lnTo>
                  <a:pt x="191766" y="25175"/>
                </a:lnTo>
                <a:lnTo>
                  <a:pt x="190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6759" y="3813047"/>
            <a:ext cx="191135" cy="2348865"/>
          </a:xfrm>
          <a:custGeom>
            <a:avLst/>
            <a:gdLst/>
            <a:ahLst/>
            <a:cxnLst/>
            <a:rect l="l" t="t" r="r" b="b"/>
            <a:pathLst>
              <a:path w="191134" h="2348865">
                <a:moveTo>
                  <a:pt x="190754" y="2348484"/>
                </a:moveTo>
                <a:lnTo>
                  <a:pt x="134412" y="2310725"/>
                </a:lnTo>
                <a:lnTo>
                  <a:pt x="113770" y="2268363"/>
                </a:lnTo>
                <a:lnTo>
                  <a:pt x="100236" y="2214643"/>
                </a:lnTo>
                <a:lnTo>
                  <a:pt x="95376" y="2152789"/>
                </a:lnTo>
                <a:lnTo>
                  <a:pt x="95376" y="1369949"/>
                </a:lnTo>
                <a:lnTo>
                  <a:pt x="90517" y="1308093"/>
                </a:lnTo>
                <a:lnTo>
                  <a:pt x="76983" y="1254370"/>
                </a:lnTo>
                <a:lnTo>
                  <a:pt x="56341" y="1212004"/>
                </a:lnTo>
                <a:lnTo>
                  <a:pt x="30157" y="1184220"/>
                </a:lnTo>
                <a:lnTo>
                  <a:pt x="0" y="1174241"/>
                </a:lnTo>
                <a:lnTo>
                  <a:pt x="30157" y="1164263"/>
                </a:lnTo>
                <a:lnTo>
                  <a:pt x="56341" y="1136479"/>
                </a:lnTo>
                <a:lnTo>
                  <a:pt x="76983" y="1094113"/>
                </a:lnTo>
                <a:lnTo>
                  <a:pt x="90517" y="1040390"/>
                </a:lnTo>
                <a:lnTo>
                  <a:pt x="95376" y="978534"/>
                </a:lnTo>
                <a:lnTo>
                  <a:pt x="95376" y="195706"/>
                </a:lnTo>
                <a:lnTo>
                  <a:pt x="100236" y="133851"/>
                </a:lnTo>
                <a:lnTo>
                  <a:pt x="113770" y="80128"/>
                </a:lnTo>
                <a:lnTo>
                  <a:pt x="134412" y="37762"/>
                </a:lnTo>
                <a:lnTo>
                  <a:pt x="160596" y="9978"/>
                </a:lnTo>
                <a:lnTo>
                  <a:pt x="190754" y="0"/>
                </a:lnTo>
              </a:path>
            </a:pathLst>
          </a:custGeom>
          <a:ln w="12192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1664" y="1437132"/>
            <a:ext cx="429895" cy="4739640"/>
          </a:xfrm>
          <a:custGeom>
            <a:avLst/>
            <a:gdLst/>
            <a:ahLst/>
            <a:cxnLst/>
            <a:rect l="l" t="t" r="r" b="b"/>
            <a:pathLst>
              <a:path w="429895" h="4739640">
                <a:moveTo>
                  <a:pt x="404494" y="0"/>
                </a:moveTo>
                <a:lnTo>
                  <a:pt x="340538" y="20131"/>
                </a:lnTo>
                <a:lnTo>
                  <a:pt x="285001" y="76191"/>
                </a:lnTo>
                <a:lnTo>
                  <a:pt x="261429" y="115665"/>
                </a:lnTo>
                <a:lnTo>
                  <a:pt x="241210" y="161684"/>
                </a:lnTo>
                <a:lnTo>
                  <a:pt x="224760" y="213436"/>
                </a:lnTo>
                <a:lnTo>
                  <a:pt x="212495" y="270109"/>
                </a:lnTo>
                <a:lnTo>
                  <a:pt x="204831" y="330891"/>
                </a:lnTo>
                <a:lnTo>
                  <a:pt x="202183" y="394969"/>
                </a:lnTo>
                <a:lnTo>
                  <a:pt x="202183" y="1974850"/>
                </a:lnTo>
                <a:lnTo>
                  <a:pt x="199536" y="2038928"/>
                </a:lnTo>
                <a:lnTo>
                  <a:pt x="191873" y="2099710"/>
                </a:lnTo>
                <a:lnTo>
                  <a:pt x="179610" y="2156383"/>
                </a:lnTo>
                <a:lnTo>
                  <a:pt x="163165" y="2208135"/>
                </a:lnTo>
                <a:lnTo>
                  <a:pt x="142954" y="2254154"/>
                </a:lnTo>
                <a:lnTo>
                  <a:pt x="119394" y="2293628"/>
                </a:lnTo>
                <a:lnTo>
                  <a:pt x="92901" y="2325743"/>
                </a:lnTo>
                <a:lnTo>
                  <a:pt x="32787" y="2364651"/>
                </a:lnTo>
                <a:lnTo>
                  <a:pt x="0" y="2369819"/>
                </a:lnTo>
                <a:lnTo>
                  <a:pt x="32787" y="2374988"/>
                </a:lnTo>
                <a:lnTo>
                  <a:pt x="92901" y="2413896"/>
                </a:lnTo>
                <a:lnTo>
                  <a:pt x="119394" y="2446011"/>
                </a:lnTo>
                <a:lnTo>
                  <a:pt x="142954" y="2485485"/>
                </a:lnTo>
                <a:lnTo>
                  <a:pt x="163165" y="2531504"/>
                </a:lnTo>
                <a:lnTo>
                  <a:pt x="179610" y="2583256"/>
                </a:lnTo>
                <a:lnTo>
                  <a:pt x="191873" y="2639929"/>
                </a:lnTo>
                <a:lnTo>
                  <a:pt x="199536" y="2700711"/>
                </a:lnTo>
                <a:lnTo>
                  <a:pt x="202183" y="2764790"/>
                </a:lnTo>
                <a:lnTo>
                  <a:pt x="202183" y="4344682"/>
                </a:lnTo>
                <a:lnTo>
                  <a:pt x="204831" y="4408745"/>
                </a:lnTo>
                <a:lnTo>
                  <a:pt x="212495" y="4469517"/>
                </a:lnTo>
                <a:lnTo>
                  <a:pt x="224760" y="4526185"/>
                </a:lnTo>
                <a:lnTo>
                  <a:pt x="241210" y="4577936"/>
                </a:lnTo>
                <a:lnTo>
                  <a:pt x="261429" y="4623957"/>
                </a:lnTo>
                <a:lnTo>
                  <a:pt x="285001" y="4663434"/>
                </a:lnTo>
                <a:lnTo>
                  <a:pt x="311509" y="4695554"/>
                </a:lnTo>
                <a:lnTo>
                  <a:pt x="371672" y="4734470"/>
                </a:lnTo>
                <a:lnTo>
                  <a:pt x="404494" y="4739640"/>
                </a:lnTo>
                <a:lnTo>
                  <a:pt x="405568" y="4715396"/>
                </a:lnTo>
                <a:lnTo>
                  <a:pt x="407646" y="4661718"/>
                </a:lnTo>
                <a:lnTo>
                  <a:pt x="409631" y="4601377"/>
                </a:lnTo>
                <a:lnTo>
                  <a:pt x="411522" y="4534678"/>
                </a:lnTo>
                <a:lnTo>
                  <a:pt x="413320" y="4461928"/>
                </a:lnTo>
                <a:lnTo>
                  <a:pt x="414184" y="4423379"/>
                </a:lnTo>
                <a:lnTo>
                  <a:pt x="415024" y="4383433"/>
                </a:lnTo>
                <a:lnTo>
                  <a:pt x="415841" y="4342127"/>
                </a:lnTo>
                <a:lnTo>
                  <a:pt x="416635" y="4299499"/>
                </a:lnTo>
                <a:lnTo>
                  <a:pt x="417406" y="4255589"/>
                </a:lnTo>
                <a:lnTo>
                  <a:pt x="418153" y="4210434"/>
                </a:lnTo>
                <a:lnTo>
                  <a:pt x="418876" y="4164072"/>
                </a:lnTo>
                <a:lnTo>
                  <a:pt x="419577" y="4116542"/>
                </a:lnTo>
                <a:lnTo>
                  <a:pt x="420254" y="4067883"/>
                </a:lnTo>
                <a:lnTo>
                  <a:pt x="420908" y="4018132"/>
                </a:lnTo>
                <a:lnTo>
                  <a:pt x="421538" y="3967327"/>
                </a:lnTo>
                <a:lnTo>
                  <a:pt x="422145" y="3915508"/>
                </a:lnTo>
                <a:lnTo>
                  <a:pt x="422729" y="3862712"/>
                </a:lnTo>
                <a:lnTo>
                  <a:pt x="423289" y="3808978"/>
                </a:lnTo>
                <a:lnTo>
                  <a:pt x="423826" y="3754344"/>
                </a:lnTo>
                <a:lnTo>
                  <a:pt x="424340" y="3698848"/>
                </a:lnTo>
                <a:lnTo>
                  <a:pt x="424830" y="3642529"/>
                </a:lnTo>
                <a:lnTo>
                  <a:pt x="425297" y="3585424"/>
                </a:lnTo>
                <a:lnTo>
                  <a:pt x="425740" y="3527573"/>
                </a:lnTo>
                <a:lnTo>
                  <a:pt x="426161" y="3469013"/>
                </a:lnTo>
                <a:lnTo>
                  <a:pt x="426558" y="3409783"/>
                </a:lnTo>
                <a:lnTo>
                  <a:pt x="426931" y="3349921"/>
                </a:lnTo>
                <a:lnTo>
                  <a:pt x="427281" y="3289465"/>
                </a:lnTo>
                <a:lnTo>
                  <a:pt x="427608" y="3228454"/>
                </a:lnTo>
                <a:lnTo>
                  <a:pt x="427912" y="3166926"/>
                </a:lnTo>
                <a:lnTo>
                  <a:pt x="428192" y="3104919"/>
                </a:lnTo>
                <a:lnTo>
                  <a:pt x="428682" y="2979623"/>
                </a:lnTo>
                <a:lnTo>
                  <a:pt x="429079" y="2852871"/>
                </a:lnTo>
                <a:lnTo>
                  <a:pt x="429383" y="2724970"/>
                </a:lnTo>
                <a:lnTo>
                  <a:pt x="429604" y="2583256"/>
                </a:lnTo>
                <a:lnTo>
                  <a:pt x="429731" y="2349688"/>
                </a:lnTo>
                <a:lnTo>
                  <a:pt x="429663" y="2208004"/>
                </a:lnTo>
                <a:lnTo>
                  <a:pt x="429499" y="2078955"/>
                </a:lnTo>
                <a:lnTo>
                  <a:pt x="429243" y="1950594"/>
                </a:lnTo>
                <a:lnTo>
                  <a:pt x="428892" y="1823229"/>
                </a:lnTo>
                <a:lnTo>
                  <a:pt x="428449" y="1697167"/>
                </a:lnTo>
                <a:lnTo>
                  <a:pt x="427912" y="1572713"/>
                </a:lnTo>
                <a:lnTo>
                  <a:pt x="427608" y="1511185"/>
                </a:lnTo>
                <a:lnTo>
                  <a:pt x="427281" y="1450174"/>
                </a:lnTo>
                <a:lnTo>
                  <a:pt x="426931" y="1389718"/>
                </a:lnTo>
                <a:lnTo>
                  <a:pt x="426558" y="1329856"/>
                </a:lnTo>
                <a:lnTo>
                  <a:pt x="426161" y="1270626"/>
                </a:lnTo>
                <a:lnTo>
                  <a:pt x="425740" y="1212066"/>
                </a:lnTo>
                <a:lnTo>
                  <a:pt x="425297" y="1154215"/>
                </a:lnTo>
                <a:lnTo>
                  <a:pt x="424830" y="1097110"/>
                </a:lnTo>
                <a:lnTo>
                  <a:pt x="424340" y="1040791"/>
                </a:lnTo>
                <a:lnTo>
                  <a:pt x="423826" y="985295"/>
                </a:lnTo>
                <a:lnTo>
                  <a:pt x="423289" y="930661"/>
                </a:lnTo>
                <a:lnTo>
                  <a:pt x="422729" y="876927"/>
                </a:lnTo>
                <a:lnTo>
                  <a:pt x="422145" y="824131"/>
                </a:lnTo>
                <a:lnTo>
                  <a:pt x="421538" y="772312"/>
                </a:lnTo>
                <a:lnTo>
                  <a:pt x="420908" y="721507"/>
                </a:lnTo>
                <a:lnTo>
                  <a:pt x="420254" y="671756"/>
                </a:lnTo>
                <a:lnTo>
                  <a:pt x="419577" y="623097"/>
                </a:lnTo>
                <a:lnTo>
                  <a:pt x="418876" y="575567"/>
                </a:lnTo>
                <a:lnTo>
                  <a:pt x="418153" y="529205"/>
                </a:lnTo>
                <a:lnTo>
                  <a:pt x="417406" y="484050"/>
                </a:lnTo>
                <a:lnTo>
                  <a:pt x="416635" y="440140"/>
                </a:lnTo>
                <a:lnTo>
                  <a:pt x="415791" y="394969"/>
                </a:lnTo>
                <a:lnTo>
                  <a:pt x="415024" y="356206"/>
                </a:lnTo>
                <a:lnTo>
                  <a:pt x="414184" y="316260"/>
                </a:lnTo>
                <a:lnTo>
                  <a:pt x="413320" y="277711"/>
                </a:lnTo>
                <a:lnTo>
                  <a:pt x="411522" y="204961"/>
                </a:lnTo>
                <a:lnTo>
                  <a:pt x="409631" y="138262"/>
                </a:lnTo>
                <a:lnTo>
                  <a:pt x="407582" y="76191"/>
                </a:lnTo>
                <a:lnTo>
                  <a:pt x="405568" y="24243"/>
                </a:lnTo>
                <a:lnTo>
                  <a:pt x="4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41664" y="1437132"/>
            <a:ext cx="404495" cy="4739640"/>
          </a:xfrm>
          <a:custGeom>
            <a:avLst/>
            <a:gdLst/>
            <a:ahLst/>
            <a:cxnLst/>
            <a:rect l="l" t="t" r="r" b="b"/>
            <a:pathLst>
              <a:path w="404495" h="4739640">
                <a:moveTo>
                  <a:pt x="404494" y="4739640"/>
                </a:moveTo>
                <a:lnTo>
                  <a:pt x="340538" y="4719504"/>
                </a:lnTo>
                <a:lnTo>
                  <a:pt x="285001" y="4663434"/>
                </a:lnTo>
                <a:lnTo>
                  <a:pt x="261429" y="4623957"/>
                </a:lnTo>
                <a:lnTo>
                  <a:pt x="241210" y="4577936"/>
                </a:lnTo>
                <a:lnTo>
                  <a:pt x="224760" y="4526185"/>
                </a:lnTo>
                <a:lnTo>
                  <a:pt x="212495" y="4469517"/>
                </a:lnTo>
                <a:lnTo>
                  <a:pt x="204831" y="4408745"/>
                </a:lnTo>
                <a:lnTo>
                  <a:pt x="202183" y="4344682"/>
                </a:lnTo>
                <a:lnTo>
                  <a:pt x="202183" y="2764790"/>
                </a:lnTo>
                <a:lnTo>
                  <a:pt x="199536" y="2700711"/>
                </a:lnTo>
                <a:lnTo>
                  <a:pt x="191873" y="2639929"/>
                </a:lnTo>
                <a:lnTo>
                  <a:pt x="179610" y="2583256"/>
                </a:lnTo>
                <a:lnTo>
                  <a:pt x="163165" y="2531504"/>
                </a:lnTo>
                <a:lnTo>
                  <a:pt x="142954" y="2485485"/>
                </a:lnTo>
                <a:lnTo>
                  <a:pt x="119394" y="2446011"/>
                </a:lnTo>
                <a:lnTo>
                  <a:pt x="92901" y="2413896"/>
                </a:lnTo>
                <a:lnTo>
                  <a:pt x="32787" y="2374988"/>
                </a:lnTo>
                <a:lnTo>
                  <a:pt x="0" y="2369819"/>
                </a:lnTo>
                <a:lnTo>
                  <a:pt x="32787" y="2364651"/>
                </a:lnTo>
                <a:lnTo>
                  <a:pt x="92901" y="2325743"/>
                </a:lnTo>
                <a:lnTo>
                  <a:pt x="119394" y="2293628"/>
                </a:lnTo>
                <a:lnTo>
                  <a:pt x="142954" y="2254154"/>
                </a:lnTo>
                <a:lnTo>
                  <a:pt x="163165" y="2208135"/>
                </a:lnTo>
                <a:lnTo>
                  <a:pt x="179610" y="2156383"/>
                </a:lnTo>
                <a:lnTo>
                  <a:pt x="191873" y="2099710"/>
                </a:lnTo>
                <a:lnTo>
                  <a:pt x="199536" y="2038928"/>
                </a:lnTo>
                <a:lnTo>
                  <a:pt x="202183" y="1974850"/>
                </a:lnTo>
                <a:lnTo>
                  <a:pt x="202183" y="394969"/>
                </a:lnTo>
                <a:lnTo>
                  <a:pt x="204831" y="330891"/>
                </a:lnTo>
                <a:lnTo>
                  <a:pt x="212495" y="270109"/>
                </a:lnTo>
                <a:lnTo>
                  <a:pt x="224760" y="213436"/>
                </a:lnTo>
                <a:lnTo>
                  <a:pt x="241210" y="161684"/>
                </a:lnTo>
                <a:lnTo>
                  <a:pt x="261429" y="115665"/>
                </a:lnTo>
                <a:lnTo>
                  <a:pt x="285001" y="76191"/>
                </a:lnTo>
                <a:lnTo>
                  <a:pt x="311509" y="44076"/>
                </a:lnTo>
                <a:lnTo>
                  <a:pt x="371672" y="5168"/>
                </a:lnTo>
                <a:lnTo>
                  <a:pt x="404494" y="0"/>
                </a:lnTo>
              </a:path>
            </a:pathLst>
          </a:custGeom>
          <a:ln w="12192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35290" y="3669538"/>
            <a:ext cx="335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B2C1F"/>
                </a:solidFill>
                <a:latin typeface="Calibri"/>
                <a:cs typeface="Calibri"/>
              </a:rPr>
              <a:t>Grid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6346" y="4849495"/>
            <a:ext cx="41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55D5D"/>
                </a:solidFill>
                <a:latin typeface="Calibri"/>
                <a:cs typeface="Calibri"/>
              </a:rPr>
              <a:t>Block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979" y="2263139"/>
            <a:ext cx="2363724" cy="2965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79" y="2263139"/>
            <a:ext cx="2364105" cy="2966085"/>
          </a:xfrm>
          <a:custGeom>
            <a:avLst/>
            <a:gdLst/>
            <a:ahLst/>
            <a:cxnLst/>
            <a:rect l="l" t="t" r="r" b="b"/>
            <a:pathLst>
              <a:path w="2364105" h="2966085">
                <a:moveTo>
                  <a:pt x="0" y="2965704"/>
                </a:moveTo>
                <a:lnTo>
                  <a:pt x="2363724" y="2965704"/>
                </a:lnTo>
                <a:lnTo>
                  <a:pt x="2363724" y="0"/>
                </a:lnTo>
                <a:lnTo>
                  <a:pt x="0" y="0"/>
                </a:lnTo>
                <a:lnTo>
                  <a:pt x="0" y="2965704"/>
                </a:lnTo>
                <a:close/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5773" y="228117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5384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69" y="0"/>
                </a:moveTo>
                <a:lnTo>
                  <a:pt x="145034" y="0"/>
                </a:lnTo>
                <a:lnTo>
                  <a:pt x="99192" y="7390"/>
                </a:lnTo>
                <a:lnTo>
                  <a:pt x="59379" y="27972"/>
                </a:lnTo>
                <a:lnTo>
                  <a:pt x="27983" y="59362"/>
                </a:lnTo>
                <a:lnTo>
                  <a:pt x="7394" y="99177"/>
                </a:lnTo>
                <a:lnTo>
                  <a:pt x="0" y="145033"/>
                </a:lnTo>
                <a:lnTo>
                  <a:pt x="0" y="725169"/>
                </a:lnTo>
                <a:lnTo>
                  <a:pt x="7394" y="771026"/>
                </a:lnTo>
                <a:lnTo>
                  <a:pt x="27983" y="810841"/>
                </a:lnTo>
                <a:lnTo>
                  <a:pt x="59379" y="842231"/>
                </a:lnTo>
                <a:lnTo>
                  <a:pt x="99192" y="862813"/>
                </a:lnTo>
                <a:lnTo>
                  <a:pt x="145034" y="870203"/>
                </a:lnTo>
                <a:lnTo>
                  <a:pt x="725169" y="870203"/>
                </a:lnTo>
                <a:lnTo>
                  <a:pt x="771011" y="862813"/>
                </a:lnTo>
                <a:lnTo>
                  <a:pt x="810824" y="842231"/>
                </a:lnTo>
                <a:lnTo>
                  <a:pt x="842220" y="810841"/>
                </a:lnTo>
                <a:lnTo>
                  <a:pt x="862809" y="771026"/>
                </a:lnTo>
                <a:lnTo>
                  <a:pt x="870204" y="725169"/>
                </a:lnTo>
                <a:lnTo>
                  <a:pt x="870204" y="145033"/>
                </a:lnTo>
                <a:lnTo>
                  <a:pt x="862809" y="99177"/>
                </a:lnTo>
                <a:lnTo>
                  <a:pt x="842220" y="59362"/>
                </a:lnTo>
                <a:lnTo>
                  <a:pt x="810824" y="27972"/>
                </a:lnTo>
                <a:lnTo>
                  <a:pt x="771011" y="7390"/>
                </a:lnTo>
                <a:lnTo>
                  <a:pt x="725169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384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3"/>
                </a:moveTo>
                <a:lnTo>
                  <a:pt x="7394" y="99177"/>
                </a:lnTo>
                <a:lnTo>
                  <a:pt x="27983" y="59362"/>
                </a:lnTo>
                <a:lnTo>
                  <a:pt x="59379" y="27972"/>
                </a:lnTo>
                <a:lnTo>
                  <a:pt x="99192" y="7390"/>
                </a:lnTo>
                <a:lnTo>
                  <a:pt x="145034" y="0"/>
                </a:lnTo>
                <a:lnTo>
                  <a:pt x="725169" y="0"/>
                </a:lnTo>
                <a:lnTo>
                  <a:pt x="771011" y="7390"/>
                </a:lnTo>
                <a:lnTo>
                  <a:pt x="810824" y="27972"/>
                </a:lnTo>
                <a:lnTo>
                  <a:pt x="842220" y="59362"/>
                </a:lnTo>
                <a:lnTo>
                  <a:pt x="862809" y="99177"/>
                </a:lnTo>
                <a:lnTo>
                  <a:pt x="870204" y="145033"/>
                </a:lnTo>
                <a:lnTo>
                  <a:pt x="870204" y="725169"/>
                </a:lnTo>
                <a:lnTo>
                  <a:pt x="862809" y="771026"/>
                </a:lnTo>
                <a:lnTo>
                  <a:pt x="842220" y="810841"/>
                </a:lnTo>
                <a:lnTo>
                  <a:pt x="810824" y="842231"/>
                </a:lnTo>
                <a:lnTo>
                  <a:pt x="771011" y="862813"/>
                </a:lnTo>
                <a:lnTo>
                  <a:pt x="725169" y="870203"/>
                </a:lnTo>
                <a:lnTo>
                  <a:pt x="145034" y="870203"/>
                </a:lnTo>
                <a:lnTo>
                  <a:pt x="99192" y="862813"/>
                </a:lnTo>
                <a:lnTo>
                  <a:pt x="59379" y="842231"/>
                </a:lnTo>
                <a:lnTo>
                  <a:pt x="27983" y="810841"/>
                </a:lnTo>
                <a:lnTo>
                  <a:pt x="7394" y="771026"/>
                </a:lnTo>
                <a:lnTo>
                  <a:pt x="0" y="725169"/>
                </a:lnTo>
                <a:lnTo>
                  <a:pt x="0" y="145033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8586" y="288899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1996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70" y="0"/>
                </a:moveTo>
                <a:lnTo>
                  <a:pt x="145034" y="0"/>
                </a:lnTo>
                <a:lnTo>
                  <a:pt x="99177" y="7390"/>
                </a:lnTo>
                <a:lnTo>
                  <a:pt x="59362" y="27972"/>
                </a:lnTo>
                <a:lnTo>
                  <a:pt x="27972" y="59362"/>
                </a:lnTo>
                <a:lnTo>
                  <a:pt x="7390" y="99177"/>
                </a:lnTo>
                <a:lnTo>
                  <a:pt x="0" y="145033"/>
                </a:lnTo>
                <a:lnTo>
                  <a:pt x="0" y="725169"/>
                </a:lnTo>
                <a:lnTo>
                  <a:pt x="7390" y="771026"/>
                </a:lnTo>
                <a:lnTo>
                  <a:pt x="27972" y="810841"/>
                </a:lnTo>
                <a:lnTo>
                  <a:pt x="59362" y="842231"/>
                </a:lnTo>
                <a:lnTo>
                  <a:pt x="99177" y="862813"/>
                </a:lnTo>
                <a:lnTo>
                  <a:pt x="145034" y="870203"/>
                </a:lnTo>
                <a:lnTo>
                  <a:pt x="725170" y="870203"/>
                </a:lnTo>
                <a:lnTo>
                  <a:pt x="771026" y="862813"/>
                </a:lnTo>
                <a:lnTo>
                  <a:pt x="810841" y="842231"/>
                </a:lnTo>
                <a:lnTo>
                  <a:pt x="842231" y="810841"/>
                </a:lnTo>
                <a:lnTo>
                  <a:pt x="862813" y="771026"/>
                </a:lnTo>
                <a:lnTo>
                  <a:pt x="870204" y="725169"/>
                </a:lnTo>
                <a:lnTo>
                  <a:pt x="870204" y="145033"/>
                </a:lnTo>
                <a:lnTo>
                  <a:pt x="862813" y="99177"/>
                </a:lnTo>
                <a:lnTo>
                  <a:pt x="842231" y="59362"/>
                </a:lnTo>
                <a:lnTo>
                  <a:pt x="810841" y="27972"/>
                </a:lnTo>
                <a:lnTo>
                  <a:pt x="771026" y="7390"/>
                </a:lnTo>
                <a:lnTo>
                  <a:pt x="725170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1996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3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4" y="0"/>
                </a:lnTo>
                <a:lnTo>
                  <a:pt x="725170" y="0"/>
                </a:lnTo>
                <a:lnTo>
                  <a:pt x="771026" y="7390"/>
                </a:lnTo>
                <a:lnTo>
                  <a:pt x="810841" y="27972"/>
                </a:lnTo>
                <a:lnTo>
                  <a:pt x="842231" y="59362"/>
                </a:lnTo>
                <a:lnTo>
                  <a:pt x="862813" y="99177"/>
                </a:lnTo>
                <a:lnTo>
                  <a:pt x="870204" y="145033"/>
                </a:lnTo>
                <a:lnTo>
                  <a:pt x="870204" y="725169"/>
                </a:lnTo>
                <a:lnTo>
                  <a:pt x="862813" y="771026"/>
                </a:lnTo>
                <a:lnTo>
                  <a:pt x="842231" y="810841"/>
                </a:lnTo>
                <a:lnTo>
                  <a:pt x="810841" y="842231"/>
                </a:lnTo>
                <a:lnTo>
                  <a:pt x="771026" y="862813"/>
                </a:lnTo>
                <a:lnTo>
                  <a:pt x="725170" y="870203"/>
                </a:lnTo>
                <a:lnTo>
                  <a:pt x="145034" y="870203"/>
                </a:lnTo>
                <a:lnTo>
                  <a:pt x="99177" y="862813"/>
                </a:lnTo>
                <a:lnTo>
                  <a:pt x="59362" y="842231"/>
                </a:lnTo>
                <a:lnTo>
                  <a:pt x="27972" y="810841"/>
                </a:lnTo>
                <a:lnTo>
                  <a:pt x="7390" y="771026"/>
                </a:lnTo>
                <a:lnTo>
                  <a:pt x="0" y="725169"/>
                </a:lnTo>
                <a:lnTo>
                  <a:pt x="0" y="145033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64919" y="288899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91996" y="3649979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70" y="0"/>
                </a:moveTo>
                <a:lnTo>
                  <a:pt x="145034" y="0"/>
                </a:lnTo>
                <a:lnTo>
                  <a:pt x="99177" y="7390"/>
                </a:lnTo>
                <a:lnTo>
                  <a:pt x="59362" y="27972"/>
                </a:lnTo>
                <a:lnTo>
                  <a:pt x="27972" y="59362"/>
                </a:lnTo>
                <a:lnTo>
                  <a:pt x="7390" y="99177"/>
                </a:lnTo>
                <a:lnTo>
                  <a:pt x="0" y="145034"/>
                </a:lnTo>
                <a:lnTo>
                  <a:pt x="0" y="725170"/>
                </a:lnTo>
                <a:lnTo>
                  <a:pt x="7390" y="771026"/>
                </a:lnTo>
                <a:lnTo>
                  <a:pt x="27972" y="810841"/>
                </a:lnTo>
                <a:lnTo>
                  <a:pt x="59362" y="842231"/>
                </a:lnTo>
                <a:lnTo>
                  <a:pt x="99177" y="862813"/>
                </a:lnTo>
                <a:lnTo>
                  <a:pt x="145034" y="870204"/>
                </a:lnTo>
                <a:lnTo>
                  <a:pt x="725170" y="870204"/>
                </a:lnTo>
                <a:lnTo>
                  <a:pt x="771026" y="862813"/>
                </a:lnTo>
                <a:lnTo>
                  <a:pt x="810841" y="842231"/>
                </a:lnTo>
                <a:lnTo>
                  <a:pt x="842231" y="810841"/>
                </a:lnTo>
                <a:lnTo>
                  <a:pt x="862813" y="771026"/>
                </a:lnTo>
                <a:lnTo>
                  <a:pt x="870204" y="725170"/>
                </a:lnTo>
                <a:lnTo>
                  <a:pt x="870204" y="145034"/>
                </a:lnTo>
                <a:lnTo>
                  <a:pt x="862813" y="99177"/>
                </a:lnTo>
                <a:lnTo>
                  <a:pt x="842231" y="59362"/>
                </a:lnTo>
                <a:lnTo>
                  <a:pt x="810841" y="27972"/>
                </a:lnTo>
                <a:lnTo>
                  <a:pt x="771026" y="7390"/>
                </a:lnTo>
                <a:lnTo>
                  <a:pt x="725170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1996" y="3649979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4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4" y="0"/>
                </a:lnTo>
                <a:lnTo>
                  <a:pt x="725170" y="0"/>
                </a:lnTo>
                <a:lnTo>
                  <a:pt x="771026" y="7390"/>
                </a:lnTo>
                <a:lnTo>
                  <a:pt x="810841" y="27972"/>
                </a:lnTo>
                <a:lnTo>
                  <a:pt x="842231" y="59362"/>
                </a:lnTo>
                <a:lnTo>
                  <a:pt x="862813" y="99177"/>
                </a:lnTo>
                <a:lnTo>
                  <a:pt x="870204" y="145034"/>
                </a:lnTo>
                <a:lnTo>
                  <a:pt x="870204" y="725170"/>
                </a:lnTo>
                <a:lnTo>
                  <a:pt x="862813" y="771026"/>
                </a:lnTo>
                <a:lnTo>
                  <a:pt x="842231" y="810841"/>
                </a:lnTo>
                <a:lnTo>
                  <a:pt x="810841" y="842231"/>
                </a:lnTo>
                <a:lnTo>
                  <a:pt x="771026" y="862813"/>
                </a:lnTo>
                <a:lnTo>
                  <a:pt x="725170" y="870204"/>
                </a:lnTo>
                <a:lnTo>
                  <a:pt x="145034" y="870204"/>
                </a:lnTo>
                <a:lnTo>
                  <a:pt x="99177" y="862813"/>
                </a:lnTo>
                <a:lnTo>
                  <a:pt x="59362" y="842231"/>
                </a:lnTo>
                <a:lnTo>
                  <a:pt x="27972" y="810841"/>
                </a:lnTo>
                <a:lnTo>
                  <a:pt x="7390" y="771026"/>
                </a:lnTo>
                <a:lnTo>
                  <a:pt x="0" y="725170"/>
                </a:lnTo>
                <a:lnTo>
                  <a:pt x="0" y="14503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64919" y="3920744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5384" y="3648455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69" y="0"/>
                </a:moveTo>
                <a:lnTo>
                  <a:pt x="145034" y="0"/>
                </a:lnTo>
                <a:lnTo>
                  <a:pt x="99192" y="7390"/>
                </a:lnTo>
                <a:lnTo>
                  <a:pt x="59379" y="27972"/>
                </a:lnTo>
                <a:lnTo>
                  <a:pt x="27983" y="59362"/>
                </a:lnTo>
                <a:lnTo>
                  <a:pt x="7394" y="99177"/>
                </a:lnTo>
                <a:lnTo>
                  <a:pt x="0" y="145034"/>
                </a:lnTo>
                <a:lnTo>
                  <a:pt x="0" y="725170"/>
                </a:lnTo>
                <a:lnTo>
                  <a:pt x="7394" y="771026"/>
                </a:lnTo>
                <a:lnTo>
                  <a:pt x="27983" y="810841"/>
                </a:lnTo>
                <a:lnTo>
                  <a:pt x="59379" y="842231"/>
                </a:lnTo>
                <a:lnTo>
                  <a:pt x="99192" y="862813"/>
                </a:lnTo>
                <a:lnTo>
                  <a:pt x="145034" y="870204"/>
                </a:lnTo>
                <a:lnTo>
                  <a:pt x="725169" y="870204"/>
                </a:lnTo>
                <a:lnTo>
                  <a:pt x="771011" y="862813"/>
                </a:lnTo>
                <a:lnTo>
                  <a:pt x="810824" y="842231"/>
                </a:lnTo>
                <a:lnTo>
                  <a:pt x="842220" y="810841"/>
                </a:lnTo>
                <a:lnTo>
                  <a:pt x="862809" y="771026"/>
                </a:lnTo>
                <a:lnTo>
                  <a:pt x="870204" y="725170"/>
                </a:lnTo>
                <a:lnTo>
                  <a:pt x="870204" y="145034"/>
                </a:lnTo>
                <a:lnTo>
                  <a:pt x="862809" y="99177"/>
                </a:lnTo>
                <a:lnTo>
                  <a:pt x="842220" y="59362"/>
                </a:lnTo>
                <a:lnTo>
                  <a:pt x="810824" y="27972"/>
                </a:lnTo>
                <a:lnTo>
                  <a:pt x="771011" y="7390"/>
                </a:lnTo>
                <a:lnTo>
                  <a:pt x="725169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384" y="3648455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4"/>
                </a:moveTo>
                <a:lnTo>
                  <a:pt x="7394" y="99177"/>
                </a:lnTo>
                <a:lnTo>
                  <a:pt x="27983" y="59362"/>
                </a:lnTo>
                <a:lnTo>
                  <a:pt x="59379" y="27972"/>
                </a:lnTo>
                <a:lnTo>
                  <a:pt x="99192" y="7390"/>
                </a:lnTo>
                <a:lnTo>
                  <a:pt x="145034" y="0"/>
                </a:lnTo>
                <a:lnTo>
                  <a:pt x="725169" y="0"/>
                </a:lnTo>
                <a:lnTo>
                  <a:pt x="771011" y="7390"/>
                </a:lnTo>
                <a:lnTo>
                  <a:pt x="810824" y="27972"/>
                </a:lnTo>
                <a:lnTo>
                  <a:pt x="842220" y="59362"/>
                </a:lnTo>
                <a:lnTo>
                  <a:pt x="862809" y="99177"/>
                </a:lnTo>
                <a:lnTo>
                  <a:pt x="870204" y="145034"/>
                </a:lnTo>
                <a:lnTo>
                  <a:pt x="870204" y="725170"/>
                </a:lnTo>
                <a:lnTo>
                  <a:pt x="862809" y="771026"/>
                </a:lnTo>
                <a:lnTo>
                  <a:pt x="842220" y="810841"/>
                </a:lnTo>
                <a:lnTo>
                  <a:pt x="810824" y="842231"/>
                </a:lnTo>
                <a:lnTo>
                  <a:pt x="771011" y="862813"/>
                </a:lnTo>
                <a:lnTo>
                  <a:pt x="725169" y="870204"/>
                </a:lnTo>
                <a:lnTo>
                  <a:pt x="145034" y="870204"/>
                </a:lnTo>
                <a:lnTo>
                  <a:pt x="99192" y="862813"/>
                </a:lnTo>
                <a:lnTo>
                  <a:pt x="59379" y="842231"/>
                </a:lnTo>
                <a:lnTo>
                  <a:pt x="27983" y="810841"/>
                </a:lnTo>
                <a:lnTo>
                  <a:pt x="7394" y="771026"/>
                </a:lnTo>
                <a:lnTo>
                  <a:pt x="0" y="725170"/>
                </a:lnTo>
                <a:lnTo>
                  <a:pt x="0" y="14503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8586" y="3919854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72767" y="1527047"/>
            <a:ext cx="2203450" cy="1092200"/>
          </a:xfrm>
          <a:custGeom>
            <a:avLst/>
            <a:gdLst/>
            <a:ahLst/>
            <a:cxnLst/>
            <a:rect l="l" t="t" r="r" b="b"/>
            <a:pathLst>
              <a:path w="2203450" h="1092200">
                <a:moveTo>
                  <a:pt x="0" y="1091818"/>
                </a:moveTo>
                <a:lnTo>
                  <a:pt x="2203322" y="0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2767" y="3483864"/>
            <a:ext cx="2203450" cy="1668145"/>
          </a:xfrm>
          <a:custGeom>
            <a:avLst/>
            <a:gdLst/>
            <a:ahLst/>
            <a:cxnLst/>
            <a:rect l="l" t="t" r="r" b="b"/>
            <a:pathLst>
              <a:path w="2203450" h="1668145">
                <a:moveTo>
                  <a:pt x="0" y="0"/>
                </a:moveTo>
                <a:lnTo>
                  <a:pt x="2203322" y="1667891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2200" y="1527047"/>
            <a:ext cx="4740275" cy="1139190"/>
          </a:xfrm>
          <a:custGeom>
            <a:avLst/>
            <a:gdLst/>
            <a:ahLst/>
            <a:cxnLst/>
            <a:rect l="l" t="t" r="r" b="b"/>
            <a:pathLst>
              <a:path w="4740275" h="1139189">
                <a:moveTo>
                  <a:pt x="0" y="1138681"/>
                </a:moveTo>
                <a:lnTo>
                  <a:pt x="4739767" y="0"/>
                </a:lnTo>
              </a:path>
            </a:pathLst>
          </a:custGeom>
          <a:ln w="6095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2200" y="3421379"/>
            <a:ext cx="4914265" cy="1703705"/>
          </a:xfrm>
          <a:custGeom>
            <a:avLst/>
            <a:gdLst/>
            <a:ahLst/>
            <a:cxnLst/>
            <a:rect l="l" t="t" r="r" b="b"/>
            <a:pathLst>
              <a:path w="4914265" h="1703704">
                <a:moveTo>
                  <a:pt x="0" y="0"/>
                </a:moveTo>
                <a:lnTo>
                  <a:pt x="4913757" y="1703324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72840" y="1475232"/>
            <a:ext cx="3707891" cy="4576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5384" y="4655820"/>
            <a:ext cx="1957070" cy="469900"/>
          </a:xfrm>
          <a:custGeom>
            <a:avLst/>
            <a:gdLst/>
            <a:ahLst/>
            <a:cxnLst/>
            <a:rect l="l" t="t" r="r" b="b"/>
            <a:pathLst>
              <a:path w="1957070" h="469900">
                <a:moveTo>
                  <a:pt x="1878584" y="0"/>
                </a:moveTo>
                <a:lnTo>
                  <a:pt x="78231" y="0"/>
                </a:lnTo>
                <a:lnTo>
                  <a:pt x="47780" y="6151"/>
                </a:lnTo>
                <a:lnTo>
                  <a:pt x="22913" y="22923"/>
                </a:lnTo>
                <a:lnTo>
                  <a:pt x="6147" y="47791"/>
                </a:lnTo>
                <a:lnTo>
                  <a:pt x="0" y="78231"/>
                </a:lnTo>
                <a:lnTo>
                  <a:pt x="0" y="391159"/>
                </a:lnTo>
                <a:lnTo>
                  <a:pt x="6147" y="421600"/>
                </a:lnTo>
                <a:lnTo>
                  <a:pt x="22913" y="446468"/>
                </a:lnTo>
                <a:lnTo>
                  <a:pt x="47780" y="463240"/>
                </a:lnTo>
                <a:lnTo>
                  <a:pt x="78231" y="469391"/>
                </a:lnTo>
                <a:lnTo>
                  <a:pt x="1878584" y="469391"/>
                </a:lnTo>
                <a:lnTo>
                  <a:pt x="1909024" y="463240"/>
                </a:lnTo>
                <a:lnTo>
                  <a:pt x="1933892" y="446468"/>
                </a:lnTo>
                <a:lnTo>
                  <a:pt x="1950664" y="421600"/>
                </a:lnTo>
                <a:lnTo>
                  <a:pt x="1956815" y="391159"/>
                </a:lnTo>
                <a:lnTo>
                  <a:pt x="1956815" y="78231"/>
                </a:lnTo>
                <a:lnTo>
                  <a:pt x="1950664" y="47791"/>
                </a:lnTo>
                <a:lnTo>
                  <a:pt x="1933892" y="22923"/>
                </a:lnTo>
                <a:lnTo>
                  <a:pt x="1909024" y="6151"/>
                </a:lnTo>
                <a:lnTo>
                  <a:pt x="18785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5384" y="4655820"/>
            <a:ext cx="1957070" cy="469900"/>
          </a:xfrm>
          <a:custGeom>
            <a:avLst/>
            <a:gdLst/>
            <a:ahLst/>
            <a:cxnLst/>
            <a:rect l="l" t="t" r="r" b="b"/>
            <a:pathLst>
              <a:path w="1957070" h="469900">
                <a:moveTo>
                  <a:pt x="0" y="78231"/>
                </a:moveTo>
                <a:lnTo>
                  <a:pt x="6147" y="47791"/>
                </a:lnTo>
                <a:lnTo>
                  <a:pt x="22913" y="22923"/>
                </a:lnTo>
                <a:lnTo>
                  <a:pt x="47780" y="6151"/>
                </a:lnTo>
                <a:lnTo>
                  <a:pt x="78231" y="0"/>
                </a:lnTo>
                <a:lnTo>
                  <a:pt x="1878584" y="0"/>
                </a:lnTo>
                <a:lnTo>
                  <a:pt x="1909024" y="6151"/>
                </a:lnTo>
                <a:lnTo>
                  <a:pt x="1933892" y="22923"/>
                </a:lnTo>
                <a:lnTo>
                  <a:pt x="1950664" y="47791"/>
                </a:lnTo>
                <a:lnTo>
                  <a:pt x="1956815" y="78231"/>
                </a:lnTo>
                <a:lnTo>
                  <a:pt x="1956815" y="391159"/>
                </a:lnTo>
                <a:lnTo>
                  <a:pt x="1950664" y="421600"/>
                </a:lnTo>
                <a:lnTo>
                  <a:pt x="1933892" y="446468"/>
                </a:lnTo>
                <a:lnTo>
                  <a:pt x="1909024" y="463240"/>
                </a:lnTo>
                <a:lnTo>
                  <a:pt x="1878584" y="469391"/>
                </a:lnTo>
                <a:lnTo>
                  <a:pt x="78231" y="469391"/>
                </a:lnTo>
                <a:lnTo>
                  <a:pt x="47780" y="463240"/>
                </a:lnTo>
                <a:lnTo>
                  <a:pt x="22913" y="446468"/>
                </a:lnTo>
                <a:lnTo>
                  <a:pt x="6147" y="421600"/>
                </a:lnTo>
                <a:lnTo>
                  <a:pt x="0" y="391159"/>
                </a:lnTo>
                <a:lnTo>
                  <a:pt x="0" y="78231"/>
                </a:lnTo>
                <a:close/>
              </a:path>
            </a:pathLst>
          </a:custGeom>
          <a:ln w="12192">
            <a:solidFill>
              <a:srgbClr val="701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5914" y="4726051"/>
            <a:ext cx="149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25214" y="5389364"/>
            <a:ext cx="3981450" cy="7391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/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solidFill>
                  <a:srgbClr val="D24717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D24717"/>
                </a:solidFill>
                <a:latin typeface="Calibri"/>
                <a:cs typeface="Calibri"/>
              </a:rPr>
              <a:t>h</a:t>
            </a:r>
            <a:r>
              <a:rPr sz="1400" spc="-25" dirty="0">
                <a:solidFill>
                  <a:srgbClr val="D24717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D24717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D24717"/>
                </a:solidFill>
                <a:latin typeface="Calibri"/>
                <a:cs typeface="Calibri"/>
              </a:rPr>
              <a:t>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28059" y="1505203"/>
            <a:ext cx="29698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32 </a:t>
            </a:r>
            <a:r>
              <a:rPr sz="1400" spc="-10" dirty="0">
                <a:solidFill>
                  <a:srgbClr val="006FC0"/>
                </a:solidFill>
                <a:latin typeface="Calibri"/>
                <a:cs typeface="Calibri"/>
              </a:rPr>
              <a:t>CUDA core 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partitions – </a:t>
            </a:r>
            <a:r>
              <a:rPr sz="1400" spc="-15" dirty="0">
                <a:solidFill>
                  <a:srgbClr val="006FC0"/>
                </a:solidFill>
                <a:latin typeface="Calibri"/>
                <a:cs typeface="Calibri"/>
              </a:rPr>
              <a:t>execute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warps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77234" y="1824989"/>
            <a:ext cx="3499485" cy="1769745"/>
          </a:xfrm>
          <a:custGeom>
            <a:avLst/>
            <a:gdLst/>
            <a:ahLst/>
            <a:cxnLst/>
            <a:rect l="l" t="t" r="r" b="b"/>
            <a:pathLst>
              <a:path w="3499484" h="1769745">
                <a:moveTo>
                  <a:pt x="0" y="1769364"/>
                </a:moveTo>
                <a:lnTo>
                  <a:pt x="3499104" y="1769364"/>
                </a:lnTo>
                <a:lnTo>
                  <a:pt x="3499104" y="0"/>
                </a:lnTo>
                <a:lnTo>
                  <a:pt x="0" y="0"/>
                </a:lnTo>
                <a:lnTo>
                  <a:pt x="0" y="1769364"/>
                </a:lnTo>
                <a:close/>
              </a:path>
            </a:pathLst>
          </a:custGeom>
          <a:ln w="28956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353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Grids, Blocks, </a:t>
            </a:r>
            <a:r>
              <a:rPr dirty="0"/>
              <a:t>Warps &amp;</a:t>
            </a:r>
            <a:r>
              <a:rPr spc="-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63159"/>
            <a:ext cx="4950461" cy="33316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Blocks</a:t>
            </a:r>
            <a:r>
              <a:rPr lang="zh-CN" altLang="en-US" sz="2800" spc="-5" dirty="0">
                <a:latin typeface="Calibri"/>
                <a:cs typeface="Calibri"/>
              </a:rPr>
              <a:t>对应</a:t>
            </a:r>
            <a:r>
              <a:rPr sz="2800" spc="-10" dirty="0">
                <a:latin typeface="Calibri"/>
                <a:cs typeface="Calibri"/>
              </a:rPr>
              <a:t>SMs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SMs </a:t>
            </a:r>
            <a:r>
              <a:rPr lang="zh-CN" altLang="en-US" sz="2400" spc="-15" dirty="0">
                <a:latin typeface="Calibri"/>
                <a:cs typeface="Calibri"/>
              </a:rPr>
              <a:t>可多于一个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Blocks </a:t>
            </a:r>
            <a:r>
              <a:rPr lang="zh-CN" altLang="en-US" sz="2400" spc="-15" dirty="0">
                <a:latin typeface="Calibri"/>
                <a:cs typeface="Calibri"/>
              </a:rPr>
              <a:t>分解为</a:t>
            </a:r>
            <a:r>
              <a:rPr sz="2400" spc="-10" dirty="0">
                <a:latin typeface="Calibri"/>
                <a:cs typeface="Calibri"/>
              </a:rPr>
              <a:t>warps </a:t>
            </a:r>
            <a:r>
              <a:rPr lang="en-US" altLang="zh-CN"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lang="en-US" altLang="zh-CN"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</a:t>
            </a:r>
            <a:r>
              <a:rPr lang="zh-CN" altLang="en-US" sz="2400" spc="-5" dirty="0">
                <a:latin typeface="Calibri"/>
                <a:cs typeface="Calibri"/>
              </a:rPr>
              <a:t>个线程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Blocks </a:t>
            </a:r>
            <a:r>
              <a:rPr lang="zh-CN" altLang="en-US" sz="2400" spc="-5" dirty="0">
                <a:latin typeface="Calibri"/>
                <a:cs typeface="Calibri"/>
              </a:rPr>
              <a:t>必须在</a:t>
            </a:r>
            <a:r>
              <a:rPr sz="2400" spc="-5" dirty="0">
                <a:latin typeface="Calibri"/>
                <a:cs typeface="Calibri"/>
              </a:rPr>
              <a:t>SMs</a:t>
            </a:r>
            <a:r>
              <a:rPr lang="zh-CN" altLang="en-US" sz="2400" spc="-5" dirty="0">
                <a:latin typeface="Calibri"/>
                <a:cs typeface="Calibri"/>
              </a:rPr>
              <a:t>内</a:t>
            </a:r>
            <a:endParaRPr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dirty="0">
                <a:latin typeface="Calibri"/>
                <a:cs typeface="Calibri"/>
              </a:rPr>
              <a:t>Blocks</a:t>
            </a:r>
            <a:r>
              <a:rPr lang="zh-CN" altLang="en-US" sz="2400" dirty="0">
                <a:latin typeface="Calibri"/>
                <a:cs typeface="Calibri"/>
              </a:rPr>
              <a:t>执行没有固定顺序</a:t>
            </a:r>
            <a:endParaRPr lang="en-US" altLang="zh-CN"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dirty="0">
                <a:cs typeface="Calibri"/>
              </a:rPr>
              <a:t>Blocks </a:t>
            </a:r>
            <a:r>
              <a:rPr lang="zh-CN" altLang="en-US" sz="2400" dirty="0">
                <a:cs typeface="Calibri"/>
              </a:rPr>
              <a:t>之间无法同步和通信</a:t>
            </a:r>
            <a:r>
              <a:rPr lang="en-US" altLang="zh-CN" sz="2400" dirty="0">
                <a:cs typeface="Calibri"/>
              </a:rPr>
              <a:t> </a:t>
            </a:r>
          </a:p>
          <a:p>
            <a:pPr marL="329565" lvl="1" indent="-316865"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Threads </a:t>
            </a:r>
            <a:r>
              <a:rPr lang="zh-CN" altLang="en-US" sz="2800" spc="-5" dirty="0">
                <a:latin typeface="Calibri"/>
                <a:cs typeface="Calibri"/>
              </a:rPr>
              <a:t>对应 </a:t>
            </a:r>
            <a:r>
              <a:rPr sz="2800" spc="-5" dirty="0">
                <a:latin typeface="Calibri"/>
                <a:cs typeface="Calibri"/>
              </a:rPr>
              <a:t>CUDA cores</a:t>
            </a: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1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arps</a:t>
            </a:r>
            <a:r>
              <a:rPr lang="zh-CN" altLang="en-US" sz="2400" spc="-10" dirty="0">
                <a:latin typeface="Calibri"/>
                <a:cs typeface="Calibri"/>
              </a:rPr>
              <a:t>：</a:t>
            </a:r>
            <a:r>
              <a:rPr lang="en-US" altLang="zh-CN" sz="2400" spc="-10" dirty="0">
                <a:latin typeface="Calibri"/>
                <a:cs typeface="Calibri"/>
              </a:rPr>
              <a:t>32</a:t>
            </a:r>
            <a:r>
              <a:rPr lang="zh-CN" altLang="en-US" sz="2400" spc="-10" dirty="0">
                <a:latin typeface="Calibri"/>
                <a:cs typeface="Calibri"/>
              </a:rPr>
              <a:t>个线程同时执行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35A33E-72B8-4896-995C-44876562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452561"/>
            <a:ext cx="497205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320040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/>
              <a:t>共享内存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890690" y="2131187"/>
            <a:ext cx="2333625" cy="3122930"/>
          </a:xfrm>
          <a:custGeom>
            <a:avLst/>
            <a:gdLst/>
            <a:ahLst/>
            <a:cxnLst/>
            <a:rect l="l" t="t" r="r" b="b"/>
            <a:pathLst>
              <a:path w="2333625" h="3122929">
                <a:moveTo>
                  <a:pt x="0" y="3122676"/>
                </a:moveTo>
                <a:lnTo>
                  <a:pt x="2333244" y="3122676"/>
                </a:lnTo>
                <a:lnTo>
                  <a:pt x="2333244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0690" y="2131187"/>
            <a:ext cx="2333625" cy="3122930"/>
          </a:xfrm>
          <a:custGeom>
            <a:avLst/>
            <a:gdLst/>
            <a:ahLst/>
            <a:cxnLst/>
            <a:rect l="l" t="t" r="r" b="b"/>
            <a:pathLst>
              <a:path w="2333625" h="3122929">
                <a:moveTo>
                  <a:pt x="0" y="3122676"/>
                </a:moveTo>
                <a:lnTo>
                  <a:pt x="2333244" y="3122676"/>
                </a:lnTo>
                <a:lnTo>
                  <a:pt x="2333244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1207" y="2159381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3842" y="4112387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3842" y="4062094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3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7233" y="4188715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3173" y="3287904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3173" y="2527428"/>
            <a:ext cx="820419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9121" y="2953386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0745" y="3287904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0745" y="2527428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46694" y="2953386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04669"/>
              </p:ext>
            </p:extLst>
          </p:nvPr>
        </p:nvGraphicFramePr>
        <p:xfrm>
          <a:off x="2030135" y="4389755"/>
          <a:ext cx="2072639" cy="76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Shared </a:t>
                      </a:r>
                      <a:r>
                        <a:rPr sz="1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Mem/</a:t>
                      </a:r>
                      <a:r>
                        <a:rPr sz="1000" b="1" spc="-2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Constant 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Read-only</a:t>
                      </a:r>
                      <a:r>
                        <a:rPr sz="1000" b="1" spc="-1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108621" y="399275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1266" y="399275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8929" y="2131187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20" y="3122676"/>
                </a:lnTo>
                <a:lnTo>
                  <a:pt x="2331720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8929" y="2131187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20" y="3122676"/>
                </a:lnTo>
                <a:lnTo>
                  <a:pt x="2331720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8557" y="2159381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0556" y="4112387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556" y="4112387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3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34583" y="4188715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1413" y="3287904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1413" y="2527428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45837" y="2953386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47460" y="3287904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47460" y="2527428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93408" y="2953386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4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39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4" y="256793"/>
                </a:lnTo>
                <a:lnTo>
                  <a:pt x="129539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0479"/>
              </p:ext>
            </p:extLst>
          </p:nvPr>
        </p:nvGraphicFramePr>
        <p:xfrm>
          <a:off x="4976851" y="4389755"/>
          <a:ext cx="2073275" cy="76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Shared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Constant 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L1 /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Read-only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055337" y="399275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7980" y="399275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20761" y="1735659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Kepler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11723" y="1719454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1053266"/>
            <a:ext cx="320040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/>
              <a:t>共享内存特点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981200" y="1947825"/>
            <a:ext cx="8840470" cy="296234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片上内存（</a:t>
            </a:r>
            <a:r>
              <a:rPr lang="en-US" altLang="zh-CN" sz="2800" spc="-5" dirty="0">
                <a:latin typeface="Calibri"/>
                <a:cs typeface="Calibri"/>
              </a:rPr>
              <a:t>on-chip</a:t>
            </a:r>
            <a:r>
              <a:rPr lang="zh-CN" altLang="en-US" sz="2800" spc="-5" dirty="0">
                <a:latin typeface="Calibri"/>
                <a:cs typeface="Calibri"/>
              </a:rPr>
              <a:t>）</a:t>
            </a:r>
            <a:endParaRPr sz="2800" spc="-5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10" dirty="0">
                <a:latin typeface="Calibri"/>
                <a:cs typeface="Calibri"/>
              </a:rPr>
              <a:t>延迟小</a:t>
            </a:r>
            <a:endParaRPr lang="en-US" altLang="zh-CN" sz="2400" spc="-1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带宽</a:t>
            </a:r>
            <a:r>
              <a:rPr sz="2400" dirty="0">
                <a:latin typeface="Calibri"/>
                <a:cs typeface="Calibri"/>
              </a:rPr>
              <a:t> &gt; 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TB/s</a:t>
            </a:r>
            <a:endParaRPr sz="240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Block</a:t>
            </a:r>
            <a:r>
              <a:rPr lang="zh-CN" altLang="en-US" sz="2800" spc="-5" dirty="0">
                <a:latin typeface="Calibri"/>
                <a:cs typeface="Calibri"/>
              </a:rPr>
              <a:t>层次的计算</a:t>
            </a:r>
            <a:endParaRPr lang="en-US"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10" dirty="0">
                <a:cs typeface="Calibri"/>
              </a:rPr>
              <a:t>允许在同一块中的线程之间共享数据</a:t>
            </a:r>
            <a:endParaRPr lang="en-US" altLang="zh-CN" sz="2400" spc="-10" dirty="0"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5" dirty="0">
                <a:cs typeface="Calibri"/>
              </a:rPr>
              <a:t>用户在线程块级别配置缓存</a:t>
            </a:r>
            <a:endParaRPr lang="en-US" altLang="zh-CN" sz="2400" spc="-5" dirty="0"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5" dirty="0">
                <a:cs typeface="Calibri"/>
              </a:rPr>
              <a:t>不能超出线程块级别进行同步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643245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Block</a:t>
            </a:r>
            <a:r>
              <a:rPr lang="zh-CN" altLang="en-US" spc="-5" dirty="0"/>
              <a:t>本地计算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6939" y="1044981"/>
            <a:ext cx="8089265" cy="2130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cs typeface="Calibri"/>
              </a:rPr>
              <a:t>将数据分成适合共享内存的组</a:t>
            </a:r>
          </a:p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cs typeface="Calibri"/>
              </a:rPr>
              <a:t>将数据子集加载到共享内存中</a:t>
            </a:r>
          </a:p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cs typeface="Calibri"/>
              </a:rPr>
              <a:t>对子集执行计算</a:t>
            </a:r>
          </a:p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cs typeface="Calibri"/>
              </a:rPr>
              <a:t>将子集复制回全局内存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604" y="3470147"/>
            <a:ext cx="6886956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2930" y="5486196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………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887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Case </a:t>
            </a:r>
            <a:r>
              <a:rPr dirty="0"/>
              <a:t>for </a:t>
            </a:r>
            <a:r>
              <a:rPr spc="-5" dirty="0"/>
              <a:t>Shared</a:t>
            </a:r>
            <a:r>
              <a:rPr spc="-3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187" y="996696"/>
            <a:ext cx="7021195" cy="375412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  <a:tabLst>
                <a:tab pos="1256665" algn="l"/>
              </a:tabLst>
            </a:pPr>
            <a:r>
              <a:rPr sz="1400" u="sng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sum3_kernel(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548640" marR="178308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10" dirty="0">
                <a:latin typeface="Courier New"/>
                <a:cs typeface="Courier New"/>
              </a:rPr>
              <a:t>blockIdx.x*blockDim.x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10" dirty="0">
                <a:latin typeface="Courier New"/>
                <a:cs typeface="Courier New"/>
              </a:rPr>
              <a:t>threadIdx.x;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left,</a:t>
            </a:r>
            <a:r>
              <a:rPr sz="1400" spc="-10" dirty="0">
                <a:latin typeface="Courier New"/>
                <a:cs typeface="Courier New"/>
              </a:rPr>
              <a:t> right;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48640" marR="4441825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 dirty="0">
              <a:latin typeface="Courier New"/>
              <a:cs typeface="Courier New"/>
            </a:endParaRPr>
          </a:p>
          <a:p>
            <a:pPr marR="3787775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i+1</a:t>
            </a:r>
            <a:endParaRPr sz="140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1))</a:t>
            </a:r>
            <a:endParaRPr sz="1400" dirty="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right;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//sum three</a:t>
            </a:r>
            <a:r>
              <a:rPr sz="140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values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5273" y="5489244"/>
            <a:ext cx="6816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Do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9B2C1F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9B2C1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candidate </a:t>
            </a:r>
            <a:r>
              <a:rPr sz="1800" spc="-15" dirty="0">
                <a:solidFill>
                  <a:srgbClr val="9B2C1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block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level parallelism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using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shared</a:t>
            </a:r>
            <a:r>
              <a:rPr sz="1800" spc="19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B2C1F"/>
                </a:solidFill>
                <a:latin typeface="Calibri"/>
                <a:cs typeface="Calibri"/>
              </a:rPr>
              <a:t>memory?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93195" y="92964"/>
            <a:ext cx="955548" cy="79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887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Case </a:t>
            </a:r>
            <a:r>
              <a:rPr dirty="0"/>
              <a:t>for </a:t>
            </a:r>
            <a:r>
              <a:rPr spc="-5" dirty="0"/>
              <a:t>Shared</a:t>
            </a:r>
            <a:r>
              <a:rPr spc="-3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4797044"/>
            <a:ext cx="744664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00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Currently: </a:t>
            </a:r>
            <a:r>
              <a:rPr sz="2600" spc="-5" dirty="0">
                <a:latin typeface="Calibri"/>
                <a:cs typeface="Calibri"/>
              </a:rPr>
              <a:t>Thread-local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</a:t>
            </a:r>
            <a:endParaRPr sz="2600" dirty="0">
              <a:latin typeface="Calibri"/>
              <a:cs typeface="Calibri"/>
            </a:endParaRPr>
          </a:p>
          <a:p>
            <a:pPr marL="307975" indent="-295275">
              <a:lnSpc>
                <a:spcPts val="2970"/>
              </a:lnSpc>
              <a:spcBef>
                <a:spcPts val="6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dirty="0">
                <a:latin typeface="Calibri"/>
                <a:cs typeface="Calibri"/>
              </a:rPr>
              <a:t>Bandwidth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limited</a:t>
            </a:r>
            <a:endParaRPr sz="2600" dirty="0">
              <a:latin typeface="Calibri"/>
              <a:cs typeface="Calibri"/>
            </a:endParaRPr>
          </a:p>
          <a:p>
            <a:pPr marL="720090" lvl="1" indent="-250190">
              <a:lnSpc>
                <a:spcPts val="249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5" dirty="0">
                <a:latin typeface="Calibri"/>
                <a:cs typeface="Calibri"/>
              </a:rPr>
              <a:t>Requires </a:t>
            </a:r>
            <a:r>
              <a:rPr sz="2200" spc="-10" dirty="0">
                <a:latin typeface="Calibri"/>
                <a:cs typeface="Calibri"/>
              </a:rPr>
              <a:t>three </a:t>
            </a:r>
            <a:r>
              <a:rPr sz="2200" spc="-5" dirty="0">
                <a:latin typeface="Calibri"/>
                <a:cs typeface="Calibri"/>
              </a:rPr>
              <a:t>loads </a:t>
            </a:r>
            <a:r>
              <a:rPr sz="2200" spc="-10" dirty="0">
                <a:latin typeface="Calibri"/>
                <a:cs typeface="Calibri"/>
              </a:rPr>
              <a:t>per thread </a:t>
            </a:r>
            <a:r>
              <a:rPr sz="2200" spc="-15" dirty="0">
                <a:latin typeface="Calibri"/>
                <a:cs typeface="Calibri"/>
              </a:rPr>
              <a:t>(at </a:t>
            </a:r>
            <a:r>
              <a:rPr sz="2200" spc="-10" dirty="0">
                <a:latin typeface="Calibri"/>
                <a:cs typeface="Calibri"/>
              </a:rPr>
              <a:t>index </a:t>
            </a:r>
            <a:r>
              <a:rPr sz="2200" spc="-5" dirty="0">
                <a:latin typeface="Courier New"/>
                <a:cs typeface="Courier New"/>
              </a:rPr>
              <a:t>i-1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alibri"/>
                <a:cs typeface="Calibri"/>
              </a:rPr>
              <a:t>, and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i+1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dirty="0">
                <a:latin typeface="Calibri"/>
                <a:cs typeface="Calibri"/>
              </a:rPr>
              <a:t>Block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solution: </a:t>
            </a:r>
            <a:r>
              <a:rPr sz="2600" dirty="0">
                <a:latin typeface="Calibri"/>
                <a:cs typeface="Calibri"/>
              </a:rPr>
              <a:t>load each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once!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187" y="996696"/>
            <a:ext cx="7021195" cy="3754120"/>
          </a:xfrm>
          <a:custGeom>
            <a:avLst/>
            <a:gdLst/>
            <a:ahLst/>
            <a:cxnLst/>
            <a:rect l="l" t="t" r="r" b="b"/>
            <a:pathLst>
              <a:path w="7021195" h="3754120">
                <a:moveTo>
                  <a:pt x="0" y="3753611"/>
                </a:moveTo>
                <a:lnTo>
                  <a:pt x="7021067" y="3753611"/>
                </a:lnTo>
                <a:lnTo>
                  <a:pt x="7021067" y="0"/>
                </a:lnTo>
                <a:lnTo>
                  <a:pt x="0" y="0"/>
                </a:lnTo>
                <a:lnTo>
                  <a:pt x="0" y="37536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187" y="996696"/>
            <a:ext cx="7021195" cy="3754120"/>
          </a:xfrm>
          <a:custGeom>
            <a:avLst/>
            <a:gdLst/>
            <a:ahLst/>
            <a:cxnLst/>
            <a:rect l="l" t="t" r="r" b="b"/>
            <a:pathLst>
              <a:path w="7021195" h="3754120">
                <a:moveTo>
                  <a:pt x="0" y="3753611"/>
                </a:moveTo>
                <a:lnTo>
                  <a:pt x="7021067" y="3753611"/>
                </a:lnTo>
                <a:lnTo>
                  <a:pt x="7021067" y="0"/>
                </a:lnTo>
                <a:lnTo>
                  <a:pt x="0" y="0"/>
                </a:lnTo>
                <a:lnTo>
                  <a:pt x="0" y="3753611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627" y="1008126"/>
            <a:ext cx="5365115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65225" algn="l"/>
              </a:tabLst>
            </a:pPr>
            <a:r>
              <a:rPr sz="1400" u="sng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sum3_kernel(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57200" marR="2184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10" dirty="0">
                <a:latin typeface="Courier New"/>
                <a:cs typeface="Courier New"/>
              </a:rPr>
              <a:t>blockIdx.x*blockDim.x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10" dirty="0">
                <a:latin typeface="Courier New"/>
                <a:cs typeface="Courier New"/>
              </a:rPr>
              <a:t>threadIdx.x;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left,</a:t>
            </a:r>
            <a:r>
              <a:rPr sz="1400" spc="-10" dirty="0">
                <a:latin typeface="Courier New"/>
                <a:cs typeface="Courier New"/>
              </a:rPr>
              <a:t> right;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57200" marR="287655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 dirty="0">
              <a:latin typeface="Courier New"/>
              <a:cs typeface="Courier New"/>
            </a:endParaRPr>
          </a:p>
          <a:p>
            <a:pPr marR="2313305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i+1</a:t>
            </a:r>
            <a:endParaRPr sz="1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1))</a:t>
            </a:r>
            <a:endParaRPr sz="1400" dirty="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right;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//sum three</a:t>
            </a:r>
            <a:r>
              <a:rPr sz="1400" spc="-1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values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2219705" y="2737866"/>
            <a:ext cx="978535" cy="250190"/>
          </a:xfrm>
          <a:custGeom>
            <a:avLst/>
            <a:gdLst/>
            <a:ahLst/>
            <a:cxnLst/>
            <a:rect l="l" t="t" r="r" b="b"/>
            <a:pathLst>
              <a:path w="978535" h="250189">
                <a:moveTo>
                  <a:pt x="0" y="249936"/>
                </a:moveTo>
                <a:lnTo>
                  <a:pt x="978407" y="249936"/>
                </a:lnTo>
                <a:lnTo>
                  <a:pt x="978407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2895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242" y="3798570"/>
            <a:ext cx="978535" cy="250190"/>
          </a:xfrm>
          <a:custGeom>
            <a:avLst/>
            <a:gdLst/>
            <a:ahLst/>
            <a:cxnLst/>
            <a:rect l="l" t="t" r="r" b="b"/>
            <a:pathLst>
              <a:path w="978535" h="250189">
                <a:moveTo>
                  <a:pt x="0" y="249935"/>
                </a:moveTo>
                <a:lnTo>
                  <a:pt x="978407" y="249935"/>
                </a:lnTo>
                <a:lnTo>
                  <a:pt x="978407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2895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5893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GPU </a:t>
            </a:r>
            <a:r>
              <a:rPr sz="3200" dirty="0"/>
              <a:t>Memory (GTX Titan</a:t>
            </a:r>
            <a:r>
              <a:rPr sz="3200" spc="-35" dirty="0"/>
              <a:t> </a:t>
            </a:r>
            <a:r>
              <a:rPr sz="3200" spc="-5" dirty="0"/>
              <a:t>Z)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14755" y="1304544"/>
            <a:ext cx="1051560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4421505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CUDA </a:t>
            </a:r>
            <a:r>
              <a:rPr lang="zh-CN" altLang="en-US" spc="-5" dirty="0"/>
              <a:t>共享内存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997440" cy="374910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SzPct val="96428"/>
              <a:buFont typeface="Wingdings"/>
              <a:buChar char=""/>
              <a:tabLst>
                <a:tab pos="330200" algn="l"/>
                <a:tab pos="1510665" algn="l"/>
                <a:tab pos="3421379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定义</a:t>
            </a:r>
            <a:r>
              <a:rPr lang="en-US" altLang="zh-CN" sz="2800" spc="-15" dirty="0">
                <a:latin typeface="Calibri"/>
                <a:cs typeface="Calibri"/>
              </a:rPr>
              <a:t>: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5" dirty="0">
                <a:latin typeface="Courier New"/>
                <a:cs typeface="Courier New"/>
              </a:rPr>
              <a:t>shared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800" dirty="0">
              <a:latin typeface="Courier New"/>
              <a:cs typeface="Courier New"/>
            </a:endParaRPr>
          </a:p>
          <a:p>
            <a:pPr marL="329565" indent="-316865">
              <a:lnSpc>
                <a:spcPct val="100000"/>
              </a:lnSpc>
              <a:spcBef>
                <a:spcPts val="65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共享变量只能在</a:t>
            </a:r>
            <a:r>
              <a:rPr lang="en-US" altLang="zh-CN" sz="2800" spc="-10" dirty="0">
                <a:latin typeface="Calibri"/>
                <a:cs typeface="Calibri"/>
              </a:rPr>
              <a:t>GPU</a:t>
            </a:r>
            <a:r>
              <a:rPr lang="zh-CN" altLang="en-US" sz="2800" spc="-10" dirty="0">
                <a:latin typeface="Calibri"/>
                <a:cs typeface="Calibri"/>
              </a:rPr>
              <a:t>处理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 host </a:t>
            </a:r>
            <a:r>
              <a:rPr lang="zh-CN" altLang="en-US" sz="2400" spc="-5" dirty="0">
                <a:latin typeface="Calibri"/>
                <a:cs typeface="Calibri"/>
              </a:rPr>
              <a:t>中无法处理</a:t>
            </a:r>
            <a:endParaRPr sz="240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避免竞争条件</a:t>
            </a:r>
            <a:r>
              <a:rPr lang="en-US" altLang="zh-CN" sz="2800" spc="-1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 race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r>
              <a:rPr lang="en-US" altLang="zh-CN"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10" dirty="0">
                <a:latin typeface="Calibri"/>
                <a:cs typeface="Calibri"/>
              </a:rPr>
              <a:t>多线程同时写数据到共享变量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lang="zh-CN" altLang="en-US" sz="2000" spc="-10" dirty="0">
                <a:latin typeface="Calibri"/>
                <a:cs typeface="Calibri"/>
              </a:rPr>
              <a:t>不可预知的结果</a:t>
            </a:r>
            <a:endParaRPr sz="20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5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15" dirty="0">
                <a:latin typeface="Calibri"/>
                <a:cs typeface="Calibri"/>
              </a:rPr>
              <a:t> </a:t>
            </a:r>
            <a:r>
              <a:rPr lang="zh-CN" altLang="en-US" sz="2400" spc="-15" dirty="0">
                <a:latin typeface="Calibri"/>
                <a:cs typeface="Calibri"/>
              </a:rPr>
              <a:t>操作利用：</a:t>
            </a:r>
            <a:r>
              <a:rPr sz="2400" spc="-5" dirty="0" err="1">
                <a:latin typeface="Courier New"/>
                <a:cs typeface="Courier New"/>
              </a:rPr>
              <a:t>threadIdx</a:t>
            </a:r>
            <a:endParaRPr sz="2400" dirty="0">
              <a:latin typeface="Courier New"/>
              <a:cs typeface="Courier New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  <a:tab pos="7179309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线程同步</a:t>
            </a:r>
            <a:r>
              <a:rPr lang="en-US" altLang="zh-CN" sz="2400" dirty="0">
                <a:latin typeface="Calibri"/>
                <a:cs typeface="Calibri"/>
              </a:rPr>
              <a:t>: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 __</a:t>
            </a:r>
            <a:r>
              <a:rPr lang="en-US" sz="2400" spc="-5" dirty="0" err="1">
                <a:latin typeface="Courier New"/>
                <a:cs typeface="Courier New"/>
              </a:rPr>
              <a:t>s</a:t>
            </a:r>
            <a:r>
              <a:rPr sz="2400" spc="-5" dirty="0" err="1">
                <a:latin typeface="Courier New"/>
                <a:cs typeface="Courier New"/>
              </a:rPr>
              <a:t>yncthreads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lang="en-US" altLang="zh-CN" sz="2000" spc="-10" dirty="0">
                <a:latin typeface="Calibri"/>
                <a:cs typeface="Calibri"/>
              </a:rPr>
              <a:t> block </a:t>
            </a:r>
            <a:r>
              <a:rPr lang="zh-CN" altLang="en-US" sz="2000" spc="-10" dirty="0">
                <a:latin typeface="Calibri"/>
                <a:cs typeface="Calibri"/>
              </a:rPr>
              <a:t>中同步所有线程（</a:t>
            </a:r>
            <a:r>
              <a:rPr lang="en-US" altLang="zh-CN" sz="2000" spc="-10" dirty="0">
                <a:latin typeface="Calibri"/>
                <a:cs typeface="Calibri"/>
              </a:rPr>
              <a:t>threads</a:t>
            </a:r>
            <a:r>
              <a:rPr lang="zh-CN" altLang="en-US" sz="2000" spc="-10" dirty="0">
                <a:latin typeface="Calibri"/>
                <a:cs typeface="Calibri"/>
              </a:rPr>
              <a:t>）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255" y="5644896"/>
            <a:ext cx="7021195" cy="33845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  <a:tabLst>
                <a:tab pos="1424305" algn="l"/>
              </a:tabLst>
            </a:pP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shared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s_data[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BLOCK_SIZE</a:t>
            </a:r>
            <a:r>
              <a:rPr sz="1600" spc="-5" dirty="0">
                <a:latin typeface="Courier New"/>
                <a:cs typeface="Courier New"/>
              </a:rPr>
              <a:t>];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1800" y="5878385"/>
            <a:ext cx="5535930" cy="4796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What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wrong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this</a:t>
            </a:r>
            <a:r>
              <a:rPr sz="2800" spc="4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code?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066800"/>
            <a:ext cx="5736590" cy="4525010"/>
          </a:xfrm>
          <a:custGeom>
            <a:avLst/>
            <a:gdLst/>
            <a:ahLst/>
            <a:cxnLst/>
            <a:rect l="l" t="t" r="r" b="b"/>
            <a:pathLst>
              <a:path w="5736590" h="4525010">
                <a:moveTo>
                  <a:pt x="0" y="4524756"/>
                </a:moveTo>
                <a:lnTo>
                  <a:pt x="5736336" y="4524756"/>
                </a:lnTo>
                <a:lnTo>
                  <a:pt x="5736336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1066800"/>
            <a:ext cx="5736590" cy="4525010"/>
          </a:xfrm>
          <a:custGeom>
            <a:avLst/>
            <a:gdLst/>
            <a:ahLst/>
            <a:cxnLst/>
            <a:rect l="l" t="t" r="r" b="b"/>
            <a:pathLst>
              <a:path w="5736590" h="4525010">
                <a:moveTo>
                  <a:pt x="0" y="4524756"/>
                </a:moveTo>
                <a:lnTo>
                  <a:pt x="5736336" y="4524756"/>
                </a:lnTo>
                <a:lnTo>
                  <a:pt x="5736336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3944" y="128552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9579" y="128552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53944" y="1264666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4288" y="165074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5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36824" y="1081787"/>
            <a:ext cx="4434840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200" dirty="0">
                <a:latin typeface="Courier New"/>
                <a:cs typeface="Courier New"/>
              </a:rPr>
              <a:t>global	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latin typeface="Courier New"/>
                <a:cs typeface="Courier New"/>
              </a:rPr>
              <a:t>sum3_kernel(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spc="-5" dirty="0">
                <a:latin typeface="Courier New"/>
                <a:cs typeface="Courier New"/>
              </a:rPr>
              <a:t>*c,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*a)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013460" algn="l"/>
              </a:tabLst>
            </a:pPr>
            <a:r>
              <a:rPr sz="1200" b="1" dirty="0">
                <a:latin typeface="Courier New"/>
                <a:cs typeface="Courier New"/>
              </a:rPr>
              <a:t>__shared	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s_data[BLOCK_SIZE];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37338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i = blockIdx.x*blockDim.x + threadIdx.x; 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left,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right;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s_data[threadIdx.x] 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a[i];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__syncthreads();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R="267652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200" dirty="0">
                <a:latin typeface="Courier New"/>
                <a:cs typeface="Courier New"/>
              </a:rPr>
              <a:t>left =</a:t>
            </a:r>
            <a:r>
              <a:rPr sz="1200" spc="5" dirty="0">
                <a:latin typeface="Courier New"/>
                <a:cs typeface="Courier New"/>
              </a:rPr>
              <a:t> 0;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&gt; </a:t>
            </a:r>
            <a:r>
              <a:rPr sz="1200" spc="-5" dirty="0">
                <a:latin typeface="Courier New"/>
                <a:cs typeface="Courier New"/>
              </a:rPr>
              <a:t>0){</a:t>
            </a:r>
            <a:endParaRPr sz="1200" dirty="0">
              <a:latin typeface="Courier New"/>
              <a:cs typeface="Courier New"/>
            </a:endParaRPr>
          </a:p>
          <a:p>
            <a:pPr marR="1202055" algn="ctr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left = </a:t>
            </a:r>
            <a:r>
              <a:rPr sz="1200" b="1" dirty="0">
                <a:latin typeface="Courier New"/>
                <a:cs typeface="Courier New"/>
              </a:rPr>
              <a:t>s_data[threadIdx.x -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1];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267779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i+1  </a:t>
            </a:r>
            <a:r>
              <a:rPr sz="1200" dirty="0">
                <a:latin typeface="Courier New"/>
                <a:cs typeface="Courier New"/>
              </a:rPr>
              <a:t>right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&lt; </a:t>
            </a:r>
            <a:r>
              <a:rPr sz="1200" spc="-5" dirty="0">
                <a:latin typeface="Courier New"/>
                <a:cs typeface="Courier New"/>
              </a:rPr>
              <a:t>(N </a:t>
            </a:r>
            <a:r>
              <a:rPr sz="1200" dirty="0">
                <a:latin typeface="Courier New"/>
                <a:cs typeface="Courier New"/>
              </a:rPr>
              <a:t>-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1)){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b="1" dirty="0">
                <a:latin typeface="Courier New"/>
                <a:cs typeface="Courier New"/>
              </a:rPr>
              <a:t>s_data[threadIdx.x +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c[i] = left + </a:t>
            </a:r>
            <a:r>
              <a:rPr sz="1200" b="1" dirty="0">
                <a:latin typeface="Courier New"/>
                <a:cs typeface="Courier New"/>
              </a:rPr>
              <a:t>s_data[threadIdx.x] </a:t>
            </a:r>
            <a:r>
              <a:rPr sz="1200" dirty="0">
                <a:latin typeface="Courier New"/>
                <a:cs typeface="Courier New"/>
              </a:rPr>
              <a:t>+ right;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//sum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3944" y="5288662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93195" y="92964"/>
            <a:ext cx="955548" cy="797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8610600" y="1474544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BLOCK_SIZE=8</a:t>
            </a:r>
          </a:p>
          <a:p>
            <a:r>
              <a:rPr lang="en-US" altLang="zh-CN" dirty="0"/>
              <a:t>&lt;&lt;&lt;2,8&gt;&gt;&gt;</a:t>
            </a:r>
          </a:p>
          <a:p>
            <a:r>
              <a:rPr lang="en-US" altLang="zh-CN" dirty="0"/>
              <a:t> a = [0,1,2,3,4,5,6,7,…,15]</a:t>
            </a:r>
          </a:p>
          <a:p>
            <a:r>
              <a:rPr lang="en-US" altLang="zh-CN" dirty="0"/>
              <a:t>C= []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07730" y="2961448"/>
            <a:ext cx="3150870" cy="30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07730" y="3523578"/>
            <a:ext cx="1295400" cy="30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63200" y="3523578"/>
            <a:ext cx="1295400" cy="30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849576" y="950105"/>
            <a:ext cx="5736590" cy="5633085"/>
          </a:xfrm>
          <a:custGeom>
            <a:avLst/>
            <a:gdLst/>
            <a:ahLst/>
            <a:cxnLst/>
            <a:rect l="l" t="t" r="r" b="b"/>
            <a:pathLst>
              <a:path w="5736590" h="5633084">
                <a:moveTo>
                  <a:pt x="0" y="5632704"/>
                </a:moveTo>
                <a:lnTo>
                  <a:pt x="5736336" y="5632704"/>
                </a:lnTo>
                <a:lnTo>
                  <a:pt x="5736336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576" y="950105"/>
            <a:ext cx="5736590" cy="5633085"/>
          </a:xfrm>
          <a:custGeom>
            <a:avLst/>
            <a:gdLst/>
            <a:ahLst/>
            <a:cxnLst/>
            <a:rect l="l" t="t" r="r" b="b"/>
            <a:pathLst>
              <a:path w="5736590" h="5633084">
                <a:moveTo>
                  <a:pt x="0" y="5632704"/>
                </a:moveTo>
                <a:lnTo>
                  <a:pt x="5736336" y="5632704"/>
                </a:lnTo>
                <a:lnTo>
                  <a:pt x="5736336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1320" y="116882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6955" y="116882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1320" y="1147971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1664" y="153405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5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4200" y="965092"/>
            <a:ext cx="443484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200" dirty="0">
                <a:latin typeface="Courier New"/>
                <a:cs typeface="Courier New"/>
              </a:rPr>
              <a:t>global	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latin typeface="Courier New"/>
                <a:cs typeface="Courier New"/>
              </a:rPr>
              <a:t>sum3_kernel(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spc="-5" dirty="0">
                <a:latin typeface="Courier New"/>
                <a:cs typeface="Courier New"/>
              </a:rPr>
              <a:t>*c,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*a)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013460" algn="l"/>
              </a:tabLst>
            </a:pPr>
            <a:r>
              <a:rPr sz="1200" b="1" dirty="0">
                <a:latin typeface="Courier New"/>
                <a:cs typeface="Courier New"/>
              </a:rPr>
              <a:t>__shared	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s_data[BLOCK_SIZE];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37338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i = blockIdx.x*blockDim.x + threadIdx.x; 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left,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right;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s_data[threadIdx.x] 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a[i];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__syncthreads();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R="267652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200" dirty="0">
                <a:latin typeface="Courier New"/>
                <a:cs typeface="Courier New"/>
              </a:rPr>
              <a:t>left =</a:t>
            </a:r>
            <a:r>
              <a:rPr sz="1200" spc="5" dirty="0">
                <a:latin typeface="Courier New"/>
                <a:cs typeface="Courier New"/>
              </a:rPr>
              <a:t> 0;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&gt; </a:t>
            </a:r>
            <a:r>
              <a:rPr sz="1200" spc="-5" dirty="0">
                <a:latin typeface="Courier New"/>
                <a:cs typeface="Courier New"/>
              </a:rPr>
              <a:t>0){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b="1" dirty="0">
                <a:latin typeface="Courier New"/>
                <a:cs typeface="Courier New"/>
              </a:rPr>
              <a:t>(threadIdx.x &gt;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0)</a:t>
            </a:r>
            <a:endParaRPr sz="1200" dirty="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left = </a:t>
            </a:r>
            <a:r>
              <a:rPr sz="1200" b="1" dirty="0">
                <a:latin typeface="Courier New"/>
                <a:cs typeface="Courier New"/>
              </a:rPr>
              <a:t>s_data[threadIdx.x -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1];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200" dirty="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left = a[i -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1];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R="267779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i+1  </a:t>
            </a:r>
            <a:r>
              <a:rPr sz="1200" dirty="0">
                <a:latin typeface="Courier New"/>
                <a:cs typeface="Courier New"/>
              </a:rPr>
              <a:t>right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&lt; </a:t>
            </a:r>
            <a:r>
              <a:rPr sz="1200" spc="-5" dirty="0">
                <a:latin typeface="Courier New"/>
                <a:cs typeface="Courier New"/>
              </a:rPr>
              <a:t>(N </a:t>
            </a:r>
            <a:r>
              <a:rPr sz="1200" dirty="0">
                <a:latin typeface="Courier New"/>
                <a:cs typeface="Courier New"/>
              </a:rPr>
              <a:t>-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1)){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b="1" dirty="0">
                <a:latin typeface="Courier New"/>
                <a:cs typeface="Courier New"/>
              </a:rPr>
              <a:t>(threadIdx.x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&lt;(BLOCK_SIZE-1))</a:t>
            </a:r>
            <a:endParaRPr sz="1200" dirty="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b="1" dirty="0">
                <a:latin typeface="Courier New"/>
                <a:cs typeface="Courier New"/>
              </a:rPr>
              <a:t>s_data[threadIdx.x +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1];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200" dirty="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spc="5" dirty="0">
                <a:latin typeface="Courier New"/>
                <a:cs typeface="Courier New"/>
              </a:rPr>
              <a:t>a[i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1];</a:t>
            </a: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c[i] = left + </a:t>
            </a:r>
            <a:r>
              <a:rPr sz="1200" b="1" dirty="0">
                <a:latin typeface="Courier New"/>
                <a:cs typeface="Courier New"/>
              </a:rPr>
              <a:t>s_data[threadIdx.x] </a:t>
            </a:r>
            <a:r>
              <a:rPr sz="1200" dirty="0">
                <a:latin typeface="Courier New"/>
                <a:cs typeface="Courier New"/>
              </a:rPr>
              <a:t>+ right;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//sum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1320" y="6269577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61924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/>
              <a:t>问题：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9909810" cy="126957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越界</a:t>
            </a:r>
            <a:endParaRPr sz="24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45" dirty="0">
                <a:latin typeface="Calibri"/>
                <a:cs typeface="Calibri"/>
              </a:rPr>
              <a:t>判断条件</a:t>
            </a:r>
            <a:endParaRPr lang="en-US" altLang="zh-CN" sz="2400" spc="-45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 2</a:t>
            </a:r>
            <a:r>
              <a:rPr lang="zh-CN" altLang="en-US" sz="2400" spc="-5" dirty="0">
                <a:latin typeface="Calibri"/>
                <a:cs typeface="Calibri"/>
              </a:rPr>
              <a:t>维矩阵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900" y="3049523"/>
            <a:ext cx="5238115" cy="206248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//boundary</a:t>
            </a:r>
            <a:r>
              <a:rPr sz="16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endParaRPr sz="1600">
              <a:latin typeface="Courier New"/>
              <a:cs typeface="Courier New"/>
            </a:endParaRPr>
          </a:p>
          <a:p>
            <a:pPr marL="335280" marR="35509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left = 0;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(i &gt;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(threadIdx.x &gt;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579120" marR="617855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left = s_data[threadIdx.x - </a:t>
            </a:r>
            <a:r>
              <a:rPr sz="1600" dirty="0">
                <a:latin typeface="Courier New"/>
                <a:cs typeface="Courier New"/>
              </a:rPr>
              <a:t>1];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left = a[i -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1];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/>
              <a:t>共享内存</a:t>
            </a:r>
            <a:r>
              <a:rPr spc="-5" dirty="0"/>
              <a:t>Bank</a:t>
            </a:r>
            <a:r>
              <a:rPr lang="zh-CN" altLang="en-US" spc="20" dirty="0"/>
              <a:t>内存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6939" y="985496"/>
            <a:ext cx="10234295" cy="3230372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连续的</a:t>
            </a:r>
            <a:r>
              <a:rPr lang="en-US" altLang="zh-CN" sz="2800" spc="-5" dirty="0">
                <a:latin typeface="Calibri"/>
                <a:cs typeface="Calibri"/>
              </a:rPr>
              <a:t>32-bits</a:t>
            </a:r>
            <a:r>
              <a:rPr lang="zh-CN" altLang="en-US" sz="2800" spc="-5" dirty="0">
                <a:latin typeface="Calibri"/>
                <a:cs typeface="Calibri"/>
              </a:rPr>
              <a:t>字被分配到连续的</a:t>
            </a:r>
            <a:r>
              <a:rPr lang="en-US" altLang="zh-CN" sz="2800" spc="-5" dirty="0">
                <a:latin typeface="Calibri"/>
                <a:cs typeface="Calibri"/>
              </a:rPr>
              <a:t>32</a:t>
            </a:r>
            <a:r>
              <a:rPr lang="zh-CN" altLang="en-US" sz="2800" spc="-5" dirty="0">
                <a:latin typeface="Calibri"/>
                <a:cs typeface="Calibri"/>
              </a:rPr>
              <a:t>个</a:t>
            </a:r>
            <a:r>
              <a:rPr lang="en-US" altLang="zh-CN" sz="2800" spc="-5" dirty="0">
                <a:latin typeface="Calibri"/>
                <a:cs typeface="Calibri"/>
              </a:rPr>
              <a:t>bank</a:t>
            </a:r>
            <a:r>
              <a:rPr lang="zh-CN" altLang="en-US" sz="2800" spc="-5" dirty="0">
                <a:latin typeface="Calibri"/>
                <a:cs typeface="Calibri"/>
              </a:rPr>
              <a:t>中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698500" lvl="1" indent="-228600"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lang="en-US" altLang="zh-CN" dirty="0"/>
          </a:p>
          <a:p>
            <a:pPr marL="698500" lvl="1" indent="-228600"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lang="en-US" altLang="zh-CN" dirty="0"/>
          </a:p>
          <a:p>
            <a:pPr marL="698500" lvl="1" indent="-228600"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lang="en-US" altLang="zh-CN" dirty="0"/>
          </a:p>
          <a:p>
            <a:pPr marL="698500" lvl="1" indent="-228600"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lang="en-US" altLang="zh-CN" dirty="0"/>
          </a:p>
          <a:p>
            <a:pPr marL="698500" lvl="1" indent="-228600"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lang="en-US" altLang="zh-CN" dirty="0"/>
          </a:p>
          <a:p>
            <a:pPr marL="241300" marR="5080" indent="-228600">
              <a:lnSpc>
                <a:spcPts val="3020"/>
              </a:lnSpc>
              <a:spcBef>
                <a:spcPts val="99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endParaRPr sz="1800" dirty="0">
              <a:latin typeface="Courier New"/>
              <a:cs typeface="Courier New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C48C4A-BCF8-4C65-994D-190F92E5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84705"/>
            <a:ext cx="7620000" cy="24479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EB68C5-0C9E-403A-BB4D-447A19C48C8C}"/>
              </a:ext>
            </a:extLst>
          </p:cNvPr>
          <p:cNvSpPr/>
          <p:nvPr/>
        </p:nvSpPr>
        <p:spPr>
          <a:xfrm>
            <a:off x="2667000" y="4495800"/>
            <a:ext cx="58769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大小为</a:t>
            </a:r>
            <a:r>
              <a:rPr lang="en-US" altLang="zh-CN" sz="1600" dirty="0"/>
              <a:t>1024</a:t>
            </a:r>
            <a:r>
              <a:rPr lang="zh-CN" altLang="en-US" sz="1600" dirty="0"/>
              <a:t>的一维数组</a:t>
            </a:r>
            <a:r>
              <a:rPr lang="en-US" altLang="zh-CN" sz="1600" dirty="0" err="1"/>
              <a:t>myShMem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 err="1"/>
              <a:t>myShMem</a:t>
            </a:r>
            <a:r>
              <a:rPr lang="en-US" altLang="zh-CN" sz="1600" dirty="0"/>
              <a:t>[4]: </a:t>
            </a:r>
            <a:r>
              <a:rPr lang="zh-CN" altLang="en-US" sz="1600" dirty="0"/>
              <a:t>对应的</a:t>
            </a:r>
            <a:r>
              <a:rPr lang="en-US" altLang="zh-CN" sz="1600" dirty="0"/>
              <a:t>bank id</a:t>
            </a:r>
            <a:r>
              <a:rPr lang="zh-CN" altLang="en-US" sz="1600" dirty="0"/>
              <a:t>为</a:t>
            </a:r>
            <a:r>
              <a:rPr lang="en-US" altLang="zh-CN" sz="1600" dirty="0"/>
              <a:t>#4 (</a:t>
            </a:r>
            <a:r>
              <a:rPr lang="zh-CN" altLang="en-US" sz="1600" dirty="0"/>
              <a:t>相应的行偏移量为</a:t>
            </a:r>
            <a:r>
              <a:rPr lang="en-US" altLang="zh-CN" sz="1600" dirty="0"/>
              <a:t>0)</a:t>
            </a:r>
          </a:p>
          <a:p>
            <a:r>
              <a:rPr lang="en-US" altLang="zh-CN" sz="1600" dirty="0" err="1"/>
              <a:t>myShMem</a:t>
            </a:r>
            <a:r>
              <a:rPr lang="en-US" altLang="zh-CN" sz="1600" dirty="0"/>
              <a:t>[31]: </a:t>
            </a:r>
            <a:r>
              <a:rPr lang="zh-CN" altLang="en-US" sz="1600" dirty="0"/>
              <a:t>对应的</a:t>
            </a:r>
            <a:r>
              <a:rPr lang="en-US" altLang="zh-CN" sz="1600" dirty="0"/>
              <a:t>bank id</a:t>
            </a:r>
            <a:r>
              <a:rPr lang="zh-CN" altLang="en-US" sz="1600" dirty="0"/>
              <a:t>为</a:t>
            </a:r>
            <a:r>
              <a:rPr lang="en-US" altLang="zh-CN" sz="1600" dirty="0"/>
              <a:t>#31 (</a:t>
            </a:r>
            <a:r>
              <a:rPr lang="zh-CN" altLang="en-US" sz="1600" dirty="0"/>
              <a:t>相应的行偏移量为</a:t>
            </a:r>
            <a:r>
              <a:rPr lang="en-US" altLang="zh-CN" sz="1600" dirty="0"/>
              <a:t>0)</a:t>
            </a:r>
          </a:p>
          <a:p>
            <a:r>
              <a:rPr lang="en-US" altLang="zh-CN" sz="1600" dirty="0" err="1"/>
              <a:t>myShMem</a:t>
            </a:r>
            <a:r>
              <a:rPr lang="en-US" altLang="zh-CN" sz="1600" dirty="0"/>
              <a:t>[50]: </a:t>
            </a:r>
            <a:r>
              <a:rPr lang="zh-CN" altLang="en-US" sz="1600" dirty="0"/>
              <a:t>对应的</a:t>
            </a:r>
            <a:r>
              <a:rPr lang="en-US" altLang="zh-CN" sz="1600" dirty="0"/>
              <a:t>bank id</a:t>
            </a:r>
            <a:r>
              <a:rPr lang="zh-CN" altLang="en-US" sz="1600" dirty="0"/>
              <a:t>为</a:t>
            </a:r>
            <a:r>
              <a:rPr lang="en-US" altLang="zh-CN" sz="1600" dirty="0"/>
              <a:t>#18 (</a:t>
            </a:r>
            <a:r>
              <a:rPr lang="zh-CN" altLang="en-US" sz="1600" dirty="0"/>
              <a:t>相应的行偏移量为</a:t>
            </a:r>
            <a:r>
              <a:rPr lang="en-US" altLang="zh-CN" sz="1600" dirty="0"/>
              <a:t>1)</a:t>
            </a:r>
          </a:p>
          <a:p>
            <a:r>
              <a:rPr lang="en-US" altLang="zh-CN" sz="1600" dirty="0" err="1"/>
              <a:t>myShMem</a:t>
            </a:r>
            <a:r>
              <a:rPr lang="en-US" altLang="zh-CN" sz="1600" dirty="0"/>
              <a:t>[128]: </a:t>
            </a:r>
            <a:r>
              <a:rPr lang="zh-CN" altLang="en-US" sz="1600" dirty="0"/>
              <a:t>对应的</a:t>
            </a:r>
            <a:r>
              <a:rPr lang="en-US" altLang="zh-CN" sz="1600" dirty="0"/>
              <a:t>bank id</a:t>
            </a:r>
            <a:r>
              <a:rPr lang="zh-CN" altLang="en-US" sz="1600" dirty="0"/>
              <a:t>为</a:t>
            </a:r>
            <a:r>
              <a:rPr lang="en-US" altLang="zh-CN" sz="1600" dirty="0"/>
              <a:t>#0 (</a:t>
            </a:r>
            <a:r>
              <a:rPr lang="zh-CN" altLang="en-US" sz="1600" dirty="0"/>
              <a:t>相应的行偏移量为</a:t>
            </a:r>
            <a:r>
              <a:rPr lang="en-US" altLang="zh-CN" sz="1600" dirty="0"/>
              <a:t>4)</a:t>
            </a:r>
          </a:p>
          <a:p>
            <a:r>
              <a:rPr lang="en-US" altLang="zh-CN" sz="1600" dirty="0" err="1"/>
              <a:t>myShMem</a:t>
            </a:r>
            <a:r>
              <a:rPr lang="en-US" altLang="zh-CN" sz="1600" dirty="0"/>
              <a:t>[178]: </a:t>
            </a:r>
            <a:r>
              <a:rPr lang="zh-CN" altLang="en-US" sz="1600" dirty="0"/>
              <a:t>对应的</a:t>
            </a:r>
            <a:r>
              <a:rPr lang="en-US" altLang="zh-CN" sz="1600" dirty="0"/>
              <a:t>bank id</a:t>
            </a:r>
            <a:r>
              <a:rPr lang="zh-CN" altLang="en-US" sz="1600" dirty="0"/>
              <a:t>为</a:t>
            </a:r>
            <a:r>
              <a:rPr lang="en-US" altLang="zh-CN" sz="1600" dirty="0"/>
              <a:t>#18 (</a:t>
            </a:r>
            <a:r>
              <a:rPr lang="zh-CN" altLang="en-US" sz="1600" dirty="0"/>
              <a:t>相应的行偏移量为</a:t>
            </a:r>
            <a:r>
              <a:rPr lang="en-US" altLang="zh-CN" sz="1600" dirty="0"/>
              <a:t>5)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898C75-8A15-4F1E-B9A8-A18FE5CF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3486150" cy="30194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56758E-4BE0-48A5-8F91-AFEA13DF401F}"/>
              </a:ext>
            </a:extLst>
          </p:cNvPr>
          <p:cNvSpPr/>
          <p:nvPr/>
        </p:nvSpPr>
        <p:spPr>
          <a:xfrm>
            <a:off x="914400" y="685800"/>
            <a:ext cx="4048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典型的</a:t>
            </a:r>
            <a:r>
              <a:rPr lang="en-US" altLang="zh-CN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bank</a:t>
            </a:r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访问方式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DA09C8-F1A2-4C94-892B-5391F46D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114550"/>
            <a:ext cx="33623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556758E-4BE0-48A5-8F91-AFEA13DF401F}"/>
              </a:ext>
            </a:extLst>
          </p:cNvPr>
          <p:cNvSpPr/>
          <p:nvPr/>
        </p:nvSpPr>
        <p:spPr>
          <a:xfrm>
            <a:off x="914400" y="685800"/>
            <a:ext cx="4061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典型的</a:t>
            </a:r>
            <a:r>
              <a:rPr lang="en-US" altLang="zh-CN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bank</a:t>
            </a:r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访问方式</a:t>
            </a:r>
          </a:p>
        </p:txBody>
      </p:sp>
      <p:pic>
        <p:nvPicPr>
          <p:cNvPr id="1026" name="Picture 2" descr="bank-access3">
            <a:extLst>
              <a:ext uri="{FF2B5EF4-FFF2-40B4-BE49-F238E27FC236}">
                <a16:creationId xmlns:a16="http://schemas.microsoft.com/office/drawing/2014/main" id="{61B48156-A9FE-441E-BB3F-ADDDB3F2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33432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96A032F4-D726-45EB-A443-43EAD27A9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32670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78311-50F4-4D6B-8CE5-1AC36C8CA056}"/>
              </a:ext>
            </a:extLst>
          </p:cNvPr>
          <p:cNvSpPr/>
          <p:nvPr/>
        </p:nvSpPr>
        <p:spPr>
          <a:xfrm>
            <a:off x="3877519" y="5181600"/>
            <a:ext cx="465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当访问步长</a:t>
            </a:r>
            <a:r>
              <a:rPr lang="en-US" altLang="zh-CN" dirty="0"/>
              <a:t>s</a:t>
            </a:r>
            <a:r>
              <a:rPr lang="zh-CN" altLang="en-US" dirty="0"/>
              <a:t>为奇数时，就不会发生</a:t>
            </a:r>
            <a:r>
              <a:rPr lang="en-US" altLang="zh-CN" dirty="0"/>
              <a:t>bank</a:t>
            </a:r>
            <a:r>
              <a:rPr lang="zh-CN" altLang="en-US" dirty="0"/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81006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556758E-4BE0-48A5-8F91-AFEA13DF401F}"/>
              </a:ext>
            </a:extLst>
          </p:cNvPr>
          <p:cNvSpPr/>
          <p:nvPr/>
        </p:nvSpPr>
        <p:spPr>
          <a:xfrm>
            <a:off x="914400" y="685800"/>
            <a:ext cx="4061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典型的</a:t>
            </a:r>
            <a:r>
              <a:rPr lang="en-US" altLang="zh-CN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bank</a:t>
            </a:r>
            <a:r>
              <a:rPr lang="zh-CN" altLang="en-US"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访问方式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1983FC-8DD7-4A13-A621-963788D2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08" y="2438399"/>
            <a:ext cx="3276600" cy="2362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998160-C309-4A11-865B-865D1C9E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438399"/>
            <a:ext cx="3257550" cy="23145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D0551A-6B65-4106-AEFC-088841A9BBF6}"/>
              </a:ext>
            </a:extLst>
          </p:cNvPr>
          <p:cNvSpPr/>
          <p:nvPr/>
        </p:nvSpPr>
        <p:spPr>
          <a:xfrm>
            <a:off x="1752600" y="534997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只要同一个 </a:t>
            </a:r>
            <a:r>
              <a:rPr lang="en-US" altLang="zh-CN" dirty="0"/>
              <a:t>warp </a:t>
            </a:r>
            <a:r>
              <a:rPr lang="zh-CN" altLang="en-US" dirty="0"/>
              <a:t>的不同线程会访问到同一个 </a:t>
            </a:r>
            <a:r>
              <a:rPr lang="en-US" altLang="zh-CN" dirty="0"/>
              <a:t>bank </a:t>
            </a:r>
            <a:r>
              <a:rPr lang="zh-CN" altLang="en-US" dirty="0"/>
              <a:t>的不同地址就会发生 </a:t>
            </a:r>
            <a:r>
              <a:rPr lang="en-US" altLang="zh-CN" dirty="0"/>
              <a:t>bank conflict</a:t>
            </a:r>
            <a:r>
              <a:rPr lang="zh-CN" altLang="en-US" dirty="0"/>
              <a:t>，除此之外的都不会发生 </a:t>
            </a:r>
            <a:r>
              <a:rPr lang="en-US" altLang="zh-CN" dirty="0"/>
              <a:t>bank conflict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2510" y="762000"/>
          <a:ext cx="3963034" cy="536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377">
                <a:tc gridSpan="2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 (4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byte)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77">
                <a:tc gridSpan="2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TPB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77">
                <a:tc gridSpan="3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threadIdx.x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index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 marR="444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marR="444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40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1790" marR="4445" indent="-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r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40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445" indent="3136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x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540" algn="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02070" y="1438147"/>
            <a:ext cx="357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bank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(index*stride)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%</a:t>
            </a:r>
            <a:r>
              <a:rPr kumimoji="0" sz="1800" b="1" i="0" u="none" strike="noStrike" kern="1200" cap="none" spc="-10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9B2C1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9684" y="1610613"/>
            <a:ext cx="1993900" cy="226060"/>
          </a:xfrm>
          <a:custGeom>
            <a:avLst/>
            <a:gdLst/>
            <a:ahLst/>
            <a:cxnLst/>
            <a:rect l="l" t="t" r="r" b="b"/>
            <a:pathLst>
              <a:path w="1993900" h="226060">
                <a:moveTo>
                  <a:pt x="72262" y="149606"/>
                </a:moveTo>
                <a:lnTo>
                  <a:pt x="0" y="194818"/>
                </a:lnTo>
                <a:lnTo>
                  <a:pt x="79501" y="225551"/>
                </a:lnTo>
                <a:lnTo>
                  <a:pt x="76596" y="195072"/>
                </a:lnTo>
                <a:lnTo>
                  <a:pt x="63753" y="195072"/>
                </a:lnTo>
                <a:lnTo>
                  <a:pt x="62611" y="182499"/>
                </a:lnTo>
                <a:lnTo>
                  <a:pt x="75284" y="181300"/>
                </a:lnTo>
                <a:lnTo>
                  <a:pt x="72262" y="149606"/>
                </a:lnTo>
                <a:close/>
              </a:path>
              <a:path w="1993900" h="226060">
                <a:moveTo>
                  <a:pt x="75284" y="181300"/>
                </a:moveTo>
                <a:lnTo>
                  <a:pt x="62611" y="182499"/>
                </a:lnTo>
                <a:lnTo>
                  <a:pt x="63753" y="195072"/>
                </a:lnTo>
                <a:lnTo>
                  <a:pt x="76482" y="193869"/>
                </a:lnTo>
                <a:lnTo>
                  <a:pt x="75284" y="181300"/>
                </a:lnTo>
                <a:close/>
              </a:path>
              <a:path w="1993900" h="226060">
                <a:moveTo>
                  <a:pt x="76482" y="193869"/>
                </a:moveTo>
                <a:lnTo>
                  <a:pt x="63753" y="195072"/>
                </a:lnTo>
                <a:lnTo>
                  <a:pt x="76596" y="195072"/>
                </a:lnTo>
                <a:lnTo>
                  <a:pt x="76482" y="193869"/>
                </a:lnTo>
                <a:close/>
              </a:path>
              <a:path w="1993900" h="226060">
                <a:moveTo>
                  <a:pt x="1992376" y="0"/>
                </a:moveTo>
                <a:lnTo>
                  <a:pt x="75284" y="181300"/>
                </a:lnTo>
                <a:lnTo>
                  <a:pt x="76482" y="193869"/>
                </a:lnTo>
                <a:lnTo>
                  <a:pt x="1993518" y="12700"/>
                </a:lnTo>
                <a:lnTo>
                  <a:pt x="19923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CF0E62-D4EB-45FF-B214-1879E55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87169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5893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GPU </a:t>
            </a:r>
            <a:r>
              <a:rPr sz="3200" dirty="0"/>
              <a:t>Memory (GTX Titan</a:t>
            </a:r>
            <a:r>
              <a:rPr sz="3200" spc="-35" dirty="0"/>
              <a:t> </a:t>
            </a:r>
            <a:r>
              <a:rPr sz="3200" spc="-5" dirty="0"/>
              <a:t>Z)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14755" y="1304544"/>
            <a:ext cx="1051560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9516" y="6067145"/>
            <a:ext cx="2221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Host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(via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PCIe)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2354" y="6107683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 </a:t>
            </a:r>
            <a:r>
              <a:rPr sz="1800" spc="-5" dirty="0">
                <a:latin typeface="Calibri"/>
                <a:cs typeface="Calibri"/>
              </a:rPr>
              <a:t>DRAM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531" y="876427"/>
            <a:ext cx="339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spc="-20" dirty="0">
                <a:latin typeface="Calibri"/>
                <a:cs typeface="Calibri"/>
              </a:rPr>
              <a:t>Memory, </a:t>
            </a:r>
            <a:r>
              <a:rPr sz="1800" spc="-5" dirty="0">
                <a:latin typeface="Calibri"/>
                <a:cs typeface="Calibri"/>
              </a:rPr>
              <a:t>cache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11718" y="1227582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472"/>
                </a:lnTo>
              </a:path>
            </a:pathLst>
          </a:custGeom>
          <a:ln w="47244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961" y="4668773"/>
            <a:ext cx="9525" cy="1381125"/>
          </a:xfrm>
          <a:custGeom>
            <a:avLst/>
            <a:gdLst/>
            <a:ahLst/>
            <a:cxnLst/>
            <a:rect l="l" t="t" r="r" b="b"/>
            <a:pathLst>
              <a:path w="9525" h="1381125">
                <a:moveTo>
                  <a:pt x="9525" y="0"/>
                </a:moveTo>
                <a:lnTo>
                  <a:pt x="0" y="1381125"/>
                </a:lnTo>
              </a:path>
            </a:pathLst>
          </a:custGeom>
          <a:ln w="47244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9745" y="5339334"/>
            <a:ext cx="1652905" cy="671830"/>
          </a:xfrm>
          <a:custGeom>
            <a:avLst/>
            <a:gdLst/>
            <a:ahLst/>
            <a:cxnLst/>
            <a:rect l="l" t="t" r="r" b="b"/>
            <a:pathLst>
              <a:path w="1652904" h="671829">
                <a:moveTo>
                  <a:pt x="1652524" y="0"/>
                </a:moveTo>
                <a:lnTo>
                  <a:pt x="0" y="671398"/>
                </a:lnTo>
              </a:path>
            </a:pathLst>
          </a:custGeom>
          <a:ln w="47243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060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DF2F45-BC5F-4165-B46A-92D3B82EE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6710"/>
          <a:stretch/>
        </p:blipFill>
        <p:spPr>
          <a:xfrm>
            <a:off x="1630220" y="2286000"/>
            <a:ext cx="3940948" cy="393169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E00ABDC-892B-4A4D-A00F-3BBAFFD8B249}"/>
              </a:ext>
            </a:extLst>
          </p:cNvPr>
          <p:cNvSpPr txBox="1"/>
          <p:nvPr/>
        </p:nvSpPr>
        <p:spPr>
          <a:xfrm>
            <a:off x="2911602" y="1569499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zh-CN" altLang="en-US" sz="2800" dirty="0">
                <a:latin typeface="Courier New"/>
                <a:cs typeface="Courier New"/>
              </a:rPr>
              <a:t>线程块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D3E022-1812-4B84-BB09-38AEAD69DE31}"/>
              </a:ext>
            </a:extLst>
          </p:cNvPr>
          <p:cNvSpPr txBox="1"/>
          <p:nvPr/>
        </p:nvSpPr>
        <p:spPr>
          <a:xfrm>
            <a:off x="337358" y="2194530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3D68722-E75D-472F-ACF6-36CAC9712DD8}"/>
              </a:ext>
            </a:extLst>
          </p:cNvPr>
          <p:cNvSpPr txBox="1"/>
          <p:nvPr/>
        </p:nvSpPr>
        <p:spPr>
          <a:xfrm>
            <a:off x="337359" y="2695569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B37A869-59F8-4B3D-91F9-33936A9BC6DE}"/>
              </a:ext>
            </a:extLst>
          </p:cNvPr>
          <p:cNvSpPr txBox="1"/>
          <p:nvPr/>
        </p:nvSpPr>
        <p:spPr>
          <a:xfrm>
            <a:off x="244602" y="5535667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8B3C2B-09AA-4AA1-A0AD-BAC66CC8D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41" t="20748"/>
          <a:stretch/>
        </p:blipFill>
        <p:spPr>
          <a:xfrm>
            <a:off x="7848600" y="2400711"/>
            <a:ext cx="3779639" cy="3779299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1EF6BD77-5DF6-48D9-8A5C-3471D8322118}"/>
              </a:ext>
            </a:extLst>
          </p:cNvPr>
          <p:cNvSpPr txBox="1"/>
          <p:nvPr/>
        </p:nvSpPr>
        <p:spPr>
          <a:xfrm>
            <a:off x="6548305" y="2294125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E9D8A3D-1D24-4125-AE50-85B3177C114A}"/>
              </a:ext>
            </a:extLst>
          </p:cNvPr>
          <p:cNvSpPr txBox="1"/>
          <p:nvPr/>
        </p:nvSpPr>
        <p:spPr>
          <a:xfrm>
            <a:off x="6548306" y="2795164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B2B4D92-8233-4716-91DB-C71678521EEC}"/>
              </a:ext>
            </a:extLst>
          </p:cNvPr>
          <p:cNvSpPr txBox="1"/>
          <p:nvPr/>
        </p:nvSpPr>
        <p:spPr>
          <a:xfrm>
            <a:off x="6455549" y="5635262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7089F06-C184-4142-8DBC-39E0CFD4ADAF}"/>
              </a:ext>
            </a:extLst>
          </p:cNvPr>
          <p:cNvSpPr txBox="1"/>
          <p:nvPr/>
        </p:nvSpPr>
        <p:spPr>
          <a:xfrm>
            <a:off x="7341108" y="164611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88538E1-B27D-4701-85F3-70932CF6ABA1}"/>
              </a:ext>
            </a:extLst>
          </p:cNvPr>
          <p:cNvSpPr txBox="1"/>
          <p:nvPr/>
        </p:nvSpPr>
        <p:spPr>
          <a:xfrm>
            <a:off x="10668000" y="162862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Bank31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21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8B3C2B-09AA-4AA1-A0AD-BAC66CC8D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1" t="20748"/>
          <a:stretch/>
        </p:blipFill>
        <p:spPr>
          <a:xfrm>
            <a:off x="7848600" y="2400711"/>
            <a:ext cx="3779639" cy="3779299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1EF6BD77-5DF6-48D9-8A5C-3471D8322118}"/>
              </a:ext>
            </a:extLst>
          </p:cNvPr>
          <p:cNvSpPr txBox="1"/>
          <p:nvPr/>
        </p:nvSpPr>
        <p:spPr>
          <a:xfrm>
            <a:off x="6548305" y="2294125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E9D8A3D-1D24-4125-AE50-85B3177C114A}"/>
              </a:ext>
            </a:extLst>
          </p:cNvPr>
          <p:cNvSpPr txBox="1"/>
          <p:nvPr/>
        </p:nvSpPr>
        <p:spPr>
          <a:xfrm>
            <a:off x="6548306" y="2795164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B2B4D92-8233-4716-91DB-C71678521EEC}"/>
              </a:ext>
            </a:extLst>
          </p:cNvPr>
          <p:cNvSpPr txBox="1"/>
          <p:nvPr/>
        </p:nvSpPr>
        <p:spPr>
          <a:xfrm>
            <a:off x="6455549" y="5635262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7089F06-C184-4142-8DBC-39E0CFD4ADAF}"/>
              </a:ext>
            </a:extLst>
          </p:cNvPr>
          <p:cNvSpPr txBox="1"/>
          <p:nvPr/>
        </p:nvSpPr>
        <p:spPr>
          <a:xfrm>
            <a:off x="7341108" y="164611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88538E1-B27D-4701-85F3-70932CF6ABA1}"/>
              </a:ext>
            </a:extLst>
          </p:cNvPr>
          <p:cNvSpPr txBox="1"/>
          <p:nvPr/>
        </p:nvSpPr>
        <p:spPr>
          <a:xfrm>
            <a:off x="10668000" y="162862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90B7A-726F-4CB0-B5F6-E44EA50BB886}"/>
              </a:ext>
            </a:extLst>
          </p:cNvPr>
          <p:cNvSpPr/>
          <p:nvPr/>
        </p:nvSpPr>
        <p:spPr>
          <a:xfrm>
            <a:off x="159169" y="1992873"/>
            <a:ext cx="619619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x_id</a:t>
            </a:r>
            <a:r>
              <a:rPr lang="en-US" altLang="zh-CN" dirty="0"/>
              <a:t> = </a:t>
            </a:r>
            <a:r>
              <a:rPr lang="en-US" altLang="zh-CN" dirty="0" err="1"/>
              <a:t>blockDim.x</a:t>
            </a:r>
            <a:r>
              <a:rPr lang="en-US" altLang="zh-CN" dirty="0"/>
              <a:t> * </a:t>
            </a:r>
            <a:r>
              <a:rPr lang="en-US" altLang="zh-CN" dirty="0" err="1"/>
              <a:t>blockIdx.x</a:t>
            </a:r>
            <a:r>
              <a:rPr lang="en-US" altLang="zh-CN" dirty="0"/>
              <a:t> + </a:t>
            </a:r>
            <a:r>
              <a:rPr lang="en-US" altLang="zh-CN" dirty="0" err="1"/>
              <a:t>threadIdx.x</a:t>
            </a:r>
            <a:r>
              <a:rPr lang="en-US" altLang="zh-CN" dirty="0"/>
              <a:t>; // </a:t>
            </a:r>
            <a:r>
              <a:rPr lang="zh-CN" altLang="en-US" dirty="0"/>
              <a:t>列坐标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y_id</a:t>
            </a:r>
            <a:r>
              <a:rPr lang="en-US" altLang="zh-CN" dirty="0"/>
              <a:t> = </a:t>
            </a:r>
            <a:r>
              <a:rPr lang="en-US" altLang="zh-CN" dirty="0" err="1"/>
              <a:t>blockDim.y</a:t>
            </a:r>
            <a:r>
              <a:rPr lang="en-US" altLang="zh-CN" dirty="0"/>
              <a:t> * </a:t>
            </a:r>
            <a:r>
              <a:rPr lang="en-US" altLang="zh-CN" dirty="0" err="1"/>
              <a:t>blockIdx.y</a:t>
            </a:r>
            <a:r>
              <a:rPr lang="en-US" altLang="zh-CN" dirty="0"/>
              <a:t> + </a:t>
            </a:r>
            <a:r>
              <a:rPr lang="en-US" altLang="zh-CN" dirty="0" err="1"/>
              <a:t>threadIdx.y</a:t>
            </a:r>
            <a:r>
              <a:rPr lang="en-US" altLang="zh-CN" dirty="0"/>
              <a:t>; // </a:t>
            </a:r>
            <a:r>
              <a:rPr lang="zh-CN" altLang="en-US" dirty="0"/>
              <a:t>行坐标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 index = </a:t>
            </a:r>
            <a:r>
              <a:rPr lang="en-US" altLang="zh-CN" dirty="0" err="1"/>
              <a:t>y_id</a:t>
            </a:r>
            <a:r>
              <a:rPr lang="en-US" altLang="zh-CN" dirty="0"/>
              <a:t> * col + </a:t>
            </a:r>
            <a:r>
              <a:rPr lang="en-US" altLang="zh-CN" dirty="0" err="1"/>
              <a:t>x_id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__shared__ float </a:t>
            </a:r>
            <a:r>
              <a:rPr lang="en-US" altLang="zh-CN" dirty="0" err="1"/>
              <a:t>sData</a:t>
            </a:r>
            <a:r>
              <a:rPr lang="en-US" altLang="zh-CN" dirty="0"/>
              <a:t>[BLOCKSIZE][BLOCKSIZE];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x_id</a:t>
            </a:r>
            <a:r>
              <a:rPr lang="en-US" altLang="zh-CN" dirty="0"/>
              <a:t> &lt; col &amp;&amp; </a:t>
            </a:r>
            <a:r>
              <a:rPr lang="en-US" altLang="zh-CN" dirty="0" err="1"/>
              <a:t>y_id</a:t>
            </a:r>
            <a:r>
              <a:rPr lang="en-US" altLang="zh-CN" dirty="0"/>
              <a:t> &lt; row)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threadIdx.y</a:t>
            </a:r>
            <a:r>
              <a:rPr lang="en-US" altLang="zh-CN" dirty="0"/>
              <a:t>][</a:t>
            </a:r>
            <a:r>
              <a:rPr lang="en-US" altLang="zh-CN" dirty="0" err="1"/>
              <a:t>threadIdx.x</a:t>
            </a:r>
            <a:r>
              <a:rPr lang="en-US" altLang="zh-CN" dirty="0"/>
              <a:t>] = matrix[index];    	__</a:t>
            </a:r>
            <a:r>
              <a:rPr lang="en-US" altLang="zh-CN" dirty="0" err="1"/>
              <a:t>syncthreads</a:t>
            </a:r>
            <a:r>
              <a:rPr lang="en-US" altLang="zh-CN" dirty="0"/>
              <a:t>();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matrixTest</a:t>
            </a:r>
            <a:r>
              <a:rPr lang="en-US" altLang="zh-CN" dirty="0"/>
              <a:t>[index] 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threadIdx.y</a:t>
            </a:r>
            <a:r>
              <a:rPr lang="en-US" altLang="zh-CN" dirty="0"/>
              <a:t>][</a:t>
            </a:r>
            <a:r>
              <a:rPr lang="en-US" altLang="zh-CN" dirty="0" err="1"/>
              <a:t>threadIdx.x</a:t>
            </a:r>
            <a:r>
              <a:rPr lang="en-US" altLang="zh-CN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4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EF6BD77-5DF6-48D9-8A5C-3471D8322118}"/>
              </a:ext>
            </a:extLst>
          </p:cNvPr>
          <p:cNvSpPr txBox="1"/>
          <p:nvPr/>
        </p:nvSpPr>
        <p:spPr>
          <a:xfrm>
            <a:off x="6845116" y="6016172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B2B4D92-8233-4716-91DB-C71678521EEC}"/>
              </a:ext>
            </a:extLst>
          </p:cNvPr>
          <p:cNvSpPr txBox="1"/>
          <p:nvPr/>
        </p:nvSpPr>
        <p:spPr>
          <a:xfrm>
            <a:off x="10191637" y="6170945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7089F06-C184-4142-8DBC-39E0CFD4ADAF}"/>
              </a:ext>
            </a:extLst>
          </p:cNvPr>
          <p:cNvSpPr txBox="1"/>
          <p:nvPr/>
        </p:nvSpPr>
        <p:spPr>
          <a:xfrm>
            <a:off x="6845116" y="156628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88538E1-B27D-4701-85F3-70932CF6ABA1}"/>
              </a:ext>
            </a:extLst>
          </p:cNvPr>
          <p:cNvSpPr txBox="1"/>
          <p:nvPr/>
        </p:nvSpPr>
        <p:spPr>
          <a:xfrm>
            <a:off x="10172008" y="154879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1D44C-3924-4185-B6BC-E90A5C2C61A5}"/>
              </a:ext>
            </a:extLst>
          </p:cNvPr>
          <p:cNvSpPr/>
          <p:nvPr/>
        </p:nvSpPr>
        <p:spPr>
          <a:xfrm>
            <a:off x="370700" y="25589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x_id</a:t>
            </a:r>
            <a:r>
              <a:rPr lang="en-US" altLang="zh-CN" dirty="0"/>
              <a:t> = </a:t>
            </a:r>
            <a:r>
              <a:rPr lang="en-US" altLang="zh-CN" dirty="0" err="1"/>
              <a:t>blockDim.x</a:t>
            </a:r>
            <a:r>
              <a:rPr lang="en-US" altLang="zh-CN" dirty="0"/>
              <a:t> * </a:t>
            </a:r>
            <a:r>
              <a:rPr lang="en-US" altLang="zh-CN" dirty="0" err="1"/>
              <a:t>blockIdx.x</a:t>
            </a:r>
            <a:r>
              <a:rPr lang="en-US" altLang="zh-CN" dirty="0"/>
              <a:t> + </a:t>
            </a:r>
            <a:r>
              <a:rPr lang="en-US" altLang="zh-CN" dirty="0" err="1"/>
              <a:t>threadIdx.x</a:t>
            </a:r>
            <a:r>
              <a:rPr lang="en-US" altLang="zh-CN" dirty="0"/>
              <a:t>; // </a:t>
            </a:r>
            <a:r>
              <a:rPr lang="zh-CN" altLang="en-US" dirty="0"/>
              <a:t>列坐标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y_id</a:t>
            </a:r>
            <a:r>
              <a:rPr lang="en-US" altLang="zh-CN" dirty="0"/>
              <a:t> = </a:t>
            </a:r>
            <a:r>
              <a:rPr lang="en-US" altLang="zh-CN" dirty="0" err="1"/>
              <a:t>blockDim.y</a:t>
            </a:r>
            <a:r>
              <a:rPr lang="en-US" altLang="zh-CN" dirty="0"/>
              <a:t> * </a:t>
            </a:r>
            <a:r>
              <a:rPr lang="en-US" altLang="zh-CN" dirty="0" err="1"/>
              <a:t>blockIdx.y</a:t>
            </a:r>
            <a:r>
              <a:rPr lang="en-US" altLang="zh-CN" dirty="0"/>
              <a:t> + </a:t>
            </a:r>
            <a:r>
              <a:rPr lang="en-US" altLang="zh-CN" dirty="0" err="1"/>
              <a:t>threadIdx.y</a:t>
            </a:r>
            <a:r>
              <a:rPr lang="en-US" altLang="zh-CN" dirty="0"/>
              <a:t>; // </a:t>
            </a:r>
            <a:r>
              <a:rPr lang="zh-CN" altLang="en-US" dirty="0"/>
              <a:t>行坐标</a:t>
            </a:r>
            <a:endParaRPr lang="en-US" altLang="zh-CN" dirty="0"/>
          </a:p>
          <a:p>
            <a:r>
              <a:rPr lang="en-US" altLang="zh-CN" dirty="0"/>
              <a:t>int index = </a:t>
            </a:r>
            <a:r>
              <a:rPr lang="en-US" altLang="zh-CN" dirty="0" err="1"/>
              <a:t>y_id</a:t>
            </a:r>
            <a:r>
              <a:rPr lang="en-US" altLang="zh-CN" dirty="0"/>
              <a:t> * col + </a:t>
            </a:r>
            <a:r>
              <a:rPr lang="en-US" altLang="zh-CN" dirty="0" err="1"/>
              <a:t>x_id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__shared__ float </a:t>
            </a:r>
            <a:r>
              <a:rPr lang="en-US" altLang="zh-CN" dirty="0" err="1"/>
              <a:t>sData</a:t>
            </a:r>
            <a:r>
              <a:rPr lang="en-US" altLang="zh-CN" dirty="0"/>
              <a:t>[BLOCKSIZE][BLOCKSIZE];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x_id</a:t>
            </a:r>
            <a:r>
              <a:rPr lang="en-US" altLang="zh-CN" dirty="0"/>
              <a:t> &lt; col &amp;&amp; </a:t>
            </a:r>
            <a:r>
              <a:rPr lang="en-US" altLang="zh-CN" dirty="0" err="1"/>
              <a:t>y_id</a:t>
            </a:r>
            <a:r>
              <a:rPr lang="en-US" altLang="zh-CN" dirty="0"/>
              <a:t> &lt; row)</a:t>
            </a:r>
          </a:p>
          <a:p>
            <a:r>
              <a:rPr lang="en-US" altLang="zh-CN" dirty="0"/>
              <a:t>{  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threadIdx.x</a:t>
            </a:r>
            <a:r>
              <a:rPr lang="en-US" altLang="zh-CN" dirty="0"/>
              <a:t>][</a:t>
            </a:r>
            <a:r>
              <a:rPr lang="en-US" altLang="zh-CN" dirty="0" err="1"/>
              <a:t>threadIdx.y</a:t>
            </a:r>
            <a:r>
              <a:rPr lang="en-US" altLang="zh-CN" dirty="0"/>
              <a:t>] = matrix[index];    __</a:t>
            </a:r>
            <a:r>
              <a:rPr lang="en-US" altLang="zh-CN" dirty="0" err="1"/>
              <a:t>syncthreads</a:t>
            </a:r>
            <a:r>
              <a:rPr lang="en-US" altLang="zh-CN" dirty="0"/>
              <a:t>();    </a:t>
            </a:r>
          </a:p>
          <a:p>
            <a:pPr lvl="1"/>
            <a:r>
              <a:rPr lang="en-US" altLang="zh-CN" dirty="0" err="1"/>
              <a:t>matrixTest</a:t>
            </a:r>
            <a:r>
              <a:rPr lang="en-US" altLang="zh-CN" dirty="0"/>
              <a:t>[index] 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threadIdx.x</a:t>
            </a:r>
            <a:r>
              <a:rPr lang="en-US" altLang="zh-CN" dirty="0"/>
              <a:t>][</a:t>
            </a:r>
            <a:r>
              <a:rPr lang="en-US" altLang="zh-CN" dirty="0" err="1"/>
              <a:t>threadIdx.y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D8505-AFAC-4D93-AD08-571A9A344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" t="17934" b="10271"/>
          <a:stretch/>
        </p:blipFill>
        <p:spPr>
          <a:xfrm>
            <a:off x="7491546" y="2286000"/>
            <a:ext cx="3783434" cy="37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EF6BD77-5DF6-48D9-8A5C-3471D8322118}"/>
              </a:ext>
            </a:extLst>
          </p:cNvPr>
          <p:cNvSpPr txBox="1"/>
          <p:nvPr/>
        </p:nvSpPr>
        <p:spPr>
          <a:xfrm>
            <a:off x="10356678" y="530703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B2B4D92-8233-4716-91DB-C71678521EEC}"/>
              </a:ext>
            </a:extLst>
          </p:cNvPr>
          <p:cNvSpPr txBox="1"/>
          <p:nvPr/>
        </p:nvSpPr>
        <p:spPr>
          <a:xfrm>
            <a:off x="9647317" y="6172956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4EA346-C6F0-4FAF-A344-D5F1E296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" t="17681" r="57110" b="17723"/>
          <a:stretch/>
        </p:blipFill>
        <p:spPr>
          <a:xfrm>
            <a:off x="1066800" y="2425835"/>
            <a:ext cx="4127685" cy="3577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6A278A-7797-4F3E-8FCC-1E72D4621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9" t="16873" r="6177" b="9511"/>
          <a:stretch/>
        </p:blipFill>
        <p:spPr>
          <a:xfrm>
            <a:off x="6847080" y="2278565"/>
            <a:ext cx="3429000" cy="3907750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DB58865A-5784-4BD0-9D2C-4AFB58D867E4}"/>
              </a:ext>
            </a:extLst>
          </p:cNvPr>
          <p:cNvSpPr txBox="1"/>
          <p:nvPr/>
        </p:nvSpPr>
        <p:spPr>
          <a:xfrm>
            <a:off x="6320425" y="158795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8BDF5EA-1E45-4F1F-9AA0-0626FFCA2BA5}"/>
              </a:ext>
            </a:extLst>
          </p:cNvPr>
          <p:cNvSpPr txBox="1"/>
          <p:nvPr/>
        </p:nvSpPr>
        <p:spPr>
          <a:xfrm>
            <a:off x="9647317" y="157046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BAB63E5-8A5C-4D4C-BDA1-2B1B22E402C7}"/>
              </a:ext>
            </a:extLst>
          </p:cNvPr>
          <p:cNvSpPr txBox="1"/>
          <p:nvPr/>
        </p:nvSpPr>
        <p:spPr>
          <a:xfrm>
            <a:off x="725169" y="6034349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A6FAA4A-F222-4FC3-A059-9DAC10D113D4}"/>
              </a:ext>
            </a:extLst>
          </p:cNvPr>
          <p:cNvSpPr txBox="1"/>
          <p:nvPr/>
        </p:nvSpPr>
        <p:spPr>
          <a:xfrm>
            <a:off x="4052061" y="6034349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847EDA38-6C6A-40D8-A144-72D6003F55ED}"/>
              </a:ext>
            </a:extLst>
          </p:cNvPr>
          <p:cNvSpPr txBox="1"/>
          <p:nvPr/>
        </p:nvSpPr>
        <p:spPr>
          <a:xfrm>
            <a:off x="7151880" y="6172956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warp2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ABBE117-2660-44DE-A668-1A7DE624EB70}"/>
              </a:ext>
            </a:extLst>
          </p:cNvPr>
          <p:cNvSpPr txBox="1"/>
          <p:nvPr/>
        </p:nvSpPr>
        <p:spPr>
          <a:xfrm>
            <a:off x="10328799" y="4497112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warp2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B87F742B-3C65-4D24-A226-53B1D5811720}"/>
              </a:ext>
            </a:extLst>
          </p:cNvPr>
          <p:cNvSpPr txBox="1"/>
          <p:nvPr/>
        </p:nvSpPr>
        <p:spPr>
          <a:xfrm>
            <a:off x="10354819" y="247615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6945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A9FDD-45A5-48E6-A229-DB2766067FC0}"/>
              </a:ext>
            </a:extLst>
          </p:cNvPr>
          <p:cNvSpPr/>
          <p:nvPr/>
        </p:nvSpPr>
        <p:spPr>
          <a:xfrm>
            <a:off x="914400" y="533400"/>
            <a:ext cx="5910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CUDA </a:t>
            </a:r>
            <a:r>
              <a:rPr lang="zh-CN" altLang="en-US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共享内存 </a:t>
            </a:r>
            <a:r>
              <a:rPr lang="en-US" altLang="zh-CN" sz="2900" b="1" spc="-5" dirty="0">
                <a:solidFill>
                  <a:srgbClr val="9B2C1F"/>
                </a:solidFill>
                <a:latin typeface="Courier New"/>
                <a:ea typeface="+mj-ea"/>
                <a:cs typeface="Courier New"/>
              </a:rPr>
              <a:t>bank conflict</a:t>
            </a:r>
            <a:endParaRPr lang="zh-CN" altLang="en-US" sz="2900" b="1" spc="-5" dirty="0">
              <a:solidFill>
                <a:srgbClr val="9B2C1F"/>
              </a:solidFill>
              <a:latin typeface="Courier New"/>
              <a:ea typeface="+mj-ea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EF6BD77-5DF6-48D9-8A5C-3471D8322118}"/>
              </a:ext>
            </a:extLst>
          </p:cNvPr>
          <p:cNvSpPr txBox="1"/>
          <p:nvPr/>
        </p:nvSpPr>
        <p:spPr>
          <a:xfrm>
            <a:off x="10356678" y="5307031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B2B4D92-8233-4716-91DB-C71678521EEC}"/>
              </a:ext>
            </a:extLst>
          </p:cNvPr>
          <p:cNvSpPr txBox="1"/>
          <p:nvPr/>
        </p:nvSpPr>
        <p:spPr>
          <a:xfrm>
            <a:off x="9647317" y="6172956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A278A-7797-4F3E-8FCC-1E72D4621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9" t="16873" r="6177" b="9511"/>
          <a:stretch/>
        </p:blipFill>
        <p:spPr>
          <a:xfrm>
            <a:off x="6847080" y="2278565"/>
            <a:ext cx="3429000" cy="3907750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DB58865A-5784-4BD0-9D2C-4AFB58D867E4}"/>
              </a:ext>
            </a:extLst>
          </p:cNvPr>
          <p:cNvSpPr txBox="1"/>
          <p:nvPr/>
        </p:nvSpPr>
        <p:spPr>
          <a:xfrm>
            <a:off x="6320425" y="158795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Bank0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8BDF5EA-1E45-4F1F-9AA0-0626FFCA2BA5}"/>
              </a:ext>
            </a:extLst>
          </p:cNvPr>
          <p:cNvSpPr txBox="1"/>
          <p:nvPr/>
        </p:nvSpPr>
        <p:spPr>
          <a:xfrm>
            <a:off x="9647317" y="157046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Bank31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847EDA38-6C6A-40D8-A144-72D6003F55ED}"/>
              </a:ext>
            </a:extLst>
          </p:cNvPr>
          <p:cNvSpPr txBox="1"/>
          <p:nvPr/>
        </p:nvSpPr>
        <p:spPr>
          <a:xfrm>
            <a:off x="7151880" y="6172956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warp2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ABBE117-2660-44DE-A668-1A7DE624EB70}"/>
              </a:ext>
            </a:extLst>
          </p:cNvPr>
          <p:cNvSpPr txBox="1"/>
          <p:nvPr/>
        </p:nvSpPr>
        <p:spPr>
          <a:xfrm>
            <a:off x="10328799" y="4497112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warp2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B87F742B-3C65-4D24-A226-53B1D5811720}"/>
              </a:ext>
            </a:extLst>
          </p:cNvPr>
          <p:cNvSpPr txBox="1"/>
          <p:nvPr/>
        </p:nvSpPr>
        <p:spPr>
          <a:xfrm>
            <a:off x="10354819" y="2476153"/>
            <a:ext cx="129286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SzPct val="96428"/>
              <a:tabLst>
                <a:tab pos="330200" algn="l"/>
              </a:tabLst>
            </a:pPr>
            <a:r>
              <a:rPr lang="en-US" altLang="zh-CN" sz="2800" dirty="0">
                <a:latin typeface="Courier New"/>
                <a:cs typeface="Courier New"/>
              </a:rPr>
              <a:t>warp31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22879-516D-47AF-B740-A575EC67AC52}"/>
              </a:ext>
            </a:extLst>
          </p:cNvPr>
          <p:cNvSpPr/>
          <p:nvPr/>
        </p:nvSpPr>
        <p:spPr>
          <a:xfrm>
            <a:off x="492054" y="2731676"/>
            <a:ext cx="5791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x_id</a:t>
            </a:r>
            <a:r>
              <a:rPr lang="en-US" altLang="zh-CN" dirty="0"/>
              <a:t> = </a:t>
            </a:r>
            <a:r>
              <a:rPr lang="en-US" altLang="zh-CN" dirty="0" err="1"/>
              <a:t>blockDim.x</a:t>
            </a:r>
            <a:r>
              <a:rPr lang="en-US" altLang="zh-CN" dirty="0"/>
              <a:t> * </a:t>
            </a:r>
            <a:r>
              <a:rPr lang="en-US" altLang="zh-CN" dirty="0" err="1"/>
              <a:t>blockIdx.x</a:t>
            </a:r>
            <a:r>
              <a:rPr lang="en-US" altLang="zh-CN" dirty="0"/>
              <a:t> + </a:t>
            </a:r>
            <a:r>
              <a:rPr lang="en-US" altLang="zh-CN" dirty="0" err="1"/>
              <a:t>threadIdx.x</a:t>
            </a:r>
            <a:r>
              <a:rPr lang="en-US" altLang="zh-CN" dirty="0"/>
              <a:t>; // </a:t>
            </a:r>
            <a:r>
              <a:rPr lang="zh-CN" altLang="en-US" dirty="0"/>
              <a:t>列坐标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y_id</a:t>
            </a:r>
            <a:r>
              <a:rPr lang="en-US" altLang="zh-CN" dirty="0"/>
              <a:t> = </a:t>
            </a:r>
            <a:r>
              <a:rPr lang="en-US" altLang="zh-CN" dirty="0" err="1"/>
              <a:t>blockDim.y</a:t>
            </a:r>
            <a:r>
              <a:rPr lang="en-US" altLang="zh-CN" dirty="0"/>
              <a:t> * </a:t>
            </a:r>
            <a:r>
              <a:rPr lang="en-US" altLang="zh-CN" dirty="0" err="1"/>
              <a:t>blockIdx.y</a:t>
            </a:r>
            <a:r>
              <a:rPr lang="en-US" altLang="zh-CN" dirty="0"/>
              <a:t> + </a:t>
            </a:r>
            <a:r>
              <a:rPr lang="en-US" altLang="zh-CN" dirty="0" err="1"/>
              <a:t>threadIdx.y</a:t>
            </a:r>
            <a:r>
              <a:rPr lang="en-US" altLang="zh-CN" dirty="0"/>
              <a:t>; // </a:t>
            </a:r>
            <a:r>
              <a:rPr lang="zh-CN" altLang="en-US" dirty="0"/>
              <a:t>行坐标</a:t>
            </a:r>
            <a:endParaRPr lang="en-US" altLang="zh-CN" dirty="0"/>
          </a:p>
          <a:p>
            <a:r>
              <a:rPr lang="en-US" altLang="zh-CN" dirty="0"/>
              <a:t>int index = </a:t>
            </a:r>
            <a:r>
              <a:rPr lang="en-US" altLang="zh-CN" dirty="0" err="1"/>
              <a:t>y_id</a:t>
            </a:r>
            <a:r>
              <a:rPr lang="en-US" altLang="zh-CN" dirty="0"/>
              <a:t> * col + </a:t>
            </a:r>
            <a:r>
              <a:rPr lang="en-US" altLang="zh-CN" dirty="0" err="1"/>
              <a:t>x_id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__shared__ float </a:t>
            </a:r>
            <a:r>
              <a:rPr lang="en-US" altLang="zh-CN" dirty="0" err="1"/>
              <a:t>sData</a:t>
            </a:r>
            <a:r>
              <a:rPr lang="en-US" altLang="zh-CN" dirty="0"/>
              <a:t>[BLOCKSIZE][BLOCKSIZE+1];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x_id</a:t>
            </a:r>
            <a:r>
              <a:rPr lang="en-US" altLang="zh-CN" dirty="0"/>
              <a:t> &lt; col &amp;&amp; </a:t>
            </a:r>
            <a:r>
              <a:rPr lang="en-US" altLang="zh-CN" dirty="0" err="1"/>
              <a:t>y_id</a:t>
            </a:r>
            <a:r>
              <a:rPr lang="en-US" altLang="zh-CN" dirty="0"/>
              <a:t> &lt; row)</a:t>
            </a:r>
          </a:p>
          <a:p>
            <a:r>
              <a:rPr lang="en-US" altLang="zh-CN" dirty="0"/>
              <a:t>{    </a:t>
            </a:r>
          </a:p>
          <a:p>
            <a:pPr lvl="1"/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threadIdx.x</a:t>
            </a:r>
            <a:r>
              <a:rPr lang="en-US" altLang="zh-CN" dirty="0"/>
              <a:t>][</a:t>
            </a:r>
            <a:r>
              <a:rPr lang="en-US" altLang="zh-CN" dirty="0" err="1"/>
              <a:t>threadIdx.y</a:t>
            </a:r>
            <a:r>
              <a:rPr lang="en-US" altLang="zh-CN" dirty="0"/>
              <a:t>] = matrix[index];    __</a:t>
            </a:r>
            <a:r>
              <a:rPr lang="en-US" altLang="zh-CN" dirty="0" err="1"/>
              <a:t>syncthreads</a:t>
            </a:r>
            <a:r>
              <a:rPr lang="en-US" altLang="zh-CN" dirty="0"/>
              <a:t>();    </a:t>
            </a:r>
          </a:p>
          <a:p>
            <a:pPr lvl="1"/>
            <a:r>
              <a:rPr lang="en-US" altLang="zh-CN" dirty="0" err="1"/>
              <a:t>matrixTest</a:t>
            </a:r>
            <a:r>
              <a:rPr lang="en-US" altLang="zh-CN" dirty="0"/>
              <a:t>[index] 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threadIdx.x</a:t>
            </a:r>
            <a:r>
              <a:rPr lang="en-US" altLang="zh-CN" dirty="0"/>
              <a:t>][</a:t>
            </a:r>
            <a:r>
              <a:rPr lang="en-US" altLang="zh-CN" dirty="0" err="1"/>
              <a:t>threadIdx.y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59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9D31-10D5-4E9D-95CF-E5A733BE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aption">
            <a:extLst>
              <a:ext uri="{FF2B5EF4-FFF2-40B4-BE49-F238E27FC236}">
                <a16:creationId xmlns:a16="http://schemas.microsoft.com/office/drawing/2014/main" id="{EE971C59-EC62-4648-B8C8-33001007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1395"/>
            <a:ext cx="4953000" cy="28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F8D4DC-B0D5-46C0-BA9D-A770EE50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6460"/>
            <a:ext cx="48768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5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882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Acknowledgements and Further</a:t>
            </a:r>
            <a:r>
              <a:rPr spc="45" dirty="0"/>
              <a:t> </a:t>
            </a:r>
            <a:r>
              <a:rPr spc="-5" dirty="0"/>
              <a:t>Reading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1027493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2"/>
              </a:rPr>
              <a:t>http://cuda-programming.blogspot.co.uk/2013/02/bank-conflicts-in-  shared-memory-in-cuda.html</a:t>
            </a:r>
            <a:endParaRPr sz="2800" dirty="0">
              <a:latin typeface="Calibri"/>
              <a:cs typeface="Calibri"/>
            </a:endParaRPr>
          </a:p>
          <a:p>
            <a:pPr marL="241300" marR="1582420" indent="-228600">
              <a:lnSpc>
                <a:spcPts val="3030"/>
              </a:lnSpc>
              <a:spcBef>
                <a:spcPts val="1005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http://acceleware.com/blog/maximizing-shared-memory-  bandwidth-nvidia-kepler-gpus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131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Shared Memory</a:t>
            </a:r>
            <a:r>
              <a:rPr spc="-10" dirty="0"/>
              <a:t> </a:t>
            </a:r>
            <a:r>
              <a:rPr spc="-5" dirty="0"/>
              <a:t>Preferences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854565" cy="4438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353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5" dirty="0">
                <a:latin typeface="Calibri"/>
                <a:cs typeface="Calibri"/>
              </a:rPr>
              <a:t>2.0+ </a:t>
            </a:r>
            <a:r>
              <a:rPr sz="2800" spc="-10" dirty="0">
                <a:latin typeface="Calibri"/>
                <a:cs typeface="Calibri"/>
              </a:rPr>
              <a:t>(Fermi)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5" dirty="0">
                <a:latin typeface="Calibri"/>
                <a:cs typeface="Calibri"/>
              </a:rPr>
              <a:t>3.0+ </a:t>
            </a:r>
            <a:r>
              <a:rPr sz="2800" spc="-10" dirty="0">
                <a:latin typeface="Calibri"/>
                <a:cs typeface="Calibri"/>
              </a:rPr>
              <a:t>devices (Kepler) </a:t>
            </a:r>
            <a:r>
              <a:rPr sz="2800" spc="-5" dirty="0">
                <a:latin typeface="Calibri"/>
                <a:cs typeface="Calibri"/>
              </a:rPr>
              <a:t>it is  </a:t>
            </a:r>
            <a:r>
              <a:rPr sz="2800" spc="-10" dirty="0">
                <a:latin typeface="Calibri"/>
                <a:cs typeface="Calibri"/>
              </a:rPr>
              <a:t>possible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configure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ratio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SM </a:t>
            </a:r>
            <a:r>
              <a:rPr sz="2800" spc="-5" dirty="0">
                <a:latin typeface="Calibri"/>
                <a:cs typeface="Calibri"/>
              </a:rPr>
              <a:t>and L1 with </a:t>
            </a:r>
            <a:r>
              <a:rPr sz="2800" spc="-20" dirty="0">
                <a:latin typeface="Calibri"/>
                <a:cs typeface="Calibri"/>
              </a:rPr>
              <a:t>host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4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ourier New"/>
                <a:cs typeface="Courier New"/>
              </a:rPr>
              <a:t>cudaDeviceSetCacheConfig(enum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cudaFuncCache)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4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kernels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2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ourier New"/>
                <a:cs typeface="Courier New"/>
              </a:rPr>
              <a:t>cudaFuncSetCacheConfig(enum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cudaFuncCache)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spc="-10" dirty="0">
                <a:latin typeface="Calibri"/>
                <a:cs typeface="Calibri"/>
              </a:rPr>
              <a:t>kernel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8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Possible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are;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9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cudaFuncCachePreferNone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dirty="0">
                <a:latin typeface="Calibri"/>
                <a:cs typeface="Calibri"/>
              </a:rPr>
              <a:t>cache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cudaFuncCachePreferShared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48KB SM and 16 KB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L1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cudaFuncCachePreferL1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16KB SM and 64 KB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L1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cudaFuncCachePreferEqual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32KB SM and 32KB </a:t>
            </a:r>
            <a:r>
              <a:rPr sz="2000" spc="-5" dirty="0">
                <a:latin typeface="Calibri"/>
                <a:cs typeface="Calibri"/>
              </a:rPr>
              <a:t>L1 </a:t>
            </a:r>
            <a:r>
              <a:rPr sz="2000" dirty="0">
                <a:latin typeface="Calibri"/>
                <a:cs typeface="Calibri"/>
              </a:rPr>
              <a:t>(only </a:t>
            </a:r>
            <a:r>
              <a:rPr sz="2000" spc="-10" dirty="0">
                <a:latin typeface="Calibri"/>
                <a:cs typeface="Calibri"/>
              </a:rPr>
              <a:t>available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Kepler)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Maxwell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4AA6-E838-4AB8-9E09-C03F3E3C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6438"/>
            <a:ext cx="2723823" cy="276999"/>
          </a:xfrm>
        </p:spPr>
        <p:txBody>
          <a:bodyPr/>
          <a:lstStyle/>
          <a:p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</a:t>
            </a: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变量声明总结：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F95708-2066-4181-9874-18C538FD43D8}"/>
              </a:ext>
            </a:extLst>
          </p:cNvPr>
          <p:cNvSpPr/>
          <p:nvPr/>
        </p:nvSpPr>
        <p:spPr>
          <a:xfrm>
            <a:off x="2133600" y="123358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修饰符	             变量名称	</a:t>
            </a:r>
            <a:r>
              <a:rPr lang="en-US" altLang="zh-CN" dirty="0"/>
              <a:t>	</a:t>
            </a:r>
            <a:r>
              <a:rPr lang="zh-CN" altLang="en-US" dirty="0"/>
              <a:t>存储器	作用域	生命周期</a:t>
            </a:r>
          </a:p>
          <a:p>
            <a:r>
              <a:rPr lang="en-US" altLang="zh-CN" dirty="0"/>
              <a:t>                   	float var	                 </a:t>
            </a:r>
            <a:r>
              <a:rPr lang="zh-CN" altLang="en-US" dirty="0"/>
              <a:t>寄存器	线程	线程</a:t>
            </a:r>
          </a:p>
          <a:p>
            <a:r>
              <a:rPr lang="en-US" altLang="zh-CN" dirty="0"/>
              <a:t>                		float var[100]	</a:t>
            </a:r>
            <a:r>
              <a:rPr lang="zh-CN" altLang="en-US" dirty="0"/>
              <a:t>本地	线程	线程</a:t>
            </a:r>
          </a:p>
          <a:p>
            <a:r>
              <a:rPr lang="en-US" altLang="zh-CN" dirty="0"/>
              <a:t>__share__	float var*		</a:t>
            </a:r>
            <a:r>
              <a:rPr lang="zh-CN" altLang="en-US" dirty="0"/>
              <a:t>共享	块	块</a:t>
            </a:r>
          </a:p>
          <a:p>
            <a:r>
              <a:rPr lang="en-US" altLang="zh-CN" dirty="0"/>
              <a:t>__device__	float var*		</a:t>
            </a:r>
            <a:r>
              <a:rPr lang="zh-CN" altLang="en-US" dirty="0"/>
              <a:t>全局	全局	应用程序</a:t>
            </a:r>
          </a:p>
          <a:p>
            <a:r>
              <a:rPr lang="en-US" altLang="zh-CN" dirty="0"/>
              <a:t>__constant	float var*		</a:t>
            </a:r>
            <a:r>
              <a:rPr lang="zh-CN" altLang="en-US" dirty="0"/>
              <a:t>常量	全局	应用程序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DE04B-5894-4B8E-AB7E-7187B0B58715}"/>
              </a:ext>
            </a:extLst>
          </p:cNvPr>
          <p:cNvSpPr/>
          <p:nvPr/>
        </p:nvSpPr>
        <p:spPr>
          <a:xfrm>
            <a:off x="1752600" y="4140875"/>
            <a:ext cx="8989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存储器	片上</a:t>
            </a:r>
            <a:r>
              <a:rPr lang="en-US" altLang="zh-CN" dirty="0"/>
              <a:t>/</a:t>
            </a:r>
            <a:r>
              <a:rPr lang="zh-CN" altLang="en-US" dirty="0"/>
              <a:t>片外	缓存	</a:t>
            </a:r>
            <a:r>
              <a:rPr lang="en-US" altLang="zh-CN" dirty="0"/>
              <a:t>	</a:t>
            </a:r>
            <a:r>
              <a:rPr lang="zh-CN" altLang="en-US" dirty="0"/>
              <a:t>存取	范围	</a:t>
            </a:r>
            <a:r>
              <a:rPr lang="en-US" altLang="zh-CN" dirty="0"/>
              <a:t>	</a:t>
            </a:r>
            <a:r>
              <a:rPr lang="zh-CN" altLang="en-US" dirty="0"/>
              <a:t>生命周期</a:t>
            </a:r>
          </a:p>
          <a:p>
            <a:r>
              <a:rPr lang="zh-CN" altLang="en-US" dirty="0"/>
              <a:t>寄存器	片上	</a:t>
            </a:r>
            <a:r>
              <a:rPr lang="en-US" altLang="zh-CN" dirty="0"/>
              <a:t>	n/a		R/W	</a:t>
            </a:r>
            <a:r>
              <a:rPr lang="zh-CN" altLang="en-US" dirty="0"/>
              <a:t>一个线程	线程</a:t>
            </a:r>
          </a:p>
          <a:p>
            <a:r>
              <a:rPr lang="zh-CN" altLang="en-US" dirty="0"/>
              <a:t>本地	片外	</a:t>
            </a:r>
            <a:r>
              <a:rPr lang="en-US" altLang="zh-CN" dirty="0"/>
              <a:t>	1.0</a:t>
            </a:r>
            <a:r>
              <a:rPr lang="zh-CN" altLang="en-US" dirty="0"/>
              <a:t>以上有	</a:t>
            </a:r>
            <a:r>
              <a:rPr lang="en-US" altLang="zh-CN" dirty="0"/>
              <a:t>R/W	</a:t>
            </a:r>
            <a:r>
              <a:rPr lang="zh-CN" altLang="en-US" dirty="0"/>
              <a:t>一个线程	线程</a:t>
            </a:r>
          </a:p>
          <a:p>
            <a:r>
              <a:rPr lang="zh-CN" altLang="en-US" dirty="0"/>
              <a:t>共享	片上	</a:t>
            </a:r>
            <a:r>
              <a:rPr lang="en-US" altLang="zh-CN" dirty="0"/>
              <a:t>	n/a		R/W	</a:t>
            </a:r>
            <a:r>
              <a:rPr lang="zh-CN" altLang="en-US" dirty="0"/>
              <a:t>块内所有线程	块</a:t>
            </a:r>
          </a:p>
          <a:p>
            <a:r>
              <a:rPr lang="zh-CN" altLang="en-US" dirty="0"/>
              <a:t>全局	片外	</a:t>
            </a:r>
            <a:r>
              <a:rPr lang="en-US" altLang="zh-CN" dirty="0"/>
              <a:t>	1.0</a:t>
            </a:r>
            <a:r>
              <a:rPr lang="zh-CN" altLang="en-US" dirty="0"/>
              <a:t>以上有	</a:t>
            </a:r>
            <a:r>
              <a:rPr lang="en-US" altLang="zh-CN" dirty="0"/>
              <a:t>R/W	</a:t>
            </a:r>
            <a:r>
              <a:rPr lang="zh-CN" altLang="en-US" dirty="0"/>
              <a:t>所有线程</a:t>
            </a:r>
            <a:r>
              <a:rPr lang="en-US" altLang="zh-CN" dirty="0"/>
              <a:t>+</a:t>
            </a:r>
            <a:r>
              <a:rPr lang="zh-CN" altLang="en-US" dirty="0"/>
              <a:t>主机	主机配置</a:t>
            </a:r>
          </a:p>
          <a:p>
            <a:r>
              <a:rPr lang="zh-CN" altLang="en-US" dirty="0"/>
              <a:t>常量	片外	</a:t>
            </a:r>
            <a:r>
              <a:rPr lang="en-US" altLang="zh-CN" dirty="0"/>
              <a:t>	Yes		R	</a:t>
            </a:r>
            <a:r>
              <a:rPr lang="zh-CN" altLang="en-US" dirty="0"/>
              <a:t>所有线程</a:t>
            </a:r>
            <a:r>
              <a:rPr lang="en-US" altLang="zh-CN" dirty="0"/>
              <a:t>+</a:t>
            </a:r>
            <a:r>
              <a:rPr lang="zh-CN" altLang="en-US" dirty="0"/>
              <a:t>主机	主机配置</a:t>
            </a:r>
          </a:p>
          <a:p>
            <a:r>
              <a:rPr lang="zh-CN" altLang="en-US" dirty="0"/>
              <a:t>纹理	片外	</a:t>
            </a:r>
            <a:r>
              <a:rPr lang="en-US" altLang="zh-CN" dirty="0"/>
              <a:t>	Yes		R	</a:t>
            </a:r>
            <a:r>
              <a:rPr lang="zh-CN" altLang="en-US" dirty="0"/>
              <a:t>所有线程</a:t>
            </a:r>
            <a:r>
              <a:rPr lang="en-US" altLang="zh-CN" dirty="0"/>
              <a:t>+</a:t>
            </a:r>
            <a:r>
              <a:rPr lang="zh-CN" altLang="en-US" dirty="0"/>
              <a:t>主机	主机配置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6E921D-C600-4ABF-B5D9-D4E3C189CFD9}"/>
              </a:ext>
            </a:extLst>
          </p:cNvPr>
          <p:cNvSpPr/>
          <p:nvPr/>
        </p:nvSpPr>
        <p:spPr>
          <a:xfrm>
            <a:off x="1143000" y="35814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设备存储器的重要特征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8928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17373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5" dirty="0"/>
              <a:t>小结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45360"/>
            <a:ext cx="5788661" cy="205825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CUDA</a:t>
            </a:r>
            <a:r>
              <a:rPr lang="zh-CN" altLang="en-US" sz="2800" spc="-10" dirty="0">
                <a:latin typeface="Calibri"/>
                <a:cs typeface="Calibri"/>
              </a:rPr>
              <a:t>层次性内存</a:t>
            </a:r>
            <a:endParaRPr lang="en-US" altLang="zh-CN" sz="2800" spc="-10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1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不同内存的延迟和大小不同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1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 </a:t>
            </a:r>
            <a:r>
              <a:rPr lang="zh-CN" altLang="en-US" sz="2800" spc="-5" dirty="0">
                <a:latin typeface="Calibri"/>
                <a:cs typeface="Calibri"/>
              </a:rPr>
              <a:t>全局内存可声明为动态和静态</a:t>
            </a:r>
            <a:endParaRPr sz="28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3020"/>
              </a:lnSpc>
              <a:spcBef>
                <a:spcPts val="101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常量内存可以在线程间广播</a:t>
            </a:r>
            <a:endParaRPr lang="en-US" altLang="zh-CN" sz="28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1464" y="365759"/>
            <a:ext cx="4879975" cy="5730240"/>
          </a:xfrm>
          <a:custGeom>
            <a:avLst/>
            <a:gdLst/>
            <a:ahLst/>
            <a:cxnLst/>
            <a:rect l="l" t="t" r="r" b="b"/>
            <a:pathLst>
              <a:path w="4879975" h="5730240">
                <a:moveTo>
                  <a:pt x="0" y="5730240"/>
                </a:moveTo>
                <a:lnTo>
                  <a:pt x="4879848" y="5730240"/>
                </a:lnTo>
                <a:lnTo>
                  <a:pt x="4879848" y="0"/>
                </a:lnTo>
                <a:lnTo>
                  <a:pt x="0" y="0"/>
                </a:lnTo>
                <a:lnTo>
                  <a:pt x="0" y="57302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1464" y="365759"/>
            <a:ext cx="4879975" cy="5730240"/>
          </a:xfrm>
          <a:custGeom>
            <a:avLst/>
            <a:gdLst/>
            <a:ahLst/>
            <a:cxnLst/>
            <a:rect l="l" t="t" r="r" b="b"/>
            <a:pathLst>
              <a:path w="4879975" h="5730240">
                <a:moveTo>
                  <a:pt x="0" y="5730240"/>
                </a:moveTo>
                <a:lnTo>
                  <a:pt x="4879848" y="5730240"/>
                </a:lnTo>
                <a:lnTo>
                  <a:pt x="4879848" y="0"/>
                </a:lnTo>
                <a:lnTo>
                  <a:pt x="0" y="0"/>
                </a:lnTo>
                <a:lnTo>
                  <a:pt x="0" y="573024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1093" y="393572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9188" y="1063752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188" y="1063752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98563" y="1092834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4426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5" dirty="0"/>
              <a:t>存储器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16938" y="1094716"/>
            <a:ext cx="4900677" cy="344453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线程</a:t>
            </a:r>
            <a:r>
              <a:rPr sz="2800" spc="-15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b="1" spc="-15" dirty="0">
                <a:latin typeface="Calibri"/>
                <a:cs typeface="Calibri"/>
              </a:rPr>
              <a:t>寄存器（</a:t>
            </a:r>
            <a:r>
              <a:rPr sz="2400" b="1" spc="-15" dirty="0">
                <a:latin typeface="Calibri"/>
                <a:cs typeface="Calibri"/>
              </a:rPr>
              <a:t>Registers</a:t>
            </a:r>
            <a:r>
              <a:rPr lang="zh-CN" altLang="en-US" sz="2400" b="1" spc="-15" dirty="0">
                <a:latin typeface="Calibri"/>
                <a:cs typeface="Calibri"/>
              </a:rPr>
              <a:t>）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Read/Write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thread</a:t>
            </a:r>
            <a:endParaRPr sz="20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9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局部内存（</a:t>
            </a:r>
            <a:r>
              <a:rPr sz="2400" b="1" spc="-5" dirty="0">
                <a:latin typeface="Calibri"/>
                <a:cs typeface="Calibri"/>
              </a:rPr>
              <a:t>Local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lang="zh-CN" altLang="en-US" sz="2400" b="1" dirty="0">
                <a:latin typeface="Calibri"/>
                <a:cs typeface="Calibri"/>
              </a:rPr>
              <a:t>）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Read/Write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thread</a:t>
            </a:r>
            <a:endParaRPr sz="20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9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局部缓存（</a:t>
            </a:r>
            <a:r>
              <a:rPr sz="2400" b="1" dirty="0">
                <a:latin typeface="Calibri"/>
                <a:cs typeface="Calibri"/>
              </a:rPr>
              <a:t>Local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Cache</a:t>
            </a:r>
            <a:r>
              <a:rPr lang="zh-CN" altLang="en-US" sz="2400" b="1" spc="-5" dirty="0">
                <a:latin typeface="Calibri"/>
                <a:cs typeface="Calibri"/>
              </a:rPr>
              <a:t>）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Read/Write </a:t>
            </a:r>
            <a:r>
              <a:rPr sz="2000" b="1" dirty="0">
                <a:latin typeface="Calibri"/>
                <a:cs typeface="Calibri"/>
              </a:rPr>
              <a:t>per block</a:t>
            </a:r>
            <a:endParaRPr sz="20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9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主动态内存</a:t>
            </a:r>
            <a:r>
              <a:rPr lang="en-US" altLang="zh-CN" sz="2400" b="1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 DRAM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lang="en-US" altLang="zh-CN" sz="2400" b="1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Read/Write </a:t>
            </a:r>
            <a:r>
              <a:rPr sz="2000" b="1" dirty="0">
                <a:latin typeface="Calibri"/>
                <a:cs typeface="Calibri"/>
              </a:rPr>
              <a:t>per </a:t>
            </a:r>
            <a:r>
              <a:rPr sz="2000" b="1" spc="-5" dirty="0">
                <a:latin typeface="Calibri"/>
                <a:cs typeface="Calibri"/>
              </a:rPr>
              <a:t>grid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0711" y="4367784"/>
            <a:ext cx="4745990" cy="1574800"/>
          </a:xfrm>
          <a:prstGeom prst="rect">
            <a:avLst/>
          </a:prstGeom>
          <a:solidFill>
            <a:srgbClr val="A18E6A"/>
          </a:solidFill>
          <a:ln w="12192">
            <a:solidFill>
              <a:srgbClr val="5F424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GPU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00"/>
                </a:solidFill>
                <a:latin typeface="Arial"/>
                <a:cs typeface="Arial"/>
              </a:rPr>
              <a:t>DRAM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1004" y="3502152"/>
            <a:ext cx="2216150" cy="504825"/>
          </a:xfrm>
          <a:custGeom>
            <a:avLst/>
            <a:gdLst/>
            <a:ahLst/>
            <a:cxnLst/>
            <a:rect l="l" t="t" r="r" b="b"/>
            <a:pathLst>
              <a:path w="2216150" h="504825">
                <a:moveTo>
                  <a:pt x="0" y="504444"/>
                </a:moveTo>
                <a:lnTo>
                  <a:pt x="2215896" y="504444"/>
                </a:lnTo>
                <a:lnTo>
                  <a:pt x="22158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1004" y="3502152"/>
            <a:ext cx="2216150" cy="504825"/>
          </a:xfrm>
          <a:custGeom>
            <a:avLst/>
            <a:gdLst/>
            <a:ahLst/>
            <a:cxnLst/>
            <a:rect l="l" t="t" r="r" b="b"/>
            <a:pathLst>
              <a:path w="2216150" h="504825">
                <a:moveTo>
                  <a:pt x="0" y="504444"/>
                </a:moveTo>
                <a:lnTo>
                  <a:pt x="2215896" y="504444"/>
                </a:lnTo>
                <a:lnTo>
                  <a:pt x="22158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4650" y="3578478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671" y="2220467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1671" y="1461516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175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6095" y="1887473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70"/>
                </a:lnTo>
                <a:lnTo>
                  <a:pt x="51815" y="255270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70"/>
                </a:moveTo>
                <a:lnTo>
                  <a:pt x="51815" y="64770"/>
                </a:lnTo>
                <a:lnTo>
                  <a:pt x="51815" y="255270"/>
                </a:lnTo>
                <a:lnTo>
                  <a:pt x="77724" y="255270"/>
                </a:lnTo>
                <a:lnTo>
                  <a:pt x="77724" y="64770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70"/>
                </a:lnTo>
                <a:lnTo>
                  <a:pt x="118744" y="255270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27719" y="2220467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7719" y="1461516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5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3668" y="1887473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70"/>
                </a:lnTo>
                <a:lnTo>
                  <a:pt x="51815" y="255270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70"/>
                </a:moveTo>
                <a:lnTo>
                  <a:pt x="51815" y="64770"/>
                </a:lnTo>
                <a:lnTo>
                  <a:pt x="51815" y="255270"/>
                </a:lnTo>
                <a:lnTo>
                  <a:pt x="77724" y="255270"/>
                </a:lnTo>
                <a:lnTo>
                  <a:pt x="77724" y="64770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70"/>
                </a:lnTo>
                <a:lnTo>
                  <a:pt x="118744" y="255270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8759" y="4014978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5">
                <a:moveTo>
                  <a:pt x="51816" y="275844"/>
                </a:moveTo>
                <a:lnTo>
                  <a:pt x="0" y="275844"/>
                </a:lnTo>
                <a:lnTo>
                  <a:pt x="64770" y="353568"/>
                </a:lnTo>
                <a:lnTo>
                  <a:pt x="118745" y="288798"/>
                </a:lnTo>
                <a:lnTo>
                  <a:pt x="51816" y="288798"/>
                </a:lnTo>
                <a:lnTo>
                  <a:pt x="51816" y="275844"/>
                </a:lnTo>
                <a:close/>
              </a:path>
              <a:path w="129540" h="353695">
                <a:moveTo>
                  <a:pt x="77724" y="64770"/>
                </a:moveTo>
                <a:lnTo>
                  <a:pt x="51816" y="64770"/>
                </a:lnTo>
                <a:lnTo>
                  <a:pt x="51816" y="288798"/>
                </a:lnTo>
                <a:lnTo>
                  <a:pt x="77724" y="288798"/>
                </a:lnTo>
                <a:lnTo>
                  <a:pt x="77724" y="64770"/>
                </a:lnTo>
                <a:close/>
              </a:path>
              <a:path w="129540" h="353695">
                <a:moveTo>
                  <a:pt x="129540" y="275844"/>
                </a:moveTo>
                <a:lnTo>
                  <a:pt x="77724" y="275844"/>
                </a:lnTo>
                <a:lnTo>
                  <a:pt x="77724" y="288798"/>
                </a:lnTo>
                <a:lnTo>
                  <a:pt x="118745" y="288798"/>
                </a:lnTo>
                <a:lnTo>
                  <a:pt x="129540" y="275844"/>
                </a:lnTo>
                <a:close/>
              </a:path>
              <a:path w="129540" h="35369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5369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4059" y="1078991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199"/>
                </a:moveTo>
                <a:lnTo>
                  <a:pt x="2331720" y="3124199"/>
                </a:lnTo>
                <a:lnTo>
                  <a:pt x="2331720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24059" y="1078991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199"/>
                </a:moveTo>
                <a:lnTo>
                  <a:pt x="2331720" y="3124199"/>
                </a:lnTo>
                <a:lnTo>
                  <a:pt x="2331720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703689" y="1107694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(1,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6543" y="3502152"/>
            <a:ext cx="2217420" cy="504825"/>
          </a:xfrm>
          <a:custGeom>
            <a:avLst/>
            <a:gdLst/>
            <a:ahLst/>
            <a:cxnLst/>
            <a:rect l="l" t="t" r="r" b="b"/>
            <a:pathLst>
              <a:path w="2217420" h="504825">
                <a:moveTo>
                  <a:pt x="0" y="504444"/>
                </a:moveTo>
                <a:lnTo>
                  <a:pt x="2217420" y="504444"/>
                </a:lnTo>
                <a:lnTo>
                  <a:pt x="221742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lang="en-US" altLang="zh-CN" dirty="0">
              <a:latin typeface="Arial"/>
              <a:cs typeface="Arial"/>
            </a:endParaRPr>
          </a:p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9686543" y="3502152"/>
            <a:ext cx="2217420" cy="504825"/>
          </a:xfrm>
          <a:custGeom>
            <a:avLst/>
            <a:gdLst/>
            <a:ahLst/>
            <a:cxnLst/>
            <a:rect l="l" t="t" r="r" b="b"/>
            <a:pathLst>
              <a:path w="2217420" h="504825">
                <a:moveTo>
                  <a:pt x="0" y="504444"/>
                </a:moveTo>
                <a:lnTo>
                  <a:pt x="2217420" y="504444"/>
                </a:lnTo>
                <a:lnTo>
                  <a:pt x="221742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98735" y="1461516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5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44683" y="1887473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6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5" y="255270"/>
                </a:lnTo>
                <a:lnTo>
                  <a:pt x="51816" y="255270"/>
                </a:lnTo>
                <a:lnTo>
                  <a:pt x="51816" y="242315"/>
                </a:lnTo>
                <a:close/>
              </a:path>
              <a:path w="129540" h="320039">
                <a:moveTo>
                  <a:pt x="77724" y="64770"/>
                </a:moveTo>
                <a:lnTo>
                  <a:pt x="51816" y="64770"/>
                </a:lnTo>
                <a:lnTo>
                  <a:pt x="51816" y="255270"/>
                </a:lnTo>
                <a:lnTo>
                  <a:pt x="77724" y="255270"/>
                </a:lnTo>
                <a:lnTo>
                  <a:pt x="77724" y="64770"/>
                </a:lnTo>
                <a:close/>
              </a:path>
              <a:path w="129540" h="320039">
                <a:moveTo>
                  <a:pt x="129540" y="242315"/>
                </a:moveTo>
                <a:lnTo>
                  <a:pt x="77724" y="242315"/>
                </a:lnTo>
                <a:lnTo>
                  <a:pt x="77724" y="255270"/>
                </a:lnTo>
                <a:lnTo>
                  <a:pt x="118745" y="255270"/>
                </a:lnTo>
                <a:lnTo>
                  <a:pt x="129540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0039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99776" y="4014978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5">
                <a:moveTo>
                  <a:pt x="51816" y="275844"/>
                </a:moveTo>
                <a:lnTo>
                  <a:pt x="0" y="275844"/>
                </a:lnTo>
                <a:lnTo>
                  <a:pt x="64770" y="353568"/>
                </a:lnTo>
                <a:lnTo>
                  <a:pt x="118745" y="288798"/>
                </a:lnTo>
                <a:lnTo>
                  <a:pt x="51816" y="288798"/>
                </a:lnTo>
                <a:lnTo>
                  <a:pt x="51816" y="275844"/>
                </a:lnTo>
                <a:close/>
              </a:path>
              <a:path w="129540" h="353695">
                <a:moveTo>
                  <a:pt x="77724" y="64770"/>
                </a:moveTo>
                <a:lnTo>
                  <a:pt x="51816" y="64770"/>
                </a:lnTo>
                <a:lnTo>
                  <a:pt x="51816" y="288798"/>
                </a:lnTo>
                <a:lnTo>
                  <a:pt x="77724" y="288798"/>
                </a:lnTo>
                <a:lnTo>
                  <a:pt x="77724" y="64770"/>
                </a:lnTo>
                <a:close/>
              </a:path>
              <a:path w="129540" h="353695">
                <a:moveTo>
                  <a:pt x="129540" y="275844"/>
                </a:moveTo>
                <a:lnTo>
                  <a:pt x="77724" y="275844"/>
                </a:lnTo>
                <a:lnTo>
                  <a:pt x="77724" y="288798"/>
                </a:lnTo>
                <a:lnTo>
                  <a:pt x="118745" y="288798"/>
                </a:lnTo>
                <a:lnTo>
                  <a:pt x="129540" y="275844"/>
                </a:lnTo>
                <a:close/>
              </a:path>
              <a:path w="129540" h="35369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5369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41599" y="2203704"/>
            <a:ext cx="2077085" cy="643766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51765" algn="ctr">
              <a:lnSpc>
                <a:spcPct val="100000"/>
              </a:lnSpc>
              <a:tabLst>
                <a:tab pos="1299210" algn="l"/>
              </a:tabLst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</a:t>
            </a:r>
            <a:r>
              <a:rPr sz="1000" b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1000" b="1" spc="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	Thread (1,</a:t>
            </a:r>
            <a:r>
              <a:rPr sz="1000" b="1" spc="-7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46307" y="1461516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5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61198" y="2929889"/>
            <a:ext cx="133350" cy="565785"/>
          </a:xfrm>
          <a:custGeom>
            <a:avLst/>
            <a:gdLst/>
            <a:ahLst/>
            <a:cxnLst/>
            <a:rect l="l" t="t" r="r" b="b"/>
            <a:pathLst>
              <a:path w="133350" h="565785">
                <a:moveTo>
                  <a:pt x="0" y="487172"/>
                </a:moveTo>
                <a:lnTo>
                  <a:pt x="64134" y="565404"/>
                </a:lnTo>
                <a:lnTo>
                  <a:pt x="118890" y="500761"/>
                </a:lnTo>
                <a:lnTo>
                  <a:pt x="77597" y="500761"/>
                </a:lnTo>
                <a:lnTo>
                  <a:pt x="51689" y="500507"/>
                </a:lnTo>
                <a:lnTo>
                  <a:pt x="51794" y="487578"/>
                </a:lnTo>
                <a:lnTo>
                  <a:pt x="0" y="487172"/>
                </a:lnTo>
                <a:close/>
              </a:path>
              <a:path w="133350" h="565785">
                <a:moveTo>
                  <a:pt x="51794" y="487578"/>
                </a:moveTo>
                <a:lnTo>
                  <a:pt x="51689" y="500507"/>
                </a:lnTo>
                <a:lnTo>
                  <a:pt x="77597" y="500761"/>
                </a:lnTo>
                <a:lnTo>
                  <a:pt x="77702" y="487781"/>
                </a:lnTo>
                <a:lnTo>
                  <a:pt x="51794" y="487578"/>
                </a:lnTo>
                <a:close/>
              </a:path>
              <a:path w="133350" h="565785">
                <a:moveTo>
                  <a:pt x="77702" y="487781"/>
                </a:moveTo>
                <a:lnTo>
                  <a:pt x="77597" y="500761"/>
                </a:lnTo>
                <a:lnTo>
                  <a:pt x="118890" y="500761"/>
                </a:lnTo>
                <a:lnTo>
                  <a:pt x="129540" y="488188"/>
                </a:lnTo>
                <a:lnTo>
                  <a:pt x="77702" y="487781"/>
                </a:lnTo>
                <a:close/>
              </a:path>
              <a:path w="133350" h="565785">
                <a:moveTo>
                  <a:pt x="55139" y="77622"/>
                </a:moveTo>
                <a:lnTo>
                  <a:pt x="51794" y="487578"/>
                </a:lnTo>
                <a:lnTo>
                  <a:pt x="77702" y="487781"/>
                </a:lnTo>
                <a:lnTo>
                  <a:pt x="81047" y="77825"/>
                </a:lnTo>
                <a:lnTo>
                  <a:pt x="55139" y="77622"/>
                </a:lnTo>
                <a:close/>
              </a:path>
              <a:path w="133350" h="565785">
                <a:moveTo>
                  <a:pt x="121701" y="64643"/>
                </a:moveTo>
                <a:lnTo>
                  <a:pt x="55245" y="64643"/>
                </a:lnTo>
                <a:lnTo>
                  <a:pt x="81152" y="64897"/>
                </a:lnTo>
                <a:lnTo>
                  <a:pt x="81047" y="77825"/>
                </a:lnTo>
                <a:lnTo>
                  <a:pt x="132842" y="78232"/>
                </a:lnTo>
                <a:lnTo>
                  <a:pt x="121701" y="64643"/>
                </a:lnTo>
                <a:close/>
              </a:path>
              <a:path w="133350" h="565785">
                <a:moveTo>
                  <a:pt x="55245" y="64643"/>
                </a:moveTo>
                <a:lnTo>
                  <a:pt x="55139" y="77622"/>
                </a:lnTo>
                <a:lnTo>
                  <a:pt x="81047" y="77825"/>
                </a:lnTo>
                <a:lnTo>
                  <a:pt x="81152" y="64897"/>
                </a:lnTo>
                <a:lnTo>
                  <a:pt x="55245" y="64643"/>
                </a:lnTo>
                <a:close/>
              </a:path>
              <a:path w="133350" h="565785">
                <a:moveTo>
                  <a:pt x="68706" y="0"/>
                </a:moveTo>
                <a:lnTo>
                  <a:pt x="3301" y="77215"/>
                </a:lnTo>
                <a:lnTo>
                  <a:pt x="55139" y="77622"/>
                </a:lnTo>
                <a:lnTo>
                  <a:pt x="55245" y="64643"/>
                </a:lnTo>
                <a:lnTo>
                  <a:pt x="121701" y="64643"/>
                </a:lnTo>
                <a:lnTo>
                  <a:pt x="68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6993" y="2929889"/>
            <a:ext cx="132080" cy="565785"/>
          </a:xfrm>
          <a:custGeom>
            <a:avLst/>
            <a:gdLst/>
            <a:ahLst/>
            <a:cxnLst/>
            <a:rect l="l" t="t" r="r" b="b"/>
            <a:pathLst>
              <a:path w="132079" h="565785">
                <a:moveTo>
                  <a:pt x="0" y="487299"/>
                </a:moveTo>
                <a:lnTo>
                  <a:pt x="64388" y="565404"/>
                </a:lnTo>
                <a:lnTo>
                  <a:pt x="118841" y="500761"/>
                </a:lnTo>
                <a:lnTo>
                  <a:pt x="77724" y="500761"/>
                </a:lnTo>
                <a:lnTo>
                  <a:pt x="51815" y="500507"/>
                </a:lnTo>
                <a:lnTo>
                  <a:pt x="51883" y="487604"/>
                </a:lnTo>
                <a:lnTo>
                  <a:pt x="0" y="487299"/>
                </a:lnTo>
                <a:close/>
              </a:path>
              <a:path w="132079" h="565785">
                <a:moveTo>
                  <a:pt x="51883" y="487604"/>
                </a:moveTo>
                <a:lnTo>
                  <a:pt x="51815" y="500507"/>
                </a:lnTo>
                <a:lnTo>
                  <a:pt x="77724" y="500761"/>
                </a:lnTo>
                <a:lnTo>
                  <a:pt x="77792" y="487756"/>
                </a:lnTo>
                <a:lnTo>
                  <a:pt x="51883" y="487604"/>
                </a:lnTo>
                <a:close/>
              </a:path>
              <a:path w="132079" h="565785">
                <a:moveTo>
                  <a:pt x="77792" y="487756"/>
                </a:moveTo>
                <a:lnTo>
                  <a:pt x="77724" y="500761"/>
                </a:lnTo>
                <a:lnTo>
                  <a:pt x="118841" y="500761"/>
                </a:lnTo>
                <a:lnTo>
                  <a:pt x="129539" y="488061"/>
                </a:lnTo>
                <a:lnTo>
                  <a:pt x="77792" y="487756"/>
                </a:lnTo>
                <a:close/>
              </a:path>
              <a:path w="132079" h="565785">
                <a:moveTo>
                  <a:pt x="54033" y="77647"/>
                </a:moveTo>
                <a:lnTo>
                  <a:pt x="51883" y="487604"/>
                </a:lnTo>
                <a:lnTo>
                  <a:pt x="77792" y="487756"/>
                </a:lnTo>
                <a:lnTo>
                  <a:pt x="79942" y="77799"/>
                </a:lnTo>
                <a:lnTo>
                  <a:pt x="54033" y="77647"/>
                </a:lnTo>
                <a:close/>
              </a:path>
              <a:path w="132079" h="565785">
                <a:moveTo>
                  <a:pt x="120728" y="64643"/>
                </a:moveTo>
                <a:lnTo>
                  <a:pt x="54101" y="64643"/>
                </a:lnTo>
                <a:lnTo>
                  <a:pt x="80009" y="64897"/>
                </a:lnTo>
                <a:lnTo>
                  <a:pt x="79942" y="77799"/>
                </a:lnTo>
                <a:lnTo>
                  <a:pt x="131825" y="78105"/>
                </a:lnTo>
                <a:lnTo>
                  <a:pt x="120728" y="64643"/>
                </a:lnTo>
                <a:close/>
              </a:path>
              <a:path w="132079" h="565785">
                <a:moveTo>
                  <a:pt x="54101" y="64643"/>
                </a:moveTo>
                <a:lnTo>
                  <a:pt x="54033" y="77647"/>
                </a:lnTo>
                <a:lnTo>
                  <a:pt x="79942" y="77799"/>
                </a:lnTo>
                <a:lnTo>
                  <a:pt x="80009" y="64897"/>
                </a:lnTo>
                <a:lnTo>
                  <a:pt x="54101" y="64643"/>
                </a:lnTo>
                <a:close/>
              </a:path>
              <a:path w="132079" h="565785">
                <a:moveTo>
                  <a:pt x="67436" y="0"/>
                </a:moveTo>
                <a:lnTo>
                  <a:pt x="2285" y="77343"/>
                </a:lnTo>
                <a:lnTo>
                  <a:pt x="54033" y="77647"/>
                </a:lnTo>
                <a:lnTo>
                  <a:pt x="54101" y="64643"/>
                </a:lnTo>
                <a:lnTo>
                  <a:pt x="120728" y="64643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76739" y="2929889"/>
            <a:ext cx="133350" cy="565785"/>
          </a:xfrm>
          <a:custGeom>
            <a:avLst/>
            <a:gdLst/>
            <a:ahLst/>
            <a:cxnLst/>
            <a:rect l="l" t="t" r="r" b="b"/>
            <a:pathLst>
              <a:path w="133350" h="565785">
                <a:moveTo>
                  <a:pt x="0" y="487172"/>
                </a:moveTo>
                <a:lnTo>
                  <a:pt x="64134" y="565404"/>
                </a:lnTo>
                <a:lnTo>
                  <a:pt x="118890" y="500761"/>
                </a:lnTo>
                <a:lnTo>
                  <a:pt x="77596" y="500761"/>
                </a:lnTo>
                <a:lnTo>
                  <a:pt x="51688" y="500507"/>
                </a:lnTo>
                <a:lnTo>
                  <a:pt x="51794" y="487578"/>
                </a:lnTo>
                <a:lnTo>
                  <a:pt x="0" y="487172"/>
                </a:lnTo>
                <a:close/>
              </a:path>
              <a:path w="133350" h="565785">
                <a:moveTo>
                  <a:pt x="51794" y="487578"/>
                </a:moveTo>
                <a:lnTo>
                  <a:pt x="51688" y="500507"/>
                </a:lnTo>
                <a:lnTo>
                  <a:pt x="77596" y="500761"/>
                </a:lnTo>
                <a:lnTo>
                  <a:pt x="77702" y="487781"/>
                </a:lnTo>
                <a:lnTo>
                  <a:pt x="51794" y="487578"/>
                </a:lnTo>
                <a:close/>
              </a:path>
              <a:path w="133350" h="565785">
                <a:moveTo>
                  <a:pt x="77702" y="487781"/>
                </a:moveTo>
                <a:lnTo>
                  <a:pt x="77596" y="500761"/>
                </a:lnTo>
                <a:lnTo>
                  <a:pt x="118890" y="500761"/>
                </a:lnTo>
                <a:lnTo>
                  <a:pt x="129539" y="488188"/>
                </a:lnTo>
                <a:lnTo>
                  <a:pt x="77702" y="487781"/>
                </a:lnTo>
                <a:close/>
              </a:path>
              <a:path w="133350" h="565785">
                <a:moveTo>
                  <a:pt x="55139" y="77622"/>
                </a:moveTo>
                <a:lnTo>
                  <a:pt x="51794" y="487578"/>
                </a:lnTo>
                <a:lnTo>
                  <a:pt x="77702" y="487781"/>
                </a:lnTo>
                <a:lnTo>
                  <a:pt x="81047" y="77825"/>
                </a:lnTo>
                <a:lnTo>
                  <a:pt x="55139" y="77622"/>
                </a:lnTo>
                <a:close/>
              </a:path>
              <a:path w="133350" h="565785">
                <a:moveTo>
                  <a:pt x="121701" y="64643"/>
                </a:moveTo>
                <a:lnTo>
                  <a:pt x="55244" y="64643"/>
                </a:lnTo>
                <a:lnTo>
                  <a:pt x="81152" y="64897"/>
                </a:lnTo>
                <a:lnTo>
                  <a:pt x="81047" y="77825"/>
                </a:lnTo>
                <a:lnTo>
                  <a:pt x="132841" y="78232"/>
                </a:lnTo>
                <a:lnTo>
                  <a:pt x="121701" y="64643"/>
                </a:lnTo>
                <a:close/>
              </a:path>
              <a:path w="133350" h="565785">
                <a:moveTo>
                  <a:pt x="55244" y="64643"/>
                </a:moveTo>
                <a:lnTo>
                  <a:pt x="55139" y="77622"/>
                </a:lnTo>
                <a:lnTo>
                  <a:pt x="81047" y="77825"/>
                </a:lnTo>
                <a:lnTo>
                  <a:pt x="81152" y="64897"/>
                </a:lnTo>
                <a:lnTo>
                  <a:pt x="55244" y="64643"/>
                </a:lnTo>
                <a:close/>
              </a:path>
              <a:path w="133350" h="565785">
                <a:moveTo>
                  <a:pt x="68706" y="0"/>
                </a:moveTo>
                <a:lnTo>
                  <a:pt x="3301" y="77215"/>
                </a:lnTo>
                <a:lnTo>
                  <a:pt x="55139" y="77622"/>
                </a:lnTo>
                <a:lnTo>
                  <a:pt x="55244" y="64643"/>
                </a:lnTo>
                <a:lnTo>
                  <a:pt x="121701" y="64643"/>
                </a:lnTo>
                <a:lnTo>
                  <a:pt x="68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24310" y="2929889"/>
            <a:ext cx="133350" cy="565785"/>
          </a:xfrm>
          <a:custGeom>
            <a:avLst/>
            <a:gdLst/>
            <a:ahLst/>
            <a:cxnLst/>
            <a:rect l="l" t="t" r="r" b="b"/>
            <a:pathLst>
              <a:path w="133350" h="565785">
                <a:moveTo>
                  <a:pt x="0" y="487172"/>
                </a:moveTo>
                <a:lnTo>
                  <a:pt x="64135" y="565404"/>
                </a:lnTo>
                <a:lnTo>
                  <a:pt x="118890" y="500761"/>
                </a:lnTo>
                <a:lnTo>
                  <a:pt x="77597" y="500761"/>
                </a:lnTo>
                <a:lnTo>
                  <a:pt x="51689" y="500507"/>
                </a:lnTo>
                <a:lnTo>
                  <a:pt x="51794" y="487578"/>
                </a:lnTo>
                <a:lnTo>
                  <a:pt x="0" y="487172"/>
                </a:lnTo>
                <a:close/>
              </a:path>
              <a:path w="133350" h="565785">
                <a:moveTo>
                  <a:pt x="51794" y="487578"/>
                </a:moveTo>
                <a:lnTo>
                  <a:pt x="51689" y="500507"/>
                </a:lnTo>
                <a:lnTo>
                  <a:pt x="77597" y="500761"/>
                </a:lnTo>
                <a:lnTo>
                  <a:pt x="77702" y="487781"/>
                </a:lnTo>
                <a:lnTo>
                  <a:pt x="51794" y="487578"/>
                </a:lnTo>
                <a:close/>
              </a:path>
              <a:path w="133350" h="565785">
                <a:moveTo>
                  <a:pt x="77702" y="487781"/>
                </a:moveTo>
                <a:lnTo>
                  <a:pt x="77597" y="500761"/>
                </a:lnTo>
                <a:lnTo>
                  <a:pt x="118890" y="500761"/>
                </a:lnTo>
                <a:lnTo>
                  <a:pt x="129540" y="488188"/>
                </a:lnTo>
                <a:lnTo>
                  <a:pt x="77702" y="487781"/>
                </a:lnTo>
                <a:close/>
              </a:path>
              <a:path w="133350" h="565785">
                <a:moveTo>
                  <a:pt x="55139" y="77622"/>
                </a:moveTo>
                <a:lnTo>
                  <a:pt x="51794" y="487578"/>
                </a:lnTo>
                <a:lnTo>
                  <a:pt x="77702" y="487781"/>
                </a:lnTo>
                <a:lnTo>
                  <a:pt x="81047" y="77825"/>
                </a:lnTo>
                <a:lnTo>
                  <a:pt x="55139" y="77622"/>
                </a:lnTo>
                <a:close/>
              </a:path>
              <a:path w="133350" h="565785">
                <a:moveTo>
                  <a:pt x="121701" y="64643"/>
                </a:moveTo>
                <a:lnTo>
                  <a:pt x="55245" y="64643"/>
                </a:lnTo>
                <a:lnTo>
                  <a:pt x="81153" y="64897"/>
                </a:lnTo>
                <a:lnTo>
                  <a:pt x="81047" y="77825"/>
                </a:lnTo>
                <a:lnTo>
                  <a:pt x="132842" y="78232"/>
                </a:lnTo>
                <a:lnTo>
                  <a:pt x="121701" y="64643"/>
                </a:lnTo>
                <a:close/>
              </a:path>
              <a:path w="133350" h="565785">
                <a:moveTo>
                  <a:pt x="55245" y="64643"/>
                </a:moveTo>
                <a:lnTo>
                  <a:pt x="55139" y="77622"/>
                </a:lnTo>
                <a:lnTo>
                  <a:pt x="81047" y="77825"/>
                </a:lnTo>
                <a:lnTo>
                  <a:pt x="81153" y="64897"/>
                </a:lnTo>
                <a:lnTo>
                  <a:pt x="55245" y="64643"/>
                </a:lnTo>
                <a:close/>
              </a:path>
              <a:path w="133350" h="565785">
                <a:moveTo>
                  <a:pt x="68707" y="0"/>
                </a:moveTo>
                <a:lnTo>
                  <a:pt x="3302" y="77215"/>
                </a:lnTo>
                <a:lnTo>
                  <a:pt x="55139" y="77622"/>
                </a:lnTo>
                <a:lnTo>
                  <a:pt x="55245" y="64643"/>
                </a:lnTo>
                <a:lnTo>
                  <a:pt x="121701" y="64643"/>
                </a:lnTo>
                <a:lnTo>
                  <a:pt x="687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89207" y="1887473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6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5" y="255270"/>
                </a:lnTo>
                <a:lnTo>
                  <a:pt x="51816" y="255270"/>
                </a:lnTo>
                <a:lnTo>
                  <a:pt x="51816" y="242315"/>
                </a:lnTo>
                <a:close/>
              </a:path>
              <a:path w="129540" h="320039">
                <a:moveTo>
                  <a:pt x="77724" y="64770"/>
                </a:moveTo>
                <a:lnTo>
                  <a:pt x="51816" y="64770"/>
                </a:lnTo>
                <a:lnTo>
                  <a:pt x="51816" y="255270"/>
                </a:lnTo>
                <a:lnTo>
                  <a:pt x="77724" y="255270"/>
                </a:lnTo>
                <a:lnTo>
                  <a:pt x="77724" y="64770"/>
                </a:lnTo>
                <a:close/>
              </a:path>
              <a:path w="129540" h="320039">
                <a:moveTo>
                  <a:pt x="129540" y="242315"/>
                </a:moveTo>
                <a:lnTo>
                  <a:pt x="77724" y="242315"/>
                </a:lnTo>
                <a:lnTo>
                  <a:pt x="77724" y="255270"/>
                </a:lnTo>
                <a:lnTo>
                  <a:pt x="118745" y="255270"/>
                </a:lnTo>
                <a:lnTo>
                  <a:pt x="129540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0039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47347" y="4014978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5">
                <a:moveTo>
                  <a:pt x="51816" y="275844"/>
                </a:moveTo>
                <a:lnTo>
                  <a:pt x="0" y="275844"/>
                </a:lnTo>
                <a:lnTo>
                  <a:pt x="64770" y="353568"/>
                </a:lnTo>
                <a:lnTo>
                  <a:pt x="118745" y="288798"/>
                </a:lnTo>
                <a:lnTo>
                  <a:pt x="51816" y="288798"/>
                </a:lnTo>
                <a:lnTo>
                  <a:pt x="51816" y="275844"/>
                </a:lnTo>
                <a:close/>
              </a:path>
              <a:path w="129540" h="353695">
                <a:moveTo>
                  <a:pt x="77724" y="64770"/>
                </a:moveTo>
                <a:lnTo>
                  <a:pt x="51816" y="64770"/>
                </a:lnTo>
                <a:lnTo>
                  <a:pt x="51816" y="288798"/>
                </a:lnTo>
                <a:lnTo>
                  <a:pt x="77724" y="288798"/>
                </a:lnTo>
                <a:lnTo>
                  <a:pt x="77724" y="64770"/>
                </a:lnTo>
                <a:close/>
              </a:path>
              <a:path w="129540" h="353695">
                <a:moveTo>
                  <a:pt x="129540" y="275844"/>
                </a:moveTo>
                <a:lnTo>
                  <a:pt x="77724" y="275844"/>
                </a:lnTo>
                <a:lnTo>
                  <a:pt x="77724" y="288798"/>
                </a:lnTo>
                <a:lnTo>
                  <a:pt x="118745" y="288798"/>
                </a:lnTo>
                <a:lnTo>
                  <a:pt x="129540" y="275844"/>
                </a:lnTo>
                <a:close/>
              </a:path>
              <a:path w="129540" h="35369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5369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48755" y="4360164"/>
            <a:ext cx="742315" cy="1736089"/>
          </a:xfrm>
          <a:prstGeom prst="rect">
            <a:avLst/>
          </a:prstGeom>
          <a:solidFill>
            <a:srgbClr val="855D5D"/>
          </a:solidFill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91706" y="5260847"/>
            <a:ext cx="414655" cy="129539"/>
          </a:xfrm>
          <a:custGeom>
            <a:avLst/>
            <a:gdLst/>
            <a:ahLst/>
            <a:cxnLst/>
            <a:rect l="l" t="t" r="r" b="b"/>
            <a:pathLst>
              <a:path w="414654" h="129539">
                <a:moveTo>
                  <a:pt x="77724" y="0"/>
                </a:moveTo>
                <a:lnTo>
                  <a:pt x="0" y="64769"/>
                </a:lnTo>
                <a:lnTo>
                  <a:pt x="77724" y="129539"/>
                </a:lnTo>
                <a:lnTo>
                  <a:pt x="77724" y="77723"/>
                </a:lnTo>
                <a:lnTo>
                  <a:pt x="64770" y="77723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0"/>
                </a:lnTo>
                <a:close/>
              </a:path>
              <a:path w="414654" h="129539">
                <a:moveTo>
                  <a:pt x="336803" y="0"/>
                </a:moveTo>
                <a:lnTo>
                  <a:pt x="336803" y="129539"/>
                </a:lnTo>
                <a:lnTo>
                  <a:pt x="398983" y="77723"/>
                </a:lnTo>
                <a:lnTo>
                  <a:pt x="349758" y="77723"/>
                </a:lnTo>
                <a:lnTo>
                  <a:pt x="349758" y="51815"/>
                </a:lnTo>
                <a:lnTo>
                  <a:pt x="398983" y="51815"/>
                </a:lnTo>
                <a:lnTo>
                  <a:pt x="336803" y="0"/>
                </a:lnTo>
                <a:close/>
              </a:path>
              <a:path w="414654" h="129539">
                <a:moveTo>
                  <a:pt x="77724" y="51815"/>
                </a:moveTo>
                <a:lnTo>
                  <a:pt x="64770" y="51815"/>
                </a:lnTo>
                <a:lnTo>
                  <a:pt x="64770" y="77723"/>
                </a:lnTo>
                <a:lnTo>
                  <a:pt x="77724" y="77723"/>
                </a:lnTo>
                <a:lnTo>
                  <a:pt x="77724" y="51815"/>
                </a:lnTo>
                <a:close/>
              </a:path>
              <a:path w="414654" h="129539">
                <a:moveTo>
                  <a:pt x="336803" y="51815"/>
                </a:moveTo>
                <a:lnTo>
                  <a:pt x="77724" y="51815"/>
                </a:lnTo>
                <a:lnTo>
                  <a:pt x="77724" y="77723"/>
                </a:lnTo>
                <a:lnTo>
                  <a:pt x="336803" y="77723"/>
                </a:lnTo>
                <a:lnTo>
                  <a:pt x="336803" y="51815"/>
                </a:lnTo>
                <a:close/>
              </a:path>
              <a:path w="414654" h="129539">
                <a:moveTo>
                  <a:pt x="398983" y="51815"/>
                </a:moveTo>
                <a:lnTo>
                  <a:pt x="349758" y="51815"/>
                </a:lnTo>
                <a:lnTo>
                  <a:pt x="349758" y="77723"/>
                </a:lnTo>
                <a:lnTo>
                  <a:pt x="398983" y="77723"/>
                </a:lnTo>
                <a:lnTo>
                  <a:pt x="414527" y="64769"/>
                </a:lnTo>
                <a:lnTo>
                  <a:pt x="398983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4904" y="3999738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5">
                <a:moveTo>
                  <a:pt x="51816" y="275844"/>
                </a:moveTo>
                <a:lnTo>
                  <a:pt x="0" y="275844"/>
                </a:lnTo>
                <a:lnTo>
                  <a:pt x="64770" y="353568"/>
                </a:lnTo>
                <a:lnTo>
                  <a:pt x="118745" y="288798"/>
                </a:lnTo>
                <a:lnTo>
                  <a:pt x="51816" y="288798"/>
                </a:lnTo>
                <a:lnTo>
                  <a:pt x="51816" y="275844"/>
                </a:lnTo>
                <a:close/>
              </a:path>
              <a:path w="129540" h="353695">
                <a:moveTo>
                  <a:pt x="77724" y="64769"/>
                </a:moveTo>
                <a:lnTo>
                  <a:pt x="51816" y="64769"/>
                </a:lnTo>
                <a:lnTo>
                  <a:pt x="51816" y="288798"/>
                </a:lnTo>
                <a:lnTo>
                  <a:pt x="77724" y="288798"/>
                </a:lnTo>
                <a:lnTo>
                  <a:pt x="77724" y="64769"/>
                </a:lnTo>
                <a:close/>
              </a:path>
              <a:path w="129540" h="353695">
                <a:moveTo>
                  <a:pt x="129540" y="275844"/>
                </a:moveTo>
                <a:lnTo>
                  <a:pt x="77724" y="275844"/>
                </a:lnTo>
                <a:lnTo>
                  <a:pt x="77724" y="288798"/>
                </a:lnTo>
                <a:lnTo>
                  <a:pt x="118745" y="288798"/>
                </a:lnTo>
                <a:lnTo>
                  <a:pt x="129540" y="275844"/>
                </a:lnTo>
                <a:close/>
              </a:path>
              <a:path w="129540" h="35369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5369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46618" y="2929889"/>
            <a:ext cx="132715" cy="1431290"/>
          </a:xfrm>
          <a:custGeom>
            <a:avLst/>
            <a:gdLst/>
            <a:ahLst/>
            <a:cxnLst/>
            <a:rect l="l" t="t" r="r" b="b"/>
            <a:pathLst>
              <a:path w="132715" h="1431289">
                <a:moveTo>
                  <a:pt x="0" y="1353185"/>
                </a:moveTo>
                <a:lnTo>
                  <a:pt x="64642" y="1431036"/>
                </a:lnTo>
                <a:lnTo>
                  <a:pt x="118812" y="1366266"/>
                </a:lnTo>
                <a:lnTo>
                  <a:pt x="51815" y="1366266"/>
                </a:lnTo>
                <a:lnTo>
                  <a:pt x="51843" y="1353286"/>
                </a:lnTo>
                <a:lnTo>
                  <a:pt x="0" y="1353185"/>
                </a:lnTo>
                <a:close/>
              </a:path>
              <a:path w="132715" h="1431289">
                <a:moveTo>
                  <a:pt x="51843" y="1353286"/>
                </a:moveTo>
                <a:lnTo>
                  <a:pt x="51815" y="1366266"/>
                </a:lnTo>
                <a:lnTo>
                  <a:pt x="77724" y="1366266"/>
                </a:lnTo>
                <a:lnTo>
                  <a:pt x="77751" y="1353337"/>
                </a:lnTo>
                <a:lnTo>
                  <a:pt x="51843" y="1353286"/>
                </a:lnTo>
                <a:close/>
              </a:path>
              <a:path w="132715" h="1431289">
                <a:moveTo>
                  <a:pt x="77751" y="1353337"/>
                </a:moveTo>
                <a:lnTo>
                  <a:pt x="77724" y="1366266"/>
                </a:lnTo>
                <a:lnTo>
                  <a:pt x="118812" y="1366266"/>
                </a:lnTo>
                <a:lnTo>
                  <a:pt x="129539" y="1353439"/>
                </a:lnTo>
                <a:lnTo>
                  <a:pt x="77751" y="1353337"/>
                </a:lnTo>
                <a:close/>
              </a:path>
              <a:path w="132715" h="1431289">
                <a:moveTo>
                  <a:pt x="54582" y="77698"/>
                </a:moveTo>
                <a:lnTo>
                  <a:pt x="51843" y="1353286"/>
                </a:lnTo>
                <a:lnTo>
                  <a:pt x="77751" y="1353337"/>
                </a:lnTo>
                <a:lnTo>
                  <a:pt x="80490" y="77749"/>
                </a:lnTo>
                <a:lnTo>
                  <a:pt x="54582" y="77698"/>
                </a:lnTo>
                <a:close/>
              </a:path>
              <a:path w="132715" h="1431289">
                <a:moveTo>
                  <a:pt x="121472" y="64770"/>
                </a:moveTo>
                <a:lnTo>
                  <a:pt x="80517" y="64770"/>
                </a:lnTo>
                <a:lnTo>
                  <a:pt x="80490" y="77749"/>
                </a:lnTo>
                <a:lnTo>
                  <a:pt x="132333" y="77850"/>
                </a:lnTo>
                <a:lnTo>
                  <a:pt x="121472" y="64770"/>
                </a:lnTo>
                <a:close/>
              </a:path>
              <a:path w="132715" h="1431289">
                <a:moveTo>
                  <a:pt x="80517" y="64770"/>
                </a:moveTo>
                <a:lnTo>
                  <a:pt x="54609" y="64770"/>
                </a:lnTo>
                <a:lnTo>
                  <a:pt x="54582" y="77698"/>
                </a:lnTo>
                <a:lnTo>
                  <a:pt x="80490" y="77749"/>
                </a:lnTo>
                <a:lnTo>
                  <a:pt x="80517" y="64770"/>
                </a:lnTo>
                <a:close/>
              </a:path>
              <a:path w="132715" h="1431289">
                <a:moveTo>
                  <a:pt x="67690" y="0"/>
                </a:moveTo>
                <a:lnTo>
                  <a:pt x="2794" y="77597"/>
                </a:lnTo>
                <a:lnTo>
                  <a:pt x="54582" y="77698"/>
                </a:lnTo>
                <a:lnTo>
                  <a:pt x="54609" y="64770"/>
                </a:lnTo>
                <a:lnTo>
                  <a:pt x="121472" y="64770"/>
                </a:lnTo>
                <a:lnTo>
                  <a:pt x="67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1269" y="2929889"/>
            <a:ext cx="133985" cy="1431290"/>
          </a:xfrm>
          <a:custGeom>
            <a:avLst/>
            <a:gdLst/>
            <a:ahLst/>
            <a:cxnLst/>
            <a:rect l="l" t="t" r="r" b="b"/>
            <a:pathLst>
              <a:path w="133984" h="1431289">
                <a:moveTo>
                  <a:pt x="0" y="1353058"/>
                </a:moveTo>
                <a:lnTo>
                  <a:pt x="64515" y="1431036"/>
                </a:lnTo>
                <a:lnTo>
                  <a:pt x="118880" y="1366266"/>
                </a:lnTo>
                <a:lnTo>
                  <a:pt x="51815" y="1366266"/>
                </a:lnTo>
                <a:lnTo>
                  <a:pt x="51856" y="1353261"/>
                </a:lnTo>
                <a:lnTo>
                  <a:pt x="0" y="1353058"/>
                </a:lnTo>
                <a:close/>
              </a:path>
              <a:path w="133984" h="1431289">
                <a:moveTo>
                  <a:pt x="51856" y="1353261"/>
                </a:moveTo>
                <a:lnTo>
                  <a:pt x="51815" y="1366266"/>
                </a:lnTo>
                <a:lnTo>
                  <a:pt x="77724" y="1366266"/>
                </a:lnTo>
                <a:lnTo>
                  <a:pt x="77764" y="1353362"/>
                </a:lnTo>
                <a:lnTo>
                  <a:pt x="51856" y="1353261"/>
                </a:lnTo>
                <a:close/>
              </a:path>
              <a:path w="133984" h="1431289">
                <a:moveTo>
                  <a:pt x="77764" y="1353362"/>
                </a:moveTo>
                <a:lnTo>
                  <a:pt x="77724" y="1366266"/>
                </a:lnTo>
                <a:lnTo>
                  <a:pt x="118880" y="1366266"/>
                </a:lnTo>
                <a:lnTo>
                  <a:pt x="129539" y="1353566"/>
                </a:lnTo>
                <a:lnTo>
                  <a:pt x="77764" y="1353362"/>
                </a:lnTo>
                <a:close/>
              </a:path>
              <a:path w="133984" h="1431289">
                <a:moveTo>
                  <a:pt x="55839" y="77673"/>
                </a:moveTo>
                <a:lnTo>
                  <a:pt x="51856" y="1353261"/>
                </a:lnTo>
                <a:lnTo>
                  <a:pt x="77764" y="1353362"/>
                </a:lnTo>
                <a:lnTo>
                  <a:pt x="81747" y="77774"/>
                </a:lnTo>
                <a:lnTo>
                  <a:pt x="55839" y="77673"/>
                </a:lnTo>
                <a:close/>
              </a:path>
              <a:path w="133984" h="1431289">
                <a:moveTo>
                  <a:pt x="122676" y="64770"/>
                </a:moveTo>
                <a:lnTo>
                  <a:pt x="81787" y="64770"/>
                </a:lnTo>
                <a:lnTo>
                  <a:pt x="81747" y="77774"/>
                </a:lnTo>
                <a:lnTo>
                  <a:pt x="133603" y="77977"/>
                </a:lnTo>
                <a:lnTo>
                  <a:pt x="122676" y="64770"/>
                </a:lnTo>
                <a:close/>
              </a:path>
              <a:path w="133984" h="1431289">
                <a:moveTo>
                  <a:pt x="81787" y="64770"/>
                </a:moveTo>
                <a:lnTo>
                  <a:pt x="55879" y="64770"/>
                </a:lnTo>
                <a:lnTo>
                  <a:pt x="55839" y="77673"/>
                </a:lnTo>
                <a:lnTo>
                  <a:pt x="81747" y="77774"/>
                </a:lnTo>
                <a:lnTo>
                  <a:pt x="81787" y="64770"/>
                </a:lnTo>
                <a:close/>
              </a:path>
              <a:path w="133984" h="1431289">
                <a:moveTo>
                  <a:pt x="69087" y="0"/>
                </a:moveTo>
                <a:lnTo>
                  <a:pt x="4063" y="77470"/>
                </a:lnTo>
                <a:lnTo>
                  <a:pt x="55839" y="77673"/>
                </a:lnTo>
                <a:lnTo>
                  <a:pt x="55879" y="64770"/>
                </a:lnTo>
                <a:lnTo>
                  <a:pt x="122676" y="64770"/>
                </a:lnTo>
                <a:lnTo>
                  <a:pt x="69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62158" y="2929889"/>
            <a:ext cx="132715" cy="1431290"/>
          </a:xfrm>
          <a:custGeom>
            <a:avLst/>
            <a:gdLst/>
            <a:ahLst/>
            <a:cxnLst/>
            <a:rect l="l" t="t" r="r" b="b"/>
            <a:pathLst>
              <a:path w="132715" h="1431289">
                <a:moveTo>
                  <a:pt x="0" y="1353185"/>
                </a:moveTo>
                <a:lnTo>
                  <a:pt x="64643" y="1431036"/>
                </a:lnTo>
                <a:lnTo>
                  <a:pt x="118812" y="1366266"/>
                </a:lnTo>
                <a:lnTo>
                  <a:pt x="51816" y="1366266"/>
                </a:lnTo>
                <a:lnTo>
                  <a:pt x="51843" y="1353286"/>
                </a:lnTo>
                <a:lnTo>
                  <a:pt x="0" y="1353185"/>
                </a:lnTo>
                <a:close/>
              </a:path>
              <a:path w="132715" h="1431289">
                <a:moveTo>
                  <a:pt x="51843" y="1353286"/>
                </a:moveTo>
                <a:lnTo>
                  <a:pt x="51816" y="1366266"/>
                </a:lnTo>
                <a:lnTo>
                  <a:pt x="77724" y="1366266"/>
                </a:lnTo>
                <a:lnTo>
                  <a:pt x="77751" y="1353337"/>
                </a:lnTo>
                <a:lnTo>
                  <a:pt x="51843" y="1353286"/>
                </a:lnTo>
                <a:close/>
              </a:path>
              <a:path w="132715" h="1431289">
                <a:moveTo>
                  <a:pt x="77751" y="1353337"/>
                </a:moveTo>
                <a:lnTo>
                  <a:pt x="77724" y="1366266"/>
                </a:lnTo>
                <a:lnTo>
                  <a:pt x="118812" y="1366266"/>
                </a:lnTo>
                <a:lnTo>
                  <a:pt x="129540" y="1353439"/>
                </a:lnTo>
                <a:lnTo>
                  <a:pt x="77751" y="1353337"/>
                </a:lnTo>
                <a:close/>
              </a:path>
              <a:path w="132715" h="1431289">
                <a:moveTo>
                  <a:pt x="54582" y="77698"/>
                </a:moveTo>
                <a:lnTo>
                  <a:pt x="51843" y="1353286"/>
                </a:lnTo>
                <a:lnTo>
                  <a:pt x="77751" y="1353337"/>
                </a:lnTo>
                <a:lnTo>
                  <a:pt x="80490" y="77749"/>
                </a:lnTo>
                <a:lnTo>
                  <a:pt x="54582" y="77698"/>
                </a:lnTo>
                <a:close/>
              </a:path>
              <a:path w="132715" h="1431289">
                <a:moveTo>
                  <a:pt x="121472" y="64770"/>
                </a:moveTo>
                <a:lnTo>
                  <a:pt x="80518" y="64770"/>
                </a:lnTo>
                <a:lnTo>
                  <a:pt x="80490" y="77749"/>
                </a:lnTo>
                <a:lnTo>
                  <a:pt x="132334" y="77850"/>
                </a:lnTo>
                <a:lnTo>
                  <a:pt x="121472" y="64770"/>
                </a:lnTo>
                <a:close/>
              </a:path>
              <a:path w="132715" h="1431289">
                <a:moveTo>
                  <a:pt x="80518" y="64770"/>
                </a:moveTo>
                <a:lnTo>
                  <a:pt x="54610" y="64770"/>
                </a:lnTo>
                <a:lnTo>
                  <a:pt x="54582" y="77698"/>
                </a:lnTo>
                <a:lnTo>
                  <a:pt x="80490" y="77749"/>
                </a:lnTo>
                <a:lnTo>
                  <a:pt x="80518" y="64770"/>
                </a:lnTo>
                <a:close/>
              </a:path>
              <a:path w="132715" h="1431289">
                <a:moveTo>
                  <a:pt x="67691" y="0"/>
                </a:moveTo>
                <a:lnTo>
                  <a:pt x="2794" y="77597"/>
                </a:lnTo>
                <a:lnTo>
                  <a:pt x="54582" y="77698"/>
                </a:lnTo>
                <a:lnTo>
                  <a:pt x="54610" y="64770"/>
                </a:lnTo>
                <a:lnTo>
                  <a:pt x="121472" y="64770"/>
                </a:lnTo>
                <a:lnTo>
                  <a:pt x="67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08333" y="2929889"/>
            <a:ext cx="133985" cy="1431290"/>
          </a:xfrm>
          <a:custGeom>
            <a:avLst/>
            <a:gdLst/>
            <a:ahLst/>
            <a:cxnLst/>
            <a:rect l="l" t="t" r="r" b="b"/>
            <a:pathLst>
              <a:path w="133984" h="1431289">
                <a:moveTo>
                  <a:pt x="0" y="1353058"/>
                </a:moveTo>
                <a:lnTo>
                  <a:pt x="64516" y="1431036"/>
                </a:lnTo>
                <a:lnTo>
                  <a:pt x="118880" y="1366266"/>
                </a:lnTo>
                <a:lnTo>
                  <a:pt x="51816" y="1366266"/>
                </a:lnTo>
                <a:lnTo>
                  <a:pt x="51856" y="1353261"/>
                </a:lnTo>
                <a:lnTo>
                  <a:pt x="0" y="1353058"/>
                </a:lnTo>
                <a:close/>
              </a:path>
              <a:path w="133984" h="1431289">
                <a:moveTo>
                  <a:pt x="51856" y="1353261"/>
                </a:moveTo>
                <a:lnTo>
                  <a:pt x="51816" y="1366266"/>
                </a:lnTo>
                <a:lnTo>
                  <a:pt x="77724" y="1366266"/>
                </a:lnTo>
                <a:lnTo>
                  <a:pt x="77764" y="1353362"/>
                </a:lnTo>
                <a:lnTo>
                  <a:pt x="51856" y="1353261"/>
                </a:lnTo>
                <a:close/>
              </a:path>
              <a:path w="133984" h="1431289">
                <a:moveTo>
                  <a:pt x="77764" y="1353362"/>
                </a:moveTo>
                <a:lnTo>
                  <a:pt x="77724" y="1366266"/>
                </a:lnTo>
                <a:lnTo>
                  <a:pt x="118880" y="1366266"/>
                </a:lnTo>
                <a:lnTo>
                  <a:pt x="129540" y="1353566"/>
                </a:lnTo>
                <a:lnTo>
                  <a:pt x="77764" y="1353362"/>
                </a:lnTo>
                <a:close/>
              </a:path>
              <a:path w="133984" h="1431289">
                <a:moveTo>
                  <a:pt x="55839" y="77673"/>
                </a:moveTo>
                <a:lnTo>
                  <a:pt x="51856" y="1353261"/>
                </a:lnTo>
                <a:lnTo>
                  <a:pt x="77764" y="1353362"/>
                </a:lnTo>
                <a:lnTo>
                  <a:pt x="81747" y="77774"/>
                </a:lnTo>
                <a:lnTo>
                  <a:pt x="55839" y="77673"/>
                </a:lnTo>
                <a:close/>
              </a:path>
              <a:path w="133984" h="1431289">
                <a:moveTo>
                  <a:pt x="122676" y="64770"/>
                </a:moveTo>
                <a:lnTo>
                  <a:pt x="81788" y="64770"/>
                </a:lnTo>
                <a:lnTo>
                  <a:pt x="81747" y="77774"/>
                </a:lnTo>
                <a:lnTo>
                  <a:pt x="133604" y="77977"/>
                </a:lnTo>
                <a:lnTo>
                  <a:pt x="122676" y="64770"/>
                </a:lnTo>
                <a:close/>
              </a:path>
              <a:path w="133984" h="1431289">
                <a:moveTo>
                  <a:pt x="81788" y="64770"/>
                </a:moveTo>
                <a:lnTo>
                  <a:pt x="55880" y="64770"/>
                </a:lnTo>
                <a:lnTo>
                  <a:pt x="55839" y="77673"/>
                </a:lnTo>
                <a:lnTo>
                  <a:pt x="81747" y="77774"/>
                </a:lnTo>
                <a:lnTo>
                  <a:pt x="81788" y="64770"/>
                </a:lnTo>
                <a:close/>
              </a:path>
              <a:path w="133984" h="1431289">
                <a:moveTo>
                  <a:pt x="69088" y="0"/>
                </a:moveTo>
                <a:lnTo>
                  <a:pt x="4064" y="77470"/>
                </a:lnTo>
                <a:lnTo>
                  <a:pt x="55839" y="77673"/>
                </a:lnTo>
                <a:lnTo>
                  <a:pt x="55880" y="64770"/>
                </a:lnTo>
                <a:lnTo>
                  <a:pt x="122676" y="64770"/>
                </a:lnTo>
                <a:lnTo>
                  <a:pt x="69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6ACEA71E-18CE-4F0E-890D-E010EE336B17}"/>
              </a:ext>
            </a:extLst>
          </p:cNvPr>
          <p:cNvSpPr txBox="1"/>
          <p:nvPr/>
        </p:nvSpPr>
        <p:spPr>
          <a:xfrm>
            <a:off x="10385043" y="3645534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8828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Acknowledgements and Further</a:t>
            </a:r>
            <a:r>
              <a:rPr sz="3200" spc="-60" dirty="0"/>
              <a:t> </a:t>
            </a:r>
            <a:r>
              <a:rPr sz="3200" dirty="0"/>
              <a:t>Reading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130935"/>
            <a:ext cx="10064750" cy="35515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33755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2"/>
              </a:rPr>
              <a:t>http://devblogs.nvidia.com/parallelforall/cuda-pro-tip-kepler-  texture-objects-improve-performance-and-flexibility/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30" dirty="0">
                <a:latin typeface="Calibri"/>
                <a:cs typeface="Calibri"/>
              </a:rPr>
              <a:t>Mike </a:t>
            </a:r>
            <a:r>
              <a:rPr sz="2800" spc="-5" dirty="0">
                <a:latin typeface="Calibri"/>
                <a:cs typeface="Calibri"/>
              </a:rPr>
              <a:t>Giles </a:t>
            </a:r>
            <a:r>
              <a:rPr sz="2800" spc="-20" dirty="0">
                <a:latin typeface="Calibri"/>
                <a:cs typeface="Calibri"/>
              </a:rPr>
              <a:t>(Oxford):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Memory and </a:t>
            </a:r>
            <a:r>
              <a:rPr sz="2800" spc="-25" dirty="0">
                <a:latin typeface="Calibri"/>
                <a:cs typeface="Calibri"/>
              </a:rPr>
              <a:t>Variable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https://people.maths.ox.ac.uk/gilesm/cuda/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Jared </a:t>
            </a:r>
            <a:r>
              <a:rPr sz="2800" spc="-15" dirty="0">
                <a:latin typeface="Calibri"/>
                <a:cs typeface="Calibri"/>
              </a:rPr>
              <a:t>Hoberock: CUDA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Memories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34"/>
              </a:spcBef>
              <a:buClr>
                <a:srgbClr val="000000"/>
              </a:buClr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4"/>
              </a:rPr>
              <a:t>https://code.google.com/p/stanford-cs193g-sp2010/wiki/ClassSchedule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CUDA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Guide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5"/>
              </a:rPr>
              <a:t>http://docs.nvidia.com/cuda/cuda-c-programming-guide/#texture-memory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400557"/>
            <a:ext cx="56362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/>
              <a:t>局部内存（</a:t>
            </a:r>
            <a:r>
              <a:rPr sz="3200" dirty="0"/>
              <a:t>Local</a:t>
            </a:r>
            <a:r>
              <a:rPr sz="3200" spc="-60" dirty="0"/>
              <a:t> </a:t>
            </a:r>
            <a:r>
              <a:rPr sz="3200" spc="-5" dirty="0"/>
              <a:t>Memory</a:t>
            </a:r>
            <a:r>
              <a:rPr lang="zh-CN" altLang="en-US" sz="3200" spc="-5" dirty="0"/>
              <a:t>）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31354" y="2209800"/>
            <a:ext cx="5362943" cy="202106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4165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b="1" spc="-5" dirty="0">
                <a:latin typeface="Calibri"/>
                <a:cs typeface="Calibri"/>
              </a:rPr>
              <a:t>局部内存（</a:t>
            </a:r>
            <a:r>
              <a:rPr sz="2800" b="1" spc="-5" dirty="0">
                <a:latin typeface="Calibri"/>
                <a:cs typeface="Calibri"/>
              </a:rPr>
              <a:t>Local memory</a:t>
            </a:r>
            <a:r>
              <a:rPr lang="zh-CN" altLang="en-US" sz="2800" b="1" spc="-5" dirty="0">
                <a:latin typeface="Calibri"/>
                <a:cs typeface="Calibri"/>
              </a:rPr>
              <a:t>）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(Thread-Local  </a:t>
            </a:r>
            <a:r>
              <a:rPr sz="2800" b="1" spc="-5" dirty="0">
                <a:latin typeface="Calibri"/>
                <a:cs typeface="Calibri"/>
              </a:rPr>
              <a:t>Global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Memory)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Read/Write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thread</a:t>
            </a:r>
            <a:endParaRPr sz="2400" dirty="0">
              <a:latin typeface="Calibri"/>
              <a:cs typeface="Calibri"/>
            </a:endParaRPr>
          </a:p>
          <a:p>
            <a:pPr marL="698500" marR="23558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000" spc="-10" dirty="0">
                <a:latin typeface="Calibri"/>
                <a:cs typeface="Calibri"/>
              </a:rPr>
              <a:t>局部缓存跟全局内存在同一块存储区</a:t>
            </a:r>
            <a:endParaRPr sz="2000" spc="-1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000" spc="-10" dirty="0">
                <a:latin typeface="Calibri"/>
                <a:cs typeface="Calibri"/>
              </a:rPr>
              <a:t>局部内存有很高的延迟和较低的带宽</a:t>
            </a:r>
            <a:endParaRPr lang="en-US" altLang="zh-CN" sz="2000" spc="-1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0132" y="1223772"/>
            <a:ext cx="5097780" cy="4277995"/>
          </a:xfrm>
          <a:custGeom>
            <a:avLst/>
            <a:gdLst/>
            <a:ahLst/>
            <a:cxnLst/>
            <a:rect l="l" t="t" r="r" b="b"/>
            <a:pathLst>
              <a:path w="5097780" h="4277995">
                <a:moveTo>
                  <a:pt x="0" y="4277868"/>
                </a:moveTo>
                <a:lnTo>
                  <a:pt x="5097779" y="4277868"/>
                </a:lnTo>
                <a:lnTo>
                  <a:pt x="5097779" y="0"/>
                </a:lnTo>
                <a:lnTo>
                  <a:pt x="0" y="0"/>
                </a:lnTo>
                <a:lnTo>
                  <a:pt x="0" y="4277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0132" y="1223772"/>
            <a:ext cx="5097780" cy="4277995"/>
          </a:xfrm>
          <a:prstGeom prst="rect">
            <a:avLst/>
          </a:prstGeom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847090">
              <a:lnSpc>
                <a:spcPct val="100000"/>
              </a:lnSpc>
              <a:spcBef>
                <a:spcPts val="180"/>
              </a:spcBef>
              <a:tabLst>
                <a:tab pos="334645" algn="l"/>
                <a:tab pos="1424940" algn="l"/>
              </a:tabLst>
            </a:pPr>
            <a:r>
              <a:rPr sz="4200" b="1" u="sng" spc="-7" baseline="-793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600" spc="-5" dirty="0">
                <a:latin typeface="Courier New"/>
                <a:cs typeface="Courier New"/>
              </a:rPr>
              <a:t>global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latin typeface="Courier New"/>
                <a:cs typeface="Courier New"/>
              </a:rPr>
              <a:t>void localMemoryExample  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input)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579120" marR="3776979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b;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index;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579120" marR="23120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myArray1[4];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myArray2[4];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myArray3[100];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579120" marR="12128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index = input[threadIdx.x]; 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myArray1[0];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b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myArray2[index];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8968" y="5566968"/>
            <a:ext cx="179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non </a:t>
            </a:r>
            <a:r>
              <a:rPr sz="1800" spc="-15" dirty="0">
                <a:latin typeface="Calibri"/>
                <a:cs typeface="Calibri"/>
              </a:rPr>
              <a:t>constant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83623" y="4924044"/>
            <a:ext cx="780415" cy="813435"/>
          </a:xfrm>
          <a:custGeom>
            <a:avLst/>
            <a:gdLst/>
            <a:ahLst/>
            <a:cxnLst/>
            <a:rect l="l" t="t" r="r" b="b"/>
            <a:pathLst>
              <a:path w="780415" h="813435">
                <a:moveTo>
                  <a:pt x="57336" y="50602"/>
                </a:moveTo>
                <a:lnTo>
                  <a:pt x="48202" y="59377"/>
                </a:lnTo>
                <a:lnTo>
                  <a:pt x="771017" y="813307"/>
                </a:lnTo>
                <a:lnTo>
                  <a:pt x="780287" y="804519"/>
                </a:lnTo>
                <a:lnTo>
                  <a:pt x="57336" y="50602"/>
                </a:lnTo>
                <a:close/>
              </a:path>
              <a:path w="780415" h="813435">
                <a:moveTo>
                  <a:pt x="0" y="0"/>
                </a:moveTo>
                <a:lnTo>
                  <a:pt x="25273" y="81406"/>
                </a:lnTo>
                <a:lnTo>
                  <a:pt x="48202" y="59377"/>
                </a:lnTo>
                <a:lnTo>
                  <a:pt x="39370" y="50164"/>
                </a:lnTo>
                <a:lnTo>
                  <a:pt x="48514" y="41401"/>
                </a:lnTo>
                <a:lnTo>
                  <a:pt x="66912" y="41401"/>
                </a:lnTo>
                <a:lnTo>
                  <a:pt x="80264" y="28574"/>
                </a:lnTo>
                <a:lnTo>
                  <a:pt x="0" y="0"/>
                </a:lnTo>
                <a:close/>
              </a:path>
              <a:path w="780415" h="813435">
                <a:moveTo>
                  <a:pt x="48514" y="41401"/>
                </a:moveTo>
                <a:lnTo>
                  <a:pt x="39370" y="50164"/>
                </a:lnTo>
                <a:lnTo>
                  <a:pt x="48202" y="59377"/>
                </a:lnTo>
                <a:lnTo>
                  <a:pt x="57336" y="50602"/>
                </a:lnTo>
                <a:lnTo>
                  <a:pt x="48514" y="41401"/>
                </a:lnTo>
                <a:close/>
              </a:path>
              <a:path w="780415" h="813435">
                <a:moveTo>
                  <a:pt x="66912" y="41401"/>
                </a:moveTo>
                <a:lnTo>
                  <a:pt x="48514" y="41401"/>
                </a:lnTo>
                <a:lnTo>
                  <a:pt x="57336" y="50602"/>
                </a:lnTo>
                <a:lnTo>
                  <a:pt x="66912" y="41401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400557"/>
            <a:ext cx="74898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10" dirty="0">
                <a:latin typeface="Calibri"/>
                <a:cs typeface="Calibri"/>
              </a:rPr>
              <a:t>存储器</a:t>
            </a:r>
            <a:r>
              <a:rPr lang="zh-CN" altLang="en-US" sz="3200" spc="-45" dirty="0"/>
              <a:t>延迟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94716"/>
            <a:ext cx="7805420" cy="885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存储器读取速度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lang="en-US" altLang="zh-CN"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chip </a:t>
            </a:r>
            <a:r>
              <a:rPr lang="zh-CN" altLang="en-US" sz="2400" dirty="0">
                <a:latin typeface="Calibri"/>
                <a:cs typeface="Calibri"/>
              </a:rPr>
              <a:t>缓存</a:t>
            </a:r>
            <a:r>
              <a:rPr lang="zh-CN" altLang="en-US" sz="2400" spc="-15" dirty="0">
                <a:latin typeface="Calibri"/>
                <a:cs typeface="Calibri"/>
              </a:rPr>
              <a:t>具有非常低的延迟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3941"/>
              </p:ext>
            </p:extLst>
          </p:nvPr>
        </p:nvGraphicFramePr>
        <p:xfrm>
          <a:off x="916937" y="2450099"/>
          <a:ext cx="5419090" cy="280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(cycles)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memory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~1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~1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cached)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200-800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68CF7D3-117A-478F-A11F-E1DC4827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168157"/>
            <a:ext cx="5331589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1464" y="365759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1464" y="365759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1093" y="393572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0711" y="673608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0711" y="673608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0341" y="702055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400557"/>
            <a:ext cx="3448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Maxwell/Pascal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7220711" y="5047488"/>
            <a:ext cx="4745990" cy="1574800"/>
          </a:xfrm>
          <a:custGeom>
            <a:avLst/>
            <a:gdLst/>
            <a:ahLst/>
            <a:cxnLst/>
            <a:rect l="l" t="t" r="r" b="b"/>
            <a:pathLst>
              <a:path w="4745990" h="1574800">
                <a:moveTo>
                  <a:pt x="0" y="1574292"/>
                </a:moveTo>
                <a:lnTo>
                  <a:pt x="4745736" y="1574292"/>
                </a:lnTo>
                <a:lnTo>
                  <a:pt x="4745736" y="0"/>
                </a:lnTo>
                <a:lnTo>
                  <a:pt x="0" y="0"/>
                </a:lnTo>
                <a:lnTo>
                  <a:pt x="0" y="15742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0711" y="5047488"/>
            <a:ext cx="4745990" cy="1574800"/>
          </a:xfrm>
          <a:prstGeom prst="rect">
            <a:avLst/>
          </a:prstGeom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GPU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00"/>
                </a:solidFill>
                <a:latin typeface="Arial"/>
                <a:cs typeface="Arial"/>
              </a:rPr>
              <a:t>DRAM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3864" y="2654807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3864" y="2654807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16367" y="2731388"/>
            <a:ext cx="772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3195" y="1830323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3195" y="1071372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9143" y="1495805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30768" y="1830323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0768" y="1071372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5192" y="1495805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48755" y="4360164"/>
            <a:ext cx="742315" cy="1736089"/>
          </a:xfrm>
          <a:prstGeom prst="rect">
            <a:avLst/>
          </a:prstGeom>
          <a:solidFill>
            <a:srgbClr val="855D5D"/>
          </a:solidFill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91706" y="5260847"/>
            <a:ext cx="414655" cy="129539"/>
          </a:xfrm>
          <a:custGeom>
            <a:avLst/>
            <a:gdLst/>
            <a:ahLst/>
            <a:cxnLst/>
            <a:rect l="l" t="t" r="r" b="b"/>
            <a:pathLst>
              <a:path w="414654" h="129539">
                <a:moveTo>
                  <a:pt x="77724" y="0"/>
                </a:moveTo>
                <a:lnTo>
                  <a:pt x="0" y="64769"/>
                </a:lnTo>
                <a:lnTo>
                  <a:pt x="77724" y="129539"/>
                </a:lnTo>
                <a:lnTo>
                  <a:pt x="77724" y="77723"/>
                </a:lnTo>
                <a:lnTo>
                  <a:pt x="64770" y="77723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0"/>
                </a:lnTo>
                <a:close/>
              </a:path>
              <a:path w="414654" h="129539">
                <a:moveTo>
                  <a:pt x="336803" y="0"/>
                </a:moveTo>
                <a:lnTo>
                  <a:pt x="336803" y="129539"/>
                </a:lnTo>
                <a:lnTo>
                  <a:pt x="398983" y="77723"/>
                </a:lnTo>
                <a:lnTo>
                  <a:pt x="349758" y="77723"/>
                </a:lnTo>
                <a:lnTo>
                  <a:pt x="349758" y="51815"/>
                </a:lnTo>
                <a:lnTo>
                  <a:pt x="398983" y="51815"/>
                </a:lnTo>
                <a:lnTo>
                  <a:pt x="336803" y="0"/>
                </a:lnTo>
                <a:close/>
              </a:path>
              <a:path w="414654" h="129539">
                <a:moveTo>
                  <a:pt x="77724" y="51815"/>
                </a:moveTo>
                <a:lnTo>
                  <a:pt x="64770" y="51815"/>
                </a:lnTo>
                <a:lnTo>
                  <a:pt x="64770" y="77723"/>
                </a:lnTo>
                <a:lnTo>
                  <a:pt x="77724" y="77723"/>
                </a:lnTo>
                <a:lnTo>
                  <a:pt x="77724" y="51815"/>
                </a:lnTo>
                <a:close/>
              </a:path>
              <a:path w="414654" h="129539">
                <a:moveTo>
                  <a:pt x="336803" y="51815"/>
                </a:moveTo>
                <a:lnTo>
                  <a:pt x="77724" y="51815"/>
                </a:lnTo>
                <a:lnTo>
                  <a:pt x="77724" y="77723"/>
                </a:lnTo>
                <a:lnTo>
                  <a:pt x="336803" y="77723"/>
                </a:lnTo>
                <a:lnTo>
                  <a:pt x="336803" y="51815"/>
                </a:lnTo>
                <a:close/>
              </a:path>
              <a:path w="414654" h="129539">
                <a:moveTo>
                  <a:pt x="398983" y="51815"/>
                </a:moveTo>
                <a:lnTo>
                  <a:pt x="349758" y="51815"/>
                </a:lnTo>
                <a:lnTo>
                  <a:pt x="349758" y="77723"/>
                </a:lnTo>
                <a:lnTo>
                  <a:pt x="398983" y="77723"/>
                </a:lnTo>
                <a:lnTo>
                  <a:pt x="414527" y="64769"/>
                </a:lnTo>
                <a:lnTo>
                  <a:pt x="398983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20711" y="4418076"/>
            <a:ext cx="4745990" cy="401320"/>
          </a:xfrm>
          <a:prstGeom prst="rect">
            <a:avLst/>
          </a:prstGeom>
          <a:solidFill>
            <a:srgbClr val="A18E6A"/>
          </a:solidFill>
          <a:ln w="12192">
            <a:solidFill>
              <a:srgbClr val="5F424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L2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3195" y="5324855"/>
            <a:ext cx="4538980" cy="54419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Global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3195" y="5916167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Constant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83195" y="6240779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5" dirty="0">
                <a:solidFill>
                  <a:srgbClr val="003300"/>
                </a:solidFill>
                <a:latin typeface="Calibri"/>
                <a:cs typeface="Calibri"/>
              </a:rPr>
              <a:t>Read-only/Texture</a:t>
            </a:r>
            <a:r>
              <a:rPr sz="1200" b="1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65492" y="2938272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3" y="239267"/>
                </a:lnTo>
                <a:lnTo>
                  <a:pt x="20741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5492" y="2938272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3" y="239267"/>
                </a:lnTo>
                <a:lnTo>
                  <a:pt x="20741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70826" y="2959354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63968" y="3197351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3968" y="3197351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70826" y="3217925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3968" y="3461003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2"/>
                </a:moveTo>
                <a:lnTo>
                  <a:pt x="2074164" y="240792"/>
                </a:lnTo>
                <a:lnTo>
                  <a:pt x="207416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3968" y="3461003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2"/>
                </a:moveTo>
                <a:lnTo>
                  <a:pt x="2074164" y="240792"/>
                </a:lnTo>
                <a:lnTo>
                  <a:pt x="207416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70826" y="3482466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38643" y="2536698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764" y="2536698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69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00188" y="2536698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5" y="1804415"/>
                </a:moveTo>
                <a:lnTo>
                  <a:pt x="0" y="1804415"/>
                </a:lnTo>
                <a:lnTo>
                  <a:pt x="64769" y="1882139"/>
                </a:lnTo>
                <a:lnTo>
                  <a:pt x="118744" y="1817370"/>
                </a:lnTo>
                <a:lnTo>
                  <a:pt x="51815" y="1817370"/>
                </a:lnTo>
                <a:lnTo>
                  <a:pt x="51815" y="1804415"/>
                </a:lnTo>
                <a:close/>
              </a:path>
              <a:path w="129540" h="1882139">
                <a:moveTo>
                  <a:pt x="77723" y="64769"/>
                </a:moveTo>
                <a:lnTo>
                  <a:pt x="51815" y="64769"/>
                </a:lnTo>
                <a:lnTo>
                  <a:pt x="51815" y="1817370"/>
                </a:lnTo>
                <a:lnTo>
                  <a:pt x="77723" y="1817370"/>
                </a:lnTo>
                <a:lnTo>
                  <a:pt x="77723" y="64769"/>
                </a:lnTo>
                <a:close/>
              </a:path>
              <a:path w="129540" h="1882139">
                <a:moveTo>
                  <a:pt x="129539" y="1804415"/>
                </a:moveTo>
                <a:lnTo>
                  <a:pt x="77723" y="1804415"/>
                </a:lnTo>
                <a:lnTo>
                  <a:pt x="77723" y="1817370"/>
                </a:lnTo>
                <a:lnTo>
                  <a:pt x="118744" y="1817370"/>
                </a:lnTo>
                <a:lnTo>
                  <a:pt x="129539" y="1804415"/>
                </a:lnTo>
                <a:close/>
              </a:path>
              <a:path w="129540" h="18821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1882139">
                <a:moveTo>
                  <a:pt x="118744" y="64769"/>
                </a:moveTo>
                <a:lnTo>
                  <a:pt x="77723" y="64769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2831" y="2536698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2779014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8947" y="2779014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83623" y="4819650"/>
            <a:ext cx="129539" cy="382905"/>
          </a:xfrm>
          <a:custGeom>
            <a:avLst/>
            <a:gdLst/>
            <a:ahLst/>
            <a:cxnLst/>
            <a:rect l="l" t="t" r="r" b="b"/>
            <a:pathLst>
              <a:path w="129540" h="382904">
                <a:moveTo>
                  <a:pt x="51816" y="304800"/>
                </a:moveTo>
                <a:lnTo>
                  <a:pt x="0" y="304800"/>
                </a:lnTo>
                <a:lnTo>
                  <a:pt x="64770" y="382524"/>
                </a:lnTo>
                <a:lnTo>
                  <a:pt x="118745" y="317754"/>
                </a:lnTo>
                <a:lnTo>
                  <a:pt x="51816" y="317754"/>
                </a:lnTo>
                <a:lnTo>
                  <a:pt x="51816" y="304800"/>
                </a:lnTo>
                <a:close/>
              </a:path>
              <a:path w="129540" h="382904">
                <a:moveTo>
                  <a:pt x="77724" y="64769"/>
                </a:moveTo>
                <a:lnTo>
                  <a:pt x="51816" y="64769"/>
                </a:lnTo>
                <a:lnTo>
                  <a:pt x="51816" y="317754"/>
                </a:lnTo>
                <a:lnTo>
                  <a:pt x="77724" y="317754"/>
                </a:lnTo>
                <a:lnTo>
                  <a:pt x="77724" y="64769"/>
                </a:lnTo>
                <a:close/>
              </a:path>
              <a:path w="129540" h="382904">
                <a:moveTo>
                  <a:pt x="129540" y="304800"/>
                </a:moveTo>
                <a:lnTo>
                  <a:pt x="77724" y="304800"/>
                </a:lnTo>
                <a:lnTo>
                  <a:pt x="77724" y="317754"/>
                </a:lnTo>
                <a:lnTo>
                  <a:pt x="118745" y="317754"/>
                </a:lnTo>
                <a:lnTo>
                  <a:pt x="129540" y="304800"/>
                </a:lnTo>
                <a:close/>
              </a:path>
              <a:path w="129540" h="3829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82904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24059" y="673608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24059" y="673608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03689" y="702055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(1,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695688" y="2654807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95688" y="2654807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419715" y="2731388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86543" y="1830323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86543" y="1071372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030968" y="1495805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832592" y="1830323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832592" y="1071372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178540" y="1495805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59695" y="2938272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59695" y="2938272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769602" y="2959354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767316" y="3197351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67316" y="3197351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769602" y="3217925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767316" y="3461003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2"/>
                </a:moveTo>
                <a:lnTo>
                  <a:pt x="2072639" y="240792"/>
                </a:lnTo>
                <a:lnTo>
                  <a:pt x="207263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67316" y="3461003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2"/>
                </a:moveTo>
                <a:lnTo>
                  <a:pt x="2072639" y="240792"/>
                </a:lnTo>
                <a:lnTo>
                  <a:pt x="207263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769602" y="3482466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840468" y="2536698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83111" y="2536698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6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5" y="255269"/>
                </a:lnTo>
                <a:lnTo>
                  <a:pt x="51816" y="255269"/>
                </a:lnTo>
                <a:lnTo>
                  <a:pt x="51816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6" y="64769"/>
                </a:lnTo>
                <a:lnTo>
                  <a:pt x="51816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40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5" y="255269"/>
                </a:lnTo>
                <a:lnTo>
                  <a:pt x="129540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02011" y="2536698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46180" y="2536698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60507" y="2779014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10771" y="2779014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4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39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4" y="1575054"/>
                </a:lnTo>
                <a:lnTo>
                  <a:pt x="129539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44708" y="2017463"/>
            <a:ext cx="4460240" cy="27565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6865">
              <a:lnSpc>
                <a:spcPts val="3329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每个线程</a:t>
            </a:r>
            <a:endParaRPr lang="en-US" sz="2800" dirty="0">
              <a:latin typeface="Calibri"/>
              <a:cs typeface="Calibri"/>
            </a:endParaRPr>
          </a:p>
          <a:p>
            <a:pPr marL="697865" lvl="1" indent="-228600">
              <a:lnSpc>
                <a:spcPts val="2810"/>
              </a:lnSpc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b="1" spc="-15" dirty="0">
                <a:latin typeface="Calibri"/>
                <a:cs typeface="Calibri"/>
              </a:rPr>
              <a:t>寄存器</a:t>
            </a:r>
            <a:endParaRPr lang="en-US" sz="2400" dirty="0">
              <a:latin typeface="Calibri"/>
              <a:cs typeface="Calibri"/>
            </a:endParaRPr>
          </a:p>
          <a:p>
            <a:pPr marL="741680" lvl="1" indent="-272415">
              <a:lnSpc>
                <a:spcPts val="2805"/>
              </a:lnSpc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局部内存</a:t>
            </a:r>
            <a:endParaRPr lang="en-US" altLang="zh-CN" sz="2400" dirty="0">
              <a:latin typeface="Calibri"/>
              <a:cs typeface="Calibri"/>
            </a:endParaRPr>
          </a:p>
          <a:p>
            <a:pPr marL="741680" lvl="1" indent="-272415">
              <a:lnSpc>
                <a:spcPts val="2805"/>
              </a:lnSpc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altLang="zh-CN" sz="2400" dirty="0">
                <a:latin typeface="Calibri"/>
                <a:cs typeface="Calibri"/>
              </a:rPr>
              <a:t>L2</a:t>
            </a:r>
            <a:r>
              <a:rPr lang="zh-CN" altLang="en-US" sz="2400" dirty="0">
                <a:latin typeface="Calibri"/>
                <a:cs typeface="Calibri"/>
              </a:rPr>
              <a:t>缓存访问主内存</a:t>
            </a:r>
            <a:endParaRPr lang="en-US" sz="24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60"/>
              </a:spcBef>
              <a:buSzPct val="95000"/>
              <a:buFont typeface="Wingdings"/>
              <a:buChar char="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全局内存</a:t>
            </a:r>
            <a:endParaRPr lang="en-US" sz="20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15"/>
              </a:spcBef>
              <a:buSzPct val="95000"/>
              <a:buFont typeface="Wingdings"/>
              <a:buChar char=""/>
              <a:tabLst>
                <a:tab pos="1155700" algn="l"/>
              </a:tabLst>
            </a:pPr>
            <a:r>
              <a:rPr lang="zh-CN" altLang="en-US" sz="2000" spc="-10" dirty="0">
                <a:latin typeface="Calibri"/>
                <a:cs typeface="Calibri"/>
              </a:rPr>
              <a:t>常量内存</a:t>
            </a:r>
            <a:endParaRPr sz="20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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整合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L1/</a:t>
            </a:r>
            <a:r>
              <a:rPr lang="zh-CN" altLang="en-US" sz="2000" spc="-30" dirty="0">
                <a:latin typeface="Calibri"/>
                <a:cs typeface="Calibri"/>
              </a:rPr>
              <a:t>纹理缓存</a:t>
            </a:r>
            <a:endParaRPr sz="20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0"/>
              </a:spcBef>
              <a:buSzPct val="95000"/>
              <a:buFont typeface="Wingdings"/>
              <a:buChar char=""/>
              <a:tabLst>
                <a:tab pos="1155700" algn="l"/>
              </a:tabLst>
            </a:pPr>
            <a:r>
              <a:rPr lang="zh-CN" altLang="en-US" sz="2000" spc="-10" dirty="0">
                <a:latin typeface="Calibri"/>
                <a:cs typeface="Calibri"/>
              </a:rPr>
              <a:t>共享内存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9639" y="199151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9639" y="199151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9268" y="226964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8886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8886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8516" y="535447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8886" y="4880880"/>
            <a:ext cx="4745990" cy="1574800"/>
          </a:xfrm>
          <a:custGeom>
            <a:avLst/>
            <a:gdLst/>
            <a:ahLst/>
            <a:cxnLst/>
            <a:rect l="l" t="t" r="r" b="b"/>
            <a:pathLst>
              <a:path w="4745990" h="1574800">
                <a:moveTo>
                  <a:pt x="0" y="1574292"/>
                </a:moveTo>
                <a:lnTo>
                  <a:pt x="4745736" y="1574292"/>
                </a:lnTo>
                <a:lnTo>
                  <a:pt x="4745736" y="0"/>
                </a:lnTo>
                <a:lnTo>
                  <a:pt x="0" y="0"/>
                </a:lnTo>
                <a:lnTo>
                  <a:pt x="0" y="15742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98886" y="4880880"/>
            <a:ext cx="4745990" cy="1574800"/>
          </a:xfrm>
          <a:prstGeom prst="rect">
            <a:avLst/>
          </a:prstGeom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GPU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00"/>
                </a:solidFill>
                <a:latin typeface="Arial"/>
                <a:cs typeface="Arial"/>
              </a:rPr>
              <a:t>DRAM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2039" y="2488199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2039" y="2488199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94542" y="2564780"/>
            <a:ext cx="772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1370" y="1663715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1370" y="904764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07318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08943" y="1663715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08943" y="904764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53367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98886" y="4251468"/>
            <a:ext cx="4745990" cy="401320"/>
          </a:xfrm>
          <a:prstGeom prst="rect">
            <a:avLst/>
          </a:prstGeom>
          <a:solidFill>
            <a:srgbClr val="A18E6A"/>
          </a:solidFill>
          <a:ln w="12192">
            <a:solidFill>
              <a:srgbClr val="5F424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L2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1370" y="5158247"/>
            <a:ext cx="4538980" cy="54419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Global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1370" y="5749559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Constant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1370" y="6074171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5" dirty="0">
                <a:solidFill>
                  <a:srgbClr val="003300"/>
                </a:solidFill>
                <a:latin typeface="Calibri"/>
                <a:cs typeface="Calibri"/>
              </a:rPr>
              <a:t>Read-only/Texture</a:t>
            </a:r>
            <a:r>
              <a:rPr sz="1200" b="1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48239" y="2764805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42143" y="2998740"/>
            <a:ext cx="2074545" cy="536575"/>
          </a:xfrm>
          <a:custGeom>
            <a:avLst/>
            <a:gdLst/>
            <a:ahLst/>
            <a:cxnLst/>
            <a:rect l="l" t="t" r="r" b="b"/>
            <a:pathLst>
              <a:path w="2074545" h="536575">
                <a:moveTo>
                  <a:pt x="0" y="536447"/>
                </a:moveTo>
                <a:lnTo>
                  <a:pt x="2074164" y="536447"/>
                </a:lnTo>
                <a:lnTo>
                  <a:pt x="2074164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2143" y="2998740"/>
            <a:ext cx="2074545" cy="536575"/>
          </a:xfrm>
          <a:custGeom>
            <a:avLst/>
            <a:gdLst/>
            <a:ahLst/>
            <a:cxnLst/>
            <a:rect l="l" t="t" r="r" b="b"/>
            <a:pathLst>
              <a:path w="2074545" h="536575">
                <a:moveTo>
                  <a:pt x="0" y="536447"/>
                </a:moveTo>
                <a:lnTo>
                  <a:pt x="2074164" y="536447"/>
                </a:lnTo>
                <a:lnTo>
                  <a:pt x="2074164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48239" y="3019314"/>
            <a:ext cx="20624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---------------------------------------------</a:t>
            </a:r>
            <a:endParaRPr sz="1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78363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5" y="1804415"/>
                </a:moveTo>
                <a:lnTo>
                  <a:pt x="0" y="1804415"/>
                </a:lnTo>
                <a:lnTo>
                  <a:pt x="64769" y="1882139"/>
                </a:lnTo>
                <a:lnTo>
                  <a:pt x="118744" y="1817370"/>
                </a:lnTo>
                <a:lnTo>
                  <a:pt x="51815" y="1817370"/>
                </a:lnTo>
                <a:lnTo>
                  <a:pt x="51815" y="1804415"/>
                </a:lnTo>
                <a:close/>
              </a:path>
              <a:path w="129540" h="1882139">
                <a:moveTo>
                  <a:pt x="77723" y="64769"/>
                </a:moveTo>
                <a:lnTo>
                  <a:pt x="51815" y="64769"/>
                </a:lnTo>
                <a:lnTo>
                  <a:pt x="51815" y="1817370"/>
                </a:lnTo>
                <a:lnTo>
                  <a:pt x="77723" y="1817370"/>
                </a:lnTo>
                <a:lnTo>
                  <a:pt x="77723" y="64769"/>
                </a:lnTo>
                <a:close/>
              </a:path>
              <a:path w="129540" h="1882139">
                <a:moveTo>
                  <a:pt x="129539" y="1804415"/>
                </a:moveTo>
                <a:lnTo>
                  <a:pt x="77723" y="1804415"/>
                </a:lnTo>
                <a:lnTo>
                  <a:pt x="77723" y="1817370"/>
                </a:lnTo>
                <a:lnTo>
                  <a:pt x="118744" y="1817370"/>
                </a:lnTo>
                <a:lnTo>
                  <a:pt x="129539" y="1804415"/>
                </a:lnTo>
                <a:close/>
              </a:path>
              <a:path w="129540" h="18821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1882139">
                <a:moveTo>
                  <a:pt x="118744" y="64769"/>
                </a:moveTo>
                <a:lnTo>
                  <a:pt x="77723" y="64769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1006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5334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87122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1798" y="4653042"/>
            <a:ext cx="129539" cy="382905"/>
          </a:xfrm>
          <a:custGeom>
            <a:avLst/>
            <a:gdLst/>
            <a:ahLst/>
            <a:cxnLst/>
            <a:rect l="l" t="t" r="r" b="b"/>
            <a:pathLst>
              <a:path w="129540" h="382904">
                <a:moveTo>
                  <a:pt x="51816" y="304800"/>
                </a:moveTo>
                <a:lnTo>
                  <a:pt x="0" y="304800"/>
                </a:lnTo>
                <a:lnTo>
                  <a:pt x="64770" y="382524"/>
                </a:lnTo>
                <a:lnTo>
                  <a:pt x="118745" y="317754"/>
                </a:lnTo>
                <a:lnTo>
                  <a:pt x="51816" y="317754"/>
                </a:lnTo>
                <a:lnTo>
                  <a:pt x="51816" y="304800"/>
                </a:lnTo>
                <a:close/>
              </a:path>
              <a:path w="129540" h="382904">
                <a:moveTo>
                  <a:pt x="77724" y="64769"/>
                </a:moveTo>
                <a:lnTo>
                  <a:pt x="51816" y="64769"/>
                </a:lnTo>
                <a:lnTo>
                  <a:pt x="51816" y="317754"/>
                </a:lnTo>
                <a:lnTo>
                  <a:pt x="77724" y="317754"/>
                </a:lnTo>
                <a:lnTo>
                  <a:pt x="77724" y="64769"/>
                </a:lnTo>
                <a:close/>
              </a:path>
              <a:path w="129540" h="382904">
                <a:moveTo>
                  <a:pt x="129540" y="304800"/>
                </a:moveTo>
                <a:lnTo>
                  <a:pt x="77724" y="304800"/>
                </a:lnTo>
                <a:lnTo>
                  <a:pt x="77724" y="317754"/>
                </a:lnTo>
                <a:lnTo>
                  <a:pt x="118745" y="317754"/>
                </a:lnTo>
                <a:lnTo>
                  <a:pt x="129540" y="304800"/>
                </a:lnTo>
                <a:close/>
              </a:path>
              <a:path w="129540" h="3829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82904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02234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02234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281864" y="535447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(1,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73863" y="2488199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73863" y="2488199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97890" y="2564780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64718" y="1663715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64718" y="904764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609143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0767" y="1663715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410767" y="904764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756715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6818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7939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69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18643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61286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6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5" y="255269"/>
                </a:lnTo>
                <a:lnTo>
                  <a:pt x="51816" y="255269"/>
                </a:lnTo>
                <a:lnTo>
                  <a:pt x="51816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6" y="64769"/>
                </a:lnTo>
                <a:lnTo>
                  <a:pt x="51816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40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5" y="255269"/>
                </a:lnTo>
                <a:lnTo>
                  <a:pt x="129540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80186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24355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38682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88946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4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39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4" y="1575054"/>
                </a:lnTo>
                <a:lnTo>
                  <a:pt x="129539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339394" y="2768742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333298" y="3001787"/>
            <a:ext cx="2072639" cy="536575"/>
          </a:xfrm>
          <a:custGeom>
            <a:avLst/>
            <a:gdLst/>
            <a:ahLst/>
            <a:cxnLst/>
            <a:rect l="l" t="t" r="r" b="b"/>
            <a:pathLst>
              <a:path w="2072640" h="536575">
                <a:moveTo>
                  <a:pt x="0" y="536447"/>
                </a:moveTo>
                <a:lnTo>
                  <a:pt x="2072639" y="536447"/>
                </a:lnTo>
                <a:lnTo>
                  <a:pt x="2072639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33298" y="3001787"/>
            <a:ext cx="2072639" cy="536575"/>
          </a:xfrm>
          <a:custGeom>
            <a:avLst/>
            <a:gdLst/>
            <a:ahLst/>
            <a:cxnLst/>
            <a:rect l="l" t="t" r="r" b="b"/>
            <a:pathLst>
              <a:path w="2072640" h="536575">
                <a:moveTo>
                  <a:pt x="0" y="536447"/>
                </a:moveTo>
                <a:lnTo>
                  <a:pt x="2072639" y="536447"/>
                </a:lnTo>
                <a:lnTo>
                  <a:pt x="2072639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339394" y="3022869"/>
            <a:ext cx="20605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endParaRPr sz="1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---------------------------------------------</a:t>
            </a: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27E9EEE3-8E45-4C2F-9860-32879E2408AF}"/>
              </a:ext>
            </a:extLst>
          </p:cNvPr>
          <p:cNvSpPr/>
          <p:nvPr/>
        </p:nvSpPr>
        <p:spPr>
          <a:xfrm>
            <a:off x="1179691" y="199151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BD49262F-DA64-42D6-A446-5F8178689A1C}"/>
              </a:ext>
            </a:extLst>
          </p:cNvPr>
          <p:cNvSpPr/>
          <p:nvPr/>
        </p:nvSpPr>
        <p:spPr>
          <a:xfrm>
            <a:off x="1179691" y="199151"/>
            <a:ext cx="4879975" cy="6407150"/>
          </a:xfrm>
          <a:custGeom>
            <a:avLst/>
            <a:gdLst/>
            <a:ahLst/>
            <a:cxnLst/>
            <a:rect l="l" t="t" r="r" b="b"/>
            <a:pathLst>
              <a:path w="4879975" h="6407150">
                <a:moveTo>
                  <a:pt x="0" y="6406896"/>
                </a:moveTo>
                <a:lnTo>
                  <a:pt x="4879848" y="6406896"/>
                </a:lnTo>
                <a:lnTo>
                  <a:pt x="4879848" y="0"/>
                </a:lnTo>
                <a:lnTo>
                  <a:pt x="0" y="0"/>
                </a:lnTo>
                <a:lnTo>
                  <a:pt x="0" y="640689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E780BA32-8BCC-4CB4-9C7B-681108D39A09}"/>
              </a:ext>
            </a:extLst>
          </p:cNvPr>
          <p:cNvSpPr txBox="1"/>
          <p:nvPr/>
        </p:nvSpPr>
        <p:spPr>
          <a:xfrm>
            <a:off x="1259320" y="226964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5">
            <a:extLst>
              <a:ext uri="{FF2B5EF4-FFF2-40B4-BE49-F238E27FC236}">
                <a16:creationId xmlns:a16="http://schemas.microsoft.com/office/drawing/2014/main" id="{1424BAED-559B-4B5E-A7F3-F8FED9406183}"/>
              </a:ext>
            </a:extLst>
          </p:cNvPr>
          <p:cNvSpPr/>
          <p:nvPr/>
        </p:nvSpPr>
        <p:spPr>
          <a:xfrm>
            <a:off x="1258938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0D8E0A19-31EF-4435-A2E9-50B2025C0966}"/>
              </a:ext>
            </a:extLst>
          </p:cNvPr>
          <p:cNvSpPr/>
          <p:nvPr/>
        </p:nvSpPr>
        <p:spPr>
          <a:xfrm>
            <a:off x="1258938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FA586757-680A-43FF-B55C-7056D0202A78}"/>
              </a:ext>
            </a:extLst>
          </p:cNvPr>
          <p:cNvSpPr txBox="1"/>
          <p:nvPr/>
        </p:nvSpPr>
        <p:spPr>
          <a:xfrm>
            <a:off x="1338568" y="535447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8B187890-2CC3-4872-A922-D7B6DBABB8C1}"/>
              </a:ext>
            </a:extLst>
          </p:cNvPr>
          <p:cNvSpPr/>
          <p:nvPr/>
        </p:nvSpPr>
        <p:spPr>
          <a:xfrm>
            <a:off x="1258938" y="4880880"/>
            <a:ext cx="4745990" cy="1574800"/>
          </a:xfrm>
          <a:custGeom>
            <a:avLst/>
            <a:gdLst/>
            <a:ahLst/>
            <a:cxnLst/>
            <a:rect l="l" t="t" r="r" b="b"/>
            <a:pathLst>
              <a:path w="4745990" h="1574800">
                <a:moveTo>
                  <a:pt x="0" y="1574292"/>
                </a:moveTo>
                <a:lnTo>
                  <a:pt x="4745736" y="1574292"/>
                </a:lnTo>
                <a:lnTo>
                  <a:pt x="4745736" y="0"/>
                </a:lnTo>
                <a:lnTo>
                  <a:pt x="0" y="0"/>
                </a:lnTo>
                <a:lnTo>
                  <a:pt x="0" y="15742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E57D3B0E-FE46-4CA0-8F1B-94ADB198B080}"/>
              </a:ext>
            </a:extLst>
          </p:cNvPr>
          <p:cNvSpPr txBox="1"/>
          <p:nvPr/>
        </p:nvSpPr>
        <p:spPr>
          <a:xfrm>
            <a:off x="1258938" y="4880880"/>
            <a:ext cx="4745990" cy="1574800"/>
          </a:xfrm>
          <a:prstGeom prst="rect">
            <a:avLst/>
          </a:prstGeom>
          <a:ln w="12192">
            <a:solidFill>
              <a:srgbClr val="5F424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GPU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00"/>
                </a:solidFill>
                <a:latin typeface="Arial"/>
                <a:cs typeface="Arial"/>
              </a:rPr>
              <a:t>DRAM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FA038D6C-E3F1-4EBC-A1DA-41236469D8BF}"/>
              </a:ext>
            </a:extLst>
          </p:cNvPr>
          <p:cNvSpPr/>
          <p:nvPr/>
        </p:nvSpPr>
        <p:spPr>
          <a:xfrm>
            <a:off x="1332091" y="2488199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">
            <a:extLst>
              <a:ext uri="{FF2B5EF4-FFF2-40B4-BE49-F238E27FC236}">
                <a16:creationId xmlns:a16="http://schemas.microsoft.com/office/drawing/2014/main" id="{F6279FA2-B0AF-4C97-B506-2B841ED888C5}"/>
              </a:ext>
            </a:extLst>
          </p:cNvPr>
          <p:cNvSpPr/>
          <p:nvPr/>
        </p:nvSpPr>
        <p:spPr>
          <a:xfrm>
            <a:off x="1332091" y="2488199"/>
            <a:ext cx="2214880" cy="1089660"/>
          </a:xfrm>
          <a:custGeom>
            <a:avLst/>
            <a:gdLst/>
            <a:ahLst/>
            <a:cxnLst/>
            <a:rect l="l" t="t" r="r" b="b"/>
            <a:pathLst>
              <a:path w="2214879" h="1089660">
                <a:moveTo>
                  <a:pt x="0" y="1089659"/>
                </a:moveTo>
                <a:lnTo>
                  <a:pt x="2214372" y="1089659"/>
                </a:lnTo>
                <a:lnTo>
                  <a:pt x="2214372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D93AF557-546B-4B0C-BC9F-71E9BA857CFE}"/>
              </a:ext>
            </a:extLst>
          </p:cNvPr>
          <p:cNvSpPr txBox="1"/>
          <p:nvPr/>
        </p:nvSpPr>
        <p:spPr>
          <a:xfrm>
            <a:off x="2054594" y="2564780"/>
            <a:ext cx="772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1BF59CE1-82B5-4579-9D9B-019C5AA1EA88}"/>
              </a:ext>
            </a:extLst>
          </p:cNvPr>
          <p:cNvSpPr txBox="1"/>
          <p:nvPr/>
        </p:nvSpPr>
        <p:spPr>
          <a:xfrm>
            <a:off x="1321422" y="1663715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15">
            <a:extLst>
              <a:ext uri="{FF2B5EF4-FFF2-40B4-BE49-F238E27FC236}">
                <a16:creationId xmlns:a16="http://schemas.microsoft.com/office/drawing/2014/main" id="{A1C1D77C-EFDB-4277-AC28-2CA5818055C4}"/>
              </a:ext>
            </a:extLst>
          </p:cNvPr>
          <p:cNvSpPr txBox="1"/>
          <p:nvPr/>
        </p:nvSpPr>
        <p:spPr>
          <a:xfrm>
            <a:off x="1321422" y="904764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16">
            <a:extLst>
              <a:ext uri="{FF2B5EF4-FFF2-40B4-BE49-F238E27FC236}">
                <a16:creationId xmlns:a16="http://schemas.microsoft.com/office/drawing/2014/main" id="{17F3AF37-23E6-4181-B84B-2978BAD53B48}"/>
              </a:ext>
            </a:extLst>
          </p:cNvPr>
          <p:cNvSpPr/>
          <p:nvPr/>
        </p:nvSpPr>
        <p:spPr>
          <a:xfrm>
            <a:off x="1667370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B9C8246A-8C5D-41DA-997E-32B104D834FF}"/>
              </a:ext>
            </a:extLst>
          </p:cNvPr>
          <p:cNvSpPr txBox="1"/>
          <p:nvPr/>
        </p:nvSpPr>
        <p:spPr>
          <a:xfrm>
            <a:off x="2468995" y="1663715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18">
            <a:extLst>
              <a:ext uri="{FF2B5EF4-FFF2-40B4-BE49-F238E27FC236}">
                <a16:creationId xmlns:a16="http://schemas.microsoft.com/office/drawing/2014/main" id="{017A1A44-7D3E-4737-B2F2-BE301C145AD3}"/>
              </a:ext>
            </a:extLst>
          </p:cNvPr>
          <p:cNvSpPr txBox="1"/>
          <p:nvPr/>
        </p:nvSpPr>
        <p:spPr>
          <a:xfrm>
            <a:off x="2468995" y="904764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19">
            <a:extLst>
              <a:ext uri="{FF2B5EF4-FFF2-40B4-BE49-F238E27FC236}">
                <a16:creationId xmlns:a16="http://schemas.microsoft.com/office/drawing/2014/main" id="{B0824398-BC1B-4C64-9B7E-43CCEF92D06A}"/>
              </a:ext>
            </a:extLst>
          </p:cNvPr>
          <p:cNvSpPr/>
          <p:nvPr/>
        </p:nvSpPr>
        <p:spPr>
          <a:xfrm>
            <a:off x="2813419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2">
            <a:extLst>
              <a:ext uri="{FF2B5EF4-FFF2-40B4-BE49-F238E27FC236}">
                <a16:creationId xmlns:a16="http://schemas.microsoft.com/office/drawing/2014/main" id="{BBB429F8-02E8-48E6-9213-3EC9CBD387D2}"/>
              </a:ext>
            </a:extLst>
          </p:cNvPr>
          <p:cNvSpPr txBox="1"/>
          <p:nvPr/>
        </p:nvSpPr>
        <p:spPr>
          <a:xfrm>
            <a:off x="1258938" y="4251468"/>
            <a:ext cx="4745990" cy="401320"/>
          </a:xfrm>
          <a:prstGeom prst="rect">
            <a:avLst/>
          </a:prstGeom>
          <a:solidFill>
            <a:srgbClr val="A18E6A"/>
          </a:solidFill>
          <a:ln w="12192">
            <a:solidFill>
              <a:srgbClr val="5F424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L2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 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23">
            <a:extLst>
              <a:ext uri="{FF2B5EF4-FFF2-40B4-BE49-F238E27FC236}">
                <a16:creationId xmlns:a16="http://schemas.microsoft.com/office/drawing/2014/main" id="{9A1A0E04-EA89-4B34-A942-04F4AD562F99}"/>
              </a:ext>
            </a:extLst>
          </p:cNvPr>
          <p:cNvSpPr txBox="1"/>
          <p:nvPr/>
        </p:nvSpPr>
        <p:spPr>
          <a:xfrm>
            <a:off x="1321422" y="5158247"/>
            <a:ext cx="4538980" cy="54419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Global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24">
            <a:extLst>
              <a:ext uri="{FF2B5EF4-FFF2-40B4-BE49-F238E27FC236}">
                <a16:creationId xmlns:a16="http://schemas.microsoft.com/office/drawing/2014/main" id="{BB4D6157-86A5-4655-AF97-542E2BB04C1E}"/>
              </a:ext>
            </a:extLst>
          </p:cNvPr>
          <p:cNvSpPr txBox="1"/>
          <p:nvPr/>
        </p:nvSpPr>
        <p:spPr>
          <a:xfrm>
            <a:off x="1321422" y="5749559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Constant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25">
            <a:extLst>
              <a:ext uri="{FF2B5EF4-FFF2-40B4-BE49-F238E27FC236}">
                <a16:creationId xmlns:a16="http://schemas.microsoft.com/office/drawing/2014/main" id="{5B1BB92A-01A0-49D2-B6D6-C9B836E53EF7}"/>
              </a:ext>
            </a:extLst>
          </p:cNvPr>
          <p:cNvSpPr txBox="1"/>
          <p:nvPr/>
        </p:nvSpPr>
        <p:spPr>
          <a:xfrm>
            <a:off x="1321422" y="6074171"/>
            <a:ext cx="4538980" cy="269875"/>
          </a:xfrm>
          <a:prstGeom prst="rect">
            <a:avLst/>
          </a:prstGeom>
          <a:solidFill>
            <a:srgbClr val="FF6600"/>
          </a:solidFill>
          <a:ln w="9144">
            <a:solidFill>
              <a:srgbClr val="74211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b="1" spc="-15" dirty="0">
                <a:solidFill>
                  <a:srgbClr val="003300"/>
                </a:solidFill>
                <a:latin typeface="Calibri"/>
                <a:cs typeface="Calibri"/>
              </a:rPr>
              <a:t>Read-only/Texture</a:t>
            </a:r>
            <a:r>
              <a:rPr sz="1200" b="1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26">
            <a:extLst>
              <a:ext uri="{FF2B5EF4-FFF2-40B4-BE49-F238E27FC236}">
                <a16:creationId xmlns:a16="http://schemas.microsoft.com/office/drawing/2014/main" id="{77F08EE7-FEBB-4C10-A12A-CDC1EEB44E52}"/>
              </a:ext>
            </a:extLst>
          </p:cNvPr>
          <p:cNvSpPr/>
          <p:nvPr/>
        </p:nvSpPr>
        <p:spPr>
          <a:xfrm>
            <a:off x="1403719" y="2771664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3" y="239267"/>
                </a:lnTo>
                <a:lnTo>
                  <a:pt x="20741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7">
            <a:extLst>
              <a:ext uri="{FF2B5EF4-FFF2-40B4-BE49-F238E27FC236}">
                <a16:creationId xmlns:a16="http://schemas.microsoft.com/office/drawing/2014/main" id="{A3F78BDF-AFBF-470C-8D73-E2AB44F20C53}"/>
              </a:ext>
            </a:extLst>
          </p:cNvPr>
          <p:cNvSpPr/>
          <p:nvPr/>
        </p:nvSpPr>
        <p:spPr>
          <a:xfrm>
            <a:off x="1403719" y="2771664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4">
                <a:moveTo>
                  <a:pt x="0" y="239267"/>
                </a:moveTo>
                <a:lnTo>
                  <a:pt x="2074163" y="239267"/>
                </a:lnTo>
                <a:lnTo>
                  <a:pt x="20741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8">
            <a:extLst>
              <a:ext uri="{FF2B5EF4-FFF2-40B4-BE49-F238E27FC236}">
                <a16:creationId xmlns:a16="http://schemas.microsoft.com/office/drawing/2014/main" id="{80912AF6-1264-446F-99E1-398D222CDEB6}"/>
              </a:ext>
            </a:extLst>
          </p:cNvPr>
          <p:cNvSpPr txBox="1"/>
          <p:nvPr/>
        </p:nvSpPr>
        <p:spPr>
          <a:xfrm>
            <a:off x="1409053" y="2792746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29">
            <a:extLst>
              <a:ext uri="{FF2B5EF4-FFF2-40B4-BE49-F238E27FC236}">
                <a16:creationId xmlns:a16="http://schemas.microsoft.com/office/drawing/2014/main" id="{8BDC2D52-8BD0-48B4-8102-6DACD7D64272}"/>
              </a:ext>
            </a:extLst>
          </p:cNvPr>
          <p:cNvSpPr/>
          <p:nvPr/>
        </p:nvSpPr>
        <p:spPr>
          <a:xfrm>
            <a:off x="1402195" y="3030743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0">
            <a:extLst>
              <a:ext uri="{FF2B5EF4-FFF2-40B4-BE49-F238E27FC236}">
                <a16:creationId xmlns:a16="http://schemas.microsoft.com/office/drawing/2014/main" id="{A3BFCB8E-5B61-490D-9D9C-75118C380564}"/>
              </a:ext>
            </a:extLst>
          </p:cNvPr>
          <p:cNvSpPr/>
          <p:nvPr/>
        </p:nvSpPr>
        <p:spPr>
          <a:xfrm>
            <a:off x="1402195" y="3030743"/>
            <a:ext cx="2074545" cy="239395"/>
          </a:xfrm>
          <a:custGeom>
            <a:avLst/>
            <a:gdLst/>
            <a:ahLst/>
            <a:cxnLst/>
            <a:rect l="l" t="t" r="r" b="b"/>
            <a:pathLst>
              <a:path w="2074545" h="239395">
                <a:moveTo>
                  <a:pt x="0" y="239267"/>
                </a:moveTo>
                <a:lnTo>
                  <a:pt x="2074164" y="239267"/>
                </a:lnTo>
                <a:lnTo>
                  <a:pt x="2074164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43A73DAB-8FE5-409E-AEC6-1E0E9A2386CA}"/>
              </a:ext>
            </a:extLst>
          </p:cNvPr>
          <p:cNvSpPr txBox="1"/>
          <p:nvPr/>
        </p:nvSpPr>
        <p:spPr>
          <a:xfrm>
            <a:off x="1409053" y="3051317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8658FD06-D718-42FB-A8C0-4F0BF8F3C15B}"/>
              </a:ext>
            </a:extLst>
          </p:cNvPr>
          <p:cNvSpPr/>
          <p:nvPr/>
        </p:nvSpPr>
        <p:spPr>
          <a:xfrm>
            <a:off x="1402195" y="3294395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2"/>
                </a:moveTo>
                <a:lnTo>
                  <a:pt x="2074164" y="240792"/>
                </a:lnTo>
                <a:lnTo>
                  <a:pt x="207416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3">
            <a:extLst>
              <a:ext uri="{FF2B5EF4-FFF2-40B4-BE49-F238E27FC236}">
                <a16:creationId xmlns:a16="http://schemas.microsoft.com/office/drawing/2014/main" id="{7A7A6E2E-7B03-48EA-97E0-718ED2C3054C}"/>
              </a:ext>
            </a:extLst>
          </p:cNvPr>
          <p:cNvSpPr/>
          <p:nvPr/>
        </p:nvSpPr>
        <p:spPr>
          <a:xfrm>
            <a:off x="1402195" y="3294395"/>
            <a:ext cx="2074545" cy="241300"/>
          </a:xfrm>
          <a:custGeom>
            <a:avLst/>
            <a:gdLst/>
            <a:ahLst/>
            <a:cxnLst/>
            <a:rect l="l" t="t" r="r" b="b"/>
            <a:pathLst>
              <a:path w="2074545" h="241300">
                <a:moveTo>
                  <a:pt x="0" y="240792"/>
                </a:moveTo>
                <a:lnTo>
                  <a:pt x="2074164" y="240792"/>
                </a:lnTo>
                <a:lnTo>
                  <a:pt x="207416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4">
            <a:extLst>
              <a:ext uri="{FF2B5EF4-FFF2-40B4-BE49-F238E27FC236}">
                <a16:creationId xmlns:a16="http://schemas.microsoft.com/office/drawing/2014/main" id="{C2E8183C-8993-47BD-9D84-F6223F6AAEAA}"/>
              </a:ext>
            </a:extLst>
          </p:cNvPr>
          <p:cNvSpPr txBox="1"/>
          <p:nvPr/>
        </p:nvSpPr>
        <p:spPr>
          <a:xfrm>
            <a:off x="1409053" y="3315858"/>
            <a:ext cx="206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35">
            <a:extLst>
              <a:ext uri="{FF2B5EF4-FFF2-40B4-BE49-F238E27FC236}">
                <a16:creationId xmlns:a16="http://schemas.microsoft.com/office/drawing/2014/main" id="{D4392B12-7284-4ABE-BDA0-7A42E675AF37}"/>
              </a:ext>
            </a:extLst>
          </p:cNvPr>
          <p:cNvSpPr/>
          <p:nvPr/>
        </p:nvSpPr>
        <p:spPr>
          <a:xfrm>
            <a:off x="1476870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6">
            <a:extLst>
              <a:ext uri="{FF2B5EF4-FFF2-40B4-BE49-F238E27FC236}">
                <a16:creationId xmlns:a16="http://schemas.microsoft.com/office/drawing/2014/main" id="{9387890C-C4C2-4342-90D3-CA6061E0D7FB}"/>
              </a:ext>
            </a:extLst>
          </p:cNvPr>
          <p:cNvSpPr/>
          <p:nvPr/>
        </p:nvSpPr>
        <p:spPr>
          <a:xfrm>
            <a:off x="2817991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69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7">
            <a:extLst>
              <a:ext uri="{FF2B5EF4-FFF2-40B4-BE49-F238E27FC236}">
                <a16:creationId xmlns:a16="http://schemas.microsoft.com/office/drawing/2014/main" id="{C29F2D4A-FDA8-4076-B158-3652182653A4}"/>
              </a:ext>
            </a:extLst>
          </p:cNvPr>
          <p:cNvSpPr/>
          <p:nvPr/>
        </p:nvSpPr>
        <p:spPr>
          <a:xfrm>
            <a:off x="1638415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5" y="1804415"/>
                </a:moveTo>
                <a:lnTo>
                  <a:pt x="0" y="1804415"/>
                </a:lnTo>
                <a:lnTo>
                  <a:pt x="64769" y="1882139"/>
                </a:lnTo>
                <a:lnTo>
                  <a:pt x="118744" y="1817370"/>
                </a:lnTo>
                <a:lnTo>
                  <a:pt x="51815" y="1817370"/>
                </a:lnTo>
                <a:lnTo>
                  <a:pt x="51815" y="1804415"/>
                </a:lnTo>
                <a:close/>
              </a:path>
              <a:path w="129540" h="1882139">
                <a:moveTo>
                  <a:pt x="77723" y="64769"/>
                </a:moveTo>
                <a:lnTo>
                  <a:pt x="51815" y="64769"/>
                </a:lnTo>
                <a:lnTo>
                  <a:pt x="51815" y="1817370"/>
                </a:lnTo>
                <a:lnTo>
                  <a:pt x="77723" y="1817370"/>
                </a:lnTo>
                <a:lnTo>
                  <a:pt x="77723" y="64769"/>
                </a:lnTo>
                <a:close/>
              </a:path>
              <a:path w="129540" h="1882139">
                <a:moveTo>
                  <a:pt x="129539" y="1804415"/>
                </a:moveTo>
                <a:lnTo>
                  <a:pt x="77723" y="1804415"/>
                </a:lnTo>
                <a:lnTo>
                  <a:pt x="77723" y="1817370"/>
                </a:lnTo>
                <a:lnTo>
                  <a:pt x="118744" y="1817370"/>
                </a:lnTo>
                <a:lnTo>
                  <a:pt x="129539" y="1804415"/>
                </a:lnTo>
                <a:close/>
              </a:path>
              <a:path w="129540" h="1882139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69" y="0"/>
                </a:lnTo>
                <a:close/>
              </a:path>
              <a:path w="129540" h="1882139">
                <a:moveTo>
                  <a:pt x="118744" y="64769"/>
                </a:moveTo>
                <a:lnTo>
                  <a:pt x="77723" y="64769"/>
                </a:lnTo>
                <a:lnTo>
                  <a:pt x="77723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8">
            <a:extLst>
              <a:ext uri="{FF2B5EF4-FFF2-40B4-BE49-F238E27FC236}">
                <a16:creationId xmlns:a16="http://schemas.microsoft.com/office/drawing/2014/main" id="{13781F2F-F747-410F-9B76-8D6A9B4EB54E}"/>
              </a:ext>
            </a:extLst>
          </p:cNvPr>
          <p:cNvSpPr/>
          <p:nvPr/>
        </p:nvSpPr>
        <p:spPr>
          <a:xfrm>
            <a:off x="2981058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B2BB715D-153F-4D19-AC79-2083BE1F65A2}"/>
              </a:ext>
            </a:extLst>
          </p:cNvPr>
          <p:cNvSpPr/>
          <p:nvPr/>
        </p:nvSpPr>
        <p:spPr>
          <a:xfrm>
            <a:off x="1795386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C5D4F432-5EC0-4E80-A84C-79AD0A732C43}"/>
              </a:ext>
            </a:extLst>
          </p:cNvPr>
          <p:cNvSpPr/>
          <p:nvPr/>
        </p:nvSpPr>
        <p:spPr>
          <a:xfrm>
            <a:off x="3147174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41">
            <a:extLst>
              <a:ext uri="{FF2B5EF4-FFF2-40B4-BE49-F238E27FC236}">
                <a16:creationId xmlns:a16="http://schemas.microsoft.com/office/drawing/2014/main" id="{919C310D-07B9-472A-99CF-CA4C2B34CD58}"/>
              </a:ext>
            </a:extLst>
          </p:cNvPr>
          <p:cNvSpPr/>
          <p:nvPr/>
        </p:nvSpPr>
        <p:spPr>
          <a:xfrm>
            <a:off x="3221850" y="4653042"/>
            <a:ext cx="129539" cy="382905"/>
          </a:xfrm>
          <a:custGeom>
            <a:avLst/>
            <a:gdLst/>
            <a:ahLst/>
            <a:cxnLst/>
            <a:rect l="l" t="t" r="r" b="b"/>
            <a:pathLst>
              <a:path w="129540" h="382904">
                <a:moveTo>
                  <a:pt x="51816" y="304800"/>
                </a:moveTo>
                <a:lnTo>
                  <a:pt x="0" y="304800"/>
                </a:lnTo>
                <a:lnTo>
                  <a:pt x="64770" y="382524"/>
                </a:lnTo>
                <a:lnTo>
                  <a:pt x="118745" y="317754"/>
                </a:lnTo>
                <a:lnTo>
                  <a:pt x="51816" y="317754"/>
                </a:lnTo>
                <a:lnTo>
                  <a:pt x="51816" y="304800"/>
                </a:lnTo>
                <a:close/>
              </a:path>
              <a:path w="129540" h="382904">
                <a:moveTo>
                  <a:pt x="77724" y="64769"/>
                </a:moveTo>
                <a:lnTo>
                  <a:pt x="51816" y="64769"/>
                </a:lnTo>
                <a:lnTo>
                  <a:pt x="51816" y="317754"/>
                </a:lnTo>
                <a:lnTo>
                  <a:pt x="77724" y="317754"/>
                </a:lnTo>
                <a:lnTo>
                  <a:pt x="77724" y="64769"/>
                </a:lnTo>
                <a:close/>
              </a:path>
              <a:path w="129540" h="382904">
                <a:moveTo>
                  <a:pt x="129540" y="304800"/>
                </a:moveTo>
                <a:lnTo>
                  <a:pt x="77724" y="304800"/>
                </a:lnTo>
                <a:lnTo>
                  <a:pt x="77724" y="317754"/>
                </a:lnTo>
                <a:lnTo>
                  <a:pt x="118745" y="317754"/>
                </a:lnTo>
                <a:lnTo>
                  <a:pt x="129540" y="304800"/>
                </a:lnTo>
                <a:close/>
              </a:path>
              <a:path w="129540" h="3829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82904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42">
            <a:extLst>
              <a:ext uri="{FF2B5EF4-FFF2-40B4-BE49-F238E27FC236}">
                <a16:creationId xmlns:a16="http://schemas.microsoft.com/office/drawing/2014/main" id="{9F974BEE-6339-45EB-B7A4-754273F61350}"/>
              </a:ext>
            </a:extLst>
          </p:cNvPr>
          <p:cNvSpPr/>
          <p:nvPr/>
        </p:nvSpPr>
        <p:spPr>
          <a:xfrm>
            <a:off x="3662286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43">
            <a:extLst>
              <a:ext uri="{FF2B5EF4-FFF2-40B4-BE49-F238E27FC236}">
                <a16:creationId xmlns:a16="http://schemas.microsoft.com/office/drawing/2014/main" id="{FC4BD9ED-F039-4F29-9A4E-3DC564C1D4D2}"/>
              </a:ext>
            </a:extLst>
          </p:cNvPr>
          <p:cNvSpPr/>
          <p:nvPr/>
        </p:nvSpPr>
        <p:spPr>
          <a:xfrm>
            <a:off x="3662286" y="507000"/>
            <a:ext cx="2331720" cy="3124200"/>
          </a:xfrm>
          <a:custGeom>
            <a:avLst/>
            <a:gdLst/>
            <a:ahLst/>
            <a:cxnLst/>
            <a:rect l="l" t="t" r="r" b="b"/>
            <a:pathLst>
              <a:path w="2331720" h="3124200">
                <a:moveTo>
                  <a:pt x="0" y="3124200"/>
                </a:moveTo>
                <a:lnTo>
                  <a:pt x="2331720" y="3124200"/>
                </a:lnTo>
                <a:lnTo>
                  <a:pt x="233172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4">
            <a:extLst>
              <a:ext uri="{FF2B5EF4-FFF2-40B4-BE49-F238E27FC236}">
                <a16:creationId xmlns:a16="http://schemas.microsoft.com/office/drawing/2014/main" id="{CC403382-5220-4EC8-BD38-E357DF43A123}"/>
              </a:ext>
            </a:extLst>
          </p:cNvPr>
          <p:cNvSpPr txBox="1"/>
          <p:nvPr/>
        </p:nvSpPr>
        <p:spPr>
          <a:xfrm>
            <a:off x="3741916" y="535447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Arial"/>
                <a:cs typeface="Arial"/>
              </a:rPr>
              <a:t>Block (1,</a:t>
            </a:r>
            <a:r>
              <a:rPr sz="12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45">
            <a:extLst>
              <a:ext uri="{FF2B5EF4-FFF2-40B4-BE49-F238E27FC236}">
                <a16:creationId xmlns:a16="http://schemas.microsoft.com/office/drawing/2014/main" id="{047B02CE-27C9-4021-A07A-21DB074A74AF}"/>
              </a:ext>
            </a:extLst>
          </p:cNvPr>
          <p:cNvSpPr/>
          <p:nvPr/>
        </p:nvSpPr>
        <p:spPr>
          <a:xfrm>
            <a:off x="3733915" y="2488199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6">
            <a:extLst>
              <a:ext uri="{FF2B5EF4-FFF2-40B4-BE49-F238E27FC236}">
                <a16:creationId xmlns:a16="http://schemas.microsoft.com/office/drawing/2014/main" id="{DC313343-6848-4864-B033-60DA4999F76E}"/>
              </a:ext>
            </a:extLst>
          </p:cNvPr>
          <p:cNvSpPr/>
          <p:nvPr/>
        </p:nvSpPr>
        <p:spPr>
          <a:xfrm>
            <a:off x="3733915" y="2488199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59"/>
                </a:moveTo>
                <a:lnTo>
                  <a:pt x="2215896" y="1089659"/>
                </a:lnTo>
                <a:lnTo>
                  <a:pt x="2215896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47">
            <a:extLst>
              <a:ext uri="{FF2B5EF4-FFF2-40B4-BE49-F238E27FC236}">
                <a16:creationId xmlns:a16="http://schemas.microsoft.com/office/drawing/2014/main" id="{58D61391-AA0D-446B-82D3-93510CCE9936}"/>
              </a:ext>
            </a:extLst>
          </p:cNvPr>
          <p:cNvSpPr txBox="1"/>
          <p:nvPr/>
        </p:nvSpPr>
        <p:spPr>
          <a:xfrm>
            <a:off x="4457942" y="2564780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48">
            <a:extLst>
              <a:ext uri="{FF2B5EF4-FFF2-40B4-BE49-F238E27FC236}">
                <a16:creationId xmlns:a16="http://schemas.microsoft.com/office/drawing/2014/main" id="{FF3C0CDE-89D4-4FE1-90AA-1736D0885765}"/>
              </a:ext>
            </a:extLst>
          </p:cNvPr>
          <p:cNvSpPr txBox="1"/>
          <p:nvPr/>
        </p:nvSpPr>
        <p:spPr>
          <a:xfrm>
            <a:off x="3724770" y="1663715"/>
            <a:ext cx="107950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49">
            <a:extLst>
              <a:ext uri="{FF2B5EF4-FFF2-40B4-BE49-F238E27FC236}">
                <a16:creationId xmlns:a16="http://schemas.microsoft.com/office/drawing/2014/main" id="{9D354916-22A7-469A-9BCC-19A0F21BB58A}"/>
              </a:ext>
            </a:extLst>
          </p:cNvPr>
          <p:cNvSpPr txBox="1"/>
          <p:nvPr/>
        </p:nvSpPr>
        <p:spPr>
          <a:xfrm>
            <a:off x="3724770" y="904764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0E631E40-B982-4E92-B713-9437F1E950E3}"/>
              </a:ext>
            </a:extLst>
          </p:cNvPr>
          <p:cNvSpPr/>
          <p:nvPr/>
        </p:nvSpPr>
        <p:spPr>
          <a:xfrm>
            <a:off x="4069195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51">
            <a:extLst>
              <a:ext uri="{FF2B5EF4-FFF2-40B4-BE49-F238E27FC236}">
                <a16:creationId xmlns:a16="http://schemas.microsoft.com/office/drawing/2014/main" id="{A64E9B85-A73D-4B78-867F-1A0CBE79BF56}"/>
              </a:ext>
            </a:extLst>
          </p:cNvPr>
          <p:cNvSpPr txBox="1"/>
          <p:nvPr/>
        </p:nvSpPr>
        <p:spPr>
          <a:xfrm>
            <a:off x="4870819" y="1663715"/>
            <a:ext cx="1080770" cy="706120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52">
            <a:extLst>
              <a:ext uri="{FF2B5EF4-FFF2-40B4-BE49-F238E27FC236}">
                <a16:creationId xmlns:a16="http://schemas.microsoft.com/office/drawing/2014/main" id="{B1D673FC-3573-4286-9514-C5148802283B}"/>
              </a:ext>
            </a:extLst>
          </p:cNvPr>
          <p:cNvSpPr txBox="1"/>
          <p:nvPr/>
        </p:nvSpPr>
        <p:spPr>
          <a:xfrm>
            <a:off x="4870819" y="904764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7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53">
            <a:extLst>
              <a:ext uri="{FF2B5EF4-FFF2-40B4-BE49-F238E27FC236}">
                <a16:creationId xmlns:a16="http://schemas.microsoft.com/office/drawing/2014/main" id="{6D301FAE-65DE-4707-86B2-D5F836B7D578}"/>
              </a:ext>
            </a:extLst>
          </p:cNvPr>
          <p:cNvSpPr/>
          <p:nvPr/>
        </p:nvSpPr>
        <p:spPr>
          <a:xfrm>
            <a:off x="5216767" y="1329197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4">
                <a:moveTo>
                  <a:pt x="51815" y="243840"/>
                </a:moveTo>
                <a:lnTo>
                  <a:pt x="0" y="243840"/>
                </a:lnTo>
                <a:lnTo>
                  <a:pt x="64769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4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4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4">
                <a:moveTo>
                  <a:pt x="64769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69" y="0"/>
                </a:lnTo>
                <a:close/>
              </a:path>
              <a:path w="129540" h="32194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54">
            <a:extLst>
              <a:ext uri="{FF2B5EF4-FFF2-40B4-BE49-F238E27FC236}">
                <a16:creationId xmlns:a16="http://schemas.microsoft.com/office/drawing/2014/main" id="{D2AA85B8-6E09-4A7E-8FE0-79A620A9B633}"/>
              </a:ext>
            </a:extLst>
          </p:cNvPr>
          <p:cNvSpPr/>
          <p:nvPr/>
        </p:nvSpPr>
        <p:spPr>
          <a:xfrm>
            <a:off x="3797922" y="2771664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55">
            <a:extLst>
              <a:ext uri="{FF2B5EF4-FFF2-40B4-BE49-F238E27FC236}">
                <a16:creationId xmlns:a16="http://schemas.microsoft.com/office/drawing/2014/main" id="{8BC70AA7-F5D6-4C8C-842D-70ADEAD270F4}"/>
              </a:ext>
            </a:extLst>
          </p:cNvPr>
          <p:cNvSpPr/>
          <p:nvPr/>
        </p:nvSpPr>
        <p:spPr>
          <a:xfrm>
            <a:off x="3797922" y="2771664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4">
                <a:moveTo>
                  <a:pt x="0" y="239267"/>
                </a:moveTo>
                <a:lnTo>
                  <a:pt x="2072640" y="239267"/>
                </a:lnTo>
                <a:lnTo>
                  <a:pt x="207264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6">
            <a:extLst>
              <a:ext uri="{FF2B5EF4-FFF2-40B4-BE49-F238E27FC236}">
                <a16:creationId xmlns:a16="http://schemas.microsoft.com/office/drawing/2014/main" id="{464B1185-89D5-4539-B133-35F7E72777E2}"/>
              </a:ext>
            </a:extLst>
          </p:cNvPr>
          <p:cNvSpPr txBox="1"/>
          <p:nvPr/>
        </p:nvSpPr>
        <p:spPr>
          <a:xfrm>
            <a:off x="3807829" y="2792746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57">
            <a:extLst>
              <a:ext uri="{FF2B5EF4-FFF2-40B4-BE49-F238E27FC236}">
                <a16:creationId xmlns:a16="http://schemas.microsoft.com/office/drawing/2014/main" id="{937AA9EC-88B2-401B-9F45-1E94D6F67E6D}"/>
              </a:ext>
            </a:extLst>
          </p:cNvPr>
          <p:cNvSpPr/>
          <p:nvPr/>
        </p:nvSpPr>
        <p:spPr>
          <a:xfrm>
            <a:off x="3805543" y="3030743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58">
            <a:extLst>
              <a:ext uri="{FF2B5EF4-FFF2-40B4-BE49-F238E27FC236}">
                <a16:creationId xmlns:a16="http://schemas.microsoft.com/office/drawing/2014/main" id="{B37C5DDA-9143-4E5E-A9A9-B778999C244F}"/>
              </a:ext>
            </a:extLst>
          </p:cNvPr>
          <p:cNvSpPr/>
          <p:nvPr/>
        </p:nvSpPr>
        <p:spPr>
          <a:xfrm>
            <a:off x="3805543" y="3030743"/>
            <a:ext cx="2072639" cy="239395"/>
          </a:xfrm>
          <a:custGeom>
            <a:avLst/>
            <a:gdLst/>
            <a:ahLst/>
            <a:cxnLst/>
            <a:rect l="l" t="t" r="r" b="b"/>
            <a:pathLst>
              <a:path w="2072640" h="239395">
                <a:moveTo>
                  <a:pt x="0" y="239267"/>
                </a:moveTo>
                <a:lnTo>
                  <a:pt x="2072639" y="239267"/>
                </a:lnTo>
                <a:lnTo>
                  <a:pt x="207263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9">
            <a:extLst>
              <a:ext uri="{FF2B5EF4-FFF2-40B4-BE49-F238E27FC236}">
                <a16:creationId xmlns:a16="http://schemas.microsoft.com/office/drawing/2014/main" id="{E072CBEA-EAA9-473C-B13A-0C089BDD9C9B}"/>
              </a:ext>
            </a:extLst>
          </p:cNvPr>
          <p:cNvSpPr txBox="1"/>
          <p:nvPr/>
        </p:nvSpPr>
        <p:spPr>
          <a:xfrm>
            <a:off x="3807829" y="3051317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Constant 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60">
            <a:extLst>
              <a:ext uri="{FF2B5EF4-FFF2-40B4-BE49-F238E27FC236}">
                <a16:creationId xmlns:a16="http://schemas.microsoft.com/office/drawing/2014/main" id="{D8F6C250-617C-4757-8FC7-E67077B6DD1D}"/>
              </a:ext>
            </a:extLst>
          </p:cNvPr>
          <p:cNvSpPr/>
          <p:nvPr/>
        </p:nvSpPr>
        <p:spPr>
          <a:xfrm>
            <a:off x="3805543" y="3294395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2"/>
                </a:moveTo>
                <a:lnTo>
                  <a:pt x="2072639" y="240792"/>
                </a:lnTo>
                <a:lnTo>
                  <a:pt x="207263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18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61">
            <a:extLst>
              <a:ext uri="{FF2B5EF4-FFF2-40B4-BE49-F238E27FC236}">
                <a16:creationId xmlns:a16="http://schemas.microsoft.com/office/drawing/2014/main" id="{E85080AF-6F43-4A0C-A5E6-17D277632DEA}"/>
              </a:ext>
            </a:extLst>
          </p:cNvPr>
          <p:cNvSpPr/>
          <p:nvPr/>
        </p:nvSpPr>
        <p:spPr>
          <a:xfrm>
            <a:off x="3805543" y="3294395"/>
            <a:ext cx="2072639" cy="241300"/>
          </a:xfrm>
          <a:custGeom>
            <a:avLst/>
            <a:gdLst/>
            <a:ahLst/>
            <a:cxnLst/>
            <a:rect l="l" t="t" r="r" b="b"/>
            <a:pathLst>
              <a:path w="2072640" h="241300">
                <a:moveTo>
                  <a:pt x="0" y="240792"/>
                </a:moveTo>
                <a:lnTo>
                  <a:pt x="2072639" y="240792"/>
                </a:lnTo>
                <a:lnTo>
                  <a:pt x="207263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12192">
            <a:solidFill>
              <a:srgbClr val="7667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62">
            <a:extLst>
              <a:ext uri="{FF2B5EF4-FFF2-40B4-BE49-F238E27FC236}">
                <a16:creationId xmlns:a16="http://schemas.microsoft.com/office/drawing/2014/main" id="{7F7BB015-5331-40AC-A069-16D4B7E067A8}"/>
              </a:ext>
            </a:extLst>
          </p:cNvPr>
          <p:cNvSpPr txBox="1"/>
          <p:nvPr/>
        </p:nvSpPr>
        <p:spPr>
          <a:xfrm>
            <a:off x="3807829" y="3315858"/>
            <a:ext cx="206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L1 /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Read-only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63">
            <a:extLst>
              <a:ext uri="{FF2B5EF4-FFF2-40B4-BE49-F238E27FC236}">
                <a16:creationId xmlns:a16="http://schemas.microsoft.com/office/drawing/2014/main" id="{22106585-2D22-4404-B278-691C6C6FA699}"/>
              </a:ext>
            </a:extLst>
          </p:cNvPr>
          <p:cNvSpPr/>
          <p:nvPr/>
        </p:nvSpPr>
        <p:spPr>
          <a:xfrm>
            <a:off x="3878695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5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4" y="255269"/>
                </a:lnTo>
                <a:lnTo>
                  <a:pt x="51815" y="255269"/>
                </a:lnTo>
                <a:lnTo>
                  <a:pt x="51815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5" y="64769"/>
                </a:lnTo>
                <a:lnTo>
                  <a:pt x="51815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39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4" y="255269"/>
                </a:lnTo>
                <a:lnTo>
                  <a:pt x="129539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4">
            <a:extLst>
              <a:ext uri="{FF2B5EF4-FFF2-40B4-BE49-F238E27FC236}">
                <a16:creationId xmlns:a16="http://schemas.microsoft.com/office/drawing/2014/main" id="{0E025A36-E997-4678-BAE6-AFF7D78B7BF8}"/>
              </a:ext>
            </a:extLst>
          </p:cNvPr>
          <p:cNvSpPr/>
          <p:nvPr/>
        </p:nvSpPr>
        <p:spPr>
          <a:xfrm>
            <a:off x="5221338" y="2370090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40" h="320039">
                <a:moveTo>
                  <a:pt x="51816" y="242315"/>
                </a:moveTo>
                <a:lnTo>
                  <a:pt x="0" y="242315"/>
                </a:lnTo>
                <a:lnTo>
                  <a:pt x="64770" y="320039"/>
                </a:lnTo>
                <a:lnTo>
                  <a:pt x="118745" y="255269"/>
                </a:lnTo>
                <a:lnTo>
                  <a:pt x="51816" y="255269"/>
                </a:lnTo>
                <a:lnTo>
                  <a:pt x="51816" y="242315"/>
                </a:lnTo>
                <a:close/>
              </a:path>
              <a:path w="129540" h="320039">
                <a:moveTo>
                  <a:pt x="77724" y="64769"/>
                </a:moveTo>
                <a:lnTo>
                  <a:pt x="51816" y="64769"/>
                </a:lnTo>
                <a:lnTo>
                  <a:pt x="51816" y="255269"/>
                </a:lnTo>
                <a:lnTo>
                  <a:pt x="77724" y="255269"/>
                </a:lnTo>
                <a:lnTo>
                  <a:pt x="77724" y="64769"/>
                </a:lnTo>
                <a:close/>
              </a:path>
              <a:path w="129540" h="320039">
                <a:moveTo>
                  <a:pt x="129540" y="242315"/>
                </a:moveTo>
                <a:lnTo>
                  <a:pt x="77724" y="242315"/>
                </a:lnTo>
                <a:lnTo>
                  <a:pt x="77724" y="255269"/>
                </a:lnTo>
                <a:lnTo>
                  <a:pt x="118745" y="255269"/>
                </a:lnTo>
                <a:lnTo>
                  <a:pt x="129540" y="242315"/>
                </a:lnTo>
                <a:close/>
              </a:path>
              <a:path w="129540" h="3200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00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65">
            <a:extLst>
              <a:ext uri="{FF2B5EF4-FFF2-40B4-BE49-F238E27FC236}">
                <a16:creationId xmlns:a16="http://schemas.microsoft.com/office/drawing/2014/main" id="{D0E36859-1AB0-4FD5-AE36-928BCF04ECDA}"/>
              </a:ext>
            </a:extLst>
          </p:cNvPr>
          <p:cNvSpPr/>
          <p:nvPr/>
        </p:nvSpPr>
        <p:spPr>
          <a:xfrm>
            <a:off x="4040238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66">
            <a:extLst>
              <a:ext uri="{FF2B5EF4-FFF2-40B4-BE49-F238E27FC236}">
                <a16:creationId xmlns:a16="http://schemas.microsoft.com/office/drawing/2014/main" id="{34396585-CA7D-4ED9-BB5F-4F77ECE7F660}"/>
              </a:ext>
            </a:extLst>
          </p:cNvPr>
          <p:cNvSpPr/>
          <p:nvPr/>
        </p:nvSpPr>
        <p:spPr>
          <a:xfrm>
            <a:off x="5384407" y="2370090"/>
            <a:ext cx="129539" cy="1882139"/>
          </a:xfrm>
          <a:custGeom>
            <a:avLst/>
            <a:gdLst/>
            <a:ahLst/>
            <a:cxnLst/>
            <a:rect l="l" t="t" r="r" b="b"/>
            <a:pathLst>
              <a:path w="129540" h="1882139">
                <a:moveTo>
                  <a:pt x="51816" y="1804415"/>
                </a:moveTo>
                <a:lnTo>
                  <a:pt x="0" y="1804415"/>
                </a:lnTo>
                <a:lnTo>
                  <a:pt x="64770" y="1882139"/>
                </a:lnTo>
                <a:lnTo>
                  <a:pt x="118745" y="1817370"/>
                </a:lnTo>
                <a:lnTo>
                  <a:pt x="51816" y="1817370"/>
                </a:lnTo>
                <a:lnTo>
                  <a:pt x="51816" y="1804415"/>
                </a:lnTo>
                <a:close/>
              </a:path>
              <a:path w="129540" h="1882139">
                <a:moveTo>
                  <a:pt x="77724" y="64769"/>
                </a:moveTo>
                <a:lnTo>
                  <a:pt x="51816" y="64769"/>
                </a:lnTo>
                <a:lnTo>
                  <a:pt x="51816" y="1817370"/>
                </a:lnTo>
                <a:lnTo>
                  <a:pt x="77724" y="1817370"/>
                </a:lnTo>
                <a:lnTo>
                  <a:pt x="77724" y="64769"/>
                </a:lnTo>
                <a:close/>
              </a:path>
              <a:path w="129540" h="1882139">
                <a:moveTo>
                  <a:pt x="129540" y="1804415"/>
                </a:moveTo>
                <a:lnTo>
                  <a:pt x="77724" y="1804415"/>
                </a:lnTo>
                <a:lnTo>
                  <a:pt x="77724" y="1817370"/>
                </a:lnTo>
                <a:lnTo>
                  <a:pt x="118745" y="1817370"/>
                </a:lnTo>
                <a:lnTo>
                  <a:pt x="129540" y="1804415"/>
                </a:lnTo>
                <a:close/>
              </a:path>
              <a:path w="129540" h="1882139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1882139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7">
            <a:extLst>
              <a:ext uri="{FF2B5EF4-FFF2-40B4-BE49-F238E27FC236}">
                <a16:creationId xmlns:a16="http://schemas.microsoft.com/office/drawing/2014/main" id="{B5D43007-5952-4EE8-A5B5-41597F03CD94}"/>
              </a:ext>
            </a:extLst>
          </p:cNvPr>
          <p:cNvSpPr/>
          <p:nvPr/>
        </p:nvSpPr>
        <p:spPr>
          <a:xfrm>
            <a:off x="4198734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5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40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5" y="1575054"/>
                </a:lnTo>
                <a:lnTo>
                  <a:pt x="129540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8">
            <a:extLst>
              <a:ext uri="{FF2B5EF4-FFF2-40B4-BE49-F238E27FC236}">
                <a16:creationId xmlns:a16="http://schemas.microsoft.com/office/drawing/2014/main" id="{869A1250-5B85-4F26-914D-7F6520B81A3E}"/>
              </a:ext>
            </a:extLst>
          </p:cNvPr>
          <p:cNvSpPr/>
          <p:nvPr/>
        </p:nvSpPr>
        <p:spPr>
          <a:xfrm>
            <a:off x="5548998" y="2612406"/>
            <a:ext cx="129539" cy="1640205"/>
          </a:xfrm>
          <a:custGeom>
            <a:avLst/>
            <a:gdLst/>
            <a:ahLst/>
            <a:cxnLst/>
            <a:rect l="l" t="t" r="r" b="b"/>
            <a:pathLst>
              <a:path w="129540" h="1640204">
                <a:moveTo>
                  <a:pt x="51816" y="1562100"/>
                </a:moveTo>
                <a:lnTo>
                  <a:pt x="0" y="1562100"/>
                </a:lnTo>
                <a:lnTo>
                  <a:pt x="64770" y="1639824"/>
                </a:lnTo>
                <a:lnTo>
                  <a:pt x="118744" y="1575054"/>
                </a:lnTo>
                <a:lnTo>
                  <a:pt x="51816" y="1575054"/>
                </a:lnTo>
                <a:lnTo>
                  <a:pt x="51816" y="1562100"/>
                </a:lnTo>
                <a:close/>
              </a:path>
              <a:path w="129540" h="1640204">
                <a:moveTo>
                  <a:pt x="77724" y="64770"/>
                </a:moveTo>
                <a:lnTo>
                  <a:pt x="51816" y="64770"/>
                </a:lnTo>
                <a:lnTo>
                  <a:pt x="51816" y="1575054"/>
                </a:lnTo>
                <a:lnTo>
                  <a:pt x="77724" y="1575054"/>
                </a:lnTo>
                <a:lnTo>
                  <a:pt x="77724" y="64770"/>
                </a:lnTo>
                <a:close/>
              </a:path>
              <a:path w="129540" h="1640204">
                <a:moveTo>
                  <a:pt x="129539" y="1562100"/>
                </a:moveTo>
                <a:lnTo>
                  <a:pt x="77724" y="1562100"/>
                </a:lnTo>
                <a:lnTo>
                  <a:pt x="77724" y="1575054"/>
                </a:lnTo>
                <a:lnTo>
                  <a:pt x="118744" y="1575054"/>
                </a:lnTo>
                <a:lnTo>
                  <a:pt x="129539" y="1562100"/>
                </a:lnTo>
                <a:close/>
              </a:path>
              <a:path w="129540" h="1640204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1640204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6051</TotalTime>
  <Words>3962</Words>
  <Application>Microsoft Office PowerPoint</Application>
  <PresentationFormat>宽屏</PresentationFormat>
  <Paragraphs>742</Paragraphs>
  <Slides>50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GPU并行计算: CUDA 内存</vt:lpstr>
      <vt:lpstr>PowerPoint 演示文稿</vt:lpstr>
      <vt:lpstr>GPU Memory (GTX Titan Z)</vt:lpstr>
      <vt:lpstr>GPU Memory (GTX Titan Z)</vt:lpstr>
      <vt:lpstr>存储器</vt:lpstr>
      <vt:lpstr>局部内存（Local Memory）</vt:lpstr>
      <vt:lpstr>存储器延迟</vt:lpstr>
      <vt:lpstr>Maxwell/Pascal</vt:lpstr>
      <vt:lpstr>PowerPoint 演示文稿</vt:lpstr>
      <vt:lpstr>缓存与内存大小</vt:lpstr>
      <vt:lpstr>设备查询</vt:lpstr>
      <vt:lpstr>PowerPoint 演示文稿</vt:lpstr>
      <vt:lpstr>动态vs静态全局内存分配</vt:lpstr>
      <vt:lpstr>统一内存寻址</vt:lpstr>
      <vt:lpstr>统一内存寻址实例</vt:lpstr>
      <vt:lpstr>统一内存寻址实例</vt:lpstr>
      <vt:lpstr>统一内存寻址的优势</vt:lpstr>
      <vt:lpstr>PowerPoint 演示文稿</vt:lpstr>
      <vt:lpstr>PowerPoint 演示文稿</vt:lpstr>
      <vt:lpstr>常量内存</vt:lpstr>
      <vt:lpstr>常量内存广播</vt:lpstr>
      <vt:lpstr>PowerPoint 演示文稿</vt:lpstr>
      <vt:lpstr>Grids, Blocks, Warps &amp; Threads</vt:lpstr>
      <vt:lpstr>Grids, Blocks, Warps &amp; Threads</vt:lpstr>
      <vt:lpstr>共享内存</vt:lpstr>
      <vt:lpstr>共享内存特点</vt:lpstr>
      <vt:lpstr>Block本地计算</vt:lpstr>
      <vt:lpstr>A Case for Shared Memory</vt:lpstr>
      <vt:lpstr>A Case for Shared Memory</vt:lpstr>
      <vt:lpstr>CUDA 共享内存</vt:lpstr>
      <vt:lpstr>Example</vt:lpstr>
      <vt:lpstr>Example</vt:lpstr>
      <vt:lpstr>问题：</vt:lpstr>
      <vt:lpstr>共享内存Bank内存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Acknowledgements and Further Reading</vt:lpstr>
      <vt:lpstr>Shared Memory Preferences</vt:lpstr>
      <vt:lpstr>CUDA变量声明总结：</vt:lpstr>
      <vt:lpstr>小结</vt:lpstr>
      <vt:lpstr>Acknowledgements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zha yufei</cp:lastModifiedBy>
  <cp:revision>52</cp:revision>
  <dcterms:created xsi:type="dcterms:W3CDTF">2020-03-31T13:10:55Z</dcterms:created>
  <dcterms:modified xsi:type="dcterms:W3CDTF">2022-05-12T06:58:27Z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2020-03-31T00:00:00Z</vt:filetime>
  </property>
</Properties>
</file>